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0" r:id="rId5"/>
    <p:sldId id="314" r:id="rId6"/>
    <p:sldId id="315" r:id="rId7"/>
    <p:sldId id="316" r:id="rId8"/>
    <p:sldId id="317" r:id="rId9"/>
    <p:sldId id="263" r:id="rId10"/>
    <p:sldId id="318" r:id="rId11"/>
    <p:sldId id="313" r:id="rId12"/>
    <p:sldId id="322" r:id="rId13"/>
    <p:sldId id="323" r:id="rId14"/>
    <p:sldId id="325" r:id="rId15"/>
    <p:sldId id="265" r:id="rId16"/>
    <p:sldId id="312" r:id="rId17"/>
    <p:sldId id="320" r:id="rId18"/>
    <p:sldId id="321" r:id="rId19"/>
    <p:sldId id="319" r:id="rId20"/>
    <p:sldId id="324" r:id="rId21"/>
    <p:sldId id="25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E44A4102-BB7A-4694-8B70-7BB0AD095B63}">
          <p14:sldIdLst>
            <p14:sldId id="256"/>
            <p14:sldId id="257"/>
            <p14:sldId id="258"/>
          </p14:sldIdLst>
        </p14:section>
        <p14:section name="Section 1" id="{E1863C31-BC10-463C-A44F-40A7FDF0F802}">
          <p14:sldIdLst>
            <p14:sldId id="260"/>
            <p14:sldId id="314"/>
            <p14:sldId id="315"/>
            <p14:sldId id="316"/>
            <p14:sldId id="317"/>
          </p14:sldIdLst>
        </p14:section>
        <p14:section name="Section 2" id="{0386305E-48DF-4A52-AB20-42376A86CBBF}">
          <p14:sldIdLst>
            <p14:sldId id="263"/>
            <p14:sldId id="318"/>
            <p14:sldId id="313"/>
            <p14:sldId id="322"/>
            <p14:sldId id="323"/>
            <p14:sldId id="325"/>
          </p14:sldIdLst>
        </p14:section>
        <p14:section name="Section 3" id="{827A5D3A-E915-483B-AC03-93F21696C528}">
          <p14:sldIdLst>
            <p14:sldId id="265"/>
            <p14:sldId id="312"/>
            <p14:sldId id="320"/>
            <p14:sldId id="321"/>
            <p14:sldId id="319"/>
            <p14:sldId id="324"/>
          </p14:sldIdLst>
        </p14:section>
        <p14:section name="End" id="{7EBE2B09-AB6E-440A-AF9C-0F0F5C3BF444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0F2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3" autoAdjust="0"/>
    <p:restoredTop sz="84452" autoAdjust="0"/>
  </p:normalViewPr>
  <p:slideViewPr>
    <p:cSldViewPr snapToGrid="0">
      <p:cViewPr>
        <p:scale>
          <a:sx n="90" d="100"/>
          <a:sy n="90" d="100"/>
        </p:scale>
        <p:origin x="2286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1938" y="108"/>
      </p:cViewPr>
      <p:guideLst/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38C6-9EAD-4C88-94C3-DFA2DCCC54F9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F3204-0D06-4E77-ABDE-F4433C802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89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79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extra mechanics involved are to make sure the LP3 fit with method of moments can handle unusual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484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22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 1 will be easy to illustrate and we will show the difference in the Annualization discussion.  There’s very little to talk about here since the Federal guidance says to do it.</a:t>
            </a:r>
          </a:p>
          <a:p>
            <a:r>
              <a:rPr lang="en-US" dirty="0"/>
              <a:t>Point 2 will be a little harder since you’ll have to prove your point.  We will discuss a few of these situations where at least exploring POT analysis is worth comparing to the B17C guidelines to see if it affects the answer.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1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DB7B-F9E7-42C3-B381-4BE16552B6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EE1BFB-1C06-4F2B-B81B-3D3BD012B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A104B-01E6-4562-92DC-7EF686D8A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2A05B-1B2B-4C7A-845C-B280763F8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7CE1C-D815-4C14-AB99-9E50BCF4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3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34950-AE9B-4B1E-8837-C81499396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A334E8-6904-4568-B4C3-8E69DB91F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0AAEB-87DD-443E-823B-79C5DBCDB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ED384-97D6-4694-A369-C99F68BC2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91E26-2EE3-409D-9732-4D596A175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2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858244-A57E-45FE-B9EA-B647EF0DAF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A55066-F0E1-4BAF-B4D3-C6EA7F977E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EDE26-D754-4511-A9A3-B49EEAE4A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83980-D1B4-4775-80C7-B90AF2FE2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6F3C3-1065-45FB-A4D4-E8CD08F02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8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7A8C4-3A97-4829-B975-6B3D07EDB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D2B10-78FC-4A1E-8F42-FA10513E0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4D4FE-E2C0-46A7-AAE3-5CE90E7B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F712A-236E-4053-A752-831A5D450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0F756-9FB3-4184-862B-27A1209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D3C9A-69DF-47EC-991F-71CEBE66E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9855C-89F3-4F00-A76D-6DC275654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576D9-1154-47E0-8712-1CBD148B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1AFA8-AC9F-495A-95C5-AA4604400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C26B-3A74-4046-8E19-03163624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6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2213-4B0B-4AA8-AEC6-9EDB919EC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498D4-9A54-4862-ADD0-E0969E5288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80D0BC-9053-4DFE-BEAA-CC802190EF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90E189-1F88-4BF2-B721-1DA74E200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B67BD-5536-4B9C-BE73-3B06ED332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53106-8B27-4845-8617-6DA176C6D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6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FDE5F-E5E0-40CA-B8DA-6764094B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124F8-7E48-4821-8779-E2DFC6B56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B7B8EC-B5C3-444D-8061-289787268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D0C851-4F07-4E21-B62A-495DD9FC6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D32FE-D6DE-4CBC-98CF-B435DBCC7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4BA138-2032-43BA-A268-C81829BE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5CD544-69D3-492A-81D2-B1FE67203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E57AD4-3948-428D-B6A1-004D3AB91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0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67ADE-E713-4E86-B32E-3E921E698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48D4BC-4068-4EDB-A40F-1B36C5921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E3E92B-3D80-4146-A5D5-C56EF825B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719C3-AF96-4528-8B89-54544A85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8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CE16C9-8E5A-4126-A43B-BFF9D14C2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CAF97E-AF2F-4936-8D1A-3A8098EC9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97DF4-1FDB-4C47-88EC-DA73AD4A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7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8E7A-8A76-42D6-BED5-4B31B2F2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5B0DA-11DD-4A37-9D29-80E49E052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4B1B31-F078-45BB-BCBD-1061350A3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EEEAE-EFD3-462B-AC21-CC00778B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CB0F39-C70F-4A68-9177-B5B2ADC93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B1827-C189-4469-BA56-BD3CF994F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4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F454-4D19-4EA0-87EF-A38686F2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DFDB9-AE77-4AAD-8954-5CAA00D6B7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E13696-7CD7-47B5-B6E5-5C3B63EC7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F8C39-947B-469D-A5AC-CC24B8276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CE271-796F-48E0-BA72-C4E4973AE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C4B38-726F-49E3-87C0-0ED93A1F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7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1E39B6-6F0C-40BD-ADA3-0EDB25AC0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34E4E2-52C2-4D64-9272-82E054B54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61EA2-E59F-4549-84CA-93EC219D09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889CE354-065D-4F8F-AC81-84AFEF488A04}" type="datetimeFigureOut">
              <a:rPr lang="en-US" smtClean="0"/>
              <a:pPr/>
              <a:t>6/1/2023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1F447-4AEE-4FC6-8F32-E1C2803C4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4D91E-8B23-454D-91F9-7AC997AA8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5F6E19EC-C981-4348-A588-FAD292F64A4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434098-A903-486C-A230-75D62AA80A9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8" y="5268436"/>
            <a:ext cx="179076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2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51254-442B-4940-91C3-2FCEFE0B6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5138"/>
            <a:ext cx="12192000" cy="2387600"/>
          </a:xfrm>
        </p:spPr>
        <p:txBody>
          <a:bodyPr/>
          <a:lstStyle/>
          <a:p>
            <a:r>
              <a:rPr lang="en-US" dirty="0"/>
              <a:t>Why Use</a:t>
            </a:r>
            <a:br>
              <a:rPr lang="en-US" dirty="0"/>
            </a:br>
            <a:r>
              <a:rPr lang="en-US" dirty="0"/>
              <a:t>Partial Duration Analysis?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21B375-7BAE-4D83-895C-77226FA05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4813"/>
            <a:ext cx="9144000" cy="3065462"/>
          </a:xfrm>
        </p:spPr>
        <p:txBody>
          <a:bodyPr>
            <a:normAutofit/>
          </a:bodyPr>
          <a:lstStyle/>
          <a:p>
            <a:r>
              <a:rPr lang="en-US" dirty="0"/>
              <a:t>Partial Duration Workshop</a:t>
            </a:r>
          </a:p>
          <a:p>
            <a:r>
              <a:rPr lang="en-US" sz="2000" dirty="0"/>
              <a:t>June 2023</a:t>
            </a:r>
          </a:p>
          <a:p>
            <a:endParaRPr lang="en-US" dirty="0"/>
          </a:p>
          <a:p>
            <a:r>
              <a:rPr lang="en-US" dirty="0"/>
              <a:t>Gregory S. Karlovits,</a:t>
            </a:r>
            <a:r>
              <a:rPr lang="en-US" i="1" dirty="0"/>
              <a:t> P.E., PH, CFM</a:t>
            </a:r>
          </a:p>
          <a:p>
            <a:r>
              <a:rPr lang="en-US" sz="2000" dirty="0"/>
              <a:t>Statistical Hydrologist</a:t>
            </a:r>
          </a:p>
          <a:p>
            <a:r>
              <a:rPr lang="en-US" sz="2000" dirty="0"/>
              <a:t>US Army Corps of Engineers</a:t>
            </a:r>
          </a:p>
          <a:p>
            <a:r>
              <a:rPr lang="en-US" sz="2000" dirty="0"/>
              <a:t>Hydrologic Engineering Center</a:t>
            </a:r>
          </a:p>
        </p:txBody>
      </p:sp>
    </p:spTree>
    <p:extLst>
      <p:ext uri="{BB962C8B-B14F-4D97-AF65-F5344CB8AC3E}">
        <p14:creationId xmlns:p14="http://schemas.microsoft.com/office/powerpoint/2010/main" val="193113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AF7A8-E5ED-8EB1-A606-165AD80CB2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4EC67-FEAF-20E5-F9E4-5A9511914B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Instantaneous data record short and unwieldy</a:t>
            </a:r>
          </a:p>
          <a:p>
            <a:r>
              <a:rPr lang="en-US" dirty="0"/>
              <a:t>Daily flow records much longer</a:t>
            </a:r>
          </a:p>
          <a:p>
            <a:pPr lvl="1"/>
            <a:r>
              <a:rPr lang="en-US" dirty="0"/>
              <a:t>Must estimate instantaneous from daily</a:t>
            </a:r>
          </a:p>
          <a:p>
            <a:pPr lvl="2"/>
            <a:r>
              <a:rPr lang="en-US" dirty="0"/>
              <a:t>Easier to do on larger watersheds</a:t>
            </a:r>
          </a:p>
          <a:p>
            <a:r>
              <a:rPr lang="en-US" u="sng" dirty="0"/>
              <a:t>No standard PDS data product</a:t>
            </a:r>
          </a:p>
          <a:p>
            <a:pPr lvl="1"/>
            <a:r>
              <a:rPr lang="en-US" dirty="0"/>
              <a:t>Although, USGS may have archived PDS data in the past</a:t>
            </a:r>
          </a:p>
        </p:txBody>
      </p:sp>
    </p:spTree>
    <p:extLst>
      <p:ext uri="{BB962C8B-B14F-4D97-AF65-F5344CB8AC3E}">
        <p14:creationId xmlns:p14="http://schemas.microsoft.com/office/powerpoint/2010/main" val="3789225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DCEE18D-DA59-DC8E-ECBB-FB981A5A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Historical and </a:t>
            </a:r>
            <a:r>
              <a:rPr lang="en-US" dirty="0" err="1"/>
              <a:t>Paleoflood</a:t>
            </a:r>
            <a:r>
              <a:rPr lang="en-US" dirty="0"/>
              <a:t> Data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E2BCD1-45A6-3C2D-CC65-916E9F678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54526" cy="4351338"/>
          </a:xfrm>
        </p:spPr>
        <p:txBody>
          <a:bodyPr/>
          <a:lstStyle/>
          <a:p>
            <a:r>
              <a:rPr lang="en-US" dirty="0"/>
              <a:t>Harder to put these data into context</a:t>
            </a:r>
          </a:p>
          <a:p>
            <a:r>
              <a:rPr lang="en-US" dirty="0"/>
              <a:t>“Largest flood in at least H years” </a:t>
            </a:r>
          </a:p>
          <a:p>
            <a:r>
              <a:rPr lang="en-US" dirty="0"/>
              <a:t>For PDS, the number of events per year in historical record is unknown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EE2441-9F94-A8E8-A9D4-011B57200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8539" y="1690688"/>
            <a:ext cx="6140887" cy="470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2920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15ECD-2128-9404-207B-2B3ABCDA8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F8C30-B100-F744-CB95-DCAFBEAB0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Federal guidance promotes consistency</a:t>
            </a:r>
          </a:p>
          <a:p>
            <a:r>
              <a:rPr lang="en-US" dirty="0"/>
              <a:t>Creating a PDS requires two major judgments: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Threshold choice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Flood separation criteria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Sensitivity analysis can help mitigate this</a:t>
            </a:r>
          </a:p>
        </p:txBody>
      </p:sp>
    </p:spTree>
    <p:extLst>
      <p:ext uri="{BB962C8B-B14F-4D97-AF65-F5344CB8AC3E}">
        <p14:creationId xmlns:p14="http://schemas.microsoft.com/office/powerpoint/2010/main" val="3220478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C3D2B-D4A8-77E0-E8CC-93D9B7A0D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Regional Skew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A019D-78DE-DAE2-09A6-F52F3B8D37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using AMS-LP3-EMA anymore</a:t>
            </a:r>
          </a:p>
          <a:p>
            <a:r>
              <a:rPr lang="en-US" dirty="0"/>
              <a:t>Cannot incorporate USGS regional skews</a:t>
            </a:r>
          </a:p>
          <a:p>
            <a:endParaRPr lang="en-US" dirty="0"/>
          </a:p>
          <a:p>
            <a:r>
              <a:rPr lang="en-US" dirty="0"/>
              <a:t>May be mitigated by larger PDS sample sizes</a:t>
            </a:r>
          </a:p>
          <a:p>
            <a:r>
              <a:rPr lang="en-US" dirty="0"/>
              <a:t>Performant regional methods are available</a:t>
            </a:r>
          </a:p>
          <a:p>
            <a:pPr lvl="1"/>
            <a:r>
              <a:rPr lang="en-US" dirty="0"/>
              <a:t>Madsen et al. 1997b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B922B15-4E8E-F25E-FC19-5921FF491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161" y="4367977"/>
            <a:ext cx="5195732" cy="229863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4C94D54-A9AD-5A1F-C1F1-D8C7FDDD9016}"/>
              </a:ext>
            </a:extLst>
          </p:cNvPr>
          <p:cNvCxnSpPr>
            <a:cxnSpLocks/>
          </p:cNvCxnSpPr>
          <p:nvPr/>
        </p:nvCxnSpPr>
        <p:spPr>
          <a:xfrm>
            <a:off x="6096000" y="5772151"/>
            <a:ext cx="2261191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466AC2-F32C-6FC9-3D50-2FC90FFDBE63}"/>
              </a:ext>
            </a:extLst>
          </p:cNvPr>
          <p:cNvCxnSpPr>
            <a:cxnSpLocks/>
          </p:cNvCxnSpPr>
          <p:nvPr/>
        </p:nvCxnSpPr>
        <p:spPr>
          <a:xfrm flipV="1">
            <a:off x="10781414" y="5527928"/>
            <a:ext cx="365760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ED23DF1-8BFF-EAB5-09C9-1859839B807A}"/>
              </a:ext>
            </a:extLst>
          </p:cNvPr>
          <p:cNvCxnSpPr>
            <a:cxnSpLocks/>
          </p:cNvCxnSpPr>
          <p:nvPr/>
        </p:nvCxnSpPr>
        <p:spPr>
          <a:xfrm>
            <a:off x="8896616" y="6222260"/>
            <a:ext cx="2194560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C1CCA43-F2C9-AAFD-31E4-3D8313E2094E}"/>
              </a:ext>
            </a:extLst>
          </p:cNvPr>
          <p:cNvCxnSpPr>
            <a:cxnSpLocks/>
          </p:cNvCxnSpPr>
          <p:nvPr/>
        </p:nvCxnSpPr>
        <p:spPr>
          <a:xfrm>
            <a:off x="6053467" y="6438455"/>
            <a:ext cx="3200400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935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ED650-9E68-3712-D20B-60FAFE914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Cookbook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218E1-9B1D-812E-E073-F31BE7179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Love it or hate it, 17C is a recipe that generally produces reasonable results on the first attempt</a:t>
            </a:r>
          </a:p>
          <a:p>
            <a:endParaRPr lang="en-US" dirty="0"/>
          </a:p>
          <a:p>
            <a:pPr>
              <a:buFont typeface="Lato" panose="020F0502020204030203" pitchFamily="34" charset="0"/>
              <a:buChar char="—"/>
            </a:pPr>
            <a:r>
              <a:rPr lang="en-US" dirty="0">
                <a:solidFill>
                  <a:srgbClr val="FF0000"/>
                </a:solidFill>
              </a:rPr>
              <a:t>Need to overcome subjective parts</a:t>
            </a:r>
          </a:p>
          <a:p>
            <a:pPr>
              <a:buFont typeface="Lato" panose="020F0502020204030203" pitchFamily="34" charset="0"/>
              <a:buChar char="—"/>
            </a:pPr>
            <a:r>
              <a:rPr lang="en-US" dirty="0">
                <a:solidFill>
                  <a:srgbClr val="FF0000"/>
                </a:solidFill>
              </a:rPr>
              <a:t>Fitting method?</a:t>
            </a:r>
          </a:p>
          <a:p>
            <a:endParaRPr lang="en-US" dirty="0"/>
          </a:p>
          <a:p>
            <a:pPr>
              <a:buFont typeface="Lato" panose="020F0502020204030203" pitchFamily="34" charset="0"/>
              <a:buChar char="+"/>
            </a:pPr>
            <a:r>
              <a:rPr lang="en-US" dirty="0">
                <a:solidFill>
                  <a:srgbClr val="00B050"/>
                </a:solidFill>
              </a:rPr>
              <a:t>Model comes from EVT (use the generalized Pareto)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68960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196E80E-6531-462E-94C8-A3E48FD85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PDS Advantages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727D50-C2E9-4645-9C74-6E825E03C5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545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7743E8F-58ED-2CD7-277B-7465BF1F2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Censoring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1DB6C2A-F1E1-25C5-DDCF-506AF7C147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159102" cy="4351338"/>
          </a:xfrm>
        </p:spPr>
        <p:txBody>
          <a:bodyPr/>
          <a:lstStyle/>
          <a:p>
            <a:r>
              <a:rPr lang="en-US" dirty="0"/>
              <a:t>Avoids two major issues affecting AMS: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Potentially influential low floods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/>
              <a:t>Zero flow years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820F66-E556-0476-DDBF-39DAAC6B70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5510" y="1144588"/>
            <a:ext cx="6584127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881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3867F1-2763-D80C-0EC7-AE3359325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Flood Count Variability</a:t>
            </a:r>
          </a:p>
        </p:txBody>
      </p:sp>
      <p:pic>
        <p:nvPicPr>
          <p:cNvPr id="5" name="Content Placeholder 4" descr="Chart, histogram&#10;&#10;Description automatically generated">
            <a:extLst>
              <a:ext uri="{FF2B5EF4-FFF2-40B4-BE49-F238E27FC236}">
                <a16:creationId xmlns:a16="http://schemas.microsoft.com/office/drawing/2014/main" id="{7E07C3FA-0252-3D66-CCB0-53E268E80D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969" y="1910685"/>
            <a:ext cx="5801784" cy="4351338"/>
          </a:xfrm>
        </p:spPr>
      </p:pic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E654606C-8B6C-041F-BD30-396D2A6AA922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1638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to" panose="020F050202020403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Many years with events you wouldn’t consider floods</a:t>
            </a:r>
          </a:p>
          <a:p>
            <a:r>
              <a:rPr lang="en-US" dirty="0"/>
              <a:t>Many years with multiple floods</a:t>
            </a:r>
          </a:p>
          <a:p>
            <a:endParaRPr lang="en-US" dirty="0"/>
          </a:p>
          <a:p>
            <a:r>
              <a:rPr lang="en-US" dirty="0"/>
              <a:t>AMS performs badly in this situation</a:t>
            </a:r>
          </a:p>
        </p:txBody>
      </p:sp>
    </p:spTree>
    <p:extLst>
      <p:ext uri="{BB962C8B-B14F-4D97-AF65-F5344CB8AC3E}">
        <p14:creationId xmlns:p14="http://schemas.microsoft.com/office/powerpoint/2010/main" val="42126436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EC6DA-2224-87AF-0CDD-B6FEF497D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Flood(s) Not Included in AMS</a:t>
            </a: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41101988-9D72-B748-EF07-F830829E8D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046" y="1499191"/>
            <a:ext cx="8694946" cy="5216968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84E9012-014F-D60C-109E-B36AB0C203A2}"/>
              </a:ext>
            </a:extLst>
          </p:cNvPr>
          <p:cNvSpPr/>
          <p:nvPr/>
        </p:nvSpPr>
        <p:spPr>
          <a:xfrm>
            <a:off x="9431078" y="1722587"/>
            <a:ext cx="182880" cy="182880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9D6FA1E-66E8-9445-D189-278A6AB28549}"/>
              </a:ext>
            </a:extLst>
          </p:cNvPr>
          <p:cNvSpPr/>
          <p:nvPr/>
        </p:nvSpPr>
        <p:spPr>
          <a:xfrm>
            <a:off x="8679711" y="2236494"/>
            <a:ext cx="182880" cy="182880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45733A-B29F-1698-B007-1F30A7D093BA}"/>
              </a:ext>
            </a:extLst>
          </p:cNvPr>
          <p:cNvSpPr txBox="1"/>
          <p:nvPr/>
        </p:nvSpPr>
        <p:spPr>
          <a:xfrm>
            <a:off x="6958300" y="3638361"/>
            <a:ext cx="3625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2 of top 6 largest floods are not in the AMS!</a:t>
            </a:r>
          </a:p>
        </p:txBody>
      </p:sp>
    </p:spTree>
    <p:extLst>
      <p:ext uri="{BB962C8B-B14F-4D97-AF65-F5344CB8AC3E}">
        <p14:creationId xmlns:p14="http://schemas.microsoft.com/office/powerpoint/2010/main" val="3011041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C23EF-1E85-E5C4-5EAE-F10FE2458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Sizes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DB66B2-E55F-906A-3730-97D5420CE0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Multiple true floods per year means more information</a:t>
            </a:r>
          </a:p>
          <a:p>
            <a:pPr lvl="1"/>
            <a:r>
              <a:rPr lang="en-US" dirty="0"/>
              <a:t>Not mixing floods and non-floods</a:t>
            </a:r>
          </a:p>
          <a:p>
            <a:pPr lvl="1"/>
            <a:r>
              <a:rPr lang="en-US" dirty="0"/>
              <a:t>Can account for significant secondary+ peaks</a:t>
            </a:r>
          </a:p>
          <a:p>
            <a:r>
              <a:rPr lang="en-US" dirty="0"/>
              <a:t>Can help if we need to sub-divide the sample</a:t>
            </a:r>
          </a:p>
          <a:p>
            <a:pPr lvl="1"/>
            <a:r>
              <a:rPr lang="en-US" dirty="0"/>
              <a:t>Mixed populations</a:t>
            </a:r>
          </a:p>
          <a:p>
            <a:pPr lvl="1"/>
            <a:r>
              <a:rPr lang="en-US" dirty="0"/>
              <a:t>Non-stationarity</a:t>
            </a:r>
          </a:p>
        </p:txBody>
      </p:sp>
    </p:spTree>
    <p:extLst>
      <p:ext uri="{BB962C8B-B14F-4D97-AF65-F5344CB8AC3E}">
        <p14:creationId xmlns:p14="http://schemas.microsoft.com/office/powerpoint/2010/main" val="2840291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2A6FB-FDEB-4684-B9E6-4C9CAAAD3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2B251-1A7F-407B-8A8F-054266C10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PDS has key differences from AMS analysis</a:t>
            </a:r>
          </a:p>
          <a:p>
            <a:r>
              <a:rPr lang="en-US" dirty="0"/>
              <a:t>What should you consider before committing to a PDS analysis?</a:t>
            </a:r>
          </a:p>
        </p:txBody>
      </p:sp>
    </p:spTree>
    <p:extLst>
      <p:ext uri="{BB962C8B-B14F-4D97-AF65-F5344CB8AC3E}">
        <p14:creationId xmlns:p14="http://schemas.microsoft.com/office/powerpoint/2010/main" val="4153775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98EEB-7989-6281-A51F-E69AF6FFA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595D5C-8C5E-ABB1-3969-F00BCF3B3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many situations, the PDS approach is more performant</a:t>
            </a:r>
          </a:p>
          <a:p>
            <a:pPr lvl="1"/>
            <a:r>
              <a:rPr lang="en-US" dirty="0"/>
              <a:t>Smaller error, tighter confidence intervals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0A9709C-0B05-6CFF-1087-86A73211D8F2}"/>
              </a:ext>
            </a:extLst>
          </p:cNvPr>
          <p:cNvGrpSpPr>
            <a:grpSpLocks noChangeAspect="1"/>
          </p:cNvGrpSpPr>
          <p:nvPr/>
        </p:nvGrpSpPr>
        <p:grpSpPr>
          <a:xfrm>
            <a:off x="979750" y="3429000"/>
            <a:ext cx="4572000" cy="1642572"/>
            <a:chOff x="2032374" y="2856703"/>
            <a:chExt cx="4114800" cy="147831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90804A8-3D29-C0ED-7855-163ACBC868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32374" y="2856703"/>
              <a:ext cx="4114800" cy="97455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DC43185-AEAE-AAC9-84C0-C3D041B4A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32374" y="3767464"/>
              <a:ext cx="4114800" cy="567556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1BA0DFA-CA67-DC68-C8B6-AD1CC74C3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6775" y="3615427"/>
            <a:ext cx="4572000" cy="128209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CFE427-ACC2-D001-69A2-804EDED7DD33}"/>
              </a:ext>
            </a:extLst>
          </p:cNvPr>
          <p:cNvSpPr txBox="1"/>
          <p:nvPr/>
        </p:nvSpPr>
        <p:spPr>
          <a:xfrm>
            <a:off x="979750" y="2961422"/>
            <a:ext cx="2615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Madsen et al. 1997a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B8278AF-4EEC-0688-E719-789C912F5CBA}"/>
              </a:ext>
            </a:extLst>
          </p:cNvPr>
          <p:cNvCxnSpPr>
            <a:cxnSpLocks/>
          </p:cNvCxnSpPr>
          <p:nvPr/>
        </p:nvCxnSpPr>
        <p:spPr>
          <a:xfrm>
            <a:off x="8679710" y="4655731"/>
            <a:ext cx="2011680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76A51A-1085-9E6F-4AE1-BDDBEB010C44}"/>
              </a:ext>
            </a:extLst>
          </p:cNvPr>
          <p:cNvCxnSpPr>
            <a:cxnSpLocks/>
          </p:cNvCxnSpPr>
          <p:nvPr/>
        </p:nvCxnSpPr>
        <p:spPr>
          <a:xfrm>
            <a:off x="6145509" y="4876257"/>
            <a:ext cx="3474720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9070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EC1BB9-3A88-41F1-8217-BA9BBBBD8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4596D0-AD12-4CCE-8D6D-CD1E65C9CE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9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170CA-8F0D-4075-9681-9AEC59B4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A2A06-809F-4533-926E-90DB293E6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Key differences between AMS and PDS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Limitations of PDS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Advantages of PDS</a:t>
            </a:r>
          </a:p>
        </p:txBody>
      </p:sp>
    </p:spTree>
    <p:extLst>
      <p:ext uri="{BB962C8B-B14F-4D97-AF65-F5344CB8AC3E}">
        <p14:creationId xmlns:p14="http://schemas.microsoft.com/office/powerpoint/2010/main" val="2523319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028F6D-1FF2-4F5B-B293-5A4CA4D47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AMS and PDS Differences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B0591B-8AC7-4D45-BD05-CCE206EE25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5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678B98-64F9-5B23-A1D5-1ED7ABA8C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Maximum Modeling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3E7641-D6D8-B2DE-D3B0-B723E3E79F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Build a model for the largest value in each year</a:t>
            </a:r>
          </a:p>
          <a:p>
            <a:r>
              <a:rPr lang="en-US" dirty="0"/>
              <a:t>Federal guidance for flow (Bulletin 17C)</a:t>
            </a:r>
          </a:p>
          <a:p>
            <a:r>
              <a:rPr lang="en-US" dirty="0"/>
              <a:t>Data is easy to obtain and use</a:t>
            </a:r>
          </a:p>
          <a:p>
            <a:r>
              <a:rPr lang="en-US" dirty="0"/>
              <a:t>Departure from extreme value theory</a:t>
            </a:r>
          </a:p>
          <a:p>
            <a:r>
              <a:rPr lang="en-US" dirty="0"/>
              <a:t>Extra mechanics for unusual data situations</a:t>
            </a:r>
          </a:p>
        </p:txBody>
      </p:sp>
    </p:spTree>
    <p:extLst>
      <p:ext uri="{BB962C8B-B14F-4D97-AF65-F5344CB8AC3E}">
        <p14:creationId xmlns:p14="http://schemas.microsoft.com/office/powerpoint/2010/main" val="1306921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F11A2C-5DF3-7F6C-439E-9021FEDA7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Peaks Over Threshold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61DD60-9493-420B-A025-A9C2E14AFE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Build a model for all independent events above a threshold</a:t>
            </a:r>
          </a:p>
          <a:p>
            <a:r>
              <a:rPr lang="en-US" dirty="0"/>
              <a:t>Manual creation of a dataset</a:t>
            </a:r>
          </a:p>
          <a:p>
            <a:r>
              <a:rPr lang="en-US" dirty="0"/>
              <a:t>No Federal guidance for flow</a:t>
            </a:r>
          </a:p>
          <a:p>
            <a:pPr lvl="1"/>
            <a:r>
              <a:rPr lang="en-US" dirty="0"/>
              <a:t>But, “permission” to do POT/PDS</a:t>
            </a:r>
          </a:p>
          <a:p>
            <a:r>
              <a:rPr lang="en-US" dirty="0"/>
              <a:t>Technique based on extreme value theory</a:t>
            </a:r>
          </a:p>
        </p:txBody>
      </p:sp>
    </p:spTree>
    <p:extLst>
      <p:ext uri="{BB962C8B-B14F-4D97-AF65-F5344CB8AC3E}">
        <p14:creationId xmlns:p14="http://schemas.microsoft.com/office/powerpoint/2010/main" val="1381248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F0AC7D-E953-AC73-05F1-923C73CFB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Bulletin 17C Say?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FF04C2-FA56-1C65-3C48-926C1242EA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4462"/>
          <a:stretch/>
        </p:blipFill>
        <p:spPr>
          <a:xfrm>
            <a:off x="229565" y="2405306"/>
            <a:ext cx="3866667" cy="24590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309CE4-ED02-650C-522E-0B71DE72A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5767" y="2405307"/>
            <a:ext cx="3828571" cy="29428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4DDF64-DDC3-F454-2C25-851575970E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503"/>
          <a:stretch/>
        </p:blipFill>
        <p:spPr>
          <a:xfrm>
            <a:off x="4162666" y="2405306"/>
            <a:ext cx="3866667" cy="2942858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DA7E32A-869C-E82A-542A-FD3F654D1732}"/>
              </a:ext>
            </a:extLst>
          </p:cNvPr>
          <p:cNvCxnSpPr/>
          <p:nvPr/>
        </p:nvCxnSpPr>
        <p:spPr>
          <a:xfrm>
            <a:off x="4541520" y="2644140"/>
            <a:ext cx="3345180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BB9772C-6B54-C51C-C045-7CD826CDC885}"/>
              </a:ext>
            </a:extLst>
          </p:cNvPr>
          <p:cNvCxnSpPr>
            <a:cxnSpLocks/>
          </p:cNvCxnSpPr>
          <p:nvPr/>
        </p:nvCxnSpPr>
        <p:spPr>
          <a:xfrm>
            <a:off x="4229100" y="2857500"/>
            <a:ext cx="2308860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031D496-F174-EA5C-C6EC-169BA8879EDE}"/>
              </a:ext>
            </a:extLst>
          </p:cNvPr>
          <p:cNvCxnSpPr>
            <a:cxnSpLocks/>
          </p:cNvCxnSpPr>
          <p:nvPr/>
        </p:nvCxnSpPr>
        <p:spPr>
          <a:xfrm>
            <a:off x="8199120" y="5128260"/>
            <a:ext cx="3657600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EA9E891-84AA-A562-3803-258CD208D4F0}"/>
              </a:ext>
            </a:extLst>
          </p:cNvPr>
          <p:cNvCxnSpPr>
            <a:cxnSpLocks/>
          </p:cNvCxnSpPr>
          <p:nvPr/>
        </p:nvCxnSpPr>
        <p:spPr>
          <a:xfrm>
            <a:off x="8199120" y="5348164"/>
            <a:ext cx="3154680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55D7634-805A-81D5-7E74-553530D49C29}"/>
              </a:ext>
            </a:extLst>
          </p:cNvPr>
          <p:cNvCxnSpPr>
            <a:cxnSpLocks/>
          </p:cNvCxnSpPr>
          <p:nvPr/>
        </p:nvCxnSpPr>
        <p:spPr>
          <a:xfrm>
            <a:off x="11485968" y="4894834"/>
            <a:ext cx="241212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0832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5CD65-8532-5296-3D8B-E323B9C62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Bulletin 17C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D93430-7592-5BA0-EC9E-DF96E8524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467" y="566878"/>
            <a:ext cx="3733333" cy="22476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A5FB2E4-9F12-81FD-0C48-DDFF9777723F}"/>
              </a:ext>
            </a:extLst>
          </p:cNvPr>
          <p:cNvGrpSpPr/>
          <p:nvPr/>
        </p:nvGrpSpPr>
        <p:grpSpPr>
          <a:xfrm>
            <a:off x="7620467" y="3016250"/>
            <a:ext cx="3819048" cy="2504758"/>
            <a:chOff x="7748709" y="2967098"/>
            <a:chExt cx="3819048" cy="250475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30981B3-7F80-9728-96F4-5B3C03378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48709" y="3633761"/>
              <a:ext cx="3819048" cy="183809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04E6690-4C41-2B24-0F49-E40ACCC21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48709" y="2967098"/>
              <a:ext cx="3657143" cy="695238"/>
            </a:xfrm>
            <a:prstGeom prst="rect">
              <a:avLst/>
            </a:prstGeom>
          </p:spPr>
        </p:pic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63A7D62-0F3E-5B69-C282-9CA43BC9432A}"/>
              </a:ext>
            </a:extLst>
          </p:cNvPr>
          <p:cNvCxnSpPr>
            <a:cxnSpLocks/>
          </p:cNvCxnSpPr>
          <p:nvPr/>
        </p:nvCxnSpPr>
        <p:spPr>
          <a:xfrm>
            <a:off x="7649042" y="4377690"/>
            <a:ext cx="837733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5A9607-4542-1A9C-06DE-6556338823D3}"/>
              </a:ext>
            </a:extLst>
          </p:cNvPr>
          <p:cNvCxnSpPr>
            <a:cxnSpLocks/>
          </p:cNvCxnSpPr>
          <p:nvPr/>
        </p:nvCxnSpPr>
        <p:spPr>
          <a:xfrm>
            <a:off x="7649042" y="3943350"/>
            <a:ext cx="3704758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E9B4CC-EE79-0A5B-43ED-EAFBE24AA8B9}"/>
              </a:ext>
            </a:extLst>
          </p:cNvPr>
          <p:cNvCxnSpPr>
            <a:cxnSpLocks/>
          </p:cNvCxnSpPr>
          <p:nvPr/>
        </p:nvCxnSpPr>
        <p:spPr>
          <a:xfrm>
            <a:off x="7649042" y="4159163"/>
            <a:ext cx="3514258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7189C11-B707-46C4-348A-36626B4D3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25082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Two situations for POT: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Estimates &gt; 0.1 AEP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“Compelling technical reasons”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664AC01-2B66-DCC7-AA5B-DAAAE806BA5F}"/>
              </a:ext>
            </a:extLst>
          </p:cNvPr>
          <p:cNvCxnSpPr>
            <a:cxnSpLocks/>
          </p:cNvCxnSpPr>
          <p:nvPr/>
        </p:nvCxnSpPr>
        <p:spPr>
          <a:xfrm>
            <a:off x="10810875" y="3711488"/>
            <a:ext cx="466735" cy="0"/>
          </a:xfrm>
          <a:prstGeom prst="line">
            <a:avLst/>
          </a:prstGeom>
          <a:ln w="38100">
            <a:solidFill>
              <a:srgbClr val="A60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128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7A11E8-17D6-450D-A20E-992D59725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PDS Limitations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BA8064-030D-4067-9C88-DAD6BA69F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15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2987</TotalTime>
  <Words>559</Words>
  <Application>Microsoft Office PowerPoint</Application>
  <PresentationFormat>Widescreen</PresentationFormat>
  <Paragraphs>97</Paragraphs>
  <Slides>21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Lato</vt:lpstr>
      <vt:lpstr>Office Theme</vt:lpstr>
      <vt:lpstr>Why Use Partial Duration Analysis?</vt:lpstr>
      <vt:lpstr>Purpose</vt:lpstr>
      <vt:lpstr>Outline</vt:lpstr>
      <vt:lpstr>AMS and PDS Differences</vt:lpstr>
      <vt:lpstr>Annual Maximum Modeling</vt:lpstr>
      <vt:lpstr>Peaks Over Threshold</vt:lpstr>
      <vt:lpstr>What Does Bulletin 17C Say?</vt:lpstr>
      <vt:lpstr>Bulletin 17C</vt:lpstr>
      <vt:lpstr>PDS Limitations</vt:lpstr>
      <vt:lpstr>Systematic Data</vt:lpstr>
      <vt:lpstr>Historical and Paleoflood Data</vt:lpstr>
      <vt:lpstr>Subjectivity</vt:lpstr>
      <vt:lpstr>No Regional Skew Information</vt:lpstr>
      <vt:lpstr>No Cookbook</vt:lpstr>
      <vt:lpstr>PDS Advantages</vt:lpstr>
      <vt:lpstr>Censoring</vt:lpstr>
      <vt:lpstr>Flood Count Variability</vt:lpstr>
      <vt:lpstr>Large Flood(s) Not Included in AMS</vt:lpstr>
      <vt:lpstr>Sample Sizes</vt:lpstr>
      <vt:lpstr>Performance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Stochastic Storm Transposition</dc:title>
  <dc:creator>Karlovits, Gregory S CIV USARMY CEIWR (USA)</dc:creator>
  <cp:lastModifiedBy>Karlovits, Gregory S CIV USARMY CEIWR (USA)</cp:lastModifiedBy>
  <cp:revision>309</cp:revision>
  <dcterms:created xsi:type="dcterms:W3CDTF">2022-03-09T16:42:08Z</dcterms:created>
  <dcterms:modified xsi:type="dcterms:W3CDTF">2023-06-01T14:56:48Z</dcterms:modified>
</cp:coreProperties>
</file>