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0" r:id="rId5"/>
    <p:sldId id="266" r:id="rId6"/>
    <p:sldId id="296" r:id="rId7"/>
    <p:sldId id="307" r:id="rId8"/>
    <p:sldId id="308" r:id="rId9"/>
    <p:sldId id="309" r:id="rId10"/>
    <p:sldId id="295" r:id="rId11"/>
    <p:sldId id="297" r:id="rId12"/>
    <p:sldId id="263" r:id="rId13"/>
    <p:sldId id="262" r:id="rId14"/>
    <p:sldId id="298" r:id="rId15"/>
    <p:sldId id="299" r:id="rId16"/>
    <p:sldId id="305" r:id="rId17"/>
    <p:sldId id="300" r:id="rId18"/>
    <p:sldId id="301" r:id="rId19"/>
    <p:sldId id="304" r:id="rId20"/>
    <p:sldId id="265" r:id="rId21"/>
    <p:sldId id="264" r:id="rId22"/>
    <p:sldId id="302" r:id="rId23"/>
    <p:sldId id="303" r:id="rId24"/>
    <p:sldId id="306" r:id="rId25"/>
    <p:sldId id="2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6"/>
            <p14:sldId id="296"/>
            <p14:sldId id="307"/>
            <p14:sldId id="308"/>
            <p14:sldId id="309"/>
            <p14:sldId id="295"/>
            <p14:sldId id="297"/>
          </p14:sldIdLst>
        </p14:section>
        <p14:section name="Section 2" id="{0386305E-48DF-4A52-AB20-42376A86CBBF}">
          <p14:sldIdLst>
            <p14:sldId id="263"/>
            <p14:sldId id="262"/>
            <p14:sldId id="298"/>
            <p14:sldId id="299"/>
            <p14:sldId id="305"/>
            <p14:sldId id="300"/>
            <p14:sldId id="301"/>
            <p14:sldId id="304"/>
          </p14:sldIdLst>
        </p14:section>
        <p14:section name="Section 3" id="{827A5D3A-E915-483B-AC03-93F21696C528}">
          <p14:sldIdLst>
            <p14:sldId id="265"/>
            <p14:sldId id="264"/>
            <p14:sldId id="302"/>
            <p14:sldId id="303"/>
            <p14:sldId id="306"/>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0F2D"/>
    <a:srgbClr val="4D4D4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4452" autoAdjust="0"/>
  </p:normalViewPr>
  <p:slideViewPr>
    <p:cSldViewPr snapToGrid="0">
      <p:cViewPr varScale="1">
        <p:scale>
          <a:sx n="93" d="100"/>
          <a:sy n="93" d="100"/>
        </p:scale>
        <p:origin x="2892" y="78"/>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Values above that threshold are high flow events that you’d consider a representative sample of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1905316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Atlas 14 (regarding rainfall):</a:t>
            </a:r>
          </a:p>
          <a:p>
            <a:r>
              <a:rPr lang="en-US" b="1" dirty="0">
                <a:effectLst/>
              </a:rPr>
              <a:t>AVERAGE RECURRENCE INTERVAL (ARI; a.k.a. RETURN PERIOD, AVERAGE RETURN PERIOD)</a:t>
            </a:r>
            <a:r>
              <a:rPr lang="en-US" dirty="0"/>
              <a:t> - Average time between cases of a particular precipitation magnitude for a specified duration and at a given location; the term is associated with the analysis of partial duration series. However, ARI is frequently calculated as the inverse of AEP for the annual maximum series; in this case it represents the average period between years in which a given precipitation magnitude is exceeded at least once. </a:t>
            </a:r>
          </a:p>
          <a:p>
            <a:endParaRPr lang="en-US" dirty="0"/>
          </a:p>
          <a:p>
            <a:r>
              <a:rPr lang="en-US" dirty="0"/>
              <a:t>The AMS is only being shown with values above the PDS threshold.  29 values are below the PDS threshold of 17,500 </a:t>
            </a:r>
            <a:r>
              <a:rPr lang="en-US" dirty="0" err="1"/>
              <a:t>cfs</a:t>
            </a:r>
            <a:r>
              <a:rPr lang="en-US" dirty="0"/>
              <a:t>.  These data are synthetic and were generated using a model for the PDS events and a random number per year, and then the largest event of each year was kept as the annual maximum.  For some years there were zero PDS events (no events that exceeded the threshold) so the resulting annual maximum must be below the threshold with an unknown value between [0, 17500].</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244535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distinction is only important if more than one flood in a year changes the economics.  As far as I know, the USACE planning process is only concerned with the binary distinction of “yes/no flooded in a year” not “how many times flooded in a year”.  This could be a consequence of the AMS-based flood frequency procedures that have been in place for a long time.</a:t>
            </a:r>
          </a:p>
          <a:p>
            <a:endParaRPr lang="en-US" dirty="0"/>
          </a:p>
          <a:p>
            <a:r>
              <a:rPr lang="en-US" dirty="0"/>
              <a:t>What does this mean?  If a structure floods at the stage corresponding to 30,000 </a:t>
            </a:r>
            <a:r>
              <a:rPr lang="en-US" dirty="0" err="1"/>
              <a:t>cfs</a:t>
            </a:r>
            <a:r>
              <a:rPr lang="en-US" dirty="0"/>
              <a:t>, then probability in any given year it floods (one or more floods) is 0.33 (AEP.)  This means that the average amount of time to exceed 30,000 </a:t>
            </a:r>
            <a:r>
              <a:rPr lang="en-US" dirty="0" err="1"/>
              <a:t>cfs</a:t>
            </a:r>
            <a:r>
              <a:rPr lang="en-US" dirty="0"/>
              <a:t> at least once is 3.03 years. However, given the possibility of flooding more than once in a year, the average amount of time between subsequent floods is 2.44 years.  Notice the nuance in these definitions.</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1451907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902182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720843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3406455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6/5/2023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Annualization</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Partial Duration Workshop</a:t>
            </a:r>
          </a:p>
          <a:p>
            <a:r>
              <a:rPr lang="en-US" sz="2000" dirty="0"/>
              <a:t>June 2023</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E3ACD-2190-4966-93ED-18EA8E49E04E}"/>
              </a:ext>
            </a:extLst>
          </p:cNvPr>
          <p:cNvSpPr>
            <a:spLocks noGrp="1"/>
          </p:cNvSpPr>
          <p:nvPr>
            <p:ph type="title"/>
          </p:nvPr>
        </p:nvSpPr>
        <p:spPr/>
        <p:txBody>
          <a:bodyPr/>
          <a:lstStyle/>
          <a:p>
            <a:r>
              <a:rPr lang="en-US" dirty="0"/>
              <a:t>Distribution of Values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116C5D4-2D91-48E9-958A-AA9BD2DCB6A1}"/>
                  </a:ext>
                </a:extLst>
              </p:cNvPr>
              <p:cNvSpPr>
                <a:spLocks noGrp="1"/>
              </p:cNvSpPr>
              <p:nvPr>
                <p:ph idx="1"/>
              </p:nvPr>
            </p:nvSpPr>
            <p:spPr>
              <a:xfrm>
                <a:off x="838200" y="1825625"/>
                <a:ext cx="4463468" cy="4351338"/>
              </a:xfrm>
            </p:spPr>
            <p:txBody>
              <a:bodyPr/>
              <a:lstStyle/>
              <a:p>
                <a:r>
                  <a:rPr lang="en-US" dirty="0"/>
                  <a:t>Cumulative probability, given the values exceed the threshold</a:t>
                </a:r>
              </a:p>
              <a:p>
                <a:r>
                  <a:rPr lang="en-US" i="1" dirty="0"/>
                  <a:t>Probability of exceeding a value, given it’s already exceeded threshold</a:t>
                </a:r>
                <a:endParaRPr lang="en-US" dirty="0"/>
              </a:p>
              <a:p>
                <a:pPr lvl="1"/>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&gt;</m:t>
                        </m:r>
                        <m:r>
                          <a:rPr lang="en-US" b="0" i="1" smtClean="0">
                            <a:latin typeface="Cambria Math" panose="02040503050406030204" pitchFamily="18" charset="0"/>
                          </a:rPr>
                          <m:t>𝑥</m:t>
                        </m:r>
                      </m:e>
                      <m:e>
                        <m:r>
                          <a:rPr lang="en-US" b="0" i="1" smtClean="0">
                            <a:latin typeface="Cambria Math" panose="02040503050406030204" pitchFamily="18" charset="0"/>
                          </a:rPr>
                          <m:t>𝑋</m:t>
                        </m:r>
                        <m:r>
                          <a:rPr lang="en-US" b="0" i="1" smtClean="0">
                            <a:latin typeface="Cambria Math" panose="02040503050406030204" pitchFamily="18" charset="0"/>
                          </a:rPr>
                          <m:t>&gt;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e>
                    </m:d>
                  </m:oMath>
                </a14:m>
                <a:endParaRPr lang="en-US" dirty="0"/>
              </a:p>
              <a:p>
                <a:r>
                  <a:rPr lang="en-US" b="1" i="1" dirty="0">
                    <a:solidFill>
                      <a:srgbClr val="C00000"/>
                    </a:solidFill>
                    <a:effectLst>
                      <a:outerShdw blurRad="38100" dist="38100" dir="2700000" algn="tl">
                        <a:srgbClr val="000000">
                          <a:alpha val="43137"/>
                        </a:srgbClr>
                      </a:outerShdw>
                    </a:effectLst>
                  </a:rPr>
                  <a:t>NOT AN AEP</a:t>
                </a:r>
              </a:p>
            </p:txBody>
          </p:sp>
        </mc:Choice>
        <mc:Fallback xmlns="">
          <p:sp>
            <p:nvSpPr>
              <p:cNvPr id="3" name="Content Placeholder 2">
                <a:extLst>
                  <a:ext uri="{FF2B5EF4-FFF2-40B4-BE49-F238E27FC236}">
                    <a16:creationId xmlns:a16="http://schemas.microsoft.com/office/drawing/2014/main" id="{A116C5D4-2D91-48E9-958A-AA9BD2DCB6A1}"/>
                  </a:ext>
                </a:extLst>
              </p:cNvPr>
              <p:cNvSpPr>
                <a:spLocks noGrp="1" noRot="1" noChangeAspect="1" noMove="1" noResize="1" noEditPoints="1" noAdjustHandles="1" noChangeArrowheads="1" noChangeShapeType="1" noTextEdit="1"/>
              </p:cNvSpPr>
              <p:nvPr>
                <p:ph idx="1"/>
              </p:nvPr>
            </p:nvSpPr>
            <p:spPr>
              <a:xfrm>
                <a:off x="838200" y="1825625"/>
                <a:ext cx="4463468" cy="4351338"/>
              </a:xfrm>
              <a:blipFill>
                <a:blip r:embed="rId2"/>
                <a:stretch>
                  <a:fillRect l="-2596" t="-2381"/>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CEDBC915-406A-476E-8D16-0B6F85D8AE1B}"/>
              </a:ext>
            </a:extLst>
          </p:cNvPr>
          <p:cNvPicPr>
            <a:picLocks noChangeAspect="1"/>
          </p:cNvPicPr>
          <p:nvPr/>
        </p:nvPicPr>
        <p:blipFill>
          <a:blip r:embed="rId3"/>
          <a:stretch>
            <a:fillRect/>
          </a:stretch>
        </p:blipFill>
        <p:spPr>
          <a:xfrm>
            <a:off x="5301668" y="1690687"/>
            <a:ext cx="6890332" cy="5167749"/>
          </a:xfrm>
          <a:prstGeom prst="rect">
            <a:avLst/>
          </a:prstGeom>
        </p:spPr>
      </p:pic>
      <p:sp>
        <p:nvSpPr>
          <p:cNvPr id="7" name="TextBox 6">
            <a:extLst>
              <a:ext uri="{FF2B5EF4-FFF2-40B4-BE49-F238E27FC236}">
                <a16:creationId xmlns:a16="http://schemas.microsoft.com/office/drawing/2014/main" id="{AAD63C8E-300F-444F-83F5-71D7039BE59D}"/>
              </a:ext>
            </a:extLst>
          </p:cNvPr>
          <p:cNvSpPr txBox="1"/>
          <p:nvPr/>
        </p:nvSpPr>
        <p:spPr>
          <a:xfrm>
            <a:off x="9080530" y="5856953"/>
            <a:ext cx="3332187" cy="461665"/>
          </a:xfrm>
          <a:prstGeom prst="rect">
            <a:avLst/>
          </a:prstGeom>
          <a:noFill/>
        </p:spPr>
        <p:txBody>
          <a:bodyPr wrap="square" rtlCol="0">
            <a:spAutoFit/>
          </a:bodyPr>
          <a:lstStyle/>
          <a:p>
            <a:r>
              <a:rPr lang="en-US" sz="2400" b="1" dirty="0">
                <a:solidFill>
                  <a:srgbClr val="4D4D4D"/>
                </a:solidFill>
                <a:effectLst>
                  <a:outerShdw blurRad="38100" dist="38100" dir="2700000" algn="tl">
                    <a:srgbClr val="000000">
                      <a:alpha val="43137"/>
                    </a:srgbClr>
                  </a:outerShdw>
                </a:effectLst>
                <a:latin typeface="Lato" panose="020F0502020204030203" pitchFamily="34" charset="0"/>
              </a:rPr>
              <a:t>Threshold = 1,250 </a:t>
            </a:r>
            <a:r>
              <a:rPr lang="en-US" sz="2400" b="1" dirty="0" err="1">
                <a:solidFill>
                  <a:srgbClr val="4D4D4D"/>
                </a:solidFill>
                <a:effectLst>
                  <a:outerShdw blurRad="38100" dist="38100" dir="2700000" algn="tl">
                    <a:srgbClr val="000000">
                      <a:alpha val="43137"/>
                    </a:srgbClr>
                  </a:outerShdw>
                </a:effectLst>
                <a:latin typeface="Lato" panose="020F0502020204030203" pitchFamily="34" charset="0"/>
              </a:rPr>
              <a:t>cfs</a:t>
            </a:r>
            <a:endParaRPr lang="en-US" sz="2400" b="1" dirty="0">
              <a:solidFill>
                <a:srgbClr val="4D4D4D"/>
              </a:solidFill>
              <a:effectLst>
                <a:outerShdw blurRad="38100" dist="38100" dir="2700000" algn="tl">
                  <a:srgbClr val="000000">
                    <a:alpha val="43137"/>
                  </a:srgbClr>
                </a:outerShdw>
              </a:effectLst>
              <a:latin typeface="Lato" panose="020F0502020204030203" pitchFamily="34" charset="0"/>
            </a:endParaRPr>
          </a:p>
        </p:txBody>
      </p:sp>
      <p:sp>
        <p:nvSpPr>
          <p:cNvPr id="8" name="TextBox 7">
            <a:extLst>
              <a:ext uri="{FF2B5EF4-FFF2-40B4-BE49-F238E27FC236}">
                <a16:creationId xmlns:a16="http://schemas.microsoft.com/office/drawing/2014/main" id="{3BE6C92F-1818-4D9C-A674-08BC8FD270C7}"/>
              </a:ext>
            </a:extLst>
          </p:cNvPr>
          <p:cNvSpPr txBox="1"/>
          <p:nvPr/>
        </p:nvSpPr>
        <p:spPr>
          <a:xfrm>
            <a:off x="5037432" y="1962314"/>
            <a:ext cx="4043098" cy="461665"/>
          </a:xfrm>
          <a:prstGeom prst="rect">
            <a:avLst/>
          </a:prstGeom>
          <a:noFill/>
        </p:spPr>
        <p:txBody>
          <a:bodyPr wrap="square" rtlCol="0">
            <a:spAutoFit/>
          </a:bodyPr>
          <a:lstStyle/>
          <a:p>
            <a:pPr algn="ctr"/>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GPD Fit to PDS</a:t>
            </a:r>
          </a:p>
        </p:txBody>
      </p:sp>
      <p:sp>
        <p:nvSpPr>
          <p:cNvPr id="4" name="TextBox 3">
            <a:extLst>
              <a:ext uri="{FF2B5EF4-FFF2-40B4-BE49-F238E27FC236}">
                <a16:creationId xmlns:a16="http://schemas.microsoft.com/office/drawing/2014/main" id="{D3BE5AF0-54DB-8808-98F0-204493A21A4D}"/>
              </a:ext>
            </a:extLst>
          </p:cNvPr>
          <p:cNvSpPr txBox="1"/>
          <p:nvPr/>
        </p:nvSpPr>
        <p:spPr>
          <a:xfrm>
            <a:off x="5964568" y="2370723"/>
            <a:ext cx="3380198" cy="646331"/>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Weibull plotting positions</a:t>
            </a:r>
            <a:br>
              <a:rPr lang="en-US" b="1" dirty="0">
                <a:effectLst>
                  <a:outerShdw blurRad="38100" dist="38100" dir="2700000" algn="tl">
                    <a:srgbClr val="000000">
                      <a:alpha val="43137"/>
                    </a:srgbClr>
                  </a:outerShdw>
                </a:effectLst>
                <a:latin typeface="Lato" panose="020F0502020204030203" pitchFamily="34" charset="0"/>
              </a:rPr>
            </a:br>
            <a:r>
              <a:rPr lang="en-US" b="1" dirty="0">
                <a:effectLst>
                  <a:outerShdw blurRad="38100" dist="38100" dir="2700000" algn="tl">
                    <a:srgbClr val="000000">
                      <a:alpha val="43137"/>
                    </a:srgbClr>
                  </a:outerShdw>
                </a:effectLst>
                <a:latin typeface="Lato" panose="020F0502020204030203" pitchFamily="34" charset="0"/>
              </a:rPr>
              <a:t>All PDS points</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F2EF639D-FB82-25FE-6F41-DBC5500846B0}"/>
                  </a:ext>
                </a:extLst>
              </p:cNvPr>
              <p:cNvSpPr txBox="1"/>
              <p:nvPr/>
            </p:nvSpPr>
            <p:spPr>
              <a:xfrm>
                <a:off x="6982844" y="749638"/>
                <a:ext cx="1875034" cy="55573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𝑝</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𝑖</m:t>
                          </m:r>
                        </m:num>
                        <m:den>
                          <m:r>
                            <a:rPr lang="en-US" sz="1600" b="0" i="1" smtClean="0">
                              <a:latin typeface="Cambria Math" panose="02040503050406030204" pitchFamily="18" charset="0"/>
                            </a:rPr>
                            <m:t>𝑛</m:t>
                          </m:r>
                          <m:r>
                            <a:rPr lang="en-US" sz="1600" b="0" i="1" smtClean="0">
                              <a:latin typeface="Cambria Math" panose="02040503050406030204" pitchFamily="18" charset="0"/>
                            </a:rPr>
                            <m:t>+1</m:t>
                          </m:r>
                        </m:den>
                      </m:f>
                    </m:oMath>
                  </m:oMathPara>
                </a14:m>
                <a:endParaRPr lang="en-US" sz="1600" dirty="0">
                  <a:latin typeface="Lato" panose="020F0502020204030203" pitchFamily="34" charset="0"/>
                </a:endParaRPr>
              </a:p>
            </p:txBody>
          </p:sp>
        </mc:Choice>
        <mc:Fallback>
          <p:sp>
            <p:nvSpPr>
              <p:cNvPr id="6" name="TextBox 5">
                <a:extLst>
                  <a:ext uri="{FF2B5EF4-FFF2-40B4-BE49-F238E27FC236}">
                    <a16:creationId xmlns:a16="http://schemas.microsoft.com/office/drawing/2014/main" id="{F2EF639D-FB82-25FE-6F41-DBC5500846B0}"/>
                  </a:ext>
                </a:extLst>
              </p:cNvPr>
              <p:cNvSpPr txBox="1">
                <a:spLocks noRot="1" noChangeAspect="1" noMove="1" noResize="1" noEditPoints="1" noAdjustHandles="1" noChangeArrowheads="1" noChangeShapeType="1" noTextEdit="1"/>
              </p:cNvSpPr>
              <p:nvPr/>
            </p:nvSpPr>
            <p:spPr>
              <a:xfrm>
                <a:off x="6982844" y="749638"/>
                <a:ext cx="1875034" cy="555730"/>
              </a:xfrm>
              <a:prstGeom prst="rect">
                <a:avLst/>
              </a:prstGeom>
              <a:blipFill>
                <a:blip r:embed="rId4"/>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87A94CDD-6718-35AA-9FF4-BDE641681F67}"/>
              </a:ext>
            </a:extLst>
          </p:cNvPr>
          <p:cNvSpPr txBox="1"/>
          <p:nvPr/>
        </p:nvSpPr>
        <p:spPr>
          <a:xfrm>
            <a:off x="8477036" y="704338"/>
            <a:ext cx="2876764" cy="646331"/>
          </a:xfrm>
          <a:prstGeom prst="rect">
            <a:avLst/>
          </a:prstGeom>
          <a:noFill/>
        </p:spPr>
        <p:txBody>
          <a:bodyPr wrap="square" rtlCol="0">
            <a:spAutoFit/>
          </a:bodyPr>
          <a:lstStyle/>
          <a:p>
            <a:r>
              <a:rPr lang="en-US" dirty="0">
                <a:latin typeface="Lato" panose="020F0502020204030203" pitchFamily="34" charset="0"/>
              </a:rPr>
              <a:t>n = events in PDS</a:t>
            </a:r>
          </a:p>
          <a:p>
            <a:r>
              <a:rPr lang="en-US" dirty="0">
                <a:latin typeface="Lato" panose="020F0502020204030203" pitchFamily="34" charset="0"/>
              </a:rPr>
              <a:t>i = descending rank</a:t>
            </a:r>
          </a:p>
        </p:txBody>
      </p:sp>
    </p:spTree>
    <p:extLst>
      <p:ext uri="{BB962C8B-B14F-4D97-AF65-F5344CB8AC3E}">
        <p14:creationId xmlns:p14="http://schemas.microsoft.com/office/powerpoint/2010/main" val="1624692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B18C32-1576-4251-857C-C48AEC22417B}"/>
              </a:ext>
            </a:extLst>
          </p:cNvPr>
          <p:cNvPicPr>
            <a:picLocks noChangeAspect="1"/>
          </p:cNvPicPr>
          <p:nvPr/>
        </p:nvPicPr>
        <p:blipFill>
          <a:blip r:embed="rId3"/>
          <a:stretch>
            <a:fillRect/>
          </a:stretch>
        </p:blipFill>
        <p:spPr>
          <a:xfrm>
            <a:off x="5301668" y="1690687"/>
            <a:ext cx="6890332" cy="5167749"/>
          </a:xfrm>
          <a:prstGeom prst="rect">
            <a:avLst/>
          </a:prstGeom>
        </p:spPr>
      </p:pic>
      <p:sp>
        <p:nvSpPr>
          <p:cNvPr id="2" name="Title 1">
            <a:extLst>
              <a:ext uri="{FF2B5EF4-FFF2-40B4-BE49-F238E27FC236}">
                <a16:creationId xmlns:a16="http://schemas.microsoft.com/office/drawing/2014/main" id="{DAEE3ACD-2190-4966-93ED-18EA8E49E04E}"/>
              </a:ext>
            </a:extLst>
          </p:cNvPr>
          <p:cNvSpPr>
            <a:spLocks noGrp="1"/>
          </p:cNvSpPr>
          <p:nvPr>
            <p:ph type="title"/>
          </p:nvPr>
        </p:nvSpPr>
        <p:spPr/>
        <p:txBody>
          <a:bodyPr/>
          <a:lstStyle/>
          <a:p>
            <a:r>
              <a:rPr lang="en-US" dirty="0"/>
              <a:t>Interpreting the Distribution</a:t>
            </a:r>
          </a:p>
        </p:txBody>
      </p:sp>
      <p:sp>
        <p:nvSpPr>
          <p:cNvPr id="3" name="Content Placeholder 2">
            <a:extLst>
              <a:ext uri="{FF2B5EF4-FFF2-40B4-BE49-F238E27FC236}">
                <a16:creationId xmlns:a16="http://schemas.microsoft.com/office/drawing/2014/main" id="{A116C5D4-2D91-48E9-958A-AA9BD2DCB6A1}"/>
              </a:ext>
            </a:extLst>
          </p:cNvPr>
          <p:cNvSpPr>
            <a:spLocks noGrp="1"/>
          </p:cNvSpPr>
          <p:nvPr>
            <p:ph idx="1"/>
          </p:nvPr>
        </p:nvSpPr>
        <p:spPr>
          <a:xfrm>
            <a:off x="838200" y="1825625"/>
            <a:ext cx="4463468" cy="4351338"/>
          </a:xfrm>
        </p:spPr>
        <p:txBody>
          <a:bodyPr/>
          <a:lstStyle/>
          <a:p>
            <a:r>
              <a:rPr lang="en-US" dirty="0"/>
              <a:t>50% of floods that exceed 1,250 </a:t>
            </a:r>
            <a:r>
              <a:rPr lang="en-US" dirty="0" err="1"/>
              <a:t>cfs</a:t>
            </a:r>
            <a:r>
              <a:rPr lang="en-US" dirty="0"/>
              <a:t> are greater than 2,330 </a:t>
            </a:r>
            <a:r>
              <a:rPr lang="en-US" dirty="0" err="1"/>
              <a:t>cfs</a:t>
            </a:r>
            <a:endParaRPr lang="en-US" dirty="0"/>
          </a:p>
          <a:p>
            <a:pPr lvl="1"/>
            <a:r>
              <a:rPr lang="en-US" b="1" i="1" dirty="0">
                <a:solidFill>
                  <a:srgbClr val="C00000"/>
                </a:solidFill>
                <a:effectLst>
                  <a:outerShdw blurRad="38100" dist="38100" dir="2700000" algn="tl">
                    <a:srgbClr val="000000">
                      <a:alpha val="43137"/>
                    </a:srgbClr>
                  </a:outerShdw>
                </a:effectLst>
              </a:rPr>
              <a:t>Not 2-year flow</a:t>
            </a:r>
          </a:p>
          <a:p>
            <a:r>
              <a:rPr lang="en-US" dirty="0"/>
              <a:t>1% of floods that exceed 1,250 </a:t>
            </a:r>
            <a:r>
              <a:rPr lang="en-US" dirty="0" err="1"/>
              <a:t>cfs</a:t>
            </a:r>
            <a:r>
              <a:rPr lang="en-US" dirty="0"/>
              <a:t> are greater than 13,400 </a:t>
            </a:r>
            <a:r>
              <a:rPr lang="en-US" dirty="0" err="1"/>
              <a:t>cfs</a:t>
            </a:r>
            <a:endParaRPr lang="en-US" dirty="0"/>
          </a:p>
          <a:p>
            <a:pPr lvl="1"/>
            <a:r>
              <a:rPr lang="en-US" b="1" i="1" dirty="0">
                <a:solidFill>
                  <a:srgbClr val="C00000"/>
                </a:solidFill>
                <a:effectLst>
                  <a:outerShdw blurRad="38100" dist="38100" dir="2700000" algn="tl">
                    <a:srgbClr val="000000">
                      <a:alpha val="43137"/>
                    </a:srgbClr>
                  </a:outerShdw>
                </a:effectLst>
              </a:rPr>
              <a:t>Not 100-year flow</a:t>
            </a:r>
          </a:p>
        </p:txBody>
      </p:sp>
      <p:sp>
        <p:nvSpPr>
          <p:cNvPr id="4" name="Oval 3">
            <a:extLst>
              <a:ext uri="{FF2B5EF4-FFF2-40B4-BE49-F238E27FC236}">
                <a16:creationId xmlns:a16="http://schemas.microsoft.com/office/drawing/2014/main" id="{A285B49C-5E60-4E20-8B33-2AD811572DA4}"/>
              </a:ext>
            </a:extLst>
          </p:cNvPr>
          <p:cNvSpPr/>
          <p:nvPr/>
        </p:nvSpPr>
        <p:spPr>
          <a:xfrm>
            <a:off x="11375250" y="2453275"/>
            <a:ext cx="274320" cy="274320"/>
          </a:xfrm>
          <a:prstGeom prst="ellipse">
            <a:avLst/>
          </a:prstGeom>
          <a:noFill/>
          <a:ln w="38100">
            <a:solidFill>
              <a:srgbClr val="00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FA5C324-477D-4130-950B-F1FCA0A1358E}"/>
              </a:ext>
            </a:extLst>
          </p:cNvPr>
          <p:cNvSpPr/>
          <p:nvPr/>
        </p:nvSpPr>
        <p:spPr>
          <a:xfrm>
            <a:off x="8653606" y="5167313"/>
            <a:ext cx="274320" cy="274320"/>
          </a:xfrm>
          <a:prstGeom prst="ellipse">
            <a:avLst/>
          </a:prstGeom>
          <a:noFill/>
          <a:ln w="38100">
            <a:solidFill>
              <a:srgbClr val="00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D3350FD-4C5D-4B6F-A068-E3AD15DFD7B6}"/>
              </a:ext>
            </a:extLst>
          </p:cNvPr>
          <p:cNvSpPr txBox="1"/>
          <p:nvPr/>
        </p:nvSpPr>
        <p:spPr>
          <a:xfrm>
            <a:off x="9080530" y="5856953"/>
            <a:ext cx="3332187" cy="461665"/>
          </a:xfrm>
          <a:prstGeom prst="rect">
            <a:avLst/>
          </a:prstGeom>
          <a:noFill/>
        </p:spPr>
        <p:txBody>
          <a:bodyPr wrap="square" rtlCol="0">
            <a:spAutoFit/>
          </a:bodyPr>
          <a:lstStyle/>
          <a:p>
            <a:r>
              <a:rPr lang="en-US" sz="2400" b="1" dirty="0">
                <a:solidFill>
                  <a:srgbClr val="4D4D4D"/>
                </a:solidFill>
                <a:effectLst>
                  <a:outerShdw blurRad="38100" dist="38100" dir="2700000" algn="tl">
                    <a:srgbClr val="000000">
                      <a:alpha val="43137"/>
                    </a:srgbClr>
                  </a:outerShdw>
                </a:effectLst>
                <a:latin typeface="Lato" panose="020F0502020204030203" pitchFamily="34" charset="0"/>
              </a:rPr>
              <a:t>Threshold = 1,250 </a:t>
            </a:r>
            <a:r>
              <a:rPr lang="en-US" sz="2400" b="1" dirty="0" err="1">
                <a:solidFill>
                  <a:srgbClr val="4D4D4D"/>
                </a:solidFill>
                <a:effectLst>
                  <a:outerShdw blurRad="38100" dist="38100" dir="2700000" algn="tl">
                    <a:srgbClr val="000000">
                      <a:alpha val="43137"/>
                    </a:srgbClr>
                  </a:outerShdw>
                </a:effectLst>
                <a:latin typeface="Lato" panose="020F0502020204030203" pitchFamily="34" charset="0"/>
              </a:rPr>
              <a:t>cfs</a:t>
            </a:r>
            <a:endParaRPr lang="en-US" sz="2400" b="1" dirty="0">
              <a:solidFill>
                <a:srgbClr val="4D4D4D"/>
              </a:solidFill>
              <a:effectLst>
                <a:outerShdw blurRad="38100" dist="38100" dir="2700000" algn="tl">
                  <a:srgbClr val="000000">
                    <a:alpha val="43137"/>
                  </a:srgbClr>
                </a:outerShdw>
              </a:effectLst>
              <a:latin typeface="Lato" panose="020F0502020204030203" pitchFamily="34" charset="0"/>
            </a:endParaRPr>
          </a:p>
        </p:txBody>
      </p:sp>
      <p:sp>
        <p:nvSpPr>
          <p:cNvPr id="5" name="TextBox 4">
            <a:extLst>
              <a:ext uri="{FF2B5EF4-FFF2-40B4-BE49-F238E27FC236}">
                <a16:creationId xmlns:a16="http://schemas.microsoft.com/office/drawing/2014/main" id="{173A97EA-9F49-A884-6A79-EB431D8AFBE6}"/>
              </a:ext>
            </a:extLst>
          </p:cNvPr>
          <p:cNvSpPr txBox="1"/>
          <p:nvPr/>
        </p:nvSpPr>
        <p:spPr>
          <a:xfrm>
            <a:off x="5037432" y="1962314"/>
            <a:ext cx="4043098" cy="461665"/>
          </a:xfrm>
          <a:prstGeom prst="rect">
            <a:avLst/>
          </a:prstGeom>
          <a:noFill/>
        </p:spPr>
        <p:txBody>
          <a:bodyPr wrap="square" rtlCol="0">
            <a:spAutoFit/>
          </a:bodyPr>
          <a:lstStyle/>
          <a:p>
            <a:pPr algn="ctr"/>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GPD Fit to PDS</a:t>
            </a:r>
          </a:p>
        </p:txBody>
      </p:sp>
      <p:sp>
        <p:nvSpPr>
          <p:cNvPr id="9" name="TextBox 8">
            <a:extLst>
              <a:ext uri="{FF2B5EF4-FFF2-40B4-BE49-F238E27FC236}">
                <a16:creationId xmlns:a16="http://schemas.microsoft.com/office/drawing/2014/main" id="{BA246D3F-30DF-E2D4-4431-45DC93AE2D37}"/>
              </a:ext>
            </a:extLst>
          </p:cNvPr>
          <p:cNvSpPr txBox="1"/>
          <p:nvPr/>
        </p:nvSpPr>
        <p:spPr>
          <a:xfrm>
            <a:off x="5964568" y="2370723"/>
            <a:ext cx="3380198" cy="646331"/>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Weibull plotting positions</a:t>
            </a:r>
            <a:br>
              <a:rPr lang="en-US" b="1" dirty="0">
                <a:effectLst>
                  <a:outerShdw blurRad="38100" dist="38100" dir="2700000" algn="tl">
                    <a:srgbClr val="000000">
                      <a:alpha val="43137"/>
                    </a:srgbClr>
                  </a:outerShdw>
                </a:effectLst>
                <a:latin typeface="Lato" panose="020F0502020204030203" pitchFamily="34" charset="0"/>
              </a:rPr>
            </a:br>
            <a:r>
              <a:rPr lang="en-US" b="1" dirty="0">
                <a:effectLst>
                  <a:outerShdw blurRad="38100" dist="38100" dir="2700000" algn="tl">
                    <a:srgbClr val="000000">
                      <a:alpha val="43137"/>
                    </a:srgbClr>
                  </a:outerShdw>
                </a:effectLst>
                <a:latin typeface="Lato" panose="020F0502020204030203" pitchFamily="34" charset="0"/>
              </a:rPr>
              <a:t>All PDS points</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C386491A-72CE-851A-7634-A37190730F2D}"/>
                  </a:ext>
                </a:extLst>
              </p:cNvPr>
              <p:cNvSpPr txBox="1"/>
              <p:nvPr/>
            </p:nvSpPr>
            <p:spPr>
              <a:xfrm>
                <a:off x="8050711" y="748543"/>
                <a:ext cx="1875034" cy="55573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𝑝</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𝑖</m:t>
                          </m:r>
                        </m:num>
                        <m:den>
                          <m:r>
                            <a:rPr lang="en-US" sz="1600" b="0" i="1" smtClean="0">
                              <a:latin typeface="Cambria Math" panose="02040503050406030204" pitchFamily="18" charset="0"/>
                            </a:rPr>
                            <m:t>𝑛</m:t>
                          </m:r>
                          <m:r>
                            <a:rPr lang="en-US" sz="1600" b="0" i="1" smtClean="0">
                              <a:latin typeface="Cambria Math" panose="02040503050406030204" pitchFamily="18" charset="0"/>
                            </a:rPr>
                            <m:t>+1</m:t>
                          </m:r>
                        </m:den>
                      </m:f>
                    </m:oMath>
                  </m:oMathPara>
                </a14:m>
                <a:endParaRPr lang="en-US" sz="1600" dirty="0">
                  <a:latin typeface="Lato" panose="020F0502020204030203" pitchFamily="34" charset="0"/>
                </a:endParaRPr>
              </a:p>
            </p:txBody>
          </p:sp>
        </mc:Choice>
        <mc:Fallback>
          <p:sp>
            <p:nvSpPr>
              <p:cNvPr id="10" name="TextBox 9">
                <a:extLst>
                  <a:ext uri="{FF2B5EF4-FFF2-40B4-BE49-F238E27FC236}">
                    <a16:creationId xmlns:a16="http://schemas.microsoft.com/office/drawing/2014/main" id="{C386491A-72CE-851A-7634-A37190730F2D}"/>
                  </a:ext>
                </a:extLst>
              </p:cNvPr>
              <p:cNvSpPr txBox="1">
                <a:spLocks noRot="1" noChangeAspect="1" noMove="1" noResize="1" noEditPoints="1" noAdjustHandles="1" noChangeArrowheads="1" noChangeShapeType="1" noTextEdit="1"/>
              </p:cNvSpPr>
              <p:nvPr/>
            </p:nvSpPr>
            <p:spPr>
              <a:xfrm>
                <a:off x="8050711" y="748543"/>
                <a:ext cx="1875034" cy="555730"/>
              </a:xfrm>
              <a:prstGeom prst="rect">
                <a:avLst/>
              </a:prstGeom>
              <a:blipFill>
                <a:blip r:embed="rId4"/>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34A3F33-226B-CFD0-C9B3-FB9FBB280F2A}"/>
              </a:ext>
            </a:extLst>
          </p:cNvPr>
          <p:cNvSpPr txBox="1"/>
          <p:nvPr/>
        </p:nvSpPr>
        <p:spPr>
          <a:xfrm>
            <a:off x="9544903" y="703243"/>
            <a:ext cx="2876764" cy="646331"/>
          </a:xfrm>
          <a:prstGeom prst="rect">
            <a:avLst/>
          </a:prstGeom>
          <a:noFill/>
        </p:spPr>
        <p:txBody>
          <a:bodyPr wrap="square" rtlCol="0">
            <a:spAutoFit/>
          </a:bodyPr>
          <a:lstStyle/>
          <a:p>
            <a:r>
              <a:rPr lang="en-US" dirty="0">
                <a:latin typeface="Lato" panose="020F0502020204030203" pitchFamily="34" charset="0"/>
              </a:rPr>
              <a:t>n = events in PDS</a:t>
            </a:r>
          </a:p>
          <a:p>
            <a:r>
              <a:rPr lang="en-US" dirty="0">
                <a:latin typeface="Lato" panose="020F0502020204030203" pitchFamily="34" charset="0"/>
              </a:rPr>
              <a:t>i = descending rank</a:t>
            </a:r>
          </a:p>
        </p:txBody>
      </p:sp>
    </p:spTree>
    <p:extLst>
      <p:ext uri="{BB962C8B-B14F-4D97-AF65-F5344CB8AC3E}">
        <p14:creationId xmlns:p14="http://schemas.microsoft.com/office/powerpoint/2010/main" val="3302562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Empirical Annualization</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Empirical Annualization</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How do we go between PDS-CDF and AMS-AEP?</a:t>
            </a:r>
          </a:p>
          <a:p>
            <a:r>
              <a:rPr lang="en-US" dirty="0"/>
              <a:t>Can be used without distributions</a:t>
            </a:r>
          </a:p>
          <a:p>
            <a:pPr lvl="1"/>
            <a:r>
              <a:rPr lang="en-US" dirty="0"/>
              <a:t>Plotting positions</a:t>
            </a:r>
          </a:p>
        </p:txBody>
      </p:sp>
      <p:sp>
        <p:nvSpPr>
          <p:cNvPr id="4" name="TextBox 3">
            <a:extLst>
              <a:ext uri="{FF2B5EF4-FFF2-40B4-BE49-F238E27FC236}">
                <a16:creationId xmlns:a16="http://schemas.microsoft.com/office/drawing/2014/main" id="{051D7175-442E-436D-D603-32E53D7CDB4F}"/>
              </a:ext>
            </a:extLst>
          </p:cNvPr>
          <p:cNvSpPr txBox="1"/>
          <p:nvPr/>
        </p:nvSpPr>
        <p:spPr>
          <a:xfrm>
            <a:off x="6899565" y="3230089"/>
            <a:ext cx="3420093" cy="1754326"/>
          </a:xfrm>
          <a:prstGeom prst="rect">
            <a:avLst/>
          </a:prstGeom>
          <a:noFill/>
        </p:spPr>
        <p:txBody>
          <a:bodyPr wrap="square" rtlCol="0">
            <a:spAutoFit/>
          </a:bodyPr>
          <a:lstStyle/>
          <a:p>
            <a:pPr algn="ctr"/>
            <a:r>
              <a:rPr lang="en-US" sz="3600" b="1" dirty="0">
                <a:solidFill>
                  <a:srgbClr val="C00000"/>
                </a:solidFill>
                <a:effectLst>
                  <a:outerShdw blurRad="38100" dist="38100" dir="2700000" algn="tl">
                    <a:srgbClr val="000000">
                      <a:alpha val="43137"/>
                    </a:srgbClr>
                  </a:outerShdw>
                </a:effectLst>
                <a:latin typeface="Lato" panose="020F0502020204030203" pitchFamily="34" charset="0"/>
              </a:rPr>
              <a:t>Remember!</a:t>
            </a:r>
          </a:p>
          <a:p>
            <a:pPr algn="ctr"/>
            <a:r>
              <a:rPr lang="en-US" sz="3600" b="1" dirty="0">
                <a:solidFill>
                  <a:srgbClr val="C00000"/>
                </a:solidFill>
                <a:effectLst>
                  <a:outerShdw blurRad="38100" dist="38100" dir="2700000" algn="tl">
                    <a:srgbClr val="000000">
                      <a:alpha val="43137"/>
                    </a:srgbClr>
                  </a:outerShdw>
                </a:effectLst>
                <a:latin typeface="Lato" panose="020F0502020204030203" pitchFamily="34" charset="0"/>
              </a:rPr>
              <a:t>AEP = 1-CDF</a:t>
            </a:r>
          </a:p>
          <a:p>
            <a:pPr algn="ctr"/>
            <a:r>
              <a:rPr lang="en-US" sz="3600" b="1" u="sng" dirty="0">
                <a:solidFill>
                  <a:srgbClr val="C00000"/>
                </a:solidFill>
                <a:effectLst>
                  <a:outerShdw blurRad="38100" dist="38100" dir="2700000" algn="tl">
                    <a:srgbClr val="000000">
                      <a:alpha val="43137"/>
                    </a:srgbClr>
                  </a:outerShdw>
                </a:effectLst>
                <a:latin typeface="Lato" panose="020F0502020204030203" pitchFamily="34" charset="0"/>
              </a:rPr>
              <a:t>Only for AMS</a:t>
            </a:r>
          </a:p>
        </p:txBody>
      </p:sp>
    </p:spTree>
    <p:extLst>
      <p:ext uri="{BB962C8B-B14F-4D97-AF65-F5344CB8AC3E}">
        <p14:creationId xmlns:p14="http://schemas.microsoft.com/office/powerpoint/2010/main" val="1326097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C12C7-E539-ECE7-E702-218797878855}"/>
              </a:ext>
            </a:extLst>
          </p:cNvPr>
          <p:cNvSpPr>
            <a:spLocks noGrp="1"/>
          </p:cNvSpPr>
          <p:nvPr>
            <p:ph type="title"/>
          </p:nvPr>
        </p:nvSpPr>
        <p:spPr/>
        <p:txBody>
          <a:bodyPr/>
          <a:lstStyle/>
          <a:p>
            <a:r>
              <a:rPr lang="en-US" dirty="0"/>
              <a:t>The “Langbein Adjustment”</a:t>
            </a:r>
          </a:p>
        </p:txBody>
      </p:sp>
      <p:pic>
        <p:nvPicPr>
          <p:cNvPr id="5" name="Content Placeholder 4">
            <a:extLst>
              <a:ext uri="{FF2B5EF4-FFF2-40B4-BE49-F238E27FC236}">
                <a16:creationId xmlns:a16="http://schemas.microsoft.com/office/drawing/2014/main" id="{D685F4B7-ABAC-0F70-3C9C-E73F87202B04}"/>
              </a:ext>
            </a:extLst>
          </p:cNvPr>
          <p:cNvPicPr>
            <a:picLocks noGrp="1" noChangeAspect="1"/>
          </p:cNvPicPr>
          <p:nvPr>
            <p:ph idx="1"/>
          </p:nvPr>
        </p:nvPicPr>
        <p:blipFill>
          <a:blip r:embed="rId2"/>
          <a:stretch>
            <a:fillRect/>
          </a:stretch>
        </p:blipFill>
        <p:spPr>
          <a:xfrm>
            <a:off x="1752600" y="1839332"/>
            <a:ext cx="8686800" cy="3665858"/>
          </a:xfrm>
        </p:spPr>
      </p:pic>
      <p:sp>
        <p:nvSpPr>
          <p:cNvPr id="6" name="Rectangle 5">
            <a:extLst>
              <a:ext uri="{FF2B5EF4-FFF2-40B4-BE49-F238E27FC236}">
                <a16:creationId xmlns:a16="http://schemas.microsoft.com/office/drawing/2014/main" id="{6B2E3697-239B-6C65-A862-FF9BD9A64C9E}"/>
              </a:ext>
            </a:extLst>
          </p:cNvPr>
          <p:cNvSpPr/>
          <p:nvPr/>
        </p:nvSpPr>
        <p:spPr>
          <a:xfrm>
            <a:off x="9785268" y="1983179"/>
            <a:ext cx="475013" cy="308759"/>
          </a:xfrm>
          <a:prstGeom prst="rect">
            <a:avLst/>
          </a:prstGeom>
          <a:noFill/>
          <a:ln w="38100">
            <a:solidFill>
              <a:srgbClr val="C0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4302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AFD28-BBC1-EBAA-7441-617F9A80FB33}"/>
              </a:ext>
            </a:extLst>
          </p:cNvPr>
          <p:cNvSpPr>
            <a:spLocks noGrp="1"/>
          </p:cNvSpPr>
          <p:nvPr>
            <p:ph type="title"/>
          </p:nvPr>
        </p:nvSpPr>
        <p:spPr/>
        <p:txBody>
          <a:bodyPr/>
          <a:lstStyle/>
          <a:p>
            <a:r>
              <a:rPr lang="en-US" dirty="0"/>
              <a:t>Empirical Annualization</a:t>
            </a:r>
          </a:p>
        </p:txBody>
      </p:sp>
      <p:sp>
        <p:nvSpPr>
          <p:cNvPr id="3" name="Content Placeholder 2">
            <a:extLst>
              <a:ext uri="{FF2B5EF4-FFF2-40B4-BE49-F238E27FC236}">
                <a16:creationId xmlns:a16="http://schemas.microsoft.com/office/drawing/2014/main" id="{E9DB690E-306E-F5A5-2DD3-640ED704375F}"/>
              </a:ext>
            </a:extLst>
          </p:cNvPr>
          <p:cNvSpPr>
            <a:spLocks noGrp="1"/>
          </p:cNvSpPr>
          <p:nvPr>
            <p:ph idx="1"/>
          </p:nvPr>
        </p:nvSpPr>
        <p:spPr/>
        <p:txBody>
          <a:bodyPr/>
          <a:lstStyle/>
          <a:p>
            <a:pPr marL="514350" indent="-514350">
              <a:buFont typeface="+mj-lt"/>
              <a:buAutoNum type="arabicPeriod"/>
            </a:pPr>
            <a:r>
              <a:rPr lang="en-US" dirty="0"/>
              <a:t>Get AEPs of interest</a:t>
            </a:r>
          </a:p>
          <a:p>
            <a:pPr marL="514350" indent="-514350">
              <a:buFont typeface="+mj-lt"/>
              <a:buAutoNum type="arabicPeriod"/>
            </a:pPr>
            <a:r>
              <a:rPr lang="en-US" dirty="0"/>
              <a:t>Convert them to PDS-CDF values</a:t>
            </a:r>
          </a:p>
          <a:p>
            <a:pPr marL="514350" indent="-514350">
              <a:buFont typeface="+mj-lt"/>
              <a:buAutoNum type="arabicPeriod"/>
            </a:pPr>
            <a:r>
              <a:rPr lang="en-US" dirty="0"/>
              <a:t>Plug them into the PDS model to get quantiles</a:t>
            </a:r>
          </a:p>
          <a:p>
            <a:pPr marL="0" indent="0">
              <a:buNone/>
            </a:pPr>
            <a:endParaRPr lang="en-US" dirty="0"/>
          </a:p>
        </p:txBody>
      </p:sp>
    </p:spTree>
    <p:extLst>
      <p:ext uri="{BB962C8B-B14F-4D97-AF65-F5344CB8AC3E}">
        <p14:creationId xmlns:p14="http://schemas.microsoft.com/office/powerpoint/2010/main" val="2525001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C17B3-FA35-DBBC-65FB-074CE97A0B2C}"/>
              </a:ext>
            </a:extLst>
          </p:cNvPr>
          <p:cNvSpPr>
            <a:spLocks noGrp="1"/>
          </p:cNvSpPr>
          <p:nvPr>
            <p:ph type="title"/>
          </p:nvPr>
        </p:nvSpPr>
        <p:spPr/>
        <p:txBody>
          <a:bodyPr/>
          <a:lstStyle/>
          <a:p>
            <a:r>
              <a:rPr lang="en-US" dirty="0"/>
              <a:t>Empirical Annualization</a:t>
            </a:r>
          </a:p>
        </p:txBody>
      </p:sp>
      <p:sp>
        <p:nvSpPr>
          <p:cNvPr id="3" name="Content Placeholder 2">
            <a:extLst>
              <a:ext uri="{FF2B5EF4-FFF2-40B4-BE49-F238E27FC236}">
                <a16:creationId xmlns:a16="http://schemas.microsoft.com/office/drawing/2014/main" id="{3044F3DD-350D-FBE2-D74E-374CBE30BBF5}"/>
              </a:ext>
            </a:extLst>
          </p:cNvPr>
          <p:cNvSpPr>
            <a:spLocks noGrp="1"/>
          </p:cNvSpPr>
          <p:nvPr>
            <p:ph idx="1"/>
          </p:nvPr>
        </p:nvSpPr>
        <p:spPr/>
        <p:txBody>
          <a:bodyPr/>
          <a:lstStyle/>
          <a:p>
            <a:r>
              <a:rPr lang="en-US" dirty="0"/>
              <a:t>For plotting, go the reverse direction:</a:t>
            </a:r>
          </a:p>
          <a:p>
            <a:pPr marL="914400" lvl="1" indent="-457200">
              <a:buFont typeface="+mj-lt"/>
              <a:buAutoNum type="arabicPeriod"/>
            </a:pPr>
            <a:r>
              <a:rPr lang="en-US" dirty="0"/>
              <a:t>Get PDS plotting positions</a:t>
            </a:r>
          </a:p>
          <a:p>
            <a:pPr marL="914400" lvl="1" indent="-457200">
              <a:buFont typeface="+mj-lt"/>
              <a:buAutoNum type="arabicPeriod"/>
            </a:pPr>
            <a:r>
              <a:rPr lang="en-US" dirty="0"/>
              <a:t>Convert them to AMS-CDF values and then AEPs</a:t>
            </a:r>
          </a:p>
          <a:p>
            <a:pPr marL="914400" lvl="1" indent="-457200">
              <a:buFont typeface="+mj-lt"/>
              <a:buAutoNum type="arabicPeriod"/>
            </a:pPr>
            <a:r>
              <a:rPr lang="en-US" dirty="0"/>
              <a:t>Plot them against the AMS</a:t>
            </a:r>
          </a:p>
          <a:p>
            <a:endParaRPr lang="en-US" dirty="0"/>
          </a:p>
        </p:txBody>
      </p:sp>
    </p:spTree>
    <p:extLst>
      <p:ext uri="{BB962C8B-B14F-4D97-AF65-F5344CB8AC3E}">
        <p14:creationId xmlns:p14="http://schemas.microsoft.com/office/powerpoint/2010/main" val="492382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E8257-6EF5-61B6-3478-39693F0F4683}"/>
              </a:ext>
            </a:extLst>
          </p:cNvPr>
          <p:cNvSpPr>
            <a:spLocks noGrp="1"/>
          </p:cNvSpPr>
          <p:nvPr>
            <p:ph type="title"/>
          </p:nvPr>
        </p:nvSpPr>
        <p:spPr/>
        <p:txBody>
          <a:bodyPr/>
          <a:lstStyle/>
          <a:p>
            <a:r>
              <a:rPr lang="en-US" dirty="0"/>
              <a:t>Langbein Adjustment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48CF36C-504B-F558-F5B5-58DEBA6D5B49}"/>
                  </a:ext>
                </a:extLst>
              </p:cNvPr>
              <p:cNvSpPr>
                <a:spLocks noGrp="1"/>
              </p:cNvSpPr>
              <p:nvPr>
                <p:ph idx="1"/>
              </p:nvPr>
            </p:nvSpPr>
            <p:spPr/>
            <p:txBody>
              <a:bodyPr/>
              <a:lstStyle/>
              <a:p>
                <a:pPr marL="0" indent="0">
                  <a:buNone/>
                </a:pPr>
                <a:r>
                  <a:rPr lang="en-US" dirty="0"/>
                  <a:t>Given PDS-CDF </a:t>
                </a:r>
                <a14:m>
                  <m:oMath xmlns:m="http://schemas.openxmlformats.org/officeDocument/2006/math">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a14:m>
                <a:r>
                  <a:rPr lang="en-US" dirty="0"/>
                  <a:t>, AMS-CDF </a:t>
                </a:r>
                <a14:m>
                  <m:oMath xmlns:m="http://schemas.openxmlformats.org/officeDocument/2006/math">
                    <m:r>
                      <a:rPr lang="en-US" i="1">
                        <a:latin typeface="Cambria Math" panose="02040503050406030204" pitchFamily="18" charset="0"/>
                      </a:rPr>
                      <m:t>𝐹</m:t>
                    </m:r>
                    <m:d>
                      <m:dPr>
                        <m:ctrlPr>
                          <a:rPr lang="en-US" i="1">
                            <a:latin typeface="Cambria Math" panose="02040503050406030204" pitchFamily="18" charset="0"/>
                          </a:rPr>
                        </m:ctrlPr>
                      </m:dPr>
                      <m:e>
                        <m:r>
                          <a:rPr lang="en-US" i="1">
                            <a:latin typeface="Cambria Math" panose="02040503050406030204" pitchFamily="18" charset="0"/>
                          </a:rPr>
                          <m:t>𝑥</m:t>
                        </m:r>
                      </m:e>
                    </m:d>
                  </m:oMath>
                </a14:m>
                <a:r>
                  <a:rPr lang="en-US" dirty="0"/>
                  <a:t>, and mean rate </a:t>
                </a:r>
                <a:r>
                  <a:rPr lang="el-GR" i="1" dirty="0">
                    <a:latin typeface="Cambria Math" panose="02040503050406030204" pitchFamily="18" charset="0"/>
                    <a:ea typeface="Cambria Math" panose="02040503050406030204" pitchFamily="18" charset="0"/>
                  </a:rPr>
                  <a:t>λ</a:t>
                </a:r>
                <a:r>
                  <a:rPr lang="en-US" dirty="0">
                    <a:latin typeface="Cambria Math" panose="02040503050406030204" pitchFamily="18" charset="0"/>
                    <a:ea typeface="Cambria Math" panose="02040503050406030204" pitchFamily="18" charset="0"/>
                  </a:rPr>
                  <a:t>:</a:t>
                </a:r>
              </a:p>
              <a:p>
                <a:endParaRPr lang="en-US" dirty="0"/>
              </a:p>
              <a:p>
                <a14:m>
                  <m:oMath xmlns:m="http://schemas.openxmlformats.org/officeDocument/2006/math">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𝑙𝑛</m:t>
                            </m:r>
                            <m:d>
                              <m:dPr>
                                <m:ctrlPr>
                                  <a:rPr lang="en-US" b="0" i="1" smtClean="0">
                                    <a:latin typeface="Cambria Math" panose="02040503050406030204" pitchFamily="18" charset="0"/>
                                  </a:rPr>
                                </m:ctrlPr>
                              </m:dPr>
                              <m:e>
                                <m:r>
                                  <a:rPr lang="en-US" b="0" i="1" smtClean="0">
                                    <a:latin typeface="Cambria Math" panose="02040503050406030204" pitchFamily="18" charset="0"/>
                                  </a:rPr>
                                  <m:t>𝐹</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d>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e>
                        </m:d>
                      </m:num>
                      <m:den>
                        <m:r>
                          <m:rPr>
                            <m:sty m:val="p"/>
                          </m:rPr>
                          <a:rPr lang="el-GR" b="0" i="1" smtClean="0">
                            <a:latin typeface="Cambria Math" panose="02040503050406030204" pitchFamily="18" charset="0"/>
                            <a:ea typeface="Cambria Math" panose="02040503050406030204" pitchFamily="18" charset="0"/>
                          </a:rPr>
                          <m:t>λ</m:t>
                        </m:r>
                      </m:den>
                    </m:f>
                  </m:oMath>
                </a14:m>
                <a:endParaRPr lang="en-US" dirty="0"/>
              </a:p>
              <a:p>
                <a:endParaRPr lang="en-US" dirty="0"/>
              </a:p>
              <a:p>
                <a14:m>
                  <m:oMath xmlns:m="http://schemas.openxmlformats.org/officeDocument/2006/math">
                    <m:r>
                      <a:rPr lang="en-US" b="0" i="1" smtClean="0">
                        <a:latin typeface="Cambria Math" panose="02040503050406030204" pitchFamily="18" charset="0"/>
                      </a:rPr>
                      <m:t>𝐹</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r>
                      <a:rPr lang="en-US" b="0" i="1" smtClean="0">
                        <a:latin typeface="Cambria Math" panose="02040503050406030204" pitchFamily="18" charset="0"/>
                      </a:rPr>
                      <m:t>𝑒𝑥𝑝</m:t>
                    </m:r>
                    <m:d>
                      <m:dPr>
                        <m:ctrlPr>
                          <a:rPr lang="en-US" b="0" i="1" smtClean="0">
                            <a:latin typeface="Cambria Math" panose="02040503050406030204" pitchFamily="18" charset="0"/>
                          </a:rPr>
                        </m:ctrlPr>
                      </m:dPr>
                      <m:e>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λ</m:t>
                        </m:r>
                        <m:d>
                          <m:dPr>
                            <m:begChr m:val="["/>
                            <m:endChr m:val="]"/>
                            <m:ctrlPr>
                              <a:rPr lang="el-GR"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𝐺</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e>
                        </m:d>
                      </m:e>
                    </m:d>
                  </m:oMath>
                </a14:m>
                <a:endParaRPr lang="en-US" dirty="0"/>
              </a:p>
            </p:txBody>
          </p:sp>
        </mc:Choice>
        <mc:Fallback xmlns="">
          <p:sp>
            <p:nvSpPr>
              <p:cNvPr id="3" name="Content Placeholder 2">
                <a:extLst>
                  <a:ext uri="{FF2B5EF4-FFF2-40B4-BE49-F238E27FC236}">
                    <a16:creationId xmlns:a16="http://schemas.microsoft.com/office/drawing/2014/main" id="{648CF36C-504B-F558-F5B5-58DEBA6D5B49}"/>
                  </a:ext>
                </a:extLst>
              </p:cNvPr>
              <p:cNvSpPr>
                <a:spLocks noGrp="1" noRot="1" noChangeAspect="1" noMove="1" noResize="1" noEditPoints="1" noAdjustHandles="1" noChangeArrowheads="1" noChangeShapeType="1" noTextEdit="1"/>
              </p:cNvSpPr>
              <p:nvPr>
                <p:ph idx="1"/>
              </p:nvPr>
            </p:nvSpPr>
            <p:spPr>
              <a:blipFill>
                <a:blip r:embed="rId2"/>
                <a:stretch>
                  <a:fillRect l="-1217" t="-2521"/>
                </a:stretch>
              </a:blipFill>
            </p:spPr>
            <p:txBody>
              <a:bodyPr/>
              <a:lstStyle/>
              <a:p>
                <a:r>
                  <a:rPr lang="en-US">
                    <a:noFill/>
                  </a:rPr>
                  <a:t> </a:t>
                </a:r>
              </a:p>
            </p:txBody>
          </p:sp>
        </mc:Fallback>
      </mc:AlternateContent>
    </p:spTree>
    <p:extLst>
      <p:ext uri="{BB962C8B-B14F-4D97-AF65-F5344CB8AC3E}">
        <p14:creationId xmlns:p14="http://schemas.microsoft.com/office/powerpoint/2010/main" val="1373550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35791-EF43-DF5E-4DE4-A6CCDCE388B0}"/>
              </a:ext>
            </a:extLst>
          </p:cNvPr>
          <p:cNvSpPr>
            <a:spLocks noGrp="1"/>
          </p:cNvSpPr>
          <p:nvPr>
            <p:ph type="title"/>
          </p:nvPr>
        </p:nvSpPr>
        <p:spPr/>
        <p:txBody>
          <a:bodyPr/>
          <a:lstStyle/>
          <a:p>
            <a:r>
              <a:rPr lang="en-US" dirty="0"/>
              <a:t>In </a:t>
            </a:r>
            <a:r>
              <a:rPr lang="en-US" b="1" dirty="0">
                <a:solidFill>
                  <a:srgbClr val="0070C0"/>
                </a:solidFill>
                <a:effectLst>
                  <a:outerShdw blurRad="38100" dist="38100" dir="2700000" algn="tl">
                    <a:srgbClr val="000000">
                      <a:alpha val="43137"/>
                    </a:srgbClr>
                  </a:outerShdw>
                </a:effectLst>
              </a:rPr>
              <a:t>R </a:t>
            </a:r>
            <a:r>
              <a:rPr lang="en-US" dirty="0"/>
              <a:t>(</a:t>
            </a:r>
            <a:r>
              <a:rPr lang="en-US" dirty="0" err="1">
                <a:latin typeface="Lucida Console" panose="020B0609040504020204" pitchFamily="49" charset="0"/>
              </a:rPr>
              <a:t>lmomco</a:t>
            </a:r>
            <a:r>
              <a:rPr lang="en-US" dirty="0"/>
              <a:t> Package)</a:t>
            </a:r>
            <a:endParaRPr lang="en-US" b="1" dirty="0">
              <a:solidFill>
                <a:srgbClr val="0070C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F31F754-EBA8-DC43-EAB9-656B404C8959}"/>
              </a:ext>
            </a:extLst>
          </p:cNvPr>
          <p:cNvSpPr>
            <a:spLocks noGrp="1"/>
          </p:cNvSpPr>
          <p:nvPr>
            <p:ph idx="1"/>
          </p:nvPr>
        </p:nvSpPr>
        <p:spPr/>
        <p:txBody>
          <a:bodyPr/>
          <a:lstStyle/>
          <a:p>
            <a:r>
              <a:rPr lang="en-US" dirty="0"/>
              <a:t>Annual </a:t>
            </a:r>
            <a:r>
              <a:rPr lang="en-US" b="1" dirty="0" err="1"/>
              <a:t>non</a:t>
            </a:r>
            <a:r>
              <a:rPr lang="en-US" dirty="0" err="1"/>
              <a:t>exceedance</a:t>
            </a:r>
            <a:r>
              <a:rPr lang="en-US" dirty="0"/>
              <a:t> probability to PDS-CDF</a:t>
            </a:r>
          </a:p>
          <a:p>
            <a:pPr lvl="1"/>
            <a:r>
              <a:rPr lang="en-US" dirty="0" err="1">
                <a:latin typeface="Lucida Console" panose="020B0609040504020204" pitchFamily="49" charset="0"/>
              </a:rPr>
              <a:t>lmomco</a:t>
            </a:r>
            <a:r>
              <a:rPr lang="en-US" dirty="0">
                <a:latin typeface="Lucida Console" panose="020B0609040504020204" pitchFamily="49" charset="0"/>
              </a:rPr>
              <a:t>::f2fpds(p, rate = </a:t>
            </a:r>
            <a:r>
              <a:rPr lang="el-GR" dirty="0">
                <a:latin typeface="Cambria Math" panose="02040503050406030204" pitchFamily="18" charset="0"/>
                <a:ea typeface="Cambria Math" panose="02040503050406030204" pitchFamily="18" charset="0"/>
              </a:rPr>
              <a:t>λ</a:t>
            </a:r>
            <a:r>
              <a:rPr lang="en-US" dirty="0">
                <a:latin typeface="Lucida Console" panose="020B0609040504020204" pitchFamily="49" charset="0"/>
              </a:rPr>
              <a:t>)</a:t>
            </a:r>
          </a:p>
          <a:p>
            <a:endParaRPr lang="en-US" dirty="0"/>
          </a:p>
          <a:p>
            <a:r>
              <a:rPr lang="en-US" dirty="0"/>
              <a:t>PDS-CDF to annual </a:t>
            </a:r>
            <a:r>
              <a:rPr lang="en-US" b="1" dirty="0" err="1"/>
              <a:t>non</a:t>
            </a:r>
            <a:r>
              <a:rPr lang="en-US" dirty="0" err="1"/>
              <a:t>exceedance</a:t>
            </a:r>
            <a:r>
              <a:rPr lang="en-US" dirty="0"/>
              <a:t> probability</a:t>
            </a:r>
          </a:p>
          <a:p>
            <a:pPr lvl="1"/>
            <a:r>
              <a:rPr lang="en-US" dirty="0" err="1">
                <a:latin typeface="Lucida Console" panose="020B0609040504020204" pitchFamily="49" charset="0"/>
              </a:rPr>
              <a:t>lmomco</a:t>
            </a:r>
            <a:r>
              <a:rPr lang="en-US" dirty="0">
                <a:latin typeface="Lucida Console" panose="020B0609040504020204" pitchFamily="49" charset="0"/>
              </a:rPr>
              <a:t>::fpds2f(p, rate = </a:t>
            </a:r>
            <a:r>
              <a:rPr lang="el-GR" dirty="0">
                <a:latin typeface="Cambria Math" panose="02040503050406030204" pitchFamily="18" charset="0"/>
                <a:ea typeface="Cambria Math" panose="02040503050406030204" pitchFamily="18" charset="0"/>
              </a:rPr>
              <a:t>λ</a:t>
            </a:r>
            <a:r>
              <a:rPr lang="en-US" dirty="0">
                <a:latin typeface="Lucida Console" panose="020B0609040504020204" pitchFamily="49" charset="0"/>
              </a:rPr>
              <a:t>)</a:t>
            </a:r>
          </a:p>
        </p:txBody>
      </p:sp>
    </p:spTree>
    <p:extLst>
      <p:ext uri="{BB962C8B-B14F-4D97-AF65-F5344CB8AC3E}">
        <p14:creationId xmlns:p14="http://schemas.microsoft.com/office/powerpoint/2010/main" val="3020928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B3183146-CBA2-47E6-270A-10C035904A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1" y="0"/>
            <a:ext cx="8572499" cy="6858000"/>
          </a:xfrm>
          <a:prstGeom prst="rect">
            <a:avLst/>
          </a:prstGeom>
        </p:spPr>
      </p:pic>
      <p:sp>
        <p:nvSpPr>
          <p:cNvPr id="7" name="TextBox 6">
            <a:extLst>
              <a:ext uri="{FF2B5EF4-FFF2-40B4-BE49-F238E27FC236}">
                <a16:creationId xmlns:a16="http://schemas.microsoft.com/office/drawing/2014/main" id="{ED7D79DA-17F2-0E1F-E953-56BF43C5B415}"/>
              </a:ext>
            </a:extLst>
          </p:cNvPr>
          <p:cNvSpPr txBox="1"/>
          <p:nvPr/>
        </p:nvSpPr>
        <p:spPr>
          <a:xfrm>
            <a:off x="5532582" y="5484255"/>
            <a:ext cx="2624447" cy="923330"/>
          </a:xfrm>
          <a:prstGeom prst="rect">
            <a:avLst/>
          </a:prstGeom>
          <a:solidFill>
            <a:srgbClr val="FFFFFF">
              <a:alpha val="50196"/>
            </a:srgbClr>
          </a:solidFill>
        </p:spPr>
        <p:txBody>
          <a:bodyPr wrap="square" rtlCol="0">
            <a:spAutoFit/>
          </a:bodyPr>
          <a:lstStyle/>
          <a:p>
            <a:r>
              <a:rPr lang="en-US" b="1" dirty="0">
                <a:solidFill>
                  <a:schemeClr val="bg1">
                    <a:lumMod val="50000"/>
                  </a:schemeClr>
                </a:solidFill>
                <a:effectLst>
                  <a:outerShdw blurRad="38100" dist="38100" dir="2700000" algn="tl">
                    <a:srgbClr val="000000">
                      <a:alpha val="43137"/>
                    </a:srgbClr>
                  </a:outerShdw>
                </a:effectLst>
                <a:latin typeface="Lato" panose="020F0502020204030203" pitchFamily="34" charset="0"/>
              </a:rPr>
              <a:t>AMS plotted at Weibull plotting positions</a:t>
            </a:r>
          </a:p>
          <a:p>
            <a:r>
              <a:rPr lang="en-US" b="1" dirty="0">
                <a:solidFill>
                  <a:schemeClr val="bg1">
                    <a:lumMod val="50000"/>
                  </a:schemeClr>
                </a:solidFill>
                <a:effectLst>
                  <a:outerShdw blurRad="38100" dist="38100" dir="2700000" algn="tl">
                    <a:srgbClr val="000000">
                      <a:alpha val="43137"/>
                    </a:srgbClr>
                  </a:outerShdw>
                </a:effectLst>
                <a:latin typeface="Lato" panose="020F0502020204030203" pitchFamily="34" charset="0"/>
              </a:rPr>
              <a:t>(grey points)</a:t>
            </a:r>
          </a:p>
        </p:txBody>
      </p:sp>
      <p:sp>
        <p:nvSpPr>
          <p:cNvPr id="8" name="TextBox 7">
            <a:extLst>
              <a:ext uri="{FF2B5EF4-FFF2-40B4-BE49-F238E27FC236}">
                <a16:creationId xmlns:a16="http://schemas.microsoft.com/office/drawing/2014/main" id="{03DEE69E-59E6-C939-CAC7-0877A8FE6F73}"/>
              </a:ext>
            </a:extLst>
          </p:cNvPr>
          <p:cNvSpPr txBox="1"/>
          <p:nvPr/>
        </p:nvSpPr>
        <p:spPr>
          <a:xfrm>
            <a:off x="5890160" y="1506186"/>
            <a:ext cx="2826327" cy="1323439"/>
          </a:xfrm>
          <a:prstGeom prst="rect">
            <a:avLst/>
          </a:prstGeom>
          <a:solidFill>
            <a:srgbClr val="FFFFFF">
              <a:alpha val="50196"/>
            </a:srgbClr>
          </a:solidFill>
        </p:spPr>
        <p:txBody>
          <a:bodyPr wrap="square" rtlCol="0">
            <a:spAutoFit/>
          </a:bodyPr>
          <a:lstStyle/>
          <a:p>
            <a:pPr algn="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PDS plotted at Weibull plotting positions then adjusted with Langbein</a:t>
            </a:r>
            <a:br>
              <a:rPr lang="en-US" sz="2000" b="1" dirty="0">
                <a:solidFill>
                  <a:srgbClr val="C00000"/>
                </a:solidFill>
                <a:effectLst>
                  <a:outerShdw blurRad="38100" dist="38100" dir="2700000" algn="tl">
                    <a:srgbClr val="000000">
                      <a:alpha val="43137"/>
                    </a:srgbClr>
                  </a:outerShdw>
                </a:effectLst>
                <a:latin typeface="Lato" panose="020F0502020204030203" pitchFamily="34" charset="0"/>
              </a:rPr>
            </a:b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(red points)</a:t>
            </a:r>
          </a:p>
        </p:txBody>
      </p:sp>
      <p:sp>
        <p:nvSpPr>
          <p:cNvPr id="9" name="TextBox 8">
            <a:extLst>
              <a:ext uri="{FF2B5EF4-FFF2-40B4-BE49-F238E27FC236}">
                <a16:creationId xmlns:a16="http://schemas.microsoft.com/office/drawing/2014/main" id="{AFDA137C-EF49-D8F0-740A-75E229B5BC9A}"/>
              </a:ext>
            </a:extLst>
          </p:cNvPr>
          <p:cNvSpPr txBox="1"/>
          <p:nvPr/>
        </p:nvSpPr>
        <p:spPr>
          <a:xfrm>
            <a:off x="403761" y="439386"/>
            <a:ext cx="2458192" cy="2308324"/>
          </a:xfrm>
          <a:prstGeom prst="rect">
            <a:avLst/>
          </a:prstGeom>
          <a:noFill/>
        </p:spPr>
        <p:txBody>
          <a:bodyPr wrap="square" rtlCol="0">
            <a:spAutoFit/>
          </a:bodyPr>
          <a:lstStyle/>
          <a:p>
            <a:r>
              <a:rPr lang="en-US" sz="2400" dirty="0">
                <a:latin typeface="Lato" panose="020F0502020204030203" pitchFamily="34" charset="0"/>
              </a:rPr>
              <a:t>AMS</a:t>
            </a:r>
          </a:p>
          <a:p>
            <a:pPr marL="342900" indent="-342900">
              <a:buFont typeface="Arial" panose="020B0604020202020204" pitchFamily="34" charset="0"/>
              <a:buChar char="•"/>
            </a:pPr>
            <a:r>
              <a:rPr lang="en-US" sz="2400" dirty="0">
                <a:latin typeface="Lato" panose="020F0502020204030203" pitchFamily="34" charset="0"/>
              </a:rPr>
              <a:t>87 events</a:t>
            </a:r>
          </a:p>
          <a:p>
            <a:endParaRPr lang="en-US" sz="2400" dirty="0">
              <a:latin typeface="Lato" panose="020F0502020204030203" pitchFamily="34" charset="0"/>
            </a:endParaRPr>
          </a:p>
          <a:p>
            <a:r>
              <a:rPr lang="en-US" sz="2400" dirty="0">
                <a:latin typeface="Lato" panose="020F0502020204030203" pitchFamily="34" charset="0"/>
              </a:rPr>
              <a:t>PDS</a:t>
            </a:r>
          </a:p>
          <a:p>
            <a:pPr marL="342900" indent="-342900">
              <a:buFont typeface="Arial" panose="020B0604020202020204" pitchFamily="34" charset="0"/>
              <a:buChar char="•"/>
            </a:pPr>
            <a:r>
              <a:rPr lang="en-US" sz="2400" dirty="0">
                <a:latin typeface="Lato" panose="020F0502020204030203" pitchFamily="34" charset="0"/>
              </a:rPr>
              <a:t>220 events</a:t>
            </a:r>
          </a:p>
          <a:p>
            <a:pPr marL="342900" indent="-342900">
              <a:buFont typeface="Arial" panose="020B0604020202020204" pitchFamily="34" charset="0"/>
              <a:buChar char="•"/>
            </a:pPr>
            <a:r>
              <a:rPr lang="en-US" sz="2400" dirty="0">
                <a:latin typeface="Lato" panose="020F0502020204030203" pitchFamily="34" charset="0"/>
              </a:rPr>
              <a:t>2.53 / year</a:t>
            </a:r>
          </a:p>
        </p:txBody>
      </p:sp>
    </p:spTree>
    <p:extLst>
      <p:ext uri="{BB962C8B-B14F-4D97-AF65-F5344CB8AC3E}">
        <p14:creationId xmlns:p14="http://schemas.microsoft.com/office/powerpoint/2010/main" val="487805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USACE projects revolve around annual probabilities (AEP)</a:t>
            </a:r>
          </a:p>
          <a:p>
            <a:r>
              <a:rPr lang="en-US" dirty="0"/>
              <a:t>Probabilities in the PDS context are not AEPs</a:t>
            </a:r>
          </a:p>
          <a:p>
            <a:r>
              <a:rPr lang="en-US" dirty="0"/>
              <a:t>Annualization is a procedure for getting AEPs from PDS models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Analytical Annualization</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Analytical Annualization</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Take advantage of extreme value theory</a:t>
            </a:r>
          </a:p>
          <a:p>
            <a:r>
              <a:rPr lang="en-US" dirty="0"/>
              <a:t>Requires specifying distributions</a:t>
            </a:r>
          </a:p>
          <a:p>
            <a:pPr lvl="1"/>
            <a:r>
              <a:rPr lang="en-US" dirty="0"/>
              <a:t>PDS modeled with generalized Pareto distribution</a:t>
            </a:r>
          </a:p>
          <a:p>
            <a:pPr lvl="1"/>
            <a:r>
              <a:rPr lang="en-US" dirty="0"/>
              <a:t>Gives us an equivalent AMS model using the GEV distribution</a:t>
            </a:r>
          </a:p>
        </p:txBody>
      </p:sp>
    </p:spTree>
    <p:extLst>
      <p:ext uri="{BB962C8B-B14F-4D97-AF65-F5344CB8AC3E}">
        <p14:creationId xmlns:p14="http://schemas.microsoft.com/office/powerpoint/2010/main" val="2223971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A15C1-FF85-05B4-1611-1A95D6DEE869}"/>
              </a:ext>
            </a:extLst>
          </p:cNvPr>
          <p:cNvSpPr>
            <a:spLocks noGrp="1"/>
          </p:cNvSpPr>
          <p:nvPr>
            <p:ph type="title"/>
          </p:nvPr>
        </p:nvSpPr>
        <p:spPr/>
        <p:txBody>
          <a:bodyPr/>
          <a:lstStyle/>
          <a:p>
            <a:r>
              <a:rPr lang="en-US" dirty="0"/>
              <a:t>Madsen et al. 1997a (Eq. 10 and 11)</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DE857ED-91E1-72D2-6226-70491F4EB6C6}"/>
                  </a:ext>
                </a:extLst>
              </p:cNvPr>
              <p:cNvSpPr>
                <a:spLocks noGrp="1"/>
              </p:cNvSpPr>
              <p:nvPr>
                <p:ph idx="1"/>
              </p:nvPr>
            </p:nvSpPr>
            <p:spPr>
              <a:xfrm>
                <a:off x="1330036" y="1825625"/>
                <a:ext cx="10023764" cy="4351338"/>
              </a:xfrm>
            </p:spPr>
            <p:txBody>
              <a:bodyPr/>
              <a:lstStyle/>
              <a:p>
                <a:pPr marL="0" indent="0">
                  <a:buNone/>
                </a:pPr>
                <a:r>
                  <a:rPr lang="en-US" u="sng" dirty="0"/>
                  <a:t>GEV distribution parameters (*) equivalent to </a:t>
                </a:r>
                <a:r>
                  <a:rPr lang="en-US" u="sng" dirty="0" err="1"/>
                  <a:t>GPA+Poisson</a:t>
                </a:r>
                <a:endParaRPr lang="en-US" u="sng" dirty="0"/>
              </a:p>
              <a:p>
                <a14:m>
                  <m:oMath xmlns:m="http://schemas.openxmlformats.org/officeDocument/2006/math">
                    <m:sSup>
                      <m:sSupPr>
                        <m:ctrlPr>
                          <a:rPr lang="en-US" i="1" smtClean="0">
                            <a:latin typeface="Cambria Math" panose="02040503050406030204" pitchFamily="18" charset="0"/>
                          </a:rPr>
                        </m:ctrlPr>
                      </m:sSupPr>
                      <m:e>
                        <m:r>
                          <m:rPr>
                            <m:sty m:val="p"/>
                          </m:rPr>
                          <a:rPr lang="el-GR" i="1" smtClean="0">
                            <a:latin typeface="Cambria Math" panose="02040503050406030204" pitchFamily="18" charset="0"/>
                            <a:ea typeface="Cambria Math" panose="02040503050406030204" pitchFamily="18" charset="0"/>
                          </a:rPr>
                          <m:t>ξ</m:t>
                        </m:r>
                      </m:e>
                      <m:sup>
                        <m:r>
                          <a:rPr lang="en-US" b="0" i="1" smtClean="0">
                            <a:latin typeface="Cambria Math" panose="02040503050406030204" pitchFamily="18" charset="0"/>
                          </a:rPr>
                          <m:t>∗</m:t>
                        </m:r>
                      </m:sup>
                    </m:sSup>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ξ</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α</m:t>
                    </m:r>
                    <m:r>
                      <a:rPr lang="en-US" b="0" i="1" smtClean="0">
                        <a:latin typeface="Cambria Math" panose="02040503050406030204" pitchFamily="18" charset="0"/>
                        <a:ea typeface="Cambria Math" panose="02040503050406030204" pitchFamily="18" charset="0"/>
                      </a:rPr>
                      <m:t>𝑙𝑛</m:t>
                    </m:r>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λ</m:t>
                        </m:r>
                      </m:e>
                    </m:d>
                  </m:oMath>
                </a14:m>
                <a:r>
                  <a:rPr lang="en-US" dirty="0"/>
                  <a:t> when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 = 0</a:t>
                </a:r>
              </a:p>
              <a:p>
                <a14:m>
                  <m:oMath xmlns:m="http://schemas.openxmlformats.org/officeDocument/2006/math">
                    <m:sSup>
                      <m:sSupPr>
                        <m:ctrlPr>
                          <a:rPr lang="en-US" i="1" smtClean="0">
                            <a:latin typeface="Cambria Math" panose="02040503050406030204" pitchFamily="18" charset="0"/>
                          </a:rPr>
                        </m:ctrlPr>
                      </m:sSupPr>
                      <m:e>
                        <m:r>
                          <m:rPr>
                            <m:sty m:val="p"/>
                          </m:rPr>
                          <a:rPr lang="el-GR" i="1" smtClean="0">
                            <a:latin typeface="Cambria Math" panose="02040503050406030204" pitchFamily="18" charset="0"/>
                            <a:ea typeface="Cambria Math" panose="02040503050406030204" pitchFamily="18" charset="0"/>
                          </a:rPr>
                          <m:t>ξ</m:t>
                        </m:r>
                      </m:e>
                      <m:sup>
                        <m:r>
                          <a:rPr lang="en-US" b="0" i="1" smtClean="0">
                            <a:latin typeface="Cambria Math" panose="02040503050406030204" pitchFamily="18" charset="0"/>
                          </a:rPr>
                          <m:t>∗</m:t>
                        </m:r>
                      </m:sup>
                    </m:sSup>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ξ</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α</m:t>
                        </m:r>
                      </m:num>
                      <m:den>
                        <m:r>
                          <m:rPr>
                            <m:sty m:val="p"/>
                          </m:rPr>
                          <a:rPr lang="el-GR" b="0" i="1" smtClean="0">
                            <a:latin typeface="Cambria Math" panose="02040503050406030204" pitchFamily="18" charset="0"/>
                            <a:ea typeface="Cambria Math" panose="02040503050406030204" pitchFamily="18" charset="0"/>
                          </a:rPr>
                          <m:t>κ</m:t>
                        </m:r>
                      </m:den>
                    </m:f>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κ</m:t>
                            </m:r>
                          </m:sup>
                        </m:sSup>
                      </m:e>
                    </m:d>
                  </m:oMath>
                </a14:m>
                <a:r>
                  <a:rPr lang="en-US" dirty="0"/>
                  <a:t> when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 ≠ 0</a:t>
                </a:r>
              </a:p>
              <a:p>
                <a:endParaRPr lang="en-US" dirty="0">
                  <a:latin typeface="Cambria Math" panose="02040503050406030204" pitchFamily="18" charset="0"/>
                  <a:ea typeface="Cambria Math" panose="02040503050406030204" pitchFamily="18" charset="0"/>
                </a:endParaRPr>
              </a:p>
              <a:p>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𝛼</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sSup>
                      <m:sSupPr>
                        <m:ctrlPr>
                          <a:rPr lang="en-US" b="0" i="1" smtClean="0">
                            <a:latin typeface="Cambria Math" panose="02040503050406030204" pitchFamily="18" charset="0"/>
                            <a:ea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λ</m:t>
                        </m:r>
                      </m:e>
                      <m:sup>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κ</m:t>
                        </m:r>
                      </m:sup>
                    </m:sSup>
                  </m:oMath>
                </a14:m>
                <a:endParaRPr lang="en-US" dirty="0"/>
              </a:p>
              <a:p>
                <a:endParaRPr lang="en-US" dirty="0"/>
              </a:p>
              <a:p>
                <a14:m>
                  <m:oMath xmlns:m="http://schemas.openxmlformats.org/officeDocument/2006/math">
                    <m:sSup>
                      <m:sSupPr>
                        <m:ctrlPr>
                          <a:rPr lang="en-US" i="1" smtClean="0">
                            <a:latin typeface="Cambria Math" panose="02040503050406030204" pitchFamily="18" charset="0"/>
                          </a:rPr>
                        </m:ctrlPr>
                      </m:sSupPr>
                      <m:e>
                        <m:r>
                          <m:rPr>
                            <m:sty m:val="p"/>
                          </m:rPr>
                          <a:rPr lang="el-GR" i="1" smtClean="0">
                            <a:latin typeface="Cambria Math" panose="02040503050406030204" pitchFamily="18" charset="0"/>
                            <a:ea typeface="Cambria Math" panose="02040503050406030204" pitchFamily="18" charset="0"/>
                          </a:rPr>
                          <m:t>κ</m:t>
                        </m:r>
                      </m:e>
                      <m:sup>
                        <m:r>
                          <a:rPr lang="en-US" b="0" i="1" smtClean="0">
                            <a:latin typeface="Cambria Math" panose="02040503050406030204" pitchFamily="18" charset="0"/>
                          </a:rPr>
                          <m:t>∗</m:t>
                        </m:r>
                      </m:sup>
                    </m:sSup>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κ</m:t>
                    </m:r>
                  </m:oMath>
                </a14:m>
                <a:endParaRPr lang="en-US" dirty="0"/>
              </a:p>
            </p:txBody>
          </p:sp>
        </mc:Choice>
        <mc:Fallback xmlns="">
          <p:sp>
            <p:nvSpPr>
              <p:cNvPr id="3" name="Content Placeholder 2">
                <a:extLst>
                  <a:ext uri="{FF2B5EF4-FFF2-40B4-BE49-F238E27FC236}">
                    <a16:creationId xmlns:a16="http://schemas.microsoft.com/office/drawing/2014/main" id="{5DE857ED-91E1-72D2-6226-70491F4EB6C6}"/>
                  </a:ext>
                </a:extLst>
              </p:cNvPr>
              <p:cNvSpPr>
                <a:spLocks noGrp="1" noRot="1" noChangeAspect="1" noMove="1" noResize="1" noEditPoints="1" noAdjustHandles="1" noChangeArrowheads="1" noChangeShapeType="1" noTextEdit="1"/>
              </p:cNvSpPr>
              <p:nvPr>
                <p:ph idx="1"/>
              </p:nvPr>
            </p:nvSpPr>
            <p:spPr>
              <a:xfrm>
                <a:off x="1330036" y="1825625"/>
                <a:ext cx="10023764" cy="4351338"/>
              </a:xfrm>
              <a:blipFill>
                <a:blip r:embed="rId2"/>
                <a:stretch>
                  <a:fillRect l="-1216" t="-2381"/>
                </a:stretch>
              </a:blipFill>
            </p:spPr>
            <p:txBody>
              <a:bodyPr/>
              <a:lstStyle/>
              <a:p>
                <a:r>
                  <a:rPr lang="en-US">
                    <a:noFill/>
                  </a:rPr>
                  <a:t> </a:t>
                </a:r>
              </a:p>
            </p:txBody>
          </p:sp>
        </mc:Fallback>
      </mc:AlternateContent>
    </p:spTree>
    <p:extLst>
      <p:ext uri="{BB962C8B-B14F-4D97-AF65-F5344CB8AC3E}">
        <p14:creationId xmlns:p14="http://schemas.microsoft.com/office/powerpoint/2010/main" val="2006580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6FF0-4F5E-C795-DB24-D8CC585A6D79}"/>
              </a:ext>
            </a:extLst>
          </p:cNvPr>
          <p:cNvSpPr>
            <a:spLocks noGrp="1"/>
          </p:cNvSpPr>
          <p:nvPr>
            <p:ph type="title"/>
          </p:nvPr>
        </p:nvSpPr>
        <p:spPr/>
        <p:txBody>
          <a:bodyPr/>
          <a:lstStyle/>
          <a:p>
            <a:r>
              <a:rPr lang="en-US" dirty="0"/>
              <a:t>Madsen et al. 1997a (Eq. 15)</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F81F201-70FD-EDF5-2708-7A9845D402D9}"/>
                  </a:ext>
                </a:extLst>
              </p:cNvPr>
              <p:cNvSpPr>
                <a:spLocks noGrp="1"/>
              </p:cNvSpPr>
              <p:nvPr>
                <p:ph idx="1"/>
              </p:nvPr>
            </p:nvSpPr>
            <p:spPr/>
            <p:txBody>
              <a:bodyPr/>
              <a:lstStyle/>
              <a:p>
                <a:pPr marL="0" indent="0">
                  <a:buNone/>
                </a:pPr>
                <a:r>
                  <a:rPr lang="en-US" u="sng" dirty="0"/>
                  <a:t>Directly compute AMS quantiles using PDS parameters</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𝑇</m:t>
                        </m:r>
                      </m:sub>
                    </m:sSub>
                    <m:r>
                      <a:rPr lang="en-US" b="0" i="1" smtClean="0">
                        <a:latin typeface="Cambria Math" panose="02040503050406030204" pitchFamily="18" charset="0"/>
                      </a:rPr>
                      <m:t>=−</m:t>
                    </m:r>
                    <m:r>
                      <a:rPr lang="en-US" b="0" i="1" smtClean="0">
                        <a:latin typeface="Cambria Math" panose="02040503050406030204" pitchFamily="18" charset="0"/>
                      </a:rPr>
                      <m:t>𝑙𝑛</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𝑙𝑛</m:t>
                        </m:r>
                        <m:d>
                          <m:dPr>
                            <m:ctrlPr>
                              <a:rPr lang="en-US" b="0" i="1" smtClean="0">
                                <a:latin typeface="Cambria Math" panose="02040503050406030204" pitchFamily="18" charset="0"/>
                              </a:rPr>
                            </m:ctrlPr>
                          </m:dPr>
                          <m:e>
                            <m:r>
                              <a:rPr lang="en-US" b="0" i="1" smtClean="0">
                                <a:latin typeface="Cambria Math" panose="02040503050406030204" pitchFamily="18" charset="0"/>
                              </a:rPr>
                              <m:t>1−1/</m:t>
                            </m:r>
                            <m:r>
                              <a:rPr lang="en-US" b="0" i="1" smtClean="0">
                                <a:latin typeface="Cambria Math" panose="02040503050406030204" pitchFamily="18" charset="0"/>
                              </a:rPr>
                              <m:t>𝑇</m:t>
                            </m:r>
                          </m:e>
                        </m:d>
                      </m:e>
                    </m:d>
                  </m:oMath>
                </a14:m>
                <a:endParaRPr lang="en-US" dirty="0"/>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𝑇</m:t>
                        </m:r>
                      </m:sub>
                    </m:sSub>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ξ</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α</m:t>
                    </m:r>
                    <m:d>
                      <m:dPr>
                        <m:begChr m:val="["/>
                        <m:endChr m:val="]"/>
                        <m:ctrlPr>
                          <a:rPr lang="el-GR"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𝑙𝑛</m:t>
                        </m:r>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λ</m:t>
                            </m:r>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𝑦</m:t>
                            </m:r>
                          </m:e>
                          <m:sub>
                            <m:r>
                              <a:rPr lang="en-US" b="0" i="1" smtClean="0">
                                <a:latin typeface="Cambria Math" panose="02040503050406030204" pitchFamily="18" charset="0"/>
                                <a:ea typeface="Cambria Math" panose="02040503050406030204" pitchFamily="18" charset="0"/>
                              </a:rPr>
                              <m:t>𝑇</m:t>
                            </m:r>
                          </m:sub>
                        </m:sSub>
                      </m:e>
                    </m:d>
                  </m:oMath>
                </a14:m>
                <a:r>
                  <a:rPr lang="en-US" dirty="0"/>
                  <a:t> when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 = 0</a:t>
                </a:r>
                <a:endParaRPr lang="en-US" dirty="0"/>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𝑇</m:t>
                        </m:r>
                      </m:sub>
                    </m:sSub>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ξ</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α</m:t>
                        </m:r>
                      </m:num>
                      <m:den>
                        <m:r>
                          <m:rPr>
                            <m:sty m:val="p"/>
                          </m:rPr>
                          <a:rPr lang="el-GR" b="0" i="1" smtClean="0">
                            <a:latin typeface="Cambria Math" panose="02040503050406030204" pitchFamily="18" charset="0"/>
                            <a:ea typeface="Cambria Math" panose="02040503050406030204" pitchFamily="18" charset="0"/>
                          </a:rPr>
                          <m:t>κ</m:t>
                        </m:r>
                      </m:den>
                    </m:f>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𝑒𝑥𝑝</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κ</m:t>
                            </m:r>
                            <m:d>
                              <m:dPr>
                                <m:begChr m:val="["/>
                                <m:endChr m:val="]"/>
                                <m:ctrlPr>
                                  <a:rPr lang="el-GR"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𝑙𝑛</m:t>
                                </m:r>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λ</m:t>
                                    </m:r>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𝑦</m:t>
                                    </m:r>
                                  </m:e>
                                  <m:sub>
                                    <m:r>
                                      <a:rPr lang="en-US" b="0" i="1" smtClean="0">
                                        <a:latin typeface="Cambria Math" panose="02040503050406030204" pitchFamily="18" charset="0"/>
                                        <a:ea typeface="Cambria Math" panose="02040503050406030204" pitchFamily="18" charset="0"/>
                                      </a:rPr>
                                      <m:t>𝑇</m:t>
                                    </m:r>
                                  </m:sub>
                                </m:sSub>
                              </m:e>
                            </m:d>
                          </m:e>
                        </m:d>
                      </m:e>
                    </m:d>
                  </m:oMath>
                </a14:m>
                <a:r>
                  <a:rPr lang="en-US" dirty="0"/>
                  <a:t> when </a:t>
                </a:r>
                <a:r>
                  <a:rPr lang="el-GR" dirty="0">
                    <a:latin typeface="Cambria Math" panose="02040503050406030204" pitchFamily="18" charset="0"/>
                    <a:ea typeface="Cambria Math" panose="02040503050406030204" pitchFamily="18" charset="0"/>
                  </a:rPr>
                  <a:t>κ</a:t>
                </a:r>
                <a:r>
                  <a:rPr lang="en-US" dirty="0">
                    <a:latin typeface="Cambria Math" panose="02040503050406030204" pitchFamily="18" charset="0"/>
                    <a:ea typeface="Cambria Math" panose="02040503050406030204" pitchFamily="18" charset="0"/>
                  </a:rPr>
                  <a:t> ≠ 0</a:t>
                </a:r>
                <a:endParaRPr lang="en-US" dirty="0"/>
              </a:p>
            </p:txBody>
          </p:sp>
        </mc:Choice>
        <mc:Fallback xmlns="">
          <p:sp>
            <p:nvSpPr>
              <p:cNvPr id="3" name="Content Placeholder 2">
                <a:extLst>
                  <a:ext uri="{FF2B5EF4-FFF2-40B4-BE49-F238E27FC236}">
                    <a16:creationId xmlns:a16="http://schemas.microsoft.com/office/drawing/2014/main" id="{8F81F201-70FD-EDF5-2708-7A9845D402D9}"/>
                  </a:ext>
                </a:extLst>
              </p:cNvPr>
              <p:cNvSpPr>
                <a:spLocks noGrp="1" noRot="1" noChangeAspect="1" noMove="1" noResize="1" noEditPoints="1" noAdjustHandles="1" noChangeArrowheads="1" noChangeShapeType="1" noTextEdit="1"/>
              </p:cNvSpPr>
              <p:nvPr>
                <p:ph idx="1"/>
              </p:nvPr>
            </p:nvSpPr>
            <p:spPr>
              <a:blipFill>
                <a:blip r:embed="rId2"/>
                <a:stretch>
                  <a:fillRect l="-1217" t="-238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2D6BE6C4-8890-F706-413A-38EDC015A02A}"/>
              </a:ext>
            </a:extLst>
          </p:cNvPr>
          <p:cNvSpPr txBox="1"/>
          <p:nvPr/>
        </p:nvSpPr>
        <p:spPr>
          <a:xfrm>
            <a:off x="5343896" y="2386941"/>
            <a:ext cx="4108863" cy="369332"/>
          </a:xfrm>
          <a:prstGeom prst="rect">
            <a:avLst/>
          </a:prstGeom>
          <a:noFill/>
        </p:spPr>
        <p:txBody>
          <a:bodyPr wrap="square" rtlCol="0">
            <a:spAutoFit/>
          </a:bodyPr>
          <a:lstStyle/>
          <a:p>
            <a:r>
              <a:rPr lang="en-US" dirty="0">
                <a:solidFill>
                  <a:srgbClr val="C00000"/>
                </a:solidFill>
                <a:latin typeface="Lato" panose="020F0502020204030203" pitchFamily="34" charset="0"/>
              </a:rPr>
              <a:t>T = average return interval (e.g. 100)</a:t>
            </a:r>
          </a:p>
        </p:txBody>
      </p:sp>
    </p:spTree>
    <p:extLst>
      <p:ext uri="{BB962C8B-B14F-4D97-AF65-F5344CB8AC3E}">
        <p14:creationId xmlns:p14="http://schemas.microsoft.com/office/powerpoint/2010/main" val="347437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line chart&#10;&#10;Description automatically generated">
            <a:extLst>
              <a:ext uri="{FF2B5EF4-FFF2-40B4-BE49-F238E27FC236}">
                <a16:creationId xmlns:a16="http://schemas.microsoft.com/office/drawing/2014/main" id="{9DB5B633-E3FB-28DB-9229-285F496A4A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1" y="0"/>
            <a:ext cx="8572499" cy="6858000"/>
          </a:xfrm>
          <a:prstGeom prst="rect">
            <a:avLst/>
          </a:prstGeom>
        </p:spPr>
      </p:pic>
      <p:sp>
        <p:nvSpPr>
          <p:cNvPr id="6" name="TextBox 5">
            <a:extLst>
              <a:ext uri="{FF2B5EF4-FFF2-40B4-BE49-F238E27FC236}">
                <a16:creationId xmlns:a16="http://schemas.microsoft.com/office/drawing/2014/main" id="{AEC2F846-3507-C84D-487C-A3633364D8CD}"/>
              </a:ext>
            </a:extLst>
          </p:cNvPr>
          <p:cNvSpPr txBox="1"/>
          <p:nvPr/>
        </p:nvSpPr>
        <p:spPr>
          <a:xfrm>
            <a:off x="4363522" y="2747710"/>
            <a:ext cx="2624447" cy="923330"/>
          </a:xfrm>
          <a:prstGeom prst="rect">
            <a:avLst/>
          </a:prstGeom>
          <a:solidFill>
            <a:srgbClr val="FFFFFF">
              <a:alpha val="50196"/>
            </a:srgbClr>
          </a:solidFill>
        </p:spPr>
        <p:txBody>
          <a:bodyPr wrap="square" rtlCol="0">
            <a:spAutoFit/>
          </a:bodyPr>
          <a:lstStyle/>
          <a:p>
            <a:pPr algn="r"/>
            <a:r>
              <a:rPr lang="en-US" b="1" dirty="0">
                <a:solidFill>
                  <a:schemeClr val="bg1">
                    <a:lumMod val="50000"/>
                  </a:schemeClr>
                </a:solidFill>
                <a:effectLst>
                  <a:outerShdw blurRad="38100" dist="38100" dir="2700000" algn="tl">
                    <a:srgbClr val="000000">
                      <a:alpha val="43137"/>
                    </a:srgbClr>
                  </a:outerShdw>
                </a:effectLst>
                <a:latin typeface="Lato" panose="020F0502020204030203" pitchFamily="34" charset="0"/>
              </a:rPr>
              <a:t>AMS plotted at Weibull plotting positions</a:t>
            </a:r>
          </a:p>
          <a:p>
            <a:pPr algn="r"/>
            <a:r>
              <a:rPr lang="en-US" b="1" dirty="0">
                <a:solidFill>
                  <a:schemeClr val="bg1">
                    <a:lumMod val="50000"/>
                  </a:schemeClr>
                </a:solidFill>
                <a:effectLst>
                  <a:outerShdw blurRad="38100" dist="38100" dir="2700000" algn="tl">
                    <a:srgbClr val="000000">
                      <a:alpha val="43137"/>
                    </a:srgbClr>
                  </a:outerShdw>
                </a:effectLst>
                <a:latin typeface="Lato" panose="020F0502020204030203" pitchFamily="34" charset="0"/>
              </a:rPr>
              <a:t>(grey points)</a:t>
            </a:r>
          </a:p>
        </p:txBody>
      </p:sp>
      <p:sp>
        <p:nvSpPr>
          <p:cNvPr id="7" name="TextBox 6">
            <a:extLst>
              <a:ext uri="{FF2B5EF4-FFF2-40B4-BE49-F238E27FC236}">
                <a16:creationId xmlns:a16="http://schemas.microsoft.com/office/drawing/2014/main" id="{AB13840F-6595-2DA0-8929-35B3D93CAA99}"/>
              </a:ext>
            </a:extLst>
          </p:cNvPr>
          <p:cNvSpPr txBox="1"/>
          <p:nvPr/>
        </p:nvSpPr>
        <p:spPr>
          <a:xfrm>
            <a:off x="7150099" y="439386"/>
            <a:ext cx="2826327" cy="1323439"/>
          </a:xfrm>
          <a:prstGeom prst="rect">
            <a:avLst/>
          </a:prstGeom>
          <a:solidFill>
            <a:srgbClr val="FFFFFF">
              <a:alpha val="50196"/>
            </a:srgbClr>
          </a:solidFill>
        </p:spPr>
        <p:txBody>
          <a:bodyPr wrap="square" rtlCol="0">
            <a:spAutoFit/>
          </a:bodyPr>
          <a:lstStyle/>
          <a:p>
            <a:pPr algn="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PDS plotted at Weibull plotting positions then adjusted with Langbein</a:t>
            </a:r>
          </a:p>
          <a:p>
            <a:pPr algn="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(red points)</a:t>
            </a:r>
          </a:p>
        </p:txBody>
      </p:sp>
      <p:sp>
        <p:nvSpPr>
          <p:cNvPr id="8" name="TextBox 7">
            <a:extLst>
              <a:ext uri="{FF2B5EF4-FFF2-40B4-BE49-F238E27FC236}">
                <a16:creationId xmlns:a16="http://schemas.microsoft.com/office/drawing/2014/main" id="{187432E6-5993-A03C-9F19-DE7BE1EC64B4}"/>
              </a:ext>
            </a:extLst>
          </p:cNvPr>
          <p:cNvSpPr txBox="1"/>
          <p:nvPr/>
        </p:nvSpPr>
        <p:spPr>
          <a:xfrm>
            <a:off x="9458694" y="2393767"/>
            <a:ext cx="2258292" cy="1015663"/>
          </a:xfrm>
          <a:prstGeom prst="rect">
            <a:avLst/>
          </a:prstGeom>
          <a:solidFill>
            <a:srgbClr val="FFFFFF">
              <a:alpha val="50196"/>
            </a:srgbClr>
          </a:solidFill>
        </p:spPr>
        <p:txBody>
          <a:bodyPr wrap="square" rtlCol="0">
            <a:spAutoFit/>
          </a:bodyPr>
          <a:lstStyle/>
          <a:p>
            <a:r>
              <a:rPr lang="en-US" sz="2000" b="1" dirty="0" err="1">
                <a:solidFill>
                  <a:srgbClr val="C00000"/>
                </a:solidFill>
                <a:effectLst>
                  <a:outerShdw blurRad="38100" dist="38100" dir="2700000" algn="tl">
                    <a:srgbClr val="000000">
                      <a:alpha val="43137"/>
                    </a:srgbClr>
                  </a:outerShdw>
                </a:effectLst>
                <a:latin typeface="Lato" panose="020F0502020204030203" pitchFamily="34" charset="0"/>
              </a:rPr>
              <a:t>GPA+Poisson</a:t>
            </a: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 converted to GEV</a:t>
            </a:r>
          </a:p>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(red line)</a:t>
            </a:r>
          </a:p>
        </p:txBody>
      </p:sp>
      <p:sp>
        <p:nvSpPr>
          <p:cNvPr id="9" name="TextBox 8">
            <a:extLst>
              <a:ext uri="{FF2B5EF4-FFF2-40B4-BE49-F238E27FC236}">
                <a16:creationId xmlns:a16="http://schemas.microsoft.com/office/drawing/2014/main" id="{28D178A8-3F96-9246-F5EF-92D4916EEED5}"/>
              </a:ext>
            </a:extLst>
          </p:cNvPr>
          <p:cNvSpPr txBox="1"/>
          <p:nvPr/>
        </p:nvSpPr>
        <p:spPr>
          <a:xfrm>
            <a:off x="403761" y="439386"/>
            <a:ext cx="2458192" cy="2308324"/>
          </a:xfrm>
          <a:prstGeom prst="rect">
            <a:avLst/>
          </a:prstGeom>
          <a:noFill/>
        </p:spPr>
        <p:txBody>
          <a:bodyPr wrap="square" rtlCol="0">
            <a:spAutoFit/>
          </a:bodyPr>
          <a:lstStyle/>
          <a:p>
            <a:r>
              <a:rPr lang="en-US" sz="2400" dirty="0">
                <a:latin typeface="Lato" panose="020F0502020204030203" pitchFamily="34" charset="0"/>
              </a:rPr>
              <a:t>AMS</a:t>
            </a:r>
          </a:p>
          <a:p>
            <a:pPr marL="342900" indent="-342900">
              <a:buFont typeface="Arial" panose="020B0604020202020204" pitchFamily="34" charset="0"/>
              <a:buChar char="•"/>
            </a:pPr>
            <a:r>
              <a:rPr lang="en-US" sz="2400" dirty="0">
                <a:latin typeface="Lato" panose="020F0502020204030203" pitchFamily="34" charset="0"/>
              </a:rPr>
              <a:t>87 events</a:t>
            </a:r>
          </a:p>
          <a:p>
            <a:endParaRPr lang="en-US" sz="2400" dirty="0">
              <a:latin typeface="Lato" panose="020F0502020204030203" pitchFamily="34" charset="0"/>
            </a:endParaRPr>
          </a:p>
          <a:p>
            <a:r>
              <a:rPr lang="en-US" sz="2400" dirty="0">
                <a:latin typeface="Lato" panose="020F0502020204030203" pitchFamily="34" charset="0"/>
              </a:rPr>
              <a:t>PDS</a:t>
            </a:r>
          </a:p>
          <a:p>
            <a:pPr marL="342900" indent="-342900">
              <a:buFont typeface="Arial" panose="020B0604020202020204" pitchFamily="34" charset="0"/>
              <a:buChar char="•"/>
            </a:pPr>
            <a:r>
              <a:rPr lang="en-US" sz="2400" dirty="0">
                <a:latin typeface="Lato" panose="020F0502020204030203" pitchFamily="34" charset="0"/>
              </a:rPr>
              <a:t>220 events</a:t>
            </a:r>
          </a:p>
          <a:p>
            <a:pPr marL="342900" indent="-342900">
              <a:buFont typeface="Arial" panose="020B0604020202020204" pitchFamily="34" charset="0"/>
              <a:buChar char="•"/>
            </a:pPr>
            <a:r>
              <a:rPr lang="en-US" sz="2400" dirty="0">
                <a:latin typeface="Lato" panose="020F0502020204030203" pitchFamily="34" charset="0"/>
              </a:rPr>
              <a:t>2.53 / year</a:t>
            </a:r>
          </a:p>
        </p:txBody>
      </p:sp>
      <p:sp>
        <p:nvSpPr>
          <p:cNvPr id="10" name="TextBox 9">
            <a:extLst>
              <a:ext uri="{FF2B5EF4-FFF2-40B4-BE49-F238E27FC236}">
                <a16:creationId xmlns:a16="http://schemas.microsoft.com/office/drawing/2014/main" id="{0A1DE8AC-C3A7-7548-AB29-DCDF19431444}"/>
              </a:ext>
            </a:extLst>
          </p:cNvPr>
          <p:cNvSpPr txBox="1"/>
          <p:nvPr/>
        </p:nvSpPr>
        <p:spPr>
          <a:xfrm>
            <a:off x="5902036" y="4716874"/>
            <a:ext cx="2826326" cy="338554"/>
          </a:xfrm>
          <a:prstGeom prst="rect">
            <a:avLst/>
          </a:prstGeom>
          <a:noFill/>
        </p:spPr>
        <p:txBody>
          <a:bodyPr wrap="square" rtlCol="0">
            <a:spAutoFit/>
          </a:bodyPr>
          <a:lstStyle/>
          <a:p>
            <a:r>
              <a:rPr lang="en-US" sz="1600" dirty="0">
                <a:latin typeface="Lato" panose="020F0502020204030203" pitchFamily="34" charset="0"/>
              </a:rPr>
              <a:t>PDS threshold = 1,250 </a:t>
            </a:r>
            <a:r>
              <a:rPr lang="en-US" sz="1600" dirty="0" err="1">
                <a:latin typeface="Lato" panose="020F0502020204030203" pitchFamily="34" charset="0"/>
              </a:rPr>
              <a:t>cfs</a:t>
            </a:r>
            <a:endParaRPr lang="en-US" sz="1600" dirty="0">
              <a:latin typeface="Lato" panose="020F0502020204030203" pitchFamily="34" charset="0"/>
            </a:endParaRPr>
          </a:p>
        </p:txBody>
      </p:sp>
    </p:spTree>
    <p:extLst>
      <p:ext uri="{BB962C8B-B14F-4D97-AF65-F5344CB8AC3E}">
        <p14:creationId xmlns:p14="http://schemas.microsoft.com/office/powerpoint/2010/main" val="7692898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PDS model review</a:t>
            </a:r>
          </a:p>
          <a:p>
            <a:pPr marL="514350" indent="-514350">
              <a:buFont typeface="+mj-lt"/>
              <a:buAutoNum type="arabicPeriod"/>
            </a:pPr>
            <a:r>
              <a:rPr lang="en-US" dirty="0"/>
              <a:t>Empirical annualization</a:t>
            </a:r>
          </a:p>
          <a:p>
            <a:pPr marL="514350" indent="-514350">
              <a:buFont typeface="+mj-lt"/>
              <a:buAutoNum type="arabicPeriod"/>
            </a:pPr>
            <a:r>
              <a:rPr lang="en-US" dirty="0"/>
              <a:t>Analytical annualization</a:t>
            </a:r>
          </a:p>
        </p:txBody>
      </p:sp>
    </p:spTree>
    <p:extLst>
      <p:ext uri="{BB962C8B-B14F-4D97-AF65-F5344CB8AC3E}">
        <p14:creationId xmlns:p14="http://schemas.microsoft.com/office/powerpoint/2010/main" val="252331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PDS Model Review</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Peaks Over Threshold</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Choose a high flow value as a threshold</a:t>
            </a:r>
          </a:p>
          <a:p>
            <a:r>
              <a:rPr lang="en-US" dirty="0"/>
              <a:t>Keep </a:t>
            </a:r>
            <a:r>
              <a:rPr lang="en-US" b="1" dirty="0"/>
              <a:t>all independent </a:t>
            </a:r>
            <a:r>
              <a:rPr lang="en-US" dirty="0"/>
              <a:t>flood peaks greater than the threshold</a:t>
            </a:r>
          </a:p>
          <a:p>
            <a:r>
              <a:rPr lang="en-US" dirty="0"/>
              <a:t>Varying number of floods per year</a:t>
            </a:r>
          </a:p>
          <a:p>
            <a:pPr lvl="1"/>
            <a:r>
              <a:rPr lang="en-US" dirty="0"/>
              <a:t>0 or more</a:t>
            </a:r>
          </a:p>
        </p:txBody>
      </p:sp>
      <p:pic>
        <p:nvPicPr>
          <p:cNvPr id="6" name="Picture 5">
            <a:extLst>
              <a:ext uri="{FF2B5EF4-FFF2-40B4-BE49-F238E27FC236}">
                <a16:creationId xmlns:a16="http://schemas.microsoft.com/office/drawing/2014/main" id="{65558A33-DBD7-2183-7F10-667125ACAB5E}"/>
              </a:ext>
            </a:extLst>
          </p:cNvPr>
          <p:cNvPicPr>
            <a:picLocks noChangeAspect="1"/>
          </p:cNvPicPr>
          <p:nvPr/>
        </p:nvPicPr>
        <p:blipFill>
          <a:blip r:embed="rId3"/>
          <a:stretch>
            <a:fillRect/>
          </a:stretch>
        </p:blipFill>
        <p:spPr>
          <a:xfrm>
            <a:off x="6828311" y="3072740"/>
            <a:ext cx="4841173" cy="3630880"/>
          </a:xfrm>
          <a:prstGeom prst="rect">
            <a:avLst/>
          </a:prstGeom>
        </p:spPr>
      </p:pic>
    </p:spTree>
    <p:extLst>
      <p:ext uri="{BB962C8B-B14F-4D97-AF65-F5344CB8AC3E}">
        <p14:creationId xmlns:p14="http://schemas.microsoft.com/office/powerpoint/2010/main" val="1278645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73651-9B6F-74F3-82EC-5AFC3DC625BA}"/>
              </a:ext>
            </a:extLst>
          </p:cNvPr>
          <p:cNvSpPr>
            <a:spLocks noGrp="1"/>
          </p:cNvSpPr>
          <p:nvPr>
            <p:ph type="title"/>
          </p:nvPr>
        </p:nvSpPr>
        <p:spPr/>
        <p:txBody>
          <a:bodyPr/>
          <a:lstStyle/>
          <a:p>
            <a:r>
              <a:rPr lang="en-US" dirty="0"/>
              <a:t>PDS vs. AMS Timeseries</a:t>
            </a:r>
          </a:p>
        </p:txBody>
      </p:sp>
      <p:sp>
        <p:nvSpPr>
          <p:cNvPr id="6" name="TextBox 5">
            <a:extLst>
              <a:ext uri="{FF2B5EF4-FFF2-40B4-BE49-F238E27FC236}">
                <a16:creationId xmlns:a16="http://schemas.microsoft.com/office/drawing/2014/main" id="{339C47E6-833A-2B4E-B6C6-C022AC3F492B}"/>
              </a:ext>
            </a:extLst>
          </p:cNvPr>
          <p:cNvSpPr txBox="1"/>
          <p:nvPr/>
        </p:nvSpPr>
        <p:spPr>
          <a:xfrm>
            <a:off x="6804561" y="294382"/>
            <a:ext cx="5237019" cy="954107"/>
          </a:xfrm>
          <a:prstGeom prst="rect">
            <a:avLst/>
          </a:prstGeom>
          <a:no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Not all AMS events in PDS</a:t>
            </a:r>
          </a:p>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Not all PDS events in AMS</a:t>
            </a:r>
          </a:p>
        </p:txBody>
      </p:sp>
      <p:pic>
        <p:nvPicPr>
          <p:cNvPr id="12" name="Content Placeholder 11" descr="Chart, histogram&#10;&#10;Description automatically generated">
            <a:extLst>
              <a:ext uri="{FF2B5EF4-FFF2-40B4-BE49-F238E27FC236}">
                <a16:creationId xmlns:a16="http://schemas.microsoft.com/office/drawing/2014/main" id="{5E051FFE-AE96-BF97-E7FB-D03FE07735D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1371600"/>
            <a:ext cx="7315200" cy="5486400"/>
          </a:xfrm>
        </p:spPr>
      </p:pic>
    </p:spTree>
    <p:extLst>
      <p:ext uri="{BB962C8B-B14F-4D97-AF65-F5344CB8AC3E}">
        <p14:creationId xmlns:p14="http://schemas.microsoft.com/office/powerpoint/2010/main" val="1055643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C4253-E2E5-5135-87FC-8B4228841841}"/>
              </a:ext>
            </a:extLst>
          </p:cNvPr>
          <p:cNvSpPr>
            <a:spLocks noGrp="1"/>
          </p:cNvSpPr>
          <p:nvPr>
            <p:ph type="title"/>
          </p:nvPr>
        </p:nvSpPr>
        <p:spPr/>
        <p:txBody>
          <a:bodyPr/>
          <a:lstStyle/>
          <a:p>
            <a:r>
              <a:rPr lang="en-US" dirty="0"/>
              <a:t>Interpreting the PDS</a:t>
            </a:r>
          </a:p>
        </p:txBody>
      </p:sp>
      <p:sp>
        <p:nvSpPr>
          <p:cNvPr id="3" name="Content Placeholder 2">
            <a:extLst>
              <a:ext uri="{FF2B5EF4-FFF2-40B4-BE49-F238E27FC236}">
                <a16:creationId xmlns:a16="http://schemas.microsoft.com/office/drawing/2014/main" id="{5C787E2D-A462-455F-BB83-2114FA1287C7}"/>
              </a:ext>
            </a:extLst>
          </p:cNvPr>
          <p:cNvSpPr>
            <a:spLocks noGrp="1"/>
          </p:cNvSpPr>
          <p:nvPr>
            <p:ph idx="1"/>
          </p:nvPr>
        </p:nvSpPr>
        <p:spPr/>
        <p:txBody>
          <a:bodyPr/>
          <a:lstStyle/>
          <a:p>
            <a:r>
              <a:rPr lang="en-US" dirty="0"/>
              <a:t>Plotting positions for top N PDS events, (N is number of years):</a:t>
            </a:r>
          </a:p>
          <a:p>
            <a:pPr lvl="1"/>
            <a:r>
              <a:rPr lang="en-US" dirty="0"/>
              <a:t>PDS is “average number of</a:t>
            </a:r>
            <a:br>
              <a:rPr lang="en-US" dirty="0"/>
            </a:br>
            <a:r>
              <a:rPr lang="en-US" dirty="0"/>
              <a:t>exceedances of flow Q</a:t>
            </a:r>
            <a:br>
              <a:rPr lang="en-US" dirty="0"/>
            </a:br>
            <a:r>
              <a:rPr lang="en-US" dirty="0"/>
              <a:t>in a year.”</a:t>
            </a:r>
          </a:p>
          <a:p>
            <a:pPr lvl="1"/>
            <a:r>
              <a:rPr lang="en-US" dirty="0"/>
              <a:t>Note that AMS and PDS</a:t>
            </a:r>
            <a:br>
              <a:rPr lang="en-US" dirty="0"/>
            </a:br>
            <a:r>
              <a:rPr lang="en-US" dirty="0"/>
              <a:t>interpretations converge</a:t>
            </a:r>
          </a:p>
          <a:p>
            <a:pPr lvl="1"/>
            <a:endParaRPr lang="en-US" dirty="0"/>
          </a:p>
        </p:txBody>
      </p:sp>
      <p:pic>
        <p:nvPicPr>
          <p:cNvPr id="6" name="Picture 5" descr="Chart, line chart, histogram&#10;&#10;Description automatically generated">
            <a:extLst>
              <a:ext uri="{FF2B5EF4-FFF2-40B4-BE49-F238E27FC236}">
                <a16:creationId xmlns:a16="http://schemas.microsoft.com/office/drawing/2014/main" id="{E363DEBE-34AF-05A3-FAF7-3C452EA586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6531" y="2804845"/>
            <a:ext cx="6755258" cy="4053155"/>
          </a:xfrm>
          <a:prstGeom prst="rect">
            <a:avLst/>
          </a:prstGeom>
        </p:spPr>
      </p:pic>
      <p:sp>
        <p:nvSpPr>
          <p:cNvPr id="7" name="TextBox 6">
            <a:extLst>
              <a:ext uri="{FF2B5EF4-FFF2-40B4-BE49-F238E27FC236}">
                <a16:creationId xmlns:a16="http://schemas.microsoft.com/office/drawing/2014/main" id="{BCBA1215-986B-DE1A-CB55-2536B4298E18}"/>
              </a:ext>
            </a:extLst>
          </p:cNvPr>
          <p:cNvSpPr txBox="1"/>
          <p:nvPr/>
        </p:nvSpPr>
        <p:spPr>
          <a:xfrm>
            <a:off x="2034284" y="4716988"/>
            <a:ext cx="2876764" cy="923330"/>
          </a:xfrm>
          <a:prstGeom prst="rect">
            <a:avLst/>
          </a:prstGeom>
          <a:noFill/>
        </p:spPr>
        <p:txBody>
          <a:bodyPr wrap="square" rtlCol="0">
            <a:spAutoFit/>
          </a:bodyPr>
          <a:lstStyle/>
          <a:p>
            <a:r>
              <a:rPr lang="en-US" dirty="0">
                <a:latin typeface="Lato" panose="020F0502020204030203" pitchFamily="34" charset="0"/>
              </a:rPr>
              <a:t>AMS says “what is the probability the largest flow in a year exceeds Q?”</a:t>
            </a:r>
          </a:p>
        </p:txBody>
      </p:sp>
      <p:sp>
        <p:nvSpPr>
          <p:cNvPr id="8" name="TextBox 7">
            <a:extLst>
              <a:ext uri="{FF2B5EF4-FFF2-40B4-BE49-F238E27FC236}">
                <a16:creationId xmlns:a16="http://schemas.microsoft.com/office/drawing/2014/main" id="{0302C81C-7828-8C54-538C-16F18930C72B}"/>
              </a:ext>
            </a:extLst>
          </p:cNvPr>
          <p:cNvSpPr txBox="1"/>
          <p:nvPr/>
        </p:nvSpPr>
        <p:spPr>
          <a:xfrm>
            <a:off x="6369978" y="3793658"/>
            <a:ext cx="2208944" cy="923330"/>
          </a:xfrm>
          <a:prstGeom prst="rect">
            <a:avLst/>
          </a:prstGeom>
          <a:noFill/>
        </p:spPr>
        <p:txBody>
          <a:bodyPr wrap="square" rtlCol="0">
            <a:spAutoFit/>
          </a:bodyPr>
          <a:lstStyle/>
          <a:p>
            <a:pPr algn="r"/>
            <a:r>
              <a:rPr lang="en-US" b="1" dirty="0">
                <a:solidFill>
                  <a:srgbClr val="A60F2D"/>
                </a:solidFill>
                <a:effectLst>
                  <a:outerShdw blurRad="38100" dist="38100" dir="2700000" algn="tl">
                    <a:srgbClr val="000000">
                      <a:alpha val="43137"/>
                    </a:srgbClr>
                  </a:outerShdw>
                </a:effectLst>
                <a:latin typeface="Lato" panose="020F0502020204030203" pitchFamily="34" charset="0"/>
              </a:rPr>
              <a:t>Top N events of PDS, Weibull plotting positions</a:t>
            </a:r>
          </a:p>
        </p:txBody>
      </p:sp>
      <p:sp>
        <p:nvSpPr>
          <p:cNvPr id="9" name="TextBox 8">
            <a:extLst>
              <a:ext uri="{FF2B5EF4-FFF2-40B4-BE49-F238E27FC236}">
                <a16:creationId xmlns:a16="http://schemas.microsoft.com/office/drawing/2014/main" id="{7B26C7E4-50D7-04CB-3BF6-3D7D8AF3C213}"/>
              </a:ext>
            </a:extLst>
          </p:cNvPr>
          <p:cNvSpPr txBox="1"/>
          <p:nvPr/>
        </p:nvSpPr>
        <p:spPr>
          <a:xfrm>
            <a:off x="9196070" y="4831422"/>
            <a:ext cx="2157729" cy="646331"/>
          </a:xfrm>
          <a:prstGeom prst="rect">
            <a:avLst/>
          </a:prstGeom>
          <a:noFill/>
        </p:spPr>
        <p:txBody>
          <a:bodyPr wrap="square" rtlCol="0">
            <a:spAutoFit/>
          </a:bodyPr>
          <a:lstStyle/>
          <a:p>
            <a:r>
              <a:rPr lang="en-US" b="1" dirty="0">
                <a:solidFill>
                  <a:srgbClr val="4D4D4D"/>
                </a:solidFill>
                <a:effectLst>
                  <a:outerShdw blurRad="38100" dist="38100" dir="2700000" algn="tl">
                    <a:srgbClr val="000000">
                      <a:alpha val="43137"/>
                    </a:srgbClr>
                  </a:outerShdw>
                </a:effectLst>
                <a:latin typeface="Lato" panose="020F0502020204030203" pitchFamily="34" charset="0"/>
              </a:rPr>
              <a:t>AMS, Weibull plotting positions</a:t>
            </a:r>
          </a:p>
        </p:txBody>
      </p:sp>
      <p:sp>
        <p:nvSpPr>
          <p:cNvPr id="4" name="Oval 3">
            <a:extLst>
              <a:ext uri="{FF2B5EF4-FFF2-40B4-BE49-F238E27FC236}">
                <a16:creationId xmlns:a16="http://schemas.microsoft.com/office/drawing/2014/main" id="{FF8CA03C-4E03-1024-08D0-D7B5BACDF945}"/>
              </a:ext>
            </a:extLst>
          </p:cNvPr>
          <p:cNvSpPr/>
          <p:nvPr/>
        </p:nvSpPr>
        <p:spPr>
          <a:xfrm>
            <a:off x="9455809" y="2745351"/>
            <a:ext cx="1828800" cy="1828800"/>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extBox 4">
            <a:extLst>
              <a:ext uri="{FF2B5EF4-FFF2-40B4-BE49-F238E27FC236}">
                <a16:creationId xmlns:a16="http://schemas.microsoft.com/office/drawing/2014/main" id="{96C8E49B-E313-1FBC-7D3E-27AE0A7C20D7}"/>
              </a:ext>
            </a:extLst>
          </p:cNvPr>
          <p:cNvSpPr txBox="1"/>
          <p:nvPr/>
        </p:nvSpPr>
        <p:spPr>
          <a:xfrm>
            <a:off x="9609921" y="2376019"/>
            <a:ext cx="1520576" cy="369332"/>
          </a:xfrm>
          <a:prstGeom prst="rect">
            <a:avLst/>
          </a:prstGeom>
          <a:noFill/>
        </p:spPr>
        <p:txBody>
          <a:bodyPr wrap="square" rtlCol="0">
            <a:spAutoFit/>
          </a:bodyPr>
          <a:lstStyle/>
          <a:p>
            <a:pPr algn="ctr"/>
            <a:r>
              <a:rPr lang="en-US" b="1" dirty="0">
                <a:solidFill>
                  <a:srgbClr val="00B0F0"/>
                </a:solidFill>
                <a:effectLst>
                  <a:outerShdw blurRad="38100" dist="38100" dir="2700000" algn="tl">
                    <a:srgbClr val="000000">
                      <a:alpha val="43137"/>
                    </a:srgbClr>
                  </a:outerShdw>
                </a:effectLst>
                <a:latin typeface="Lato" panose="020F0502020204030203" pitchFamily="34" charset="0"/>
              </a:rPr>
              <a:t>convergence</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B50F0209-9041-F7A2-3560-47354736EAEA}"/>
                  </a:ext>
                </a:extLst>
              </p:cNvPr>
              <p:cNvSpPr txBox="1"/>
              <p:nvPr/>
            </p:nvSpPr>
            <p:spPr>
              <a:xfrm>
                <a:off x="6955605" y="434952"/>
                <a:ext cx="1875034" cy="55573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𝑝</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𝑖</m:t>
                          </m:r>
                        </m:num>
                        <m:den>
                          <m:r>
                            <a:rPr lang="en-US" sz="1600" b="0" i="1" smtClean="0">
                              <a:latin typeface="Cambria Math" panose="02040503050406030204" pitchFamily="18" charset="0"/>
                            </a:rPr>
                            <m:t>𝑛</m:t>
                          </m:r>
                          <m:r>
                            <a:rPr lang="en-US" sz="1600" b="0" i="1" smtClean="0">
                              <a:latin typeface="Cambria Math" panose="02040503050406030204" pitchFamily="18" charset="0"/>
                            </a:rPr>
                            <m:t>+1</m:t>
                          </m:r>
                        </m:den>
                      </m:f>
                    </m:oMath>
                  </m:oMathPara>
                </a14:m>
                <a:endParaRPr lang="en-US" sz="1600" dirty="0">
                  <a:latin typeface="Lato" panose="020F0502020204030203" pitchFamily="34" charset="0"/>
                </a:endParaRPr>
              </a:p>
            </p:txBody>
          </p:sp>
        </mc:Choice>
        <mc:Fallback>
          <p:sp>
            <p:nvSpPr>
              <p:cNvPr id="10" name="TextBox 9">
                <a:extLst>
                  <a:ext uri="{FF2B5EF4-FFF2-40B4-BE49-F238E27FC236}">
                    <a16:creationId xmlns:a16="http://schemas.microsoft.com/office/drawing/2014/main" id="{B50F0209-9041-F7A2-3560-47354736EAEA}"/>
                  </a:ext>
                </a:extLst>
              </p:cNvPr>
              <p:cNvSpPr txBox="1">
                <a:spLocks noRot="1" noChangeAspect="1" noMove="1" noResize="1" noEditPoints="1" noAdjustHandles="1" noChangeArrowheads="1" noChangeShapeType="1" noTextEdit="1"/>
              </p:cNvSpPr>
              <p:nvPr/>
            </p:nvSpPr>
            <p:spPr>
              <a:xfrm>
                <a:off x="6955605" y="434952"/>
                <a:ext cx="1875034" cy="555730"/>
              </a:xfrm>
              <a:prstGeom prst="rect">
                <a:avLst/>
              </a:prstGeom>
              <a:blipFill>
                <a:blip r:embed="rId4"/>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EF43A2B6-1EB7-06B9-31A9-893B38EA3606}"/>
              </a:ext>
            </a:extLst>
          </p:cNvPr>
          <p:cNvSpPr txBox="1"/>
          <p:nvPr/>
        </p:nvSpPr>
        <p:spPr>
          <a:xfrm>
            <a:off x="8449797" y="381575"/>
            <a:ext cx="2876764" cy="646331"/>
          </a:xfrm>
          <a:prstGeom prst="rect">
            <a:avLst/>
          </a:prstGeom>
          <a:noFill/>
        </p:spPr>
        <p:txBody>
          <a:bodyPr wrap="square" rtlCol="0">
            <a:spAutoFit/>
          </a:bodyPr>
          <a:lstStyle/>
          <a:p>
            <a:r>
              <a:rPr lang="en-US" dirty="0">
                <a:latin typeface="Lato" panose="020F0502020204030203" pitchFamily="34" charset="0"/>
              </a:rPr>
              <a:t>n = years in AMS</a:t>
            </a:r>
          </a:p>
          <a:p>
            <a:r>
              <a:rPr lang="en-US" dirty="0">
                <a:latin typeface="Lato" panose="020F0502020204030203" pitchFamily="34" charset="0"/>
              </a:rPr>
              <a:t>i = descending rank</a:t>
            </a:r>
          </a:p>
        </p:txBody>
      </p:sp>
    </p:spTree>
    <p:extLst>
      <p:ext uri="{BB962C8B-B14F-4D97-AF65-F5344CB8AC3E}">
        <p14:creationId xmlns:p14="http://schemas.microsoft.com/office/powerpoint/2010/main" val="2062823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79E3A-24F4-E1A2-BED1-8E856E8940E2}"/>
              </a:ext>
            </a:extLst>
          </p:cNvPr>
          <p:cNvSpPr>
            <a:spLocks noGrp="1"/>
          </p:cNvSpPr>
          <p:nvPr>
            <p:ph type="title"/>
          </p:nvPr>
        </p:nvSpPr>
        <p:spPr/>
        <p:txBody>
          <a:bodyPr/>
          <a:lstStyle/>
          <a:p>
            <a:r>
              <a:rPr lang="en-US" dirty="0"/>
              <a:t>Return Period</a:t>
            </a:r>
          </a:p>
        </p:txBody>
      </p:sp>
      <p:pic>
        <p:nvPicPr>
          <p:cNvPr id="9" name="Content Placeholder 8" descr="Chart, line chart&#10;&#10;Description automatically generated">
            <a:extLst>
              <a:ext uri="{FF2B5EF4-FFF2-40B4-BE49-F238E27FC236}">
                <a16:creationId xmlns:a16="http://schemas.microsoft.com/office/drawing/2014/main" id="{E21FF9DA-1B16-4544-B7E9-C7727B7EA81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3463" y="1690688"/>
            <a:ext cx="8379625" cy="5027776"/>
          </a:xfrm>
        </p:spPr>
      </p:pic>
      <p:sp>
        <p:nvSpPr>
          <p:cNvPr id="10" name="TextBox 9">
            <a:extLst>
              <a:ext uri="{FF2B5EF4-FFF2-40B4-BE49-F238E27FC236}">
                <a16:creationId xmlns:a16="http://schemas.microsoft.com/office/drawing/2014/main" id="{1B29E6CD-D191-17A6-FAEC-D106555789BD}"/>
              </a:ext>
            </a:extLst>
          </p:cNvPr>
          <p:cNvSpPr txBox="1"/>
          <p:nvPr/>
        </p:nvSpPr>
        <p:spPr>
          <a:xfrm>
            <a:off x="8352890" y="4066171"/>
            <a:ext cx="3380198" cy="923330"/>
          </a:xfrm>
          <a:prstGeom prst="rect">
            <a:avLst/>
          </a:prstGeom>
          <a:noFill/>
        </p:spPr>
        <p:txBody>
          <a:bodyPr wrap="square" rtlCol="0">
            <a:spAutoFit/>
          </a:bodyPr>
          <a:lstStyle/>
          <a:p>
            <a:r>
              <a:rPr lang="en-US" b="1" dirty="0">
                <a:solidFill>
                  <a:srgbClr val="4D4D4D"/>
                </a:solidFill>
                <a:effectLst>
                  <a:outerShdw blurRad="38100" dist="38100" dir="2700000" algn="tl">
                    <a:srgbClr val="000000">
                      <a:alpha val="43137"/>
                    </a:srgbClr>
                  </a:outerShdw>
                </a:effectLst>
                <a:latin typeface="Lato" panose="020F0502020204030203" pitchFamily="34" charset="0"/>
              </a:rPr>
              <a:t>p(Q&gt;30k) = 0.33</a:t>
            </a:r>
          </a:p>
          <a:p>
            <a:r>
              <a:rPr lang="en-US" b="1" dirty="0">
                <a:solidFill>
                  <a:srgbClr val="4D4D4D"/>
                </a:solidFill>
                <a:effectLst>
                  <a:outerShdw blurRad="38100" dist="38100" dir="2700000" algn="tl">
                    <a:srgbClr val="000000">
                      <a:alpha val="43137"/>
                    </a:srgbClr>
                  </a:outerShdw>
                </a:effectLst>
                <a:latin typeface="Lato" panose="020F0502020204030203" pitchFamily="34" charset="0"/>
              </a:rPr>
              <a:t>Average period to exceed </a:t>
            </a:r>
            <a:r>
              <a:rPr lang="en-US" b="1" u="sng" dirty="0">
                <a:solidFill>
                  <a:srgbClr val="4D4D4D"/>
                </a:solidFill>
                <a:effectLst>
                  <a:outerShdw blurRad="38100" dist="38100" dir="2700000" algn="tl">
                    <a:srgbClr val="000000">
                      <a:alpha val="43137"/>
                    </a:srgbClr>
                  </a:outerShdw>
                </a:effectLst>
                <a:latin typeface="Lato" panose="020F0502020204030203" pitchFamily="34" charset="0"/>
              </a:rPr>
              <a:t>at least once</a:t>
            </a:r>
            <a:r>
              <a:rPr lang="en-US" b="1" dirty="0">
                <a:solidFill>
                  <a:srgbClr val="4D4D4D"/>
                </a:solidFill>
                <a:effectLst>
                  <a:outerShdw blurRad="38100" dist="38100" dir="2700000" algn="tl">
                    <a:srgbClr val="000000">
                      <a:alpha val="43137"/>
                    </a:srgbClr>
                  </a:outerShdw>
                </a:effectLst>
                <a:latin typeface="Lato" panose="020F0502020204030203" pitchFamily="34" charset="0"/>
              </a:rPr>
              <a:t> = 3.03 </a:t>
            </a:r>
            <a:r>
              <a:rPr lang="en-US" b="1" dirty="0" err="1">
                <a:solidFill>
                  <a:srgbClr val="4D4D4D"/>
                </a:solidFill>
                <a:effectLst>
                  <a:outerShdw blurRad="38100" dist="38100" dir="2700000" algn="tl">
                    <a:srgbClr val="000000">
                      <a:alpha val="43137"/>
                    </a:srgbClr>
                  </a:outerShdw>
                </a:effectLst>
                <a:latin typeface="Lato" panose="020F0502020204030203" pitchFamily="34" charset="0"/>
              </a:rPr>
              <a:t>yr</a:t>
            </a:r>
            <a:endParaRPr lang="en-US" b="1" dirty="0">
              <a:solidFill>
                <a:srgbClr val="4D4D4D"/>
              </a:solidFill>
              <a:effectLst>
                <a:outerShdw blurRad="38100" dist="38100" dir="2700000" algn="tl">
                  <a:srgbClr val="000000">
                    <a:alpha val="43137"/>
                  </a:srgbClr>
                </a:outerShdw>
              </a:effectLst>
              <a:latin typeface="Lato" panose="020F0502020204030203" pitchFamily="34" charset="0"/>
            </a:endParaRPr>
          </a:p>
        </p:txBody>
      </p:sp>
      <p:cxnSp>
        <p:nvCxnSpPr>
          <p:cNvPr id="12" name="Straight Connector 11">
            <a:extLst>
              <a:ext uri="{FF2B5EF4-FFF2-40B4-BE49-F238E27FC236}">
                <a16:creationId xmlns:a16="http://schemas.microsoft.com/office/drawing/2014/main" id="{790BF955-3C30-F57A-28E0-AEA32A1E268F}"/>
              </a:ext>
            </a:extLst>
          </p:cNvPr>
          <p:cNvCxnSpPr/>
          <p:nvPr/>
        </p:nvCxnSpPr>
        <p:spPr>
          <a:xfrm>
            <a:off x="3935002" y="4058292"/>
            <a:ext cx="7798086" cy="0"/>
          </a:xfrm>
          <a:prstGeom prst="line">
            <a:avLst/>
          </a:prstGeom>
          <a:ln w="31750">
            <a:solidFill>
              <a:srgbClr val="A60F2D">
                <a:alpha val="50000"/>
              </a:srgb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BA2BA5-8F2B-AC69-DF79-3CA427D84893}"/>
              </a:ext>
            </a:extLst>
          </p:cNvPr>
          <p:cNvSpPr txBox="1"/>
          <p:nvPr/>
        </p:nvSpPr>
        <p:spPr>
          <a:xfrm>
            <a:off x="5301464" y="3127084"/>
            <a:ext cx="2683599" cy="923330"/>
          </a:xfrm>
          <a:prstGeom prst="rect">
            <a:avLst/>
          </a:prstGeom>
          <a:noFill/>
        </p:spPr>
        <p:txBody>
          <a:bodyPr wrap="square" rtlCol="0">
            <a:spAutoFit/>
          </a:bodyPr>
          <a:lstStyle/>
          <a:p>
            <a:pPr algn="r"/>
            <a:r>
              <a:rPr lang="en-US" b="1" dirty="0">
                <a:solidFill>
                  <a:srgbClr val="A60F2D"/>
                </a:solidFill>
                <a:effectLst>
                  <a:outerShdw blurRad="38100" dist="38100" dir="2700000" algn="tl">
                    <a:srgbClr val="000000">
                      <a:alpha val="43137"/>
                    </a:srgbClr>
                  </a:outerShdw>
                </a:effectLst>
                <a:latin typeface="Lato" panose="020F0502020204030203" pitchFamily="34" charset="0"/>
              </a:rPr>
              <a:t>p(Q&gt;30k) = 0.41</a:t>
            </a:r>
          </a:p>
          <a:p>
            <a:pPr algn="r"/>
            <a:r>
              <a:rPr lang="en-US" b="1" dirty="0">
                <a:solidFill>
                  <a:srgbClr val="A60F2D"/>
                </a:solidFill>
                <a:effectLst>
                  <a:outerShdw blurRad="38100" dist="38100" dir="2700000" algn="tl">
                    <a:srgbClr val="000000">
                      <a:alpha val="43137"/>
                    </a:srgbClr>
                  </a:outerShdw>
                </a:effectLst>
                <a:latin typeface="Lato" panose="020F0502020204030203" pitchFamily="34" charset="0"/>
              </a:rPr>
              <a:t>Average time between exceedances = 2.44 </a:t>
            </a:r>
            <a:r>
              <a:rPr lang="en-US" b="1" dirty="0" err="1">
                <a:solidFill>
                  <a:srgbClr val="A60F2D"/>
                </a:solidFill>
                <a:effectLst>
                  <a:outerShdw blurRad="38100" dist="38100" dir="2700000" algn="tl">
                    <a:srgbClr val="000000">
                      <a:alpha val="43137"/>
                    </a:srgbClr>
                  </a:outerShdw>
                </a:effectLst>
                <a:latin typeface="Lato" panose="020F0502020204030203" pitchFamily="34" charset="0"/>
              </a:rPr>
              <a:t>yr</a:t>
            </a:r>
            <a:r>
              <a:rPr lang="en-US" b="1" dirty="0">
                <a:solidFill>
                  <a:srgbClr val="A60F2D"/>
                </a:solidFill>
                <a:effectLst>
                  <a:outerShdw blurRad="38100" dist="38100" dir="2700000" algn="tl">
                    <a:srgbClr val="000000">
                      <a:alpha val="43137"/>
                    </a:srgbClr>
                  </a:outerShdw>
                </a:effectLst>
                <a:latin typeface="Lato" panose="020F0502020204030203" pitchFamily="34" charset="0"/>
              </a:rPr>
              <a:t> </a:t>
            </a:r>
          </a:p>
        </p:txBody>
      </p:sp>
      <p:sp>
        <p:nvSpPr>
          <p:cNvPr id="3" name="TextBox 2">
            <a:extLst>
              <a:ext uri="{FF2B5EF4-FFF2-40B4-BE49-F238E27FC236}">
                <a16:creationId xmlns:a16="http://schemas.microsoft.com/office/drawing/2014/main" id="{921D9645-074C-DF46-C319-B834B97A5FEF}"/>
              </a:ext>
            </a:extLst>
          </p:cNvPr>
          <p:cNvSpPr txBox="1"/>
          <p:nvPr/>
        </p:nvSpPr>
        <p:spPr>
          <a:xfrm>
            <a:off x="1808253" y="1167468"/>
            <a:ext cx="1695235" cy="523220"/>
          </a:xfrm>
          <a:prstGeom prst="rect">
            <a:avLst/>
          </a:prstGeom>
          <a:noFill/>
        </p:spPr>
        <p:txBody>
          <a:bodyPr wrap="square" rtlCol="0">
            <a:spAutoFit/>
          </a:bodyPr>
          <a:lstStyle/>
          <a:p>
            <a:pPr algn="ctr"/>
            <a:r>
              <a:rPr lang="en-US" sz="2800" dirty="0">
                <a:latin typeface="Lato" panose="020F0502020204030203" pitchFamily="34" charset="0"/>
              </a:rPr>
              <a:t>T = 1/p</a:t>
            </a:r>
          </a:p>
        </p:txBody>
      </p:sp>
      <p:sp>
        <p:nvSpPr>
          <p:cNvPr id="4" name="TextBox 3">
            <a:extLst>
              <a:ext uri="{FF2B5EF4-FFF2-40B4-BE49-F238E27FC236}">
                <a16:creationId xmlns:a16="http://schemas.microsoft.com/office/drawing/2014/main" id="{C0C89441-E4D6-3FFF-674B-9C7D7EF88224}"/>
              </a:ext>
            </a:extLst>
          </p:cNvPr>
          <p:cNvSpPr txBox="1"/>
          <p:nvPr/>
        </p:nvSpPr>
        <p:spPr>
          <a:xfrm>
            <a:off x="388847" y="2133600"/>
            <a:ext cx="2489200"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Lato" panose="020F0502020204030203" pitchFamily="34" charset="0"/>
              </a:rPr>
              <a:t>PDS accounts for the possibility of more than one exceedance in a year</a:t>
            </a:r>
          </a:p>
          <a:p>
            <a:pPr marL="285750" indent="-285750">
              <a:buFont typeface="Arial" panose="020B0604020202020204" pitchFamily="34" charset="0"/>
              <a:buChar char="•"/>
            </a:pPr>
            <a:endParaRPr lang="en-US" sz="2000" dirty="0">
              <a:latin typeface="Lato" panose="020F0502020204030203" pitchFamily="34" charset="0"/>
            </a:endParaRPr>
          </a:p>
          <a:p>
            <a:pPr marL="285750" indent="-285750">
              <a:buFont typeface="Arial" panose="020B0604020202020204" pitchFamily="34" charset="0"/>
              <a:buChar char="•"/>
            </a:pPr>
            <a:r>
              <a:rPr lang="en-US" sz="2000" dirty="0">
                <a:latin typeface="Lato" panose="020F0502020204030203" pitchFamily="34" charset="0"/>
              </a:rPr>
              <a:t>AMS doesn’t care</a:t>
            </a:r>
          </a:p>
        </p:txBody>
      </p:sp>
    </p:spTree>
    <p:extLst>
      <p:ext uri="{BB962C8B-B14F-4D97-AF65-F5344CB8AC3E}">
        <p14:creationId xmlns:p14="http://schemas.microsoft.com/office/powerpoint/2010/main" val="3629552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800F9-FA54-455D-A426-78626E6A4091}"/>
              </a:ext>
            </a:extLst>
          </p:cNvPr>
          <p:cNvSpPr>
            <a:spLocks noGrp="1"/>
          </p:cNvSpPr>
          <p:nvPr>
            <p:ph type="title"/>
          </p:nvPr>
        </p:nvSpPr>
        <p:spPr/>
        <p:txBody>
          <a:bodyPr/>
          <a:lstStyle/>
          <a:p>
            <a:r>
              <a:rPr lang="en-US" dirty="0"/>
              <a:t>1-Year Event</a:t>
            </a:r>
          </a:p>
        </p:txBody>
      </p:sp>
      <p:sp>
        <p:nvSpPr>
          <p:cNvPr id="3" name="Content Placeholder 2">
            <a:extLst>
              <a:ext uri="{FF2B5EF4-FFF2-40B4-BE49-F238E27FC236}">
                <a16:creationId xmlns:a16="http://schemas.microsoft.com/office/drawing/2014/main" id="{63380EA9-C2DB-CC68-F126-E511924196BA}"/>
              </a:ext>
            </a:extLst>
          </p:cNvPr>
          <p:cNvSpPr>
            <a:spLocks noGrp="1"/>
          </p:cNvSpPr>
          <p:nvPr>
            <p:ph idx="1"/>
          </p:nvPr>
        </p:nvSpPr>
        <p:spPr/>
        <p:txBody>
          <a:bodyPr/>
          <a:lstStyle/>
          <a:p>
            <a:r>
              <a:rPr lang="en-US" dirty="0"/>
              <a:t>Sometimes used in water quality, stormwater management</a:t>
            </a:r>
          </a:p>
          <a:p>
            <a:pPr lvl="1"/>
            <a:r>
              <a:rPr lang="en-US" dirty="0"/>
              <a:t>Shown in Atlas 14 if you use the Partial Duration option</a:t>
            </a:r>
          </a:p>
          <a:p>
            <a:r>
              <a:rPr lang="en-US" dirty="0"/>
              <a:t>PDS event of rank N</a:t>
            </a:r>
          </a:p>
          <a:p>
            <a:pPr lvl="1"/>
            <a:r>
              <a:rPr lang="en-US" dirty="0"/>
              <a:t>N</a:t>
            </a:r>
            <a:r>
              <a:rPr lang="en-US" baseline="30000" dirty="0"/>
              <a:t>th</a:t>
            </a:r>
            <a:r>
              <a:rPr lang="en-US" dirty="0"/>
              <a:t> largest PDS event</a:t>
            </a:r>
            <a:br>
              <a:rPr lang="en-US" dirty="0"/>
            </a:br>
            <a:r>
              <a:rPr lang="en-US" dirty="0"/>
              <a:t>in N years </a:t>
            </a:r>
          </a:p>
        </p:txBody>
      </p:sp>
      <p:pic>
        <p:nvPicPr>
          <p:cNvPr id="5" name="Picture 4">
            <a:extLst>
              <a:ext uri="{FF2B5EF4-FFF2-40B4-BE49-F238E27FC236}">
                <a16:creationId xmlns:a16="http://schemas.microsoft.com/office/drawing/2014/main" id="{34FC7A3C-215A-7487-225F-B6E25567F7D8}"/>
              </a:ext>
            </a:extLst>
          </p:cNvPr>
          <p:cNvPicPr>
            <a:picLocks noChangeAspect="1"/>
          </p:cNvPicPr>
          <p:nvPr/>
        </p:nvPicPr>
        <p:blipFill>
          <a:blip r:embed="rId2"/>
          <a:stretch>
            <a:fillRect/>
          </a:stretch>
        </p:blipFill>
        <p:spPr>
          <a:xfrm>
            <a:off x="4816083" y="3420093"/>
            <a:ext cx="6890307" cy="934001"/>
          </a:xfrm>
          <a:prstGeom prst="rect">
            <a:avLst/>
          </a:prstGeom>
        </p:spPr>
      </p:pic>
      <p:pic>
        <p:nvPicPr>
          <p:cNvPr id="7" name="Picture 6">
            <a:extLst>
              <a:ext uri="{FF2B5EF4-FFF2-40B4-BE49-F238E27FC236}">
                <a16:creationId xmlns:a16="http://schemas.microsoft.com/office/drawing/2014/main" id="{48DA1852-EB69-8E78-1D79-DAC635EE9F5D}"/>
              </a:ext>
            </a:extLst>
          </p:cNvPr>
          <p:cNvPicPr>
            <a:picLocks noChangeAspect="1"/>
          </p:cNvPicPr>
          <p:nvPr/>
        </p:nvPicPr>
        <p:blipFill>
          <a:blip r:embed="rId3"/>
          <a:stretch>
            <a:fillRect/>
          </a:stretch>
        </p:blipFill>
        <p:spPr>
          <a:xfrm>
            <a:off x="4816083" y="4354094"/>
            <a:ext cx="6890306" cy="2177729"/>
          </a:xfrm>
          <a:prstGeom prst="rect">
            <a:avLst/>
          </a:prstGeom>
        </p:spPr>
      </p:pic>
      <p:sp>
        <p:nvSpPr>
          <p:cNvPr id="8" name="Rectangle 7">
            <a:extLst>
              <a:ext uri="{FF2B5EF4-FFF2-40B4-BE49-F238E27FC236}">
                <a16:creationId xmlns:a16="http://schemas.microsoft.com/office/drawing/2014/main" id="{BE380844-6B01-DBA4-D416-2D7D45B451F2}"/>
              </a:ext>
            </a:extLst>
          </p:cNvPr>
          <p:cNvSpPr/>
          <p:nvPr/>
        </p:nvSpPr>
        <p:spPr>
          <a:xfrm>
            <a:off x="5363110" y="5208998"/>
            <a:ext cx="616450" cy="1397285"/>
          </a:xfrm>
          <a:prstGeom prst="rect">
            <a:avLst/>
          </a:prstGeom>
          <a:noFill/>
          <a:ln w="38100">
            <a:solidFill>
              <a:srgbClr val="A60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7F1C319-85DB-838C-7CB1-CD0E300B0A61}"/>
              </a:ext>
            </a:extLst>
          </p:cNvPr>
          <p:cNvSpPr txBox="1"/>
          <p:nvPr/>
        </p:nvSpPr>
        <p:spPr>
          <a:xfrm>
            <a:off x="1273996" y="4162184"/>
            <a:ext cx="2876764" cy="923330"/>
          </a:xfrm>
          <a:prstGeom prst="rect">
            <a:avLst/>
          </a:prstGeom>
          <a:noFill/>
        </p:spPr>
        <p:txBody>
          <a:bodyPr wrap="square" rtlCol="0">
            <a:spAutoFit/>
          </a:bodyPr>
          <a:lstStyle/>
          <a:p>
            <a:r>
              <a:rPr lang="en-US" dirty="0">
                <a:latin typeface="Lato" panose="020F0502020204030203" pitchFamily="34" charset="0"/>
              </a:rPr>
              <a:t>On average you wait 1 year for an event of this size or larger</a:t>
            </a:r>
          </a:p>
        </p:txBody>
      </p:sp>
    </p:spTree>
    <p:extLst>
      <p:ext uri="{BB962C8B-B14F-4D97-AF65-F5344CB8AC3E}">
        <p14:creationId xmlns:p14="http://schemas.microsoft.com/office/powerpoint/2010/main" val="990214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2793</TotalTime>
  <Words>1156</Words>
  <Application>Microsoft Office PowerPoint</Application>
  <PresentationFormat>Widescreen</PresentationFormat>
  <Paragraphs>163</Paragraphs>
  <Slides>25</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Cambria Math</vt:lpstr>
      <vt:lpstr>Lato</vt:lpstr>
      <vt:lpstr>Lucida Console</vt:lpstr>
      <vt:lpstr>Office Theme</vt:lpstr>
      <vt:lpstr>Annualization</vt:lpstr>
      <vt:lpstr>Purpose</vt:lpstr>
      <vt:lpstr>Outline</vt:lpstr>
      <vt:lpstr>PDS Model Review</vt:lpstr>
      <vt:lpstr>Peaks Over Threshold</vt:lpstr>
      <vt:lpstr>PDS vs. AMS Timeseries</vt:lpstr>
      <vt:lpstr>Interpreting the PDS</vt:lpstr>
      <vt:lpstr>Return Period</vt:lpstr>
      <vt:lpstr>1-Year Event</vt:lpstr>
      <vt:lpstr>Distribution of Values</vt:lpstr>
      <vt:lpstr>Interpreting the Distribution</vt:lpstr>
      <vt:lpstr>Empirical Annualization</vt:lpstr>
      <vt:lpstr>Empirical Annualization</vt:lpstr>
      <vt:lpstr>The “Langbein Adjustment”</vt:lpstr>
      <vt:lpstr>Empirical Annualization</vt:lpstr>
      <vt:lpstr>Empirical Annualization</vt:lpstr>
      <vt:lpstr>Langbein Adjustment</vt:lpstr>
      <vt:lpstr>In R (lmomco Package)</vt:lpstr>
      <vt:lpstr>PowerPoint Presentation</vt:lpstr>
      <vt:lpstr>Analytical Annualization</vt:lpstr>
      <vt:lpstr>Analytical Annualization</vt:lpstr>
      <vt:lpstr>Madsen et al. 1997a (Eq. 10 and 11)</vt:lpstr>
      <vt:lpstr>Madsen et al. 1997a (Eq. 15)</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264</cp:revision>
  <dcterms:created xsi:type="dcterms:W3CDTF">2022-03-09T16:42:08Z</dcterms:created>
  <dcterms:modified xsi:type="dcterms:W3CDTF">2023-06-05T15:49:08Z</dcterms:modified>
</cp:coreProperties>
</file>