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60" r:id="rId5"/>
    <p:sldId id="269" r:id="rId6"/>
    <p:sldId id="272" r:id="rId7"/>
    <p:sldId id="271" r:id="rId8"/>
    <p:sldId id="273" r:id="rId9"/>
    <p:sldId id="263" r:id="rId10"/>
    <p:sldId id="262" r:id="rId11"/>
    <p:sldId id="305" r:id="rId12"/>
    <p:sldId id="306" r:id="rId13"/>
    <p:sldId id="310" r:id="rId14"/>
    <p:sldId id="311" r:id="rId15"/>
    <p:sldId id="307" r:id="rId16"/>
    <p:sldId id="285" r:id="rId17"/>
    <p:sldId id="265" r:id="rId18"/>
    <p:sldId id="302" r:id="rId19"/>
    <p:sldId id="303" r:id="rId20"/>
    <p:sldId id="268" r:id="rId21"/>
    <p:sldId id="308" r:id="rId22"/>
    <p:sldId id="280" r:id="rId23"/>
    <p:sldId id="309" r:id="rId24"/>
    <p:sldId id="276" r:id="rId25"/>
    <p:sldId id="312" r:id="rId26"/>
    <p:sldId id="288" r:id="rId27"/>
    <p:sldId id="289" r:id="rId28"/>
    <p:sldId id="25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269"/>
            <p14:sldId id="272"/>
            <p14:sldId id="271"/>
            <p14:sldId id="273"/>
          </p14:sldIdLst>
        </p14:section>
        <p14:section name="Section 2" id="{0386305E-48DF-4A52-AB20-42376A86CBBF}">
          <p14:sldIdLst>
            <p14:sldId id="263"/>
            <p14:sldId id="262"/>
            <p14:sldId id="305"/>
            <p14:sldId id="306"/>
            <p14:sldId id="310"/>
            <p14:sldId id="311"/>
            <p14:sldId id="307"/>
            <p14:sldId id="285"/>
          </p14:sldIdLst>
        </p14:section>
        <p14:section name="Section 3" id="{827A5D3A-E915-483B-AC03-93F21696C528}">
          <p14:sldIdLst>
            <p14:sldId id="265"/>
            <p14:sldId id="302"/>
            <p14:sldId id="303"/>
            <p14:sldId id="268"/>
            <p14:sldId id="308"/>
            <p14:sldId id="280"/>
            <p14:sldId id="309"/>
            <p14:sldId id="276"/>
            <p14:sldId id="312"/>
            <p14:sldId id="288"/>
            <p14:sldId id="289"/>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84452" autoAdjust="0"/>
  </p:normalViewPr>
  <p:slideViewPr>
    <p:cSldViewPr snapToGrid="0">
      <p:cViewPr varScale="1">
        <p:scale>
          <a:sx n="76" d="100"/>
          <a:sy n="76" d="100"/>
        </p:scale>
        <p:origin x="108" y="294"/>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principle I love using </a:t>
            </a:r>
            <a:r>
              <a:rPr lang="en-US" dirty="0" err="1"/>
              <a:t>bankfull</a:t>
            </a:r>
            <a:r>
              <a:rPr lang="en-US" dirty="0"/>
              <a:t> discharge as an estimate for the threshold.  If you have a cross-section or a HEC-RAS model for the gage location it can be very easy to extract that value.  In places where you can only get flow measurements (e.g. USGS) then you need to try to estimate it from inflection points in the rating curve.  Sometimes sediment data (graphic from Stanford Gibson) can be instructive too.  Some areas have geomorphic prediction equations that predict the </a:t>
            </a:r>
            <a:r>
              <a:rPr lang="en-US" dirty="0" err="1"/>
              <a:t>bankfull</a:t>
            </a:r>
            <a:r>
              <a:rPr lang="en-US" dirty="0"/>
              <a:t> discharge, but this isn’t common.  They may predict other </a:t>
            </a:r>
            <a:r>
              <a:rPr lang="en-US" dirty="0" err="1"/>
              <a:t>bankfull</a:t>
            </a:r>
            <a:r>
              <a:rPr lang="en-US" dirty="0"/>
              <a:t> properties (such as top width, depth, and area) you can attempt to use to estimate the discharge using Manning’s equation.  However, this doesn’t always work.</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662633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talk more about the generalized Pareto distribution in Section 2.  If you’re uncomfortable with fitting this model and taking its parameter, imagine it is the same procedure as fitting a log-Pearson type III distribution and taking the skew out.  It’s like that but a different distribution with different parameters.</a:t>
            </a:r>
          </a:p>
          <a:p>
            <a:endParaRPr lang="en-US" dirty="0"/>
          </a:p>
          <a:p>
            <a:r>
              <a:rPr lang="en-US" dirty="0"/>
              <a:t>This plot is pretty subjective, as is the next one.  Here we are looking for the largest threshold value where the shape parameter is stable, creating a modestly flat spot in the plot.  Here the plot increases from a low threshold to about 10,000 </a:t>
            </a:r>
            <a:r>
              <a:rPr lang="en-US" dirty="0" err="1"/>
              <a:t>cfs</a:t>
            </a:r>
            <a:r>
              <a:rPr lang="en-US" dirty="0"/>
              <a:t>, and then is relatively flat until about 20,000 </a:t>
            </a:r>
            <a:r>
              <a:rPr lang="en-US" dirty="0" err="1"/>
              <a:t>cfs</a:t>
            </a:r>
            <a:r>
              <a:rPr lang="en-US" dirty="0"/>
              <a:t>, and then starts increasing by a lot.  Here I would choose a threshold of about 20,000 </a:t>
            </a:r>
            <a:r>
              <a:rPr lang="en-US" dirty="0" err="1"/>
              <a:t>cfs</a:t>
            </a:r>
            <a:r>
              <a:rPr lang="en-US" dirty="0"/>
              <a:t>.</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3445832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of these plots are pretty subjective and don’t always produce easy to interpret results.  For this plot, find the (largest) threshold value where the linearity in mean excess stops, and that is your threshold.  Here it’s something like 28,000 </a:t>
            </a:r>
            <a:r>
              <a:rPr lang="en-US" dirty="0" err="1"/>
              <a:t>cfs</a:t>
            </a:r>
            <a:r>
              <a:rPr lang="en-US" dirty="0"/>
              <a:t>.</a:t>
            </a:r>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2011076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Independence is the hard part about using peaks over threshold – it’s up to you to determine how to ensure the peaks you get are independent of one another.</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151944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Remembering the mixed population lecture/workshop we saw the consequence of failing to handle a mixture – our estimates for frequency events over a range of probabilities were low.</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124309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source of this equation is a mystery, but in my experience it’s a pretty good first estimate especially in drainage areas of a few hundred to few thousand square miles.</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08582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5+ln(DA) gives us 19 days on this one, which is way too low</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387891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5+ln(DA) gives 10 days which is very reasonable here.</a:t>
            </a:r>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4279519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three strategies are easy to apply using the filtering tools in HEC-SSP.  The last one is mentioned in Bulletin 17B appendix 14 but we haven’t really implemented anywhere.</a:t>
            </a:r>
          </a:p>
        </p:txBody>
      </p:sp>
      <p:sp>
        <p:nvSpPr>
          <p:cNvPr id="4" name="Slide Number Placeholder 3"/>
          <p:cNvSpPr>
            <a:spLocks noGrp="1"/>
          </p:cNvSpPr>
          <p:nvPr>
            <p:ph type="sldNum" sz="quarter" idx="5"/>
          </p:nvPr>
        </p:nvSpPr>
        <p:spPr/>
        <p:txBody>
          <a:bodyPr/>
          <a:lstStyle/>
          <a:p>
            <a:fld id="{78AF3204-0D06-4E77-ABDE-F4433C802620}" type="slidenum">
              <a:rPr lang="en-US" smtClean="0"/>
              <a:t>15</a:t>
            </a:fld>
            <a:endParaRPr lang="en-US"/>
          </a:p>
        </p:txBody>
      </p:sp>
    </p:spTree>
    <p:extLst>
      <p:ext uri="{BB962C8B-B14F-4D97-AF65-F5344CB8AC3E}">
        <p14:creationId xmlns:p14="http://schemas.microsoft.com/office/powerpoint/2010/main" val="2606279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Pickands-Balkema-de Haan theorem, also called the second extreme value theorem, gives us the probability distribution for the values of those excesses.</a:t>
            </a:r>
          </a:p>
          <a:p>
            <a:endParaRPr lang="en-US" dirty="0"/>
          </a:p>
          <a:p>
            <a:r>
              <a:rPr lang="en-US" dirty="0"/>
              <a:t>The bottom line is that if you select a sufficiently high threshold, the values of the excesses will converge to the generalized Pareto distribution.  The generalized Pareto distribution is a three-parameter distribution where one parameter is the value of the threshold selected for a PDS analysis.</a:t>
            </a:r>
          </a:p>
        </p:txBody>
      </p:sp>
      <p:sp>
        <p:nvSpPr>
          <p:cNvPr id="4" name="Slide Number Placeholder 3"/>
          <p:cNvSpPr>
            <a:spLocks noGrp="1"/>
          </p:cNvSpPr>
          <p:nvPr>
            <p:ph type="sldNum" sz="quarter" idx="5"/>
          </p:nvPr>
        </p:nvSpPr>
        <p:spPr/>
        <p:txBody>
          <a:bodyPr/>
          <a:lstStyle/>
          <a:p>
            <a:fld id="{6C4DEE39-1A4E-4C68-AF4A-EB04AEB72F16}" type="slidenum">
              <a:rPr lang="en-US" smtClean="0"/>
              <a:t>18</a:t>
            </a:fld>
            <a:endParaRPr lang="en-US"/>
          </a:p>
        </p:txBody>
      </p:sp>
    </p:spTree>
    <p:extLst>
      <p:ext uri="{BB962C8B-B14F-4D97-AF65-F5344CB8AC3E}">
        <p14:creationId xmlns:p14="http://schemas.microsoft.com/office/powerpoint/2010/main" val="8288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3209229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6/5/2023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6/5/2023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Flood Separation and</a:t>
            </a:r>
            <a:br>
              <a:rPr lang="en-US" dirty="0"/>
            </a:br>
            <a:r>
              <a:rPr lang="en-US" dirty="0"/>
              <a:t>Threshold Choice</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Partial Duration Workshop</a:t>
            </a:r>
          </a:p>
          <a:p>
            <a:r>
              <a:rPr lang="en-US" sz="2000" dirty="0"/>
              <a:t>June 2023</a:t>
            </a:r>
          </a:p>
          <a:p>
            <a:endParaRPr lang="en-US" dirty="0"/>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Independence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Are two (or more) flood peaks caused by the same event?</a:t>
            </a:r>
          </a:p>
        </p:txBody>
      </p:sp>
      <p:pic>
        <p:nvPicPr>
          <p:cNvPr id="5" name="Content Placeholder 4" descr="A close up of a map&#10;&#10;Description automatically generated">
            <a:extLst>
              <a:ext uri="{FF2B5EF4-FFF2-40B4-BE49-F238E27FC236}">
                <a16:creationId xmlns:a16="http://schemas.microsoft.com/office/drawing/2014/main" id="{FF462C48-B753-521B-DBD4-A8388A601B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5474" y="2335695"/>
            <a:ext cx="5101052" cy="4422913"/>
          </a:xfrm>
          <a:prstGeom prst="rect">
            <a:avLst/>
          </a:prstGeom>
        </p:spPr>
      </p:pic>
      <p:sp>
        <p:nvSpPr>
          <p:cNvPr id="6" name="TextBox 5">
            <a:extLst>
              <a:ext uri="{FF2B5EF4-FFF2-40B4-BE49-F238E27FC236}">
                <a16:creationId xmlns:a16="http://schemas.microsoft.com/office/drawing/2014/main" id="{983D0B7B-89CD-B9DF-1B0A-ADF2DAC63416}"/>
              </a:ext>
            </a:extLst>
          </p:cNvPr>
          <p:cNvSpPr txBox="1"/>
          <p:nvPr/>
        </p:nvSpPr>
        <p:spPr>
          <a:xfrm>
            <a:off x="8748888" y="6323598"/>
            <a:ext cx="3257582" cy="338554"/>
          </a:xfrm>
          <a:prstGeom prst="rect">
            <a:avLst/>
          </a:prstGeom>
          <a:solidFill>
            <a:schemeClr val="bg1"/>
          </a:solidFill>
          <a:ln>
            <a:solidFill>
              <a:schemeClr val="tx1"/>
            </a:solidFill>
          </a:ln>
        </p:spPr>
        <p:txBody>
          <a:bodyPr wrap="square" rtlCol="0">
            <a:spAutoFit/>
          </a:bodyPr>
          <a:lstStyle/>
          <a:p>
            <a:pPr algn="ctr"/>
            <a:r>
              <a:rPr lang="en-US" sz="1600" dirty="0">
                <a:latin typeface="Lato" panose="020F0502020204030203" pitchFamily="34" charset="0"/>
              </a:rPr>
              <a:t>Van </a:t>
            </a:r>
            <a:r>
              <a:rPr lang="en-US" sz="1600" dirty="0" err="1">
                <a:latin typeface="Lato" panose="020F0502020204030203" pitchFamily="34" charset="0"/>
              </a:rPr>
              <a:t>Campenhout</a:t>
            </a:r>
            <a:r>
              <a:rPr lang="en-US" sz="1600" dirty="0">
                <a:latin typeface="Lato" panose="020F0502020204030203" pitchFamily="34" charset="0"/>
              </a:rPr>
              <a:t>, et al. (2020)</a:t>
            </a:r>
          </a:p>
        </p:txBody>
      </p:sp>
    </p:spTree>
    <p:extLst>
      <p:ext uri="{BB962C8B-B14F-4D97-AF65-F5344CB8AC3E}">
        <p14:creationId xmlns:p14="http://schemas.microsoft.com/office/powerpoint/2010/main" val="1326097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864D8-A175-E93C-50D2-4376057D9088}"/>
              </a:ext>
            </a:extLst>
          </p:cNvPr>
          <p:cNvSpPr>
            <a:spLocks noGrp="1"/>
          </p:cNvSpPr>
          <p:nvPr>
            <p:ph type="title"/>
          </p:nvPr>
        </p:nvSpPr>
        <p:spPr/>
        <p:txBody>
          <a:bodyPr/>
          <a:lstStyle/>
          <a:p>
            <a:r>
              <a:rPr lang="en-US" dirty="0"/>
              <a:t>Things to Consider</a:t>
            </a:r>
          </a:p>
        </p:txBody>
      </p:sp>
      <p:sp>
        <p:nvSpPr>
          <p:cNvPr id="3" name="Content Placeholder 2">
            <a:extLst>
              <a:ext uri="{FF2B5EF4-FFF2-40B4-BE49-F238E27FC236}">
                <a16:creationId xmlns:a16="http://schemas.microsoft.com/office/drawing/2014/main" id="{5BBD8264-CBEF-9420-29D5-DB47977AEA40}"/>
              </a:ext>
            </a:extLst>
          </p:cNvPr>
          <p:cNvSpPr>
            <a:spLocks noGrp="1"/>
          </p:cNvSpPr>
          <p:nvPr>
            <p:ph idx="1"/>
          </p:nvPr>
        </p:nvSpPr>
        <p:spPr/>
        <p:txBody>
          <a:bodyPr/>
          <a:lstStyle/>
          <a:p>
            <a:r>
              <a:rPr lang="en-US" dirty="0"/>
              <a:t>Time</a:t>
            </a:r>
          </a:p>
          <a:p>
            <a:pPr lvl="1"/>
            <a:r>
              <a:rPr lang="en-US" dirty="0"/>
              <a:t>How much time between events?</a:t>
            </a:r>
          </a:p>
          <a:p>
            <a:r>
              <a:rPr lang="en-US" dirty="0"/>
              <a:t>Recession</a:t>
            </a:r>
          </a:p>
          <a:p>
            <a:pPr lvl="1"/>
            <a:r>
              <a:rPr lang="en-US" dirty="0"/>
              <a:t>How low should flow get between events?</a:t>
            </a:r>
          </a:p>
        </p:txBody>
      </p:sp>
    </p:spTree>
    <p:extLst>
      <p:ext uri="{BB962C8B-B14F-4D97-AF65-F5344CB8AC3E}">
        <p14:creationId xmlns:p14="http://schemas.microsoft.com/office/powerpoint/2010/main" val="59313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6BDA7-68C1-41E5-C684-8DCAC891864C}"/>
              </a:ext>
            </a:extLst>
          </p:cNvPr>
          <p:cNvSpPr>
            <a:spLocks noGrp="1"/>
          </p:cNvSpPr>
          <p:nvPr>
            <p:ph type="title"/>
          </p:nvPr>
        </p:nvSpPr>
        <p:spPr/>
        <p:txBody>
          <a:bodyPr/>
          <a:lstStyle/>
          <a:p>
            <a:r>
              <a:rPr lang="en-US" dirty="0"/>
              <a:t>Time Separation</a:t>
            </a:r>
          </a:p>
        </p:txBody>
      </p:sp>
      <p:sp>
        <p:nvSpPr>
          <p:cNvPr id="3" name="Content Placeholder 2">
            <a:extLst>
              <a:ext uri="{FF2B5EF4-FFF2-40B4-BE49-F238E27FC236}">
                <a16:creationId xmlns:a16="http://schemas.microsoft.com/office/drawing/2014/main" id="{73439B75-2402-8EBC-7A3B-83ABBD94C877}"/>
              </a:ext>
            </a:extLst>
          </p:cNvPr>
          <p:cNvSpPr>
            <a:spLocks noGrp="1"/>
          </p:cNvSpPr>
          <p:nvPr>
            <p:ph idx="1"/>
          </p:nvPr>
        </p:nvSpPr>
        <p:spPr/>
        <p:txBody>
          <a:bodyPr/>
          <a:lstStyle/>
          <a:p>
            <a:r>
              <a:rPr lang="en-US" dirty="0"/>
              <a:t>How long does a typical flood last?</a:t>
            </a:r>
          </a:p>
          <a:p>
            <a:r>
              <a:rPr lang="en-US" dirty="0"/>
              <a:t>How long does it take to return to baseflow?</a:t>
            </a:r>
          </a:p>
          <a:p>
            <a:endParaRPr lang="en-US" dirty="0"/>
          </a:p>
          <a:p>
            <a:pPr lvl="1"/>
            <a:r>
              <a:rPr lang="en-US" dirty="0"/>
              <a:t>Typically related to drainage area</a:t>
            </a:r>
          </a:p>
          <a:p>
            <a:pPr lvl="1"/>
            <a:r>
              <a:rPr lang="en-US" dirty="0"/>
              <a:t>May also be related to meteorology/climatology</a:t>
            </a:r>
          </a:p>
          <a:p>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C61E9EF-421D-4015-3C62-63F54BB3497B}"/>
                  </a:ext>
                </a:extLst>
              </p:cNvPr>
              <p:cNvSpPr txBox="1"/>
              <p:nvPr/>
            </p:nvSpPr>
            <p:spPr>
              <a:xfrm>
                <a:off x="4929809" y="5287617"/>
                <a:ext cx="3677478" cy="878510"/>
              </a:xfrm>
              <a:prstGeom prst="rect">
                <a:avLst/>
              </a:prstGeom>
              <a:noFill/>
            </p:spPr>
            <p:txBody>
              <a:bodyPr wrap="square" rtlCol="0">
                <a:spAutoFit/>
              </a:bodyPr>
              <a:lstStyle/>
              <a:p>
                <a:pPr algn="ctr"/>
                <a:r>
                  <a:rPr lang="en-US" sz="2400" u="sng" dirty="0"/>
                  <a:t>Bulletin 17 appendix 14</a:t>
                </a:r>
              </a:p>
              <a:p>
                <a:pPr algn="ct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𝑡</m:t>
                      </m:r>
                      <m:r>
                        <a:rPr lang="en-US" sz="2400" b="0" i="1" smtClean="0">
                          <a:latin typeface="Cambria Math" panose="02040503050406030204" pitchFamily="18" charset="0"/>
                        </a:rPr>
                        <m:t>=</m:t>
                      </m:r>
                      <m:r>
                        <a:rPr lang="en-US" sz="2400" b="0" i="1" smtClean="0">
                          <a:latin typeface="Cambria Math" panose="02040503050406030204" pitchFamily="18" charset="0"/>
                        </a:rPr>
                        <m:t>𝑐𝑒𝑖𝑙𝑖𝑛𝑔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5+</m:t>
                          </m:r>
                          <m:r>
                            <a:rPr lang="en-US" sz="2400" b="0" i="1" smtClean="0">
                              <a:latin typeface="Cambria Math" panose="02040503050406030204" pitchFamily="18" charset="0"/>
                            </a:rPr>
                            <m:t>𝑙𝑛</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𝐷𝐴</m:t>
                              </m:r>
                            </m:e>
                          </m:d>
                        </m:e>
                      </m:d>
                    </m:oMath>
                  </m:oMathPara>
                </a14:m>
                <a:endParaRPr lang="en-US" sz="2400" dirty="0"/>
              </a:p>
            </p:txBody>
          </p:sp>
        </mc:Choice>
        <mc:Fallback xmlns="">
          <p:sp>
            <p:nvSpPr>
              <p:cNvPr id="4" name="TextBox 3">
                <a:extLst>
                  <a:ext uri="{FF2B5EF4-FFF2-40B4-BE49-F238E27FC236}">
                    <a16:creationId xmlns:a16="http://schemas.microsoft.com/office/drawing/2014/main" id="{CC61E9EF-421D-4015-3C62-63F54BB3497B}"/>
                  </a:ext>
                </a:extLst>
              </p:cNvPr>
              <p:cNvSpPr txBox="1">
                <a:spLocks noRot="1" noChangeAspect="1" noMove="1" noResize="1" noEditPoints="1" noAdjustHandles="1" noChangeArrowheads="1" noChangeShapeType="1" noTextEdit="1"/>
              </p:cNvSpPr>
              <p:nvPr/>
            </p:nvSpPr>
            <p:spPr>
              <a:xfrm>
                <a:off x="4929809" y="5287617"/>
                <a:ext cx="3677478" cy="878510"/>
              </a:xfrm>
              <a:prstGeom prst="rect">
                <a:avLst/>
              </a:prstGeom>
              <a:blipFill>
                <a:blip r:embed="rId3"/>
                <a:stretch>
                  <a:fillRect t="-5517"/>
                </a:stretch>
              </a:blipFill>
            </p:spPr>
            <p:txBody>
              <a:bodyPr/>
              <a:lstStyle/>
              <a:p>
                <a:r>
                  <a:rPr lang="en-US">
                    <a:noFill/>
                  </a:rPr>
                  <a:t> </a:t>
                </a:r>
              </a:p>
            </p:txBody>
          </p:sp>
        </mc:Fallback>
      </mc:AlternateContent>
    </p:spTree>
    <p:extLst>
      <p:ext uri="{BB962C8B-B14F-4D97-AF65-F5344CB8AC3E}">
        <p14:creationId xmlns:p14="http://schemas.microsoft.com/office/powerpoint/2010/main" val="1768438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97DC65E-FC30-03A8-C3C6-4D01A7B6A157}"/>
              </a:ext>
            </a:extLst>
          </p:cNvPr>
          <p:cNvPicPr>
            <a:picLocks noChangeAspect="1"/>
          </p:cNvPicPr>
          <p:nvPr/>
        </p:nvPicPr>
        <p:blipFill>
          <a:blip r:embed="rId3"/>
          <a:stretch>
            <a:fillRect/>
          </a:stretch>
        </p:blipFill>
        <p:spPr>
          <a:xfrm>
            <a:off x="1553143" y="695666"/>
            <a:ext cx="9085714" cy="5466667"/>
          </a:xfrm>
          <a:prstGeom prst="rect">
            <a:avLst/>
          </a:prstGeom>
        </p:spPr>
      </p:pic>
      <p:sp>
        <p:nvSpPr>
          <p:cNvPr id="7" name="TextBox 6">
            <a:extLst>
              <a:ext uri="{FF2B5EF4-FFF2-40B4-BE49-F238E27FC236}">
                <a16:creationId xmlns:a16="http://schemas.microsoft.com/office/drawing/2014/main" id="{C9642FA9-4E02-3A3E-0E21-32BA6867025A}"/>
              </a:ext>
            </a:extLst>
          </p:cNvPr>
          <p:cNvSpPr txBox="1"/>
          <p:nvPr/>
        </p:nvSpPr>
        <p:spPr>
          <a:xfrm>
            <a:off x="2213941" y="6325465"/>
            <a:ext cx="6097656" cy="369332"/>
          </a:xfrm>
          <a:prstGeom prst="rect">
            <a:avLst/>
          </a:prstGeom>
          <a:noFill/>
        </p:spPr>
        <p:txBody>
          <a:bodyPr wrap="square">
            <a:spAutoFit/>
          </a:bodyPr>
          <a:lstStyle/>
          <a:p>
            <a:r>
              <a:rPr lang="en-US" dirty="0">
                <a:latin typeface="Lato" panose="020F0502020204030203" pitchFamily="34" charset="0"/>
                <a:ea typeface="Lato" panose="020F0502020204030203" pitchFamily="34" charset="0"/>
                <a:cs typeface="Lato" panose="020F0502020204030203" pitchFamily="34" charset="0"/>
              </a:rPr>
              <a:t>Drainage area: 1,144,500 square miles</a:t>
            </a:r>
          </a:p>
        </p:txBody>
      </p:sp>
      <p:sp>
        <p:nvSpPr>
          <p:cNvPr id="8" name="Oval 7">
            <a:extLst>
              <a:ext uri="{FF2B5EF4-FFF2-40B4-BE49-F238E27FC236}">
                <a16:creationId xmlns:a16="http://schemas.microsoft.com/office/drawing/2014/main" id="{27914991-AEDD-A8C7-85AC-3B36492452E7}"/>
              </a:ext>
            </a:extLst>
          </p:cNvPr>
          <p:cNvSpPr/>
          <p:nvPr/>
        </p:nvSpPr>
        <p:spPr>
          <a:xfrm>
            <a:off x="5317434" y="2037521"/>
            <a:ext cx="228600" cy="228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1A1FA7-737F-64EC-0560-C3D0F5DC2C77}"/>
              </a:ext>
            </a:extLst>
          </p:cNvPr>
          <p:cNvSpPr/>
          <p:nvPr/>
        </p:nvSpPr>
        <p:spPr>
          <a:xfrm>
            <a:off x="6987208" y="4164496"/>
            <a:ext cx="2951921" cy="161013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E4F3574-3E11-5C49-A13D-25E573A984B9}"/>
              </a:ext>
            </a:extLst>
          </p:cNvPr>
          <p:cNvSpPr txBox="1"/>
          <p:nvPr/>
        </p:nvSpPr>
        <p:spPr>
          <a:xfrm rot="2932834">
            <a:off x="5533190" y="2678057"/>
            <a:ext cx="1910336" cy="461665"/>
          </a:xfrm>
          <a:prstGeom prst="rect">
            <a:avLst/>
          </a:prstGeom>
          <a:solidFill>
            <a:srgbClr val="FFFFFF">
              <a:alpha val="74902"/>
            </a:srgbClr>
          </a:solid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2+ months</a:t>
            </a:r>
          </a:p>
        </p:txBody>
      </p:sp>
    </p:spTree>
    <p:extLst>
      <p:ext uri="{BB962C8B-B14F-4D97-AF65-F5344CB8AC3E}">
        <p14:creationId xmlns:p14="http://schemas.microsoft.com/office/powerpoint/2010/main" val="627557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A19D9D-D8F5-AC33-1958-D24F12127CEF}"/>
              </a:ext>
            </a:extLst>
          </p:cNvPr>
          <p:cNvPicPr>
            <a:picLocks noChangeAspect="1"/>
          </p:cNvPicPr>
          <p:nvPr/>
        </p:nvPicPr>
        <p:blipFill>
          <a:blip r:embed="rId3"/>
          <a:stretch>
            <a:fillRect/>
          </a:stretch>
        </p:blipFill>
        <p:spPr>
          <a:xfrm>
            <a:off x="1543619" y="633762"/>
            <a:ext cx="9104762" cy="5590476"/>
          </a:xfrm>
          <a:prstGeom prst="rect">
            <a:avLst/>
          </a:prstGeom>
        </p:spPr>
      </p:pic>
      <p:sp>
        <p:nvSpPr>
          <p:cNvPr id="4" name="Oval 3">
            <a:extLst>
              <a:ext uri="{FF2B5EF4-FFF2-40B4-BE49-F238E27FC236}">
                <a16:creationId xmlns:a16="http://schemas.microsoft.com/office/drawing/2014/main" id="{5F932400-BEC6-0E1F-8500-A6AFECEBEB17}"/>
              </a:ext>
            </a:extLst>
          </p:cNvPr>
          <p:cNvSpPr/>
          <p:nvPr/>
        </p:nvSpPr>
        <p:spPr>
          <a:xfrm>
            <a:off x="4591878" y="1779104"/>
            <a:ext cx="228600" cy="228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8DE2E03-2F6A-3DD2-BE63-A30199294A98}"/>
              </a:ext>
            </a:extLst>
          </p:cNvPr>
          <p:cNvSpPr/>
          <p:nvPr/>
        </p:nvSpPr>
        <p:spPr>
          <a:xfrm>
            <a:off x="7855226" y="2786269"/>
            <a:ext cx="228600" cy="228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D4D544E-E3F7-A63E-F86F-546915CCD2AD}"/>
              </a:ext>
            </a:extLst>
          </p:cNvPr>
          <p:cNvSpPr/>
          <p:nvPr/>
        </p:nvSpPr>
        <p:spPr>
          <a:xfrm>
            <a:off x="4740965" y="3429000"/>
            <a:ext cx="3011557" cy="115293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F640D54-A4E8-FFD8-7E98-B64F934D3652}"/>
              </a:ext>
            </a:extLst>
          </p:cNvPr>
          <p:cNvSpPr txBox="1"/>
          <p:nvPr/>
        </p:nvSpPr>
        <p:spPr>
          <a:xfrm rot="2932834">
            <a:off x="4745720" y="2398007"/>
            <a:ext cx="1452547" cy="461665"/>
          </a:xfrm>
          <a:prstGeom prst="rect">
            <a:avLst/>
          </a:prstGeom>
          <a:solidFill>
            <a:srgbClr val="FFFFFF">
              <a:alpha val="74902"/>
            </a:srgbClr>
          </a:solid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~10 days</a:t>
            </a:r>
          </a:p>
        </p:txBody>
      </p:sp>
      <p:sp>
        <p:nvSpPr>
          <p:cNvPr id="8" name="TextBox 7">
            <a:extLst>
              <a:ext uri="{FF2B5EF4-FFF2-40B4-BE49-F238E27FC236}">
                <a16:creationId xmlns:a16="http://schemas.microsoft.com/office/drawing/2014/main" id="{680A4F66-C08C-484A-8FA5-CE3E90817D97}"/>
              </a:ext>
            </a:extLst>
          </p:cNvPr>
          <p:cNvSpPr txBox="1"/>
          <p:nvPr/>
        </p:nvSpPr>
        <p:spPr>
          <a:xfrm>
            <a:off x="2213941" y="6325465"/>
            <a:ext cx="6097656" cy="369332"/>
          </a:xfrm>
          <a:prstGeom prst="rect">
            <a:avLst/>
          </a:prstGeom>
          <a:noFill/>
        </p:spPr>
        <p:txBody>
          <a:bodyPr wrap="square">
            <a:spAutoFit/>
          </a:bodyPr>
          <a:lstStyle/>
          <a:p>
            <a:r>
              <a:rPr lang="en-US" dirty="0">
                <a:latin typeface="Lato" panose="020F0502020204030203" pitchFamily="34" charset="0"/>
                <a:ea typeface="Lato" panose="020F0502020204030203" pitchFamily="34" charset="0"/>
                <a:cs typeface="Lato" panose="020F0502020204030203" pitchFamily="34" charset="0"/>
              </a:rPr>
              <a:t>Drainage area: 134 square miles</a:t>
            </a:r>
          </a:p>
        </p:txBody>
      </p:sp>
    </p:spTree>
    <p:extLst>
      <p:ext uri="{BB962C8B-B14F-4D97-AF65-F5344CB8AC3E}">
        <p14:creationId xmlns:p14="http://schemas.microsoft.com/office/powerpoint/2010/main" val="2837233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464F7-CA73-AD27-C7B8-91F5C82BFA83}"/>
              </a:ext>
            </a:extLst>
          </p:cNvPr>
          <p:cNvSpPr>
            <a:spLocks noGrp="1"/>
          </p:cNvSpPr>
          <p:nvPr>
            <p:ph type="title"/>
          </p:nvPr>
        </p:nvSpPr>
        <p:spPr/>
        <p:txBody>
          <a:bodyPr/>
          <a:lstStyle/>
          <a:p>
            <a:r>
              <a:rPr lang="en-US" dirty="0"/>
              <a:t>Recession Separation</a:t>
            </a:r>
          </a:p>
        </p:txBody>
      </p:sp>
      <p:sp>
        <p:nvSpPr>
          <p:cNvPr id="3" name="Content Placeholder 2">
            <a:extLst>
              <a:ext uri="{FF2B5EF4-FFF2-40B4-BE49-F238E27FC236}">
                <a16:creationId xmlns:a16="http://schemas.microsoft.com/office/drawing/2014/main" id="{0A3B6B9C-4872-98AD-96A1-DDA670719E1C}"/>
              </a:ext>
            </a:extLst>
          </p:cNvPr>
          <p:cNvSpPr>
            <a:spLocks noGrp="1"/>
          </p:cNvSpPr>
          <p:nvPr>
            <p:ph idx="1"/>
          </p:nvPr>
        </p:nvSpPr>
        <p:spPr/>
        <p:txBody>
          <a:bodyPr/>
          <a:lstStyle/>
          <a:p>
            <a:r>
              <a:rPr lang="en-US" dirty="0"/>
              <a:t>How low does flow have to be to consider a flood “over”?</a:t>
            </a:r>
          </a:p>
          <a:p>
            <a:r>
              <a:rPr lang="en-US" dirty="0"/>
              <a:t>Alternatively, when do we get back to baseflow?</a:t>
            </a:r>
          </a:p>
          <a:p>
            <a:pPr lvl="1"/>
            <a:r>
              <a:rPr lang="en-US" dirty="0"/>
              <a:t>Depends on magnitude of floods</a:t>
            </a:r>
          </a:p>
          <a:p>
            <a:pPr lvl="1"/>
            <a:endParaRPr lang="en-US" dirty="0"/>
          </a:p>
          <a:p>
            <a:r>
              <a:rPr lang="en-US" dirty="0"/>
              <a:t>Strategies</a:t>
            </a:r>
          </a:p>
          <a:p>
            <a:pPr lvl="1"/>
            <a:r>
              <a:rPr lang="en-US" dirty="0"/>
              <a:t>Fixed threshold</a:t>
            </a:r>
          </a:p>
          <a:p>
            <a:pPr lvl="1"/>
            <a:r>
              <a:rPr lang="en-US" dirty="0"/>
              <a:t>Amount lower than higher peak</a:t>
            </a:r>
          </a:p>
          <a:p>
            <a:pPr lvl="1"/>
            <a:r>
              <a:rPr lang="en-US" dirty="0"/>
              <a:t>Percent of higher peak</a:t>
            </a:r>
          </a:p>
          <a:p>
            <a:pPr lvl="1"/>
            <a:r>
              <a:rPr lang="en-US" dirty="0">
                <a:solidFill>
                  <a:srgbClr val="C00000"/>
                </a:solidFill>
              </a:rPr>
              <a:t>Percent of lower peak</a:t>
            </a:r>
          </a:p>
        </p:txBody>
      </p:sp>
    </p:spTree>
    <p:extLst>
      <p:ext uri="{BB962C8B-B14F-4D97-AF65-F5344CB8AC3E}">
        <p14:creationId xmlns:p14="http://schemas.microsoft.com/office/powerpoint/2010/main" val="2859716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D2451-5DD5-40A7-8E51-C52B6E14D2DE}"/>
              </a:ext>
            </a:extLst>
          </p:cNvPr>
          <p:cNvSpPr>
            <a:spLocks noGrp="1"/>
          </p:cNvSpPr>
          <p:nvPr>
            <p:ph type="title"/>
          </p:nvPr>
        </p:nvSpPr>
        <p:spPr/>
        <p:txBody>
          <a:bodyPr/>
          <a:lstStyle/>
          <a:p>
            <a:r>
              <a:rPr lang="en-US" dirty="0"/>
              <a:t>Filtering Peaks</a:t>
            </a:r>
          </a:p>
        </p:txBody>
      </p:sp>
      <p:pic>
        <p:nvPicPr>
          <p:cNvPr id="5" name="Content Placeholder 4" descr="A screenshot of a cell phone&#10;&#10;Description automatically generated">
            <a:extLst>
              <a:ext uri="{FF2B5EF4-FFF2-40B4-BE49-F238E27FC236}">
                <a16:creationId xmlns:a16="http://schemas.microsoft.com/office/drawing/2014/main" id="{F3EF0000-69A6-4353-B398-203877CB9A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96880"/>
            <a:ext cx="3931920" cy="3310860"/>
          </a:xfrm>
        </p:spPr>
      </p:pic>
      <p:pic>
        <p:nvPicPr>
          <p:cNvPr id="7" name="Picture 6" descr="A screenshot of a cell phone&#10;&#10;Description automatically generated">
            <a:extLst>
              <a:ext uri="{FF2B5EF4-FFF2-40B4-BE49-F238E27FC236}">
                <a16:creationId xmlns:a16="http://schemas.microsoft.com/office/drawing/2014/main" id="{0159AE7F-7222-4705-942A-3A5FF8404B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0040" y="1896880"/>
            <a:ext cx="3931920" cy="3310860"/>
          </a:xfrm>
          <a:prstGeom prst="rect">
            <a:avLst/>
          </a:prstGeom>
        </p:spPr>
      </p:pic>
      <p:pic>
        <p:nvPicPr>
          <p:cNvPr id="9" name="Picture 8" descr="A screenshot of text&#10;&#10;Description automatically generated">
            <a:extLst>
              <a:ext uri="{FF2B5EF4-FFF2-40B4-BE49-F238E27FC236}">
                <a16:creationId xmlns:a16="http://schemas.microsoft.com/office/drawing/2014/main" id="{98A0DDA5-1134-4437-8616-A0E4C3E09C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0080" y="1896880"/>
            <a:ext cx="3931920" cy="3310860"/>
          </a:xfrm>
          <a:prstGeom prst="rect">
            <a:avLst/>
          </a:prstGeom>
        </p:spPr>
      </p:pic>
    </p:spTree>
    <p:extLst>
      <p:ext uri="{BB962C8B-B14F-4D97-AF65-F5344CB8AC3E}">
        <p14:creationId xmlns:p14="http://schemas.microsoft.com/office/powerpoint/2010/main" val="2395846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Threshold Choice</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Pickands-Balkema-de Haan Theorem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𝑢</m:t>
                        </m:r>
                      </m:sub>
                    </m:sSub>
                    <m:d>
                      <m:dPr>
                        <m:ctrlPr>
                          <a:rPr lang="en-US" i="1">
                            <a:latin typeface="Cambria Math" panose="02040503050406030204" pitchFamily="18" charset="0"/>
                          </a:rPr>
                        </m:ctrlPr>
                      </m:dPr>
                      <m:e>
                        <m:r>
                          <a:rPr lang="en-US" i="1">
                            <a:latin typeface="Cambria Math" panose="02040503050406030204" pitchFamily="18" charset="0"/>
                          </a:rPr>
                          <m:t>𝑦</m:t>
                        </m:r>
                      </m:e>
                    </m:d>
                    <m:r>
                      <a:rPr lang="en-US" i="1">
                        <a:latin typeface="Cambria Math" panose="02040503050406030204" pitchFamily="18" charset="0"/>
                      </a:rPr>
                      <m:t>=</m:t>
                    </m:r>
                    <m:r>
                      <a:rPr lang="en-US" i="1">
                        <a:latin typeface="Cambria Math" panose="02040503050406030204" pitchFamily="18" charset="0"/>
                      </a:rPr>
                      <m:t>𝑃𝑟</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𝑢</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𝑦</m:t>
                        </m:r>
                      </m:e>
                      <m:e>
                        <m:r>
                          <a:rPr lang="en-US" i="1">
                            <a:latin typeface="Cambria Math" panose="02040503050406030204" pitchFamily="18" charset="0"/>
                            <a:ea typeface="Cambria Math" panose="02040503050406030204" pitchFamily="18" charset="0"/>
                          </a:rPr>
                          <m:t>𝑋</m:t>
                        </m:r>
                        <m:r>
                          <a:rPr lang="en-US" i="1">
                            <a:latin typeface="Cambria Math" panose="02040503050406030204" pitchFamily="18" charset="0"/>
                            <a:ea typeface="Cambria Math" panose="02040503050406030204" pitchFamily="18" charset="0"/>
                          </a:rPr>
                          <m:t>&gt;</m:t>
                        </m:r>
                        <m:r>
                          <a:rPr lang="en-US" i="1">
                            <a:latin typeface="Cambria Math" panose="02040503050406030204" pitchFamily="18" charset="0"/>
                            <a:ea typeface="Cambria Math" panose="02040503050406030204" pitchFamily="18" charset="0"/>
                          </a:rPr>
                          <m:t>𝑢</m:t>
                        </m:r>
                      </m:e>
                    </m:d>
                    <m:r>
                      <a:rPr lang="en-US">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𝐹</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𝑦</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𝑢</m:t>
                            </m:r>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𝐹</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𝑢</m:t>
                            </m:r>
                          </m:e>
                        </m:d>
                      </m:num>
                      <m:den>
                        <m:r>
                          <a:rPr lang="en-US"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𝐹</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𝑢</m:t>
                            </m:r>
                          </m:e>
                        </m:d>
                      </m:den>
                    </m:f>
                  </m:oMath>
                </a14:m>
                <a:endParaRPr lang="en-US" dirty="0"/>
              </a:p>
              <a:p>
                <a:pPr marL="457200" lvl="1" indent="0">
                  <a:buNone/>
                </a:pPr>
                <a:r>
                  <a:rPr lang="en-US" dirty="0"/>
                  <a:t>due to conditional probability</a:t>
                </a:r>
              </a:p>
              <a:p>
                <a:pPr marL="457200" lvl="1" indent="0">
                  <a:buNone/>
                </a:pPr>
                <a:endParaRPr lang="en-US" dirty="0"/>
              </a:p>
              <a:p>
                <a:pPr marL="457200" lvl="1" indent="0">
                  <a:buNone/>
                </a:pPr>
                <a:endParaRPr lang="en-US" dirty="0"/>
              </a:p>
              <a:p>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panose="02040503050406030204" pitchFamily="18" charset="0"/>
                              </a:rPr>
                              <m:t>lim</m:t>
                            </m:r>
                          </m:e>
                          <m:lim>
                            <m:r>
                              <a:rPr lang="en-US" i="1">
                                <a:latin typeface="Cambria Math" panose="02040503050406030204" pitchFamily="18" charset="0"/>
                              </a:rPr>
                              <m:t>𝑢</m:t>
                            </m:r>
                            <m:r>
                              <a:rPr lang="en-US" i="1">
                                <a:latin typeface="Cambria Math" panose="02040503050406030204" pitchFamily="18" charset="0"/>
                                <a:ea typeface="Cambria Math" panose="02040503050406030204" pitchFamily="18" charset="0"/>
                              </a:rPr>
                              <m:t>→∞</m:t>
                            </m:r>
                          </m:lim>
                        </m:limLow>
                      </m:fName>
                      <m:e>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𝑢</m:t>
                            </m:r>
                          </m:sub>
                        </m:sSub>
                        <m:d>
                          <m:dPr>
                            <m:ctrlPr>
                              <a:rPr lang="en-US" i="1">
                                <a:latin typeface="Cambria Math" panose="02040503050406030204" pitchFamily="18" charset="0"/>
                              </a:rPr>
                            </m:ctrlPr>
                          </m:dPr>
                          <m:e>
                            <m:r>
                              <a:rPr lang="en-US" i="1">
                                <a:latin typeface="Cambria Math" panose="02040503050406030204" pitchFamily="18" charset="0"/>
                              </a:rPr>
                              <m:t>𝑦</m:t>
                            </m:r>
                          </m:e>
                        </m:d>
                      </m:e>
                    </m:func>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𝐺</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𝑦</m:t>
                        </m:r>
                      </m:e>
                    </m:d>
                  </m:oMath>
                </a14:m>
                <a:endParaRPr lang="en-US" dirty="0"/>
              </a:p>
              <a:p>
                <a:pPr marL="457200" lvl="1" indent="0">
                  <a:buNone/>
                </a:pPr>
                <a:r>
                  <a:rPr lang="en-US" dirty="0"/>
                  <a:t>where </a:t>
                </a:r>
                <a14:m>
                  <m:oMath xmlns:m="http://schemas.openxmlformats.org/officeDocument/2006/math">
                    <m:r>
                      <a:rPr lang="en-US" i="1">
                        <a:latin typeface="Cambria Math" panose="02040503050406030204" pitchFamily="18" charset="0"/>
                        <a:ea typeface="Cambria Math" panose="02040503050406030204" pitchFamily="18" charset="0"/>
                      </a:rPr>
                      <m:t>𝐺</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𝑦</m:t>
                        </m:r>
                      </m:e>
                    </m:d>
                  </m:oMath>
                </a14:m>
                <a:r>
                  <a:rPr lang="en-US" dirty="0"/>
                  <a:t> is the </a:t>
                </a:r>
                <a:r>
                  <a:rPr lang="en-US" b="1" i="1" dirty="0"/>
                  <a:t>Generalized Pareto Distribution</a:t>
                </a:r>
              </a:p>
              <a:p>
                <a:pPr marL="457200" lvl="1" indent="0">
                  <a:buNone/>
                </a:pPr>
                <a:r>
                  <a:rPr lang="en-US" dirty="0"/>
                  <a:t>due to the Pickands-Balkema-de Haan theorem</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AC78B3EB-B036-42E3-BDC6-61164CFA6CF3}" type="slidenum">
              <a:rPr lang="en-US" smtClean="0"/>
              <a:t>18</a:t>
            </a:fld>
            <a:endParaRPr lang="en-US"/>
          </a:p>
        </p:txBody>
      </p:sp>
      <p:sp>
        <p:nvSpPr>
          <p:cNvPr id="5" name="Rectangle 4">
            <a:extLst>
              <a:ext uri="{FF2B5EF4-FFF2-40B4-BE49-F238E27FC236}">
                <a16:creationId xmlns:a16="http://schemas.microsoft.com/office/drawing/2014/main" id="{098DD0D6-6897-07D0-168B-AF064844BD87}"/>
              </a:ext>
            </a:extLst>
          </p:cNvPr>
          <p:cNvSpPr/>
          <p:nvPr/>
        </p:nvSpPr>
        <p:spPr>
          <a:xfrm>
            <a:off x="1099335" y="4089115"/>
            <a:ext cx="780836" cy="25685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277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90489-C51A-C85E-DEDF-F4A78F500708}"/>
              </a:ext>
            </a:extLst>
          </p:cNvPr>
          <p:cNvSpPr>
            <a:spLocks noGrp="1"/>
          </p:cNvSpPr>
          <p:nvPr>
            <p:ph type="title"/>
          </p:nvPr>
        </p:nvSpPr>
        <p:spPr/>
        <p:txBody>
          <a:bodyPr/>
          <a:lstStyle/>
          <a:p>
            <a:r>
              <a:rPr lang="en-US" dirty="0"/>
              <a:t>Threshold Choice</a:t>
            </a:r>
          </a:p>
        </p:txBody>
      </p:sp>
      <p:sp>
        <p:nvSpPr>
          <p:cNvPr id="3" name="Content Placeholder 2">
            <a:extLst>
              <a:ext uri="{FF2B5EF4-FFF2-40B4-BE49-F238E27FC236}">
                <a16:creationId xmlns:a16="http://schemas.microsoft.com/office/drawing/2014/main" id="{E92309E0-DB30-43E3-C2CB-E0F19A6E3266}"/>
              </a:ext>
            </a:extLst>
          </p:cNvPr>
          <p:cNvSpPr>
            <a:spLocks noGrp="1"/>
          </p:cNvSpPr>
          <p:nvPr>
            <p:ph idx="1"/>
          </p:nvPr>
        </p:nvSpPr>
        <p:spPr/>
        <p:txBody>
          <a:bodyPr/>
          <a:lstStyle/>
          <a:p>
            <a:r>
              <a:rPr lang="en-US" dirty="0"/>
              <a:t>High thresholds</a:t>
            </a:r>
          </a:p>
          <a:p>
            <a:pPr lvl="1"/>
            <a:r>
              <a:rPr lang="en-US" dirty="0"/>
              <a:t>Better agreement with second extreme value theorem</a:t>
            </a:r>
          </a:p>
          <a:p>
            <a:pPr lvl="1"/>
            <a:r>
              <a:rPr lang="en-US" dirty="0"/>
              <a:t>More likely to be a collection of floods</a:t>
            </a:r>
          </a:p>
          <a:p>
            <a:pPr lvl="1"/>
            <a:r>
              <a:rPr lang="en-US" dirty="0">
                <a:solidFill>
                  <a:srgbClr val="C00000"/>
                </a:solidFill>
              </a:rPr>
              <a:t>Decreases sample size</a:t>
            </a:r>
          </a:p>
        </p:txBody>
      </p:sp>
    </p:spTree>
    <p:extLst>
      <p:ext uri="{BB962C8B-B14F-4D97-AF65-F5344CB8AC3E}">
        <p14:creationId xmlns:p14="http://schemas.microsoft.com/office/powerpoint/2010/main" val="29599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IID is still an important assumption in PDS modeling</a:t>
            </a:r>
          </a:p>
          <a:p>
            <a:r>
              <a:rPr lang="en-US" dirty="0"/>
              <a:t>Getting POT requires a bit of extra work to meet assumptions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E943B-6AAC-476C-A91E-6B998D6CF385}"/>
              </a:ext>
            </a:extLst>
          </p:cNvPr>
          <p:cNvSpPr>
            <a:spLocks noGrp="1"/>
          </p:cNvSpPr>
          <p:nvPr>
            <p:ph type="title"/>
          </p:nvPr>
        </p:nvSpPr>
        <p:spPr/>
        <p:txBody>
          <a:bodyPr/>
          <a:lstStyle/>
          <a:p>
            <a:r>
              <a:rPr lang="en-US" dirty="0"/>
              <a:t>Choosing a Threshold</a:t>
            </a:r>
          </a:p>
        </p:txBody>
      </p:sp>
      <p:pic>
        <p:nvPicPr>
          <p:cNvPr id="8" name="Picture 7">
            <a:extLst>
              <a:ext uri="{FF2B5EF4-FFF2-40B4-BE49-F238E27FC236}">
                <a16:creationId xmlns:a16="http://schemas.microsoft.com/office/drawing/2014/main" id="{A0FD0304-4F83-464B-840E-F332087401DD}"/>
              </a:ext>
            </a:extLst>
          </p:cNvPr>
          <p:cNvPicPr>
            <a:picLocks noChangeAspect="1"/>
          </p:cNvPicPr>
          <p:nvPr/>
        </p:nvPicPr>
        <p:blipFill>
          <a:blip r:embed="rId2"/>
          <a:stretch>
            <a:fillRect/>
          </a:stretch>
        </p:blipFill>
        <p:spPr>
          <a:xfrm>
            <a:off x="5947500" y="2174625"/>
            <a:ext cx="6244500" cy="4683375"/>
          </a:xfrm>
          <a:prstGeom prst="rect">
            <a:avLst/>
          </a:prstGeom>
        </p:spPr>
      </p:pic>
      <p:sp>
        <p:nvSpPr>
          <p:cNvPr id="3" name="Content Placeholder 2">
            <a:extLst>
              <a:ext uri="{FF2B5EF4-FFF2-40B4-BE49-F238E27FC236}">
                <a16:creationId xmlns:a16="http://schemas.microsoft.com/office/drawing/2014/main" id="{D8F02209-9FB0-4EB3-8C4B-550E1DEDE457}"/>
              </a:ext>
            </a:extLst>
          </p:cNvPr>
          <p:cNvSpPr>
            <a:spLocks noGrp="1"/>
          </p:cNvSpPr>
          <p:nvPr>
            <p:ph idx="1"/>
          </p:nvPr>
        </p:nvSpPr>
        <p:spPr/>
        <p:txBody>
          <a:bodyPr/>
          <a:lstStyle/>
          <a:p>
            <a:r>
              <a:rPr lang="en-US" dirty="0"/>
              <a:t>Sufficiently high threshold necessary</a:t>
            </a:r>
          </a:p>
          <a:p>
            <a:pPr lvl="1"/>
            <a:r>
              <a:rPr lang="en-US" dirty="0"/>
              <a:t>Helps with assumptions</a:t>
            </a:r>
          </a:p>
          <a:p>
            <a:pPr lvl="1"/>
            <a:r>
              <a:rPr lang="en-US" dirty="0"/>
              <a:t>Makes our model work</a:t>
            </a:r>
          </a:p>
          <a:p>
            <a:r>
              <a:rPr lang="en-US" dirty="0"/>
              <a:t>Too high a threshold results in</a:t>
            </a:r>
            <a:br>
              <a:rPr lang="en-US" dirty="0"/>
            </a:br>
            <a:r>
              <a:rPr lang="en-US" dirty="0"/>
              <a:t> small sample sizes</a:t>
            </a:r>
          </a:p>
        </p:txBody>
      </p:sp>
    </p:spTree>
    <p:extLst>
      <p:ext uri="{BB962C8B-B14F-4D97-AF65-F5344CB8AC3E}">
        <p14:creationId xmlns:p14="http://schemas.microsoft.com/office/powerpoint/2010/main" val="3672857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C098C6-5B3A-47AE-88A7-3AE9FF23DD59}"/>
              </a:ext>
            </a:extLst>
          </p:cNvPr>
          <p:cNvSpPr txBox="1"/>
          <p:nvPr/>
        </p:nvSpPr>
        <p:spPr>
          <a:xfrm>
            <a:off x="6353298" y="4785756"/>
            <a:ext cx="5438899" cy="2062103"/>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750 </a:t>
            </a:r>
            <a:r>
              <a:rPr lang="en-US" sz="3200" b="1" dirty="0" err="1">
                <a:effectLst>
                  <a:outerShdw blurRad="38100" dist="38100" dir="2700000" algn="tl">
                    <a:srgbClr val="000000">
                      <a:alpha val="43137"/>
                    </a:srgbClr>
                  </a:outerShdw>
                </a:effectLst>
                <a:latin typeface="Lato" panose="020F0502020204030203" pitchFamily="34" charset="0"/>
              </a:rPr>
              <a:t>cfs</a:t>
            </a:r>
            <a:endParaRPr lang="en-US" sz="3200" b="1" dirty="0">
              <a:effectLst>
                <a:outerShdw blurRad="38100" dist="38100" dir="2700000" algn="tl">
                  <a:srgbClr val="000000">
                    <a:alpha val="43137"/>
                  </a:srgbClr>
                </a:outerShdw>
              </a:effectLst>
              <a:latin typeface="Lato" panose="020F0502020204030203" pitchFamily="34" charset="0"/>
            </a:endParaRPr>
          </a:p>
          <a:p>
            <a:r>
              <a:rPr lang="en-US" sz="3200" b="1" dirty="0">
                <a:effectLst>
                  <a:outerShdw blurRad="38100" dist="38100" dir="2700000" algn="tl">
                    <a:srgbClr val="000000">
                      <a:alpha val="43137"/>
                    </a:srgbClr>
                  </a:outerShdw>
                </a:effectLst>
                <a:latin typeface="Lato" panose="020F0502020204030203" pitchFamily="34" charset="0"/>
              </a:rPr>
              <a:t>11 days minimum separation</a:t>
            </a:r>
          </a:p>
          <a:p>
            <a:r>
              <a:rPr lang="en-US" sz="3200" b="1" dirty="0">
                <a:effectLst>
                  <a:outerShdw blurRad="38100" dist="38100" dir="2700000" algn="tl">
                    <a:srgbClr val="000000">
                      <a:alpha val="43137"/>
                    </a:srgbClr>
                  </a:outerShdw>
                </a:effectLst>
                <a:latin typeface="Lato" panose="020F0502020204030203" pitchFamily="34" charset="0"/>
              </a:rPr>
              <a:t>250 </a:t>
            </a:r>
            <a:r>
              <a:rPr lang="en-US" sz="3200" b="1" dirty="0" err="1">
                <a:effectLst>
                  <a:outerShdw blurRad="38100" dist="38100" dir="2700000" algn="tl">
                    <a:srgbClr val="000000">
                      <a:alpha val="43137"/>
                    </a:srgbClr>
                  </a:outerShdw>
                </a:effectLst>
                <a:latin typeface="Lato" panose="020F0502020204030203" pitchFamily="34" charset="0"/>
              </a:rPr>
              <a:t>cfs</a:t>
            </a:r>
            <a:r>
              <a:rPr lang="en-US" sz="3200" b="1" dirty="0">
                <a:effectLst>
                  <a:outerShdw blurRad="38100" dist="38100" dir="2700000" algn="tl">
                    <a:srgbClr val="000000">
                      <a:alpha val="43137"/>
                    </a:srgbClr>
                  </a:outerShdw>
                </a:effectLst>
                <a:latin typeface="Lato" panose="020F0502020204030203" pitchFamily="34" charset="0"/>
              </a:rPr>
              <a:t> minimum recession</a:t>
            </a:r>
          </a:p>
          <a:p>
            <a:r>
              <a:rPr lang="en-US" sz="3200" b="1" dirty="0">
                <a:effectLst>
                  <a:outerShdw blurRad="38100" dist="38100" dir="2700000" algn="tl">
                    <a:srgbClr val="000000">
                      <a:alpha val="43137"/>
                    </a:srgbClr>
                  </a:outerShdw>
                </a:effectLst>
                <a:latin typeface="Lato" panose="020F0502020204030203" pitchFamily="34" charset="0"/>
              </a:rPr>
              <a:t>318 events</a:t>
            </a:r>
          </a:p>
        </p:txBody>
      </p:sp>
      <p:pic>
        <p:nvPicPr>
          <p:cNvPr id="4" name="Picture 3">
            <a:extLst>
              <a:ext uri="{FF2B5EF4-FFF2-40B4-BE49-F238E27FC236}">
                <a16:creationId xmlns:a16="http://schemas.microsoft.com/office/drawing/2014/main" id="{ED0AD2D5-0D19-4B1D-815B-4D5F2B83D3E2}"/>
              </a:ext>
            </a:extLst>
          </p:cNvPr>
          <p:cNvPicPr>
            <a:picLocks noChangeAspect="1"/>
          </p:cNvPicPr>
          <p:nvPr/>
        </p:nvPicPr>
        <p:blipFill>
          <a:blip r:embed="rId2"/>
          <a:stretch>
            <a:fillRect/>
          </a:stretch>
        </p:blipFill>
        <p:spPr>
          <a:xfrm>
            <a:off x="0" y="0"/>
            <a:ext cx="12192000" cy="4143268"/>
          </a:xfrm>
          <a:prstGeom prst="rect">
            <a:avLst/>
          </a:prstGeom>
        </p:spPr>
      </p:pic>
    </p:spTree>
    <p:extLst>
      <p:ext uri="{BB962C8B-B14F-4D97-AF65-F5344CB8AC3E}">
        <p14:creationId xmlns:p14="http://schemas.microsoft.com/office/powerpoint/2010/main" val="1950083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C098C6-5B3A-47AE-88A7-3AE9FF23DD59}"/>
              </a:ext>
            </a:extLst>
          </p:cNvPr>
          <p:cNvSpPr txBox="1"/>
          <p:nvPr/>
        </p:nvSpPr>
        <p:spPr>
          <a:xfrm>
            <a:off x="6353298" y="4785756"/>
            <a:ext cx="5438899" cy="2062103"/>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1,250 </a:t>
            </a:r>
            <a:r>
              <a:rPr lang="en-US" sz="3200" b="1" dirty="0" err="1">
                <a:effectLst>
                  <a:outerShdw blurRad="38100" dist="38100" dir="2700000" algn="tl">
                    <a:srgbClr val="000000">
                      <a:alpha val="43137"/>
                    </a:srgbClr>
                  </a:outerShdw>
                </a:effectLst>
                <a:latin typeface="Lato" panose="020F0502020204030203" pitchFamily="34" charset="0"/>
              </a:rPr>
              <a:t>cfs</a:t>
            </a:r>
            <a:endParaRPr lang="en-US" sz="3200" b="1" dirty="0">
              <a:effectLst>
                <a:outerShdw blurRad="38100" dist="38100" dir="2700000" algn="tl">
                  <a:srgbClr val="000000">
                    <a:alpha val="43137"/>
                  </a:srgbClr>
                </a:outerShdw>
              </a:effectLst>
              <a:latin typeface="Lato" panose="020F0502020204030203" pitchFamily="34" charset="0"/>
            </a:endParaRPr>
          </a:p>
          <a:p>
            <a:r>
              <a:rPr lang="en-US" sz="3200" b="1" dirty="0">
                <a:effectLst>
                  <a:outerShdw blurRad="38100" dist="38100" dir="2700000" algn="tl">
                    <a:srgbClr val="000000">
                      <a:alpha val="43137"/>
                    </a:srgbClr>
                  </a:outerShdw>
                </a:effectLst>
                <a:latin typeface="Lato" panose="020F0502020204030203" pitchFamily="34" charset="0"/>
              </a:rPr>
              <a:t>11 days minimum separation</a:t>
            </a:r>
          </a:p>
          <a:p>
            <a:r>
              <a:rPr lang="en-US" sz="3200" b="1" dirty="0">
                <a:effectLst>
                  <a:outerShdw blurRad="38100" dist="38100" dir="2700000" algn="tl">
                    <a:srgbClr val="000000">
                      <a:alpha val="43137"/>
                    </a:srgbClr>
                  </a:outerShdw>
                </a:effectLst>
                <a:latin typeface="Lato" panose="020F0502020204030203" pitchFamily="34" charset="0"/>
              </a:rPr>
              <a:t>250 </a:t>
            </a:r>
            <a:r>
              <a:rPr lang="en-US" sz="3200" b="1" dirty="0" err="1">
                <a:effectLst>
                  <a:outerShdw blurRad="38100" dist="38100" dir="2700000" algn="tl">
                    <a:srgbClr val="000000">
                      <a:alpha val="43137"/>
                    </a:srgbClr>
                  </a:outerShdw>
                </a:effectLst>
                <a:latin typeface="Lato" panose="020F0502020204030203" pitchFamily="34" charset="0"/>
              </a:rPr>
              <a:t>cfs</a:t>
            </a:r>
            <a:r>
              <a:rPr lang="en-US" sz="3200" b="1" dirty="0">
                <a:effectLst>
                  <a:outerShdw blurRad="38100" dist="38100" dir="2700000" algn="tl">
                    <a:srgbClr val="000000">
                      <a:alpha val="43137"/>
                    </a:srgbClr>
                  </a:outerShdw>
                </a:effectLst>
                <a:latin typeface="Lato" panose="020F0502020204030203" pitchFamily="34" charset="0"/>
              </a:rPr>
              <a:t> minimum recession</a:t>
            </a:r>
          </a:p>
          <a:p>
            <a:r>
              <a:rPr lang="en-US" sz="3200" b="1" dirty="0">
                <a:effectLst>
                  <a:outerShdw blurRad="38100" dist="38100" dir="2700000" algn="tl">
                    <a:srgbClr val="000000">
                      <a:alpha val="43137"/>
                    </a:srgbClr>
                  </a:outerShdw>
                </a:effectLst>
                <a:latin typeface="Lato" panose="020F0502020204030203" pitchFamily="34" charset="0"/>
              </a:rPr>
              <a:t>220 events</a:t>
            </a:r>
          </a:p>
        </p:txBody>
      </p:sp>
      <p:pic>
        <p:nvPicPr>
          <p:cNvPr id="3" name="Picture 2">
            <a:extLst>
              <a:ext uri="{FF2B5EF4-FFF2-40B4-BE49-F238E27FC236}">
                <a16:creationId xmlns:a16="http://schemas.microsoft.com/office/drawing/2014/main" id="{99B20842-C3BB-48C3-8635-7842E7546AD6}"/>
              </a:ext>
            </a:extLst>
          </p:cNvPr>
          <p:cNvPicPr>
            <a:picLocks noChangeAspect="1"/>
          </p:cNvPicPr>
          <p:nvPr/>
        </p:nvPicPr>
        <p:blipFill>
          <a:blip r:embed="rId2"/>
          <a:stretch>
            <a:fillRect/>
          </a:stretch>
        </p:blipFill>
        <p:spPr>
          <a:xfrm>
            <a:off x="0" y="0"/>
            <a:ext cx="12192000" cy="4143268"/>
          </a:xfrm>
          <a:prstGeom prst="rect">
            <a:avLst/>
          </a:prstGeom>
        </p:spPr>
      </p:pic>
    </p:spTree>
    <p:extLst>
      <p:ext uri="{BB962C8B-B14F-4D97-AF65-F5344CB8AC3E}">
        <p14:creationId xmlns:p14="http://schemas.microsoft.com/office/powerpoint/2010/main" val="717595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C098C6-5B3A-47AE-88A7-3AE9FF23DD59}"/>
              </a:ext>
            </a:extLst>
          </p:cNvPr>
          <p:cNvSpPr txBox="1"/>
          <p:nvPr/>
        </p:nvSpPr>
        <p:spPr>
          <a:xfrm>
            <a:off x="6353298" y="4785756"/>
            <a:ext cx="5438899" cy="2062103"/>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2,500 </a:t>
            </a:r>
            <a:r>
              <a:rPr lang="en-US" sz="3200" b="1" dirty="0" err="1">
                <a:effectLst>
                  <a:outerShdw blurRad="38100" dist="38100" dir="2700000" algn="tl">
                    <a:srgbClr val="000000">
                      <a:alpha val="43137"/>
                    </a:srgbClr>
                  </a:outerShdw>
                </a:effectLst>
                <a:latin typeface="Lato" panose="020F0502020204030203" pitchFamily="34" charset="0"/>
              </a:rPr>
              <a:t>cfs</a:t>
            </a:r>
            <a:endParaRPr lang="en-US" sz="3200" b="1" dirty="0">
              <a:effectLst>
                <a:outerShdw blurRad="38100" dist="38100" dir="2700000" algn="tl">
                  <a:srgbClr val="000000">
                    <a:alpha val="43137"/>
                  </a:srgbClr>
                </a:outerShdw>
              </a:effectLst>
              <a:latin typeface="Lato" panose="020F0502020204030203" pitchFamily="34" charset="0"/>
            </a:endParaRPr>
          </a:p>
          <a:p>
            <a:r>
              <a:rPr lang="en-US" sz="3200" b="1" dirty="0">
                <a:effectLst>
                  <a:outerShdw blurRad="38100" dist="38100" dir="2700000" algn="tl">
                    <a:srgbClr val="000000">
                      <a:alpha val="43137"/>
                    </a:srgbClr>
                  </a:outerShdw>
                </a:effectLst>
                <a:latin typeface="Lato" panose="020F0502020204030203" pitchFamily="34" charset="0"/>
              </a:rPr>
              <a:t>11 days minimum separation</a:t>
            </a:r>
          </a:p>
          <a:p>
            <a:r>
              <a:rPr lang="en-US" sz="3200" b="1" dirty="0">
                <a:effectLst>
                  <a:outerShdw blurRad="38100" dist="38100" dir="2700000" algn="tl">
                    <a:srgbClr val="000000">
                      <a:alpha val="43137"/>
                    </a:srgbClr>
                  </a:outerShdw>
                </a:effectLst>
                <a:latin typeface="Lato" panose="020F0502020204030203" pitchFamily="34" charset="0"/>
              </a:rPr>
              <a:t>250 </a:t>
            </a:r>
            <a:r>
              <a:rPr lang="en-US" sz="3200" b="1" dirty="0" err="1">
                <a:effectLst>
                  <a:outerShdw blurRad="38100" dist="38100" dir="2700000" algn="tl">
                    <a:srgbClr val="000000">
                      <a:alpha val="43137"/>
                    </a:srgbClr>
                  </a:outerShdw>
                </a:effectLst>
                <a:latin typeface="Lato" panose="020F0502020204030203" pitchFamily="34" charset="0"/>
              </a:rPr>
              <a:t>cfs</a:t>
            </a:r>
            <a:r>
              <a:rPr lang="en-US" sz="3200" b="1" dirty="0">
                <a:effectLst>
                  <a:outerShdw blurRad="38100" dist="38100" dir="2700000" algn="tl">
                    <a:srgbClr val="000000">
                      <a:alpha val="43137"/>
                    </a:srgbClr>
                  </a:outerShdw>
                </a:effectLst>
                <a:latin typeface="Lato" panose="020F0502020204030203" pitchFamily="34" charset="0"/>
              </a:rPr>
              <a:t> minimum recession</a:t>
            </a:r>
          </a:p>
          <a:p>
            <a:r>
              <a:rPr lang="en-US" sz="3200" b="1" dirty="0">
                <a:effectLst>
                  <a:outerShdw blurRad="38100" dist="38100" dir="2700000" algn="tl">
                    <a:srgbClr val="000000">
                      <a:alpha val="43137"/>
                    </a:srgbClr>
                  </a:outerShdw>
                </a:effectLst>
                <a:latin typeface="Lato" panose="020F0502020204030203" pitchFamily="34" charset="0"/>
              </a:rPr>
              <a:t>93 events</a:t>
            </a:r>
          </a:p>
        </p:txBody>
      </p:sp>
      <p:pic>
        <p:nvPicPr>
          <p:cNvPr id="3" name="Picture 2">
            <a:extLst>
              <a:ext uri="{FF2B5EF4-FFF2-40B4-BE49-F238E27FC236}">
                <a16:creationId xmlns:a16="http://schemas.microsoft.com/office/drawing/2014/main" id="{2C434858-9F0C-4E7A-81FF-27D8F56788EE}"/>
              </a:ext>
            </a:extLst>
          </p:cNvPr>
          <p:cNvPicPr>
            <a:picLocks noChangeAspect="1"/>
          </p:cNvPicPr>
          <p:nvPr/>
        </p:nvPicPr>
        <p:blipFill>
          <a:blip r:embed="rId2"/>
          <a:stretch>
            <a:fillRect/>
          </a:stretch>
        </p:blipFill>
        <p:spPr>
          <a:xfrm>
            <a:off x="0" y="0"/>
            <a:ext cx="12192000" cy="4143268"/>
          </a:xfrm>
          <a:prstGeom prst="rect">
            <a:avLst/>
          </a:prstGeom>
        </p:spPr>
      </p:pic>
    </p:spTree>
    <p:extLst>
      <p:ext uri="{BB962C8B-B14F-4D97-AF65-F5344CB8AC3E}">
        <p14:creationId xmlns:p14="http://schemas.microsoft.com/office/powerpoint/2010/main" val="887900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0B0B8-D38E-4ADE-947A-22E5A27E9533}"/>
              </a:ext>
            </a:extLst>
          </p:cNvPr>
          <p:cNvSpPr>
            <a:spLocks noGrp="1"/>
          </p:cNvSpPr>
          <p:nvPr>
            <p:ph type="title"/>
          </p:nvPr>
        </p:nvSpPr>
        <p:spPr/>
        <p:txBody>
          <a:bodyPr/>
          <a:lstStyle/>
          <a:p>
            <a:r>
              <a:rPr lang="en-US" dirty="0"/>
              <a:t>Choosing a Threshold: Ideas</a:t>
            </a:r>
          </a:p>
        </p:txBody>
      </p:sp>
      <p:sp>
        <p:nvSpPr>
          <p:cNvPr id="3" name="Content Placeholder 2">
            <a:extLst>
              <a:ext uri="{FF2B5EF4-FFF2-40B4-BE49-F238E27FC236}">
                <a16:creationId xmlns:a16="http://schemas.microsoft.com/office/drawing/2014/main" id="{DCB532E5-C3E1-468A-B8E9-F3107DD45E78}"/>
              </a:ext>
            </a:extLst>
          </p:cNvPr>
          <p:cNvSpPr>
            <a:spLocks noGrp="1"/>
          </p:cNvSpPr>
          <p:nvPr>
            <p:ph idx="1"/>
          </p:nvPr>
        </p:nvSpPr>
        <p:spPr/>
        <p:txBody>
          <a:bodyPr/>
          <a:lstStyle/>
          <a:p>
            <a:r>
              <a:rPr lang="en-US" dirty="0"/>
              <a:t>Minimum annual maximum value</a:t>
            </a:r>
          </a:p>
          <a:p>
            <a:r>
              <a:rPr lang="en-US" dirty="0" err="1"/>
              <a:t>Bankfull</a:t>
            </a:r>
            <a:r>
              <a:rPr lang="en-US" dirty="0"/>
              <a:t> discharge</a:t>
            </a:r>
          </a:p>
          <a:p>
            <a:r>
              <a:rPr lang="en-US" dirty="0"/>
              <a:t>Mean rate = 1 event / year (# events = # years)</a:t>
            </a:r>
          </a:p>
          <a:p>
            <a:r>
              <a:rPr lang="en-US" dirty="0"/>
              <a:t>Support with more “advanced” diagnostics</a:t>
            </a:r>
          </a:p>
          <a:p>
            <a:pPr lvl="1"/>
            <a:r>
              <a:rPr lang="en-US" dirty="0"/>
              <a:t>Pareto shape plot</a:t>
            </a:r>
          </a:p>
          <a:p>
            <a:pPr lvl="1"/>
            <a:r>
              <a:rPr lang="en-US" dirty="0"/>
              <a:t>Mean excess plot</a:t>
            </a:r>
          </a:p>
        </p:txBody>
      </p:sp>
      <p:pic>
        <p:nvPicPr>
          <p:cNvPr id="5" name="Graphic 4" descr="Lightbulb with solid fill">
            <a:extLst>
              <a:ext uri="{FF2B5EF4-FFF2-40B4-BE49-F238E27FC236}">
                <a16:creationId xmlns:a16="http://schemas.microsoft.com/office/drawing/2014/main" id="{8786F332-4F97-4EA5-931A-0A73F1D2D1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500260" y="4072289"/>
            <a:ext cx="2420586" cy="2420586"/>
          </a:xfrm>
          <a:prstGeom prst="rect">
            <a:avLst/>
          </a:prstGeom>
        </p:spPr>
      </p:pic>
    </p:spTree>
    <p:extLst>
      <p:ext uri="{BB962C8B-B14F-4D97-AF65-F5344CB8AC3E}">
        <p14:creationId xmlns:p14="http://schemas.microsoft.com/office/powerpoint/2010/main" val="1012061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3C398-C553-E182-1F64-9BDC66D196A1}"/>
              </a:ext>
            </a:extLst>
          </p:cNvPr>
          <p:cNvSpPr>
            <a:spLocks noGrp="1"/>
          </p:cNvSpPr>
          <p:nvPr>
            <p:ph type="title"/>
          </p:nvPr>
        </p:nvSpPr>
        <p:spPr/>
        <p:txBody>
          <a:bodyPr/>
          <a:lstStyle/>
          <a:p>
            <a:r>
              <a:rPr lang="en-US" dirty="0" err="1"/>
              <a:t>Bankfull</a:t>
            </a:r>
            <a:r>
              <a:rPr lang="en-US" dirty="0"/>
              <a:t> Discharge</a:t>
            </a:r>
          </a:p>
        </p:txBody>
      </p:sp>
      <p:sp>
        <p:nvSpPr>
          <p:cNvPr id="3" name="Content Placeholder 2">
            <a:extLst>
              <a:ext uri="{FF2B5EF4-FFF2-40B4-BE49-F238E27FC236}">
                <a16:creationId xmlns:a16="http://schemas.microsoft.com/office/drawing/2014/main" id="{72B74A85-9848-FF34-B9CF-EE1FE975D58B}"/>
              </a:ext>
            </a:extLst>
          </p:cNvPr>
          <p:cNvSpPr>
            <a:spLocks noGrp="1"/>
          </p:cNvSpPr>
          <p:nvPr>
            <p:ph idx="1"/>
          </p:nvPr>
        </p:nvSpPr>
        <p:spPr/>
        <p:txBody>
          <a:bodyPr/>
          <a:lstStyle/>
          <a:p>
            <a:r>
              <a:rPr lang="en-US" dirty="0"/>
              <a:t>Cross-section</a:t>
            </a:r>
          </a:p>
          <a:p>
            <a:r>
              <a:rPr lang="en-US" dirty="0"/>
              <a:t>Geomorphological regression equations</a:t>
            </a:r>
          </a:p>
          <a:p>
            <a:r>
              <a:rPr lang="en-US" dirty="0"/>
              <a:t>Rating curves</a:t>
            </a:r>
          </a:p>
        </p:txBody>
      </p:sp>
      <p:pic>
        <p:nvPicPr>
          <p:cNvPr id="1026" name="Picture 1">
            <a:extLst>
              <a:ext uri="{FF2B5EF4-FFF2-40B4-BE49-F238E27FC236}">
                <a16:creationId xmlns:a16="http://schemas.microsoft.com/office/drawing/2014/main" id="{0B27DA97-8A7B-2120-9C0F-8E806CA82A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7635" y="3031585"/>
            <a:ext cx="5042225" cy="346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Chart, line chart&#10;&#10;Description automatically generated">
            <a:extLst>
              <a:ext uri="{FF2B5EF4-FFF2-40B4-BE49-F238E27FC236}">
                <a16:creationId xmlns:a16="http://schemas.microsoft.com/office/drawing/2014/main" id="{D2D08B28-70EA-46C2-3CD9-EF47BECEF08E}"/>
              </a:ext>
            </a:extLst>
          </p:cNvPr>
          <p:cNvPicPr>
            <a:picLocks noChangeAspect="1"/>
          </p:cNvPicPr>
          <p:nvPr/>
        </p:nvPicPr>
        <p:blipFill rotWithShape="1">
          <a:blip r:embed="rId4">
            <a:extLst>
              <a:ext uri="{28A0092B-C50C-407E-A947-70E740481C1C}">
                <a14:useLocalDpi xmlns:a14="http://schemas.microsoft.com/office/drawing/2010/main" val="0"/>
              </a:ext>
            </a:extLst>
          </a:blip>
          <a:srcRect b="17882"/>
          <a:stretch/>
        </p:blipFill>
        <p:spPr>
          <a:xfrm>
            <a:off x="2415423" y="3561904"/>
            <a:ext cx="3896152" cy="2930971"/>
          </a:xfrm>
          <a:prstGeom prst="rect">
            <a:avLst/>
          </a:prstGeom>
        </p:spPr>
      </p:pic>
    </p:spTree>
    <p:extLst>
      <p:ext uri="{BB962C8B-B14F-4D97-AF65-F5344CB8AC3E}">
        <p14:creationId xmlns:p14="http://schemas.microsoft.com/office/powerpoint/2010/main" val="28135744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F5EB1-E67A-4D81-A113-00187FF0710F}"/>
              </a:ext>
            </a:extLst>
          </p:cNvPr>
          <p:cNvSpPr>
            <a:spLocks noGrp="1"/>
          </p:cNvSpPr>
          <p:nvPr>
            <p:ph type="title"/>
          </p:nvPr>
        </p:nvSpPr>
        <p:spPr/>
        <p:txBody>
          <a:bodyPr/>
          <a:lstStyle/>
          <a:p>
            <a:r>
              <a:rPr lang="en-US" dirty="0"/>
              <a:t>Other Diagnostics: Pareto Shape Plot</a:t>
            </a:r>
          </a:p>
        </p:txBody>
      </p:sp>
      <p:sp>
        <p:nvSpPr>
          <p:cNvPr id="10" name="Content Placeholder 9">
            <a:extLst>
              <a:ext uri="{FF2B5EF4-FFF2-40B4-BE49-F238E27FC236}">
                <a16:creationId xmlns:a16="http://schemas.microsoft.com/office/drawing/2014/main" id="{E9A58BCA-0A0C-49F4-B435-367C4BAAB579}"/>
              </a:ext>
            </a:extLst>
          </p:cNvPr>
          <p:cNvSpPr>
            <a:spLocks noGrp="1"/>
          </p:cNvSpPr>
          <p:nvPr>
            <p:ph idx="1"/>
          </p:nvPr>
        </p:nvSpPr>
        <p:spPr>
          <a:xfrm>
            <a:off x="838200" y="1825625"/>
            <a:ext cx="4464051" cy="4351338"/>
          </a:xfrm>
        </p:spPr>
        <p:txBody>
          <a:bodyPr/>
          <a:lstStyle/>
          <a:p>
            <a:r>
              <a:rPr lang="en-US" dirty="0"/>
              <a:t>Compute PDS for varying thresholds</a:t>
            </a:r>
          </a:p>
          <a:p>
            <a:r>
              <a:rPr lang="en-US" dirty="0"/>
              <a:t>Fit generalized Pareto distribution to each</a:t>
            </a:r>
          </a:p>
          <a:p>
            <a:r>
              <a:rPr lang="en-US" dirty="0"/>
              <a:t>Plot threshold vs. Pareto shape parameter</a:t>
            </a:r>
          </a:p>
          <a:p>
            <a:r>
              <a:rPr lang="en-US" dirty="0"/>
              <a:t>Check for flat spot or change in shape</a:t>
            </a:r>
          </a:p>
          <a:p>
            <a:pPr lvl="1"/>
            <a:r>
              <a:rPr lang="en-US" dirty="0"/>
              <a:t>Go from high to low</a:t>
            </a:r>
          </a:p>
        </p:txBody>
      </p:sp>
      <p:pic>
        <p:nvPicPr>
          <p:cNvPr id="5" name="Picture 4">
            <a:extLst>
              <a:ext uri="{FF2B5EF4-FFF2-40B4-BE49-F238E27FC236}">
                <a16:creationId xmlns:a16="http://schemas.microsoft.com/office/drawing/2014/main" id="{26ED2F2A-6188-4C8C-9400-3CD15C8E8380}"/>
              </a:ext>
            </a:extLst>
          </p:cNvPr>
          <p:cNvPicPr>
            <a:picLocks noChangeAspect="1"/>
          </p:cNvPicPr>
          <p:nvPr/>
        </p:nvPicPr>
        <p:blipFill>
          <a:blip r:embed="rId3"/>
          <a:stretch>
            <a:fillRect/>
          </a:stretch>
        </p:blipFill>
        <p:spPr>
          <a:xfrm>
            <a:off x="5302251" y="1690688"/>
            <a:ext cx="6889749" cy="5167312"/>
          </a:xfrm>
          <a:prstGeom prst="rect">
            <a:avLst/>
          </a:prstGeom>
        </p:spPr>
      </p:pic>
      <p:cxnSp>
        <p:nvCxnSpPr>
          <p:cNvPr id="7" name="Straight Connector 6">
            <a:extLst>
              <a:ext uri="{FF2B5EF4-FFF2-40B4-BE49-F238E27FC236}">
                <a16:creationId xmlns:a16="http://schemas.microsoft.com/office/drawing/2014/main" id="{82E7AE5D-8B9C-4D7C-A6FE-29B6343DA982}"/>
              </a:ext>
            </a:extLst>
          </p:cNvPr>
          <p:cNvCxnSpPr>
            <a:cxnSpLocks/>
          </p:cNvCxnSpPr>
          <p:nvPr/>
        </p:nvCxnSpPr>
        <p:spPr>
          <a:xfrm>
            <a:off x="5750586" y="5640779"/>
            <a:ext cx="635329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28FA14EF-CE59-4460-AE8D-C2D5BDF7D051}"/>
              </a:ext>
            </a:extLst>
          </p:cNvPr>
          <p:cNvSpPr/>
          <p:nvPr/>
        </p:nvSpPr>
        <p:spPr>
          <a:xfrm>
            <a:off x="8696615" y="5412179"/>
            <a:ext cx="457200" cy="457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325A00A3-59DD-87F6-A326-2E082A71999A}"/>
              </a:ext>
            </a:extLst>
          </p:cNvPr>
          <p:cNvCxnSpPr>
            <a:cxnSpLocks/>
          </p:cNvCxnSpPr>
          <p:nvPr/>
        </p:nvCxnSpPr>
        <p:spPr>
          <a:xfrm flipH="1">
            <a:off x="9024606" y="6266944"/>
            <a:ext cx="2773142"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794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1AC68-A75B-44A8-92CD-FA939E8B63AB}"/>
              </a:ext>
            </a:extLst>
          </p:cNvPr>
          <p:cNvSpPr>
            <a:spLocks noGrp="1"/>
          </p:cNvSpPr>
          <p:nvPr>
            <p:ph type="title"/>
          </p:nvPr>
        </p:nvSpPr>
        <p:spPr/>
        <p:txBody>
          <a:bodyPr/>
          <a:lstStyle/>
          <a:p>
            <a:r>
              <a:rPr lang="en-US" dirty="0"/>
              <a:t>Other Diagnostics: Mean Excess Plot</a:t>
            </a:r>
          </a:p>
        </p:txBody>
      </p:sp>
      <p:sp>
        <p:nvSpPr>
          <p:cNvPr id="3" name="Content Placeholder 2">
            <a:extLst>
              <a:ext uri="{FF2B5EF4-FFF2-40B4-BE49-F238E27FC236}">
                <a16:creationId xmlns:a16="http://schemas.microsoft.com/office/drawing/2014/main" id="{9260F67F-0697-4FA9-BAF2-F1C9574B4862}"/>
              </a:ext>
            </a:extLst>
          </p:cNvPr>
          <p:cNvSpPr>
            <a:spLocks noGrp="1"/>
          </p:cNvSpPr>
          <p:nvPr>
            <p:ph idx="1"/>
          </p:nvPr>
        </p:nvSpPr>
        <p:spPr>
          <a:xfrm>
            <a:off x="838200" y="1825625"/>
            <a:ext cx="4464050" cy="4351338"/>
          </a:xfrm>
        </p:spPr>
        <p:txBody>
          <a:bodyPr/>
          <a:lstStyle/>
          <a:p>
            <a:r>
              <a:rPr lang="en-US" dirty="0"/>
              <a:t>Compute PDS for varying thresholds</a:t>
            </a:r>
          </a:p>
          <a:p>
            <a:r>
              <a:rPr lang="en-US" dirty="0"/>
              <a:t>Compute mean amount peaks exceed threshold</a:t>
            </a:r>
          </a:p>
          <a:p>
            <a:r>
              <a:rPr lang="en-US" dirty="0"/>
              <a:t>Plot threshold vs. mean</a:t>
            </a:r>
          </a:p>
          <a:p>
            <a:r>
              <a:rPr lang="en-US" dirty="0"/>
              <a:t>Check for linearity or change in shape</a:t>
            </a:r>
          </a:p>
          <a:p>
            <a:pPr lvl="1"/>
            <a:r>
              <a:rPr lang="en-US" dirty="0"/>
              <a:t>Go from high to low</a:t>
            </a:r>
          </a:p>
        </p:txBody>
      </p:sp>
      <p:pic>
        <p:nvPicPr>
          <p:cNvPr id="5" name="Picture 4">
            <a:extLst>
              <a:ext uri="{FF2B5EF4-FFF2-40B4-BE49-F238E27FC236}">
                <a16:creationId xmlns:a16="http://schemas.microsoft.com/office/drawing/2014/main" id="{5A375419-0A0A-4E92-B510-73BE281CAE06}"/>
              </a:ext>
            </a:extLst>
          </p:cNvPr>
          <p:cNvPicPr>
            <a:picLocks noChangeAspect="1"/>
          </p:cNvPicPr>
          <p:nvPr/>
        </p:nvPicPr>
        <p:blipFill>
          <a:blip r:embed="rId3"/>
          <a:stretch>
            <a:fillRect/>
          </a:stretch>
        </p:blipFill>
        <p:spPr>
          <a:xfrm>
            <a:off x="5302250" y="1690688"/>
            <a:ext cx="6889749" cy="5167312"/>
          </a:xfrm>
          <a:prstGeom prst="rect">
            <a:avLst/>
          </a:prstGeom>
        </p:spPr>
      </p:pic>
      <p:cxnSp>
        <p:nvCxnSpPr>
          <p:cNvPr id="6" name="Straight Connector 5">
            <a:extLst>
              <a:ext uri="{FF2B5EF4-FFF2-40B4-BE49-F238E27FC236}">
                <a16:creationId xmlns:a16="http://schemas.microsoft.com/office/drawing/2014/main" id="{5FB0E9EA-8F03-41A3-985C-445037CA0B95}"/>
              </a:ext>
            </a:extLst>
          </p:cNvPr>
          <p:cNvCxnSpPr>
            <a:cxnSpLocks/>
          </p:cNvCxnSpPr>
          <p:nvPr/>
        </p:nvCxnSpPr>
        <p:spPr>
          <a:xfrm flipV="1">
            <a:off x="7208322" y="3429000"/>
            <a:ext cx="4595751" cy="244928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901B15D1-939F-4894-A3AF-BDCBFD362ABE}"/>
              </a:ext>
            </a:extLst>
          </p:cNvPr>
          <p:cNvSpPr/>
          <p:nvPr/>
        </p:nvSpPr>
        <p:spPr>
          <a:xfrm>
            <a:off x="9984179" y="4045744"/>
            <a:ext cx="457200" cy="457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3274CD14-0936-C5EE-D4C9-B9971B92A885}"/>
              </a:ext>
            </a:extLst>
          </p:cNvPr>
          <p:cNvCxnSpPr>
            <a:cxnSpLocks/>
          </p:cNvCxnSpPr>
          <p:nvPr/>
        </p:nvCxnSpPr>
        <p:spPr>
          <a:xfrm flipH="1">
            <a:off x="10293325" y="6202133"/>
            <a:ext cx="1510748"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132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Inference Assumptions</a:t>
            </a:r>
          </a:p>
          <a:p>
            <a:pPr marL="514350" indent="-514350">
              <a:buFont typeface="+mj-lt"/>
              <a:buAutoNum type="arabicPeriod"/>
            </a:pPr>
            <a:r>
              <a:rPr lang="en-US" dirty="0"/>
              <a:t>Flood Separation</a:t>
            </a:r>
          </a:p>
          <a:p>
            <a:pPr marL="514350" indent="-514350">
              <a:buFont typeface="+mj-lt"/>
              <a:buAutoNum type="arabicPeriod"/>
            </a:pPr>
            <a:r>
              <a:rPr lang="en-US" dirty="0"/>
              <a:t>Threshold Choice</a:t>
            </a:r>
          </a:p>
        </p:txBody>
      </p:sp>
    </p:spTree>
    <p:extLst>
      <p:ext uri="{BB962C8B-B14F-4D97-AF65-F5344CB8AC3E}">
        <p14:creationId xmlns:p14="http://schemas.microsoft.com/office/powerpoint/2010/main" val="252331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Inference Assumptions</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38E20-4F7C-4BF9-ABE2-5F7F21AC2438}"/>
              </a:ext>
            </a:extLst>
          </p:cNvPr>
          <p:cNvSpPr>
            <a:spLocks noGrp="1"/>
          </p:cNvSpPr>
          <p:nvPr>
            <p:ph type="title"/>
          </p:nvPr>
        </p:nvSpPr>
        <p:spPr/>
        <p:txBody>
          <a:bodyPr/>
          <a:lstStyle/>
          <a:p>
            <a:r>
              <a:rPr lang="en-US" dirty="0"/>
              <a:t>Inference Assumptions</a:t>
            </a:r>
          </a:p>
        </p:txBody>
      </p:sp>
      <p:sp>
        <p:nvSpPr>
          <p:cNvPr id="3" name="Content Placeholder 2">
            <a:extLst>
              <a:ext uri="{FF2B5EF4-FFF2-40B4-BE49-F238E27FC236}">
                <a16:creationId xmlns:a16="http://schemas.microsoft.com/office/drawing/2014/main" id="{EBFE0C34-AA63-43C3-A4CA-AF4D97605142}"/>
              </a:ext>
            </a:extLst>
          </p:cNvPr>
          <p:cNvSpPr>
            <a:spLocks noGrp="1"/>
          </p:cNvSpPr>
          <p:nvPr>
            <p:ph idx="1"/>
          </p:nvPr>
        </p:nvSpPr>
        <p:spPr/>
        <p:txBody>
          <a:bodyPr/>
          <a:lstStyle/>
          <a:p>
            <a:r>
              <a:rPr lang="en-US" dirty="0"/>
              <a:t>Sample is representative of population</a:t>
            </a:r>
          </a:p>
          <a:p>
            <a:r>
              <a:rPr lang="en-US" dirty="0"/>
              <a:t>Sample values are independent</a:t>
            </a:r>
          </a:p>
          <a:p>
            <a:r>
              <a:rPr lang="en-US" dirty="0"/>
              <a:t>Sample values are identically-distributed</a:t>
            </a:r>
          </a:p>
        </p:txBody>
      </p:sp>
      <p:sp>
        <p:nvSpPr>
          <p:cNvPr id="4" name="TextBox 3">
            <a:extLst>
              <a:ext uri="{FF2B5EF4-FFF2-40B4-BE49-F238E27FC236}">
                <a16:creationId xmlns:a16="http://schemas.microsoft.com/office/drawing/2014/main" id="{8B11050D-45BA-46F9-801E-82BFE63383F2}"/>
              </a:ext>
            </a:extLst>
          </p:cNvPr>
          <p:cNvSpPr txBox="1"/>
          <p:nvPr/>
        </p:nvSpPr>
        <p:spPr>
          <a:xfrm>
            <a:off x="8173156" y="2415822"/>
            <a:ext cx="1128887" cy="646331"/>
          </a:xfrm>
          <a:prstGeom prst="rect">
            <a:avLst/>
          </a:prstGeom>
          <a:noFill/>
        </p:spPr>
        <p:txBody>
          <a:bodyPr wrap="square" rtlCol="0">
            <a:spAutoFit/>
          </a:bodyPr>
          <a:lstStyle/>
          <a:p>
            <a:pPr algn="ctr"/>
            <a:r>
              <a:rPr lang="en-US" sz="3600" b="1" dirty="0">
                <a:solidFill>
                  <a:srgbClr val="C00000"/>
                </a:solidFill>
                <a:effectLst>
                  <a:outerShdw blurRad="38100" dist="38100" dir="2700000" algn="tl">
                    <a:srgbClr val="000000">
                      <a:alpha val="43137"/>
                    </a:srgbClr>
                  </a:outerShdw>
                </a:effectLst>
                <a:latin typeface="Lato" panose="020F0502020204030203" pitchFamily="34" charset="0"/>
              </a:rPr>
              <a:t>I.I.D.</a:t>
            </a:r>
          </a:p>
        </p:txBody>
      </p:sp>
    </p:spTree>
    <p:extLst>
      <p:ext uri="{BB962C8B-B14F-4D97-AF65-F5344CB8AC3E}">
        <p14:creationId xmlns:p14="http://schemas.microsoft.com/office/powerpoint/2010/main" val="3434436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62DF-3247-45E3-9FBD-7C1A373A01CF}"/>
              </a:ext>
            </a:extLst>
          </p:cNvPr>
          <p:cNvSpPr>
            <a:spLocks noGrp="1"/>
          </p:cNvSpPr>
          <p:nvPr>
            <p:ph type="title"/>
          </p:nvPr>
        </p:nvSpPr>
        <p:spPr/>
        <p:txBody>
          <a:bodyPr/>
          <a:lstStyle/>
          <a:p>
            <a:r>
              <a:rPr lang="en-US" dirty="0"/>
              <a:t>Representative Sample</a:t>
            </a:r>
          </a:p>
        </p:txBody>
      </p:sp>
      <p:sp>
        <p:nvSpPr>
          <p:cNvPr id="3" name="Content Placeholder 2">
            <a:extLst>
              <a:ext uri="{FF2B5EF4-FFF2-40B4-BE49-F238E27FC236}">
                <a16:creationId xmlns:a16="http://schemas.microsoft.com/office/drawing/2014/main" id="{8B46D43E-B04C-4932-B693-5CD1E2D29D1E}"/>
              </a:ext>
            </a:extLst>
          </p:cNvPr>
          <p:cNvSpPr>
            <a:spLocks noGrp="1"/>
          </p:cNvSpPr>
          <p:nvPr>
            <p:ph idx="1"/>
          </p:nvPr>
        </p:nvSpPr>
        <p:spPr/>
        <p:txBody>
          <a:bodyPr/>
          <a:lstStyle/>
          <a:p>
            <a:r>
              <a:rPr lang="en-US" dirty="0"/>
              <a:t>High threshold ensures sample made only of floods</a:t>
            </a:r>
          </a:p>
          <a:p>
            <a:r>
              <a:rPr lang="en-US" dirty="0"/>
              <a:t>Too high of a threshold limits sample size</a:t>
            </a:r>
          </a:p>
          <a:p>
            <a:endParaRPr lang="en-US" dirty="0"/>
          </a:p>
          <a:p>
            <a:r>
              <a:rPr lang="en-US" dirty="0"/>
              <a:t>Violation: model for population doesn’t actually represent it</a:t>
            </a:r>
          </a:p>
        </p:txBody>
      </p:sp>
    </p:spTree>
    <p:extLst>
      <p:ext uri="{BB962C8B-B14F-4D97-AF65-F5344CB8AC3E}">
        <p14:creationId xmlns:p14="http://schemas.microsoft.com/office/powerpoint/2010/main" val="2179888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1AAE8-1544-444B-B1D9-75EC6C1E5D95}"/>
              </a:ext>
            </a:extLst>
          </p:cNvPr>
          <p:cNvSpPr>
            <a:spLocks noGrp="1"/>
          </p:cNvSpPr>
          <p:nvPr>
            <p:ph type="title"/>
          </p:nvPr>
        </p:nvSpPr>
        <p:spPr/>
        <p:txBody>
          <a:bodyPr/>
          <a:lstStyle/>
          <a:p>
            <a:r>
              <a:rPr lang="en-US" dirty="0"/>
              <a:t>Independence</a:t>
            </a:r>
          </a:p>
        </p:txBody>
      </p:sp>
      <p:sp>
        <p:nvSpPr>
          <p:cNvPr id="3" name="Content Placeholder 2">
            <a:extLst>
              <a:ext uri="{FF2B5EF4-FFF2-40B4-BE49-F238E27FC236}">
                <a16:creationId xmlns:a16="http://schemas.microsoft.com/office/drawing/2014/main" id="{D1093862-2AAF-492A-BFC8-011836F21484}"/>
              </a:ext>
            </a:extLst>
          </p:cNvPr>
          <p:cNvSpPr>
            <a:spLocks noGrp="1"/>
          </p:cNvSpPr>
          <p:nvPr>
            <p:ph idx="1"/>
          </p:nvPr>
        </p:nvSpPr>
        <p:spPr/>
        <p:txBody>
          <a:bodyPr/>
          <a:lstStyle/>
          <a:p>
            <a:r>
              <a:rPr lang="en-US" dirty="0"/>
              <a:t>Floods you keep should be independent of others</a:t>
            </a:r>
          </a:p>
          <a:p>
            <a:r>
              <a:rPr lang="en-US" dirty="0"/>
              <a:t>Enough time passes between floods</a:t>
            </a:r>
          </a:p>
          <a:p>
            <a:r>
              <a:rPr lang="en-US" dirty="0"/>
              <a:t>Hydrograph sufficiently recedes between floods</a:t>
            </a:r>
          </a:p>
          <a:p>
            <a:endParaRPr lang="en-US" dirty="0"/>
          </a:p>
          <a:p>
            <a:r>
              <a:rPr lang="en-US" dirty="0"/>
              <a:t>Violation: we think large floods happen more often than they actually do</a:t>
            </a:r>
          </a:p>
        </p:txBody>
      </p:sp>
    </p:spTree>
    <p:extLst>
      <p:ext uri="{BB962C8B-B14F-4D97-AF65-F5344CB8AC3E}">
        <p14:creationId xmlns:p14="http://schemas.microsoft.com/office/powerpoint/2010/main" val="1820038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1B2D5-FDC9-4235-B144-CB23C51DA36E}"/>
              </a:ext>
            </a:extLst>
          </p:cNvPr>
          <p:cNvSpPr>
            <a:spLocks noGrp="1"/>
          </p:cNvSpPr>
          <p:nvPr>
            <p:ph type="title"/>
          </p:nvPr>
        </p:nvSpPr>
        <p:spPr/>
        <p:txBody>
          <a:bodyPr/>
          <a:lstStyle/>
          <a:p>
            <a:r>
              <a:rPr lang="en-US" dirty="0"/>
              <a:t>Identical Distribution</a:t>
            </a:r>
          </a:p>
        </p:txBody>
      </p:sp>
      <p:sp>
        <p:nvSpPr>
          <p:cNvPr id="3" name="Content Placeholder 2">
            <a:extLst>
              <a:ext uri="{FF2B5EF4-FFF2-40B4-BE49-F238E27FC236}">
                <a16:creationId xmlns:a16="http://schemas.microsoft.com/office/drawing/2014/main" id="{099DE0C9-1932-4A16-860B-BCD9B6D1BC31}"/>
              </a:ext>
            </a:extLst>
          </p:cNvPr>
          <p:cNvSpPr>
            <a:spLocks noGrp="1"/>
          </p:cNvSpPr>
          <p:nvPr>
            <p:ph idx="1"/>
          </p:nvPr>
        </p:nvSpPr>
        <p:spPr/>
        <p:txBody>
          <a:bodyPr/>
          <a:lstStyle/>
          <a:p>
            <a:r>
              <a:rPr lang="en-US" dirty="0"/>
              <a:t>High threshold ensures sample made only of floods</a:t>
            </a:r>
          </a:p>
          <a:p>
            <a:r>
              <a:rPr lang="en-US" dirty="0"/>
              <a:t>May still be a mixture of flood-generating mechanisms</a:t>
            </a:r>
          </a:p>
          <a:p>
            <a:endParaRPr lang="en-US" dirty="0"/>
          </a:p>
          <a:p>
            <a:r>
              <a:rPr lang="en-US" dirty="0"/>
              <a:t>Violation: population model misrepresents extremes</a:t>
            </a:r>
          </a:p>
        </p:txBody>
      </p:sp>
    </p:spTree>
    <p:extLst>
      <p:ext uri="{BB962C8B-B14F-4D97-AF65-F5344CB8AC3E}">
        <p14:creationId xmlns:p14="http://schemas.microsoft.com/office/powerpoint/2010/main" val="2285770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Flood Separation</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2830</TotalTime>
  <Words>1121</Words>
  <Application>Microsoft Office PowerPoint</Application>
  <PresentationFormat>Widescreen</PresentationFormat>
  <Paragraphs>151</Paragraphs>
  <Slides>28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Cambria Math</vt:lpstr>
      <vt:lpstr>Lato</vt:lpstr>
      <vt:lpstr>Office Theme</vt:lpstr>
      <vt:lpstr>Flood Separation and Threshold Choice</vt:lpstr>
      <vt:lpstr>Purpose</vt:lpstr>
      <vt:lpstr>Outline</vt:lpstr>
      <vt:lpstr>Inference Assumptions</vt:lpstr>
      <vt:lpstr>Inference Assumptions</vt:lpstr>
      <vt:lpstr>Representative Sample</vt:lpstr>
      <vt:lpstr>Independence</vt:lpstr>
      <vt:lpstr>Identical Distribution</vt:lpstr>
      <vt:lpstr>Flood Separation</vt:lpstr>
      <vt:lpstr>Independence</vt:lpstr>
      <vt:lpstr>Things to Consider</vt:lpstr>
      <vt:lpstr>Time Separation</vt:lpstr>
      <vt:lpstr>PowerPoint Presentation</vt:lpstr>
      <vt:lpstr>PowerPoint Presentation</vt:lpstr>
      <vt:lpstr>Recession Separation</vt:lpstr>
      <vt:lpstr>Filtering Peaks</vt:lpstr>
      <vt:lpstr>Threshold Choice</vt:lpstr>
      <vt:lpstr>Pickands-Balkema-de Haan Theorem</vt:lpstr>
      <vt:lpstr>Threshold Choice</vt:lpstr>
      <vt:lpstr>Choosing a Threshold</vt:lpstr>
      <vt:lpstr>PowerPoint Presentation</vt:lpstr>
      <vt:lpstr>PowerPoint Presentation</vt:lpstr>
      <vt:lpstr>PowerPoint Presentation</vt:lpstr>
      <vt:lpstr>Choosing a Threshold: Ideas</vt:lpstr>
      <vt:lpstr>Bankfull Discharge</vt:lpstr>
      <vt:lpstr>Other Diagnostics: Pareto Shape Plot</vt:lpstr>
      <vt:lpstr>Other Diagnostics: Mean Excess Plot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Karlovits, Gregory S CIV USARMY CEIWR (USA)</cp:lastModifiedBy>
  <cp:revision>282</cp:revision>
  <dcterms:created xsi:type="dcterms:W3CDTF">2022-03-09T16:42:08Z</dcterms:created>
  <dcterms:modified xsi:type="dcterms:W3CDTF">2023-06-05T16:02:52Z</dcterms:modified>
</cp:coreProperties>
</file>