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5"/>
  </p:notesMasterIdLst>
  <p:sldIdLst>
    <p:sldId id="345" r:id="rId2"/>
    <p:sldId id="289" r:id="rId3"/>
    <p:sldId id="290" r:id="rId4"/>
    <p:sldId id="291" r:id="rId5"/>
    <p:sldId id="292" r:id="rId6"/>
    <p:sldId id="293" r:id="rId7"/>
    <p:sldId id="294" r:id="rId8"/>
    <p:sldId id="296" r:id="rId9"/>
    <p:sldId id="295" r:id="rId10"/>
    <p:sldId id="297" r:id="rId11"/>
    <p:sldId id="286" r:id="rId12"/>
    <p:sldId id="287" r:id="rId13"/>
    <p:sldId id="311" r:id="rId14"/>
    <p:sldId id="315" r:id="rId15"/>
    <p:sldId id="279" r:id="rId16"/>
    <p:sldId id="307" r:id="rId17"/>
    <p:sldId id="308" r:id="rId18"/>
    <p:sldId id="288" r:id="rId19"/>
    <p:sldId id="312" r:id="rId20"/>
    <p:sldId id="346" r:id="rId21"/>
    <p:sldId id="316" r:id="rId22"/>
    <p:sldId id="298" r:id="rId23"/>
    <p:sldId id="263" r:id="rId24"/>
    <p:sldId id="275" r:id="rId25"/>
    <p:sldId id="276" r:id="rId26"/>
    <p:sldId id="277" r:id="rId27"/>
    <p:sldId id="278" r:id="rId28"/>
    <p:sldId id="313" r:id="rId29"/>
    <p:sldId id="347" r:id="rId30"/>
    <p:sldId id="264" r:id="rId31"/>
    <p:sldId id="269" r:id="rId32"/>
    <p:sldId id="301" r:id="rId33"/>
    <p:sldId id="270" r:id="rId34"/>
    <p:sldId id="274" r:id="rId35"/>
    <p:sldId id="272" r:id="rId36"/>
    <p:sldId id="299" r:id="rId37"/>
    <p:sldId id="303" r:id="rId38"/>
    <p:sldId id="300" r:id="rId39"/>
    <p:sldId id="302" r:id="rId40"/>
    <p:sldId id="304" r:id="rId41"/>
    <p:sldId id="305" r:id="rId42"/>
    <p:sldId id="306" r:id="rId43"/>
    <p:sldId id="314"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60F2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14" autoAdjust="0"/>
    <p:restoredTop sz="73734" autoAdjust="0"/>
  </p:normalViewPr>
  <p:slideViewPr>
    <p:cSldViewPr snapToGrid="0">
      <p:cViewPr varScale="1">
        <p:scale>
          <a:sx n="116" d="100"/>
          <a:sy n="116" d="100"/>
        </p:scale>
        <p:origin x="194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76B60DC-55E3-4DF8-AAF0-40204394C89C}" type="datetimeFigureOut">
              <a:rPr lang="en-US" smtClean="0"/>
              <a:t>1/22/2024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39D2B2-0E8D-4616-9657-FD414997E9D0}" type="slidenum">
              <a:rPr lang="en-US" smtClean="0"/>
              <a:t>‹#›</a:t>
            </a:fld>
            <a:endParaRPr lang="en-US"/>
          </a:p>
        </p:txBody>
      </p:sp>
    </p:spTree>
    <p:extLst>
      <p:ext uri="{BB962C8B-B14F-4D97-AF65-F5344CB8AC3E}">
        <p14:creationId xmlns:p14="http://schemas.microsoft.com/office/powerpoint/2010/main" val="22153255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Hello everyone, I'm Greg Karlovits from the Hydrologic Engineering Center.  Welcome to our course on statistical methods in hydrology.  This video is part one of three on the topic of multivariate analysis and will discuss marginal, conditional, and joint probability.  Let's get started.</a:t>
            </a:r>
          </a:p>
        </p:txBody>
      </p:sp>
      <p:sp>
        <p:nvSpPr>
          <p:cNvPr id="4" name="Slide Number Placeholder 3"/>
          <p:cNvSpPr>
            <a:spLocks noGrp="1"/>
          </p:cNvSpPr>
          <p:nvPr>
            <p:ph type="sldNum" sz="quarter" idx="5"/>
          </p:nvPr>
        </p:nvSpPr>
        <p:spPr/>
        <p:txBody>
          <a:bodyPr/>
          <a:lstStyle/>
          <a:p>
            <a:fld id="{F539D2B2-0E8D-4616-9657-FD414997E9D0}" type="slidenum">
              <a:rPr lang="en-US" smtClean="0"/>
              <a:t>1</a:t>
            </a:fld>
            <a:endParaRPr lang="en-US"/>
          </a:p>
        </p:txBody>
      </p:sp>
    </p:spTree>
    <p:extLst>
      <p:ext uri="{BB962C8B-B14F-4D97-AF65-F5344CB8AC3E}">
        <p14:creationId xmlns:p14="http://schemas.microsoft.com/office/powerpoint/2010/main" val="25901478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Knowing which situation your events are in can be important for interpreting the results.  We talked before about the conjunction fallacy, and it is important to remember that joint probabilities can never be larger than marginal.  </a:t>
            </a:r>
            <a:r>
              <a:rPr lang="en-US" baseline="0" dirty="0"/>
              <a:t>This is important because if you have a situation where the outcome of interest requires a bunch of things happening, and one of those has a very tiny probability, the probability of your outcome of interest is smaller than even that very tiny value (unless all the other events have probability 1).</a:t>
            </a:r>
          </a:p>
          <a:p>
            <a:pPr marL="0" indent="0">
              <a:buNone/>
            </a:pPr>
            <a:endParaRPr lang="en-US" baseline="0" dirty="0"/>
          </a:p>
          <a:p>
            <a:pPr marL="0" indent="0">
              <a:buNone/>
            </a:pPr>
            <a:r>
              <a:rPr lang="en-US" baseline="0" dirty="0"/>
              <a:t>When a condition is imposed, the event probabilities can change vastly.  If the probability we are given for A to occur is dependent on already having seen B, this actually does not give us any information about the marginal probability of A occurring.  In the Venn diagram at the bottom, we see a situation where P(</a:t>
            </a:r>
            <a:r>
              <a:rPr lang="en-US" baseline="0" dirty="0" err="1"/>
              <a:t>A|B</a:t>
            </a:r>
            <a:r>
              <a:rPr lang="en-US" baseline="0" dirty="0"/>
              <a:t>) = 1.  If B happens, there is no way for A</a:t>
            </a:r>
            <a:r>
              <a:rPr lang="en-US" baseline="30000" dirty="0"/>
              <a:t>c</a:t>
            </a:r>
            <a:r>
              <a:rPr lang="en-US" baseline="0" dirty="0"/>
              <a:t> to happen (A to not happen). But what does that say about the probability of A occurring any time? It can be large but definitely not 1 as in this case. In this case, B occurring only tells us A is certain to happen. But if B doesn’t happen, A seems to still be pretty likely to happen. That’s because P(A)/P(B) is pretty large. This also means that P(</a:t>
            </a:r>
            <a:r>
              <a:rPr lang="en-US" baseline="0" dirty="0" err="1"/>
              <a:t>B|A</a:t>
            </a:r>
            <a:r>
              <a:rPr lang="en-US" baseline="0" dirty="0"/>
              <a:t>) is much smaller than P(</a:t>
            </a:r>
            <a:r>
              <a:rPr lang="en-US" baseline="0" dirty="0" err="1"/>
              <a:t>A|B</a:t>
            </a:r>
            <a:r>
              <a:rPr lang="en-US" baseline="0" dirty="0"/>
              <a:t>). If we see that A has happened, there’s still a pretty good chance that B doesn’t happen.</a:t>
            </a:r>
            <a:endParaRPr lang="en-US" dirty="0"/>
          </a:p>
          <a:p>
            <a:pPr marL="0" indent="0">
              <a:buNone/>
            </a:pPr>
            <a:endParaRPr lang="en-US" dirty="0"/>
          </a:p>
        </p:txBody>
      </p:sp>
      <p:sp>
        <p:nvSpPr>
          <p:cNvPr id="4" name="Slide Number Placeholder 3"/>
          <p:cNvSpPr>
            <a:spLocks noGrp="1"/>
          </p:cNvSpPr>
          <p:nvPr>
            <p:ph type="sldNum" sz="quarter" idx="10"/>
          </p:nvPr>
        </p:nvSpPr>
        <p:spPr/>
        <p:txBody>
          <a:bodyPr/>
          <a:lstStyle/>
          <a:p>
            <a:fld id="{5EB4EC95-233C-49A0-813F-B93ED9D076A7}" type="slidenum">
              <a:rPr lang="en-US" smtClean="0"/>
              <a:t>10</a:t>
            </a:fld>
            <a:endParaRPr lang="en-US"/>
          </a:p>
        </p:txBody>
      </p:sp>
    </p:spTree>
    <p:extLst>
      <p:ext uri="{BB962C8B-B14F-4D97-AF65-F5344CB8AC3E}">
        <p14:creationId xmlns:p14="http://schemas.microsoft.com/office/powerpoint/2010/main" val="16353266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law of total probability lets us break up problems into discrete elements that may be easier to model.  In this simple situation, we observe phenomenon B in the context of event A either happening, or not happening.  We can compute the probability of B by attributing its probability to those two situations.  The first term after the equals sign gives us the real area of the overlap of A and B, and the second term gives us the real area of the part of B that is not in A.  Because A and A-complement are mutually exclusive and exhaustive, B has to be either in A or in A-complement.  This means the remainder of the area is in A-complement, and can be computed as the real area of overlap between B and A-complement.</a:t>
            </a:r>
          </a:p>
          <a:p>
            <a:endParaRPr lang="en-US" dirty="0"/>
          </a:p>
          <a:p>
            <a:r>
              <a:rPr lang="en-US" dirty="0"/>
              <a:t>In this case we only see two variables, but the law of total probability extends to arbitrarily many variables, which can be used to break up a problem into parts that are easier to model.</a:t>
            </a:r>
          </a:p>
        </p:txBody>
      </p:sp>
      <p:sp>
        <p:nvSpPr>
          <p:cNvPr id="4" name="Slide Number Placeholder 3"/>
          <p:cNvSpPr>
            <a:spLocks noGrp="1"/>
          </p:cNvSpPr>
          <p:nvPr>
            <p:ph type="sldNum" sz="quarter" idx="10"/>
          </p:nvPr>
        </p:nvSpPr>
        <p:spPr/>
        <p:txBody>
          <a:bodyPr/>
          <a:lstStyle/>
          <a:p>
            <a:fld id="{5EB4EC95-233C-49A0-813F-B93ED9D076A7}" type="slidenum">
              <a:rPr lang="en-US" smtClean="0"/>
              <a:t>11</a:t>
            </a:fld>
            <a:endParaRPr lang="en-US"/>
          </a:p>
        </p:txBody>
      </p:sp>
    </p:spTree>
    <p:extLst>
      <p:ext uri="{BB962C8B-B14F-4D97-AF65-F5344CB8AC3E}">
        <p14:creationId xmlns:p14="http://schemas.microsoft.com/office/powerpoint/2010/main" val="18985964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extension of the law of total probability into arbitrarily many variables.  We are interested in the probability of event A, and it is observed after one of the conditions B1 through B4 are observed first.</a:t>
            </a:r>
          </a:p>
          <a:p>
            <a:endParaRPr lang="en-US" dirty="0"/>
          </a:p>
          <a:p>
            <a:r>
              <a:rPr lang="en-US" dirty="0"/>
              <a:t>If we establish</a:t>
            </a:r>
            <a:r>
              <a:rPr lang="en-US" baseline="0" dirty="0"/>
              <a:t> the Bs are a partition of the sample space (they do not overlap, and there’s nothing that can happen that’s not in one of the Bs) then we can generalize the equation.  This lets us compute the probability of A from an arbitrary number of conditional probabilities.</a:t>
            </a:r>
            <a:endParaRPr lang="en-US" dirty="0"/>
          </a:p>
        </p:txBody>
      </p:sp>
      <p:sp>
        <p:nvSpPr>
          <p:cNvPr id="4" name="Slide Number Placeholder 3"/>
          <p:cNvSpPr>
            <a:spLocks noGrp="1"/>
          </p:cNvSpPr>
          <p:nvPr>
            <p:ph type="sldNum" sz="quarter" idx="10"/>
          </p:nvPr>
        </p:nvSpPr>
        <p:spPr/>
        <p:txBody>
          <a:bodyPr/>
          <a:lstStyle/>
          <a:p>
            <a:fld id="{5EB4EC95-233C-49A0-813F-B93ED9D076A7}" type="slidenum">
              <a:rPr lang="en-US" smtClean="0"/>
              <a:t>12</a:t>
            </a:fld>
            <a:endParaRPr lang="en-US"/>
          </a:p>
        </p:txBody>
      </p:sp>
    </p:spTree>
    <p:extLst>
      <p:ext uri="{BB962C8B-B14F-4D97-AF65-F5344CB8AC3E}">
        <p14:creationId xmlns:p14="http://schemas.microsoft.com/office/powerpoint/2010/main" val="42898046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Coincident frequency analysis gets a lot of mileage out of the law of total probability.  This will provide a brief overview of the method, which we will see in more detail later.</a:t>
            </a:r>
          </a:p>
          <a:p>
            <a:endParaRPr lang="en-US" dirty="0"/>
          </a:p>
          <a:p>
            <a:r>
              <a:rPr lang="en-US" dirty="0"/>
              <a:t>In this situation, there is a levee pump station storage basin, and we are interested in the probability of the stage of that storage basin exceeding some values.  This is our unknown event C.  It is a function of A, which is interior flow to the pump station, and B, which is the exterior flow on the river side of the levee.  There is a joint distribution of A and B, and we simulate the response of C for a large number of combinations of A and B.  A is treated continuously, and B is broken into a number of discrete cases.  Response functions are plotted for each discrete case of B, which are plots of C as a function of A, with a given value of B.  The probability of a value of C is computed then as the sum of P(</a:t>
            </a:r>
            <a:r>
              <a:rPr lang="en-US" dirty="0" err="1"/>
              <a:t>C|B</a:t>
            </a:r>
            <a:r>
              <a:rPr lang="en-US" dirty="0"/>
              <a:t>)P(B) for all B.</a:t>
            </a:r>
          </a:p>
          <a:p>
            <a:endParaRPr lang="en-US" dirty="0"/>
          </a:p>
          <a:p>
            <a:r>
              <a:rPr lang="en-US" dirty="0"/>
              <a:t>This process has mainly been replaced by more intuitive techniques involving Monte Carlo simulation that take advantage of modern computing power. </a:t>
            </a:r>
          </a:p>
        </p:txBody>
      </p:sp>
      <p:sp>
        <p:nvSpPr>
          <p:cNvPr id="4" name="Slide Number Placeholder 3"/>
          <p:cNvSpPr>
            <a:spLocks noGrp="1"/>
          </p:cNvSpPr>
          <p:nvPr>
            <p:ph type="sldNum" sz="quarter" idx="5"/>
          </p:nvPr>
        </p:nvSpPr>
        <p:spPr/>
        <p:txBody>
          <a:bodyPr/>
          <a:lstStyle/>
          <a:p>
            <a:fld id="{F539D2B2-0E8D-4616-9657-FD414997E9D0}" type="slidenum">
              <a:rPr lang="en-US" smtClean="0"/>
              <a:t>13</a:t>
            </a:fld>
            <a:endParaRPr lang="en-US"/>
          </a:p>
        </p:txBody>
      </p:sp>
    </p:spTree>
    <p:extLst>
      <p:ext uri="{BB962C8B-B14F-4D97-AF65-F5344CB8AC3E}">
        <p14:creationId xmlns:p14="http://schemas.microsoft.com/office/powerpoint/2010/main" val="30071907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little bit of a preview of the discussion of joint probability distributions that we will see later.  However, it ties in very directly to the discussion of the difference between marginal, joint, and conditional probability.</a:t>
            </a:r>
          </a:p>
          <a:p>
            <a:endParaRPr lang="en-US" dirty="0"/>
          </a:p>
          <a:p>
            <a:r>
              <a:rPr lang="en-US" dirty="0"/>
              <a:t>Imagine the joint behavior of variables X and Y are defined by the blue contours in this plot.  The contours are lines of constant likelihood.  The mode of this distribution is in the oval in the middle of the contours.  This is referred to as the joint distribution of X and Y.</a:t>
            </a:r>
          </a:p>
          <a:p>
            <a:endParaRPr lang="en-US" dirty="0"/>
          </a:p>
          <a:p>
            <a:r>
              <a:rPr lang="en-US" dirty="0"/>
              <a:t>The marginal probability distribution for X is the solid curve along the X axis, and the marginal probability distribution for Y is along the Y axis.  Remember that marginal refers to the behavior of this variable without regard for any other variables or information.</a:t>
            </a:r>
          </a:p>
          <a:p>
            <a:endParaRPr lang="en-US" dirty="0"/>
          </a:p>
          <a:p>
            <a:r>
              <a:rPr lang="en-US" dirty="0"/>
              <a:t>Now imagine we observe that X takes on some value, shown as the vertical dashed line.  The conditional distribution of Y, given that we have observed X take on this value, is shown as the dashed line along the Y axis.  Notice that the shape of this distribution is different than the marginal distribution shown along the same axis.  The center of this distribution has shifted upwards, and the spread of the distribution seems smaller than the marginal distribution.  This </a:t>
            </a:r>
            <a:r>
              <a:rPr lang="en-US" i="1" dirty="0"/>
              <a:t>conditional distribution</a:t>
            </a:r>
            <a:r>
              <a:rPr lang="en-US" i="0" dirty="0"/>
              <a:t> of Y has different moments than the marginal distribution for Y.  That is to say, it has conditional moments, conditioned on having observed that random variable X has taken on some value.</a:t>
            </a:r>
          </a:p>
          <a:p>
            <a:endParaRPr lang="en-US" i="0" dirty="0"/>
          </a:p>
          <a:p>
            <a:r>
              <a:rPr lang="en-US" i="0" dirty="0"/>
              <a:t>That vertical line representing the observed value of X makes a slice through the joint probability distribution, and the cross-section that it makes is the conditional distribution of Y.  The mean of this conditional distribution is the conditional mean of Y given a value of X, and the variance of this distribution is the conditional variance of Y given a value of X.</a:t>
            </a:r>
          </a:p>
          <a:p>
            <a:endParaRPr lang="en-US" i="0" dirty="0"/>
          </a:p>
          <a:p>
            <a:r>
              <a:rPr lang="en-US" i="0" dirty="0"/>
              <a:t>With this conditional distribution shown as the dashed curve, we can answer a question like this: “what is the probability that Y is greater than 3, given that X is equal to 0.7?”  We would find the dashed curve by taking a vertical slice of the joint distribution at X = 0.7, and then on the dashed curve, find the area of it for the region where it is greater than 3.</a:t>
            </a:r>
            <a:endParaRPr lang="en-US" dirty="0"/>
          </a:p>
        </p:txBody>
      </p:sp>
      <p:sp>
        <p:nvSpPr>
          <p:cNvPr id="4" name="Slide Number Placeholder 3"/>
          <p:cNvSpPr>
            <a:spLocks noGrp="1"/>
          </p:cNvSpPr>
          <p:nvPr>
            <p:ph type="sldNum" sz="quarter" idx="5"/>
          </p:nvPr>
        </p:nvSpPr>
        <p:spPr/>
        <p:txBody>
          <a:bodyPr/>
          <a:lstStyle/>
          <a:p>
            <a:fld id="{F539D2B2-0E8D-4616-9657-FD414997E9D0}" type="slidenum">
              <a:rPr lang="en-US" smtClean="0"/>
              <a:t>14</a:t>
            </a:fld>
            <a:endParaRPr lang="en-US"/>
          </a:p>
        </p:txBody>
      </p:sp>
    </p:spTree>
    <p:extLst>
      <p:ext uri="{BB962C8B-B14F-4D97-AF65-F5344CB8AC3E}">
        <p14:creationId xmlns:p14="http://schemas.microsoft.com/office/powerpoint/2010/main" val="31110821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we have joint distributions of two variables, we might want to know more about the behavior of one of those variables given that we have information about the other.  Linear regression is one of those cases.  When we have a linear regression model we are describing the relationship between two variables.  Usually we want more information about the response variable Y after we have observed that X is some value.  This is how we make predictions about the best estimate for Y based on the regression line, or build confidence and prediction intervals – they are all based on conditional moments.</a:t>
            </a:r>
          </a:p>
          <a:p>
            <a:endParaRPr lang="en-US" dirty="0"/>
          </a:p>
          <a:p>
            <a:r>
              <a:rPr lang="en-US" dirty="0"/>
              <a:t>The regression line itself is the conditional mean of Y at all values of X.  X and Y are random variables, but the mean value of Y given any value of X is the regression line.</a:t>
            </a:r>
          </a:p>
          <a:p>
            <a:endParaRPr lang="en-US" dirty="0"/>
          </a:p>
          <a:p>
            <a:r>
              <a:rPr lang="en-US" dirty="0"/>
              <a:t>The variance of Y tells us what kind of regression model we are going to build.  We will see in the regression discussion that we assume that the conditional variance of Y given all values of X is constant, and Y has a normal distribution.  This is fundamental to simple linear regression.  However in the cases where either or both of these assumptions don’t hold, we might build a different kind of regression model.</a:t>
            </a:r>
          </a:p>
        </p:txBody>
      </p:sp>
      <p:sp>
        <p:nvSpPr>
          <p:cNvPr id="4" name="Slide Number Placeholder 3"/>
          <p:cNvSpPr>
            <a:spLocks noGrp="1"/>
          </p:cNvSpPr>
          <p:nvPr>
            <p:ph type="sldNum" sz="quarter" idx="5"/>
          </p:nvPr>
        </p:nvSpPr>
        <p:spPr/>
        <p:txBody>
          <a:bodyPr/>
          <a:lstStyle/>
          <a:p>
            <a:fld id="{F539D2B2-0E8D-4616-9657-FD414997E9D0}" type="slidenum">
              <a:rPr lang="en-US" smtClean="0"/>
              <a:t>15</a:t>
            </a:fld>
            <a:endParaRPr lang="en-US"/>
          </a:p>
        </p:txBody>
      </p:sp>
    </p:spTree>
    <p:extLst>
      <p:ext uri="{BB962C8B-B14F-4D97-AF65-F5344CB8AC3E}">
        <p14:creationId xmlns:p14="http://schemas.microsoft.com/office/powerpoint/2010/main" val="41509047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simple linear regression example of conditional moments.  We see that the conditional mean of Y is the regression line, with beta-naught + beta-one times x determining how the conditional mean varies linearly with x.  The plot shows that best fit line going through the middle of the bell-curves that show the conditional distribution for Y.  The bell curves all have the same spread, because in simple linear regression we assume that the conditional variance of Y given any value of X is a constant.</a:t>
            </a:r>
          </a:p>
        </p:txBody>
      </p:sp>
      <p:sp>
        <p:nvSpPr>
          <p:cNvPr id="4" name="Slide Number Placeholder 3"/>
          <p:cNvSpPr>
            <a:spLocks noGrp="1"/>
          </p:cNvSpPr>
          <p:nvPr>
            <p:ph type="sldNum" sz="quarter" idx="5"/>
          </p:nvPr>
        </p:nvSpPr>
        <p:spPr/>
        <p:txBody>
          <a:bodyPr/>
          <a:lstStyle/>
          <a:p>
            <a:fld id="{F539D2B2-0E8D-4616-9657-FD414997E9D0}" type="slidenum">
              <a:rPr lang="en-US" smtClean="0"/>
              <a:t>16</a:t>
            </a:fld>
            <a:endParaRPr lang="en-US"/>
          </a:p>
        </p:txBody>
      </p:sp>
    </p:spTree>
    <p:extLst>
      <p:ext uri="{BB962C8B-B14F-4D97-AF65-F5344CB8AC3E}">
        <p14:creationId xmlns:p14="http://schemas.microsoft.com/office/powerpoint/2010/main" val="13865654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Generalized linear models help us in the situation where we can’t meet the assumptions in simple linear regression.  In generalized linear models, which are a type of regression with more relaxed requirements, the response variable does not need to be normally distributed – it could be any distribution you choose.  The parameters or the moments of that distribution become a function of one or more predictor variables, meaning the mean and the variance (and higher moments) are explicitly functions of one ore more predictors.  These are very flexible models useful for a variety of situations.  Generalized linear models are a more advanced topic and we won’t cover them in this class, but they are good to know about for when your regression analysis calls for them.</a:t>
            </a:r>
          </a:p>
        </p:txBody>
      </p:sp>
      <p:sp>
        <p:nvSpPr>
          <p:cNvPr id="4" name="Slide Number Placeholder 3"/>
          <p:cNvSpPr>
            <a:spLocks noGrp="1"/>
          </p:cNvSpPr>
          <p:nvPr>
            <p:ph type="sldNum" sz="quarter" idx="5"/>
          </p:nvPr>
        </p:nvSpPr>
        <p:spPr/>
        <p:txBody>
          <a:bodyPr/>
          <a:lstStyle/>
          <a:p>
            <a:fld id="{F539D2B2-0E8D-4616-9657-FD414997E9D0}" type="slidenum">
              <a:rPr lang="en-US" smtClean="0"/>
              <a:t>17</a:t>
            </a:fld>
            <a:endParaRPr lang="en-US"/>
          </a:p>
        </p:txBody>
      </p:sp>
    </p:spTree>
    <p:extLst>
      <p:ext uri="{BB962C8B-B14F-4D97-AF65-F5344CB8AC3E}">
        <p14:creationId xmlns:p14="http://schemas.microsoft.com/office/powerpoint/2010/main" val="7380626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law of total expectation, also called the law of iterated expectation, allows us to get the mean of Y when all we have is the conditional distribution of Y given X.  This basically says that the mean of all the conditional means of Y is the mean of Y.</a:t>
            </a:r>
          </a:p>
          <a:p>
            <a:endParaRPr lang="en-US" dirty="0"/>
          </a:p>
          <a:p>
            <a:r>
              <a:rPr lang="en-US" dirty="0"/>
              <a:t>Conditional moments have similar properties to conditional probabilities, including a law of total expectation that behaves much like the law of total probability.  The second equation is the general case of the first equation.  Say you have two cases, B1 and B2, and they are equally likely (that is, they both have probability 0.5.)  When B1 occurs, the mean of A is 3.  When B2 occurs, the mean of A is 5.  Based on this second equation, this means that the mean of A is 4, computed using a weighted average with the weights equal to 0.5.</a:t>
            </a:r>
          </a:p>
          <a:p>
            <a:endParaRPr lang="en-US" dirty="0"/>
          </a:p>
          <a:p>
            <a:r>
              <a:rPr lang="en-US" dirty="0"/>
              <a:t>There are similar rules for variance and covariance that let you compute the variance of a random variable from its conditional distribution.</a:t>
            </a:r>
          </a:p>
        </p:txBody>
      </p:sp>
      <p:sp>
        <p:nvSpPr>
          <p:cNvPr id="4" name="Slide Number Placeholder 3"/>
          <p:cNvSpPr>
            <a:spLocks noGrp="1"/>
          </p:cNvSpPr>
          <p:nvPr>
            <p:ph type="sldNum" sz="quarter" idx="5"/>
          </p:nvPr>
        </p:nvSpPr>
        <p:spPr/>
        <p:txBody>
          <a:bodyPr/>
          <a:lstStyle/>
          <a:p>
            <a:fld id="{F539D2B2-0E8D-4616-9657-FD414997E9D0}" type="slidenum">
              <a:rPr lang="en-US" smtClean="0"/>
              <a:t>18</a:t>
            </a:fld>
            <a:endParaRPr lang="en-US"/>
          </a:p>
        </p:txBody>
      </p:sp>
    </p:spTree>
    <p:extLst>
      <p:ext uri="{BB962C8B-B14F-4D97-AF65-F5344CB8AC3E}">
        <p14:creationId xmlns:p14="http://schemas.microsoft.com/office/powerpoint/2010/main" val="20025020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video, we discussed marginal, conditional, and joint probability.  Two key points to take away from this video are:</a:t>
            </a:r>
          </a:p>
          <a:p>
            <a:pPr marL="171450" indent="-171450">
              <a:buFont typeface="Arial" panose="020B0604020202020204" pitchFamily="34" charset="0"/>
              <a:buChar char="•"/>
            </a:pPr>
            <a:r>
              <a:rPr lang="en-US" dirty="0"/>
              <a:t>Marginal, conditional, and joint probability are means for expressing the relationship between two events and their probabilities of occurrence, and</a:t>
            </a:r>
          </a:p>
          <a:p>
            <a:pPr marL="171450" indent="-171450">
              <a:buFont typeface="Arial" panose="020B0604020202020204" pitchFamily="34" charset="0"/>
              <a:buChar char="•"/>
            </a:pPr>
            <a:r>
              <a:rPr lang="en-US" dirty="0"/>
              <a:t>Conditional moments are a way to express the behavior of one random variable, given that we have information about another, related, random variable.</a:t>
            </a:r>
          </a:p>
          <a:p>
            <a:endParaRPr lang="en-US" dirty="0"/>
          </a:p>
          <a:p>
            <a:r>
              <a:rPr lang="en-US" dirty="0"/>
              <a:t>Thanks, and tune into the next video in this series on multivariate analysis to learn about correlation.</a:t>
            </a:r>
          </a:p>
        </p:txBody>
      </p:sp>
      <p:sp>
        <p:nvSpPr>
          <p:cNvPr id="4" name="Slide Number Placeholder 3"/>
          <p:cNvSpPr>
            <a:spLocks noGrp="1"/>
          </p:cNvSpPr>
          <p:nvPr>
            <p:ph type="sldNum" sz="quarter" idx="5"/>
          </p:nvPr>
        </p:nvSpPr>
        <p:spPr/>
        <p:txBody>
          <a:bodyPr/>
          <a:lstStyle/>
          <a:p>
            <a:fld id="{F539D2B2-0E8D-4616-9657-FD414997E9D0}" type="slidenum">
              <a:rPr lang="en-US" smtClean="0"/>
              <a:t>19</a:t>
            </a:fld>
            <a:endParaRPr lang="en-US"/>
          </a:p>
        </p:txBody>
      </p:sp>
    </p:spTree>
    <p:extLst>
      <p:ext uri="{BB962C8B-B14F-4D97-AF65-F5344CB8AC3E}">
        <p14:creationId xmlns:p14="http://schemas.microsoft.com/office/powerpoint/2010/main" val="33450813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segment, we will discuss how multiple events and random variables interact with each other.  We have seen some of these before, and we will expand on these concepts to build to bigger and more complex multivariate problems.  Let’s start by looking at three key distinctions of notation.</a:t>
            </a:r>
          </a:p>
          <a:p>
            <a:endParaRPr lang="en-US" dirty="0"/>
          </a:p>
          <a:p>
            <a:r>
              <a:rPr lang="en-US" dirty="0"/>
              <a:t>In the context of multivariate probability, when we encounter P(A), this is referred to as the marginal probability of A.</a:t>
            </a:r>
          </a:p>
          <a:p>
            <a:endParaRPr lang="en-US" dirty="0"/>
          </a:p>
          <a:p>
            <a:r>
              <a:rPr lang="en-US" dirty="0"/>
              <a:t>When we see any of the following: P(A [comma] B), P(A [and] B), or P(A [intersection] B), these are different notation for the same thing: the joint probability of A and B.</a:t>
            </a:r>
          </a:p>
          <a:p>
            <a:endParaRPr lang="en-US" dirty="0"/>
          </a:p>
          <a:p>
            <a:r>
              <a:rPr lang="en-US" dirty="0"/>
              <a:t>Finally when we see P(A [vertical pipe] B), which is read as “A given B”, this is conditional probability.</a:t>
            </a:r>
          </a:p>
        </p:txBody>
      </p:sp>
      <p:sp>
        <p:nvSpPr>
          <p:cNvPr id="4" name="Slide Number Placeholder 3"/>
          <p:cNvSpPr>
            <a:spLocks noGrp="1"/>
          </p:cNvSpPr>
          <p:nvPr>
            <p:ph type="sldNum" sz="quarter" idx="10"/>
          </p:nvPr>
        </p:nvSpPr>
        <p:spPr/>
        <p:txBody>
          <a:bodyPr/>
          <a:lstStyle/>
          <a:p>
            <a:fld id="{5EB4EC95-233C-49A0-813F-B93ED9D076A7}" type="slidenum">
              <a:rPr lang="en-US" smtClean="0"/>
              <a:t>2</a:t>
            </a:fld>
            <a:endParaRPr lang="en-US"/>
          </a:p>
        </p:txBody>
      </p:sp>
    </p:spTree>
    <p:extLst>
      <p:ext uri="{BB962C8B-B14F-4D97-AF65-F5344CB8AC3E}">
        <p14:creationId xmlns:p14="http://schemas.microsoft.com/office/powerpoint/2010/main" val="16686979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Hello everyone, I'm Greg Karlovits from the Hydrologic Engineering Center.  Welcome to our course on statistical methods in hydrology.  This video is part two of three on the topic of multivariate analysis and will discuss correlation.  Let's get started.</a:t>
            </a:r>
          </a:p>
          <a:p>
            <a:endParaRPr lang="en-US" dirty="0"/>
          </a:p>
        </p:txBody>
      </p:sp>
      <p:sp>
        <p:nvSpPr>
          <p:cNvPr id="4" name="Slide Number Placeholder 3"/>
          <p:cNvSpPr>
            <a:spLocks noGrp="1"/>
          </p:cNvSpPr>
          <p:nvPr>
            <p:ph type="sldNum" sz="quarter" idx="5"/>
          </p:nvPr>
        </p:nvSpPr>
        <p:spPr/>
        <p:txBody>
          <a:bodyPr/>
          <a:lstStyle/>
          <a:p>
            <a:fld id="{F539D2B2-0E8D-4616-9657-FD414997E9D0}" type="slidenum">
              <a:rPr lang="en-US" smtClean="0"/>
              <a:t>20</a:t>
            </a:fld>
            <a:endParaRPr lang="en-US"/>
          </a:p>
        </p:txBody>
      </p:sp>
    </p:spTree>
    <p:extLst>
      <p:ext uri="{BB962C8B-B14F-4D97-AF65-F5344CB8AC3E}">
        <p14:creationId xmlns:p14="http://schemas.microsoft.com/office/powerpoint/2010/main" val="26749612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After our review of joint and conditional probability, we can dive more into the relationship between two random variables.  These tools further help us quantify and model how two random variables interact and depend on each other.</a:t>
            </a:r>
          </a:p>
          <a:p>
            <a:endParaRPr lang="en-US" dirty="0"/>
          </a:p>
          <a:p>
            <a:r>
              <a:rPr lang="en-US" dirty="0"/>
              <a:t>But first, let’s review the variance formula.  Recall that the variance of a variable measures how much the variable spreads out from the mean of that variable.  It measures this by finding the average squared distance of each point away from the mean of the sample.</a:t>
            </a:r>
          </a:p>
        </p:txBody>
      </p:sp>
      <p:sp>
        <p:nvSpPr>
          <p:cNvPr id="4" name="Slide Number Placeholder 3"/>
          <p:cNvSpPr>
            <a:spLocks noGrp="1"/>
          </p:cNvSpPr>
          <p:nvPr>
            <p:ph type="sldNum" sz="quarter" idx="5"/>
          </p:nvPr>
        </p:nvSpPr>
        <p:spPr/>
        <p:txBody>
          <a:bodyPr/>
          <a:lstStyle/>
          <a:p>
            <a:fld id="{F539D2B2-0E8D-4616-9657-FD414997E9D0}" type="slidenum">
              <a:rPr lang="en-US" smtClean="0"/>
              <a:t>21</a:t>
            </a:fld>
            <a:endParaRPr lang="en-US"/>
          </a:p>
        </p:txBody>
      </p:sp>
    </p:spTree>
    <p:extLst>
      <p:ext uri="{BB962C8B-B14F-4D97-AF65-F5344CB8AC3E}">
        <p14:creationId xmlns:p14="http://schemas.microsoft.com/office/powerpoint/2010/main" val="7912803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let’s look at covariance, which is a multivariate extension of variance.  Instead of measuring in one variable how much it tends to vary away from its mean, we look at how two variables vary away from their mean at the same time.  The sample covariance formula looks a lot like the sample variance formula, except instead of squaring the x-i minus x-bar part, we multiply it by y-i minus y bar.  So for each point in the sample, we take the x coordinate of the point and subtract of the mean of x, and then do the same for the y coordinate, subtracting off the mean of the y, and multiply the two.  Then we add that up for all of the data points in the sample and take the mean.  This is the sample covariance of X and Y.</a:t>
            </a:r>
          </a:p>
          <a:p>
            <a:endParaRPr lang="en-US" dirty="0"/>
          </a:p>
          <a:p>
            <a:r>
              <a:rPr lang="en-US" dirty="0"/>
              <a:t>A couple of things to note is that you can take the covariance of a variable and itself, which is simply the variance of that variable.  You can see in the covariance formula that if you do that, you are multiplying x-i minus x-bar by itself, giving you x-i minus x-bar squared, which gives you the variance formula back.</a:t>
            </a:r>
          </a:p>
          <a:p>
            <a:endParaRPr lang="en-US" dirty="0"/>
          </a:p>
          <a:p>
            <a:r>
              <a:rPr lang="en-US" dirty="0"/>
              <a:t>The sample covariance of x and y has units of the product of the unit of x and unit of y.  That often isn’t very meaningful or helpful.  The sample covariance also does not have a range of values, so it is hard to interpret or compare.  </a:t>
            </a:r>
            <a:r>
              <a:rPr lang="en-US" baseline="0" dirty="0"/>
              <a:t>Standardizing it is much more helpful.</a:t>
            </a:r>
            <a:endParaRPr lang="en-US" dirty="0"/>
          </a:p>
        </p:txBody>
      </p:sp>
      <p:sp>
        <p:nvSpPr>
          <p:cNvPr id="4" name="Slide Number Placeholder 3"/>
          <p:cNvSpPr>
            <a:spLocks noGrp="1"/>
          </p:cNvSpPr>
          <p:nvPr>
            <p:ph type="sldNum" sz="quarter" idx="10"/>
          </p:nvPr>
        </p:nvSpPr>
        <p:spPr/>
        <p:txBody>
          <a:bodyPr/>
          <a:lstStyle/>
          <a:p>
            <a:fld id="{F539D2B2-0E8D-4616-9657-FD414997E9D0}" type="slidenum">
              <a:rPr lang="en-US" smtClean="0"/>
              <a:t>22</a:t>
            </a:fld>
            <a:endParaRPr lang="en-US"/>
          </a:p>
        </p:txBody>
      </p:sp>
    </p:spTree>
    <p:extLst>
      <p:ext uri="{BB962C8B-B14F-4D97-AF65-F5344CB8AC3E}">
        <p14:creationId xmlns:p14="http://schemas.microsoft.com/office/powerpoint/2010/main" val="1678109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Correlation and covariance are directly related.  Correlation can be thought of as a standardization of covariance that gives the measurement no units, and a range of negative one to one.  The fixed range is extremely helpful for comparisons.</a:t>
            </a:r>
          </a:p>
          <a:p>
            <a:endParaRPr lang="en-US" dirty="0"/>
          </a:p>
          <a:p>
            <a:r>
              <a:rPr lang="en-US" dirty="0"/>
              <a:t>The most common way to measure correlation is Pearson’s correlation coefficient, which is a measurement of linear correlation.  We will see how Pearson’s correlation directly uses the sample covariance.</a:t>
            </a:r>
          </a:p>
          <a:p>
            <a:endParaRPr lang="en-US" dirty="0"/>
          </a:p>
          <a:p>
            <a:r>
              <a:rPr lang="en-US" dirty="0"/>
              <a:t>Two non-parametric measures of correlation, which tend to be more robust to the linearity requirement, are Kendall’s and Spearman’s rank correlation coefficients.</a:t>
            </a:r>
          </a:p>
          <a:p>
            <a:endParaRPr lang="en-US" dirty="0"/>
          </a:p>
          <a:p>
            <a:r>
              <a:rPr lang="en-US" dirty="0"/>
              <a:t>For all three of these measures, the minimum value of -1 indicates perfect negative correlation and the maximum value of +1 indicates perfect positive correlation.  A value of zero indicates no correlation.</a:t>
            </a:r>
          </a:p>
        </p:txBody>
      </p:sp>
      <p:sp>
        <p:nvSpPr>
          <p:cNvPr id="4" name="Slide Number Placeholder 3"/>
          <p:cNvSpPr>
            <a:spLocks noGrp="1"/>
          </p:cNvSpPr>
          <p:nvPr>
            <p:ph type="sldNum" sz="quarter" idx="10"/>
          </p:nvPr>
        </p:nvSpPr>
        <p:spPr/>
        <p:txBody>
          <a:bodyPr/>
          <a:lstStyle/>
          <a:p>
            <a:fld id="{F539D2B2-0E8D-4616-9657-FD414997E9D0}" type="slidenum">
              <a:rPr lang="en-US" smtClean="0"/>
              <a:t>23</a:t>
            </a:fld>
            <a:endParaRPr lang="en-US"/>
          </a:p>
        </p:txBody>
      </p:sp>
    </p:spTree>
    <p:extLst>
      <p:ext uri="{BB962C8B-B14F-4D97-AF65-F5344CB8AC3E}">
        <p14:creationId xmlns:p14="http://schemas.microsoft.com/office/powerpoint/2010/main" val="34205991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we said before, Pearson’s correlation coefficient is the most common way to measure correlation.  However, it is highly sensitive to the assumption that the two variables being measured have a linear relationship, and performs badly in situations where X and Y are not linearly related.</a:t>
            </a:r>
          </a:p>
          <a:p>
            <a:endParaRPr lang="en-US" dirty="0"/>
          </a:p>
          <a:p>
            <a:r>
              <a:rPr lang="en-US" dirty="0"/>
              <a:t>Pearson’s correlation coefficient is a normalization of the sample covariance.  It normalizes the covariance by taking the product of the standard deviation of x and the standard deviation of Y.</a:t>
            </a:r>
          </a:p>
          <a:p>
            <a:endParaRPr lang="en-US" dirty="0"/>
          </a:p>
          <a:p>
            <a:r>
              <a:rPr lang="en-US" dirty="0"/>
              <a:t>If you were to measure the correlation of a variable with itself, you could plug this into the correlation formula and see that you will always get a value of 1.  This is because the covariance of a variable and itself is the variance, and when you compute the normalization factor in the denominator, you wind up with this also being the variance of that variable.</a:t>
            </a:r>
          </a:p>
          <a:p>
            <a:endParaRPr lang="en-US" dirty="0"/>
          </a:p>
          <a:p>
            <a:r>
              <a:rPr lang="en-US" dirty="0"/>
              <a:t>In R it is very easy to compute correlation between two variables using the “</a:t>
            </a:r>
            <a:r>
              <a:rPr lang="en-US" dirty="0" err="1"/>
              <a:t>cor</a:t>
            </a:r>
            <a:r>
              <a:rPr lang="en-US" dirty="0"/>
              <a:t>” function.  The default method for computing correlation is Pearson’s coefficient.</a:t>
            </a:r>
          </a:p>
        </p:txBody>
      </p:sp>
      <p:sp>
        <p:nvSpPr>
          <p:cNvPr id="4" name="Slide Number Placeholder 3"/>
          <p:cNvSpPr>
            <a:spLocks noGrp="1"/>
          </p:cNvSpPr>
          <p:nvPr>
            <p:ph type="sldNum" sz="quarter" idx="5"/>
          </p:nvPr>
        </p:nvSpPr>
        <p:spPr/>
        <p:txBody>
          <a:bodyPr/>
          <a:lstStyle/>
          <a:p>
            <a:fld id="{F539D2B2-0E8D-4616-9657-FD414997E9D0}" type="slidenum">
              <a:rPr lang="en-US" smtClean="0"/>
              <a:t>24</a:t>
            </a:fld>
            <a:endParaRPr lang="en-US"/>
          </a:p>
        </p:txBody>
      </p:sp>
    </p:spTree>
    <p:extLst>
      <p:ext uri="{BB962C8B-B14F-4D97-AF65-F5344CB8AC3E}">
        <p14:creationId xmlns:p14="http://schemas.microsoft.com/office/powerpoint/2010/main" val="215741804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Kendall’s tau is a popular alternative that is less sensitive to non-linearity.  Kendall’s tau checks if pair of values in the dataset are increasing in x and y.  If both x and y increase between the points, the pair gets a score of +1.  If both x and y decrease between the points, the pair gets a score of -1.  If they are mixed, they get a score of 0.  Then the mean score is computed across all the pairs of points.</a:t>
            </a:r>
          </a:p>
          <a:p>
            <a:endParaRPr lang="en-US" dirty="0"/>
          </a:p>
          <a:p>
            <a:r>
              <a:rPr lang="en-US" dirty="0"/>
              <a:t>In R, setting the method parameter of the “</a:t>
            </a:r>
            <a:r>
              <a:rPr lang="en-US" dirty="0" err="1"/>
              <a:t>cor</a:t>
            </a:r>
            <a:r>
              <a:rPr lang="en-US" dirty="0"/>
              <a:t>” function to “Kendall” will give you Kendall’s tau.</a:t>
            </a:r>
          </a:p>
        </p:txBody>
      </p:sp>
      <p:sp>
        <p:nvSpPr>
          <p:cNvPr id="4" name="Slide Number Placeholder 3"/>
          <p:cNvSpPr>
            <a:spLocks noGrp="1"/>
          </p:cNvSpPr>
          <p:nvPr>
            <p:ph type="sldNum" sz="quarter" idx="5"/>
          </p:nvPr>
        </p:nvSpPr>
        <p:spPr/>
        <p:txBody>
          <a:bodyPr/>
          <a:lstStyle/>
          <a:p>
            <a:fld id="{F539D2B2-0E8D-4616-9657-FD414997E9D0}" type="slidenum">
              <a:rPr lang="en-US" smtClean="0"/>
              <a:t>25</a:t>
            </a:fld>
            <a:endParaRPr lang="en-US"/>
          </a:p>
        </p:txBody>
      </p:sp>
    </p:spTree>
    <p:extLst>
      <p:ext uri="{BB962C8B-B14F-4D97-AF65-F5344CB8AC3E}">
        <p14:creationId xmlns:p14="http://schemas.microsoft.com/office/powerpoint/2010/main" val="39595354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Spearman’s Rho is also more robust to non-linear situations.  It often gives similar performance to Kendall’s tau.</a:t>
            </a:r>
          </a:p>
          <a:p>
            <a:endParaRPr lang="en-US" dirty="0"/>
          </a:p>
          <a:p>
            <a:r>
              <a:rPr lang="en-US" dirty="0"/>
              <a:t>There are two ways to compute it.  In either situation, you have to find the rank of each X and Y in your dataset, with 1 being the smallest value and n being the largest value.  Because you use a rank transformation on the data, Spearman’s rho is also called the rank correlation coefficient.</a:t>
            </a:r>
          </a:p>
          <a:p>
            <a:endParaRPr lang="en-US" dirty="0"/>
          </a:p>
          <a:p>
            <a:r>
              <a:rPr lang="en-US" dirty="0"/>
              <a:t>The first way to compute Spearman’s rho is to take the Pearson correlation coefficient of the ranks of the data.  The second way is to use the formula shown, which is based on the difference in the ranks of the X and Y values for each data point.  If all of the ranks are the same, d-i is always zero, so the sum is zero and the correlation is 1.</a:t>
            </a:r>
          </a:p>
          <a:p>
            <a:endParaRPr lang="en-US" dirty="0"/>
          </a:p>
          <a:p>
            <a:r>
              <a:rPr lang="en-US" dirty="0"/>
              <a:t>In R you can set the method parameter of the “</a:t>
            </a:r>
            <a:r>
              <a:rPr lang="en-US" dirty="0" err="1"/>
              <a:t>cor</a:t>
            </a:r>
            <a:r>
              <a:rPr lang="en-US" dirty="0"/>
              <a:t>” function to “spearman” to get Spearman’s rho.</a:t>
            </a:r>
          </a:p>
        </p:txBody>
      </p:sp>
      <p:sp>
        <p:nvSpPr>
          <p:cNvPr id="4" name="Slide Number Placeholder 3"/>
          <p:cNvSpPr>
            <a:spLocks noGrp="1"/>
          </p:cNvSpPr>
          <p:nvPr>
            <p:ph type="sldNum" sz="quarter" idx="5"/>
          </p:nvPr>
        </p:nvSpPr>
        <p:spPr/>
        <p:txBody>
          <a:bodyPr/>
          <a:lstStyle/>
          <a:p>
            <a:fld id="{F539D2B2-0E8D-4616-9657-FD414997E9D0}" type="slidenum">
              <a:rPr lang="en-US" smtClean="0"/>
              <a:t>26</a:t>
            </a:fld>
            <a:endParaRPr lang="en-US"/>
          </a:p>
        </p:txBody>
      </p:sp>
    </p:spTree>
    <p:extLst>
      <p:ext uri="{BB962C8B-B14F-4D97-AF65-F5344CB8AC3E}">
        <p14:creationId xmlns:p14="http://schemas.microsoft.com/office/powerpoint/2010/main" val="41806315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see how Pearson’s correlation compares to a non-parametric measure of correlation.  These plots show three sets of scattered data, and the associated Spearman and Pearson correlation coefficients for each.  Kendall’s tau and Spearman’s rho have similar performance for these data.</a:t>
            </a:r>
          </a:p>
          <a:p>
            <a:endParaRPr lang="en-US" dirty="0"/>
          </a:p>
          <a:p>
            <a:r>
              <a:rPr lang="en-US" dirty="0"/>
              <a:t>In the plot on the left, we see a weakly linear relationship between X and Y, and both of the measures of correlation are small, giving a similar value of 0.35-0.37.  There is nothing about the data suggesting that linear and nonlinear correlation should be very different, or that correlation in general should be very strong.</a:t>
            </a:r>
          </a:p>
          <a:p>
            <a:endParaRPr lang="en-US" dirty="0"/>
          </a:p>
          <a:p>
            <a:r>
              <a:rPr lang="en-US" dirty="0"/>
              <a:t>The second plot shows a set of data that are monotonic, but non-linear.  In this case, because the relationship is not linear but the data are clearly increasing, the Pearson correlation is high but not perfect.  Because the data are monotonic, Spearman’s rho is 1.</a:t>
            </a:r>
          </a:p>
          <a:p>
            <a:endParaRPr lang="en-US" dirty="0"/>
          </a:p>
          <a:p>
            <a:r>
              <a:rPr lang="en-US" dirty="0"/>
              <a:t>The third plot shows a situation where there is a strong linear clustering of points, but five points that do not follow the trend and fall off to the right.  Because these extra points break the linear relationship, the Pearson correlation is much smaller than the Spearman correlation.  Spearman’s rho is much less sensitive to these few data points and gives much more credit to the strength overall of the trend that larger X values are associated with larger Y values.</a:t>
            </a:r>
          </a:p>
        </p:txBody>
      </p:sp>
      <p:sp>
        <p:nvSpPr>
          <p:cNvPr id="4" name="Slide Number Placeholder 3"/>
          <p:cNvSpPr>
            <a:spLocks noGrp="1"/>
          </p:cNvSpPr>
          <p:nvPr>
            <p:ph type="sldNum" sz="quarter" idx="5"/>
          </p:nvPr>
        </p:nvSpPr>
        <p:spPr/>
        <p:txBody>
          <a:bodyPr/>
          <a:lstStyle/>
          <a:p>
            <a:fld id="{F539D2B2-0E8D-4616-9657-FD414997E9D0}" type="slidenum">
              <a:rPr lang="en-US" smtClean="0"/>
              <a:t>27</a:t>
            </a:fld>
            <a:endParaRPr lang="en-US"/>
          </a:p>
        </p:txBody>
      </p:sp>
    </p:spTree>
    <p:extLst>
      <p:ext uri="{BB962C8B-B14F-4D97-AF65-F5344CB8AC3E}">
        <p14:creationId xmlns:p14="http://schemas.microsoft.com/office/powerpoint/2010/main" val="14417510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video, we discussed correlation.  Four key points to take away from this video are:</a:t>
            </a:r>
          </a:p>
          <a:p>
            <a:pPr marL="171450" indent="-171450">
              <a:buFont typeface="Arial" panose="020B0604020202020204" pitchFamily="34" charset="0"/>
              <a:buChar char="•"/>
            </a:pPr>
            <a:r>
              <a:rPr lang="en-US" dirty="0"/>
              <a:t>Covariance is a multivariate extension of variance</a:t>
            </a:r>
          </a:p>
          <a:p>
            <a:pPr marL="171450" indent="-171450">
              <a:buFont typeface="Arial" panose="020B0604020202020204" pitchFamily="34" charset="0"/>
              <a:buChar char="•"/>
            </a:pPr>
            <a:r>
              <a:rPr lang="en-US" dirty="0"/>
              <a:t>Correlation is the normalized version covariance, giving a measure of the relationship between two variables on a -1 to 1 scale</a:t>
            </a:r>
          </a:p>
          <a:p>
            <a:pPr marL="171450" indent="-171450">
              <a:buFont typeface="Arial" panose="020B0604020202020204" pitchFamily="34" charset="0"/>
              <a:buChar char="•"/>
            </a:pPr>
            <a:r>
              <a:rPr lang="en-US" dirty="0"/>
              <a:t>Pearson’s coefficient is a measure of </a:t>
            </a:r>
            <a:r>
              <a:rPr lang="en-US" i="1" dirty="0"/>
              <a:t>linear</a:t>
            </a:r>
            <a:r>
              <a:rPr lang="en-US" i="0" dirty="0"/>
              <a:t> correlation, and</a:t>
            </a:r>
          </a:p>
          <a:p>
            <a:pPr marL="171450" indent="-171450">
              <a:buFont typeface="Arial" panose="020B0604020202020204" pitchFamily="34" charset="0"/>
              <a:buChar char="•"/>
            </a:pPr>
            <a:r>
              <a:rPr lang="en-US" dirty="0"/>
              <a:t>Kendall’s and Spearman’s coefficients are more robust measures of correlation that are less sensitive to the linearity assumption.</a:t>
            </a:r>
          </a:p>
          <a:p>
            <a:endParaRPr lang="en-US" dirty="0"/>
          </a:p>
          <a:p>
            <a:r>
              <a:rPr lang="en-US" dirty="0"/>
              <a:t>Thanks, and tune into the next video in this series on multivariate analysis to learn about joint probability distributions and copulas.</a:t>
            </a:r>
          </a:p>
        </p:txBody>
      </p:sp>
      <p:sp>
        <p:nvSpPr>
          <p:cNvPr id="4" name="Slide Number Placeholder 3"/>
          <p:cNvSpPr>
            <a:spLocks noGrp="1"/>
          </p:cNvSpPr>
          <p:nvPr>
            <p:ph type="sldNum" sz="quarter" idx="5"/>
          </p:nvPr>
        </p:nvSpPr>
        <p:spPr/>
        <p:txBody>
          <a:bodyPr/>
          <a:lstStyle/>
          <a:p>
            <a:fld id="{F539D2B2-0E8D-4616-9657-FD414997E9D0}" type="slidenum">
              <a:rPr lang="en-US" smtClean="0"/>
              <a:t>28</a:t>
            </a:fld>
            <a:endParaRPr lang="en-US"/>
          </a:p>
        </p:txBody>
      </p:sp>
    </p:spTree>
    <p:extLst>
      <p:ext uri="{BB962C8B-B14F-4D97-AF65-F5344CB8AC3E}">
        <p14:creationId xmlns:p14="http://schemas.microsoft.com/office/powerpoint/2010/main" val="26803481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Hello everyone, I'm Greg Karlovits from the Hydrologic Engineering Center.  Welcome to our course on statistical methods in hydrology.  This video is part three of three on the topic of multivariate analysis and will discuss joint probability distributions and copulas.  Let's get started.</a:t>
            </a:r>
          </a:p>
          <a:p>
            <a:endParaRPr lang="en-US" dirty="0"/>
          </a:p>
        </p:txBody>
      </p:sp>
      <p:sp>
        <p:nvSpPr>
          <p:cNvPr id="4" name="Slide Number Placeholder 3"/>
          <p:cNvSpPr>
            <a:spLocks noGrp="1"/>
          </p:cNvSpPr>
          <p:nvPr>
            <p:ph type="sldNum" sz="quarter" idx="5"/>
          </p:nvPr>
        </p:nvSpPr>
        <p:spPr/>
        <p:txBody>
          <a:bodyPr/>
          <a:lstStyle/>
          <a:p>
            <a:fld id="{F539D2B2-0E8D-4616-9657-FD414997E9D0}" type="slidenum">
              <a:rPr lang="en-US" smtClean="0"/>
              <a:t>29</a:t>
            </a:fld>
            <a:endParaRPr lang="en-US"/>
          </a:p>
        </p:txBody>
      </p:sp>
    </p:spTree>
    <p:extLst>
      <p:ext uri="{BB962C8B-B14F-4D97-AF65-F5344CB8AC3E}">
        <p14:creationId xmlns:p14="http://schemas.microsoft.com/office/powerpoint/2010/main" val="1124882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multivariate probability, when we ask about the probability of one event regardless of any information we have about other variables, this is referred to as </a:t>
            </a:r>
            <a:r>
              <a:rPr lang="en-US" i="1" dirty="0"/>
              <a:t>marginal probability</a:t>
            </a:r>
            <a:r>
              <a:rPr lang="en-US" i="0" dirty="0"/>
              <a:t>. P(A) is the marginal probability of event A occurring regardless of any other information.</a:t>
            </a:r>
          </a:p>
          <a:p>
            <a:endParaRPr lang="en-US" dirty="0"/>
          </a:p>
          <a:p>
            <a:r>
              <a:rPr lang="en-US" dirty="0"/>
              <a:t>Imagine the rectangle has an area equal to one. If the area of a circle (less than or equal to 1, greater than or equal to zero) is equal to its probability, then in this case P(A) is the area inside A regardless of whether it’s in B, or an undrawn C, etc.</a:t>
            </a:r>
          </a:p>
        </p:txBody>
      </p:sp>
      <p:sp>
        <p:nvSpPr>
          <p:cNvPr id="4" name="Slide Number Placeholder 3"/>
          <p:cNvSpPr>
            <a:spLocks noGrp="1"/>
          </p:cNvSpPr>
          <p:nvPr>
            <p:ph type="sldNum" sz="quarter" idx="10"/>
          </p:nvPr>
        </p:nvSpPr>
        <p:spPr/>
        <p:txBody>
          <a:bodyPr/>
          <a:lstStyle/>
          <a:p>
            <a:fld id="{5EB4EC95-233C-49A0-813F-B93ED9D076A7}" type="slidenum">
              <a:rPr lang="en-US" smtClean="0"/>
              <a:t>3</a:t>
            </a:fld>
            <a:endParaRPr lang="en-US"/>
          </a:p>
        </p:txBody>
      </p:sp>
    </p:spTree>
    <p:extLst>
      <p:ext uri="{BB962C8B-B14F-4D97-AF65-F5344CB8AC3E}">
        <p14:creationId xmlns:p14="http://schemas.microsoft.com/office/powerpoint/2010/main" val="122563285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Despite there being an endless list of probability distributions for one variable, the list for multiple variables is much shorter and most of them are closely related.  In most cases we are going to show examples of bivariate distributions, that is, joint distributions with two variables, but in almost all cases these examples can be extended to arbitrarily many variables.</a:t>
            </a:r>
          </a:p>
          <a:p>
            <a:endParaRPr lang="en-US" dirty="0"/>
          </a:p>
          <a:p>
            <a:r>
              <a:rPr lang="en-US" dirty="0"/>
              <a:t>A joint distribution has to describe two things; the marginal behavior of each variable, and the dependency or relationship between them.  For two variables this structure might seem pretty straightforward because the relationship between the variables might be simple.  Adding many more variables means accounting for the interaction between all pairs of random variables.</a:t>
            </a:r>
          </a:p>
          <a:p>
            <a:endParaRPr lang="en-US" dirty="0"/>
          </a:p>
          <a:p>
            <a:r>
              <a:rPr lang="en-US" dirty="0"/>
              <a:t>At the bottom is a sample of analytical multivariate models.  The first is the multivariate normal, which is by far the most commonly used and easiest to apply.  The remainder, including multivariate t, Dirichlet, and Wishart, are very rarely used, except in Bayesian statistics.</a:t>
            </a:r>
          </a:p>
        </p:txBody>
      </p:sp>
      <p:sp>
        <p:nvSpPr>
          <p:cNvPr id="4" name="Slide Number Placeholder 3"/>
          <p:cNvSpPr>
            <a:spLocks noGrp="1"/>
          </p:cNvSpPr>
          <p:nvPr>
            <p:ph type="sldNum" sz="quarter" idx="5"/>
          </p:nvPr>
        </p:nvSpPr>
        <p:spPr/>
        <p:txBody>
          <a:bodyPr/>
          <a:lstStyle/>
          <a:p>
            <a:fld id="{F539D2B2-0E8D-4616-9657-FD414997E9D0}" type="slidenum">
              <a:rPr lang="en-US" smtClean="0"/>
              <a:t>30</a:t>
            </a:fld>
            <a:endParaRPr lang="en-US"/>
          </a:p>
        </p:txBody>
      </p:sp>
    </p:spTree>
    <p:extLst>
      <p:ext uri="{BB962C8B-B14F-4D97-AF65-F5344CB8AC3E}">
        <p14:creationId xmlns:p14="http://schemas.microsoft.com/office/powerpoint/2010/main" val="192032574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are going to focus on the multivariate normal for two reasons: one, it is the most common and easy to apply of the multivariate distributions.  Two, it can be used as part of a multivariate modeling tool called the Gaussian copula which lets us create a joint distribution of variables that have any marginal distribution we want.</a:t>
            </a:r>
          </a:p>
          <a:p>
            <a:endParaRPr lang="en-US" dirty="0"/>
          </a:p>
          <a:p>
            <a:r>
              <a:rPr lang="en-US" dirty="0"/>
              <a:t>Recall that the univariate normal distribution, the normal distribution we have seen so far, has two parameters; the mean and the variance.  These are single values describing the location and scale of the distribution.</a:t>
            </a:r>
          </a:p>
          <a:p>
            <a:endParaRPr lang="en-US" dirty="0"/>
          </a:p>
          <a:p>
            <a:r>
              <a:rPr lang="en-US" dirty="0"/>
              <a:t>When we extend this to a bivariate normal distribution, meaning it is the joint distribution of two variables, we expand the dimension of the parameters.  The mean goes from a single value to a vector of length two that describes the mean of each of the two random variables being joined.  The single value of the variance becomes a 2x2 covariance matrix, which describes the covariance between each of the variables being joined.</a:t>
            </a:r>
          </a:p>
          <a:p>
            <a:endParaRPr lang="en-US" dirty="0"/>
          </a:p>
          <a:p>
            <a:r>
              <a:rPr lang="en-US" dirty="0"/>
              <a:t>As we extend the bivariate normal to arbitrarily many dimensions, the mu vector has length k, and the covariance matrix is a k by k matrix.</a:t>
            </a:r>
          </a:p>
        </p:txBody>
      </p:sp>
      <p:sp>
        <p:nvSpPr>
          <p:cNvPr id="4" name="Slide Number Placeholder 3"/>
          <p:cNvSpPr>
            <a:spLocks noGrp="1"/>
          </p:cNvSpPr>
          <p:nvPr>
            <p:ph type="sldNum" sz="quarter" idx="5"/>
          </p:nvPr>
        </p:nvSpPr>
        <p:spPr/>
        <p:txBody>
          <a:bodyPr/>
          <a:lstStyle/>
          <a:p>
            <a:fld id="{F539D2B2-0E8D-4616-9657-FD414997E9D0}" type="slidenum">
              <a:rPr lang="en-US" smtClean="0"/>
              <a:t>31</a:t>
            </a:fld>
            <a:endParaRPr lang="en-US"/>
          </a:p>
        </p:txBody>
      </p:sp>
    </p:spTree>
    <p:extLst>
      <p:ext uri="{BB962C8B-B14F-4D97-AF65-F5344CB8AC3E}">
        <p14:creationId xmlns:p14="http://schemas.microsoft.com/office/powerpoint/2010/main" val="28810910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lower left shows a 2-d density plot of a bivariate normal distribution.  The density shows where combinations of x and y are the most likely as the height of the density.  When samples are taken from the bivariate normal, they come out as a list of </a:t>
            </a:r>
            <a:r>
              <a:rPr lang="en-US" dirty="0" err="1"/>
              <a:t>x,y</a:t>
            </a:r>
            <a:r>
              <a:rPr lang="en-US" dirty="0"/>
              <a:t> points.  A k-variate normal would be a list of k-length vectors.</a:t>
            </a:r>
          </a:p>
          <a:p>
            <a:endParaRPr lang="en-US" dirty="0"/>
          </a:p>
          <a:p>
            <a:r>
              <a:rPr lang="en-US" dirty="0"/>
              <a:t>For the bivariate case we are showing, each point is a sample from the distribution.  The right side shows a list of points sampled from the density on the left.  If you take the mean of each column in this list, you get back the mean vector for the bivariate normal.  If you compute the covariance between the two columns, you get elements of the covariance matrix back.</a:t>
            </a:r>
          </a:p>
        </p:txBody>
      </p:sp>
      <p:sp>
        <p:nvSpPr>
          <p:cNvPr id="4" name="Slide Number Placeholder 3"/>
          <p:cNvSpPr>
            <a:spLocks noGrp="1"/>
          </p:cNvSpPr>
          <p:nvPr>
            <p:ph type="sldNum" sz="quarter" idx="5"/>
          </p:nvPr>
        </p:nvSpPr>
        <p:spPr/>
        <p:txBody>
          <a:bodyPr/>
          <a:lstStyle/>
          <a:p>
            <a:fld id="{F539D2B2-0E8D-4616-9657-FD414997E9D0}" type="slidenum">
              <a:rPr lang="en-US" smtClean="0"/>
              <a:t>32</a:t>
            </a:fld>
            <a:endParaRPr lang="en-US"/>
          </a:p>
        </p:txBody>
      </p:sp>
    </p:spTree>
    <p:extLst>
      <p:ext uri="{BB962C8B-B14F-4D97-AF65-F5344CB8AC3E}">
        <p14:creationId xmlns:p14="http://schemas.microsoft.com/office/powerpoint/2010/main" val="222632201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introduced the parameters of the multivariate normal before, and here is an expansion of those parameters into matrix notation.</a:t>
            </a:r>
          </a:p>
          <a:p>
            <a:endParaRPr lang="en-US" dirty="0"/>
          </a:p>
          <a:p>
            <a:r>
              <a:rPr lang="en-US" dirty="0"/>
              <a:t>The mean vector is simply a vector that contains the mean of each of the variables in the joint distribution.</a:t>
            </a:r>
          </a:p>
          <a:p>
            <a:endParaRPr lang="en-US" dirty="0"/>
          </a:p>
          <a:p>
            <a:r>
              <a:rPr lang="en-US" dirty="0"/>
              <a:t>The covariance matrix is constructed so that each element is a covariance of a pair of variables.  Let’s look at the diagonal first – notice that these are the variances for each of the random variables.  This is because as we recall, the covariance of a variable and itself is the variable’s variance.</a:t>
            </a:r>
          </a:p>
          <a:p>
            <a:endParaRPr lang="en-US" dirty="0"/>
          </a:p>
          <a:p>
            <a:r>
              <a:rPr lang="en-US" dirty="0"/>
              <a:t>Now let’s look off-diagonal.  We see that for each row and column, that the value is the covariance of two of the variables.  In row 1 column 2, it is the covariance of X1 and X2.  For row 1 column 3 it is the covariance of X1 and X3, and so on.  The matrix is symmetrical, so the value in row 3 column 1 is the same as row 1 column 3.</a:t>
            </a:r>
          </a:p>
          <a:p>
            <a:endParaRPr lang="en-US" dirty="0"/>
          </a:p>
          <a:p>
            <a:r>
              <a:rPr lang="en-US" dirty="0"/>
              <a:t>When a sample is taken from the multivariate normal, it is a k-length vector containing samples from each of the k random variables.  Each of the random variables is normally distributed and has a mean defined by the mean vector, and a variance defined by the covariance vector.</a:t>
            </a:r>
          </a:p>
          <a:p>
            <a:endParaRPr lang="en-US" dirty="0"/>
          </a:p>
          <a:p>
            <a:r>
              <a:rPr lang="en-US" dirty="0"/>
              <a:t>The joint distribution behavior becomes apparent only across a large number of samples.  A single sample drawn from the distribution simply looks like a collection of normally-distributed variables.  Until you look at the covariance or correlation between these variables in a large sample, the joint distribution structure is not apparent.</a:t>
            </a:r>
          </a:p>
        </p:txBody>
      </p:sp>
      <p:sp>
        <p:nvSpPr>
          <p:cNvPr id="4" name="Slide Number Placeholder 3"/>
          <p:cNvSpPr>
            <a:spLocks noGrp="1"/>
          </p:cNvSpPr>
          <p:nvPr>
            <p:ph type="sldNum" sz="quarter" idx="5"/>
          </p:nvPr>
        </p:nvSpPr>
        <p:spPr/>
        <p:txBody>
          <a:bodyPr/>
          <a:lstStyle/>
          <a:p>
            <a:fld id="{F539D2B2-0E8D-4616-9657-FD414997E9D0}" type="slidenum">
              <a:rPr lang="en-US" smtClean="0"/>
              <a:t>33</a:t>
            </a:fld>
            <a:endParaRPr lang="en-US"/>
          </a:p>
        </p:txBody>
      </p:sp>
    </p:spTree>
    <p:extLst>
      <p:ext uri="{BB962C8B-B14F-4D97-AF65-F5344CB8AC3E}">
        <p14:creationId xmlns:p14="http://schemas.microsoft.com/office/powerpoint/2010/main" val="315463504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Recall that the standard normal distribution is a normal distribution with a mean of zero and a variance of 1.  The multivariate normal also has a standard version.</a:t>
            </a:r>
          </a:p>
          <a:p>
            <a:endParaRPr lang="en-US" dirty="0"/>
          </a:p>
          <a:p>
            <a:r>
              <a:rPr lang="en-US" dirty="0"/>
              <a:t>The mean vector of a multivariate standard normal distribution is a k-length vector containing zeros.  All of the variables have a mean of zero.</a:t>
            </a:r>
          </a:p>
          <a:p>
            <a:endParaRPr lang="en-US" dirty="0"/>
          </a:p>
          <a:p>
            <a:r>
              <a:rPr lang="en-US" dirty="0"/>
              <a:t>The covariance matrix of the multivariate standard normal has 1s down the diagonal, because each of the variables have a variance of 1.  The off-diagonals are the correlation between each of the variables instead of the covariance.  The covariance matrix of a multivariate standard normal is also sometimes called a correlation matrix.</a:t>
            </a:r>
          </a:p>
          <a:p>
            <a:endParaRPr lang="en-US" dirty="0"/>
          </a:p>
          <a:p>
            <a:r>
              <a:rPr lang="en-US" dirty="0"/>
              <a:t>A sample from the multivariate standard normal distribution is a k-length vector of standard normal variates.  Across a large number of samples, the correlation structure of this distribution becomes apparent.</a:t>
            </a:r>
          </a:p>
        </p:txBody>
      </p:sp>
      <p:sp>
        <p:nvSpPr>
          <p:cNvPr id="4" name="Slide Number Placeholder 3"/>
          <p:cNvSpPr>
            <a:spLocks noGrp="1"/>
          </p:cNvSpPr>
          <p:nvPr>
            <p:ph type="sldNum" sz="quarter" idx="5"/>
          </p:nvPr>
        </p:nvSpPr>
        <p:spPr/>
        <p:txBody>
          <a:bodyPr/>
          <a:lstStyle/>
          <a:p>
            <a:fld id="{F539D2B2-0E8D-4616-9657-FD414997E9D0}" type="slidenum">
              <a:rPr lang="en-US" smtClean="0"/>
              <a:t>34</a:t>
            </a:fld>
            <a:endParaRPr lang="en-US"/>
          </a:p>
        </p:txBody>
      </p:sp>
    </p:spTree>
    <p:extLst>
      <p:ext uri="{BB962C8B-B14F-4D97-AF65-F5344CB8AC3E}">
        <p14:creationId xmlns:p14="http://schemas.microsoft.com/office/powerpoint/2010/main" val="404103353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went into a lot of length about the multivariate normal because it is the most common and easy to use.</a:t>
            </a:r>
          </a:p>
          <a:p>
            <a:endParaRPr lang="en-US" dirty="0"/>
          </a:p>
          <a:p>
            <a:r>
              <a:rPr lang="en-US" dirty="0"/>
              <a:t>The other three we mentioned before are the multivariate t, which is a multivariate extension of Student’s t distribution; the Dirichlet distribution which is an extension of the beta distribution, and the Wishart distribution which extends the gamma distribution.</a:t>
            </a:r>
          </a:p>
          <a:p>
            <a:endParaRPr lang="en-US" dirty="0"/>
          </a:p>
          <a:p>
            <a:r>
              <a:rPr lang="en-US" dirty="0"/>
              <a:t>These are not commonly used except in Bayesian statistics.</a:t>
            </a:r>
          </a:p>
        </p:txBody>
      </p:sp>
      <p:sp>
        <p:nvSpPr>
          <p:cNvPr id="4" name="Slide Number Placeholder 3"/>
          <p:cNvSpPr>
            <a:spLocks noGrp="1"/>
          </p:cNvSpPr>
          <p:nvPr>
            <p:ph type="sldNum" sz="quarter" idx="5"/>
          </p:nvPr>
        </p:nvSpPr>
        <p:spPr/>
        <p:txBody>
          <a:bodyPr/>
          <a:lstStyle/>
          <a:p>
            <a:fld id="{F539D2B2-0E8D-4616-9657-FD414997E9D0}" type="slidenum">
              <a:rPr lang="en-US" smtClean="0"/>
              <a:t>35</a:t>
            </a:fld>
            <a:endParaRPr lang="en-US"/>
          </a:p>
        </p:txBody>
      </p:sp>
    </p:spTree>
    <p:extLst>
      <p:ext uri="{BB962C8B-B14F-4D97-AF65-F5344CB8AC3E}">
        <p14:creationId xmlns:p14="http://schemas.microsoft.com/office/powerpoint/2010/main" val="183807357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Each of the multivariate distributions can be very restrictive to use.  It forces you to define the marginal distribution and joining behavior for each of the variables in a very specific way.  Unless all of your variables have the same type of distribution and their joint behavior is easy to define, a multivariate distribution is unlikely to be easy to use.</a:t>
            </a:r>
          </a:p>
          <a:p>
            <a:endParaRPr lang="en-US" dirty="0"/>
          </a:p>
          <a:p>
            <a:r>
              <a:rPr lang="en-US" dirty="0" err="1"/>
              <a:t>Sklar’s</a:t>
            </a:r>
            <a:r>
              <a:rPr lang="en-US" dirty="0"/>
              <a:t> theorem allows us to define multivariate distributions that have more flexible properties.  First, it lets us use any probability distribution for each marginal distribution involved.  This means that each variable can have a different marginal distribution.  Second, it lets us define how the variables are joined together using a structure called a </a:t>
            </a:r>
            <a:r>
              <a:rPr lang="en-US" i="1" dirty="0"/>
              <a:t>copula</a:t>
            </a:r>
            <a:r>
              <a:rPr lang="en-US" i="0" dirty="0"/>
              <a:t>, which is only concerned with the joining structure and not with the marginals at all.</a:t>
            </a:r>
          </a:p>
          <a:p>
            <a:endParaRPr lang="en-US" i="0" dirty="0"/>
          </a:p>
          <a:p>
            <a:r>
              <a:rPr lang="en-US" i="0" dirty="0"/>
              <a:t>This means that we can join together arbitrarily-distributed variables using a structure that gives us the joint shape we want while preserving the behavior of each of the marginals.</a:t>
            </a:r>
            <a:endParaRPr lang="en-US" dirty="0"/>
          </a:p>
        </p:txBody>
      </p:sp>
      <p:sp>
        <p:nvSpPr>
          <p:cNvPr id="4" name="Slide Number Placeholder 3"/>
          <p:cNvSpPr>
            <a:spLocks noGrp="1"/>
          </p:cNvSpPr>
          <p:nvPr>
            <p:ph type="sldNum" sz="quarter" idx="5"/>
          </p:nvPr>
        </p:nvSpPr>
        <p:spPr/>
        <p:txBody>
          <a:bodyPr/>
          <a:lstStyle/>
          <a:p>
            <a:fld id="{F539D2B2-0E8D-4616-9657-FD414997E9D0}" type="slidenum">
              <a:rPr lang="en-US" smtClean="0"/>
              <a:t>36</a:t>
            </a:fld>
            <a:endParaRPr lang="en-US"/>
          </a:p>
        </p:txBody>
      </p:sp>
    </p:spTree>
    <p:extLst>
      <p:ext uri="{BB962C8B-B14F-4D97-AF65-F5344CB8AC3E}">
        <p14:creationId xmlns:p14="http://schemas.microsoft.com/office/powerpoint/2010/main" val="210905048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two most common families of copulas are the Gaussian copula, which is based on the multivariate normal distribution we spent some time with earlier, and the Archimedean copulas.  The Gaussian copula is very straightforward to use because the relationship between variables can be defined using Pearson’s correlation coefficient, and it provides a joint structure that is useful in a number of situations.  The Archimedean copulas provide additional interesting shapes for the joining structure of the variables, and the strength of the relationship is usually measured with a single parameter that can be estimated using Kendall’s tau.</a:t>
            </a:r>
          </a:p>
        </p:txBody>
      </p:sp>
      <p:sp>
        <p:nvSpPr>
          <p:cNvPr id="4" name="Slide Number Placeholder 3"/>
          <p:cNvSpPr>
            <a:spLocks noGrp="1"/>
          </p:cNvSpPr>
          <p:nvPr>
            <p:ph type="sldNum" sz="quarter" idx="5"/>
          </p:nvPr>
        </p:nvSpPr>
        <p:spPr/>
        <p:txBody>
          <a:bodyPr/>
          <a:lstStyle/>
          <a:p>
            <a:fld id="{F539D2B2-0E8D-4616-9657-FD414997E9D0}" type="slidenum">
              <a:rPr lang="en-US" smtClean="0"/>
              <a:t>37</a:t>
            </a:fld>
            <a:endParaRPr lang="en-US"/>
          </a:p>
        </p:txBody>
      </p:sp>
    </p:spTree>
    <p:extLst>
      <p:ext uri="{BB962C8B-B14F-4D97-AF65-F5344CB8AC3E}">
        <p14:creationId xmlns:p14="http://schemas.microsoft.com/office/powerpoint/2010/main" val="112741209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Gaussian copula gets a lot of mileage for many usage, including the Hydrologic Sample tool in the HEC-WAT software.</a:t>
            </a:r>
          </a:p>
          <a:p>
            <a:endParaRPr lang="en-US" dirty="0"/>
          </a:p>
          <a:p>
            <a:r>
              <a:rPr lang="en-US" dirty="0"/>
              <a:t>The assumption for the Gaussian copula is that the joining structure looks like a multivariate normal, even when the marginals don’t look normally distributed.  It functions by taking random samples from a multivariate standard normal, and converting the sampled marginal values from normal into a different distribution.  We will show a demonstration of this sampling next.</a:t>
            </a:r>
          </a:p>
        </p:txBody>
      </p:sp>
      <p:sp>
        <p:nvSpPr>
          <p:cNvPr id="4" name="Slide Number Placeholder 3"/>
          <p:cNvSpPr>
            <a:spLocks noGrp="1"/>
          </p:cNvSpPr>
          <p:nvPr>
            <p:ph type="sldNum" sz="quarter" idx="5"/>
          </p:nvPr>
        </p:nvSpPr>
        <p:spPr/>
        <p:txBody>
          <a:bodyPr/>
          <a:lstStyle/>
          <a:p>
            <a:fld id="{F539D2B2-0E8D-4616-9657-FD414997E9D0}" type="slidenum">
              <a:rPr lang="en-US" smtClean="0"/>
              <a:t>38</a:t>
            </a:fld>
            <a:endParaRPr lang="en-US"/>
          </a:p>
        </p:txBody>
      </p:sp>
    </p:spTree>
    <p:extLst>
      <p:ext uri="{BB962C8B-B14F-4D97-AF65-F5344CB8AC3E}">
        <p14:creationId xmlns:p14="http://schemas.microsoft.com/office/powerpoint/2010/main" val="343519295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Gaussian copula starts with a multivariate standard normal distribution like the density on the left.</a:t>
            </a:r>
          </a:p>
          <a:p>
            <a:endParaRPr lang="en-US" dirty="0"/>
          </a:p>
          <a:p>
            <a:r>
              <a:rPr lang="en-US" dirty="0"/>
              <a:t>First a sample is taken from this density, resulting in a vector of z-values</a:t>
            </a:r>
          </a:p>
          <a:p>
            <a:endParaRPr lang="en-US" dirty="0"/>
          </a:p>
          <a:p>
            <a:r>
              <a:rPr lang="en-US" dirty="0"/>
              <a:t>Next, each z-value is converted to a probability using the CDF of the standard normal distribution.  From the Extreme Value Theory discussion, we know that taking the CDF of a random sample of values from any distribution results in uniform (0, 1) variables.</a:t>
            </a:r>
          </a:p>
          <a:p>
            <a:endParaRPr lang="en-US" dirty="0"/>
          </a:p>
          <a:p>
            <a:r>
              <a:rPr lang="en-US" dirty="0"/>
              <a:t>This vector of uniform (0, 1) random variables is then converted into the target distribution marginals by using the inverse cumulative distribution function (aka the quantile function) on each value.  For example, if the first variable has a lognormal distribution with some parameters, you would use the quantile function of a lognormal distribution with those parameters on the uniform (0, 1) values to get a lognormally-distributed value.  You would do this for each of the variables in your copula, and they may have different quantile functions.  This results in a vector of values with the desired target distributions, and a joining structure defined by the multivariate standard normal.</a:t>
            </a:r>
          </a:p>
          <a:p>
            <a:endParaRPr lang="en-US" dirty="0"/>
          </a:p>
          <a:p>
            <a:r>
              <a:rPr lang="en-US" dirty="0"/>
              <a:t>Then you can repeat this process a number of times to create your random sample.  We will see the results of this process in action next.</a:t>
            </a:r>
          </a:p>
        </p:txBody>
      </p:sp>
      <p:sp>
        <p:nvSpPr>
          <p:cNvPr id="4" name="Slide Number Placeholder 3"/>
          <p:cNvSpPr>
            <a:spLocks noGrp="1"/>
          </p:cNvSpPr>
          <p:nvPr>
            <p:ph type="sldNum" sz="quarter" idx="5"/>
          </p:nvPr>
        </p:nvSpPr>
        <p:spPr/>
        <p:txBody>
          <a:bodyPr/>
          <a:lstStyle/>
          <a:p>
            <a:fld id="{F539D2B2-0E8D-4616-9657-FD414997E9D0}" type="slidenum">
              <a:rPr lang="en-US" smtClean="0"/>
              <a:t>39</a:t>
            </a:fld>
            <a:endParaRPr lang="en-US"/>
          </a:p>
        </p:txBody>
      </p:sp>
    </p:spTree>
    <p:extLst>
      <p:ext uri="{BB962C8B-B14F-4D97-AF65-F5344CB8AC3E}">
        <p14:creationId xmlns:p14="http://schemas.microsoft.com/office/powerpoint/2010/main" val="893062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imagine that we’re concerned with the region that belongs in both A and B, so that both things have to happen.  This is the joint probability of A and B, or the probability of the intersection of A and B. The area of this lens is less than A or B. It can be at most the area of the smaller of the two, assuming it is completely within the other.</a:t>
            </a:r>
          </a:p>
        </p:txBody>
      </p:sp>
      <p:sp>
        <p:nvSpPr>
          <p:cNvPr id="4" name="Slide Number Placeholder 3"/>
          <p:cNvSpPr>
            <a:spLocks noGrp="1"/>
          </p:cNvSpPr>
          <p:nvPr>
            <p:ph type="sldNum" sz="quarter" idx="10"/>
          </p:nvPr>
        </p:nvSpPr>
        <p:spPr/>
        <p:txBody>
          <a:bodyPr/>
          <a:lstStyle/>
          <a:p>
            <a:fld id="{5EB4EC95-233C-49A0-813F-B93ED9D076A7}" type="slidenum">
              <a:rPr lang="en-US" smtClean="0"/>
              <a:t>4</a:t>
            </a:fld>
            <a:endParaRPr lang="en-US"/>
          </a:p>
        </p:txBody>
      </p:sp>
    </p:spTree>
    <p:extLst>
      <p:ext uri="{BB962C8B-B14F-4D97-AF65-F5344CB8AC3E}">
        <p14:creationId xmlns:p14="http://schemas.microsoft.com/office/powerpoint/2010/main" val="34182869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four plots of bivariate</a:t>
            </a:r>
            <a:r>
              <a:rPr lang="en-US" baseline="0" dirty="0"/>
              <a:t> standard normal noise with varying correlation between the two variables.  The upper left has no correlation, upper right is positive 0.5, lower left is positive 0.9, and lower right is negative 0.5.  These shapes should be pretty familiar.  These same shapes define the joining structure we get from a Gaussian copula, so you can see why these might be useful for a variety of situations.</a:t>
            </a:r>
          </a:p>
          <a:p>
            <a:endParaRPr lang="en-US" baseline="0" dirty="0"/>
          </a:p>
          <a:p>
            <a:r>
              <a:rPr lang="en-US" baseline="0" dirty="0"/>
              <a:t>We will focus on the highly-correlated cloud of points in the lower-left as our copula.  Imagine that we have generated 1,000 points from a bivariate standard normal distribution, and the result came out looking like this.  This is the first step in using a Gaussian copula.</a:t>
            </a:r>
            <a:endParaRPr lang="en-US" dirty="0"/>
          </a:p>
        </p:txBody>
      </p:sp>
      <p:sp>
        <p:nvSpPr>
          <p:cNvPr id="4" name="Slide Number Placeholder 3"/>
          <p:cNvSpPr>
            <a:spLocks noGrp="1"/>
          </p:cNvSpPr>
          <p:nvPr>
            <p:ph type="sldNum" sz="quarter" idx="10"/>
          </p:nvPr>
        </p:nvSpPr>
        <p:spPr/>
        <p:txBody>
          <a:bodyPr/>
          <a:lstStyle/>
          <a:p>
            <a:fld id="{F539D2B2-0E8D-4616-9657-FD414997E9D0}" type="slidenum">
              <a:rPr lang="en-US" smtClean="0"/>
              <a:t>40</a:t>
            </a:fld>
            <a:endParaRPr lang="en-US"/>
          </a:p>
        </p:txBody>
      </p:sp>
    </p:spTree>
    <p:extLst>
      <p:ext uri="{BB962C8B-B14F-4D97-AF65-F5344CB8AC3E}">
        <p14:creationId xmlns:p14="http://schemas.microsoft.com/office/powerpoint/2010/main" val="260898185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plot on the left is the same as the Correlation = 0.9 plot on the last slide.  Notice that the values of x and y are z-values.  We can convert these to probabilities by using the CDF of the standard normal.</a:t>
            </a:r>
          </a:p>
          <a:p>
            <a:r>
              <a:rPr lang="en-US" baseline="0" dirty="0"/>
              <a:t>The plot on the right is what happens when we take each of the x and y and compute the cumulative probability using the standard normal CDF. Each of the values is now on the range (0, 1) and has a Uniform(0, 1) distribution.</a:t>
            </a:r>
            <a:endParaRPr lang="en-US" dirty="0"/>
          </a:p>
        </p:txBody>
      </p:sp>
      <p:sp>
        <p:nvSpPr>
          <p:cNvPr id="4" name="Slide Number Placeholder 3"/>
          <p:cNvSpPr>
            <a:spLocks noGrp="1"/>
          </p:cNvSpPr>
          <p:nvPr>
            <p:ph type="sldNum" sz="quarter" idx="10"/>
          </p:nvPr>
        </p:nvSpPr>
        <p:spPr/>
        <p:txBody>
          <a:bodyPr/>
          <a:lstStyle/>
          <a:p>
            <a:fld id="{F539D2B2-0E8D-4616-9657-FD414997E9D0}" type="slidenum">
              <a:rPr lang="en-US" smtClean="0"/>
              <a:t>41</a:t>
            </a:fld>
            <a:endParaRPr lang="en-US"/>
          </a:p>
        </p:txBody>
      </p:sp>
    </p:spTree>
    <p:extLst>
      <p:ext uri="{BB962C8B-B14F-4D97-AF65-F5344CB8AC3E}">
        <p14:creationId xmlns:p14="http://schemas.microsoft.com/office/powerpoint/2010/main" val="384674251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define</a:t>
            </a:r>
            <a:r>
              <a:rPr lang="en-US" baseline="0" dirty="0"/>
              <a:t> two distributions that we want our output to look like. Here are two density plots.</a:t>
            </a:r>
          </a:p>
          <a:p>
            <a:r>
              <a:rPr lang="en-US" baseline="0" dirty="0"/>
              <a:t>Variable A is a positively-skewed variable with a lower bound at zero and no upper bound.</a:t>
            </a:r>
          </a:p>
          <a:p>
            <a:r>
              <a:rPr lang="en-US" baseline="0" dirty="0"/>
              <a:t>Variable B is a negatively-skewed variable with bounds at both zero and one.</a:t>
            </a:r>
          </a:p>
          <a:p>
            <a:endParaRPr lang="en-US" baseline="0" dirty="0"/>
          </a:p>
          <a:p>
            <a:r>
              <a:rPr lang="en-US" baseline="0" dirty="0"/>
              <a:t>For each of these variables, we can turn U(0, 1) random variables into variables with the target distribution using the quantile function (or inverse CDF).  This is a property called the “probability inverse transform.” Inverse transform sampling is extremely common in statistical simulation.</a:t>
            </a:r>
          </a:p>
          <a:p>
            <a:r>
              <a:rPr lang="en-US" baseline="0" dirty="0"/>
              <a:t>The U(0, 1) variables we feed the two quantile functions have been provided by the Gaussian copula, so we know that the underlying structure is bivariate normal with correlation = 0.9.</a:t>
            </a:r>
          </a:p>
          <a:p>
            <a:endParaRPr lang="en-US" baseline="0" dirty="0"/>
          </a:p>
          <a:p>
            <a:r>
              <a:rPr lang="en-US" baseline="0" dirty="0"/>
              <a:t>The resulting joint distribution is on the right. Notice how the density of the scatter for each axis reflects the densities. For x, more points are concentrated on the left than the right. For y, more points are concentrated towards the top (right side of the density) than the bottom (left side of the density.)</a:t>
            </a:r>
          </a:p>
        </p:txBody>
      </p:sp>
      <p:sp>
        <p:nvSpPr>
          <p:cNvPr id="4" name="Slide Number Placeholder 3"/>
          <p:cNvSpPr>
            <a:spLocks noGrp="1"/>
          </p:cNvSpPr>
          <p:nvPr>
            <p:ph type="sldNum" sz="quarter" idx="10"/>
          </p:nvPr>
        </p:nvSpPr>
        <p:spPr/>
        <p:txBody>
          <a:bodyPr/>
          <a:lstStyle/>
          <a:p>
            <a:fld id="{F539D2B2-0E8D-4616-9657-FD414997E9D0}" type="slidenum">
              <a:rPr lang="en-US" smtClean="0"/>
              <a:t>42</a:t>
            </a:fld>
            <a:endParaRPr lang="en-US"/>
          </a:p>
        </p:txBody>
      </p:sp>
    </p:spTree>
    <p:extLst>
      <p:ext uri="{BB962C8B-B14F-4D97-AF65-F5344CB8AC3E}">
        <p14:creationId xmlns:p14="http://schemas.microsoft.com/office/powerpoint/2010/main" val="204178828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video, we discussed joint probability distributions and copulas.  Two key points to take away from this video are:</a:t>
            </a:r>
          </a:p>
          <a:p>
            <a:pPr marL="171450" indent="-171450">
              <a:buFont typeface="Arial" panose="020B0604020202020204" pitchFamily="34" charset="0"/>
              <a:buChar char="•"/>
            </a:pPr>
            <a:r>
              <a:rPr lang="en-US" dirty="0"/>
              <a:t>The multivariate normal distribution is the most commonly used multivariate probability distribution, and</a:t>
            </a:r>
          </a:p>
          <a:p>
            <a:pPr marL="171450" indent="-171450">
              <a:buFont typeface="Arial" panose="020B0604020202020204" pitchFamily="34" charset="0"/>
              <a:buChar char="•"/>
            </a:pPr>
            <a:r>
              <a:rPr lang="en-US" dirty="0"/>
              <a:t>Copulas let us define a joint distribution made using arbitrary marginal distributions, and some joining structure that gives us a desired shape for the overall relationship between the variables.</a:t>
            </a:r>
          </a:p>
          <a:p>
            <a:pPr marL="0" indent="0">
              <a:buFont typeface="Arial" panose="020B0604020202020204" pitchFamily="34" charset="0"/>
              <a:buNone/>
            </a:pPr>
            <a:endParaRPr lang="en-US" dirty="0"/>
          </a:p>
          <a:p>
            <a:pPr marL="0" indent="0">
              <a:buFont typeface="Arial" panose="020B0604020202020204" pitchFamily="34" charset="0"/>
              <a:buNone/>
            </a:pPr>
            <a:r>
              <a:rPr lang="en-US"/>
              <a:t>Thanks, and come back soon to learn about other topics in our statistical methods in hydrology course.</a:t>
            </a:r>
          </a:p>
        </p:txBody>
      </p:sp>
      <p:sp>
        <p:nvSpPr>
          <p:cNvPr id="4" name="Slide Number Placeholder 3"/>
          <p:cNvSpPr>
            <a:spLocks noGrp="1"/>
          </p:cNvSpPr>
          <p:nvPr>
            <p:ph type="sldNum" sz="quarter" idx="5"/>
          </p:nvPr>
        </p:nvSpPr>
        <p:spPr/>
        <p:txBody>
          <a:bodyPr/>
          <a:lstStyle/>
          <a:p>
            <a:fld id="{F539D2B2-0E8D-4616-9657-FD414997E9D0}" type="slidenum">
              <a:rPr lang="en-US" smtClean="0"/>
              <a:t>43</a:t>
            </a:fld>
            <a:endParaRPr lang="en-US"/>
          </a:p>
        </p:txBody>
      </p:sp>
    </p:spTree>
    <p:extLst>
      <p:ext uri="{BB962C8B-B14F-4D97-AF65-F5344CB8AC3E}">
        <p14:creationId xmlns:p14="http://schemas.microsoft.com/office/powerpoint/2010/main" val="4200126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Joint probability can be very important in situations like expert elicitations, where expert judgement is used to estimate the probability of something occurring.  However, there is one key fallacy that can ruin the validity of these estimates, called the conjunction fallacy.</a:t>
            </a:r>
          </a:p>
          <a:p>
            <a:endParaRPr lang="en-US" dirty="0"/>
          </a:p>
          <a:p>
            <a:r>
              <a:rPr lang="en-US" dirty="0"/>
              <a:t>Tversky and Kahneman in 1983 performed an experiment with a number of statisticians.  They gave the following question to the field:</a:t>
            </a:r>
          </a:p>
          <a:p>
            <a:endParaRPr lang="en-US" dirty="0"/>
          </a:p>
          <a:p>
            <a:r>
              <a:rPr lang="en-US" dirty="0"/>
              <a:t>Linda is 31 years old, single, outspoken, and very bright. She majored in philosophy. As a student, she was deeply concerned with issues of discrimination and social justice, and also participated in anti-nuclear demonstrations. Which is more probable?</a:t>
            </a:r>
          </a:p>
          <a:p>
            <a:endParaRPr lang="en-US" dirty="0"/>
          </a:p>
          <a:p>
            <a:r>
              <a:rPr lang="en-US" dirty="0"/>
              <a:t>Linda is a bank teller.</a:t>
            </a:r>
          </a:p>
          <a:p>
            <a:r>
              <a:rPr lang="en-US" dirty="0"/>
              <a:t>Linda is a bank teller and is active in the feminist movement.</a:t>
            </a:r>
          </a:p>
          <a:p>
            <a:endParaRPr lang="en-US" dirty="0"/>
          </a:p>
          <a:p>
            <a:r>
              <a:rPr lang="en-US" dirty="0"/>
              <a:t>The answer is statement A: Linda is a bank teller.  This is because the extra condition imposed by the statement that “Linda is active in the feminist movement” necessarily makes the second statement less likely.  It is easy to look at the narrative, and find the likelihood of the statement “Linda is active in the feminist movement” to be high.  However, this conclusion suffers from the conjunction fallacy.  The only way that the statements could have equal probability is if the probability of Linda being active in the feminist movement is one.  If it is anything less than one, then the second statement is less probable.</a:t>
            </a:r>
          </a:p>
          <a:p>
            <a:endParaRPr lang="en-US" dirty="0"/>
          </a:p>
          <a:p>
            <a:r>
              <a:rPr lang="en-US" dirty="0"/>
              <a:t>The largest that the joint probability of two events can be is the smaller of the probability of the two events, and this only occurs if B is completely contained within A; then P(B) = P(</a:t>
            </a:r>
            <a:r>
              <a:rPr lang="en-US" dirty="0" err="1"/>
              <a:t>A,B</a:t>
            </a:r>
            <a:r>
              <a:rPr lang="en-US" dirty="0"/>
              <a:t>).  The Venn diagram above shows this situation, where the overlapping area, which is the probability of A and B, is equal to the probability of B.</a:t>
            </a:r>
          </a:p>
          <a:p>
            <a:endParaRPr lang="en-US" dirty="0"/>
          </a:p>
          <a:p>
            <a:endParaRPr lang="en-US" dirty="0"/>
          </a:p>
          <a:p>
            <a:r>
              <a:rPr lang="en-US" dirty="0"/>
              <a:t>Why does it suddenly</a:t>
            </a:r>
            <a:r>
              <a:rPr lang="en-US" baseline="0" dirty="0"/>
              <a:t> become easier to believe that the government is controlled by lizard people if we also believe there is a massive conspiracy to cover it up involving the entire Federal government?</a:t>
            </a:r>
          </a:p>
          <a:p>
            <a:r>
              <a:rPr lang="en-US" baseline="0" dirty="0"/>
              <a:t>The sticking power of conspiracy theories arises from the fact that evidence against the first (lizard people) becomes evidence for the second (giant </a:t>
            </a:r>
            <a:r>
              <a:rPr lang="en-US" baseline="0" dirty="0" err="1"/>
              <a:t>coverup</a:t>
            </a:r>
            <a:r>
              <a:rPr lang="en-US" baseline="0" dirty="0"/>
              <a:t>.)</a:t>
            </a:r>
            <a:endParaRPr lang="en-US" dirty="0"/>
          </a:p>
        </p:txBody>
      </p:sp>
      <p:sp>
        <p:nvSpPr>
          <p:cNvPr id="4" name="Slide Number Placeholder 3"/>
          <p:cNvSpPr>
            <a:spLocks noGrp="1"/>
          </p:cNvSpPr>
          <p:nvPr>
            <p:ph type="sldNum" sz="quarter" idx="10"/>
          </p:nvPr>
        </p:nvSpPr>
        <p:spPr/>
        <p:txBody>
          <a:bodyPr/>
          <a:lstStyle/>
          <a:p>
            <a:fld id="{5EB4EC95-233C-49A0-813F-B93ED9D076A7}" type="slidenum">
              <a:rPr lang="en-US" smtClean="0"/>
              <a:t>5</a:t>
            </a:fld>
            <a:endParaRPr lang="en-US"/>
          </a:p>
        </p:txBody>
      </p:sp>
    </p:spTree>
    <p:extLst>
      <p:ext uri="{BB962C8B-B14F-4D97-AF65-F5344CB8AC3E}">
        <p14:creationId xmlns:p14="http://schemas.microsoft.com/office/powerpoint/2010/main" val="8522519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Independence of two events comes from understanding joint probability.  A and B are independent if and only if the probability of A and B is equal to the probability of A times the probability of B.  This is written as A “perpendicular” to B, which means that the two events are independent.  This is not easy to show on a Venn diagram and has to be constructed so that the overlapping area of two circles is equal to the product of the areas of the circles.</a:t>
            </a:r>
          </a:p>
        </p:txBody>
      </p:sp>
      <p:sp>
        <p:nvSpPr>
          <p:cNvPr id="4" name="Slide Number Placeholder 3"/>
          <p:cNvSpPr>
            <a:spLocks noGrp="1"/>
          </p:cNvSpPr>
          <p:nvPr>
            <p:ph type="sldNum" sz="quarter" idx="10"/>
          </p:nvPr>
        </p:nvSpPr>
        <p:spPr/>
        <p:txBody>
          <a:bodyPr/>
          <a:lstStyle/>
          <a:p>
            <a:fld id="{5EB4EC95-233C-49A0-813F-B93ED9D076A7}" type="slidenum">
              <a:rPr lang="en-US" smtClean="0"/>
              <a:t>6</a:t>
            </a:fld>
            <a:endParaRPr lang="en-US"/>
          </a:p>
        </p:txBody>
      </p:sp>
    </p:spTree>
    <p:extLst>
      <p:ext uri="{BB962C8B-B14F-4D97-AF65-F5344CB8AC3E}">
        <p14:creationId xmlns:p14="http://schemas.microsoft.com/office/powerpoint/2010/main" val="34497517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Conditional probability is about adding information.  It asks, once we see some event B occurring, what is the probability that event A then occurs?  When B occurs, our universe narrows a bit, and we can only then observe outcomes that are dependent on B having occurred first.  It transforms our Venn diagram from the figure on the left, into the one on the right.  After B has occurred, the possible outcomes are that A occurs, or A does not occur (written as A-complement.)  The probability that A occurs given that B has occurred is the area of the overlap between A and B, divided by the whole area of B.</a:t>
            </a:r>
          </a:p>
        </p:txBody>
      </p:sp>
      <p:sp>
        <p:nvSpPr>
          <p:cNvPr id="4" name="Slide Number Placeholder 3"/>
          <p:cNvSpPr>
            <a:spLocks noGrp="1"/>
          </p:cNvSpPr>
          <p:nvPr>
            <p:ph type="sldNum" sz="quarter" idx="10"/>
          </p:nvPr>
        </p:nvSpPr>
        <p:spPr/>
        <p:txBody>
          <a:bodyPr/>
          <a:lstStyle/>
          <a:p>
            <a:fld id="{5EB4EC95-233C-49A0-813F-B93ED9D076A7}" type="slidenum">
              <a:rPr lang="en-US" smtClean="0"/>
              <a:t>7</a:t>
            </a:fld>
            <a:endParaRPr lang="en-US"/>
          </a:p>
        </p:txBody>
      </p:sp>
    </p:spTree>
    <p:extLst>
      <p:ext uri="{BB962C8B-B14F-4D97-AF65-F5344CB8AC3E}">
        <p14:creationId xmlns:p14="http://schemas.microsoft.com/office/powerpoint/2010/main" val="15463458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is important to note that conditional probability is not reversible.  The probability of A given B is not equal to the probability of B given A, unless the probability of A and B are equal.</a:t>
            </a:r>
          </a:p>
          <a:p>
            <a:endParaRPr lang="en-US" dirty="0"/>
          </a:p>
          <a:p>
            <a:r>
              <a:rPr lang="en-US" dirty="0"/>
              <a:t>This is due to Bayes’ theorem, which lets us do two important things: one, is to reverse conditional probability, and two, is to update our beliefs with information.  The first of these usages is important for working with conditional probability.  The second is an entire branch of statistics which unfortunately will not be covered here.  Hat tip to Reverend Thomas Bayes.</a:t>
            </a:r>
          </a:p>
        </p:txBody>
      </p:sp>
      <p:sp>
        <p:nvSpPr>
          <p:cNvPr id="4" name="Slide Number Placeholder 3"/>
          <p:cNvSpPr>
            <a:spLocks noGrp="1"/>
          </p:cNvSpPr>
          <p:nvPr>
            <p:ph type="sldNum" sz="quarter" idx="10"/>
          </p:nvPr>
        </p:nvSpPr>
        <p:spPr/>
        <p:txBody>
          <a:bodyPr/>
          <a:lstStyle/>
          <a:p>
            <a:fld id="{F539D2B2-0E8D-4616-9657-FD414997E9D0}" type="slidenum">
              <a:rPr lang="en-US" smtClean="0"/>
              <a:t>8</a:t>
            </a:fld>
            <a:endParaRPr lang="en-US"/>
          </a:p>
        </p:txBody>
      </p:sp>
    </p:spTree>
    <p:extLst>
      <p:ext uri="{BB962C8B-B14F-4D97-AF65-F5344CB8AC3E}">
        <p14:creationId xmlns:p14="http://schemas.microsoft.com/office/powerpoint/2010/main" val="37015256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All three of the flavors of multivariate probability we talked about, marginal, joint, and conditional, are related.</a:t>
            </a:r>
          </a:p>
          <a:p>
            <a:endParaRPr lang="en-US" dirty="0"/>
          </a:p>
          <a:p>
            <a:r>
              <a:rPr lang="en-US" dirty="0"/>
              <a:t>To get the marginal probability for event A from the joint probability of A and B, B is integrated out of the joint probability.  This is used most frequently in finding the marginal probability distribution for variable A when what is given is the joint probability distribution of A and B.</a:t>
            </a:r>
          </a:p>
          <a:p>
            <a:endParaRPr lang="en-US" dirty="0"/>
          </a:p>
          <a:p>
            <a:r>
              <a:rPr lang="en-US" dirty="0"/>
              <a:t>An important identity is that the probability of A given B is equal to the joint probability of A and B, divided by the probability of B.  To reverse the condition and get the probability of B given A, you would find the quotient P(A and B) divided by P(A) instead.</a:t>
            </a:r>
          </a:p>
          <a:p>
            <a:endParaRPr lang="en-US" dirty="0"/>
          </a:p>
          <a:p>
            <a:r>
              <a:rPr lang="en-US" dirty="0"/>
              <a:t>When A and B are independent, the joint probability of A and B is equal to the products of the probability.  This means that the previous identity shows that the probability of A given be is equal to the probability of A.  In other words, conditioning doesn’t add any information.</a:t>
            </a:r>
            <a:r>
              <a:rPr lang="en-US" baseline="0" dirty="0"/>
              <a:t> If B occurs, it makes it no more or less likely that A will.</a:t>
            </a:r>
            <a:endParaRPr lang="en-US" dirty="0"/>
          </a:p>
        </p:txBody>
      </p:sp>
      <p:sp>
        <p:nvSpPr>
          <p:cNvPr id="4" name="Slide Number Placeholder 3"/>
          <p:cNvSpPr>
            <a:spLocks noGrp="1"/>
          </p:cNvSpPr>
          <p:nvPr>
            <p:ph type="sldNum" sz="quarter" idx="10"/>
          </p:nvPr>
        </p:nvSpPr>
        <p:spPr/>
        <p:txBody>
          <a:bodyPr/>
          <a:lstStyle/>
          <a:p>
            <a:fld id="{5EB4EC95-233C-49A0-813F-B93ED9D076A7}" type="slidenum">
              <a:rPr lang="en-US" smtClean="0"/>
              <a:t>9</a:t>
            </a:fld>
            <a:endParaRPr lang="en-US"/>
          </a:p>
        </p:txBody>
      </p:sp>
    </p:spTree>
    <p:extLst>
      <p:ext uri="{BB962C8B-B14F-4D97-AF65-F5344CB8AC3E}">
        <p14:creationId xmlns:p14="http://schemas.microsoft.com/office/powerpoint/2010/main" val="16644564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E773199-C5B4-4F10-896A-8080C852BD82}" type="datetimeFigureOut">
              <a:rPr lang="en-US" smtClean="0"/>
              <a:t>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D42079-1508-481F-A9A2-E167F83FC837}" type="slidenum">
              <a:rPr lang="en-US" smtClean="0"/>
              <a:t>‹#›</a:t>
            </a:fld>
            <a:endParaRPr lang="en-US"/>
          </a:p>
        </p:txBody>
      </p:sp>
    </p:spTree>
    <p:extLst>
      <p:ext uri="{BB962C8B-B14F-4D97-AF65-F5344CB8AC3E}">
        <p14:creationId xmlns:p14="http://schemas.microsoft.com/office/powerpoint/2010/main" val="39802137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E773199-C5B4-4F10-896A-8080C852BD82}" type="datetimeFigureOut">
              <a:rPr lang="en-US" smtClean="0"/>
              <a:t>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D42079-1508-481F-A9A2-E167F83FC837}" type="slidenum">
              <a:rPr lang="en-US" smtClean="0"/>
              <a:t>‹#›</a:t>
            </a:fld>
            <a:endParaRPr lang="en-US"/>
          </a:p>
        </p:txBody>
      </p:sp>
    </p:spTree>
    <p:extLst>
      <p:ext uri="{BB962C8B-B14F-4D97-AF65-F5344CB8AC3E}">
        <p14:creationId xmlns:p14="http://schemas.microsoft.com/office/powerpoint/2010/main" val="7107815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E773199-C5B4-4F10-896A-8080C852BD82}" type="datetimeFigureOut">
              <a:rPr lang="en-US" smtClean="0"/>
              <a:t>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D42079-1508-481F-A9A2-E167F83FC837}" type="slidenum">
              <a:rPr lang="en-US" smtClean="0"/>
              <a:t>‹#›</a:t>
            </a:fld>
            <a:endParaRPr lang="en-US"/>
          </a:p>
        </p:txBody>
      </p:sp>
    </p:spTree>
    <p:extLst>
      <p:ext uri="{BB962C8B-B14F-4D97-AF65-F5344CB8AC3E}">
        <p14:creationId xmlns:p14="http://schemas.microsoft.com/office/powerpoint/2010/main" val="11909346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E773199-C5B4-4F10-896A-8080C852BD82}" type="datetimeFigureOut">
              <a:rPr lang="en-US" smtClean="0"/>
              <a:t>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D42079-1508-481F-A9A2-E167F83FC837}" type="slidenum">
              <a:rPr lang="en-US" smtClean="0"/>
              <a:t>‹#›</a:t>
            </a:fld>
            <a:endParaRPr lang="en-US"/>
          </a:p>
        </p:txBody>
      </p:sp>
    </p:spTree>
    <p:extLst>
      <p:ext uri="{BB962C8B-B14F-4D97-AF65-F5344CB8AC3E}">
        <p14:creationId xmlns:p14="http://schemas.microsoft.com/office/powerpoint/2010/main" val="45822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E773199-C5B4-4F10-896A-8080C852BD82}" type="datetimeFigureOut">
              <a:rPr lang="en-US" smtClean="0"/>
              <a:t>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D42079-1508-481F-A9A2-E167F83FC837}" type="slidenum">
              <a:rPr lang="en-US" smtClean="0"/>
              <a:t>‹#›</a:t>
            </a:fld>
            <a:endParaRPr lang="en-US"/>
          </a:p>
        </p:txBody>
      </p:sp>
    </p:spTree>
    <p:extLst>
      <p:ext uri="{BB962C8B-B14F-4D97-AF65-F5344CB8AC3E}">
        <p14:creationId xmlns:p14="http://schemas.microsoft.com/office/powerpoint/2010/main" val="16405211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E773199-C5B4-4F10-896A-8080C852BD82}" type="datetimeFigureOut">
              <a:rPr lang="en-US" smtClean="0"/>
              <a:t>1/22/2024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D42079-1508-481F-A9A2-E167F83FC837}" type="slidenum">
              <a:rPr lang="en-US" smtClean="0"/>
              <a:t>‹#›</a:t>
            </a:fld>
            <a:endParaRPr lang="en-US"/>
          </a:p>
        </p:txBody>
      </p:sp>
    </p:spTree>
    <p:extLst>
      <p:ext uri="{BB962C8B-B14F-4D97-AF65-F5344CB8AC3E}">
        <p14:creationId xmlns:p14="http://schemas.microsoft.com/office/powerpoint/2010/main" val="2273852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E773199-C5B4-4F10-896A-8080C852BD82}" type="datetimeFigureOut">
              <a:rPr lang="en-US" smtClean="0"/>
              <a:t>1/22/2024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D42079-1508-481F-A9A2-E167F83FC837}" type="slidenum">
              <a:rPr lang="en-US" smtClean="0"/>
              <a:t>‹#›</a:t>
            </a:fld>
            <a:endParaRPr lang="en-US"/>
          </a:p>
        </p:txBody>
      </p:sp>
    </p:spTree>
    <p:extLst>
      <p:ext uri="{BB962C8B-B14F-4D97-AF65-F5344CB8AC3E}">
        <p14:creationId xmlns:p14="http://schemas.microsoft.com/office/powerpoint/2010/main" val="2415394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E773199-C5B4-4F10-896A-8080C852BD82}" type="datetimeFigureOut">
              <a:rPr lang="en-US" smtClean="0"/>
              <a:t>1/22/2024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D42079-1508-481F-A9A2-E167F83FC837}" type="slidenum">
              <a:rPr lang="en-US" smtClean="0"/>
              <a:t>‹#›</a:t>
            </a:fld>
            <a:endParaRPr lang="en-US"/>
          </a:p>
        </p:txBody>
      </p:sp>
    </p:spTree>
    <p:extLst>
      <p:ext uri="{BB962C8B-B14F-4D97-AF65-F5344CB8AC3E}">
        <p14:creationId xmlns:p14="http://schemas.microsoft.com/office/powerpoint/2010/main" val="2074853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773199-C5B4-4F10-896A-8080C852BD82}" type="datetimeFigureOut">
              <a:rPr lang="en-US" smtClean="0"/>
              <a:t>1/22/2024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D42079-1508-481F-A9A2-E167F83FC837}" type="slidenum">
              <a:rPr lang="en-US" smtClean="0"/>
              <a:t>‹#›</a:t>
            </a:fld>
            <a:endParaRPr lang="en-US"/>
          </a:p>
        </p:txBody>
      </p:sp>
    </p:spTree>
    <p:extLst>
      <p:ext uri="{BB962C8B-B14F-4D97-AF65-F5344CB8AC3E}">
        <p14:creationId xmlns:p14="http://schemas.microsoft.com/office/powerpoint/2010/main" val="25845454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E773199-C5B4-4F10-896A-8080C852BD82}" type="datetimeFigureOut">
              <a:rPr lang="en-US" smtClean="0"/>
              <a:t>1/22/2024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D42079-1508-481F-A9A2-E167F83FC837}" type="slidenum">
              <a:rPr lang="en-US" smtClean="0"/>
              <a:t>‹#›</a:t>
            </a:fld>
            <a:endParaRPr lang="en-US"/>
          </a:p>
        </p:txBody>
      </p:sp>
    </p:spTree>
    <p:extLst>
      <p:ext uri="{BB962C8B-B14F-4D97-AF65-F5344CB8AC3E}">
        <p14:creationId xmlns:p14="http://schemas.microsoft.com/office/powerpoint/2010/main" val="12677173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E773199-C5B4-4F10-896A-8080C852BD82}" type="datetimeFigureOut">
              <a:rPr lang="en-US" smtClean="0"/>
              <a:t>1/22/2024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D42079-1508-481F-A9A2-E167F83FC837}" type="slidenum">
              <a:rPr lang="en-US" smtClean="0"/>
              <a:t>‹#›</a:t>
            </a:fld>
            <a:endParaRPr lang="en-US"/>
          </a:p>
        </p:txBody>
      </p:sp>
    </p:spTree>
    <p:extLst>
      <p:ext uri="{BB962C8B-B14F-4D97-AF65-F5344CB8AC3E}">
        <p14:creationId xmlns:p14="http://schemas.microsoft.com/office/powerpoint/2010/main" val="1982128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panose="020F0502020204030203" pitchFamily="34" charset="0"/>
                <a:ea typeface="Lato" panose="020F0502020204030203" pitchFamily="34" charset="0"/>
                <a:cs typeface="Lato" panose="020F0502020204030203" pitchFamily="34" charset="0"/>
              </a:defRPr>
            </a:lvl1pPr>
          </a:lstStyle>
          <a:p>
            <a:fld id="{1E773199-C5B4-4F10-896A-8080C852BD82}" type="datetimeFigureOut">
              <a:rPr lang="en-US" smtClean="0"/>
              <a:pPr/>
              <a:t>1/22/2024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panose="020F0502020204030203" pitchFamily="34" charset="0"/>
                <a:ea typeface="Lato" panose="020F0502020204030203" pitchFamily="34" charset="0"/>
                <a:cs typeface="Lato" panose="020F0502020204030203" pitchFamily="34" charset="0"/>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ea typeface="Lato" panose="020F0502020204030203" pitchFamily="34" charset="0"/>
                <a:cs typeface="Lato" panose="020F0502020204030203" pitchFamily="34" charset="0"/>
              </a:defRPr>
            </a:lvl1pPr>
          </a:lstStyle>
          <a:p>
            <a:fld id="{85D42079-1508-481F-A9A2-E167F83FC837}" type="slidenum">
              <a:rPr lang="en-US" smtClean="0"/>
              <a:pPr/>
              <a:t>‹#›</a:t>
            </a:fld>
            <a:endParaRPr lang="en-US"/>
          </a:p>
        </p:txBody>
      </p:sp>
    </p:spTree>
    <p:extLst>
      <p:ext uri="{BB962C8B-B14F-4D97-AF65-F5344CB8AC3E}">
        <p14:creationId xmlns:p14="http://schemas.microsoft.com/office/powerpoint/2010/main" val="294023976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Lato" panose="020F0502020204030203" pitchFamily="34" charset="0"/>
          <a:cs typeface="Lato" panose="020F0502020204030203"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7.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10.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12" Type="http://schemas.openxmlformats.org/officeDocument/2006/relationships/image" Target="../media/image31.pn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25.png"/><Relationship Id="rId11" Type="http://schemas.openxmlformats.org/officeDocument/2006/relationships/image" Target="../media/image30.png"/><Relationship Id="rId5" Type="http://schemas.openxmlformats.org/officeDocument/2006/relationships/image" Target="../media/image24.pn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png"/></Relationships>
</file>

<file path=ppt/slides/_rels/slide3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40.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22.png"/><Relationship Id="rId7" Type="http://schemas.openxmlformats.org/officeDocument/2006/relationships/image" Target="../media/image37.png"/><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1.xml"/><Relationship Id="rId1" Type="http://schemas.openxmlformats.org/officeDocument/2006/relationships/slideLayout" Target="../slideLayouts/slideLayout7.xml"/><Relationship Id="rId4" Type="http://schemas.openxmlformats.org/officeDocument/2006/relationships/image" Target="../media/image42.png"/></Relationships>
</file>

<file path=ppt/slides/_rels/slide4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2.xml"/><Relationship Id="rId1" Type="http://schemas.openxmlformats.org/officeDocument/2006/relationships/slideLayout" Target="../slideLayouts/slideLayout7.xml"/><Relationship Id="rId5" Type="http://schemas.openxmlformats.org/officeDocument/2006/relationships/image" Target="../media/image46.png"/><Relationship Id="rId4" Type="http://schemas.openxmlformats.org/officeDocument/2006/relationships/image" Target="../media/image45.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2.jpe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Multivariate Analysis</a:t>
            </a:r>
          </a:p>
        </p:txBody>
      </p:sp>
      <p:sp>
        <p:nvSpPr>
          <p:cNvPr id="3" name="Subtitle 2"/>
          <p:cNvSpPr>
            <a:spLocks noGrp="1"/>
          </p:cNvSpPr>
          <p:nvPr>
            <p:ph type="subTitle" idx="1"/>
          </p:nvPr>
        </p:nvSpPr>
        <p:spPr>
          <a:xfrm>
            <a:off x="1524000" y="3602037"/>
            <a:ext cx="9144000" cy="2133599"/>
          </a:xfrm>
        </p:spPr>
        <p:txBody>
          <a:bodyPr>
            <a:normAutofit lnSpcReduction="10000"/>
          </a:bodyPr>
          <a:lstStyle/>
          <a:p>
            <a:r>
              <a:rPr lang="en-US" dirty="0"/>
              <a:t>Part I: Marginal, Conditional, and Joint Probability</a:t>
            </a:r>
          </a:p>
          <a:p>
            <a:endParaRPr lang="en-US" dirty="0"/>
          </a:p>
          <a:p>
            <a:r>
              <a:rPr lang="en-US" dirty="0"/>
              <a:t>Gregory S. Karlovits, P.E., PH, CFM</a:t>
            </a:r>
          </a:p>
          <a:p>
            <a:r>
              <a:rPr lang="en-US" dirty="0"/>
              <a:t>US Army Corps of Engineers</a:t>
            </a:r>
          </a:p>
          <a:p>
            <a:r>
              <a:rPr lang="en-US" dirty="0"/>
              <a:t>Hydrologic Engineering Center</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7890" y="5632086"/>
            <a:ext cx="1371600" cy="1050550"/>
          </a:xfrm>
          <a:prstGeom prst="rect">
            <a:avLst/>
          </a:prstGeom>
        </p:spPr>
      </p:pic>
    </p:spTree>
    <p:extLst>
      <p:ext uri="{BB962C8B-B14F-4D97-AF65-F5344CB8AC3E}">
        <p14:creationId xmlns:p14="http://schemas.microsoft.com/office/powerpoint/2010/main" val="4835900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67583"/>
            <a:ext cx="7886700" cy="1325563"/>
          </a:xfrm>
        </p:spPr>
        <p:txBody>
          <a:bodyPr>
            <a:normAutofit/>
          </a:bodyPr>
          <a:lstStyle/>
          <a:p>
            <a:r>
              <a:rPr lang="en-US" sz="4000" dirty="0"/>
              <a:t>Handling the Difference</a:t>
            </a:r>
          </a:p>
        </p:txBody>
      </p:sp>
      <p:sp>
        <p:nvSpPr>
          <p:cNvPr id="3" name="Content Placeholder 2"/>
          <p:cNvSpPr>
            <a:spLocks noGrp="1"/>
          </p:cNvSpPr>
          <p:nvPr>
            <p:ph idx="1"/>
          </p:nvPr>
        </p:nvSpPr>
        <p:spPr>
          <a:xfrm>
            <a:off x="571500" y="1194253"/>
            <a:ext cx="10934700" cy="4351338"/>
          </a:xfrm>
        </p:spPr>
        <p:txBody>
          <a:bodyPr/>
          <a:lstStyle/>
          <a:p>
            <a:r>
              <a:rPr lang="en-US" dirty="0"/>
              <a:t>Joint probabilities can never be larger than marginal</a:t>
            </a:r>
          </a:p>
          <a:p>
            <a:pPr lvl="1"/>
            <a:r>
              <a:rPr lang="en-US" dirty="0"/>
              <a:t>P(A,B) ≤ P(A)</a:t>
            </a:r>
          </a:p>
          <a:p>
            <a:r>
              <a:rPr lang="en-US" dirty="0"/>
              <a:t>Imposing a condition can vastly change the answer</a:t>
            </a:r>
          </a:p>
          <a:p>
            <a:pPr lvl="1"/>
            <a:r>
              <a:rPr lang="en-US" dirty="0"/>
              <a:t>Large P(A|B) says nothing about P(A)</a:t>
            </a:r>
          </a:p>
          <a:p>
            <a:pPr lvl="1"/>
            <a:endParaRPr lang="en-US" dirty="0"/>
          </a:p>
        </p:txBody>
      </p:sp>
      <p:grpSp>
        <p:nvGrpSpPr>
          <p:cNvPr id="12" name="Group 11"/>
          <p:cNvGrpSpPr>
            <a:grpSpLocks noChangeAspect="1"/>
          </p:cNvGrpSpPr>
          <p:nvPr/>
        </p:nvGrpSpPr>
        <p:grpSpPr>
          <a:xfrm>
            <a:off x="3665460" y="4025523"/>
            <a:ext cx="4861081" cy="2430548"/>
            <a:chOff x="2620483" y="4766513"/>
            <a:chExt cx="3903033" cy="1951523"/>
          </a:xfrm>
        </p:grpSpPr>
        <p:sp>
          <p:nvSpPr>
            <p:cNvPr id="9" name="Rectangle 8"/>
            <p:cNvSpPr>
              <a:spLocks noChangeAspect="1"/>
            </p:cNvSpPr>
            <p:nvPr/>
          </p:nvSpPr>
          <p:spPr>
            <a:xfrm>
              <a:off x="2620483" y="4766513"/>
              <a:ext cx="3903033" cy="195152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l-GR" sz="3600" b="1" dirty="0">
                  <a:solidFill>
                    <a:schemeClr val="tx1"/>
                  </a:solidFill>
                  <a:effectLst>
                    <a:outerShdw blurRad="38100" dist="38100" dir="2700000" algn="tl">
                      <a:srgbClr val="000000">
                        <a:alpha val="43137"/>
                      </a:srgbClr>
                    </a:outerShdw>
                  </a:effectLst>
                  <a:latin typeface="Lucida Console" panose="020B0609040504020204" pitchFamily="49" charset="0"/>
                </a:rPr>
                <a:t>Ω</a:t>
              </a:r>
              <a:endParaRPr lang="en-US" sz="3600" b="1" dirty="0">
                <a:solidFill>
                  <a:schemeClr val="tx1"/>
                </a:solidFill>
                <a:effectLst>
                  <a:outerShdw blurRad="38100" dist="38100" dir="2700000" algn="tl">
                    <a:srgbClr val="000000">
                      <a:alpha val="43137"/>
                    </a:srgbClr>
                  </a:outerShdw>
                </a:effectLst>
              </a:endParaRPr>
            </a:p>
          </p:txBody>
        </p:sp>
        <p:sp>
          <p:nvSpPr>
            <p:cNvPr id="11" name="Oval 10"/>
            <p:cNvSpPr>
              <a:spLocks noChangeAspect="1"/>
            </p:cNvSpPr>
            <p:nvPr/>
          </p:nvSpPr>
          <p:spPr>
            <a:xfrm>
              <a:off x="4571999" y="4794231"/>
              <a:ext cx="1920240" cy="1920246"/>
            </a:xfrm>
            <a:prstGeom prst="ellipse">
              <a:avLst/>
            </a:prstGeom>
            <a:solidFill>
              <a:srgbClr val="C0000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tx1"/>
                  </a:solidFill>
                  <a:effectLst>
                    <a:outerShdw blurRad="38100" dist="38100" dir="2700000" algn="tl">
                      <a:srgbClr val="000000">
                        <a:alpha val="43137"/>
                      </a:srgbClr>
                    </a:outerShdw>
                  </a:effectLst>
                  <a:latin typeface="Lucida Console" panose="020B0609040504020204" pitchFamily="49" charset="0"/>
                </a:rPr>
                <a:t>A</a:t>
              </a:r>
            </a:p>
          </p:txBody>
        </p:sp>
        <p:sp>
          <p:nvSpPr>
            <p:cNvPr id="10" name="Oval 9"/>
            <p:cNvSpPr>
              <a:spLocks noChangeAspect="1"/>
            </p:cNvSpPr>
            <p:nvPr/>
          </p:nvSpPr>
          <p:spPr>
            <a:xfrm>
              <a:off x="4663915" y="5501091"/>
              <a:ext cx="552069" cy="552073"/>
            </a:xfrm>
            <a:prstGeom prst="ellipse">
              <a:avLst/>
            </a:prstGeom>
            <a:solidFill>
              <a:srgbClr val="0070C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tx1"/>
                  </a:solidFill>
                  <a:effectLst>
                    <a:outerShdw blurRad="38100" dist="38100" dir="2700000" algn="tl">
                      <a:srgbClr val="000000">
                        <a:alpha val="43137"/>
                      </a:srgbClr>
                    </a:outerShdw>
                  </a:effectLst>
                  <a:latin typeface="Lucida Console" panose="020B0609040504020204" pitchFamily="49" charset="0"/>
                </a:rPr>
                <a:t>B</a:t>
              </a:r>
            </a:p>
          </p:txBody>
        </p:sp>
      </p:grpSp>
    </p:spTree>
    <p:extLst>
      <p:ext uri="{BB962C8B-B14F-4D97-AF65-F5344CB8AC3E}">
        <p14:creationId xmlns:p14="http://schemas.microsoft.com/office/powerpoint/2010/main" val="3185974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EE44A2-9978-4738-B11D-13D7449C95CA}"/>
              </a:ext>
            </a:extLst>
          </p:cNvPr>
          <p:cNvSpPr>
            <a:spLocks noGrp="1"/>
          </p:cNvSpPr>
          <p:nvPr>
            <p:ph type="title"/>
          </p:nvPr>
        </p:nvSpPr>
        <p:spPr/>
        <p:txBody>
          <a:bodyPr/>
          <a:lstStyle/>
          <a:p>
            <a:r>
              <a:rPr lang="en-US" dirty="0"/>
              <a:t>Law of Total Probability</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44BEA93-6720-4570-88CF-3D7268D50253}"/>
                  </a:ext>
                </a:extLst>
              </p:cNvPr>
              <p:cNvSpPr>
                <a:spLocks noGrp="1"/>
              </p:cNvSpPr>
              <p:nvPr>
                <p:ph idx="1"/>
              </p:nvPr>
            </p:nvSpPr>
            <p:spPr/>
            <p:txBody>
              <a:bodyPr/>
              <a:lstStyle/>
              <a:p>
                <a14:m>
                  <m:oMath xmlns:m="http://schemas.openxmlformats.org/officeDocument/2006/math">
                    <m:r>
                      <a:rPr lang="en-US" i="1">
                        <a:latin typeface="Cambria Math" panose="02040503050406030204" pitchFamily="18" charset="0"/>
                      </a:rPr>
                      <m:t>𝑃</m:t>
                    </m:r>
                    <m:d>
                      <m:dPr>
                        <m:ctrlPr>
                          <a:rPr lang="en-US" i="1">
                            <a:latin typeface="Cambria Math" panose="02040503050406030204" pitchFamily="18" charset="0"/>
                          </a:rPr>
                        </m:ctrlPr>
                      </m:dPr>
                      <m:e>
                        <m:r>
                          <a:rPr lang="en-US" i="1">
                            <a:latin typeface="Cambria Math" panose="02040503050406030204" pitchFamily="18" charset="0"/>
                          </a:rPr>
                          <m:t>𝐵</m:t>
                        </m:r>
                      </m:e>
                    </m:d>
                    <m:r>
                      <a:rPr lang="en-US" i="1">
                        <a:latin typeface="Cambria Math" panose="02040503050406030204" pitchFamily="18" charset="0"/>
                      </a:rPr>
                      <m:t>=</m:t>
                    </m:r>
                    <m:r>
                      <a:rPr lang="en-US" i="1">
                        <a:latin typeface="Cambria Math" panose="02040503050406030204" pitchFamily="18" charset="0"/>
                      </a:rPr>
                      <m:t>𝑃</m:t>
                    </m:r>
                    <m:d>
                      <m:dPr>
                        <m:ctrlPr>
                          <a:rPr lang="en-US" i="1">
                            <a:latin typeface="Cambria Math" panose="02040503050406030204" pitchFamily="18" charset="0"/>
                          </a:rPr>
                        </m:ctrlPr>
                      </m:dPr>
                      <m:e>
                        <m:r>
                          <a:rPr lang="en-US" i="1">
                            <a:latin typeface="Cambria Math" panose="02040503050406030204" pitchFamily="18" charset="0"/>
                          </a:rPr>
                          <m:t>𝐵</m:t>
                        </m:r>
                      </m:e>
                      <m:e>
                        <m:r>
                          <a:rPr lang="en-US" i="1">
                            <a:latin typeface="Cambria Math" panose="02040503050406030204" pitchFamily="18" charset="0"/>
                          </a:rPr>
                          <m:t>𝐴</m:t>
                        </m:r>
                      </m:e>
                    </m:d>
                    <m:r>
                      <a:rPr lang="en-US" i="1">
                        <a:latin typeface="Cambria Math" panose="02040503050406030204" pitchFamily="18" charset="0"/>
                      </a:rPr>
                      <m:t>𝑃</m:t>
                    </m:r>
                    <m:d>
                      <m:dPr>
                        <m:ctrlPr>
                          <a:rPr lang="en-US" i="1">
                            <a:latin typeface="Cambria Math" panose="02040503050406030204" pitchFamily="18" charset="0"/>
                          </a:rPr>
                        </m:ctrlPr>
                      </m:dPr>
                      <m:e>
                        <m:r>
                          <a:rPr lang="en-US" i="1">
                            <a:latin typeface="Cambria Math" panose="02040503050406030204" pitchFamily="18" charset="0"/>
                          </a:rPr>
                          <m:t>𝐴</m:t>
                        </m:r>
                      </m:e>
                    </m:d>
                    <m:r>
                      <a:rPr lang="en-US" i="1">
                        <a:latin typeface="Cambria Math" panose="02040503050406030204" pitchFamily="18" charset="0"/>
                      </a:rPr>
                      <m:t>+</m:t>
                    </m:r>
                    <m:r>
                      <a:rPr lang="en-US" i="1">
                        <a:latin typeface="Cambria Math" panose="02040503050406030204" pitchFamily="18" charset="0"/>
                      </a:rPr>
                      <m:t>𝑃</m:t>
                    </m:r>
                    <m:d>
                      <m:dPr>
                        <m:ctrlPr>
                          <a:rPr lang="en-US" i="1">
                            <a:latin typeface="Cambria Math" panose="02040503050406030204" pitchFamily="18" charset="0"/>
                          </a:rPr>
                        </m:ctrlPr>
                      </m:dPr>
                      <m:e>
                        <m:r>
                          <a:rPr lang="en-US" i="1">
                            <a:latin typeface="Cambria Math" panose="02040503050406030204" pitchFamily="18" charset="0"/>
                          </a:rPr>
                          <m:t>𝐵</m:t>
                        </m:r>
                      </m:e>
                      <m:e>
                        <m:sSup>
                          <m:sSupPr>
                            <m:ctrlPr>
                              <a:rPr lang="en-US" i="1">
                                <a:latin typeface="Cambria Math" panose="02040503050406030204" pitchFamily="18" charset="0"/>
                              </a:rPr>
                            </m:ctrlPr>
                          </m:sSupPr>
                          <m:e>
                            <m:r>
                              <a:rPr lang="en-US" i="1">
                                <a:latin typeface="Cambria Math" panose="02040503050406030204" pitchFamily="18" charset="0"/>
                              </a:rPr>
                              <m:t>𝐴</m:t>
                            </m:r>
                          </m:e>
                          <m:sup>
                            <m:r>
                              <a:rPr lang="en-US" i="1">
                                <a:latin typeface="Cambria Math" panose="02040503050406030204" pitchFamily="18" charset="0"/>
                              </a:rPr>
                              <m:t>𝑐</m:t>
                            </m:r>
                          </m:sup>
                        </m:sSup>
                      </m:e>
                    </m:d>
                    <m:r>
                      <a:rPr lang="en-US" i="1">
                        <a:latin typeface="Cambria Math" panose="02040503050406030204" pitchFamily="18" charset="0"/>
                      </a:rPr>
                      <m:t>𝑃</m:t>
                    </m:r>
                    <m:d>
                      <m:dPr>
                        <m:ctrlPr>
                          <a:rPr lang="en-US" i="1">
                            <a:latin typeface="Cambria Math" panose="02040503050406030204" pitchFamily="18" charset="0"/>
                          </a:rPr>
                        </m:ctrlPr>
                      </m:dPr>
                      <m:e>
                        <m:sSup>
                          <m:sSupPr>
                            <m:ctrlPr>
                              <a:rPr lang="en-US" i="1">
                                <a:latin typeface="Cambria Math" panose="02040503050406030204" pitchFamily="18" charset="0"/>
                              </a:rPr>
                            </m:ctrlPr>
                          </m:sSupPr>
                          <m:e>
                            <m:r>
                              <a:rPr lang="en-US" i="1">
                                <a:latin typeface="Cambria Math" panose="02040503050406030204" pitchFamily="18" charset="0"/>
                              </a:rPr>
                              <m:t>𝐴</m:t>
                            </m:r>
                          </m:e>
                          <m:sup>
                            <m:r>
                              <a:rPr lang="en-US" i="1">
                                <a:latin typeface="Cambria Math" panose="02040503050406030204" pitchFamily="18" charset="0"/>
                              </a:rPr>
                              <m:t>𝑐</m:t>
                            </m:r>
                          </m:sup>
                        </m:sSup>
                      </m:e>
                    </m:d>
                  </m:oMath>
                </a14:m>
                <a:endParaRPr lang="en-US" dirty="0"/>
              </a:p>
              <a:p>
                <a:pPr lvl="1"/>
                <a:r>
                  <a:rPr lang="en-US" sz="2000" dirty="0"/>
                  <a:t>A + A</a:t>
                </a:r>
                <a:r>
                  <a:rPr lang="en-US" sz="2000" baseline="30000" dirty="0"/>
                  <a:t>c</a:t>
                </a:r>
                <a:r>
                  <a:rPr lang="en-US" sz="2000" dirty="0"/>
                  <a:t> forms a partition of sample space</a:t>
                </a:r>
              </a:p>
              <a:p>
                <a:pPr lvl="1"/>
                <a:r>
                  <a:rPr lang="en-US" sz="2000" dirty="0"/>
                  <a:t>B can be in A, A</a:t>
                </a:r>
                <a:r>
                  <a:rPr lang="en-US" sz="2000" baseline="30000" dirty="0"/>
                  <a:t>c</a:t>
                </a:r>
                <a:r>
                  <a:rPr lang="en-US" sz="2000" dirty="0"/>
                  <a:t> or both (but nothing else).</a:t>
                </a:r>
              </a:p>
            </p:txBody>
          </p:sp>
        </mc:Choice>
        <mc:Fallback xmlns="">
          <p:sp>
            <p:nvSpPr>
              <p:cNvPr id="3" name="Content Placeholder 2">
                <a:extLst>
                  <a:ext uri="{FF2B5EF4-FFF2-40B4-BE49-F238E27FC236}">
                    <a16:creationId xmlns="" xmlns:a16="http://schemas.microsoft.com/office/drawing/2014/main" xmlns:a14="http://schemas.microsoft.com/office/drawing/2010/main" id="{344BEA93-6720-4570-88CF-3D7268D50253}"/>
                  </a:ext>
                </a:extLst>
              </p:cNvPr>
              <p:cNvSpPr>
                <a:spLocks noGrp="1" noRot="1" noChangeAspect="1" noMove="1" noResize="1" noEditPoints="1" noAdjustHandles="1" noChangeArrowheads="1" noChangeShapeType="1" noTextEdit="1"/>
              </p:cNvSpPr>
              <p:nvPr>
                <p:ph idx="1"/>
              </p:nvPr>
            </p:nvSpPr>
            <p:spPr>
              <a:blipFill rotWithShape="0">
                <a:blip r:embed="rId3"/>
                <a:stretch>
                  <a:fillRect/>
                </a:stretch>
              </a:blipFill>
            </p:spPr>
            <p:txBody>
              <a:bodyPr/>
              <a:lstStyle/>
              <a:p>
                <a:r>
                  <a:rPr lang="en-US">
                    <a:noFill/>
                  </a:rPr>
                  <a:t> </a:t>
                </a:r>
              </a:p>
            </p:txBody>
          </p:sp>
        </mc:Fallback>
      </mc:AlternateContent>
      <p:grpSp>
        <p:nvGrpSpPr>
          <p:cNvPr id="4" name="Group 3"/>
          <p:cNvGrpSpPr/>
          <p:nvPr/>
        </p:nvGrpSpPr>
        <p:grpSpPr>
          <a:xfrm>
            <a:off x="2921272" y="3612242"/>
            <a:ext cx="5917928" cy="2743200"/>
            <a:chOff x="1397272" y="3612242"/>
            <a:chExt cx="5917928" cy="2743200"/>
          </a:xfrm>
        </p:grpSpPr>
        <p:sp>
          <p:nvSpPr>
            <p:cNvPr id="10" name="Rectangle 9">
              <a:extLst>
                <a:ext uri="{FF2B5EF4-FFF2-40B4-BE49-F238E27FC236}">
                  <a16:creationId xmlns:a16="http://schemas.microsoft.com/office/drawing/2014/main" id="{589B0FD7-8276-4385-98B6-831D9ADA734D}"/>
                </a:ext>
              </a:extLst>
            </p:cNvPr>
            <p:cNvSpPr/>
            <p:nvPr/>
          </p:nvSpPr>
          <p:spPr>
            <a:xfrm>
              <a:off x="1828800" y="3612242"/>
              <a:ext cx="5486400" cy="2743200"/>
            </a:xfrm>
            <a:prstGeom prst="rect">
              <a:avLst/>
            </a:prstGeom>
            <a:solidFill>
              <a:schemeClr val="accent5">
                <a:lumMod val="20000"/>
                <a:lumOff val="80000"/>
                <a:alpha val="5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n-US" sz="3600" b="1" dirty="0">
                  <a:solidFill>
                    <a:schemeClr val="tx1"/>
                  </a:solidFill>
                  <a:effectLst>
                    <a:outerShdw blurRad="38100" dist="38100" dir="2700000" algn="tl">
                      <a:srgbClr val="000000">
                        <a:alpha val="43137"/>
                      </a:srgbClr>
                    </a:outerShdw>
                  </a:effectLst>
                  <a:latin typeface="Lucida Console" panose="020B0609040504020204" pitchFamily="49" charset="0"/>
                </a:rPr>
                <a:t>A</a:t>
              </a:r>
              <a:r>
                <a:rPr lang="en-US" sz="3600" b="1" baseline="30000" dirty="0">
                  <a:solidFill>
                    <a:schemeClr val="tx1"/>
                  </a:solidFill>
                  <a:effectLst>
                    <a:outerShdw blurRad="38100" dist="38100" dir="2700000" algn="tl">
                      <a:srgbClr val="000000">
                        <a:alpha val="43137"/>
                      </a:srgbClr>
                    </a:outerShdw>
                  </a:effectLst>
                  <a:latin typeface="Lucida Console" panose="020B0609040504020204" pitchFamily="49" charset="0"/>
                </a:rPr>
                <a:t>c</a:t>
              </a:r>
              <a:endParaRPr lang="en-US" sz="3600" b="1" baseline="30000" dirty="0">
                <a:solidFill>
                  <a:schemeClr val="tx1"/>
                </a:solidFill>
                <a:effectLst>
                  <a:outerShdw blurRad="38100" dist="38100" dir="2700000" algn="tl">
                    <a:srgbClr val="000000">
                      <a:alpha val="43137"/>
                    </a:srgbClr>
                  </a:outerShdw>
                </a:effectLst>
              </a:endParaRPr>
            </a:p>
          </p:txBody>
        </p:sp>
        <p:sp>
          <p:nvSpPr>
            <p:cNvPr id="11" name="Oval 10">
              <a:extLst>
                <a:ext uri="{FF2B5EF4-FFF2-40B4-BE49-F238E27FC236}">
                  <a16:creationId xmlns:a16="http://schemas.microsoft.com/office/drawing/2014/main" id="{75767ED3-1BD4-4587-8C18-F6E475E8333A}"/>
                </a:ext>
              </a:extLst>
            </p:cNvPr>
            <p:cNvSpPr>
              <a:spLocks noChangeAspect="1"/>
            </p:cNvSpPr>
            <p:nvPr/>
          </p:nvSpPr>
          <p:spPr>
            <a:xfrm>
              <a:off x="3112851" y="3809152"/>
              <a:ext cx="2057400" cy="2057400"/>
            </a:xfrm>
            <a:prstGeom prst="ellipse">
              <a:avLst/>
            </a:prstGeom>
            <a:solidFill>
              <a:schemeClr val="accent5">
                <a:alpha val="5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tx1"/>
                  </a:solidFill>
                  <a:effectLst>
                    <a:outerShdw blurRad="38100" dist="38100" dir="2700000" algn="tl">
                      <a:srgbClr val="000000">
                        <a:alpha val="43137"/>
                      </a:srgbClr>
                    </a:outerShdw>
                  </a:effectLst>
                  <a:latin typeface="Lucida Console" panose="020B0609040504020204" pitchFamily="49" charset="0"/>
                </a:rPr>
                <a:t>A</a:t>
              </a:r>
            </a:p>
          </p:txBody>
        </p:sp>
        <p:sp>
          <p:nvSpPr>
            <p:cNvPr id="12" name="Oval 11">
              <a:extLst>
                <a:ext uri="{FF2B5EF4-FFF2-40B4-BE49-F238E27FC236}">
                  <a16:creationId xmlns:a16="http://schemas.microsoft.com/office/drawing/2014/main" id="{63EF2A10-3F30-4732-BAF2-CB3C9842CD19}"/>
                </a:ext>
              </a:extLst>
            </p:cNvPr>
            <p:cNvSpPr/>
            <p:nvPr/>
          </p:nvSpPr>
          <p:spPr>
            <a:xfrm>
              <a:off x="4745400" y="4629888"/>
              <a:ext cx="1371600" cy="1371600"/>
            </a:xfrm>
            <a:prstGeom prst="ellipse">
              <a:avLst/>
            </a:prstGeom>
            <a:solidFill>
              <a:srgbClr val="0070C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tx1"/>
                  </a:solidFill>
                  <a:effectLst>
                    <a:outerShdw blurRad="38100" dist="38100" dir="2700000" algn="tl">
                      <a:srgbClr val="000000">
                        <a:alpha val="43137"/>
                      </a:srgbClr>
                    </a:outerShdw>
                  </a:effectLst>
                  <a:latin typeface="Lucida Console" panose="020B0609040504020204" pitchFamily="49" charset="0"/>
                </a:rPr>
                <a:t>B</a:t>
              </a:r>
            </a:p>
          </p:txBody>
        </p:sp>
        <p:sp>
          <p:nvSpPr>
            <p:cNvPr id="7" name="Rectangle 6"/>
            <p:cNvSpPr/>
            <p:nvPr/>
          </p:nvSpPr>
          <p:spPr>
            <a:xfrm>
              <a:off x="1397272" y="5770667"/>
              <a:ext cx="431528" cy="584775"/>
            </a:xfrm>
            <a:prstGeom prst="rect">
              <a:avLst/>
            </a:prstGeom>
          </p:spPr>
          <p:txBody>
            <a:bodyPr wrap="none">
              <a:spAutoFit/>
            </a:bodyPr>
            <a:lstStyle/>
            <a:p>
              <a:r>
                <a:rPr lang="el-GR" sz="3200" b="1" dirty="0">
                  <a:effectLst>
                    <a:outerShdw blurRad="38100" dist="38100" dir="2700000" algn="tl">
                      <a:srgbClr val="000000">
                        <a:alpha val="43137"/>
                      </a:srgbClr>
                    </a:outerShdw>
                  </a:effectLst>
                  <a:latin typeface="Lucida Console" panose="020B0609040504020204" pitchFamily="49" charset="0"/>
                </a:rPr>
                <a:t>Ω</a:t>
              </a:r>
              <a:endParaRPr lang="en-US" sz="3200" b="1" dirty="0">
                <a:effectLst>
                  <a:outerShdw blurRad="38100" dist="38100" dir="2700000" algn="tl">
                    <a:srgbClr val="000000">
                      <a:alpha val="43137"/>
                    </a:srgbClr>
                  </a:outerShdw>
                </a:effectLst>
              </a:endParaRPr>
            </a:p>
          </p:txBody>
        </p:sp>
      </p:grpSp>
    </p:spTree>
    <p:extLst>
      <p:ext uri="{BB962C8B-B14F-4D97-AF65-F5344CB8AC3E}">
        <p14:creationId xmlns:p14="http://schemas.microsoft.com/office/powerpoint/2010/main" val="2447447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Law of Total Probability</a:t>
            </a:r>
          </a:p>
        </p:txBody>
      </p:sp>
      <p:grpSp>
        <p:nvGrpSpPr>
          <p:cNvPr id="13" name="Group 12"/>
          <p:cNvGrpSpPr/>
          <p:nvPr/>
        </p:nvGrpSpPr>
        <p:grpSpPr>
          <a:xfrm>
            <a:off x="2139777" y="3019653"/>
            <a:ext cx="7746728" cy="3657600"/>
            <a:chOff x="615777" y="2445488"/>
            <a:chExt cx="7746728" cy="3657600"/>
          </a:xfrm>
        </p:grpSpPr>
        <p:sp>
          <p:nvSpPr>
            <p:cNvPr id="5" name="Rectangle 4"/>
            <p:cNvSpPr/>
            <p:nvPr/>
          </p:nvSpPr>
          <p:spPr>
            <a:xfrm>
              <a:off x="1047305" y="2445488"/>
              <a:ext cx="7315200" cy="36576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615777" y="5518313"/>
              <a:ext cx="431528" cy="584775"/>
            </a:xfrm>
            <a:prstGeom prst="rect">
              <a:avLst/>
            </a:prstGeom>
          </p:spPr>
          <p:txBody>
            <a:bodyPr wrap="none">
              <a:spAutoFit/>
            </a:bodyPr>
            <a:lstStyle/>
            <a:p>
              <a:r>
                <a:rPr lang="el-GR" sz="3200" b="1" dirty="0">
                  <a:effectLst>
                    <a:outerShdw blurRad="38100" dist="38100" dir="2700000" algn="tl">
                      <a:srgbClr val="000000">
                        <a:alpha val="43137"/>
                      </a:srgbClr>
                    </a:outerShdw>
                  </a:effectLst>
                  <a:latin typeface="Lucida Console" panose="020B0609040504020204" pitchFamily="49" charset="0"/>
                </a:rPr>
                <a:t>Ω</a:t>
              </a:r>
              <a:endParaRPr lang="en-US" sz="3200" b="1" dirty="0">
                <a:effectLst>
                  <a:outerShdw blurRad="38100" dist="38100" dir="2700000" algn="tl">
                    <a:srgbClr val="000000">
                      <a:alpha val="43137"/>
                    </a:srgbClr>
                  </a:outerShdw>
                </a:effectLst>
              </a:endParaRPr>
            </a:p>
          </p:txBody>
        </p:sp>
        <p:sp>
          <p:nvSpPr>
            <p:cNvPr id="7" name="Rectangle 6"/>
            <p:cNvSpPr/>
            <p:nvPr/>
          </p:nvSpPr>
          <p:spPr>
            <a:xfrm>
              <a:off x="1047305" y="2445488"/>
              <a:ext cx="1828800" cy="3657600"/>
            </a:xfrm>
            <a:prstGeom prst="rect">
              <a:avLst/>
            </a:prstGeom>
            <a:solidFill>
              <a:srgbClr val="C00000">
                <a:alpha val="50000"/>
              </a:srgb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3200" b="1" dirty="0">
                  <a:solidFill>
                    <a:schemeClr val="tx1"/>
                  </a:solidFill>
                  <a:effectLst>
                    <a:outerShdw blurRad="38100" dist="38100" dir="2700000" algn="tl">
                      <a:srgbClr val="000000">
                        <a:alpha val="43137"/>
                      </a:srgbClr>
                    </a:outerShdw>
                  </a:effectLst>
                  <a:latin typeface="Lucida Console" panose="020B0609040504020204" pitchFamily="49" charset="0"/>
                </a:rPr>
                <a:t>B</a:t>
              </a:r>
              <a:r>
                <a:rPr lang="en-US" sz="3200" b="1" baseline="-25000" dirty="0">
                  <a:solidFill>
                    <a:schemeClr val="tx1"/>
                  </a:solidFill>
                  <a:effectLst>
                    <a:outerShdw blurRad="38100" dist="38100" dir="2700000" algn="tl">
                      <a:srgbClr val="000000">
                        <a:alpha val="43137"/>
                      </a:srgbClr>
                    </a:outerShdw>
                  </a:effectLst>
                  <a:latin typeface="Lucida Console" panose="020B0609040504020204" pitchFamily="49" charset="0"/>
                </a:rPr>
                <a:t>1</a:t>
              </a:r>
            </a:p>
          </p:txBody>
        </p:sp>
        <p:sp>
          <p:nvSpPr>
            <p:cNvPr id="9" name="Rectangle 8"/>
            <p:cNvSpPr/>
            <p:nvPr/>
          </p:nvSpPr>
          <p:spPr>
            <a:xfrm>
              <a:off x="2876105" y="2445488"/>
              <a:ext cx="1828800" cy="3657600"/>
            </a:xfrm>
            <a:prstGeom prst="rect">
              <a:avLst/>
            </a:prstGeom>
            <a:solidFill>
              <a:schemeClr val="accent2">
                <a:lumMod val="75000"/>
                <a:alpha val="50000"/>
              </a:scheme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3200" b="1" dirty="0">
                  <a:solidFill>
                    <a:schemeClr val="tx1"/>
                  </a:solidFill>
                  <a:effectLst>
                    <a:outerShdw blurRad="38100" dist="38100" dir="2700000" algn="tl">
                      <a:srgbClr val="000000">
                        <a:alpha val="43137"/>
                      </a:srgbClr>
                    </a:outerShdw>
                  </a:effectLst>
                  <a:latin typeface="Lucida Console" panose="020B0609040504020204" pitchFamily="49" charset="0"/>
                </a:rPr>
                <a:t>B</a:t>
              </a:r>
              <a:r>
                <a:rPr lang="en-US" sz="3200" b="1" baseline="-25000" dirty="0">
                  <a:solidFill>
                    <a:schemeClr val="tx1"/>
                  </a:solidFill>
                  <a:effectLst>
                    <a:outerShdw blurRad="38100" dist="38100" dir="2700000" algn="tl">
                      <a:srgbClr val="000000">
                        <a:alpha val="43137"/>
                      </a:srgbClr>
                    </a:outerShdw>
                  </a:effectLst>
                  <a:latin typeface="Lucida Console" panose="020B0609040504020204" pitchFamily="49" charset="0"/>
                </a:rPr>
                <a:t>2</a:t>
              </a:r>
            </a:p>
          </p:txBody>
        </p:sp>
        <p:sp>
          <p:nvSpPr>
            <p:cNvPr id="10" name="Rectangle 9"/>
            <p:cNvSpPr/>
            <p:nvPr/>
          </p:nvSpPr>
          <p:spPr>
            <a:xfrm>
              <a:off x="4704905" y="2445488"/>
              <a:ext cx="1828800" cy="3657600"/>
            </a:xfrm>
            <a:prstGeom prst="rect">
              <a:avLst/>
            </a:prstGeom>
            <a:solidFill>
              <a:schemeClr val="accent6">
                <a:lumMod val="75000"/>
                <a:alpha val="50000"/>
              </a:scheme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3200" b="1" dirty="0">
                  <a:solidFill>
                    <a:schemeClr val="tx1"/>
                  </a:solidFill>
                  <a:effectLst>
                    <a:outerShdw blurRad="38100" dist="38100" dir="2700000" algn="tl">
                      <a:srgbClr val="000000">
                        <a:alpha val="43137"/>
                      </a:srgbClr>
                    </a:outerShdw>
                  </a:effectLst>
                  <a:latin typeface="Lucida Console" panose="020B0609040504020204" pitchFamily="49" charset="0"/>
                </a:rPr>
                <a:t>B</a:t>
              </a:r>
              <a:r>
                <a:rPr lang="en-US" sz="3200" b="1" baseline="-25000" dirty="0">
                  <a:solidFill>
                    <a:schemeClr val="tx1"/>
                  </a:solidFill>
                  <a:effectLst>
                    <a:outerShdw blurRad="38100" dist="38100" dir="2700000" algn="tl">
                      <a:srgbClr val="000000">
                        <a:alpha val="43137"/>
                      </a:srgbClr>
                    </a:outerShdw>
                  </a:effectLst>
                  <a:latin typeface="Lucida Console" panose="020B0609040504020204" pitchFamily="49" charset="0"/>
                </a:rPr>
                <a:t>3</a:t>
              </a:r>
            </a:p>
          </p:txBody>
        </p:sp>
        <p:sp>
          <p:nvSpPr>
            <p:cNvPr id="11" name="Rectangle 10"/>
            <p:cNvSpPr/>
            <p:nvPr/>
          </p:nvSpPr>
          <p:spPr>
            <a:xfrm>
              <a:off x="6533705" y="2445488"/>
              <a:ext cx="1828800" cy="3657600"/>
            </a:xfrm>
            <a:prstGeom prst="rect">
              <a:avLst/>
            </a:prstGeom>
            <a:solidFill>
              <a:srgbClr val="0070C0">
                <a:alpha val="50000"/>
              </a:srgb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3200" b="1" dirty="0">
                  <a:solidFill>
                    <a:schemeClr val="tx1"/>
                  </a:solidFill>
                  <a:effectLst>
                    <a:outerShdw blurRad="38100" dist="38100" dir="2700000" algn="tl">
                      <a:srgbClr val="000000">
                        <a:alpha val="43137"/>
                      </a:srgbClr>
                    </a:outerShdw>
                  </a:effectLst>
                  <a:latin typeface="Lucida Console" panose="020B0609040504020204" pitchFamily="49" charset="0"/>
                </a:rPr>
                <a:t>B</a:t>
              </a:r>
              <a:r>
                <a:rPr lang="en-US" sz="3200" b="1" baseline="-25000" dirty="0">
                  <a:solidFill>
                    <a:schemeClr val="tx1"/>
                  </a:solidFill>
                  <a:effectLst>
                    <a:outerShdw blurRad="38100" dist="38100" dir="2700000" algn="tl">
                      <a:srgbClr val="000000">
                        <a:alpha val="43137"/>
                      </a:srgbClr>
                    </a:outerShdw>
                  </a:effectLst>
                  <a:latin typeface="Lucida Console" panose="020B0609040504020204" pitchFamily="49" charset="0"/>
                </a:rPr>
                <a:t>4</a:t>
              </a:r>
            </a:p>
          </p:txBody>
        </p:sp>
        <p:sp>
          <p:nvSpPr>
            <p:cNvPr id="12" name="Rectangle 11"/>
            <p:cNvSpPr/>
            <p:nvPr/>
          </p:nvSpPr>
          <p:spPr>
            <a:xfrm>
              <a:off x="2187646" y="3710762"/>
              <a:ext cx="5808038" cy="914400"/>
            </a:xfrm>
            <a:prstGeom prst="rect">
              <a:avLst/>
            </a:prstGeom>
            <a:solidFill>
              <a:schemeClr val="bg1">
                <a:alpha val="50000"/>
              </a:scheme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tx1"/>
                  </a:solidFill>
                  <a:effectLst>
                    <a:outerShdw blurRad="38100" dist="38100" dir="2700000" algn="tl">
                      <a:srgbClr val="000000">
                        <a:alpha val="43137"/>
                      </a:srgbClr>
                    </a:outerShdw>
                  </a:effectLst>
                  <a:latin typeface="Lucida Console" panose="020B0609040504020204" pitchFamily="49" charset="0"/>
                </a:rPr>
                <a:t>A</a:t>
              </a:r>
              <a:endParaRPr lang="en-US" b="1" dirty="0">
                <a:solidFill>
                  <a:schemeClr val="tx1"/>
                </a:solidFill>
                <a:effectLst>
                  <a:outerShdw blurRad="38100" dist="38100" dir="2700000" algn="tl">
                    <a:srgbClr val="000000">
                      <a:alpha val="43137"/>
                    </a:srgbClr>
                  </a:outerShdw>
                </a:effectLst>
                <a:latin typeface="Lucida Console" panose="020B0609040504020204" pitchFamily="49" charset="0"/>
              </a:endParaRPr>
            </a:p>
          </p:txBody>
        </p:sp>
      </p:grpSp>
      <mc:AlternateContent xmlns:mc="http://schemas.openxmlformats.org/markup-compatibility/2006" xmlns:a14="http://schemas.microsoft.com/office/drawing/2010/main">
        <mc:Choice Requires="a14">
          <p:sp>
            <p:nvSpPr>
              <p:cNvPr id="14" name="TextBox 13"/>
              <p:cNvSpPr txBox="1"/>
              <p:nvPr/>
            </p:nvSpPr>
            <p:spPr>
              <a:xfrm>
                <a:off x="2890656" y="1512144"/>
                <a:ext cx="1383649" cy="75623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1=</m:t>
                      </m:r>
                      <m:nary>
                        <m:naryPr>
                          <m:chr m:val="∑"/>
                          <m:ctrlPr>
                            <a:rPr lang="en-US" i="1">
                              <a:latin typeface="Cambria Math" panose="02040503050406030204" pitchFamily="18" charset="0"/>
                            </a:rPr>
                          </m:ctrlPr>
                        </m:naryPr>
                        <m:sub>
                          <m:r>
                            <m:rPr>
                              <m:brk m:alnAt="23"/>
                            </m:rPr>
                            <a:rPr lang="en-US" i="1">
                              <a:latin typeface="Cambria Math" panose="02040503050406030204" pitchFamily="18" charset="0"/>
                            </a:rPr>
                            <m:t>𝑖</m:t>
                          </m:r>
                          <m:r>
                            <a:rPr lang="en-US" i="1">
                              <a:latin typeface="Cambria Math" panose="02040503050406030204" pitchFamily="18" charset="0"/>
                            </a:rPr>
                            <m:t>=1</m:t>
                          </m:r>
                        </m:sub>
                        <m:sup>
                          <m:r>
                            <a:rPr lang="en-US" i="1">
                              <a:latin typeface="Cambria Math" panose="02040503050406030204" pitchFamily="18" charset="0"/>
                            </a:rPr>
                            <m:t>𝑛</m:t>
                          </m:r>
                        </m:sup>
                        <m:e>
                          <m:r>
                            <a:rPr lang="en-US" i="1">
                              <a:latin typeface="Cambria Math" panose="02040503050406030204" pitchFamily="18" charset="0"/>
                            </a:rPr>
                            <m:t>𝑃</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𝐵</m:t>
                                  </m:r>
                                </m:e>
                                <m:sub>
                                  <m:r>
                                    <a:rPr lang="en-US" i="1">
                                      <a:latin typeface="Cambria Math" panose="02040503050406030204" pitchFamily="18" charset="0"/>
                                    </a:rPr>
                                    <m:t>𝑖</m:t>
                                  </m:r>
                                </m:sub>
                              </m:sSub>
                            </m:e>
                          </m:d>
                        </m:e>
                      </m:nary>
                    </m:oMath>
                  </m:oMathPara>
                </a14:m>
                <a:endParaRPr lang="en-US" dirty="0"/>
              </a:p>
            </p:txBody>
          </p:sp>
        </mc:Choice>
        <mc:Fallback xmlns="">
          <p:sp>
            <p:nvSpPr>
              <p:cNvPr id="14" name="TextBox 13"/>
              <p:cNvSpPr txBox="1">
                <a:spLocks noRot="1" noChangeAspect="1" noMove="1" noResize="1" noEditPoints="1" noAdjustHandles="1" noChangeArrowheads="1" noChangeShapeType="1" noTextEdit="1"/>
              </p:cNvSpPr>
              <p:nvPr/>
            </p:nvSpPr>
            <p:spPr>
              <a:xfrm>
                <a:off x="1366655" y="1512143"/>
                <a:ext cx="1383649" cy="756233"/>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2571305" y="2401830"/>
                <a:ext cx="2022348" cy="31906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𝑃</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𝐵</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𝐵</m:t>
                              </m:r>
                            </m:e>
                            <m:sub>
                              <m:r>
                                <a:rPr lang="en-US" i="1">
                                  <a:latin typeface="Cambria Math" panose="02040503050406030204" pitchFamily="18" charset="0"/>
                                </a:rPr>
                                <m:t>𝑗</m:t>
                              </m:r>
                            </m:sub>
                          </m:sSub>
                        </m:e>
                      </m:d>
                      <m:r>
                        <a:rPr lang="en-US" i="1">
                          <a:latin typeface="Cambria Math" panose="02040503050406030204" pitchFamily="18" charset="0"/>
                        </a:rPr>
                        <m:t>=0 </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𝑖</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𝑗</m:t>
                      </m:r>
                    </m:oMath>
                  </m:oMathPara>
                </a14:m>
                <a:endParaRPr lang="en-US" dirty="0"/>
              </a:p>
            </p:txBody>
          </p:sp>
        </mc:Choice>
        <mc:Fallback xmlns="">
          <p:sp>
            <p:nvSpPr>
              <p:cNvPr id="15" name="TextBox 14"/>
              <p:cNvSpPr txBox="1">
                <a:spLocks noRot="1" noChangeAspect="1" noMove="1" noResize="1" noEditPoints="1" noAdjustHandles="1" noChangeArrowheads="1" noChangeShapeType="1" noTextEdit="1"/>
              </p:cNvSpPr>
              <p:nvPr/>
            </p:nvSpPr>
            <p:spPr>
              <a:xfrm>
                <a:off x="1047305" y="2401830"/>
                <a:ext cx="2022348" cy="319062"/>
              </a:xfrm>
              <a:prstGeom prst="rect">
                <a:avLst/>
              </a:prstGeom>
              <a:blipFill rotWithShape="0">
                <a:blip r:embed="rId4"/>
                <a:stretch>
                  <a:fillRect l="-2410" r="-3614" b="-25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p:cNvSpPr txBox="1"/>
              <p:nvPr/>
            </p:nvSpPr>
            <p:spPr>
              <a:xfrm>
                <a:off x="5557226" y="1376550"/>
                <a:ext cx="4482124" cy="134434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3200" i="1">
                          <a:latin typeface="Cambria Math" panose="02040503050406030204" pitchFamily="18" charset="0"/>
                        </a:rPr>
                        <m:t>𝑃</m:t>
                      </m:r>
                      <m:d>
                        <m:dPr>
                          <m:ctrlPr>
                            <a:rPr lang="en-US" sz="3200" i="1">
                              <a:latin typeface="Cambria Math" panose="02040503050406030204" pitchFamily="18" charset="0"/>
                            </a:rPr>
                          </m:ctrlPr>
                        </m:dPr>
                        <m:e>
                          <m:r>
                            <a:rPr lang="en-US" sz="3200" i="1">
                              <a:latin typeface="Cambria Math" panose="02040503050406030204" pitchFamily="18" charset="0"/>
                            </a:rPr>
                            <m:t>𝐴</m:t>
                          </m:r>
                        </m:e>
                      </m:d>
                      <m:r>
                        <a:rPr lang="en-US" sz="3200" i="1">
                          <a:latin typeface="Cambria Math" panose="02040503050406030204" pitchFamily="18" charset="0"/>
                        </a:rPr>
                        <m:t>=</m:t>
                      </m:r>
                      <m:nary>
                        <m:naryPr>
                          <m:chr m:val="∑"/>
                          <m:ctrlPr>
                            <a:rPr lang="en-US" sz="3200" i="1">
                              <a:latin typeface="Cambria Math" panose="02040503050406030204" pitchFamily="18" charset="0"/>
                            </a:rPr>
                          </m:ctrlPr>
                        </m:naryPr>
                        <m:sub>
                          <m:r>
                            <m:rPr>
                              <m:brk m:alnAt="23"/>
                            </m:rPr>
                            <a:rPr lang="en-US" sz="3200" i="1">
                              <a:latin typeface="Cambria Math" panose="02040503050406030204" pitchFamily="18" charset="0"/>
                            </a:rPr>
                            <m:t>𝑖</m:t>
                          </m:r>
                          <m:r>
                            <a:rPr lang="en-US" sz="3200" i="1">
                              <a:latin typeface="Cambria Math" panose="02040503050406030204" pitchFamily="18" charset="0"/>
                            </a:rPr>
                            <m:t>=1</m:t>
                          </m:r>
                        </m:sub>
                        <m:sup>
                          <m:r>
                            <a:rPr lang="en-US" sz="3200" i="1">
                              <a:latin typeface="Cambria Math" panose="02040503050406030204" pitchFamily="18" charset="0"/>
                            </a:rPr>
                            <m:t>𝑛</m:t>
                          </m:r>
                        </m:sup>
                        <m:e>
                          <m:r>
                            <a:rPr lang="en-US" sz="3200" i="1">
                              <a:latin typeface="Cambria Math" panose="02040503050406030204" pitchFamily="18" charset="0"/>
                            </a:rPr>
                            <m:t>𝑃</m:t>
                          </m:r>
                          <m:d>
                            <m:dPr>
                              <m:ctrlPr>
                                <a:rPr lang="en-US" sz="3200" i="1">
                                  <a:latin typeface="Cambria Math" panose="02040503050406030204" pitchFamily="18" charset="0"/>
                                </a:rPr>
                              </m:ctrlPr>
                            </m:dPr>
                            <m:e>
                              <m:r>
                                <a:rPr lang="en-US" sz="3200" i="1">
                                  <a:latin typeface="Cambria Math" panose="02040503050406030204" pitchFamily="18" charset="0"/>
                                </a:rPr>
                                <m:t>𝐴</m:t>
                              </m:r>
                            </m:e>
                            <m:e>
                              <m:sSub>
                                <m:sSubPr>
                                  <m:ctrlPr>
                                    <a:rPr lang="en-US" sz="3200" i="1">
                                      <a:latin typeface="Cambria Math" panose="02040503050406030204" pitchFamily="18" charset="0"/>
                                    </a:rPr>
                                  </m:ctrlPr>
                                </m:sSubPr>
                                <m:e>
                                  <m:r>
                                    <a:rPr lang="en-US" sz="3200" i="1">
                                      <a:latin typeface="Cambria Math" panose="02040503050406030204" pitchFamily="18" charset="0"/>
                                    </a:rPr>
                                    <m:t>𝐵</m:t>
                                  </m:r>
                                </m:e>
                                <m:sub>
                                  <m:r>
                                    <a:rPr lang="en-US" sz="3200" i="1">
                                      <a:latin typeface="Cambria Math" panose="02040503050406030204" pitchFamily="18" charset="0"/>
                                    </a:rPr>
                                    <m:t>𝑖</m:t>
                                  </m:r>
                                </m:sub>
                              </m:sSub>
                            </m:e>
                          </m:d>
                          <m:r>
                            <a:rPr lang="en-US" sz="3200" i="1">
                              <a:latin typeface="Cambria Math" panose="02040503050406030204" pitchFamily="18" charset="0"/>
                            </a:rPr>
                            <m:t>𝑃</m:t>
                          </m:r>
                          <m:d>
                            <m:dPr>
                              <m:ctrlPr>
                                <a:rPr lang="en-US" sz="3200" i="1">
                                  <a:latin typeface="Cambria Math" panose="02040503050406030204" pitchFamily="18" charset="0"/>
                                </a:rPr>
                              </m:ctrlPr>
                            </m:dPr>
                            <m:e>
                              <m:sSub>
                                <m:sSubPr>
                                  <m:ctrlPr>
                                    <a:rPr lang="en-US" sz="3200" i="1">
                                      <a:latin typeface="Cambria Math" panose="02040503050406030204" pitchFamily="18" charset="0"/>
                                    </a:rPr>
                                  </m:ctrlPr>
                                </m:sSubPr>
                                <m:e>
                                  <m:r>
                                    <a:rPr lang="en-US" sz="3200" i="1">
                                      <a:latin typeface="Cambria Math" panose="02040503050406030204" pitchFamily="18" charset="0"/>
                                    </a:rPr>
                                    <m:t>𝐵</m:t>
                                  </m:r>
                                </m:e>
                                <m:sub>
                                  <m:r>
                                    <a:rPr lang="en-US" sz="3200" i="1">
                                      <a:latin typeface="Cambria Math" panose="02040503050406030204" pitchFamily="18" charset="0"/>
                                    </a:rPr>
                                    <m:t>𝑖</m:t>
                                  </m:r>
                                </m:sub>
                              </m:sSub>
                            </m:e>
                          </m:d>
                        </m:e>
                      </m:nary>
                    </m:oMath>
                  </m:oMathPara>
                </a14:m>
                <a:endParaRPr lang="en-US" sz="3200" dirty="0"/>
              </a:p>
            </p:txBody>
          </p:sp>
        </mc:Choice>
        <mc:Fallback xmlns="">
          <p:sp>
            <p:nvSpPr>
              <p:cNvPr id="16" name="TextBox 15"/>
              <p:cNvSpPr txBox="1">
                <a:spLocks noRot="1" noChangeAspect="1" noMove="1" noResize="1" noEditPoints="1" noAdjustHandles="1" noChangeArrowheads="1" noChangeShapeType="1" noTextEdit="1"/>
              </p:cNvSpPr>
              <p:nvPr/>
            </p:nvSpPr>
            <p:spPr>
              <a:xfrm>
                <a:off x="4033226" y="1376550"/>
                <a:ext cx="4482124" cy="1344342"/>
              </a:xfrm>
              <a:prstGeom prst="rect">
                <a:avLst/>
              </a:prstGeom>
              <a:blipFill rotWithShape="0">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385400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72FB51-1DD1-47F0-A968-0A109EB39B0A}"/>
              </a:ext>
            </a:extLst>
          </p:cNvPr>
          <p:cNvSpPr>
            <a:spLocks noGrp="1"/>
          </p:cNvSpPr>
          <p:nvPr>
            <p:ph type="title"/>
          </p:nvPr>
        </p:nvSpPr>
        <p:spPr/>
        <p:txBody>
          <a:bodyPr/>
          <a:lstStyle/>
          <a:p>
            <a:r>
              <a:rPr lang="en-US" dirty="0"/>
              <a:t>Coincident Frequency Analysis</a:t>
            </a:r>
            <a:br>
              <a:rPr lang="en-US" dirty="0"/>
            </a:br>
            <a:r>
              <a:rPr lang="en-US" sz="2800" dirty="0"/>
              <a:t>e.g. EM1110-2-1413</a:t>
            </a:r>
            <a:endParaRPr lang="en-US" dirty="0"/>
          </a:p>
        </p:txBody>
      </p:sp>
      <p:sp>
        <p:nvSpPr>
          <p:cNvPr id="3" name="Content Placeholder 2">
            <a:extLst>
              <a:ext uri="{FF2B5EF4-FFF2-40B4-BE49-F238E27FC236}">
                <a16:creationId xmlns:a16="http://schemas.microsoft.com/office/drawing/2014/main" id="{3A99AAD5-A483-4207-9848-DDAD9878A4B0}"/>
              </a:ext>
            </a:extLst>
          </p:cNvPr>
          <p:cNvSpPr>
            <a:spLocks noGrp="1"/>
          </p:cNvSpPr>
          <p:nvPr>
            <p:ph idx="1"/>
          </p:nvPr>
        </p:nvSpPr>
        <p:spPr/>
        <p:txBody>
          <a:bodyPr/>
          <a:lstStyle/>
          <a:p>
            <a:r>
              <a:rPr lang="en-US" dirty="0"/>
              <a:t>A and B have some joint distribution</a:t>
            </a:r>
          </a:p>
          <a:p>
            <a:r>
              <a:rPr lang="en-US" dirty="0"/>
              <a:t>C = f(A, B)</a:t>
            </a:r>
          </a:p>
          <a:p>
            <a:r>
              <a:rPr lang="en-US" dirty="0"/>
              <a:t>What is the distribution</a:t>
            </a:r>
            <a:br>
              <a:rPr lang="en-US" dirty="0"/>
            </a:br>
            <a:r>
              <a:rPr lang="en-US" dirty="0"/>
              <a:t>of C?</a:t>
            </a:r>
          </a:p>
        </p:txBody>
      </p:sp>
      <p:pic>
        <p:nvPicPr>
          <p:cNvPr id="4" name="Picture 3">
            <a:extLst>
              <a:ext uri="{FF2B5EF4-FFF2-40B4-BE49-F238E27FC236}">
                <a16:creationId xmlns:a16="http://schemas.microsoft.com/office/drawing/2014/main" id="{1F26FCBD-6EF3-481E-8F12-411B63BC6C89}"/>
              </a:ext>
            </a:extLst>
          </p:cNvPr>
          <p:cNvPicPr>
            <a:picLocks noChangeAspect="1"/>
          </p:cNvPicPr>
          <p:nvPr/>
        </p:nvPicPr>
        <p:blipFill>
          <a:blip r:embed="rId3"/>
          <a:stretch>
            <a:fillRect/>
          </a:stretch>
        </p:blipFill>
        <p:spPr>
          <a:xfrm>
            <a:off x="6435090" y="2461814"/>
            <a:ext cx="5756910" cy="4396186"/>
          </a:xfrm>
          <a:prstGeom prst="rect">
            <a:avLst/>
          </a:prstGeom>
        </p:spPr>
      </p:pic>
    </p:spTree>
    <p:extLst>
      <p:ext uri="{BB962C8B-B14F-4D97-AF65-F5344CB8AC3E}">
        <p14:creationId xmlns:p14="http://schemas.microsoft.com/office/powerpoint/2010/main" val="35139037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340F0F-BA5E-4BCD-B211-3B6CC9153139}"/>
              </a:ext>
            </a:extLst>
          </p:cNvPr>
          <p:cNvSpPr>
            <a:spLocks noGrp="1"/>
          </p:cNvSpPr>
          <p:nvPr>
            <p:ph type="title"/>
          </p:nvPr>
        </p:nvSpPr>
        <p:spPr/>
        <p:txBody>
          <a:bodyPr/>
          <a:lstStyle/>
          <a:p>
            <a:r>
              <a:rPr lang="en-US" dirty="0"/>
              <a:t>Conditional Moments</a:t>
            </a:r>
          </a:p>
        </p:txBody>
      </p:sp>
      <p:sp>
        <p:nvSpPr>
          <p:cNvPr id="5" name="Text Placeholder 4">
            <a:extLst>
              <a:ext uri="{FF2B5EF4-FFF2-40B4-BE49-F238E27FC236}">
                <a16:creationId xmlns:a16="http://schemas.microsoft.com/office/drawing/2014/main" id="{EDD18156-AA88-403C-8AC5-7A1309BE6628}"/>
              </a:ext>
            </a:extLst>
          </p:cNvPr>
          <p:cNvSpPr>
            <a:spLocks noGrp="1"/>
          </p:cNvSpPr>
          <p:nvPr>
            <p:ph type="body" sz="half" idx="2"/>
          </p:nvPr>
        </p:nvSpPr>
        <p:spPr/>
        <p:txBody>
          <a:bodyPr>
            <a:normAutofit/>
          </a:bodyPr>
          <a:lstStyle/>
          <a:p>
            <a:pPr marL="285750" indent="-285750">
              <a:buFont typeface="Arial" panose="020B0604020202020204" pitchFamily="34" charset="0"/>
              <a:buChar char="•"/>
            </a:pPr>
            <a:r>
              <a:rPr lang="en-US" sz="2400" dirty="0"/>
              <a:t>Start with a joint distribution of</a:t>
            </a:r>
            <a:br>
              <a:rPr lang="en-US" sz="2400" dirty="0"/>
            </a:br>
            <a:r>
              <a:rPr lang="en-US" sz="2400" dirty="0"/>
              <a:t>X and Y</a:t>
            </a:r>
          </a:p>
          <a:p>
            <a:pPr marL="285750" indent="-285750">
              <a:buFont typeface="Arial" panose="020B0604020202020204" pitchFamily="34" charset="0"/>
              <a:buChar char="•"/>
            </a:pPr>
            <a:r>
              <a:rPr lang="en-US" sz="2400" dirty="0"/>
              <a:t>Given an observation X = x, what is the behavior of Y?</a:t>
            </a:r>
          </a:p>
        </p:txBody>
      </p:sp>
      <p:pic>
        <p:nvPicPr>
          <p:cNvPr id="7" name="Picture 6">
            <a:extLst>
              <a:ext uri="{FF2B5EF4-FFF2-40B4-BE49-F238E27FC236}">
                <a16:creationId xmlns:a16="http://schemas.microsoft.com/office/drawing/2014/main" id="{A04A7DE5-6295-4C0C-999C-78B0D24D1596}"/>
              </a:ext>
            </a:extLst>
          </p:cNvPr>
          <p:cNvPicPr>
            <a:picLocks noChangeAspect="1"/>
          </p:cNvPicPr>
          <p:nvPr/>
        </p:nvPicPr>
        <p:blipFill rotWithShape="1">
          <a:blip r:embed="rId3"/>
          <a:srcRect l="4592" t="11678" r="4228" b="9306"/>
          <a:stretch/>
        </p:blipFill>
        <p:spPr>
          <a:xfrm>
            <a:off x="4755589" y="1187532"/>
            <a:ext cx="7381610" cy="4797632"/>
          </a:xfrm>
          <a:prstGeom prst="rect">
            <a:avLst/>
          </a:prstGeom>
        </p:spPr>
      </p:pic>
    </p:spTree>
    <p:extLst>
      <p:ext uri="{BB962C8B-B14F-4D97-AF65-F5344CB8AC3E}">
        <p14:creationId xmlns:p14="http://schemas.microsoft.com/office/powerpoint/2010/main" val="35348706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Conditional Moments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a:t>Conditional expectation (mean)</a:t>
                </a:r>
              </a:p>
              <a:p>
                <a:pPr lvl="1"/>
                <a14:m>
                  <m:oMath xmlns:m="http://schemas.openxmlformats.org/officeDocument/2006/math">
                    <m:r>
                      <a:rPr lang="en-US" b="0" i="1" smtClean="0">
                        <a:latin typeface="Cambria Math" panose="02040503050406030204" pitchFamily="18" charset="0"/>
                      </a:rPr>
                      <m:t>𝐸</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𝑌</m:t>
                        </m:r>
                        <m:r>
                          <a:rPr lang="en-US" b="0" i="1" smtClean="0">
                            <a:latin typeface="Cambria Math" panose="02040503050406030204" pitchFamily="18" charset="0"/>
                          </a:rPr>
                          <m:t>|</m:t>
                        </m:r>
                        <m:r>
                          <a:rPr lang="en-US" b="0" i="1" smtClean="0">
                            <a:latin typeface="Cambria Math" panose="02040503050406030204" pitchFamily="18" charset="0"/>
                          </a:rPr>
                          <m:t>𝑋</m:t>
                        </m:r>
                        <m:r>
                          <a:rPr lang="en-US" b="0" i="1" smtClean="0">
                            <a:latin typeface="Cambria Math" panose="02040503050406030204" pitchFamily="18" charset="0"/>
                          </a:rPr>
                          <m:t>=</m:t>
                        </m:r>
                        <m:r>
                          <a:rPr lang="en-US" b="0" i="1" smtClean="0">
                            <a:latin typeface="Cambria Math" panose="02040503050406030204" pitchFamily="18" charset="0"/>
                          </a:rPr>
                          <m:t>𝑥</m:t>
                        </m:r>
                      </m:e>
                    </m:d>
                  </m:oMath>
                </a14:m>
                <a:endParaRPr lang="en-US" dirty="0"/>
              </a:p>
              <a:p>
                <a:r>
                  <a:rPr lang="en-US" dirty="0"/>
                  <a:t>Conditional variance</a:t>
                </a:r>
              </a:p>
              <a:p>
                <a:pPr lvl="1"/>
                <a14:m>
                  <m:oMath xmlns:m="http://schemas.openxmlformats.org/officeDocument/2006/math">
                    <m:r>
                      <a:rPr lang="en-US" b="0" i="1" smtClean="0">
                        <a:latin typeface="Cambria Math" panose="02040503050406030204" pitchFamily="18" charset="0"/>
                      </a:rPr>
                      <m:t>𝑣𝑎𝑟</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𝑌</m:t>
                        </m:r>
                        <m:r>
                          <a:rPr lang="en-US" b="0" i="1" smtClean="0">
                            <a:latin typeface="Cambria Math" panose="02040503050406030204" pitchFamily="18" charset="0"/>
                          </a:rPr>
                          <m:t>|</m:t>
                        </m:r>
                        <m:r>
                          <a:rPr lang="en-US" b="0" i="1" smtClean="0">
                            <a:latin typeface="Cambria Math" panose="02040503050406030204" pitchFamily="18" charset="0"/>
                          </a:rPr>
                          <m:t>𝑋</m:t>
                        </m:r>
                        <m:r>
                          <a:rPr lang="en-US" b="0" i="1" smtClean="0">
                            <a:latin typeface="Cambria Math" panose="02040503050406030204" pitchFamily="18" charset="0"/>
                          </a:rPr>
                          <m:t>=</m:t>
                        </m:r>
                        <m:r>
                          <a:rPr lang="en-US" b="0" i="1" smtClean="0">
                            <a:latin typeface="Cambria Math" panose="02040503050406030204" pitchFamily="18" charset="0"/>
                          </a:rPr>
                          <m:t>𝑥</m:t>
                        </m:r>
                      </m:e>
                    </m:d>
                  </m:oMath>
                </a14:m>
                <a:endParaRPr lang="en-US" dirty="0"/>
              </a:p>
              <a:p>
                <a:r>
                  <a:rPr lang="en-US" dirty="0"/>
                  <a:t>These play an important role in regression!</a:t>
                </a:r>
              </a:p>
              <a:p>
                <a:pPr lvl="1"/>
                <a:r>
                  <a:rPr lang="en-US" dirty="0"/>
                  <a:t>Conditional mean is estimated by the best-fit line</a:t>
                </a:r>
              </a:p>
              <a:p>
                <a:pPr lvl="1"/>
                <a:r>
                  <a:rPr lang="en-US" dirty="0"/>
                  <a:t>Our treatment of conditional variance affects what kind of regression model we build</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1043" t="-2381"/>
                </a:stretch>
              </a:blipFill>
            </p:spPr>
            <p:txBody>
              <a:bodyPr/>
              <a:lstStyle/>
              <a:p>
                <a:r>
                  <a:rPr lang="en-US">
                    <a:noFill/>
                  </a:rPr>
                  <a:t> </a:t>
                </a:r>
              </a:p>
            </p:txBody>
          </p:sp>
        </mc:Fallback>
      </mc:AlternateContent>
    </p:spTree>
    <p:extLst>
      <p:ext uri="{BB962C8B-B14F-4D97-AF65-F5344CB8AC3E}">
        <p14:creationId xmlns:p14="http://schemas.microsoft.com/office/powerpoint/2010/main" val="2413886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58DDC-9057-44B3-A552-EC352A1459B2}"/>
              </a:ext>
            </a:extLst>
          </p:cNvPr>
          <p:cNvSpPr>
            <a:spLocks noGrp="1"/>
          </p:cNvSpPr>
          <p:nvPr>
            <p:ph type="title"/>
          </p:nvPr>
        </p:nvSpPr>
        <p:spPr/>
        <p:txBody>
          <a:bodyPr/>
          <a:lstStyle/>
          <a:p>
            <a:r>
              <a:rPr lang="en-US" dirty="0"/>
              <a:t>Simple Linear Regression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62D9636-B95B-402F-975C-50A6348E5D30}"/>
                  </a:ext>
                </a:extLst>
              </p:cNvPr>
              <p:cNvSpPr>
                <a:spLocks noGrp="1"/>
              </p:cNvSpPr>
              <p:nvPr>
                <p:ph idx="1"/>
              </p:nvPr>
            </p:nvSpPr>
            <p:spPr/>
            <p:txBody>
              <a:bodyPr/>
              <a:lstStyle/>
              <a:p>
                <a:r>
                  <a:rPr lang="en-US" dirty="0"/>
                  <a:t>Response variable is normally-distributed, with: </a:t>
                </a:r>
              </a:p>
              <a:p>
                <a:pPr marL="0" indent="0">
                  <a:buNone/>
                </a:pPr>
                <a14:m>
                  <m:oMath xmlns:m="http://schemas.openxmlformats.org/officeDocument/2006/math">
                    <m:r>
                      <a:rPr lang="en-US" b="0" i="1" smtClean="0">
                        <a:latin typeface="Cambria Math" panose="02040503050406030204" pitchFamily="18" charset="0"/>
                        <a:ea typeface="Cambria Math" panose="02040503050406030204" pitchFamily="18" charset="0"/>
                      </a:rPr>
                      <m:t>𝐸</m:t>
                    </m:r>
                    <m:d>
                      <m:dPr>
                        <m:begChr m:val="["/>
                        <m:endChr m:val="]"/>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𝑌</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𝑋</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𝑥</m:t>
                        </m:r>
                      </m:e>
                    </m:d>
                    <m:r>
                      <a:rPr lang="en-US" i="1">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𝛽</m:t>
                        </m:r>
                      </m:e>
                      <m:sub>
                        <m:r>
                          <a:rPr lang="en-US" i="1">
                            <a:latin typeface="Cambria Math" panose="02040503050406030204" pitchFamily="18" charset="0"/>
                            <a:ea typeface="Cambria Math" panose="02040503050406030204" pitchFamily="18" charset="0"/>
                          </a:rPr>
                          <m:t>0</m:t>
                        </m:r>
                      </m:sub>
                    </m:sSub>
                    <m:r>
                      <a:rPr lang="en-US" i="1">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𝛽</m:t>
                        </m:r>
                      </m:e>
                      <m:sub>
                        <m:r>
                          <a:rPr lang="en-US" i="1">
                            <a:latin typeface="Cambria Math" panose="02040503050406030204" pitchFamily="18" charset="0"/>
                            <a:ea typeface="Cambria Math" panose="02040503050406030204" pitchFamily="18" charset="0"/>
                          </a:rPr>
                          <m:t>1</m:t>
                        </m:r>
                      </m:sub>
                    </m:sSub>
                    <m:r>
                      <a:rPr lang="en-US" i="1">
                        <a:latin typeface="Cambria Math" panose="02040503050406030204" pitchFamily="18" charset="0"/>
                        <a:ea typeface="Cambria Math" panose="02040503050406030204" pitchFamily="18" charset="0"/>
                      </a:rPr>
                      <m:t>𝑥</m:t>
                    </m:r>
                  </m:oMath>
                </a14:m>
                <a:r>
                  <a:rPr lang="en-US" dirty="0"/>
                  <a:t>  and  </a:t>
                </a:r>
                <a14:m>
                  <m:oMath xmlns:m="http://schemas.openxmlformats.org/officeDocument/2006/math">
                    <m:r>
                      <a:rPr lang="en-US" b="0" i="1" smtClean="0">
                        <a:latin typeface="Cambria Math" panose="02040503050406030204" pitchFamily="18" charset="0"/>
                      </a:rPr>
                      <m:t>𝑣𝑎𝑟</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𝑌</m:t>
                        </m:r>
                        <m:r>
                          <a:rPr lang="en-US" b="0" i="1" smtClean="0">
                            <a:latin typeface="Cambria Math" panose="02040503050406030204" pitchFamily="18" charset="0"/>
                          </a:rPr>
                          <m:t>|</m:t>
                        </m:r>
                        <m:r>
                          <a:rPr lang="en-US" b="0" i="1" smtClean="0">
                            <a:latin typeface="Cambria Math" panose="02040503050406030204" pitchFamily="18" charset="0"/>
                          </a:rPr>
                          <m:t>𝑋</m:t>
                        </m:r>
                        <m:r>
                          <a:rPr lang="en-US" b="0" i="1" smtClean="0">
                            <a:latin typeface="Cambria Math" panose="02040503050406030204" pitchFamily="18" charset="0"/>
                          </a:rPr>
                          <m:t>=</m:t>
                        </m:r>
                        <m:r>
                          <a:rPr lang="en-US" b="0" i="1" smtClean="0">
                            <a:latin typeface="Cambria Math" panose="02040503050406030204" pitchFamily="18" charset="0"/>
                          </a:rPr>
                          <m:t>𝑥</m:t>
                        </m:r>
                      </m:e>
                    </m:d>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𝜎</m:t>
                        </m:r>
                      </m:e>
                      <m:sup>
                        <m:r>
                          <a:rPr lang="en-US" b="0" i="1" smtClean="0">
                            <a:latin typeface="Cambria Math" panose="02040503050406030204" pitchFamily="18" charset="0"/>
                          </a:rPr>
                          <m:t>2</m:t>
                        </m:r>
                      </m:sup>
                    </m:sSup>
                  </m:oMath>
                </a14:m>
                <a:endParaRPr lang="en-US" dirty="0"/>
              </a:p>
            </p:txBody>
          </p:sp>
        </mc:Choice>
        <mc:Fallback xmlns="">
          <p:sp>
            <p:nvSpPr>
              <p:cNvPr id="3" name="Content Placeholder 2">
                <a:extLst>
                  <a:ext uri="{FF2B5EF4-FFF2-40B4-BE49-F238E27FC236}">
                    <a16:creationId xmlns:a16="http://schemas.microsoft.com/office/drawing/2014/main" id="{962D9636-B95B-402F-975C-50A6348E5D30}"/>
                  </a:ext>
                </a:extLst>
              </p:cNvPr>
              <p:cNvSpPr>
                <a:spLocks noGrp="1" noRot="1" noChangeAspect="1" noMove="1" noResize="1" noEditPoints="1" noAdjustHandles="1" noChangeArrowheads="1" noChangeShapeType="1" noTextEdit="1"/>
              </p:cNvSpPr>
              <p:nvPr>
                <p:ph idx="1"/>
              </p:nvPr>
            </p:nvSpPr>
            <p:spPr>
              <a:blipFill>
                <a:blip r:embed="rId3"/>
                <a:stretch>
                  <a:fillRect l="-1043" t="-2381"/>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8B1C0A61-31F6-49DE-A7B0-088A7F7957B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19174" y="3260820"/>
            <a:ext cx="6972826" cy="3581243"/>
          </a:xfrm>
          <a:prstGeom prst="rect">
            <a:avLst/>
          </a:prstGeom>
        </p:spPr>
      </p:pic>
      <p:sp>
        <p:nvSpPr>
          <p:cNvPr id="5" name="Rectangle 4">
            <a:extLst>
              <a:ext uri="{FF2B5EF4-FFF2-40B4-BE49-F238E27FC236}">
                <a16:creationId xmlns:a16="http://schemas.microsoft.com/office/drawing/2014/main" id="{EF066F08-C5CD-46FC-8909-B2F5367D0366}"/>
              </a:ext>
            </a:extLst>
          </p:cNvPr>
          <p:cNvSpPr/>
          <p:nvPr/>
        </p:nvSpPr>
        <p:spPr>
          <a:xfrm>
            <a:off x="0" y="6400556"/>
            <a:ext cx="5305926" cy="461665"/>
          </a:xfrm>
          <a:prstGeom prst="rect">
            <a:avLst/>
          </a:prstGeom>
        </p:spPr>
        <p:txBody>
          <a:bodyPr wrap="square">
            <a:spAutoFit/>
          </a:bodyPr>
          <a:lstStyle/>
          <a:p>
            <a:r>
              <a:rPr lang="en-US" sz="1200" dirty="0"/>
              <a:t>https://saylordotorg.github.io/text_introductory-statistics/s14-03-modelling-linear-relationships.html</a:t>
            </a:r>
          </a:p>
        </p:txBody>
      </p:sp>
    </p:spTree>
    <p:extLst>
      <p:ext uri="{BB962C8B-B14F-4D97-AF65-F5344CB8AC3E}">
        <p14:creationId xmlns:p14="http://schemas.microsoft.com/office/powerpoint/2010/main" val="20303536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9BA439-F4A4-41BC-AB3F-975E3C88A8C2}"/>
              </a:ext>
            </a:extLst>
          </p:cNvPr>
          <p:cNvSpPr>
            <a:spLocks noGrp="1"/>
          </p:cNvSpPr>
          <p:nvPr>
            <p:ph type="title"/>
          </p:nvPr>
        </p:nvSpPr>
        <p:spPr/>
        <p:txBody>
          <a:bodyPr/>
          <a:lstStyle/>
          <a:p>
            <a:r>
              <a:rPr lang="en-US" dirty="0"/>
              <a:t>Generalized Linear Models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E8CF688-EA4A-422C-8C17-A6AFDA5BB2CC}"/>
                  </a:ext>
                </a:extLst>
              </p:cNvPr>
              <p:cNvSpPr>
                <a:spLocks noGrp="1"/>
              </p:cNvSpPr>
              <p:nvPr>
                <p:ph idx="1"/>
              </p:nvPr>
            </p:nvSpPr>
            <p:spPr/>
            <p:txBody>
              <a:bodyPr/>
              <a:lstStyle/>
              <a:p>
                <a:r>
                  <a:rPr lang="en-US" dirty="0"/>
                  <a:t>Response variable has any distribution</a:t>
                </a:r>
              </a:p>
              <a:p>
                <a:r>
                  <a:rPr lang="en-US" dirty="0"/>
                  <a:t>Parameters or moments a function of the predictors</a:t>
                </a:r>
              </a:p>
              <a:p>
                <a:pPr lvl="1"/>
                <a:endParaRPr lang="en-US" b="0" i="1" dirty="0">
                  <a:latin typeface="Cambria Math" panose="02040503050406030204" pitchFamily="18" charset="0"/>
                </a:endParaRPr>
              </a:p>
              <a:p>
                <a:pPr lvl="1"/>
                <a14:m>
                  <m:oMath xmlns:m="http://schemas.openxmlformats.org/officeDocument/2006/math">
                    <m:r>
                      <a:rPr lang="en-US" b="0" i="1" smtClean="0">
                        <a:latin typeface="Cambria Math" panose="02040503050406030204" pitchFamily="18" charset="0"/>
                      </a:rPr>
                      <m:t>𝐸</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𝑌</m:t>
                        </m:r>
                        <m:r>
                          <a:rPr lang="en-US" b="0" i="1" smtClean="0">
                            <a:latin typeface="Cambria Math" panose="02040503050406030204" pitchFamily="18" charset="0"/>
                          </a:rPr>
                          <m:t>|</m:t>
                        </m:r>
                        <m:r>
                          <a:rPr lang="en-US" b="1" i="1" smtClean="0">
                            <a:latin typeface="Cambria Math" panose="02040503050406030204" pitchFamily="18" charset="0"/>
                          </a:rPr>
                          <m:t>𝑿</m:t>
                        </m:r>
                        <m:r>
                          <a:rPr lang="en-US" b="0" i="1" smtClean="0">
                            <a:latin typeface="Cambria Math" panose="02040503050406030204" pitchFamily="18" charset="0"/>
                          </a:rPr>
                          <m:t>=</m:t>
                        </m:r>
                        <m:r>
                          <a:rPr lang="en-US" b="1" i="1" smtClean="0">
                            <a:latin typeface="Cambria Math" panose="02040503050406030204" pitchFamily="18" charset="0"/>
                          </a:rPr>
                          <m:t>𝒙</m:t>
                        </m:r>
                      </m:e>
                    </m:d>
                    <m:r>
                      <a:rPr lang="en-US" b="0" i="1" smtClean="0">
                        <a:latin typeface="Cambria Math" panose="02040503050406030204" pitchFamily="18" charset="0"/>
                      </a:rPr>
                      <m:t>=</m:t>
                    </m:r>
                    <m:r>
                      <a:rPr lang="en-US" b="0" i="1" smtClean="0">
                        <a:latin typeface="Cambria Math" panose="02040503050406030204" pitchFamily="18" charset="0"/>
                      </a:rPr>
                      <m:t>𝑓</m:t>
                    </m:r>
                    <m:d>
                      <m:dPr>
                        <m:ctrlPr>
                          <a:rPr lang="en-US" b="0" i="1" smtClean="0">
                            <a:latin typeface="Cambria Math" panose="02040503050406030204" pitchFamily="18" charset="0"/>
                          </a:rPr>
                        </m:ctrlPr>
                      </m:dPr>
                      <m:e>
                        <m:r>
                          <a:rPr lang="en-US" b="1" i="1" smtClean="0">
                            <a:latin typeface="Cambria Math" panose="02040503050406030204" pitchFamily="18" charset="0"/>
                          </a:rPr>
                          <m:t>𝒙</m:t>
                        </m:r>
                      </m:e>
                    </m:d>
                  </m:oMath>
                </a14:m>
                <a:endParaRPr lang="en-US" b="1" dirty="0"/>
              </a:p>
              <a:p>
                <a:pPr lvl="1"/>
                <a14:m>
                  <m:oMath xmlns:m="http://schemas.openxmlformats.org/officeDocument/2006/math">
                    <m:r>
                      <a:rPr lang="en-US" b="0" i="1" smtClean="0">
                        <a:latin typeface="Cambria Math" panose="02040503050406030204" pitchFamily="18" charset="0"/>
                      </a:rPr>
                      <m:t>𝑣𝑎𝑟</m:t>
                    </m:r>
                    <m:d>
                      <m:dPr>
                        <m:begChr m:val="["/>
                        <m:endChr m:val="]"/>
                        <m:ctrlPr>
                          <a:rPr lang="en-US" b="0" i="1" smtClean="0">
                            <a:latin typeface="Cambria Math" panose="02040503050406030204" pitchFamily="18" charset="0"/>
                          </a:rPr>
                        </m:ctrlPr>
                      </m:dPr>
                      <m:e>
                        <m:r>
                          <a:rPr lang="en-US" i="1">
                            <a:latin typeface="Cambria Math" panose="02040503050406030204" pitchFamily="18" charset="0"/>
                          </a:rPr>
                          <m:t>𝑌</m:t>
                        </m:r>
                        <m:r>
                          <a:rPr lang="en-US" i="1">
                            <a:latin typeface="Cambria Math" panose="02040503050406030204" pitchFamily="18" charset="0"/>
                          </a:rPr>
                          <m:t>|</m:t>
                        </m:r>
                        <m:r>
                          <a:rPr lang="en-US" b="1" i="1">
                            <a:latin typeface="Cambria Math" panose="02040503050406030204" pitchFamily="18" charset="0"/>
                          </a:rPr>
                          <m:t>𝑿</m:t>
                        </m:r>
                        <m:r>
                          <a:rPr lang="en-US" i="1">
                            <a:latin typeface="Cambria Math" panose="02040503050406030204" pitchFamily="18" charset="0"/>
                          </a:rPr>
                          <m:t>=</m:t>
                        </m:r>
                        <m:r>
                          <a:rPr lang="en-US" b="1" i="1">
                            <a:latin typeface="Cambria Math" panose="02040503050406030204" pitchFamily="18" charset="0"/>
                          </a:rPr>
                          <m:t>𝒙</m:t>
                        </m:r>
                      </m:e>
                    </m:d>
                    <m:r>
                      <a:rPr lang="en-US" b="0" i="1" smtClean="0">
                        <a:latin typeface="Cambria Math" panose="02040503050406030204" pitchFamily="18" charset="0"/>
                      </a:rPr>
                      <m:t>=</m:t>
                    </m:r>
                    <m:r>
                      <a:rPr lang="en-US" b="0" i="1" smtClean="0">
                        <a:latin typeface="Cambria Math" panose="02040503050406030204" pitchFamily="18" charset="0"/>
                      </a:rPr>
                      <m:t>𝑔</m:t>
                    </m:r>
                    <m:r>
                      <a:rPr lang="en-US" b="0" i="1" smtClean="0">
                        <a:latin typeface="Cambria Math" panose="02040503050406030204" pitchFamily="18" charset="0"/>
                      </a:rPr>
                      <m:t>(</m:t>
                    </m:r>
                    <m:r>
                      <a:rPr lang="en-US" b="1" i="1" smtClean="0">
                        <a:latin typeface="Cambria Math" panose="02040503050406030204" pitchFamily="18" charset="0"/>
                      </a:rPr>
                      <m:t>𝒙</m:t>
                    </m:r>
                    <m:r>
                      <a:rPr lang="en-US" b="0" i="1" smtClean="0">
                        <a:latin typeface="Cambria Math" panose="02040503050406030204" pitchFamily="18" charset="0"/>
                      </a:rPr>
                      <m:t>)</m:t>
                    </m:r>
                  </m:oMath>
                </a14:m>
                <a:endParaRPr lang="en-US" dirty="0"/>
              </a:p>
            </p:txBody>
          </p:sp>
        </mc:Choice>
        <mc:Fallback xmlns="">
          <p:sp>
            <p:nvSpPr>
              <p:cNvPr id="3" name="Content Placeholder 2">
                <a:extLst>
                  <a:ext uri="{FF2B5EF4-FFF2-40B4-BE49-F238E27FC236}">
                    <a16:creationId xmlns:a16="http://schemas.microsoft.com/office/drawing/2014/main" id="{9E8CF688-EA4A-422C-8C17-A6AFDA5BB2CC}"/>
                  </a:ext>
                </a:extLst>
              </p:cNvPr>
              <p:cNvSpPr>
                <a:spLocks noGrp="1" noRot="1" noChangeAspect="1" noMove="1" noResize="1" noEditPoints="1" noAdjustHandles="1" noChangeArrowheads="1" noChangeShapeType="1" noTextEdit="1"/>
              </p:cNvSpPr>
              <p:nvPr>
                <p:ph idx="1"/>
              </p:nvPr>
            </p:nvSpPr>
            <p:spPr>
              <a:blipFill>
                <a:blip r:embed="rId3"/>
                <a:stretch>
                  <a:fillRect l="-1043" t="-2381"/>
                </a:stretch>
              </a:blipFill>
            </p:spPr>
            <p:txBody>
              <a:bodyPr/>
              <a:lstStyle/>
              <a:p>
                <a:r>
                  <a:rPr lang="en-US">
                    <a:noFill/>
                  </a:rPr>
                  <a:t> </a:t>
                </a:r>
              </a:p>
            </p:txBody>
          </p:sp>
        </mc:Fallback>
      </mc:AlternateContent>
    </p:spTree>
    <p:extLst>
      <p:ext uri="{BB962C8B-B14F-4D97-AF65-F5344CB8AC3E}">
        <p14:creationId xmlns:p14="http://schemas.microsoft.com/office/powerpoint/2010/main" val="32766761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Law of Total Expectation</a:t>
            </a:r>
          </a:p>
        </p:txBody>
      </p:sp>
      <p:sp>
        <p:nvSpPr>
          <p:cNvPr id="3" name="Content Placeholder 2"/>
          <p:cNvSpPr>
            <a:spLocks noGrp="1"/>
          </p:cNvSpPr>
          <p:nvPr>
            <p:ph idx="1"/>
          </p:nvPr>
        </p:nvSpPr>
        <p:spPr/>
        <p:txBody>
          <a:bodyPr/>
          <a:lstStyle/>
          <a:p>
            <a:r>
              <a:rPr lang="en-US" dirty="0"/>
              <a:t>Weighted average under a number of conditions</a:t>
            </a:r>
          </a:p>
          <a:p>
            <a:endParaRPr lang="en-US" dirty="0"/>
          </a:p>
          <a:p>
            <a:endParaRPr lang="en-US" dirty="0"/>
          </a:p>
          <a:p>
            <a:r>
              <a:rPr lang="en-US" dirty="0"/>
              <a:t>As long as B forms a partition of the sample space,</a:t>
            </a:r>
          </a:p>
          <a:p>
            <a:endParaRPr lang="en-US" dirty="0"/>
          </a:p>
          <a:p>
            <a:endParaRPr lang="en-US" dirty="0"/>
          </a:p>
          <a:p>
            <a:endParaRPr lang="en-US" dirty="0"/>
          </a:p>
          <a:p>
            <a:r>
              <a:rPr lang="en-US" dirty="0"/>
              <a:t>Variance (and covariance) have similar rules.</a:t>
            </a:r>
          </a:p>
          <a:p>
            <a:endParaRPr lang="en-US" dirty="0"/>
          </a:p>
        </p:txBody>
      </p:sp>
      <mc:AlternateContent xmlns:mc="http://schemas.openxmlformats.org/markup-compatibility/2006" xmlns:a14="http://schemas.microsoft.com/office/drawing/2010/main">
        <mc:Choice Requires="a14">
          <p:sp>
            <p:nvSpPr>
              <p:cNvPr id="5" name="TextBox 4"/>
              <p:cNvSpPr txBox="1"/>
              <p:nvPr/>
            </p:nvSpPr>
            <p:spPr>
              <a:xfrm>
                <a:off x="3536950" y="3924300"/>
                <a:ext cx="5118100" cy="110055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𝐸</m:t>
                      </m:r>
                      <m:d>
                        <m:dPr>
                          <m:begChr m:val="["/>
                          <m:endChr m:val="]"/>
                          <m:ctrlPr>
                            <a:rPr lang="en-US" sz="2400" b="0" i="1" smtClean="0">
                              <a:latin typeface="Cambria Math" panose="02040503050406030204" pitchFamily="18" charset="0"/>
                            </a:rPr>
                          </m:ctrlPr>
                        </m:dPr>
                        <m:e>
                          <m:r>
                            <a:rPr lang="en-US" sz="2400" b="0" i="1" smtClean="0">
                              <a:latin typeface="Cambria Math" panose="02040503050406030204" pitchFamily="18" charset="0"/>
                            </a:rPr>
                            <m:t>𝐴</m:t>
                          </m:r>
                        </m:e>
                      </m:d>
                      <m:r>
                        <a:rPr lang="en-US" sz="2400" b="0" i="1" smtClean="0">
                          <a:latin typeface="Cambria Math" panose="02040503050406030204" pitchFamily="18" charset="0"/>
                        </a:rPr>
                        <m:t>=</m:t>
                      </m:r>
                      <m:nary>
                        <m:naryPr>
                          <m:chr m:val="∑"/>
                          <m:ctrlPr>
                            <a:rPr lang="en-US" sz="2400" b="0" i="1" smtClean="0">
                              <a:latin typeface="Cambria Math" panose="02040503050406030204" pitchFamily="18" charset="0"/>
                            </a:rPr>
                          </m:ctrlPr>
                        </m:naryPr>
                        <m:sub>
                          <m:r>
                            <m:rPr>
                              <m:brk m:alnAt="23"/>
                            </m:rPr>
                            <a:rPr lang="en-US" sz="2400" b="0" i="1" smtClean="0">
                              <a:latin typeface="Cambria Math" panose="02040503050406030204" pitchFamily="18" charset="0"/>
                            </a:rPr>
                            <m:t>𝑖</m:t>
                          </m:r>
                          <m:r>
                            <a:rPr lang="en-US" sz="2400" b="0" i="1" smtClean="0">
                              <a:latin typeface="Cambria Math" panose="02040503050406030204" pitchFamily="18" charset="0"/>
                            </a:rPr>
                            <m:t>=1</m:t>
                          </m:r>
                        </m:sub>
                        <m:sup>
                          <m:r>
                            <a:rPr lang="en-US" sz="2400" b="0" i="1" smtClean="0">
                              <a:latin typeface="Cambria Math" panose="02040503050406030204" pitchFamily="18" charset="0"/>
                            </a:rPr>
                            <m:t>𝑛</m:t>
                          </m:r>
                        </m:sup>
                        <m:e>
                          <m:r>
                            <a:rPr lang="en-US" sz="2400" b="0" i="1" smtClean="0">
                              <a:latin typeface="Cambria Math" panose="02040503050406030204" pitchFamily="18" charset="0"/>
                            </a:rPr>
                            <m:t>𝐸</m:t>
                          </m:r>
                          <m:d>
                            <m:dPr>
                              <m:begChr m:val="["/>
                              <m:endChr m:val="]"/>
                              <m:ctrlPr>
                                <a:rPr lang="en-US" sz="2400" b="0" i="1" smtClean="0">
                                  <a:latin typeface="Cambria Math" panose="02040503050406030204" pitchFamily="18" charset="0"/>
                                </a:rPr>
                              </m:ctrlPr>
                            </m:dPr>
                            <m:e>
                              <m:r>
                                <a:rPr lang="en-US" sz="2400" b="0" i="1" smtClean="0">
                                  <a:latin typeface="Cambria Math" panose="02040503050406030204" pitchFamily="18" charset="0"/>
                                </a:rPr>
                                <m:t>𝐴</m:t>
                              </m:r>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𝐵</m:t>
                                  </m:r>
                                </m:e>
                                <m:sub>
                                  <m:r>
                                    <a:rPr lang="en-US" sz="2400" b="0" i="1" smtClean="0">
                                      <a:latin typeface="Cambria Math" panose="02040503050406030204" pitchFamily="18" charset="0"/>
                                    </a:rPr>
                                    <m:t>𝑖</m:t>
                                  </m:r>
                                </m:sub>
                              </m:sSub>
                            </m:e>
                          </m:d>
                          <m:r>
                            <a:rPr lang="en-US" sz="2400" b="0" i="1" smtClean="0">
                              <a:latin typeface="Cambria Math" panose="02040503050406030204" pitchFamily="18" charset="0"/>
                            </a:rPr>
                            <m:t>𝑝</m:t>
                          </m:r>
                          <m:d>
                            <m:dPr>
                              <m:ctrlPr>
                                <a:rPr lang="en-US" sz="2400" b="0" i="1" smtClean="0">
                                  <a:latin typeface="Cambria Math" panose="02040503050406030204" pitchFamily="18" charset="0"/>
                                </a:rPr>
                              </m:ctrlPr>
                            </m:dPr>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𝐵</m:t>
                                  </m:r>
                                </m:e>
                                <m:sub>
                                  <m:r>
                                    <a:rPr lang="en-US" sz="2400" b="0" i="1" smtClean="0">
                                      <a:latin typeface="Cambria Math" panose="02040503050406030204" pitchFamily="18" charset="0"/>
                                    </a:rPr>
                                    <m:t>𝑖</m:t>
                                  </m:r>
                                </m:sub>
                              </m:sSub>
                            </m:e>
                          </m:d>
                        </m:e>
                      </m:nary>
                    </m:oMath>
                  </m:oMathPara>
                </a14:m>
                <a:endParaRPr lang="en-US" sz="2400" dirty="0"/>
              </a:p>
            </p:txBody>
          </p:sp>
        </mc:Choice>
        <mc:Fallback xmlns="">
          <p:sp>
            <p:nvSpPr>
              <p:cNvPr id="5" name="TextBox 4"/>
              <p:cNvSpPr txBox="1">
                <a:spLocks noRot="1" noChangeAspect="1" noMove="1" noResize="1" noEditPoints="1" noAdjustHandles="1" noChangeArrowheads="1" noChangeShapeType="1" noTextEdit="1"/>
              </p:cNvSpPr>
              <p:nvPr/>
            </p:nvSpPr>
            <p:spPr>
              <a:xfrm>
                <a:off x="3536950" y="3924300"/>
                <a:ext cx="5118100" cy="1100558"/>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3536950" y="2430253"/>
                <a:ext cx="5118100" cy="50917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𝐸</m:t>
                      </m:r>
                      <m:d>
                        <m:dPr>
                          <m:begChr m:val="["/>
                          <m:endChr m:val="]"/>
                          <m:ctrlPr>
                            <a:rPr lang="en-US" sz="2400" b="0" i="1" smtClean="0">
                              <a:latin typeface="Cambria Math" panose="02040503050406030204" pitchFamily="18" charset="0"/>
                            </a:rPr>
                          </m:ctrlPr>
                        </m:dPr>
                        <m:e>
                          <m:r>
                            <a:rPr lang="en-US" sz="2400" b="0" i="1" smtClean="0">
                              <a:latin typeface="Cambria Math" panose="02040503050406030204" pitchFamily="18" charset="0"/>
                            </a:rPr>
                            <m:t>𝑌</m:t>
                          </m:r>
                        </m:e>
                      </m:d>
                      <m:r>
                        <a:rPr lang="en-US" sz="2400" b="0" i="1" smtClean="0">
                          <a:latin typeface="Cambria Math" panose="02040503050406030204" pitchFamily="18" charset="0"/>
                        </a:rPr>
                        <m:t>=</m:t>
                      </m:r>
                      <m:r>
                        <a:rPr lang="en-US" sz="2400" b="0" i="1" smtClean="0">
                          <a:latin typeface="Cambria Math" panose="02040503050406030204" pitchFamily="18" charset="0"/>
                        </a:rPr>
                        <m:t>𝐸</m:t>
                      </m:r>
                      <m:d>
                        <m:dPr>
                          <m:begChr m:val="["/>
                          <m:endChr m:val="]"/>
                          <m:ctrlPr>
                            <a:rPr lang="en-US" sz="2400" b="0" i="1" smtClean="0">
                              <a:latin typeface="Cambria Math" panose="02040503050406030204" pitchFamily="18" charset="0"/>
                            </a:rPr>
                          </m:ctrlPr>
                        </m:dPr>
                        <m:e>
                          <m:r>
                            <a:rPr lang="en-US" sz="2400" b="0" i="1" smtClean="0">
                              <a:latin typeface="Cambria Math" panose="02040503050406030204" pitchFamily="18" charset="0"/>
                            </a:rPr>
                            <m:t>𝐸</m:t>
                          </m:r>
                          <m:d>
                            <m:dPr>
                              <m:begChr m:val="["/>
                              <m:endChr m:val="]"/>
                              <m:ctrlPr>
                                <a:rPr lang="en-US" sz="2400" b="0" i="1" smtClean="0">
                                  <a:latin typeface="Cambria Math" panose="02040503050406030204" pitchFamily="18" charset="0"/>
                                </a:rPr>
                              </m:ctrlPr>
                            </m:dPr>
                            <m:e>
                              <m:r>
                                <a:rPr lang="en-US" sz="2400" b="0" i="1" smtClean="0">
                                  <a:latin typeface="Cambria Math" panose="02040503050406030204" pitchFamily="18" charset="0"/>
                                </a:rPr>
                                <m:t>𝑌</m:t>
                              </m:r>
                              <m:r>
                                <a:rPr lang="en-US" sz="2400" b="0" i="1" smtClean="0">
                                  <a:latin typeface="Cambria Math" panose="02040503050406030204" pitchFamily="18" charset="0"/>
                                </a:rPr>
                                <m:t>|</m:t>
                              </m:r>
                              <m:r>
                                <a:rPr lang="en-US" sz="2400" b="0" i="1" smtClean="0">
                                  <a:latin typeface="Cambria Math" panose="02040503050406030204" pitchFamily="18" charset="0"/>
                                </a:rPr>
                                <m:t>𝑋</m:t>
                              </m:r>
                            </m:e>
                          </m:d>
                        </m:e>
                      </m:d>
                    </m:oMath>
                  </m:oMathPara>
                </a14:m>
                <a:endParaRPr lang="en-US" sz="2400" dirty="0"/>
              </a:p>
            </p:txBody>
          </p:sp>
        </mc:Choice>
        <mc:Fallback xmlns="">
          <p:sp>
            <p:nvSpPr>
              <p:cNvPr id="6" name="TextBox 5"/>
              <p:cNvSpPr txBox="1">
                <a:spLocks noRot="1" noChangeAspect="1" noMove="1" noResize="1" noEditPoints="1" noAdjustHandles="1" noChangeArrowheads="1" noChangeShapeType="1" noTextEdit="1"/>
              </p:cNvSpPr>
              <p:nvPr/>
            </p:nvSpPr>
            <p:spPr>
              <a:xfrm>
                <a:off x="3536950" y="2430253"/>
                <a:ext cx="5118100" cy="509178"/>
              </a:xfrm>
              <a:prstGeom prst="rect">
                <a:avLst/>
              </a:prstGeom>
              <a:blipFill>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687398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FCC32-EB45-4C71-97EA-50D2CEC26D6B}"/>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C825AED8-51F2-45B3-A5FE-E1B30319C483}"/>
              </a:ext>
            </a:extLst>
          </p:cNvPr>
          <p:cNvSpPr>
            <a:spLocks noGrp="1"/>
          </p:cNvSpPr>
          <p:nvPr>
            <p:ph idx="1"/>
          </p:nvPr>
        </p:nvSpPr>
        <p:spPr/>
        <p:txBody>
          <a:bodyPr/>
          <a:lstStyle/>
          <a:p>
            <a:r>
              <a:rPr lang="en-US" dirty="0"/>
              <a:t>Marginal, conditional, and joint probability are used to express the relationship between events</a:t>
            </a:r>
          </a:p>
          <a:p>
            <a:r>
              <a:rPr lang="en-US" dirty="0"/>
              <a:t>Conditional moments express the behavior of one random variable given information about another</a:t>
            </a:r>
          </a:p>
        </p:txBody>
      </p:sp>
    </p:spTree>
    <p:extLst>
      <p:ext uri="{BB962C8B-B14F-4D97-AF65-F5344CB8AC3E}">
        <p14:creationId xmlns:p14="http://schemas.microsoft.com/office/powerpoint/2010/main" val="4705811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Notation: Probability</a:t>
            </a:r>
          </a:p>
        </p:txBody>
      </p:sp>
      <p:sp>
        <p:nvSpPr>
          <p:cNvPr id="3" name="Content Placeholder 2"/>
          <p:cNvSpPr>
            <a:spLocks noGrp="1"/>
          </p:cNvSpPr>
          <p:nvPr>
            <p:ph idx="1"/>
          </p:nvPr>
        </p:nvSpPr>
        <p:spPr/>
        <p:txBody>
          <a:bodyPr/>
          <a:lstStyle/>
          <a:p>
            <a:r>
              <a:rPr lang="en-US" dirty="0"/>
              <a:t>Marginal</a:t>
            </a:r>
          </a:p>
          <a:p>
            <a:pPr lvl="1"/>
            <a:r>
              <a:rPr lang="en-US" dirty="0"/>
              <a:t>P(A)</a:t>
            </a:r>
          </a:p>
          <a:p>
            <a:r>
              <a:rPr lang="en-US" dirty="0"/>
              <a:t>Joint</a:t>
            </a:r>
          </a:p>
          <a:p>
            <a:pPr lvl="1"/>
            <a:r>
              <a:rPr lang="en-US" dirty="0"/>
              <a:t>P(A,B) or P(A and B) or P(A ∩ B)</a:t>
            </a:r>
          </a:p>
          <a:p>
            <a:r>
              <a:rPr lang="en-US" dirty="0"/>
              <a:t>Conditional</a:t>
            </a:r>
          </a:p>
          <a:p>
            <a:pPr lvl="1"/>
            <a:r>
              <a:rPr lang="en-US" dirty="0"/>
              <a:t>P(A|B)</a:t>
            </a:r>
          </a:p>
        </p:txBody>
      </p:sp>
    </p:spTree>
    <p:extLst>
      <p:ext uri="{BB962C8B-B14F-4D97-AF65-F5344CB8AC3E}">
        <p14:creationId xmlns:p14="http://schemas.microsoft.com/office/powerpoint/2010/main" val="975264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Multivariate Analysis</a:t>
            </a:r>
          </a:p>
        </p:txBody>
      </p:sp>
      <p:sp>
        <p:nvSpPr>
          <p:cNvPr id="3" name="Subtitle 2"/>
          <p:cNvSpPr>
            <a:spLocks noGrp="1"/>
          </p:cNvSpPr>
          <p:nvPr>
            <p:ph type="subTitle" idx="1"/>
          </p:nvPr>
        </p:nvSpPr>
        <p:spPr>
          <a:xfrm>
            <a:off x="1524000" y="3602037"/>
            <a:ext cx="9144000" cy="2133599"/>
          </a:xfrm>
        </p:spPr>
        <p:txBody>
          <a:bodyPr>
            <a:normAutofit lnSpcReduction="10000"/>
          </a:bodyPr>
          <a:lstStyle/>
          <a:p>
            <a:r>
              <a:rPr lang="en-US" dirty="0"/>
              <a:t>Part II: Correlation</a:t>
            </a:r>
          </a:p>
          <a:p>
            <a:endParaRPr lang="en-US" dirty="0"/>
          </a:p>
          <a:p>
            <a:r>
              <a:rPr lang="en-US" dirty="0"/>
              <a:t>Gregory S. Karlovits, P.E., PH, CFM</a:t>
            </a:r>
          </a:p>
          <a:p>
            <a:r>
              <a:rPr lang="en-US" dirty="0"/>
              <a:t>US Army Corps of Engineers</a:t>
            </a:r>
          </a:p>
          <a:p>
            <a:r>
              <a:rPr lang="en-US" dirty="0"/>
              <a:t>Hydrologic Engineering Center</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7890" y="5632086"/>
            <a:ext cx="1371600" cy="1050550"/>
          </a:xfrm>
          <a:prstGeom prst="rect">
            <a:avLst/>
          </a:prstGeom>
        </p:spPr>
      </p:pic>
    </p:spTree>
    <p:extLst>
      <p:ext uri="{BB962C8B-B14F-4D97-AF65-F5344CB8AC3E}">
        <p14:creationId xmlns:p14="http://schemas.microsoft.com/office/powerpoint/2010/main" val="3355414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A4A59-D4CA-471C-8A18-0E76D61A033B}"/>
              </a:ext>
            </a:extLst>
          </p:cNvPr>
          <p:cNvSpPr>
            <a:spLocks noGrp="1"/>
          </p:cNvSpPr>
          <p:nvPr>
            <p:ph type="title"/>
          </p:nvPr>
        </p:nvSpPr>
        <p:spPr/>
        <p:txBody>
          <a:bodyPr/>
          <a:lstStyle/>
          <a:p>
            <a:r>
              <a:rPr lang="en-US" dirty="0"/>
              <a:t>Review: Variance</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A577E8B5-417C-4E95-805D-391118C8F344}"/>
                  </a:ext>
                </a:extLst>
              </p:cNvPr>
              <p:cNvSpPr>
                <a:spLocks noGrp="1"/>
              </p:cNvSpPr>
              <p:nvPr>
                <p:ph idx="1"/>
              </p:nvPr>
            </p:nvSpPr>
            <p:spPr/>
            <p:txBody>
              <a:bodyPr/>
              <a:lstStyle/>
              <a:p>
                <a:r>
                  <a:rPr lang="en-US" dirty="0"/>
                  <a:t>Recall the variance formula:</a:t>
                </a:r>
              </a:p>
              <a:p>
                <a:pPr marL="0" indent="0">
                  <a:buNone/>
                </a:pPr>
                <a:r>
                  <a:rPr lang="en-US" dirty="0"/>
                  <a:t> </a:t>
                </a:r>
                <a14:m>
                  <m:oMath xmlns:m="http://schemas.openxmlformats.org/officeDocument/2006/math">
                    <m:sSubSup>
                      <m:sSubSupPr>
                        <m:ctrlPr>
                          <a:rPr lang="en-US" i="1" smtClean="0">
                            <a:latin typeface="Cambria Math" panose="02040503050406030204" pitchFamily="18" charset="0"/>
                          </a:rPr>
                        </m:ctrlPr>
                      </m:sSubSupPr>
                      <m:e>
                        <m:r>
                          <a:rPr lang="en-US" b="0" i="1" smtClean="0">
                            <a:latin typeface="Cambria Math" panose="02040503050406030204" pitchFamily="18" charset="0"/>
                          </a:rPr>
                          <m:t>𝑠</m:t>
                        </m:r>
                      </m:e>
                      <m:sub>
                        <m:r>
                          <a:rPr lang="en-US" b="0" i="1" smtClean="0">
                            <a:latin typeface="Cambria Math" panose="02040503050406030204" pitchFamily="18" charset="0"/>
                          </a:rPr>
                          <m:t>𝑥</m:t>
                        </m:r>
                      </m:sub>
                      <m:sup>
                        <m:r>
                          <a:rPr lang="en-US" b="0" i="1" smtClean="0">
                            <a:latin typeface="Cambria Math" panose="02040503050406030204" pitchFamily="18" charset="0"/>
                          </a:rPr>
                          <m:t>2</m:t>
                        </m:r>
                      </m:sup>
                    </m:sSubSup>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𝑛</m:t>
                        </m:r>
                        <m:r>
                          <a:rPr lang="en-US" b="0" i="1" smtClean="0">
                            <a:latin typeface="Cambria Math" panose="02040503050406030204" pitchFamily="18" charset="0"/>
                          </a:rPr>
                          <m:t>−1</m:t>
                        </m:r>
                      </m:den>
                    </m:f>
                    <m:nary>
                      <m:naryPr>
                        <m:chr m:val="∑"/>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𝑖</m:t>
                        </m:r>
                        <m:r>
                          <a:rPr lang="en-US" b="0" i="1" smtClean="0">
                            <a:latin typeface="Cambria Math" panose="02040503050406030204" pitchFamily="18" charset="0"/>
                          </a:rPr>
                          <m:t>=1</m:t>
                        </m:r>
                      </m:sub>
                      <m:sup>
                        <m:r>
                          <a:rPr lang="en-US" b="0" i="1" smtClean="0">
                            <a:latin typeface="Cambria Math" panose="02040503050406030204" pitchFamily="18" charset="0"/>
                          </a:rPr>
                          <m:t>𝑛</m:t>
                        </m:r>
                      </m:sup>
                      <m:e>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𝑖</m:t>
                                    </m:r>
                                  </m:sub>
                                </m:sSub>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𝑥</m:t>
                                    </m:r>
                                  </m:e>
                                </m:acc>
                              </m:e>
                            </m:d>
                          </m:e>
                          <m:sup>
                            <m:r>
                              <a:rPr lang="en-US" b="0" i="1" smtClean="0">
                                <a:latin typeface="Cambria Math" panose="02040503050406030204" pitchFamily="18" charset="0"/>
                              </a:rPr>
                              <m:t>2</m:t>
                            </m:r>
                          </m:sup>
                        </m:sSup>
                      </m:e>
                    </m:nary>
                  </m:oMath>
                </a14:m>
                <a:endParaRPr lang="en-US" dirty="0"/>
              </a:p>
            </p:txBody>
          </p:sp>
        </mc:Choice>
        <mc:Fallback xmlns="">
          <p:sp>
            <p:nvSpPr>
              <p:cNvPr id="3" name="Content Placeholder 2">
                <a:extLst>
                  <a:ext uri="{FF2B5EF4-FFF2-40B4-BE49-F238E27FC236}">
                    <a16:creationId xmlns:a16="http://schemas.microsoft.com/office/drawing/2014/main" id="{A577E8B5-417C-4E95-805D-391118C8F344}"/>
                  </a:ext>
                </a:extLst>
              </p:cNvPr>
              <p:cNvSpPr>
                <a:spLocks noGrp="1" noRot="1" noChangeAspect="1" noMove="1" noResize="1" noEditPoints="1" noAdjustHandles="1" noChangeArrowheads="1" noChangeShapeType="1" noTextEdit="1"/>
              </p:cNvSpPr>
              <p:nvPr>
                <p:ph idx="1"/>
              </p:nvPr>
            </p:nvSpPr>
            <p:spPr>
              <a:blipFill>
                <a:blip r:embed="rId3"/>
                <a:stretch>
                  <a:fillRect l="-1043" t="-2381"/>
                </a:stretch>
              </a:blipFill>
            </p:spPr>
            <p:txBody>
              <a:bodyPr/>
              <a:lstStyle/>
              <a:p>
                <a:r>
                  <a:rPr lang="en-US">
                    <a:noFill/>
                  </a:rPr>
                  <a:t> </a:t>
                </a:r>
              </a:p>
            </p:txBody>
          </p:sp>
        </mc:Fallback>
      </mc:AlternateContent>
    </p:spTree>
    <p:extLst>
      <p:ext uri="{BB962C8B-B14F-4D97-AF65-F5344CB8AC3E}">
        <p14:creationId xmlns:p14="http://schemas.microsoft.com/office/powerpoint/2010/main" val="13827366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Covariance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825625"/>
                <a:ext cx="10515600" cy="4946650"/>
              </a:xfrm>
            </p:spPr>
            <p:txBody>
              <a:bodyPr>
                <a:normAutofit/>
              </a:bodyPr>
              <a:lstStyle/>
              <a:p>
                <a:r>
                  <a:rPr lang="en-US" dirty="0"/>
                  <a:t>How much do two variables vary from their mean </a:t>
                </a:r>
                <a:r>
                  <a:rPr lang="en-US" i="1" dirty="0"/>
                  <a:t>at the same time?</a:t>
                </a:r>
              </a:p>
              <a:p>
                <a:pPr lvl="1"/>
                <a:r>
                  <a:rPr lang="en-US" b="0" dirty="0"/>
                  <a:t>Notated </a:t>
                </a:r>
                <a14:m>
                  <m:oMath xmlns:m="http://schemas.openxmlformats.org/officeDocument/2006/math">
                    <m:r>
                      <a:rPr lang="en-US" i="1">
                        <a:latin typeface="Cambria Math" panose="02040503050406030204" pitchFamily="18" charset="0"/>
                      </a:rPr>
                      <m:t>𝑐𝑜𝑣</m:t>
                    </m:r>
                    <m:d>
                      <m:dPr>
                        <m:begChr m:val="["/>
                        <m:endChr m:val="]"/>
                        <m:ctrlPr>
                          <a:rPr lang="en-US" i="1">
                            <a:latin typeface="Cambria Math" panose="02040503050406030204" pitchFamily="18" charset="0"/>
                          </a:rPr>
                        </m:ctrlPr>
                      </m:dPr>
                      <m:e>
                        <m:r>
                          <a:rPr lang="en-US" i="1">
                            <a:latin typeface="Cambria Math" panose="02040503050406030204" pitchFamily="18" charset="0"/>
                          </a:rPr>
                          <m:t>𝑋</m:t>
                        </m:r>
                        <m:r>
                          <a:rPr lang="en-US" i="1">
                            <a:latin typeface="Cambria Math" panose="02040503050406030204" pitchFamily="18" charset="0"/>
                          </a:rPr>
                          <m:t>,</m:t>
                        </m:r>
                        <m:r>
                          <a:rPr lang="en-US" i="1">
                            <a:latin typeface="Cambria Math" panose="02040503050406030204" pitchFamily="18" charset="0"/>
                          </a:rPr>
                          <m:t>𝑌</m:t>
                        </m:r>
                      </m:e>
                    </m:d>
                  </m:oMath>
                </a14:m>
                <a:r>
                  <a:rPr lang="en-US" b="0" dirty="0"/>
                  <a:t> or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𝑥𝑦</m:t>
                        </m:r>
                      </m:sub>
                    </m:sSub>
                  </m:oMath>
                </a14:m>
                <a:endParaRPr lang="en-US" b="0" dirty="0"/>
              </a:p>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𝑥𝑦</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𝑛</m:t>
                        </m:r>
                        <m:r>
                          <a:rPr lang="en-US" b="0" i="1" smtClean="0">
                            <a:latin typeface="Cambria Math" panose="02040503050406030204" pitchFamily="18" charset="0"/>
                          </a:rPr>
                          <m:t>−1</m:t>
                        </m:r>
                      </m:den>
                    </m:f>
                    <m:nary>
                      <m:naryPr>
                        <m:chr m:val="∑"/>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𝑖</m:t>
                        </m:r>
                        <m:r>
                          <a:rPr lang="en-US" b="0" i="1" smtClean="0">
                            <a:latin typeface="Cambria Math" panose="02040503050406030204" pitchFamily="18" charset="0"/>
                          </a:rPr>
                          <m:t>=1</m:t>
                        </m:r>
                      </m:sub>
                      <m:sup>
                        <m:r>
                          <a:rPr lang="en-US" b="0" i="1" smtClean="0">
                            <a:latin typeface="Cambria Math" panose="02040503050406030204" pitchFamily="18" charset="0"/>
                          </a:rPr>
                          <m:t>𝑛</m:t>
                        </m:r>
                      </m:sup>
                      <m:e>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𝑖</m:t>
                                </m:r>
                              </m:sub>
                            </m:sSub>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𝑥</m:t>
                                </m:r>
                              </m:e>
                            </m:acc>
                          </m:e>
                        </m:d>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𝑦</m:t>
                                </m:r>
                              </m:e>
                              <m:sub>
                                <m:r>
                                  <a:rPr lang="en-US" b="0" i="1" smtClean="0">
                                    <a:latin typeface="Cambria Math" panose="02040503050406030204" pitchFamily="18" charset="0"/>
                                  </a:rPr>
                                  <m:t>𝑖</m:t>
                                </m:r>
                              </m:sub>
                            </m:sSub>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𝑦</m:t>
                                </m:r>
                              </m:e>
                            </m:acc>
                          </m:e>
                        </m:d>
                      </m:e>
                    </m:nary>
                  </m:oMath>
                </a14:m>
                <a:endParaRPr lang="en-US" b="0" i="1" dirty="0">
                  <a:latin typeface="Cambria Math" panose="02040503050406030204" pitchFamily="18" charset="0"/>
                </a:endParaRPr>
              </a:p>
              <a:p>
                <a:r>
                  <a:rPr lang="en-US" b="0" dirty="0"/>
                  <a:t>Note:</a:t>
                </a:r>
              </a:p>
              <a:p>
                <a:pPr lvl="1"/>
                <a14:m>
                  <m:oMath xmlns:m="http://schemas.openxmlformats.org/officeDocument/2006/math">
                    <m:r>
                      <a:rPr lang="en-US" b="0" i="1" smtClean="0">
                        <a:latin typeface="Cambria Math" panose="02040503050406030204" pitchFamily="18" charset="0"/>
                      </a:rPr>
                      <m:t>𝑐𝑜𝑣</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𝑋</m:t>
                        </m:r>
                        <m:r>
                          <a:rPr lang="en-US" b="0" i="1" smtClean="0">
                            <a:latin typeface="Cambria Math" panose="02040503050406030204" pitchFamily="18" charset="0"/>
                          </a:rPr>
                          <m:t>,</m:t>
                        </m:r>
                        <m:r>
                          <a:rPr lang="en-US" b="0" i="1" smtClean="0">
                            <a:latin typeface="Cambria Math" panose="02040503050406030204" pitchFamily="18" charset="0"/>
                          </a:rPr>
                          <m:t>𝑋</m:t>
                        </m:r>
                      </m:e>
                    </m:d>
                    <m:r>
                      <a:rPr lang="en-US" b="0" i="1" smtClean="0">
                        <a:latin typeface="Cambria Math" panose="02040503050406030204" pitchFamily="18" charset="0"/>
                      </a:rPr>
                      <m:t>=</m:t>
                    </m:r>
                    <m:r>
                      <a:rPr lang="en-US" b="0" i="1" smtClean="0">
                        <a:latin typeface="Cambria Math" panose="02040503050406030204" pitchFamily="18" charset="0"/>
                      </a:rPr>
                      <m:t>𝑣𝑎𝑟</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𝑋</m:t>
                        </m:r>
                      </m:e>
                    </m:d>
                  </m:oMath>
                </a14:m>
                <a:r>
                  <a:rPr lang="en-US" dirty="0"/>
                  <a:t>,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𝑥𝑥</m:t>
                        </m:r>
                      </m:sub>
                    </m:sSub>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𝑠</m:t>
                        </m:r>
                      </m:e>
                      <m:sub>
                        <m:r>
                          <a:rPr lang="en-US" b="0" i="1" smtClean="0">
                            <a:latin typeface="Cambria Math" panose="02040503050406030204" pitchFamily="18" charset="0"/>
                          </a:rPr>
                          <m:t>𝑥</m:t>
                        </m:r>
                      </m:sub>
                      <m:sup>
                        <m:r>
                          <a:rPr lang="en-US" b="0" i="1" smtClean="0">
                            <a:latin typeface="Cambria Math" panose="02040503050406030204" pitchFamily="18" charset="0"/>
                          </a:rPr>
                          <m:t>2</m:t>
                        </m:r>
                      </m:sup>
                    </m:sSubSup>
                  </m:oMath>
                </a14:m>
                <a:endParaRPr lang="en-US" dirty="0"/>
              </a:p>
              <a:p>
                <a:pPr lvl="1"/>
                <a:r>
                  <a:rPr lang="en-US" dirty="0"/>
                  <a:t>Has units of (unit of x) * (unit of y)</a:t>
                </a:r>
              </a:p>
              <a:p>
                <a:pPr lvl="1"/>
                <a:r>
                  <a:rPr lang="en-US" dirty="0"/>
                  <a:t>No bounds on range of values</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825625"/>
                <a:ext cx="10515600" cy="4946650"/>
              </a:xfrm>
              <a:blipFill>
                <a:blip r:embed="rId3"/>
                <a:stretch>
                  <a:fillRect l="-1043" t="-2094"/>
                </a:stretch>
              </a:blipFill>
            </p:spPr>
            <p:txBody>
              <a:bodyPr/>
              <a:lstStyle/>
              <a:p>
                <a:r>
                  <a:rPr lang="en-US">
                    <a:noFill/>
                  </a:rPr>
                  <a:t> </a:t>
                </a:r>
              </a:p>
            </p:txBody>
          </p:sp>
        </mc:Fallback>
      </mc:AlternateContent>
    </p:spTree>
    <p:extLst>
      <p:ext uri="{BB962C8B-B14F-4D97-AF65-F5344CB8AC3E}">
        <p14:creationId xmlns:p14="http://schemas.microsoft.com/office/powerpoint/2010/main" val="511626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Three Ways to Measure Correlation</a:t>
            </a:r>
          </a:p>
        </p:txBody>
      </p:sp>
      <p:sp>
        <p:nvSpPr>
          <p:cNvPr id="5" name="Content Placeholder 4"/>
          <p:cNvSpPr>
            <a:spLocks noGrp="1"/>
          </p:cNvSpPr>
          <p:nvPr>
            <p:ph idx="1"/>
          </p:nvPr>
        </p:nvSpPr>
        <p:spPr/>
        <p:txBody>
          <a:bodyPr>
            <a:normAutofit/>
          </a:bodyPr>
          <a:lstStyle/>
          <a:p>
            <a:r>
              <a:rPr lang="en-US" sz="2700" dirty="0"/>
              <a:t>Pearson’s product-moment correlation coefficient (</a:t>
            </a:r>
            <a:r>
              <a:rPr lang="en-US" sz="2700" i="1" dirty="0"/>
              <a:t>r</a:t>
            </a:r>
            <a:r>
              <a:rPr lang="en-US" sz="2700" dirty="0"/>
              <a:t>)</a:t>
            </a:r>
          </a:p>
          <a:p>
            <a:r>
              <a:rPr lang="en-US" sz="2700" dirty="0"/>
              <a:t>Kendall’s rank correlation coefficient (</a:t>
            </a:r>
            <a:r>
              <a:rPr lang="el-GR" sz="2700" i="1" dirty="0"/>
              <a:t>τ</a:t>
            </a:r>
            <a:r>
              <a:rPr lang="en-US" sz="2700" dirty="0"/>
              <a:t>)</a:t>
            </a:r>
          </a:p>
          <a:p>
            <a:r>
              <a:rPr lang="en-US" sz="2700" dirty="0"/>
              <a:t>Spearman’s rank correlation coefficient (</a:t>
            </a:r>
            <a:r>
              <a:rPr lang="el-GR" sz="2700" i="1" dirty="0"/>
              <a:t>ρ</a:t>
            </a:r>
            <a:r>
              <a:rPr lang="en-US" sz="2700" dirty="0"/>
              <a:t>)</a:t>
            </a:r>
          </a:p>
          <a:p>
            <a:endParaRPr lang="en-US" sz="2700" dirty="0"/>
          </a:p>
          <a:p>
            <a:r>
              <a:rPr lang="en-US" sz="2700" dirty="0"/>
              <a:t>Range of -1 (perfect negative correlation) to +1 (perfect positive correlation)</a:t>
            </a:r>
          </a:p>
          <a:p>
            <a:endParaRPr lang="en-US" sz="2700" dirty="0"/>
          </a:p>
        </p:txBody>
      </p:sp>
    </p:spTree>
    <p:extLst>
      <p:ext uri="{BB962C8B-B14F-4D97-AF65-F5344CB8AC3E}">
        <p14:creationId xmlns:p14="http://schemas.microsoft.com/office/powerpoint/2010/main" val="1661999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Pearson’s Correlation Coefficient</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r>
                  <a:rPr lang="en-US" dirty="0"/>
                  <a:t>Measurement of </a:t>
                </a:r>
                <a:r>
                  <a:rPr lang="en-US" u="sng" dirty="0"/>
                  <a:t>linear</a:t>
                </a:r>
                <a:r>
                  <a:rPr lang="en-US" dirty="0"/>
                  <a:t> correlation between two variables</a:t>
                </a:r>
              </a:p>
              <a:p>
                <a:pPr lvl="1"/>
                <a:r>
                  <a:rPr lang="en-US" dirty="0"/>
                  <a:t>Performs very badly in non-linear situations</a:t>
                </a:r>
              </a:p>
              <a:p>
                <a:r>
                  <a:rPr lang="en-US" dirty="0"/>
                  <a:t>Normalization of covariance between variables</a:t>
                </a:r>
              </a:p>
              <a:p>
                <a:endParaRPr lang="en-US" dirty="0"/>
              </a:p>
              <a:p>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𝜌</m:t>
                        </m:r>
                      </m:e>
                      <m:sub>
                        <m:r>
                          <a:rPr lang="en-US" b="0" i="1" smtClean="0">
                            <a:latin typeface="Cambria Math" panose="02040503050406030204" pitchFamily="18" charset="0"/>
                          </a:rPr>
                          <m:t>𝑋</m:t>
                        </m:r>
                        <m:r>
                          <a:rPr lang="en-US" b="0" i="1" smtClean="0">
                            <a:latin typeface="Cambria Math" panose="02040503050406030204" pitchFamily="18" charset="0"/>
                          </a:rPr>
                          <m:t>,</m:t>
                        </m:r>
                        <m:r>
                          <a:rPr lang="en-US" b="0" i="1" smtClean="0">
                            <a:latin typeface="Cambria Math" panose="02040503050406030204" pitchFamily="18" charset="0"/>
                          </a:rPr>
                          <m:t>𝑌</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𝑐𝑜𝑣</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𝑋</m:t>
                            </m:r>
                            <m:r>
                              <a:rPr lang="en-US" b="0" i="1" smtClean="0">
                                <a:latin typeface="Cambria Math" panose="02040503050406030204" pitchFamily="18" charset="0"/>
                              </a:rPr>
                              <m:t>,</m:t>
                            </m:r>
                            <m:r>
                              <a:rPr lang="en-US" b="0" i="1" smtClean="0">
                                <a:latin typeface="Cambria Math" panose="02040503050406030204" pitchFamily="18" charset="0"/>
                              </a:rPr>
                              <m:t>𝑌</m:t>
                            </m:r>
                          </m:e>
                        </m:d>
                      </m:num>
                      <m:den>
                        <m:rad>
                          <m:radPr>
                            <m:degHide m:val="on"/>
                            <m:ctrlPr>
                              <a:rPr lang="en-US" b="0" i="1" smtClean="0">
                                <a:latin typeface="Cambria Math" panose="02040503050406030204" pitchFamily="18" charset="0"/>
                              </a:rPr>
                            </m:ctrlPr>
                          </m:radPr>
                          <m:deg/>
                          <m:e>
                            <m:r>
                              <a:rPr lang="en-US" i="1">
                                <a:latin typeface="Cambria Math" panose="02040503050406030204" pitchFamily="18" charset="0"/>
                              </a:rPr>
                              <m:t>𝑣𝑎𝑟</m:t>
                            </m:r>
                            <m:d>
                              <m:dPr>
                                <m:begChr m:val="["/>
                                <m:endChr m:val="]"/>
                                <m:ctrlPr>
                                  <a:rPr lang="en-US" i="1">
                                    <a:latin typeface="Cambria Math" panose="02040503050406030204" pitchFamily="18" charset="0"/>
                                  </a:rPr>
                                </m:ctrlPr>
                              </m:dPr>
                              <m:e>
                                <m:r>
                                  <a:rPr lang="en-US" i="1">
                                    <a:latin typeface="Cambria Math" panose="02040503050406030204" pitchFamily="18" charset="0"/>
                                  </a:rPr>
                                  <m:t>𝑋</m:t>
                                </m:r>
                              </m:e>
                            </m:d>
                          </m:e>
                        </m:rad>
                        <m:rad>
                          <m:radPr>
                            <m:degHide m:val="on"/>
                            <m:ctrlPr>
                              <a:rPr lang="en-US" b="0" i="1" smtClean="0">
                                <a:latin typeface="Cambria Math" panose="02040503050406030204" pitchFamily="18" charset="0"/>
                              </a:rPr>
                            </m:ctrlPr>
                          </m:radPr>
                          <m:deg/>
                          <m:e>
                            <m:r>
                              <a:rPr lang="en-US" i="1">
                                <a:latin typeface="Cambria Math" panose="02040503050406030204" pitchFamily="18" charset="0"/>
                              </a:rPr>
                              <m:t>𝑣𝑎𝑟</m:t>
                            </m:r>
                            <m:d>
                              <m:dPr>
                                <m:begChr m:val="["/>
                                <m:endChr m:val="]"/>
                                <m:ctrlPr>
                                  <a:rPr lang="en-US" i="1">
                                    <a:latin typeface="Cambria Math" panose="02040503050406030204" pitchFamily="18" charset="0"/>
                                  </a:rPr>
                                </m:ctrlPr>
                              </m:dPr>
                              <m:e>
                                <m:r>
                                  <a:rPr lang="en-US" i="1">
                                    <a:latin typeface="Cambria Math" panose="02040503050406030204" pitchFamily="18" charset="0"/>
                                  </a:rPr>
                                  <m:t>𝑌</m:t>
                                </m:r>
                              </m:e>
                            </m:d>
                          </m:e>
                        </m:rad>
                      </m:den>
                    </m:f>
                  </m:oMath>
                </a14:m>
                <a:endParaRPr lang="en-US" dirty="0"/>
              </a:p>
              <a:p>
                <a:endParaRPr lang="en-US" dirty="0"/>
              </a:p>
              <a:p>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𝑥𝑦</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nary>
                          <m:naryPr>
                            <m:chr m:val="∑"/>
                            <m:subHide m:val="on"/>
                            <m:supHide m:val="on"/>
                            <m:ctrlPr>
                              <a:rPr lang="en-US" b="0" i="1" smtClean="0">
                                <a:latin typeface="Cambria Math" panose="02040503050406030204" pitchFamily="18" charset="0"/>
                              </a:rPr>
                            </m:ctrlPr>
                          </m:naryPr>
                          <m:sub/>
                          <m:sup/>
                          <m:e>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𝑖</m:t>
                                    </m:r>
                                  </m:sub>
                                </m:sSub>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𝑥</m:t>
                                    </m:r>
                                  </m:e>
                                </m:acc>
                              </m:e>
                            </m:d>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𝑦</m:t>
                                    </m:r>
                                  </m:e>
                                  <m:sub>
                                    <m:r>
                                      <a:rPr lang="en-US" b="0" i="1" smtClean="0">
                                        <a:latin typeface="Cambria Math" panose="02040503050406030204" pitchFamily="18" charset="0"/>
                                      </a:rPr>
                                      <m:t>𝑖</m:t>
                                    </m:r>
                                  </m:sub>
                                </m:sSub>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𝑦</m:t>
                                    </m:r>
                                  </m:e>
                                </m:acc>
                              </m:e>
                            </m:d>
                          </m:e>
                        </m:nary>
                      </m:num>
                      <m:den>
                        <m:rad>
                          <m:radPr>
                            <m:degHide m:val="on"/>
                            <m:ctrlPr>
                              <a:rPr lang="en-US" b="0" i="1" smtClean="0">
                                <a:latin typeface="Cambria Math" panose="02040503050406030204" pitchFamily="18" charset="0"/>
                              </a:rPr>
                            </m:ctrlPr>
                          </m:radPr>
                          <m:deg/>
                          <m:e>
                            <m:nary>
                              <m:naryPr>
                                <m:chr m:val="∑"/>
                                <m:subHide m:val="on"/>
                                <m:supHide m:val="on"/>
                                <m:ctrlPr>
                                  <a:rPr lang="en-US" b="0" i="1" smtClean="0">
                                    <a:latin typeface="Cambria Math" panose="02040503050406030204" pitchFamily="18" charset="0"/>
                                  </a:rPr>
                                </m:ctrlPr>
                              </m:naryPr>
                              <m:sub/>
                              <m:sup/>
                              <m:e>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𝑖</m:t>
                                            </m:r>
                                          </m:sub>
                                        </m:sSub>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𝑥</m:t>
                                            </m:r>
                                          </m:e>
                                        </m:acc>
                                      </m:e>
                                    </m:d>
                                  </m:e>
                                  <m:sup>
                                    <m:r>
                                      <a:rPr lang="en-US" b="0" i="1" smtClean="0">
                                        <a:latin typeface="Cambria Math" panose="02040503050406030204" pitchFamily="18" charset="0"/>
                                      </a:rPr>
                                      <m:t>2</m:t>
                                    </m:r>
                                  </m:sup>
                                </m:sSup>
                              </m:e>
                            </m:nary>
                          </m:e>
                        </m:rad>
                        <m:rad>
                          <m:radPr>
                            <m:degHide m:val="on"/>
                            <m:ctrlPr>
                              <a:rPr lang="en-US" b="0" i="1" smtClean="0">
                                <a:latin typeface="Cambria Math" panose="02040503050406030204" pitchFamily="18" charset="0"/>
                              </a:rPr>
                            </m:ctrlPr>
                          </m:radPr>
                          <m:deg/>
                          <m:e>
                            <m:nary>
                              <m:naryPr>
                                <m:chr m:val="∑"/>
                                <m:subHide m:val="on"/>
                                <m:supHide m:val="on"/>
                                <m:ctrlPr>
                                  <a:rPr lang="en-US" b="0" i="1" smtClean="0">
                                    <a:latin typeface="Cambria Math" panose="02040503050406030204" pitchFamily="18" charset="0"/>
                                  </a:rPr>
                                </m:ctrlPr>
                              </m:naryPr>
                              <m:sub/>
                              <m:sup/>
                              <m:e>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𝑦</m:t>
                                            </m:r>
                                          </m:e>
                                          <m:sub>
                                            <m:r>
                                              <a:rPr lang="en-US" b="0" i="1" smtClean="0">
                                                <a:latin typeface="Cambria Math" panose="02040503050406030204" pitchFamily="18" charset="0"/>
                                              </a:rPr>
                                              <m:t>𝑖</m:t>
                                            </m:r>
                                          </m:sub>
                                        </m:sSub>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𝑦</m:t>
                                            </m:r>
                                          </m:e>
                                        </m:acc>
                                      </m:e>
                                    </m:d>
                                  </m:e>
                                  <m:sup>
                                    <m:r>
                                      <a:rPr lang="en-US" b="0" i="1" smtClean="0">
                                        <a:latin typeface="Cambria Math" panose="02040503050406030204" pitchFamily="18" charset="0"/>
                                      </a:rPr>
                                      <m:t>2</m:t>
                                    </m:r>
                                  </m:sup>
                                </m:sSup>
                              </m:e>
                            </m:nary>
                          </m:e>
                        </m:rad>
                      </m:den>
                    </m:f>
                  </m:oMath>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1043" t="-2381"/>
                </a:stretch>
              </a:blipFill>
            </p:spPr>
            <p:txBody>
              <a:bodyPr/>
              <a:lstStyle/>
              <a:p>
                <a:r>
                  <a:rPr lang="en-US">
                    <a:noFill/>
                  </a:rPr>
                  <a:t> </a:t>
                </a:r>
              </a:p>
            </p:txBody>
          </p:sp>
        </mc:Fallback>
      </mc:AlternateContent>
      <p:sp>
        <p:nvSpPr>
          <p:cNvPr id="4" name="TextBox 3"/>
          <p:cNvSpPr txBox="1"/>
          <p:nvPr/>
        </p:nvSpPr>
        <p:spPr>
          <a:xfrm>
            <a:off x="6361176" y="5463560"/>
            <a:ext cx="4352474" cy="923330"/>
          </a:xfrm>
          <a:prstGeom prst="rect">
            <a:avLst/>
          </a:prstGeom>
          <a:noFill/>
        </p:spPr>
        <p:txBody>
          <a:bodyPr wrap="none" rtlCol="0">
            <a:spAutoFit/>
          </a:bodyPr>
          <a:lstStyle/>
          <a:p>
            <a:r>
              <a:rPr lang="en-US" b="1" dirty="0">
                <a:latin typeface="Lato" panose="020F0502020204030203" pitchFamily="34" charset="0"/>
                <a:ea typeface="Lato" panose="020F0502020204030203" pitchFamily="34" charset="0"/>
                <a:cs typeface="Lato" panose="020F0502020204030203" pitchFamily="34" charset="0"/>
              </a:rPr>
              <a:t>R:</a:t>
            </a:r>
          </a:p>
          <a:p>
            <a:r>
              <a:rPr lang="en-US" b="1" dirty="0" err="1">
                <a:latin typeface="Lato" panose="020F0502020204030203" pitchFamily="34" charset="0"/>
                <a:ea typeface="Lato" panose="020F0502020204030203" pitchFamily="34" charset="0"/>
                <a:cs typeface="Lato" panose="020F0502020204030203" pitchFamily="34" charset="0"/>
              </a:rPr>
              <a:t>cor</a:t>
            </a:r>
            <a:r>
              <a:rPr lang="en-US" b="1" dirty="0">
                <a:latin typeface="Lato" panose="020F0502020204030203" pitchFamily="34" charset="0"/>
                <a:ea typeface="Lato" panose="020F0502020204030203" pitchFamily="34" charset="0"/>
                <a:cs typeface="Lato" panose="020F0502020204030203" pitchFamily="34" charset="0"/>
              </a:rPr>
              <a:t>(x)</a:t>
            </a:r>
          </a:p>
          <a:p>
            <a:r>
              <a:rPr lang="en-US" b="1" dirty="0">
                <a:latin typeface="Lato" panose="020F0502020204030203" pitchFamily="34" charset="0"/>
                <a:ea typeface="Lato" panose="020F0502020204030203" pitchFamily="34" charset="0"/>
                <a:cs typeface="Lato" panose="020F0502020204030203" pitchFamily="34" charset="0"/>
              </a:rPr>
              <a:t>x is a data frame with 2 or more columns</a:t>
            </a:r>
          </a:p>
        </p:txBody>
      </p:sp>
    </p:spTree>
    <p:extLst>
      <p:ext uri="{BB962C8B-B14F-4D97-AF65-F5344CB8AC3E}">
        <p14:creationId xmlns:p14="http://schemas.microsoft.com/office/powerpoint/2010/main" val="1161681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Kendall’s Tau</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a:t>Measurement of ordinal association between variables</a:t>
                </a:r>
              </a:p>
              <a:p>
                <a14:m>
                  <m:oMath xmlns:m="http://schemas.openxmlformats.org/officeDocument/2006/math">
                    <m:r>
                      <m:rPr>
                        <m:sty m:val="p"/>
                      </m:rPr>
                      <a:rPr lang="el-GR" i="1" smtClean="0">
                        <a:latin typeface="Cambria Math" panose="02040503050406030204" pitchFamily="18" charset="0"/>
                      </a:rPr>
                      <m:t>τ</m:t>
                    </m:r>
                    <m:r>
                      <a:rPr lang="en-US" b="0" i="1" smtClean="0">
                        <a:latin typeface="Cambria Math" panose="02040503050406030204" pitchFamily="18" charset="0"/>
                      </a:rPr>
                      <m:t>=</m:t>
                    </m:r>
                    <m:f>
                      <m:fPr>
                        <m:ctrlPr>
                          <a:rPr lang="en-US" i="1" smtClean="0">
                            <a:latin typeface="Cambria Math" panose="02040503050406030204" pitchFamily="18" charset="0"/>
                          </a:rPr>
                        </m:ctrlPr>
                      </m:fPr>
                      <m:num>
                        <m:r>
                          <a:rPr lang="en-US" b="0" i="1" smtClean="0">
                            <a:latin typeface="Cambria Math" panose="02040503050406030204" pitchFamily="18" charset="0"/>
                          </a:rPr>
                          <m:t>2</m:t>
                        </m:r>
                      </m:num>
                      <m:den>
                        <m:r>
                          <a:rPr lang="en-US" b="0" i="1" smtClean="0">
                            <a:latin typeface="Cambria Math" panose="02040503050406030204" pitchFamily="18" charset="0"/>
                          </a:rPr>
                          <m:t>𝑛</m:t>
                        </m:r>
                        <m:d>
                          <m:dPr>
                            <m:ctrlPr>
                              <a:rPr lang="en-US" i="1" smtClean="0">
                                <a:latin typeface="Cambria Math" panose="02040503050406030204" pitchFamily="18" charset="0"/>
                              </a:rPr>
                            </m:ctrlPr>
                          </m:dPr>
                          <m:e>
                            <m:r>
                              <a:rPr lang="en-US" b="0" i="1" smtClean="0">
                                <a:latin typeface="Cambria Math" panose="02040503050406030204" pitchFamily="18" charset="0"/>
                              </a:rPr>
                              <m:t>𝑛</m:t>
                            </m:r>
                            <m:r>
                              <a:rPr lang="en-US" b="0" i="1" smtClean="0">
                                <a:latin typeface="Cambria Math" panose="02040503050406030204" pitchFamily="18" charset="0"/>
                              </a:rPr>
                              <m:t>−1</m:t>
                            </m:r>
                          </m:e>
                        </m:d>
                      </m:den>
                    </m:f>
                    <m:nary>
                      <m:naryPr>
                        <m:chr m:val="∑"/>
                        <m:supHide m:val="on"/>
                        <m:ctrlPr>
                          <a:rPr lang="en-US" i="1" smtClean="0">
                            <a:latin typeface="Cambria Math" panose="02040503050406030204" pitchFamily="18" charset="0"/>
                          </a:rPr>
                        </m:ctrlPr>
                      </m:naryPr>
                      <m:sub>
                        <m:r>
                          <m:rPr>
                            <m:brk m:alnAt="7"/>
                          </m:rPr>
                          <a:rPr lang="en-US" b="0" i="1" smtClean="0">
                            <a:latin typeface="Cambria Math" panose="02040503050406030204" pitchFamily="18" charset="0"/>
                          </a:rPr>
                          <m:t>𝑖</m:t>
                        </m:r>
                        <m:r>
                          <a:rPr lang="en-US" b="0" i="1" smtClean="0">
                            <a:latin typeface="Cambria Math" panose="02040503050406030204" pitchFamily="18" charset="0"/>
                          </a:rPr>
                          <m:t>&lt;</m:t>
                        </m:r>
                        <m:r>
                          <a:rPr lang="en-US" b="0" i="1" smtClean="0">
                            <a:latin typeface="Cambria Math" panose="02040503050406030204" pitchFamily="18" charset="0"/>
                          </a:rPr>
                          <m:t>𝑗</m:t>
                        </m:r>
                      </m:sub>
                      <m:sup/>
                      <m:e>
                        <m:r>
                          <a:rPr lang="en-US" b="0" i="1" smtClean="0">
                            <a:latin typeface="Cambria Math" panose="02040503050406030204" pitchFamily="18" charset="0"/>
                          </a:rPr>
                          <m:t>𝑠𝑔𝑛</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𝑖</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𝑗</m:t>
                                </m:r>
                              </m:sub>
                            </m:sSub>
                          </m:e>
                        </m:d>
                        <m:r>
                          <a:rPr lang="en-US" b="0" i="1" smtClean="0">
                            <a:latin typeface="Cambria Math" panose="02040503050406030204" pitchFamily="18" charset="0"/>
                          </a:rPr>
                          <m:t>𝑠𝑔𝑛</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𝑦</m:t>
                                </m:r>
                              </m:e>
                              <m:sub>
                                <m:r>
                                  <a:rPr lang="en-US" b="0" i="1" smtClean="0">
                                    <a:latin typeface="Cambria Math" panose="02040503050406030204" pitchFamily="18" charset="0"/>
                                  </a:rPr>
                                  <m:t>𝑖</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𝑦</m:t>
                                </m:r>
                              </m:e>
                              <m:sub>
                                <m:r>
                                  <a:rPr lang="en-US" b="0" i="1" smtClean="0">
                                    <a:latin typeface="Cambria Math" panose="02040503050406030204" pitchFamily="18" charset="0"/>
                                  </a:rPr>
                                  <m:t>𝑗</m:t>
                                </m:r>
                              </m:sub>
                            </m:sSub>
                          </m:e>
                        </m:d>
                      </m:e>
                    </m:nary>
                  </m:oMath>
                </a14:m>
                <a:endParaRPr lang="en-US" dirty="0"/>
              </a:p>
              <a:p>
                <a:endParaRPr lang="en-US" dirty="0"/>
              </a:p>
              <a:p>
                <a:endParaRPr lang="en-US" dirty="0"/>
              </a:p>
              <a:p>
                <a:r>
                  <a:rPr lang="en-US" dirty="0"/>
                  <a:t>Special modifications for ties (x</a:t>
                </a:r>
                <a:r>
                  <a:rPr lang="en-US" baseline="-25000" dirty="0"/>
                  <a:t>i</a:t>
                </a:r>
                <a:r>
                  <a:rPr lang="en-US" dirty="0"/>
                  <a:t> = </a:t>
                </a:r>
                <a:r>
                  <a:rPr lang="en-US" dirty="0" err="1"/>
                  <a:t>x</a:t>
                </a:r>
                <a:r>
                  <a:rPr lang="en-US" baseline="-25000" dirty="0" err="1"/>
                  <a:t>j</a:t>
                </a:r>
                <a:r>
                  <a:rPr lang="en-US" dirty="0"/>
                  <a:t> or </a:t>
                </a:r>
                <a:r>
                  <a:rPr lang="en-US" dirty="0" err="1"/>
                  <a:t>y</a:t>
                </a:r>
                <a:r>
                  <a:rPr lang="en-US" baseline="-25000" dirty="0" err="1"/>
                  <a:t>i</a:t>
                </a:r>
                <a:r>
                  <a:rPr lang="en-US" dirty="0"/>
                  <a:t> = </a:t>
                </a:r>
                <a:r>
                  <a:rPr lang="en-US" dirty="0" err="1"/>
                  <a:t>y</a:t>
                </a:r>
                <a:r>
                  <a:rPr lang="en-US" baseline="-25000" dirty="0" err="1"/>
                  <a:t>j</a:t>
                </a:r>
                <a:r>
                  <a:rPr lang="en-US" dirty="0"/>
                  <a:t>)</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1043" t="-2381"/>
                </a:stretch>
              </a:blipFill>
            </p:spPr>
            <p:txBody>
              <a:bodyPr/>
              <a:lstStyle/>
              <a:p>
                <a:r>
                  <a:rPr lang="en-US">
                    <a:noFill/>
                  </a:rPr>
                  <a:t> </a:t>
                </a:r>
              </a:p>
            </p:txBody>
          </p:sp>
        </mc:Fallback>
      </mc:AlternateContent>
      <p:sp>
        <p:nvSpPr>
          <p:cNvPr id="4" name="TextBox 3"/>
          <p:cNvSpPr txBox="1"/>
          <p:nvPr/>
        </p:nvSpPr>
        <p:spPr>
          <a:xfrm>
            <a:off x="3984889" y="3290191"/>
            <a:ext cx="3261360" cy="923330"/>
          </a:xfrm>
          <a:prstGeom prst="rect">
            <a:avLst/>
          </a:prstGeom>
          <a:noFill/>
        </p:spPr>
        <p:txBody>
          <a:bodyPr wrap="square" rtlCol="0">
            <a:spAutoFit/>
          </a:bodyPr>
          <a:lstStyle/>
          <a:p>
            <a:pPr algn="ctr"/>
            <a:r>
              <a:rPr lang="en-US" dirty="0">
                <a:solidFill>
                  <a:srgbClr val="A60F2D"/>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Term is -1 if both x and y do not increase (or decrease), +1 otherwise</a:t>
            </a:r>
          </a:p>
        </p:txBody>
      </p:sp>
      <p:sp>
        <p:nvSpPr>
          <p:cNvPr id="5" name="TextBox 4"/>
          <p:cNvSpPr txBox="1"/>
          <p:nvPr/>
        </p:nvSpPr>
        <p:spPr>
          <a:xfrm>
            <a:off x="6361176" y="5463560"/>
            <a:ext cx="4352474" cy="923330"/>
          </a:xfrm>
          <a:prstGeom prst="rect">
            <a:avLst/>
          </a:prstGeom>
          <a:noFill/>
        </p:spPr>
        <p:txBody>
          <a:bodyPr wrap="none" rtlCol="0">
            <a:spAutoFit/>
          </a:bodyPr>
          <a:lstStyle/>
          <a:p>
            <a:r>
              <a:rPr lang="en-US" b="1" dirty="0">
                <a:latin typeface="Lato" panose="020F0502020204030203" pitchFamily="34" charset="0"/>
                <a:ea typeface="Lato" panose="020F0502020204030203" pitchFamily="34" charset="0"/>
                <a:cs typeface="Lato" panose="020F0502020204030203" pitchFamily="34" charset="0"/>
              </a:rPr>
              <a:t>R:</a:t>
            </a:r>
          </a:p>
          <a:p>
            <a:r>
              <a:rPr lang="en-US" b="1" dirty="0" err="1">
                <a:latin typeface="Lato" panose="020F0502020204030203" pitchFamily="34" charset="0"/>
                <a:ea typeface="Lato" panose="020F0502020204030203" pitchFamily="34" charset="0"/>
                <a:cs typeface="Lato" panose="020F0502020204030203" pitchFamily="34" charset="0"/>
              </a:rPr>
              <a:t>cor</a:t>
            </a:r>
            <a:r>
              <a:rPr lang="en-US" b="1" dirty="0">
                <a:latin typeface="Lato" panose="020F0502020204030203" pitchFamily="34" charset="0"/>
                <a:ea typeface="Lato" panose="020F0502020204030203" pitchFamily="34" charset="0"/>
                <a:cs typeface="Lato" panose="020F0502020204030203" pitchFamily="34" charset="0"/>
              </a:rPr>
              <a:t>(x, method = “</a:t>
            </a:r>
            <a:r>
              <a:rPr lang="en-US" b="1" dirty="0" err="1">
                <a:latin typeface="Lato" panose="020F0502020204030203" pitchFamily="34" charset="0"/>
                <a:ea typeface="Lato" panose="020F0502020204030203" pitchFamily="34" charset="0"/>
                <a:cs typeface="Lato" panose="020F0502020204030203" pitchFamily="34" charset="0"/>
              </a:rPr>
              <a:t>kendall</a:t>
            </a:r>
            <a:r>
              <a:rPr lang="en-US" b="1" dirty="0">
                <a:latin typeface="Lato" panose="020F0502020204030203" pitchFamily="34" charset="0"/>
                <a:ea typeface="Lato" panose="020F0502020204030203" pitchFamily="34" charset="0"/>
                <a:cs typeface="Lato" panose="020F0502020204030203" pitchFamily="34" charset="0"/>
              </a:rPr>
              <a:t>”)</a:t>
            </a:r>
          </a:p>
          <a:p>
            <a:r>
              <a:rPr lang="en-US" b="1" dirty="0">
                <a:latin typeface="Lato" panose="020F0502020204030203" pitchFamily="34" charset="0"/>
                <a:ea typeface="Lato" panose="020F0502020204030203" pitchFamily="34" charset="0"/>
                <a:cs typeface="Lato" panose="020F0502020204030203" pitchFamily="34" charset="0"/>
              </a:rPr>
              <a:t>x is a data frame with 2 or more columns</a:t>
            </a:r>
          </a:p>
        </p:txBody>
      </p:sp>
    </p:spTree>
    <p:extLst>
      <p:ext uri="{BB962C8B-B14F-4D97-AF65-F5344CB8AC3E}">
        <p14:creationId xmlns:p14="http://schemas.microsoft.com/office/powerpoint/2010/main" val="896420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Spearman’s Rho</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a:t>Pearson’s correlation on rank-transform of the data</a:t>
                </a:r>
              </a:p>
              <a:p>
                <a:r>
                  <a:rPr lang="en-US" dirty="0"/>
                  <a:t>Assesses monotonic relationships whether or not they are linear</a:t>
                </a:r>
              </a:p>
              <a:p>
                <a14:m>
                  <m:oMath xmlns:m="http://schemas.openxmlformats.org/officeDocument/2006/math">
                    <m:r>
                      <a:rPr lang="en-US" i="1" smtClean="0">
                        <a:latin typeface="Cambria Math" panose="02040503050406030204" pitchFamily="18" charset="0"/>
                        <a:ea typeface="Cambria Math" panose="02040503050406030204" pitchFamily="18" charset="0"/>
                      </a:rPr>
                      <m:t>𝜌</m:t>
                    </m:r>
                    <m:r>
                      <a:rPr lang="en-US" b="0" i="1" smtClean="0">
                        <a:latin typeface="Cambria Math" panose="02040503050406030204" pitchFamily="18" charset="0"/>
                        <a:ea typeface="Cambria Math" panose="02040503050406030204" pitchFamily="18" charset="0"/>
                      </a:rPr>
                      <m:t>=1−</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6</m:t>
                        </m:r>
                        <m:nary>
                          <m:naryPr>
                            <m:chr m:val="∑"/>
                            <m:subHide m:val="on"/>
                            <m:supHide m:val="on"/>
                            <m:ctrlPr>
                              <a:rPr lang="en-US" b="0" i="1" smtClean="0">
                                <a:latin typeface="Cambria Math" panose="02040503050406030204" pitchFamily="18" charset="0"/>
                                <a:ea typeface="Cambria Math" panose="02040503050406030204" pitchFamily="18" charset="0"/>
                              </a:rPr>
                            </m:ctrlPr>
                          </m:naryPr>
                          <m:sub/>
                          <m:sup/>
                          <m:e>
                            <m:sSubSup>
                              <m:sSubSupPr>
                                <m:ctrlPr>
                                  <a:rPr lang="en-US" b="0" i="1" smtClean="0">
                                    <a:latin typeface="Cambria Math" panose="02040503050406030204" pitchFamily="18" charset="0"/>
                                    <a:ea typeface="Cambria Math" panose="02040503050406030204" pitchFamily="18" charset="0"/>
                                  </a:rPr>
                                </m:ctrlPr>
                              </m:sSubSupPr>
                              <m:e>
                                <m:r>
                                  <a:rPr lang="en-US" b="0" i="1" smtClean="0">
                                    <a:latin typeface="Cambria Math" panose="02040503050406030204" pitchFamily="18" charset="0"/>
                                    <a:ea typeface="Cambria Math" panose="02040503050406030204" pitchFamily="18" charset="0"/>
                                  </a:rPr>
                                  <m:t>𝑑</m:t>
                                </m:r>
                              </m:e>
                              <m:sub>
                                <m:r>
                                  <a:rPr lang="en-US" b="0" i="1" smtClean="0">
                                    <a:latin typeface="Cambria Math" panose="02040503050406030204" pitchFamily="18" charset="0"/>
                                    <a:ea typeface="Cambria Math" panose="02040503050406030204" pitchFamily="18" charset="0"/>
                                  </a:rPr>
                                  <m:t>𝑖</m:t>
                                </m:r>
                              </m:sub>
                              <m:sup>
                                <m:r>
                                  <a:rPr lang="en-US" b="0" i="1" smtClean="0">
                                    <a:latin typeface="Cambria Math" panose="02040503050406030204" pitchFamily="18" charset="0"/>
                                    <a:ea typeface="Cambria Math" panose="02040503050406030204" pitchFamily="18" charset="0"/>
                                  </a:rPr>
                                  <m:t>2</m:t>
                                </m:r>
                              </m:sup>
                            </m:sSubSup>
                          </m:e>
                        </m:nary>
                      </m:num>
                      <m:den>
                        <m:r>
                          <a:rPr lang="en-US" b="0" i="1" smtClean="0">
                            <a:latin typeface="Cambria Math" panose="02040503050406030204" pitchFamily="18" charset="0"/>
                            <a:ea typeface="Cambria Math" panose="02040503050406030204" pitchFamily="18" charset="0"/>
                          </a:rPr>
                          <m:t>𝑛</m:t>
                        </m:r>
                        <m:d>
                          <m:dPr>
                            <m:ctrlPr>
                              <a:rPr lang="en-US" b="0" i="1" smtClean="0">
                                <a:latin typeface="Cambria Math" panose="02040503050406030204" pitchFamily="18" charset="0"/>
                                <a:ea typeface="Cambria Math" panose="02040503050406030204" pitchFamily="18" charset="0"/>
                              </a:rPr>
                            </m:ctrlPr>
                          </m:dPr>
                          <m:e>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𝑛</m:t>
                                </m:r>
                              </m:e>
                              <m:sup>
                                <m:r>
                                  <a:rPr lang="en-US" b="0" i="1" smtClean="0">
                                    <a:latin typeface="Cambria Math" panose="02040503050406030204" pitchFamily="18" charset="0"/>
                                    <a:ea typeface="Cambria Math" panose="02040503050406030204" pitchFamily="18" charset="0"/>
                                  </a:rPr>
                                  <m:t>2</m:t>
                                </m:r>
                              </m:sup>
                            </m:sSup>
                            <m:r>
                              <a:rPr lang="en-US" b="0" i="1" smtClean="0">
                                <a:latin typeface="Cambria Math" panose="02040503050406030204" pitchFamily="18" charset="0"/>
                                <a:ea typeface="Cambria Math" panose="02040503050406030204" pitchFamily="18" charset="0"/>
                              </a:rPr>
                              <m:t>−1</m:t>
                            </m:r>
                          </m:e>
                        </m:d>
                      </m:den>
                    </m:f>
                  </m:oMath>
                </a14:m>
                <a:r>
                  <a:rPr lang="en-US" dirty="0"/>
                  <a:t> where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𝑑</m:t>
                        </m:r>
                      </m:e>
                      <m:sub>
                        <m:r>
                          <a:rPr lang="en-US" b="0" i="1" smtClean="0">
                            <a:latin typeface="Cambria Math" panose="02040503050406030204" pitchFamily="18" charset="0"/>
                          </a:rPr>
                          <m:t>𝑖</m:t>
                        </m:r>
                      </m:sub>
                    </m:sSub>
                    <m:r>
                      <a:rPr lang="en-US" b="0" i="1" smtClean="0">
                        <a:latin typeface="Cambria Math" panose="02040503050406030204" pitchFamily="18" charset="0"/>
                      </a:rPr>
                      <m:t>=</m:t>
                    </m:r>
                    <m:r>
                      <a:rPr lang="en-US" b="0" i="1" smtClean="0">
                        <a:latin typeface="Cambria Math" panose="02040503050406030204" pitchFamily="18" charset="0"/>
                      </a:rPr>
                      <m:t>𝑟𝑎𝑛𝑘</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𝑋</m:t>
                            </m:r>
                          </m:e>
                          <m:sub>
                            <m:r>
                              <a:rPr lang="en-US" b="0" i="1" smtClean="0">
                                <a:latin typeface="Cambria Math" panose="02040503050406030204" pitchFamily="18" charset="0"/>
                              </a:rPr>
                              <m:t>𝑖</m:t>
                            </m:r>
                          </m:sub>
                        </m:sSub>
                      </m:e>
                    </m:d>
                    <m:r>
                      <a:rPr lang="en-US" b="0" i="1" smtClean="0">
                        <a:latin typeface="Cambria Math" panose="02040503050406030204" pitchFamily="18" charset="0"/>
                      </a:rPr>
                      <m:t>−</m:t>
                    </m:r>
                    <m:r>
                      <a:rPr lang="en-US" b="0" i="1" smtClean="0">
                        <a:latin typeface="Cambria Math" panose="02040503050406030204" pitchFamily="18" charset="0"/>
                      </a:rPr>
                      <m:t>𝑟𝑎𝑛𝑘</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𝑌</m:t>
                            </m:r>
                          </m:e>
                          <m:sub>
                            <m:r>
                              <a:rPr lang="en-US" b="0" i="1" smtClean="0">
                                <a:latin typeface="Cambria Math" panose="02040503050406030204" pitchFamily="18" charset="0"/>
                              </a:rPr>
                              <m:t>𝑖</m:t>
                            </m:r>
                          </m:sub>
                        </m:sSub>
                      </m:e>
                    </m:d>
                  </m:oMath>
                </a14:m>
                <a:endParaRPr lang="en-US" dirty="0"/>
              </a:p>
              <a:p>
                <a:r>
                  <a:rPr lang="en-US" dirty="0"/>
                  <a:t>Special modifications for ties </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1043" t="-2381" r="-58"/>
                </a:stretch>
              </a:blipFill>
            </p:spPr>
            <p:txBody>
              <a:bodyPr/>
              <a:lstStyle/>
              <a:p>
                <a:r>
                  <a:rPr lang="en-US">
                    <a:noFill/>
                  </a:rPr>
                  <a:t> </a:t>
                </a:r>
              </a:p>
            </p:txBody>
          </p:sp>
        </mc:Fallback>
      </mc:AlternateContent>
      <p:sp>
        <p:nvSpPr>
          <p:cNvPr id="4" name="TextBox 3"/>
          <p:cNvSpPr txBox="1"/>
          <p:nvPr/>
        </p:nvSpPr>
        <p:spPr>
          <a:xfrm>
            <a:off x="6361176" y="5463560"/>
            <a:ext cx="4352474" cy="923330"/>
          </a:xfrm>
          <a:prstGeom prst="rect">
            <a:avLst/>
          </a:prstGeom>
          <a:noFill/>
        </p:spPr>
        <p:txBody>
          <a:bodyPr wrap="none" rtlCol="0">
            <a:spAutoFit/>
          </a:bodyPr>
          <a:lstStyle/>
          <a:p>
            <a:r>
              <a:rPr lang="en-US" b="1" dirty="0">
                <a:latin typeface="Lato" panose="020F0502020204030203" pitchFamily="34" charset="0"/>
                <a:ea typeface="Lato" panose="020F0502020204030203" pitchFamily="34" charset="0"/>
                <a:cs typeface="Lato" panose="020F0502020204030203" pitchFamily="34" charset="0"/>
              </a:rPr>
              <a:t>R:</a:t>
            </a:r>
          </a:p>
          <a:p>
            <a:r>
              <a:rPr lang="en-US" b="1" dirty="0" err="1">
                <a:latin typeface="Lato" panose="020F0502020204030203" pitchFamily="34" charset="0"/>
                <a:ea typeface="Lato" panose="020F0502020204030203" pitchFamily="34" charset="0"/>
                <a:cs typeface="Lato" panose="020F0502020204030203" pitchFamily="34" charset="0"/>
              </a:rPr>
              <a:t>cor</a:t>
            </a:r>
            <a:r>
              <a:rPr lang="en-US" b="1" dirty="0">
                <a:latin typeface="Lato" panose="020F0502020204030203" pitchFamily="34" charset="0"/>
                <a:ea typeface="Lato" panose="020F0502020204030203" pitchFamily="34" charset="0"/>
                <a:cs typeface="Lato" panose="020F0502020204030203" pitchFamily="34" charset="0"/>
              </a:rPr>
              <a:t>(x, method = “spearman”)</a:t>
            </a:r>
          </a:p>
          <a:p>
            <a:r>
              <a:rPr lang="en-US" b="1" dirty="0">
                <a:latin typeface="Lato" panose="020F0502020204030203" pitchFamily="34" charset="0"/>
                <a:ea typeface="Lato" panose="020F0502020204030203" pitchFamily="34" charset="0"/>
                <a:cs typeface="Lato" panose="020F0502020204030203" pitchFamily="34" charset="0"/>
              </a:rPr>
              <a:t>x is a data frame with 2 or more columns</a:t>
            </a:r>
          </a:p>
        </p:txBody>
      </p:sp>
    </p:spTree>
    <p:extLst>
      <p:ext uri="{BB962C8B-B14F-4D97-AF65-F5344CB8AC3E}">
        <p14:creationId xmlns:p14="http://schemas.microsoft.com/office/powerpoint/2010/main" val="496058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Product-Moment vs Rank Correlation</a:t>
            </a:r>
          </a:p>
        </p:txBody>
      </p:sp>
      <p:pic>
        <p:nvPicPr>
          <p:cNvPr id="4" name="Picture 3"/>
          <p:cNvPicPr>
            <a:picLocks noChangeAspect="1"/>
          </p:cNvPicPr>
          <p:nvPr/>
        </p:nvPicPr>
        <p:blipFill>
          <a:blip r:embed="rId3"/>
          <a:stretch>
            <a:fillRect/>
          </a:stretch>
        </p:blipFill>
        <p:spPr>
          <a:xfrm>
            <a:off x="4038600" y="1573531"/>
            <a:ext cx="4114800" cy="3896201"/>
          </a:xfrm>
          <a:prstGeom prst="rect">
            <a:avLst/>
          </a:prstGeom>
        </p:spPr>
      </p:pic>
      <p:pic>
        <p:nvPicPr>
          <p:cNvPr id="5" name="Picture 4"/>
          <p:cNvPicPr>
            <a:picLocks noChangeAspect="1"/>
          </p:cNvPicPr>
          <p:nvPr/>
        </p:nvPicPr>
        <p:blipFill>
          <a:blip r:embed="rId4"/>
          <a:stretch>
            <a:fillRect/>
          </a:stretch>
        </p:blipFill>
        <p:spPr>
          <a:xfrm>
            <a:off x="0" y="1572816"/>
            <a:ext cx="4114800" cy="3897630"/>
          </a:xfrm>
          <a:prstGeom prst="rect">
            <a:avLst/>
          </a:prstGeom>
        </p:spPr>
      </p:pic>
      <p:pic>
        <p:nvPicPr>
          <p:cNvPr id="6" name="Picture 5"/>
          <p:cNvPicPr>
            <a:picLocks noChangeAspect="1"/>
          </p:cNvPicPr>
          <p:nvPr/>
        </p:nvPicPr>
        <p:blipFill>
          <a:blip r:embed="rId5"/>
          <a:stretch>
            <a:fillRect/>
          </a:stretch>
        </p:blipFill>
        <p:spPr>
          <a:xfrm>
            <a:off x="8077200" y="1573531"/>
            <a:ext cx="4114800" cy="3896201"/>
          </a:xfrm>
          <a:prstGeom prst="rect">
            <a:avLst/>
          </a:prstGeom>
        </p:spPr>
      </p:pic>
      <p:sp>
        <p:nvSpPr>
          <p:cNvPr id="7" name="TextBox 6"/>
          <p:cNvSpPr txBox="1"/>
          <p:nvPr/>
        </p:nvSpPr>
        <p:spPr>
          <a:xfrm>
            <a:off x="8788537" y="6008055"/>
            <a:ext cx="3261360" cy="646331"/>
          </a:xfrm>
          <a:prstGeom prst="rect">
            <a:avLst/>
          </a:prstGeom>
          <a:noFill/>
        </p:spPr>
        <p:txBody>
          <a:bodyPr wrap="square" rtlCol="0">
            <a:spAutoFit/>
          </a:bodyPr>
          <a:lstStyle/>
          <a:p>
            <a:pPr algn="ctr"/>
            <a:r>
              <a:rPr lang="en-US" dirty="0">
                <a:solidFill>
                  <a:srgbClr val="A60F2D"/>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Kendall and Spearman have similar performance</a:t>
            </a:r>
          </a:p>
        </p:txBody>
      </p:sp>
      <p:sp>
        <p:nvSpPr>
          <p:cNvPr id="3" name="TextBox 2"/>
          <p:cNvSpPr txBox="1"/>
          <p:nvPr/>
        </p:nvSpPr>
        <p:spPr>
          <a:xfrm>
            <a:off x="6156163" y="3821906"/>
            <a:ext cx="1348446" cy="646331"/>
          </a:xfrm>
          <a:prstGeom prst="rect">
            <a:avLst/>
          </a:prstGeom>
          <a:noFill/>
        </p:spPr>
        <p:txBody>
          <a:bodyPr wrap="none" rtlCol="0">
            <a:spAutoFit/>
          </a:bodyPr>
          <a:lstStyle/>
          <a:p>
            <a:pPr algn="ctr"/>
            <a:r>
              <a:rPr lang="en-US" b="1" dirty="0">
                <a:solidFill>
                  <a:srgbClr val="A60F2D"/>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Monotonic</a:t>
            </a:r>
          </a:p>
          <a:p>
            <a:pPr algn="ctr"/>
            <a:r>
              <a:rPr lang="en-US" b="1" dirty="0">
                <a:solidFill>
                  <a:srgbClr val="A60F2D"/>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Non-Linear</a:t>
            </a:r>
          </a:p>
        </p:txBody>
      </p:sp>
    </p:spTree>
    <p:extLst>
      <p:ext uri="{BB962C8B-B14F-4D97-AF65-F5344CB8AC3E}">
        <p14:creationId xmlns:p14="http://schemas.microsoft.com/office/powerpoint/2010/main" val="3259775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36EE44-B86F-45B1-A605-6C7D09A32806}"/>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B1CD7D1D-3484-44AD-82F3-CC4D9E39B655}"/>
              </a:ext>
            </a:extLst>
          </p:cNvPr>
          <p:cNvSpPr>
            <a:spLocks noGrp="1"/>
          </p:cNvSpPr>
          <p:nvPr>
            <p:ph idx="1"/>
          </p:nvPr>
        </p:nvSpPr>
        <p:spPr/>
        <p:txBody>
          <a:bodyPr/>
          <a:lstStyle/>
          <a:p>
            <a:r>
              <a:rPr lang="en-US" dirty="0"/>
              <a:t>Covariance is a multivariate extension of variance</a:t>
            </a:r>
          </a:p>
          <a:p>
            <a:r>
              <a:rPr lang="en-US" dirty="0"/>
              <a:t>Correlation is normalized covariance</a:t>
            </a:r>
          </a:p>
          <a:p>
            <a:r>
              <a:rPr lang="en-US" dirty="0"/>
              <a:t>Pearson’s </a:t>
            </a:r>
            <a:r>
              <a:rPr lang="en-US" dirty="0" err="1"/>
              <a:t>coeff</a:t>
            </a:r>
            <a:r>
              <a:rPr lang="en-US" dirty="0"/>
              <a:t>. measures linear correlation</a:t>
            </a:r>
          </a:p>
          <a:p>
            <a:r>
              <a:rPr lang="en-US" dirty="0"/>
              <a:t>Kendall/Spearman </a:t>
            </a:r>
            <a:r>
              <a:rPr lang="en-US" dirty="0" err="1"/>
              <a:t>coeff</a:t>
            </a:r>
            <a:r>
              <a:rPr lang="en-US" dirty="0"/>
              <a:t>. are more robust</a:t>
            </a:r>
          </a:p>
        </p:txBody>
      </p:sp>
    </p:spTree>
    <p:extLst>
      <p:ext uri="{BB962C8B-B14F-4D97-AF65-F5344CB8AC3E}">
        <p14:creationId xmlns:p14="http://schemas.microsoft.com/office/powerpoint/2010/main" val="26741797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Multivariate Analysis</a:t>
            </a:r>
          </a:p>
        </p:txBody>
      </p:sp>
      <p:sp>
        <p:nvSpPr>
          <p:cNvPr id="3" name="Subtitle 2"/>
          <p:cNvSpPr>
            <a:spLocks noGrp="1"/>
          </p:cNvSpPr>
          <p:nvPr>
            <p:ph type="subTitle" idx="1"/>
          </p:nvPr>
        </p:nvSpPr>
        <p:spPr>
          <a:xfrm>
            <a:off x="1524000" y="3602037"/>
            <a:ext cx="9144000" cy="2133599"/>
          </a:xfrm>
        </p:spPr>
        <p:txBody>
          <a:bodyPr>
            <a:normAutofit lnSpcReduction="10000"/>
          </a:bodyPr>
          <a:lstStyle/>
          <a:p>
            <a:r>
              <a:rPr lang="en-US" dirty="0"/>
              <a:t>Part III: Joint Probability Distributions and Copulas</a:t>
            </a:r>
          </a:p>
          <a:p>
            <a:endParaRPr lang="en-US" dirty="0"/>
          </a:p>
          <a:p>
            <a:r>
              <a:rPr lang="en-US" dirty="0"/>
              <a:t>Gregory S. Karlovits, P.E., PH, CFM</a:t>
            </a:r>
          </a:p>
          <a:p>
            <a:r>
              <a:rPr lang="en-US" dirty="0"/>
              <a:t>US Army Corps of Engineers</a:t>
            </a:r>
          </a:p>
          <a:p>
            <a:r>
              <a:rPr lang="en-US" dirty="0"/>
              <a:t>Hydrologic Engineering Center</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7890" y="5632086"/>
            <a:ext cx="1371600" cy="1050550"/>
          </a:xfrm>
          <a:prstGeom prst="rect">
            <a:avLst/>
          </a:prstGeom>
        </p:spPr>
      </p:pic>
    </p:spTree>
    <p:extLst>
      <p:ext uri="{BB962C8B-B14F-4D97-AF65-F5344CB8AC3E}">
        <p14:creationId xmlns:p14="http://schemas.microsoft.com/office/powerpoint/2010/main" val="7577632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Marginal Probability</a:t>
            </a:r>
          </a:p>
        </p:txBody>
      </p:sp>
      <p:sp>
        <p:nvSpPr>
          <p:cNvPr id="3" name="Content Placeholder 2"/>
          <p:cNvSpPr>
            <a:spLocks noGrp="1"/>
          </p:cNvSpPr>
          <p:nvPr>
            <p:ph idx="1"/>
          </p:nvPr>
        </p:nvSpPr>
        <p:spPr/>
        <p:txBody>
          <a:bodyPr/>
          <a:lstStyle/>
          <a:p>
            <a:r>
              <a:rPr lang="en-US" i="1" dirty="0"/>
              <a:t>What is the probability of A occurring irrespective of what happens with B?</a:t>
            </a:r>
          </a:p>
        </p:txBody>
      </p:sp>
      <p:grpSp>
        <p:nvGrpSpPr>
          <p:cNvPr id="4" name="Group 3"/>
          <p:cNvGrpSpPr/>
          <p:nvPr/>
        </p:nvGrpSpPr>
        <p:grpSpPr>
          <a:xfrm>
            <a:off x="3179400" y="3433763"/>
            <a:ext cx="5486400" cy="2743200"/>
            <a:chOff x="1655400" y="3433763"/>
            <a:chExt cx="5486400" cy="2743200"/>
          </a:xfrm>
        </p:grpSpPr>
        <p:sp>
          <p:nvSpPr>
            <p:cNvPr id="5" name="Rectangle 4"/>
            <p:cNvSpPr/>
            <p:nvPr/>
          </p:nvSpPr>
          <p:spPr>
            <a:xfrm>
              <a:off x="1655400" y="3433763"/>
              <a:ext cx="5486400" cy="27432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l-GR" sz="3600" b="1" dirty="0">
                  <a:solidFill>
                    <a:schemeClr val="tx1"/>
                  </a:solidFill>
                  <a:effectLst>
                    <a:outerShdw blurRad="38100" dist="38100" dir="2700000" algn="tl">
                      <a:srgbClr val="000000">
                        <a:alpha val="43137"/>
                      </a:srgbClr>
                    </a:outerShdw>
                  </a:effectLst>
                  <a:latin typeface="Lucida Console" panose="020B0609040504020204" pitchFamily="49" charset="0"/>
                </a:rPr>
                <a:t>Ω</a:t>
              </a:r>
              <a:endParaRPr lang="en-US" sz="3600" b="1" dirty="0">
                <a:solidFill>
                  <a:schemeClr val="tx1"/>
                </a:solidFill>
                <a:effectLst>
                  <a:outerShdw blurRad="38100" dist="38100" dir="2700000" algn="tl">
                    <a:srgbClr val="000000">
                      <a:alpha val="43137"/>
                    </a:srgbClr>
                  </a:outerShdw>
                </a:effectLst>
              </a:endParaRPr>
            </a:p>
          </p:txBody>
        </p:sp>
        <p:sp>
          <p:nvSpPr>
            <p:cNvPr id="6" name="Oval 5"/>
            <p:cNvSpPr>
              <a:spLocks noChangeAspect="1"/>
            </p:cNvSpPr>
            <p:nvPr/>
          </p:nvSpPr>
          <p:spPr>
            <a:xfrm>
              <a:off x="2939451" y="3630673"/>
              <a:ext cx="2057400" cy="2057400"/>
            </a:xfrm>
            <a:prstGeom prst="ellipse">
              <a:avLst/>
            </a:prstGeom>
            <a:solidFill>
              <a:srgbClr val="C0000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tx1"/>
                  </a:solidFill>
                  <a:effectLst>
                    <a:outerShdw blurRad="38100" dist="38100" dir="2700000" algn="tl">
                      <a:srgbClr val="000000">
                        <a:alpha val="43137"/>
                      </a:srgbClr>
                    </a:outerShdw>
                  </a:effectLst>
                  <a:latin typeface="Lucida Console" panose="020B0609040504020204" pitchFamily="49" charset="0"/>
                </a:rPr>
                <a:t>A</a:t>
              </a:r>
            </a:p>
          </p:txBody>
        </p:sp>
        <p:sp>
          <p:nvSpPr>
            <p:cNvPr id="7" name="Oval 6"/>
            <p:cNvSpPr/>
            <p:nvPr/>
          </p:nvSpPr>
          <p:spPr>
            <a:xfrm>
              <a:off x="4572000" y="4451409"/>
              <a:ext cx="1371600" cy="13716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tx1"/>
                  </a:solidFill>
                  <a:effectLst>
                    <a:outerShdw blurRad="38100" dist="38100" dir="2700000" algn="tl">
                      <a:srgbClr val="000000">
                        <a:alpha val="43137"/>
                      </a:srgbClr>
                    </a:outerShdw>
                  </a:effectLst>
                  <a:latin typeface="Lucida Console" panose="020B0609040504020204" pitchFamily="49" charset="0"/>
                </a:rPr>
                <a:t>B</a:t>
              </a:r>
            </a:p>
          </p:txBody>
        </p:sp>
      </p:grpSp>
    </p:spTree>
    <p:extLst>
      <p:ext uri="{BB962C8B-B14F-4D97-AF65-F5344CB8AC3E}">
        <p14:creationId xmlns:p14="http://schemas.microsoft.com/office/powerpoint/2010/main" val="8200320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Joint Probability Distributions</a:t>
            </a:r>
          </a:p>
        </p:txBody>
      </p:sp>
      <p:sp>
        <p:nvSpPr>
          <p:cNvPr id="5" name="Content Placeholder 4"/>
          <p:cNvSpPr>
            <a:spLocks noGrp="1"/>
          </p:cNvSpPr>
          <p:nvPr>
            <p:ph idx="1"/>
          </p:nvPr>
        </p:nvSpPr>
        <p:spPr/>
        <p:txBody>
          <a:bodyPr/>
          <a:lstStyle/>
          <a:p>
            <a:r>
              <a:rPr lang="en-US" dirty="0"/>
              <a:t>Probability distributions for multiple variables are less common</a:t>
            </a:r>
          </a:p>
          <a:p>
            <a:r>
              <a:rPr lang="en-US" dirty="0"/>
              <a:t>Must describe the behavior of each variable and the relationship between them</a:t>
            </a:r>
          </a:p>
          <a:p>
            <a:r>
              <a:rPr lang="en-US" dirty="0"/>
              <a:t>A sample of analytical models:</a:t>
            </a:r>
          </a:p>
          <a:p>
            <a:pPr lvl="1"/>
            <a:r>
              <a:rPr lang="en-US" dirty="0"/>
              <a:t>Multivariate normal</a:t>
            </a:r>
          </a:p>
          <a:p>
            <a:pPr lvl="1"/>
            <a:r>
              <a:rPr lang="en-US" dirty="0"/>
              <a:t>Multivariate t</a:t>
            </a:r>
          </a:p>
          <a:p>
            <a:pPr lvl="1"/>
            <a:r>
              <a:rPr lang="en-US" dirty="0" err="1"/>
              <a:t>Dirichlet</a:t>
            </a:r>
            <a:endParaRPr lang="en-US" dirty="0"/>
          </a:p>
          <a:p>
            <a:pPr lvl="1"/>
            <a:r>
              <a:rPr lang="en-US" dirty="0" err="1"/>
              <a:t>Wishart</a:t>
            </a:r>
            <a:endParaRPr lang="en-US" dirty="0"/>
          </a:p>
        </p:txBody>
      </p:sp>
      <p:sp>
        <p:nvSpPr>
          <p:cNvPr id="6" name="TextBox 5"/>
          <p:cNvSpPr txBox="1"/>
          <p:nvPr/>
        </p:nvSpPr>
        <p:spPr>
          <a:xfrm>
            <a:off x="4391289" y="4872225"/>
            <a:ext cx="2466711" cy="369332"/>
          </a:xfrm>
          <a:prstGeom prst="rect">
            <a:avLst/>
          </a:prstGeom>
          <a:noFill/>
        </p:spPr>
        <p:txBody>
          <a:bodyPr wrap="square" rtlCol="0">
            <a:spAutoFit/>
          </a:bodyPr>
          <a:lstStyle/>
          <a:p>
            <a:r>
              <a:rPr lang="en-US" dirty="0">
                <a:solidFill>
                  <a:srgbClr val="A60F2D"/>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Nobody* uses these</a:t>
            </a:r>
          </a:p>
        </p:txBody>
      </p:sp>
      <p:sp>
        <p:nvSpPr>
          <p:cNvPr id="2" name="Right Brace 1"/>
          <p:cNvSpPr/>
          <p:nvPr/>
        </p:nvSpPr>
        <p:spPr>
          <a:xfrm>
            <a:off x="3981841" y="4513082"/>
            <a:ext cx="269748" cy="1087618"/>
          </a:xfrm>
          <a:prstGeom prst="rightBrace">
            <a:avLst/>
          </a:prstGeom>
          <a:ln w="19050">
            <a:solidFill>
              <a:srgbClr val="A60F2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7" name="TextBox 6"/>
          <p:cNvSpPr txBox="1"/>
          <p:nvPr/>
        </p:nvSpPr>
        <p:spPr>
          <a:xfrm>
            <a:off x="9693539" y="6596390"/>
            <a:ext cx="2466711" cy="261610"/>
          </a:xfrm>
          <a:prstGeom prst="rect">
            <a:avLst/>
          </a:prstGeom>
          <a:noFill/>
        </p:spPr>
        <p:txBody>
          <a:bodyPr wrap="square" rtlCol="0">
            <a:spAutoFit/>
          </a:bodyPr>
          <a:lstStyle/>
          <a:p>
            <a:pPr algn="r"/>
            <a:r>
              <a:rPr lang="en-US" sz="1100" dirty="0">
                <a:solidFill>
                  <a:srgbClr val="A60F2D"/>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*Except Bayesians</a:t>
            </a:r>
          </a:p>
        </p:txBody>
      </p:sp>
    </p:spTree>
    <p:extLst>
      <p:ext uri="{BB962C8B-B14F-4D97-AF65-F5344CB8AC3E}">
        <p14:creationId xmlns:p14="http://schemas.microsoft.com/office/powerpoint/2010/main" val="753014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p:bldP spid="2" grpId="0" animBg="1"/>
      <p:bldP spid="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Multivariate Normal</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a:t>Univariate normal has two parameters: </a:t>
                </a:r>
                <a14:m>
                  <m:oMath xmlns:m="http://schemas.openxmlformats.org/officeDocument/2006/math">
                    <m:r>
                      <a:rPr lang="en-US" b="0" i="1" smtClean="0">
                        <a:latin typeface="Cambria Math" panose="02040503050406030204" pitchFamily="18" charset="0"/>
                      </a:rPr>
                      <m:t>𝑁</m:t>
                    </m:r>
                    <m:d>
                      <m:dPr>
                        <m:ctrlPr>
                          <a:rPr lang="en-US" b="0" i="1" smtClean="0">
                            <a:latin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𝜇</m:t>
                        </m:r>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𝜎</m:t>
                            </m:r>
                          </m:e>
                          <m:sup>
                            <m:r>
                              <a:rPr lang="en-US" b="0" i="1" smtClean="0">
                                <a:latin typeface="Cambria Math" panose="02040503050406030204" pitchFamily="18" charset="0"/>
                                <a:ea typeface="Cambria Math" panose="02040503050406030204" pitchFamily="18" charset="0"/>
                              </a:rPr>
                              <m:t>2</m:t>
                            </m:r>
                          </m:sup>
                        </m:sSup>
                      </m:e>
                    </m:d>
                  </m:oMath>
                </a14:m>
                <a:endParaRPr lang="en-US" dirty="0"/>
              </a:p>
              <a:p>
                <a:pPr lvl="1"/>
                <a:r>
                  <a:rPr lang="en-US" i="1" dirty="0"/>
                  <a:t>μ</a:t>
                </a:r>
                <a:r>
                  <a:rPr lang="en-US" dirty="0"/>
                  <a:t> is the mean</a:t>
                </a:r>
              </a:p>
              <a:p>
                <a:pPr lvl="1"/>
                <a:r>
                  <a:rPr lang="en-US" i="1" dirty="0"/>
                  <a:t>σ</a:t>
                </a:r>
                <a:r>
                  <a:rPr lang="en-US" i="1" baseline="30000" dirty="0"/>
                  <a:t>2</a:t>
                </a:r>
                <a:r>
                  <a:rPr lang="en-US" dirty="0"/>
                  <a:t> is the variance</a:t>
                </a:r>
              </a:p>
              <a:p>
                <a:r>
                  <a:rPr lang="en-US" dirty="0"/>
                  <a:t>Bivariate normal also has two parameters: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𝑁</m:t>
                        </m:r>
                      </m:e>
                      <m:sub>
                        <m:r>
                          <a:rPr lang="en-US" b="0" i="1" smtClean="0">
                            <a:latin typeface="Cambria Math" panose="02040503050406030204" pitchFamily="18" charset="0"/>
                          </a:rPr>
                          <m:t>2</m:t>
                        </m:r>
                      </m:sub>
                    </m:sSub>
                    <m:d>
                      <m:dPr>
                        <m:ctrlPr>
                          <a:rPr lang="en-US" i="1" smtClean="0">
                            <a:latin typeface="Cambria Math" panose="02040503050406030204" pitchFamily="18" charset="0"/>
                          </a:rPr>
                        </m:ctrlPr>
                      </m:dPr>
                      <m:e>
                        <m:r>
                          <a:rPr lang="en-US" b="1" i="1" smtClean="0">
                            <a:latin typeface="Cambria Math" panose="02040503050406030204" pitchFamily="18" charset="0"/>
                            <a:ea typeface="Cambria Math" panose="02040503050406030204" pitchFamily="18" charset="0"/>
                          </a:rPr>
                          <m:t>𝝁</m:t>
                        </m:r>
                        <m:r>
                          <a:rPr lang="en-US" b="1" i="1" smtClean="0">
                            <a:latin typeface="Cambria Math" panose="02040503050406030204" pitchFamily="18" charset="0"/>
                            <a:ea typeface="Cambria Math" panose="02040503050406030204" pitchFamily="18" charset="0"/>
                          </a:rPr>
                          <m:t>,</m:t>
                        </m:r>
                        <m:r>
                          <a:rPr lang="el-GR" b="1" i="1" smtClean="0">
                            <a:latin typeface="Cambria Math" panose="02040503050406030204" pitchFamily="18" charset="0"/>
                            <a:ea typeface="Cambria Math" panose="02040503050406030204" pitchFamily="18" charset="0"/>
                          </a:rPr>
                          <m:t>𝜮</m:t>
                        </m:r>
                      </m:e>
                    </m:d>
                  </m:oMath>
                </a14:m>
                <a:endParaRPr lang="en-US" dirty="0"/>
              </a:p>
              <a:p>
                <a:pPr lvl="1"/>
                <a:r>
                  <a:rPr lang="en-US" b="1" dirty="0"/>
                  <a:t>μ</a:t>
                </a:r>
                <a:r>
                  <a:rPr lang="en-US" dirty="0"/>
                  <a:t> is a length-2 vector of means</a:t>
                </a:r>
              </a:p>
              <a:p>
                <a:pPr lvl="1"/>
                <a:r>
                  <a:rPr lang="en-US" b="1" dirty="0"/>
                  <a:t>Σ</a:t>
                </a:r>
                <a:r>
                  <a:rPr lang="en-US" dirty="0"/>
                  <a:t> is a 2x2 matrix called the </a:t>
                </a:r>
                <a:r>
                  <a:rPr lang="en-US" i="1" dirty="0"/>
                  <a:t>covariance matrix</a:t>
                </a:r>
                <a:endParaRPr lang="en-US" dirty="0"/>
              </a:p>
              <a:p>
                <a:r>
                  <a:rPr lang="en-US" dirty="0"/>
                  <a:t>Extension to arbitrary dimension: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𝑁</m:t>
                        </m:r>
                      </m:e>
                      <m:sub>
                        <m:r>
                          <a:rPr lang="en-US" b="0" i="1" smtClean="0">
                            <a:latin typeface="Cambria Math" panose="02040503050406030204" pitchFamily="18" charset="0"/>
                          </a:rPr>
                          <m:t>𝑘</m:t>
                        </m:r>
                      </m:sub>
                    </m:sSub>
                    <m:d>
                      <m:dPr>
                        <m:ctrlPr>
                          <a:rPr lang="en-US" i="1" smtClean="0">
                            <a:latin typeface="Cambria Math" panose="02040503050406030204" pitchFamily="18" charset="0"/>
                          </a:rPr>
                        </m:ctrlPr>
                      </m:dPr>
                      <m:e>
                        <m:r>
                          <a:rPr lang="en-US" b="1" i="1">
                            <a:latin typeface="Cambria Math" panose="02040503050406030204" pitchFamily="18" charset="0"/>
                            <a:ea typeface="Cambria Math" panose="02040503050406030204" pitchFamily="18" charset="0"/>
                          </a:rPr>
                          <m:t>𝝁</m:t>
                        </m:r>
                        <m:r>
                          <a:rPr lang="en-US" b="1" i="1">
                            <a:latin typeface="Cambria Math" panose="02040503050406030204" pitchFamily="18" charset="0"/>
                            <a:ea typeface="Cambria Math" panose="02040503050406030204" pitchFamily="18" charset="0"/>
                          </a:rPr>
                          <m:t>,</m:t>
                        </m:r>
                        <m:r>
                          <a:rPr lang="el-GR" b="1" i="1">
                            <a:latin typeface="Cambria Math" panose="02040503050406030204" pitchFamily="18" charset="0"/>
                            <a:ea typeface="Cambria Math" panose="02040503050406030204" pitchFamily="18" charset="0"/>
                          </a:rPr>
                          <m:t>𝜮</m:t>
                        </m:r>
                      </m:e>
                    </m:d>
                  </m:oMath>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3"/>
                <a:stretch>
                  <a:fillRect l="-1043" t="-2381"/>
                </a:stretch>
              </a:blipFill>
            </p:spPr>
            <p:txBody>
              <a:bodyPr/>
              <a:lstStyle/>
              <a:p>
                <a:r>
                  <a:rPr lang="en-US">
                    <a:noFill/>
                  </a:rPr>
                  <a:t> </a:t>
                </a:r>
              </a:p>
            </p:txBody>
          </p:sp>
        </mc:Fallback>
      </mc:AlternateContent>
    </p:spTree>
    <p:extLst>
      <p:ext uri="{BB962C8B-B14F-4D97-AF65-F5344CB8AC3E}">
        <p14:creationId xmlns:p14="http://schemas.microsoft.com/office/powerpoint/2010/main" val="2751560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Multivariate Normal</a:t>
            </a:r>
          </a:p>
        </p:txBody>
      </p:sp>
      <p:sp>
        <p:nvSpPr>
          <p:cNvPr id="3" name="Content Placeholder 2"/>
          <p:cNvSpPr>
            <a:spLocks noGrp="1"/>
          </p:cNvSpPr>
          <p:nvPr>
            <p:ph idx="1"/>
          </p:nvPr>
        </p:nvSpPr>
        <p:spPr/>
        <p:txBody>
          <a:bodyPr/>
          <a:lstStyle/>
          <a:p>
            <a:r>
              <a:rPr lang="en-US" dirty="0"/>
              <a:t>Random samples taken from a </a:t>
            </a:r>
            <a:r>
              <a:rPr lang="en-US" i="1" dirty="0"/>
              <a:t>k</a:t>
            </a:r>
            <a:r>
              <a:rPr lang="en-US" dirty="0"/>
              <a:t>-variate normal are collection of vectors with covariance defined by </a:t>
            </a:r>
            <a:r>
              <a:rPr lang="el-GR" b="1" dirty="0"/>
              <a:t>Σ</a:t>
            </a:r>
            <a:endParaRPr lang="en-US" b="1" dirty="0"/>
          </a:p>
        </p:txBody>
      </p:sp>
      <p:pic>
        <p:nvPicPr>
          <p:cNvPr id="4" name="Picture 3"/>
          <p:cNvPicPr>
            <a:picLocks noChangeAspect="1"/>
          </p:cNvPicPr>
          <p:nvPr/>
        </p:nvPicPr>
        <p:blipFill>
          <a:blip r:embed="rId3">
            <a:duotone>
              <a:schemeClr val="accent6">
                <a:shade val="45000"/>
                <a:satMod val="135000"/>
              </a:schemeClr>
              <a:prstClr val="white"/>
            </a:duotone>
          </a:blip>
          <a:stretch>
            <a:fillRect/>
          </a:stretch>
        </p:blipFill>
        <p:spPr>
          <a:xfrm>
            <a:off x="1821646" y="3244632"/>
            <a:ext cx="3048000" cy="2286000"/>
          </a:xfrm>
          <a:prstGeom prst="rect">
            <a:avLst/>
          </a:prstGeom>
        </p:spPr>
      </p:pic>
      <p:sp>
        <p:nvSpPr>
          <p:cNvPr id="5" name="TextBox 4"/>
          <p:cNvSpPr txBox="1"/>
          <p:nvPr/>
        </p:nvSpPr>
        <p:spPr>
          <a:xfrm>
            <a:off x="2380479" y="5530632"/>
            <a:ext cx="1930337" cy="646331"/>
          </a:xfrm>
          <a:prstGeom prst="rect">
            <a:avLst/>
          </a:prstGeom>
          <a:noFill/>
        </p:spPr>
        <p:txBody>
          <a:bodyPr wrap="none" rtlCol="0">
            <a:spAutoFit/>
          </a:bodyPr>
          <a:lstStyle/>
          <a:p>
            <a:pPr algn="ctr"/>
            <a:r>
              <a:rPr lang="en-US" b="1" dirty="0">
                <a:solidFill>
                  <a:schemeClr val="accent6"/>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Bivariate Normal</a:t>
            </a:r>
          </a:p>
          <a:p>
            <a:pPr algn="ctr"/>
            <a:r>
              <a:rPr lang="en-US" b="1" i="1" dirty="0">
                <a:solidFill>
                  <a:schemeClr val="accent6"/>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k</a:t>
            </a:r>
            <a:r>
              <a:rPr lang="en-US" b="1" dirty="0">
                <a:solidFill>
                  <a:schemeClr val="accent6"/>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 = 2</a:t>
            </a:r>
            <a:endParaRPr lang="en-US" b="1" i="1" dirty="0">
              <a:solidFill>
                <a:schemeClr val="accent6"/>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endParaRPr>
          </a:p>
        </p:txBody>
      </p:sp>
      <p:sp>
        <p:nvSpPr>
          <p:cNvPr id="6" name="Oval 5"/>
          <p:cNvSpPr/>
          <p:nvPr/>
        </p:nvSpPr>
        <p:spPr>
          <a:xfrm>
            <a:off x="3719026" y="4387632"/>
            <a:ext cx="91440" cy="91440"/>
          </a:xfrm>
          <a:prstGeom prst="ellipse">
            <a:avLst/>
          </a:prstGeom>
          <a:solidFill>
            <a:schemeClr val="accent4">
              <a:lumMod val="20000"/>
              <a:lumOff val="8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7" name="Oval 6"/>
          <p:cNvSpPr/>
          <p:nvPr/>
        </p:nvSpPr>
        <p:spPr>
          <a:xfrm>
            <a:off x="3101806" y="4174272"/>
            <a:ext cx="91440" cy="91440"/>
          </a:xfrm>
          <a:prstGeom prst="ellipse">
            <a:avLst/>
          </a:prstGeom>
          <a:solidFill>
            <a:schemeClr val="tx2">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8" name="Oval 7"/>
          <p:cNvSpPr/>
          <p:nvPr/>
        </p:nvSpPr>
        <p:spPr>
          <a:xfrm>
            <a:off x="3365807" y="4712643"/>
            <a:ext cx="91440" cy="91440"/>
          </a:xfrm>
          <a:prstGeom prst="ellipse">
            <a:avLst/>
          </a:prstGeom>
          <a:solidFill>
            <a:schemeClr val="accent1">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9" name="Oval 8"/>
          <p:cNvSpPr/>
          <p:nvPr/>
        </p:nvSpPr>
        <p:spPr>
          <a:xfrm>
            <a:off x="3345646" y="3986094"/>
            <a:ext cx="91440" cy="91440"/>
          </a:xfrm>
          <a:prstGeom prst="ellipse">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10" name="Oval 9"/>
          <p:cNvSpPr/>
          <p:nvPr/>
        </p:nvSpPr>
        <p:spPr>
          <a:xfrm>
            <a:off x="2959841" y="4424244"/>
            <a:ext cx="91440" cy="91440"/>
          </a:xfrm>
          <a:prstGeom prst="ellipse">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11" name="Oval 10"/>
          <p:cNvSpPr/>
          <p:nvPr/>
        </p:nvSpPr>
        <p:spPr>
          <a:xfrm>
            <a:off x="3498046" y="4138494"/>
            <a:ext cx="91440" cy="91440"/>
          </a:xfrm>
          <a:prstGeom prst="ellipse">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12" name="Oval 11"/>
          <p:cNvSpPr/>
          <p:nvPr/>
        </p:nvSpPr>
        <p:spPr>
          <a:xfrm>
            <a:off x="3254206" y="4326672"/>
            <a:ext cx="91440" cy="91440"/>
          </a:xfrm>
          <a:prstGeom prst="ellipse">
            <a:avLst/>
          </a:prstGeom>
          <a:solidFill>
            <a:schemeClr val="accent5">
              <a:lumMod val="20000"/>
              <a:lumOff val="80000"/>
            </a:schemeClr>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mc:AlternateContent xmlns:mc="http://schemas.openxmlformats.org/markup-compatibility/2006" xmlns:a14="http://schemas.microsoft.com/office/drawing/2010/main">
        <mc:Choice Requires="a14">
          <p:sp>
            <p:nvSpPr>
              <p:cNvPr id="13" name="TextBox 12"/>
              <p:cNvSpPr txBox="1"/>
              <p:nvPr/>
            </p:nvSpPr>
            <p:spPr>
              <a:xfrm>
                <a:off x="7147833" y="2971800"/>
                <a:ext cx="75354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n-US" i="1" smtClean="0">
                              <a:latin typeface="Cambria Math" panose="02040503050406030204" pitchFamily="18" charset="0"/>
                            </a:rPr>
                          </m:ctrlPr>
                        </m:dPr>
                        <m:e>
                          <m:sSub>
                            <m:sSubPr>
                              <m:ctrlPr>
                                <a:rPr lang="en-US" i="1" smtClean="0">
                                  <a:latin typeface="Cambria Math" panose="02040503050406030204" pitchFamily="18" charset="0"/>
                                </a:rPr>
                              </m:ctrlPr>
                            </m:sSubPr>
                            <m:e>
                              <m:r>
                                <a:rPr lang="en-US" b="0" i="1" smtClean="0">
                                  <a:latin typeface="Cambria Math" panose="02040503050406030204" pitchFamily="18" charset="0"/>
                                </a:rPr>
                                <m:t>𝑧</m:t>
                              </m:r>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𝑧</m:t>
                              </m:r>
                            </m:e>
                            <m:sub>
                              <m:r>
                                <a:rPr lang="en-US" b="0" i="1" smtClean="0">
                                  <a:latin typeface="Cambria Math" panose="02040503050406030204" pitchFamily="18" charset="0"/>
                                </a:rPr>
                                <m:t>2</m:t>
                              </m:r>
                            </m:sub>
                          </m:sSub>
                        </m:e>
                      </m:d>
                    </m:oMath>
                  </m:oMathPara>
                </a14:m>
                <a:endParaRPr lang="en-US" dirty="0">
                  <a:latin typeface="Lato" panose="020F0502020204030203" pitchFamily="34" charset="0"/>
                  <a:ea typeface="Lato" panose="020F0502020204030203" pitchFamily="34" charset="0"/>
                  <a:cs typeface="Lato" panose="020F0502020204030203" pitchFamily="34" charset="0"/>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7147833" y="2971800"/>
                <a:ext cx="753540" cy="276999"/>
              </a:xfrm>
              <a:prstGeom prst="rect">
                <a:avLst/>
              </a:prstGeom>
              <a:blipFill>
                <a:blip r:embed="rId4"/>
                <a:stretch>
                  <a:fillRect b="-2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7147833" y="3384951"/>
                <a:ext cx="75354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n-US" i="1" smtClean="0">
                              <a:solidFill>
                                <a:schemeClr val="tx2"/>
                              </a:solidFill>
                              <a:latin typeface="Cambria Math" panose="02040503050406030204" pitchFamily="18" charset="0"/>
                            </a:rPr>
                          </m:ctrlPr>
                        </m:dPr>
                        <m:e>
                          <m:sSub>
                            <m:sSubPr>
                              <m:ctrlPr>
                                <a:rPr lang="en-US" i="1" smtClean="0">
                                  <a:solidFill>
                                    <a:schemeClr val="tx2"/>
                                  </a:solidFill>
                                  <a:latin typeface="Cambria Math" panose="02040503050406030204" pitchFamily="18" charset="0"/>
                                </a:rPr>
                              </m:ctrlPr>
                            </m:sSubPr>
                            <m:e>
                              <m:r>
                                <a:rPr lang="en-US" b="0" i="1" smtClean="0">
                                  <a:solidFill>
                                    <a:schemeClr val="tx2"/>
                                  </a:solidFill>
                                  <a:latin typeface="Cambria Math" panose="02040503050406030204" pitchFamily="18" charset="0"/>
                                </a:rPr>
                                <m:t>𝑧</m:t>
                              </m:r>
                            </m:e>
                            <m:sub>
                              <m:r>
                                <a:rPr lang="en-US" b="0" i="1" smtClean="0">
                                  <a:solidFill>
                                    <a:schemeClr val="tx2"/>
                                  </a:solidFill>
                                  <a:latin typeface="Cambria Math" panose="02040503050406030204" pitchFamily="18" charset="0"/>
                                </a:rPr>
                                <m:t>1</m:t>
                              </m:r>
                            </m:sub>
                          </m:sSub>
                          <m:r>
                            <a:rPr lang="en-US" b="0" i="1" smtClean="0">
                              <a:solidFill>
                                <a:schemeClr val="tx2"/>
                              </a:solidFill>
                              <a:latin typeface="Cambria Math" panose="02040503050406030204" pitchFamily="18" charset="0"/>
                            </a:rPr>
                            <m:t>,</m:t>
                          </m:r>
                          <m:sSub>
                            <m:sSubPr>
                              <m:ctrlPr>
                                <a:rPr lang="en-US" b="0" i="1" smtClean="0">
                                  <a:solidFill>
                                    <a:schemeClr val="tx2"/>
                                  </a:solidFill>
                                  <a:latin typeface="Cambria Math" panose="02040503050406030204" pitchFamily="18" charset="0"/>
                                </a:rPr>
                              </m:ctrlPr>
                            </m:sSubPr>
                            <m:e>
                              <m:r>
                                <a:rPr lang="en-US" b="0" i="1" smtClean="0">
                                  <a:solidFill>
                                    <a:schemeClr val="tx2"/>
                                  </a:solidFill>
                                  <a:latin typeface="Cambria Math" panose="02040503050406030204" pitchFamily="18" charset="0"/>
                                </a:rPr>
                                <m:t>𝑧</m:t>
                              </m:r>
                            </m:e>
                            <m:sub>
                              <m:r>
                                <a:rPr lang="en-US" b="0" i="1" smtClean="0">
                                  <a:solidFill>
                                    <a:schemeClr val="tx2"/>
                                  </a:solidFill>
                                  <a:latin typeface="Cambria Math" panose="02040503050406030204" pitchFamily="18" charset="0"/>
                                </a:rPr>
                                <m:t>2</m:t>
                              </m:r>
                            </m:sub>
                          </m:sSub>
                        </m:e>
                      </m:d>
                    </m:oMath>
                  </m:oMathPara>
                </a14:m>
                <a:endParaRPr lang="en-US" dirty="0">
                  <a:solidFill>
                    <a:schemeClr val="tx2"/>
                  </a:solidFill>
                  <a:latin typeface="Lato" panose="020F0502020204030203" pitchFamily="34" charset="0"/>
                  <a:ea typeface="Lato" panose="020F0502020204030203" pitchFamily="34" charset="0"/>
                  <a:cs typeface="Lato" panose="020F0502020204030203" pitchFamily="34" charset="0"/>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7147833" y="3384951"/>
                <a:ext cx="753540" cy="276999"/>
              </a:xfrm>
              <a:prstGeom prst="rect">
                <a:avLst/>
              </a:prstGeom>
              <a:blipFill>
                <a:blip r:embed="rId5"/>
                <a:stretch>
                  <a:fillRect b="-1956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7147833" y="3798102"/>
                <a:ext cx="75354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n-US" i="1" smtClean="0">
                              <a:solidFill>
                                <a:schemeClr val="accent1"/>
                              </a:solidFill>
                              <a:latin typeface="Cambria Math" panose="02040503050406030204" pitchFamily="18" charset="0"/>
                            </a:rPr>
                          </m:ctrlPr>
                        </m:dPr>
                        <m:e>
                          <m:sSub>
                            <m:sSubPr>
                              <m:ctrlPr>
                                <a:rPr lang="en-US" i="1" smtClean="0">
                                  <a:solidFill>
                                    <a:schemeClr val="accent1"/>
                                  </a:solidFill>
                                  <a:latin typeface="Cambria Math" panose="02040503050406030204" pitchFamily="18" charset="0"/>
                                </a:rPr>
                              </m:ctrlPr>
                            </m:sSubPr>
                            <m:e>
                              <m:r>
                                <a:rPr lang="en-US" b="0" i="1" smtClean="0">
                                  <a:solidFill>
                                    <a:schemeClr val="accent1"/>
                                  </a:solidFill>
                                  <a:latin typeface="Cambria Math" panose="02040503050406030204" pitchFamily="18" charset="0"/>
                                </a:rPr>
                                <m:t>𝑧</m:t>
                              </m:r>
                            </m:e>
                            <m:sub>
                              <m:r>
                                <a:rPr lang="en-US" b="0" i="1" smtClean="0">
                                  <a:solidFill>
                                    <a:schemeClr val="accent1"/>
                                  </a:solidFill>
                                  <a:latin typeface="Cambria Math" panose="02040503050406030204" pitchFamily="18" charset="0"/>
                                </a:rPr>
                                <m:t>1</m:t>
                              </m:r>
                            </m:sub>
                          </m:sSub>
                          <m:r>
                            <a:rPr lang="en-US" b="0" i="1" smtClean="0">
                              <a:solidFill>
                                <a:schemeClr val="accent1"/>
                              </a:solidFill>
                              <a:latin typeface="Cambria Math" panose="02040503050406030204" pitchFamily="18" charset="0"/>
                            </a:rPr>
                            <m:t>,</m:t>
                          </m:r>
                          <m:sSub>
                            <m:sSubPr>
                              <m:ctrlPr>
                                <a:rPr lang="en-US" b="0" i="1" smtClean="0">
                                  <a:solidFill>
                                    <a:schemeClr val="accent1"/>
                                  </a:solidFill>
                                  <a:latin typeface="Cambria Math" panose="02040503050406030204" pitchFamily="18" charset="0"/>
                                </a:rPr>
                              </m:ctrlPr>
                            </m:sSubPr>
                            <m:e>
                              <m:r>
                                <a:rPr lang="en-US" b="0" i="1" smtClean="0">
                                  <a:solidFill>
                                    <a:schemeClr val="accent1"/>
                                  </a:solidFill>
                                  <a:latin typeface="Cambria Math" panose="02040503050406030204" pitchFamily="18" charset="0"/>
                                </a:rPr>
                                <m:t>𝑧</m:t>
                              </m:r>
                            </m:e>
                            <m:sub>
                              <m:r>
                                <a:rPr lang="en-US" b="0" i="1" smtClean="0">
                                  <a:solidFill>
                                    <a:schemeClr val="accent1"/>
                                  </a:solidFill>
                                  <a:latin typeface="Cambria Math" panose="02040503050406030204" pitchFamily="18" charset="0"/>
                                </a:rPr>
                                <m:t>2</m:t>
                              </m:r>
                            </m:sub>
                          </m:sSub>
                        </m:e>
                      </m:d>
                    </m:oMath>
                  </m:oMathPara>
                </a14:m>
                <a:endParaRPr lang="en-US" dirty="0">
                  <a:solidFill>
                    <a:schemeClr val="accent1"/>
                  </a:solidFill>
                  <a:latin typeface="Lato" panose="020F0502020204030203" pitchFamily="34" charset="0"/>
                  <a:ea typeface="Lato" panose="020F0502020204030203" pitchFamily="34" charset="0"/>
                  <a:cs typeface="Lato" panose="020F0502020204030203" pitchFamily="34" charset="0"/>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7147833" y="3798102"/>
                <a:ext cx="753540" cy="276999"/>
              </a:xfrm>
              <a:prstGeom prst="rect">
                <a:avLst/>
              </a:prstGeom>
              <a:blipFill>
                <a:blip r:embed="rId6"/>
                <a:stretch>
                  <a:fillRect b="-2222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p:cNvSpPr txBox="1"/>
              <p:nvPr/>
            </p:nvSpPr>
            <p:spPr>
              <a:xfrm>
                <a:off x="7147833" y="4211253"/>
                <a:ext cx="75354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n-US" i="1" smtClean="0">
                              <a:solidFill>
                                <a:schemeClr val="accent2"/>
                              </a:solidFill>
                              <a:latin typeface="Cambria Math" panose="02040503050406030204" pitchFamily="18" charset="0"/>
                            </a:rPr>
                          </m:ctrlPr>
                        </m:dPr>
                        <m:e>
                          <m:sSub>
                            <m:sSubPr>
                              <m:ctrlPr>
                                <a:rPr lang="en-US" i="1" smtClean="0">
                                  <a:solidFill>
                                    <a:schemeClr val="accent2"/>
                                  </a:solidFill>
                                  <a:latin typeface="Cambria Math" panose="02040503050406030204" pitchFamily="18" charset="0"/>
                                </a:rPr>
                              </m:ctrlPr>
                            </m:sSubPr>
                            <m:e>
                              <m:r>
                                <a:rPr lang="en-US" b="0" i="1" smtClean="0">
                                  <a:solidFill>
                                    <a:schemeClr val="accent2"/>
                                  </a:solidFill>
                                  <a:latin typeface="Cambria Math" panose="02040503050406030204" pitchFamily="18" charset="0"/>
                                </a:rPr>
                                <m:t>𝑧</m:t>
                              </m:r>
                            </m:e>
                            <m:sub>
                              <m:r>
                                <a:rPr lang="en-US" b="0" i="1" smtClean="0">
                                  <a:solidFill>
                                    <a:schemeClr val="accent2"/>
                                  </a:solidFill>
                                  <a:latin typeface="Cambria Math" panose="02040503050406030204" pitchFamily="18" charset="0"/>
                                </a:rPr>
                                <m:t>1</m:t>
                              </m:r>
                            </m:sub>
                          </m:sSub>
                          <m:r>
                            <a:rPr lang="en-US" b="0" i="1" smtClean="0">
                              <a:solidFill>
                                <a:schemeClr val="accent2"/>
                              </a:solidFill>
                              <a:latin typeface="Cambria Math" panose="02040503050406030204" pitchFamily="18" charset="0"/>
                            </a:rPr>
                            <m:t>,</m:t>
                          </m:r>
                          <m:sSub>
                            <m:sSubPr>
                              <m:ctrlPr>
                                <a:rPr lang="en-US" b="0" i="1" smtClean="0">
                                  <a:solidFill>
                                    <a:schemeClr val="accent2"/>
                                  </a:solidFill>
                                  <a:latin typeface="Cambria Math" panose="02040503050406030204" pitchFamily="18" charset="0"/>
                                </a:rPr>
                              </m:ctrlPr>
                            </m:sSubPr>
                            <m:e>
                              <m:r>
                                <a:rPr lang="en-US" b="0" i="1" smtClean="0">
                                  <a:solidFill>
                                    <a:schemeClr val="accent2"/>
                                  </a:solidFill>
                                  <a:latin typeface="Cambria Math" panose="02040503050406030204" pitchFamily="18" charset="0"/>
                                </a:rPr>
                                <m:t>𝑧</m:t>
                              </m:r>
                            </m:e>
                            <m:sub>
                              <m:r>
                                <a:rPr lang="en-US" b="0" i="1" smtClean="0">
                                  <a:solidFill>
                                    <a:schemeClr val="accent2"/>
                                  </a:solidFill>
                                  <a:latin typeface="Cambria Math" panose="02040503050406030204" pitchFamily="18" charset="0"/>
                                </a:rPr>
                                <m:t>2</m:t>
                              </m:r>
                            </m:sub>
                          </m:sSub>
                        </m:e>
                      </m:d>
                    </m:oMath>
                  </m:oMathPara>
                </a14:m>
                <a:endParaRPr lang="en-US" dirty="0">
                  <a:solidFill>
                    <a:schemeClr val="accent2"/>
                  </a:solidFill>
                  <a:latin typeface="Lato" panose="020F0502020204030203" pitchFamily="34" charset="0"/>
                  <a:ea typeface="Lato" panose="020F0502020204030203" pitchFamily="34" charset="0"/>
                  <a:cs typeface="Lato" panose="020F0502020204030203" pitchFamily="34" charset="0"/>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7147833" y="4211253"/>
                <a:ext cx="753540" cy="276999"/>
              </a:xfrm>
              <a:prstGeom prst="rect">
                <a:avLst/>
              </a:prstGeom>
              <a:blipFill>
                <a:blip r:embed="rId7"/>
                <a:stretch>
                  <a:fillRect b="-2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p:cNvSpPr txBox="1"/>
              <p:nvPr/>
            </p:nvSpPr>
            <p:spPr>
              <a:xfrm>
                <a:off x="7147833" y="4624404"/>
                <a:ext cx="75354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n-US" i="1" smtClean="0">
                              <a:solidFill>
                                <a:schemeClr val="accent3"/>
                              </a:solidFill>
                              <a:latin typeface="Cambria Math" panose="02040503050406030204" pitchFamily="18" charset="0"/>
                            </a:rPr>
                          </m:ctrlPr>
                        </m:dPr>
                        <m:e>
                          <m:sSub>
                            <m:sSubPr>
                              <m:ctrlPr>
                                <a:rPr lang="en-US" i="1" smtClean="0">
                                  <a:solidFill>
                                    <a:schemeClr val="accent3"/>
                                  </a:solidFill>
                                  <a:latin typeface="Cambria Math" panose="02040503050406030204" pitchFamily="18" charset="0"/>
                                </a:rPr>
                              </m:ctrlPr>
                            </m:sSubPr>
                            <m:e>
                              <m:r>
                                <a:rPr lang="en-US" b="0" i="1" smtClean="0">
                                  <a:solidFill>
                                    <a:schemeClr val="accent3"/>
                                  </a:solidFill>
                                  <a:latin typeface="Cambria Math" panose="02040503050406030204" pitchFamily="18" charset="0"/>
                                </a:rPr>
                                <m:t>𝑧</m:t>
                              </m:r>
                            </m:e>
                            <m:sub>
                              <m:r>
                                <a:rPr lang="en-US" b="0" i="1" smtClean="0">
                                  <a:solidFill>
                                    <a:schemeClr val="accent3"/>
                                  </a:solidFill>
                                  <a:latin typeface="Cambria Math" panose="02040503050406030204" pitchFamily="18" charset="0"/>
                                </a:rPr>
                                <m:t>1</m:t>
                              </m:r>
                            </m:sub>
                          </m:sSub>
                          <m:r>
                            <a:rPr lang="en-US" b="0" i="1" smtClean="0">
                              <a:solidFill>
                                <a:schemeClr val="accent3"/>
                              </a:solidFill>
                              <a:latin typeface="Cambria Math" panose="02040503050406030204" pitchFamily="18" charset="0"/>
                            </a:rPr>
                            <m:t>,</m:t>
                          </m:r>
                          <m:sSub>
                            <m:sSubPr>
                              <m:ctrlPr>
                                <a:rPr lang="en-US" b="0" i="1" smtClean="0">
                                  <a:solidFill>
                                    <a:schemeClr val="accent3"/>
                                  </a:solidFill>
                                  <a:latin typeface="Cambria Math" panose="02040503050406030204" pitchFamily="18" charset="0"/>
                                </a:rPr>
                              </m:ctrlPr>
                            </m:sSubPr>
                            <m:e>
                              <m:r>
                                <a:rPr lang="en-US" b="0" i="1" smtClean="0">
                                  <a:solidFill>
                                    <a:schemeClr val="accent3"/>
                                  </a:solidFill>
                                  <a:latin typeface="Cambria Math" panose="02040503050406030204" pitchFamily="18" charset="0"/>
                                </a:rPr>
                                <m:t>𝑧</m:t>
                              </m:r>
                            </m:e>
                            <m:sub>
                              <m:r>
                                <a:rPr lang="en-US" b="0" i="1" smtClean="0">
                                  <a:solidFill>
                                    <a:schemeClr val="accent3"/>
                                  </a:solidFill>
                                  <a:latin typeface="Cambria Math" panose="02040503050406030204" pitchFamily="18" charset="0"/>
                                </a:rPr>
                                <m:t>2</m:t>
                              </m:r>
                            </m:sub>
                          </m:sSub>
                        </m:e>
                      </m:d>
                    </m:oMath>
                  </m:oMathPara>
                </a14:m>
                <a:endParaRPr lang="en-US" dirty="0">
                  <a:solidFill>
                    <a:schemeClr val="accent3"/>
                  </a:solidFill>
                  <a:latin typeface="Lato" panose="020F0502020204030203" pitchFamily="34" charset="0"/>
                  <a:ea typeface="Lato" panose="020F0502020204030203" pitchFamily="34" charset="0"/>
                  <a:cs typeface="Lato" panose="020F0502020204030203" pitchFamily="34" charset="0"/>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7147833" y="4624404"/>
                <a:ext cx="753540" cy="276999"/>
              </a:xfrm>
              <a:prstGeom prst="rect">
                <a:avLst/>
              </a:prstGeom>
              <a:blipFill>
                <a:blip r:embed="rId8"/>
                <a:stretch>
                  <a:fillRect b="-2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p:cNvSpPr txBox="1"/>
              <p:nvPr/>
            </p:nvSpPr>
            <p:spPr>
              <a:xfrm>
                <a:off x="7147833" y="5037555"/>
                <a:ext cx="75354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n-US" i="1" smtClean="0">
                              <a:solidFill>
                                <a:schemeClr val="accent4"/>
                              </a:solidFill>
                              <a:latin typeface="Cambria Math" panose="02040503050406030204" pitchFamily="18" charset="0"/>
                            </a:rPr>
                          </m:ctrlPr>
                        </m:dPr>
                        <m:e>
                          <m:sSub>
                            <m:sSubPr>
                              <m:ctrlPr>
                                <a:rPr lang="en-US" i="1" smtClean="0">
                                  <a:solidFill>
                                    <a:schemeClr val="accent4"/>
                                  </a:solidFill>
                                  <a:latin typeface="Cambria Math" panose="02040503050406030204" pitchFamily="18" charset="0"/>
                                </a:rPr>
                              </m:ctrlPr>
                            </m:sSubPr>
                            <m:e>
                              <m:r>
                                <a:rPr lang="en-US" b="0" i="1" smtClean="0">
                                  <a:solidFill>
                                    <a:schemeClr val="accent4"/>
                                  </a:solidFill>
                                  <a:latin typeface="Cambria Math" panose="02040503050406030204" pitchFamily="18" charset="0"/>
                                </a:rPr>
                                <m:t>𝑧</m:t>
                              </m:r>
                            </m:e>
                            <m:sub>
                              <m:r>
                                <a:rPr lang="en-US" b="0" i="1" smtClean="0">
                                  <a:solidFill>
                                    <a:schemeClr val="accent4"/>
                                  </a:solidFill>
                                  <a:latin typeface="Cambria Math" panose="02040503050406030204" pitchFamily="18" charset="0"/>
                                </a:rPr>
                                <m:t>1</m:t>
                              </m:r>
                            </m:sub>
                          </m:sSub>
                          <m:r>
                            <a:rPr lang="en-US" b="0" i="1" smtClean="0">
                              <a:solidFill>
                                <a:schemeClr val="accent4"/>
                              </a:solidFill>
                              <a:latin typeface="Cambria Math" panose="02040503050406030204" pitchFamily="18" charset="0"/>
                            </a:rPr>
                            <m:t>,</m:t>
                          </m:r>
                          <m:sSub>
                            <m:sSubPr>
                              <m:ctrlPr>
                                <a:rPr lang="en-US" b="0" i="1" smtClean="0">
                                  <a:solidFill>
                                    <a:schemeClr val="accent4"/>
                                  </a:solidFill>
                                  <a:latin typeface="Cambria Math" panose="02040503050406030204" pitchFamily="18" charset="0"/>
                                </a:rPr>
                              </m:ctrlPr>
                            </m:sSubPr>
                            <m:e>
                              <m:r>
                                <a:rPr lang="en-US" b="0" i="1" smtClean="0">
                                  <a:solidFill>
                                    <a:schemeClr val="accent4"/>
                                  </a:solidFill>
                                  <a:latin typeface="Cambria Math" panose="02040503050406030204" pitchFamily="18" charset="0"/>
                                </a:rPr>
                                <m:t>𝑧</m:t>
                              </m:r>
                            </m:e>
                            <m:sub>
                              <m:r>
                                <a:rPr lang="en-US" b="0" i="1" smtClean="0">
                                  <a:solidFill>
                                    <a:schemeClr val="accent4"/>
                                  </a:solidFill>
                                  <a:latin typeface="Cambria Math" panose="02040503050406030204" pitchFamily="18" charset="0"/>
                                </a:rPr>
                                <m:t>2</m:t>
                              </m:r>
                            </m:sub>
                          </m:sSub>
                        </m:e>
                      </m:d>
                    </m:oMath>
                  </m:oMathPara>
                </a14:m>
                <a:endParaRPr lang="en-US" dirty="0">
                  <a:solidFill>
                    <a:schemeClr val="accent4"/>
                  </a:solidFill>
                  <a:latin typeface="Lato" panose="020F0502020204030203" pitchFamily="34" charset="0"/>
                  <a:ea typeface="Lato" panose="020F0502020204030203" pitchFamily="34" charset="0"/>
                  <a:cs typeface="Lato" panose="020F0502020204030203" pitchFamily="34" charset="0"/>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7147833" y="5037555"/>
                <a:ext cx="753540" cy="276999"/>
              </a:xfrm>
              <a:prstGeom prst="rect">
                <a:avLst/>
              </a:prstGeom>
              <a:blipFill>
                <a:blip r:embed="rId9"/>
                <a:stretch>
                  <a:fillRect b="-1956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7147833" y="5450706"/>
                <a:ext cx="75354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n-US" i="1" smtClean="0">
                              <a:solidFill>
                                <a:schemeClr val="accent5"/>
                              </a:solidFill>
                              <a:latin typeface="Cambria Math" panose="02040503050406030204" pitchFamily="18" charset="0"/>
                            </a:rPr>
                          </m:ctrlPr>
                        </m:dPr>
                        <m:e>
                          <m:sSub>
                            <m:sSubPr>
                              <m:ctrlPr>
                                <a:rPr lang="en-US" i="1" smtClean="0">
                                  <a:solidFill>
                                    <a:schemeClr val="accent5"/>
                                  </a:solidFill>
                                  <a:latin typeface="Cambria Math" panose="02040503050406030204" pitchFamily="18" charset="0"/>
                                </a:rPr>
                              </m:ctrlPr>
                            </m:sSubPr>
                            <m:e>
                              <m:r>
                                <a:rPr lang="en-US" b="0" i="1" smtClean="0">
                                  <a:solidFill>
                                    <a:schemeClr val="accent5"/>
                                  </a:solidFill>
                                  <a:latin typeface="Cambria Math" panose="02040503050406030204" pitchFamily="18" charset="0"/>
                                </a:rPr>
                                <m:t>𝑧</m:t>
                              </m:r>
                            </m:e>
                            <m:sub>
                              <m:r>
                                <a:rPr lang="en-US" b="0" i="1" smtClean="0">
                                  <a:solidFill>
                                    <a:schemeClr val="accent5"/>
                                  </a:solidFill>
                                  <a:latin typeface="Cambria Math" panose="02040503050406030204" pitchFamily="18" charset="0"/>
                                </a:rPr>
                                <m:t>1</m:t>
                              </m:r>
                            </m:sub>
                          </m:sSub>
                          <m:r>
                            <a:rPr lang="en-US" b="0" i="1" smtClean="0">
                              <a:solidFill>
                                <a:schemeClr val="accent5"/>
                              </a:solidFill>
                              <a:latin typeface="Cambria Math" panose="02040503050406030204" pitchFamily="18" charset="0"/>
                            </a:rPr>
                            <m:t>,</m:t>
                          </m:r>
                          <m:sSub>
                            <m:sSubPr>
                              <m:ctrlPr>
                                <a:rPr lang="en-US" b="0" i="1" smtClean="0">
                                  <a:solidFill>
                                    <a:schemeClr val="accent5"/>
                                  </a:solidFill>
                                  <a:latin typeface="Cambria Math" panose="02040503050406030204" pitchFamily="18" charset="0"/>
                                </a:rPr>
                              </m:ctrlPr>
                            </m:sSubPr>
                            <m:e>
                              <m:r>
                                <a:rPr lang="en-US" b="0" i="1" smtClean="0">
                                  <a:solidFill>
                                    <a:schemeClr val="accent5"/>
                                  </a:solidFill>
                                  <a:latin typeface="Cambria Math" panose="02040503050406030204" pitchFamily="18" charset="0"/>
                                </a:rPr>
                                <m:t>𝑧</m:t>
                              </m:r>
                            </m:e>
                            <m:sub>
                              <m:r>
                                <a:rPr lang="en-US" b="0" i="1" smtClean="0">
                                  <a:solidFill>
                                    <a:schemeClr val="accent5"/>
                                  </a:solidFill>
                                  <a:latin typeface="Cambria Math" panose="02040503050406030204" pitchFamily="18" charset="0"/>
                                </a:rPr>
                                <m:t>2</m:t>
                              </m:r>
                            </m:sub>
                          </m:sSub>
                        </m:e>
                      </m:d>
                    </m:oMath>
                  </m:oMathPara>
                </a14:m>
                <a:endParaRPr lang="en-US" dirty="0">
                  <a:solidFill>
                    <a:schemeClr val="accent5"/>
                  </a:solidFill>
                  <a:latin typeface="Lato" panose="020F0502020204030203" pitchFamily="34" charset="0"/>
                  <a:ea typeface="Lato" panose="020F0502020204030203" pitchFamily="34" charset="0"/>
                  <a:cs typeface="Lato" panose="020F0502020204030203" pitchFamily="34" charset="0"/>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7147833" y="5450706"/>
                <a:ext cx="753540" cy="276999"/>
              </a:xfrm>
              <a:prstGeom prst="rect">
                <a:avLst/>
              </a:prstGeom>
              <a:blipFill>
                <a:blip r:embed="rId10"/>
                <a:stretch>
                  <a:fillRect b="-19565"/>
                </a:stretch>
              </a:blipFill>
            </p:spPr>
            <p:txBody>
              <a:bodyPr/>
              <a:lstStyle/>
              <a:p>
                <a:r>
                  <a:rPr lang="en-US">
                    <a:noFill/>
                  </a:rPr>
                  <a:t> </a:t>
                </a:r>
              </a:p>
            </p:txBody>
          </p:sp>
        </mc:Fallback>
      </mc:AlternateContent>
      <p:sp>
        <p:nvSpPr>
          <p:cNvPr id="20" name="Rectangle 19"/>
          <p:cNvSpPr/>
          <p:nvPr/>
        </p:nvSpPr>
        <p:spPr>
          <a:xfrm>
            <a:off x="7147833" y="2935692"/>
            <a:ext cx="350247" cy="2861604"/>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21" name="Rectangle 20"/>
          <p:cNvSpPr/>
          <p:nvPr/>
        </p:nvSpPr>
        <p:spPr>
          <a:xfrm>
            <a:off x="7532838" y="2935692"/>
            <a:ext cx="350247" cy="2861604"/>
          </a:xfrm>
          <a:prstGeom prst="rect">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mc:AlternateContent xmlns:mc="http://schemas.openxmlformats.org/markup-compatibility/2006" xmlns:a14="http://schemas.microsoft.com/office/drawing/2010/main">
        <mc:Choice Requires="a14">
          <p:sp>
            <p:nvSpPr>
              <p:cNvPr id="22" name="TextBox 21"/>
              <p:cNvSpPr txBox="1"/>
              <p:nvPr/>
            </p:nvSpPr>
            <p:spPr>
              <a:xfrm>
                <a:off x="8842248" y="4418112"/>
                <a:ext cx="2075505"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𝑐𝑜𝑣</m:t>
                      </m:r>
                      <m:d>
                        <m:dPr>
                          <m:ctrlPr>
                            <a:rPr lang="en-US" sz="2400" b="0" i="1" smtClean="0">
                              <a:latin typeface="Cambria Math" panose="02040503050406030204" pitchFamily="18" charset="0"/>
                            </a:rPr>
                          </m:ctrlPr>
                        </m:dPr>
                        <m:e>
                          <m:sSub>
                            <m:sSubPr>
                              <m:ctrlPr>
                                <a:rPr lang="en-US" sz="2400" b="0" i="1" smtClean="0">
                                  <a:solidFill>
                                    <a:schemeClr val="accent5"/>
                                  </a:solidFill>
                                  <a:latin typeface="Cambria Math" panose="02040503050406030204" pitchFamily="18" charset="0"/>
                                </a:rPr>
                              </m:ctrlPr>
                            </m:sSubPr>
                            <m:e>
                              <m:r>
                                <a:rPr lang="en-US" sz="2400" b="0" i="1" smtClean="0">
                                  <a:solidFill>
                                    <a:schemeClr val="accent5"/>
                                  </a:solidFill>
                                  <a:latin typeface="Cambria Math" panose="02040503050406030204" pitchFamily="18" charset="0"/>
                                </a:rPr>
                                <m:t>𝑧</m:t>
                              </m:r>
                            </m:e>
                            <m:sub>
                              <m:r>
                                <a:rPr lang="en-US" sz="2400" b="0" i="1" smtClean="0">
                                  <a:solidFill>
                                    <a:schemeClr val="accent5"/>
                                  </a:solidFill>
                                  <a:latin typeface="Cambria Math" panose="02040503050406030204" pitchFamily="18" charset="0"/>
                                </a:rPr>
                                <m:t>1</m:t>
                              </m:r>
                            </m:sub>
                          </m:sSub>
                          <m:r>
                            <a:rPr lang="en-US" sz="2400" b="0" i="1" smtClean="0">
                              <a:latin typeface="Cambria Math" panose="02040503050406030204" pitchFamily="18" charset="0"/>
                            </a:rPr>
                            <m:t>,</m:t>
                          </m:r>
                          <m:sSub>
                            <m:sSubPr>
                              <m:ctrlPr>
                                <a:rPr lang="en-US" sz="2400" b="0" i="1" smtClean="0">
                                  <a:solidFill>
                                    <a:schemeClr val="accent6"/>
                                  </a:solidFill>
                                  <a:latin typeface="Cambria Math" panose="02040503050406030204" pitchFamily="18" charset="0"/>
                                </a:rPr>
                              </m:ctrlPr>
                            </m:sSubPr>
                            <m:e>
                              <m:r>
                                <a:rPr lang="en-US" sz="2400" b="0" i="1" smtClean="0">
                                  <a:solidFill>
                                    <a:schemeClr val="accent6"/>
                                  </a:solidFill>
                                  <a:latin typeface="Cambria Math" panose="02040503050406030204" pitchFamily="18" charset="0"/>
                                </a:rPr>
                                <m:t>𝑧</m:t>
                              </m:r>
                            </m:e>
                            <m:sub>
                              <m:r>
                                <a:rPr lang="en-US" sz="2400" b="0" i="1" smtClean="0">
                                  <a:solidFill>
                                    <a:schemeClr val="accent6"/>
                                  </a:solidFill>
                                  <a:latin typeface="Cambria Math" panose="02040503050406030204" pitchFamily="18" charset="0"/>
                                </a:rPr>
                                <m:t>2</m:t>
                              </m:r>
                            </m:sub>
                          </m:sSub>
                        </m:e>
                      </m:d>
                      <m:r>
                        <a:rPr lang="en-US" sz="2400" b="0" i="1" smtClean="0">
                          <a:latin typeface="Cambria Math" panose="02040503050406030204" pitchFamily="18" charset="0"/>
                        </a:rPr>
                        <m:t>=</m:t>
                      </m:r>
                      <m:r>
                        <a:rPr lang="el-GR" sz="2400" b="1" i="1" smtClean="0">
                          <a:latin typeface="Cambria Math" panose="02040503050406030204" pitchFamily="18" charset="0"/>
                        </a:rPr>
                        <m:t>𝜮</m:t>
                      </m:r>
                    </m:oMath>
                  </m:oMathPara>
                </a14:m>
                <a:endParaRPr lang="en-US" sz="2400" b="1" dirty="0">
                  <a:latin typeface="Lato" panose="020F0502020204030203" pitchFamily="34" charset="0"/>
                  <a:ea typeface="Lato" panose="020F0502020204030203" pitchFamily="34" charset="0"/>
                  <a:cs typeface="Lato" panose="020F0502020204030203" pitchFamily="34" charset="0"/>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8842248" y="4418112"/>
                <a:ext cx="2075505" cy="369332"/>
              </a:xfrm>
              <a:prstGeom prst="rect">
                <a:avLst/>
              </a:prstGeom>
              <a:blipFill>
                <a:blip r:embed="rId11"/>
                <a:stretch>
                  <a:fillRect l="-1765" r="-2941" b="-18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Box 22"/>
              <p:cNvSpPr txBox="1"/>
              <p:nvPr/>
            </p:nvSpPr>
            <p:spPr>
              <a:xfrm>
                <a:off x="8842248" y="3914073"/>
                <a:ext cx="1555169"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sz="2400" i="1" smtClean="0">
                              <a:latin typeface="Cambria Math" panose="02040503050406030204" pitchFamily="18" charset="0"/>
                            </a:rPr>
                          </m:ctrlPr>
                        </m:dPr>
                        <m:e>
                          <m:acc>
                            <m:accPr>
                              <m:chr m:val="̅"/>
                              <m:ctrlPr>
                                <a:rPr lang="en-US" sz="2400" i="1" smtClean="0">
                                  <a:solidFill>
                                    <a:schemeClr val="accent5"/>
                                  </a:solidFill>
                                  <a:latin typeface="Cambria Math" panose="02040503050406030204" pitchFamily="18" charset="0"/>
                                </a:rPr>
                              </m:ctrlPr>
                            </m:accPr>
                            <m:e>
                              <m:sSub>
                                <m:sSubPr>
                                  <m:ctrlPr>
                                    <a:rPr lang="en-US" sz="2400" i="1" smtClean="0">
                                      <a:solidFill>
                                        <a:schemeClr val="accent5"/>
                                      </a:solidFill>
                                      <a:latin typeface="Cambria Math" panose="02040503050406030204" pitchFamily="18" charset="0"/>
                                    </a:rPr>
                                  </m:ctrlPr>
                                </m:sSubPr>
                                <m:e>
                                  <m:r>
                                    <a:rPr lang="en-US" sz="2400" b="0" i="1" smtClean="0">
                                      <a:solidFill>
                                        <a:schemeClr val="accent5"/>
                                      </a:solidFill>
                                      <a:latin typeface="Cambria Math" panose="02040503050406030204" pitchFamily="18" charset="0"/>
                                    </a:rPr>
                                    <m:t>𝑧</m:t>
                                  </m:r>
                                </m:e>
                                <m:sub>
                                  <m:r>
                                    <a:rPr lang="en-US" sz="2400" b="0" i="1" smtClean="0">
                                      <a:solidFill>
                                        <a:schemeClr val="accent5"/>
                                      </a:solidFill>
                                      <a:latin typeface="Cambria Math" panose="02040503050406030204" pitchFamily="18" charset="0"/>
                                    </a:rPr>
                                    <m:t>1</m:t>
                                  </m:r>
                                </m:sub>
                              </m:sSub>
                            </m:e>
                          </m:acc>
                          <m:r>
                            <a:rPr lang="en-US" sz="2400" b="0" i="1" smtClean="0">
                              <a:latin typeface="Cambria Math" panose="02040503050406030204" pitchFamily="18" charset="0"/>
                            </a:rPr>
                            <m:t>,</m:t>
                          </m:r>
                          <m:acc>
                            <m:accPr>
                              <m:chr m:val="̅"/>
                              <m:ctrlPr>
                                <a:rPr lang="en-US" sz="2400" b="0" i="1" smtClean="0">
                                  <a:solidFill>
                                    <a:schemeClr val="accent6"/>
                                  </a:solidFill>
                                  <a:latin typeface="Cambria Math" panose="02040503050406030204" pitchFamily="18" charset="0"/>
                                </a:rPr>
                              </m:ctrlPr>
                            </m:accPr>
                            <m:e>
                              <m:sSub>
                                <m:sSubPr>
                                  <m:ctrlPr>
                                    <a:rPr lang="en-US" sz="2400" b="0" i="1" smtClean="0">
                                      <a:solidFill>
                                        <a:schemeClr val="accent6"/>
                                      </a:solidFill>
                                      <a:latin typeface="Cambria Math" panose="02040503050406030204" pitchFamily="18" charset="0"/>
                                    </a:rPr>
                                  </m:ctrlPr>
                                </m:sSubPr>
                                <m:e>
                                  <m:r>
                                    <a:rPr lang="en-US" sz="2400" b="0" i="1" smtClean="0">
                                      <a:solidFill>
                                        <a:schemeClr val="accent6"/>
                                      </a:solidFill>
                                      <a:latin typeface="Cambria Math" panose="02040503050406030204" pitchFamily="18" charset="0"/>
                                    </a:rPr>
                                    <m:t>𝑧</m:t>
                                  </m:r>
                                </m:e>
                                <m:sub>
                                  <m:r>
                                    <a:rPr lang="en-US" sz="2400" b="0" i="1" smtClean="0">
                                      <a:solidFill>
                                        <a:schemeClr val="accent6"/>
                                      </a:solidFill>
                                      <a:latin typeface="Cambria Math" panose="02040503050406030204" pitchFamily="18" charset="0"/>
                                    </a:rPr>
                                    <m:t>2</m:t>
                                  </m:r>
                                </m:sub>
                              </m:sSub>
                            </m:e>
                          </m:acc>
                        </m:e>
                      </m:d>
                      <m:r>
                        <a:rPr lang="en-US" sz="2400" b="0" i="1" smtClean="0">
                          <a:latin typeface="Cambria Math" panose="02040503050406030204" pitchFamily="18" charset="0"/>
                        </a:rPr>
                        <m:t>=</m:t>
                      </m:r>
                      <m:r>
                        <a:rPr lang="en-US" sz="2400" b="1" i="1" smtClean="0">
                          <a:latin typeface="Cambria Math" panose="02040503050406030204" pitchFamily="18" charset="0"/>
                          <a:ea typeface="Cambria Math" panose="02040503050406030204" pitchFamily="18" charset="0"/>
                        </a:rPr>
                        <m:t>𝝁</m:t>
                      </m:r>
                    </m:oMath>
                  </m:oMathPara>
                </a14:m>
                <a:endParaRPr lang="en-US" sz="2400" dirty="0">
                  <a:latin typeface="Lato" panose="020F0502020204030203" pitchFamily="34" charset="0"/>
                  <a:ea typeface="Lato" panose="020F0502020204030203" pitchFamily="34" charset="0"/>
                  <a:cs typeface="Lato" panose="020F0502020204030203" pitchFamily="34" charset="0"/>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8842248" y="3914073"/>
                <a:ext cx="1555169" cy="369332"/>
              </a:xfrm>
              <a:prstGeom prst="rect">
                <a:avLst/>
              </a:prstGeom>
              <a:blipFill>
                <a:blip r:embed="rId12"/>
                <a:stretch>
                  <a:fillRect r="-3922" b="-26230"/>
                </a:stretch>
              </a:blipFill>
            </p:spPr>
            <p:txBody>
              <a:bodyPr/>
              <a:lstStyle/>
              <a:p>
                <a:r>
                  <a:rPr lang="en-US">
                    <a:noFill/>
                  </a:rPr>
                  <a:t> </a:t>
                </a:r>
              </a:p>
            </p:txBody>
          </p:sp>
        </mc:Fallback>
      </mc:AlternateContent>
    </p:spTree>
    <p:extLst>
      <p:ext uri="{BB962C8B-B14F-4D97-AF65-F5344CB8AC3E}">
        <p14:creationId xmlns:p14="http://schemas.microsoft.com/office/powerpoint/2010/main" val="1569777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2"/>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1"/>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2"/>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9" grpId="0" animBg="1"/>
      <p:bldP spid="10" grpId="0" animBg="1"/>
      <p:bldP spid="11" grpId="0" animBg="1"/>
      <p:bldP spid="12" grpId="0" animBg="1"/>
      <p:bldP spid="13" grpId="0"/>
      <p:bldP spid="14" grpId="0"/>
      <p:bldP spid="15" grpId="0"/>
      <p:bldP spid="16" grpId="0"/>
      <p:bldP spid="17" grpId="0"/>
      <p:bldP spid="18" grpId="0"/>
      <p:bldP spid="19" grpId="0"/>
      <p:bldP spid="20" grpId="0" animBg="1"/>
      <p:bldP spid="21" grpId="0" animBg="1"/>
      <p:bldP spid="22" grpId="0"/>
      <p:bldP spid="2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Multivariate Normal</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a:t>Mean vector </a:t>
                </a:r>
                <a14:m>
                  <m:oMath xmlns:m="http://schemas.openxmlformats.org/officeDocument/2006/math">
                    <m:r>
                      <a:rPr lang="en-US" b="1" i="1" smtClean="0">
                        <a:latin typeface="Cambria Math" panose="02040503050406030204" pitchFamily="18" charset="0"/>
                        <a:ea typeface="Cambria Math" panose="02040503050406030204" pitchFamily="18" charset="0"/>
                      </a:rPr>
                      <m:t>𝝁</m:t>
                    </m:r>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𝐸</m:t>
                            </m:r>
                            <m:d>
                              <m:dPr>
                                <m:begChr m:val="["/>
                                <m:endChr m:val="]"/>
                                <m:ctrlPr>
                                  <a:rPr lang="en-US" b="0" i="1" smtClean="0">
                                    <a:latin typeface="Cambria Math" panose="02040503050406030204" pitchFamily="18" charset="0"/>
                                    <a:ea typeface="Cambria Math" panose="02040503050406030204" pitchFamily="18" charset="0"/>
                                  </a:rPr>
                                </m:ctrlPr>
                              </m:dPr>
                              <m:e>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𝑋</m:t>
                                    </m:r>
                                  </m:e>
                                  <m:sub>
                                    <m:r>
                                      <a:rPr lang="en-US" b="0" i="1" smtClean="0">
                                        <a:latin typeface="Cambria Math" panose="02040503050406030204" pitchFamily="18" charset="0"/>
                                        <a:ea typeface="Cambria Math" panose="02040503050406030204" pitchFamily="18" charset="0"/>
                                      </a:rPr>
                                      <m:t>1</m:t>
                                    </m:r>
                                  </m:sub>
                                </m:sSub>
                              </m:e>
                            </m:d>
                            <m:r>
                              <a:rPr lang="en-US" b="0" i="1" smtClean="0">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𝐸</m:t>
                            </m:r>
                            <m:d>
                              <m:dPr>
                                <m:begChr m:val="["/>
                                <m:endChr m:val="]"/>
                                <m:ctrlPr>
                                  <a:rPr lang="en-US" i="1">
                                    <a:latin typeface="Cambria Math" panose="02040503050406030204" pitchFamily="18" charset="0"/>
                                    <a:ea typeface="Cambria Math" panose="02040503050406030204" pitchFamily="18" charset="0"/>
                                  </a:rPr>
                                </m:ctrlPr>
                              </m:dPr>
                              <m:e>
                                <m:sSub>
                                  <m:sSubPr>
                                    <m:ctrlPr>
                                      <a:rPr lang="en-US" i="1">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𝑋</m:t>
                                    </m:r>
                                  </m:e>
                                  <m:sub>
                                    <m:r>
                                      <a:rPr lang="en-US" b="0" i="1" smtClean="0">
                                        <a:latin typeface="Cambria Math" panose="02040503050406030204" pitchFamily="18" charset="0"/>
                                        <a:ea typeface="Cambria Math" panose="02040503050406030204" pitchFamily="18" charset="0"/>
                                      </a:rPr>
                                      <m:t>2</m:t>
                                    </m:r>
                                  </m:sub>
                                </m:sSub>
                              </m:e>
                            </m:d>
                            <m:r>
                              <a:rPr lang="en-US" b="0" i="1" smtClean="0">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𝐸</m:t>
                            </m:r>
                            <m:d>
                              <m:dPr>
                                <m:begChr m:val="["/>
                                <m:endChr m:val="]"/>
                                <m:ctrlPr>
                                  <a:rPr lang="en-US" i="1">
                                    <a:latin typeface="Cambria Math" panose="02040503050406030204" pitchFamily="18" charset="0"/>
                                    <a:ea typeface="Cambria Math" panose="02040503050406030204" pitchFamily="18" charset="0"/>
                                  </a:rPr>
                                </m:ctrlPr>
                              </m:dPr>
                              <m:e>
                                <m:sSub>
                                  <m:sSubPr>
                                    <m:ctrlPr>
                                      <a:rPr lang="en-US" i="1">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𝑋</m:t>
                                    </m:r>
                                  </m:e>
                                  <m:sub>
                                    <m:r>
                                      <a:rPr lang="en-US" b="0" i="1" smtClean="0">
                                        <a:latin typeface="Cambria Math" panose="02040503050406030204" pitchFamily="18" charset="0"/>
                                        <a:ea typeface="Cambria Math" panose="02040503050406030204" pitchFamily="18" charset="0"/>
                                      </a:rPr>
                                      <m:t>𝑘</m:t>
                                    </m:r>
                                  </m:sub>
                                </m:sSub>
                              </m:e>
                            </m:d>
                          </m:e>
                        </m:d>
                      </m:e>
                      <m:sup>
                        <m:r>
                          <a:rPr lang="en-US" b="0" i="1" smtClean="0">
                            <a:latin typeface="Cambria Math" panose="02040503050406030204" pitchFamily="18" charset="0"/>
                            <a:ea typeface="Cambria Math" panose="02040503050406030204" pitchFamily="18" charset="0"/>
                          </a:rPr>
                          <m:t>𝑇</m:t>
                        </m:r>
                      </m:sup>
                    </m:sSup>
                  </m:oMath>
                </a14:m>
                <a:endParaRPr lang="en-US" dirty="0"/>
              </a:p>
              <a:p>
                <a:r>
                  <a:rPr lang="en-US" dirty="0"/>
                  <a:t>Covariance matrix (</a:t>
                </a:r>
                <a:r>
                  <a:rPr lang="en-US" i="1" dirty="0"/>
                  <a:t>k</a:t>
                </a:r>
                <a:r>
                  <a:rPr lang="en-US" dirty="0"/>
                  <a:t> = 3)</a:t>
                </a:r>
              </a:p>
              <a:p>
                <a14:m>
                  <m:oMath xmlns:m="http://schemas.openxmlformats.org/officeDocument/2006/math">
                    <m:r>
                      <a:rPr lang="el-GR" b="1" i="1" smtClean="0">
                        <a:latin typeface="Cambria Math" panose="02040503050406030204" pitchFamily="18" charset="0"/>
                      </a:rPr>
                      <m:t>𝜮</m:t>
                    </m:r>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m>
                          <m:mPr>
                            <m:mcs>
                              <m:mc>
                                <m:mcPr>
                                  <m:count m:val="3"/>
                                  <m:mcJc m:val="center"/>
                                </m:mcPr>
                              </m:mc>
                            </m:mcs>
                            <m:ctrlPr>
                              <a:rPr lang="en-US" i="1">
                                <a:latin typeface="Cambria Math" panose="02040503050406030204" pitchFamily="18" charset="0"/>
                              </a:rPr>
                            </m:ctrlPr>
                          </m:mPr>
                          <m:mr>
                            <m:e>
                              <m:r>
                                <m:rPr>
                                  <m:brk m:alnAt="7"/>
                                </m:rPr>
                                <a:rPr lang="en-US" i="1">
                                  <a:latin typeface="Cambria Math" panose="02040503050406030204" pitchFamily="18" charset="0"/>
                                </a:rPr>
                                <m:t>𝑣</m:t>
                              </m:r>
                              <m:r>
                                <a:rPr lang="en-US" i="1">
                                  <a:latin typeface="Cambria Math" panose="02040503050406030204" pitchFamily="18" charset="0"/>
                                </a:rPr>
                                <m:t>𝑎𝑟</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1</m:t>
                                      </m:r>
                                    </m:sub>
                                  </m:sSub>
                                </m:e>
                              </m:d>
                            </m:e>
                            <m:e>
                              <m:r>
                                <a:rPr lang="en-US" i="1">
                                  <a:latin typeface="Cambria Math" panose="02040503050406030204" pitchFamily="18" charset="0"/>
                                </a:rPr>
                                <m:t>𝑐𝑜𝑣</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2</m:t>
                                      </m:r>
                                    </m:sub>
                                  </m:sSub>
                                </m:e>
                              </m:d>
                            </m:e>
                            <m:e>
                              <m:r>
                                <a:rPr lang="en-US" i="1">
                                  <a:latin typeface="Cambria Math" panose="02040503050406030204" pitchFamily="18" charset="0"/>
                                </a:rPr>
                                <m:t>𝑐𝑜𝑣</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3</m:t>
                                      </m:r>
                                    </m:sub>
                                  </m:sSub>
                                </m:e>
                              </m:d>
                            </m:e>
                          </m:mr>
                          <m:mr>
                            <m:e>
                              <m:r>
                                <a:rPr lang="en-US" i="1">
                                  <a:latin typeface="Cambria Math" panose="02040503050406030204" pitchFamily="18" charset="0"/>
                                </a:rPr>
                                <m:t>𝑐𝑜𝑣</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2</m:t>
                                      </m:r>
                                    </m:sub>
                                  </m:sSub>
                                </m:e>
                              </m:d>
                            </m:e>
                            <m:e>
                              <m:r>
                                <m:rPr>
                                  <m:brk m:alnAt="7"/>
                                </m:rPr>
                                <a:rPr lang="en-US" i="1">
                                  <a:latin typeface="Cambria Math" panose="02040503050406030204" pitchFamily="18" charset="0"/>
                                </a:rPr>
                                <m:t>𝑣</m:t>
                              </m:r>
                              <m:r>
                                <a:rPr lang="en-US" i="1">
                                  <a:latin typeface="Cambria Math" panose="02040503050406030204" pitchFamily="18" charset="0"/>
                                </a:rPr>
                                <m:t>𝑎𝑟</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2</m:t>
                                      </m:r>
                                    </m:sub>
                                  </m:sSub>
                                </m:e>
                              </m:d>
                            </m:e>
                            <m:e>
                              <m:r>
                                <a:rPr lang="en-US" i="1">
                                  <a:latin typeface="Cambria Math" panose="02040503050406030204" pitchFamily="18" charset="0"/>
                                </a:rPr>
                                <m:t>𝑐𝑜𝑣</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2</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3</m:t>
                                      </m:r>
                                    </m:sub>
                                  </m:sSub>
                                </m:e>
                              </m:d>
                            </m:e>
                          </m:mr>
                          <m:mr>
                            <m:e>
                              <m:r>
                                <a:rPr lang="en-US" i="1">
                                  <a:latin typeface="Cambria Math" panose="02040503050406030204" pitchFamily="18" charset="0"/>
                                </a:rPr>
                                <m:t>𝑐𝑜𝑣</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3</m:t>
                                      </m:r>
                                    </m:sub>
                                  </m:sSub>
                                </m:e>
                              </m:d>
                            </m:e>
                            <m:e>
                              <m:r>
                                <a:rPr lang="en-US" i="1">
                                  <a:latin typeface="Cambria Math" panose="02040503050406030204" pitchFamily="18" charset="0"/>
                                </a:rPr>
                                <m:t>𝑐𝑜𝑣</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2</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3</m:t>
                                      </m:r>
                                    </m:sub>
                                  </m:sSub>
                                </m:e>
                              </m:d>
                            </m:e>
                            <m:e>
                              <m:r>
                                <m:rPr>
                                  <m:brk m:alnAt="7"/>
                                </m:rPr>
                                <a:rPr lang="en-US" i="1">
                                  <a:latin typeface="Cambria Math" panose="02040503050406030204" pitchFamily="18" charset="0"/>
                                </a:rPr>
                                <m:t>𝑣</m:t>
                              </m:r>
                              <m:r>
                                <a:rPr lang="en-US" i="1">
                                  <a:latin typeface="Cambria Math" panose="02040503050406030204" pitchFamily="18" charset="0"/>
                                </a:rPr>
                                <m:t>𝑎𝑟</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3</m:t>
                                      </m:r>
                                    </m:sub>
                                  </m:sSub>
                                </m:e>
                              </m:d>
                            </m:e>
                          </m:mr>
                        </m:m>
                      </m:e>
                    </m:d>
                  </m:oMath>
                </a14:m>
                <a:endParaRPr lang="en-US" dirty="0"/>
              </a:p>
              <a:p>
                <a:r>
                  <a:rPr lang="en-US" dirty="0"/>
                  <a:t>A sample is </a:t>
                </a:r>
                <a14:m>
                  <m:oMath xmlns:m="http://schemas.openxmlformats.org/officeDocument/2006/math">
                    <m:sSup>
                      <m:sSupPr>
                        <m:ctrlPr>
                          <a:rPr lang="en-US" i="1" smtClean="0">
                            <a:latin typeface="Cambria Math" panose="02040503050406030204" pitchFamily="18" charset="0"/>
                          </a:rPr>
                        </m:ctrlPr>
                      </m:sSupPr>
                      <m:e>
                        <m:d>
                          <m:dPr>
                            <m:ctrlPr>
                              <a:rPr lang="en-US" i="1" smtClean="0">
                                <a:latin typeface="Cambria Math" panose="02040503050406030204" pitchFamily="18" charset="0"/>
                              </a:rPr>
                            </m:ctrlPr>
                          </m:dPr>
                          <m:e>
                            <m:sSub>
                              <m:sSubPr>
                                <m:ctrlPr>
                                  <a:rPr lang="en-US"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2</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𝑘</m:t>
                                </m:r>
                              </m:sub>
                            </m:sSub>
                          </m:e>
                        </m:d>
                      </m:e>
                      <m:sup>
                        <m:r>
                          <a:rPr lang="en-US" b="0" i="1" smtClean="0">
                            <a:latin typeface="Cambria Math" panose="02040503050406030204" pitchFamily="18" charset="0"/>
                          </a:rPr>
                          <m:t>𝑇</m:t>
                        </m:r>
                      </m:sup>
                    </m:sSup>
                  </m:oMath>
                </a14:m>
                <a:endParaRPr lang="en-US" dirty="0"/>
              </a:p>
              <a:p>
                <a:r>
                  <a:rPr lang="en-US" dirty="0"/>
                  <a:t>With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1</m:t>
                        </m:r>
                      </m:sub>
                    </m:sSub>
                    <m:r>
                      <a:rPr lang="en-US" b="0" i="1" smtClean="0">
                        <a:latin typeface="Cambria Math" panose="02040503050406030204" pitchFamily="18" charset="0"/>
                      </a:rPr>
                      <m:t>~</m:t>
                    </m:r>
                    <m:r>
                      <a:rPr lang="en-US" b="0" i="1" smtClean="0">
                        <a:latin typeface="Cambria Math" panose="02040503050406030204" pitchFamily="18" charset="0"/>
                      </a:rPr>
                      <m:t>𝑁</m:t>
                    </m:r>
                    <m:d>
                      <m:dPr>
                        <m:ctrlPr>
                          <a:rPr lang="en-US" b="0" i="1" smtClean="0">
                            <a:latin typeface="Cambria Math" panose="02040503050406030204" pitchFamily="18" charset="0"/>
                          </a:rPr>
                        </m:ctrlPr>
                      </m:dPr>
                      <m:e>
                        <m:r>
                          <a:rPr lang="en-US" i="1">
                            <a:latin typeface="Cambria Math" panose="02040503050406030204" pitchFamily="18" charset="0"/>
                            <a:ea typeface="Cambria Math" panose="02040503050406030204" pitchFamily="18" charset="0"/>
                          </a:rPr>
                          <m:t>𝐸</m:t>
                        </m:r>
                        <m:d>
                          <m:dPr>
                            <m:begChr m:val="["/>
                            <m:endChr m:val="]"/>
                            <m:ctrlPr>
                              <a:rPr lang="en-US" i="1">
                                <a:latin typeface="Cambria Math" panose="02040503050406030204" pitchFamily="18" charset="0"/>
                                <a:ea typeface="Cambria Math" panose="02040503050406030204" pitchFamily="18" charset="0"/>
                              </a:rPr>
                            </m:ctrlPr>
                          </m:dPr>
                          <m:e>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𝑋</m:t>
                                </m:r>
                              </m:e>
                              <m:sub>
                                <m:r>
                                  <a:rPr lang="en-US" i="1">
                                    <a:latin typeface="Cambria Math" panose="02040503050406030204" pitchFamily="18" charset="0"/>
                                    <a:ea typeface="Cambria Math" panose="02040503050406030204" pitchFamily="18" charset="0"/>
                                  </a:rPr>
                                  <m:t>1</m:t>
                                </m:r>
                              </m:sub>
                            </m:sSub>
                          </m:e>
                        </m:d>
                        <m:r>
                          <a:rPr lang="en-US" b="0" i="1" smtClean="0">
                            <a:latin typeface="Cambria Math" panose="02040503050406030204" pitchFamily="18" charset="0"/>
                            <a:ea typeface="Cambria Math" panose="02040503050406030204" pitchFamily="18" charset="0"/>
                          </a:rPr>
                          <m:t>,</m:t>
                        </m:r>
                        <m:r>
                          <m:rPr>
                            <m:brk m:alnAt="7"/>
                          </m:rPr>
                          <a:rPr lang="en-US" i="1">
                            <a:latin typeface="Cambria Math" panose="02040503050406030204" pitchFamily="18" charset="0"/>
                          </a:rPr>
                          <m:t>𝑣</m:t>
                        </m:r>
                        <m:r>
                          <a:rPr lang="en-US" i="1">
                            <a:latin typeface="Cambria Math" panose="02040503050406030204" pitchFamily="18" charset="0"/>
                          </a:rPr>
                          <m:t>𝑎𝑟</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1</m:t>
                                </m:r>
                              </m:sub>
                            </m:sSub>
                          </m:e>
                        </m:d>
                      </m:e>
                    </m:d>
                  </m:oMath>
                </a14:m>
                <a:r>
                  <a:rPr lang="en-US" dirty="0"/>
                  <a:t>, </a:t>
                </a:r>
                <a14:m>
                  <m:oMath xmlns:m="http://schemas.openxmlformats.org/officeDocument/2006/math">
                    <m:sSub>
                      <m:sSubPr>
                        <m:ctrlPr>
                          <a:rPr lang="en-US" i="1">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2</m:t>
                        </m:r>
                      </m:sub>
                    </m:sSub>
                    <m:r>
                      <a:rPr lang="en-US" i="1">
                        <a:latin typeface="Cambria Math" panose="02040503050406030204" pitchFamily="18" charset="0"/>
                      </a:rPr>
                      <m:t>~</m:t>
                    </m:r>
                    <m:r>
                      <a:rPr lang="en-US" i="1">
                        <a:latin typeface="Cambria Math" panose="02040503050406030204" pitchFamily="18" charset="0"/>
                      </a:rPr>
                      <m:t>𝑁</m:t>
                    </m:r>
                    <m:d>
                      <m:dPr>
                        <m:ctrlPr>
                          <a:rPr lang="en-US" i="1">
                            <a:latin typeface="Cambria Math" panose="02040503050406030204" pitchFamily="18" charset="0"/>
                          </a:rPr>
                        </m:ctrlPr>
                      </m:dPr>
                      <m:e>
                        <m:r>
                          <a:rPr lang="en-US" i="1">
                            <a:latin typeface="Cambria Math" panose="02040503050406030204" pitchFamily="18" charset="0"/>
                            <a:ea typeface="Cambria Math" panose="02040503050406030204" pitchFamily="18" charset="0"/>
                          </a:rPr>
                          <m:t>𝐸</m:t>
                        </m:r>
                        <m:d>
                          <m:dPr>
                            <m:begChr m:val="["/>
                            <m:endChr m:val="]"/>
                            <m:ctrlPr>
                              <a:rPr lang="en-US" i="1">
                                <a:latin typeface="Cambria Math" panose="02040503050406030204" pitchFamily="18" charset="0"/>
                                <a:ea typeface="Cambria Math" panose="02040503050406030204" pitchFamily="18" charset="0"/>
                              </a:rPr>
                            </m:ctrlPr>
                          </m:dPr>
                          <m:e>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𝑋</m:t>
                                </m:r>
                              </m:e>
                              <m:sub>
                                <m:r>
                                  <a:rPr lang="en-US" b="0" i="1" smtClean="0">
                                    <a:latin typeface="Cambria Math" panose="02040503050406030204" pitchFamily="18" charset="0"/>
                                    <a:ea typeface="Cambria Math" panose="02040503050406030204" pitchFamily="18" charset="0"/>
                                  </a:rPr>
                                  <m:t>2</m:t>
                                </m:r>
                              </m:sub>
                            </m:sSub>
                          </m:e>
                        </m:d>
                        <m:r>
                          <a:rPr lang="en-US" i="1">
                            <a:latin typeface="Cambria Math" panose="02040503050406030204" pitchFamily="18" charset="0"/>
                            <a:ea typeface="Cambria Math" panose="02040503050406030204" pitchFamily="18" charset="0"/>
                          </a:rPr>
                          <m:t>,</m:t>
                        </m:r>
                        <m:r>
                          <m:rPr>
                            <m:brk m:alnAt="7"/>
                          </m:rPr>
                          <a:rPr lang="en-US" i="1">
                            <a:latin typeface="Cambria Math" panose="02040503050406030204" pitchFamily="18" charset="0"/>
                          </a:rPr>
                          <m:t>𝑣</m:t>
                        </m:r>
                        <m:r>
                          <a:rPr lang="en-US" i="1">
                            <a:latin typeface="Cambria Math" panose="02040503050406030204" pitchFamily="18" charset="0"/>
                          </a:rPr>
                          <m:t>𝑎𝑟</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b="0" i="1" smtClean="0">
                                    <a:latin typeface="Cambria Math" panose="02040503050406030204" pitchFamily="18" charset="0"/>
                                  </a:rPr>
                                  <m:t>2</m:t>
                                </m:r>
                              </m:sub>
                            </m:sSub>
                          </m:e>
                        </m:d>
                      </m:e>
                    </m:d>
                  </m:oMath>
                </a14:m>
                <a:r>
                  <a:rPr lang="en-US" dirty="0"/>
                  <a:t>, etc.</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1043" t="-2521"/>
                </a:stretch>
              </a:blipFill>
            </p:spPr>
            <p:txBody>
              <a:bodyPr/>
              <a:lstStyle/>
              <a:p>
                <a:r>
                  <a:rPr lang="en-US">
                    <a:noFill/>
                  </a:rPr>
                  <a:t> </a:t>
                </a:r>
              </a:p>
            </p:txBody>
          </p:sp>
        </mc:Fallback>
      </mc:AlternateContent>
      <p:cxnSp>
        <p:nvCxnSpPr>
          <p:cNvPr id="5" name="Straight Connector 4"/>
          <p:cNvCxnSpPr/>
          <p:nvPr/>
        </p:nvCxnSpPr>
        <p:spPr>
          <a:xfrm>
            <a:off x="2243328" y="2950464"/>
            <a:ext cx="5486400" cy="1115568"/>
          </a:xfrm>
          <a:prstGeom prst="line">
            <a:avLst/>
          </a:prstGeom>
          <a:ln w="38100">
            <a:solidFill>
              <a:srgbClr val="A60F2D"/>
            </a:solidFill>
            <a:prstDash val="sysDot"/>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7863840" y="4001294"/>
            <a:ext cx="1423788" cy="369332"/>
          </a:xfrm>
          <a:prstGeom prst="rect">
            <a:avLst/>
          </a:prstGeom>
          <a:noFill/>
        </p:spPr>
        <p:txBody>
          <a:bodyPr wrap="none" rtlCol="0">
            <a:spAutoFit/>
          </a:bodyPr>
          <a:lstStyle/>
          <a:p>
            <a:r>
              <a:rPr lang="en-US" dirty="0">
                <a:solidFill>
                  <a:srgbClr val="A60F2D"/>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symmetrical</a:t>
            </a:r>
          </a:p>
        </p:txBody>
      </p:sp>
    </p:spTree>
    <p:extLst>
      <p:ext uri="{BB962C8B-B14F-4D97-AF65-F5344CB8AC3E}">
        <p14:creationId xmlns:p14="http://schemas.microsoft.com/office/powerpoint/2010/main" val="1838164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Multivariate Standard Normal</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a:t>Mean vector </a:t>
                </a:r>
                <a14:m>
                  <m:oMath xmlns:m="http://schemas.openxmlformats.org/officeDocument/2006/math">
                    <m:r>
                      <a:rPr lang="en-US" b="1" i="1" smtClean="0">
                        <a:latin typeface="Cambria Math" panose="02040503050406030204" pitchFamily="18" charset="0"/>
                        <a:ea typeface="Cambria Math" panose="02040503050406030204" pitchFamily="18" charset="0"/>
                      </a:rPr>
                      <m:t>𝝁</m:t>
                    </m:r>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0,</m:t>
                            </m:r>
                            <m:r>
                              <a:rPr lang="en-US" i="1" smtClean="0">
                                <a:latin typeface="Cambria Math" panose="02040503050406030204" pitchFamily="18" charset="0"/>
                                <a:ea typeface="Cambria Math" panose="02040503050406030204" pitchFamily="18" charset="0"/>
                              </a:rPr>
                              <m:t>0</m:t>
                            </m:r>
                            <m:r>
                              <a:rPr lang="en-US" b="0" i="1" smtClean="0">
                                <a:latin typeface="Cambria Math" panose="02040503050406030204" pitchFamily="18" charset="0"/>
                                <a:ea typeface="Cambria Math" panose="02040503050406030204" pitchFamily="18" charset="0"/>
                              </a:rPr>
                              <m:t>,…,</m:t>
                            </m:r>
                            <m:r>
                              <a:rPr lang="en-US" i="1" smtClean="0">
                                <a:latin typeface="Cambria Math" panose="02040503050406030204" pitchFamily="18" charset="0"/>
                                <a:ea typeface="Cambria Math" panose="02040503050406030204" pitchFamily="18" charset="0"/>
                              </a:rPr>
                              <m:t>0</m:t>
                            </m:r>
                          </m:e>
                        </m:d>
                      </m:e>
                      <m:sup>
                        <m:r>
                          <a:rPr lang="en-US" b="0" i="1" smtClean="0">
                            <a:latin typeface="Cambria Math" panose="02040503050406030204" pitchFamily="18" charset="0"/>
                            <a:ea typeface="Cambria Math" panose="02040503050406030204" pitchFamily="18" charset="0"/>
                          </a:rPr>
                          <m:t>𝑇</m:t>
                        </m:r>
                      </m:sup>
                    </m:sSup>
                  </m:oMath>
                </a14:m>
                <a:endParaRPr lang="en-US" dirty="0"/>
              </a:p>
              <a:p>
                <a:r>
                  <a:rPr lang="en-US" dirty="0"/>
                  <a:t>Covariance matrix (</a:t>
                </a:r>
                <a:r>
                  <a:rPr lang="en-US" i="1" dirty="0"/>
                  <a:t>k</a:t>
                </a:r>
                <a:r>
                  <a:rPr lang="en-US" dirty="0"/>
                  <a:t> = 3)</a:t>
                </a:r>
              </a:p>
              <a:p>
                <a14:m>
                  <m:oMath xmlns:m="http://schemas.openxmlformats.org/officeDocument/2006/math">
                    <m:r>
                      <a:rPr lang="el-GR" b="1" i="1" smtClean="0">
                        <a:latin typeface="Cambria Math" panose="02040503050406030204" pitchFamily="18" charset="0"/>
                      </a:rPr>
                      <m:t>𝜮</m:t>
                    </m:r>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m>
                          <m:mPr>
                            <m:mcs>
                              <m:mc>
                                <m:mcPr>
                                  <m:count m:val="3"/>
                                  <m:mcJc m:val="center"/>
                                </m:mcPr>
                              </m:mc>
                            </m:mcs>
                            <m:ctrlPr>
                              <a:rPr lang="en-US" i="1">
                                <a:latin typeface="Cambria Math" panose="02040503050406030204" pitchFamily="18" charset="0"/>
                              </a:rPr>
                            </m:ctrlPr>
                          </m:mPr>
                          <m:mr>
                            <m:e>
                              <m:r>
                                <a:rPr lang="en-US" b="0" i="1" smtClean="0">
                                  <a:latin typeface="Cambria Math" panose="02040503050406030204" pitchFamily="18" charset="0"/>
                                </a:rPr>
                                <m:t>1</m:t>
                              </m:r>
                            </m:e>
                            <m:e>
                              <m:r>
                                <a:rPr lang="en-US" i="1">
                                  <a:latin typeface="Cambria Math" panose="02040503050406030204" pitchFamily="18" charset="0"/>
                                </a:rPr>
                                <m:t>𝑐𝑜</m:t>
                              </m:r>
                              <m:r>
                                <a:rPr lang="en-US" b="0" i="1" smtClean="0">
                                  <a:latin typeface="Cambria Math" panose="02040503050406030204" pitchFamily="18" charset="0"/>
                                </a:rPr>
                                <m:t>𝑟</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2</m:t>
                                      </m:r>
                                    </m:sub>
                                  </m:sSub>
                                </m:e>
                              </m:d>
                            </m:e>
                            <m:e>
                              <m:r>
                                <a:rPr lang="en-US" i="1">
                                  <a:latin typeface="Cambria Math" panose="02040503050406030204" pitchFamily="18" charset="0"/>
                                </a:rPr>
                                <m:t>𝑐𝑜</m:t>
                              </m:r>
                              <m:r>
                                <a:rPr lang="en-US" b="0" i="1" smtClean="0">
                                  <a:latin typeface="Cambria Math" panose="02040503050406030204" pitchFamily="18" charset="0"/>
                                </a:rPr>
                                <m:t>𝑟</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3</m:t>
                                      </m:r>
                                    </m:sub>
                                  </m:sSub>
                                </m:e>
                              </m:d>
                            </m:e>
                          </m:mr>
                          <m:mr>
                            <m:e>
                              <m:r>
                                <a:rPr lang="en-US" i="1">
                                  <a:latin typeface="Cambria Math" panose="02040503050406030204" pitchFamily="18" charset="0"/>
                                </a:rPr>
                                <m:t>𝑐𝑜</m:t>
                              </m:r>
                              <m:r>
                                <a:rPr lang="en-US" b="0" i="1" smtClean="0">
                                  <a:latin typeface="Cambria Math" panose="02040503050406030204" pitchFamily="18" charset="0"/>
                                </a:rPr>
                                <m:t>𝑟</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2</m:t>
                                      </m:r>
                                    </m:sub>
                                  </m:sSub>
                                </m:e>
                              </m:d>
                            </m:e>
                            <m:e>
                              <m:r>
                                <a:rPr lang="en-US" b="0" i="1" smtClean="0">
                                  <a:latin typeface="Cambria Math" panose="02040503050406030204" pitchFamily="18" charset="0"/>
                                </a:rPr>
                                <m:t>1</m:t>
                              </m:r>
                            </m:e>
                            <m:e>
                              <m:r>
                                <a:rPr lang="en-US" i="1">
                                  <a:latin typeface="Cambria Math" panose="02040503050406030204" pitchFamily="18" charset="0"/>
                                </a:rPr>
                                <m:t>𝑐𝑜</m:t>
                              </m:r>
                              <m:r>
                                <a:rPr lang="en-US" b="0" i="1" smtClean="0">
                                  <a:latin typeface="Cambria Math" panose="02040503050406030204" pitchFamily="18" charset="0"/>
                                </a:rPr>
                                <m:t>𝑟</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2</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3</m:t>
                                      </m:r>
                                    </m:sub>
                                  </m:sSub>
                                </m:e>
                              </m:d>
                            </m:e>
                          </m:mr>
                          <m:mr>
                            <m:e>
                              <m:r>
                                <a:rPr lang="en-US" i="1">
                                  <a:latin typeface="Cambria Math" panose="02040503050406030204" pitchFamily="18" charset="0"/>
                                </a:rPr>
                                <m:t>𝑐𝑜</m:t>
                              </m:r>
                              <m:r>
                                <a:rPr lang="en-US" b="0" i="1" smtClean="0">
                                  <a:latin typeface="Cambria Math" panose="02040503050406030204" pitchFamily="18" charset="0"/>
                                </a:rPr>
                                <m:t>𝑟</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3</m:t>
                                      </m:r>
                                    </m:sub>
                                  </m:sSub>
                                </m:e>
                              </m:d>
                            </m:e>
                            <m:e>
                              <m:r>
                                <a:rPr lang="en-US" i="1">
                                  <a:latin typeface="Cambria Math" panose="02040503050406030204" pitchFamily="18" charset="0"/>
                                </a:rPr>
                                <m:t>𝑐𝑜</m:t>
                              </m:r>
                              <m:r>
                                <a:rPr lang="en-US" b="0" i="1" smtClean="0">
                                  <a:latin typeface="Cambria Math" panose="02040503050406030204" pitchFamily="18" charset="0"/>
                                </a:rPr>
                                <m:t>𝑟</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2</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3</m:t>
                                      </m:r>
                                    </m:sub>
                                  </m:sSub>
                                </m:e>
                              </m:d>
                            </m:e>
                            <m:e>
                              <m:r>
                                <a:rPr lang="en-US" b="0" i="1" smtClean="0">
                                  <a:latin typeface="Cambria Math" panose="02040503050406030204" pitchFamily="18" charset="0"/>
                                </a:rPr>
                                <m:t>1</m:t>
                              </m:r>
                            </m:e>
                          </m:mr>
                        </m:m>
                      </m:e>
                    </m:d>
                  </m:oMath>
                </a14:m>
                <a:endParaRPr lang="en-US" dirty="0"/>
              </a:p>
              <a:p>
                <a:r>
                  <a:rPr lang="en-US" dirty="0"/>
                  <a:t>A sample is </a:t>
                </a:r>
                <a14:m>
                  <m:oMath xmlns:m="http://schemas.openxmlformats.org/officeDocument/2006/math">
                    <m:sSup>
                      <m:sSupPr>
                        <m:ctrlPr>
                          <a:rPr lang="en-US" i="1">
                            <a:latin typeface="Cambria Math" panose="02040503050406030204" pitchFamily="18" charset="0"/>
                          </a:rPr>
                        </m:ctrlPr>
                      </m:sSupPr>
                      <m:e>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b="0" i="1" smtClean="0">
                                    <a:latin typeface="Cambria Math" panose="02040503050406030204" pitchFamily="18" charset="0"/>
                                  </a:rPr>
                                  <m:t>𝑧</m:t>
                                </m:r>
                              </m:e>
                              <m:sub>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b="0" i="1" smtClean="0">
                                    <a:latin typeface="Cambria Math" panose="02040503050406030204" pitchFamily="18" charset="0"/>
                                  </a:rPr>
                                  <m:t>𝑧</m:t>
                                </m:r>
                              </m:e>
                              <m:sub>
                                <m:r>
                                  <a:rPr lang="en-US" i="1">
                                    <a:latin typeface="Cambria Math" panose="02040503050406030204" pitchFamily="18" charset="0"/>
                                  </a:rPr>
                                  <m:t>2</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b="0" i="1" smtClean="0">
                                    <a:latin typeface="Cambria Math" panose="02040503050406030204" pitchFamily="18" charset="0"/>
                                  </a:rPr>
                                  <m:t>𝑧</m:t>
                                </m:r>
                              </m:e>
                              <m:sub>
                                <m:r>
                                  <a:rPr lang="en-US" i="1">
                                    <a:latin typeface="Cambria Math" panose="02040503050406030204" pitchFamily="18" charset="0"/>
                                  </a:rPr>
                                  <m:t>𝑘</m:t>
                                </m:r>
                              </m:sub>
                            </m:sSub>
                          </m:e>
                        </m:d>
                      </m:e>
                      <m:sup>
                        <m:r>
                          <a:rPr lang="en-US" i="1">
                            <a:latin typeface="Cambria Math" panose="02040503050406030204" pitchFamily="18" charset="0"/>
                          </a:rPr>
                          <m:t>𝑇</m:t>
                        </m:r>
                      </m:sup>
                    </m:sSup>
                  </m:oMath>
                </a14:m>
                <a:endParaRPr lang="en-US" dirty="0"/>
              </a:p>
              <a:p>
                <a:r>
                  <a:rPr lang="en-US" dirty="0"/>
                  <a:t>With </a:t>
                </a:r>
                <a14:m>
                  <m:oMath xmlns:m="http://schemas.openxmlformats.org/officeDocument/2006/math">
                    <m:sSub>
                      <m:sSubPr>
                        <m:ctrlPr>
                          <a:rPr lang="en-US" i="1">
                            <a:latin typeface="Cambria Math" panose="02040503050406030204" pitchFamily="18" charset="0"/>
                          </a:rPr>
                        </m:ctrlPr>
                      </m:sSubPr>
                      <m:e>
                        <m:r>
                          <a:rPr lang="en-US" b="0" i="1" smtClean="0">
                            <a:latin typeface="Cambria Math" panose="02040503050406030204" pitchFamily="18" charset="0"/>
                          </a:rPr>
                          <m:t>𝑧</m:t>
                        </m:r>
                      </m:e>
                      <m:sub>
                        <m:r>
                          <a:rPr lang="en-US" i="1">
                            <a:latin typeface="Cambria Math" panose="02040503050406030204" pitchFamily="18" charset="0"/>
                          </a:rPr>
                          <m:t>1</m:t>
                        </m:r>
                      </m:sub>
                    </m:sSub>
                    <m:r>
                      <a:rPr lang="en-US" i="1">
                        <a:latin typeface="Cambria Math" panose="02040503050406030204" pitchFamily="18" charset="0"/>
                      </a:rPr>
                      <m:t>~</m:t>
                    </m:r>
                    <m:r>
                      <a:rPr lang="en-US" i="1">
                        <a:latin typeface="Cambria Math" panose="02040503050406030204" pitchFamily="18" charset="0"/>
                      </a:rPr>
                      <m:t>𝑁</m:t>
                    </m:r>
                    <m:d>
                      <m:dPr>
                        <m:ctrlPr>
                          <a:rPr lang="en-US" i="1">
                            <a:latin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0</m:t>
                        </m:r>
                        <m:r>
                          <a:rPr lang="en-US" i="1">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rPr>
                          <m:t>1</m:t>
                        </m:r>
                      </m:e>
                    </m:d>
                  </m:oMath>
                </a14:m>
                <a:r>
                  <a:rPr lang="en-US" dirty="0"/>
                  <a:t>, etc.</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1043" t="-2521"/>
                </a:stretch>
              </a:blipFill>
            </p:spPr>
            <p:txBody>
              <a:bodyPr/>
              <a:lstStyle/>
              <a:p>
                <a:r>
                  <a:rPr lang="en-US">
                    <a:noFill/>
                  </a:rPr>
                  <a:t> </a:t>
                </a:r>
              </a:p>
            </p:txBody>
          </p:sp>
        </mc:Fallback>
      </mc:AlternateContent>
      <p:cxnSp>
        <p:nvCxnSpPr>
          <p:cNvPr id="6" name="Straight Connector 5"/>
          <p:cNvCxnSpPr/>
          <p:nvPr/>
        </p:nvCxnSpPr>
        <p:spPr>
          <a:xfrm>
            <a:off x="2243328" y="2950464"/>
            <a:ext cx="5486400" cy="1115568"/>
          </a:xfrm>
          <a:prstGeom prst="line">
            <a:avLst/>
          </a:prstGeom>
          <a:ln w="38100">
            <a:solidFill>
              <a:srgbClr val="A60F2D"/>
            </a:solidFill>
            <a:prstDash val="sysDot"/>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7863840" y="4001294"/>
            <a:ext cx="1423788" cy="369332"/>
          </a:xfrm>
          <a:prstGeom prst="rect">
            <a:avLst/>
          </a:prstGeom>
          <a:noFill/>
        </p:spPr>
        <p:txBody>
          <a:bodyPr wrap="none" rtlCol="0">
            <a:spAutoFit/>
          </a:bodyPr>
          <a:lstStyle/>
          <a:p>
            <a:r>
              <a:rPr lang="en-US" dirty="0">
                <a:solidFill>
                  <a:srgbClr val="A60F2D"/>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symmetrical</a:t>
            </a:r>
          </a:p>
        </p:txBody>
      </p:sp>
    </p:spTree>
    <p:extLst>
      <p:ext uri="{BB962C8B-B14F-4D97-AF65-F5344CB8AC3E}">
        <p14:creationId xmlns:p14="http://schemas.microsoft.com/office/powerpoint/2010/main" val="3365770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Others</a:t>
            </a:r>
          </a:p>
        </p:txBody>
      </p:sp>
      <p:sp>
        <p:nvSpPr>
          <p:cNvPr id="3" name="Content Placeholder 2"/>
          <p:cNvSpPr>
            <a:spLocks noGrp="1"/>
          </p:cNvSpPr>
          <p:nvPr>
            <p:ph idx="1"/>
          </p:nvPr>
        </p:nvSpPr>
        <p:spPr/>
        <p:txBody>
          <a:bodyPr/>
          <a:lstStyle/>
          <a:p>
            <a:r>
              <a:rPr lang="en-US" dirty="0"/>
              <a:t>Multivariate t distribution</a:t>
            </a:r>
          </a:p>
          <a:p>
            <a:pPr lvl="1"/>
            <a:r>
              <a:rPr lang="en-US" dirty="0"/>
              <a:t>Multivariate version of Student’s t distribution</a:t>
            </a:r>
          </a:p>
          <a:p>
            <a:pPr lvl="1"/>
            <a:r>
              <a:rPr lang="en-US" dirty="0"/>
              <a:t>Similar to multivariate normal with extra parameter </a:t>
            </a:r>
            <a:r>
              <a:rPr lang="el-GR" i="1" dirty="0"/>
              <a:t>ν</a:t>
            </a:r>
            <a:r>
              <a:rPr lang="en-US" dirty="0"/>
              <a:t> (degrees of freedom)</a:t>
            </a:r>
          </a:p>
          <a:p>
            <a:r>
              <a:rPr lang="en-US" dirty="0"/>
              <a:t>Dirichlet distribution</a:t>
            </a:r>
          </a:p>
          <a:p>
            <a:pPr lvl="1"/>
            <a:r>
              <a:rPr lang="en-US" dirty="0"/>
              <a:t>Multivariate version of the beta distribution</a:t>
            </a:r>
          </a:p>
          <a:p>
            <a:r>
              <a:rPr lang="en-US" dirty="0"/>
              <a:t>Wishart distribution</a:t>
            </a:r>
          </a:p>
          <a:p>
            <a:pPr lvl="1"/>
            <a:r>
              <a:rPr lang="en-US" dirty="0"/>
              <a:t>Multivariate version of the gamma distribution</a:t>
            </a:r>
          </a:p>
        </p:txBody>
      </p:sp>
    </p:spTree>
    <p:extLst>
      <p:ext uri="{BB962C8B-B14F-4D97-AF65-F5344CB8AC3E}">
        <p14:creationId xmlns:p14="http://schemas.microsoft.com/office/powerpoint/2010/main" val="3535891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Sklar’s Theorem</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a:t>Every multivariate CDF can be expressed in terms of:</a:t>
                </a:r>
              </a:p>
              <a:p>
                <a:pPr lvl="1"/>
                <a:r>
                  <a:rPr lang="en-US" dirty="0"/>
                  <a:t>Its </a:t>
                </a:r>
                <a:r>
                  <a:rPr lang="en-US" dirty="0" err="1"/>
                  <a:t>marginals</a:t>
                </a:r>
                <a:r>
                  <a:rPr lang="en-US" dirty="0"/>
                  <a:t>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𝐹</m:t>
                        </m:r>
                      </m:e>
                      <m:sub>
                        <m:r>
                          <a:rPr lang="en-US" b="0" i="1" smtClean="0">
                            <a:latin typeface="Cambria Math" panose="02040503050406030204" pitchFamily="18" charset="0"/>
                          </a:rPr>
                          <m:t>𝑖</m:t>
                        </m:r>
                      </m:sub>
                    </m:sSub>
                    <m:d>
                      <m:dPr>
                        <m:ctrlPr>
                          <a:rPr lang="en-US" i="1" smtClean="0">
                            <a:latin typeface="Cambria Math" panose="02040503050406030204" pitchFamily="18" charset="0"/>
                          </a:rPr>
                        </m:ctrlPr>
                      </m:dPr>
                      <m:e>
                        <m:r>
                          <a:rPr lang="en-US" b="0" i="1" smtClean="0">
                            <a:latin typeface="Cambria Math" panose="02040503050406030204" pitchFamily="18" charset="0"/>
                          </a:rPr>
                          <m:t>𝑥</m:t>
                        </m:r>
                      </m:e>
                    </m:d>
                  </m:oMath>
                </a14:m>
                <a:r>
                  <a:rPr lang="en-US" dirty="0"/>
                  <a:t> and</a:t>
                </a:r>
              </a:p>
              <a:p>
                <a:pPr lvl="1"/>
                <a:r>
                  <a:rPr lang="en-US" dirty="0"/>
                  <a:t>A copula, </a:t>
                </a:r>
                <a14:m>
                  <m:oMath xmlns:m="http://schemas.openxmlformats.org/officeDocument/2006/math">
                    <m:r>
                      <a:rPr lang="en-US" b="0" i="1" smtClean="0">
                        <a:latin typeface="Cambria Math" panose="02040503050406030204" pitchFamily="18" charset="0"/>
                      </a:rPr>
                      <m:t>𝐶</m:t>
                    </m:r>
                    <m:d>
                      <m:dPr>
                        <m:ctrlPr>
                          <a:rPr lang="en-US" b="0" i="1" smtClean="0">
                            <a:latin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m:t>
                        </m:r>
                      </m:e>
                    </m:d>
                  </m:oMath>
                </a14:m>
                <a:endParaRPr lang="en-US" dirty="0"/>
              </a:p>
              <a:p>
                <a:r>
                  <a:rPr lang="en-US" dirty="0"/>
                  <a:t>Consequences:</a:t>
                </a:r>
              </a:p>
              <a:p>
                <a:pPr lvl="1"/>
                <a:r>
                  <a:rPr lang="en-US" dirty="0"/>
                  <a:t>Each variable can have whatever distribution you want</a:t>
                </a:r>
              </a:p>
              <a:p>
                <a:pPr lvl="2"/>
                <a:r>
                  <a:rPr lang="en-US" dirty="0"/>
                  <a:t>Defined by the </a:t>
                </a:r>
                <a:r>
                  <a:rPr lang="en-US" dirty="0" err="1"/>
                  <a:t>marginals</a:t>
                </a:r>
                <a:endParaRPr lang="en-US" dirty="0"/>
              </a:p>
              <a:p>
                <a:pPr lvl="1"/>
                <a:r>
                  <a:rPr lang="en-US" dirty="0"/>
                  <a:t>You can specify a way to make the variables relate</a:t>
                </a:r>
              </a:p>
              <a:p>
                <a:pPr lvl="2"/>
                <a:r>
                  <a:rPr lang="en-US" dirty="0"/>
                  <a:t>Defined by the copula</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3"/>
                <a:stretch>
                  <a:fillRect l="-1043" t="-2381"/>
                </a:stretch>
              </a:blipFill>
            </p:spPr>
            <p:txBody>
              <a:bodyPr/>
              <a:lstStyle/>
              <a:p>
                <a:r>
                  <a:rPr lang="en-US">
                    <a:noFill/>
                  </a:rPr>
                  <a:t> </a:t>
                </a:r>
              </a:p>
            </p:txBody>
          </p:sp>
        </mc:Fallback>
      </mc:AlternateContent>
    </p:spTree>
    <p:extLst>
      <p:ext uri="{BB962C8B-B14F-4D97-AF65-F5344CB8AC3E}">
        <p14:creationId xmlns:p14="http://schemas.microsoft.com/office/powerpoint/2010/main" val="626597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Copulas</a:t>
            </a:r>
          </a:p>
        </p:txBody>
      </p:sp>
      <p:sp>
        <p:nvSpPr>
          <p:cNvPr id="3" name="Content Placeholder 2"/>
          <p:cNvSpPr>
            <a:spLocks noGrp="1"/>
          </p:cNvSpPr>
          <p:nvPr>
            <p:ph idx="1"/>
          </p:nvPr>
        </p:nvSpPr>
        <p:spPr/>
        <p:txBody>
          <a:bodyPr/>
          <a:lstStyle/>
          <a:p>
            <a:r>
              <a:rPr lang="en-US" dirty="0"/>
              <a:t>Gaussian Copula</a:t>
            </a:r>
          </a:p>
          <a:p>
            <a:pPr lvl="1"/>
            <a:r>
              <a:rPr lang="en-US" dirty="0"/>
              <a:t>Structure uses the multivariate normal distribution</a:t>
            </a:r>
          </a:p>
          <a:p>
            <a:pPr lvl="1"/>
            <a:r>
              <a:rPr lang="en-US" dirty="0"/>
              <a:t>Familiar elliptical shape</a:t>
            </a:r>
          </a:p>
          <a:p>
            <a:pPr lvl="1"/>
            <a:r>
              <a:rPr lang="en-US" dirty="0"/>
              <a:t>Dominantly defined by Pearson’s coefficient</a:t>
            </a:r>
          </a:p>
          <a:p>
            <a:r>
              <a:rPr lang="en-US" dirty="0"/>
              <a:t>Archimedean Copulas</a:t>
            </a:r>
          </a:p>
          <a:p>
            <a:pPr lvl="1"/>
            <a:r>
              <a:rPr lang="en-US" dirty="0"/>
              <a:t>Other interesting shapes</a:t>
            </a:r>
          </a:p>
          <a:p>
            <a:pPr lvl="1"/>
            <a:r>
              <a:rPr lang="en-US" dirty="0"/>
              <a:t>Single parameter</a:t>
            </a:r>
          </a:p>
          <a:p>
            <a:pPr lvl="1"/>
            <a:r>
              <a:rPr lang="en-US" dirty="0"/>
              <a:t>Definable using Kendall’s tau</a:t>
            </a:r>
          </a:p>
        </p:txBody>
      </p:sp>
    </p:spTree>
    <p:extLst>
      <p:ext uri="{BB962C8B-B14F-4D97-AF65-F5344CB8AC3E}">
        <p14:creationId xmlns:p14="http://schemas.microsoft.com/office/powerpoint/2010/main" val="1839297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Gaussian Copula</a:t>
            </a:r>
          </a:p>
        </p:txBody>
      </p:sp>
      <p:sp>
        <p:nvSpPr>
          <p:cNvPr id="3" name="Content Placeholder 2"/>
          <p:cNvSpPr>
            <a:spLocks noGrp="1"/>
          </p:cNvSpPr>
          <p:nvPr>
            <p:ph idx="1"/>
          </p:nvPr>
        </p:nvSpPr>
        <p:spPr/>
        <p:txBody>
          <a:bodyPr/>
          <a:lstStyle/>
          <a:p>
            <a:r>
              <a:rPr lang="en-US" dirty="0"/>
              <a:t>Assume underlying structure well-represented with a multivariate normal distribution</a:t>
            </a:r>
          </a:p>
          <a:p>
            <a:r>
              <a:rPr lang="en-US" dirty="0"/>
              <a:t>However, variables of interest </a:t>
            </a:r>
            <a:r>
              <a:rPr lang="en-US" u="sng" dirty="0"/>
              <a:t>do not have a normal distribution</a:t>
            </a:r>
          </a:p>
          <a:p>
            <a:r>
              <a:rPr lang="en-US" dirty="0"/>
              <a:t>Generate normal variates with specified correlation</a:t>
            </a:r>
          </a:p>
          <a:p>
            <a:r>
              <a:rPr lang="en-US" dirty="0"/>
              <a:t>Transform them into the target distributions</a:t>
            </a:r>
          </a:p>
        </p:txBody>
      </p:sp>
      <p:sp>
        <p:nvSpPr>
          <p:cNvPr id="4" name="TextBox 3"/>
          <p:cNvSpPr txBox="1"/>
          <p:nvPr/>
        </p:nvSpPr>
        <p:spPr>
          <a:xfrm>
            <a:off x="7120128" y="6176963"/>
            <a:ext cx="4301177" cy="369332"/>
          </a:xfrm>
          <a:prstGeom prst="rect">
            <a:avLst/>
          </a:prstGeom>
          <a:noFill/>
        </p:spPr>
        <p:txBody>
          <a:bodyPr wrap="none" rtlCol="0">
            <a:spAutoFit/>
          </a:bodyPr>
          <a:lstStyle/>
          <a:p>
            <a:r>
              <a:rPr lang="en-US" b="1" dirty="0">
                <a:solidFill>
                  <a:srgbClr val="A60F2D"/>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HEC-WAT Hydrologic Sampler uses this</a:t>
            </a:r>
          </a:p>
        </p:txBody>
      </p:sp>
    </p:spTree>
    <p:extLst>
      <p:ext uri="{BB962C8B-B14F-4D97-AF65-F5344CB8AC3E}">
        <p14:creationId xmlns:p14="http://schemas.microsoft.com/office/powerpoint/2010/main" val="3327446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261070" y="1802715"/>
            <a:ext cx="3048000" cy="2286000"/>
          </a:xfrm>
          <a:prstGeom prst="rect">
            <a:avLst/>
          </a:prstGeom>
          <a:ln>
            <a:solidFill>
              <a:srgbClr val="A60F2D"/>
            </a:solidFill>
          </a:ln>
        </p:spPr>
      </p:pic>
      <p:sp>
        <p:nvSpPr>
          <p:cNvPr id="5" name="TextBox 4"/>
          <p:cNvSpPr txBox="1"/>
          <p:nvPr/>
        </p:nvSpPr>
        <p:spPr>
          <a:xfrm>
            <a:off x="818299" y="4088715"/>
            <a:ext cx="1933542" cy="646331"/>
          </a:xfrm>
          <a:prstGeom prst="rect">
            <a:avLst/>
          </a:prstGeom>
          <a:noFill/>
        </p:spPr>
        <p:txBody>
          <a:bodyPr wrap="none" rtlCol="0">
            <a:spAutoFit/>
          </a:bodyPr>
          <a:lstStyle/>
          <a:p>
            <a:pPr algn="ctr"/>
            <a:r>
              <a:rPr lang="en-US" b="1" dirty="0">
                <a:solidFill>
                  <a:srgbClr val="A60F2D"/>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Multivariate</a:t>
            </a:r>
          </a:p>
          <a:p>
            <a:pPr algn="ctr"/>
            <a:r>
              <a:rPr lang="en-US" b="1" dirty="0">
                <a:solidFill>
                  <a:srgbClr val="A60F2D"/>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Standard Normal</a:t>
            </a:r>
          </a:p>
        </p:txBody>
      </p:sp>
      <p:sp>
        <p:nvSpPr>
          <p:cNvPr id="6" name="Oval 5"/>
          <p:cNvSpPr/>
          <p:nvPr/>
        </p:nvSpPr>
        <p:spPr>
          <a:xfrm>
            <a:off x="1906990" y="2709495"/>
            <a:ext cx="91440" cy="91440"/>
          </a:xfrm>
          <a:prstGeom prst="ellipse">
            <a:avLst/>
          </a:prstGeom>
          <a:solidFill>
            <a:srgbClr val="FF0000"/>
          </a:solidFill>
          <a:ln>
            <a:solidFill>
              <a:srgbClr val="A60F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cxnSp>
        <p:nvCxnSpPr>
          <p:cNvPr id="8" name="Straight Arrow Connector 7"/>
          <p:cNvCxnSpPr>
            <a:stCxn id="6" idx="0"/>
          </p:cNvCxnSpPr>
          <p:nvPr/>
        </p:nvCxnSpPr>
        <p:spPr>
          <a:xfrm flipV="1">
            <a:off x="1952710" y="1421715"/>
            <a:ext cx="1468670" cy="1287780"/>
          </a:xfrm>
          <a:prstGeom prst="straightConnector1">
            <a:avLst/>
          </a:prstGeom>
          <a:ln w="28575">
            <a:solidFill>
              <a:srgbClr val="A60F2D"/>
            </a:solidFill>
            <a:tailEnd type="triangle"/>
          </a:ln>
        </p:spPr>
        <p:style>
          <a:lnRef idx="1">
            <a:schemeClr val="accent1"/>
          </a:lnRef>
          <a:fillRef idx="0">
            <a:schemeClr val="accent1"/>
          </a:fillRef>
          <a:effectRef idx="0">
            <a:schemeClr val="accent1"/>
          </a:effectRef>
          <a:fontRef idx="minor">
            <a:schemeClr val="tx1"/>
          </a:fontRef>
        </p:style>
      </p:cxnSp>
      <p:grpSp>
        <p:nvGrpSpPr>
          <p:cNvPr id="33" name="Group 32"/>
          <p:cNvGrpSpPr/>
          <p:nvPr/>
        </p:nvGrpSpPr>
        <p:grpSpPr>
          <a:xfrm>
            <a:off x="3282400" y="232289"/>
            <a:ext cx="1071127" cy="1423852"/>
            <a:chOff x="4044056" y="310283"/>
            <a:chExt cx="1071127" cy="1423852"/>
          </a:xfrm>
        </p:grpSpPr>
        <mc:AlternateContent xmlns:mc="http://schemas.openxmlformats.org/markup-compatibility/2006">
          <mc:Choice xmlns:a14="http://schemas.microsoft.com/office/drawing/2010/main" Requires="a14">
            <p:sp>
              <p:nvSpPr>
                <p:cNvPr id="11" name="TextBox 10"/>
                <p:cNvSpPr txBox="1"/>
                <p:nvPr/>
              </p:nvSpPr>
              <p:spPr>
                <a:xfrm>
                  <a:off x="4289188" y="956614"/>
                  <a:ext cx="587276" cy="7775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n-US" i="1" smtClean="0">
                                <a:solidFill>
                                  <a:srgbClr val="A60F2D"/>
                                </a:solidFill>
                                <a:latin typeface="Cambria Math" panose="02040503050406030204" pitchFamily="18" charset="0"/>
                              </a:rPr>
                            </m:ctrlPr>
                          </m:dPr>
                          <m:e>
                            <m:m>
                              <m:mPr>
                                <m:mcs>
                                  <m:mc>
                                    <m:mcPr>
                                      <m:count m:val="1"/>
                                      <m:mcJc m:val="center"/>
                                    </m:mcPr>
                                  </m:mc>
                                </m:mcs>
                                <m:ctrlPr>
                                  <a:rPr lang="en-US" i="1" smtClean="0">
                                    <a:solidFill>
                                      <a:srgbClr val="A60F2D"/>
                                    </a:solidFill>
                                    <a:latin typeface="Cambria Math" panose="02040503050406030204" pitchFamily="18" charset="0"/>
                                  </a:rPr>
                                </m:ctrlPr>
                              </m:mPr>
                              <m:mr>
                                <m:e>
                                  <m:sSub>
                                    <m:sSubPr>
                                      <m:ctrlPr>
                                        <a:rPr lang="en-US" i="1" smtClean="0">
                                          <a:solidFill>
                                            <a:srgbClr val="A60F2D"/>
                                          </a:solidFill>
                                          <a:latin typeface="Cambria Math" panose="02040503050406030204" pitchFamily="18" charset="0"/>
                                        </a:rPr>
                                      </m:ctrlPr>
                                    </m:sSubPr>
                                    <m:e>
                                      <m:r>
                                        <a:rPr lang="en-US" b="0" i="1" smtClean="0">
                                          <a:solidFill>
                                            <a:srgbClr val="A60F2D"/>
                                          </a:solidFill>
                                          <a:latin typeface="Cambria Math" panose="02040503050406030204" pitchFamily="18" charset="0"/>
                                        </a:rPr>
                                        <m:t>𝑍</m:t>
                                      </m:r>
                                    </m:e>
                                    <m:sub>
                                      <m:r>
                                        <a:rPr lang="en-US" b="0" i="1" smtClean="0">
                                          <a:solidFill>
                                            <a:srgbClr val="A60F2D"/>
                                          </a:solidFill>
                                          <a:latin typeface="Cambria Math" panose="02040503050406030204" pitchFamily="18" charset="0"/>
                                        </a:rPr>
                                        <m:t>1</m:t>
                                      </m:r>
                                    </m:sub>
                                  </m:sSub>
                                </m:e>
                              </m:mr>
                              <m:mr>
                                <m:e>
                                  <m:r>
                                    <a:rPr lang="en-US" i="1" smtClean="0">
                                      <a:solidFill>
                                        <a:srgbClr val="A60F2D"/>
                                      </a:solidFill>
                                      <a:latin typeface="Cambria Math" panose="02040503050406030204" pitchFamily="18" charset="0"/>
                                    </a:rPr>
                                    <m:t>⋮</m:t>
                                  </m:r>
                                </m:e>
                              </m:mr>
                              <m:mr>
                                <m:e>
                                  <m:sSub>
                                    <m:sSubPr>
                                      <m:ctrlPr>
                                        <a:rPr lang="en-US" i="1" smtClean="0">
                                          <a:solidFill>
                                            <a:srgbClr val="A60F2D"/>
                                          </a:solidFill>
                                          <a:latin typeface="Cambria Math" panose="02040503050406030204" pitchFamily="18" charset="0"/>
                                        </a:rPr>
                                      </m:ctrlPr>
                                    </m:sSubPr>
                                    <m:e>
                                      <m:r>
                                        <a:rPr lang="en-US" b="0" i="1" smtClean="0">
                                          <a:solidFill>
                                            <a:srgbClr val="A60F2D"/>
                                          </a:solidFill>
                                          <a:latin typeface="Cambria Math" panose="02040503050406030204" pitchFamily="18" charset="0"/>
                                        </a:rPr>
                                        <m:t>𝑍</m:t>
                                      </m:r>
                                    </m:e>
                                    <m:sub>
                                      <m:r>
                                        <a:rPr lang="en-US" b="0" i="1" smtClean="0">
                                          <a:solidFill>
                                            <a:srgbClr val="A60F2D"/>
                                          </a:solidFill>
                                          <a:latin typeface="Cambria Math" panose="02040503050406030204" pitchFamily="18" charset="0"/>
                                        </a:rPr>
                                        <m:t>𝑘</m:t>
                                      </m:r>
                                    </m:sub>
                                  </m:sSub>
                                </m:e>
                              </m:mr>
                            </m:m>
                          </m:e>
                        </m:d>
                      </m:oMath>
                    </m:oMathPara>
                  </a14:m>
                  <a:endParaRPr lang="en-US" dirty="0">
                    <a:solidFill>
                      <a:srgbClr val="A60F2D"/>
                    </a:solidFill>
                    <a:latin typeface="Lato" panose="020F0502020204030203" pitchFamily="34" charset="0"/>
                    <a:ea typeface="Lato" panose="020F0502020204030203" pitchFamily="34" charset="0"/>
                    <a:cs typeface="Lato" panose="020F0502020204030203" pitchFamily="34" charset="0"/>
                  </a:endParaRPr>
                </a:p>
              </p:txBody>
            </p:sp>
          </mc:Choice>
          <mc:Fallback>
            <p:sp>
              <p:nvSpPr>
                <p:cNvPr id="11" name="TextBox 10"/>
                <p:cNvSpPr txBox="1">
                  <a:spLocks noRot="1" noChangeAspect="1" noMove="1" noResize="1" noEditPoints="1" noAdjustHandles="1" noChangeArrowheads="1" noChangeShapeType="1" noTextEdit="1"/>
                </p:cNvSpPr>
                <p:nvPr/>
              </p:nvSpPr>
              <p:spPr>
                <a:xfrm>
                  <a:off x="4289188" y="956614"/>
                  <a:ext cx="587276" cy="777521"/>
                </a:xfrm>
                <a:prstGeom prst="rect">
                  <a:avLst/>
                </a:prstGeom>
                <a:blipFill>
                  <a:blip r:embed="rId4"/>
                  <a:stretch>
                    <a:fillRect/>
                  </a:stretch>
                </a:blipFill>
              </p:spPr>
              <p:txBody>
                <a:bodyPr/>
                <a:lstStyle/>
                <a:p>
                  <a:r>
                    <a:rPr lang="en-US">
                      <a:noFill/>
                    </a:rPr>
                    <a:t> </a:t>
                  </a:r>
                </a:p>
              </p:txBody>
            </p:sp>
          </mc:Fallback>
        </mc:AlternateContent>
        <p:sp>
          <p:nvSpPr>
            <p:cNvPr id="12" name="TextBox 11"/>
            <p:cNvSpPr txBox="1"/>
            <p:nvPr/>
          </p:nvSpPr>
          <p:spPr>
            <a:xfrm>
              <a:off x="4044056" y="310283"/>
              <a:ext cx="1071127" cy="646331"/>
            </a:xfrm>
            <a:prstGeom prst="rect">
              <a:avLst/>
            </a:prstGeom>
            <a:noFill/>
          </p:spPr>
          <p:txBody>
            <a:bodyPr wrap="none" rtlCol="0">
              <a:spAutoFit/>
            </a:bodyPr>
            <a:lstStyle/>
            <a:p>
              <a:pPr algn="ctr"/>
              <a:r>
                <a:rPr lang="en-US" b="1" dirty="0">
                  <a:solidFill>
                    <a:srgbClr val="A60F2D"/>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Sampled</a:t>
              </a:r>
            </a:p>
            <a:p>
              <a:pPr algn="ctr"/>
              <a:r>
                <a:rPr lang="en-US" b="1" dirty="0">
                  <a:solidFill>
                    <a:srgbClr val="A60F2D"/>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Vector</a:t>
              </a:r>
            </a:p>
          </p:txBody>
        </p:sp>
      </p:grpSp>
      <p:grpSp>
        <p:nvGrpSpPr>
          <p:cNvPr id="36" name="Group 35"/>
          <p:cNvGrpSpPr/>
          <p:nvPr/>
        </p:nvGrpSpPr>
        <p:grpSpPr>
          <a:xfrm>
            <a:off x="4697540" y="927118"/>
            <a:ext cx="2575560" cy="680523"/>
            <a:chOff x="5524500" y="1150620"/>
            <a:chExt cx="2575560" cy="680523"/>
          </a:xfrm>
        </p:grpSpPr>
        <p:cxnSp>
          <p:nvCxnSpPr>
            <p:cNvPr id="13" name="Straight Arrow Connector 12"/>
            <p:cNvCxnSpPr/>
            <p:nvPr/>
          </p:nvCxnSpPr>
          <p:spPr>
            <a:xfrm>
              <a:off x="5524500" y="1461811"/>
              <a:ext cx="2575560" cy="0"/>
            </a:xfrm>
            <a:prstGeom prst="straightConnector1">
              <a:avLst/>
            </a:prstGeom>
            <a:ln w="28575">
              <a:solidFill>
                <a:srgbClr val="A60F2D"/>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15" name="TextBox 14"/>
                <p:cNvSpPr txBox="1"/>
                <p:nvPr/>
              </p:nvSpPr>
              <p:spPr>
                <a:xfrm>
                  <a:off x="6528131" y="1150620"/>
                  <a:ext cx="568297"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l-GR" b="1" i="1" smtClean="0">
                            <a:solidFill>
                              <a:srgbClr val="A60F2D"/>
                            </a:solidFill>
                            <a:effectLst>
                              <a:outerShdw blurRad="38100" dist="38100" dir="2700000" algn="tl">
                                <a:srgbClr val="000000">
                                  <a:alpha val="43137"/>
                                </a:srgbClr>
                              </a:outerShdw>
                            </a:effectLst>
                            <a:latin typeface="Cambria Math" panose="02040503050406030204" pitchFamily="18" charset="0"/>
                          </a:rPr>
                          <m:t>𝜱</m:t>
                        </m:r>
                        <m:d>
                          <m:dPr>
                            <m:ctrlPr>
                              <a:rPr lang="el-GR" b="1" i="1" smtClean="0">
                                <a:solidFill>
                                  <a:srgbClr val="A60F2D"/>
                                </a:solidFill>
                                <a:effectLst>
                                  <a:outerShdw blurRad="38100" dist="38100" dir="2700000" algn="tl">
                                    <a:srgbClr val="000000">
                                      <a:alpha val="43137"/>
                                    </a:srgbClr>
                                  </a:outerShdw>
                                </a:effectLst>
                                <a:latin typeface="Cambria Math" panose="02040503050406030204" pitchFamily="18" charset="0"/>
                              </a:rPr>
                            </m:ctrlPr>
                          </m:dPr>
                          <m:e>
                            <m:r>
                              <a:rPr lang="en-US" b="1" i="1" smtClean="0">
                                <a:solidFill>
                                  <a:srgbClr val="A60F2D"/>
                                </a:solidFill>
                                <a:effectLst>
                                  <a:outerShdw blurRad="38100" dist="38100" dir="2700000" algn="tl">
                                    <a:srgbClr val="000000">
                                      <a:alpha val="43137"/>
                                    </a:srgbClr>
                                  </a:outerShdw>
                                </a:effectLst>
                                <a:latin typeface="Cambria Math" panose="02040503050406030204" pitchFamily="18" charset="0"/>
                              </a:rPr>
                              <m:t>𝒙</m:t>
                            </m:r>
                          </m:e>
                        </m:d>
                      </m:oMath>
                    </m:oMathPara>
                  </a14:m>
                  <a:endParaRPr lang="en-US" b="1" dirty="0">
                    <a:solidFill>
                      <a:srgbClr val="A60F2D"/>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endParaRPr>
                </a:p>
              </p:txBody>
            </p:sp>
          </mc:Choice>
          <mc:Fallback>
            <p:sp>
              <p:nvSpPr>
                <p:cNvPr id="15" name="TextBox 14"/>
                <p:cNvSpPr txBox="1">
                  <a:spLocks noRot="1" noChangeAspect="1" noMove="1" noResize="1" noEditPoints="1" noAdjustHandles="1" noChangeArrowheads="1" noChangeShapeType="1" noTextEdit="1"/>
                </p:cNvSpPr>
                <p:nvPr/>
              </p:nvSpPr>
              <p:spPr>
                <a:xfrm>
                  <a:off x="6528131" y="1150620"/>
                  <a:ext cx="568297" cy="276999"/>
                </a:xfrm>
                <a:prstGeom prst="rect">
                  <a:avLst/>
                </a:prstGeom>
                <a:blipFill>
                  <a:blip r:embed="rId5"/>
                  <a:stretch>
                    <a:fillRect l="-9677" b="-19565"/>
                  </a:stretch>
                </a:blipFill>
              </p:spPr>
              <p:txBody>
                <a:bodyPr/>
                <a:lstStyle/>
                <a:p>
                  <a:r>
                    <a:rPr lang="en-US">
                      <a:noFill/>
                    </a:rPr>
                    <a:t> </a:t>
                  </a:r>
                </a:p>
              </p:txBody>
            </p:sp>
          </mc:Fallback>
        </mc:AlternateContent>
        <p:sp>
          <p:nvSpPr>
            <p:cNvPr id="17" name="TextBox 16"/>
            <p:cNvSpPr txBox="1"/>
            <p:nvPr/>
          </p:nvSpPr>
          <p:spPr>
            <a:xfrm>
              <a:off x="5587425" y="1461811"/>
              <a:ext cx="2449709" cy="369332"/>
            </a:xfrm>
            <a:prstGeom prst="rect">
              <a:avLst/>
            </a:prstGeom>
            <a:noFill/>
          </p:spPr>
          <p:txBody>
            <a:bodyPr wrap="none" rtlCol="0">
              <a:spAutoFit/>
            </a:bodyPr>
            <a:lstStyle/>
            <a:p>
              <a:pPr algn="ctr"/>
              <a:r>
                <a:rPr lang="en-US" b="1" dirty="0">
                  <a:solidFill>
                    <a:srgbClr val="A60F2D"/>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Standard Normal CDF</a:t>
              </a:r>
            </a:p>
          </p:txBody>
        </p:sp>
      </p:grpSp>
      <p:grpSp>
        <p:nvGrpSpPr>
          <p:cNvPr id="32" name="Group 31"/>
          <p:cNvGrpSpPr/>
          <p:nvPr/>
        </p:nvGrpSpPr>
        <p:grpSpPr>
          <a:xfrm>
            <a:off x="7604315" y="228859"/>
            <a:ext cx="1157689" cy="1423852"/>
            <a:chOff x="8183196" y="426719"/>
            <a:chExt cx="1157689" cy="1423852"/>
          </a:xfrm>
        </p:grpSpPr>
        <mc:AlternateContent xmlns:mc="http://schemas.openxmlformats.org/markup-compatibility/2006">
          <mc:Choice xmlns:a14="http://schemas.microsoft.com/office/drawing/2010/main" Requires="a14">
            <p:sp>
              <p:nvSpPr>
                <p:cNvPr id="18" name="TextBox 17"/>
                <p:cNvSpPr txBox="1"/>
                <p:nvPr/>
              </p:nvSpPr>
              <p:spPr>
                <a:xfrm>
                  <a:off x="8464075" y="1073050"/>
                  <a:ext cx="602344" cy="7775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n-US" i="1" smtClean="0">
                                <a:solidFill>
                                  <a:srgbClr val="A60F2D"/>
                                </a:solidFill>
                                <a:latin typeface="Cambria Math" panose="02040503050406030204" pitchFamily="18" charset="0"/>
                              </a:rPr>
                            </m:ctrlPr>
                          </m:dPr>
                          <m:e>
                            <m:m>
                              <m:mPr>
                                <m:mcs>
                                  <m:mc>
                                    <m:mcPr>
                                      <m:count m:val="1"/>
                                      <m:mcJc m:val="center"/>
                                    </m:mcPr>
                                  </m:mc>
                                </m:mcs>
                                <m:ctrlPr>
                                  <a:rPr lang="en-US" i="1" smtClean="0">
                                    <a:solidFill>
                                      <a:srgbClr val="A60F2D"/>
                                    </a:solidFill>
                                    <a:latin typeface="Cambria Math" panose="02040503050406030204" pitchFamily="18" charset="0"/>
                                  </a:rPr>
                                </m:ctrlPr>
                              </m:mPr>
                              <m:mr>
                                <m:e>
                                  <m:sSub>
                                    <m:sSubPr>
                                      <m:ctrlPr>
                                        <a:rPr lang="en-US" i="1" smtClean="0">
                                          <a:solidFill>
                                            <a:srgbClr val="A60F2D"/>
                                          </a:solidFill>
                                          <a:latin typeface="Cambria Math" panose="02040503050406030204" pitchFamily="18" charset="0"/>
                                        </a:rPr>
                                      </m:ctrlPr>
                                    </m:sSubPr>
                                    <m:e>
                                      <m:r>
                                        <a:rPr lang="en-US" b="0" i="1" smtClean="0">
                                          <a:solidFill>
                                            <a:srgbClr val="A60F2D"/>
                                          </a:solidFill>
                                          <a:latin typeface="Cambria Math" panose="02040503050406030204" pitchFamily="18" charset="0"/>
                                        </a:rPr>
                                        <m:t>𝑈</m:t>
                                      </m:r>
                                    </m:e>
                                    <m:sub>
                                      <m:r>
                                        <a:rPr lang="en-US" b="0" i="1" smtClean="0">
                                          <a:solidFill>
                                            <a:srgbClr val="A60F2D"/>
                                          </a:solidFill>
                                          <a:latin typeface="Cambria Math" panose="02040503050406030204" pitchFamily="18" charset="0"/>
                                        </a:rPr>
                                        <m:t>1</m:t>
                                      </m:r>
                                    </m:sub>
                                  </m:sSub>
                                </m:e>
                              </m:mr>
                              <m:mr>
                                <m:e>
                                  <m:r>
                                    <a:rPr lang="en-US" i="1" smtClean="0">
                                      <a:solidFill>
                                        <a:srgbClr val="A60F2D"/>
                                      </a:solidFill>
                                      <a:latin typeface="Cambria Math" panose="02040503050406030204" pitchFamily="18" charset="0"/>
                                    </a:rPr>
                                    <m:t>⋮</m:t>
                                  </m:r>
                                </m:e>
                              </m:mr>
                              <m:mr>
                                <m:e>
                                  <m:sSub>
                                    <m:sSubPr>
                                      <m:ctrlPr>
                                        <a:rPr lang="en-US" i="1" smtClean="0">
                                          <a:solidFill>
                                            <a:srgbClr val="A60F2D"/>
                                          </a:solidFill>
                                          <a:latin typeface="Cambria Math" panose="02040503050406030204" pitchFamily="18" charset="0"/>
                                        </a:rPr>
                                      </m:ctrlPr>
                                    </m:sSubPr>
                                    <m:e>
                                      <m:r>
                                        <a:rPr lang="en-US" b="0" i="1" smtClean="0">
                                          <a:solidFill>
                                            <a:srgbClr val="A60F2D"/>
                                          </a:solidFill>
                                          <a:latin typeface="Cambria Math" panose="02040503050406030204" pitchFamily="18" charset="0"/>
                                        </a:rPr>
                                        <m:t>𝑈</m:t>
                                      </m:r>
                                    </m:e>
                                    <m:sub>
                                      <m:r>
                                        <a:rPr lang="en-US" b="0" i="1" smtClean="0">
                                          <a:solidFill>
                                            <a:srgbClr val="A60F2D"/>
                                          </a:solidFill>
                                          <a:latin typeface="Cambria Math" panose="02040503050406030204" pitchFamily="18" charset="0"/>
                                        </a:rPr>
                                        <m:t>𝑘</m:t>
                                      </m:r>
                                    </m:sub>
                                  </m:sSub>
                                </m:e>
                              </m:mr>
                            </m:m>
                          </m:e>
                        </m:d>
                      </m:oMath>
                    </m:oMathPara>
                  </a14:m>
                  <a:endParaRPr lang="en-US" dirty="0">
                    <a:solidFill>
                      <a:srgbClr val="A60F2D"/>
                    </a:solidFill>
                    <a:latin typeface="Lato" panose="020F0502020204030203" pitchFamily="34" charset="0"/>
                    <a:ea typeface="Lato" panose="020F0502020204030203" pitchFamily="34" charset="0"/>
                    <a:cs typeface="Lato" panose="020F0502020204030203" pitchFamily="34" charset="0"/>
                  </a:endParaRPr>
                </a:p>
              </p:txBody>
            </p:sp>
          </mc:Choice>
          <mc:Fallback>
            <p:sp>
              <p:nvSpPr>
                <p:cNvPr id="18" name="TextBox 17"/>
                <p:cNvSpPr txBox="1">
                  <a:spLocks noRot="1" noChangeAspect="1" noMove="1" noResize="1" noEditPoints="1" noAdjustHandles="1" noChangeArrowheads="1" noChangeShapeType="1" noTextEdit="1"/>
                </p:cNvSpPr>
                <p:nvPr/>
              </p:nvSpPr>
              <p:spPr>
                <a:xfrm>
                  <a:off x="8464075" y="1073050"/>
                  <a:ext cx="602344" cy="777521"/>
                </a:xfrm>
                <a:prstGeom prst="rect">
                  <a:avLst/>
                </a:prstGeom>
                <a:blipFill>
                  <a:blip r:embed="rId6"/>
                  <a:stretch>
                    <a:fillRect/>
                  </a:stretch>
                </a:blipFill>
              </p:spPr>
              <p:txBody>
                <a:bodyPr/>
                <a:lstStyle/>
                <a:p>
                  <a:r>
                    <a:rPr lang="en-US">
                      <a:noFill/>
                    </a:rPr>
                    <a:t> </a:t>
                  </a:r>
                </a:p>
              </p:txBody>
            </p:sp>
          </mc:Fallback>
        </mc:AlternateContent>
        <p:sp>
          <p:nvSpPr>
            <p:cNvPr id="19" name="TextBox 18"/>
            <p:cNvSpPr txBox="1"/>
            <p:nvPr/>
          </p:nvSpPr>
          <p:spPr>
            <a:xfrm>
              <a:off x="8183196" y="426719"/>
              <a:ext cx="1157689" cy="646331"/>
            </a:xfrm>
            <a:prstGeom prst="rect">
              <a:avLst/>
            </a:prstGeom>
            <a:noFill/>
          </p:spPr>
          <p:txBody>
            <a:bodyPr wrap="none" rtlCol="0">
              <a:spAutoFit/>
            </a:bodyPr>
            <a:lstStyle/>
            <a:p>
              <a:pPr algn="ctr"/>
              <a:r>
                <a:rPr lang="en-US" b="1" dirty="0">
                  <a:solidFill>
                    <a:srgbClr val="A60F2D"/>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Vector of</a:t>
              </a:r>
            </a:p>
            <a:p>
              <a:pPr algn="ctr"/>
              <a:r>
                <a:rPr lang="en-US" b="1" i="1" dirty="0">
                  <a:solidFill>
                    <a:srgbClr val="A60F2D"/>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U</a:t>
              </a:r>
              <a:r>
                <a:rPr lang="en-US" b="1" dirty="0">
                  <a:solidFill>
                    <a:srgbClr val="A60F2D"/>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(0, 1)</a:t>
              </a:r>
            </a:p>
          </p:txBody>
        </p:sp>
      </p:grpSp>
      <p:cxnSp>
        <p:nvCxnSpPr>
          <p:cNvPr id="20" name="Straight Arrow Connector 19"/>
          <p:cNvCxnSpPr/>
          <p:nvPr/>
        </p:nvCxnSpPr>
        <p:spPr>
          <a:xfrm>
            <a:off x="8688050" y="1943100"/>
            <a:ext cx="1005139" cy="766395"/>
          </a:xfrm>
          <a:prstGeom prst="straightConnector1">
            <a:avLst/>
          </a:prstGeom>
          <a:ln w="28575">
            <a:solidFill>
              <a:srgbClr val="A60F2D"/>
            </a:solidFill>
            <a:tailEnd type="triangle"/>
          </a:ln>
        </p:spPr>
        <p:style>
          <a:lnRef idx="1">
            <a:schemeClr val="accent1"/>
          </a:lnRef>
          <a:fillRef idx="0">
            <a:schemeClr val="accent1"/>
          </a:fillRef>
          <a:effectRef idx="0">
            <a:schemeClr val="accent1"/>
          </a:effectRef>
          <a:fontRef idx="minor">
            <a:schemeClr val="tx1"/>
          </a:fontRef>
        </p:style>
      </p:cxnSp>
      <p:grpSp>
        <p:nvGrpSpPr>
          <p:cNvPr id="48" name="Group 47"/>
          <p:cNvGrpSpPr/>
          <p:nvPr/>
        </p:nvGrpSpPr>
        <p:grpSpPr>
          <a:xfrm>
            <a:off x="9693189" y="2804505"/>
            <a:ext cx="1555682" cy="2092048"/>
            <a:chOff x="9693189" y="2804505"/>
            <a:chExt cx="1555682" cy="2092048"/>
          </a:xfrm>
        </p:grpSpPr>
        <mc:AlternateContent xmlns:mc="http://schemas.openxmlformats.org/markup-compatibility/2006">
          <mc:Choice xmlns:a14="http://schemas.microsoft.com/office/drawing/2010/main" Requires="a14">
            <p:sp>
              <p:nvSpPr>
                <p:cNvPr id="23" name="TextBox 22"/>
                <p:cNvSpPr txBox="1"/>
                <p:nvPr/>
              </p:nvSpPr>
              <p:spPr>
                <a:xfrm>
                  <a:off x="9693189" y="2804505"/>
                  <a:ext cx="1555682" cy="89171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n-US" i="1" smtClean="0">
                                <a:solidFill>
                                  <a:srgbClr val="A60F2D"/>
                                </a:solidFill>
                                <a:latin typeface="Cambria Math" panose="02040503050406030204" pitchFamily="18" charset="0"/>
                              </a:rPr>
                            </m:ctrlPr>
                          </m:dPr>
                          <m:e>
                            <m:m>
                              <m:mPr>
                                <m:mcs>
                                  <m:mc>
                                    <m:mcPr>
                                      <m:count m:val="1"/>
                                      <m:mcJc m:val="center"/>
                                    </m:mcPr>
                                  </m:mc>
                                </m:mcs>
                                <m:ctrlPr>
                                  <a:rPr lang="en-US" i="1" smtClean="0">
                                    <a:solidFill>
                                      <a:srgbClr val="A60F2D"/>
                                    </a:solidFill>
                                    <a:latin typeface="Cambria Math" panose="02040503050406030204" pitchFamily="18" charset="0"/>
                                  </a:rPr>
                                </m:ctrlPr>
                              </m:mPr>
                              <m:mr>
                                <m:e>
                                  <m:sSubSup>
                                    <m:sSubSupPr>
                                      <m:ctrlPr>
                                        <a:rPr lang="en-US" i="1" smtClean="0">
                                          <a:solidFill>
                                            <a:srgbClr val="A60F2D"/>
                                          </a:solidFill>
                                          <a:latin typeface="Cambria Math" panose="02040503050406030204" pitchFamily="18" charset="0"/>
                                        </a:rPr>
                                      </m:ctrlPr>
                                    </m:sSubSupPr>
                                    <m:e>
                                      <m:r>
                                        <a:rPr lang="en-US" b="0" i="1" smtClean="0">
                                          <a:solidFill>
                                            <a:srgbClr val="A60F2D"/>
                                          </a:solidFill>
                                          <a:latin typeface="Cambria Math" panose="02040503050406030204" pitchFamily="18" charset="0"/>
                                        </a:rPr>
                                        <m:t>𝐹</m:t>
                                      </m:r>
                                    </m:e>
                                    <m:sub>
                                      <m:r>
                                        <a:rPr lang="en-US" b="0" i="1" smtClean="0">
                                          <a:solidFill>
                                            <a:srgbClr val="A60F2D"/>
                                          </a:solidFill>
                                          <a:latin typeface="Cambria Math" panose="02040503050406030204" pitchFamily="18" charset="0"/>
                                        </a:rPr>
                                        <m:t>1</m:t>
                                      </m:r>
                                    </m:sub>
                                    <m:sup>
                                      <m:r>
                                        <a:rPr lang="en-US" b="0" i="1" smtClean="0">
                                          <a:solidFill>
                                            <a:srgbClr val="A60F2D"/>
                                          </a:solidFill>
                                          <a:latin typeface="Cambria Math" panose="02040503050406030204" pitchFamily="18" charset="0"/>
                                        </a:rPr>
                                        <m:t>−1</m:t>
                                      </m:r>
                                    </m:sup>
                                  </m:sSubSup>
                                  <m:d>
                                    <m:dPr>
                                      <m:ctrlPr>
                                        <a:rPr lang="en-US" i="1" smtClean="0">
                                          <a:solidFill>
                                            <a:srgbClr val="A60F2D"/>
                                          </a:solidFill>
                                          <a:latin typeface="Cambria Math" panose="02040503050406030204" pitchFamily="18" charset="0"/>
                                        </a:rPr>
                                      </m:ctrlPr>
                                    </m:dPr>
                                    <m:e>
                                      <m:sSub>
                                        <m:sSubPr>
                                          <m:ctrlPr>
                                            <a:rPr lang="en-US" i="1" smtClean="0">
                                              <a:solidFill>
                                                <a:srgbClr val="A60F2D"/>
                                              </a:solidFill>
                                              <a:latin typeface="Cambria Math" panose="02040503050406030204" pitchFamily="18" charset="0"/>
                                            </a:rPr>
                                          </m:ctrlPr>
                                        </m:sSubPr>
                                        <m:e>
                                          <m:r>
                                            <a:rPr lang="en-US" b="0" i="1" smtClean="0">
                                              <a:solidFill>
                                                <a:srgbClr val="A60F2D"/>
                                              </a:solidFill>
                                              <a:latin typeface="Cambria Math" panose="02040503050406030204" pitchFamily="18" charset="0"/>
                                            </a:rPr>
                                            <m:t>𝑝</m:t>
                                          </m:r>
                                        </m:e>
                                        <m:sub>
                                          <m:r>
                                            <a:rPr lang="en-US" b="0" i="1" smtClean="0">
                                              <a:solidFill>
                                                <a:srgbClr val="A60F2D"/>
                                              </a:solidFill>
                                              <a:latin typeface="Cambria Math" panose="02040503050406030204" pitchFamily="18" charset="0"/>
                                            </a:rPr>
                                            <m:t>1</m:t>
                                          </m:r>
                                        </m:sub>
                                      </m:sSub>
                                      <m:r>
                                        <a:rPr lang="en-US" b="0" i="1" smtClean="0">
                                          <a:solidFill>
                                            <a:srgbClr val="A60F2D"/>
                                          </a:solidFill>
                                          <a:latin typeface="Cambria Math" panose="02040503050406030204" pitchFamily="18" charset="0"/>
                                        </a:rPr>
                                        <m:t>;</m:t>
                                      </m:r>
                                      <m:sSub>
                                        <m:sSubPr>
                                          <m:ctrlPr>
                                            <a:rPr lang="en-US" b="0" i="1" smtClean="0">
                                              <a:solidFill>
                                                <a:srgbClr val="A60F2D"/>
                                              </a:solidFill>
                                              <a:latin typeface="Cambria Math" panose="02040503050406030204" pitchFamily="18" charset="0"/>
                                            </a:rPr>
                                          </m:ctrlPr>
                                        </m:sSubPr>
                                        <m:e>
                                          <m:r>
                                            <a:rPr lang="en-US" b="0" i="1" smtClean="0">
                                              <a:solidFill>
                                                <a:srgbClr val="A60F2D"/>
                                              </a:solidFill>
                                              <a:latin typeface="Cambria Math" panose="02040503050406030204" pitchFamily="18" charset="0"/>
                                              <a:ea typeface="Cambria Math" panose="02040503050406030204" pitchFamily="18" charset="0"/>
                                            </a:rPr>
                                            <m:t>𝜃</m:t>
                                          </m:r>
                                        </m:e>
                                        <m:sub>
                                          <m:r>
                                            <a:rPr lang="en-US" b="0" i="1" smtClean="0">
                                              <a:solidFill>
                                                <a:srgbClr val="A60F2D"/>
                                              </a:solidFill>
                                              <a:latin typeface="Cambria Math" panose="02040503050406030204" pitchFamily="18" charset="0"/>
                                            </a:rPr>
                                            <m:t>1</m:t>
                                          </m:r>
                                        </m:sub>
                                      </m:sSub>
                                    </m:e>
                                  </m:d>
                                </m:e>
                              </m:mr>
                              <m:mr>
                                <m:e>
                                  <m:r>
                                    <a:rPr lang="en-US" i="1" smtClean="0">
                                      <a:solidFill>
                                        <a:srgbClr val="A60F2D"/>
                                      </a:solidFill>
                                      <a:latin typeface="Cambria Math" panose="02040503050406030204" pitchFamily="18" charset="0"/>
                                    </a:rPr>
                                    <m:t>⋮</m:t>
                                  </m:r>
                                </m:e>
                              </m:mr>
                              <m:mr>
                                <m:e>
                                  <m:sSubSup>
                                    <m:sSubSupPr>
                                      <m:ctrlPr>
                                        <a:rPr lang="en-US" i="1" smtClean="0">
                                          <a:solidFill>
                                            <a:srgbClr val="A60F2D"/>
                                          </a:solidFill>
                                          <a:latin typeface="Cambria Math" panose="02040503050406030204" pitchFamily="18" charset="0"/>
                                        </a:rPr>
                                      </m:ctrlPr>
                                    </m:sSubSupPr>
                                    <m:e>
                                      <m:r>
                                        <a:rPr lang="en-US" b="0" i="1" smtClean="0">
                                          <a:solidFill>
                                            <a:srgbClr val="A60F2D"/>
                                          </a:solidFill>
                                          <a:latin typeface="Cambria Math" panose="02040503050406030204" pitchFamily="18" charset="0"/>
                                        </a:rPr>
                                        <m:t>𝐹</m:t>
                                      </m:r>
                                    </m:e>
                                    <m:sub>
                                      <m:r>
                                        <a:rPr lang="en-US" b="0" i="1" smtClean="0">
                                          <a:solidFill>
                                            <a:srgbClr val="A60F2D"/>
                                          </a:solidFill>
                                          <a:latin typeface="Cambria Math" panose="02040503050406030204" pitchFamily="18" charset="0"/>
                                        </a:rPr>
                                        <m:t>𝑘</m:t>
                                      </m:r>
                                    </m:sub>
                                    <m:sup>
                                      <m:r>
                                        <a:rPr lang="en-US" b="0" i="1" smtClean="0">
                                          <a:solidFill>
                                            <a:srgbClr val="A60F2D"/>
                                          </a:solidFill>
                                          <a:latin typeface="Cambria Math" panose="02040503050406030204" pitchFamily="18" charset="0"/>
                                        </a:rPr>
                                        <m:t>−1</m:t>
                                      </m:r>
                                    </m:sup>
                                  </m:sSubSup>
                                  <m:d>
                                    <m:dPr>
                                      <m:ctrlPr>
                                        <a:rPr lang="en-US" i="1" smtClean="0">
                                          <a:solidFill>
                                            <a:srgbClr val="A60F2D"/>
                                          </a:solidFill>
                                          <a:latin typeface="Cambria Math" panose="02040503050406030204" pitchFamily="18" charset="0"/>
                                        </a:rPr>
                                      </m:ctrlPr>
                                    </m:dPr>
                                    <m:e>
                                      <m:sSub>
                                        <m:sSubPr>
                                          <m:ctrlPr>
                                            <a:rPr lang="en-US" i="1" smtClean="0">
                                              <a:solidFill>
                                                <a:srgbClr val="A60F2D"/>
                                              </a:solidFill>
                                              <a:latin typeface="Cambria Math" panose="02040503050406030204" pitchFamily="18" charset="0"/>
                                            </a:rPr>
                                          </m:ctrlPr>
                                        </m:sSubPr>
                                        <m:e>
                                          <m:r>
                                            <a:rPr lang="en-US" b="0" i="1" smtClean="0">
                                              <a:solidFill>
                                                <a:srgbClr val="A60F2D"/>
                                              </a:solidFill>
                                              <a:latin typeface="Cambria Math" panose="02040503050406030204" pitchFamily="18" charset="0"/>
                                            </a:rPr>
                                            <m:t>𝑝</m:t>
                                          </m:r>
                                        </m:e>
                                        <m:sub>
                                          <m:r>
                                            <a:rPr lang="en-US" b="0" i="1" smtClean="0">
                                              <a:solidFill>
                                                <a:srgbClr val="A60F2D"/>
                                              </a:solidFill>
                                              <a:latin typeface="Cambria Math" panose="02040503050406030204" pitchFamily="18" charset="0"/>
                                            </a:rPr>
                                            <m:t>𝑘</m:t>
                                          </m:r>
                                        </m:sub>
                                      </m:sSub>
                                      <m:r>
                                        <a:rPr lang="en-US" b="0" i="1" smtClean="0">
                                          <a:solidFill>
                                            <a:srgbClr val="A60F2D"/>
                                          </a:solidFill>
                                          <a:latin typeface="Cambria Math" panose="02040503050406030204" pitchFamily="18" charset="0"/>
                                        </a:rPr>
                                        <m:t>;</m:t>
                                      </m:r>
                                      <m:sSub>
                                        <m:sSubPr>
                                          <m:ctrlPr>
                                            <a:rPr lang="en-US" b="0" i="1" smtClean="0">
                                              <a:solidFill>
                                                <a:srgbClr val="A60F2D"/>
                                              </a:solidFill>
                                              <a:latin typeface="Cambria Math" panose="02040503050406030204" pitchFamily="18" charset="0"/>
                                            </a:rPr>
                                          </m:ctrlPr>
                                        </m:sSubPr>
                                        <m:e>
                                          <m:r>
                                            <a:rPr lang="en-US" b="0" i="1" smtClean="0">
                                              <a:solidFill>
                                                <a:srgbClr val="A60F2D"/>
                                              </a:solidFill>
                                              <a:latin typeface="Cambria Math" panose="02040503050406030204" pitchFamily="18" charset="0"/>
                                              <a:ea typeface="Cambria Math" panose="02040503050406030204" pitchFamily="18" charset="0"/>
                                            </a:rPr>
                                            <m:t>𝜃</m:t>
                                          </m:r>
                                        </m:e>
                                        <m:sub>
                                          <m:r>
                                            <a:rPr lang="en-US" b="0" i="1" smtClean="0">
                                              <a:solidFill>
                                                <a:srgbClr val="A60F2D"/>
                                              </a:solidFill>
                                              <a:latin typeface="Cambria Math" panose="02040503050406030204" pitchFamily="18" charset="0"/>
                                            </a:rPr>
                                            <m:t>𝑘</m:t>
                                          </m:r>
                                        </m:sub>
                                      </m:sSub>
                                    </m:e>
                                  </m:d>
                                </m:e>
                              </m:mr>
                            </m:m>
                          </m:e>
                        </m:d>
                      </m:oMath>
                    </m:oMathPara>
                  </a14:m>
                  <a:endParaRPr lang="en-US" dirty="0">
                    <a:solidFill>
                      <a:srgbClr val="A60F2D"/>
                    </a:solidFill>
                    <a:latin typeface="Lato" panose="020F0502020204030203" pitchFamily="34" charset="0"/>
                    <a:ea typeface="Lato" panose="020F0502020204030203" pitchFamily="34" charset="0"/>
                    <a:cs typeface="Lato" panose="020F0502020204030203" pitchFamily="34" charset="0"/>
                  </a:endParaRPr>
                </a:p>
              </p:txBody>
            </p:sp>
          </mc:Choice>
          <mc:Fallback>
            <p:sp>
              <p:nvSpPr>
                <p:cNvPr id="23" name="TextBox 22"/>
                <p:cNvSpPr txBox="1">
                  <a:spLocks noRot="1" noChangeAspect="1" noMove="1" noResize="1" noEditPoints="1" noAdjustHandles="1" noChangeArrowheads="1" noChangeShapeType="1" noTextEdit="1"/>
                </p:cNvSpPr>
                <p:nvPr/>
              </p:nvSpPr>
              <p:spPr>
                <a:xfrm>
                  <a:off x="9693189" y="2804505"/>
                  <a:ext cx="1555682" cy="891719"/>
                </a:xfrm>
                <a:prstGeom prst="rect">
                  <a:avLst/>
                </a:prstGeom>
                <a:blipFill>
                  <a:blip r:embed="rId7"/>
                  <a:stretch>
                    <a:fillRect/>
                  </a:stretch>
                </a:blipFill>
              </p:spPr>
              <p:txBody>
                <a:bodyPr/>
                <a:lstStyle/>
                <a:p>
                  <a:r>
                    <a:rPr lang="en-US">
                      <a:noFill/>
                    </a:rPr>
                    <a:t> </a:t>
                  </a:r>
                </a:p>
              </p:txBody>
            </p:sp>
          </mc:Fallback>
        </mc:AlternateContent>
        <p:sp>
          <p:nvSpPr>
            <p:cNvPr id="24" name="TextBox 23"/>
            <p:cNvSpPr txBox="1"/>
            <p:nvPr/>
          </p:nvSpPr>
          <p:spPr>
            <a:xfrm>
              <a:off x="9872949" y="3696224"/>
              <a:ext cx="1196161" cy="1200329"/>
            </a:xfrm>
            <a:prstGeom prst="rect">
              <a:avLst/>
            </a:prstGeom>
            <a:noFill/>
          </p:spPr>
          <p:txBody>
            <a:bodyPr wrap="none" rtlCol="0">
              <a:spAutoFit/>
            </a:bodyPr>
            <a:lstStyle/>
            <a:p>
              <a:pPr algn="ctr"/>
              <a:r>
                <a:rPr lang="en-US" b="1" dirty="0">
                  <a:solidFill>
                    <a:srgbClr val="A60F2D"/>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Vector of</a:t>
              </a:r>
            </a:p>
            <a:p>
              <a:pPr algn="ctr"/>
              <a:r>
                <a:rPr lang="en-US" b="1" dirty="0">
                  <a:solidFill>
                    <a:srgbClr val="A60F2D"/>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Marginal</a:t>
              </a:r>
            </a:p>
            <a:p>
              <a:pPr algn="ctr"/>
              <a:r>
                <a:rPr lang="en-US" b="1" dirty="0">
                  <a:solidFill>
                    <a:srgbClr val="A60F2D"/>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Quantile</a:t>
              </a:r>
            </a:p>
            <a:p>
              <a:pPr algn="ctr"/>
              <a:r>
                <a:rPr lang="en-US" b="1" dirty="0">
                  <a:solidFill>
                    <a:srgbClr val="A60F2D"/>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Functions</a:t>
              </a:r>
            </a:p>
          </p:txBody>
        </p:sp>
      </p:grpSp>
      <p:cxnSp>
        <p:nvCxnSpPr>
          <p:cNvPr id="26" name="Straight Arrow Connector 25"/>
          <p:cNvCxnSpPr/>
          <p:nvPr/>
        </p:nvCxnSpPr>
        <p:spPr>
          <a:xfrm flipH="1">
            <a:off x="6766560" y="3646009"/>
            <a:ext cx="2683108" cy="1089037"/>
          </a:xfrm>
          <a:prstGeom prst="straightConnector1">
            <a:avLst/>
          </a:prstGeom>
          <a:ln w="28575">
            <a:solidFill>
              <a:srgbClr val="A60F2D"/>
            </a:solidFill>
            <a:tailEnd type="triangle"/>
          </a:ln>
        </p:spPr>
        <p:style>
          <a:lnRef idx="1">
            <a:schemeClr val="accent1"/>
          </a:lnRef>
          <a:fillRef idx="0">
            <a:schemeClr val="accent1"/>
          </a:fillRef>
          <a:effectRef idx="0">
            <a:schemeClr val="accent1"/>
          </a:effectRef>
          <a:fontRef idx="minor">
            <a:schemeClr val="tx1"/>
          </a:fontRef>
        </p:style>
      </p:cxnSp>
      <p:grpSp>
        <p:nvGrpSpPr>
          <p:cNvPr id="34" name="Group 33"/>
          <p:cNvGrpSpPr/>
          <p:nvPr/>
        </p:nvGrpSpPr>
        <p:grpSpPr>
          <a:xfrm>
            <a:off x="5294710" y="4319171"/>
            <a:ext cx="1715533" cy="1974625"/>
            <a:chOff x="3348591" y="4189631"/>
            <a:chExt cx="1715533" cy="1974625"/>
          </a:xfrm>
        </p:grpSpPr>
        <mc:AlternateContent xmlns:mc="http://schemas.openxmlformats.org/markup-compatibility/2006">
          <mc:Choice xmlns:a14="http://schemas.microsoft.com/office/drawing/2010/main" Requires="a14">
            <p:sp>
              <p:nvSpPr>
                <p:cNvPr id="28" name="TextBox 27"/>
                <p:cNvSpPr txBox="1"/>
                <p:nvPr/>
              </p:nvSpPr>
              <p:spPr>
                <a:xfrm>
                  <a:off x="3911213" y="4189631"/>
                  <a:ext cx="596702" cy="7775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n-US" i="1" smtClean="0">
                                <a:solidFill>
                                  <a:srgbClr val="A60F2D"/>
                                </a:solidFill>
                                <a:latin typeface="Cambria Math" panose="02040503050406030204" pitchFamily="18" charset="0"/>
                              </a:rPr>
                            </m:ctrlPr>
                          </m:dPr>
                          <m:e>
                            <m:m>
                              <m:mPr>
                                <m:mcs>
                                  <m:mc>
                                    <m:mcPr>
                                      <m:count m:val="1"/>
                                      <m:mcJc m:val="center"/>
                                    </m:mcPr>
                                  </m:mc>
                                </m:mcs>
                                <m:ctrlPr>
                                  <a:rPr lang="en-US" i="1" smtClean="0">
                                    <a:solidFill>
                                      <a:srgbClr val="A60F2D"/>
                                    </a:solidFill>
                                    <a:latin typeface="Cambria Math" panose="02040503050406030204" pitchFamily="18" charset="0"/>
                                  </a:rPr>
                                </m:ctrlPr>
                              </m:mPr>
                              <m:mr>
                                <m:e>
                                  <m:sSub>
                                    <m:sSubPr>
                                      <m:ctrlPr>
                                        <a:rPr lang="en-US" i="1" smtClean="0">
                                          <a:solidFill>
                                            <a:srgbClr val="A60F2D"/>
                                          </a:solidFill>
                                          <a:latin typeface="Cambria Math" panose="02040503050406030204" pitchFamily="18" charset="0"/>
                                        </a:rPr>
                                      </m:ctrlPr>
                                    </m:sSubPr>
                                    <m:e>
                                      <m:r>
                                        <a:rPr lang="en-US" b="0" i="1" smtClean="0">
                                          <a:solidFill>
                                            <a:srgbClr val="A60F2D"/>
                                          </a:solidFill>
                                          <a:latin typeface="Cambria Math" panose="02040503050406030204" pitchFamily="18" charset="0"/>
                                        </a:rPr>
                                        <m:t>𝑋</m:t>
                                      </m:r>
                                    </m:e>
                                    <m:sub>
                                      <m:r>
                                        <a:rPr lang="en-US" b="0" i="1" smtClean="0">
                                          <a:solidFill>
                                            <a:srgbClr val="A60F2D"/>
                                          </a:solidFill>
                                          <a:latin typeface="Cambria Math" panose="02040503050406030204" pitchFamily="18" charset="0"/>
                                        </a:rPr>
                                        <m:t>1</m:t>
                                      </m:r>
                                    </m:sub>
                                  </m:sSub>
                                </m:e>
                              </m:mr>
                              <m:mr>
                                <m:e>
                                  <m:r>
                                    <a:rPr lang="en-US" i="1" smtClean="0">
                                      <a:solidFill>
                                        <a:srgbClr val="A60F2D"/>
                                      </a:solidFill>
                                      <a:latin typeface="Cambria Math" panose="02040503050406030204" pitchFamily="18" charset="0"/>
                                    </a:rPr>
                                    <m:t>⋮</m:t>
                                  </m:r>
                                </m:e>
                              </m:mr>
                              <m:mr>
                                <m:e>
                                  <m:sSub>
                                    <m:sSubPr>
                                      <m:ctrlPr>
                                        <a:rPr lang="en-US" i="1" smtClean="0">
                                          <a:solidFill>
                                            <a:srgbClr val="A60F2D"/>
                                          </a:solidFill>
                                          <a:latin typeface="Cambria Math" panose="02040503050406030204" pitchFamily="18" charset="0"/>
                                        </a:rPr>
                                      </m:ctrlPr>
                                    </m:sSubPr>
                                    <m:e>
                                      <m:r>
                                        <a:rPr lang="en-US" b="0" i="1" smtClean="0">
                                          <a:solidFill>
                                            <a:srgbClr val="A60F2D"/>
                                          </a:solidFill>
                                          <a:latin typeface="Cambria Math" panose="02040503050406030204" pitchFamily="18" charset="0"/>
                                        </a:rPr>
                                        <m:t>𝑋</m:t>
                                      </m:r>
                                    </m:e>
                                    <m:sub>
                                      <m:r>
                                        <a:rPr lang="en-US" b="0" i="1" smtClean="0">
                                          <a:solidFill>
                                            <a:srgbClr val="A60F2D"/>
                                          </a:solidFill>
                                          <a:latin typeface="Cambria Math" panose="02040503050406030204" pitchFamily="18" charset="0"/>
                                        </a:rPr>
                                        <m:t>𝑘</m:t>
                                      </m:r>
                                    </m:sub>
                                  </m:sSub>
                                </m:e>
                              </m:mr>
                            </m:m>
                          </m:e>
                        </m:d>
                      </m:oMath>
                    </m:oMathPara>
                  </a14:m>
                  <a:endParaRPr lang="en-US" dirty="0">
                    <a:solidFill>
                      <a:srgbClr val="A60F2D"/>
                    </a:solidFill>
                    <a:latin typeface="Lato" panose="020F0502020204030203" pitchFamily="34" charset="0"/>
                    <a:ea typeface="Lato" panose="020F0502020204030203" pitchFamily="34" charset="0"/>
                    <a:cs typeface="Lato" panose="020F0502020204030203" pitchFamily="34" charset="0"/>
                  </a:endParaRPr>
                </a:p>
              </p:txBody>
            </p:sp>
          </mc:Choice>
          <mc:Fallback>
            <p:sp>
              <p:nvSpPr>
                <p:cNvPr id="28" name="TextBox 27"/>
                <p:cNvSpPr txBox="1">
                  <a:spLocks noRot="1" noChangeAspect="1" noMove="1" noResize="1" noEditPoints="1" noAdjustHandles="1" noChangeArrowheads="1" noChangeShapeType="1" noTextEdit="1"/>
                </p:cNvSpPr>
                <p:nvPr/>
              </p:nvSpPr>
              <p:spPr>
                <a:xfrm>
                  <a:off x="3911213" y="4189631"/>
                  <a:ext cx="596702" cy="777521"/>
                </a:xfrm>
                <a:prstGeom prst="rect">
                  <a:avLst/>
                </a:prstGeom>
                <a:blipFill>
                  <a:blip r:embed="rId8"/>
                  <a:stretch>
                    <a:fillRect/>
                  </a:stretch>
                </a:blipFill>
              </p:spPr>
              <p:txBody>
                <a:bodyPr/>
                <a:lstStyle/>
                <a:p>
                  <a:r>
                    <a:rPr lang="en-US">
                      <a:noFill/>
                    </a:rPr>
                    <a:t> </a:t>
                  </a:r>
                </a:p>
              </p:txBody>
            </p:sp>
          </mc:Fallback>
        </mc:AlternateContent>
        <p:sp>
          <p:nvSpPr>
            <p:cNvPr id="29" name="TextBox 28"/>
            <p:cNvSpPr txBox="1"/>
            <p:nvPr/>
          </p:nvSpPr>
          <p:spPr>
            <a:xfrm>
              <a:off x="3348591" y="4963927"/>
              <a:ext cx="1715533" cy="1200329"/>
            </a:xfrm>
            <a:prstGeom prst="rect">
              <a:avLst/>
            </a:prstGeom>
            <a:noFill/>
          </p:spPr>
          <p:txBody>
            <a:bodyPr wrap="none" rtlCol="0">
              <a:spAutoFit/>
            </a:bodyPr>
            <a:lstStyle/>
            <a:p>
              <a:pPr algn="ctr"/>
              <a:r>
                <a:rPr lang="en-US" b="1" dirty="0">
                  <a:solidFill>
                    <a:srgbClr val="A60F2D"/>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Vector of</a:t>
              </a:r>
            </a:p>
            <a:p>
              <a:pPr algn="ctr"/>
              <a:r>
                <a:rPr lang="en-US" b="1" dirty="0">
                  <a:solidFill>
                    <a:srgbClr val="A60F2D"/>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Values with</a:t>
              </a:r>
            </a:p>
            <a:p>
              <a:pPr algn="ctr"/>
              <a:r>
                <a:rPr lang="en-US" b="1" dirty="0">
                  <a:solidFill>
                    <a:srgbClr val="A60F2D"/>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Desired Target</a:t>
              </a:r>
            </a:p>
            <a:p>
              <a:pPr algn="ctr"/>
              <a:r>
                <a:rPr lang="en-US" b="1" dirty="0">
                  <a:solidFill>
                    <a:srgbClr val="A60F2D"/>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Distributions</a:t>
              </a:r>
            </a:p>
          </p:txBody>
        </p:sp>
      </p:grpSp>
      <p:cxnSp>
        <p:nvCxnSpPr>
          <p:cNvPr id="43" name="Straight Arrow Connector 42"/>
          <p:cNvCxnSpPr/>
          <p:nvPr/>
        </p:nvCxnSpPr>
        <p:spPr>
          <a:xfrm flipH="1" flipV="1">
            <a:off x="3421380" y="3802380"/>
            <a:ext cx="2279791" cy="932666"/>
          </a:xfrm>
          <a:prstGeom prst="straightConnector1">
            <a:avLst/>
          </a:prstGeom>
          <a:ln w="28575">
            <a:solidFill>
              <a:srgbClr val="A60F2D"/>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rot="1356660">
            <a:off x="3942965" y="3907388"/>
            <a:ext cx="1402948" cy="369332"/>
          </a:xfrm>
          <a:prstGeom prst="rect">
            <a:avLst/>
          </a:prstGeom>
          <a:noFill/>
        </p:spPr>
        <p:txBody>
          <a:bodyPr wrap="none" rtlCol="0">
            <a:spAutoFit/>
          </a:bodyPr>
          <a:lstStyle/>
          <a:p>
            <a:r>
              <a:rPr lang="en-US" i="1" dirty="0">
                <a:solidFill>
                  <a:srgbClr val="A60F2D"/>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Next Sample</a:t>
            </a:r>
          </a:p>
        </p:txBody>
      </p:sp>
      <p:sp>
        <p:nvSpPr>
          <p:cNvPr id="47" name="Title 1"/>
          <p:cNvSpPr>
            <a:spLocks noGrp="1"/>
          </p:cNvSpPr>
          <p:nvPr>
            <p:ph type="title"/>
          </p:nvPr>
        </p:nvSpPr>
        <p:spPr>
          <a:xfrm>
            <a:off x="3870240" y="2188420"/>
            <a:ext cx="4404360" cy="1325563"/>
          </a:xfrm>
        </p:spPr>
        <p:txBody>
          <a:bodyPr/>
          <a:lstStyle/>
          <a:p>
            <a:pPr algn="ctr"/>
            <a:r>
              <a:rPr lang="en-US" b="1" dirty="0">
                <a:solidFill>
                  <a:srgbClr val="A60F2D"/>
                </a:solidFill>
                <a:effectLst>
                  <a:outerShdw blurRad="38100" dist="38100" dir="2700000" algn="tl">
                    <a:srgbClr val="000000">
                      <a:alpha val="43137"/>
                    </a:srgbClr>
                  </a:outerShdw>
                </a:effectLst>
              </a:rPr>
              <a:t>Gaussian Copula</a:t>
            </a:r>
          </a:p>
        </p:txBody>
      </p:sp>
      <p:sp>
        <p:nvSpPr>
          <p:cNvPr id="49" name="Oval 48"/>
          <p:cNvSpPr/>
          <p:nvPr/>
        </p:nvSpPr>
        <p:spPr>
          <a:xfrm>
            <a:off x="1350730" y="2945715"/>
            <a:ext cx="91440" cy="91440"/>
          </a:xfrm>
          <a:prstGeom prst="ellipse">
            <a:avLst/>
          </a:prstGeom>
          <a:solidFill>
            <a:srgbClr val="FF0000"/>
          </a:solidFill>
          <a:ln>
            <a:solidFill>
              <a:srgbClr val="A60F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844281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6"/>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4"/>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43"/>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46" grpId="0"/>
      <p:bldP spid="4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Joint Probability</a:t>
            </a:r>
          </a:p>
        </p:txBody>
      </p:sp>
      <p:sp>
        <p:nvSpPr>
          <p:cNvPr id="3" name="Content Placeholder 2"/>
          <p:cNvSpPr>
            <a:spLocks noGrp="1"/>
          </p:cNvSpPr>
          <p:nvPr>
            <p:ph idx="1"/>
          </p:nvPr>
        </p:nvSpPr>
        <p:spPr/>
        <p:txBody>
          <a:bodyPr/>
          <a:lstStyle/>
          <a:p>
            <a:r>
              <a:rPr lang="en-US" i="1" dirty="0"/>
              <a:t>What is the probability of A and B occurring together?</a:t>
            </a:r>
          </a:p>
        </p:txBody>
      </p:sp>
      <p:grpSp>
        <p:nvGrpSpPr>
          <p:cNvPr id="4" name="Group 3"/>
          <p:cNvGrpSpPr/>
          <p:nvPr/>
        </p:nvGrpSpPr>
        <p:grpSpPr>
          <a:xfrm>
            <a:off x="3179400" y="3433763"/>
            <a:ext cx="5486400" cy="2743200"/>
            <a:chOff x="1655400" y="3433763"/>
            <a:chExt cx="5486400" cy="2743200"/>
          </a:xfrm>
        </p:grpSpPr>
        <p:sp>
          <p:nvSpPr>
            <p:cNvPr id="5" name="Rectangle 4"/>
            <p:cNvSpPr/>
            <p:nvPr/>
          </p:nvSpPr>
          <p:spPr>
            <a:xfrm>
              <a:off x="1655400" y="3433763"/>
              <a:ext cx="5486400" cy="27432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l-GR" sz="3600" b="1" dirty="0">
                  <a:solidFill>
                    <a:schemeClr val="tx1"/>
                  </a:solidFill>
                  <a:effectLst>
                    <a:outerShdw blurRad="38100" dist="38100" dir="2700000" algn="tl">
                      <a:srgbClr val="000000">
                        <a:alpha val="43137"/>
                      </a:srgbClr>
                    </a:outerShdw>
                  </a:effectLst>
                  <a:latin typeface="Lucida Console" panose="020B0609040504020204" pitchFamily="49" charset="0"/>
                </a:rPr>
                <a:t>Ω</a:t>
              </a:r>
              <a:endParaRPr lang="en-US" sz="3600" b="1" dirty="0">
                <a:solidFill>
                  <a:schemeClr val="tx1"/>
                </a:solidFill>
                <a:effectLst>
                  <a:outerShdw blurRad="38100" dist="38100" dir="2700000" algn="tl">
                    <a:srgbClr val="000000">
                      <a:alpha val="43137"/>
                    </a:srgbClr>
                  </a:outerShdw>
                </a:effectLst>
              </a:endParaRPr>
            </a:p>
          </p:txBody>
        </p:sp>
        <p:sp>
          <p:nvSpPr>
            <p:cNvPr id="10" name="Freeform 9"/>
            <p:cNvSpPr/>
            <p:nvPr/>
          </p:nvSpPr>
          <p:spPr>
            <a:xfrm>
              <a:off x="4572001" y="4508701"/>
              <a:ext cx="424851" cy="926210"/>
            </a:xfrm>
            <a:custGeom>
              <a:avLst/>
              <a:gdLst>
                <a:gd name="connsiteX0" fmla="*/ 412597 w 424851"/>
                <a:gd name="connsiteY0" fmla="*/ 0 h 926210"/>
                <a:gd name="connsiteX1" fmla="*/ 419540 w 424851"/>
                <a:gd name="connsiteY1" fmla="*/ 45493 h 926210"/>
                <a:gd name="connsiteX2" fmla="*/ 424851 w 424851"/>
                <a:gd name="connsiteY2" fmla="*/ 150672 h 926210"/>
                <a:gd name="connsiteX3" fmla="*/ 123552 w 424851"/>
                <a:gd name="connsiteY3" fmla="*/ 878073 h 926210"/>
                <a:gd name="connsiteX4" fmla="*/ 70589 w 424851"/>
                <a:gd name="connsiteY4" fmla="*/ 926210 h 926210"/>
                <a:gd name="connsiteX5" fmla="*/ 53894 w 424851"/>
                <a:gd name="connsiteY5" fmla="*/ 895452 h 926210"/>
                <a:gd name="connsiteX6" fmla="*/ 0 w 424851"/>
                <a:gd name="connsiteY6" fmla="*/ 628508 h 926210"/>
                <a:gd name="connsiteX7" fmla="*/ 302363 w 424851"/>
                <a:gd name="connsiteY7" fmla="*/ 59832 h 926210"/>
                <a:gd name="connsiteX8" fmla="*/ 412597 w 424851"/>
                <a:gd name="connsiteY8" fmla="*/ 0 h 926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4851" h="926210">
                  <a:moveTo>
                    <a:pt x="412597" y="0"/>
                  </a:moveTo>
                  <a:lnTo>
                    <a:pt x="419540" y="45493"/>
                  </a:lnTo>
                  <a:cubicBezTo>
                    <a:pt x="423052" y="80076"/>
                    <a:pt x="424851" y="115164"/>
                    <a:pt x="424851" y="150672"/>
                  </a:cubicBezTo>
                  <a:cubicBezTo>
                    <a:pt x="424851" y="434740"/>
                    <a:pt x="309710" y="691915"/>
                    <a:pt x="123552" y="878073"/>
                  </a:cubicBezTo>
                  <a:lnTo>
                    <a:pt x="70589" y="926210"/>
                  </a:lnTo>
                  <a:lnTo>
                    <a:pt x="53894" y="895452"/>
                  </a:lnTo>
                  <a:cubicBezTo>
                    <a:pt x="19190" y="813405"/>
                    <a:pt x="0" y="723197"/>
                    <a:pt x="0" y="628508"/>
                  </a:cubicBezTo>
                  <a:cubicBezTo>
                    <a:pt x="0" y="391785"/>
                    <a:pt x="119939" y="183075"/>
                    <a:pt x="302363" y="59832"/>
                  </a:cubicBezTo>
                  <a:lnTo>
                    <a:pt x="412597" y="0"/>
                  </a:lnTo>
                  <a:close/>
                </a:path>
              </a:pathLst>
            </a:custGeom>
            <a:solidFill>
              <a:srgbClr val="C0000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600" b="1" dirty="0">
                <a:solidFill>
                  <a:schemeClr val="tx1"/>
                </a:solidFill>
                <a:effectLst>
                  <a:outerShdw blurRad="38100" dist="38100" dir="2700000" algn="tl">
                    <a:srgbClr val="000000">
                      <a:alpha val="43137"/>
                    </a:srgbClr>
                  </a:outerShdw>
                </a:effectLst>
                <a:latin typeface="Lucida Console" panose="020B0609040504020204" pitchFamily="49" charset="0"/>
              </a:endParaRPr>
            </a:p>
          </p:txBody>
        </p:sp>
        <p:sp>
          <p:nvSpPr>
            <p:cNvPr id="9" name="Freeform 8"/>
            <p:cNvSpPr/>
            <p:nvPr/>
          </p:nvSpPr>
          <p:spPr>
            <a:xfrm>
              <a:off x="2939451" y="3630673"/>
              <a:ext cx="2045146" cy="2057400"/>
            </a:xfrm>
            <a:custGeom>
              <a:avLst/>
              <a:gdLst>
                <a:gd name="connsiteX0" fmla="*/ 1028700 w 2045146"/>
                <a:gd name="connsiteY0" fmla="*/ 0 h 2057400"/>
                <a:gd name="connsiteX1" fmla="*/ 2036500 w 2045146"/>
                <a:gd name="connsiteY1" fmla="*/ 821381 h 2057400"/>
                <a:gd name="connsiteX2" fmla="*/ 2045146 w 2045146"/>
                <a:gd name="connsiteY2" fmla="*/ 878028 h 2057400"/>
                <a:gd name="connsiteX3" fmla="*/ 1934912 w 2045146"/>
                <a:gd name="connsiteY3" fmla="*/ 937860 h 2057400"/>
                <a:gd name="connsiteX4" fmla="*/ 1632549 w 2045146"/>
                <a:gd name="connsiteY4" fmla="*/ 1506536 h 2057400"/>
                <a:gd name="connsiteX5" fmla="*/ 1686443 w 2045146"/>
                <a:gd name="connsiteY5" fmla="*/ 1773480 h 2057400"/>
                <a:gd name="connsiteX6" fmla="*/ 1703138 w 2045146"/>
                <a:gd name="connsiteY6" fmla="*/ 1804238 h 2057400"/>
                <a:gd name="connsiteX7" fmla="*/ 1683049 w 2045146"/>
                <a:gd name="connsiteY7" fmla="*/ 1822495 h 2057400"/>
                <a:gd name="connsiteX8" fmla="*/ 1028700 w 2045146"/>
                <a:gd name="connsiteY8" fmla="*/ 2057400 h 2057400"/>
                <a:gd name="connsiteX9" fmla="*/ 0 w 2045146"/>
                <a:gd name="connsiteY9" fmla="*/ 1028700 h 2057400"/>
                <a:gd name="connsiteX10" fmla="*/ 1028700 w 2045146"/>
                <a:gd name="connsiteY10" fmla="*/ 0 h 205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45146" h="2057400">
                  <a:moveTo>
                    <a:pt x="1028700" y="0"/>
                  </a:moveTo>
                  <a:cubicBezTo>
                    <a:pt x="1525818" y="0"/>
                    <a:pt x="1940578" y="352620"/>
                    <a:pt x="2036500" y="821381"/>
                  </a:cubicBezTo>
                  <a:lnTo>
                    <a:pt x="2045146" y="878028"/>
                  </a:lnTo>
                  <a:lnTo>
                    <a:pt x="1934912" y="937860"/>
                  </a:lnTo>
                  <a:cubicBezTo>
                    <a:pt x="1752488" y="1061103"/>
                    <a:pt x="1632549" y="1269813"/>
                    <a:pt x="1632549" y="1506536"/>
                  </a:cubicBezTo>
                  <a:cubicBezTo>
                    <a:pt x="1632549" y="1601225"/>
                    <a:pt x="1651739" y="1691433"/>
                    <a:pt x="1686443" y="1773480"/>
                  </a:cubicBezTo>
                  <a:lnTo>
                    <a:pt x="1703138" y="1804238"/>
                  </a:lnTo>
                  <a:lnTo>
                    <a:pt x="1683049" y="1822495"/>
                  </a:lnTo>
                  <a:cubicBezTo>
                    <a:pt x="1505228" y="1969245"/>
                    <a:pt x="1277259" y="2057400"/>
                    <a:pt x="1028700" y="2057400"/>
                  </a:cubicBezTo>
                  <a:cubicBezTo>
                    <a:pt x="460565" y="2057400"/>
                    <a:pt x="0" y="1596835"/>
                    <a:pt x="0" y="1028700"/>
                  </a:cubicBezTo>
                  <a:cubicBezTo>
                    <a:pt x="0" y="460565"/>
                    <a:pt x="460565" y="0"/>
                    <a:pt x="1028700" y="0"/>
                  </a:cubicBezTo>
                  <a:close/>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sz="3600" b="1" dirty="0">
                  <a:solidFill>
                    <a:schemeClr val="tx1"/>
                  </a:solidFill>
                  <a:effectLst>
                    <a:outerShdw blurRad="38100" dist="38100" dir="2700000" algn="tl">
                      <a:srgbClr val="000000">
                        <a:alpha val="43137"/>
                      </a:srgbClr>
                    </a:outerShdw>
                  </a:effectLst>
                  <a:latin typeface="Lucida Console" panose="020B0609040504020204" pitchFamily="49" charset="0"/>
                </a:rPr>
                <a:t>A</a:t>
              </a:r>
            </a:p>
          </p:txBody>
        </p:sp>
        <p:sp>
          <p:nvSpPr>
            <p:cNvPr id="8" name="Freeform 7"/>
            <p:cNvSpPr/>
            <p:nvPr/>
          </p:nvSpPr>
          <p:spPr>
            <a:xfrm>
              <a:off x="4642590" y="4451409"/>
              <a:ext cx="1301011" cy="1371600"/>
            </a:xfrm>
            <a:custGeom>
              <a:avLst/>
              <a:gdLst>
                <a:gd name="connsiteX0" fmla="*/ 615211 w 1301011"/>
                <a:gd name="connsiteY0" fmla="*/ 0 h 1371600"/>
                <a:gd name="connsiteX1" fmla="*/ 1301011 w 1301011"/>
                <a:gd name="connsiteY1" fmla="*/ 685800 h 1371600"/>
                <a:gd name="connsiteX2" fmla="*/ 615211 w 1301011"/>
                <a:gd name="connsiteY2" fmla="*/ 1371600 h 1371600"/>
                <a:gd name="connsiteX3" fmla="*/ 46535 w 1301011"/>
                <a:gd name="connsiteY3" fmla="*/ 1069237 h 1371600"/>
                <a:gd name="connsiteX4" fmla="*/ 0 w 1301011"/>
                <a:gd name="connsiteY4" fmla="*/ 983502 h 1371600"/>
                <a:gd name="connsiteX5" fmla="*/ 52963 w 1301011"/>
                <a:gd name="connsiteY5" fmla="*/ 935365 h 1371600"/>
                <a:gd name="connsiteX6" fmla="*/ 354262 w 1301011"/>
                <a:gd name="connsiteY6" fmla="*/ 207964 h 1371600"/>
                <a:gd name="connsiteX7" fmla="*/ 348951 w 1301011"/>
                <a:gd name="connsiteY7" fmla="*/ 102785 h 1371600"/>
                <a:gd name="connsiteX8" fmla="*/ 342008 w 1301011"/>
                <a:gd name="connsiteY8" fmla="*/ 57292 h 1371600"/>
                <a:gd name="connsiteX9" fmla="*/ 348267 w 1301011"/>
                <a:gd name="connsiteY9" fmla="*/ 53894 h 1371600"/>
                <a:gd name="connsiteX10" fmla="*/ 615211 w 1301011"/>
                <a:gd name="connsiteY10"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01011" h="1371600">
                  <a:moveTo>
                    <a:pt x="615211" y="0"/>
                  </a:moveTo>
                  <a:cubicBezTo>
                    <a:pt x="993968" y="0"/>
                    <a:pt x="1301011" y="307043"/>
                    <a:pt x="1301011" y="685800"/>
                  </a:cubicBezTo>
                  <a:cubicBezTo>
                    <a:pt x="1301011" y="1064557"/>
                    <a:pt x="993968" y="1371600"/>
                    <a:pt x="615211" y="1371600"/>
                  </a:cubicBezTo>
                  <a:cubicBezTo>
                    <a:pt x="378488" y="1371600"/>
                    <a:pt x="169778" y="1251662"/>
                    <a:pt x="46535" y="1069237"/>
                  </a:cubicBezTo>
                  <a:lnTo>
                    <a:pt x="0" y="983502"/>
                  </a:lnTo>
                  <a:lnTo>
                    <a:pt x="52963" y="935365"/>
                  </a:lnTo>
                  <a:cubicBezTo>
                    <a:pt x="239121" y="749207"/>
                    <a:pt x="354262" y="492032"/>
                    <a:pt x="354262" y="207964"/>
                  </a:cubicBezTo>
                  <a:cubicBezTo>
                    <a:pt x="354262" y="172456"/>
                    <a:pt x="352463" y="137368"/>
                    <a:pt x="348951" y="102785"/>
                  </a:cubicBezTo>
                  <a:lnTo>
                    <a:pt x="342008" y="57292"/>
                  </a:lnTo>
                  <a:lnTo>
                    <a:pt x="348267" y="53894"/>
                  </a:lnTo>
                  <a:cubicBezTo>
                    <a:pt x="430315" y="19190"/>
                    <a:pt x="520522" y="0"/>
                    <a:pt x="615211" y="0"/>
                  </a:cubicBezTo>
                  <a:close/>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sz="3600" b="1" dirty="0">
                  <a:solidFill>
                    <a:schemeClr val="tx1"/>
                  </a:solidFill>
                  <a:effectLst>
                    <a:outerShdw blurRad="38100" dist="38100" dir="2700000" algn="tl">
                      <a:srgbClr val="000000">
                        <a:alpha val="43137"/>
                      </a:srgbClr>
                    </a:outerShdw>
                  </a:effectLst>
                  <a:latin typeface="Lucida Console" panose="020B0609040504020204" pitchFamily="49" charset="0"/>
                </a:rPr>
                <a:t>B</a:t>
              </a:r>
            </a:p>
          </p:txBody>
        </p:sp>
      </p:grpSp>
    </p:spTree>
    <p:extLst>
      <p:ext uri="{BB962C8B-B14F-4D97-AF65-F5344CB8AC3E}">
        <p14:creationId xmlns:p14="http://schemas.microsoft.com/office/powerpoint/2010/main" val="394463708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524000" y="0"/>
            <a:ext cx="9144000" cy="6858000"/>
          </a:xfrm>
          <a:prstGeom prst="rect">
            <a:avLst/>
          </a:prstGeom>
        </p:spPr>
      </p:pic>
      <p:sp>
        <p:nvSpPr>
          <p:cNvPr id="5" name="Rectangle 4"/>
          <p:cNvSpPr/>
          <p:nvPr/>
        </p:nvSpPr>
        <p:spPr>
          <a:xfrm>
            <a:off x="1524000" y="3511296"/>
            <a:ext cx="4511040" cy="3273552"/>
          </a:xfrm>
          <a:prstGeom prst="rect">
            <a:avLst/>
          </a:prstGeom>
          <a:noFill/>
          <a:ln w="38100">
            <a:solidFill>
              <a:srgbClr val="A60F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66863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524000" y="0"/>
            <a:ext cx="9144000" cy="6858000"/>
          </a:xfrm>
          <a:prstGeom prst="rect">
            <a:avLst/>
          </a:prstGeom>
        </p:spPr>
      </p:pic>
      <p:grpSp>
        <p:nvGrpSpPr>
          <p:cNvPr id="3" name="Group 2"/>
          <p:cNvGrpSpPr/>
          <p:nvPr/>
        </p:nvGrpSpPr>
        <p:grpSpPr>
          <a:xfrm>
            <a:off x="4808220" y="6177477"/>
            <a:ext cx="2575560" cy="680523"/>
            <a:chOff x="5524500" y="1150620"/>
            <a:chExt cx="2575560" cy="680523"/>
          </a:xfrm>
        </p:grpSpPr>
        <p:cxnSp>
          <p:nvCxnSpPr>
            <p:cNvPr id="4" name="Straight Arrow Connector 3"/>
            <p:cNvCxnSpPr/>
            <p:nvPr/>
          </p:nvCxnSpPr>
          <p:spPr>
            <a:xfrm>
              <a:off x="5524500" y="1461811"/>
              <a:ext cx="2575560" cy="0"/>
            </a:xfrm>
            <a:prstGeom prst="straightConnector1">
              <a:avLst/>
            </a:prstGeom>
            <a:ln w="28575">
              <a:solidFill>
                <a:srgbClr val="A60F2D"/>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5" name="TextBox 4"/>
                <p:cNvSpPr txBox="1"/>
                <p:nvPr/>
              </p:nvSpPr>
              <p:spPr>
                <a:xfrm>
                  <a:off x="6528131" y="1150620"/>
                  <a:ext cx="568297"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l-GR" b="1" i="1" smtClean="0">
                            <a:solidFill>
                              <a:srgbClr val="A60F2D"/>
                            </a:solidFill>
                            <a:effectLst>
                              <a:outerShdw blurRad="38100" dist="38100" dir="2700000" algn="tl">
                                <a:srgbClr val="000000">
                                  <a:alpha val="43137"/>
                                </a:srgbClr>
                              </a:outerShdw>
                            </a:effectLst>
                            <a:latin typeface="Cambria Math" panose="02040503050406030204" pitchFamily="18" charset="0"/>
                          </a:rPr>
                          <m:t>𝜱</m:t>
                        </m:r>
                        <m:d>
                          <m:dPr>
                            <m:ctrlPr>
                              <a:rPr lang="el-GR" b="1" i="1" smtClean="0">
                                <a:solidFill>
                                  <a:srgbClr val="A60F2D"/>
                                </a:solidFill>
                                <a:effectLst>
                                  <a:outerShdw blurRad="38100" dist="38100" dir="2700000" algn="tl">
                                    <a:srgbClr val="000000">
                                      <a:alpha val="43137"/>
                                    </a:srgbClr>
                                  </a:outerShdw>
                                </a:effectLst>
                                <a:latin typeface="Cambria Math" panose="02040503050406030204" pitchFamily="18" charset="0"/>
                              </a:rPr>
                            </m:ctrlPr>
                          </m:dPr>
                          <m:e>
                            <m:r>
                              <a:rPr lang="en-US" b="1" i="1" smtClean="0">
                                <a:solidFill>
                                  <a:srgbClr val="A60F2D"/>
                                </a:solidFill>
                                <a:effectLst>
                                  <a:outerShdw blurRad="38100" dist="38100" dir="2700000" algn="tl">
                                    <a:srgbClr val="000000">
                                      <a:alpha val="43137"/>
                                    </a:srgbClr>
                                  </a:outerShdw>
                                </a:effectLst>
                                <a:latin typeface="Cambria Math" panose="02040503050406030204" pitchFamily="18" charset="0"/>
                              </a:rPr>
                              <m:t>𝒙</m:t>
                            </m:r>
                          </m:e>
                        </m:d>
                      </m:oMath>
                    </m:oMathPara>
                  </a14:m>
                  <a:endParaRPr lang="en-US" b="1" dirty="0">
                    <a:solidFill>
                      <a:srgbClr val="A60F2D"/>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endParaRPr>
                </a:p>
              </p:txBody>
            </p:sp>
          </mc:Choice>
          <mc:Fallback>
            <p:sp>
              <p:nvSpPr>
                <p:cNvPr id="5" name="TextBox 4"/>
                <p:cNvSpPr txBox="1">
                  <a:spLocks noRot="1" noChangeAspect="1" noMove="1" noResize="1" noEditPoints="1" noAdjustHandles="1" noChangeArrowheads="1" noChangeShapeType="1" noTextEdit="1"/>
                </p:cNvSpPr>
                <p:nvPr/>
              </p:nvSpPr>
              <p:spPr>
                <a:xfrm>
                  <a:off x="6528131" y="1150620"/>
                  <a:ext cx="568297" cy="276999"/>
                </a:xfrm>
                <a:prstGeom prst="rect">
                  <a:avLst/>
                </a:prstGeom>
                <a:blipFill>
                  <a:blip r:embed="rId4"/>
                  <a:stretch>
                    <a:fillRect l="-9574" b="-19565"/>
                  </a:stretch>
                </a:blipFill>
              </p:spPr>
              <p:txBody>
                <a:bodyPr/>
                <a:lstStyle/>
                <a:p>
                  <a:r>
                    <a:rPr lang="en-US">
                      <a:noFill/>
                    </a:rPr>
                    <a:t> </a:t>
                  </a:r>
                </a:p>
              </p:txBody>
            </p:sp>
          </mc:Fallback>
        </mc:AlternateContent>
        <p:sp>
          <p:nvSpPr>
            <p:cNvPr id="6" name="TextBox 5"/>
            <p:cNvSpPr txBox="1"/>
            <p:nvPr/>
          </p:nvSpPr>
          <p:spPr>
            <a:xfrm>
              <a:off x="5587425" y="1461811"/>
              <a:ext cx="2449709" cy="369332"/>
            </a:xfrm>
            <a:prstGeom prst="rect">
              <a:avLst/>
            </a:prstGeom>
            <a:noFill/>
          </p:spPr>
          <p:txBody>
            <a:bodyPr wrap="none" rtlCol="0">
              <a:spAutoFit/>
            </a:bodyPr>
            <a:lstStyle/>
            <a:p>
              <a:pPr algn="ctr"/>
              <a:r>
                <a:rPr lang="en-US" b="1" dirty="0">
                  <a:solidFill>
                    <a:srgbClr val="A60F2D"/>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Standard Normal CDF</a:t>
              </a:r>
            </a:p>
          </p:txBody>
        </p:sp>
      </p:grpSp>
    </p:spTree>
    <p:extLst>
      <p:ext uri="{BB962C8B-B14F-4D97-AF65-F5344CB8AC3E}">
        <p14:creationId xmlns:p14="http://schemas.microsoft.com/office/powerpoint/2010/main" val="2941877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0" y="0"/>
            <a:ext cx="4572000" cy="3429000"/>
          </a:xfrm>
          <a:prstGeom prst="rect">
            <a:avLst/>
          </a:prstGeom>
        </p:spPr>
      </p:pic>
      <p:pic>
        <p:nvPicPr>
          <p:cNvPr id="3" name="Picture 2"/>
          <p:cNvPicPr>
            <a:picLocks noChangeAspect="1"/>
          </p:cNvPicPr>
          <p:nvPr/>
        </p:nvPicPr>
        <p:blipFill>
          <a:blip r:embed="rId4"/>
          <a:stretch>
            <a:fillRect/>
          </a:stretch>
        </p:blipFill>
        <p:spPr>
          <a:xfrm>
            <a:off x="0" y="3429000"/>
            <a:ext cx="4572000" cy="3429000"/>
          </a:xfrm>
          <a:prstGeom prst="rect">
            <a:avLst/>
          </a:prstGeom>
        </p:spPr>
      </p:pic>
      <p:pic>
        <p:nvPicPr>
          <p:cNvPr id="5" name="Picture 4"/>
          <p:cNvPicPr>
            <a:picLocks noChangeAspect="1"/>
          </p:cNvPicPr>
          <p:nvPr/>
        </p:nvPicPr>
        <p:blipFill>
          <a:blip r:embed="rId5"/>
          <a:stretch>
            <a:fillRect/>
          </a:stretch>
        </p:blipFill>
        <p:spPr>
          <a:xfrm>
            <a:off x="4572000" y="571500"/>
            <a:ext cx="7620000" cy="5715000"/>
          </a:xfrm>
          <a:prstGeom prst="rect">
            <a:avLst/>
          </a:prstGeom>
        </p:spPr>
      </p:pic>
      <p:sp>
        <p:nvSpPr>
          <p:cNvPr id="6" name="TextBox 5"/>
          <p:cNvSpPr txBox="1"/>
          <p:nvPr/>
        </p:nvSpPr>
        <p:spPr>
          <a:xfrm>
            <a:off x="2948591" y="356616"/>
            <a:ext cx="1271502" cy="646331"/>
          </a:xfrm>
          <a:prstGeom prst="rect">
            <a:avLst/>
          </a:prstGeom>
          <a:noFill/>
        </p:spPr>
        <p:txBody>
          <a:bodyPr wrap="none" rtlCol="0">
            <a:spAutoFit/>
          </a:bodyPr>
          <a:lstStyle/>
          <a:p>
            <a:pPr algn="ctr"/>
            <a:r>
              <a:rPr lang="en-US" b="1" dirty="0">
                <a:solidFill>
                  <a:srgbClr val="A60F2D"/>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Variable A</a:t>
            </a:r>
          </a:p>
          <a:p>
            <a:pPr algn="ctr"/>
            <a:r>
              <a:rPr lang="en-US" b="1" dirty="0">
                <a:solidFill>
                  <a:srgbClr val="A60F2D"/>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Density</a:t>
            </a:r>
          </a:p>
        </p:txBody>
      </p:sp>
      <p:sp>
        <p:nvSpPr>
          <p:cNvPr id="7" name="TextBox 6"/>
          <p:cNvSpPr txBox="1"/>
          <p:nvPr/>
        </p:nvSpPr>
        <p:spPr>
          <a:xfrm>
            <a:off x="547083" y="3888253"/>
            <a:ext cx="1258678" cy="646331"/>
          </a:xfrm>
          <a:prstGeom prst="rect">
            <a:avLst/>
          </a:prstGeom>
          <a:noFill/>
        </p:spPr>
        <p:txBody>
          <a:bodyPr wrap="none" rtlCol="0">
            <a:spAutoFit/>
          </a:bodyPr>
          <a:lstStyle/>
          <a:p>
            <a:pPr algn="ctr"/>
            <a:r>
              <a:rPr lang="en-US" b="1" dirty="0">
                <a:solidFill>
                  <a:srgbClr val="A60F2D"/>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Variable B</a:t>
            </a:r>
          </a:p>
          <a:p>
            <a:pPr algn="ctr"/>
            <a:r>
              <a:rPr lang="en-US" b="1" dirty="0">
                <a:solidFill>
                  <a:srgbClr val="A60F2D"/>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Density</a:t>
            </a:r>
          </a:p>
        </p:txBody>
      </p:sp>
      <p:sp>
        <p:nvSpPr>
          <p:cNvPr id="8" name="TextBox 7"/>
          <p:cNvSpPr txBox="1"/>
          <p:nvPr/>
        </p:nvSpPr>
        <p:spPr>
          <a:xfrm>
            <a:off x="9006365" y="4084320"/>
            <a:ext cx="1988045" cy="1200329"/>
          </a:xfrm>
          <a:prstGeom prst="rect">
            <a:avLst/>
          </a:prstGeom>
          <a:noFill/>
        </p:spPr>
        <p:txBody>
          <a:bodyPr wrap="none" rtlCol="0">
            <a:spAutoFit/>
          </a:bodyPr>
          <a:lstStyle/>
          <a:p>
            <a:pPr algn="ctr"/>
            <a:r>
              <a:rPr lang="en-US" b="1" dirty="0">
                <a:solidFill>
                  <a:srgbClr val="A60F2D"/>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Joint Distribution</a:t>
            </a:r>
          </a:p>
          <a:p>
            <a:pPr algn="ctr"/>
            <a:endParaRPr lang="en-US" b="1" dirty="0">
              <a:solidFill>
                <a:srgbClr val="A60F2D"/>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endParaRPr>
          </a:p>
          <a:p>
            <a:pPr algn="ctr"/>
            <a:r>
              <a:rPr lang="en-US" b="1" dirty="0">
                <a:solidFill>
                  <a:srgbClr val="A60F2D"/>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Gaussian Copula</a:t>
            </a:r>
          </a:p>
          <a:p>
            <a:pPr algn="ctr"/>
            <a:r>
              <a:rPr lang="en-US" b="1" dirty="0">
                <a:solidFill>
                  <a:srgbClr val="A60F2D"/>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r = 0.9</a:t>
            </a:r>
          </a:p>
        </p:txBody>
      </p:sp>
      <p:sp>
        <p:nvSpPr>
          <p:cNvPr id="9" name="TextBox 8"/>
          <p:cNvSpPr txBox="1"/>
          <p:nvPr/>
        </p:nvSpPr>
        <p:spPr>
          <a:xfrm>
            <a:off x="11437955" y="5044619"/>
            <a:ext cx="548548" cy="707886"/>
          </a:xfrm>
          <a:prstGeom prst="rect">
            <a:avLst/>
          </a:prstGeom>
          <a:noFill/>
        </p:spPr>
        <p:txBody>
          <a:bodyPr wrap="none" rtlCol="0">
            <a:spAutoFit/>
          </a:bodyPr>
          <a:lstStyle/>
          <a:p>
            <a:pPr algn="ctr"/>
            <a:r>
              <a:rPr lang="en-US" sz="4000" b="1" dirty="0">
                <a:solidFill>
                  <a:srgbClr val="A60F2D"/>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A</a:t>
            </a:r>
          </a:p>
        </p:txBody>
      </p:sp>
      <p:sp>
        <p:nvSpPr>
          <p:cNvPr id="10" name="TextBox 9"/>
          <p:cNvSpPr txBox="1"/>
          <p:nvPr/>
        </p:nvSpPr>
        <p:spPr>
          <a:xfrm>
            <a:off x="5028504" y="1002947"/>
            <a:ext cx="522900" cy="707886"/>
          </a:xfrm>
          <a:prstGeom prst="rect">
            <a:avLst/>
          </a:prstGeom>
          <a:noFill/>
        </p:spPr>
        <p:txBody>
          <a:bodyPr wrap="none" rtlCol="0">
            <a:spAutoFit/>
          </a:bodyPr>
          <a:lstStyle/>
          <a:p>
            <a:pPr algn="ctr"/>
            <a:r>
              <a:rPr lang="en-US" sz="4000" b="1" dirty="0">
                <a:solidFill>
                  <a:srgbClr val="A60F2D"/>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B</a:t>
            </a:r>
          </a:p>
        </p:txBody>
      </p:sp>
    </p:spTree>
    <p:extLst>
      <p:ext uri="{BB962C8B-B14F-4D97-AF65-F5344CB8AC3E}">
        <p14:creationId xmlns:p14="http://schemas.microsoft.com/office/powerpoint/2010/main" val="3567273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7EBC53-FF35-46F8-AEFD-032A1747A857}"/>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1669D24F-D92B-4BDE-8EE3-FF3F7D9BCF0B}"/>
              </a:ext>
            </a:extLst>
          </p:cNvPr>
          <p:cNvSpPr>
            <a:spLocks noGrp="1"/>
          </p:cNvSpPr>
          <p:nvPr>
            <p:ph idx="1"/>
          </p:nvPr>
        </p:nvSpPr>
        <p:spPr/>
        <p:txBody>
          <a:bodyPr/>
          <a:lstStyle/>
          <a:p>
            <a:r>
              <a:rPr lang="en-US" dirty="0"/>
              <a:t>The multivariate normal distribution is the most common multivariate distribution</a:t>
            </a:r>
          </a:p>
          <a:p>
            <a:r>
              <a:rPr lang="en-US" dirty="0"/>
              <a:t>Copulas let us define a joint distribution made from arbitrary marginals and a joining structure</a:t>
            </a:r>
          </a:p>
        </p:txBody>
      </p:sp>
    </p:spTree>
    <p:extLst>
      <p:ext uri="{BB962C8B-B14F-4D97-AF65-F5344CB8AC3E}">
        <p14:creationId xmlns:p14="http://schemas.microsoft.com/office/powerpoint/2010/main" val="26292245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771F53-64A8-4AC7-ABEC-5F988D494965}"/>
              </a:ext>
            </a:extLst>
          </p:cNvPr>
          <p:cNvSpPr>
            <a:spLocks noGrp="1"/>
          </p:cNvSpPr>
          <p:nvPr>
            <p:ph type="title"/>
          </p:nvPr>
        </p:nvSpPr>
        <p:spPr/>
        <p:txBody>
          <a:bodyPr/>
          <a:lstStyle/>
          <a:p>
            <a:r>
              <a:rPr lang="en-US" dirty="0"/>
              <a:t>Joint Probability</a:t>
            </a:r>
          </a:p>
        </p:txBody>
      </p:sp>
      <p:grpSp>
        <p:nvGrpSpPr>
          <p:cNvPr id="11" name="Group 10">
            <a:extLst>
              <a:ext uri="{FF2B5EF4-FFF2-40B4-BE49-F238E27FC236}">
                <a16:creationId xmlns:a16="http://schemas.microsoft.com/office/drawing/2014/main" id="{57CED535-F399-4E63-AFE2-EAEEB9D91265}"/>
              </a:ext>
            </a:extLst>
          </p:cNvPr>
          <p:cNvGrpSpPr/>
          <p:nvPr/>
        </p:nvGrpSpPr>
        <p:grpSpPr>
          <a:xfrm>
            <a:off x="3179400" y="2923397"/>
            <a:ext cx="5486400" cy="2743200"/>
            <a:chOff x="1655400" y="3433763"/>
            <a:chExt cx="5486400" cy="2743200"/>
          </a:xfrm>
        </p:grpSpPr>
        <p:sp>
          <p:nvSpPr>
            <p:cNvPr id="5" name="Rectangle 4">
              <a:extLst>
                <a:ext uri="{FF2B5EF4-FFF2-40B4-BE49-F238E27FC236}">
                  <a16:creationId xmlns:a16="http://schemas.microsoft.com/office/drawing/2014/main" id="{C04901F6-30D1-4374-82F7-E46D02F33898}"/>
                </a:ext>
              </a:extLst>
            </p:cNvPr>
            <p:cNvSpPr/>
            <p:nvPr/>
          </p:nvSpPr>
          <p:spPr>
            <a:xfrm>
              <a:off x="1655400" y="3433763"/>
              <a:ext cx="5486400" cy="27432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l-GR" sz="3600" b="1" dirty="0">
                  <a:solidFill>
                    <a:schemeClr val="tx1"/>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Ω</a:t>
              </a:r>
              <a:endParaRPr lang="en-US" sz="3600" b="1" dirty="0">
                <a:solidFill>
                  <a:schemeClr val="tx1"/>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endParaRPr>
            </a:p>
          </p:txBody>
        </p:sp>
        <p:sp>
          <p:nvSpPr>
            <p:cNvPr id="9" name="Oval 8">
              <a:extLst>
                <a:ext uri="{FF2B5EF4-FFF2-40B4-BE49-F238E27FC236}">
                  <a16:creationId xmlns:a16="http://schemas.microsoft.com/office/drawing/2014/main" id="{54193D94-420D-4DAC-B95A-3172D2D4AD00}"/>
                </a:ext>
              </a:extLst>
            </p:cNvPr>
            <p:cNvSpPr>
              <a:spLocks noChangeAspect="1"/>
            </p:cNvSpPr>
            <p:nvPr/>
          </p:nvSpPr>
          <p:spPr>
            <a:xfrm>
              <a:off x="1923964" y="3481345"/>
              <a:ext cx="2648036" cy="2648036"/>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600" b="1" dirty="0">
                  <a:solidFill>
                    <a:schemeClr val="tx1"/>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A</a:t>
              </a:r>
            </a:p>
          </p:txBody>
        </p:sp>
        <p:sp>
          <p:nvSpPr>
            <p:cNvPr id="10" name="Oval 9">
              <a:extLst>
                <a:ext uri="{FF2B5EF4-FFF2-40B4-BE49-F238E27FC236}">
                  <a16:creationId xmlns:a16="http://schemas.microsoft.com/office/drawing/2014/main" id="{9A3E7FB4-3F57-44EF-BB97-6A8B9BC86B5E}"/>
                </a:ext>
              </a:extLst>
            </p:cNvPr>
            <p:cNvSpPr>
              <a:spLocks noChangeAspect="1"/>
            </p:cNvSpPr>
            <p:nvPr/>
          </p:nvSpPr>
          <p:spPr>
            <a:xfrm>
              <a:off x="3033380" y="4242655"/>
              <a:ext cx="1125415" cy="1125415"/>
            </a:xfrm>
            <a:prstGeom prst="ellipse">
              <a:avLst/>
            </a:prstGeom>
            <a:solidFill>
              <a:srgbClr val="0070C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tx1"/>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B</a:t>
              </a:r>
            </a:p>
          </p:txBody>
        </p:sp>
      </p:gr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E3D51C52-25FC-44AD-AFC1-7A4E023A6952}"/>
                  </a:ext>
                </a:extLst>
              </p:cNvPr>
              <p:cNvSpPr txBox="1"/>
              <p:nvPr/>
            </p:nvSpPr>
            <p:spPr>
              <a:xfrm>
                <a:off x="3459650" y="2006368"/>
                <a:ext cx="4925900" cy="55585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3200" i="1">
                          <a:latin typeface="Cambria Math" panose="02040503050406030204" pitchFamily="18" charset="0"/>
                        </a:rPr>
                        <m:t>𝑃</m:t>
                      </m:r>
                      <m:d>
                        <m:dPr>
                          <m:ctrlPr>
                            <a:rPr lang="en-US" sz="3200" i="1">
                              <a:latin typeface="Cambria Math" panose="02040503050406030204" pitchFamily="18" charset="0"/>
                            </a:rPr>
                          </m:ctrlPr>
                        </m:dPr>
                        <m:e>
                          <m:r>
                            <a:rPr lang="en-US" sz="3200" i="1">
                              <a:latin typeface="Cambria Math" panose="02040503050406030204" pitchFamily="18" charset="0"/>
                            </a:rPr>
                            <m:t>𝐴</m:t>
                          </m:r>
                          <m:r>
                            <a:rPr lang="en-US" sz="3200" i="1">
                              <a:latin typeface="Cambria Math" panose="02040503050406030204" pitchFamily="18" charset="0"/>
                            </a:rPr>
                            <m:t>,</m:t>
                          </m:r>
                          <m:r>
                            <a:rPr lang="en-US" sz="3200" i="1">
                              <a:latin typeface="Cambria Math" panose="02040503050406030204" pitchFamily="18" charset="0"/>
                            </a:rPr>
                            <m:t>𝐵</m:t>
                          </m:r>
                        </m:e>
                      </m:d>
                      <m:r>
                        <a:rPr lang="en-US" sz="3200" i="1">
                          <a:latin typeface="Cambria Math" panose="02040503050406030204" pitchFamily="18" charset="0"/>
                          <a:ea typeface="Cambria Math" panose="02040503050406030204" pitchFamily="18" charset="0"/>
                        </a:rPr>
                        <m:t>≤</m:t>
                      </m:r>
                      <m:r>
                        <a:rPr lang="en-US" sz="3200" i="1">
                          <a:latin typeface="Cambria Math" panose="02040503050406030204" pitchFamily="18" charset="0"/>
                          <a:ea typeface="Cambria Math" panose="02040503050406030204" pitchFamily="18" charset="0"/>
                        </a:rPr>
                        <m:t>𝑚𝑖𝑛</m:t>
                      </m:r>
                      <m:d>
                        <m:dPr>
                          <m:ctrlPr>
                            <a:rPr lang="en-US" sz="3200" i="1">
                              <a:latin typeface="Cambria Math" panose="02040503050406030204" pitchFamily="18" charset="0"/>
                              <a:ea typeface="Cambria Math" panose="02040503050406030204" pitchFamily="18" charset="0"/>
                            </a:rPr>
                          </m:ctrlPr>
                        </m:dPr>
                        <m:e>
                          <m:r>
                            <a:rPr lang="en-US" sz="3200" i="1">
                              <a:latin typeface="Cambria Math" panose="02040503050406030204" pitchFamily="18" charset="0"/>
                              <a:ea typeface="Cambria Math" panose="02040503050406030204" pitchFamily="18" charset="0"/>
                            </a:rPr>
                            <m:t>𝑃</m:t>
                          </m:r>
                          <m:d>
                            <m:dPr>
                              <m:ctrlPr>
                                <a:rPr lang="en-US" sz="3200" i="1">
                                  <a:latin typeface="Cambria Math" panose="02040503050406030204" pitchFamily="18" charset="0"/>
                                  <a:ea typeface="Cambria Math" panose="02040503050406030204" pitchFamily="18" charset="0"/>
                                </a:rPr>
                              </m:ctrlPr>
                            </m:dPr>
                            <m:e>
                              <m:r>
                                <a:rPr lang="en-US" sz="3200" i="1">
                                  <a:latin typeface="Cambria Math" panose="02040503050406030204" pitchFamily="18" charset="0"/>
                                  <a:ea typeface="Cambria Math" panose="02040503050406030204" pitchFamily="18" charset="0"/>
                                </a:rPr>
                                <m:t>𝐴</m:t>
                              </m:r>
                            </m:e>
                          </m:d>
                          <m:r>
                            <a:rPr lang="en-US" sz="3200" i="1">
                              <a:latin typeface="Cambria Math" panose="02040503050406030204" pitchFamily="18" charset="0"/>
                              <a:ea typeface="Cambria Math" panose="02040503050406030204" pitchFamily="18" charset="0"/>
                            </a:rPr>
                            <m:t>,</m:t>
                          </m:r>
                          <m:r>
                            <a:rPr lang="en-US" sz="3200" i="1">
                              <a:latin typeface="Cambria Math" panose="02040503050406030204" pitchFamily="18" charset="0"/>
                              <a:ea typeface="Cambria Math" panose="02040503050406030204" pitchFamily="18" charset="0"/>
                            </a:rPr>
                            <m:t>𝑃</m:t>
                          </m:r>
                          <m:d>
                            <m:dPr>
                              <m:ctrlPr>
                                <a:rPr lang="en-US" sz="3200" i="1">
                                  <a:latin typeface="Cambria Math" panose="02040503050406030204" pitchFamily="18" charset="0"/>
                                  <a:ea typeface="Cambria Math" panose="02040503050406030204" pitchFamily="18" charset="0"/>
                                </a:rPr>
                              </m:ctrlPr>
                            </m:dPr>
                            <m:e>
                              <m:r>
                                <a:rPr lang="en-US" sz="3200" i="1">
                                  <a:latin typeface="Cambria Math" panose="02040503050406030204" pitchFamily="18" charset="0"/>
                                  <a:ea typeface="Cambria Math" panose="02040503050406030204" pitchFamily="18" charset="0"/>
                                </a:rPr>
                                <m:t>𝐵</m:t>
                              </m:r>
                            </m:e>
                          </m:d>
                        </m:e>
                      </m:d>
                    </m:oMath>
                  </m:oMathPara>
                </a14:m>
                <a:endParaRPr lang="en-US" sz="3200" dirty="0">
                  <a:latin typeface="Lato" panose="020F0502020204030203" pitchFamily="34" charset="0"/>
                  <a:ea typeface="Lato" panose="020F0502020204030203" pitchFamily="34" charset="0"/>
                  <a:cs typeface="Lato" panose="020F0502020204030203" pitchFamily="34" charset="0"/>
                </a:endParaRPr>
              </a:p>
            </p:txBody>
          </p:sp>
        </mc:Choice>
        <mc:Fallback xmlns="">
          <p:sp>
            <p:nvSpPr>
              <p:cNvPr id="13" name="TextBox 12">
                <a:extLst>
                  <a:ext uri="{FF2B5EF4-FFF2-40B4-BE49-F238E27FC236}">
                    <a16:creationId xmlns:a16="http://schemas.microsoft.com/office/drawing/2014/main" id="{E3D51C52-25FC-44AD-AFC1-7A4E023A6952}"/>
                  </a:ext>
                </a:extLst>
              </p:cNvPr>
              <p:cNvSpPr txBox="1">
                <a:spLocks noRot="1" noChangeAspect="1" noMove="1" noResize="1" noEditPoints="1" noAdjustHandles="1" noChangeArrowheads="1" noChangeShapeType="1" noTextEdit="1"/>
              </p:cNvSpPr>
              <p:nvPr/>
            </p:nvSpPr>
            <p:spPr>
              <a:xfrm>
                <a:off x="3459650" y="2006368"/>
                <a:ext cx="4925900" cy="555858"/>
              </a:xfrm>
              <a:prstGeom prst="rect">
                <a:avLst/>
              </a:prstGeom>
              <a:blipFill>
                <a:blip r:embed="rId3"/>
                <a:stretch>
                  <a:fillRect b="-1099"/>
                </a:stretch>
              </a:blipFill>
            </p:spPr>
            <p:txBody>
              <a:bodyPr/>
              <a:lstStyle/>
              <a:p>
                <a:r>
                  <a:rPr lang="en-US">
                    <a:noFill/>
                  </a:rPr>
                  <a:t> </a:t>
                </a:r>
              </a:p>
            </p:txBody>
          </p:sp>
        </mc:Fallback>
      </mc:AlternateContent>
      <p:sp>
        <p:nvSpPr>
          <p:cNvPr id="3" name="TextBox 2"/>
          <p:cNvSpPr txBox="1"/>
          <p:nvPr/>
        </p:nvSpPr>
        <p:spPr>
          <a:xfrm>
            <a:off x="4371813" y="6327581"/>
            <a:ext cx="3448380" cy="369332"/>
          </a:xfrm>
          <a:prstGeom prst="rect">
            <a:avLst/>
          </a:prstGeom>
          <a:noFill/>
        </p:spPr>
        <p:txBody>
          <a:bodyPr wrap="none" rtlCol="0" anchor="ctr">
            <a:spAutoFit/>
          </a:bodyPr>
          <a:lstStyle/>
          <a:p>
            <a:pPr algn="ctr"/>
            <a:r>
              <a:rPr lang="en-US" b="1" dirty="0">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Beware the Conjunction Fallacy</a:t>
            </a:r>
          </a:p>
        </p:txBody>
      </p:sp>
    </p:spTree>
    <p:extLst>
      <p:ext uri="{BB962C8B-B14F-4D97-AF65-F5344CB8AC3E}">
        <p14:creationId xmlns:p14="http://schemas.microsoft.com/office/powerpoint/2010/main" val="1195067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Independence</a:t>
            </a:r>
          </a:p>
        </p:txBody>
      </p:sp>
      <p:sp>
        <p:nvSpPr>
          <p:cNvPr id="3" name="Content Placeholder 2"/>
          <p:cNvSpPr>
            <a:spLocks noGrp="1"/>
          </p:cNvSpPr>
          <p:nvPr>
            <p:ph idx="1"/>
          </p:nvPr>
        </p:nvSpPr>
        <p:spPr/>
        <p:txBody>
          <a:bodyPr/>
          <a:lstStyle/>
          <a:p>
            <a:r>
              <a:rPr lang="en-US" dirty="0"/>
              <a:t>A and B are independent </a:t>
            </a:r>
            <a:r>
              <a:rPr lang="en-US" dirty="0" err="1"/>
              <a:t>iff</a:t>
            </a:r>
            <a:r>
              <a:rPr lang="en-US" dirty="0"/>
              <a:t>:</a:t>
            </a:r>
          </a:p>
          <a:p>
            <a:pPr marL="457200" lvl="1" indent="0">
              <a:buNone/>
            </a:pPr>
            <a:r>
              <a:rPr lang="en-US" dirty="0"/>
              <a:t>P(A,B) = P(A) * P(B)</a:t>
            </a:r>
          </a:p>
          <a:p>
            <a:pPr lvl="1"/>
            <a:endParaRPr lang="en-US" dirty="0"/>
          </a:p>
          <a:p>
            <a:r>
              <a:rPr lang="en-US" dirty="0"/>
              <a:t>Then we write A ⊥ B</a:t>
            </a:r>
          </a:p>
          <a:p>
            <a:endParaRPr lang="en-US" dirty="0"/>
          </a:p>
          <a:p>
            <a:r>
              <a:rPr lang="en-US" dirty="0"/>
              <a:t>Not easy to show on a Venn Diagram</a:t>
            </a:r>
          </a:p>
        </p:txBody>
      </p:sp>
    </p:spTree>
    <p:extLst>
      <p:ext uri="{BB962C8B-B14F-4D97-AF65-F5344CB8AC3E}">
        <p14:creationId xmlns:p14="http://schemas.microsoft.com/office/powerpoint/2010/main" val="4110718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Conditional Probability</a:t>
            </a:r>
          </a:p>
        </p:txBody>
      </p:sp>
      <p:sp>
        <p:nvSpPr>
          <p:cNvPr id="3" name="Content Placeholder 2"/>
          <p:cNvSpPr>
            <a:spLocks noGrp="1"/>
          </p:cNvSpPr>
          <p:nvPr>
            <p:ph idx="1"/>
          </p:nvPr>
        </p:nvSpPr>
        <p:spPr/>
        <p:txBody>
          <a:bodyPr/>
          <a:lstStyle/>
          <a:p>
            <a:r>
              <a:rPr lang="en-US" i="1" dirty="0"/>
              <a:t>Given that B has occurred, what is the probability that A occurs?</a:t>
            </a:r>
          </a:p>
          <a:p>
            <a:r>
              <a:rPr lang="en-US" dirty="0"/>
              <a:t>Once we have observed that B has occurred, it becomes our “universe”</a:t>
            </a:r>
          </a:p>
        </p:txBody>
      </p:sp>
      <p:grpSp>
        <p:nvGrpSpPr>
          <p:cNvPr id="5" name="Group 4"/>
          <p:cNvGrpSpPr>
            <a:grpSpLocks noChangeAspect="1"/>
          </p:cNvGrpSpPr>
          <p:nvPr/>
        </p:nvGrpSpPr>
        <p:grpSpPr>
          <a:xfrm>
            <a:off x="2211997" y="4685635"/>
            <a:ext cx="3252528" cy="1626264"/>
            <a:chOff x="1655400" y="3433763"/>
            <a:chExt cx="5486400" cy="2743200"/>
          </a:xfrm>
        </p:grpSpPr>
        <p:sp>
          <p:nvSpPr>
            <p:cNvPr id="6" name="Rectangle 5"/>
            <p:cNvSpPr/>
            <p:nvPr/>
          </p:nvSpPr>
          <p:spPr>
            <a:xfrm>
              <a:off x="1655400" y="3433763"/>
              <a:ext cx="5486400" cy="27432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l-GR" sz="3600" b="1" dirty="0">
                  <a:solidFill>
                    <a:schemeClr val="tx1"/>
                  </a:solidFill>
                  <a:effectLst>
                    <a:outerShdw blurRad="38100" dist="38100" dir="2700000" algn="tl">
                      <a:srgbClr val="000000">
                        <a:alpha val="43137"/>
                      </a:srgbClr>
                    </a:outerShdw>
                  </a:effectLst>
                  <a:latin typeface="Lucida Console" panose="020B0609040504020204" pitchFamily="49" charset="0"/>
                </a:rPr>
                <a:t>Ω</a:t>
              </a:r>
              <a:endParaRPr lang="en-US" sz="3600" b="1" dirty="0">
                <a:solidFill>
                  <a:schemeClr val="tx1"/>
                </a:solidFill>
                <a:effectLst>
                  <a:outerShdw blurRad="38100" dist="38100" dir="2700000" algn="tl">
                    <a:srgbClr val="000000">
                      <a:alpha val="43137"/>
                    </a:srgbClr>
                  </a:outerShdw>
                </a:effectLst>
              </a:endParaRPr>
            </a:p>
          </p:txBody>
        </p:sp>
        <p:sp>
          <p:nvSpPr>
            <p:cNvPr id="7" name="Freeform 6"/>
            <p:cNvSpPr/>
            <p:nvPr/>
          </p:nvSpPr>
          <p:spPr>
            <a:xfrm>
              <a:off x="4572001" y="4508701"/>
              <a:ext cx="424851" cy="926210"/>
            </a:xfrm>
            <a:custGeom>
              <a:avLst/>
              <a:gdLst>
                <a:gd name="connsiteX0" fmla="*/ 412597 w 424851"/>
                <a:gd name="connsiteY0" fmla="*/ 0 h 926210"/>
                <a:gd name="connsiteX1" fmla="*/ 419540 w 424851"/>
                <a:gd name="connsiteY1" fmla="*/ 45493 h 926210"/>
                <a:gd name="connsiteX2" fmla="*/ 424851 w 424851"/>
                <a:gd name="connsiteY2" fmla="*/ 150672 h 926210"/>
                <a:gd name="connsiteX3" fmla="*/ 123552 w 424851"/>
                <a:gd name="connsiteY3" fmla="*/ 878073 h 926210"/>
                <a:gd name="connsiteX4" fmla="*/ 70589 w 424851"/>
                <a:gd name="connsiteY4" fmla="*/ 926210 h 926210"/>
                <a:gd name="connsiteX5" fmla="*/ 53894 w 424851"/>
                <a:gd name="connsiteY5" fmla="*/ 895452 h 926210"/>
                <a:gd name="connsiteX6" fmla="*/ 0 w 424851"/>
                <a:gd name="connsiteY6" fmla="*/ 628508 h 926210"/>
                <a:gd name="connsiteX7" fmla="*/ 302363 w 424851"/>
                <a:gd name="connsiteY7" fmla="*/ 59832 h 926210"/>
                <a:gd name="connsiteX8" fmla="*/ 412597 w 424851"/>
                <a:gd name="connsiteY8" fmla="*/ 0 h 926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4851" h="926210">
                  <a:moveTo>
                    <a:pt x="412597" y="0"/>
                  </a:moveTo>
                  <a:lnTo>
                    <a:pt x="419540" y="45493"/>
                  </a:lnTo>
                  <a:cubicBezTo>
                    <a:pt x="423052" y="80076"/>
                    <a:pt x="424851" y="115164"/>
                    <a:pt x="424851" y="150672"/>
                  </a:cubicBezTo>
                  <a:cubicBezTo>
                    <a:pt x="424851" y="434740"/>
                    <a:pt x="309710" y="691915"/>
                    <a:pt x="123552" y="878073"/>
                  </a:cubicBezTo>
                  <a:lnTo>
                    <a:pt x="70589" y="926210"/>
                  </a:lnTo>
                  <a:lnTo>
                    <a:pt x="53894" y="895452"/>
                  </a:lnTo>
                  <a:cubicBezTo>
                    <a:pt x="19190" y="813405"/>
                    <a:pt x="0" y="723197"/>
                    <a:pt x="0" y="628508"/>
                  </a:cubicBezTo>
                  <a:cubicBezTo>
                    <a:pt x="0" y="391785"/>
                    <a:pt x="119939" y="183075"/>
                    <a:pt x="302363" y="59832"/>
                  </a:cubicBezTo>
                  <a:lnTo>
                    <a:pt x="412597" y="0"/>
                  </a:lnTo>
                  <a:close/>
                </a:path>
              </a:pathLst>
            </a:custGeom>
            <a:solidFill>
              <a:srgbClr val="C0000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sz="2400" b="1" dirty="0">
                  <a:solidFill>
                    <a:schemeClr val="tx1"/>
                  </a:solidFill>
                  <a:effectLst>
                    <a:outerShdw blurRad="38100" dist="38100" dir="2700000" algn="tl">
                      <a:srgbClr val="000000">
                        <a:alpha val="43137"/>
                      </a:srgbClr>
                    </a:outerShdw>
                  </a:effectLst>
                  <a:latin typeface="Lucida Console" panose="020B0609040504020204" pitchFamily="49" charset="0"/>
                </a:rPr>
                <a:t>A</a:t>
              </a:r>
            </a:p>
          </p:txBody>
        </p:sp>
        <p:sp>
          <p:nvSpPr>
            <p:cNvPr id="8" name="Freeform 7"/>
            <p:cNvSpPr/>
            <p:nvPr/>
          </p:nvSpPr>
          <p:spPr>
            <a:xfrm>
              <a:off x="2939451" y="3630673"/>
              <a:ext cx="2045146" cy="2057400"/>
            </a:xfrm>
            <a:custGeom>
              <a:avLst/>
              <a:gdLst>
                <a:gd name="connsiteX0" fmla="*/ 1028700 w 2045146"/>
                <a:gd name="connsiteY0" fmla="*/ 0 h 2057400"/>
                <a:gd name="connsiteX1" fmla="*/ 2036500 w 2045146"/>
                <a:gd name="connsiteY1" fmla="*/ 821381 h 2057400"/>
                <a:gd name="connsiteX2" fmla="*/ 2045146 w 2045146"/>
                <a:gd name="connsiteY2" fmla="*/ 878028 h 2057400"/>
                <a:gd name="connsiteX3" fmla="*/ 1934912 w 2045146"/>
                <a:gd name="connsiteY3" fmla="*/ 937860 h 2057400"/>
                <a:gd name="connsiteX4" fmla="*/ 1632549 w 2045146"/>
                <a:gd name="connsiteY4" fmla="*/ 1506536 h 2057400"/>
                <a:gd name="connsiteX5" fmla="*/ 1686443 w 2045146"/>
                <a:gd name="connsiteY5" fmla="*/ 1773480 h 2057400"/>
                <a:gd name="connsiteX6" fmla="*/ 1703138 w 2045146"/>
                <a:gd name="connsiteY6" fmla="*/ 1804238 h 2057400"/>
                <a:gd name="connsiteX7" fmla="*/ 1683049 w 2045146"/>
                <a:gd name="connsiteY7" fmla="*/ 1822495 h 2057400"/>
                <a:gd name="connsiteX8" fmla="*/ 1028700 w 2045146"/>
                <a:gd name="connsiteY8" fmla="*/ 2057400 h 2057400"/>
                <a:gd name="connsiteX9" fmla="*/ 0 w 2045146"/>
                <a:gd name="connsiteY9" fmla="*/ 1028700 h 2057400"/>
                <a:gd name="connsiteX10" fmla="*/ 1028700 w 2045146"/>
                <a:gd name="connsiteY10" fmla="*/ 0 h 205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45146" h="2057400">
                  <a:moveTo>
                    <a:pt x="1028700" y="0"/>
                  </a:moveTo>
                  <a:cubicBezTo>
                    <a:pt x="1525818" y="0"/>
                    <a:pt x="1940578" y="352620"/>
                    <a:pt x="2036500" y="821381"/>
                  </a:cubicBezTo>
                  <a:lnTo>
                    <a:pt x="2045146" y="878028"/>
                  </a:lnTo>
                  <a:lnTo>
                    <a:pt x="1934912" y="937860"/>
                  </a:lnTo>
                  <a:cubicBezTo>
                    <a:pt x="1752488" y="1061103"/>
                    <a:pt x="1632549" y="1269813"/>
                    <a:pt x="1632549" y="1506536"/>
                  </a:cubicBezTo>
                  <a:cubicBezTo>
                    <a:pt x="1632549" y="1601225"/>
                    <a:pt x="1651739" y="1691433"/>
                    <a:pt x="1686443" y="1773480"/>
                  </a:cubicBezTo>
                  <a:lnTo>
                    <a:pt x="1703138" y="1804238"/>
                  </a:lnTo>
                  <a:lnTo>
                    <a:pt x="1683049" y="1822495"/>
                  </a:lnTo>
                  <a:cubicBezTo>
                    <a:pt x="1505228" y="1969245"/>
                    <a:pt x="1277259" y="2057400"/>
                    <a:pt x="1028700" y="2057400"/>
                  </a:cubicBezTo>
                  <a:cubicBezTo>
                    <a:pt x="460565" y="2057400"/>
                    <a:pt x="0" y="1596835"/>
                    <a:pt x="0" y="1028700"/>
                  </a:cubicBezTo>
                  <a:cubicBezTo>
                    <a:pt x="0" y="460565"/>
                    <a:pt x="460565" y="0"/>
                    <a:pt x="1028700" y="0"/>
                  </a:cubicBezTo>
                  <a:close/>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600" b="1" dirty="0">
                <a:solidFill>
                  <a:schemeClr val="tx1"/>
                </a:solidFill>
                <a:effectLst>
                  <a:outerShdw blurRad="38100" dist="38100" dir="2700000" algn="tl">
                    <a:srgbClr val="000000">
                      <a:alpha val="43137"/>
                    </a:srgbClr>
                  </a:outerShdw>
                </a:effectLst>
                <a:latin typeface="Lucida Console" panose="020B0609040504020204" pitchFamily="49" charset="0"/>
              </a:endParaRPr>
            </a:p>
          </p:txBody>
        </p:sp>
        <p:sp>
          <p:nvSpPr>
            <p:cNvPr id="9" name="Freeform 8"/>
            <p:cNvSpPr/>
            <p:nvPr/>
          </p:nvSpPr>
          <p:spPr>
            <a:xfrm>
              <a:off x="4642590" y="4451409"/>
              <a:ext cx="1301011" cy="1371600"/>
            </a:xfrm>
            <a:custGeom>
              <a:avLst/>
              <a:gdLst>
                <a:gd name="connsiteX0" fmla="*/ 615211 w 1301011"/>
                <a:gd name="connsiteY0" fmla="*/ 0 h 1371600"/>
                <a:gd name="connsiteX1" fmla="*/ 1301011 w 1301011"/>
                <a:gd name="connsiteY1" fmla="*/ 685800 h 1371600"/>
                <a:gd name="connsiteX2" fmla="*/ 615211 w 1301011"/>
                <a:gd name="connsiteY2" fmla="*/ 1371600 h 1371600"/>
                <a:gd name="connsiteX3" fmla="*/ 46535 w 1301011"/>
                <a:gd name="connsiteY3" fmla="*/ 1069237 h 1371600"/>
                <a:gd name="connsiteX4" fmla="*/ 0 w 1301011"/>
                <a:gd name="connsiteY4" fmla="*/ 983502 h 1371600"/>
                <a:gd name="connsiteX5" fmla="*/ 52963 w 1301011"/>
                <a:gd name="connsiteY5" fmla="*/ 935365 h 1371600"/>
                <a:gd name="connsiteX6" fmla="*/ 354262 w 1301011"/>
                <a:gd name="connsiteY6" fmla="*/ 207964 h 1371600"/>
                <a:gd name="connsiteX7" fmla="*/ 348951 w 1301011"/>
                <a:gd name="connsiteY7" fmla="*/ 102785 h 1371600"/>
                <a:gd name="connsiteX8" fmla="*/ 342008 w 1301011"/>
                <a:gd name="connsiteY8" fmla="*/ 57292 h 1371600"/>
                <a:gd name="connsiteX9" fmla="*/ 348267 w 1301011"/>
                <a:gd name="connsiteY9" fmla="*/ 53894 h 1371600"/>
                <a:gd name="connsiteX10" fmla="*/ 615211 w 1301011"/>
                <a:gd name="connsiteY10"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01011" h="1371600">
                  <a:moveTo>
                    <a:pt x="615211" y="0"/>
                  </a:moveTo>
                  <a:cubicBezTo>
                    <a:pt x="993968" y="0"/>
                    <a:pt x="1301011" y="307043"/>
                    <a:pt x="1301011" y="685800"/>
                  </a:cubicBezTo>
                  <a:cubicBezTo>
                    <a:pt x="1301011" y="1064557"/>
                    <a:pt x="993968" y="1371600"/>
                    <a:pt x="615211" y="1371600"/>
                  </a:cubicBezTo>
                  <a:cubicBezTo>
                    <a:pt x="378488" y="1371600"/>
                    <a:pt x="169778" y="1251662"/>
                    <a:pt x="46535" y="1069237"/>
                  </a:cubicBezTo>
                  <a:lnTo>
                    <a:pt x="0" y="983502"/>
                  </a:lnTo>
                  <a:lnTo>
                    <a:pt x="52963" y="935365"/>
                  </a:lnTo>
                  <a:cubicBezTo>
                    <a:pt x="239121" y="749207"/>
                    <a:pt x="354262" y="492032"/>
                    <a:pt x="354262" y="207964"/>
                  </a:cubicBezTo>
                  <a:cubicBezTo>
                    <a:pt x="354262" y="172456"/>
                    <a:pt x="352463" y="137368"/>
                    <a:pt x="348951" y="102785"/>
                  </a:cubicBezTo>
                  <a:lnTo>
                    <a:pt x="342008" y="57292"/>
                  </a:lnTo>
                  <a:lnTo>
                    <a:pt x="348267" y="53894"/>
                  </a:lnTo>
                  <a:cubicBezTo>
                    <a:pt x="430315" y="19190"/>
                    <a:pt x="520522" y="0"/>
                    <a:pt x="615211" y="0"/>
                  </a:cubicBezTo>
                  <a:close/>
                </a:path>
              </a:pathLst>
            </a:custGeom>
            <a:solidFill>
              <a:srgbClr val="0070C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sz="3600" b="1" dirty="0">
                  <a:solidFill>
                    <a:schemeClr val="tx1"/>
                  </a:solidFill>
                  <a:effectLst>
                    <a:outerShdw blurRad="38100" dist="38100" dir="2700000" algn="tl">
                      <a:srgbClr val="000000">
                        <a:alpha val="43137"/>
                      </a:srgbClr>
                    </a:outerShdw>
                  </a:effectLst>
                  <a:latin typeface="Lucida Console" panose="020B0609040504020204" pitchFamily="49" charset="0"/>
                </a:rPr>
                <a:t>B</a:t>
              </a:r>
            </a:p>
          </p:txBody>
        </p:sp>
      </p:grpSp>
      <p:grpSp>
        <p:nvGrpSpPr>
          <p:cNvPr id="17" name="Group 16"/>
          <p:cNvGrpSpPr/>
          <p:nvPr/>
        </p:nvGrpSpPr>
        <p:grpSpPr>
          <a:xfrm>
            <a:off x="6891023" y="4684267"/>
            <a:ext cx="3252528" cy="1627632"/>
            <a:chOff x="4499726" y="4693814"/>
            <a:chExt cx="3252528" cy="1627632"/>
          </a:xfrm>
        </p:grpSpPr>
        <p:sp>
          <p:nvSpPr>
            <p:cNvPr id="15" name="Rectangle 14"/>
            <p:cNvSpPr/>
            <p:nvPr/>
          </p:nvSpPr>
          <p:spPr>
            <a:xfrm>
              <a:off x="4499726" y="4693814"/>
              <a:ext cx="909762" cy="1627632"/>
            </a:xfrm>
            <a:prstGeom prst="rect">
              <a:avLst/>
            </a:prstGeom>
            <a:solidFill>
              <a:srgbClr val="C0000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tx1"/>
                  </a:solidFill>
                  <a:effectLst>
                    <a:outerShdw blurRad="38100" dist="38100" dir="2700000" algn="tl">
                      <a:srgbClr val="000000">
                        <a:alpha val="43137"/>
                      </a:srgbClr>
                    </a:outerShdw>
                  </a:effectLst>
                  <a:latin typeface="Lucida Console" panose="020B0609040504020204" pitchFamily="49" charset="0"/>
                </a:rPr>
                <a:t>A</a:t>
              </a:r>
            </a:p>
          </p:txBody>
        </p:sp>
        <p:sp>
          <p:nvSpPr>
            <p:cNvPr id="11" name="Rectangle 10"/>
            <p:cNvSpPr/>
            <p:nvPr/>
          </p:nvSpPr>
          <p:spPr>
            <a:xfrm>
              <a:off x="4499726" y="4693814"/>
              <a:ext cx="3252528" cy="1626264"/>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n-US" sz="3600" b="1" dirty="0">
                  <a:solidFill>
                    <a:schemeClr val="tx1"/>
                  </a:solidFill>
                  <a:effectLst>
                    <a:outerShdw blurRad="38100" dist="38100" dir="2700000" algn="tl">
                      <a:srgbClr val="000000">
                        <a:alpha val="43137"/>
                      </a:srgbClr>
                    </a:outerShdw>
                  </a:effectLst>
                  <a:latin typeface="Lucida Console" panose="020B0609040504020204" pitchFamily="49" charset="0"/>
                </a:rPr>
                <a:t>B</a:t>
              </a:r>
              <a:endParaRPr lang="en-US" sz="3600" b="1" dirty="0">
                <a:solidFill>
                  <a:schemeClr val="tx1"/>
                </a:solidFill>
                <a:effectLst>
                  <a:outerShdw blurRad="38100" dist="38100" dir="2700000" algn="tl">
                    <a:srgbClr val="000000">
                      <a:alpha val="43137"/>
                    </a:srgbClr>
                  </a:outerShdw>
                </a:effectLst>
              </a:endParaRPr>
            </a:p>
          </p:txBody>
        </p:sp>
        <p:sp>
          <p:nvSpPr>
            <p:cNvPr id="16" name="Rectangle 15"/>
            <p:cNvSpPr/>
            <p:nvPr/>
          </p:nvSpPr>
          <p:spPr>
            <a:xfrm>
              <a:off x="5409488" y="4693814"/>
              <a:ext cx="2342766" cy="1627632"/>
            </a:xfrm>
            <a:prstGeom prst="rect">
              <a:avLst/>
            </a:prstGeom>
            <a:solidFill>
              <a:srgbClr val="0070C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b="1" dirty="0">
                  <a:solidFill>
                    <a:prstClr val="black"/>
                  </a:solidFill>
                  <a:effectLst>
                    <a:outerShdw blurRad="38100" dist="38100" dir="2700000" algn="tl">
                      <a:srgbClr val="000000">
                        <a:alpha val="43137"/>
                      </a:srgbClr>
                    </a:outerShdw>
                  </a:effectLst>
                  <a:latin typeface="Lucida Console" panose="020B0609040504020204" pitchFamily="49" charset="0"/>
                </a:rPr>
                <a:t>A</a:t>
              </a:r>
              <a:r>
                <a:rPr lang="en-US" sz="3200" b="1" baseline="30000" dirty="0">
                  <a:solidFill>
                    <a:prstClr val="black"/>
                  </a:solidFill>
                  <a:effectLst>
                    <a:outerShdw blurRad="38100" dist="38100" dir="2700000" algn="tl">
                      <a:srgbClr val="000000">
                        <a:alpha val="43137"/>
                      </a:srgbClr>
                    </a:outerShdw>
                  </a:effectLst>
                  <a:latin typeface="Lucida Console" panose="020B0609040504020204" pitchFamily="49" charset="0"/>
                </a:rPr>
                <a:t>c</a:t>
              </a:r>
            </a:p>
          </p:txBody>
        </p:sp>
      </p:grpSp>
      <p:cxnSp>
        <p:nvCxnSpPr>
          <p:cNvPr id="10" name="Straight Arrow Connector 9">
            <a:extLst>
              <a:ext uri="{FF2B5EF4-FFF2-40B4-BE49-F238E27FC236}">
                <a16:creationId xmlns:a16="http://schemas.microsoft.com/office/drawing/2014/main" id="{433DBF66-4896-4F2E-BAEE-82B143DB48A2}"/>
              </a:ext>
            </a:extLst>
          </p:cNvPr>
          <p:cNvCxnSpPr>
            <a:cxnSpLocks/>
          </p:cNvCxnSpPr>
          <p:nvPr/>
        </p:nvCxnSpPr>
        <p:spPr>
          <a:xfrm>
            <a:off x="5617030" y="5475514"/>
            <a:ext cx="1088571" cy="0"/>
          </a:xfrm>
          <a:prstGeom prst="straightConnector1">
            <a:avLst/>
          </a:prstGeom>
          <a:ln w="57150">
            <a:solidFill>
              <a:srgbClr val="C00000"/>
            </a:solidFill>
            <a:tailEnd type="triangle"/>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4354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Conditional Probability</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14:m>
                  <m:oMath xmlns:m="http://schemas.openxmlformats.org/officeDocument/2006/math">
                    <m:r>
                      <a:rPr lang="en-US" b="0" i="1" smtClean="0">
                        <a:latin typeface="Cambria Math" panose="02040503050406030204" pitchFamily="18" charset="0"/>
                      </a:rPr>
                      <m:t>𝑃</m:t>
                    </m:r>
                    <m:d>
                      <m:dPr>
                        <m:ctrlPr>
                          <a:rPr lang="en-US" b="0" i="1" smtClean="0">
                            <a:latin typeface="Cambria Math" panose="02040503050406030204" pitchFamily="18" charset="0"/>
                          </a:rPr>
                        </m:ctrlPr>
                      </m:dPr>
                      <m:e>
                        <m:r>
                          <a:rPr lang="en-US" b="0" i="1" smtClean="0">
                            <a:latin typeface="Cambria Math" panose="02040503050406030204" pitchFamily="18" charset="0"/>
                          </a:rPr>
                          <m:t>𝐴</m:t>
                        </m:r>
                      </m:e>
                      <m:e>
                        <m:r>
                          <a:rPr lang="en-US" b="0" i="1" smtClean="0">
                            <a:latin typeface="Cambria Math" panose="02040503050406030204" pitchFamily="18" charset="0"/>
                          </a:rPr>
                          <m:t>𝐵</m:t>
                        </m:r>
                      </m:e>
                    </m:d>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𝑃</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𝐵</m:t>
                        </m:r>
                      </m:e>
                      <m:e>
                        <m:r>
                          <a:rPr lang="en-US" b="0" i="1" smtClean="0">
                            <a:latin typeface="Cambria Math" panose="02040503050406030204" pitchFamily="18" charset="0"/>
                            <a:ea typeface="Cambria Math" panose="02040503050406030204" pitchFamily="18" charset="0"/>
                          </a:rPr>
                          <m:t>𝐴</m:t>
                        </m:r>
                      </m:e>
                    </m:d>
                  </m:oMath>
                </a14:m>
                <a:r>
                  <a:rPr lang="en-US" dirty="0"/>
                  <a:t> unless </a:t>
                </a:r>
                <a14:m>
                  <m:oMath xmlns:m="http://schemas.openxmlformats.org/officeDocument/2006/math">
                    <m:r>
                      <a:rPr lang="en-US" b="0" i="1" smtClean="0">
                        <a:latin typeface="Cambria Math" panose="02040503050406030204" pitchFamily="18" charset="0"/>
                      </a:rPr>
                      <m:t>𝑃</m:t>
                    </m:r>
                    <m:d>
                      <m:dPr>
                        <m:ctrlPr>
                          <a:rPr lang="en-US" b="0" i="1" smtClean="0">
                            <a:latin typeface="Cambria Math" panose="02040503050406030204" pitchFamily="18" charset="0"/>
                          </a:rPr>
                        </m:ctrlPr>
                      </m:dPr>
                      <m:e>
                        <m:r>
                          <a:rPr lang="en-US" b="0" i="1" smtClean="0">
                            <a:latin typeface="Cambria Math" panose="02040503050406030204" pitchFamily="18" charset="0"/>
                          </a:rPr>
                          <m:t>𝐴</m:t>
                        </m:r>
                      </m:e>
                    </m:d>
                    <m:r>
                      <a:rPr lang="en-US" b="0" i="1" smtClean="0">
                        <a:latin typeface="Cambria Math" panose="02040503050406030204" pitchFamily="18" charset="0"/>
                      </a:rPr>
                      <m:t>=</m:t>
                    </m:r>
                    <m:r>
                      <a:rPr lang="en-US" b="0" i="1" smtClean="0">
                        <a:latin typeface="Cambria Math" panose="02040503050406030204" pitchFamily="18" charset="0"/>
                      </a:rPr>
                      <m:t>𝑃</m:t>
                    </m:r>
                    <m:d>
                      <m:dPr>
                        <m:ctrlPr>
                          <a:rPr lang="en-US" b="0" i="1" smtClean="0">
                            <a:latin typeface="Cambria Math" panose="02040503050406030204" pitchFamily="18" charset="0"/>
                          </a:rPr>
                        </m:ctrlPr>
                      </m:dPr>
                      <m:e>
                        <m:r>
                          <a:rPr lang="en-US" b="0" i="1" smtClean="0">
                            <a:latin typeface="Cambria Math" panose="02040503050406030204" pitchFamily="18" charset="0"/>
                          </a:rPr>
                          <m:t>𝐵</m:t>
                        </m:r>
                      </m:e>
                    </m:d>
                  </m:oMath>
                </a14:m>
                <a:endParaRPr lang="en-US" dirty="0"/>
              </a:p>
              <a:p>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t="-252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p:cNvSpPr txBox="1"/>
              <p:nvPr/>
            </p:nvSpPr>
            <p:spPr>
              <a:xfrm>
                <a:off x="3815472" y="2901322"/>
                <a:ext cx="4561057" cy="115345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3600" b="0" i="1" smtClean="0">
                          <a:latin typeface="Cambria Math" panose="02040503050406030204" pitchFamily="18" charset="0"/>
                        </a:rPr>
                        <m:t>𝑃</m:t>
                      </m:r>
                      <m:d>
                        <m:dPr>
                          <m:ctrlPr>
                            <a:rPr lang="en-US" sz="3600" b="0" i="1" smtClean="0">
                              <a:latin typeface="Cambria Math" panose="02040503050406030204" pitchFamily="18" charset="0"/>
                            </a:rPr>
                          </m:ctrlPr>
                        </m:dPr>
                        <m:e>
                          <m:r>
                            <a:rPr lang="en-US" sz="3600" b="0" i="1" smtClean="0">
                              <a:latin typeface="Cambria Math" panose="02040503050406030204" pitchFamily="18" charset="0"/>
                            </a:rPr>
                            <m:t>𝐴</m:t>
                          </m:r>
                        </m:e>
                        <m:e>
                          <m:r>
                            <a:rPr lang="en-US" sz="3600" b="0" i="1" smtClean="0">
                              <a:latin typeface="Cambria Math" panose="02040503050406030204" pitchFamily="18" charset="0"/>
                            </a:rPr>
                            <m:t>𝐵</m:t>
                          </m:r>
                        </m:e>
                      </m:d>
                      <m:r>
                        <a:rPr lang="en-US" sz="3600" b="0" i="1" smtClean="0">
                          <a:latin typeface="Cambria Math" panose="02040503050406030204" pitchFamily="18" charset="0"/>
                        </a:rPr>
                        <m:t>=</m:t>
                      </m:r>
                      <m:f>
                        <m:fPr>
                          <m:ctrlPr>
                            <a:rPr lang="en-US" sz="3600" b="0" i="1" smtClean="0">
                              <a:latin typeface="Cambria Math" panose="02040503050406030204" pitchFamily="18" charset="0"/>
                            </a:rPr>
                          </m:ctrlPr>
                        </m:fPr>
                        <m:num>
                          <m:r>
                            <a:rPr lang="en-US" sz="3600" b="0" i="1" smtClean="0">
                              <a:latin typeface="Cambria Math" panose="02040503050406030204" pitchFamily="18" charset="0"/>
                            </a:rPr>
                            <m:t>𝑃</m:t>
                          </m:r>
                          <m:d>
                            <m:dPr>
                              <m:ctrlPr>
                                <a:rPr lang="en-US" sz="3600" b="0" i="1" smtClean="0">
                                  <a:latin typeface="Cambria Math" panose="02040503050406030204" pitchFamily="18" charset="0"/>
                                </a:rPr>
                              </m:ctrlPr>
                            </m:dPr>
                            <m:e>
                              <m:r>
                                <a:rPr lang="en-US" sz="3600" b="0" i="1" smtClean="0">
                                  <a:latin typeface="Cambria Math" panose="02040503050406030204" pitchFamily="18" charset="0"/>
                                </a:rPr>
                                <m:t>𝐵</m:t>
                              </m:r>
                            </m:e>
                            <m:e>
                              <m:r>
                                <a:rPr lang="en-US" sz="3600" b="0" i="1" smtClean="0">
                                  <a:latin typeface="Cambria Math" panose="02040503050406030204" pitchFamily="18" charset="0"/>
                                </a:rPr>
                                <m:t>𝐴</m:t>
                              </m:r>
                            </m:e>
                          </m:d>
                          <m:r>
                            <a:rPr lang="en-US" sz="3600" b="0" i="1" smtClean="0">
                              <a:latin typeface="Cambria Math" panose="02040503050406030204" pitchFamily="18" charset="0"/>
                            </a:rPr>
                            <m:t>𝑃</m:t>
                          </m:r>
                          <m:d>
                            <m:dPr>
                              <m:ctrlPr>
                                <a:rPr lang="en-US" sz="3600" b="0" i="1" smtClean="0">
                                  <a:latin typeface="Cambria Math" panose="02040503050406030204" pitchFamily="18" charset="0"/>
                                </a:rPr>
                              </m:ctrlPr>
                            </m:dPr>
                            <m:e>
                              <m:r>
                                <a:rPr lang="en-US" sz="3600" b="0" i="1" smtClean="0">
                                  <a:latin typeface="Cambria Math" panose="02040503050406030204" pitchFamily="18" charset="0"/>
                                </a:rPr>
                                <m:t>𝐴</m:t>
                              </m:r>
                            </m:e>
                          </m:d>
                        </m:num>
                        <m:den>
                          <m:r>
                            <a:rPr lang="en-US" sz="3600" b="0" i="1" smtClean="0">
                              <a:latin typeface="Cambria Math" panose="02040503050406030204" pitchFamily="18" charset="0"/>
                            </a:rPr>
                            <m:t>𝑃</m:t>
                          </m:r>
                          <m:d>
                            <m:dPr>
                              <m:ctrlPr>
                                <a:rPr lang="en-US" sz="3600" b="0" i="1" smtClean="0">
                                  <a:latin typeface="Cambria Math" panose="02040503050406030204" pitchFamily="18" charset="0"/>
                                </a:rPr>
                              </m:ctrlPr>
                            </m:dPr>
                            <m:e>
                              <m:r>
                                <a:rPr lang="en-US" sz="3600" b="0" i="1" smtClean="0">
                                  <a:latin typeface="Cambria Math" panose="02040503050406030204" pitchFamily="18" charset="0"/>
                                </a:rPr>
                                <m:t>𝐵</m:t>
                              </m:r>
                            </m:e>
                          </m:d>
                        </m:den>
                      </m:f>
                    </m:oMath>
                  </m:oMathPara>
                </a14:m>
                <a:endParaRPr lang="en-US" sz="3600" dirty="0">
                  <a:latin typeface="Lato" panose="020F0502020204030203" pitchFamily="34" charset="0"/>
                  <a:ea typeface="Lato" panose="020F0502020204030203" pitchFamily="34" charset="0"/>
                  <a:cs typeface="Lato" panose="020F0502020204030203" pitchFamily="34" charset="0"/>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3815472" y="2901322"/>
                <a:ext cx="4561057" cy="1153457"/>
              </a:xfrm>
              <a:prstGeom prst="rect">
                <a:avLst/>
              </a:prstGeom>
              <a:blipFill>
                <a:blip r:embed="rId4"/>
                <a:stretch>
                  <a:fillRect/>
                </a:stretch>
              </a:blipFill>
            </p:spPr>
            <p:txBody>
              <a:bodyPr/>
              <a:lstStyle/>
              <a:p>
                <a:r>
                  <a:rPr lang="en-US">
                    <a:noFill/>
                  </a:rPr>
                  <a:t> </a:t>
                </a:r>
              </a:p>
            </p:txBody>
          </p:sp>
        </mc:Fallback>
      </mc:AlternateContent>
      <p:sp>
        <p:nvSpPr>
          <p:cNvPr id="5" name="TextBox 4"/>
          <p:cNvSpPr txBox="1"/>
          <p:nvPr/>
        </p:nvSpPr>
        <p:spPr>
          <a:xfrm>
            <a:off x="4465320" y="4122041"/>
            <a:ext cx="3261360" cy="461665"/>
          </a:xfrm>
          <a:prstGeom prst="rect">
            <a:avLst/>
          </a:prstGeom>
          <a:noFill/>
        </p:spPr>
        <p:txBody>
          <a:bodyPr wrap="square" rtlCol="0">
            <a:spAutoFit/>
          </a:bodyPr>
          <a:lstStyle/>
          <a:p>
            <a:pPr algn="ctr"/>
            <a:r>
              <a:rPr lang="en-US" sz="2400" dirty="0">
                <a:solidFill>
                  <a:srgbClr val="A60F2D"/>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Bayes’ Theorem</a:t>
            </a:r>
          </a:p>
        </p:txBody>
      </p:sp>
      <p:pic>
        <p:nvPicPr>
          <p:cNvPr id="6" name="Picture 5">
            <a:extLst>
              <a:ext uri="{FF2B5EF4-FFF2-40B4-BE49-F238E27FC236}">
                <a16:creationId xmlns:a16="http://schemas.microsoft.com/office/drawing/2014/main" id="{65DB9D34-E679-41C8-AA30-13AFAAE129C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463433" y="4054779"/>
            <a:ext cx="2678673" cy="2774938"/>
          </a:xfrm>
          <a:prstGeom prst="rect">
            <a:avLst/>
          </a:prstGeom>
        </p:spPr>
      </p:pic>
      <p:pic>
        <p:nvPicPr>
          <p:cNvPr id="7" name="Picture 6"/>
          <p:cNvPicPr>
            <a:picLocks noChangeAspect="1"/>
          </p:cNvPicPr>
          <p:nvPr/>
        </p:nvPicPr>
        <p:blipFill>
          <a:blip r:embed="rId6">
            <a:clrChange>
              <a:clrFrom>
                <a:srgbClr val="FFFFFF"/>
              </a:clrFrom>
              <a:clrTo>
                <a:srgbClr val="FFFFFF">
                  <a:alpha val="0"/>
                </a:srgbClr>
              </a:clrTo>
            </a:clrChange>
          </a:blip>
          <a:stretch>
            <a:fillRect/>
          </a:stretch>
        </p:blipFill>
        <p:spPr>
          <a:xfrm rot="21297870">
            <a:off x="10372724" y="4522788"/>
            <a:ext cx="640080" cy="411073"/>
          </a:xfrm>
          <a:prstGeom prst="rect">
            <a:avLst/>
          </a:prstGeom>
        </p:spPr>
      </p:pic>
    </p:spTree>
    <p:extLst>
      <p:ext uri="{BB962C8B-B14F-4D97-AF65-F5344CB8AC3E}">
        <p14:creationId xmlns:p14="http://schemas.microsoft.com/office/powerpoint/2010/main" val="1653232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par>
                          <p:cTn id="9" fill="hold">
                            <p:stCondLst>
                              <p:cond delay="0"/>
                            </p:stCondLst>
                            <p:childTnLst>
                              <p:par>
                                <p:cTn id="10" presetID="1"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childTnLst>
                                </p:cTn>
                              </p:par>
                              <p:par>
                                <p:cTn id="12" presetID="2" presetClass="entr" presetSubtype="1"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0" fill="hold"/>
                                        <p:tgtEl>
                                          <p:spTgt spid="7"/>
                                        </p:tgtEl>
                                        <p:attrNameLst>
                                          <p:attrName>ppt_x</p:attrName>
                                        </p:attrNameLst>
                                      </p:cBhvr>
                                      <p:tavLst>
                                        <p:tav tm="0">
                                          <p:val>
                                            <p:strVal val="#ppt_x"/>
                                          </p:val>
                                        </p:tav>
                                        <p:tav tm="100000">
                                          <p:val>
                                            <p:strVal val="#ppt_x"/>
                                          </p:val>
                                        </p:tav>
                                      </p:tavLst>
                                    </p:anim>
                                    <p:anim calcmode="lin" valueType="num">
                                      <p:cBhvr additive="base">
                                        <p:cTn id="15" dur="5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Relationships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14:m>
                  <m:oMath xmlns:m="http://schemas.openxmlformats.org/officeDocument/2006/math">
                    <m:r>
                      <a:rPr lang="en-US" sz="3600" b="0" i="1" smtClean="0">
                        <a:latin typeface="Cambria Math" panose="02040503050406030204" pitchFamily="18" charset="0"/>
                      </a:rPr>
                      <m:t>𝑃</m:t>
                    </m:r>
                    <m:d>
                      <m:dPr>
                        <m:ctrlPr>
                          <a:rPr lang="en-US" sz="3600" b="0" i="1" smtClean="0">
                            <a:latin typeface="Cambria Math" panose="02040503050406030204" pitchFamily="18" charset="0"/>
                          </a:rPr>
                        </m:ctrlPr>
                      </m:dPr>
                      <m:e>
                        <m:r>
                          <a:rPr lang="en-US" sz="3600" b="0" i="1" smtClean="0">
                            <a:latin typeface="Cambria Math" panose="02040503050406030204" pitchFamily="18" charset="0"/>
                          </a:rPr>
                          <m:t>𝐴</m:t>
                        </m:r>
                      </m:e>
                    </m:d>
                    <m:r>
                      <a:rPr lang="en-US" sz="3600" b="0" i="1" smtClean="0">
                        <a:latin typeface="Cambria Math" panose="02040503050406030204" pitchFamily="18" charset="0"/>
                      </a:rPr>
                      <m:t>=</m:t>
                    </m:r>
                    <m:nary>
                      <m:naryPr>
                        <m:limLoc m:val="undOvr"/>
                        <m:subHide m:val="on"/>
                        <m:supHide m:val="on"/>
                        <m:ctrlPr>
                          <a:rPr lang="en-US" sz="3600" b="0" i="1" smtClean="0">
                            <a:latin typeface="Cambria Math" panose="02040503050406030204" pitchFamily="18" charset="0"/>
                          </a:rPr>
                        </m:ctrlPr>
                      </m:naryPr>
                      <m:sub/>
                      <m:sup/>
                      <m:e>
                        <m:r>
                          <a:rPr lang="en-US" sz="3600" b="0" i="1" smtClean="0">
                            <a:latin typeface="Cambria Math" panose="02040503050406030204" pitchFamily="18" charset="0"/>
                          </a:rPr>
                          <m:t>𝑃</m:t>
                        </m:r>
                        <m:d>
                          <m:dPr>
                            <m:ctrlPr>
                              <a:rPr lang="en-US" sz="3600" b="0" i="1" smtClean="0">
                                <a:latin typeface="Cambria Math" panose="02040503050406030204" pitchFamily="18" charset="0"/>
                              </a:rPr>
                            </m:ctrlPr>
                          </m:dPr>
                          <m:e>
                            <m:r>
                              <a:rPr lang="en-US" sz="3600" b="0" i="1" smtClean="0">
                                <a:latin typeface="Cambria Math" panose="02040503050406030204" pitchFamily="18" charset="0"/>
                              </a:rPr>
                              <m:t>𝐴</m:t>
                            </m:r>
                            <m:r>
                              <a:rPr lang="en-US" sz="3600" b="0" i="1" smtClean="0">
                                <a:latin typeface="Cambria Math" panose="02040503050406030204" pitchFamily="18" charset="0"/>
                              </a:rPr>
                              <m:t>,</m:t>
                            </m:r>
                            <m:r>
                              <a:rPr lang="en-US" sz="3600" b="0" i="1" smtClean="0">
                                <a:latin typeface="Cambria Math" panose="02040503050406030204" pitchFamily="18" charset="0"/>
                              </a:rPr>
                              <m:t>𝐵</m:t>
                            </m:r>
                          </m:e>
                        </m:d>
                        <m:r>
                          <a:rPr lang="en-US" sz="3600" b="0" i="1" smtClean="0">
                            <a:latin typeface="Cambria Math" panose="02040503050406030204" pitchFamily="18" charset="0"/>
                          </a:rPr>
                          <m:t>𝑑𝐵</m:t>
                        </m:r>
                      </m:e>
                    </m:nary>
                  </m:oMath>
                </a14:m>
                <a:endParaRPr lang="en-US" sz="3600" b="0" dirty="0"/>
              </a:p>
              <a:p>
                <a:endParaRPr lang="en-US" sz="3600" b="0" dirty="0"/>
              </a:p>
              <a:p>
                <a14:m>
                  <m:oMath xmlns:m="http://schemas.openxmlformats.org/officeDocument/2006/math">
                    <m:r>
                      <a:rPr lang="en-US" sz="3600" b="0" i="1" smtClean="0">
                        <a:latin typeface="Cambria Math" panose="02040503050406030204" pitchFamily="18" charset="0"/>
                      </a:rPr>
                      <m:t>𝑃</m:t>
                    </m:r>
                    <m:d>
                      <m:dPr>
                        <m:ctrlPr>
                          <a:rPr lang="en-US" sz="3600" b="0" i="1" smtClean="0">
                            <a:latin typeface="Cambria Math" panose="02040503050406030204" pitchFamily="18" charset="0"/>
                          </a:rPr>
                        </m:ctrlPr>
                      </m:dPr>
                      <m:e>
                        <m:r>
                          <a:rPr lang="en-US" sz="3600" b="0" i="1" smtClean="0">
                            <a:latin typeface="Cambria Math" panose="02040503050406030204" pitchFamily="18" charset="0"/>
                          </a:rPr>
                          <m:t>𝐴</m:t>
                        </m:r>
                      </m:e>
                      <m:e>
                        <m:r>
                          <a:rPr lang="en-US" sz="3600" b="0" i="1" smtClean="0">
                            <a:latin typeface="Cambria Math" panose="02040503050406030204" pitchFamily="18" charset="0"/>
                          </a:rPr>
                          <m:t>𝐵</m:t>
                        </m:r>
                      </m:e>
                    </m:d>
                    <m:r>
                      <a:rPr lang="en-US" sz="3600" b="0" i="1" smtClean="0">
                        <a:latin typeface="Cambria Math" panose="02040503050406030204" pitchFamily="18" charset="0"/>
                      </a:rPr>
                      <m:t>=</m:t>
                    </m:r>
                    <m:f>
                      <m:fPr>
                        <m:ctrlPr>
                          <a:rPr lang="en-US" sz="3600" b="0" i="1" smtClean="0">
                            <a:latin typeface="Cambria Math" panose="02040503050406030204" pitchFamily="18" charset="0"/>
                          </a:rPr>
                        </m:ctrlPr>
                      </m:fPr>
                      <m:num>
                        <m:r>
                          <a:rPr lang="en-US" sz="3600" b="0" i="1" smtClean="0">
                            <a:latin typeface="Cambria Math" panose="02040503050406030204" pitchFamily="18" charset="0"/>
                          </a:rPr>
                          <m:t>𝑃</m:t>
                        </m:r>
                        <m:d>
                          <m:dPr>
                            <m:ctrlPr>
                              <a:rPr lang="en-US" sz="3600" b="0" i="1" smtClean="0">
                                <a:latin typeface="Cambria Math" panose="02040503050406030204" pitchFamily="18" charset="0"/>
                              </a:rPr>
                            </m:ctrlPr>
                          </m:dPr>
                          <m:e>
                            <m:r>
                              <a:rPr lang="en-US" sz="3600" b="0" i="1" smtClean="0">
                                <a:latin typeface="Cambria Math" panose="02040503050406030204" pitchFamily="18" charset="0"/>
                              </a:rPr>
                              <m:t>𝐴</m:t>
                            </m:r>
                            <m:r>
                              <a:rPr lang="en-US" sz="3600" b="0" i="1" smtClean="0">
                                <a:latin typeface="Cambria Math" panose="02040503050406030204" pitchFamily="18" charset="0"/>
                              </a:rPr>
                              <m:t>,</m:t>
                            </m:r>
                            <m:r>
                              <a:rPr lang="en-US" sz="3600" b="0" i="1" smtClean="0">
                                <a:latin typeface="Cambria Math" panose="02040503050406030204" pitchFamily="18" charset="0"/>
                              </a:rPr>
                              <m:t>𝐵</m:t>
                            </m:r>
                          </m:e>
                        </m:d>
                      </m:num>
                      <m:den>
                        <m:r>
                          <a:rPr lang="en-US" sz="3600" b="0" i="1" smtClean="0">
                            <a:latin typeface="Cambria Math" panose="02040503050406030204" pitchFamily="18" charset="0"/>
                          </a:rPr>
                          <m:t>𝑃</m:t>
                        </m:r>
                        <m:d>
                          <m:dPr>
                            <m:ctrlPr>
                              <a:rPr lang="en-US" sz="3600" b="0" i="1" smtClean="0">
                                <a:latin typeface="Cambria Math" panose="02040503050406030204" pitchFamily="18" charset="0"/>
                              </a:rPr>
                            </m:ctrlPr>
                          </m:dPr>
                          <m:e>
                            <m:r>
                              <a:rPr lang="en-US" sz="3600" b="0" i="1" smtClean="0">
                                <a:latin typeface="Cambria Math" panose="02040503050406030204" pitchFamily="18" charset="0"/>
                              </a:rPr>
                              <m:t>𝐵</m:t>
                            </m:r>
                          </m:e>
                        </m:d>
                      </m:den>
                    </m:f>
                  </m:oMath>
                </a14:m>
                <a:endParaRPr lang="en-US" sz="3600" b="0" dirty="0"/>
              </a:p>
              <a:p>
                <a:pPr marL="457200" lvl="1" indent="0">
                  <a:buNone/>
                </a:pPr>
                <a:r>
                  <a:rPr lang="en-US" sz="3200" dirty="0"/>
                  <a:t>if A ⊥ B, </a:t>
                </a:r>
                <a14:m>
                  <m:oMath xmlns:m="http://schemas.openxmlformats.org/officeDocument/2006/math">
                    <m:r>
                      <a:rPr lang="en-US" sz="3200" i="1">
                        <a:latin typeface="Cambria Math" panose="02040503050406030204" pitchFamily="18" charset="0"/>
                      </a:rPr>
                      <m:t>𝑃</m:t>
                    </m:r>
                    <m:d>
                      <m:dPr>
                        <m:ctrlPr>
                          <a:rPr lang="en-US" sz="3200" i="1">
                            <a:latin typeface="Cambria Math" panose="02040503050406030204" pitchFamily="18" charset="0"/>
                          </a:rPr>
                        </m:ctrlPr>
                      </m:dPr>
                      <m:e>
                        <m:r>
                          <a:rPr lang="en-US" sz="3200" i="1">
                            <a:latin typeface="Cambria Math" panose="02040503050406030204" pitchFamily="18" charset="0"/>
                          </a:rPr>
                          <m:t>𝐴</m:t>
                        </m:r>
                      </m:e>
                      <m:e>
                        <m:r>
                          <a:rPr lang="en-US" sz="3200" i="1">
                            <a:latin typeface="Cambria Math" panose="02040503050406030204" pitchFamily="18" charset="0"/>
                          </a:rPr>
                          <m:t>𝐵</m:t>
                        </m:r>
                      </m:e>
                    </m:d>
                    <m:r>
                      <a:rPr lang="en-US" sz="3200" i="1">
                        <a:latin typeface="Cambria Math" panose="02040503050406030204" pitchFamily="18" charset="0"/>
                      </a:rPr>
                      <m:t>=</m:t>
                    </m:r>
                    <m:f>
                      <m:fPr>
                        <m:ctrlPr>
                          <a:rPr lang="en-US" sz="3200" i="1">
                            <a:latin typeface="Cambria Math" panose="02040503050406030204" pitchFamily="18" charset="0"/>
                          </a:rPr>
                        </m:ctrlPr>
                      </m:fPr>
                      <m:num>
                        <m:r>
                          <a:rPr lang="en-US" sz="3200" b="0" i="1" smtClean="0">
                            <a:latin typeface="Cambria Math" panose="02040503050406030204" pitchFamily="18" charset="0"/>
                          </a:rPr>
                          <m:t>𝑃</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𝐴</m:t>
                            </m:r>
                          </m:e>
                        </m:d>
                        <m:r>
                          <a:rPr lang="en-US" sz="3200" b="0" i="1" smtClean="0">
                            <a:latin typeface="Cambria Math" panose="02040503050406030204" pitchFamily="18" charset="0"/>
                          </a:rPr>
                          <m:t>𝑃</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𝐵</m:t>
                            </m:r>
                          </m:e>
                        </m:d>
                      </m:num>
                      <m:den>
                        <m:r>
                          <a:rPr lang="en-US" sz="3200" i="1">
                            <a:latin typeface="Cambria Math" panose="02040503050406030204" pitchFamily="18" charset="0"/>
                          </a:rPr>
                          <m:t>𝑃</m:t>
                        </m:r>
                        <m:d>
                          <m:dPr>
                            <m:ctrlPr>
                              <a:rPr lang="en-US" sz="3200" i="1">
                                <a:latin typeface="Cambria Math" panose="02040503050406030204" pitchFamily="18" charset="0"/>
                              </a:rPr>
                            </m:ctrlPr>
                          </m:dPr>
                          <m:e>
                            <m:r>
                              <a:rPr lang="en-US" sz="3200" i="1">
                                <a:latin typeface="Cambria Math" panose="02040503050406030204" pitchFamily="18" charset="0"/>
                              </a:rPr>
                              <m:t>𝐵</m:t>
                            </m:r>
                          </m:e>
                        </m:d>
                      </m:den>
                    </m:f>
                    <m:r>
                      <a:rPr lang="en-US" sz="3200" i="1" smtClean="0">
                        <a:latin typeface="Cambria Math" panose="02040503050406030204" pitchFamily="18" charset="0"/>
                        <a:ea typeface="Cambria Math" panose="02040503050406030204" pitchFamily="18" charset="0"/>
                      </a:rPr>
                      <m:t>↔</m:t>
                    </m:r>
                    <m:r>
                      <a:rPr lang="en-US" sz="3200" i="1">
                        <a:latin typeface="Cambria Math" panose="02040503050406030204" pitchFamily="18" charset="0"/>
                      </a:rPr>
                      <m:t>𝑃</m:t>
                    </m:r>
                    <m:d>
                      <m:dPr>
                        <m:ctrlPr>
                          <a:rPr lang="en-US" sz="3200" i="1">
                            <a:latin typeface="Cambria Math" panose="02040503050406030204" pitchFamily="18" charset="0"/>
                          </a:rPr>
                        </m:ctrlPr>
                      </m:dPr>
                      <m:e>
                        <m:r>
                          <a:rPr lang="en-US" sz="3200" i="1">
                            <a:latin typeface="Cambria Math" panose="02040503050406030204" pitchFamily="18" charset="0"/>
                          </a:rPr>
                          <m:t>𝐴</m:t>
                        </m:r>
                      </m:e>
                    </m:d>
                  </m:oMath>
                </a14:m>
                <a:endParaRPr lang="en-US" sz="3200" b="0" dirty="0"/>
              </a:p>
              <a:p>
                <a:pPr marL="457200" lvl="1" indent="0">
                  <a:buNone/>
                </a:pPr>
                <a:endParaRPr lang="en-US" sz="3200" dirty="0"/>
              </a:p>
              <a:p>
                <a:endParaRPr lang="en-US" sz="3600" dirty="0"/>
              </a:p>
              <a:p>
                <a:endParaRPr lang="en-US" sz="36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056360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2078</TotalTime>
  <Words>8284</Words>
  <Application>Microsoft Office PowerPoint</Application>
  <PresentationFormat>Widescreen</PresentationFormat>
  <Paragraphs>548</Paragraphs>
  <Slides>43</Slides>
  <Notes>43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43</vt:i4>
      </vt:variant>
    </vt:vector>
  </HeadingPairs>
  <TitlesOfParts>
    <vt:vector size="49" baseType="lpstr">
      <vt:lpstr>Arial</vt:lpstr>
      <vt:lpstr>Calibri</vt:lpstr>
      <vt:lpstr>Cambria Math</vt:lpstr>
      <vt:lpstr>Lato</vt:lpstr>
      <vt:lpstr>Lucida Console</vt:lpstr>
      <vt:lpstr>Office Theme</vt:lpstr>
      <vt:lpstr>Multivariate Analysis</vt:lpstr>
      <vt:lpstr>Notation: Probability</vt:lpstr>
      <vt:lpstr>Marginal Probability</vt:lpstr>
      <vt:lpstr>Joint Probability</vt:lpstr>
      <vt:lpstr>Joint Probability</vt:lpstr>
      <vt:lpstr>Independence</vt:lpstr>
      <vt:lpstr>Conditional Probability</vt:lpstr>
      <vt:lpstr>Conditional Probability</vt:lpstr>
      <vt:lpstr>Relationships</vt:lpstr>
      <vt:lpstr>Handling the Difference</vt:lpstr>
      <vt:lpstr>Law of Total Probability</vt:lpstr>
      <vt:lpstr>Law of Total Probability</vt:lpstr>
      <vt:lpstr>Coincident Frequency Analysis e.g. EM1110-2-1413</vt:lpstr>
      <vt:lpstr>Conditional Moments</vt:lpstr>
      <vt:lpstr>Conditional Moments</vt:lpstr>
      <vt:lpstr>Simple Linear Regression</vt:lpstr>
      <vt:lpstr>Generalized Linear Models</vt:lpstr>
      <vt:lpstr>Law of Total Expectation</vt:lpstr>
      <vt:lpstr>Summary</vt:lpstr>
      <vt:lpstr>Multivariate Analysis</vt:lpstr>
      <vt:lpstr>Review: Variance</vt:lpstr>
      <vt:lpstr>Covariance</vt:lpstr>
      <vt:lpstr>Three Ways to Measure Correlation</vt:lpstr>
      <vt:lpstr>Pearson’s Correlation Coefficient</vt:lpstr>
      <vt:lpstr>Kendall’s Tau</vt:lpstr>
      <vt:lpstr>Spearman’s Rho</vt:lpstr>
      <vt:lpstr>Product-Moment vs Rank Correlation</vt:lpstr>
      <vt:lpstr>Summary</vt:lpstr>
      <vt:lpstr>Multivariate Analysis</vt:lpstr>
      <vt:lpstr>Joint Probability Distributions</vt:lpstr>
      <vt:lpstr>Multivariate Normal</vt:lpstr>
      <vt:lpstr>Multivariate Normal</vt:lpstr>
      <vt:lpstr>Multivariate Normal</vt:lpstr>
      <vt:lpstr>Multivariate Standard Normal</vt:lpstr>
      <vt:lpstr>Others</vt:lpstr>
      <vt:lpstr>Sklar’s Theorem</vt:lpstr>
      <vt:lpstr>Copulas</vt:lpstr>
      <vt:lpstr>Gaussian Copula</vt:lpstr>
      <vt:lpstr>Gaussian Copula</vt:lpstr>
      <vt:lpstr>PowerPoint Presentation</vt:lpstr>
      <vt:lpstr>PowerPoint Presentation</vt:lpstr>
      <vt:lpstr>PowerPoint Presentation</vt:lpstr>
      <vt:lpstr>Summary</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Karlovits, Gregory S CIV USARMY CEIWR-HEC (US)</dc:creator>
  <cp:lastModifiedBy>Karlovits, Gregory S CIV USARMY CEIWR (USA)</cp:lastModifiedBy>
  <cp:revision>312</cp:revision>
  <dcterms:created xsi:type="dcterms:W3CDTF">2019-03-13T13:35:45Z</dcterms:created>
  <dcterms:modified xsi:type="dcterms:W3CDTF">2024-01-22T14:21:33Z</dcterms:modified>
</cp:coreProperties>
</file>