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5"/>
  </p:notesMasterIdLst>
  <p:handoutMasterIdLst>
    <p:handoutMasterId r:id="rId66"/>
  </p:handoutMasterIdLst>
  <p:sldIdLst>
    <p:sldId id="279" r:id="rId2"/>
    <p:sldId id="284" r:id="rId3"/>
    <p:sldId id="354" r:id="rId4"/>
    <p:sldId id="285" r:id="rId5"/>
    <p:sldId id="281" r:id="rId6"/>
    <p:sldId id="282" r:id="rId7"/>
    <p:sldId id="310" r:id="rId8"/>
    <p:sldId id="286" r:id="rId9"/>
    <p:sldId id="348" r:id="rId10"/>
    <p:sldId id="317" r:id="rId11"/>
    <p:sldId id="344" r:id="rId12"/>
    <p:sldId id="318" r:id="rId13"/>
    <p:sldId id="319" r:id="rId14"/>
    <p:sldId id="320" r:id="rId15"/>
    <p:sldId id="352" r:id="rId16"/>
    <p:sldId id="357" r:id="rId17"/>
    <p:sldId id="291" r:id="rId18"/>
    <p:sldId id="366" r:id="rId19"/>
    <p:sldId id="292" r:id="rId20"/>
    <p:sldId id="301" r:id="rId21"/>
    <p:sldId id="425" r:id="rId22"/>
    <p:sldId id="429" r:id="rId23"/>
    <p:sldId id="303" r:id="rId24"/>
    <p:sldId id="350" r:id="rId25"/>
    <p:sldId id="349" r:id="rId26"/>
    <p:sldId id="302" r:id="rId27"/>
    <p:sldId id="358" r:id="rId28"/>
    <p:sldId id="321" r:id="rId29"/>
    <p:sldId id="295" r:id="rId30"/>
    <p:sldId id="347" r:id="rId31"/>
    <p:sldId id="363" r:id="rId32"/>
    <p:sldId id="345" r:id="rId33"/>
    <p:sldId id="296" r:id="rId34"/>
    <p:sldId id="362" r:id="rId35"/>
    <p:sldId id="297" r:id="rId36"/>
    <p:sldId id="298" r:id="rId37"/>
    <p:sldId id="305" r:id="rId38"/>
    <p:sldId id="307" r:id="rId39"/>
    <p:sldId id="306" r:id="rId40"/>
    <p:sldId id="341" r:id="rId41"/>
    <p:sldId id="342" r:id="rId42"/>
    <p:sldId id="322" r:id="rId43"/>
    <p:sldId id="324" r:id="rId44"/>
    <p:sldId id="364" r:id="rId45"/>
    <p:sldId id="326" r:id="rId46"/>
    <p:sldId id="327" r:id="rId47"/>
    <p:sldId id="328" r:id="rId48"/>
    <p:sldId id="329" r:id="rId49"/>
    <p:sldId id="330" r:id="rId50"/>
    <p:sldId id="331" r:id="rId51"/>
    <p:sldId id="332" r:id="rId52"/>
    <p:sldId id="340" r:id="rId53"/>
    <p:sldId id="365" r:id="rId54"/>
    <p:sldId id="368" r:id="rId55"/>
    <p:sldId id="334" r:id="rId56"/>
    <p:sldId id="421" r:id="rId57"/>
    <p:sldId id="422" r:id="rId58"/>
    <p:sldId id="335" r:id="rId59"/>
    <p:sldId id="336" r:id="rId60"/>
    <p:sldId id="367" r:id="rId61"/>
    <p:sldId id="337" r:id="rId62"/>
    <p:sldId id="361" r:id="rId63"/>
    <p:sldId id="339" r:id="rId64"/>
  </p:sldIdLst>
  <p:sldSz cx="12192000" cy="6858000"/>
  <p:notesSz cx="7010400" cy="9296400"/>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9933"/>
    <a:srgbClr val="008000"/>
    <a:srgbClr val="FFA3C2"/>
    <a:srgbClr val="B686DA"/>
    <a:srgbClr val="FF00FF"/>
    <a:srgbClr val="FF6600"/>
    <a:srgbClr val="99FF99"/>
    <a:srgbClr val="F3DAC7"/>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72" autoAdjust="0"/>
    <p:restoredTop sz="85368" autoAdjust="0"/>
  </p:normalViewPr>
  <p:slideViewPr>
    <p:cSldViewPr snapToGrid="0">
      <p:cViewPr varScale="1">
        <p:scale>
          <a:sx n="92" d="100"/>
          <a:sy n="92" d="100"/>
        </p:scale>
        <p:origin x="96" y="86"/>
      </p:cViewPr>
      <p:guideLst>
        <p:guide orient="horz" pos="2160"/>
        <p:guide pos="3840"/>
      </p:guideLst>
    </p:cSldViewPr>
  </p:slideViewPr>
  <p:outlineViewPr>
    <p:cViewPr>
      <p:scale>
        <a:sx n="33" d="100"/>
        <a:sy n="33" d="100"/>
      </p:scale>
      <p:origin x="0" y="0"/>
    </p:cViewPr>
    <p:sldLst>
      <p:sld r:id="rId1" collapse="1"/>
      <p:sld r:id="rId2" collapse="1"/>
    </p:sldLst>
  </p:outlineViewPr>
  <p:notesTextViewPr>
    <p:cViewPr>
      <p:scale>
        <a:sx n="3" d="2"/>
        <a:sy n="3" d="2"/>
      </p:scale>
      <p:origin x="0" y="0"/>
    </p:cViewPr>
  </p:notesTextViewPr>
  <p:sorterViewPr>
    <p:cViewPr>
      <p:scale>
        <a:sx n="66" d="100"/>
        <a:sy n="66" d="100"/>
      </p:scale>
      <p:origin x="0" y="-4147"/>
    </p:cViewPr>
  </p:sorterViewPr>
  <p:notesViewPr>
    <p:cSldViewPr snapToGrid="0">
      <p:cViewPr varScale="1">
        <p:scale>
          <a:sx n="65" d="100"/>
          <a:sy n="65" d="100"/>
        </p:scale>
        <p:origin x="2558" y="67"/>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_rels/viewProps.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bwMode="auto">
          <a:xfrm>
            <a:off x="0" y="1"/>
            <a:ext cx="3038145" cy="464205"/>
          </a:xfrm>
          <a:prstGeom prst="rect">
            <a:avLst/>
          </a:prstGeom>
          <a:noFill/>
          <a:ln w="9525">
            <a:noFill/>
            <a:miter lim="800000"/>
            <a:headEnd/>
            <a:tailEnd/>
          </a:ln>
          <a:effectLst/>
        </p:spPr>
        <p:txBody>
          <a:bodyPr vert="horz" wrap="square" lIns="93145" tIns="46573" rIns="93145" bIns="46573" numCol="1" anchor="t" anchorCtr="0" compatLnSpc="1">
            <a:prstTxWarp prst="textNoShape">
              <a:avLst/>
            </a:prstTxWarp>
          </a:bodyPr>
          <a:lstStyle>
            <a:lvl1pPr defTabSz="931589">
              <a:defRPr sz="1300"/>
            </a:lvl1pPr>
          </a:lstStyle>
          <a:p>
            <a:pPr>
              <a:defRPr/>
            </a:pPr>
            <a:endParaRPr lang="en-US"/>
          </a:p>
        </p:txBody>
      </p:sp>
      <p:sp>
        <p:nvSpPr>
          <p:cNvPr id="56323" name="Rectangle 3"/>
          <p:cNvSpPr>
            <a:spLocks noGrp="1" noChangeArrowheads="1"/>
          </p:cNvSpPr>
          <p:nvPr>
            <p:ph type="dt" sz="quarter" idx="1"/>
          </p:nvPr>
        </p:nvSpPr>
        <p:spPr bwMode="auto">
          <a:xfrm>
            <a:off x="3752362" y="1"/>
            <a:ext cx="3256517" cy="464205"/>
          </a:xfrm>
          <a:prstGeom prst="rect">
            <a:avLst/>
          </a:prstGeom>
          <a:noFill/>
          <a:ln w="9525">
            <a:noFill/>
            <a:miter lim="800000"/>
            <a:headEnd/>
            <a:tailEnd/>
          </a:ln>
          <a:effectLst/>
        </p:spPr>
        <p:txBody>
          <a:bodyPr vert="horz" wrap="square" lIns="93145" tIns="46573" rIns="93145" bIns="46573" numCol="1" anchor="t" anchorCtr="0" compatLnSpc="1">
            <a:prstTxWarp prst="textNoShape">
              <a:avLst/>
            </a:prstTxWarp>
          </a:bodyPr>
          <a:lstStyle>
            <a:lvl1pPr algn="r" defTabSz="931589">
              <a:defRPr sz="1300"/>
            </a:lvl1pPr>
          </a:lstStyle>
          <a:p>
            <a:pPr>
              <a:defRPr/>
            </a:pPr>
            <a:r>
              <a:rPr lang="en-US" dirty="0"/>
              <a:t>Lecture 4.2a  Coincident Frequency Analysis</a:t>
            </a:r>
          </a:p>
        </p:txBody>
      </p:sp>
      <p:sp>
        <p:nvSpPr>
          <p:cNvPr id="56324" name="Rectangle 4"/>
          <p:cNvSpPr>
            <a:spLocks noGrp="1" noChangeArrowheads="1"/>
          </p:cNvSpPr>
          <p:nvPr>
            <p:ph type="ftr" sz="quarter" idx="2"/>
          </p:nvPr>
        </p:nvSpPr>
        <p:spPr bwMode="auto">
          <a:xfrm>
            <a:off x="0" y="8830659"/>
            <a:ext cx="3336681" cy="464205"/>
          </a:xfrm>
          <a:prstGeom prst="rect">
            <a:avLst/>
          </a:prstGeom>
          <a:noFill/>
          <a:ln w="9525">
            <a:noFill/>
            <a:miter lim="800000"/>
            <a:headEnd/>
            <a:tailEnd/>
          </a:ln>
          <a:effectLst/>
        </p:spPr>
        <p:txBody>
          <a:bodyPr vert="horz" wrap="square" lIns="93145" tIns="46573" rIns="93145" bIns="46573" numCol="1" anchor="b" anchorCtr="0" compatLnSpc="1">
            <a:prstTxWarp prst="textNoShape">
              <a:avLst/>
            </a:prstTxWarp>
          </a:bodyPr>
          <a:lstStyle>
            <a:lvl1pPr defTabSz="931589">
              <a:defRPr sz="1300" dirty="0" smtClean="0"/>
            </a:lvl1pPr>
          </a:lstStyle>
          <a:p>
            <a:pPr>
              <a:defRPr/>
            </a:pPr>
            <a:r>
              <a:rPr lang="en-US" dirty="0"/>
              <a:t>Lecture 4.2a   Coincident Frequency Analysis</a:t>
            </a:r>
          </a:p>
        </p:txBody>
      </p:sp>
      <p:sp>
        <p:nvSpPr>
          <p:cNvPr id="56325" name="Rectangle 5"/>
          <p:cNvSpPr>
            <a:spLocks noGrp="1" noChangeArrowheads="1"/>
          </p:cNvSpPr>
          <p:nvPr>
            <p:ph type="sldNum" sz="quarter" idx="3"/>
          </p:nvPr>
        </p:nvSpPr>
        <p:spPr bwMode="auto">
          <a:xfrm>
            <a:off x="3970734" y="8830659"/>
            <a:ext cx="3038145" cy="464205"/>
          </a:xfrm>
          <a:prstGeom prst="rect">
            <a:avLst/>
          </a:prstGeom>
          <a:noFill/>
          <a:ln w="9525">
            <a:noFill/>
            <a:miter lim="800000"/>
            <a:headEnd/>
            <a:tailEnd/>
          </a:ln>
          <a:effectLst/>
        </p:spPr>
        <p:txBody>
          <a:bodyPr vert="horz" wrap="square" lIns="93145" tIns="46573" rIns="93145" bIns="46573" numCol="1" anchor="b" anchorCtr="0" compatLnSpc="1">
            <a:prstTxWarp prst="textNoShape">
              <a:avLst/>
            </a:prstTxWarp>
          </a:bodyPr>
          <a:lstStyle>
            <a:lvl1pPr algn="r" defTabSz="930356">
              <a:defRPr sz="1300"/>
            </a:lvl1pPr>
          </a:lstStyle>
          <a:p>
            <a:fld id="{7C9A7F87-3237-40A3-B13D-591F5F74B765}" type="slidenum">
              <a:rPr lang="en-US" altLang="en-US"/>
              <a:pPr/>
              <a:t>‹#›</a:t>
            </a:fld>
            <a:endParaRPr lang="en-US" altLang="en-US"/>
          </a:p>
        </p:txBody>
      </p:sp>
    </p:spTree>
    <p:extLst>
      <p:ext uri="{BB962C8B-B14F-4D97-AF65-F5344CB8AC3E}">
        <p14:creationId xmlns:p14="http://schemas.microsoft.com/office/powerpoint/2010/main" val="29927526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145" cy="465743"/>
          </a:xfrm>
          <a:prstGeom prst="rect">
            <a:avLst/>
          </a:prstGeom>
        </p:spPr>
        <p:txBody>
          <a:bodyPr vert="horz" lIns="91413" tIns="45706" rIns="91413" bIns="45706" rtlCol="0"/>
          <a:lstStyle>
            <a:lvl1pPr algn="l">
              <a:defRPr sz="1200"/>
            </a:lvl1pPr>
          </a:lstStyle>
          <a:p>
            <a:pPr>
              <a:defRPr/>
            </a:pPr>
            <a:endParaRPr lang="en-US"/>
          </a:p>
        </p:txBody>
      </p:sp>
      <p:sp>
        <p:nvSpPr>
          <p:cNvPr id="3" name="Date Placeholder 2"/>
          <p:cNvSpPr>
            <a:spLocks noGrp="1"/>
          </p:cNvSpPr>
          <p:nvPr>
            <p:ph type="dt" idx="1"/>
          </p:nvPr>
        </p:nvSpPr>
        <p:spPr>
          <a:xfrm>
            <a:off x="3970734" y="0"/>
            <a:ext cx="3038145" cy="465743"/>
          </a:xfrm>
          <a:prstGeom prst="rect">
            <a:avLst/>
          </a:prstGeom>
        </p:spPr>
        <p:txBody>
          <a:bodyPr vert="horz" lIns="91413" tIns="45706" rIns="91413" bIns="45706" rtlCol="0"/>
          <a:lstStyle>
            <a:lvl1pPr algn="r">
              <a:defRPr sz="1200"/>
            </a:lvl1pPr>
          </a:lstStyle>
          <a:p>
            <a:pPr>
              <a:defRPr/>
            </a:pPr>
            <a:fld id="{C70F3481-25BA-40AA-8DCC-2CC6ECFA81AA}" type="datetimeFigureOut">
              <a:rPr lang="en-US"/>
              <a:pPr>
                <a:defRPr/>
              </a:pPr>
              <a:t>4/28/2024</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1413" tIns="45706" rIns="91413" bIns="45706" rtlCol="0" anchor="ctr"/>
          <a:lstStyle/>
          <a:p>
            <a:pPr lvl="0"/>
            <a:endParaRPr lang="en-US" noProof="0"/>
          </a:p>
        </p:txBody>
      </p:sp>
      <p:sp>
        <p:nvSpPr>
          <p:cNvPr id="5" name="Notes Placeholder 4"/>
          <p:cNvSpPr>
            <a:spLocks noGrp="1"/>
          </p:cNvSpPr>
          <p:nvPr>
            <p:ph type="body" sz="quarter" idx="3"/>
          </p:nvPr>
        </p:nvSpPr>
        <p:spPr>
          <a:xfrm>
            <a:off x="701345" y="4416098"/>
            <a:ext cx="5607711" cy="4183995"/>
          </a:xfrm>
          <a:prstGeom prst="rect">
            <a:avLst/>
          </a:prstGeom>
        </p:spPr>
        <p:txBody>
          <a:bodyPr vert="horz" lIns="91413" tIns="45706" rIns="91413" bIns="4570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121"/>
            <a:ext cx="3038145" cy="465743"/>
          </a:xfrm>
          <a:prstGeom prst="rect">
            <a:avLst/>
          </a:prstGeom>
        </p:spPr>
        <p:txBody>
          <a:bodyPr vert="horz" lIns="91413" tIns="45706" rIns="91413" bIns="45706"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970734" y="8829121"/>
            <a:ext cx="3038145" cy="465743"/>
          </a:xfrm>
          <a:prstGeom prst="rect">
            <a:avLst/>
          </a:prstGeom>
        </p:spPr>
        <p:txBody>
          <a:bodyPr vert="horz" wrap="square" lIns="91413" tIns="45706" rIns="91413" bIns="45706" numCol="1" anchor="b" anchorCtr="0" compatLnSpc="1">
            <a:prstTxWarp prst="textNoShape">
              <a:avLst/>
            </a:prstTxWarp>
          </a:bodyPr>
          <a:lstStyle>
            <a:lvl1pPr algn="r">
              <a:defRPr sz="1200"/>
            </a:lvl1pPr>
          </a:lstStyle>
          <a:p>
            <a:fld id="{23C03899-F998-4484-8B2C-F3E38A8B1208}" type="slidenum">
              <a:rPr lang="en-US" altLang="en-US"/>
              <a:pPr/>
              <a:t>‹#›</a:t>
            </a:fld>
            <a:endParaRPr lang="en-US" altLang="en-US"/>
          </a:p>
        </p:txBody>
      </p:sp>
    </p:spTree>
    <p:extLst>
      <p:ext uri="{BB962C8B-B14F-4D97-AF65-F5344CB8AC3E}">
        <p14:creationId xmlns:p14="http://schemas.microsoft.com/office/powerpoint/2010/main" val="27574512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1</a:t>
            </a:fld>
            <a:endParaRPr lang="en-US" altLang="en-US"/>
          </a:p>
        </p:txBody>
      </p:sp>
    </p:spTree>
    <p:extLst>
      <p:ext uri="{BB962C8B-B14F-4D97-AF65-F5344CB8AC3E}">
        <p14:creationId xmlns:p14="http://schemas.microsoft.com/office/powerpoint/2010/main" val="40167861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lnSpcReduction="10000"/>
          </a:bodyPr>
          <a:lstStyle/>
          <a:p>
            <a:r>
              <a:rPr lang="en-US" dirty="0"/>
              <a:t>We</a:t>
            </a:r>
            <a:r>
              <a:rPr lang="en-US" baseline="0" dirty="0"/>
              <a:t> must define the relationship between the likelihoods of interior and exterior events.  </a:t>
            </a:r>
            <a:r>
              <a:rPr lang="en-US" dirty="0"/>
              <a:t>The first</a:t>
            </a:r>
            <a:r>
              <a:rPr lang="en-US" baseline="0" dirty="0"/>
              <a:t> 2 descriptions above lead to the simplest analyses.  In the first case, we have perfect correlation between interior and exterior events, so when the 1%-chance </a:t>
            </a:r>
            <a:r>
              <a:rPr lang="en-US" baseline="0" dirty="0" err="1"/>
              <a:t>exceedance</a:t>
            </a:r>
            <a:r>
              <a:rPr lang="en-US" baseline="0" dirty="0"/>
              <a:t> event is happening on the interior, we are also experiencing a 1% event on the </a:t>
            </a:r>
            <a:r>
              <a:rPr lang="en-US" baseline="0" dirty="0" err="1"/>
              <a:t>mainstem</a:t>
            </a:r>
            <a:r>
              <a:rPr lang="en-US" baseline="0" dirty="0"/>
              <a:t> channel.  This might occur with small and similarly-sized drainage areas.  At every likelihood, and interior and exterior event are modeled to define the stage of the same likelihood.  </a:t>
            </a:r>
          </a:p>
          <a:p>
            <a:endParaRPr lang="en-US" baseline="0" dirty="0"/>
          </a:p>
          <a:p>
            <a:r>
              <a:rPr lang="en-US" baseline="0" dirty="0"/>
              <a:t>In the second case, a strong negative correlation means flood events never happen on the interior and exterior together.  Therefore, we could always assume a low </a:t>
            </a:r>
            <a:r>
              <a:rPr lang="en-US" baseline="0" dirty="0" err="1"/>
              <a:t>mainstem</a:t>
            </a:r>
            <a:r>
              <a:rPr lang="en-US" baseline="0" dirty="0"/>
              <a:t> stage and unblocked gravity drain.  This is uncommon.  </a:t>
            </a:r>
          </a:p>
          <a:p>
            <a:endParaRPr lang="en-US" baseline="0" dirty="0"/>
          </a:p>
          <a:p>
            <a:r>
              <a:rPr lang="en-US" baseline="0" dirty="0"/>
              <a:t>In the third case, interior and exterior events sometimes occur together, but they are independent, such that large is no more likely to occur with large than small.  Correlation is near zero.  This state requires a consideration of the separate probabilities of events on the interior and exterior.  This relationship might occur when the exterior drainage area is much larger than the interior.</a:t>
            </a:r>
          </a:p>
          <a:p>
            <a:endParaRPr lang="en-US" baseline="0" dirty="0"/>
          </a:p>
          <a:p>
            <a:r>
              <a:rPr lang="en-US" baseline="0" dirty="0"/>
              <a:t>In the forth case, there is some correlation between interior and exterior events, but it is not 1 or -1.   Analysis is similar to the third case, but without some simplifying assumptions the third case allows.</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25553104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Case one requires many fewer model runs.  Just one for</a:t>
            </a:r>
            <a:r>
              <a:rPr lang="en-US" baseline="0" dirty="0"/>
              <a:t> each frequency ordinate using that frequency for both A and B.</a:t>
            </a:r>
          </a:p>
          <a:p>
            <a:endParaRPr lang="en-US" baseline="0" dirty="0"/>
          </a:p>
          <a:p>
            <a:r>
              <a:rPr lang="en-US" baseline="0" dirty="0"/>
              <a:t>Case two also requires fewer model runs, because each frequency ordinate for A is paired with low B.</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13</a:t>
            </a:fld>
            <a:endParaRPr lang="en-US" altLang="en-US"/>
          </a:p>
        </p:txBody>
      </p:sp>
    </p:spTree>
    <p:extLst>
      <p:ext uri="{BB962C8B-B14F-4D97-AF65-F5344CB8AC3E}">
        <p14:creationId xmlns:p14="http://schemas.microsoft.com/office/powerpoint/2010/main" val="1890810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We’ll defer the more difficult case 4 for later, and discuss case 3 where it</a:t>
            </a:r>
            <a:r>
              <a:rPr lang="en-US" baseline="0" dirty="0"/>
              <a:t> is acceptable to assume independence between A and B.</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14</a:t>
            </a:fld>
            <a:endParaRPr lang="en-US" altLang="en-US"/>
          </a:p>
        </p:txBody>
      </p:sp>
    </p:spTree>
    <p:extLst>
      <p:ext uri="{BB962C8B-B14F-4D97-AF65-F5344CB8AC3E}">
        <p14:creationId xmlns:p14="http://schemas.microsoft.com/office/powerpoint/2010/main" val="24400116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An example of combining probabilities using the coincident frequency analysis approach, documented in EM 1110-2-1413 and 1110-2-1415.  We define the more influential variable as A, in this case tributary annual peak flood flow, and the less influential variable as B, in this case the </a:t>
            </a:r>
            <a:r>
              <a:rPr lang="en-US" altLang="en-US" dirty="0" err="1"/>
              <a:t>mainstem</a:t>
            </a:r>
            <a:r>
              <a:rPr lang="en-US" altLang="en-US" dirty="0"/>
              <a:t> stage.  By combining these two variables we will estimate a frequency curve for variable C, the stage at the confluence.  </a:t>
            </a:r>
          </a:p>
          <a:p>
            <a:pPr eaLnBrk="1" hangingPunct="1"/>
            <a:endParaRPr lang="en-US" altLang="en-US" dirty="0"/>
          </a:p>
          <a:p>
            <a:pPr eaLnBrk="1" hangingPunct="1"/>
            <a:r>
              <a:rPr lang="en-US" altLang="en-US" dirty="0"/>
              <a:t>We must define tributary peak flow across all annual exceedance </a:t>
            </a:r>
            <a:r>
              <a:rPr lang="en-US" altLang="en-US" dirty="0" err="1"/>
              <a:t>probabilties</a:t>
            </a:r>
            <a:r>
              <a:rPr lang="en-US" altLang="en-US" dirty="0"/>
              <a:t>, and </a:t>
            </a:r>
            <a:r>
              <a:rPr lang="en-US" altLang="en-US" dirty="0" err="1"/>
              <a:t>mainstem</a:t>
            </a:r>
            <a:r>
              <a:rPr lang="en-US" altLang="en-US" dirty="0"/>
              <a:t> stages that span the range and are defined by daily % of time exceeded.  </a:t>
            </a:r>
          </a:p>
          <a:p>
            <a:pPr eaLnBrk="1" hangingPunct="1"/>
            <a:endParaRPr lang="en-US" altLang="en-US" dirty="0"/>
          </a:p>
          <a:p>
            <a:pPr eaLnBrk="1" hangingPunct="1"/>
            <a:r>
              <a:rPr lang="en-US" altLang="en-US" dirty="0"/>
              <a:t>For each value of annual peak flow (defined at regular exceedance probabilities) and each chosen </a:t>
            </a:r>
            <a:r>
              <a:rPr lang="en-US" altLang="en-US" dirty="0" err="1"/>
              <a:t>mainstem</a:t>
            </a:r>
            <a:r>
              <a:rPr lang="en-US" altLang="en-US" dirty="0"/>
              <a:t> stage, model the maximum resulting confluence stage at C.  This run provides variable C, confluence stage, conditioned on variable B, </a:t>
            </a:r>
            <a:r>
              <a:rPr lang="en-US" altLang="en-US" dirty="0" err="1"/>
              <a:t>mainstem</a:t>
            </a:r>
            <a:r>
              <a:rPr lang="en-US" altLang="en-US" dirty="0"/>
              <a:t> stage.  This resulting stage is given the exceedance probability of A, but conditioned on the associated value of B.  The set of these model runs defines a matrix that defines the “response function” – </a:t>
            </a:r>
            <a:r>
              <a:rPr lang="en-US" altLang="en-US" dirty="0" err="1"/>
              <a:t>ie</a:t>
            </a:r>
            <a:r>
              <a:rPr lang="en-US" altLang="en-US" dirty="0"/>
              <a:t>, the response of variable C to variables A and B.</a:t>
            </a:r>
          </a:p>
          <a:p>
            <a:pPr eaLnBrk="1" hangingPunct="1"/>
            <a:endParaRPr lang="en-US" altLang="en-US" dirty="0"/>
          </a:p>
          <a:p>
            <a:pPr eaLnBrk="1" hangingPunct="1"/>
            <a:endParaRPr lang="en-US" altLang="en-US" dirty="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948C7B23-9D72-4A11-94DD-5B5CB008D422}" type="slidenum">
              <a:rPr lang="en-US" altLang="en-US" sz="1200"/>
              <a:pPr eaLnBrk="1" hangingPunct="1"/>
              <a:t>15</a:t>
            </a:fld>
            <a:endParaRPr lang="en-US" altLang="en-US" sz="1200"/>
          </a:p>
        </p:txBody>
      </p:sp>
    </p:spTree>
    <p:extLst>
      <p:ext uri="{BB962C8B-B14F-4D97-AF65-F5344CB8AC3E}">
        <p14:creationId xmlns:p14="http://schemas.microsoft.com/office/powerpoint/2010/main" val="35359871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t>We must define tributary peak flow across all annual exceedance probabilties, and mainstem stages that span the range and are defined by daily % of time exceeded.  </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000EEFF0-9590-4000-BBB3-54586CFDF120}" type="slidenum">
              <a:rPr lang="en-US" altLang="en-US" sz="1200"/>
              <a:pPr eaLnBrk="1" hangingPunct="1"/>
              <a:t>16</a:t>
            </a:fld>
            <a:endParaRPr lang="en-US" altLang="en-US" sz="1200"/>
          </a:p>
        </p:txBody>
      </p:sp>
    </p:spTree>
    <p:extLst>
      <p:ext uri="{BB962C8B-B14F-4D97-AF65-F5344CB8AC3E}">
        <p14:creationId xmlns:p14="http://schemas.microsoft.com/office/powerpoint/2010/main" val="596086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We</a:t>
            </a:r>
            <a:r>
              <a:rPr lang="en-US" baseline="0" dirty="0"/>
              <a:t> choose discrete points for each variable.  For variable A, it is the range of frequency ordinates.  For variable B, we define a series of index values, and define a portion of the probability range as being represented by each index value.</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17</a:t>
            </a:fld>
            <a:endParaRPr lang="en-US" altLang="en-US"/>
          </a:p>
        </p:txBody>
      </p:sp>
    </p:spTree>
    <p:extLst>
      <p:ext uri="{BB962C8B-B14F-4D97-AF65-F5344CB8AC3E}">
        <p14:creationId xmlns:p14="http://schemas.microsoft.com/office/powerpoint/2010/main" val="6545966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For each value of annual peak flow (defined at regular exceedance probabilities) and each value of mainstem stage, model the maximum resulting confluence stage at C.  This run provides variable C, confluence stage, conditioned on variable B, mainstem stage.  This resulting stage is given the exceedance probability of A, but conditioned on the associated value of B.  The set of these model runs defines a matrix that defines the “response function” – </a:t>
            </a:r>
            <a:r>
              <a:rPr lang="en-US" altLang="en-US" dirty="0" err="1"/>
              <a:t>ie</a:t>
            </a:r>
            <a:r>
              <a:rPr lang="en-US" altLang="en-US" dirty="0"/>
              <a:t>, the response of variable C to variables A and B.</a:t>
            </a:r>
          </a:p>
          <a:p>
            <a:pPr eaLnBrk="1" hangingPunct="1"/>
            <a:r>
              <a:rPr lang="en-US" altLang="en-US" dirty="0"/>
              <a:t>Each column of the matrix is a conditional frequency curve for C, given B.</a:t>
            </a:r>
          </a:p>
          <a:p>
            <a:pPr eaLnBrk="1" hangingPunct="1"/>
            <a:endParaRPr lang="en-US" altLang="en-US" dirty="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24FC7B6D-32F7-46B8-BD4C-5DF22AE8FAA2}" type="slidenum">
              <a:rPr lang="en-US" altLang="en-US" sz="1200"/>
              <a:pPr eaLnBrk="1" hangingPunct="1"/>
              <a:t>18</a:t>
            </a:fld>
            <a:endParaRPr lang="en-US" altLang="en-US" sz="1200"/>
          </a:p>
        </p:txBody>
      </p:sp>
    </p:spTree>
    <p:extLst>
      <p:ext uri="{BB962C8B-B14F-4D97-AF65-F5344CB8AC3E}">
        <p14:creationId xmlns:p14="http://schemas.microsoft.com/office/powerpoint/2010/main" val="41150642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For the confluence stage resulting from a given tributary flow A and mainstem stage B, we assign the tributary stage C exceedance probability, but condition it on the associated exterior stage B.</a:t>
            </a:r>
          </a:p>
          <a:p>
            <a:pPr eaLnBrk="1" hangingPunct="1"/>
            <a:r>
              <a:rPr lang="en-US" altLang="en-US" dirty="0"/>
              <a:t>Each column of the previous slide’s matrix is a conditional frequency curve for C, conditioned on index value bi</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3F8AD91A-358C-4BF0-AFCE-945995764835}" type="slidenum">
              <a:rPr lang="en-US" altLang="en-US" sz="1200"/>
              <a:pPr eaLnBrk="1" hangingPunct="1"/>
              <a:t>19</a:t>
            </a:fld>
            <a:endParaRPr lang="en-US" altLang="en-US" sz="1200"/>
          </a:p>
        </p:txBody>
      </p:sp>
    </p:spTree>
    <p:extLst>
      <p:ext uri="{BB962C8B-B14F-4D97-AF65-F5344CB8AC3E}">
        <p14:creationId xmlns:p14="http://schemas.microsoft.com/office/powerpoint/2010/main" val="166692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The probability</a:t>
            </a:r>
            <a:r>
              <a:rPr lang="en-US" baseline="0" dirty="0"/>
              <a:t> of C given B, P(C|B) is the curves we’ve just created.  The marginal probability of B is based on the duration curve, and having divided up the probability range among the index values of B.</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20</a:t>
            </a:fld>
            <a:endParaRPr lang="en-US" altLang="en-US"/>
          </a:p>
        </p:txBody>
      </p:sp>
    </p:spTree>
    <p:extLst>
      <p:ext uri="{BB962C8B-B14F-4D97-AF65-F5344CB8AC3E}">
        <p14:creationId xmlns:p14="http://schemas.microsoft.com/office/powerpoint/2010/main" val="41307521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t>This example defines the law of total probability more clearly using a Venn Diagram.  The “universe” is divided among 5 sections of B.  The Bi are mutually exclusive (no overlap) and exhaustive (span the entire universe).  C is a part of the universe we are interested in.  C can be found by adding together C</a:t>
            </a:r>
            <a:r>
              <a:rPr lang="en-US" altLang="en-US">
                <a:sym typeface="Symbol" panose="05050102010706020507" pitchFamily="18" charset="2"/>
              </a:rPr>
              <a:t>∩</a:t>
            </a:r>
            <a:r>
              <a:rPr lang="en-US" altLang="en-US"/>
              <a:t>Bi (read “C AND Bi”) for each of the Bi.  But the information we have is the conditional “C given Bi” or C|Bi for each of the Bi.  </a:t>
            </a:r>
          </a:p>
          <a:p>
            <a:pPr eaLnBrk="1" hangingPunct="1"/>
            <a:endParaRPr lang="en-US" altLang="en-US"/>
          </a:p>
          <a:p>
            <a:pPr eaLnBrk="1" hangingPunct="1"/>
            <a:r>
              <a:rPr lang="en-US" altLang="en-US"/>
              <a:t>The meaning of the condition-Bi is that we know Bi has occurred, and are now interested in the likelihood of C occurring.  The part of C we are looking for is therefore C</a:t>
            </a:r>
            <a:r>
              <a:rPr lang="en-US" altLang="en-US">
                <a:sym typeface="Symbol" panose="05050102010706020507" pitchFamily="18" charset="2"/>
              </a:rPr>
              <a:t>∩</a:t>
            </a:r>
            <a:r>
              <a:rPr lang="en-US" altLang="en-US"/>
              <a:t>Bi.  So once we condition on B1, for example, we no longer have the whole universe, but rather B1 becomes the universe.  Since B1 is the universe, it’s likelihood becomes 1.  Therefore, to scale C</a:t>
            </a:r>
            <a:r>
              <a:rPr lang="en-US" altLang="en-US">
                <a:sym typeface="Symbol" panose="05050102010706020507" pitchFamily="18" charset="2"/>
              </a:rPr>
              <a:t>∩</a:t>
            </a:r>
            <a:r>
              <a:rPr lang="en-US" altLang="en-US"/>
              <a:t>Bi up to reflect it’s portion of the new B1 universe, we divide C</a:t>
            </a:r>
            <a:r>
              <a:rPr lang="en-US" altLang="en-US">
                <a:sym typeface="Symbol" panose="05050102010706020507" pitchFamily="18" charset="2"/>
              </a:rPr>
              <a:t>∩</a:t>
            </a:r>
            <a:r>
              <a:rPr lang="en-US" altLang="en-US"/>
              <a:t>Bi by Bi.  This provides the expression </a:t>
            </a:r>
            <a:r>
              <a:rPr lang="en-US" altLang="en-US">
                <a:sym typeface="Symbol" panose="05050102010706020507" pitchFamily="18" charset="2"/>
              </a:rPr>
              <a:t>C|B1 = C∩</a:t>
            </a:r>
            <a:r>
              <a:rPr lang="en-US" altLang="en-US"/>
              <a:t>B1 / B1</a:t>
            </a:r>
          </a:p>
          <a:p>
            <a:pPr eaLnBrk="1" hangingPunct="1"/>
            <a:endParaRPr lang="en-US" altLang="en-US"/>
          </a:p>
          <a:p>
            <a:pPr eaLnBrk="1" hangingPunct="1"/>
            <a:r>
              <a:rPr lang="en-US" altLang="en-US"/>
              <a:t>We can convert from the C|Bi that we have to the C</a:t>
            </a:r>
            <a:r>
              <a:rPr lang="en-US" altLang="en-US">
                <a:sym typeface="Symbol" panose="05050102010706020507" pitchFamily="18" charset="2"/>
              </a:rPr>
              <a:t>∩</a:t>
            </a:r>
            <a:r>
              <a:rPr lang="en-US" altLang="en-US"/>
              <a:t>Bi we want by rearranging into C</a:t>
            </a:r>
            <a:r>
              <a:rPr lang="en-US" altLang="en-US">
                <a:sym typeface="Symbol" panose="05050102010706020507" pitchFamily="18" charset="2"/>
              </a:rPr>
              <a:t>∩</a:t>
            </a:r>
            <a:r>
              <a:rPr lang="en-US" altLang="en-US"/>
              <a:t>Bi = C|Bi * Bi, therefore scaling back down the reflect it’s portion of the original universe.  Having the statement for this intersection for each Bi, we can sum them to get C.</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4235DD7B-6A0A-405C-AB9C-9A9486592E5F}" type="slidenum">
              <a:rPr lang="en-US" altLang="en-US" sz="1200"/>
              <a:pPr eaLnBrk="1" hangingPunct="1"/>
              <a:t>23</a:t>
            </a:fld>
            <a:endParaRPr lang="en-US" altLang="en-US" sz="1200"/>
          </a:p>
        </p:txBody>
      </p:sp>
    </p:spTree>
    <p:extLst>
      <p:ext uri="{BB962C8B-B14F-4D97-AF65-F5344CB8AC3E}">
        <p14:creationId xmlns:p14="http://schemas.microsoft.com/office/powerpoint/2010/main" val="3923166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2</a:t>
            </a:fld>
            <a:endParaRPr lang="en-US" altLang="en-US"/>
          </a:p>
        </p:txBody>
      </p:sp>
    </p:spTree>
    <p:extLst>
      <p:ext uri="{BB962C8B-B14F-4D97-AF65-F5344CB8AC3E}">
        <p14:creationId xmlns:p14="http://schemas.microsoft.com/office/powerpoint/2010/main" val="15726664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t>This example defines the law of total probability more clearly using a Venn Diagram.  The “universe” is divided among 5 sections of B.  The Bi are mutually exclusive (no overlap) and exhaustive (span the entire universe).  C is a part of the universe we are interested in.  C can be found by adding together C</a:t>
            </a:r>
            <a:r>
              <a:rPr lang="en-US" altLang="en-US">
                <a:sym typeface="Symbol" panose="05050102010706020507" pitchFamily="18" charset="2"/>
              </a:rPr>
              <a:t>∩</a:t>
            </a:r>
            <a:r>
              <a:rPr lang="en-US" altLang="en-US"/>
              <a:t>Bi (read “C AND Bi”) for each of the Bi.  But the information we have is the conditional “C given Bi” or C|Bi for each of the Bi.  </a:t>
            </a:r>
          </a:p>
          <a:p>
            <a:pPr eaLnBrk="1" hangingPunct="1"/>
            <a:endParaRPr lang="en-US" altLang="en-US"/>
          </a:p>
          <a:p>
            <a:pPr eaLnBrk="1" hangingPunct="1"/>
            <a:r>
              <a:rPr lang="en-US" altLang="en-US"/>
              <a:t>The meaning of the condition-Bi is that we know Bi has occurred, and are now interested in the likelihood of C occurring.  The part of C we are looking for is therefore C</a:t>
            </a:r>
            <a:r>
              <a:rPr lang="en-US" altLang="en-US">
                <a:sym typeface="Symbol" panose="05050102010706020507" pitchFamily="18" charset="2"/>
              </a:rPr>
              <a:t>∩</a:t>
            </a:r>
            <a:r>
              <a:rPr lang="en-US" altLang="en-US"/>
              <a:t>Bi.  So once we condition on B1, for example, we no longer have the whole universe, but rather B1 becomes the universe.  Since B1 is the universe, it’s likelihood becomes 1.  Therefore, to scale C</a:t>
            </a:r>
            <a:r>
              <a:rPr lang="en-US" altLang="en-US">
                <a:sym typeface="Symbol" panose="05050102010706020507" pitchFamily="18" charset="2"/>
              </a:rPr>
              <a:t>∩</a:t>
            </a:r>
            <a:r>
              <a:rPr lang="en-US" altLang="en-US"/>
              <a:t>Bi up to reflect it’s portion of the new B1 universe, we divide C</a:t>
            </a:r>
            <a:r>
              <a:rPr lang="en-US" altLang="en-US">
                <a:sym typeface="Symbol" panose="05050102010706020507" pitchFamily="18" charset="2"/>
              </a:rPr>
              <a:t>∩</a:t>
            </a:r>
            <a:r>
              <a:rPr lang="en-US" altLang="en-US"/>
              <a:t>Bi by Bi.  This provides the expression </a:t>
            </a:r>
            <a:r>
              <a:rPr lang="en-US" altLang="en-US">
                <a:sym typeface="Symbol" panose="05050102010706020507" pitchFamily="18" charset="2"/>
              </a:rPr>
              <a:t>C|B1 = C∩</a:t>
            </a:r>
            <a:r>
              <a:rPr lang="en-US" altLang="en-US"/>
              <a:t>B1 / B1</a:t>
            </a:r>
          </a:p>
          <a:p>
            <a:pPr eaLnBrk="1" hangingPunct="1"/>
            <a:endParaRPr lang="en-US" altLang="en-US"/>
          </a:p>
          <a:p>
            <a:pPr eaLnBrk="1" hangingPunct="1"/>
            <a:r>
              <a:rPr lang="en-US" altLang="en-US"/>
              <a:t>We can convert from the C|Bi that we have to the C</a:t>
            </a:r>
            <a:r>
              <a:rPr lang="en-US" altLang="en-US">
                <a:sym typeface="Symbol" panose="05050102010706020507" pitchFamily="18" charset="2"/>
              </a:rPr>
              <a:t>∩</a:t>
            </a:r>
            <a:r>
              <a:rPr lang="en-US" altLang="en-US"/>
              <a:t>Bi we want by rearranging into C</a:t>
            </a:r>
            <a:r>
              <a:rPr lang="en-US" altLang="en-US">
                <a:sym typeface="Symbol" panose="05050102010706020507" pitchFamily="18" charset="2"/>
              </a:rPr>
              <a:t>∩</a:t>
            </a:r>
            <a:r>
              <a:rPr lang="en-US" altLang="en-US"/>
              <a:t>Bi = C|Bi * Bi, therefore scaling back down the reflect it’s portion of the original universe.  Having the statement for this intersection for each Bi, we can sum them to get C.</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4235DD7B-6A0A-405C-AB9C-9A9486592E5F}" type="slidenum">
              <a:rPr lang="en-US" altLang="en-US" sz="1200"/>
              <a:pPr eaLnBrk="1" hangingPunct="1"/>
              <a:t>24</a:t>
            </a:fld>
            <a:endParaRPr lang="en-US" altLang="en-US" sz="1200"/>
          </a:p>
        </p:txBody>
      </p:sp>
    </p:spTree>
    <p:extLst>
      <p:ext uri="{BB962C8B-B14F-4D97-AF65-F5344CB8AC3E}">
        <p14:creationId xmlns:p14="http://schemas.microsoft.com/office/powerpoint/2010/main" val="30515282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t>This example defines the law of total probability more clearly using a Venn Diagram.  The “universe” is divided among 5 sections of B.  The Bi are mutually exclusive (no overlap) and exhaustive (span the entire universe).  C is a part of the universe we are interested in.  C can be found by adding together C</a:t>
            </a:r>
            <a:r>
              <a:rPr lang="en-US" altLang="en-US">
                <a:sym typeface="Symbol" panose="05050102010706020507" pitchFamily="18" charset="2"/>
              </a:rPr>
              <a:t>∩</a:t>
            </a:r>
            <a:r>
              <a:rPr lang="en-US" altLang="en-US"/>
              <a:t>Bi (read “C AND Bi”) for each of the Bi.  But the information we have is the conditional “C given Bi” or C|Bi for each of the Bi.  </a:t>
            </a:r>
          </a:p>
          <a:p>
            <a:pPr eaLnBrk="1" hangingPunct="1"/>
            <a:endParaRPr lang="en-US" altLang="en-US"/>
          </a:p>
          <a:p>
            <a:pPr eaLnBrk="1" hangingPunct="1"/>
            <a:r>
              <a:rPr lang="en-US" altLang="en-US"/>
              <a:t>The meaning of the condition-Bi is that we know Bi has occurred, and are now interested in the likelihood of C occurring.  The part of C we are looking for is therefore C</a:t>
            </a:r>
            <a:r>
              <a:rPr lang="en-US" altLang="en-US">
                <a:sym typeface="Symbol" panose="05050102010706020507" pitchFamily="18" charset="2"/>
              </a:rPr>
              <a:t>∩</a:t>
            </a:r>
            <a:r>
              <a:rPr lang="en-US" altLang="en-US"/>
              <a:t>Bi.  So once we condition on B1, for example, we no longer have the whole universe, but rather B1 becomes the universe.  Since B1 is the universe, it’s likelihood becomes 1.  Therefore, to scale C</a:t>
            </a:r>
            <a:r>
              <a:rPr lang="en-US" altLang="en-US">
                <a:sym typeface="Symbol" panose="05050102010706020507" pitchFamily="18" charset="2"/>
              </a:rPr>
              <a:t>∩</a:t>
            </a:r>
            <a:r>
              <a:rPr lang="en-US" altLang="en-US"/>
              <a:t>Bi up to reflect it’s portion of the new B1 universe, we divide C</a:t>
            </a:r>
            <a:r>
              <a:rPr lang="en-US" altLang="en-US">
                <a:sym typeface="Symbol" panose="05050102010706020507" pitchFamily="18" charset="2"/>
              </a:rPr>
              <a:t>∩</a:t>
            </a:r>
            <a:r>
              <a:rPr lang="en-US" altLang="en-US"/>
              <a:t>Bi by Bi.  This provides the expression </a:t>
            </a:r>
            <a:r>
              <a:rPr lang="en-US" altLang="en-US">
                <a:sym typeface="Symbol" panose="05050102010706020507" pitchFamily="18" charset="2"/>
              </a:rPr>
              <a:t>C|B1 = C∩</a:t>
            </a:r>
            <a:r>
              <a:rPr lang="en-US" altLang="en-US"/>
              <a:t>B1 / B1</a:t>
            </a:r>
          </a:p>
          <a:p>
            <a:pPr eaLnBrk="1" hangingPunct="1"/>
            <a:endParaRPr lang="en-US" altLang="en-US"/>
          </a:p>
          <a:p>
            <a:pPr eaLnBrk="1" hangingPunct="1"/>
            <a:r>
              <a:rPr lang="en-US" altLang="en-US"/>
              <a:t>We can convert from the C|Bi that we have to the C</a:t>
            </a:r>
            <a:r>
              <a:rPr lang="en-US" altLang="en-US">
                <a:sym typeface="Symbol" panose="05050102010706020507" pitchFamily="18" charset="2"/>
              </a:rPr>
              <a:t>∩</a:t>
            </a:r>
            <a:r>
              <a:rPr lang="en-US" altLang="en-US"/>
              <a:t>Bi we want by rearranging into C</a:t>
            </a:r>
            <a:r>
              <a:rPr lang="en-US" altLang="en-US">
                <a:sym typeface="Symbol" panose="05050102010706020507" pitchFamily="18" charset="2"/>
              </a:rPr>
              <a:t>∩</a:t>
            </a:r>
            <a:r>
              <a:rPr lang="en-US" altLang="en-US"/>
              <a:t>Bi = C|Bi * Bi, therefore scaling back down the reflect it’s portion of the original universe.  Having the statement for this intersection for each Bi, we can sum them to get C.</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4235DD7B-6A0A-405C-AB9C-9A9486592E5F}" type="slidenum">
              <a:rPr lang="en-US" altLang="en-US" sz="1200"/>
              <a:pPr eaLnBrk="1" hangingPunct="1"/>
              <a:t>25</a:t>
            </a:fld>
            <a:endParaRPr lang="en-US" altLang="en-US" sz="1200"/>
          </a:p>
        </p:txBody>
      </p:sp>
    </p:spTree>
    <p:extLst>
      <p:ext uri="{BB962C8B-B14F-4D97-AF65-F5344CB8AC3E}">
        <p14:creationId xmlns:p14="http://schemas.microsoft.com/office/powerpoint/2010/main" val="2978859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Here’s another example of using </a:t>
            </a:r>
            <a:r>
              <a:rPr lang="en-US" baseline="0" dirty="0"/>
              <a:t>the total probability theorem…</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26</a:t>
            </a:fld>
            <a:endParaRPr lang="en-US" altLang="en-US"/>
          </a:p>
        </p:txBody>
      </p:sp>
    </p:spTree>
    <p:extLst>
      <p:ext uri="{BB962C8B-B14F-4D97-AF65-F5344CB8AC3E}">
        <p14:creationId xmlns:p14="http://schemas.microsoft.com/office/powerpoint/2010/main" val="11389886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shows</a:t>
            </a:r>
            <a:r>
              <a:rPr lang="en-US" baseline="0" dirty="0"/>
              <a:t> where the marginal probability of B, P(B) comes from.  The duration curve for B is made from all daily stages, and represents what stage might be on any given day in the future, when an event occurs on the tributary, and not necessarily the annual maximum stage.  This choice, made earlier in the example, reflects the fact that the annual maximum doesn’t necessarily happen on the </a:t>
            </a:r>
            <a:r>
              <a:rPr lang="en-US" baseline="0" dirty="0" err="1"/>
              <a:t>mainstem</a:t>
            </a:r>
            <a:r>
              <a:rPr lang="en-US" baseline="0" dirty="0"/>
              <a:t> when it is happening on the tributary.</a:t>
            </a:r>
          </a:p>
          <a:p>
            <a:endParaRPr lang="en-US" baseline="0" dirty="0"/>
          </a:p>
          <a:p>
            <a:r>
              <a:rPr lang="en-US" baseline="0" dirty="0"/>
              <a:t>There are 2 ways to proceed.  The probability range for B can be divided up, and an index value chosen to represent each probability segment.  Or, a range of relevant index values of B can be chosen, and the probability range divided up to given some amount to each index value.  In the end, the probabilities of the index values, Bi, must sum to 1.0.</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27</a:t>
            </a:fld>
            <a:endParaRPr lang="en-US" altLang="en-US"/>
          </a:p>
        </p:txBody>
      </p:sp>
    </p:spTree>
    <p:extLst>
      <p:ext uri="{BB962C8B-B14F-4D97-AF65-F5344CB8AC3E}">
        <p14:creationId xmlns:p14="http://schemas.microsoft.com/office/powerpoint/2010/main" val="16465961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We implement the total probability</a:t>
            </a:r>
            <a:r>
              <a:rPr lang="en-US" baseline="0" dirty="0"/>
              <a:t> theorem for a series of values of variable C.  We choose a value of Ci, and draw a line across the family of P(C|B) curves, interpolating the exceedance probability of C|B from each of the curves.  Then the total probability equation has each of those values of P(C|B) for Ci is multiplied by the associated P(Bi), and summed.  The result is the marginal P(Ci) and plots as one point on the P(C) frequency curve.  This process is repeated for the full range of C.</a:t>
            </a:r>
          </a:p>
          <a:p>
            <a:endParaRPr lang="en-US" baseline="0" dirty="0"/>
          </a:p>
          <a:p>
            <a:r>
              <a:rPr lang="en-US" baseline="0" dirty="0"/>
              <a:t>For a value of C that is below a frequency curve from the family of curves, P(C|B) is 1.0.  For a value of C that is above a frequency curve from the family of curves, P(C|B) is 0.  These values must still be included in the total probability equation.</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28</a:t>
            </a:fld>
            <a:endParaRPr lang="en-US" altLang="en-US"/>
          </a:p>
        </p:txBody>
      </p:sp>
    </p:spTree>
    <p:extLst>
      <p:ext uri="{BB962C8B-B14F-4D97-AF65-F5344CB8AC3E}">
        <p14:creationId xmlns:p14="http://schemas.microsoft.com/office/powerpoint/2010/main" val="4518779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F307F0BE-D31A-43AD-95EF-7940CD2BD303}" type="slidenum">
              <a:rPr lang="en-US" altLang="en-US" sz="1200"/>
              <a:pPr eaLnBrk="1" hangingPunct="1"/>
              <a:t>29</a:t>
            </a:fld>
            <a:endParaRPr lang="en-US" altLang="en-US" sz="1200"/>
          </a:p>
        </p:txBody>
      </p:sp>
    </p:spTree>
    <p:extLst>
      <p:ext uri="{BB962C8B-B14F-4D97-AF65-F5344CB8AC3E}">
        <p14:creationId xmlns:p14="http://schemas.microsoft.com/office/powerpoint/2010/main" val="3611087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t>We must define tributary peak flow across all annual exceedance probabilties, and mainstem stages that span the range and are defined by daily % of time exceeded.  </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000EEFF0-9590-4000-BBB3-54586CFDF120}" type="slidenum">
              <a:rPr lang="en-US" altLang="en-US" sz="1200"/>
              <a:pPr eaLnBrk="1" hangingPunct="1"/>
              <a:t>30</a:t>
            </a:fld>
            <a:endParaRPr lang="en-US" altLang="en-US" sz="1200"/>
          </a:p>
        </p:txBody>
      </p:sp>
    </p:spTree>
    <p:extLst>
      <p:ext uri="{BB962C8B-B14F-4D97-AF65-F5344CB8AC3E}">
        <p14:creationId xmlns:p14="http://schemas.microsoft.com/office/powerpoint/2010/main" val="27530668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We implement the total probability</a:t>
            </a:r>
            <a:r>
              <a:rPr lang="en-US" baseline="0" dirty="0"/>
              <a:t> theorem for a series of values of variable C.  We choose a value of Ci, and draw a line across the family of P(C|B) curves, interpolating the exceedance probability of C|B from each of the curves.  Then the total probability equation has each of those values of P(C|B) for Ci is multiplied by the associated P(Bi), and summed.  The result is the marginal P(Ci) and plots as one point on the P(C) frequency curve.  This process is repeated for the full range of C.</a:t>
            </a:r>
          </a:p>
          <a:p>
            <a:endParaRPr lang="en-US" baseline="0" dirty="0"/>
          </a:p>
          <a:p>
            <a:r>
              <a:rPr lang="en-US" baseline="0" dirty="0"/>
              <a:t>For a value of C that is below a frequency curve from the family of curves, P(C|B) is 1.0.  For a value of C that is above a frequency curve from the family of curves, P(C|B) is 0.  These values must still be included in the total probability equation.</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31</a:t>
            </a:fld>
            <a:endParaRPr lang="en-US" altLang="en-US"/>
          </a:p>
        </p:txBody>
      </p:sp>
    </p:spTree>
    <p:extLst>
      <p:ext uri="{BB962C8B-B14F-4D97-AF65-F5344CB8AC3E}">
        <p14:creationId xmlns:p14="http://schemas.microsoft.com/office/powerpoint/2010/main" val="32571977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t>The method just described assumes that A and B are independent.  When correlation is close enough to 0, this assumption is fine, but when correlations are above 0.3 or so, independence can’t be assumed.  If possible, a continuous simulation approach that provided a time series of variable C would allow a direct frequency analysis on C, and not require coincident frequency analysis.  Here, we’ll discuss how tackle the coincident frequency analysis with non-zero correlation.</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F307F0BE-D31A-43AD-95EF-7940CD2BD303}" type="slidenum">
              <a:rPr lang="en-US" altLang="en-US" sz="1200"/>
              <a:pPr eaLnBrk="1" hangingPunct="1"/>
              <a:t>32</a:t>
            </a:fld>
            <a:endParaRPr lang="en-US" altLang="en-US" sz="1200"/>
          </a:p>
        </p:txBody>
      </p:sp>
    </p:spTree>
    <p:extLst>
      <p:ext uri="{BB962C8B-B14F-4D97-AF65-F5344CB8AC3E}">
        <p14:creationId xmlns:p14="http://schemas.microsoft.com/office/powerpoint/2010/main" val="34493629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When there is notable</a:t>
            </a:r>
            <a:r>
              <a:rPr lang="en-US" baseline="0" dirty="0"/>
              <a:t> correlation between A and B – too much to be ignored – we need a joint distribution between A and B, shown here as a conditional distribution of A given B.  This family of conditional curves, one for each index value of B, is used in place of the marginal distribution of A used previously.</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33</a:t>
            </a:fld>
            <a:endParaRPr lang="en-US" altLang="en-US"/>
          </a:p>
        </p:txBody>
      </p:sp>
    </p:spTree>
    <p:extLst>
      <p:ext uri="{BB962C8B-B14F-4D97-AF65-F5344CB8AC3E}">
        <p14:creationId xmlns:p14="http://schemas.microsoft.com/office/powerpoint/2010/main" val="158335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These are examples of problems</a:t>
            </a:r>
            <a:r>
              <a:rPr lang="en-US" baseline="0" dirty="0"/>
              <a:t> which tend to require coincident frequency analysis.  The variable of interest in the analysis is variable C, and it is affected by variables A and B.  </a:t>
            </a:r>
          </a:p>
          <a:p>
            <a:endParaRPr lang="en-US" baseline="0" dirty="0"/>
          </a:p>
          <a:p>
            <a:r>
              <a:rPr lang="en-US" baseline="0" dirty="0"/>
              <a:t>Variable A is defined as the more influential, for which we assume the annual maximum is occurring for the highest each year at C.  B is the less influential.</a:t>
            </a:r>
          </a:p>
          <a:p>
            <a:endParaRPr lang="en-US" baseline="0" dirty="0"/>
          </a:p>
          <a:p>
            <a:r>
              <a:rPr lang="en-US" baseline="0" dirty="0"/>
              <a:t>For interior flooding, we modeling the runoff interior to the levee (the land side) and the stage in the channel on the exterior.  Generally we’re designing an interior pond, with gravity drainage or pumps.</a:t>
            </a:r>
          </a:p>
          <a:p>
            <a:endParaRPr lang="en-US" baseline="0" dirty="0"/>
          </a:p>
          <a:p>
            <a:r>
              <a:rPr lang="en-US" baseline="0" dirty="0"/>
              <a:t>For flooding on a tributary, we’re looking at an event on a tributary with a damage area that experiences backwater from the main step at high flow.</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4</a:t>
            </a:fld>
            <a:endParaRPr lang="en-US" altLang="en-US"/>
          </a:p>
        </p:txBody>
      </p:sp>
    </p:spTree>
    <p:extLst>
      <p:ext uri="{BB962C8B-B14F-4D97-AF65-F5344CB8AC3E}">
        <p14:creationId xmlns:p14="http://schemas.microsoft.com/office/powerpoint/2010/main" val="384850513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In</a:t>
            </a:r>
            <a:r>
              <a:rPr lang="en-US" baseline="0" dirty="0"/>
              <a:t> addition to the family of conditional curves for P(A|B), we use a frequency curve for B (either annual peak, or values “coincident” with each A peak), divided into probability ranges and index values.</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34</a:t>
            </a:fld>
            <a:endParaRPr lang="en-US" altLang="en-US"/>
          </a:p>
        </p:txBody>
      </p:sp>
    </p:spTree>
    <p:extLst>
      <p:ext uri="{BB962C8B-B14F-4D97-AF65-F5344CB8AC3E}">
        <p14:creationId xmlns:p14="http://schemas.microsoft.com/office/powerpoint/2010/main" val="13335671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When</a:t>
            </a:r>
            <a:r>
              <a:rPr lang="en-US" baseline="0" dirty="0"/>
              <a:t> developing the response function for C given A and B, we now use the quantile value of A from each of the curves, along with the index value of B the curve is associated with.  In this example of 6 </a:t>
            </a:r>
            <a:r>
              <a:rPr lang="en-US" baseline="0" dirty="0" err="1"/>
              <a:t>quantiles</a:t>
            </a:r>
            <a:r>
              <a:rPr lang="en-US" baseline="0" dirty="0"/>
              <a:t> of A and 6 index values of B, there are still 36 model runs to determine C from A and B, but they now use 36 different values of A, as the 1% quantile of A, for example, now has a different value for each value of Bi.</a:t>
            </a:r>
          </a:p>
          <a:p>
            <a:endParaRPr lang="en-US" baseline="0" dirty="0"/>
          </a:p>
          <a:p>
            <a:r>
              <a:rPr lang="en-US" baseline="0" dirty="0"/>
              <a:t>The computation in the step shown here is the same, however.  For each value of A, the value of C that results from combining with the appropriate value of Bi assumes the exceedance probability of A, and remains conditional on Bi. </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35</a:t>
            </a:fld>
            <a:endParaRPr lang="en-US" altLang="en-US"/>
          </a:p>
        </p:txBody>
      </p:sp>
    </p:spTree>
    <p:extLst>
      <p:ext uri="{BB962C8B-B14F-4D97-AF65-F5344CB8AC3E}">
        <p14:creationId xmlns:p14="http://schemas.microsoft.com/office/powerpoint/2010/main" val="42220721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The total</a:t>
            </a:r>
            <a:r>
              <a:rPr lang="en-US" baseline="0" dirty="0"/>
              <a:t> probability step is exactly the same as the previous without-correlation description.  </a:t>
            </a:r>
          </a:p>
          <a:p>
            <a:endParaRPr lang="en-US" baseline="0" dirty="0"/>
          </a:p>
          <a:p>
            <a:r>
              <a:rPr lang="en-US" dirty="0"/>
              <a:t>Note, the biggest impact of considering the correlation between</a:t>
            </a:r>
            <a:r>
              <a:rPr lang="en-US" baseline="0" dirty="0"/>
              <a:t> A and B is that the upper end of the frequency curve is higher.  If we acknowledge that large tend to occur at the same time for both variable, it means that larger combined events are more likely.</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36</a:t>
            </a:fld>
            <a:endParaRPr lang="en-US" altLang="en-US"/>
          </a:p>
        </p:txBody>
      </p:sp>
    </p:spTree>
    <p:extLst>
      <p:ext uri="{BB962C8B-B14F-4D97-AF65-F5344CB8AC3E}">
        <p14:creationId xmlns:p14="http://schemas.microsoft.com/office/powerpoint/2010/main" val="8737825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A coincident frequency analysis can be performed on any data type, flow, stage, precipitation, wind, etc.  The coincident frequency analysis requires both duration and frequency curves.  These can be computed by existing analyses in the HEC-SSP study or they can be entered manually in the coincident frequency analysis.  </a:t>
            </a:r>
          </a:p>
          <a:p>
            <a:pPr eaLnBrk="1" hangingPunct="1">
              <a:spcBef>
                <a:spcPct val="0"/>
              </a:spcBef>
            </a:pPr>
            <a:endParaRPr lang="en-US" altLang="en-US"/>
          </a:p>
          <a:p>
            <a:pPr eaLnBrk="1" hangingPunct="1">
              <a:spcBef>
                <a:spcPct val="0"/>
              </a:spcBef>
            </a:pPr>
            <a:r>
              <a:rPr lang="en-US" altLang="en-US"/>
              <a:t>The Coincident Frequency Analysis is designed following guidelines in EM 1110-2-1415.  This analysis tool can be used to compute the exceedance frequency relationship for a variable that is a function of two other variables.  An example is illustrated above.  In this example, the stage at the damage site on the tributary, variable C, is a function of stream flow from the tributary, variable A, and the stage in the mainstem river, variable B. </a:t>
            </a:r>
          </a:p>
        </p:txBody>
      </p:sp>
      <p:sp>
        <p:nvSpPr>
          <p:cNvPr id="440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8738B366-1BC3-43CC-B294-A316C5621164}" type="slidenum">
              <a:rPr lang="en-US" altLang="en-US" sz="1200"/>
              <a:pPr eaLnBrk="1" hangingPunct="1"/>
              <a:t>37</a:t>
            </a:fld>
            <a:endParaRPr lang="en-US" altLang="en-US" sz="1200"/>
          </a:p>
        </p:txBody>
      </p:sp>
      <p:sp>
        <p:nvSpPr>
          <p:cNvPr id="44036" name="Slide Image Placeholder 6"/>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19012113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The Variable A tab is used to define the frequency curve for variable A.  This tab will look different based on the user selection on the General Tab.  When the Manual Entry option is selected, the user must define the Data Name and Data Units.  Then the user must enter the frequency curve for variable A.  A frequency curve value must be defined for each percent chance exceedance ordinate in the table.  When the Existing Study Analysis option is selected, the dropdown list will be active and the user can choose any Bulletin 17B or General Frequency analysis in the HEC-SSP study.  The variable A frequency curve table will be populated with the frequency curve when an analysis is selected. </a:t>
            </a:r>
          </a:p>
        </p:txBody>
      </p:sp>
      <p:sp>
        <p:nvSpPr>
          <p:cNvPr id="460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A2E3A596-F6DD-4EA3-836C-C4D62049DFC6}" type="slidenum">
              <a:rPr lang="en-US" altLang="en-US" sz="1200"/>
              <a:pPr eaLnBrk="1" hangingPunct="1"/>
              <a:t>38</a:t>
            </a:fld>
            <a:endParaRPr lang="en-US" altLang="en-US" sz="1200"/>
          </a:p>
        </p:txBody>
      </p:sp>
      <p:sp>
        <p:nvSpPr>
          <p:cNvPr id="46084" name="Slide Image Placeholder 6"/>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3108049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The Variable B tab is used to define the duration curve for variable B and the index points with an associated probability.  The index points will be used by the user when developing the response curves (response of variable C to each combination of variables A and B).  The associated probability represents the proportion of time we’ve assign to each index point.   </a:t>
            </a:r>
          </a:p>
        </p:txBody>
      </p:sp>
      <p:sp>
        <p:nvSpPr>
          <p:cNvPr id="450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89DEBE7A-CDC3-49C8-9740-A62643B965B8}" type="slidenum">
              <a:rPr lang="en-US" altLang="en-US" sz="1200"/>
              <a:pPr eaLnBrk="1" hangingPunct="1"/>
              <a:t>39</a:t>
            </a:fld>
            <a:endParaRPr lang="en-US" altLang="en-US" sz="1200"/>
          </a:p>
        </p:txBody>
      </p:sp>
      <p:sp>
        <p:nvSpPr>
          <p:cNvPr id="45060" name="Slide Image Placeholder 6"/>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30610912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eaLnBrk="1" hangingPunct="1">
              <a:spcBef>
                <a:spcPct val="0"/>
              </a:spcBef>
            </a:pPr>
            <a:r>
              <a:rPr lang="en-US" altLang="en-US" dirty="0"/>
              <a:t>The Response Curves tab is used to define the response of variable C to each combination of variable A and variable B.  This analysis is performed outside of HEC-SSP.  For example, a hydraulics model could be used to apply flow values from the variable A frequency curve to the tributary and the index flow (or stage) from the variable B duration curve would be applied to the </a:t>
            </a:r>
            <a:r>
              <a:rPr lang="en-US" altLang="en-US" dirty="0" err="1"/>
              <a:t>mainstem</a:t>
            </a:r>
            <a:r>
              <a:rPr lang="en-US" altLang="en-US" dirty="0"/>
              <a:t>.  The hydraulics model would be used to compute the variable C stage at some reference point on the tributary for multiple combinations of variable A and variable B.  The peak variable C stage is the value to input into the Response Curves table.   </a:t>
            </a:r>
          </a:p>
          <a:p>
            <a:pPr eaLnBrk="1" hangingPunct="1">
              <a:spcBef>
                <a:spcPct val="0"/>
              </a:spcBef>
            </a:pPr>
            <a:endParaRPr lang="en-US" altLang="en-US" dirty="0"/>
          </a:p>
          <a:p>
            <a:pPr eaLnBrk="1" hangingPunct="1">
              <a:spcBef>
                <a:spcPct val="0"/>
              </a:spcBef>
            </a:pPr>
            <a:r>
              <a:rPr lang="en-US" altLang="en-US" dirty="0"/>
              <a:t>Note</a:t>
            </a:r>
            <a:r>
              <a:rPr lang="en-US" altLang="en-US" baseline="0" dirty="0"/>
              <a:t> the response function table has the rows and columns reversed from what was shown earlier in this lecture.</a:t>
            </a:r>
            <a:endParaRPr lang="en-US" alt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40</a:t>
            </a:fld>
            <a:endParaRPr lang="en-US" altLang="en-US"/>
          </a:p>
        </p:txBody>
      </p:sp>
    </p:spTree>
    <p:extLst>
      <p:ext uri="{BB962C8B-B14F-4D97-AF65-F5344CB8AC3E}">
        <p14:creationId xmlns:p14="http://schemas.microsoft.com/office/powerpoint/2010/main" val="23314747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eaLnBrk="1" hangingPunct="1">
              <a:spcBef>
                <a:spcPct val="0"/>
              </a:spcBef>
            </a:pPr>
            <a:r>
              <a:rPr lang="en-US" altLang="en-US" dirty="0"/>
              <a:t>Once the new analysis has been defined, and the user has all of the information defined on the General, Variable A, Variable B, Response Curves tabs, performing the computations is simply a matter of pressing the </a:t>
            </a:r>
            <a:r>
              <a:rPr lang="en-US" altLang="en-US" b="1" dirty="0"/>
              <a:t>Compute</a:t>
            </a:r>
            <a:r>
              <a:rPr lang="en-US" altLang="en-US" dirty="0"/>
              <a:t> button at the bottom of the Coincident Frequency Analysis editor.</a:t>
            </a:r>
          </a:p>
          <a:p>
            <a:pPr eaLnBrk="1" hangingPunct="1">
              <a:spcBef>
                <a:spcPct val="0"/>
              </a:spcBef>
            </a:pPr>
            <a:r>
              <a:rPr lang="en-US" altLang="en-US" dirty="0"/>
              <a:t>The following describes how the variable C coincident frequency curve is computed. </a:t>
            </a:r>
          </a:p>
          <a:p>
            <a:pPr eaLnBrk="1" hangingPunct="1">
              <a:spcBef>
                <a:spcPct val="0"/>
              </a:spcBef>
            </a:pPr>
            <a:r>
              <a:rPr lang="en-US" altLang="en-US" dirty="0"/>
              <a:t>1) The program uses the variable A frequency curve(s) and the variable A values in the response curves table to assign a frequency of exceedance to each variable C value in the response curves table.  </a:t>
            </a:r>
          </a:p>
          <a:p>
            <a:pPr eaLnBrk="1" hangingPunct="1">
              <a:spcBef>
                <a:spcPct val="0"/>
              </a:spcBef>
            </a:pPr>
            <a:r>
              <a:rPr lang="en-US" altLang="en-US" dirty="0"/>
              <a:t>2) The program finds the minimum and maximum values of variable C in the response curves table.</a:t>
            </a:r>
          </a:p>
          <a:p>
            <a:pPr eaLnBrk="1" hangingPunct="1">
              <a:spcBef>
                <a:spcPct val="0"/>
              </a:spcBef>
            </a:pPr>
            <a:r>
              <a:rPr lang="en-US" altLang="en-US" dirty="0"/>
              <a:t>3) The program defines 20 evenly spaced values of variable C in between the minimum and maximum values (20 values include the minimum and maximum values). </a:t>
            </a:r>
          </a:p>
          <a:p>
            <a:pPr eaLnBrk="1" hangingPunct="1">
              <a:spcBef>
                <a:spcPct val="0"/>
              </a:spcBef>
            </a:pPr>
            <a:r>
              <a:rPr lang="en-US" altLang="en-US" dirty="0"/>
              <a:t>4) For each variable C from step 3, the program will look-up the exceedance frequency value from each response curve in step 1 and multiply by the corresponding proportion of time (using the probability defined on the Variable B tab) obtained from the variable B index value.  These “weighted” values from each response curve are summed to compute the variable C frequency curve. </a:t>
            </a:r>
          </a:p>
          <a:p>
            <a:pPr eaLnBrk="1" hangingPunct="1">
              <a:spcBef>
                <a:spcPct val="0"/>
              </a:spcBef>
            </a:pPr>
            <a:r>
              <a:rPr lang="en-US" altLang="en-US" dirty="0"/>
              <a:t>5) The curve is interpolated to the selected exceedance ordinates defined on the General tab. </a:t>
            </a:r>
          </a:p>
          <a:p>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41</a:t>
            </a:fld>
            <a:endParaRPr lang="en-US" altLang="en-US"/>
          </a:p>
        </p:txBody>
      </p:sp>
    </p:spTree>
    <p:extLst>
      <p:ext uri="{BB962C8B-B14F-4D97-AF65-F5344CB8AC3E}">
        <p14:creationId xmlns:p14="http://schemas.microsoft.com/office/powerpoint/2010/main" val="119981378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42</a:t>
            </a:fld>
            <a:endParaRPr lang="en-US" altLang="en-US"/>
          </a:p>
        </p:txBody>
      </p:sp>
    </p:spTree>
    <p:extLst>
      <p:ext uri="{BB962C8B-B14F-4D97-AF65-F5344CB8AC3E}">
        <p14:creationId xmlns:p14="http://schemas.microsoft.com/office/powerpoint/2010/main" val="36017033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Another</a:t>
            </a:r>
            <a:r>
              <a:rPr lang="en-US" baseline="0" dirty="0"/>
              <a:t> way to incorporate correlation is to use correlated sampling in a Monte Carlo simulation.</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43</a:t>
            </a:fld>
            <a:endParaRPr lang="en-US" altLang="en-US"/>
          </a:p>
        </p:txBody>
      </p:sp>
    </p:spTree>
    <p:extLst>
      <p:ext uri="{BB962C8B-B14F-4D97-AF65-F5344CB8AC3E}">
        <p14:creationId xmlns:p14="http://schemas.microsoft.com/office/powerpoint/2010/main" val="38933877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Stage on a lake tributary</a:t>
            </a:r>
            <a:r>
              <a:rPr lang="en-US" baseline="0" dirty="0"/>
              <a:t> is similar to the river tributary, experiencing backwater at the data area when levels are high</a:t>
            </a:r>
          </a:p>
          <a:p>
            <a:endParaRPr lang="en-US" baseline="0" dirty="0"/>
          </a:p>
          <a:p>
            <a:r>
              <a:rPr lang="en-US" baseline="0" dirty="0"/>
              <a:t>Final peak flood pool stage is influenced by the event inflow, and the starting level of the reservoir pool.</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5</a:t>
            </a:fld>
            <a:endParaRPr lang="en-US" altLang="en-US"/>
          </a:p>
        </p:txBody>
      </p:sp>
    </p:spTree>
    <p:extLst>
      <p:ext uri="{BB962C8B-B14F-4D97-AF65-F5344CB8AC3E}">
        <p14:creationId xmlns:p14="http://schemas.microsoft.com/office/powerpoint/2010/main" val="61495693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r>
              <a:rPr lang="en-US" dirty="0"/>
              <a:t>The upper left corner</a:t>
            </a:r>
            <a:r>
              <a:rPr lang="en-US" baseline="0" dirty="0"/>
              <a:t> shows the two correlated flow frequency curves, one for A and one for B.  A correlated pair of values is sampled, and sent to the RAS model on the right side of the screen.  Stage at C is computed, in the same way the response surface values were computed in the standard coincident frequency analysis.  The Monte Carlo simulation ends with a sample of stages at C in the lower right., which is also shown as a stage frequency curve in the bottom center.</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44</a:t>
            </a:fld>
            <a:endParaRPr lang="en-US"/>
          </a:p>
        </p:txBody>
      </p:sp>
    </p:spTree>
    <p:extLst>
      <p:ext uri="{BB962C8B-B14F-4D97-AF65-F5344CB8AC3E}">
        <p14:creationId xmlns:p14="http://schemas.microsoft.com/office/powerpoint/2010/main" val="35677521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is the sample of flows that replaces the flow frequency</a:t>
            </a:r>
            <a:r>
              <a:rPr lang="en-US" baseline="0" dirty="0"/>
              <a:t> curve, as a histogram and a frequency plot.  There is also a sample of reservoir starting pools to replace the starting pool duration curve, which is not shown.</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45</a:t>
            </a:fld>
            <a:endParaRPr lang="en-US" altLang="en-US"/>
          </a:p>
        </p:txBody>
      </p:sp>
    </p:spTree>
    <p:extLst>
      <p:ext uri="{BB962C8B-B14F-4D97-AF65-F5344CB8AC3E}">
        <p14:creationId xmlns:p14="http://schemas.microsoft.com/office/powerpoint/2010/main" val="30540073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is the output sample of peak pool stages,</a:t>
            </a:r>
            <a:r>
              <a:rPr lang="en-US" baseline="0" dirty="0"/>
              <a:t> as a histogram and as a peak pool stage frequency curve.</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46</a:t>
            </a:fld>
            <a:endParaRPr lang="en-US" altLang="en-US"/>
          </a:p>
        </p:txBody>
      </p:sp>
    </p:spTree>
    <p:extLst>
      <p:ext uri="{BB962C8B-B14F-4D97-AF65-F5344CB8AC3E}">
        <p14:creationId xmlns:p14="http://schemas.microsoft.com/office/powerpoint/2010/main" val="4853075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To determine</a:t>
            </a:r>
            <a:r>
              <a:rPr lang="en-US" baseline="0" dirty="0"/>
              <a:t> if need to do correlated sampling…</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47</a:t>
            </a:fld>
            <a:endParaRPr lang="en-US" altLang="en-US"/>
          </a:p>
        </p:txBody>
      </p:sp>
    </p:spTree>
    <p:extLst>
      <p:ext uri="{BB962C8B-B14F-4D97-AF65-F5344CB8AC3E}">
        <p14:creationId xmlns:p14="http://schemas.microsoft.com/office/powerpoint/2010/main" val="28688764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Here is</a:t>
            </a:r>
            <a:r>
              <a:rPr lang="en-US" baseline="0" dirty="0"/>
              <a:t> an example of a flow confluence problem.  Variable A is the tributary and variable B is the </a:t>
            </a:r>
            <a:r>
              <a:rPr lang="en-US" baseline="0" dirty="0" err="1"/>
              <a:t>mainstem</a:t>
            </a:r>
            <a:r>
              <a:rPr lang="en-US" baseline="0" dirty="0"/>
              <a:t>.  It was determined that annual maximums for </a:t>
            </a:r>
            <a:r>
              <a:rPr lang="en-US" baseline="0" dirty="0" err="1"/>
              <a:t>thse</a:t>
            </a:r>
            <a:r>
              <a:rPr lang="en-US" baseline="0" dirty="0"/>
              <a:t> basins coincide.  These figures show an annual maximum flow frequency curve of each.  Variable B uses the annual maximum distribution when it’s determined that annual maximums coincide.</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48</a:t>
            </a:fld>
            <a:endParaRPr lang="en-US" altLang="en-US"/>
          </a:p>
        </p:txBody>
      </p:sp>
    </p:spTree>
    <p:extLst>
      <p:ext uri="{BB962C8B-B14F-4D97-AF65-F5344CB8AC3E}">
        <p14:creationId xmlns:p14="http://schemas.microsoft.com/office/powerpoint/2010/main" val="187278900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These are correlation plots of A versus B, with linear axes</a:t>
            </a:r>
            <a:r>
              <a:rPr lang="en-US" baseline="0" dirty="0"/>
              <a:t> on the left, and log axes on the right.  In this case, the relationship between A and B is more linear (</a:t>
            </a:r>
            <a:r>
              <a:rPr lang="en-US" baseline="0" dirty="0" err="1"/>
              <a:t>ie</a:t>
            </a:r>
            <a:r>
              <a:rPr lang="en-US" baseline="0" dirty="0"/>
              <a:t>, have greater linear correlation) with log flow, at r = 0.84.  Correlation of flow was only r = 0.74, on the left.</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49</a:t>
            </a:fld>
            <a:endParaRPr lang="en-US" altLang="en-US"/>
          </a:p>
        </p:txBody>
      </p:sp>
    </p:spTree>
    <p:extLst>
      <p:ext uri="{BB962C8B-B14F-4D97-AF65-F5344CB8AC3E}">
        <p14:creationId xmlns:p14="http://schemas.microsoft.com/office/powerpoint/2010/main" val="21045726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Correlated</a:t>
            </a:r>
            <a:r>
              <a:rPr lang="en-US" baseline="0" dirty="0"/>
              <a:t> random sampling of 1000 pairs of A and B are shown here, with linear axes on the left, and log axes on the right.  Note that the point scatter of the samples resembles the point scatter of the actual data on the previous slide.</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50</a:t>
            </a:fld>
            <a:endParaRPr lang="en-US" altLang="en-US"/>
          </a:p>
        </p:txBody>
      </p:sp>
    </p:spTree>
    <p:extLst>
      <p:ext uri="{BB962C8B-B14F-4D97-AF65-F5344CB8AC3E}">
        <p14:creationId xmlns:p14="http://schemas.microsoft.com/office/powerpoint/2010/main" val="132768552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shows the 1000 pairs of A</a:t>
            </a:r>
            <a:r>
              <a:rPr lang="en-US" baseline="0" dirty="0"/>
              <a:t> and B, each plotted on its frequency plot.</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51</a:t>
            </a:fld>
            <a:endParaRPr lang="en-US" altLang="en-US"/>
          </a:p>
        </p:txBody>
      </p:sp>
    </p:spTree>
    <p:extLst>
      <p:ext uri="{BB962C8B-B14F-4D97-AF65-F5344CB8AC3E}">
        <p14:creationId xmlns:p14="http://schemas.microsoft.com/office/powerpoint/2010/main" val="81148843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Correlated</a:t>
            </a:r>
            <a:r>
              <a:rPr lang="en-US" baseline="0" dirty="0"/>
              <a:t> random sampling is performed using a standard multivariate Normal distribution having correlation matrix Sigma.  For 2 variables, 2 arrays of independent U[0,1] are generated and transformed to N{[0,1] (Z).  The arrays together form the Z matrix.   A matrix C is developed such that C transpose times C equals matrix Sigma.   Using it, C transpose times Z has a multivariate Normal distribution with correlation Sigma.  The two columns of the multivariate Normal matrix are arrays that have the defined correlation.</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52</a:t>
            </a:fld>
            <a:endParaRPr lang="en-US" altLang="en-US"/>
          </a:p>
        </p:txBody>
      </p:sp>
    </p:spTree>
    <p:extLst>
      <p:ext uri="{BB962C8B-B14F-4D97-AF65-F5344CB8AC3E}">
        <p14:creationId xmlns:p14="http://schemas.microsoft.com/office/powerpoint/2010/main" val="8340383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r>
              <a:rPr lang="en-US" dirty="0"/>
              <a:t>The upper left corner</a:t>
            </a:r>
            <a:r>
              <a:rPr lang="en-US" baseline="0" dirty="0"/>
              <a:t> shows the two correlated flow frequency curves, one for A and one for B.  A correlated pair of values is sampled, and sent to the RAS model on the right side of the screen.  Stage at C is computed, in the same way the response surface values were computed in the standard coincident frequency analysis.  The Monte Carlo simulation ends with a sample of stages at C in the lower right., which is also shown as a stage frequency curve in the bottom center.</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53</a:t>
            </a:fld>
            <a:endParaRPr lang="en-US"/>
          </a:p>
        </p:txBody>
      </p:sp>
    </p:spTree>
    <p:extLst>
      <p:ext uri="{BB962C8B-B14F-4D97-AF65-F5344CB8AC3E}">
        <p14:creationId xmlns:p14="http://schemas.microsoft.com/office/powerpoint/2010/main" val="2471449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In an ice jam, the stage at the location of interest in influence</a:t>
            </a:r>
            <a:r>
              <a:rPr lang="en-US" baseline="0" dirty="0"/>
              <a:t> by the impact of the ice, and the flow at the site.</a:t>
            </a:r>
          </a:p>
          <a:p>
            <a:endParaRPr lang="en-US" baseline="0" dirty="0"/>
          </a:p>
          <a:p>
            <a:r>
              <a:rPr lang="en-US" baseline="0" dirty="0"/>
              <a:t>Stage in a storm surge situation is influenced by the storm surge stage and the inflow to the estuary.</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6</a:t>
            </a:fld>
            <a:endParaRPr lang="en-US" altLang="en-US"/>
          </a:p>
        </p:txBody>
      </p:sp>
    </p:spTree>
    <p:extLst>
      <p:ext uri="{BB962C8B-B14F-4D97-AF65-F5344CB8AC3E}">
        <p14:creationId xmlns:p14="http://schemas.microsoft.com/office/powerpoint/2010/main" val="63593078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r>
              <a:rPr lang="en-US" dirty="0"/>
              <a:t>The upper left corner is the flow frequency curve, and</a:t>
            </a:r>
            <a:r>
              <a:rPr lang="en-US" baseline="0" dirty="0"/>
              <a:t> the right side is the starting reservoir pool stage.  A random value is chosen for each to create an event, which is simulated in the reservoir model, producing a peak pool stage for each event.  The Monte Carlo simulation ends with a large sample of peak pool stages in the lower right.</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54</a:t>
            </a:fld>
            <a:endParaRPr lang="en-US"/>
          </a:p>
        </p:txBody>
      </p:sp>
    </p:spTree>
    <p:extLst>
      <p:ext uri="{BB962C8B-B14F-4D97-AF65-F5344CB8AC3E}">
        <p14:creationId xmlns:p14="http://schemas.microsoft.com/office/powerpoint/2010/main" val="313969621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Thus far, only natural</a:t>
            </a:r>
            <a:r>
              <a:rPr lang="en-US" baseline="0" dirty="0"/>
              <a:t> variabilities have been included in this analysis.  But knowledge uncertainty is also important.</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55</a:t>
            </a:fld>
            <a:endParaRPr lang="en-US" altLang="en-US"/>
          </a:p>
        </p:txBody>
      </p:sp>
    </p:spTree>
    <p:extLst>
      <p:ext uri="{BB962C8B-B14F-4D97-AF65-F5344CB8AC3E}">
        <p14:creationId xmlns:p14="http://schemas.microsoft.com/office/powerpoint/2010/main" val="335310410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When dealing with</a:t>
            </a:r>
            <a:r>
              <a:rPr lang="en-US" baseline="0" dirty="0"/>
              <a:t> hydrologic phenomena such as flood events, natural variability tends to be things that vary from flood event to flood event.</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56</a:t>
            </a:fld>
            <a:endParaRPr lang="en-US"/>
          </a:p>
        </p:txBody>
      </p:sp>
      <p:sp>
        <p:nvSpPr>
          <p:cNvPr id="5" name="Footer Placeholder 4">
            <a:extLst>
              <a:ext uri="{FF2B5EF4-FFF2-40B4-BE49-F238E27FC236}">
                <a16:creationId xmlns:a16="http://schemas.microsoft.com/office/drawing/2014/main" id="{C8ED945D-3E8E-4BB0-9803-52F5C40AD4FA}"/>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86DE1DFB-B8AB-49E1-8446-2BE17C5BDABB}"/>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31182593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19138"/>
            <a:ext cx="6400800" cy="3602037"/>
          </a:xfrm>
        </p:spPr>
      </p:sp>
      <p:sp>
        <p:nvSpPr>
          <p:cNvPr id="3" name="Notes Placeholder 2"/>
          <p:cNvSpPr>
            <a:spLocks noGrp="1"/>
          </p:cNvSpPr>
          <p:nvPr>
            <p:ph type="body" idx="1"/>
          </p:nvPr>
        </p:nvSpPr>
        <p:spPr/>
        <p:txBody>
          <a:bodyPr/>
          <a:lstStyle/>
          <a:p>
            <a:r>
              <a:rPr lang="en-US" dirty="0"/>
              <a:t>When dealing with</a:t>
            </a:r>
            <a:r>
              <a:rPr lang="en-US" baseline="0" dirty="0"/>
              <a:t> hydrologic phenomena such as flood events, knowledge uncertainties tend to be things that are true across all flood events, but just aren’t known or able to be estimated well.</a:t>
            </a:r>
            <a:endParaRPr lang="en-US" dirty="0"/>
          </a:p>
        </p:txBody>
      </p:sp>
      <p:sp>
        <p:nvSpPr>
          <p:cNvPr id="4" name="Slide Number Placeholder 3"/>
          <p:cNvSpPr>
            <a:spLocks noGrp="1"/>
          </p:cNvSpPr>
          <p:nvPr>
            <p:ph type="sldNum" sz="quarter" idx="10"/>
          </p:nvPr>
        </p:nvSpPr>
        <p:spPr/>
        <p:txBody>
          <a:bodyPr/>
          <a:lstStyle/>
          <a:p>
            <a:pPr>
              <a:defRPr/>
            </a:pPr>
            <a:fld id="{D919D05D-E9D0-4D37-938D-3E285A1D6643}" type="slidenum">
              <a:rPr lang="en-US" smtClean="0"/>
              <a:pPr>
                <a:defRPr/>
              </a:pPr>
              <a:t>57</a:t>
            </a:fld>
            <a:endParaRPr lang="en-US"/>
          </a:p>
        </p:txBody>
      </p:sp>
      <p:sp>
        <p:nvSpPr>
          <p:cNvPr id="5" name="Footer Placeholder 4">
            <a:extLst>
              <a:ext uri="{FF2B5EF4-FFF2-40B4-BE49-F238E27FC236}">
                <a16:creationId xmlns:a16="http://schemas.microsoft.com/office/drawing/2014/main" id="{5C08E1DD-31B1-48F3-8BBE-F7C093032D0A}"/>
              </a:ext>
            </a:extLst>
          </p:cNvPr>
          <p:cNvSpPr>
            <a:spLocks noGrp="1"/>
          </p:cNvSpPr>
          <p:nvPr>
            <p:ph type="ftr" sz="quarter" idx="4"/>
          </p:nvPr>
        </p:nvSpPr>
        <p:spPr/>
        <p:txBody>
          <a:bodyPr/>
          <a:lstStyle/>
          <a:p>
            <a:pPr>
              <a:defRPr/>
            </a:pPr>
            <a:r>
              <a:rPr lang="en-US"/>
              <a:t>L1.1 - Basic Probability and Statistics</a:t>
            </a:r>
            <a:endParaRPr lang="en-US" dirty="0"/>
          </a:p>
        </p:txBody>
      </p:sp>
      <p:sp>
        <p:nvSpPr>
          <p:cNvPr id="6" name="Header Placeholder 5">
            <a:extLst>
              <a:ext uri="{FF2B5EF4-FFF2-40B4-BE49-F238E27FC236}">
                <a16:creationId xmlns:a16="http://schemas.microsoft.com/office/drawing/2014/main" id="{3D4778A7-CE2C-4252-80CA-1D8EA197106F}"/>
              </a:ext>
            </a:extLst>
          </p:cNvPr>
          <p:cNvSpPr>
            <a:spLocks noGrp="1"/>
          </p:cNvSpPr>
          <p:nvPr>
            <p:ph type="hdr" sz="quarter"/>
          </p:nvPr>
        </p:nvSpPr>
        <p:spPr>
          <a:xfrm>
            <a:off x="2" y="3"/>
            <a:ext cx="3168650" cy="479425"/>
          </a:xfrm>
          <a:prstGeom prst="rect">
            <a:avLst/>
          </a:prstGeom>
        </p:spPr>
        <p:txBody>
          <a:bodyPr/>
          <a:lstStyle/>
          <a:p>
            <a:pPr>
              <a:defRPr/>
            </a:pPr>
            <a:r>
              <a:rPr lang="en-US"/>
              <a:t>L1.1 - Basic Probability and Statistics</a:t>
            </a:r>
          </a:p>
        </p:txBody>
      </p:sp>
    </p:spTree>
    <p:extLst>
      <p:ext uri="{BB962C8B-B14F-4D97-AF65-F5344CB8AC3E}">
        <p14:creationId xmlns:p14="http://schemas.microsoft.com/office/powerpoint/2010/main" val="32170749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A way</a:t>
            </a:r>
            <a:r>
              <a:rPr lang="en-US" baseline="0" dirty="0"/>
              <a:t> to incorporate knowledge uncertainty is to do a nested Monte Carlo.  </a:t>
            </a:r>
          </a:p>
          <a:p>
            <a:endParaRPr lang="en-US" baseline="0" dirty="0"/>
          </a:p>
          <a:p>
            <a:r>
              <a:rPr lang="en-US" baseline="0" dirty="0"/>
              <a:t>In an outer loop, we sample knowledge uncertainty, and initialize all the models (including frequency curves) with the resulting value(s).  Then we do an inner loop in which we sample natural variabilities as flood events.  We sample only once in the outer loop, and we sample enough flood events on the inner loop to converge.  The combination of once around the outer loop and a converged inner loop is called a realization.</a:t>
            </a:r>
          </a:p>
          <a:p>
            <a:endParaRPr lang="en-US" baseline="0" dirty="0"/>
          </a:p>
          <a:p>
            <a:r>
              <a:rPr lang="en-US" baseline="0" dirty="0"/>
              <a:t>We go back to the outer loop and again sample knowledge uncertainties once and initialize the models again.  Then return to the inner loop to do enough flood events to converge.</a:t>
            </a:r>
          </a:p>
          <a:p>
            <a:endParaRPr lang="en-US" baseline="0" dirty="0"/>
          </a:p>
          <a:p>
            <a:r>
              <a:rPr lang="en-US" baseline="0" dirty="0"/>
              <a:t>We do enough outer loops to capture the knowledge uncertainty distributions, doing a full inner loop of natural variabilities for each of them.  </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58</a:t>
            </a:fld>
            <a:endParaRPr lang="en-US" altLang="en-US"/>
          </a:p>
        </p:txBody>
      </p:sp>
    </p:spTree>
    <p:extLst>
      <p:ext uri="{BB962C8B-B14F-4D97-AF65-F5344CB8AC3E}">
        <p14:creationId xmlns:p14="http://schemas.microsoft.com/office/powerpoint/2010/main" val="326533208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After</a:t>
            </a:r>
            <a:r>
              <a:rPr lang="en-US" baseline="0" dirty="0"/>
              <a:t> an inner loop has converged (one realization), we have a sample of peak stages at C.  After all realizations, we have a collection of frequency curve for C, from which we can create confidence intervals.</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59</a:t>
            </a:fld>
            <a:endParaRPr lang="en-US" altLang="en-US"/>
          </a:p>
        </p:txBody>
      </p:sp>
    </p:spTree>
    <p:extLst>
      <p:ext uri="{BB962C8B-B14F-4D97-AF65-F5344CB8AC3E}">
        <p14:creationId xmlns:p14="http://schemas.microsoft.com/office/powerpoint/2010/main" val="332583214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r>
              <a:rPr lang="en-US" dirty="0"/>
              <a:t>The upper left corner is the flow frequency curve, and</a:t>
            </a:r>
            <a:r>
              <a:rPr lang="en-US" baseline="0" dirty="0"/>
              <a:t> the right side is the starting reservoir pool stage.  A random value is chosen for each to create an event, which is simulated in the reservoir model, producing a peak pool stage for each event.  The Monte Carlo simulation ends with a large sample of peak pool stages in the lower right.</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60</a:t>
            </a:fld>
            <a:endParaRPr lang="en-US"/>
          </a:p>
        </p:txBody>
      </p:sp>
    </p:spTree>
    <p:extLst>
      <p:ext uri="{BB962C8B-B14F-4D97-AF65-F5344CB8AC3E}">
        <p14:creationId xmlns:p14="http://schemas.microsoft.com/office/powerpoint/2010/main" val="86507180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61</a:t>
            </a:fld>
            <a:endParaRPr lang="en-US" altLang="en-US"/>
          </a:p>
        </p:txBody>
      </p:sp>
    </p:spTree>
    <p:extLst>
      <p:ext uri="{BB962C8B-B14F-4D97-AF65-F5344CB8AC3E}">
        <p14:creationId xmlns:p14="http://schemas.microsoft.com/office/powerpoint/2010/main" val="186069063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r>
              <a:rPr lang="en-US" dirty="0"/>
              <a:t>This slides shows the same sampling</a:t>
            </a:r>
            <a:r>
              <a:rPr lang="en-US" baseline="0" dirty="0"/>
              <a:t> and modeling process, but starting the hydrology one step earlier with a precipitation frequency curve and a rainfall/runoff analysis.</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62</a:t>
            </a:fld>
            <a:endParaRPr lang="en-US"/>
          </a:p>
        </p:txBody>
      </p:sp>
    </p:spTree>
    <p:extLst>
      <p:ext uri="{BB962C8B-B14F-4D97-AF65-F5344CB8AC3E}">
        <p14:creationId xmlns:p14="http://schemas.microsoft.com/office/powerpoint/2010/main" val="350255103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63</a:t>
            </a:fld>
            <a:endParaRPr lang="en-US" altLang="en-US"/>
          </a:p>
        </p:txBody>
      </p:sp>
    </p:spTree>
    <p:extLst>
      <p:ext uri="{BB962C8B-B14F-4D97-AF65-F5344CB8AC3E}">
        <p14:creationId xmlns:p14="http://schemas.microsoft.com/office/powerpoint/2010/main" val="37371823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Here’s an image of an ice</a:t>
            </a:r>
            <a:r>
              <a:rPr lang="en-US" baseline="0" dirty="0"/>
              <a:t> jam in South Buffalo.</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7</a:t>
            </a:fld>
            <a:endParaRPr lang="en-US" altLang="en-US"/>
          </a:p>
        </p:txBody>
      </p:sp>
    </p:spTree>
    <p:extLst>
      <p:ext uri="{BB962C8B-B14F-4D97-AF65-F5344CB8AC3E}">
        <p14:creationId xmlns:p14="http://schemas.microsoft.com/office/powerpoint/2010/main" val="23930454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For this lecture,</a:t>
            </a:r>
            <a:r>
              <a:rPr lang="en-US" baseline="0" dirty="0"/>
              <a:t> tributary flooding will be used as the example. We’re interested in the stage C at the damage area, and it is influence by both the tributary flow going by and the backwater from the </a:t>
            </a:r>
            <a:r>
              <a:rPr lang="en-US" baseline="0" dirty="0" err="1"/>
              <a:t>mainstem</a:t>
            </a:r>
            <a:r>
              <a:rPr lang="en-US" baseline="0" dirty="0"/>
              <a:t>.</a:t>
            </a:r>
          </a:p>
          <a:p>
            <a:endParaRPr lang="en-US" baseline="0" dirty="0"/>
          </a:p>
          <a:p>
            <a:r>
              <a:rPr lang="en-US" baseline="0" dirty="0"/>
              <a:t>Variable A is annual maximum flow on the tributary, variable B is the stage on the </a:t>
            </a:r>
            <a:r>
              <a:rPr lang="en-US" baseline="0" dirty="0" err="1"/>
              <a:t>mainstem</a:t>
            </a:r>
            <a:r>
              <a:rPr lang="en-US" baseline="0" dirty="0"/>
              <a:t> that can cause backwater, and variable C is the stage at the damage area.</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8</a:t>
            </a:fld>
            <a:endParaRPr lang="en-US" altLang="en-US"/>
          </a:p>
        </p:txBody>
      </p:sp>
    </p:spTree>
    <p:extLst>
      <p:ext uri="{BB962C8B-B14F-4D97-AF65-F5344CB8AC3E}">
        <p14:creationId xmlns:p14="http://schemas.microsoft.com/office/powerpoint/2010/main" val="36263625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a:t>
            </a:r>
            <a:r>
              <a:rPr lang="en-US" baseline="0" dirty="0"/>
              <a:t> example demonstrates the effect of the stage on the </a:t>
            </a:r>
            <a:r>
              <a:rPr lang="en-US" baseline="0" dirty="0" err="1"/>
              <a:t>mainstem</a:t>
            </a:r>
            <a:r>
              <a:rPr lang="en-US" baseline="0" dirty="0"/>
              <a:t> on the stage at C.  Knowing you have the 100-year flow on the tributary is not enough to define the stage at C if there is backwater.</a:t>
            </a:r>
          </a:p>
          <a:p>
            <a:endParaRPr lang="en-US" baseline="0" dirty="0"/>
          </a:p>
          <a:p>
            <a:r>
              <a:rPr lang="en-US" baseline="0" dirty="0"/>
              <a:t>If we want to model the situation, and </a:t>
            </a:r>
            <a:r>
              <a:rPr lang="en-US" baseline="0"/>
              <a:t>define the a </a:t>
            </a:r>
            <a:r>
              <a:rPr lang="en-US" baseline="0" dirty="0"/>
              <a:t>flow at A, what should we define as the stage at B?  The choice affects the stage at C.</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9</a:t>
            </a:fld>
            <a:endParaRPr lang="en-US" altLang="en-US"/>
          </a:p>
        </p:txBody>
      </p:sp>
    </p:spTree>
    <p:extLst>
      <p:ext uri="{BB962C8B-B14F-4D97-AF65-F5344CB8AC3E}">
        <p14:creationId xmlns:p14="http://schemas.microsoft.com/office/powerpoint/2010/main" val="18237962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r>
              <a:rPr lang="en-US" dirty="0"/>
              <a:t>If we do assume worst</a:t>
            </a:r>
            <a:r>
              <a:rPr lang="en-US" baseline="0" dirty="0"/>
              <a:t> case, we ruin out probabilistic descriptions of the resulting damages.  A 1% chance has become something with probability other than 1%, because it is combined with another condition that has its own likelihood of occurrence.</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24792230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A022EB9-FA1C-4C7C-AF08-197A58E7A3C6}" type="slidenum">
              <a:rPr lang="en-US" altLang="en-US"/>
              <a:pPr/>
              <a:t>‹#›</a:t>
            </a:fld>
            <a:endParaRPr lang="en-US" altLang="en-US"/>
          </a:p>
        </p:txBody>
      </p:sp>
    </p:spTree>
    <p:extLst>
      <p:ext uri="{BB962C8B-B14F-4D97-AF65-F5344CB8AC3E}">
        <p14:creationId xmlns:p14="http://schemas.microsoft.com/office/powerpoint/2010/main" val="2390002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effectLst/>
              </a:defRPr>
            </a:lvl1p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a:effectLst/>
              </a:defRPr>
            </a:lvl1pPr>
            <a:lvl2pPr>
              <a:defRPr>
                <a:effectLst/>
              </a:defRPr>
            </a:lvl2pPr>
            <a:lvl3pPr>
              <a:defRPr>
                <a:effectLst/>
              </a:defRPr>
            </a:lvl3pPr>
            <a:lvl4pPr>
              <a:defRPr>
                <a:effectLst/>
              </a:defRPr>
            </a:lvl4pPr>
            <a:lvl5pPr>
              <a:defRPr>
                <a:effect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C96409A-1462-4A8F-AB31-B62937E93542}" type="slidenum">
              <a:rPr lang="en-US" altLang="en-US"/>
              <a:pPr/>
              <a:t>‹#›</a:t>
            </a:fld>
            <a:endParaRPr lang="en-US" altLang="en-US"/>
          </a:p>
        </p:txBody>
      </p:sp>
    </p:spTree>
    <p:extLst>
      <p:ext uri="{BB962C8B-B14F-4D97-AF65-F5344CB8AC3E}">
        <p14:creationId xmlns:p14="http://schemas.microsoft.com/office/powerpoint/2010/main" val="192863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6A208AA-0403-4E5D-AA9A-DC1D77FBB450}" type="slidenum">
              <a:rPr lang="en-US" altLang="en-US"/>
              <a:pPr/>
              <a:t>‹#›</a:t>
            </a:fld>
            <a:endParaRPr lang="en-US" altLang="en-US"/>
          </a:p>
        </p:txBody>
      </p:sp>
    </p:spTree>
    <p:extLst>
      <p:ext uri="{BB962C8B-B14F-4D97-AF65-F5344CB8AC3E}">
        <p14:creationId xmlns:p14="http://schemas.microsoft.com/office/powerpoint/2010/main" val="8161492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lvl1pPr>
              <a:defRPr>
                <a:effectLst/>
              </a:defRPr>
            </a:lvl1p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lvl1pPr>
              <a:defRPr>
                <a:effectLst/>
              </a:defRPr>
            </a:lvl1p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369CA41-4776-4193-BB19-AF5CCBD13B6A}" type="slidenum">
              <a:rPr lang="en-US" altLang="en-US"/>
              <a:pPr/>
              <a:t>‹#›</a:t>
            </a:fld>
            <a:endParaRPr lang="en-US" altLang="en-US"/>
          </a:p>
        </p:txBody>
      </p:sp>
    </p:spTree>
    <p:extLst>
      <p:ext uri="{BB962C8B-B14F-4D97-AF65-F5344CB8AC3E}">
        <p14:creationId xmlns:p14="http://schemas.microsoft.com/office/powerpoint/2010/main" val="4113009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2B5AA2B-18B3-431F-BFC1-EC9FAA4EB2CE}" type="slidenum">
              <a:rPr lang="en-US" altLang="en-US"/>
              <a:pPr/>
              <a:t>‹#›</a:t>
            </a:fld>
            <a:endParaRPr lang="en-US" altLang="en-US"/>
          </a:p>
        </p:txBody>
      </p:sp>
    </p:spTree>
    <p:extLst>
      <p:ext uri="{BB962C8B-B14F-4D97-AF65-F5344CB8AC3E}">
        <p14:creationId xmlns:p14="http://schemas.microsoft.com/office/powerpoint/2010/main" val="3534572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8617747-310E-4B8F-9C8C-AB4BC880B037}" type="slidenum">
              <a:rPr lang="en-US" altLang="en-US"/>
              <a:pPr/>
              <a:t>‹#›</a:t>
            </a:fld>
            <a:endParaRPr lang="en-US" altLang="en-US"/>
          </a:p>
        </p:txBody>
      </p:sp>
    </p:spTree>
    <p:extLst>
      <p:ext uri="{BB962C8B-B14F-4D97-AF65-F5344CB8AC3E}">
        <p14:creationId xmlns:p14="http://schemas.microsoft.com/office/powerpoint/2010/main" val="1951374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1A445C3-1324-4248-8042-A70B1668C14B}" type="slidenum">
              <a:rPr lang="en-US" altLang="en-US"/>
              <a:pPr/>
              <a:t>‹#›</a:t>
            </a:fld>
            <a:endParaRPr lang="en-US" altLang="en-US"/>
          </a:p>
        </p:txBody>
      </p:sp>
    </p:spTree>
    <p:extLst>
      <p:ext uri="{BB962C8B-B14F-4D97-AF65-F5344CB8AC3E}">
        <p14:creationId xmlns:p14="http://schemas.microsoft.com/office/powerpoint/2010/main" val="964282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C27CC12D-88D7-4468-84EB-B221D3F0967F}" type="slidenum">
              <a:rPr lang="en-US" altLang="en-US"/>
              <a:pPr/>
              <a:t>‹#›</a:t>
            </a:fld>
            <a:endParaRPr lang="en-US" altLang="en-US"/>
          </a:p>
        </p:txBody>
      </p:sp>
    </p:spTree>
    <p:extLst>
      <p:ext uri="{BB962C8B-B14F-4D97-AF65-F5344CB8AC3E}">
        <p14:creationId xmlns:p14="http://schemas.microsoft.com/office/powerpoint/2010/main" val="3937636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07E9F302-F3A2-4DC6-AE53-2F204E1BEBA3}" type="slidenum">
              <a:rPr lang="en-US" altLang="en-US"/>
              <a:pPr/>
              <a:t>‹#›</a:t>
            </a:fld>
            <a:endParaRPr lang="en-US" altLang="en-US"/>
          </a:p>
        </p:txBody>
      </p:sp>
    </p:spTree>
    <p:extLst>
      <p:ext uri="{BB962C8B-B14F-4D97-AF65-F5344CB8AC3E}">
        <p14:creationId xmlns:p14="http://schemas.microsoft.com/office/powerpoint/2010/main" val="3696624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714DC011-05B8-4830-8608-2E0F5BF73DE3}" type="slidenum">
              <a:rPr lang="en-US" altLang="en-US"/>
              <a:pPr/>
              <a:t>‹#›</a:t>
            </a:fld>
            <a:endParaRPr lang="en-US" altLang="en-US"/>
          </a:p>
        </p:txBody>
      </p:sp>
    </p:spTree>
    <p:extLst>
      <p:ext uri="{BB962C8B-B14F-4D97-AF65-F5344CB8AC3E}">
        <p14:creationId xmlns:p14="http://schemas.microsoft.com/office/powerpoint/2010/main" val="410127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effectLst/>
              </a:defRPr>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effectLst/>
              </a:defRPr>
            </a:lvl1pPr>
            <a:lvl2pPr>
              <a:defRPr sz="2800">
                <a:effectLst/>
              </a:defRPr>
            </a:lvl2pPr>
            <a:lvl3pPr>
              <a:defRPr sz="2400">
                <a:effectLst/>
              </a:defRPr>
            </a:lvl3pPr>
            <a:lvl4pPr>
              <a:defRPr sz="2000">
                <a:effectLst/>
              </a:defRPr>
            </a:lvl4pPr>
            <a:lvl5pPr>
              <a:defRPr sz="2000">
                <a:effectLst/>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449BA9D-899D-4674-9D25-53AA3E128C9A}" type="slidenum">
              <a:rPr lang="en-US" altLang="en-US"/>
              <a:pPr/>
              <a:t>‹#›</a:t>
            </a:fld>
            <a:endParaRPr lang="en-US" altLang="en-US"/>
          </a:p>
        </p:txBody>
      </p:sp>
    </p:spTree>
    <p:extLst>
      <p:ext uri="{BB962C8B-B14F-4D97-AF65-F5344CB8AC3E}">
        <p14:creationId xmlns:p14="http://schemas.microsoft.com/office/powerpoint/2010/main" val="3171907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effectLst/>
              </a:defRPr>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effectLs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9BF5A322-E037-4F73-8024-9A9B30DF16A4}" type="slidenum">
              <a:rPr lang="en-US" altLang="en-US"/>
              <a:pPr/>
              <a:t>‹#›</a:t>
            </a:fld>
            <a:endParaRPr lang="en-US" altLang="en-US"/>
          </a:p>
        </p:txBody>
      </p:sp>
    </p:spTree>
    <p:extLst>
      <p:ext uri="{BB962C8B-B14F-4D97-AF65-F5344CB8AC3E}">
        <p14:creationId xmlns:p14="http://schemas.microsoft.com/office/powerpoint/2010/main" val="1149995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C86DC6C-882C-4676-BA01-32EF680E9771}"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rtl="0" eaLnBrk="0" fontAlgn="base" hangingPunct="0">
        <a:spcBef>
          <a:spcPct val="0"/>
        </a:spcBef>
        <a:spcAft>
          <a:spcPct val="0"/>
        </a:spcAft>
        <a:defRPr sz="3800">
          <a:solidFill>
            <a:schemeClr val="accent6">
              <a:lumMod val="75000"/>
            </a:schemeClr>
          </a:solidFill>
          <a:effectLst/>
          <a:latin typeface="Calibri" panose="020F0502020204030204" pitchFamily="34" charset="0"/>
          <a:ea typeface="+mj-ea"/>
          <a:cs typeface="+mj-cs"/>
        </a:defRPr>
      </a:lvl1pPr>
      <a:lvl2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har char="•"/>
        <a:defRPr sz="3000">
          <a:solidFill>
            <a:schemeClr val="tx1"/>
          </a:solidFill>
          <a:effectLst/>
          <a:latin typeface="Calibri" panose="020F0502020204030204" pitchFamily="34" charset="0"/>
          <a:ea typeface="+mn-ea"/>
          <a:cs typeface="+mn-cs"/>
        </a:defRPr>
      </a:lvl1pPr>
      <a:lvl2pPr marL="742950" indent="-285750" algn="l" rtl="0" eaLnBrk="0" fontAlgn="base" hangingPunct="0">
        <a:spcBef>
          <a:spcPct val="20000"/>
        </a:spcBef>
        <a:spcAft>
          <a:spcPct val="0"/>
        </a:spcAft>
        <a:buChar char="–"/>
        <a:defRPr sz="2700">
          <a:solidFill>
            <a:schemeClr val="tx1"/>
          </a:solidFill>
          <a:effectLst/>
          <a:latin typeface="Calibri" panose="020F0502020204030204" pitchFamily="34" charset="0"/>
        </a:defRPr>
      </a:lvl2pPr>
      <a:lvl3pPr marL="1143000" indent="-228600" algn="l" rtl="0" eaLnBrk="0" fontAlgn="base" hangingPunct="0">
        <a:spcBef>
          <a:spcPct val="20000"/>
        </a:spcBef>
        <a:spcAft>
          <a:spcPct val="0"/>
        </a:spcAft>
        <a:buChar char="•"/>
        <a:defRPr sz="2400">
          <a:solidFill>
            <a:schemeClr val="tx1"/>
          </a:solidFill>
          <a:effectLst/>
          <a:latin typeface="Calibri" panose="020F0502020204030204" pitchFamily="34" charset="0"/>
        </a:defRPr>
      </a:lvl3pPr>
      <a:lvl4pPr marL="1600200" indent="-228600" algn="l" rtl="0" eaLnBrk="0" fontAlgn="base" hangingPunct="0">
        <a:spcBef>
          <a:spcPct val="20000"/>
        </a:spcBef>
        <a:spcAft>
          <a:spcPct val="0"/>
        </a:spcAft>
        <a:buChar char="–"/>
        <a:defRPr sz="2000">
          <a:solidFill>
            <a:schemeClr val="tx1"/>
          </a:solidFill>
          <a:effectLst/>
          <a:latin typeface="Calibri" panose="020F0502020204030204" pitchFamily="34" charset="0"/>
        </a:defRPr>
      </a:lvl4pPr>
      <a:lvl5pPr marL="2057400" indent="-228600" algn="l" rtl="0" eaLnBrk="0" fontAlgn="base" hangingPunct="0">
        <a:spcBef>
          <a:spcPct val="20000"/>
        </a:spcBef>
        <a:spcAft>
          <a:spcPct val="0"/>
        </a:spcAft>
        <a:buChar char="»"/>
        <a:defRPr sz="2000">
          <a:solidFill>
            <a:schemeClr val="tx1"/>
          </a:solidFill>
          <a:effectLst/>
          <a:latin typeface="Calibri" panose="020F0502020204030204" pitchFamily="34" charset="0"/>
        </a:defRPr>
      </a:lvl5pPr>
      <a:lvl6pPr marL="25146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6pPr>
      <a:lvl7pPr marL="29718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7pPr>
      <a:lvl8pPr marL="34290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8pPr>
      <a:lvl9pPr marL="38862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4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44.xml"/><Relationship Id="rId1" Type="http://schemas.openxmlformats.org/officeDocument/2006/relationships/slideLayout" Target="../slideLayouts/slideLayout6.xml"/><Relationship Id="rId4" Type="http://schemas.openxmlformats.org/officeDocument/2006/relationships/image" Target="../media/image20.emf"/></Relationships>
</file>

<file path=ppt/slides/_rels/slide4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45.xml"/><Relationship Id="rId1" Type="http://schemas.openxmlformats.org/officeDocument/2006/relationships/slideLayout" Target="../slideLayouts/slideLayout6.xml"/><Relationship Id="rId4" Type="http://schemas.openxmlformats.org/officeDocument/2006/relationships/image" Target="../media/image22.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image" Target="../media/image24.emf"/></Relationships>
</file>

<file path=ppt/slides/_rels/slide51.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47.xml"/><Relationship Id="rId1" Type="http://schemas.openxmlformats.org/officeDocument/2006/relationships/slideLayout" Target="../slideLayouts/slideLayout6.xml"/><Relationship Id="rId4" Type="http://schemas.openxmlformats.org/officeDocument/2006/relationships/image" Target="../media/image26.emf"/></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55.xml"/><Relationship Id="rId1" Type="http://schemas.openxmlformats.org/officeDocument/2006/relationships/slideLayout" Target="../slideLayouts/slideLayout7.xml"/><Relationship Id="rId6" Type="http://schemas.openxmlformats.org/officeDocument/2006/relationships/image" Target="../media/image30.emf"/><Relationship Id="rId5" Type="http://schemas.openxmlformats.org/officeDocument/2006/relationships/image" Target="../media/image29.emf"/><Relationship Id="rId4" Type="http://schemas.openxmlformats.org/officeDocument/2006/relationships/image" Target="../media/image28.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1027"/>
          <p:cNvSpPr txBox="1">
            <a:spLocks noChangeArrowheads="1"/>
          </p:cNvSpPr>
          <p:nvPr/>
        </p:nvSpPr>
        <p:spPr bwMode="auto">
          <a:xfrm>
            <a:off x="1706700" y="2209799"/>
            <a:ext cx="745363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20000"/>
              </a:spcBef>
            </a:pPr>
            <a:r>
              <a:rPr lang="en-US" altLang="en-US" sz="5400" dirty="0">
                <a:solidFill>
                  <a:schemeClr val="accent6">
                    <a:lumMod val="75000"/>
                  </a:schemeClr>
                </a:solidFill>
                <a:latin typeface="Calibri" panose="020F0502020204030204" pitchFamily="34" charset="0"/>
              </a:rPr>
              <a:t>Coincident Frequency Analysis</a:t>
            </a:r>
            <a:endParaRPr lang="en-US" altLang="en-US" sz="5400" dirty="0">
              <a:solidFill>
                <a:schemeClr val="accent6">
                  <a:lumMod val="75000"/>
                </a:schemeClr>
              </a:solidFill>
            </a:endParaRPr>
          </a:p>
        </p:txBody>
      </p:sp>
      <p:sp>
        <p:nvSpPr>
          <p:cNvPr id="2051" name="Text Box 1049"/>
          <p:cNvSpPr txBox="1">
            <a:spLocks noChangeArrowheads="1"/>
          </p:cNvSpPr>
          <p:nvPr/>
        </p:nvSpPr>
        <p:spPr bwMode="auto">
          <a:xfrm>
            <a:off x="3913966" y="4648201"/>
            <a:ext cx="5626274"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r" eaLnBrk="1" hangingPunct="1"/>
            <a:r>
              <a:rPr lang="en-US" altLang="en-US" sz="2800" dirty="0">
                <a:latin typeface="Calibri" panose="020F0502020204030204" pitchFamily="34" charset="0"/>
              </a:rPr>
              <a:t>Beth Faber, PhD, PE</a:t>
            </a:r>
          </a:p>
          <a:p>
            <a:pPr algn="r" eaLnBrk="1" hangingPunct="1"/>
            <a:r>
              <a:rPr lang="en-US" altLang="en-US" sz="2800" dirty="0">
                <a:latin typeface="Calibri" panose="020F0502020204030204" pitchFamily="34" charset="0"/>
              </a:rPr>
              <a:t>Statistical Methods in Hydrology</a:t>
            </a:r>
          </a:p>
          <a:p>
            <a:pPr algn="r" eaLnBrk="1" hangingPunct="1"/>
            <a:r>
              <a:rPr lang="en-US" altLang="en-US" sz="2800" dirty="0">
                <a:latin typeface="Calibri" panose="020F0502020204030204" pitchFamily="34" charset="0"/>
              </a:rPr>
              <a:t>Hydrologic Engineering Center</a:t>
            </a:r>
          </a:p>
        </p:txBody>
      </p:sp>
      <p:sp>
        <p:nvSpPr>
          <p:cNvPr id="2" name="TextBox 1">
            <a:extLst>
              <a:ext uri="{FF2B5EF4-FFF2-40B4-BE49-F238E27FC236}">
                <a16:creationId xmlns:a16="http://schemas.microsoft.com/office/drawing/2014/main" id="{F8B85FA4-2BF5-73F2-1EF6-CA008D4F7D17}"/>
              </a:ext>
            </a:extLst>
          </p:cNvPr>
          <p:cNvSpPr txBox="1"/>
          <p:nvPr/>
        </p:nvSpPr>
        <p:spPr>
          <a:xfrm>
            <a:off x="1698900" y="1525723"/>
            <a:ext cx="3110523" cy="553998"/>
          </a:xfrm>
          <a:prstGeom prst="rect">
            <a:avLst/>
          </a:prstGeom>
          <a:noFill/>
        </p:spPr>
        <p:txBody>
          <a:bodyPr wrap="square" rtlCol="0">
            <a:spAutoFit/>
          </a:bodyPr>
          <a:lstStyle/>
          <a:p>
            <a:r>
              <a:rPr lang="en-US" sz="3000" b="0" dirty="0">
                <a:solidFill>
                  <a:srgbClr val="000000"/>
                </a:solidFill>
                <a:effectLst/>
                <a:latin typeface="Calibri" panose="020F0502020204030204" pitchFamily="34" charset="0"/>
                <a:cs typeface="Calibri" panose="020F0502020204030204" pitchFamily="34" charset="0"/>
              </a:rPr>
              <a:t>Lecture 16</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804085" y="1752600"/>
            <a:ext cx="10473516" cy="4618463"/>
          </a:xfrm>
        </p:spPr>
        <p:txBody>
          <a:bodyPr>
            <a:noAutofit/>
          </a:bodyPr>
          <a:lstStyle/>
          <a:p>
            <a:pPr eaLnBrk="1" hangingPunct="1">
              <a:spcBef>
                <a:spcPct val="60000"/>
              </a:spcBef>
            </a:pPr>
            <a:r>
              <a:rPr lang="en-US" sz="2400" dirty="0"/>
              <a:t>In problems like </a:t>
            </a:r>
            <a:r>
              <a:rPr lang="en-US" sz="2400" b="1" dirty="0"/>
              <a:t>interior flooding</a:t>
            </a:r>
            <a:r>
              <a:rPr lang="en-US" sz="2400" dirty="0"/>
              <a:t>, we </a:t>
            </a:r>
            <a:r>
              <a:rPr lang="en-US" sz="2400" i="1" dirty="0"/>
              <a:t>could</a:t>
            </a:r>
            <a:r>
              <a:rPr lang="en-US" sz="2400" dirty="0"/>
              <a:t> just assume the gravity drain is always blocked – worst case</a:t>
            </a:r>
          </a:p>
          <a:p>
            <a:pPr eaLnBrk="1" hangingPunct="1">
              <a:spcBef>
                <a:spcPct val="60000"/>
              </a:spcBef>
            </a:pPr>
            <a:r>
              <a:rPr lang="en-US" sz="2400" dirty="0"/>
              <a:t>The problem with assuming </a:t>
            </a:r>
            <a:r>
              <a:rPr lang="en-US" sz="2400" u="sng" dirty="0"/>
              <a:t>worst case</a:t>
            </a:r>
            <a:r>
              <a:rPr lang="en-US" sz="2400" dirty="0"/>
              <a:t> for variable B is that we lose the </a:t>
            </a:r>
            <a:r>
              <a:rPr lang="en-US" sz="2400" dirty="0">
                <a:solidFill>
                  <a:srgbClr val="C00000"/>
                </a:solidFill>
              </a:rPr>
              <a:t>probabilistic description </a:t>
            </a:r>
            <a:r>
              <a:rPr lang="en-US" sz="2400" dirty="0"/>
              <a:t>we were trying to create.</a:t>
            </a:r>
          </a:p>
          <a:p>
            <a:pPr eaLnBrk="1" hangingPunct="1">
              <a:spcBef>
                <a:spcPct val="60000"/>
              </a:spcBef>
            </a:pPr>
            <a:r>
              <a:rPr lang="en-US" sz="2400" dirty="0"/>
              <a:t>What appears to be a 1%-chance event no longer has 1% chance, because </a:t>
            </a:r>
            <a:r>
              <a:rPr lang="en-US" sz="2400" dirty="0">
                <a:solidFill>
                  <a:srgbClr val="C00000"/>
                </a:solidFill>
              </a:rPr>
              <a:t>we’ve attached a “sometimes” condition</a:t>
            </a:r>
            <a:r>
              <a:rPr lang="en-US" sz="2400" dirty="0"/>
              <a:t>, so the </a:t>
            </a:r>
            <a:r>
              <a:rPr lang="en-US" sz="2400" u="sng" dirty="0">
                <a:solidFill>
                  <a:srgbClr val="C00000"/>
                </a:solidFill>
              </a:rPr>
              <a:t>joint probability is no longer 1%</a:t>
            </a:r>
            <a:r>
              <a:rPr lang="en-US" sz="2400" dirty="0"/>
              <a:t>…</a:t>
            </a:r>
          </a:p>
          <a:p>
            <a:pPr eaLnBrk="1" hangingPunct="1">
              <a:spcBef>
                <a:spcPct val="60000"/>
              </a:spcBef>
            </a:pPr>
            <a:r>
              <a:rPr lang="en-US" sz="2400" i="1" dirty="0"/>
              <a:t>So, what assumptions do we make about the flood event on the tributary and the stage on the mainstem?  </a:t>
            </a:r>
          </a:p>
          <a:p>
            <a:pPr eaLnBrk="1" hangingPunct="1">
              <a:spcBef>
                <a:spcPct val="60000"/>
              </a:spcBef>
            </a:pPr>
            <a:r>
              <a:rPr lang="en-US" sz="2400" dirty="0">
                <a:solidFill>
                  <a:schemeClr val="accent6"/>
                </a:solidFill>
              </a:rPr>
              <a:t>It depends on whether we see flood events on both at the same time                   (or, coincident), and how they are related.</a:t>
            </a:r>
          </a:p>
        </p:txBody>
      </p:sp>
      <p:sp>
        <p:nvSpPr>
          <p:cNvPr id="8196" name="Slide Number Placeholder 3"/>
          <p:cNvSpPr>
            <a:spLocks noGrp="1"/>
          </p:cNvSpPr>
          <p:nvPr>
            <p:ph type="sldNum" sz="quarter" idx="12"/>
          </p:nvPr>
        </p:nvSpPr>
        <p:spPr>
          <a:prstGeom prst="rect">
            <a:avLst/>
          </a:prstGeom>
        </p:spPr>
        <p:txBody>
          <a:bodyPr/>
          <a:lstStyle/>
          <a:p>
            <a:fld id="{9BA8A0CE-2337-4699-96A1-D85E6C1D2737}" type="slidenum">
              <a:rPr lang="en-US" smtClean="0"/>
              <a:pPr/>
              <a:t>10</a:t>
            </a:fld>
            <a:endParaRPr lang="en-US"/>
          </a:p>
        </p:txBody>
      </p:sp>
      <p:sp>
        <p:nvSpPr>
          <p:cNvPr id="3" name="Title 2">
            <a:extLst>
              <a:ext uri="{FF2B5EF4-FFF2-40B4-BE49-F238E27FC236}">
                <a16:creationId xmlns:a16="http://schemas.microsoft.com/office/drawing/2014/main" id="{589BEB41-61AA-A6BF-E537-24F8FFF70094}"/>
              </a:ext>
            </a:extLst>
          </p:cNvPr>
          <p:cNvSpPr>
            <a:spLocks noGrp="1"/>
          </p:cNvSpPr>
          <p:nvPr>
            <p:ph type="title"/>
          </p:nvPr>
        </p:nvSpPr>
        <p:spPr/>
        <p:txBody>
          <a:bodyPr/>
          <a:lstStyle/>
          <a:p>
            <a:r>
              <a:rPr lang="en-US" dirty="0">
                <a:effectLst/>
              </a:rPr>
              <a:t>Should we assume worst case for variable B?</a:t>
            </a:r>
            <a:endParaRPr lang="en-US" dirty="0"/>
          </a:p>
        </p:txBody>
      </p:sp>
    </p:spTree>
    <p:extLst>
      <p:ext uri="{BB962C8B-B14F-4D97-AF65-F5344CB8AC3E}">
        <p14:creationId xmlns:p14="http://schemas.microsoft.com/office/powerpoint/2010/main" val="515657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1C4E3C-D5DE-4595-B181-0B866C988C61}"/>
              </a:ext>
            </a:extLst>
          </p:cNvPr>
          <p:cNvSpPr>
            <a:spLocks noGrp="1"/>
          </p:cNvSpPr>
          <p:nvPr>
            <p:ph idx="1"/>
          </p:nvPr>
        </p:nvSpPr>
        <p:spPr>
          <a:xfrm>
            <a:off x="1087120" y="1752600"/>
            <a:ext cx="9504680" cy="4343400"/>
          </a:xfrm>
        </p:spPr>
        <p:txBody>
          <a:bodyPr/>
          <a:lstStyle/>
          <a:p>
            <a:pPr marL="514350" indent="-514350">
              <a:buFont typeface="+mj-lt"/>
              <a:buAutoNum type="arabicPeriod"/>
            </a:pPr>
            <a:r>
              <a:rPr lang="en-US" sz="2600" b="1" u="sng" dirty="0"/>
              <a:t>Coincidence</a:t>
            </a:r>
            <a:r>
              <a:rPr lang="en-US" sz="2600" dirty="0"/>
              <a:t>: Do notable events (extremes) happen for both variables at the same time?</a:t>
            </a:r>
          </a:p>
          <a:p>
            <a:pPr marL="341313" indent="0">
              <a:buNone/>
            </a:pPr>
            <a:r>
              <a:rPr lang="en-US" sz="2400" i="1" dirty="0">
                <a:solidFill>
                  <a:srgbClr val="FF0000"/>
                </a:solidFill>
              </a:rPr>
              <a:t>answer defines probability descriptions</a:t>
            </a:r>
          </a:p>
          <a:p>
            <a:pPr marL="914400" lvl="1" indent="-457200">
              <a:buFont typeface="+mj-lt"/>
              <a:buAutoNum type="alphaLcParenR"/>
            </a:pPr>
            <a:r>
              <a:rPr lang="en-US" sz="2400" dirty="0"/>
              <a:t>Flood event or extreme on </a:t>
            </a:r>
            <a:r>
              <a:rPr lang="en-US" sz="2400" b="1" u="sng" dirty="0"/>
              <a:t>both</a:t>
            </a:r>
            <a:r>
              <a:rPr lang="en-US" sz="2400" dirty="0"/>
              <a:t> A and B</a:t>
            </a:r>
          </a:p>
          <a:p>
            <a:pPr lvl="2"/>
            <a:r>
              <a:rPr lang="en-US" sz="2100" dirty="0"/>
              <a:t>use annual frequency curve for each variable   </a:t>
            </a:r>
          </a:p>
          <a:p>
            <a:pPr lvl="2"/>
            <a:r>
              <a:rPr lang="en-US" sz="2100" dirty="0"/>
              <a:t>annual </a:t>
            </a:r>
            <a:r>
              <a:rPr lang="en-US" sz="2100" u="sng" dirty="0"/>
              <a:t>max</a:t>
            </a:r>
            <a:r>
              <a:rPr lang="en-US" sz="2100" dirty="0"/>
              <a:t> for A, not necessarily annual max for B…</a:t>
            </a:r>
          </a:p>
          <a:p>
            <a:pPr marL="914400" lvl="1" indent="-457200">
              <a:buFont typeface="+mj-lt"/>
              <a:buAutoNum type="alphaLcParenR"/>
            </a:pPr>
            <a:r>
              <a:rPr lang="en-US" sz="2400" dirty="0"/>
              <a:t>Flood event on A, but “just another day” on B</a:t>
            </a:r>
          </a:p>
          <a:p>
            <a:pPr lvl="2"/>
            <a:r>
              <a:rPr lang="en-US" sz="2100" dirty="0"/>
              <a:t>if just another day on B, would use </a:t>
            </a:r>
            <a:r>
              <a:rPr lang="en-US" sz="2100" u="sng" dirty="0"/>
              <a:t>daily</a:t>
            </a:r>
            <a:r>
              <a:rPr lang="en-US" sz="2100" dirty="0"/>
              <a:t> duration curve for B</a:t>
            </a:r>
          </a:p>
          <a:p>
            <a:pPr marL="514350" indent="-514350">
              <a:buFont typeface="+mj-lt"/>
              <a:buAutoNum type="arabicPeriod" startAt="2"/>
            </a:pPr>
            <a:r>
              <a:rPr lang="en-US" sz="2600" b="1" u="sng" dirty="0"/>
              <a:t>Correlation</a:t>
            </a:r>
            <a:r>
              <a:rPr lang="en-US" sz="2600" dirty="0"/>
              <a:t>: If notable events for both variables, are their magnitudes related or independent?</a:t>
            </a:r>
          </a:p>
          <a:p>
            <a:pPr marL="341313" indent="0">
              <a:buNone/>
            </a:pPr>
            <a:r>
              <a:rPr lang="en-US" sz="2400" i="1" dirty="0">
                <a:solidFill>
                  <a:srgbClr val="FF0000"/>
                </a:solidFill>
              </a:rPr>
              <a:t>answer defines approach</a:t>
            </a:r>
          </a:p>
        </p:txBody>
      </p:sp>
      <p:sp>
        <p:nvSpPr>
          <p:cNvPr id="4" name="Slide Number Placeholder 3">
            <a:extLst>
              <a:ext uri="{FF2B5EF4-FFF2-40B4-BE49-F238E27FC236}">
                <a16:creationId xmlns:a16="http://schemas.microsoft.com/office/drawing/2014/main" id="{E490462F-E819-4625-8DA0-004078B4B4BA}"/>
              </a:ext>
            </a:extLst>
          </p:cNvPr>
          <p:cNvSpPr>
            <a:spLocks noGrp="1"/>
          </p:cNvSpPr>
          <p:nvPr>
            <p:ph type="sldNum" sz="quarter" idx="12"/>
          </p:nvPr>
        </p:nvSpPr>
        <p:spPr/>
        <p:txBody>
          <a:bodyPr/>
          <a:lstStyle/>
          <a:p>
            <a:fld id="{52B5AA2B-18B3-431F-BFC1-EC9FAA4EB2CE}" type="slidenum">
              <a:rPr lang="en-US" altLang="en-US" smtClean="0"/>
              <a:pPr/>
              <a:t>11</a:t>
            </a:fld>
            <a:endParaRPr lang="en-US" altLang="en-US"/>
          </a:p>
        </p:txBody>
      </p:sp>
      <p:sp>
        <p:nvSpPr>
          <p:cNvPr id="6" name="Title 5">
            <a:extLst>
              <a:ext uri="{FF2B5EF4-FFF2-40B4-BE49-F238E27FC236}">
                <a16:creationId xmlns:a16="http://schemas.microsoft.com/office/drawing/2014/main" id="{4097C53B-F139-DC93-4F24-8C2548A6D6E4}"/>
              </a:ext>
            </a:extLst>
          </p:cNvPr>
          <p:cNvSpPr>
            <a:spLocks noGrp="1"/>
          </p:cNvSpPr>
          <p:nvPr>
            <p:ph type="title"/>
          </p:nvPr>
        </p:nvSpPr>
        <p:spPr/>
        <p:txBody>
          <a:bodyPr/>
          <a:lstStyle/>
          <a:p>
            <a:r>
              <a:rPr lang="en-US" dirty="0"/>
              <a:t>Questions to ask</a:t>
            </a:r>
          </a:p>
        </p:txBody>
      </p:sp>
      <p:sp>
        <p:nvSpPr>
          <p:cNvPr id="2" name="Text Box 9">
            <a:extLst>
              <a:ext uri="{FF2B5EF4-FFF2-40B4-BE49-F238E27FC236}">
                <a16:creationId xmlns:a16="http://schemas.microsoft.com/office/drawing/2014/main" id="{3CD06B63-7799-9795-1A5B-784BB167AB87}"/>
              </a:ext>
            </a:extLst>
          </p:cNvPr>
          <p:cNvSpPr txBox="1">
            <a:spLocks noChangeArrowheads="1"/>
          </p:cNvSpPr>
          <p:nvPr/>
        </p:nvSpPr>
        <p:spPr bwMode="auto">
          <a:xfrm>
            <a:off x="9418305" y="3429000"/>
            <a:ext cx="1618338"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sz="2200" b="1" dirty="0">
                <a:solidFill>
                  <a:srgbClr val="7030A0"/>
                </a:solidFill>
                <a:latin typeface="Ink Free" panose="03080402000500000000" pitchFamily="66" charset="0"/>
              </a:rPr>
              <a:t>always AEP for A, </a:t>
            </a:r>
          </a:p>
          <a:p>
            <a:pPr algn="ctr" eaLnBrk="1" hangingPunct="1"/>
            <a:r>
              <a:rPr lang="en-US" altLang="en-US" sz="2200" b="1" dirty="0">
                <a:solidFill>
                  <a:srgbClr val="7030A0"/>
                </a:solidFill>
                <a:latin typeface="Ink Free" panose="03080402000500000000" pitchFamily="66" charset="0"/>
              </a:rPr>
              <a:t>AEP or daily prob for B</a:t>
            </a:r>
            <a:endParaRPr lang="en-US" altLang="en-US" sz="2200" b="1" baseline="-25000" dirty="0">
              <a:solidFill>
                <a:srgbClr val="7030A0"/>
              </a:solidFill>
              <a:latin typeface="Ink Free" panose="03080402000500000000" pitchFamily="66" charset="0"/>
            </a:endParaRPr>
          </a:p>
        </p:txBody>
      </p:sp>
    </p:spTree>
    <p:extLst>
      <p:ext uri="{BB962C8B-B14F-4D97-AF65-F5344CB8AC3E}">
        <p14:creationId xmlns:p14="http://schemas.microsoft.com/office/powerpoint/2010/main" val="2991158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1087120" y="1427357"/>
            <a:ext cx="9393845" cy="5125844"/>
          </a:xfrm>
        </p:spPr>
        <p:txBody>
          <a:bodyPr>
            <a:noAutofit/>
          </a:bodyPr>
          <a:lstStyle/>
          <a:p>
            <a:pPr marL="457200" indent="-457200" eaLnBrk="1" hangingPunct="1">
              <a:buFont typeface="+mj-lt"/>
              <a:buAutoNum type="arabicParenR"/>
            </a:pPr>
            <a:r>
              <a:rPr lang="en-US" sz="2400" dirty="0">
                <a:solidFill>
                  <a:schemeClr val="accent6"/>
                </a:solidFill>
              </a:rPr>
              <a:t>Always</a:t>
            </a:r>
            <a:r>
              <a:rPr lang="en-US" sz="2400" dirty="0"/>
              <a:t> coincident &amp; strong positive</a:t>
            </a:r>
            <a:r>
              <a:rPr lang="en-US" sz="2400" dirty="0">
                <a:solidFill>
                  <a:srgbClr val="FFC000"/>
                </a:solidFill>
              </a:rPr>
              <a:t> </a:t>
            </a:r>
            <a:r>
              <a:rPr lang="en-US" sz="2400" dirty="0"/>
              <a:t>correlation (</a:t>
            </a:r>
            <a:r>
              <a:rPr lang="en-US" sz="2400" b="1" dirty="0">
                <a:latin typeface="Symbol" panose="05050102010706020507" pitchFamily="18" charset="2"/>
              </a:rPr>
              <a:t>r</a:t>
            </a:r>
            <a:r>
              <a:rPr lang="en-US" sz="2400" dirty="0"/>
              <a:t> ≈ 1)</a:t>
            </a:r>
          </a:p>
          <a:p>
            <a:pPr marL="914400" lvl="1" indent="-301625" eaLnBrk="1" hangingPunct="1">
              <a:spcBef>
                <a:spcPts val="600"/>
              </a:spcBef>
            </a:pPr>
            <a:r>
              <a:rPr lang="en-US" sz="2000" dirty="0"/>
              <a:t>1% tributary event always happens with the 1% </a:t>
            </a:r>
            <a:r>
              <a:rPr lang="en-US" sz="2000" dirty="0" err="1"/>
              <a:t>mainstem</a:t>
            </a:r>
            <a:r>
              <a:rPr lang="en-US" sz="2000" dirty="0"/>
              <a:t> stage. </a:t>
            </a:r>
          </a:p>
          <a:p>
            <a:pPr marL="914400" lvl="1" indent="-301625" eaLnBrk="1" hangingPunct="1">
              <a:spcBef>
                <a:spcPts val="600"/>
              </a:spcBef>
            </a:pPr>
            <a:r>
              <a:rPr lang="en-US" sz="2000" i="1" dirty="0"/>
              <a:t>the drainage areas are small and similar size (same storm)</a:t>
            </a:r>
          </a:p>
          <a:p>
            <a:pPr marL="457200" indent="-457200" eaLnBrk="1" hangingPunct="1">
              <a:spcBef>
                <a:spcPts val="1200"/>
              </a:spcBef>
              <a:buFontTx/>
              <a:buAutoNum type="arabicParenR"/>
            </a:pPr>
            <a:r>
              <a:rPr lang="en-US" sz="2400" dirty="0">
                <a:solidFill>
                  <a:schemeClr val="accent6"/>
                </a:solidFill>
              </a:rPr>
              <a:t>Never</a:t>
            </a:r>
            <a:r>
              <a:rPr lang="en-US" sz="2400" dirty="0"/>
              <a:t> coincident</a:t>
            </a:r>
            <a:endParaRPr lang="en-US" sz="2400" dirty="0">
              <a:solidFill>
                <a:schemeClr val="bg1">
                  <a:lumMod val="50000"/>
                </a:schemeClr>
              </a:solidFill>
            </a:endParaRPr>
          </a:p>
          <a:p>
            <a:pPr marL="914400" lvl="1" indent="-301625" eaLnBrk="1" hangingPunct="1">
              <a:spcBef>
                <a:spcPts val="600"/>
              </a:spcBef>
            </a:pPr>
            <a:r>
              <a:rPr lang="en-US" sz="2000" dirty="0"/>
              <a:t>Tributary and mainstem extremes </a:t>
            </a:r>
            <a:r>
              <a:rPr lang="en-US" sz="2000" u="sng" dirty="0"/>
              <a:t>never</a:t>
            </a:r>
            <a:r>
              <a:rPr lang="en-US" sz="2000" dirty="0"/>
              <a:t> happen at the same time.</a:t>
            </a:r>
          </a:p>
          <a:p>
            <a:pPr marL="457200" indent="-457200" eaLnBrk="1" hangingPunct="1">
              <a:spcBef>
                <a:spcPts val="1200"/>
              </a:spcBef>
              <a:buFontTx/>
              <a:buAutoNum type="arabicParenR"/>
            </a:pPr>
            <a:r>
              <a:rPr lang="en-US" sz="2400" dirty="0">
                <a:solidFill>
                  <a:schemeClr val="accent6"/>
                </a:solidFill>
              </a:rPr>
              <a:t>Can be </a:t>
            </a:r>
            <a:r>
              <a:rPr lang="en-US" sz="2400" dirty="0"/>
              <a:t>coincident, but </a:t>
            </a:r>
            <a:r>
              <a:rPr lang="en-US" sz="2400" i="1" dirty="0"/>
              <a:t>not correlated </a:t>
            </a:r>
            <a:r>
              <a:rPr lang="en-US" sz="2400" dirty="0"/>
              <a:t>(</a:t>
            </a:r>
            <a:r>
              <a:rPr lang="en-US" sz="2400" b="1" dirty="0">
                <a:latin typeface="Symbol" panose="05050102010706020507" pitchFamily="18" charset="2"/>
              </a:rPr>
              <a:t>r</a:t>
            </a:r>
            <a:r>
              <a:rPr lang="en-US" sz="2400" dirty="0"/>
              <a:t> ≈ 0)</a:t>
            </a:r>
          </a:p>
          <a:p>
            <a:pPr marL="914400" lvl="1" indent="-301625" eaLnBrk="1" hangingPunct="1">
              <a:spcBef>
                <a:spcPts val="600"/>
              </a:spcBef>
            </a:pPr>
            <a:r>
              <a:rPr lang="en-US" sz="2000" dirty="0"/>
              <a:t>1% tributary event might happen with </a:t>
            </a:r>
            <a:r>
              <a:rPr lang="en-US" sz="2000" u="sng" dirty="0"/>
              <a:t>any</a:t>
            </a:r>
            <a:r>
              <a:rPr lang="en-US" sz="2000" dirty="0"/>
              <a:t> mainstem stage (large or small).</a:t>
            </a:r>
          </a:p>
          <a:p>
            <a:pPr marL="914400" lvl="1" indent="-301625" eaLnBrk="1" hangingPunct="1">
              <a:spcBef>
                <a:spcPts val="600"/>
              </a:spcBef>
            </a:pPr>
            <a:r>
              <a:rPr lang="en-US" sz="2000" i="1" dirty="0"/>
              <a:t>mainstem drainage area is greater than tributary (different weather)</a:t>
            </a:r>
          </a:p>
          <a:p>
            <a:pPr marL="457200" indent="-457200" eaLnBrk="1" hangingPunct="1">
              <a:spcBef>
                <a:spcPts val="1200"/>
              </a:spcBef>
              <a:buFontTx/>
              <a:buAutoNum type="arabicParenR"/>
            </a:pPr>
            <a:r>
              <a:rPr lang="en-US" sz="2400" dirty="0">
                <a:solidFill>
                  <a:schemeClr val="accent6"/>
                </a:solidFill>
              </a:rPr>
              <a:t>Usually</a:t>
            </a:r>
            <a:r>
              <a:rPr lang="en-US" sz="2400" dirty="0"/>
              <a:t> coincident, but </a:t>
            </a:r>
            <a:r>
              <a:rPr lang="en-US" sz="2400" i="1" dirty="0"/>
              <a:t>not correlated </a:t>
            </a:r>
            <a:r>
              <a:rPr lang="en-US" sz="2400" dirty="0"/>
              <a:t>(</a:t>
            </a:r>
            <a:r>
              <a:rPr lang="en-US" sz="2400" b="1" dirty="0">
                <a:latin typeface="Symbol" panose="05050102010706020507" pitchFamily="18" charset="2"/>
              </a:rPr>
              <a:t>r</a:t>
            </a:r>
            <a:r>
              <a:rPr lang="en-US" sz="2400" dirty="0"/>
              <a:t> ≈ 0).</a:t>
            </a:r>
          </a:p>
          <a:p>
            <a:pPr marL="914400" lvl="1" indent="-301625" eaLnBrk="1" hangingPunct="1">
              <a:spcBef>
                <a:spcPts val="600"/>
              </a:spcBef>
            </a:pPr>
            <a:r>
              <a:rPr lang="en-US" sz="2000" dirty="0"/>
              <a:t>1% tributary event happens with mainstem </a:t>
            </a:r>
            <a:r>
              <a:rPr lang="en-US" sz="2000" u="sng" dirty="0"/>
              <a:t>event</a:t>
            </a:r>
            <a:r>
              <a:rPr lang="en-US" sz="2000" dirty="0"/>
              <a:t>, but not similar</a:t>
            </a:r>
          </a:p>
          <a:p>
            <a:pPr marL="914400" lvl="1" indent="-301625" eaLnBrk="1" hangingPunct="1">
              <a:spcBef>
                <a:spcPts val="600"/>
              </a:spcBef>
            </a:pPr>
            <a:r>
              <a:rPr lang="en-US" sz="2000" i="1" dirty="0"/>
              <a:t>Seasonal events, but impacted by different weather patterns</a:t>
            </a:r>
          </a:p>
          <a:p>
            <a:pPr marL="457200" indent="-457200" eaLnBrk="1" hangingPunct="1">
              <a:spcBef>
                <a:spcPts val="1200"/>
              </a:spcBef>
              <a:buFontTx/>
              <a:buAutoNum type="arabicParenR"/>
            </a:pPr>
            <a:r>
              <a:rPr lang="en-US" sz="2400" dirty="0">
                <a:solidFill>
                  <a:schemeClr val="accent6"/>
                </a:solidFill>
              </a:rPr>
              <a:t>Usually</a:t>
            </a:r>
            <a:r>
              <a:rPr lang="en-US" sz="2400" dirty="0"/>
              <a:t> coincident, and </a:t>
            </a:r>
            <a:r>
              <a:rPr lang="en-US" sz="2400" i="1" dirty="0"/>
              <a:t>correlated   </a:t>
            </a:r>
            <a:r>
              <a:rPr lang="en-US" sz="2400" dirty="0"/>
              <a:t>(</a:t>
            </a:r>
            <a:r>
              <a:rPr lang="en-US" sz="2400" b="1" dirty="0">
                <a:latin typeface="Symbol" panose="05050102010706020507" pitchFamily="18" charset="2"/>
              </a:rPr>
              <a:t>r</a:t>
            </a:r>
            <a:r>
              <a:rPr lang="en-US" sz="2400" dirty="0"/>
              <a:t> not ±1 or 0)…</a:t>
            </a:r>
          </a:p>
        </p:txBody>
      </p:sp>
      <p:sp>
        <p:nvSpPr>
          <p:cNvPr id="9220" name="Slide Number Placeholder 3"/>
          <p:cNvSpPr>
            <a:spLocks noGrp="1"/>
          </p:cNvSpPr>
          <p:nvPr>
            <p:ph type="sldNum" sz="quarter" idx="12"/>
          </p:nvPr>
        </p:nvSpPr>
        <p:spPr>
          <a:prstGeom prst="rect">
            <a:avLst/>
          </a:prstGeom>
        </p:spPr>
        <p:txBody>
          <a:bodyPr/>
          <a:lstStyle/>
          <a:p>
            <a:fld id="{77A72384-59FF-43A6-B549-DE622B5D37A7}" type="slidenum">
              <a:rPr lang="en-US" smtClean="0"/>
              <a:pPr/>
              <a:t>12</a:t>
            </a:fld>
            <a:endParaRPr lang="en-US" dirty="0"/>
          </a:p>
        </p:txBody>
      </p:sp>
      <p:sp>
        <p:nvSpPr>
          <p:cNvPr id="3" name="Title 2">
            <a:extLst>
              <a:ext uri="{FF2B5EF4-FFF2-40B4-BE49-F238E27FC236}">
                <a16:creationId xmlns:a16="http://schemas.microsoft.com/office/drawing/2014/main" id="{B1CB2513-14EB-4BEE-EF34-ECD18057654B}"/>
              </a:ext>
            </a:extLst>
          </p:cNvPr>
          <p:cNvSpPr>
            <a:spLocks noGrp="1"/>
          </p:cNvSpPr>
          <p:nvPr>
            <p:ph type="title"/>
          </p:nvPr>
        </p:nvSpPr>
        <p:spPr>
          <a:xfrm>
            <a:off x="617220" y="304799"/>
            <a:ext cx="11442700" cy="1143000"/>
          </a:xfrm>
        </p:spPr>
        <p:txBody>
          <a:bodyPr/>
          <a:lstStyle/>
          <a:p>
            <a:r>
              <a:rPr lang="en-US" sz="3700" dirty="0">
                <a:effectLst/>
              </a:rPr>
              <a:t>5 Possibilities for Tributary &amp; Mainstem Relationship</a:t>
            </a:r>
            <a:endParaRPr lang="en-US" sz="3700" dirty="0"/>
          </a:p>
        </p:txBody>
      </p:sp>
    </p:spTree>
    <p:extLst>
      <p:ext uri="{BB962C8B-B14F-4D97-AF65-F5344CB8AC3E}">
        <p14:creationId xmlns:p14="http://schemas.microsoft.com/office/powerpoint/2010/main" val="994230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1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21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219">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219">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219">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219">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219">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219">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219">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219">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1056640" y="2105550"/>
            <a:ext cx="8686800" cy="3992066"/>
          </a:xfrm>
        </p:spPr>
        <p:txBody>
          <a:bodyPr/>
          <a:lstStyle/>
          <a:p>
            <a:pPr marL="514350" indent="-514350" eaLnBrk="1" hangingPunct="1">
              <a:spcBef>
                <a:spcPct val="40000"/>
              </a:spcBef>
              <a:buFont typeface="+mj-lt"/>
              <a:buAutoNum type="arabicPeriod"/>
              <a:defRPr/>
            </a:pPr>
            <a:r>
              <a:rPr lang="en-US" sz="2800" dirty="0"/>
              <a:t>If we could assume variables A and B are           </a:t>
            </a:r>
            <a:r>
              <a:rPr lang="en-US" sz="2800" dirty="0">
                <a:solidFill>
                  <a:srgbClr val="C00000"/>
                </a:solidFill>
              </a:rPr>
              <a:t>perfectly correlated  </a:t>
            </a:r>
            <a:r>
              <a:rPr lang="en-US" sz="2800" dirty="0"/>
              <a:t>(</a:t>
            </a:r>
            <a:r>
              <a:rPr lang="en-US" sz="2400" b="1" dirty="0">
                <a:latin typeface="Symbol" panose="05050102010706020507" pitchFamily="18" charset="2"/>
              </a:rPr>
              <a:t>r</a:t>
            </a:r>
            <a:r>
              <a:rPr lang="en-US" sz="2400" dirty="0"/>
              <a:t> ≈ 1</a:t>
            </a:r>
            <a:r>
              <a:rPr lang="en-US" sz="2800" dirty="0"/>
              <a:t>)…</a:t>
            </a:r>
          </a:p>
          <a:p>
            <a:pPr lvl="1" eaLnBrk="1" hangingPunct="1">
              <a:spcBef>
                <a:spcPct val="40000"/>
              </a:spcBef>
              <a:defRPr/>
            </a:pPr>
            <a:r>
              <a:rPr lang="en-US" sz="2400" dirty="0"/>
              <a:t>i.e., AEPs match -- 1/N-year flow on tributary always coincides with 1/N-year stage on mainstem</a:t>
            </a:r>
          </a:p>
          <a:p>
            <a:pPr lvl="1" eaLnBrk="1" hangingPunct="1">
              <a:spcBef>
                <a:spcPct val="40000"/>
              </a:spcBef>
              <a:defRPr/>
            </a:pPr>
            <a:r>
              <a:rPr lang="en-US" sz="2400" dirty="0"/>
              <a:t>then the 1/100-year level of variable C could be computed with A</a:t>
            </a:r>
            <a:r>
              <a:rPr lang="en-US" sz="2400" baseline="-25000" dirty="0"/>
              <a:t>100</a:t>
            </a:r>
            <a:r>
              <a:rPr lang="en-US" sz="2400" dirty="0"/>
              <a:t> and B</a:t>
            </a:r>
            <a:r>
              <a:rPr lang="en-US" sz="2400" baseline="-25000" dirty="0"/>
              <a:t>100</a:t>
            </a:r>
            <a:endParaRPr lang="en-US" sz="2400" dirty="0"/>
          </a:p>
          <a:p>
            <a:pPr marL="514350" indent="-514350" eaLnBrk="1" hangingPunct="1">
              <a:spcBef>
                <a:spcPts val="1800"/>
              </a:spcBef>
              <a:buFont typeface="+mj-lt"/>
              <a:buAutoNum type="arabicPeriod"/>
              <a:defRPr/>
            </a:pPr>
            <a:r>
              <a:rPr lang="en-US" sz="2800" dirty="0"/>
              <a:t>If events A and B </a:t>
            </a:r>
            <a:r>
              <a:rPr lang="en-US" sz="2800" dirty="0">
                <a:solidFill>
                  <a:srgbClr val="C00000"/>
                </a:solidFill>
              </a:rPr>
              <a:t>never coincident</a:t>
            </a:r>
            <a:r>
              <a:rPr lang="en-US" sz="2800" dirty="0"/>
              <a:t>…</a:t>
            </a:r>
          </a:p>
          <a:p>
            <a:pPr lvl="1" eaLnBrk="1" hangingPunct="1">
              <a:spcBef>
                <a:spcPct val="40000"/>
              </a:spcBef>
              <a:defRPr/>
            </a:pPr>
            <a:r>
              <a:rPr lang="en-US" sz="2400" dirty="0"/>
              <a:t>1/100-year flow on tributary, A</a:t>
            </a:r>
            <a:r>
              <a:rPr lang="en-US" sz="2400" baseline="-25000" dirty="0"/>
              <a:t>100</a:t>
            </a:r>
            <a:r>
              <a:rPr lang="en-US" sz="2400" dirty="0"/>
              <a:t>, always occurs with low mainstem stage, no backwater</a:t>
            </a:r>
          </a:p>
        </p:txBody>
      </p:sp>
      <p:sp>
        <p:nvSpPr>
          <p:cNvPr id="4" name="Text Box 9"/>
          <p:cNvSpPr txBox="1">
            <a:spLocks noChangeArrowheads="1"/>
          </p:cNvSpPr>
          <p:nvPr/>
        </p:nvSpPr>
        <p:spPr bwMode="auto">
          <a:xfrm>
            <a:off x="10326491" y="3082825"/>
            <a:ext cx="9268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2800" b="1" dirty="0">
                <a:solidFill>
                  <a:srgbClr val="008000"/>
                </a:solidFill>
                <a:latin typeface="Ink Free" panose="03080402000500000000" pitchFamily="66" charset="0"/>
              </a:rPr>
              <a:t>easy!</a:t>
            </a:r>
            <a:endParaRPr lang="en-US" altLang="en-US" sz="2800" b="1" baseline="-25000" dirty="0">
              <a:solidFill>
                <a:srgbClr val="008000"/>
              </a:solidFill>
              <a:latin typeface="Ink Free" panose="03080402000500000000" pitchFamily="66" charset="0"/>
            </a:endParaRPr>
          </a:p>
        </p:txBody>
      </p:sp>
      <p:sp>
        <p:nvSpPr>
          <p:cNvPr id="10245" name="Slide Number Placeholder 4"/>
          <p:cNvSpPr>
            <a:spLocks noGrp="1"/>
          </p:cNvSpPr>
          <p:nvPr>
            <p:ph type="sldNum" sz="quarter" idx="12"/>
          </p:nvPr>
        </p:nvSpPr>
        <p:spPr>
          <a:xfrm>
            <a:off x="8461663" y="6279573"/>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D751A64F-ECBC-42E4-BC34-FAA92F3565FC}" type="slidenum">
              <a:rPr lang="en-US" altLang="en-US" sz="1400"/>
              <a:pPr eaLnBrk="1" hangingPunct="1"/>
              <a:t>13</a:t>
            </a:fld>
            <a:endParaRPr lang="en-US" altLang="en-US" sz="1400"/>
          </a:p>
        </p:txBody>
      </p:sp>
      <p:sp>
        <p:nvSpPr>
          <p:cNvPr id="6" name="Text Box 9"/>
          <p:cNvSpPr txBox="1">
            <a:spLocks noChangeArrowheads="1"/>
          </p:cNvSpPr>
          <p:nvPr/>
        </p:nvSpPr>
        <p:spPr bwMode="auto">
          <a:xfrm>
            <a:off x="10017760" y="5368898"/>
            <a:ext cx="160813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2800" b="1" dirty="0">
                <a:solidFill>
                  <a:srgbClr val="008000"/>
                </a:solidFill>
                <a:latin typeface="Ink Free" panose="03080402000500000000" pitchFamily="66" charset="0"/>
              </a:rPr>
              <a:t>also easy!</a:t>
            </a:r>
            <a:endParaRPr lang="en-US" altLang="en-US" sz="2800" b="1" baseline="-25000" dirty="0">
              <a:solidFill>
                <a:srgbClr val="008000"/>
              </a:solidFill>
              <a:latin typeface="Ink Free" panose="03080402000500000000" pitchFamily="66" charset="0"/>
            </a:endParaRPr>
          </a:p>
        </p:txBody>
      </p:sp>
      <p:sp>
        <p:nvSpPr>
          <p:cNvPr id="3" name="Title 2">
            <a:extLst>
              <a:ext uri="{FF2B5EF4-FFF2-40B4-BE49-F238E27FC236}">
                <a16:creationId xmlns:a16="http://schemas.microsoft.com/office/drawing/2014/main" id="{AA68C2E1-1853-585F-219D-A581C8AC37DA}"/>
              </a:ext>
            </a:extLst>
          </p:cNvPr>
          <p:cNvSpPr>
            <a:spLocks noGrp="1"/>
          </p:cNvSpPr>
          <p:nvPr>
            <p:ph type="title"/>
          </p:nvPr>
        </p:nvSpPr>
        <p:spPr/>
        <p:txBody>
          <a:bodyPr/>
          <a:lstStyle/>
          <a:p>
            <a:r>
              <a:rPr lang="en-US" dirty="0">
                <a:effectLst/>
              </a:rPr>
              <a:t>Easier Cases</a:t>
            </a:r>
            <a:br>
              <a:rPr lang="en-US" dirty="0">
                <a:effectLst/>
              </a:rPr>
            </a:br>
            <a:r>
              <a:rPr lang="en-US" sz="4000" dirty="0"/>
              <a:t>conditions (1) or (2)</a:t>
            </a:r>
            <a:endParaRPr lang="en-US" dirty="0"/>
          </a:p>
        </p:txBody>
      </p:sp>
    </p:spTree>
    <p:extLst>
      <p:ext uri="{BB962C8B-B14F-4D97-AF65-F5344CB8AC3E}">
        <p14:creationId xmlns:p14="http://schemas.microsoft.com/office/powerpoint/2010/main" val="5783286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301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30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011">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3011">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p:bldP spid="4"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body" idx="1"/>
          </p:nvPr>
        </p:nvSpPr>
        <p:spPr>
          <a:xfrm>
            <a:off x="1076959" y="2133600"/>
            <a:ext cx="10508161" cy="4151242"/>
          </a:xfrm>
        </p:spPr>
        <p:txBody>
          <a:bodyPr/>
          <a:lstStyle/>
          <a:p>
            <a:pPr marL="514350" indent="-514350" eaLnBrk="1" hangingPunct="1">
              <a:spcBef>
                <a:spcPct val="40000"/>
              </a:spcBef>
              <a:buFont typeface="+mj-lt"/>
              <a:buAutoNum type="arabicPeriod" startAt="5"/>
              <a:defRPr/>
            </a:pPr>
            <a:r>
              <a:rPr lang="en-US" sz="2800" dirty="0"/>
              <a:t>Variables A and B usually coincident, might have                          </a:t>
            </a:r>
            <a:r>
              <a:rPr lang="en-US" sz="2800" u="sng" dirty="0"/>
              <a:t>some</a:t>
            </a:r>
            <a:r>
              <a:rPr lang="en-US" sz="2800" dirty="0"/>
              <a:t> correlation, though not perfect</a:t>
            </a:r>
          </a:p>
          <a:p>
            <a:pPr marL="460375" indent="-460375" eaLnBrk="1" hangingPunct="1">
              <a:spcBef>
                <a:spcPts val="1800"/>
              </a:spcBef>
              <a:buNone/>
              <a:defRPr/>
            </a:pPr>
            <a:r>
              <a:rPr lang="en-US" sz="2800" dirty="0"/>
              <a:t>3, 4. Little or no correlation, convenient to say A and B </a:t>
            </a:r>
            <a:r>
              <a:rPr lang="en-US" sz="2800" dirty="0">
                <a:solidFill>
                  <a:srgbClr val="C00000"/>
                </a:solidFill>
              </a:rPr>
              <a:t>INDEPENDENT</a:t>
            </a:r>
          </a:p>
          <a:p>
            <a:pPr lvl="1" eaLnBrk="1" hangingPunct="1">
              <a:spcBef>
                <a:spcPts val="600"/>
              </a:spcBef>
              <a:defRPr/>
            </a:pPr>
            <a:r>
              <a:rPr lang="en-US" sz="2800" dirty="0"/>
              <a:t>knowing the value of B tells us nothing about the value of A, </a:t>
            </a:r>
          </a:p>
          <a:p>
            <a:pPr lvl="2" eaLnBrk="1" hangingPunct="1">
              <a:spcBef>
                <a:spcPts val="600"/>
              </a:spcBef>
              <a:defRPr/>
            </a:pPr>
            <a:r>
              <a:rPr lang="en-US" dirty="0"/>
              <a:t>P(A|B) = P(A)</a:t>
            </a:r>
          </a:p>
          <a:p>
            <a:pPr lvl="2" eaLnBrk="1" hangingPunct="1">
              <a:spcBef>
                <a:spcPts val="600"/>
              </a:spcBef>
              <a:defRPr/>
            </a:pPr>
            <a:r>
              <a:rPr lang="en-US" dirty="0"/>
              <a:t>P(A∩B) = P(A)*P(B), no joint distribution needed!</a:t>
            </a:r>
            <a:endParaRPr lang="en-US" i="1" dirty="0"/>
          </a:p>
          <a:p>
            <a:pPr lvl="1" eaLnBrk="1" hangingPunct="1">
              <a:spcBef>
                <a:spcPts val="600"/>
              </a:spcBef>
              <a:defRPr/>
            </a:pPr>
            <a:r>
              <a:rPr lang="en-US" sz="2800" dirty="0"/>
              <a:t>difference in 3 and 4 is whether “event” for B (case 4), or                         “</a:t>
            </a:r>
            <a:r>
              <a:rPr lang="en-US" sz="2800" i="1" dirty="0"/>
              <a:t>just another day</a:t>
            </a:r>
            <a:r>
              <a:rPr lang="en-US" sz="2800" dirty="0"/>
              <a:t>” for B (case 3)</a:t>
            </a:r>
          </a:p>
          <a:p>
            <a:pPr eaLnBrk="1" hangingPunct="1">
              <a:spcBef>
                <a:spcPct val="40000"/>
              </a:spcBef>
              <a:defRPr/>
            </a:pPr>
            <a:r>
              <a:rPr lang="en-US" sz="2800" dirty="0"/>
              <a:t>It is easier to assume independence!</a:t>
            </a:r>
          </a:p>
        </p:txBody>
      </p:sp>
      <p:sp>
        <p:nvSpPr>
          <p:cNvPr id="4" name="Text Box 9"/>
          <p:cNvSpPr txBox="1">
            <a:spLocks noChangeArrowheads="1"/>
          </p:cNvSpPr>
          <p:nvPr/>
        </p:nvSpPr>
        <p:spPr bwMode="auto">
          <a:xfrm>
            <a:off x="9075429" y="4453353"/>
            <a:ext cx="28087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2800" b="1" dirty="0">
                <a:solidFill>
                  <a:srgbClr val="008000"/>
                </a:solidFill>
                <a:latin typeface="Ink Free" panose="03080402000500000000" pitchFamily="66" charset="0"/>
              </a:rPr>
              <a:t>less easy, but OK</a:t>
            </a:r>
            <a:endParaRPr lang="en-US" altLang="en-US" sz="2800" b="1" baseline="-25000" dirty="0">
              <a:solidFill>
                <a:srgbClr val="008000"/>
              </a:solidFill>
              <a:latin typeface="Ink Free" panose="03080402000500000000" pitchFamily="66" charset="0"/>
            </a:endParaRPr>
          </a:p>
        </p:txBody>
      </p:sp>
      <p:sp>
        <p:nvSpPr>
          <p:cNvPr id="11269"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05D7D462-D679-4945-BD44-0FA3DA9A6F0A}" type="slidenum">
              <a:rPr lang="en-US" altLang="en-US" sz="1400"/>
              <a:pPr eaLnBrk="1" hangingPunct="1"/>
              <a:t>14</a:t>
            </a:fld>
            <a:endParaRPr lang="en-US" altLang="en-US" sz="1400"/>
          </a:p>
        </p:txBody>
      </p:sp>
      <p:sp>
        <p:nvSpPr>
          <p:cNvPr id="6" name="Text Box 9"/>
          <p:cNvSpPr txBox="1">
            <a:spLocks noChangeArrowheads="1"/>
          </p:cNvSpPr>
          <p:nvPr/>
        </p:nvSpPr>
        <p:spPr bwMode="auto">
          <a:xfrm>
            <a:off x="10338865" y="2170042"/>
            <a:ext cx="11256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2800" b="1" dirty="0">
                <a:solidFill>
                  <a:srgbClr val="008000"/>
                </a:solidFill>
                <a:latin typeface="Ink Free" panose="03080402000500000000" pitchFamily="66" charset="0"/>
              </a:rPr>
              <a:t>hard…</a:t>
            </a:r>
            <a:endParaRPr lang="en-US" altLang="en-US" sz="2800" b="1" baseline="-25000" dirty="0">
              <a:solidFill>
                <a:srgbClr val="008000"/>
              </a:solidFill>
              <a:latin typeface="Ink Free" panose="03080402000500000000" pitchFamily="66" charset="0"/>
            </a:endParaRPr>
          </a:p>
        </p:txBody>
      </p:sp>
      <p:sp>
        <p:nvSpPr>
          <p:cNvPr id="3" name="Title 2">
            <a:extLst>
              <a:ext uri="{FF2B5EF4-FFF2-40B4-BE49-F238E27FC236}">
                <a16:creationId xmlns:a16="http://schemas.microsoft.com/office/drawing/2014/main" id="{78F65D88-516C-45D6-83E3-0E122DCED463}"/>
              </a:ext>
            </a:extLst>
          </p:cNvPr>
          <p:cNvSpPr>
            <a:spLocks noGrp="1"/>
          </p:cNvSpPr>
          <p:nvPr>
            <p:ph type="title"/>
          </p:nvPr>
        </p:nvSpPr>
        <p:spPr/>
        <p:txBody>
          <a:bodyPr/>
          <a:lstStyle/>
          <a:p>
            <a:r>
              <a:rPr lang="en-US" dirty="0">
                <a:effectLst/>
              </a:rPr>
              <a:t>More </a:t>
            </a:r>
            <a:r>
              <a:rPr lang="en-US" dirty="0"/>
              <a:t>Challenging Cases  </a:t>
            </a:r>
            <a:br>
              <a:rPr lang="en-US" dirty="0"/>
            </a:br>
            <a:r>
              <a:rPr lang="en-US" sz="3600" dirty="0"/>
              <a:t>condition (3), (4) or (5)</a:t>
            </a:r>
            <a:endParaRPr lang="en-US" dirty="0"/>
          </a:p>
        </p:txBody>
      </p:sp>
    </p:spTree>
    <p:extLst>
      <p:ext uri="{BB962C8B-B14F-4D97-AF65-F5344CB8AC3E}">
        <p14:creationId xmlns:p14="http://schemas.microsoft.com/office/powerpoint/2010/main" val="17774705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4035">
                                            <p:txEl>
                                              <p:pRg st="0" end="0"/>
                                            </p:txEl>
                                          </p:spTgt>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03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03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4035">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403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4035">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403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uiExpand="1" build="p" bldLvl="2"/>
      <p:bldP spid="4" grpId="0"/>
      <p:bldP spid="6" grpId="0"/>
      <p:bldP spid="6" grpId="1" uiExpan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14400" y="416560"/>
            <a:ext cx="10363200" cy="1143000"/>
          </a:xfrm>
        </p:spPr>
        <p:txBody>
          <a:bodyPr/>
          <a:lstStyle/>
          <a:p>
            <a:pPr eaLnBrk="1" hangingPunct="1"/>
            <a:r>
              <a:rPr lang="en-US" altLang="en-US" dirty="0">
                <a:effectLst/>
              </a:rPr>
              <a:t>Total Probability Method</a:t>
            </a:r>
          </a:p>
        </p:txBody>
      </p:sp>
      <p:sp>
        <p:nvSpPr>
          <p:cNvPr id="45059" name="Rectangle 3"/>
          <p:cNvSpPr>
            <a:spLocks noGrp="1" noChangeArrowheads="1"/>
          </p:cNvSpPr>
          <p:nvPr>
            <p:ph type="body" idx="1"/>
          </p:nvPr>
        </p:nvSpPr>
        <p:spPr>
          <a:xfrm>
            <a:off x="1066800" y="2124635"/>
            <a:ext cx="9875520" cy="3971365"/>
          </a:xfrm>
        </p:spPr>
        <p:txBody>
          <a:bodyPr/>
          <a:lstStyle/>
          <a:p>
            <a:pPr eaLnBrk="1" hangingPunct="1">
              <a:defRPr/>
            </a:pPr>
            <a:r>
              <a:rPr lang="en-US" dirty="0">
                <a:effectLst/>
              </a:rPr>
              <a:t>Information needed for analysis:</a:t>
            </a:r>
          </a:p>
          <a:p>
            <a:pPr lvl="1" eaLnBrk="1" hangingPunct="1">
              <a:defRPr/>
            </a:pPr>
            <a:r>
              <a:rPr lang="en-US" sz="2600" dirty="0"/>
              <a:t>variable A, </a:t>
            </a:r>
            <a:r>
              <a:rPr lang="en-US" sz="2600" dirty="0">
                <a:effectLst/>
              </a:rPr>
              <a:t>annual peak flows on tributary </a:t>
            </a:r>
            <a:r>
              <a:rPr lang="en-US" sz="2600" b="1" dirty="0">
                <a:solidFill>
                  <a:srgbClr val="008000"/>
                </a:solidFill>
                <a:latin typeface="Ink Free" panose="03080402000500000000" pitchFamily="66" charset="0"/>
              </a:rPr>
              <a:t>(more influential)</a:t>
            </a:r>
          </a:p>
          <a:p>
            <a:pPr lvl="1" eaLnBrk="1" hangingPunct="1">
              <a:defRPr/>
            </a:pPr>
            <a:r>
              <a:rPr lang="en-US" sz="2600" dirty="0"/>
              <a:t>variable B </a:t>
            </a:r>
            <a:r>
              <a:rPr lang="en-US" sz="2600" b="1" dirty="0">
                <a:solidFill>
                  <a:srgbClr val="008000"/>
                </a:solidFill>
                <a:latin typeface="Ink Free" panose="03080402000500000000" pitchFamily="66" charset="0"/>
              </a:rPr>
              <a:t>(less influential)</a:t>
            </a:r>
            <a:endParaRPr lang="en-US" sz="2600" dirty="0"/>
          </a:p>
          <a:p>
            <a:pPr lvl="2" eaLnBrk="1" hangingPunct="1">
              <a:defRPr/>
            </a:pPr>
            <a:r>
              <a:rPr lang="en-US" sz="2600" dirty="0"/>
              <a:t>daily mainstem stage, or </a:t>
            </a:r>
          </a:p>
          <a:p>
            <a:pPr lvl="2" eaLnBrk="1" hangingPunct="1">
              <a:defRPr/>
            </a:pPr>
            <a:r>
              <a:rPr lang="en-US" sz="2600" dirty="0">
                <a:effectLst/>
              </a:rPr>
              <a:t>annual peak </a:t>
            </a:r>
            <a:r>
              <a:rPr lang="en-US" sz="2600" i="1" dirty="0">
                <a:effectLst/>
              </a:rPr>
              <a:t>(or coincident peak)</a:t>
            </a:r>
            <a:r>
              <a:rPr lang="en-US" sz="2600" dirty="0">
                <a:effectLst/>
              </a:rPr>
              <a:t> mainstem stage  </a:t>
            </a:r>
            <a:r>
              <a:rPr lang="en-US" sz="2800" dirty="0">
                <a:effectLst/>
              </a:rPr>
              <a:t> </a:t>
            </a:r>
          </a:p>
          <a:p>
            <a:pPr lvl="1" eaLnBrk="1" hangingPunct="1">
              <a:defRPr/>
            </a:pPr>
            <a:r>
              <a:rPr lang="en-US" sz="2600" dirty="0"/>
              <a:t>Response Function – response at C from A and B</a:t>
            </a:r>
            <a:endParaRPr lang="en-US" sz="2600" dirty="0">
              <a:effectLst/>
            </a:endParaRPr>
          </a:p>
          <a:p>
            <a:pPr eaLnBrk="1" hangingPunct="1">
              <a:spcBef>
                <a:spcPts val="1800"/>
              </a:spcBef>
              <a:defRPr/>
            </a:pPr>
            <a:r>
              <a:rPr lang="en-US" dirty="0">
                <a:effectLst/>
              </a:rPr>
              <a:t>Information we want:</a:t>
            </a:r>
          </a:p>
          <a:p>
            <a:pPr lvl="1" eaLnBrk="1" hangingPunct="1">
              <a:defRPr/>
            </a:pPr>
            <a:r>
              <a:rPr lang="en-US" sz="2600" dirty="0"/>
              <a:t>variable C, frequency </a:t>
            </a:r>
            <a:r>
              <a:rPr lang="en-US" sz="2600" dirty="0">
                <a:effectLst/>
              </a:rPr>
              <a:t>curve for stage above confluence                 </a:t>
            </a:r>
            <a:r>
              <a:rPr lang="en-US" sz="2600" i="1" dirty="0">
                <a:effectLst/>
              </a:rPr>
              <a:t>(at damage area)</a:t>
            </a:r>
          </a:p>
        </p:txBody>
      </p:sp>
      <p:sp>
        <p:nvSpPr>
          <p:cNvPr id="1229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CECEFA8C-4CD7-4144-9D36-DB08ABD3CB18}" type="slidenum">
              <a:rPr lang="en-US" altLang="en-US" sz="1400"/>
              <a:pPr eaLnBrk="1" hangingPunct="1"/>
              <a:t>15</a:t>
            </a:fld>
            <a:endParaRPr lang="en-US" altLang="en-US" sz="1400"/>
          </a:p>
        </p:txBody>
      </p:sp>
      <p:sp>
        <p:nvSpPr>
          <p:cNvPr id="5" name="Rectangle 2">
            <a:extLst>
              <a:ext uri="{FF2B5EF4-FFF2-40B4-BE49-F238E27FC236}">
                <a16:creationId xmlns:a16="http://schemas.microsoft.com/office/drawing/2014/main" id="{7CB44A3E-66DE-49FB-8CA0-2193AD9C7B79}"/>
              </a:ext>
            </a:extLst>
          </p:cNvPr>
          <p:cNvSpPr txBox="1">
            <a:spLocks noChangeArrowheads="1"/>
          </p:cNvSpPr>
          <p:nvPr/>
        </p:nvSpPr>
        <p:spPr bwMode="auto">
          <a:xfrm>
            <a:off x="1066800" y="1064260"/>
            <a:ext cx="9493624"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800">
                <a:solidFill>
                  <a:schemeClr val="accent6">
                    <a:lumMod val="75000"/>
                  </a:schemeClr>
                </a:solidFill>
                <a:effectLst/>
                <a:latin typeface="+mj-lt"/>
                <a:ea typeface="+mj-ea"/>
                <a:cs typeface="+mj-cs"/>
              </a:defRPr>
            </a:lvl1pPr>
            <a:lvl2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9pPr>
          </a:lstStyle>
          <a:p>
            <a:pPr algn="l" eaLnBrk="1" hangingPunct="1"/>
            <a:r>
              <a:rPr lang="en-US" altLang="en-US" sz="3200" kern="0" dirty="0">
                <a:solidFill>
                  <a:srgbClr val="C00000"/>
                </a:solidFill>
                <a:latin typeface="Calibri" panose="020F0502020204030204" pitchFamily="34" charset="0"/>
              </a:rPr>
              <a:t>(called “Coincident Frequency Analysis” in guidance)</a:t>
            </a:r>
          </a:p>
        </p:txBody>
      </p:sp>
    </p:spTree>
    <p:extLst>
      <p:ext uri="{BB962C8B-B14F-4D97-AF65-F5344CB8AC3E}">
        <p14:creationId xmlns:p14="http://schemas.microsoft.com/office/powerpoint/2010/main" val="39357533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05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505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05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5059">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5059">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505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505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2354263" y="1930400"/>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2291" name="Freeform 4"/>
          <p:cNvSpPr>
            <a:spLocks/>
          </p:cNvSpPr>
          <p:nvPr/>
        </p:nvSpPr>
        <p:spPr bwMode="auto">
          <a:xfrm>
            <a:off x="2617788" y="2749550"/>
            <a:ext cx="2716212" cy="941388"/>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p:spPr>
        <p:txBody>
          <a:bodyPr/>
          <a:lstStyle/>
          <a:p>
            <a:pPr>
              <a:defRPr/>
            </a:pPr>
            <a:endParaRPr lang="en-US"/>
          </a:p>
        </p:txBody>
      </p:sp>
      <p:sp>
        <p:nvSpPr>
          <p:cNvPr id="13316" name="Text Box 5"/>
          <p:cNvSpPr txBox="1">
            <a:spLocks noChangeArrowheads="1"/>
          </p:cNvSpPr>
          <p:nvPr/>
        </p:nvSpPr>
        <p:spPr bwMode="auto">
          <a:xfrm>
            <a:off x="2519364" y="4591050"/>
            <a:ext cx="32431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exceedance probability of A</a:t>
            </a:r>
          </a:p>
        </p:txBody>
      </p:sp>
      <p:sp>
        <p:nvSpPr>
          <p:cNvPr id="13317" name="Text Box 6"/>
          <p:cNvSpPr txBox="1">
            <a:spLocks noChangeArrowheads="1"/>
          </p:cNvSpPr>
          <p:nvPr/>
        </p:nvSpPr>
        <p:spPr bwMode="auto">
          <a:xfrm>
            <a:off x="2241551" y="4368800"/>
            <a:ext cx="35464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dirty="0">
                <a:latin typeface="Calibri" panose="020F0502020204030204" pitchFamily="34" charset="0"/>
              </a:rPr>
              <a:t>0.99 0.90            0.50           0.10   0.05  0.01</a:t>
            </a:r>
          </a:p>
        </p:txBody>
      </p:sp>
      <p:sp>
        <p:nvSpPr>
          <p:cNvPr id="13318" name="Line 7"/>
          <p:cNvSpPr>
            <a:spLocks noChangeShapeType="1"/>
          </p:cNvSpPr>
          <p:nvPr/>
        </p:nvSpPr>
        <p:spPr bwMode="auto">
          <a:xfrm flipV="1">
            <a:off x="5124450" y="193040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19" name="Text Box 8"/>
          <p:cNvSpPr txBox="1">
            <a:spLocks noChangeArrowheads="1"/>
          </p:cNvSpPr>
          <p:nvPr/>
        </p:nvSpPr>
        <p:spPr bwMode="auto">
          <a:xfrm rot="-5400000">
            <a:off x="1024732" y="2745582"/>
            <a:ext cx="21478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Peak Flow</a:t>
            </a:r>
          </a:p>
        </p:txBody>
      </p:sp>
      <p:sp>
        <p:nvSpPr>
          <p:cNvPr id="12296" name="Rectangle 9"/>
          <p:cNvSpPr>
            <a:spLocks noChangeArrowheads="1"/>
          </p:cNvSpPr>
          <p:nvPr/>
        </p:nvSpPr>
        <p:spPr bwMode="auto">
          <a:xfrm>
            <a:off x="6655616" y="1925639"/>
            <a:ext cx="3213100" cy="2382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2297" name="Freeform 10"/>
          <p:cNvSpPr>
            <a:spLocks/>
          </p:cNvSpPr>
          <p:nvPr/>
        </p:nvSpPr>
        <p:spPr bwMode="auto">
          <a:xfrm>
            <a:off x="6662738" y="2152651"/>
            <a:ext cx="3213100" cy="1662113"/>
          </a:xfrm>
          <a:custGeom>
            <a:avLst/>
            <a:gdLst>
              <a:gd name="T0" fmla="*/ 0 w 2024"/>
              <a:gd name="T1" fmla="*/ 0 h 1047"/>
              <a:gd name="T2" fmla="*/ 2147483647 w 2024"/>
              <a:gd name="T3" fmla="*/ 2147483647 h 1047"/>
              <a:gd name="T4" fmla="*/ 2147483647 w 2024"/>
              <a:gd name="T5" fmla="*/ 2147483647 h 1047"/>
              <a:gd name="T6" fmla="*/ 2147483647 w 2024"/>
              <a:gd name="T7" fmla="*/ 2147483647 h 1047"/>
              <a:gd name="T8" fmla="*/ 2147483647 w 2024"/>
              <a:gd name="T9" fmla="*/ 2147483647 h 1047"/>
              <a:gd name="T10" fmla="*/ 2147483647 w 2024"/>
              <a:gd name="T11" fmla="*/ 2147483647 h 1047"/>
              <a:gd name="T12" fmla="*/ 2147483647 w 2024"/>
              <a:gd name="T13" fmla="*/ 2147483647 h 1047"/>
              <a:gd name="T14" fmla="*/ 0 60000 65536"/>
              <a:gd name="T15" fmla="*/ 0 60000 65536"/>
              <a:gd name="T16" fmla="*/ 0 60000 65536"/>
              <a:gd name="T17" fmla="*/ 0 60000 65536"/>
              <a:gd name="T18" fmla="*/ 0 60000 65536"/>
              <a:gd name="T19" fmla="*/ 0 60000 65536"/>
              <a:gd name="T20" fmla="*/ 0 60000 65536"/>
              <a:gd name="T21" fmla="*/ 0 w 2024"/>
              <a:gd name="T22" fmla="*/ 0 h 1047"/>
              <a:gd name="T23" fmla="*/ 2024 w 2024"/>
              <a:gd name="T24" fmla="*/ 1047 h 10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4" h="1047">
                <a:moveTo>
                  <a:pt x="0" y="0"/>
                </a:moveTo>
                <a:cubicBezTo>
                  <a:pt x="17" y="134"/>
                  <a:pt x="41" y="268"/>
                  <a:pt x="70" y="349"/>
                </a:cubicBezTo>
                <a:cubicBezTo>
                  <a:pt x="99" y="430"/>
                  <a:pt x="110" y="447"/>
                  <a:pt x="174" y="488"/>
                </a:cubicBezTo>
                <a:cubicBezTo>
                  <a:pt x="238" y="529"/>
                  <a:pt x="256" y="546"/>
                  <a:pt x="454" y="593"/>
                </a:cubicBezTo>
                <a:cubicBezTo>
                  <a:pt x="652" y="640"/>
                  <a:pt x="1140" y="716"/>
                  <a:pt x="1361" y="768"/>
                </a:cubicBezTo>
                <a:cubicBezTo>
                  <a:pt x="1582" y="820"/>
                  <a:pt x="1669" y="860"/>
                  <a:pt x="1780" y="907"/>
                </a:cubicBezTo>
                <a:cubicBezTo>
                  <a:pt x="1891" y="954"/>
                  <a:pt x="1973" y="1018"/>
                  <a:pt x="2024" y="1047"/>
                </a:cubicBezTo>
              </a:path>
            </a:pathLst>
          </a:custGeom>
          <a:noFill/>
          <a:ln w="22225">
            <a:solidFill>
              <a:srgbClr val="7030A0"/>
            </a:solidFill>
            <a:round/>
            <a:headEnd/>
            <a:tailEnd/>
          </a:ln>
        </p:spPr>
        <p:txBody>
          <a:bodyPr/>
          <a:lstStyle/>
          <a:p>
            <a:pPr>
              <a:defRPr/>
            </a:pPr>
            <a:endParaRPr lang="en-US"/>
          </a:p>
        </p:txBody>
      </p:sp>
      <p:sp>
        <p:nvSpPr>
          <p:cNvPr id="46091" name="Text Box 11"/>
          <p:cNvSpPr txBox="1">
            <a:spLocks noChangeArrowheads="1"/>
          </p:cNvSpPr>
          <p:nvPr/>
        </p:nvSpPr>
        <p:spPr bwMode="auto">
          <a:xfrm>
            <a:off x="7234238" y="4586288"/>
            <a:ext cx="2730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 of time B is exceeded</a:t>
            </a:r>
          </a:p>
        </p:txBody>
      </p:sp>
      <p:sp>
        <p:nvSpPr>
          <p:cNvPr id="13323" name="Line 12"/>
          <p:cNvSpPr>
            <a:spLocks noChangeShapeType="1"/>
          </p:cNvSpPr>
          <p:nvPr/>
        </p:nvSpPr>
        <p:spPr bwMode="auto">
          <a:xfrm flipV="1">
            <a:off x="4833938"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24" name="Line 13"/>
          <p:cNvSpPr>
            <a:spLocks noChangeShapeType="1"/>
          </p:cNvSpPr>
          <p:nvPr/>
        </p:nvSpPr>
        <p:spPr bwMode="auto">
          <a:xfrm flipV="1">
            <a:off x="4445000"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25" name="Line 14"/>
          <p:cNvSpPr>
            <a:spLocks noChangeShapeType="1"/>
          </p:cNvSpPr>
          <p:nvPr/>
        </p:nvSpPr>
        <p:spPr bwMode="auto">
          <a:xfrm flipV="1">
            <a:off x="3636963"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303" name="Line 16"/>
          <p:cNvSpPr>
            <a:spLocks noChangeShapeType="1"/>
          </p:cNvSpPr>
          <p:nvPr/>
        </p:nvSpPr>
        <p:spPr bwMode="auto">
          <a:xfrm flipV="1">
            <a:off x="7562850"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305" name="Line 18"/>
          <p:cNvSpPr>
            <a:spLocks noChangeShapeType="1"/>
          </p:cNvSpPr>
          <p:nvPr/>
        </p:nvSpPr>
        <p:spPr bwMode="auto">
          <a:xfrm flipV="1">
            <a:off x="8934450"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306" name="Line 19"/>
          <p:cNvSpPr>
            <a:spLocks noChangeShapeType="1"/>
          </p:cNvSpPr>
          <p:nvPr/>
        </p:nvSpPr>
        <p:spPr bwMode="auto">
          <a:xfrm flipV="1">
            <a:off x="9572625"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31" name="Line 32"/>
          <p:cNvSpPr>
            <a:spLocks noChangeShapeType="1"/>
          </p:cNvSpPr>
          <p:nvPr/>
        </p:nvSpPr>
        <p:spPr bwMode="auto">
          <a:xfrm flipV="1">
            <a:off x="2803525" y="1925639"/>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32" name="Line 33"/>
          <p:cNvSpPr>
            <a:spLocks noChangeShapeType="1"/>
          </p:cNvSpPr>
          <p:nvPr/>
        </p:nvSpPr>
        <p:spPr bwMode="auto">
          <a:xfrm flipV="1">
            <a:off x="4232275" y="191135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46115" name="Text Box 35"/>
          <p:cNvSpPr txBox="1">
            <a:spLocks noChangeArrowheads="1"/>
          </p:cNvSpPr>
          <p:nvPr/>
        </p:nvSpPr>
        <p:spPr bwMode="auto">
          <a:xfrm rot="-5400000">
            <a:off x="5493544" y="2883694"/>
            <a:ext cx="18208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Mainstem Stage</a:t>
            </a:r>
          </a:p>
        </p:txBody>
      </p:sp>
      <p:sp>
        <p:nvSpPr>
          <p:cNvPr id="13334" name="Text Box 55"/>
          <p:cNvSpPr txBox="1">
            <a:spLocks noChangeArrowheads="1"/>
          </p:cNvSpPr>
          <p:nvPr/>
        </p:nvSpPr>
        <p:spPr bwMode="auto">
          <a:xfrm>
            <a:off x="2738438" y="1997076"/>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A</a:t>
            </a:r>
            <a:r>
              <a:rPr lang="en-US" altLang="en-US" sz="3000" dirty="0">
                <a:latin typeface="Calibri" panose="020F0502020204030204" pitchFamily="34" charset="0"/>
              </a:rPr>
              <a:t>)</a:t>
            </a:r>
          </a:p>
        </p:txBody>
      </p:sp>
      <p:sp>
        <p:nvSpPr>
          <p:cNvPr id="46136" name="Text Box 56"/>
          <p:cNvSpPr txBox="1">
            <a:spLocks noChangeArrowheads="1"/>
          </p:cNvSpPr>
          <p:nvPr/>
        </p:nvSpPr>
        <p:spPr bwMode="auto">
          <a:xfrm>
            <a:off x="8605838" y="1992314"/>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B</a:t>
            </a:r>
            <a:r>
              <a:rPr lang="en-US" altLang="en-US" sz="3000" dirty="0">
                <a:latin typeface="Calibri" panose="020F0502020204030204" pitchFamily="34" charset="0"/>
              </a:rPr>
              <a:t>)</a:t>
            </a:r>
          </a:p>
        </p:txBody>
      </p:sp>
      <p:sp>
        <p:nvSpPr>
          <p:cNvPr id="46137" name="Text Box 57"/>
          <p:cNvSpPr txBox="1">
            <a:spLocks noChangeArrowheads="1"/>
          </p:cNvSpPr>
          <p:nvPr/>
        </p:nvSpPr>
        <p:spPr bwMode="auto">
          <a:xfrm>
            <a:off x="6735764" y="4370389"/>
            <a:ext cx="35464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dirty="0">
                <a:latin typeface="Calibri" panose="020F0502020204030204" pitchFamily="34" charset="0"/>
              </a:rPr>
              <a:t>0.10        0.30         0.50         0.70        0.90</a:t>
            </a:r>
          </a:p>
        </p:txBody>
      </p:sp>
      <p:sp>
        <p:nvSpPr>
          <p:cNvPr id="13338" name="Text Box 60"/>
          <p:cNvSpPr txBox="1">
            <a:spLocks noChangeArrowheads="1"/>
          </p:cNvSpPr>
          <p:nvPr/>
        </p:nvSpPr>
        <p:spPr bwMode="auto">
          <a:xfrm>
            <a:off x="2085975" y="4934269"/>
            <a:ext cx="3981450"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dirty="0">
                <a:latin typeface="Calibri" panose="020F0502020204030204" pitchFamily="34" charset="0"/>
              </a:rPr>
              <a:t>Tributary Annual Peak Flow Frequency Curve for A</a:t>
            </a:r>
          </a:p>
          <a:p>
            <a:pPr eaLnBrk="1" hangingPunct="1">
              <a:spcBef>
                <a:spcPct val="50000"/>
              </a:spcBef>
            </a:pPr>
            <a:r>
              <a:rPr lang="en-US" altLang="en-US" sz="1800" i="1" dirty="0">
                <a:latin typeface="Calibri" panose="020F0502020204030204" pitchFamily="34" charset="0"/>
              </a:rPr>
              <a:t>using annual extremes</a:t>
            </a:r>
          </a:p>
        </p:txBody>
      </p:sp>
      <p:sp>
        <p:nvSpPr>
          <p:cNvPr id="46141" name="Text Box 61"/>
          <p:cNvSpPr txBox="1">
            <a:spLocks noChangeArrowheads="1"/>
          </p:cNvSpPr>
          <p:nvPr/>
        </p:nvSpPr>
        <p:spPr bwMode="auto">
          <a:xfrm>
            <a:off x="6680293" y="4919664"/>
            <a:ext cx="4257675"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dirty="0">
                <a:latin typeface="Calibri" panose="020F0502020204030204" pitchFamily="34" charset="0"/>
              </a:rPr>
              <a:t>Mainstem Stage Daily          Duration Curve for B</a:t>
            </a:r>
          </a:p>
          <a:p>
            <a:pPr eaLnBrk="1" hangingPunct="1">
              <a:spcBef>
                <a:spcPct val="50000"/>
              </a:spcBef>
            </a:pPr>
            <a:r>
              <a:rPr lang="en-US" altLang="en-US" sz="1800" i="1" dirty="0">
                <a:latin typeface="Calibri" panose="020F0502020204030204" pitchFamily="34" charset="0"/>
              </a:rPr>
              <a:t>using daily stages </a:t>
            </a:r>
            <a:r>
              <a:rPr lang="en-US" altLang="en-US" sz="1800" i="1" dirty="0">
                <a:solidFill>
                  <a:srgbClr val="00B0F0"/>
                </a:solidFill>
                <a:latin typeface="Calibri" panose="020F0502020204030204" pitchFamily="34" charset="0"/>
              </a:rPr>
              <a:t>-- during flood season</a:t>
            </a:r>
          </a:p>
          <a:p>
            <a:pPr eaLnBrk="1" hangingPunct="1">
              <a:spcBef>
                <a:spcPct val="50000"/>
              </a:spcBef>
            </a:pPr>
            <a:r>
              <a:rPr lang="en-US" altLang="en-US" sz="1800" b="1" i="1" dirty="0">
                <a:solidFill>
                  <a:schemeClr val="accent6"/>
                </a:solidFill>
                <a:latin typeface="Calibri" panose="020F0502020204030204" pitchFamily="34" charset="0"/>
              </a:rPr>
              <a:t>NOT assuming peaks/events happen for both variables at the same time</a:t>
            </a:r>
          </a:p>
        </p:txBody>
      </p:sp>
      <p:sp>
        <p:nvSpPr>
          <p:cNvPr id="13340" name="Text Box 62"/>
          <p:cNvSpPr txBox="1">
            <a:spLocks noChangeArrowheads="1"/>
          </p:cNvSpPr>
          <p:nvPr/>
        </p:nvSpPr>
        <p:spPr bwMode="auto">
          <a:xfrm>
            <a:off x="3550445" y="1052060"/>
            <a:ext cx="50768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latin typeface="Calibri" panose="020F0502020204030204" pitchFamily="34" charset="0"/>
              </a:rPr>
              <a:t>Input Probability Distributions</a:t>
            </a:r>
            <a:endParaRPr lang="en-US" altLang="en-US" sz="1800" i="1" dirty="0">
              <a:latin typeface="Calibri" panose="020F0502020204030204" pitchFamily="34" charset="0"/>
            </a:endParaRPr>
          </a:p>
        </p:txBody>
      </p:sp>
      <p:sp>
        <p:nvSpPr>
          <p:cNvPr id="13341" name="Text Box 62"/>
          <p:cNvSpPr txBox="1">
            <a:spLocks noChangeArrowheads="1"/>
          </p:cNvSpPr>
          <p:nvPr/>
        </p:nvSpPr>
        <p:spPr bwMode="auto">
          <a:xfrm>
            <a:off x="2767014" y="1498601"/>
            <a:ext cx="24717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i="1" dirty="0">
                <a:solidFill>
                  <a:srgbClr val="C00000"/>
                </a:solidFill>
                <a:latin typeface="Calibri" panose="020F0502020204030204" pitchFamily="34" charset="0"/>
              </a:rPr>
              <a:t>more influential</a:t>
            </a:r>
          </a:p>
        </p:txBody>
      </p:sp>
      <p:sp>
        <p:nvSpPr>
          <p:cNvPr id="30" name="Text Box 62"/>
          <p:cNvSpPr txBox="1">
            <a:spLocks noChangeArrowheads="1"/>
          </p:cNvSpPr>
          <p:nvPr/>
        </p:nvSpPr>
        <p:spPr bwMode="auto">
          <a:xfrm>
            <a:off x="7281864" y="1517651"/>
            <a:ext cx="24717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i="1" dirty="0">
                <a:solidFill>
                  <a:srgbClr val="C00000"/>
                </a:solidFill>
                <a:latin typeface="Calibri" panose="020F0502020204030204" pitchFamily="34" charset="0"/>
              </a:rPr>
              <a:t>less influential</a:t>
            </a:r>
          </a:p>
        </p:txBody>
      </p:sp>
      <p:sp>
        <p:nvSpPr>
          <p:cNvPr id="3" name="Title 2">
            <a:extLst>
              <a:ext uri="{FF2B5EF4-FFF2-40B4-BE49-F238E27FC236}">
                <a16:creationId xmlns:a16="http://schemas.microsoft.com/office/drawing/2014/main" id="{BE515B7C-3A6C-C86C-1D0F-92895399C667}"/>
              </a:ext>
            </a:extLst>
          </p:cNvPr>
          <p:cNvSpPr>
            <a:spLocks noGrp="1"/>
          </p:cNvSpPr>
          <p:nvPr>
            <p:ph type="title"/>
          </p:nvPr>
        </p:nvSpPr>
        <p:spPr>
          <a:xfrm>
            <a:off x="914400" y="150735"/>
            <a:ext cx="10363200" cy="1143000"/>
          </a:xfrm>
        </p:spPr>
        <p:txBody>
          <a:bodyPr/>
          <a:lstStyle/>
          <a:p>
            <a:r>
              <a:rPr lang="en-US" altLang="en-US" dirty="0">
                <a:effectLst/>
              </a:rPr>
              <a:t>Total Probability Method</a:t>
            </a:r>
            <a:endParaRPr lang="en-US" dirty="0"/>
          </a:p>
        </p:txBody>
      </p:sp>
      <p:sp>
        <p:nvSpPr>
          <p:cNvPr id="4" name="Text Box 9">
            <a:extLst>
              <a:ext uri="{FF2B5EF4-FFF2-40B4-BE49-F238E27FC236}">
                <a16:creationId xmlns:a16="http://schemas.microsoft.com/office/drawing/2014/main" id="{59A79A38-889A-0DC9-3AEE-382399ABC073}"/>
              </a:ext>
            </a:extLst>
          </p:cNvPr>
          <p:cNvSpPr txBox="1">
            <a:spLocks noChangeArrowheads="1"/>
          </p:cNvSpPr>
          <p:nvPr/>
        </p:nvSpPr>
        <p:spPr bwMode="auto">
          <a:xfrm>
            <a:off x="9320213" y="4680222"/>
            <a:ext cx="27305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sz="2800" b="1" dirty="0">
                <a:solidFill>
                  <a:srgbClr val="008000"/>
                </a:solidFill>
                <a:latin typeface="Ink Free" panose="03080402000500000000" pitchFamily="66" charset="0"/>
              </a:rPr>
              <a:t>Case 3:     </a:t>
            </a:r>
          </a:p>
          <a:p>
            <a:pPr algn="ctr" eaLnBrk="1" hangingPunct="1"/>
            <a:r>
              <a:rPr lang="en-US" altLang="en-US" sz="2800" b="1" dirty="0">
                <a:solidFill>
                  <a:srgbClr val="008000"/>
                </a:solidFill>
                <a:latin typeface="Ink Free" panose="03080402000500000000" pitchFamily="66" charset="0"/>
              </a:rPr>
              <a:t>“any given day”</a:t>
            </a:r>
            <a:endParaRPr lang="en-US" altLang="en-US" sz="2800" b="1" baseline="-25000" dirty="0">
              <a:solidFill>
                <a:srgbClr val="008000"/>
              </a:solidFill>
              <a:latin typeface="Ink Free" panose="03080402000500000000" pitchFamily="66" charset="0"/>
            </a:endParaRPr>
          </a:p>
        </p:txBody>
      </p:sp>
      <p:sp>
        <p:nvSpPr>
          <p:cNvPr id="7" name="Line 53">
            <a:extLst>
              <a:ext uri="{FF2B5EF4-FFF2-40B4-BE49-F238E27FC236}">
                <a16:creationId xmlns:a16="http://schemas.microsoft.com/office/drawing/2014/main" id="{7F9B3A56-461C-BB36-D832-A3364920FA48}"/>
              </a:ext>
            </a:extLst>
          </p:cNvPr>
          <p:cNvSpPr>
            <a:spLocks noChangeShapeType="1"/>
          </p:cNvSpPr>
          <p:nvPr/>
        </p:nvSpPr>
        <p:spPr bwMode="auto">
          <a:xfrm flipV="1">
            <a:off x="6953250" y="1919289"/>
            <a:ext cx="0" cy="2382837"/>
          </a:xfrm>
          <a:prstGeom prst="line">
            <a:avLst/>
          </a:prstGeom>
          <a:noFill/>
          <a:ln w="9525">
            <a:solidFill>
              <a:schemeClr val="tx1"/>
            </a:solidFill>
            <a:prstDash val="sysDot"/>
            <a:round/>
            <a:headEnd/>
            <a:tailEnd/>
          </a:ln>
        </p:spPr>
        <p:txBody>
          <a:bodyPr/>
          <a:lstStyle/>
          <a:p>
            <a:pPr>
              <a:defRPr/>
            </a:pPr>
            <a:endParaRPr lang="en-US"/>
          </a:p>
        </p:txBody>
      </p:sp>
      <p:sp>
        <p:nvSpPr>
          <p:cNvPr id="8" name="Line 55">
            <a:extLst>
              <a:ext uri="{FF2B5EF4-FFF2-40B4-BE49-F238E27FC236}">
                <a16:creationId xmlns:a16="http://schemas.microsoft.com/office/drawing/2014/main" id="{CB19495D-171E-9807-DDFD-E5445D5827CA}"/>
              </a:ext>
            </a:extLst>
          </p:cNvPr>
          <p:cNvSpPr>
            <a:spLocks noChangeShapeType="1"/>
          </p:cNvSpPr>
          <p:nvPr/>
        </p:nvSpPr>
        <p:spPr bwMode="auto">
          <a:xfrm flipV="1">
            <a:off x="8255000" y="1919289"/>
            <a:ext cx="0" cy="2382837"/>
          </a:xfrm>
          <a:prstGeom prst="line">
            <a:avLst/>
          </a:prstGeom>
          <a:noFill/>
          <a:ln w="9525">
            <a:solidFill>
              <a:schemeClr val="tx1"/>
            </a:solidFill>
            <a:prstDash val="sysDot"/>
            <a:round/>
            <a:headEnd/>
            <a:tailEnd/>
          </a:ln>
        </p:spPr>
        <p:txBody>
          <a:bodyPr/>
          <a:lstStyle/>
          <a:p>
            <a:pPr>
              <a:defRPr/>
            </a:pPr>
            <a:endParaRPr lang="en-US"/>
          </a:p>
        </p:txBody>
      </p:sp>
      <p:sp>
        <p:nvSpPr>
          <p:cNvPr id="2" name="Line 53">
            <a:extLst>
              <a:ext uri="{FF2B5EF4-FFF2-40B4-BE49-F238E27FC236}">
                <a16:creationId xmlns:a16="http://schemas.microsoft.com/office/drawing/2014/main" id="{B0869EDD-147F-4E38-E210-C01BE21BE09C}"/>
              </a:ext>
            </a:extLst>
          </p:cNvPr>
          <p:cNvSpPr>
            <a:spLocks noChangeShapeType="1"/>
          </p:cNvSpPr>
          <p:nvPr/>
        </p:nvSpPr>
        <p:spPr bwMode="auto">
          <a:xfrm flipV="1">
            <a:off x="6757033" y="1911350"/>
            <a:ext cx="0" cy="2382837"/>
          </a:xfrm>
          <a:prstGeom prst="line">
            <a:avLst/>
          </a:prstGeom>
          <a:noFill/>
          <a:ln w="9525">
            <a:solidFill>
              <a:schemeClr val="tx1"/>
            </a:solidFill>
            <a:prstDash val="sysDot"/>
            <a:round/>
            <a:headEnd/>
            <a:tailEnd/>
          </a:ln>
        </p:spPr>
        <p:txBody>
          <a:bodyPr/>
          <a:lstStyle/>
          <a:p>
            <a:pPr>
              <a:defRPr/>
            </a:pPr>
            <a:endParaRPr lang="en-US"/>
          </a:p>
        </p:txBody>
      </p:sp>
      <p:sp>
        <p:nvSpPr>
          <p:cNvPr id="6" name="Text Box 9">
            <a:extLst>
              <a:ext uri="{FF2B5EF4-FFF2-40B4-BE49-F238E27FC236}">
                <a16:creationId xmlns:a16="http://schemas.microsoft.com/office/drawing/2014/main" id="{DAEEBEE5-5BD2-AF22-C7BD-9C93F0D6084D}"/>
              </a:ext>
            </a:extLst>
          </p:cNvPr>
          <p:cNvSpPr txBox="1">
            <a:spLocks noChangeArrowheads="1"/>
          </p:cNvSpPr>
          <p:nvPr/>
        </p:nvSpPr>
        <p:spPr bwMode="auto">
          <a:xfrm>
            <a:off x="10147800" y="2177778"/>
            <a:ext cx="1618338"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sz="2200" b="1" dirty="0">
                <a:solidFill>
                  <a:srgbClr val="7030A0"/>
                </a:solidFill>
                <a:latin typeface="Ink Free" panose="03080402000500000000" pitchFamily="66" charset="0"/>
              </a:rPr>
              <a:t>limit data to tributary’s flood season</a:t>
            </a:r>
            <a:endParaRPr lang="en-US" altLang="en-US" sz="2200" b="1" baseline="-25000" dirty="0">
              <a:solidFill>
                <a:srgbClr val="7030A0"/>
              </a:solidFill>
              <a:latin typeface="Ink Free" panose="03080402000500000000" pitchFamily="66" charset="0"/>
            </a:endParaRPr>
          </a:p>
        </p:txBody>
      </p:sp>
    </p:spTree>
    <p:extLst>
      <p:ext uri="{BB962C8B-B14F-4D97-AF65-F5344CB8AC3E}">
        <p14:creationId xmlns:p14="http://schemas.microsoft.com/office/powerpoint/2010/main" val="4393382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29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609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30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30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30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61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613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613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614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animBg="1"/>
      <p:bldP spid="46091" grpId="0"/>
      <p:bldP spid="12303" grpId="0" animBg="1"/>
      <p:bldP spid="12305" grpId="0" animBg="1"/>
      <p:bldP spid="12306" grpId="0" animBg="1"/>
      <p:bldP spid="46115" grpId="0"/>
      <p:bldP spid="46136" grpId="0"/>
      <p:bldP spid="46137" grpId="0"/>
      <p:bldP spid="46141" grpId="0"/>
      <p:bldP spid="30" grpId="0"/>
      <p:bldP spid="4"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90" name="Text Box 86"/>
          <p:cNvSpPr txBox="1">
            <a:spLocks noChangeArrowheads="1"/>
          </p:cNvSpPr>
          <p:nvPr/>
        </p:nvSpPr>
        <p:spPr bwMode="auto">
          <a:xfrm>
            <a:off x="6329082" y="5051425"/>
            <a:ext cx="4652768" cy="1369606"/>
          </a:xfrm>
          <a:prstGeom prst="rect">
            <a:avLst/>
          </a:prstGeom>
          <a:noFill/>
          <a:ln w="9525">
            <a:noFill/>
            <a:miter lim="800000"/>
            <a:headEnd/>
            <a:tailEnd/>
          </a:ln>
          <a:effectLst/>
        </p:spPr>
        <p:txBody>
          <a:bodyPr wrap="square">
            <a:spAutoFit/>
          </a:bodyPr>
          <a:lstStyle/>
          <a:p>
            <a:pPr>
              <a:spcBef>
                <a:spcPct val="50000"/>
              </a:spcBef>
              <a:defRPr/>
            </a:pPr>
            <a:r>
              <a:rPr lang="en-US" sz="2000" dirty="0">
                <a:latin typeface="Calibri" panose="020F0502020204030204" pitchFamily="34" charset="0"/>
              </a:rPr>
              <a:t>Duration Curve for B, stage on mainstem</a:t>
            </a:r>
          </a:p>
          <a:p>
            <a:pPr>
              <a:spcBef>
                <a:spcPct val="50000"/>
              </a:spcBef>
              <a:defRPr/>
            </a:pPr>
            <a:r>
              <a:rPr lang="en-US" sz="1800" dirty="0">
                <a:latin typeface="Calibri" panose="020F0502020204030204" pitchFamily="34" charset="0"/>
              </a:rPr>
              <a:t>Choose index values for B that each represent a portion of the range and probability – </a:t>
            </a:r>
            <a:r>
              <a:rPr lang="en-US" sz="1800" b="1" dirty="0">
                <a:solidFill>
                  <a:srgbClr val="00B050"/>
                </a:solidFill>
                <a:latin typeface="Calibri" panose="020F0502020204030204" pitchFamily="34" charset="0"/>
              </a:rPr>
              <a:t>INCREMENTAL PROB</a:t>
            </a:r>
          </a:p>
        </p:txBody>
      </p:sp>
      <p:sp>
        <p:nvSpPr>
          <p:cNvPr id="47130" name="Text Box 26"/>
          <p:cNvSpPr txBox="1">
            <a:spLocks noChangeArrowheads="1"/>
          </p:cNvSpPr>
          <p:nvPr/>
        </p:nvSpPr>
        <p:spPr bwMode="auto">
          <a:xfrm>
            <a:off x="1398494" y="5065714"/>
            <a:ext cx="4640356" cy="1369606"/>
          </a:xfrm>
          <a:prstGeom prst="rect">
            <a:avLst/>
          </a:prstGeom>
          <a:noFill/>
          <a:ln w="9525">
            <a:noFill/>
            <a:miter lim="800000"/>
            <a:headEnd/>
            <a:tailEnd/>
          </a:ln>
          <a:effectLst/>
        </p:spPr>
        <p:txBody>
          <a:bodyPr wrap="square">
            <a:spAutoFit/>
          </a:bodyPr>
          <a:lstStyle/>
          <a:p>
            <a:pPr>
              <a:spcBef>
                <a:spcPct val="50000"/>
              </a:spcBef>
              <a:defRPr/>
            </a:pPr>
            <a:r>
              <a:rPr lang="en-US" sz="2000" dirty="0">
                <a:latin typeface="Calibri" panose="020F0502020204030204" pitchFamily="34" charset="0"/>
              </a:rPr>
              <a:t>Frequency Curve for A, tributary peak flow</a:t>
            </a:r>
          </a:p>
          <a:p>
            <a:pPr>
              <a:spcBef>
                <a:spcPct val="50000"/>
              </a:spcBef>
              <a:defRPr/>
            </a:pPr>
            <a:r>
              <a:rPr lang="en-US" sz="1800" dirty="0">
                <a:latin typeface="Calibri" panose="020F0502020204030204" pitchFamily="34" charset="0"/>
              </a:rPr>
              <a:t>Choose quantiles along the curve (flow for each probability) to use in computation – </a:t>
            </a:r>
            <a:r>
              <a:rPr lang="en-US" sz="1800" b="1" dirty="0">
                <a:solidFill>
                  <a:srgbClr val="00B050"/>
                </a:solidFill>
                <a:latin typeface="Calibri" panose="020F0502020204030204" pitchFamily="34" charset="0"/>
              </a:rPr>
              <a:t>CUMULATIVE PROB</a:t>
            </a:r>
          </a:p>
        </p:txBody>
      </p:sp>
      <p:sp>
        <p:nvSpPr>
          <p:cNvPr id="14341" name="Rectangle 28"/>
          <p:cNvSpPr>
            <a:spLocks noChangeArrowheads="1"/>
          </p:cNvSpPr>
          <p:nvPr/>
        </p:nvSpPr>
        <p:spPr bwMode="auto">
          <a:xfrm>
            <a:off x="2354263" y="1933575"/>
            <a:ext cx="3213100" cy="2382838"/>
          </a:xfrm>
          <a:prstGeom prst="rect">
            <a:avLst/>
          </a:prstGeom>
          <a:noFill/>
          <a:ln w="9525">
            <a:solidFill>
              <a:schemeClr val="tx1"/>
            </a:solidFill>
            <a:miter lim="800000"/>
            <a:headEnd/>
            <a:tailEnd/>
          </a:ln>
        </p:spPr>
        <p:txBody>
          <a:bodyPr wrap="none" anchor="ctr"/>
          <a:lstStyle/>
          <a:p>
            <a:pPr>
              <a:defRPr/>
            </a:pPr>
            <a:endParaRPr lang="en-US"/>
          </a:p>
        </p:txBody>
      </p:sp>
      <p:sp>
        <p:nvSpPr>
          <p:cNvPr id="13318" name="Freeform 29"/>
          <p:cNvSpPr>
            <a:spLocks/>
          </p:cNvSpPr>
          <p:nvPr/>
        </p:nvSpPr>
        <p:spPr bwMode="auto">
          <a:xfrm>
            <a:off x="2617788" y="2752725"/>
            <a:ext cx="2716212" cy="941388"/>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p:spPr>
        <p:txBody>
          <a:bodyPr/>
          <a:lstStyle/>
          <a:p>
            <a:pPr>
              <a:defRPr/>
            </a:pPr>
            <a:endParaRPr lang="en-US"/>
          </a:p>
        </p:txBody>
      </p:sp>
      <p:sp>
        <p:nvSpPr>
          <p:cNvPr id="47135" name="Text Box 31"/>
          <p:cNvSpPr txBox="1">
            <a:spLocks noChangeArrowheads="1"/>
          </p:cNvSpPr>
          <p:nvPr/>
        </p:nvSpPr>
        <p:spPr bwMode="auto">
          <a:xfrm>
            <a:off x="2241551" y="4371975"/>
            <a:ext cx="3546475" cy="274638"/>
          </a:xfrm>
          <a:prstGeom prst="rect">
            <a:avLst/>
          </a:prstGeom>
          <a:noFill/>
          <a:ln w="9525">
            <a:noFill/>
            <a:miter lim="800000"/>
            <a:headEnd/>
            <a:tailEnd/>
          </a:ln>
          <a:effectLst/>
        </p:spPr>
        <p:txBody>
          <a:bodyPr>
            <a:spAutoFit/>
          </a:bodyPr>
          <a:lstStyle/>
          <a:p>
            <a:pPr>
              <a:spcBef>
                <a:spcPct val="50000"/>
              </a:spcBef>
              <a:defRPr/>
            </a:pPr>
            <a:r>
              <a:rPr lang="en-US" sz="1200" dirty="0">
                <a:latin typeface="Calibri" panose="020F0502020204030204" pitchFamily="34" charset="0"/>
              </a:rPr>
              <a:t>0.99 0.90            0.50           0.10   0.05  0.01</a:t>
            </a:r>
          </a:p>
        </p:txBody>
      </p:sp>
      <p:sp>
        <p:nvSpPr>
          <p:cNvPr id="14345" name="Line 32"/>
          <p:cNvSpPr>
            <a:spLocks noChangeShapeType="1"/>
          </p:cNvSpPr>
          <p:nvPr/>
        </p:nvSpPr>
        <p:spPr bwMode="auto">
          <a:xfrm flipV="1">
            <a:off x="5124450" y="1933575"/>
            <a:ext cx="0" cy="2382838"/>
          </a:xfrm>
          <a:prstGeom prst="line">
            <a:avLst/>
          </a:prstGeom>
          <a:noFill/>
          <a:ln w="9525">
            <a:solidFill>
              <a:schemeClr val="tx1"/>
            </a:solidFill>
            <a:prstDash val="sysDot"/>
            <a:round/>
            <a:headEnd/>
            <a:tailEnd/>
          </a:ln>
        </p:spPr>
        <p:txBody>
          <a:bodyPr/>
          <a:lstStyle/>
          <a:p>
            <a:pPr>
              <a:defRPr/>
            </a:pPr>
            <a:endParaRPr lang="en-US"/>
          </a:p>
        </p:txBody>
      </p:sp>
      <p:sp>
        <p:nvSpPr>
          <p:cNvPr id="14346" name="Line 34"/>
          <p:cNvSpPr>
            <a:spLocks noChangeShapeType="1"/>
          </p:cNvSpPr>
          <p:nvPr/>
        </p:nvSpPr>
        <p:spPr bwMode="auto">
          <a:xfrm flipV="1">
            <a:off x="4833938" y="1919289"/>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4347" name="Line 35"/>
          <p:cNvSpPr>
            <a:spLocks noChangeShapeType="1"/>
          </p:cNvSpPr>
          <p:nvPr/>
        </p:nvSpPr>
        <p:spPr bwMode="auto">
          <a:xfrm flipV="1">
            <a:off x="4445000" y="1919289"/>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4348" name="Line 36"/>
          <p:cNvSpPr>
            <a:spLocks noChangeShapeType="1"/>
          </p:cNvSpPr>
          <p:nvPr/>
        </p:nvSpPr>
        <p:spPr bwMode="auto">
          <a:xfrm flipV="1">
            <a:off x="3636963" y="1919289"/>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4349" name="Line 37"/>
          <p:cNvSpPr>
            <a:spLocks noChangeShapeType="1"/>
          </p:cNvSpPr>
          <p:nvPr/>
        </p:nvSpPr>
        <p:spPr bwMode="auto">
          <a:xfrm flipV="1">
            <a:off x="2803525" y="1928814"/>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4350" name="Line 38"/>
          <p:cNvSpPr>
            <a:spLocks noChangeShapeType="1"/>
          </p:cNvSpPr>
          <p:nvPr/>
        </p:nvSpPr>
        <p:spPr bwMode="auto">
          <a:xfrm flipV="1">
            <a:off x="4232275" y="1914525"/>
            <a:ext cx="0" cy="2382838"/>
          </a:xfrm>
          <a:prstGeom prst="line">
            <a:avLst/>
          </a:prstGeom>
          <a:noFill/>
          <a:ln w="9525">
            <a:solidFill>
              <a:schemeClr val="tx1"/>
            </a:solidFill>
            <a:prstDash val="sysDot"/>
            <a:round/>
            <a:headEnd/>
            <a:tailEnd/>
          </a:ln>
        </p:spPr>
        <p:txBody>
          <a:bodyPr/>
          <a:lstStyle/>
          <a:p>
            <a:pPr>
              <a:defRPr/>
            </a:pPr>
            <a:endParaRPr lang="en-US"/>
          </a:p>
        </p:txBody>
      </p:sp>
      <p:sp>
        <p:nvSpPr>
          <p:cNvPr id="14351" name="Oval 39"/>
          <p:cNvSpPr>
            <a:spLocks noChangeArrowheads="1"/>
          </p:cNvSpPr>
          <p:nvPr/>
        </p:nvSpPr>
        <p:spPr bwMode="auto">
          <a:xfrm>
            <a:off x="2755900" y="365601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14352" name="Oval 40"/>
          <p:cNvSpPr>
            <a:spLocks noChangeArrowheads="1"/>
          </p:cNvSpPr>
          <p:nvPr/>
        </p:nvSpPr>
        <p:spPr bwMode="auto">
          <a:xfrm>
            <a:off x="3600450" y="357346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14353" name="Oval 41"/>
          <p:cNvSpPr>
            <a:spLocks noChangeArrowheads="1"/>
          </p:cNvSpPr>
          <p:nvPr/>
        </p:nvSpPr>
        <p:spPr bwMode="auto">
          <a:xfrm>
            <a:off x="4195763" y="3405188"/>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14354" name="Oval 42"/>
          <p:cNvSpPr>
            <a:spLocks noChangeArrowheads="1"/>
          </p:cNvSpPr>
          <p:nvPr/>
        </p:nvSpPr>
        <p:spPr bwMode="auto">
          <a:xfrm>
            <a:off x="4403725" y="330676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14355" name="Oval 43"/>
          <p:cNvSpPr>
            <a:spLocks noChangeArrowheads="1"/>
          </p:cNvSpPr>
          <p:nvPr/>
        </p:nvSpPr>
        <p:spPr bwMode="auto">
          <a:xfrm>
            <a:off x="4791075" y="3113088"/>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14356" name="Oval 44"/>
          <p:cNvSpPr>
            <a:spLocks noChangeArrowheads="1"/>
          </p:cNvSpPr>
          <p:nvPr/>
        </p:nvSpPr>
        <p:spPr bwMode="auto">
          <a:xfrm>
            <a:off x="5081588" y="291941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47149" name="Text Box 45"/>
          <p:cNvSpPr txBox="1">
            <a:spLocks noChangeArrowheads="1"/>
          </p:cNvSpPr>
          <p:nvPr/>
        </p:nvSpPr>
        <p:spPr bwMode="auto">
          <a:xfrm>
            <a:off x="4937126" y="3117850"/>
            <a:ext cx="944563"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A=a</a:t>
            </a:r>
            <a:r>
              <a:rPr lang="en-US" sz="1400" baseline="-25000" dirty="0">
                <a:latin typeface="Calibri" panose="020F0502020204030204" pitchFamily="34" charset="0"/>
              </a:rPr>
              <a:t>0.01</a:t>
            </a:r>
          </a:p>
        </p:txBody>
      </p:sp>
      <p:sp>
        <p:nvSpPr>
          <p:cNvPr id="47150" name="Text Box 46"/>
          <p:cNvSpPr txBox="1">
            <a:spLocks noChangeArrowheads="1"/>
          </p:cNvSpPr>
          <p:nvPr/>
        </p:nvSpPr>
        <p:spPr bwMode="auto">
          <a:xfrm>
            <a:off x="3354389" y="3717925"/>
            <a:ext cx="10620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A=a</a:t>
            </a:r>
            <a:r>
              <a:rPr lang="en-US" sz="1400" baseline="-25000" dirty="0">
                <a:latin typeface="Calibri" panose="020F0502020204030204" pitchFamily="34" charset="0"/>
              </a:rPr>
              <a:t>0.5</a:t>
            </a:r>
          </a:p>
        </p:txBody>
      </p:sp>
      <p:sp>
        <p:nvSpPr>
          <p:cNvPr id="47151" name="Text Box 47"/>
          <p:cNvSpPr txBox="1">
            <a:spLocks noChangeArrowheads="1"/>
          </p:cNvSpPr>
          <p:nvPr/>
        </p:nvSpPr>
        <p:spPr bwMode="auto">
          <a:xfrm>
            <a:off x="2738438" y="2000251"/>
            <a:ext cx="1428750" cy="549275"/>
          </a:xfrm>
          <a:prstGeom prst="rect">
            <a:avLst/>
          </a:prstGeom>
          <a:noFill/>
          <a:ln w="9525">
            <a:noFill/>
            <a:miter lim="800000"/>
            <a:headEnd/>
            <a:tailEnd/>
          </a:ln>
          <a:effectLst/>
        </p:spPr>
        <p:txBody>
          <a:bodyPr>
            <a:spAutoFit/>
          </a:bodyPr>
          <a:lstStyle/>
          <a:p>
            <a:pPr>
              <a:spcBef>
                <a:spcPct val="50000"/>
              </a:spcBef>
              <a:defRPr/>
            </a:pPr>
            <a:r>
              <a:rPr lang="en-US" sz="3000" dirty="0">
                <a:latin typeface="Calibri" panose="020F0502020204030204" pitchFamily="34" charset="0"/>
              </a:rPr>
              <a:t>P(</a:t>
            </a:r>
            <a:r>
              <a:rPr lang="en-US" sz="3000" b="1" dirty="0">
                <a:latin typeface="Calibri" panose="020F0502020204030204" pitchFamily="34" charset="0"/>
              </a:rPr>
              <a:t>A</a:t>
            </a:r>
            <a:r>
              <a:rPr lang="en-US" sz="3000" dirty="0">
                <a:latin typeface="Calibri" panose="020F0502020204030204" pitchFamily="34" charset="0"/>
              </a:rPr>
              <a:t>)</a:t>
            </a:r>
          </a:p>
        </p:txBody>
      </p:sp>
      <p:sp>
        <p:nvSpPr>
          <p:cNvPr id="47152" name="Text Box 48"/>
          <p:cNvSpPr txBox="1">
            <a:spLocks noChangeArrowheads="1"/>
          </p:cNvSpPr>
          <p:nvPr/>
        </p:nvSpPr>
        <p:spPr bwMode="auto">
          <a:xfrm rot="-5400000">
            <a:off x="1024732" y="2745582"/>
            <a:ext cx="2147887" cy="336550"/>
          </a:xfrm>
          <a:prstGeom prst="rect">
            <a:avLst/>
          </a:prstGeom>
          <a:noFill/>
          <a:ln w="9525">
            <a:noFill/>
            <a:miter lim="800000"/>
            <a:headEnd/>
            <a:tailEnd/>
          </a:ln>
          <a:effectLst/>
        </p:spPr>
        <p:txBody>
          <a:bodyPr>
            <a:spAutoFit/>
          </a:bodyPr>
          <a:lstStyle/>
          <a:p>
            <a:pPr>
              <a:spcBef>
                <a:spcPct val="50000"/>
              </a:spcBef>
              <a:defRPr/>
            </a:pPr>
            <a:r>
              <a:rPr lang="en-US" sz="1600" dirty="0">
                <a:latin typeface="Calibri" panose="020F0502020204030204" pitchFamily="34" charset="0"/>
              </a:rPr>
              <a:t>Annual Peak Flow</a:t>
            </a:r>
          </a:p>
        </p:txBody>
      </p:sp>
      <p:sp>
        <p:nvSpPr>
          <p:cNvPr id="13337" name="Rectangle 49"/>
          <p:cNvSpPr>
            <a:spLocks noChangeArrowheads="1"/>
          </p:cNvSpPr>
          <p:nvPr/>
        </p:nvSpPr>
        <p:spPr bwMode="auto">
          <a:xfrm>
            <a:off x="6861493" y="1928814"/>
            <a:ext cx="3213100" cy="2382837"/>
          </a:xfrm>
          <a:prstGeom prst="rect">
            <a:avLst/>
          </a:prstGeom>
          <a:noFill/>
          <a:ln w="9525">
            <a:solidFill>
              <a:schemeClr val="tx1"/>
            </a:solidFill>
            <a:miter lim="800000"/>
            <a:headEnd/>
            <a:tailEnd/>
          </a:ln>
        </p:spPr>
        <p:txBody>
          <a:bodyPr wrap="none" anchor="ctr"/>
          <a:lstStyle/>
          <a:p>
            <a:pPr>
              <a:defRPr/>
            </a:pPr>
            <a:endParaRPr lang="en-US"/>
          </a:p>
        </p:txBody>
      </p:sp>
      <p:sp>
        <p:nvSpPr>
          <p:cNvPr id="13338" name="Freeform 50"/>
          <p:cNvSpPr>
            <a:spLocks/>
          </p:cNvSpPr>
          <p:nvPr/>
        </p:nvSpPr>
        <p:spPr bwMode="auto">
          <a:xfrm>
            <a:off x="6859905" y="2155826"/>
            <a:ext cx="3213100" cy="1662113"/>
          </a:xfrm>
          <a:custGeom>
            <a:avLst/>
            <a:gdLst>
              <a:gd name="T0" fmla="*/ 0 w 2024"/>
              <a:gd name="T1" fmla="*/ 0 h 1047"/>
              <a:gd name="T2" fmla="*/ 2147483647 w 2024"/>
              <a:gd name="T3" fmla="*/ 2147483647 h 1047"/>
              <a:gd name="T4" fmla="*/ 2147483647 w 2024"/>
              <a:gd name="T5" fmla="*/ 2147483647 h 1047"/>
              <a:gd name="T6" fmla="*/ 2147483647 w 2024"/>
              <a:gd name="T7" fmla="*/ 2147483647 h 1047"/>
              <a:gd name="T8" fmla="*/ 2147483647 w 2024"/>
              <a:gd name="T9" fmla="*/ 2147483647 h 1047"/>
              <a:gd name="T10" fmla="*/ 2147483647 w 2024"/>
              <a:gd name="T11" fmla="*/ 2147483647 h 1047"/>
              <a:gd name="T12" fmla="*/ 2147483647 w 2024"/>
              <a:gd name="T13" fmla="*/ 2147483647 h 1047"/>
              <a:gd name="T14" fmla="*/ 0 60000 65536"/>
              <a:gd name="T15" fmla="*/ 0 60000 65536"/>
              <a:gd name="T16" fmla="*/ 0 60000 65536"/>
              <a:gd name="T17" fmla="*/ 0 60000 65536"/>
              <a:gd name="T18" fmla="*/ 0 60000 65536"/>
              <a:gd name="T19" fmla="*/ 0 60000 65536"/>
              <a:gd name="T20" fmla="*/ 0 60000 65536"/>
              <a:gd name="T21" fmla="*/ 0 w 2024"/>
              <a:gd name="T22" fmla="*/ 0 h 1047"/>
              <a:gd name="T23" fmla="*/ 2024 w 2024"/>
              <a:gd name="T24" fmla="*/ 1047 h 10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4" h="1047">
                <a:moveTo>
                  <a:pt x="0" y="0"/>
                </a:moveTo>
                <a:cubicBezTo>
                  <a:pt x="17" y="134"/>
                  <a:pt x="41" y="268"/>
                  <a:pt x="70" y="349"/>
                </a:cubicBezTo>
                <a:cubicBezTo>
                  <a:pt x="99" y="430"/>
                  <a:pt x="110" y="447"/>
                  <a:pt x="174" y="488"/>
                </a:cubicBezTo>
                <a:cubicBezTo>
                  <a:pt x="238" y="529"/>
                  <a:pt x="256" y="546"/>
                  <a:pt x="454" y="593"/>
                </a:cubicBezTo>
                <a:cubicBezTo>
                  <a:pt x="652" y="640"/>
                  <a:pt x="1140" y="716"/>
                  <a:pt x="1361" y="768"/>
                </a:cubicBezTo>
                <a:cubicBezTo>
                  <a:pt x="1582" y="820"/>
                  <a:pt x="1669" y="860"/>
                  <a:pt x="1780" y="907"/>
                </a:cubicBezTo>
                <a:cubicBezTo>
                  <a:pt x="1891" y="954"/>
                  <a:pt x="1973" y="1018"/>
                  <a:pt x="2024" y="1047"/>
                </a:cubicBezTo>
              </a:path>
            </a:pathLst>
          </a:custGeom>
          <a:noFill/>
          <a:ln w="22225">
            <a:solidFill>
              <a:srgbClr val="7030A0"/>
            </a:solidFill>
            <a:round/>
            <a:headEnd/>
            <a:tailEnd/>
          </a:ln>
        </p:spPr>
        <p:txBody>
          <a:bodyPr/>
          <a:lstStyle/>
          <a:p>
            <a:pPr>
              <a:defRPr/>
            </a:pPr>
            <a:endParaRPr lang="en-US"/>
          </a:p>
        </p:txBody>
      </p:sp>
      <p:sp>
        <p:nvSpPr>
          <p:cNvPr id="47155" name="Text Box 51"/>
          <p:cNvSpPr txBox="1">
            <a:spLocks noChangeArrowheads="1"/>
          </p:cNvSpPr>
          <p:nvPr/>
        </p:nvSpPr>
        <p:spPr bwMode="auto">
          <a:xfrm>
            <a:off x="7431405" y="4589463"/>
            <a:ext cx="2559050" cy="336550"/>
          </a:xfrm>
          <a:prstGeom prst="rect">
            <a:avLst/>
          </a:prstGeom>
          <a:noFill/>
          <a:ln w="9525">
            <a:noFill/>
            <a:miter lim="800000"/>
            <a:headEnd/>
            <a:tailEnd/>
          </a:ln>
          <a:effectLst/>
        </p:spPr>
        <p:txBody>
          <a:bodyPr>
            <a:spAutoFit/>
          </a:bodyPr>
          <a:lstStyle/>
          <a:p>
            <a:pPr>
              <a:spcBef>
                <a:spcPct val="50000"/>
              </a:spcBef>
              <a:defRPr/>
            </a:pPr>
            <a:r>
              <a:rPr lang="en-US" sz="1600" dirty="0">
                <a:latin typeface="Calibri" panose="020F0502020204030204" pitchFamily="34" charset="0"/>
              </a:rPr>
              <a:t>% of time B is exceeded</a:t>
            </a:r>
          </a:p>
        </p:txBody>
      </p:sp>
      <p:sp>
        <p:nvSpPr>
          <p:cNvPr id="47156" name="Text Box 52"/>
          <p:cNvSpPr txBox="1">
            <a:spLocks noChangeArrowheads="1"/>
          </p:cNvSpPr>
          <p:nvPr/>
        </p:nvSpPr>
        <p:spPr bwMode="auto">
          <a:xfrm>
            <a:off x="6918644" y="4373564"/>
            <a:ext cx="3546475" cy="274637"/>
          </a:xfrm>
          <a:prstGeom prst="rect">
            <a:avLst/>
          </a:prstGeom>
          <a:noFill/>
          <a:ln w="9525">
            <a:noFill/>
            <a:miter lim="800000"/>
            <a:headEnd/>
            <a:tailEnd/>
          </a:ln>
          <a:effectLst/>
        </p:spPr>
        <p:txBody>
          <a:bodyPr>
            <a:spAutoFit/>
          </a:bodyPr>
          <a:lstStyle/>
          <a:p>
            <a:pPr>
              <a:spcBef>
                <a:spcPct val="50000"/>
              </a:spcBef>
              <a:defRPr/>
            </a:pPr>
            <a:r>
              <a:rPr lang="en-US" sz="1200" dirty="0">
                <a:latin typeface="Calibri" panose="020F0502020204030204" pitchFamily="34" charset="0"/>
              </a:rPr>
              <a:t>0.10        0.30         0.50         0.70        0.90</a:t>
            </a:r>
          </a:p>
        </p:txBody>
      </p:sp>
      <p:sp>
        <p:nvSpPr>
          <p:cNvPr id="13341" name="Line 53"/>
          <p:cNvSpPr>
            <a:spLocks noChangeShapeType="1"/>
          </p:cNvSpPr>
          <p:nvPr/>
        </p:nvSpPr>
        <p:spPr bwMode="auto">
          <a:xfrm flipV="1">
            <a:off x="7136130" y="1919289"/>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3342" name="Line 54"/>
          <p:cNvSpPr>
            <a:spLocks noChangeShapeType="1"/>
          </p:cNvSpPr>
          <p:nvPr/>
        </p:nvSpPr>
        <p:spPr bwMode="auto">
          <a:xfrm flipV="1">
            <a:off x="7760018" y="1919289"/>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3344" name="Line 56"/>
          <p:cNvSpPr>
            <a:spLocks noChangeShapeType="1"/>
          </p:cNvSpPr>
          <p:nvPr/>
        </p:nvSpPr>
        <p:spPr bwMode="auto">
          <a:xfrm flipV="1">
            <a:off x="9131618" y="1919289"/>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3345" name="Line 57"/>
          <p:cNvSpPr>
            <a:spLocks noChangeShapeType="1"/>
          </p:cNvSpPr>
          <p:nvPr/>
        </p:nvSpPr>
        <p:spPr bwMode="auto">
          <a:xfrm flipV="1">
            <a:off x="9769793" y="1919289"/>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3346" name="Line 58"/>
          <p:cNvSpPr>
            <a:spLocks noChangeShapeType="1"/>
          </p:cNvSpPr>
          <p:nvPr/>
        </p:nvSpPr>
        <p:spPr bwMode="auto">
          <a:xfrm>
            <a:off x="7136130" y="3058936"/>
            <a:ext cx="609600" cy="0"/>
          </a:xfrm>
          <a:prstGeom prst="line">
            <a:avLst/>
          </a:prstGeom>
          <a:noFill/>
          <a:ln w="19050">
            <a:solidFill>
              <a:schemeClr val="tx1"/>
            </a:solidFill>
            <a:round/>
            <a:headEnd/>
            <a:tailEnd/>
          </a:ln>
        </p:spPr>
        <p:txBody>
          <a:bodyPr/>
          <a:lstStyle/>
          <a:p>
            <a:pPr>
              <a:defRPr/>
            </a:pPr>
            <a:endParaRPr lang="en-US"/>
          </a:p>
        </p:txBody>
      </p:sp>
      <p:sp>
        <p:nvSpPr>
          <p:cNvPr id="13347" name="Line 59"/>
          <p:cNvSpPr>
            <a:spLocks noChangeShapeType="1"/>
          </p:cNvSpPr>
          <p:nvPr/>
        </p:nvSpPr>
        <p:spPr bwMode="auto">
          <a:xfrm>
            <a:off x="7745731" y="3256191"/>
            <a:ext cx="1400174" cy="0"/>
          </a:xfrm>
          <a:prstGeom prst="line">
            <a:avLst/>
          </a:prstGeom>
          <a:noFill/>
          <a:ln w="19050">
            <a:solidFill>
              <a:schemeClr val="tx1"/>
            </a:solidFill>
            <a:round/>
            <a:headEnd/>
            <a:tailEnd/>
          </a:ln>
        </p:spPr>
        <p:txBody>
          <a:bodyPr/>
          <a:lstStyle/>
          <a:p>
            <a:pPr>
              <a:defRPr/>
            </a:pPr>
            <a:endParaRPr lang="en-US"/>
          </a:p>
        </p:txBody>
      </p:sp>
      <p:sp>
        <p:nvSpPr>
          <p:cNvPr id="13349" name="Line 61"/>
          <p:cNvSpPr>
            <a:spLocks noChangeShapeType="1"/>
          </p:cNvSpPr>
          <p:nvPr/>
        </p:nvSpPr>
        <p:spPr bwMode="auto">
          <a:xfrm>
            <a:off x="9145905" y="3497263"/>
            <a:ext cx="609600" cy="0"/>
          </a:xfrm>
          <a:prstGeom prst="line">
            <a:avLst/>
          </a:prstGeom>
          <a:noFill/>
          <a:ln w="19050">
            <a:solidFill>
              <a:schemeClr val="tx1"/>
            </a:solidFill>
            <a:round/>
            <a:headEnd/>
            <a:tailEnd/>
          </a:ln>
        </p:spPr>
        <p:txBody>
          <a:bodyPr/>
          <a:lstStyle/>
          <a:p>
            <a:pPr>
              <a:defRPr/>
            </a:pPr>
            <a:endParaRPr lang="en-US"/>
          </a:p>
        </p:txBody>
      </p:sp>
      <p:sp>
        <p:nvSpPr>
          <p:cNvPr id="13350" name="Line 62"/>
          <p:cNvSpPr>
            <a:spLocks noChangeShapeType="1"/>
          </p:cNvSpPr>
          <p:nvPr/>
        </p:nvSpPr>
        <p:spPr bwMode="auto">
          <a:xfrm>
            <a:off x="9782494" y="3706813"/>
            <a:ext cx="276225" cy="0"/>
          </a:xfrm>
          <a:prstGeom prst="line">
            <a:avLst/>
          </a:prstGeom>
          <a:noFill/>
          <a:ln w="19050">
            <a:solidFill>
              <a:schemeClr val="tx1"/>
            </a:solidFill>
            <a:round/>
            <a:headEnd/>
            <a:tailEnd/>
          </a:ln>
        </p:spPr>
        <p:txBody>
          <a:bodyPr/>
          <a:lstStyle/>
          <a:p>
            <a:pPr>
              <a:defRPr/>
            </a:pPr>
            <a:endParaRPr lang="en-US"/>
          </a:p>
        </p:txBody>
      </p:sp>
      <p:sp>
        <p:nvSpPr>
          <p:cNvPr id="47167" name="Text Box 63"/>
          <p:cNvSpPr txBox="1">
            <a:spLocks noChangeArrowheads="1"/>
          </p:cNvSpPr>
          <p:nvPr/>
        </p:nvSpPr>
        <p:spPr bwMode="auto">
          <a:xfrm>
            <a:off x="7243317" y="3940175"/>
            <a:ext cx="61118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20%</a:t>
            </a:r>
            <a:endParaRPr lang="en-US" sz="1400" baseline="-25000" dirty="0">
              <a:latin typeface="Calibri" panose="020F0502020204030204" pitchFamily="34" charset="0"/>
            </a:endParaRPr>
          </a:p>
        </p:txBody>
      </p:sp>
      <p:sp>
        <p:nvSpPr>
          <p:cNvPr id="47168" name="Text Box 64"/>
          <p:cNvSpPr txBox="1">
            <a:spLocks noChangeArrowheads="1"/>
          </p:cNvSpPr>
          <p:nvPr/>
        </p:nvSpPr>
        <p:spPr bwMode="auto">
          <a:xfrm>
            <a:off x="8228329" y="3931159"/>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40%</a:t>
            </a:r>
            <a:endParaRPr lang="en-US" sz="1400" baseline="-25000" dirty="0">
              <a:latin typeface="Calibri" panose="020F0502020204030204" pitchFamily="34" charset="0"/>
            </a:endParaRPr>
          </a:p>
        </p:txBody>
      </p:sp>
      <p:sp>
        <p:nvSpPr>
          <p:cNvPr id="47170" name="Text Box 66"/>
          <p:cNvSpPr txBox="1">
            <a:spLocks noChangeArrowheads="1"/>
          </p:cNvSpPr>
          <p:nvPr/>
        </p:nvSpPr>
        <p:spPr bwMode="auto">
          <a:xfrm>
            <a:off x="9225280" y="3938588"/>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20%</a:t>
            </a:r>
            <a:endParaRPr lang="en-US" sz="1400" baseline="-25000" dirty="0">
              <a:latin typeface="Calibri" panose="020F0502020204030204" pitchFamily="34" charset="0"/>
            </a:endParaRPr>
          </a:p>
        </p:txBody>
      </p:sp>
      <p:sp>
        <p:nvSpPr>
          <p:cNvPr id="47171" name="Text Box 67"/>
          <p:cNvSpPr txBox="1">
            <a:spLocks noChangeArrowheads="1"/>
          </p:cNvSpPr>
          <p:nvPr/>
        </p:nvSpPr>
        <p:spPr bwMode="auto">
          <a:xfrm>
            <a:off x="9753919" y="3940175"/>
            <a:ext cx="61118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10%</a:t>
            </a:r>
            <a:endParaRPr lang="en-US" sz="1400" baseline="-25000" dirty="0">
              <a:latin typeface="Calibri" panose="020F0502020204030204" pitchFamily="34" charset="0"/>
            </a:endParaRPr>
          </a:p>
        </p:txBody>
      </p:sp>
      <p:sp>
        <p:nvSpPr>
          <p:cNvPr id="47172" name="Text Box 68"/>
          <p:cNvSpPr txBox="1">
            <a:spLocks noChangeArrowheads="1"/>
          </p:cNvSpPr>
          <p:nvPr/>
        </p:nvSpPr>
        <p:spPr bwMode="auto">
          <a:xfrm>
            <a:off x="6824981" y="3940175"/>
            <a:ext cx="487361" cy="304800"/>
          </a:xfrm>
          <a:prstGeom prst="rect">
            <a:avLst/>
          </a:prstGeom>
          <a:noFill/>
          <a:ln w="9525">
            <a:noFill/>
            <a:miter lim="800000"/>
            <a:headEnd/>
            <a:tailEnd/>
          </a:ln>
          <a:effectLst/>
        </p:spPr>
        <p:txBody>
          <a:bodyPr wrap="square">
            <a:spAutoFit/>
          </a:bodyPr>
          <a:lstStyle/>
          <a:p>
            <a:pPr>
              <a:spcBef>
                <a:spcPct val="50000"/>
              </a:spcBef>
              <a:defRPr/>
            </a:pPr>
            <a:r>
              <a:rPr lang="en-US" sz="1400" dirty="0">
                <a:latin typeface="Calibri" panose="020F0502020204030204" pitchFamily="34" charset="0"/>
              </a:rPr>
              <a:t>7%</a:t>
            </a:r>
            <a:endParaRPr lang="en-US" sz="1400" baseline="-25000" dirty="0">
              <a:latin typeface="Calibri" panose="020F0502020204030204" pitchFamily="34" charset="0"/>
            </a:endParaRPr>
          </a:p>
        </p:txBody>
      </p:sp>
      <p:sp>
        <p:nvSpPr>
          <p:cNvPr id="47173" name="Text Box 69"/>
          <p:cNvSpPr txBox="1">
            <a:spLocks noChangeArrowheads="1"/>
          </p:cNvSpPr>
          <p:nvPr/>
        </p:nvSpPr>
        <p:spPr bwMode="auto">
          <a:xfrm>
            <a:off x="6599555" y="2855913"/>
            <a:ext cx="3762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3</a:t>
            </a:r>
          </a:p>
        </p:txBody>
      </p:sp>
      <p:sp>
        <p:nvSpPr>
          <p:cNvPr id="13358" name="Line 71"/>
          <p:cNvSpPr>
            <a:spLocks noChangeShapeType="1"/>
          </p:cNvSpPr>
          <p:nvPr/>
        </p:nvSpPr>
        <p:spPr bwMode="auto">
          <a:xfrm>
            <a:off x="6948622" y="2844215"/>
            <a:ext cx="196218" cy="0"/>
          </a:xfrm>
          <a:prstGeom prst="line">
            <a:avLst/>
          </a:prstGeom>
          <a:noFill/>
          <a:ln w="19050">
            <a:solidFill>
              <a:schemeClr val="tx1"/>
            </a:solidFill>
            <a:round/>
            <a:headEnd/>
            <a:tailEnd/>
          </a:ln>
        </p:spPr>
        <p:txBody>
          <a:bodyPr/>
          <a:lstStyle/>
          <a:p>
            <a:pPr>
              <a:defRPr/>
            </a:pPr>
            <a:endParaRPr lang="en-US"/>
          </a:p>
        </p:txBody>
      </p:sp>
      <p:sp>
        <p:nvSpPr>
          <p:cNvPr id="47176" name="Text Box 72"/>
          <p:cNvSpPr txBox="1">
            <a:spLocks noChangeArrowheads="1"/>
          </p:cNvSpPr>
          <p:nvPr/>
        </p:nvSpPr>
        <p:spPr bwMode="auto">
          <a:xfrm>
            <a:off x="6591619" y="2208564"/>
            <a:ext cx="3508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1</a:t>
            </a:r>
          </a:p>
        </p:txBody>
      </p:sp>
      <p:sp>
        <p:nvSpPr>
          <p:cNvPr id="47177" name="Text Box 73"/>
          <p:cNvSpPr txBox="1">
            <a:spLocks noChangeArrowheads="1"/>
          </p:cNvSpPr>
          <p:nvPr/>
        </p:nvSpPr>
        <p:spPr bwMode="auto">
          <a:xfrm>
            <a:off x="6589412" y="2631753"/>
            <a:ext cx="3508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2</a:t>
            </a:r>
          </a:p>
        </p:txBody>
      </p:sp>
      <p:sp>
        <p:nvSpPr>
          <p:cNvPr id="47178" name="Text Box 74"/>
          <p:cNvSpPr txBox="1">
            <a:spLocks noChangeArrowheads="1"/>
          </p:cNvSpPr>
          <p:nvPr/>
        </p:nvSpPr>
        <p:spPr bwMode="auto">
          <a:xfrm>
            <a:off x="6599555" y="3057352"/>
            <a:ext cx="4016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4</a:t>
            </a:r>
          </a:p>
        </p:txBody>
      </p:sp>
      <p:sp>
        <p:nvSpPr>
          <p:cNvPr id="47179" name="Text Box 75"/>
          <p:cNvSpPr txBox="1">
            <a:spLocks noChangeArrowheads="1"/>
          </p:cNvSpPr>
          <p:nvPr/>
        </p:nvSpPr>
        <p:spPr bwMode="auto">
          <a:xfrm>
            <a:off x="6597969" y="3330575"/>
            <a:ext cx="4016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5</a:t>
            </a:r>
          </a:p>
        </p:txBody>
      </p:sp>
      <p:sp>
        <p:nvSpPr>
          <p:cNvPr id="47180" name="Text Box 76"/>
          <p:cNvSpPr txBox="1">
            <a:spLocks noChangeArrowheads="1"/>
          </p:cNvSpPr>
          <p:nvPr/>
        </p:nvSpPr>
        <p:spPr bwMode="auto">
          <a:xfrm>
            <a:off x="6599556" y="3505200"/>
            <a:ext cx="390525"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6</a:t>
            </a:r>
          </a:p>
        </p:txBody>
      </p:sp>
      <p:sp>
        <p:nvSpPr>
          <p:cNvPr id="13364" name="Line 77"/>
          <p:cNvSpPr>
            <a:spLocks noChangeShapeType="1"/>
          </p:cNvSpPr>
          <p:nvPr/>
        </p:nvSpPr>
        <p:spPr bwMode="auto">
          <a:xfrm flipH="1">
            <a:off x="6871018" y="3248906"/>
            <a:ext cx="889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13366" name="Line 79"/>
          <p:cNvSpPr>
            <a:spLocks noChangeShapeType="1"/>
          </p:cNvSpPr>
          <p:nvPr/>
        </p:nvSpPr>
        <p:spPr bwMode="auto">
          <a:xfrm flipH="1">
            <a:off x="6864668" y="3494088"/>
            <a:ext cx="2286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13367" name="Line 80"/>
          <p:cNvSpPr>
            <a:spLocks noChangeShapeType="1"/>
          </p:cNvSpPr>
          <p:nvPr/>
        </p:nvSpPr>
        <p:spPr bwMode="auto">
          <a:xfrm flipH="1">
            <a:off x="6864668" y="3703638"/>
            <a:ext cx="2921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13368" name="Line 81"/>
          <p:cNvSpPr>
            <a:spLocks noChangeShapeType="1"/>
          </p:cNvSpPr>
          <p:nvPr/>
        </p:nvSpPr>
        <p:spPr bwMode="auto">
          <a:xfrm flipH="1">
            <a:off x="6880543" y="3076575"/>
            <a:ext cx="26035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47186" name="Text Box 82"/>
          <p:cNvSpPr txBox="1">
            <a:spLocks noChangeArrowheads="1"/>
          </p:cNvSpPr>
          <p:nvPr/>
        </p:nvSpPr>
        <p:spPr bwMode="auto">
          <a:xfrm>
            <a:off x="8803005" y="1995489"/>
            <a:ext cx="1428750" cy="549275"/>
          </a:xfrm>
          <a:prstGeom prst="rect">
            <a:avLst/>
          </a:prstGeom>
          <a:noFill/>
          <a:ln w="9525">
            <a:noFill/>
            <a:miter lim="800000"/>
            <a:headEnd/>
            <a:tailEnd/>
          </a:ln>
          <a:effectLst/>
        </p:spPr>
        <p:txBody>
          <a:bodyPr>
            <a:spAutoFit/>
          </a:bodyPr>
          <a:lstStyle/>
          <a:p>
            <a:pPr>
              <a:spcBef>
                <a:spcPct val="50000"/>
              </a:spcBef>
              <a:defRPr/>
            </a:pPr>
            <a:r>
              <a:rPr lang="en-US" sz="3000" dirty="0">
                <a:latin typeface="Calibri" panose="020F0502020204030204" pitchFamily="34" charset="0"/>
              </a:rPr>
              <a:t>P(</a:t>
            </a:r>
            <a:r>
              <a:rPr lang="en-US" sz="3000" b="1" dirty="0">
                <a:latin typeface="Calibri" panose="020F0502020204030204" pitchFamily="34" charset="0"/>
              </a:rPr>
              <a:t>B</a:t>
            </a:r>
            <a:r>
              <a:rPr lang="en-US" sz="3000" dirty="0">
                <a:latin typeface="Calibri" panose="020F0502020204030204" pitchFamily="34" charset="0"/>
              </a:rPr>
              <a:t>)</a:t>
            </a:r>
          </a:p>
        </p:txBody>
      </p:sp>
      <p:sp>
        <p:nvSpPr>
          <p:cNvPr id="47187" name="Text Box 83"/>
          <p:cNvSpPr txBox="1">
            <a:spLocks noChangeArrowheads="1"/>
          </p:cNvSpPr>
          <p:nvPr/>
        </p:nvSpPr>
        <p:spPr bwMode="auto">
          <a:xfrm rot="-5400000">
            <a:off x="5519262" y="2883694"/>
            <a:ext cx="1820862" cy="336550"/>
          </a:xfrm>
          <a:prstGeom prst="rect">
            <a:avLst/>
          </a:prstGeom>
          <a:noFill/>
          <a:ln w="9525">
            <a:noFill/>
            <a:miter lim="800000"/>
            <a:headEnd/>
            <a:tailEnd/>
          </a:ln>
          <a:effectLst/>
        </p:spPr>
        <p:txBody>
          <a:bodyPr>
            <a:spAutoFit/>
          </a:bodyPr>
          <a:lstStyle/>
          <a:p>
            <a:pPr>
              <a:spcBef>
                <a:spcPct val="50000"/>
              </a:spcBef>
              <a:defRPr/>
            </a:pPr>
            <a:r>
              <a:rPr lang="en-US" sz="1600" dirty="0">
                <a:latin typeface="Calibri" panose="020F0502020204030204" pitchFamily="34" charset="0"/>
              </a:rPr>
              <a:t>Mainstem Stage</a:t>
            </a:r>
          </a:p>
        </p:txBody>
      </p:sp>
      <p:sp>
        <p:nvSpPr>
          <p:cNvPr id="47188" name="Text Box 84"/>
          <p:cNvSpPr txBox="1">
            <a:spLocks noChangeArrowheads="1"/>
          </p:cNvSpPr>
          <p:nvPr/>
        </p:nvSpPr>
        <p:spPr bwMode="auto">
          <a:xfrm>
            <a:off x="4222750" y="3443288"/>
            <a:ext cx="10620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A=a</a:t>
            </a:r>
            <a:r>
              <a:rPr lang="en-US" sz="1400" baseline="-25000" dirty="0">
                <a:latin typeface="Calibri" panose="020F0502020204030204" pitchFamily="34" charset="0"/>
              </a:rPr>
              <a:t>0.1</a:t>
            </a:r>
          </a:p>
        </p:txBody>
      </p:sp>
      <p:sp>
        <p:nvSpPr>
          <p:cNvPr id="47191" name="Text Box 87"/>
          <p:cNvSpPr txBox="1">
            <a:spLocks noChangeArrowheads="1"/>
          </p:cNvSpPr>
          <p:nvPr/>
        </p:nvSpPr>
        <p:spPr bwMode="auto">
          <a:xfrm>
            <a:off x="3417888" y="1049340"/>
            <a:ext cx="5567362" cy="457200"/>
          </a:xfrm>
          <a:prstGeom prst="rect">
            <a:avLst/>
          </a:prstGeom>
          <a:noFill/>
          <a:ln w="9525">
            <a:noFill/>
            <a:miter lim="800000"/>
            <a:headEnd/>
            <a:tailEnd/>
          </a:ln>
          <a:effectLst/>
        </p:spPr>
        <p:txBody>
          <a:bodyPr>
            <a:spAutoFit/>
          </a:bodyPr>
          <a:lstStyle/>
          <a:p>
            <a:pPr>
              <a:spcBef>
                <a:spcPct val="50000"/>
              </a:spcBef>
              <a:defRPr/>
            </a:pPr>
            <a:r>
              <a:rPr lang="en-US" b="1" dirty="0">
                <a:latin typeface="Calibri" panose="020F0502020204030204" pitchFamily="34" charset="0"/>
              </a:rPr>
              <a:t>Discretizing</a:t>
            </a:r>
            <a:r>
              <a:rPr lang="en-US" dirty="0">
                <a:latin typeface="Calibri" panose="020F0502020204030204" pitchFamily="34" charset="0"/>
              </a:rPr>
              <a:t> the Probability Distributions</a:t>
            </a:r>
            <a:endParaRPr lang="en-US" sz="1800" i="1" dirty="0">
              <a:latin typeface="Calibri" panose="020F0502020204030204" pitchFamily="34" charset="0"/>
            </a:endParaRPr>
          </a:p>
        </p:txBody>
      </p:sp>
      <p:sp>
        <p:nvSpPr>
          <p:cNvPr id="47192" name="Text Box 88"/>
          <p:cNvSpPr txBox="1">
            <a:spLocks noChangeArrowheads="1"/>
          </p:cNvSpPr>
          <p:nvPr/>
        </p:nvSpPr>
        <p:spPr bwMode="auto">
          <a:xfrm>
            <a:off x="9202148" y="3179843"/>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P(b</a:t>
            </a:r>
            <a:r>
              <a:rPr lang="en-US" sz="1400" baseline="-25000" dirty="0">
                <a:latin typeface="Calibri" panose="020F0502020204030204" pitchFamily="34" charset="0"/>
              </a:rPr>
              <a:t>5</a:t>
            </a:r>
            <a:r>
              <a:rPr lang="en-US" sz="1400" dirty="0">
                <a:latin typeface="Calibri" panose="020F0502020204030204" pitchFamily="34" charset="0"/>
              </a:rPr>
              <a:t>)=0.2</a:t>
            </a:r>
            <a:endParaRPr lang="en-US" sz="1400" baseline="-25000" dirty="0">
              <a:latin typeface="Calibri" panose="020F0502020204030204" pitchFamily="34" charset="0"/>
            </a:endParaRPr>
          </a:p>
        </p:txBody>
      </p:sp>
      <p:sp>
        <p:nvSpPr>
          <p:cNvPr id="47193" name="Text Box 89"/>
          <p:cNvSpPr txBox="1">
            <a:spLocks noChangeArrowheads="1"/>
          </p:cNvSpPr>
          <p:nvPr/>
        </p:nvSpPr>
        <p:spPr bwMode="auto">
          <a:xfrm>
            <a:off x="7205980" y="2741613"/>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P(b</a:t>
            </a:r>
            <a:r>
              <a:rPr lang="en-US" sz="1400" baseline="-25000" dirty="0">
                <a:latin typeface="Calibri" panose="020F0502020204030204" pitchFamily="34" charset="0"/>
              </a:rPr>
              <a:t>3</a:t>
            </a:r>
            <a:r>
              <a:rPr lang="en-US" sz="1400" dirty="0">
                <a:latin typeface="Calibri" panose="020F0502020204030204" pitchFamily="34" charset="0"/>
              </a:rPr>
              <a:t>)=0.2</a:t>
            </a:r>
            <a:endParaRPr lang="en-US" sz="1400" baseline="-25000" dirty="0">
              <a:latin typeface="Calibri" panose="020F0502020204030204" pitchFamily="34" charset="0"/>
            </a:endParaRPr>
          </a:p>
        </p:txBody>
      </p:sp>
      <p:sp>
        <p:nvSpPr>
          <p:cNvPr id="63" name="Text Box 62"/>
          <p:cNvSpPr txBox="1">
            <a:spLocks noChangeArrowheads="1"/>
          </p:cNvSpPr>
          <p:nvPr/>
        </p:nvSpPr>
        <p:spPr bwMode="auto">
          <a:xfrm>
            <a:off x="2767014" y="1498601"/>
            <a:ext cx="2471737" cy="430213"/>
          </a:xfrm>
          <a:prstGeom prst="rect">
            <a:avLst/>
          </a:prstGeom>
          <a:noFill/>
          <a:ln w="9525">
            <a:noFill/>
            <a:miter lim="800000"/>
            <a:headEnd/>
            <a:tailEnd/>
          </a:ln>
          <a:effectLst/>
        </p:spPr>
        <p:txBody>
          <a:bodyPr>
            <a:spAutoFit/>
          </a:bodyPr>
          <a:lstStyle/>
          <a:p>
            <a:pPr>
              <a:spcBef>
                <a:spcPct val="50000"/>
              </a:spcBef>
              <a:defRPr/>
            </a:pPr>
            <a:r>
              <a:rPr lang="en-US" sz="2200" i="1" dirty="0">
                <a:solidFill>
                  <a:srgbClr val="C00000"/>
                </a:solidFill>
                <a:latin typeface="Calibri" panose="020F0502020204030204" pitchFamily="34" charset="0"/>
              </a:rPr>
              <a:t>more influential</a:t>
            </a:r>
          </a:p>
        </p:txBody>
      </p:sp>
      <p:sp>
        <p:nvSpPr>
          <p:cNvPr id="64" name="Text Box 62"/>
          <p:cNvSpPr txBox="1">
            <a:spLocks noChangeArrowheads="1"/>
          </p:cNvSpPr>
          <p:nvPr/>
        </p:nvSpPr>
        <p:spPr bwMode="auto">
          <a:xfrm>
            <a:off x="7464744" y="1517651"/>
            <a:ext cx="2471737" cy="430213"/>
          </a:xfrm>
          <a:prstGeom prst="rect">
            <a:avLst/>
          </a:prstGeom>
          <a:noFill/>
          <a:ln w="9525">
            <a:noFill/>
            <a:miter lim="800000"/>
            <a:headEnd/>
            <a:tailEnd/>
          </a:ln>
          <a:effectLst/>
        </p:spPr>
        <p:txBody>
          <a:bodyPr>
            <a:spAutoFit/>
          </a:bodyPr>
          <a:lstStyle/>
          <a:p>
            <a:pPr>
              <a:spcBef>
                <a:spcPct val="50000"/>
              </a:spcBef>
              <a:defRPr/>
            </a:pPr>
            <a:r>
              <a:rPr lang="en-US" sz="2200" i="1" dirty="0">
                <a:solidFill>
                  <a:srgbClr val="C00000"/>
                </a:solidFill>
                <a:latin typeface="Calibri" panose="020F0502020204030204" pitchFamily="34" charset="0"/>
              </a:rPr>
              <a:t>less influential</a:t>
            </a:r>
          </a:p>
        </p:txBody>
      </p:sp>
      <p:sp>
        <p:nvSpPr>
          <p:cNvPr id="14401" name="Slide Number Placeholder 6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64CB90BF-625D-4ED5-803D-107B196FF252}" type="slidenum">
              <a:rPr lang="en-US" altLang="en-US" sz="1400"/>
              <a:pPr eaLnBrk="1" hangingPunct="1"/>
              <a:t>17</a:t>
            </a:fld>
            <a:endParaRPr lang="en-US" altLang="en-US" sz="1400" dirty="0"/>
          </a:p>
        </p:txBody>
      </p:sp>
      <p:sp>
        <p:nvSpPr>
          <p:cNvPr id="5" name="Title 2">
            <a:extLst>
              <a:ext uri="{FF2B5EF4-FFF2-40B4-BE49-F238E27FC236}">
                <a16:creationId xmlns:a16="http://schemas.microsoft.com/office/drawing/2014/main" id="{D0145132-A544-9706-3B77-CA3086BA0F2D}"/>
              </a:ext>
            </a:extLst>
          </p:cNvPr>
          <p:cNvSpPr>
            <a:spLocks noGrp="1"/>
          </p:cNvSpPr>
          <p:nvPr>
            <p:ph type="title"/>
          </p:nvPr>
        </p:nvSpPr>
        <p:spPr>
          <a:xfrm>
            <a:off x="914400" y="150735"/>
            <a:ext cx="10363200" cy="1143000"/>
          </a:xfrm>
        </p:spPr>
        <p:txBody>
          <a:bodyPr/>
          <a:lstStyle/>
          <a:p>
            <a:r>
              <a:rPr lang="en-US" altLang="en-US" dirty="0">
                <a:effectLst/>
              </a:rPr>
              <a:t>Total Probability Method</a:t>
            </a:r>
            <a:endParaRPr lang="en-US" dirty="0"/>
          </a:p>
        </p:txBody>
      </p:sp>
      <p:sp>
        <p:nvSpPr>
          <p:cNvPr id="7" name="Line 53">
            <a:extLst>
              <a:ext uri="{FF2B5EF4-FFF2-40B4-BE49-F238E27FC236}">
                <a16:creationId xmlns:a16="http://schemas.microsoft.com/office/drawing/2014/main" id="{4A124AF0-1162-7603-B5DA-6A1EA0197FCF}"/>
              </a:ext>
            </a:extLst>
          </p:cNvPr>
          <p:cNvSpPr>
            <a:spLocks noChangeShapeType="1"/>
          </p:cNvSpPr>
          <p:nvPr/>
        </p:nvSpPr>
        <p:spPr bwMode="auto">
          <a:xfrm flipV="1">
            <a:off x="6939913" y="1911350"/>
            <a:ext cx="0" cy="2382837"/>
          </a:xfrm>
          <a:prstGeom prst="line">
            <a:avLst/>
          </a:prstGeom>
          <a:noFill/>
          <a:ln w="9525">
            <a:solidFill>
              <a:schemeClr val="tx1"/>
            </a:solidFill>
            <a:prstDash val="sysDot"/>
            <a:round/>
            <a:headEnd/>
            <a:tailEnd/>
          </a:ln>
        </p:spPr>
        <p:txBody>
          <a:bodyPr/>
          <a:lstStyle/>
          <a:p>
            <a:pPr>
              <a:defRPr/>
            </a:pPr>
            <a:endParaRPr lang="en-US"/>
          </a:p>
        </p:txBody>
      </p:sp>
      <p:sp>
        <p:nvSpPr>
          <p:cNvPr id="8" name="Line 71">
            <a:extLst>
              <a:ext uri="{FF2B5EF4-FFF2-40B4-BE49-F238E27FC236}">
                <a16:creationId xmlns:a16="http://schemas.microsoft.com/office/drawing/2014/main" id="{D2CDFCFB-FDA3-B2BC-ABBC-075FA7661ED6}"/>
              </a:ext>
            </a:extLst>
          </p:cNvPr>
          <p:cNvSpPr>
            <a:spLocks noChangeShapeType="1"/>
          </p:cNvSpPr>
          <p:nvPr/>
        </p:nvSpPr>
        <p:spPr bwMode="auto">
          <a:xfrm>
            <a:off x="6855732" y="2409299"/>
            <a:ext cx="84182" cy="0"/>
          </a:xfrm>
          <a:prstGeom prst="line">
            <a:avLst/>
          </a:prstGeom>
          <a:noFill/>
          <a:ln w="19050">
            <a:solidFill>
              <a:schemeClr val="tx1"/>
            </a:solidFill>
            <a:round/>
            <a:headEnd/>
            <a:tailEnd/>
          </a:ln>
        </p:spPr>
        <p:txBody>
          <a:bodyPr/>
          <a:lstStyle/>
          <a:p>
            <a:pPr>
              <a:defRPr/>
            </a:pPr>
            <a:endParaRPr lang="en-US"/>
          </a:p>
        </p:txBody>
      </p:sp>
      <p:sp>
        <p:nvSpPr>
          <p:cNvPr id="9" name="Text Box 68">
            <a:extLst>
              <a:ext uri="{FF2B5EF4-FFF2-40B4-BE49-F238E27FC236}">
                <a16:creationId xmlns:a16="http://schemas.microsoft.com/office/drawing/2014/main" id="{7F335EE4-2B2F-36DC-1C30-ECCA4D5DBFC6}"/>
              </a:ext>
            </a:extLst>
          </p:cNvPr>
          <p:cNvSpPr txBox="1">
            <a:spLocks noChangeArrowheads="1"/>
          </p:cNvSpPr>
          <p:nvPr/>
        </p:nvSpPr>
        <p:spPr bwMode="auto">
          <a:xfrm>
            <a:off x="6543993" y="3938060"/>
            <a:ext cx="487361" cy="304800"/>
          </a:xfrm>
          <a:prstGeom prst="rect">
            <a:avLst/>
          </a:prstGeom>
          <a:noFill/>
          <a:ln w="9525">
            <a:noFill/>
            <a:miter lim="800000"/>
            <a:headEnd/>
            <a:tailEnd/>
          </a:ln>
          <a:effectLst/>
        </p:spPr>
        <p:txBody>
          <a:bodyPr wrap="square">
            <a:spAutoFit/>
          </a:bodyPr>
          <a:lstStyle/>
          <a:p>
            <a:pPr>
              <a:spcBef>
                <a:spcPct val="50000"/>
              </a:spcBef>
              <a:defRPr/>
            </a:pPr>
            <a:r>
              <a:rPr lang="en-US" sz="1400" dirty="0">
                <a:latin typeface="Calibri" panose="020F0502020204030204" pitchFamily="34" charset="0"/>
              </a:rPr>
              <a:t>3%</a:t>
            </a:r>
            <a:endParaRPr lang="en-US" sz="1400" baseline="-25000" dirty="0">
              <a:latin typeface="Calibri" panose="020F0502020204030204" pitchFamily="34" charset="0"/>
            </a:endParaRPr>
          </a:p>
        </p:txBody>
      </p:sp>
      <p:sp>
        <p:nvSpPr>
          <p:cNvPr id="10" name="Line 81">
            <a:extLst>
              <a:ext uri="{FF2B5EF4-FFF2-40B4-BE49-F238E27FC236}">
                <a16:creationId xmlns:a16="http://schemas.microsoft.com/office/drawing/2014/main" id="{A0629977-0304-8326-A78B-9BB7083AD6E7}"/>
              </a:ext>
            </a:extLst>
          </p:cNvPr>
          <p:cNvSpPr>
            <a:spLocks noChangeShapeType="1"/>
          </p:cNvSpPr>
          <p:nvPr/>
        </p:nvSpPr>
        <p:spPr bwMode="auto">
          <a:xfrm flipH="1">
            <a:off x="6868615" y="2842310"/>
            <a:ext cx="80007"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11" name="Text Box 88">
            <a:extLst>
              <a:ext uri="{FF2B5EF4-FFF2-40B4-BE49-F238E27FC236}">
                <a16:creationId xmlns:a16="http://schemas.microsoft.com/office/drawing/2014/main" id="{00C7A4AC-5902-1B8B-A831-71256A7AA0D4}"/>
              </a:ext>
            </a:extLst>
          </p:cNvPr>
          <p:cNvSpPr txBox="1">
            <a:spLocks noChangeArrowheads="1"/>
          </p:cNvSpPr>
          <p:nvPr/>
        </p:nvSpPr>
        <p:spPr bwMode="auto">
          <a:xfrm>
            <a:off x="9748362" y="3413125"/>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P(b</a:t>
            </a:r>
            <a:r>
              <a:rPr lang="en-US" sz="1400" baseline="-25000" dirty="0">
                <a:latin typeface="Calibri" panose="020F0502020204030204" pitchFamily="34" charset="0"/>
              </a:rPr>
              <a:t>6</a:t>
            </a:r>
            <a:r>
              <a:rPr lang="en-US" sz="1400" dirty="0">
                <a:latin typeface="Calibri" panose="020F0502020204030204" pitchFamily="34" charset="0"/>
              </a:rPr>
              <a:t>)=0.1</a:t>
            </a:r>
            <a:endParaRPr lang="en-US" sz="1400" baseline="-25000" dirty="0">
              <a:latin typeface="Calibri" panose="020F0502020204030204" pitchFamily="34" charset="0"/>
            </a:endParaRPr>
          </a:p>
        </p:txBody>
      </p:sp>
      <p:sp>
        <p:nvSpPr>
          <p:cNvPr id="12" name="Text Box 89">
            <a:extLst>
              <a:ext uri="{FF2B5EF4-FFF2-40B4-BE49-F238E27FC236}">
                <a16:creationId xmlns:a16="http://schemas.microsoft.com/office/drawing/2014/main" id="{57CE9D6C-02F3-AE03-252E-55C6A830A77F}"/>
              </a:ext>
            </a:extLst>
          </p:cNvPr>
          <p:cNvSpPr txBox="1">
            <a:spLocks noChangeArrowheads="1"/>
          </p:cNvSpPr>
          <p:nvPr/>
        </p:nvSpPr>
        <p:spPr bwMode="auto">
          <a:xfrm>
            <a:off x="6820218" y="2100581"/>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P(b</a:t>
            </a:r>
            <a:r>
              <a:rPr lang="en-US" sz="1400" baseline="-25000" dirty="0">
                <a:latin typeface="Calibri" panose="020F0502020204030204" pitchFamily="34" charset="0"/>
              </a:rPr>
              <a:t>1</a:t>
            </a:r>
            <a:r>
              <a:rPr lang="en-US" sz="1400" dirty="0">
                <a:latin typeface="Calibri" panose="020F0502020204030204" pitchFamily="34" charset="0"/>
              </a:rPr>
              <a:t>)=0.03</a:t>
            </a:r>
            <a:endParaRPr lang="en-US" sz="1400" baseline="-25000" dirty="0">
              <a:latin typeface="Calibri" panose="020F0502020204030204" pitchFamily="34" charset="0"/>
            </a:endParaRPr>
          </a:p>
        </p:txBody>
      </p:sp>
      <p:sp>
        <p:nvSpPr>
          <p:cNvPr id="2" name="Text Box 89">
            <a:extLst>
              <a:ext uri="{FF2B5EF4-FFF2-40B4-BE49-F238E27FC236}">
                <a16:creationId xmlns:a16="http://schemas.microsoft.com/office/drawing/2014/main" id="{EC5BFA93-A620-6A83-DAC7-E883D1C82882}"/>
              </a:ext>
            </a:extLst>
          </p:cNvPr>
          <p:cNvSpPr txBox="1">
            <a:spLocks noChangeArrowheads="1"/>
          </p:cNvSpPr>
          <p:nvPr/>
        </p:nvSpPr>
        <p:spPr bwMode="auto">
          <a:xfrm>
            <a:off x="7019419" y="2570780"/>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P(b</a:t>
            </a:r>
            <a:r>
              <a:rPr lang="en-US" sz="1400" baseline="-25000" dirty="0">
                <a:latin typeface="Calibri" panose="020F0502020204030204" pitchFamily="34" charset="0"/>
              </a:rPr>
              <a:t>2</a:t>
            </a:r>
            <a:r>
              <a:rPr lang="en-US" sz="1400" dirty="0">
                <a:latin typeface="Calibri" panose="020F0502020204030204" pitchFamily="34" charset="0"/>
              </a:rPr>
              <a:t>)=0.07</a:t>
            </a:r>
            <a:endParaRPr lang="en-US" sz="1400" baseline="-25000" dirty="0">
              <a:latin typeface="Calibri" panose="020F0502020204030204" pitchFamily="34" charset="0"/>
            </a:endParaRPr>
          </a:p>
        </p:txBody>
      </p:sp>
      <p:sp>
        <p:nvSpPr>
          <p:cNvPr id="3" name="Text Box 88">
            <a:extLst>
              <a:ext uri="{FF2B5EF4-FFF2-40B4-BE49-F238E27FC236}">
                <a16:creationId xmlns:a16="http://schemas.microsoft.com/office/drawing/2014/main" id="{4242ED74-FE85-9606-B70E-2622078FD35D}"/>
              </a:ext>
            </a:extLst>
          </p:cNvPr>
          <p:cNvSpPr txBox="1">
            <a:spLocks noChangeArrowheads="1"/>
          </p:cNvSpPr>
          <p:nvPr/>
        </p:nvSpPr>
        <p:spPr bwMode="auto">
          <a:xfrm>
            <a:off x="8053706" y="2916311"/>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P(b</a:t>
            </a:r>
            <a:r>
              <a:rPr lang="en-US" sz="1400" baseline="-25000" dirty="0">
                <a:latin typeface="Calibri" panose="020F0502020204030204" pitchFamily="34" charset="0"/>
              </a:rPr>
              <a:t>4</a:t>
            </a:r>
            <a:r>
              <a:rPr lang="en-US" sz="1400" dirty="0">
                <a:latin typeface="Calibri" panose="020F0502020204030204" pitchFamily="34" charset="0"/>
              </a:rPr>
              <a:t>)=0.4</a:t>
            </a:r>
            <a:endParaRPr lang="en-US" sz="1400" baseline="-25000" dirty="0">
              <a:latin typeface="Calibri" panose="020F0502020204030204" pitchFamily="34" charset="0"/>
            </a:endParaRPr>
          </a:p>
        </p:txBody>
      </p:sp>
      <p:sp>
        <p:nvSpPr>
          <p:cNvPr id="4" name="Text Box 5">
            <a:extLst>
              <a:ext uri="{FF2B5EF4-FFF2-40B4-BE49-F238E27FC236}">
                <a16:creationId xmlns:a16="http://schemas.microsoft.com/office/drawing/2014/main" id="{4E4BC03F-3A1D-3CEC-DFAB-B2FC6EAFAFAA}"/>
              </a:ext>
            </a:extLst>
          </p:cNvPr>
          <p:cNvSpPr txBox="1">
            <a:spLocks noChangeArrowheads="1"/>
          </p:cNvSpPr>
          <p:nvPr/>
        </p:nvSpPr>
        <p:spPr bwMode="auto">
          <a:xfrm>
            <a:off x="2519364" y="4591050"/>
            <a:ext cx="32431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exceedance probability of 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9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33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33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15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15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34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34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34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34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34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34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34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335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716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716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717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717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717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717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335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717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717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717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717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7180"/>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3364"/>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3366"/>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3367"/>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3368"/>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7186"/>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7187"/>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7192"/>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7193"/>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64"/>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7"/>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8"/>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9"/>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10"/>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1"/>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2"/>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2"/>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90" grpId="0"/>
      <p:bldP spid="13337" grpId="0" animBg="1"/>
      <p:bldP spid="47155" grpId="0"/>
      <p:bldP spid="47156" grpId="0"/>
      <p:bldP spid="47167" grpId="0"/>
      <p:bldP spid="47168" grpId="0"/>
      <p:bldP spid="47170" grpId="0"/>
      <p:bldP spid="47171" grpId="0"/>
      <p:bldP spid="47172" grpId="0"/>
      <p:bldP spid="47173" grpId="0"/>
      <p:bldP spid="47176" grpId="0"/>
      <p:bldP spid="47177" grpId="0"/>
      <p:bldP spid="47178" grpId="0"/>
      <p:bldP spid="47179" grpId="0"/>
      <p:bldP spid="47180" grpId="0"/>
      <p:bldP spid="47186" grpId="0"/>
      <p:bldP spid="47187" grpId="0"/>
      <p:bldP spid="47192" grpId="0"/>
      <p:bldP spid="47193" grpId="0"/>
      <p:bldP spid="64" grpId="0"/>
      <p:bldP spid="9" grpId="0"/>
      <p:bldP spid="11" grpId="0"/>
      <p:bldP spid="12" grpId="0"/>
      <p:bldP spid="2"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C843965-EF6E-73D4-ED42-D0A567A82D65}"/>
              </a:ext>
            </a:extLst>
          </p:cNvPr>
          <p:cNvSpPr/>
          <p:nvPr/>
        </p:nvSpPr>
        <p:spPr>
          <a:xfrm>
            <a:off x="2187388" y="5486400"/>
            <a:ext cx="7682904" cy="569959"/>
          </a:xfrm>
          <a:prstGeom prst="rect">
            <a:avLst/>
          </a:prstGeom>
          <a:solidFill>
            <a:schemeClr val="bg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graphicFrame>
        <p:nvGraphicFramePr>
          <p:cNvPr id="50626" name="Group 450"/>
          <p:cNvGraphicFramePr>
            <a:graphicFrameLocks noGrp="1"/>
          </p:cNvGraphicFramePr>
          <p:nvPr>
            <p:ph type="tbl" idx="1"/>
            <p:extLst>
              <p:ext uri="{D42A27DB-BD31-4B8C-83A1-F6EECF244321}">
                <p14:modId xmlns:p14="http://schemas.microsoft.com/office/powerpoint/2010/main" val="1091868588"/>
              </p:ext>
            </p:extLst>
          </p:nvPr>
        </p:nvGraphicFramePr>
        <p:xfrm>
          <a:off x="2187388" y="1605010"/>
          <a:ext cx="7682904" cy="4451350"/>
        </p:xfrm>
        <a:graphic>
          <a:graphicData uri="http://schemas.openxmlformats.org/drawingml/2006/table">
            <a:tbl>
              <a:tblPr>
                <a:effectLst/>
              </a:tblPr>
              <a:tblGrid>
                <a:gridCol w="893385">
                  <a:extLst>
                    <a:ext uri="{9D8B030D-6E8A-4147-A177-3AD203B41FA5}">
                      <a16:colId xmlns:a16="http://schemas.microsoft.com/office/drawing/2014/main" val="20000"/>
                    </a:ext>
                  </a:extLst>
                </a:gridCol>
                <a:gridCol w="1067704">
                  <a:extLst>
                    <a:ext uri="{9D8B030D-6E8A-4147-A177-3AD203B41FA5}">
                      <a16:colId xmlns:a16="http://schemas.microsoft.com/office/drawing/2014/main" val="20001"/>
                    </a:ext>
                  </a:extLst>
                </a:gridCol>
                <a:gridCol w="1062283">
                  <a:extLst>
                    <a:ext uri="{9D8B030D-6E8A-4147-A177-3AD203B41FA5}">
                      <a16:colId xmlns:a16="http://schemas.microsoft.com/office/drawing/2014/main" val="20002"/>
                    </a:ext>
                  </a:extLst>
                </a:gridCol>
                <a:gridCol w="1072757">
                  <a:extLst>
                    <a:ext uri="{9D8B030D-6E8A-4147-A177-3AD203B41FA5}">
                      <a16:colId xmlns:a16="http://schemas.microsoft.com/office/drawing/2014/main" val="20003"/>
                    </a:ext>
                  </a:extLst>
                </a:gridCol>
                <a:gridCol w="1175938">
                  <a:extLst>
                    <a:ext uri="{9D8B030D-6E8A-4147-A177-3AD203B41FA5}">
                      <a16:colId xmlns:a16="http://schemas.microsoft.com/office/drawing/2014/main" val="20004"/>
                    </a:ext>
                  </a:extLst>
                </a:gridCol>
                <a:gridCol w="1226711">
                  <a:extLst>
                    <a:ext uri="{9D8B030D-6E8A-4147-A177-3AD203B41FA5}">
                      <a16:colId xmlns:a16="http://schemas.microsoft.com/office/drawing/2014/main" val="20005"/>
                    </a:ext>
                  </a:extLst>
                </a:gridCol>
                <a:gridCol w="1184126">
                  <a:extLst>
                    <a:ext uri="{9D8B030D-6E8A-4147-A177-3AD203B41FA5}">
                      <a16:colId xmlns:a16="http://schemas.microsoft.com/office/drawing/2014/main" val="20006"/>
                    </a:ext>
                  </a:extLst>
                </a:gridCol>
              </a:tblGrid>
              <a:tr h="555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a:ln>
                          <a:noFill/>
                        </a:ln>
                        <a:solidFill>
                          <a:schemeClr val="bg1"/>
                        </a:solidFill>
                        <a:effectLst/>
                        <a:latin typeface="Calibri" panose="020F0502020204030204" pitchFamily="34" charset="0"/>
                      </a:endParaRP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cap="none" normalizeH="0" baseline="0" dirty="0">
                          <a:ln>
                            <a:noFill/>
                          </a:ln>
                          <a:solidFill>
                            <a:srgbClr val="C00000"/>
                          </a:solidFill>
                          <a:effectLst/>
                          <a:latin typeface="Calibri" panose="020F0502020204030204" pitchFamily="34" charset="0"/>
                        </a:rPr>
                        <a:t>b</a:t>
                      </a:r>
                      <a:r>
                        <a:rPr kumimoji="0" lang="en-US" sz="2400" b="0" i="0" u="none" strike="noStrike" cap="none" normalizeH="0" baseline="-25000" dirty="0">
                          <a:ln>
                            <a:noFill/>
                          </a:ln>
                          <a:solidFill>
                            <a:srgbClr val="C00000"/>
                          </a:solidFill>
                          <a:effectLst/>
                          <a:latin typeface="Calibri" panose="020F0502020204030204" pitchFamily="34"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Calibri" panose="020F0502020204030204" pitchFamily="34" charset="0"/>
                        </a:rPr>
                        <a:t>b</a:t>
                      </a:r>
                      <a:r>
                        <a:rPr kumimoji="0" lang="en-US" sz="2400" b="0" i="0" u="none" strike="noStrike" cap="none" normalizeH="0" baseline="-25000" dirty="0">
                          <a:ln>
                            <a:noFill/>
                          </a:ln>
                          <a:solidFill>
                            <a:srgbClr val="C00000"/>
                          </a:solidFill>
                          <a:effectLst/>
                          <a:latin typeface="Calibri" panose="020F0502020204030204" pitchFamily="34" charset="0"/>
                        </a:rPr>
                        <a:t>2</a:t>
                      </a:r>
                      <a:endParaRPr kumimoji="0" lang="en-US" sz="2400" b="0" i="0" u="none" strike="noStrike" cap="none" normalizeH="0" baseline="0" dirty="0">
                        <a:ln>
                          <a:noFill/>
                        </a:ln>
                        <a:solidFill>
                          <a:srgbClr val="C00000"/>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Calibri" panose="020F0502020204030204" pitchFamily="34" charset="0"/>
                        </a:rPr>
                        <a:t>b</a:t>
                      </a:r>
                      <a:r>
                        <a:rPr kumimoji="0" lang="en-US" sz="2400" b="0" i="0" u="none" strike="noStrike" cap="none" normalizeH="0" baseline="-25000" dirty="0">
                          <a:ln>
                            <a:noFill/>
                          </a:ln>
                          <a:solidFill>
                            <a:srgbClr val="C00000"/>
                          </a:solidFill>
                          <a:effectLst/>
                          <a:latin typeface="Calibri" panose="020F0502020204030204" pitchFamily="34" charset="0"/>
                        </a:rPr>
                        <a:t>3</a:t>
                      </a:r>
                      <a:endParaRPr kumimoji="0" lang="en-US" sz="2400" b="0" i="0" u="none" strike="noStrike" cap="none" normalizeH="0" baseline="0" dirty="0">
                        <a:ln>
                          <a:noFill/>
                        </a:ln>
                        <a:solidFill>
                          <a:srgbClr val="C00000"/>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Calibri" panose="020F0502020204030204" pitchFamily="34" charset="0"/>
                        </a:rPr>
                        <a:t>b</a:t>
                      </a:r>
                      <a:r>
                        <a:rPr kumimoji="0" lang="en-US" sz="2400" b="0" i="0" u="none" strike="noStrike" cap="none" normalizeH="0" baseline="-25000" dirty="0">
                          <a:ln>
                            <a:noFill/>
                          </a:ln>
                          <a:solidFill>
                            <a:srgbClr val="C00000"/>
                          </a:solidFill>
                          <a:effectLst/>
                          <a:latin typeface="Calibri" panose="020F0502020204030204" pitchFamily="34" charset="0"/>
                        </a:rPr>
                        <a:t>4</a:t>
                      </a:r>
                      <a:endParaRPr kumimoji="0" lang="en-US" sz="2400" b="0" i="0" u="none" strike="noStrike" cap="none" normalizeH="0" baseline="0" dirty="0">
                        <a:ln>
                          <a:noFill/>
                        </a:ln>
                        <a:solidFill>
                          <a:srgbClr val="C00000"/>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Calibri" panose="020F0502020204030204" pitchFamily="34" charset="0"/>
                        </a:rPr>
                        <a:t>b</a:t>
                      </a:r>
                      <a:r>
                        <a:rPr kumimoji="0" lang="en-US" sz="2400" b="0" i="0" u="none" strike="noStrike" cap="none" normalizeH="0" baseline="-25000" dirty="0">
                          <a:ln>
                            <a:noFill/>
                          </a:ln>
                          <a:solidFill>
                            <a:srgbClr val="C00000"/>
                          </a:solidFill>
                          <a:effectLst/>
                          <a:latin typeface="Calibri" panose="020F0502020204030204" pitchFamily="34" charset="0"/>
                        </a:rPr>
                        <a:t>5</a:t>
                      </a:r>
                      <a:endParaRPr kumimoji="0" lang="en-US" sz="2400" b="0" i="0" u="none" strike="noStrike" cap="none" normalizeH="0" baseline="0" dirty="0">
                        <a:ln>
                          <a:noFill/>
                        </a:ln>
                        <a:solidFill>
                          <a:srgbClr val="C00000"/>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Calibri" panose="020F0502020204030204" pitchFamily="34" charset="0"/>
                        </a:rPr>
                        <a:t>b</a:t>
                      </a:r>
                      <a:r>
                        <a:rPr kumimoji="0" lang="en-US" sz="2400" b="0" i="0" u="none" strike="noStrike" cap="none" normalizeH="0" baseline="-25000" dirty="0">
                          <a:ln>
                            <a:noFill/>
                          </a:ln>
                          <a:solidFill>
                            <a:srgbClr val="C00000"/>
                          </a:solidFill>
                          <a:effectLst/>
                          <a:latin typeface="Calibri" panose="020F0502020204030204" pitchFamily="34" charset="0"/>
                        </a:rPr>
                        <a:t>6</a:t>
                      </a:r>
                      <a:endParaRPr kumimoji="0" lang="en-US" sz="2400" b="0" i="0" u="none" strike="noStrike" cap="none" normalizeH="0" baseline="0" dirty="0">
                        <a:ln>
                          <a:noFill/>
                        </a:ln>
                        <a:solidFill>
                          <a:srgbClr val="C00000"/>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58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Calibri" panose="020F0502020204030204" pitchFamily="34" charset="0"/>
                        </a:rPr>
                        <a:t>a</a:t>
                      </a:r>
                      <a:r>
                        <a:rPr kumimoji="0" lang="en-US" sz="2400" b="0" i="0" u="none" strike="noStrike" cap="none" normalizeH="0" baseline="-25000" dirty="0">
                          <a:ln>
                            <a:noFill/>
                          </a:ln>
                          <a:solidFill>
                            <a:srgbClr val="C00000"/>
                          </a:solidFill>
                          <a:effectLst/>
                          <a:latin typeface="Calibri" panose="020F0502020204030204" pitchFamily="34" charset="0"/>
                        </a:rPr>
                        <a:t>0.9</a:t>
                      </a: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0.9</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0.9</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0.9</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0.9</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0.9</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0.9</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6</a:t>
                      </a: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556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Calibri" panose="020F0502020204030204" pitchFamily="34" charset="0"/>
                        </a:rPr>
                        <a:t>a</a:t>
                      </a:r>
                      <a:r>
                        <a:rPr kumimoji="0" lang="en-US" sz="2400" b="0" i="0" u="none" strike="noStrike" cap="none" normalizeH="0" baseline="-25000" dirty="0">
                          <a:ln>
                            <a:noFill/>
                          </a:ln>
                          <a:solidFill>
                            <a:srgbClr val="C00000"/>
                          </a:solidFill>
                          <a:effectLst/>
                          <a:latin typeface="Calibri" panose="020F0502020204030204" pitchFamily="34" charset="0"/>
                        </a:rPr>
                        <a:t>0.5</a:t>
                      </a: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0.5</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1</a:t>
                      </a:r>
                      <a:endParaRPr kumimoji="0" lang="en-US" sz="2200" b="0" i="0" u="none" strike="noStrike" cap="none" normalizeH="0" baseline="0" dirty="0">
                        <a:ln>
                          <a:noFill/>
                        </a:ln>
                        <a:solidFill>
                          <a:srgbClr val="008000"/>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0.5</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0.5</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0.5</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0.5</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0.5</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6</a:t>
                      </a: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556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Calibri" panose="020F0502020204030204" pitchFamily="34" charset="0"/>
                        </a:rPr>
                        <a:t>a</a:t>
                      </a:r>
                      <a:r>
                        <a:rPr kumimoji="0" lang="en-US" sz="2400" b="0" i="0" u="none" strike="noStrike" cap="none" normalizeH="0" baseline="-25000" dirty="0">
                          <a:ln>
                            <a:noFill/>
                          </a:ln>
                          <a:solidFill>
                            <a:srgbClr val="C00000"/>
                          </a:solidFill>
                          <a:effectLst/>
                          <a:latin typeface="Calibri" panose="020F0502020204030204" pitchFamily="34" charset="0"/>
                        </a:rPr>
                        <a:t>0.2</a:t>
                      </a: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0.2</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1</a:t>
                      </a:r>
                      <a:endParaRPr kumimoji="0" lang="en-US" sz="2200" b="0" i="0" u="none" strike="noStrike" cap="none" normalizeH="0" baseline="0" dirty="0">
                        <a:ln>
                          <a:noFill/>
                        </a:ln>
                        <a:solidFill>
                          <a:srgbClr val="008000"/>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0.2</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0.2</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0.2</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0.2</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0.2</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6</a:t>
                      </a: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556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Calibri" panose="020F0502020204030204" pitchFamily="34" charset="0"/>
                        </a:rPr>
                        <a:t>a</a:t>
                      </a:r>
                      <a:r>
                        <a:rPr kumimoji="0" lang="en-US" sz="2400" b="0" i="0" u="none" strike="noStrike" cap="none" normalizeH="0" baseline="-25000" dirty="0">
                          <a:ln>
                            <a:noFill/>
                          </a:ln>
                          <a:solidFill>
                            <a:srgbClr val="C00000"/>
                          </a:solidFill>
                          <a:effectLst/>
                          <a:latin typeface="Calibri" panose="020F0502020204030204" pitchFamily="34" charset="0"/>
                        </a:rPr>
                        <a:t>0.1</a:t>
                      </a: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0.1</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1</a:t>
                      </a:r>
                      <a:endParaRPr kumimoji="0" lang="en-US" sz="2200" b="0" i="0" u="none" strike="noStrike" cap="none" normalizeH="0" baseline="0" dirty="0">
                        <a:ln>
                          <a:noFill/>
                        </a:ln>
                        <a:solidFill>
                          <a:srgbClr val="008000"/>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0.1</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0.1</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0.1</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0.1</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0.1</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6</a:t>
                      </a: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58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Calibri" panose="020F0502020204030204" pitchFamily="34" charset="0"/>
                        </a:rPr>
                        <a:t>a</a:t>
                      </a:r>
                      <a:r>
                        <a:rPr kumimoji="0" lang="en-US" sz="2400" b="0" i="0" u="none" strike="noStrike" cap="none" normalizeH="0" baseline="-25000" dirty="0">
                          <a:ln>
                            <a:noFill/>
                          </a:ln>
                          <a:solidFill>
                            <a:srgbClr val="C00000"/>
                          </a:solidFill>
                          <a:effectLst/>
                          <a:latin typeface="Calibri" panose="020F0502020204030204" pitchFamily="34" charset="0"/>
                        </a:rPr>
                        <a:t>0.05</a:t>
                      </a: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0.05</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1</a:t>
                      </a:r>
                      <a:endParaRPr kumimoji="0" lang="en-US" sz="2200" b="0" i="0" u="none" strike="noStrike" cap="none" normalizeH="0" baseline="0" dirty="0">
                        <a:ln>
                          <a:noFill/>
                        </a:ln>
                        <a:solidFill>
                          <a:srgbClr val="008000"/>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0.05</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0.05</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0.05</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0.05</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0.05</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6</a:t>
                      </a: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556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Calibri" panose="020F0502020204030204" pitchFamily="34" charset="0"/>
                        </a:rPr>
                        <a:t>a</a:t>
                      </a:r>
                      <a:r>
                        <a:rPr kumimoji="0" lang="en-US" sz="2400" b="0" i="0" u="none" strike="noStrike" cap="none" normalizeH="0" baseline="-25000" dirty="0">
                          <a:ln>
                            <a:noFill/>
                          </a:ln>
                          <a:solidFill>
                            <a:srgbClr val="C00000"/>
                          </a:solidFill>
                          <a:effectLst/>
                          <a:latin typeface="Calibri" panose="020F0502020204030204" pitchFamily="34" charset="0"/>
                        </a:rPr>
                        <a:t>0.01</a:t>
                      </a: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0.01</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1</a:t>
                      </a:r>
                      <a:endParaRPr kumimoji="0" lang="en-US" sz="2200" b="0" i="0" u="none" strike="noStrike" cap="none" normalizeH="0" baseline="0" dirty="0">
                        <a:ln>
                          <a:noFill/>
                        </a:ln>
                        <a:solidFill>
                          <a:srgbClr val="008000"/>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0.01</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0.01</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0.01</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0.01</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0.01</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6</a:t>
                      </a: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556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err="1">
                          <a:ln>
                            <a:noFill/>
                          </a:ln>
                          <a:solidFill>
                            <a:srgbClr val="C00000"/>
                          </a:solidFill>
                          <a:effectLst/>
                          <a:latin typeface="Calibri" panose="020F0502020204030204" pitchFamily="34" charset="0"/>
                        </a:rPr>
                        <a:t>a</a:t>
                      </a:r>
                      <a:r>
                        <a:rPr kumimoji="0" lang="en-US" sz="2400" b="0" i="0" u="none" strike="noStrike" cap="none" normalizeH="0" baseline="-25000" dirty="0" err="1">
                          <a:ln>
                            <a:noFill/>
                          </a:ln>
                          <a:solidFill>
                            <a:srgbClr val="C00000"/>
                          </a:solidFill>
                          <a:effectLst/>
                          <a:latin typeface="Calibri" panose="020F0502020204030204" pitchFamily="34" charset="0"/>
                        </a:rPr>
                        <a:t>High</a:t>
                      </a:r>
                      <a:endParaRPr kumimoji="0" lang="en-US" sz="2400" b="0" i="0" u="none" strike="noStrike" cap="none" normalizeH="0" baseline="-25000" dirty="0">
                        <a:ln>
                          <a:noFill/>
                        </a:ln>
                        <a:solidFill>
                          <a:srgbClr val="C00000"/>
                        </a:solidFill>
                        <a:effectLst/>
                        <a:latin typeface="Calibri" panose="020F0502020204030204" pitchFamily="34" charset="0"/>
                      </a:endParaRP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H</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1</a:t>
                      </a:r>
                      <a:endParaRPr kumimoji="0" lang="en-US" sz="2200" b="0" i="0" u="none" strike="noStrike" cap="none" normalizeH="0" baseline="0" dirty="0">
                        <a:ln>
                          <a:noFill/>
                        </a:ln>
                        <a:solidFill>
                          <a:srgbClr val="008000"/>
                        </a:solidFill>
                        <a:effectLst/>
                        <a:latin typeface="Calibri" panose="020F050202020403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H</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H</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H</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H</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Calibri" panose="020F0502020204030204" pitchFamily="34" charset="0"/>
                        </a:rPr>
                        <a:t>c</a:t>
                      </a:r>
                      <a:r>
                        <a:rPr kumimoji="0" lang="en-US" sz="2200" b="0" i="0" u="none" strike="noStrike" cap="none" normalizeH="0" baseline="-25000" dirty="0">
                          <a:ln>
                            <a:noFill/>
                          </a:ln>
                          <a:solidFill>
                            <a:srgbClr val="008000"/>
                          </a:solidFill>
                          <a:effectLst/>
                          <a:latin typeface="Calibri" panose="020F0502020204030204" pitchFamily="34" charset="0"/>
                        </a:rPr>
                        <a:t>H</a:t>
                      </a:r>
                      <a:r>
                        <a:rPr kumimoji="0" lang="en-US" sz="2200" b="0" i="0" u="none" strike="noStrike" cap="none" normalizeH="0" baseline="0" dirty="0">
                          <a:ln>
                            <a:noFill/>
                          </a:ln>
                          <a:solidFill>
                            <a:srgbClr val="008000"/>
                          </a:solidFill>
                          <a:effectLst/>
                          <a:latin typeface="Calibri" panose="020F0502020204030204" pitchFamily="34" charset="0"/>
                        </a:rPr>
                        <a:t>|b</a:t>
                      </a:r>
                      <a:r>
                        <a:rPr kumimoji="0" lang="en-US" sz="2200" b="0" i="0" u="none" strike="noStrike" cap="none" normalizeH="0" baseline="-25000" dirty="0">
                          <a:ln>
                            <a:noFill/>
                          </a:ln>
                          <a:solidFill>
                            <a:srgbClr val="008000"/>
                          </a:solidFill>
                          <a:effectLst/>
                          <a:latin typeface="Calibri" panose="020F0502020204030204" pitchFamily="34" charset="0"/>
                        </a:rPr>
                        <a:t>6</a:t>
                      </a: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719315269"/>
                  </a:ext>
                </a:extLst>
              </a:tr>
            </a:tbl>
          </a:graphicData>
        </a:graphic>
      </p:graphicFrame>
      <p:sp>
        <p:nvSpPr>
          <p:cNvPr id="2" name="Rectangle 1"/>
          <p:cNvSpPr/>
          <p:nvPr/>
        </p:nvSpPr>
        <p:spPr>
          <a:xfrm>
            <a:off x="2187388" y="1625754"/>
            <a:ext cx="7682904" cy="4430605"/>
          </a:xfrm>
          <a:prstGeom prst="rect">
            <a:avLst/>
          </a:prstGeom>
          <a:noFill/>
          <a:ln w="222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15429" name="Text Box 451"/>
          <p:cNvSpPr txBox="1">
            <a:spLocks noChangeArrowheads="1"/>
          </p:cNvSpPr>
          <p:nvPr/>
        </p:nvSpPr>
        <p:spPr bwMode="auto">
          <a:xfrm>
            <a:off x="3732491" y="1163854"/>
            <a:ext cx="54641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latin typeface="Calibri" panose="020F0502020204030204" pitchFamily="34" charset="0"/>
              </a:rPr>
              <a:t>Mainstem Stage, variable B</a:t>
            </a:r>
          </a:p>
        </p:txBody>
      </p:sp>
      <p:sp>
        <p:nvSpPr>
          <p:cNvPr id="15430" name="Text Box 452"/>
          <p:cNvSpPr txBox="1">
            <a:spLocks noChangeArrowheads="1"/>
          </p:cNvSpPr>
          <p:nvPr/>
        </p:nvSpPr>
        <p:spPr bwMode="auto">
          <a:xfrm>
            <a:off x="403490" y="2727920"/>
            <a:ext cx="1644901"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50000"/>
              </a:spcBef>
            </a:pPr>
            <a:r>
              <a:rPr lang="en-US" altLang="en-US" dirty="0">
                <a:latin typeface="Calibri" panose="020F0502020204030204" pitchFamily="34" charset="0"/>
              </a:rPr>
              <a:t>Tributary     Annual Peak Flow, </a:t>
            </a:r>
          </a:p>
          <a:p>
            <a:pPr algn="ctr" eaLnBrk="1" hangingPunct="1">
              <a:spcBef>
                <a:spcPts val="0"/>
              </a:spcBef>
            </a:pPr>
            <a:r>
              <a:rPr lang="en-US" altLang="en-US" dirty="0">
                <a:latin typeface="Calibri" panose="020F0502020204030204" pitchFamily="34" charset="0"/>
              </a:rPr>
              <a:t>variable A</a:t>
            </a:r>
          </a:p>
        </p:txBody>
      </p:sp>
      <p:sp>
        <p:nvSpPr>
          <p:cNvPr id="15431" name="Text Box 454"/>
          <p:cNvSpPr txBox="1">
            <a:spLocks noChangeArrowheads="1"/>
          </p:cNvSpPr>
          <p:nvPr/>
        </p:nvSpPr>
        <p:spPr bwMode="auto">
          <a:xfrm>
            <a:off x="10237248" y="4679373"/>
            <a:ext cx="178759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dirty="0">
                <a:solidFill>
                  <a:schemeClr val="accent2"/>
                </a:solidFill>
                <a:latin typeface="Arial Narrow" panose="020B0606020202030204" pitchFamily="34" charset="0"/>
              </a:rPr>
              <a:t>value of C that has exceedance probability of 5% </a:t>
            </a:r>
            <a:r>
              <a:rPr lang="en-US" altLang="en-US" sz="2000" b="1" dirty="0">
                <a:solidFill>
                  <a:schemeClr val="accent2"/>
                </a:solidFill>
                <a:latin typeface="Arial Narrow" panose="020B0606020202030204" pitchFamily="34" charset="0"/>
              </a:rPr>
              <a:t>given</a:t>
            </a:r>
            <a:r>
              <a:rPr lang="en-US" altLang="en-US" sz="2000" dirty="0">
                <a:solidFill>
                  <a:schemeClr val="accent2"/>
                </a:solidFill>
                <a:latin typeface="Arial Narrow" panose="020B0606020202030204" pitchFamily="34" charset="0"/>
              </a:rPr>
              <a:t> B = b</a:t>
            </a:r>
            <a:r>
              <a:rPr lang="en-US" altLang="en-US" sz="2000" baseline="-25000" dirty="0">
                <a:solidFill>
                  <a:schemeClr val="accent2"/>
                </a:solidFill>
                <a:latin typeface="Arial Narrow" panose="020B0606020202030204" pitchFamily="34" charset="0"/>
              </a:rPr>
              <a:t>5</a:t>
            </a:r>
          </a:p>
        </p:txBody>
      </p:sp>
      <p:sp>
        <p:nvSpPr>
          <p:cNvPr id="50631" name="Oval 455"/>
          <p:cNvSpPr>
            <a:spLocks noChangeArrowheads="1"/>
          </p:cNvSpPr>
          <p:nvPr/>
        </p:nvSpPr>
        <p:spPr bwMode="auto">
          <a:xfrm>
            <a:off x="7529585" y="4297580"/>
            <a:ext cx="1146175" cy="763587"/>
          </a:xfrm>
          <a:prstGeom prst="ellipse">
            <a:avLst/>
          </a:prstGeom>
          <a:noFill/>
          <a:ln w="15875">
            <a:solidFill>
              <a:schemeClr val="accent2"/>
            </a:solidFill>
            <a:round/>
            <a:headEnd/>
            <a:tailEnd/>
          </a:ln>
          <a:effectLst/>
        </p:spPr>
        <p:txBody>
          <a:bodyPr wrap="none" anchor="ctr"/>
          <a:lstStyle/>
          <a:p>
            <a:pPr>
              <a:defRPr/>
            </a:pPr>
            <a:endParaRPr lang="en-US"/>
          </a:p>
        </p:txBody>
      </p:sp>
      <p:sp>
        <p:nvSpPr>
          <p:cNvPr id="15433" name="Slide Number Placeholder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15A58C05-C989-49DB-B995-074D62D85AD5}" type="slidenum">
              <a:rPr lang="en-US" altLang="en-US" sz="1400"/>
              <a:pPr eaLnBrk="1" hangingPunct="1"/>
              <a:t>18</a:t>
            </a:fld>
            <a:endParaRPr lang="en-US" altLang="en-US" sz="1400"/>
          </a:p>
        </p:txBody>
      </p:sp>
      <p:sp>
        <p:nvSpPr>
          <p:cNvPr id="6" name="Title 2">
            <a:extLst>
              <a:ext uri="{FF2B5EF4-FFF2-40B4-BE49-F238E27FC236}">
                <a16:creationId xmlns:a16="http://schemas.microsoft.com/office/drawing/2014/main" id="{FB81D3A8-1602-0387-01C4-7132EAD9CA00}"/>
              </a:ext>
            </a:extLst>
          </p:cNvPr>
          <p:cNvSpPr>
            <a:spLocks noGrp="1"/>
          </p:cNvSpPr>
          <p:nvPr>
            <p:ph type="title"/>
          </p:nvPr>
        </p:nvSpPr>
        <p:spPr>
          <a:xfrm>
            <a:off x="914400" y="150735"/>
            <a:ext cx="10363200" cy="1143000"/>
          </a:xfrm>
        </p:spPr>
        <p:txBody>
          <a:bodyPr/>
          <a:lstStyle/>
          <a:p>
            <a:r>
              <a:rPr lang="en-US" altLang="en-US" dirty="0">
                <a:effectLst/>
              </a:rPr>
              <a:t>Computing the “Response Function”</a:t>
            </a:r>
            <a:endParaRPr lang="en-US" dirty="0"/>
          </a:p>
        </p:txBody>
      </p:sp>
      <p:sp>
        <p:nvSpPr>
          <p:cNvPr id="3" name="Text Box 9">
            <a:extLst>
              <a:ext uri="{FF2B5EF4-FFF2-40B4-BE49-F238E27FC236}">
                <a16:creationId xmlns:a16="http://schemas.microsoft.com/office/drawing/2014/main" id="{6A7D5333-2500-A263-09B7-D002A822BB95}"/>
              </a:ext>
            </a:extLst>
          </p:cNvPr>
          <p:cNvSpPr txBox="1">
            <a:spLocks noChangeArrowheads="1"/>
          </p:cNvSpPr>
          <p:nvPr/>
        </p:nvSpPr>
        <p:spPr bwMode="auto">
          <a:xfrm>
            <a:off x="10274296" y="2996280"/>
            <a:ext cx="178759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latin typeface="Calibri" panose="020F0502020204030204" pitchFamily="34" charset="0"/>
                <a:cs typeface="Calibri" panose="020F0502020204030204" pitchFamily="34" charset="0"/>
              </a:rPr>
              <a:t>Tributary Stages</a:t>
            </a:r>
            <a:endParaRPr lang="en-US" altLang="en-US" baseline="-25000" dirty="0">
              <a:latin typeface="Calibri" panose="020F0502020204030204" pitchFamily="34" charset="0"/>
              <a:cs typeface="Calibri" panose="020F0502020204030204" pitchFamily="34" charset="0"/>
            </a:endParaRPr>
          </a:p>
        </p:txBody>
      </p:sp>
      <p:cxnSp>
        <p:nvCxnSpPr>
          <p:cNvPr id="5" name="Straight Connector 4">
            <a:extLst>
              <a:ext uri="{FF2B5EF4-FFF2-40B4-BE49-F238E27FC236}">
                <a16:creationId xmlns:a16="http://schemas.microsoft.com/office/drawing/2014/main" id="{01913520-27FF-C20B-E704-917651D10F50}"/>
              </a:ext>
            </a:extLst>
          </p:cNvPr>
          <p:cNvCxnSpPr/>
          <p:nvPr/>
        </p:nvCxnSpPr>
        <p:spPr>
          <a:xfrm flipH="1" flipV="1">
            <a:off x="9939615" y="2610066"/>
            <a:ext cx="540327" cy="3539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80EB149-A53A-D4EF-F27A-34D6215C07B5}"/>
              </a:ext>
            </a:extLst>
          </p:cNvPr>
          <p:cNvCxnSpPr>
            <a:cxnSpLocks/>
          </p:cNvCxnSpPr>
          <p:nvPr/>
        </p:nvCxnSpPr>
        <p:spPr>
          <a:xfrm flipH="1">
            <a:off x="10041211" y="3918108"/>
            <a:ext cx="501076" cy="7612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3603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63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4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31" grpId="0"/>
      <p:bldP spid="5063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Freeform 6"/>
          <p:cNvSpPr>
            <a:spLocks/>
          </p:cNvSpPr>
          <p:nvPr/>
        </p:nvSpPr>
        <p:spPr bwMode="auto">
          <a:xfrm>
            <a:off x="7096125" y="2724151"/>
            <a:ext cx="2603500" cy="1109663"/>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15875" cap="flat" cmpd="sng">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388" name="Rectangle 9"/>
          <p:cNvSpPr>
            <a:spLocks noChangeArrowheads="1"/>
          </p:cNvSpPr>
          <p:nvPr/>
        </p:nvSpPr>
        <p:spPr bwMode="auto">
          <a:xfrm>
            <a:off x="2338388" y="1546225"/>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389" name="Freeform 10"/>
          <p:cNvSpPr>
            <a:spLocks/>
          </p:cNvSpPr>
          <p:nvPr/>
        </p:nvSpPr>
        <p:spPr bwMode="auto">
          <a:xfrm>
            <a:off x="2601913" y="2365375"/>
            <a:ext cx="2716212" cy="941388"/>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391" name="Text Box 12"/>
          <p:cNvSpPr txBox="1">
            <a:spLocks noChangeArrowheads="1"/>
          </p:cNvSpPr>
          <p:nvPr/>
        </p:nvSpPr>
        <p:spPr bwMode="auto">
          <a:xfrm>
            <a:off x="2225676" y="3984625"/>
            <a:ext cx="35464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dirty="0">
                <a:latin typeface="Calibri" panose="020F0502020204030204" pitchFamily="34" charset="0"/>
              </a:rPr>
              <a:t>0.99 0.90            0.50           0.10   0.05  0.01</a:t>
            </a:r>
          </a:p>
        </p:txBody>
      </p:sp>
      <p:sp>
        <p:nvSpPr>
          <p:cNvPr id="16392" name="Line 13"/>
          <p:cNvSpPr>
            <a:spLocks noChangeShapeType="1"/>
          </p:cNvSpPr>
          <p:nvPr/>
        </p:nvSpPr>
        <p:spPr bwMode="auto">
          <a:xfrm flipV="1">
            <a:off x="5108575" y="1546225"/>
            <a:ext cx="1588"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393" name="Line 15"/>
          <p:cNvSpPr>
            <a:spLocks noChangeShapeType="1"/>
          </p:cNvSpPr>
          <p:nvPr/>
        </p:nvSpPr>
        <p:spPr bwMode="auto">
          <a:xfrm flipV="1">
            <a:off x="4818064" y="1531939"/>
            <a:ext cx="1587"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394" name="Line 16"/>
          <p:cNvSpPr>
            <a:spLocks noChangeShapeType="1"/>
          </p:cNvSpPr>
          <p:nvPr/>
        </p:nvSpPr>
        <p:spPr bwMode="auto">
          <a:xfrm flipV="1">
            <a:off x="4429125" y="1531939"/>
            <a:ext cx="1588"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395" name="Line 17"/>
          <p:cNvSpPr>
            <a:spLocks noChangeShapeType="1"/>
          </p:cNvSpPr>
          <p:nvPr/>
        </p:nvSpPr>
        <p:spPr bwMode="auto">
          <a:xfrm flipV="1">
            <a:off x="3621089" y="1531939"/>
            <a:ext cx="1587"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396" name="Line 18"/>
          <p:cNvSpPr>
            <a:spLocks noChangeShapeType="1"/>
          </p:cNvSpPr>
          <p:nvPr/>
        </p:nvSpPr>
        <p:spPr bwMode="auto">
          <a:xfrm flipV="1">
            <a:off x="2787650" y="1541464"/>
            <a:ext cx="1588"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397" name="Line 19"/>
          <p:cNvSpPr>
            <a:spLocks noChangeShapeType="1"/>
          </p:cNvSpPr>
          <p:nvPr/>
        </p:nvSpPr>
        <p:spPr bwMode="auto">
          <a:xfrm flipV="1">
            <a:off x="4216400" y="1527175"/>
            <a:ext cx="1588"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398" name="Oval 20"/>
          <p:cNvSpPr>
            <a:spLocks noChangeArrowheads="1"/>
          </p:cNvSpPr>
          <p:nvPr/>
        </p:nvSpPr>
        <p:spPr bwMode="auto">
          <a:xfrm>
            <a:off x="2740025" y="3268663"/>
            <a:ext cx="88900" cy="88900"/>
          </a:xfrm>
          <a:prstGeom prst="ellipse">
            <a:avLst/>
          </a:prstGeom>
          <a:solidFill>
            <a:schemeClr val="tx1"/>
          </a:solidFill>
          <a:ln w="9525">
            <a:solidFill>
              <a:srgbClr val="7030A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399" name="Oval 21"/>
          <p:cNvSpPr>
            <a:spLocks noChangeArrowheads="1"/>
          </p:cNvSpPr>
          <p:nvPr/>
        </p:nvSpPr>
        <p:spPr bwMode="auto">
          <a:xfrm>
            <a:off x="3584575" y="3186113"/>
            <a:ext cx="88900" cy="88900"/>
          </a:xfrm>
          <a:prstGeom prst="ellipse">
            <a:avLst/>
          </a:prstGeom>
          <a:solidFill>
            <a:schemeClr val="tx1"/>
          </a:solidFill>
          <a:ln w="9525">
            <a:solidFill>
              <a:srgbClr val="7030A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00" name="Oval 22"/>
          <p:cNvSpPr>
            <a:spLocks noChangeArrowheads="1"/>
          </p:cNvSpPr>
          <p:nvPr/>
        </p:nvSpPr>
        <p:spPr bwMode="auto">
          <a:xfrm>
            <a:off x="4179888" y="3017838"/>
            <a:ext cx="88900" cy="88900"/>
          </a:xfrm>
          <a:prstGeom prst="ellipse">
            <a:avLst/>
          </a:prstGeom>
          <a:solidFill>
            <a:schemeClr val="tx1"/>
          </a:solidFill>
          <a:ln w="9525">
            <a:solidFill>
              <a:srgbClr val="7030A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01" name="Oval 23"/>
          <p:cNvSpPr>
            <a:spLocks noChangeArrowheads="1"/>
          </p:cNvSpPr>
          <p:nvPr/>
        </p:nvSpPr>
        <p:spPr bwMode="auto">
          <a:xfrm>
            <a:off x="4387850" y="2919413"/>
            <a:ext cx="88900" cy="88900"/>
          </a:xfrm>
          <a:prstGeom prst="ellipse">
            <a:avLst/>
          </a:prstGeom>
          <a:solidFill>
            <a:schemeClr val="tx1"/>
          </a:solidFill>
          <a:ln w="9525">
            <a:solidFill>
              <a:srgbClr val="7030A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02" name="Oval 24"/>
          <p:cNvSpPr>
            <a:spLocks noChangeArrowheads="1"/>
          </p:cNvSpPr>
          <p:nvPr/>
        </p:nvSpPr>
        <p:spPr bwMode="auto">
          <a:xfrm>
            <a:off x="4775200" y="2725738"/>
            <a:ext cx="88900" cy="88900"/>
          </a:xfrm>
          <a:prstGeom prst="ellipse">
            <a:avLst/>
          </a:prstGeom>
          <a:solidFill>
            <a:schemeClr val="tx1"/>
          </a:solidFill>
          <a:ln w="9525">
            <a:solidFill>
              <a:srgbClr val="7030A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03" name="Oval 25"/>
          <p:cNvSpPr>
            <a:spLocks noChangeArrowheads="1"/>
          </p:cNvSpPr>
          <p:nvPr/>
        </p:nvSpPr>
        <p:spPr bwMode="auto">
          <a:xfrm>
            <a:off x="5065713" y="2532063"/>
            <a:ext cx="88900" cy="88900"/>
          </a:xfrm>
          <a:prstGeom prst="ellipse">
            <a:avLst/>
          </a:prstGeom>
          <a:solidFill>
            <a:schemeClr val="tx1"/>
          </a:solidFill>
          <a:ln w="9525">
            <a:solidFill>
              <a:srgbClr val="7030A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04" name="Rectangle 26"/>
          <p:cNvSpPr>
            <a:spLocks noChangeArrowheads="1"/>
          </p:cNvSpPr>
          <p:nvPr/>
        </p:nvSpPr>
        <p:spPr bwMode="auto">
          <a:xfrm>
            <a:off x="6786563" y="2025650"/>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05" name="Text Box 27"/>
          <p:cNvSpPr txBox="1">
            <a:spLocks noChangeArrowheads="1"/>
          </p:cNvSpPr>
          <p:nvPr/>
        </p:nvSpPr>
        <p:spPr bwMode="auto">
          <a:xfrm>
            <a:off x="6673851" y="4464050"/>
            <a:ext cx="35464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dirty="0">
                <a:latin typeface="Calibri" panose="020F0502020204030204" pitchFamily="34" charset="0"/>
              </a:rPr>
              <a:t>0.99 0.90            0.50           0.10   0.05  0.01</a:t>
            </a:r>
          </a:p>
        </p:txBody>
      </p:sp>
      <p:sp>
        <p:nvSpPr>
          <p:cNvPr id="16406" name="Line 28"/>
          <p:cNvSpPr>
            <a:spLocks noChangeShapeType="1"/>
          </p:cNvSpPr>
          <p:nvPr/>
        </p:nvSpPr>
        <p:spPr bwMode="auto">
          <a:xfrm flipV="1">
            <a:off x="9556750" y="2025650"/>
            <a:ext cx="1588"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407" name="Text Box 30"/>
          <p:cNvSpPr txBox="1">
            <a:spLocks noChangeArrowheads="1"/>
          </p:cNvSpPr>
          <p:nvPr/>
        </p:nvSpPr>
        <p:spPr bwMode="auto">
          <a:xfrm>
            <a:off x="9234489" y="2138363"/>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1</a:t>
            </a:r>
          </a:p>
        </p:txBody>
      </p:sp>
      <p:sp>
        <p:nvSpPr>
          <p:cNvPr id="16408" name="Text Box 31"/>
          <p:cNvSpPr txBox="1">
            <a:spLocks noChangeArrowheads="1"/>
          </p:cNvSpPr>
          <p:nvPr/>
        </p:nvSpPr>
        <p:spPr bwMode="auto">
          <a:xfrm>
            <a:off x="9674225" y="2347913"/>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3</a:t>
            </a:r>
          </a:p>
        </p:txBody>
      </p:sp>
      <p:sp>
        <p:nvSpPr>
          <p:cNvPr id="16409" name="Text Box 32"/>
          <p:cNvSpPr txBox="1">
            <a:spLocks noChangeArrowheads="1"/>
          </p:cNvSpPr>
          <p:nvPr/>
        </p:nvSpPr>
        <p:spPr bwMode="auto">
          <a:xfrm>
            <a:off x="9763125" y="2489200"/>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4</a:t>
            </a:r>
          </a:p>
        </p:txBody>
      </p:sp>
      <p:sp>
        <p:nvSpPr>
          <p:cNvPr id="16410" name="Text Box 33"/>
          <p:cNvSpPr txBox="1">
            <a:spLocks noChangeArrowheads="1"/>
          </p:cNvSpPr>
          <p:nvPr/>
        </p:nvSpPr>
        <p:spPr bwMode="auto">
          <a:xfrm>
            <a:off x="9834564" y="2647950"/>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5</a:t>
            </a:r>
          </a:p>
        </p:txBody>
      </p:sp>
      <p:sp>
        <p:nvSpPr>
          <p:cNvPr id="16411" name="Line 34"/>
          <p:cNvSpPr>
            <a:spLocks noChangeShapeType="1"/>
          </p:cNvSpPr>
          <p:nvPr/>
        </p:nvSpPr>
        <p:spPr bwMode="auto">
          <a:xfrm flipV="1">
            <a:off x="9266239" y="2011364"/>
            <a:ext cx="1587"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412" name="Line 35"/>
          <p:cNvSpPr>
            <a:spLocks noChangeShapeType="1"/>
          </p:cNvSpPr>
          <p:nvPr/>
        </p:nvSpPr>
        <p:spPr bwMode="auto">
          <a:xfrm flipV="1">
            <a:off x="8877300" y="2011364"/>
            <a:ext cx="1588"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413" name="Line 36"/>
          <p:cNvSpPr>
            <a:spLocks noChangeShapeType="1"/>
          </p:cNvSpPr>
          <p:nvPr/>
        </p:nvSpPr>
        <p:spPr bwMode="auto">
          <a:xfrm flipV="1">
            <a:off x="8069264" y="2011364"/>
            <a:ext cx="1587"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414" name="Text Box 37"/>
          <p:cNvSpPr txBox="1">
            <a:spLocks noChangeArrowheads="1"/>
          </p:cNvSpPr>
          <p:nvPr/>
        </p:nvSpPr>
        <p:spPr bwMode="auto">
          <a:xfrm>
            <a:off x="9734550" y="2201863"/>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2</a:t>
            </a:r>
          </a:p>
        </p:txBody>
      </p:sp>
      <p:sp>
        <p:nvSpPr>
          <p:cNvPr id="16415" name="Line 38"/>
          <p:cNvSpPr>
            <a:spLocks noChangeShapeType="1"/>
          </p:cNvSpPr>
          <p:nvPr/>
        </p:nvSpPr>
        <p:spPr bwMode="auto">
          <a:xfrm flipV="1">
            <a:off x="7235825" y="2020889"/>
            <a:ext cx="1588"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416" name="Line 39"/>
          <p:cNvSpPr>
            <a:spLocks noChangeShapeType="1"/>
          </p:cNvSpPr>
          <p:nvPr/>
        </p:nvSpPr>
        <p:spPr bwMode="auto">
          <a:xfrm flipV="1">
            <a:off x="8664575" y="2006600"/>
            <a:ext cx="1588"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417" name="Text Box 40"/>
          <p:cNvSpPr txBox="1">
            <a:spLocks noChangeArrowheads="1"/>
          </p:cNvSpPr>
          <p:nvPr/>
        </p:nvSpPr>
        <p:spPr bwMode="auto">
          <a:xfrm>
            <a:off x="9288463" y="3106739"/>
            <a:ext cx="11835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rgbClr val="008000"/>
                </a:solidFill>
                <a:latin typeface="Calibri" panose="020F0502020204030204" pitchFamily="34" charset="0"/>
              </a:rPr>
              <a:t>C=c</a:t>
            </a:r>
            <a:r>
              <a:rPr lang="en-US" altLang="en-US" sz="1400" baseline="-25000" dirty="0">
                <a:solidFill>
                  <a:srgbClr val="008000"/>
                </a:solidFill>
                <a:latin typeface="Calibri" panose="020F0502020204030204" pitchFamily="34" charset="0"/>
              </a:rPr>
              <a:t>0.01</a:t>
            </a:r>
            <a:r>
              <a:rPr lang="en-US" altLang="en-US" sz="1400" dirty="0">
                <a:solidFill>
                  <a:srgbClr val="008000"/>
                </a:solidFill>
                <a:latin typeface="Calibri" panose="020F0502020204030204" pitchFamily="34" charset="0"/>
              </a:rPr>
              <a:t>|b</a:t>
            </a:r>
            <a:r>
              <a:rPr lang="en-US" altLang="en-US" sz="1400" baseline="-25000" dirty="0">
                <a:solidFill>
                  <a:srgbClr val="008000"/>
                </a:solidFill>
                <a:latin typeface="Calibri" panose="020F0502020204030204" pitchFamily="34" charset="0"/>
              </a:rPr>
              <a:t>6</a:t>
            </a:r>
          </a:p>
        </p:txBody>
      </p:sp>
      <p:sp>
        <p:nvSpPr>
          <p:cNvPr id="16418" name="Text Box 41"/>
          <p:cNvSpPr txBox="1">
            <a:spLocks noChangeArrowheads="1"/>
          </p:cNvSpPr>
          <p:nvPr/>
        </p:nvSpPr>
        <p:spPr bwMode="auto">
          <a:xfrm>
            <a:off x="7854950" y="3648075"/>
            <a:ext cx="10048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rgbClr val="008000"/>
                </a:solidFill>
                <a:latin typeface="Calibri" panose="020F0502020204030204" pitchFamily="34" charset="0"/>
              </a:rPr>
              <a:t>C=c</a:t>
            </a:r>
            <a:r>
              <a:rPr lang="en-US" altLang="en-US" sz="1400" baseline="-25000" dirty="0">
                <a:solidFill>
                  <a:srgbClr val="008000"/>
                </a:solidFill>
                <a:latin typeface="Calibri" panose="020F0502020204030204" pitchFamily="34" charset="0"/>
              </a:rPr>
              <a:t>0.5</a:t>
            </a:r>
            <a:r>
              <a:rPr lang="en-US" altLang="en-US" sz="1400" dirty="0">
                <a:solidFill>
                  <a:srgbClr val="008000"/>
                </a:solidFill>
                <a:latin typeface="Calibri" panose="020F0502020204030204" pitchFamily="34" charset="0"/>
              </a:rPr>
              <a:t>|b</a:t>
            </a:r>
            <a:r>
              <a:rPr lang="en-US" altLang="en-US" sz="1400" baseline="-25000" dirty="0">
                <a:solidFill>
                  <a:srgbClr val="008000"/>
                </a:solidFill>
                <a:latin typeface="Calibri" panose="020F0502020204030204" pitchFamily="34" charset="0"/>
              </a:rPr>
              <a:t>6</a:t>
            </a:r>
          </a:p>
        </p:txBody>
      </p:sp>
      <p:sp>
        <p:nvSpPr>
          <p:cNvPr id="16419" name="Freeform 42"/>
          <p:cNvSpPr>
            <a:spLocks/>
          </p:cNvSpPr>
          <p:nvPr/>
        </p:nvSpPr>
        <p:spPr bwMode="auto">
          <a:xfrm>
            <a:off x="7026275" y="2409825"/>
            <a:ext cx="2603500" cy="998538"/>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20" name="Freeform 43"/>
          <p:cNvSpPr>
            <a:spLocks/>
          </p:cNvSpPr>
          <p:nvPr/>
        </p:nvSpPr>
        <p:spPr bwMode="auto">
          <a:xfrm>
            <a:off x="7054850" y="2503488"/>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21" name="Freeform 44"/>
          <p:cNvSpPr>
            <a:spLocks/>
          </p:cNvSpPr>
          <p:nvPr/>
        </p:nvSpPr>
        <p:spPr bwMode="auto">
          <a:xfrm>
            <a:off x="7127875" y="2613025"/>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22" name="Freeform 45"/>
          <p:cNvSpPr>
            <a:spLocks/>
          </p:cNvSpPr>
          <p:nvPr/>
        </p:nvSpPr>
        <p:spPr bwMode="auto">
          <a:xfrm>
            <a:off x="7096125" y="2724151"/>
            <a:ext cx="2603500" cy="1109663"/>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23" name="Freeform 46"/>
          <p:cNvSpPr>
            <a:spLocks/>
          </p:cNvSpPr>
          <p:nvPr/>
        </p:nvSpPr>
        <p:spPr bwMode="auto">
          <a:xfrm>
            <a:off x="7137400" y="2819401"/>
            <a:ext cx="2603500" cy="11652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24" name="Freeform 47"/>
          <p:cNvSpPr>
            <a:spLocks/>
          </p:cNvSpPr>
          <p:nvPr/>
        </p:nvSpPr>
        <p:spPr bwMode="auto">
          <a:xfrm>
            <a:off x="7123113" y="2943226"/>
            <a:ext cx="2603500" cy="11906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25" name="Line 48"/>
          <p:cNvSpPr>
            <a:spLocks noChangeShapeType="1"/>
          </p:cNvSpPr>
          <p:nvPr/>
        </p:nvSpPr>
        <p:spPr bwMode="auto">
          <a:xfrm>
            <a:off x="5743576" y="2992438"/>
            <a:ext cx="557213" cy="214312"/>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US"/>
          </a:p>
        </p:txBody>
      </p:sp>
      <p:sp>
        <p:nvSpPr>
          <p:cNvPr id="16426" name="Oval 49"/>
          <p:cNvSpPr>
            <a:spLocks noChangeArrowheads="1"/>
          </p:cNvSpPr>
          <p:nvPr/>
        </p:nvSpPr>
        <p:spPr bwMode="auto">
          <a:xfrm>
            <a:off x="7188200" y="4019550"/>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27" name="Oval 50"/>
          <p:cNvSpPr>
            <a:spLocks noChangeArrowheads="1"/>
          </p:cNvSpPr>
          <p:nvPr/>
        </p:nvSpPr>
        <p:spPr bwMode="auto">
          <a:xfrm>
            <a:off x="8032750" y="3490913"/>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28" name="Oval 51"/>
          <p:cNvSpPr>
            <a:spLocks noChangeArrowheads="1"/>
          </p:cNvSpPr>
          <p:nvPr/>
        </p:nvSpPr>
        <p:spPr bwMode="auto">
          <a:xfrm>
            <a:off x="8613775" y="3243263"/>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29" name="Oval 52"/>
          <p:cNvSpPr>
            <a:spLocks noChangeArrowheads="1"/>
          </p:cNvSpPr>
          <p:nvPr/>
        </p:nvSpPr>
        <p:spPr bwMode="auto">
          <a:xfrm>
            <a:off x="8829675" y="3167063"/>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30" name="Oval 53"/>
          <p:cNvSpPr>
            <a:spLocks noChangeArrowheads="1"/>
          </p:cNvSpPr>
          <p:nvPr/>
        </p:nvSpPr>
        <p:spPr bwMode="auto">
          <a:xfrm>
            <a:off x="9224963" y="3044825"/>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31" name="Oval 54"/>
          <p:cNvSpPr>
            <a:spLocks noChangeArrowheads="1"/>
          </p:cNvSpPr>
          <p:nvPr/>
        </p:nvSpPr>
        <p:spPr bwMode="auto">
          <a:xfrm>
            <a:off x="9513888" y="2951163"/>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32" name="Text Box 55"/>
          <p:cNvSpPr txBox="1">
            <a:spLocks noChangeArrowheads="1"/>
          </p:cNvSpPr>
          <p:nvPr/>
        </p:nvSpPr>
        <p:spPr bwMode="auto">
          <a:xfrm>
            <a:off x="6956426" y="4687888"/>
            <a:ext cx="329156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exceedance probability of C</a:t>
            </a:r>
          </a:p>
        </p:txBody>
      </p:sp>
      <p:sp>
        <p:nvSpPr>
          <p:cNvPr id="16433" name="Text Box 56"/>
          <p:cNvSpPr txBox="1">
            <a:spLocks noChangeArrowheads="1"/>
          </p:cNvSpPr>
          <p:nvPr/>
        </p:nvSpPr>
        <p:spPr bwMode="auto">
          <a:xfrm>
            <a:off x="9674225" y="2801938"/>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6</a:t>
            </a:r>
          </a:p>
        </p:txBody>
      </p:sp>
      <p:sp>
        <p:nvSpPr>
          <p:cNvPr id="16434" name="Text Box 57"/>
          <p:cNvSpPr txBox="1">
            <a:spLocks noChangeArrowheads="1"/>
          </p:cNvSpPr>
          <p:nvPr/>
        </p:nvSpPr>
        <p:spPr bwMode="auto">
          <a:xfrm>
            <a:off x="4921251" y="2730500"/>
            <a:ext cx="9445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A=a</a:t>
            </a:r>
            <a:r>
              <a:rPr lang="en-US" altLang="en-US" sz="1400" baseline="-25000" dirty="0">
                <a:latin typeface="Calibri" panose="020F0502020204030204" pitchFamily="34" charset="0"/>
              </a:rPr>
              <a:t>0.01</a:t>
            </a:r>
          </a:p>
        </p:txBody>
      </p:sp>
      <p:sp>
        <p:nvSpPr>
          <p:cNvPr id="16435" name="Text Box 58"/>
          <p:cNvSpPr txBox="1">
            <a:spLocks noChangeArrowheads="1"/>
          </p:cNvSpPr>
          <p:nvPr/>
        </p:nvSpPr>
        <p:spPr bwMode="auto">
          <a:xfrm>
            <a:off x="3338514" y="3330575"/>
            <a:ext cx="10620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A=a</a:t>
            </a:r>
            <a:r>
              <a:rPr lang="en-US" altLang="en-US" sz="1400" baseline="-25000" dirty="0">
                <a:latin typeface="Calibri" panose="020F0502020204030204" pitchFamily="34" charset="0"/>
              </a:rPr>
              <a:t>0.5</a:t>
            </a:r>
          </a:p>
        </p:txBody>
      </p:sp>
      <p:sp>
        <p:nvSpPr>
          <p:cNvPr id="16436" name="Text Box 59"/>
          <p:cNvSpPr txBox="1">
            <a:spLocks noChangeArrowheads="1"/>
          </p:cNvSpPr>
          <p:nvPr/>
        </p:nvSpPr>
        <p:spPr bwMode="auto">
          <a:xfrm>
            <a:off x="2722563" y="1612901"/>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A</a:t>
            </a:r>
            <a:r>
              <a:rPr lang="en-US" altLang="en-US" sz="3000" dirty="0">
                <a:latin typeface="Calibri" panose="020F0502020204030204" pitchFamily="34" charset="0"/>
              </a:rPr>
              <a:t>)</a:t>
            </a:r>
          </a:p>
        </p:txBody>
      </p:sp>
      <p:sp>
        <p:nvSpPr>
          <p:cNvPr id="16437" name="Text Box 60"/>
          <p:cNvSpPr txBox="1">
            <a:spLocks noChangeArrowheads="1"/>
          </p:cNvSpPr>
          <p:nvPr/>
        </p:nvSpPr>
        <p:spPr bwMode="auto">
          <a:xfrm>
            <a:off x="6832600" y="2036764"/>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C</a:t>
            </a:r>
            <a:r>
              <a:rPr lang="en-US" altLang="en-US" sz="3000" dirty="0">
                <a:latin typeface="Calibri" panose="020F0502020204030204" pitchFamily="34" charset="0"/>
              </a:rPr>
              <a:t>|B)</a:t>
            </a:r>
          </a:p>
        </p:txBody>
      </p:sp>
      <p:sp>
        <p:nvSpPr>
          <p:cNvPr id="16438" name="Text Box 61"/>
          <p:cNvSpPr txBox="1">
            <a:spLocks noChangeArrowheads="1"/>
          </p:cNvSpPr>
          <p:nvPr/>
        </p:nvSpPr>
        <p:spPr bwMode="auto">
          <a:xfrm>
            <a:off x="1416424" y="4849814"/>
            <a:ext cx="4746251"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ts val="600"/>
              </a:spcBef>
            </a:pPr>
            <a:r>
              <a:rPr lang="en-US" altLang="en-US" sz="2100" dirty="0">
                <a:latin typeface="Calibri" panose="020F0502020204030204" pitchFamily="34" charset="0"/>
              </a:rPr>
              <a:t>for each index value of B and various values (and probabilities) of A, </a:t>
            </a:r>
          </a:p>
          <a:p>
            <a:pPr eaLnBrk="1" hangingPunct="1">
              <a:spcBef>
                <a:spcPts val="600"/>
              </a:spcBef>
            </a:pPr>
            <a:r>
              <a:rPr lang="en-US" altLang="en-US" sz="2100" u="sng" dirty="0">
                <a:latin typeface="Calibri" panose="020F0502020204030204" pitchFamily="34" charset="0"/>
              </a:rPr>
              <a:t>compute variable C</a:t>
            </a:r>
            <a:r>
              <a:rPr lang="en-US" altLang="en-US" sz="2100" dirty="0">
                <a:latin typeface="Calibri" panose="020F0502020204030204" pitchFamily="34" charset="0"/>
              </a:rPr>
              <a:t>.</a:t>
            </a:r>
          </a:p>
        </p:txBody>
      </p:sp>
      <p:sp>
        <p:nvSpPr>
          <p:cNvPr id="16439" name="Text Box 63"/>
          <p:cNvSpPr txBox="1">
            <a:spLocks noChangeArrowheads="1"/>
          </p:cNvSpPr>
          <p:nvPr/>
        </p:nvSpPr>
        <p:spPr bwMode="auto">
          <a:xfrm>
            <a:off x="6194425" y="1436688"/>
            <a:ext cx="1200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solidFill>
                  <a:srgbClr val="C00000"/>
                </a:solidFill>
                <a:latin typeface="Calibri" panose="020F0502020204030204" pitchFamily="34" charset="0"/>
              </a:rPr>
              <a:t>Step 1</a:t>
            </a:r>
          </a:p>
        </p:txBody>
      </p:sp>
      <p:sp>
        <p:nvSpPr>
          <p:cNvPr id="16440" name="Text Box 64"/>
          <p:cNvSpPr txBox="1">
            <a:spLocks noChangeArrowheads="1"/>
          </p:cNvSpPr>
          <p:nvPr/>
        </p:nvSpPr>
        <p:spPr bwMode="auto">
          <a:xfrm rot="-5400000">
            <a:off x="1024732" y="2402682"/>
            <a:ext cx="21478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Peak Flow</a:t>
            </a:r>
          </a:p>
        </p:txBody>
      </p:sp>
      <p:sp>
        <p:nvSpPr>
          <p:cNvPr id="16441" name="Text Box 65"/>
          <p:cNvSpPr txBox="1">
            <a:spLocks noChangeArrowheads="1"/>
          </p:cNvSpPr>
          <p:nvPr/>
        </p:nvSpPr>
        <p:spPr bwMode="auto">
          <a:xfrm rot="-5400000">
            <a:off x="5349876" y="3032126"/>
            <a:ext cx="2422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Peak Stage at C</a:t>
            </a:r>
          </a:p>
        </p:txBody>
      </p:sp>
      <p:sp>
        <p:nvSpPr>
          <p:cNvPr id="16442" name="Text Box 66"/>
          <p:cNvSpPr txBox="1">
            <a:spLocks noChangeArrowheads="1"/>
          </p:cNvSpPr>
          <p:nvPr/>
        </p:nvSpPr>
        <p:spPr bwMode="auto">
          <a:xfrm>
            <a:off x="4267200" y="3070225"/>
            <a:ext cx="10620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A=a</a:t>
            </a:r>
            <a:r>
              <a:rPr lang="en-US" altLang="en-US" sz="1400" baseline="-25000" dirty="0">
                <a:latin typeface="Calibri" panose="020F0502020204030204" pitchFamily="34" charset="0"/>
              </a:rPr>
              <a:t>0.1</a:t>
            </a:r>
          </a:p>
        </p:txBody>
      </p:sp>
      <p:sp>
        <p:nvSpPr>
          <p:cNvPr id="16443" name="Text Box 68"/>
          <p:cNvSpPr txBox="1">
            <a:spLocks noChangeArrowheads="1"/>
          </p:cNvSpPr>
          <p:nvPr/>
        </p:nvSpPr>
        <p:spPr bwMode="auto">
          <a:xfrm>
            <a:off x="8674100" y="3308350"/>
            <a:ext cx="1163476"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rgbClr val="008000"/>
                </a:solidFill>
                <a:latin typeface="Calibri" panose="020F0502020204030204" pitchFamily="34" charset="0"/>
              </a:rPr>
              <a:t>C=c</a:t>
            </a:r>
            <a:r>
              <a:rPr lang="en-US" altLang="en-US" sz="1400" baseline="-25000" dirty="0">
                <a:solidFill>
                  <a:srgbClr val="008000"/>
                </a:solidFill>
                <a:latin typeface="Calibri" panose="020F0502020204030204" pitchFamily="34" charset="0"/>
              </a:rPr>
              <a:t>0.1</a:t>
            </a:r>
            <a:r>
              <a:rPr lang="en-US" altLang="en-US" sz="1400" dirty="0">
                <a:solidFill>
                  <a:srgbClr val="008000"/>
                </a:solidFill>
                <a:latin typeface="Calibri" panose="020F0502020204030204" pitchFamily="34" charset="0"/>
              </a:rPr>
              <a:t>|b</a:t>
            </a:r>
            <a:r>
              <a:rPr lang="en-US" altLang="en-US" sz="1400" baseline="-25000" dirty="0">
                <a:solidFill>
                  <a:srgbClr val="008000"/>
                </a:solidFill>
                <a:latin typeface="Calibri" panose="020F0502020204030204" pitchFamily="34" charset="0"/>
              </a:rPr>
              <a:t>6</a:t>
            </a:r>
          </a:p>
        </p:txBody>
      </p:sp>
      <p:sp>
        <p:nvSpPr>
          <p:cNvPr id="16444" name="Text Box 69"/>
          <p:cNvSpPr txBox="1">
            <a:spLocks noChangeArrowheads="1"/>
          </p:cNvSpPr>
          <p:nvPr/>
        </p:nvSpPr>
        <p:spPr bwMode="auto">
          <a:xfrm>
            <a:off x="6190344" y="5238829"/>
            <a:ext cx="4317319"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100" dirty="0">
                <a:latin typeface="Calibri" panose="020F0502020204030204" pitchFamily="34" charset="0"/>
              </a:rPr>
              <a:t>note that the “response” for C adopts the exceedance probability of A, but is </a:t>
            </a:r>
            <a:r>
              <a:rPr lang="en-US" altLang="en-US" sz="2100" u="sng" dirty="0">
                <a:latin typeface="Calibri" panose="020F0502020204030204" pitchFamily="34" charset="0"/>
              </a:rPr>
              <a:t>conditioned on B</a:t>
            </a:r>
          </a:p>
        </p:txBody>
      </p:sp>
      <p:sp>
        <p:nvSpPr>
          <p:cNvPr id="16445" name="Slide Number Placeholder 60"/>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1E7C6676-283C-4F25-987F-F1A51DEEA04F}" type="slidenum">
              <a:rPr lang="en-US" altLang="en-US" sz="1400"/>
              <a:pPr eaLnBrk="1" hangingPunct="1"/>
              <a:t>19</a:t>
            </a:fld>
            <a:endParaRPr lang="en-US" altLang="en-US" sz="1400"/>
          </a:p>
        </p:txBody>
      </p:sp>
      <p:sp>
        <p:nvSpPr>
          <p:cNvPr id="4" name="Title 2">
            <a:extLst>
              <a:ext uri="{FF2B5EF4-FFF2-40B4-BE49-F238E27FC236}">
                <a16:creationId xmlns:a16="http://schemas.microsoft.com/office/drawing/2014/main" id="{21D67018-B278-F6F4-1453-486344008C03}"/>
              </a:ext>
            </a:extLst>
          </p:cNvPr>
          <p:cNvSpPr>
            <a:spLocks noGrp="1"/>
          </p:cNvSpPr>
          <p:nvPr>
            <p:ph type="title"/>
          </p:nvPr>
        </p:nvSpPr>
        <p:spPr>
          <a:xfrm>
            <a:off x="914400" y="150735"/>
            <a:ext cx="10363200" cy="1143000"/>
          </a:xfrm>
        </p:spPr>
        <p:txBody>
          <a:bodyPr/>
          <a:lstStyle/>
          <a:p>
            <a:r>
              <a:rPr lang="en-US" altLang="en-US" dirty="0">
                <a:effectLst/>
              </a:rPr>
              <a:t>Total Probability Method</a:t>
            </a:r>
            <a:endParaRPr lang="en-US" dirty="0"/>
          </a:p>
        </p:txBody>
      </p:sp>
      <p:sp>
        <p:nvSpPr>
          <p:cNvPr id="2" name="Text Box 5">
            <a:extLst>
              <a:ext uri="{FF2B5EF4-FFF2-40B4-BE49-F238E27FC236}">
                <a16:creationId xmlns:a16="http://schemas.microsoft.com/office/drawing/2014/main" id="{F51B979C-B9F0-4D0E-AF99-C59C2C1099E5}"/>
              </a:ext>
            </a:extLst>
          </p:cNvPr>
          <p:cNvSpPr txBox="1">
            <a:spLocks noChangeArrowheads="1"/>
          </p:cNvSpPr>
          <p:nvPr/>
        </p:nvSpPr>
        <p:spPr bwMode="auto">
          <a:xfrm>
            <a:off x="2345944" y="4264025"/>
            <a:ext cx="32431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exceedance probability of 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914400" y="190500"/>
            <a:ext cx="10363200" cy="1143000"/>
          </a:xfrm>
        </p:spPr>
        <p:txBody>
          <a:bodyPr/>
          <a:lstStyle/>
          <a:p>
            <a:pPr eaLnBrk="1" hangingPunct="1"/>
            <a:r>
              <a:rPr lang="en-US" altLang="en-US" dirty="0">
                <a:effectLst/>
              </a:rPr>
              <a:t>Coincident Frequency</a:t>
            </a:r>
          </a:p>
        </p:txBody>
      </p:sp>
      <p:sp>
        <p:nvSpPr>
          <p:cNvPr id="39939" name="Rectangle 3"/>
          <p:cNvSpPr>
            <a:spLocks noGrp="1" noChangeArrowheads="1"/>
          </p:cNvSpPr>
          <p:nvPr>
            <p:ph type="body" idx="1"/>
          </p:nvPr>
        </p:nvSpPr>
        <p:spPr>
          <a:xfrm>
            <a:off x="914401" y="1491343"/>
            <a:ext cx="10040470" cy="4604657"/>
          </a:xfrm>
        </p:spPr>
        <p:txBody>
          <a:bodyPr/>
          <a:lstStyle/>
          <a:p>
            <a:pPr marL="0" indent="0" eaLnBrk="1" hangingPunct="1">
              <a:spcBef>
                <a:spcPct val="50000"/>
              </a:spcBef>
              <a:buNone/>
            </a:pPr>
            <a:r>
              <a:rPr lang="en-US" altLang="en-US" sz="2700" u="sng" dirty="0">
                <a:solidFill>
                  <a:schemeClr val="accent6"/>
                </a:solidFill>
              </a:rPr>
              <a:t>Coincident Frequency</a:t>
            </a:r>
            <a:r>
              <a:rPr lang="en-US" altLang="en-US" sz="2700" dirty="0">
                <a:solidFill>
                  <a:schemeClr val="accent6"/>
                </a:solidFill>
              </a:rPr>
              <a:t> </a:t>
            </a:r>
            <a:r>
              <a:rPr lang="en-US" altLang="en-US" sz="2700" dirty="0"/>
              <a:t>= Joint Probability </a:t>
            </a:r>
          </a:p>
          <a:p>
            <a:pPr marL="0" indent="0" eaLnBrk="1" hangingPunct="1">
              <a:spcBef>
                <a:spcPct val="50000"/>
              </a:spcBef>
              <a:buNone/>
            </a:pPr>
            <a:r>
              <a:rPr lang="en-US" sz="2700" dirty="0"/>
              <a:t>	A and B have some joint distribution</a:t>
            </a:r>
          </a:p>
          <a:p>
            <a:pPr marL="0" indent="0" eaLnBrk="1" hangingPunct="1">
              <a:spcBef>
                <a:spcPct val="50000"/>
              </a:spcBef>
              <a:buNone/>
            </a:pPr>
            <a:r>
              <a:rPr lang="en-US" sz="2700" dirty="0"/>
              <a:t>	C = f(A, B)       What is the distribution of C?</a:t>
            </a:r>
          </a:p>
          <a:p>
            <a:pPr marL="0" indent="0" eaLnBrk="1" hangingPunct="1">
              <a:spcBef>
                <a:spcPct val="50000"/>
              </a:spcBef>
              <a:buNone/>
            </a:pPr>
            <a:r>
              <a:rPr lang="en-US" altLang="en-US" sz="2700" dirty="0"/>
              <a:t>What’s the probability of a given outcome resulting from </a:t>
            </a:r>
            <a:r>
              <a:rPr lang="en-US" altLang="en-US" sz="2700" u="sng" dirty="0"/>
              <a:t>several processes </a:t>
            </a:r>
            <a:r>
              <a:rPr lang="en-US" altLang="en-US" sz="2700" dirty="0"/>
              <a:t>(A and B) that all influence a </a:t>
            </a:r>
            <a:r>
              <a:rPr lang="en-US" altLang="en-US" sz="2700" u="sng" dirty="0"/>
              <a:t>single variable of interest</a:t>
            </a:r>
            <a:r>
              <a:rPr lang="en-US" altLang="en-US" sz="2700" dirty="0"/>
              <a:t> (C)?</a:t>
            </a:r>
            <a:endParaRPr lang="en-US" altLang="en-US" sz="2700" u="sng" dirty="0"/>
          </a:p>
          <a:p>
            <a:pPr eaLnBrk="1" hangingPunct="1">
              <a:spcBef>
                <a:spcPct val="50000"/>
              </a:spcBef>
            </a:pPr>
            <a:r>
              <a:rPr lang="en-US" altLang="en-US" sz="2700" dirty="0"/>
              <a:t>Sometimes, a variable of interest is dependent on 2 or more other processes </a:t>
            </a:r>
          </a:p>
          <a:p>
            <a:pPr eaLnBrk="1" hangingPunct="1">
              <a:spcBef>
                <a:spcPct val="50000"/>
              </a:spcBef>
            </a:pPr>
            <a:r>
              <a:rPr lang="en-US" altLang="en-US" sz="2700" dirty="0"/>
              <a:t>To estimate probability of the variable of interest, probabilities of each of those processes must be incorporated </a:t>
            </a:r>
          </a:p>
        </p:txBody>
      </p:sp>
      <p:sp>
        <p:nvSpPr>
          <p:cNvPr id="307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18E4FB54-B57A-43DC-A6EA-EE82F9C4B340}" type="slidenum">
              <a:rPr lang="en-US" altLang="en-US" sz="1400"/>
              <a:pPr eaLnBrk="1" hangingPunct="1"/>
              <a:t>2</a:t>
            </a:fld>
            <a:endParaRPr lang="en-US" altLang="en-US" sz="140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93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993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939">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9939">
                                            <p:txEl>
                                              <p:pRg st="4" end="4"/>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99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uiExpand="1" build="p" bldLvl="2"/>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1" name="Rectangle 3"/>
          <p:cNvSpPr>
            <a:spLocks noGrp="1" noChangeArrowheads="1"/>
          </p:cNvSpPr>
          <p:nvPr>
            <p:ph type="body" idx="1"/>
          </p:nvPr>
        </p:nvSpPr>
        <p:spPr>
          <a:xfrm>
            <a:off x="1066800" y="1339851"/>
            <a:ext cx="8901793" cy="4964113"/>
          </a:xfrm>
        </p:spPr>
        <p:txBody>
          <a:bodyPr/>
          <a:lstStyle/>
          <a:p>
            <a:pPr eaLnBrk="1" hangingPunct="1">
              <a:defRPr/>
            </a:pPr>
            <a:r>
              <a:rPr lang="en-US" sz="2600" dirty="0"/>
              <a:t>What do we do with this family of conditional frequency curves for C?</a:t>
            </a:r>
          </a:p>
          <a:p>
            <a:pPr eaLnBrk="1" hangingPunct="1">
              <a:spcBef>
                <a:spcPts val="1200"/>
              </a:spcBef>
              <a:defRPr/>
            </a:pPr>
            <a:r>
              <a:rPr lang="en-US" sz="2600" dirty="0"/>
              <a:t>Our interest is in a single (marginal) frequency curve for variable C that is </a:t>
            </a:r>
            <a:r>
              <a:rPr lang="en-US" sz="2600" u="sng" dirty="0"/>
              <a:t>not</a:t>
            </a:r>
            <a:r>
              <a:rPr lang="en-US" sz="2600" dirty="0"/>
              <a:t> conditional on B</a:t>
            </a:r>
          </a:p>
          <a:p>
            <a:pPr eaLnBrk="1" hangingPunct="1">
              <a:spcBef>
                <a:spcPts val="1200"/>
              </a:spcBef>
              <a:defRPr/>
            </a:pPr>
            <a:r>
              <a:rPr lang="en-US" sz="2600" dirty="0"/>
              <a:t>Make use of the Law of Total Probability</a:t>
            </a:r>
          </a:p>
          <a:p>
            <a:pPr eaLnBrk="1" hangingPunct="1">
              <a:spcBef>
                <a:spcPts val="1200"/>
              </a:spcBef>
              <a:buNone/>
              <a:defRPr/>
            </a:pPr>
            <a:r>
              <a:rPr lang="en-US" sz="2800" dirty="0"/>
              <a:t>		</a:t>
            </a:r>
            <a:r>
              <a:rPr lang="en-US" sz="2800" dirty="0">
                <a:solidFill>
                  <a:srgbClr val="C00000"/>
                </a:solidFill>
              </a:rPr>
              <a:t>P(C) = </a:t>
            </a:r>
            <a:r>
              <a:rPr lang="en-US" dirty="0" err="1">
                <a:solidFill>
                  <a:srgbClr val="C00000"/>
                </a:solidFill>
                <a:effectLst/>
                <a:latin typeface="Times New Roman" pitchFamily="18" charset="0"/>
              </a:rPr>
              <a:t>Σ</a:t>
            </a:r>
            <a:r>
              <a:rPr lang="en-US" sz="2800" baseline="-25000" dirty="0" err="1">
                <a:solidFill>
                  <a:srgbClr val="C00000"/>
                </a:solidFill>
              </a:rPr>
              <a:t>i</a:t>
            </a:r>
            <a:r>
              <a:rPr lang="en-US" sz="2800" dirty="0">
                <a:solidFill>
                  <a:srgbClr val="C00000"/>
                </a:solidFill>
              </a:rPr>
              <a:t>  P(</a:t>
            </a:r>
            <a:r>
              <a:rPr lang="en-US" sz="2800" dirty="0" err="1">
                <a:solidFill>
                  <a:srgbClr val="C00000"/>
                </a:solidFill>
              </a:rPr>
              <a:t>C|B</a:t>
            </a:r>
            <a:r>
              <a:rPr lang="en-US" sz="2800" baseline="-25000" dirty="0" err="1">
                <a:solidFill>
                  <a:srgbClr val="C00000"/>
                </a:solidFill>
              </a:rPr>
              <a:t>i</a:t>
            </a:r>
            <a:r>
              <a:rPr lang="en-US" sz="2800" dirty="0">
                <a:solidFill>
                  <a:srgbClr val="C00000"/>
                </a:solidFill>
              </a:rPr>
              <a:t>) </a:t>
            </a:r>
            <a:r>
              <a:rPr lang="en-US" sz="2800" dirty="0">
                <a:solidFill>
                  <a:srgbClr val="C00000"/>
                </a:solidFill>
                <a:sym typeface="Symbol" pitchFamily="18" charset="2"/>
              </a:rPr>
              <a:t>*</a:t>
            </a:r>
            <a:r>
              <a:rPr lang="en-US" sz="2800" dirty="0">
                <a:solidFill>
                  <a:srgbClr val="C00000"/>
                </a:solidFill>
              </a:rPr>
              <a:t> P(B</a:t>
            </a:r>
            <a:r>
              <a:rPr lang="en-US" sz="2800" baseline="-25000" dirty="0">
                <a:solidFill>
                  <a:srgbClr val="C00000"/>
                </a:solidFill>
              </a:rPr>
              <a:t>i</a:t>
            </a:r>
            <a:r>
              <a:rPr lang="en-US" sz="2800" dirty="0">
                <a:solidFill>
                  <a:srgbClr val="C00000"/>
                </a:solidFill>
              </a:rPr>
              <a:t>)</a:t>
            </a:r>
          </a:p>
          <a:p>
            <a:pPr lvl="1" eaLnBrk="1" hangingPunct="1">
              <a:spcBef>
                <a:spcPts val="1200"/>
              </a:spcBef>
              <a:buNone/>
              <a:defRPr/>
            </a:pPr>
            <a:r>
              <a:rPr lang="en-US" sz="2000" i="1" dirty="0"/>
              <a:t>		‘</a:t>
            </a:r>
            <a:r>
              <a:rPr lang="en-US" sz="2000" i="1" dirty="0" err="1"/>
              <a:t>prob</a:t>
            </a:r>
            <a:r>
              <a:rPr lang="en-US" sz="2000" i="1" dirty="0"/>
              <a:t> of C’ equals ‘</a:t>
            </a:r>
            <a:r>
              <a:rPr lang="en-US" sz="2000" i="1" dirty="0" err="1"/>
              <a:t>prob</a:t>
            </a:r>
            <a:r>
              <a:rPr lang="en-US" sz="2000" i="1" dirty="0"/>
              <a:t> of C given B’ times ‘</a:t>
            </a:r>
            <a:r>
              <a:rPr lang="en-US" sz="2000" i="1" dirty="0" err="1"/>
              <a:t>prob</a:t>
            </a:r>
            <a:r>
              <a:rPr lang="en-US" sz="2000" i="1" dirty="0"/>
              <a:t> of B’     			summed for all B</a:t>
            </a:r>
          </a:p>
          <a:p>
            <a:pPr eaLnBrk="1" hangingPunct="1">
              <a:spcBef>
                <a:spcPts val="1200"/>
              </a:spcBef>
              <a:defRPr/>
            </a:pPr>
            <a:r>
              <a:rPr lang="en-US" sz="2600" dirty="0"/>
              <a:t>We just saw the conditional probabilities, P(C|B)</a:t>
            </a:r>
          </a:p>
          <a:p>
            <a:pPr eaLnBrk="1" hangingPunct="1">
              <a:spcBef>
                <a:spcPts val="1200"/>
              </a:spcBef>
              <a:defRPr/>
            </a:pPr>
            <a:r>
              <a:rPr lang="en-US" sz="2600" dirty="0"/>
              <a:t>What is the probability of each value of B, P(B)?</a:t>
            </a:r>
          </a:p>
          <a:p>
            <a:pPr lvl="1" eaLnBrk="1" hangingPunct="1">
              <a:defRPr/>
            </a:pPr>
            <a:r>
              <a:rPr lang="en-US" sz="2400" dirty="0"/>
              <a:t>from duration curve – daily “% of time exceeded”</a:t>
            </a:r>
          </a:p>
        </p:txBody>
      </p:sp>
      <p:sp>
        <p:nvSpPr>
          <p:cNvPr id="5" name="AutoShape 100"/>
          <p:cNvSpPr>
            <a:spLocks noChangeArrowheads="1"/>
          </p:cNvSpPr>
          <p:nvPr/>
        </p:nvSpPr>
        <p:spPr bwMode="auto">
          <a:xfrm>
            <a:off x="3356264" y="3846399"/>
            <a:ext cx="2140527" cy="457200"/>
          </a:xfrm>
          <a:prstGeom prst="bracketPair">
            <a:avLst>
              <a:gd name="adj" fmla="val 16667"/>
            </a:avLst>
          </a:prstGeom>
          <a:noFill/>
          <a:ln w="19050">
            <a:solidFill>
              <a:srgbClr val="C00000"/>
            </a:solidFill>
            <a:round/>
            <a:headEnd/>
            <a:tailEnd/>
          </a:ln>
          <a:effectLst/>
        </p:spPr>
        <p:txBody>
          <a:bodyPr wrap="none" anchor="ctr"/>
          <a:lstStyle/>
          <a:p>
            <a:pPr>
              <a:defRPr/>
            </a:pPr>
            <a:endParaRPr lang="en-US"/>
          </a:p>
        </p:txBody>
      </p:sp>
      <p:sp>
        <p:nvSpPr>
          <p:cNvPr id="174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D39B5303-1719-4465-992C-D194B7DD8952}" type="slidenum">
              <a:rPr lang="en-US" altLang="en-US" sz="1400"/>
              <a:pPr eaLnBrk="1" hangingPunct="1"/>
              <a:t>20</a:t>
            </a:fld>
            <a:endParaRPr lang="en-US" altLang="en-US" sz="1400"/>
          </a:p>
        </p:txBody>
      </p:sp>
      <p:sp>
        <p:nvSpPr>
          <p:cNvPr id="4" name="Title 2">
            <a:extLst>
              <a:ext uri="{FF2B5EF4-FFF2-40B4-BE49-F238E27FC236}">
                <a16:creationId xmlns:a16="http://schemas.microsoft.com/office/drawing/2014/main" id="{9A5F1C5E-231F-6386-C3B5-AAE6656F68CE}"/>
              </a:ext>
            </a:extLst>
          </p:cNvPr>
          <p:cNvSpPr>
            <a:spLocks noGrp="1"/>
          </p:cNvSpPr>
          <p:nvPr>
            <p:ph type="title"/>
          </p:nvPr>
        </p:nvSpPr>
        <p:spPr>
          <a:xfrm>
            <a:off x="914400" y="150735"/>
            <a:ext cx="10363200" cy="1143000"/>
          </a:xfrm>
        </p:spPr>
        <p:txBody>
          <a:bodyPr/>
          <a:lstStyle/>
          <a:p>
            <a:r>
              <a:rPr lang="en-US" altLang="en-US" dirty="0">
                <a:effectLst/>
              </a:rPr>
              <a:t>Now what?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02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029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0291">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0291">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0291">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0291">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0291">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029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1" grpId="0" uiExpand="1" build="p"/>
      <p:bldP spid="5" grpId="0" uiExpan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a:extLst>
              <a:ext uri="{FF2B5EF4-FFF2-40B4-BE49-F238E27FC236}">
                <a16:creationId xmlns:a16="http://schemas.microsoft.com/office/drawing/2014/main" id="{A4F1F1C8-799D-DD53-5C0D-38AB65EF8DBE}"/>
              </a:ext>
            </a:extLst>
          </p:cNvPr>
          <p:cNvSpPr txBox="1">
            <a:spLocks noChangeArrowheads="1"/>
          </p:cNvSpPr>
          <p:nvPr/>
        </p:nvSpPr>
        <p:spPr>
          <a:xfrm>
            <a:off x="685800" y="1673225"/>
            <a:ext cx="7772400" cy="4422775"/>
          </a:xfrm>
          <a:prstGeom prst="rect">
            <a:avLst/>
          </a:prstGeom>
        </p:spPr>
        <p:txBody>
          <a:bodyPr/>
          <a:lstStyle>
            <a:lvl1pPr marL="342900" indent="-342900" algn="l" rtl="0" eaLnBrk="0" fontAlgn="base" hangingPunct="0">
              <a:spcBef>
                <a:spcPct val="20000"/>
              </a:spcBef>
              <a:spcAft>
                <a:spcPct val="0"/>
              </a:spcAft>
              <a:buChar char="•"/>
              <a:defRPr sz="3000">
                <a:solidFill>
                  <a:schemeClr val="tx1"/>
                </a:solidFill>
                <a:effectLst/>
                <a:latin typeface="Calibri" panose="020F0502020204030204" pitchFamily="34" charset="0"/>
                <a:ea typeface="+mn-ea"/>
                <a:cs typeface="+mn-cs"/>
              </a:defRPr>
            </a:lvl1pPr>
            <a:lvl2pPr marL="742950" indent="-285750" algn="l" rtl="0" eaLnBrk="0" fontAlgn="base" hangingPunct="0">
              <a:spcBef>
                <a:spcPct val="20000"/>
              </a:spcBef>
              <a:spcAft>
                <a:spcPct val="0"/>
              </a:spcAft>
              <a:buChar char="–"/>
              <a:defRPr sz="2700">
                <a:solidFill>
                  <a:schemeClr val="tx1"/>
                </a:solidFill>
                <a:effectLst/>
                <a:latin typeface="Calibri" panose="020F0502020204030204" pitchFamily="34" charset="0"/>
              </a:defRPr>
            </a:lvl2pPr>
            <a:lvl3pPr marL="1143000" indent="-228600" algn="l" rtl="0" eaLnBrk="0" fontAlgn="base" hangingPunct="0">
              <a:spcBef>
                <a:spcPct val="20000"/>
              </a:spcBef>
              <a:spcAft>
                <a:spcPct val="0"/>
              </a:spcAft>
              <a:buChar char="•"/>
              <a:defRPr sz="2400">
                <a:solidFill>
                  <a:schemeClr val="tx1"/>
                </a:solidFill>
                <a:effectLst/>
                <a:latin typeface="Calibri" panose="020F0502020204030204" pitchFamily="34" charset="0"/>
              </a:defRPr>
            </a:lvl3pPr>
            <a:lvl4pPr marL="1600200" indent="-228600" algn="l" rtl="0" eaLnBrk="0" fontAlgn="base" hangingPunct="0">
              <a:spcBef>
                <a:spcPct val="20000"/>
              </a:spcBef>
              <a:spcAft>
                <a:spcPct val="0"/>
              </a:spcAft>
              <a:buChar char="–"/>
              <a:defRPr sz="2000">
                <a:solidFill>
                  <a:schemeClr val="tx1"/>
                </a:solidFill>
                <a:effectLst/>
                <a:latin typeface="Calibri" panose="020F0502020204030204" pitchFamily="34" charset="0"/>
              </a:defRPr>
            </a:lvl4pPr>
            <a:lvl5pPr marL="2057400" indent="-228600" algn="l" rtl="0" eaLnBrk="0" fontAlgn="base" hangingPunct="0">
              <a:spcBef>
                <a:spcPct val="20000"/>
              </a:spcBef>
              <a:spcAft>
                <a:spcPct val="0"/>
              </a:spcAft>
              <a:buChar char="»"/>
              <a:defRPr sz="2000">
                <a:solidFill>
                  <a:schemeClr val="tx1"/>
                </a:solidFill>
                <a:effectLst/>
                <a:latin typeface="Calibri" panose="020F0502020204030204" pitchFamily="34" charset="0"/>
              </a:defRPr>
            </a:lvl5pPr>
            <a:lvl6pPr marL="25146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6pPr>
            <a:lvl7pPr marL="29718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7pPr>
            <a:lvl8pPr marL="34290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8pPr>
            <a:lvl9pPr marL="38862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9pPr>
          </a:lstStyle>
          <a:p>
            <a:pPr eaLnBrk="1" hangingPunct="1">
              <a:buFont typeface="Wingdings" pitchFamily="2" charset="2"/>
              <a:buNone/>
              <a:defRPr/>
            </a:pPr>
            <a:r>
              <a:rPr lang="en-US" sz="2800" kern="0" dirty="0">
                <a:solidFill>
                  <a:srgbClr val="C00000"/>
                </a:solidFill>
              </a:rPr>
              <a:t>Conditional Probabilities</a:t>
            </a:r>
          </a:p>
          <a:p>
            <a:pPr lvl="1" eaLnBrk="1" hangingPunct="1">
              <a:buFont typeface="Wingdings" pitchFamily="2" charset="2"/>
              <a:buNone/>
              <a:defRPr/>
            </a:pPr>
            <a:r>
              <a:rPr lang="en-US" sz="2400" kern="0" dirty="0"/>
              <a:t>Probability that A will occur </a:t>
            </a:r>
            <a:r>
              <a:rPr lang="en-US" sz="2400" kern="0" dirty="0">
                <a:solidFill>
                  <a:schemeClr val="accent2"/>
                </a:solidFill>
              </a:rPr>
              <a:t>given that B has occurred</a:t>
            </a:r>
          </a:p>
          <a:p>
            <a:pPr lvl="1" eaLnBrk="1" hangingPunct="1">
              <a:buFont typeface="Wingdings" pitchFamily="2" charset="2"/>
              <a:buNone/>
              <a:defRPr/>
            </a:pPr>
            <a:r>
              <a:rPr lang="en-US" sz="2400" kern="0" dirty="0"/>
              <a:t>		</a:t>
            </a:r>
            <a:r>
              <a:rPr lang="en-US" sz="2400" kern="0" dirty="0">
                <a:solidFill>
                  <a:srgbClr val="008000"/>
                </a:solidFill>
              </a:rPr>
              <a:t>P(A|B) = P(A ∩ B)</a:t>
            </a:r>
          </a:p>
          <a:p>
            <a:pPr lvl="1" eaLnBrk="1" hangingPunct="1">
              <a:buFont typeface="Wingdings" pitchFamily="2" charset="2"/>
              <a:buNone/>
              <a:defRPr/>
            </a:pPr>
            <a:r>
              <a:rPr lang="en-US" sz="2400" kern="0" dirty="0">
                <a:solidFill>
                  <a:srgbClr val="008000"/>
                </a:solidFill>
              </a:rPr>
              <a:t>			      P(B)</a:t>
            </a:r>
          </a:p>
          <a:p>
            <a:pPr lvl="1" eaLnBrk="1" hangingPunct="1">
              <a:buNone/>
              <a:defRPr/>
            </a:pPr>
            <a:r>
              <a:rPr lang="en-US" sz="2400" dirty="0"/>
              <a:t>For an independent event,    </a:t>
            </a:r>
            <a:r>
              <a:rPr lang="en-US" sz="2400" dirty="0">
                <a:solidFill>
                  <a:srgbClr val="C00000"/>
                </a:solidFill>
              </a:rPr>
              <a:t>P(A|B) = P(A)</a:t>
            </a:r>
          </a:p>
          <a:p>
            <a:pPr lvl="1" eaLnBrk="1" hangingPunct="1">
              <a:buFont typeface="Wingdings" pitchFamily="2" charset="2"/>
              <a:buNone/>
              <a:defRPr/>
            </a:pPr>
            <a:endParaRPr lang="en-US" sz="2400" kern="0" dirty="0">
              <a:solidFill>
                <a:srgbClr val="008000"/>
              </a:solidFill>
            </a:endParaRPr>
          </a:p>
        </p:txBody>
      </p:sp>
      <p:sp>
        <p:nvSpPr>
          <p:cNvPr id="2" name="Slide Number Placeholder 1">
            <a:extLst>
              <a:ext uri="{FF2B5EF4-FFF2-40B4-BE49-F238E27FC236}">
                <a16:creationId xmlns:a16="http://schemas.microsoft.com/office/drawing/2014/main" id="{92751128-8E6A-43D4-AEE5-B20578151F5A}"/>
              </a:ext>
            </a:extLst>
          </p:cNvPr>
          <p:cNvSpPr>
            <a:spLocks noGrp="1"/>
          </p:cNvSpPr>
          <p:nvPr>
            <p:ph type="sldNum" sz="quarter" idx="12"/>
          </p:nvPr>
        </p:nvSpPr>
        <p:spPr/>
        <p:txBody>
          <a:bodyPr/>
          <a:lstStyle/>
          <a:p>
            <a:fld id="{714DC011-05B8-4830-8608-2E0F5BF73DE3}" type="slidenum">
              <a:rPr lang="en-US" altLang="en-US" smtClean="0"/>
              <a:pPr/>
              <a:t>21</a:t>
            </a:fld>
            <a:endParaRPr lang="en-US" altLang="en-US"/>
          </a:p>
        </p:txBody>
      </p:sp>
      <p:sp>
        <p:nvSpPr>
          <p:cNvPr id="3" name="Rectangle 2">
            <a:extLst>
              <a:ext uri="{FF2B5EF4-FFF2-40B4-BE49-F238E27FC236}">
                <a16:creationId xmlns:a16="http://schemas.microsoft.com/office/drawing/2014/main" id="{FD4ABAF9-FFB1-52BB-89A0-4B44F5D21338}"/>
              </a:ext>
            </a:extLst>
          </p:cNvPr>
          <p:cNvSpPr txBox="1">
            <a:spLocks noChangeArrowheads="1"/>
          </p:cNvSpPr>
          <p:nvPr/>
        </p:nvSpPr>
        <p:spPr>
          <a:xfrm>
            <a:off x="431800" y="304800"/>
            <a:ext cx="8407400" cy="1143000"/>
          </a:xfrm>
          <a:prstGeom prst="rect">
            <a:avLst/>
          </a:prstGeom>
        </p:spPr>
        <p:txBody>
          <a:bodyPr/>
          <a:lstStyle>
            <a:lvl1pPr algn="l" rtl="0" eaLnBrk="0" fontAlgn="base" hangingPunct="0">
              <a:spcBef>
                <a:spcPct val="0"/>
              </a:spcBef>
              <a:spcAft>
                <a:spcPct val="0"/>
              </a:spcAft>
              <a:defRPr sz="3800">
                <a:solidFill>
                  <a:schemeClr val="accent6">
                    <a:lumMod val="75000"/>
                  </a:schemeClr>
                </a:solidFill>
                <a:effectLst/>
                <a:latin typeface="Calibri" panose="020F0502020204030204" pitchFamily="34" charset="0"/>
                <a:ea typeface="+mj-ea"/>
                <a:cs typeface="+mj-cs"/>
              </a:defRPr>
            </a:lvl1pPr>
            <a:lvl2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9pPr>
          </a:lstStyle>
          <a:p>
            <a:pPr eaLnBrk="1" hangingPunct="1">
              <a:defRPr/>
            </a:pPr>
            <a:r>
              <a:rPr lang="en-US" sz="4800" kern="0" dirty="0"/>
              <a:t>Basic Relationships</a:t>
            </a:r>
          </a:p>
        </p:txBody>
      </p:sp>
      <p:grpSp>
        <p:nvGrpSpPr>
          <p:cNvPr id="4" name="Group 3">
            <a:extLst>
              <a:ext uri="{FF2B5EF4-FFF2-40B4-BE49-F238E27FC236}">
                <a16:creationId xmlns:a16="http://schemas.microsoft.com/office/drawing/2014/main" id="{0BDE3042-4781-D4AD-486C-D078C104B482}"/>
              </a:ext>
            </a:extLst>
          </p:cNvPr>
          <p:cNvGrpSpPr/>
          <p:nvPr/>
        </p:nvGrpSpPr>
        <p:grpSpPr>
          <a:xfrm>
            <a:off x="2701925" y="1647825"/>
            <a:ext cx="5889626" cy="1422400"/>
            <a:chOff x="2701925" y="1647825"/>
            <a:chExt cx="5889626" cy="1422400"/>
          </a:xfrm>
        </p:grpSpPr>
        <p:sp>
          <p:nvSpPr>
            <p:cNvPr id="5" name="Line 4">
              <a:extLst>
                <a:ext uri="{FF2B5EF4-FFF2-40B4-BE49-F238E27FC236}">
                  <a16:creationId xmlns:a16="http://schemas.microsoft.com/office/drawing/2014/main" id="{5A6010A7-0321-8832-8A13-982FF3313471}"/>
                </a:ext>
              </a:extLst>
            </p:cNvPr>
            <p:cNvSpPr>
              <a:spLocks noChangeShapeType="1"/>
            </p:cNvSpPr>
            <p:nvPr/>
          </p:nvSpPr>
          <p:spPr bwMode="auto">
            <a:xfrm>
              <a:off x="2701925" y="3070225"/>
              <a:ext cx="1127125" cy="0"/>
            </a:xfrm>
            <a:prstGeom prst="line">
              <a:avLst/>
            </a:prstGeom>
            <a:noFill/>
            <a:ln w="19050">
              <a:solidFill>
                <a:srgbClr val="008000"/>
              </a:solidFill>
              <a:round/>
              <a:headEnd type="none" w="sm" len="sm"/>
              <a:tailEnd type="none" w="sm" len="sm"/>
            </a:ln>
          </p:spPr>
          <p:txBody>
            <a:bodyPr/>
            <a:lstStyle/>
            <a:p>
              <a:endParaRPr lang="en-US" dirty="0"/>
            </a:p>
          </p:txBody>
        </p:sp>
        <p:sp>
          <p:nvSpPr>
            <p:cNvPr id="6" name="TextBox 5">
              <a:extLst>
                <a:ext uri="{FF2B5EF4-FFF2-40B4-BE49-F238E27FC236}">
                  <a16:creationId xmlns:a16="http://schemas.microsoft.com/office/drawing/2014/main" id="{0CEDAC97-EDBD-4D2F-38E3-8A66F38D7CB9}"/>
                </a:ext>
              </a:extLst>
            </p:cNvPr>
            <p:cNvSpPr txBox="1"/>
            <p:nvPr/>
          </p:nvSpPr>
          <p:spPr>
            <a:xfrm>
              <a:off x="6762751" y="1647825"/>
              <a:ext cx="1828800" cy="461665"/>
            </a:xfrm>
            <a:prstGeom prst="rect">
              <a:avLst/>
            </a:prstGeom>
            <a:noFill/>
          </p:spPr>
          <p:txBody>
            <a:bodyPr wrap="square" rtlCol="0">
              <a:spAutoFit/>
            </a:bodyPr>
            <a:lstStyle/>
            <a:p>
              <a:r>
                <a:rPr lang="en-US" b="1" dirty="0">
                  <a:solidFill>
                    <a:schemeClr val="bg1">
                      <a:lumMod val="50000"/>
                      <a:lumOff val="50000"/>
                    </a:schemeClr>
                  </a:solidFill>
                  <a:latin typeface="Roel" pitchFamily="2" charset="0"/>
                </a:rPr>
                <a:t>condition</a:t>
              </a:r>
            </a:p>
          </p:txBody>
        </p:sp>
        <p:cxnSp>
          <p:nvCxnSpPr>
            <p:cNvPr id="7" name="Straight Arrow Connector 6">
              <a:extLst>
                <a:ext uri="{FF2B5EF4-FFF2-40B4-BE49-F238E27FC236}">
                  <a16:creationId xmlns:a16="http://schemas.microsoft.com/office/drawing/2014/main" id="{DF4566EC-3AD5-188E-8865-96DCAAD33A2A}"/>
                </a:ext>
              </a:extLst>
            </p:cNvPr>
            <p:cNvCxnSpPr/>
            <p:nvPr/>
          </p:nvCxnSpPr>
          <p:spPr bwMode="auto">
            <a:xfrm flipV="1">
              <a:off x="6610351" y="1950740"/>
              <a:ext cx="800100" cy="285750"/>
            </a:xfrm>
            <a:prstGeom prst="straightConnector1">
              <a:avLst/>
            </a:prstGeom>
            <a:solidFill>
              <a:schemeClr val="accent1"/>
            </a:solidFill>
            <a:ln w="19050" cap="flat" cmpd="sng" algn="ctr">
              <a:solidFill>
                <a:schemeClr val="accent2"/>
              </a:solidFill>
              <a:prstDash val="solid"/>
              <a:miter lim="800000"/>
              <a:headEnd type="none" w="med" len="med"/>
              <a:tailEnd type="arrow"/>
            </a:ln>
            <a:effectLst/>
          </p:spPr>
        </p:cxnSp>
      </p:grpSp>
      <p:sp>
        <p:nvSpPr>
          <p:cNvPr id="9" name="TextBox 8">
            <a:extLst>
              <a:ext uri="{FF2B5EF4-FFF2-40B4-BE49-F238E27FC236}">
                <a16:creationId xmlns:a16="http://schemas.microsoft.com/office/drawing/2014/main" id="{5DBB0421-DCBD-67BB-3CD3-1592E767E25C}"/>
              </a:ext>
            </a:extLst>
          </p:cNvPr>
          <p:cNvSpPr txBox="1"/>
          <p:nvPr/>
        </p:nvSpPr>
        <p:spPr>
          <a:xfrm>
            <a:off x="7581381" y="1631950"/>
            <a:ext cx="1828800" cy="461665"/>
          </a:xfrm>
          <a:prstGeom prst="rect">
            <a:avLst/>
          </a:prstGeom>
          <a:noFill/>
        </p:spPr>
        <p:txBody>
          <a:bodyPr wrap="square" rtlCol="0">
            <a:spAutoFit/>
          </a:bodyPr>
          <a:lstStyle/>
          <a:p>
            <a:r>
              <a:rPr lang="en-US" b="1" dirty="0">
                <a:solidFill>
                  <a:schemeClr val="accent2"/>
                </a:solidFill>
                <a:latin typeface="Roel" pitchFamily="2" charset="0"/>
              </a:rPr>
              <a:t>condition</a:t>
            </a:r>
          </a:p>
        </p:txBody>
      </p:sp>
    </p:spTree>
    <p:extLst>
      <p:ext uri="{BB962C8B-B14F-4D97-AF65-F5344CB8AC3E}">
        <p14:creationId xmlns:p14="http://schemas.microsoft.com/office/powerpoint/2010/main" val="380470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50458D5-471E-0E54-57F2-FCE7A3EE5453}"/>
              </a:ext>
            </a:extLst>
          </p:cNvPr>
          <p:cNvSpPr>
            <a:spLocks noGrp="1"/>
          </p:cNvSpPr>
          <p:nvPr>
            <p:ph type="sldNum" sz="quarter" idx="12"/>
          </p:nvPr>
        </p:nvSpPr>
        <p:spPr/>
        <p:txBody>
          <a:bodyPr/>
          <a:lstStyle/>
          <a:p>
            <a:fld id="{714DC011-05B8-4830-8608-2E0F5BF73DE3}" type="slidenum">
              <a:rPr lang="en-US" altLang="en-US" smtClean="0"/>
              <a:pPr/>
              <a:t>22</a:t>
            </a:fld>
            <a:endParaRPr lang="en-US" altLang="en-US"/>
          </a:p>
        </p:txBody>
      </p:sp>
      <p:grpSp>
        <p:nvGrpSpPr>
          <p:cNvPr id="3" name="Group 2">
            <a:extLst>
              <a:ext uri="{FF2B5EF4-FFF2-40B4-BE49-F238E27FC236}">
                <a16:creationId xmlns:a16="http://schemas.microsoft.com/office/drawing/2014/main" id="{CB43284B-CC72-FC96-A4C2-11F757121AE1}"/>
              </a:ext>
            </a:extLst>
          </p:cNvPr>
          <p:cNvGrpSpPr/>
          <p:nvPr/>
        </p:nvGrpSpPr>
        <p:grpSpPr>
          <a:xfrm>
            <a:off x="262467" y="1710267"/>
            <a:ext cx="7806266" cy="4631266"/>
            <a:chOff x="262467" y="1710267"/>
            <a:chExt cx="7806266" cy="4631266"/>
          </a:xfrm>
        </p:grpSpPr>
        <p:sp>
          <p:nvSpPr>
            <p:cNvPr id="4" name="Rectangle 3">
              <a:extLst>
                <a:ext uri="{FF2B5EF4-FFF2-40B4-BE49-F238E27FC236}">
                  <a16:creationId xmlns:a16="http://schemas.microsoft.com/office/drawing/2014/main" id="{D5613319-CCEA-878D-A180-C59F833A3CA3}"/>
                </a:ext>
              </a:extLst>
            </p:cNvPr>
            <p:cNvSpPr/>
            <p:nvPr/>
          </p:nvSpPr>
          <p:spPr bwMode="auto">
            <a:xfrm>
              <a:off x="262467" y="1710267"/>
              <a:ext cx="7806266" cy="4631266"/>
            </a:xfrm>
            <a:prstGeom prst="rect">
              <a:avLst/>
            </a:prstGeom>
            <a:solidFill>
              <a:srgbClr val="FFFFFF"/>
            </a:solidFill>
            <a:ln w="9525" cap="flat" cmpd="sng" algn="ctr">
              <a:solidFill>
                <a:schemeClr val="tx1">
                  <a:lumMod val="10000"/>
                </a:schemeClr>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Narrow" pitchFamily="34" charset="0"/>
              </a:endParaRPr>
            </a:p>
          </p:txBody>
        </p:sp>
        <p:sp>
          <p:nvSpPr>
            <p:cNvPr id="5" name="Oval 4">
              <a:extLst>
                <a:ext uri="{FF2B5EF4-FFF2-40B4-BE49-F238E27FC236}">
                  <a16:creationId xmlns:a16="http://schemas.microsoft.com/office/drawing/2014/main" id="{2B0DB685-FFF4-6F6E-1A66-0A8A22EF12EA}"/>
                </a:ext>
              </a:extLst>
            </p:cNvPr>
            <p:cNvSpPr/>
            <p:nvPr/>
          </p:nvSpPr>
          <p:spPr bwMode="auto">
            <a:xfrm>
              <a:off x="482600" y="1888067"/>
              <a:ext cx="4182533" cy="4148666"/>
            </a:xfrm>
            <a:prstGeom prst="ellipse">
              <a:avLst/>
            </a:prstGeom>
            <a:solidFill>
              <a:srgbClr val="FFFF00">
                <a:alpha val="67000"/>
              </a:srgbClr>
            </a:solidFill>
            <a:ln w="1587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6" name="Oval 5">
              <a:extLst>
                <a:ext uri="{FF2B5EF4-FFF2-40B4-BE49-F238E27FC236}">
                  <a16:creationId xmlns:a16="http://schemas.microsoft.com/office/drawing/2014/main" id="{754A3FB9-DC12-8B6A-9094-4F4C627CA4E8}"/>
                </a:ext>
              </a:extLst>
            </p:cNvPr>
            <p:cNvSpPr/>
            <p:nvPr/>
          </p:nvSpPr>
          <p:spPr bwMode="auto">
            <a:xfrm>
              <a:off x="3640668" y="2144485"/>
              <a:ext cx="3467703" cy="3352801"/>
            </a:xfrm>
            <a:prstGeom prst="ellipse">
              <a:avLst/>
            </a:prstGeom>
            <a:solidFill>
              <a:srgbClr val="00B0F0">
                <a:alpha val="40000"/>
              </a:srgbClr>
            </a:solidFill>
            <a:ln w="1587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7" name="TextBox 6">
              <a:extLst>
                <a:ext uri="{FF2B5EF4-FFF2-40B4-BE49-F238E27FC236}">
                  <a16:creationId xmlns:a16="http://schemas.microsoft.com/office/drawing/2014/main" id="{5D23CE09-0787-348D-FFC2-8B7D397AFD56}"/>
                </a:ext>
              </a:extLst>
            </p:cNvPr>
            <p:cNvSpPr txBox="1"/>
            <p:nvPr/>
          </p:nvSpPr>
          <p:spPr>
            <a:xfrm>
              <a:off x="1918766" y="3196167"/>
              <a:ext cx="1176866" cy="1446550"/>
            </a:xfrm>
            <a:prstGeom prst="rect">
              <a:avLst/>
            </a:prstGeom>
            <a:noFill/>
          </p:spPr>
          <p:txBody>
            <a:bodyPr wrap="square" rtlCol="0">
              <a:spAutoFit/>
            </a:bodyPr>
            <a:lstStyle/>
            <a:p>
              <a:r>
                <a:rPr lang="en-US" sz="8800" dirty="0">
                  <a:latin typeface="+mj-lt"/>
                </a:rPr>
                <a:t>A</a:t>
              </a:r>
            </a:p>
          </p:txBody>
        </p:sp>
        <p:sp>
          <p:nvSpPr>
            <p:cNvPr id="8" name="TextBox 7">
              <a:extLst>
                <a:ext uri="{FF2B5EF4-FFF2-40B4-BE49-F238E27FC236}">
                  <a16:creationId xmlns:a16="http://schemas.microsoft.com/office/drawing/2014/main" id="{46BA7A05-6E2F-A870-5FB0-9F7AF2FF767E}"/>
                </a:ext>
              </a:extLst>
            </p:cNvPr>
            <p:cNvSpPr txBox="1"/>
            <p:nvPr/>
          </p:nvSpPr>
          <p:spPr>
            <a:xfrm>
              <a:off x="5334001" y="3115733"/>
              <a:ext cx="1176866" cy="1446550"/>
            </a:xfrm>
            <a:prstGeom prst="rect">
              <a:avLst/>
            </a:prstGeom>
            <a:noFill/>
          </p:spPr>
          <p:txBody>
            <a:bodyPr wrap="square" rtlCol="0">
              <a:spAutoFit/>
            </a:bodyPr>
            <a:lstStyle/>
            <a:p>
              <a:r>
                <a:rPr lang="en-US" sz="8800" dirty="0">
                  <a:latin typeface="+mj-lt"/>
                </a:rPr>
                <a:t>B</a:t>
              </a:r>
            </a:p>
          </p:txBody>
        </p:sp>
      </p:grpSp>
      <p:sp>
        <p:nvSpPr>
          <p:cNvPr id="9" name="Rectangle 8">
            <a:extLst>
              <a:ext uri="{FF2B5EF4-FFF2-40B4-BE49-F238E27FC236}">
                <a16:creationId xmlns:a16="http://schemas.microsoft.com/office/drawing/2014/main" id="{212A0A07-7B19-A18D-3E2A-7D077F60E568}"/>
              </a:ext>
            </a:extLst>
          </p:cNvPr>
          <p:cNvSpPr/>
          <p:nvPr/>
        </p:nvSpPr>
        <p:spPr bwMode="ltGray">
          <a:xfrm>
            <a:off x="262467" y="1710267"/>
            <a:ext cx="7806266" cy="4631266"/>
          </a:xfrm>
          <a:prstGeom prst="rect">
            <a:avLst/>
          </a:prstGeom>
          <a:solidFill>
            <a:schemeClr val="accent2">
              <a:lumMod val="75000"/>
            </a:schemeClr>
          </a:solidFill>
          <a:ln w="952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Narrow" pitchFamily="34" charset="0"/>
            </a:endParaRPr>
          </a:p>
        </p:txBody>
      </p:sp>
      <p:grpSp>
        <p:nvGrpSpPr>
          <p:cNvPr id="10" name="Group 9">
            <a:extLst>
              <a:ext uri="{FF2B5EF4-FFF2-40B4-BE49-F238E27FC236}">
                <a16:creationId xmlns:a16="http://schemas.microsoft.com/office/drawing/2014/main" id="{7DDE79DB-859F-838B-BE83-C0D9D3387D87}"/>
              </a:ext>
            </a:extLst>
          </p:cNvPr>
          <p:cNvGrpSpPr/>
          <p:nvPr/>
        </p:nvGrpSpPr>
        <p:grpSpPr>
          <a:xfrm>
            <a:off x="482600" y="1888067"/>
            <a:ext cx="6624557" cy="4148666"/>
            <a:chOff x="482600" y="1888067"/>
            <a:chExt cx="6624557" cy="4148666"/>
          </a:xfrm>
        </p:grpSpPr>
        <p:sp>
          <p:nvSpPr>
            <p:cNvPr id="11" name="Oval 10">
              <a:extLst>
                <a:ext uri="{FF2B5EF4-FFF2-40B4-BE49-F238E27FC236}">
                  <a16:creationId xmlns:a16="http://schemas.microsoft.com/office/drawing/2014/main" id="{22D2EDB5-5B7A-ECC4-179F-DAAE7D00ECC4}"/>
                </a:ext>
              </a:extLst>
            </p:cNvPr>
            <p:cNvSpPr/>
            <p:nvPr/>
          </p:nvSpPr>
          <p:spPr bwMode="auto">
            <a:xfrm>
              <a:off x="482600" y="1888067"/>
              <a:ext cx="4182533" cy="4148666"/>
            </a:xfrm>
            <a:prstGeom prst="ellipse">
              <a:avLst/>
            </a:prstGeom>
            <a:solidFill>
              <a:schemeClr val="accent6">
                <a:lumMod val="60000"/>
                <a:lumOff val="40000"/>
                <a:alpha val="67000"/>
              </a:schemeClr>
            </a:solidFill>
            <a:ln w="15875"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12" name="TextBox 11">
              <a:extLst>
                <a:ext uri="{FF2B5EF4-FFF2-40B4-BE49-F238E27FC236}">
                  <a16:creationId xmlns:a16="http://schemas.microsoft.com/office/drawing/2014/main" id="{A803A56E-293B-C89C-056B-03C657398A16}"/>
                </a:ext>
              </a:extLst>
            </p:cNvPr>
            <p:cNvSpPr txBox="1"/>
            <p:nvPr/>
          </p:nvSpPr>
          <p:spPr>
            <a:xfrm>
              <a:off x="1918766" y="3196167"/>
              <a:ext cx="1176866" cy="1446550"/>
            </a:xfrm>
            <a:prstGeom prst="rect">
              <a:avLst/>
            </a:prstGeom>
            <a:noFill/>
          </p:spPr>
          <p:txBody>
            <a:bodyPr wrap="square" rtlCol="0">
              <a:spAutoFit/>
            </a:bodyPr>
            <a:lstStyle/>
            <a:p>
              <a:r>
                <a:rPr lang="en-US" sz="8800" dirty="0">
                  <a:latin typeface="+mj-lt"/>
                </a:rPr>
                <a:t>A</a:t>
              </a:r>
            </a:p>
          </p:txBody>
        </p:sp>
        <p:sp>
          <p:nvSpPr>
            <p:cNvPr id="13" name="Oval 12">
              <a:extLst>
                <a:ext uri="{FF2B5EF4-FFF2-40B4-BE49-F238E27FC236}">
                  <a16:creationId xmlns:a16="http://schemas.microsoft.com/office/drawing/2014/main" id="{E0BC016B-69EB-01A6-D60B-972304AA0398}"/>
                </a:ext>
              </a:extLst>
            </p:cNvPr>
            <p:cNvSpPr/>
            <p:nvPr/>
          </p:nvSpPr>
          <p:spPr bwMode="auto">
            <a:xfrm>
              <a:off x="3639454" y="2144485"/>
              <a:ext cx="3467703" cy="3352801"/>
            </a:xfrm>
            <a:prstGeom prst="ellipse">
              <a:avLst/>
            </a:prstGeom>
            <a:solidFill>
              <a:srgbClr val="FFFFFF"/>
            </a:solidFill>
            <a:ln w="15875" cap="flat" cmpd="sng" algn="ctr">
              <a:solidFill>
                <a:schemeClr val="bg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14" name="TextBox 13">
              <a:extLst>
                <a:ext uri="{FF2B5EF4-FFF2-40B4-BE49-F238E27FC236}">
                  <a16:creationId xmlns:a16="http://schemas.microsoft.com/office/drawing/2014/main" id="{42040BAE-640F-1551-C861-2C6FBFA2304C}"/>
                </a:ext>
              </a:extLst>
            </p:cNvPr>
            <p:cNvSpPr txBox="1"/>
            <p:nvPr/>
          </p:nvSpPr>
          <p:spPr>
            <a:xfrm>
              <a:off x="5334001" y="3115733"/>
              <a:ext cx="1176866" cy="1446550"/>
            </a:xfrm>
            <a:prstGeom prst="rect">
              <a:avLst/>
            </a:prstGeom>
            <a:noFill/>
          </p:spPr>
          <p:txBody>
            <a:bodyPr wrap="square" rtlCol="0">
              <a:spAutoFit/>
            </a:bodyPr>
            <a:lstStyle/>
            <a:p>
              <a:r>
                <a:rPr lang="en-US" sz="8800" dirty="0">
                  <a:latin typeface="+mj-lt"/>
                </a:rPr>
                <a:t>B</a:t>
              </a:r>
            </a:p>
          </p:txBody>
        </p:sp>
        <p:sp>
          <p:nvSpPr>
            <p:cNvPr id="15" name="Freeform 30">
              <a:extLst>
                <a:ext uri="{FF2B5EF4-FFF2-40B4-BE49-F238E27FC236}">
                  <a16:creationId xmlns:a16="http://schemas.microsoft.com/office/drawing/2014/main" id="{081580FD-B42A-E5FF-4543-64565AD9306E}"/>
                </a:ext>
              </a:extLst>
            </p:cNvPr>
            <p:cNvSpPr/>
            <p:nvPr/>
          </p:nvSpPr>
          <p:spPr bwMode="gray">
            <a:xfrm>
              <a:off x="4172816" y="2621108"/>
              <a:ext cx="505691" cy="2535382"/>
            </a:xfrm>
            <a:custGeom>
              <a:avLst/>
              <a:gdLst>
                <a:gd name="connsiteX0" fmla="*/ 0 w 568037"/>
                <a:gd name="connsiteY0" fmla="*/ 0 h 2736273"/>
                <a:gd name="connsiteX1" fmla="*/ 159328 w 568037"/>
                <a:gd name="connsiteY1" fmla="*/ 193964 h 2736273"/>
                <a:gd name="connsiteX2" fmla="*/ 284019 w 568037"/>
                <a:gd name="connsiteY2" fmla="*/ 394855 h 2736273"/>
                <a:gd name="connsiteX3" fmla="*/ 415637 w 568037"/>
                <a:gd name="connsiteY3" fmla="*/ 651164 h 2736273"/>
                <a:gd name="connsiteX4" fmla="*/ 519546 w 568037"/>
                <a:gd name="connsiteY4" fmla="*/ 1004455 h 2736273"/>
                <a:gd name="connsiteX5" fmla="*/ 568037 w 568037"/>
                <a:gd name="connsiteY5" fmla="*/ 1433946 h 2736273"/>
                <a:gd name="connsiteX6" fmla="*/ 533400 w 568037"/>
                <a:gd name="connsiteY6" fmla="*/ 1821873 h 2736273"/>
                <a:gd name="connsiteX7" fmla="*/ 422564 w 568037"/>
                <a:gd name="connsiteY7" fmla="*/ 2168236 h 2736273"/>
                <a:gd name="connsiteX8" fmla="*/ 311728 w 568037"/>
                <a:gd name="connsiteY8" fmla="*/ 2417618 h 2736273"/>
                <a:gd name="connsiteX9" fmla="*/ 193964 w 568037"/>
                <a:gd name="connsiteY9" fmla="*/ 2604655 h 2736273"/>
                <a:gd name="connsiteX10" fmla="*/ 96982 w 568037"/>
                <a:gd name="connsiteY10" fmla="*/ 2736273 h 2736273"/>
                <a:gd name="connsiteX0" fmla="*/ 0 w 505691"/>
                <a:gd name="connsiteY0" fmla="*/ 0 h 2667000"/>
                <a:gd name="connsiteX1" fmla="*/ 96982 w 505691"/>
                <a:gd name="connsiteY1" fmla="*/ 124691 h 2667000"/>
                <a:gd name="connsiteX2" fmla="*/ 221673 w 505691"/>
                <a:gd name="connsiteY2" fmla="*/ 325582 h 2667000"/>
                <a:gd name="connsiteX3" fmla="*/ 353291 w 505691"/>
                <a:gd name="connsiteY3" fmla="*/ 581891 h 2667000"/>
                <a:gd name="connsiteX4" fmla="*/ 457200 w 505691"/>
                <a:gd name="connsiteY4" fmla="*/ 935182 h 2667000"/>
                <a:gd name="connsiteX5" fmla="*/ 505691 w 505691"/>
                <a:gd name="connsiteY5" fmla="*/ 1364673 h 2667000"/>
                <a:gd name="connsiteX6" fmla="*/ 471054 w 505691"/>
                <a:gd name="connsiteY6" fmla="*/ 1752600 h 2667000"/>
                <a:gd name="connsiteX7" fmla="*/ 360218 w 505691"/>
                <a:gd name="connsiteY7" fmla="*/ 2098963 h 2667000"/>
                <a:gd name="connsiteX8" fmla="*/ 249382 w 505691"/>
                <a:gd name="connsiteY8" fmla="*/ 2348345 h 2667000"/>
                <a:gd name="connsiteX9" fmla="*/ 131618 w 505691"/>
                <a:gd name="connsiteY9" fmla="*/ 2535382 h 2667000"/>
                <a:gd name="connsiteX10" fmla="*/ 34636 w 505691"/>
                <a:gd name="connsiteY10" fmla="*/ 2667000 h 2667000"/>
                <a:gd name="connsiteX0" fmla="*/ 0 w 505691"/>
                <a:gd name="connsiteY0" fmla="*/ 0 h 2535382"/>
                <a:gd name="connsiteX1" fmla="*/ 96982 w 505691"/>
                <a:gd name="connsiteY1" fmla="*/ 124691 h 2535382"/>
                <a:gd name="connsiteX2" fmla="*/ 221673 w 505691"/>
                <a:gd name="connsiteY2" fmla="*/ 325582 h 2535382"/>
                <a:gd name="connsiteX3" fmla="*/ 353291 w 505691"/>
                <a:gd name="connsiteY3" fmla="*/ 581891 h 2535382"/>
                <a:gd name="connsiteX4" fmla="*/ 457200 w 505691"/>
                <a:gd name="connsiteY4" fmla="*/ 935182 h 2535382"/>
                <a:gd name="connsiteX5" fmla="*/ 505691 w 505691"/>
                <a:gd name="connsiteY5" fmla="*/ 1364673 h 2535382"/>
                <a:gd name="connsiteX6" fmla="*/ 471054 w 505691"/>
                <a:gd name="connsiteY6" fmla="*/ 1752600 h 2535382"/>
                <a:gd name="connsiteX7" fmla="*/ 360218 w 505691"/>
                <a:gd name="connsiteY7" fmla="*/ 2098963 h 2535382"/>
                <a:gd name="connsiteX8" fmla="*/ 249382 w 505691"/>
                <a:gd name="connsiteY8" fmla="*/ 2348345 h 2535382"/>
                <a:gd name="connsiteX9" fmla="*/ 131618 w 505691"/>
                <a:gd name="connsiteY9" fmla="*/ 2535382 h 2535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5691" h="2535382">
                  <a:moveTo>
                    <a:pt x="0" y="0"/>
                  </a:moveTo>
                  <a:lnTo>
                    <a:pt x="96982" y="124691"/>
                  </a:lnTo>
                  <a:lnTo>
                    <a:pt x="221673" y="325582"/>
                  </a:lnTo>
                  <a:lnTo>
                    <a:pt x="353291" y="581891"/>
                  </a:lnTo>
                  <a:lnTo>
                    <a:pt x="457200" y="935182"/>
                  </a:lnTo>
                  <a:lnTo>
                    <a:pt x="505691" y="1364673"/>
                  </a:lnTo>
                  <a:lnTo>
                    <a:pt x="471054" y="1752600"/>
                  </a:lnTo>
                  <a:lnTo>
                    <a:pt x="360218" y="2098963"/>
                  </a:lnTo>
                  <a:lnTo>
                    <a:pt x="249382" y="2348345"/>
                  </a:lnTo>
                  <a:lnTo>
                    <a:pt x="131618" y="2535382"/>
                  </a:lnTo>
                </a:path>
              </a:pathLst>
            </a:custGeom>
            <a:noFill/>
            <a:ln w="19050"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grpSp>
      <p:grpSp>
        <p:nvGrpSpPr>
          <p:cNvPr id="22" name="Group 13">
            <a:extLst>
              <a:ext uri="{FF2B5EF4-FFF2-40B4-BE49-F238E27FC236}">
                <a16:creationId xmlns:a16="http://schemas.microsoft.com/office/drawing/2014/main" id="{C6F1D0ED-22D4-DB5C-71B0-6B3638018C55}"/>
              </a:ext>
            </a:extLst>
          </p:cNvPr>
          <p:cNvGrpSpPr/>
          <p:nvPr/>
        </p:nvGrpSpPr>
        <p:grpSpPr bwMode="gray">
          <a:xfrm>
            <a:off x="3632196" y="2621108"/>
            <a:ext cx="1066799" cy="2510065"/>
            <a:chOff x="3640663" y="2627993"/>
            <a:chExt cx="1066799" cy="2510065"/>
          </a:xfrm>
        </p:grpSpPr>
        <p:sp>
          <p:nvSpPr>
            <p:cNvPr id="23" name="Freeform 27">
              <a:extLst>
                <a:ext uri="{FF2B5EF4-FFF2-40B4-BE49-F238E27FC236}">
                  <a16:creationId xmlns:a16="http://schemas.microsoft.com/office/drawing/2014/main" id="{0F589D4B-69F4-0765-D350-16141215B4D8}"/>
                </a:ext>
              </a:extLst>
            </p:cNvPr>
            <p:cNvSpPr/>
            <p:nvPr/>
          </p:nvSpPr>
          <p:spPr bwMode="gray">
            <a:xfrm>
              <a:off x="3649132" y="2627993"/>
              <a:ext cx="1023257" cy="2510065"/>
            </a:xfrm>
            <a:custGeom>
              <a:avLst/>
              <a:gdLst>
                <a:gd name="connsiteX0" fmla="*/ 457200 w 1016000"/>
                <a:gd name="connsiteY0" fmla="*/ 0 h 2726266"/>
                <a:gd name="connsiteX1" fmla="*/ 254000 w 1016000"/>
                <a:gd name="connsiteY1" fmla="*/ 304800 h 2726266"/>
                <a:gd name="connsiteX2" fmla="*/ 84667 w 1016000"/>
                <a:gd name="connsiteY2" fmla="*/ 694266 h 2726266"/>
                <a:gd name="connsiteX3" fmla="*/ 0 w 1016000"/>
                <a:gd name="connsiteY3" fmla="*/ 1143000 h 2726266"/>
                <a:gd name="connsiteX4" fmla="*/ 8467 w 1016000"/>
                <a:gd name="connsiteY4" fmla="*/ 1549400 h 2726266"/>
                <a:gd name="connsiteX5" fmla="*/ 93134 w 1016000"/>
                <a:gd name="connsiteY5" fmla="*/ 1955800 h 2726266"/>
                <a:gd name="connsiteX6" fmla="*/ 254000 w 1016000"/>
                <a:gd name="connsiteY6" fmla="*/ 2319866 h 2726266"/>
                <a:gd name="connsiteX7" fmla="*/ 431800 w 1016000"/>
                <a:gd name="connsiteY7" fmla="*/ 2599266 h 2726266"/>
                <a:gd name="connsiteX8" fmla="*/ 558800 w 1016000"/>
                <a:gd name="connsiteY8" fmla="*/ 2726266 h 2726266"/>
                <a:gd name="connsiteX9" fmla="*/ 694267 w 1016000"/>
                <a:gd name="connsiteY9" fmla="*/ 2531533 h 2726266"/>
                <a:gd name="connsiteX10" fmla="*/ 821267 w 1016000"/>
                <a:gd name="connsiteY10" fmla="*/ 2302933 h 2726266"/>
                <a:gd name="connsiteX11" fmla="*/ 973667 w 1016000"/>
                <a:gd name="connsiteY11" fmla="*/ 1888066 h 2726266"/>
                <a:gd name="connsiteX12" fmla="*/ 1016000 w 1016000"/>
                <a:gd name="connsiteY12" fmla="*/ 1498600 h 2726266"/>
                <a:gd name="connsiteX13" fmla="*/ 999067 w 1016000"/>
                <a:gd name="connsiteY13" fmla="*/ 1109133 h 2726266"/>
                <a:gd name="connsiteX14" fmla="*/ 922867 w 1016000"/>
                <a:gd name="connsiteY14" fmla="*/ 778933 h 2726266"/>
                <a:gd name="connsiteX15" fmla="*/ 804334 w 1016000"/>
                <a:gd name="connsiteY15" fmla="*/ 474133 h 2726266"/>
                <a:gd name="connsiteX16" fmla="*/ 601134 w 1016000"/>
                <a:gd name="connsiteY16" fmla="*/ 160866 h 2726266"/>
                <a:gd name="connsiteX17" fmla="*/ 457200 w 1016000"/>
                <a:gd name="connsiteY17" fmla="*/ 0 h 2726266"/>
                <a:gd name="connsiteX0" fmla="*/ 457200 w 1016000"/>
                <a:gd name="connsiteY0" fmla="*/ 87542 h 2813808"/>
                <a:gd name="connsiteX1" fmla="*/ 254000 w 1016000"/>
                <a:gd name="connsiteY1" fmla="*/ 392342 h 2813808"/>
                <a:gd name="connsiteX2" fmla="*/ 84667 w 1016000"/>
                <a:gd name="connsiteY2" fmla="*/ 781808 h 2813808"/>
                <a:gd name="connsiteX3" fmla="*/ 0 w 1016000"/>
                <a:gd name="connsiteY3" fmla="*/ 1230542 h 2813808"/>
                <a:gd name="connsiteX4" fmla="*/ 8467 w 1016000"/>
                <a:gd name="connsiteY4" fmla="*/ 1636942 h 2813808"/>
                <a:gd name="connsiteX5" fmla="*/ 93134 w 1016000"/>
                <a:gd name="connsiteY5" fmla="*/ 2043342 h 2813808"/>
                <a:gd name="connsiteX6" fmla="*/ 254000 w 1016000"/>
                <a:gd name="connsiteY6" fmla="*/ 2407408 h 2813808"/>
                <a:gd name="connsiteX7" fmla="*/ 431800 w 1016000"/>
                <a:gd name="connsiteY7" fmla="*/ 2686808 h 2813808"/>
                <a:gd name="connsiteX8" fmla="*/ 558800 w 1016000"/>
                <a:gd name="connsiteY8" fmla="*/ 2813808 h 2813808"/>
                <a:gd name="connsiteX9" fmla="*/ 694267 w 1016000"/>
                <a:gd name="connsiteY9" fmla="*/ 2619075 h 2813808"/>
                <a:gd name="connsiteX10" fmla="*/ 821267 w 1016000"/>
                <a:gd name="connsiteY10" fmla="*/ 2390475 h 2813808"/>
                <a:gd name="connsiteX11" fmla="*/ 973667 w 1016000"/>
                <a:gd name="connsiteY11" fmla="*/ 1975608 h 2813808"/>
                <a:gd name="connsiteX12" fmla="*/ 1016000 w 1016000"/>
                <a:gd name="connsiteY12" fmla="*/ 1586142 h 2813808"/>
                <a:gd name="connsiteX13" fmla="*/ 999067 w 1016000"/>
                <a:gd name="connsiteY13" fmla="*/ 1196675 h 2813808"/>
                <a:gd name="connsiteX14" fmla="*/ 922867 w 1016000"/>
                <a:gd name="connsiteY14" fmla="*/ 866475 h 2813808"/>
                <a:gd name="connsiteX15" fmla="*/ 804334 w 1016000"/>
                <a:gd name="connsiteY15" fmla="*/ 561675 h 2813808"/>
                <a:gd name="connsiteX16" fmla="*/ 601134 w 1016000"/>
                <a:gd name="connsiteY16" fmla="*/ 248408 h 2813808"/>
                <a:gd name="connsiteX17" fmla="*/ 561220 w 1016000"/>
                <a:gd name="connsiteY17" fmla="*/ 0 h 2813808"/>
                <a:gd name="connsiteX18" fmla="*/ 457200 w 1016000"/>
                <a:gd name="connsiteY18" fmla="*/ 87542 h 2813808"/>
                <a:gd name="connsiteX0" fmla="*/ 457200 w 1016000"/>
                <a:gd name="connsiteY0" fmla="*/ 87542 h 2876338"/>
                <a:gd name="connsiteX1" fmla="*/ 254000 w 1016000"/>
                <a:gd name="connsiteY1" fmla="*/ 392342 h 2876338"/>
                <a:gd name="connsiteX2" fmla="*/ 84667 w 1016000"/>
                <a:gd name="connsiteY2" fmla="*/ 781808 h 2876338"/>
                <a:gd name="connsiteX3" fmla="*/ 0 w 1016000"/>
                <a:gd name="connsiteY3" fmla="*/ 1230542 h 2876338"/>
                <a:gd name="connsiteX4" fmla="*/ 8467 w 1016000"/>
                <a:gd name="connsiteY4" fmla="*/ 1636942 h 2876338"/>
                <a:gd name="connsiteX5" fmla="*/ 93134 w 1016000"/>
                <a:gd name="connsiteY5" fmla="*/ 2043342 h 2876338"/>
                <a:gd name="connsiteX6" fmla="*/ 254000 w 1016000"/>
                <a:gd name="connsiteY6" fmla="*/ 2407408 h 2876338"/>
                <a:gd name="connsiteX7" fmla="*/ 431800 w 1016000"/>
                <a:gd name="connsiteY7" fmla="*/ 2686808 h 2876338"/>
                <a:gd name="connsiteX8" fmla="*/ 635000 w 1016000"/>
                <a:gd name="connsiteY8" fmla="*/ 2876338 h 2876338"/>
                <a:gd name="connsiteX9" fmla="*/ 694267 w 1016000"/>
                <a:gd name="connsiteY9" fmla="*/ 2619075 h 2876338"/>
                <a:gd name="connsiteX10" fmla="*/ 821267 w 1016000"/>
                <a:gd name="connsiteY10" fmla="*/ 2390475 h 2876338"/>
                <a:gd name="connsiteX11" fmla="*/ 973667 w 1016000"/>
                <a:gd name="connsiteY11" fmla="*/ 1975608 h 2876338"/>
                <a:gd name="connsiteX12" fmla="*/ 1016000 w 1016000"/>
                <a:gd name="connsiteY12" fmla="*/ 1586142 h 2876338"/>
                <a:gd name="connsiteX13" fmla="*/ 999067 w 1016000"/>
                <a:gd name="connsiteY13" fmla="*/ 1196675 h 2876338"/>
                <a:gd name="connsiteX14" fmla="*/ 922867 w 1016000"/>
                <a:gd name="connsiteY14" fmla="*/ 866475 h 2876338"/>
                <a:gd name="connsiteX15" fmla="*/ 804334 w 1016000"/>
                <a:gd name="connsiteY15" fmla="*/ 561675 h 2876338"/>
                <a:gd name="connsiteX16" fmla="*/ 601134 w 1016000"/>
                <a:gd name="connsiteY16" fmla="*/ 248408 h 2876338"/>
                <a:gd name="connsiteX17" fmla="*/ 561220 w 1016000"/>
                <a:gd name="connsiteY17" fmla="*/ 0 h 2876338"/>
                <a:gd name="connsiteX18" fmla="*/ 457200 w 1016000"/>
                <a:gd name="connsiteY18" fmla="*/ 87542 h 2876338"/>
                <a:gd name="connsiteX0" fmla="*/ 457200 w 1016000"/>
                <a:gd name="connsiteY0" fmla="*/ 87542 h 2876338"/>
                <a:gd name="connsiteX1" fmla="*/ 254000 w 1016000"/>
                <a:gd name="connsiteY1" fmla="*/ 392342 h 2876338"/>
                <a:gd name="connsiteX2" fmla="*/ 84667 w 1016000"/>
                <a:gd name="connsiteY2" fmla="*/ 781808 h 2876338"/>
                <a:gd name="connsiteX3" fmla="*/ 0 w 1016000"/>
                <a:gd name="connsiteY3" fmla="*/ 1230542 h 2876338"/>
                <a:gd name="connsiteX4" fmla="*/ 8467 w 1016000"/>
                <a:gd name="connsiteY4" fmla="*/ 1636942 h 2876338"/>
                <a:gd name="connsiteX5" fmla="*/ 93134 w 1016000"/>
                <a:gd name="connsiteY5" fmla="*/ 2043342 h 2876338"/>
                <a:gd name="connsiteX6" fmla="*/ 254000 w 1016000"/>
                <a:gd name="connsiteY6" fmla="*/ 2407408 h 2876338"/>
                <a:gd name="connsiteX7" fmla="*/ 431800 w 1016000"/>
                <a:gd name="connsiteY7" fmla="*/ 2686808 h 2876338"/>
                <a:gd name="connsiteX8" fmla="*/ 667657 w 1016000"/>
                <a:gd name="connsiteY8" fmla="*/ 2876338 h 2876338"/>
                <a:gd name="connsiteX9" fmla="*/ 694267 w 1016000"/>
                <a:gd name="connsiteY9" fmla="*/ 2619075 h 2876338"/>
                <a:gd name="connsiteX10" fmla="*/ 821267 w 1016000"/>
                <a:gd name="connsiteY10" fmla="*/ 2390475 h 2876338"/>
                <a:gd name="connsiteX11" fmla="*/ 973667 w 1016000"/>
                <a:gd name="connsiteY11" fmla="*/ 1975608 h 2876338"/>
                <a:gd name="connsiteX12" fmla="*/ 1016000 w 1016000"/>
                <a:gd name="connsiteY12" fmla="*/ 1586142 h 2876338"/>
                <a:gd name="connsiteX13" fmla="*/ 999067 w 1016000"/>
                <a:gd name="connsiteY13" fmla="*/ 1196675 h 2876338"/>
                <a:gd name="connsiteX14" fmla="*/ 922867 w 1016000"/>
                <a:gd name="connsiteY14" fmla="*/ 866475 h 2876338"/>
                <a:gd name="connsiteX15" fmla="*/ 804334 w 1016000"/>
                <a:gd name="connsiteY15" fmla="*/ 561675 h 2876338"/>
                <a:gd name="connsiteX16" fmla="*/ 601134 w 1016000"/>
                <a:gd name="connsiteY16" fmla="*/ 248408 h 2876338"/>
                <a:gd name="connsiteX17" fmla="*/ 561220 w 1016000"/>
                <a:gd name="connsiteY17" fmla="*/ 0 h 2876338"/>
                <a:gd name="connsiteX18" fmla="*/ 457200 w 1016000"/>
                <a:gd name="connsiteY18" fmla="*/ 87542 h 2876338"/>
                <a:gd name="connsiteX0" fmla="*/ 457200 w 1016000"/>
                <a:gd name="connsiteY0" fmla="*/ 87542 h 2876338"/>
                <a:gd name="connsiteX1" fmla="*/ 254000 w 1016000"/>
                <a:gd name="connsiteY1" fmla="*/ 392342 h 2876338"/>
                <a:gd name="connsiteX2" fmla="*/ 84667 w 1016000"/>
                <a:gd name="connsiteY2" fmla="*/ 781808 h 2876338"/>
                <a:gd name="connsiteX3" fmla="*/ 0 w 1016000"/>
                <a:gd name="connsiteY3" fmla="*/ 1230542 h 2876338"/>
                <a:gd name="connsiteX4" fmla="*/ 8467 w 1016000"/>
                <a:gd name="connsiteY4" fmla="*/ 1636942 h 2876338"/>
                <a:gd name="connsiteX5" fmla="*/ 93134 w 1016000"/>
                <a:gd name="connsiteY5" fmla="*/ 2043342 h 2876338"/>
                <a:gd name="connsiteX6" fmla="*/ 254000 w 1016000"/>
                <a:gd name="connsiteY6" fmla="*/ 2407408 h 2876338"/>
                <a:gd name="connsiteX7" fmla="*/ 431800 w 1016000"/>
                <a:gd name="connsiteY7" fmla="*/ 2686808 h 2876338"/>
                <a:gd name="connsiteX8" fmla="*/ 667657 w 1016000"/>
                <a:gd name="connsiteY8" fmla="*/ 2876338 h 2876338"/>
                <a:gd name="connsiteX9" fmla="*/ 694267 w 1016000"/>
                <a:gd name="connsiteY9" fmla="*/ 2619075 h 2876338"/>
                <a:gd name="connsiteX10" fmla="*/ 821267 w 1016000"/>
                <a:gd name="connsiteY10" fmla="*/ 2390475 h 2876338"/>
                <a:gd name="connsiteX11" fmla="*/ 973667 w 1016000"/>
                <a:gd name="connsiteY11" fmla="*/ 1975608 h 2876338"/>
                <a:gd name="connsiteX12" fmla="*/ 1016000 w 1016000"/>
                <a:gd name="connsiteY12" fmla="*/ 1586142 h 2876338"/>
                <a:gd name="connsiteX13" fmla="*/ 999067 w 1016000"/>
                <a:gd name="connsiteY13" fmla="*/ 1196675 h 2876338"/>
                <a:gd name="connsiteX14" fmla="*/ 922867 w 1016000"/>
                <a:gd name="connsiteY14" fmla="*/ 866475 h 2876338"/>
                <a:gd name="connsiteX15" fmla="*/ 804334 w 1016000"/>
                <a:gd name="connsiteY15" fmla="*/ 561675 h 2876338"/>
                <a:gd name="connsiteX16" fmla="*/ 731762 w 1016000"/>
                <a:gd name="connsiteY16" fmla="*/ 273419 h 2876338"/>
                <a:gd name="connsiteX17" fmla="*/ 561220 w 1016000"/>
                <a:gd name="connsiteY17" fmla="*/ 0 h 2876338"/>
                <a:gd name="connsiteX18" fmla="*/ 457200 w 1016000"/>
                <a:gd name="connsiteY18" fmla="*/ 87542 h 2876338"/>
                <a:gd name="connsiteX0" fmla="*/ 457200 w 1016000"/>
                <a:gd name="connsiteY0" fmla="*/ 87542 h 2876338"/>
                <a:gd name="connsiteX1" fmla="*/ 254000 w 1016000"/>
                <a:gd name="connsiteY1" fmla="*/ 392342 h 2876338"/>
                <a:gd name="connsiteX2" fmla="*/ 84667 w 1016000"/>
                <a:gd name="connsiteY2" fmla="*/ 781808 h 2876338"/>
                <a:gd name="connsiteX3" fmla="*/ 0 w 1016000"/>
                <a:gd name="connsiteY3" fmla="*/ 1230542 h 2876338"/>
                <a:gd name="connsiteX4" fmla="*/ 8467 w 1016000"/>
                <a:gd name="connsiteY4" fmla="*/ 1636942 h 2876338"/>
                <a:gd name="connsiteX5" fmla="*/ 93134 w 1016000"/>
                <a:gd name="connsiteY5" fmla="*/ 2043342 h 2876338"/>
                <a:gd name="connsiteX6" fmla="*/ 254000 w 1016000"/>
                <a:gd name="connsiteY6" fmla="*/ 2407408 h 2876338"/>
                <a:gd name="connsiteX7" fmla="*/ 431800 w 1016000"/>
                <a:gd name="connsiteY7" fmla="*/ 2686808 h 2876338"/>
                <a:gd name="connsiteX8" fmla="*/ 667657 w 1016000"/>
                <a:gd name="connsiteY8" fmla="*/ 2876338 h 2876338"/>
                <a:gd name="connsiteX9" fmla="*/ 694267 w 1016000"/>
                <a:gd name="connsiteY9" fmla="*/ 2619075 h 2876338"/>
                <a:gd name="connsiteX10" fmla="*/ 821267 w 1016000"/>
                <a:gd name="connsiteY10" fmla="*/ 2390475 h 2876338"/>
                <a:gd name="connsiteX11" fmla="*/ 973667 w 1016000"/>
                <a:gd name="connsiteY11" fmla="*/ 1975608 h 2876338"/>
                <a:gd name="connsiteX12" fmla="*/ 1016000 w 1016000"/>
                <a:gd name="connsiteY12" fmla="*/ 1586142 h 2876338"/>
                <a:gd name="connsiteX13" fmla="*/ 999067 w 1016000"/>
                <a:gd name="connsiteY13" fmla="*/ 1196675 h 2876338"/>
                <a:gd name="connsiteX14" fmla="*/ 922867 w 1016000"/>
                <a:gd name="connsiteY14" fmla="*/ 866475 h 2876338"/>
                <a:gd name="connsiteX15" fmla="*/ 858762 w 1016000"/>
                <a:gd name="connsiteY15" fmla="*/ 649215 h 2876338"/>
                <a:gd name="connsiteX16" fmla="*/ 731762 w 1016000"/>
                <a:gd name="connsiteY16" fmla="*/ 273419 h 2876338"/>
                <a:gd name="connsiteX17" fmla="*/ 561220 w 1016000"/>
                <a:gd name="connsiteY17" fmla="*/ 0 h 2876338"/>
                <a:gd name="connsiteX18" fmla="*/ 457200 w 1016000"/>
                <a:gd name="connsiteY18" fmla="*/ 87542 h 2876338"/>
                <a:gd name="connsiteX0" fmla="*/ 457200 w 1016000"/>
                <a:gd name="connsiteY0" fmla="*/ 87542 h 2876338"/>
                <a:gd name="connsiteX1" fmla="*/ 254000 w 1016000"/>
                <a:gd name="connsiteY1" fmla="*/ 392342 h 2876338"/>
                <a:gd name="connsiteX2" fmla="*/ 84667 w 1016000"/>
                <a:gd name="connsiteY2" fmla="*/ 781808 h 2876338"/>
                <a:gd name="connsiteX3" fmla="*/ 0 w 1016000"/>
                <a:gd name="connsiteY3" fmla="*/ 1230542 h 2876338"/>
                <a:gd name="connsiteX4" fmla="*/ 8467 w 1016000"/>
                <a:gd name="connsiteY4" fmla="*/ 1636942 h 2876338"/>
                <a:gd name="connsiteX5" fmla="*/ 93134 w 1016000"/>
                <a:gd name="connsiteY5" fmla="*/ 2043342 h 2876338"/>
                <a:gd name="connsiteX6" fmla="*/ 254000 w 1016000"/>
                <a:gd name="connsiteY6" fmla="*/ 2407408 h 2876338"/>
                <a:gd name="connsiteX7" fmla="*/ 431800 w 1016000"/>
                <a:gd name="connsiteY7" fmla="*/ 2686808 h 2876338"/>
                <a:gd name="connsiteX8" fmla="*/ 667657 w 1016000"/>
                <a:gd name="connsiteY8" fmla="*/ 2876338 h 2876338"/>
                <a:gd name="connsiteX9" fmla="*/ 694267 w 1016000"/>
                <a:gd name="connsiteY9" fmla="*/ 2619075 h 2876338"/>
                <a:gd name="connsiteX10" fmla="*/ 821267 w 1016000"/>
                <a:gd name="connsiteY10" fmla="*/ 2390475 h 2876338"/>
                <a:gd name="connsiteX11" fmla="*/ 973667 w 1016000"/>
                <a:gd name="connsiteY11" fmla="*/ 1975608 h 2876338"/>
                <a:gd name="connsiteX12" fmla="*/ 1016000 w 1016000"/>
                <a:gd name="connsiteY12" fmla="*/ 1586142 h 2876338"/>
                <a:gd name="connsiteX13" fmla="*/ 999067 w 1016000"/>
                <a:gd name="connsiteY13" fmla="*/ 1196675 h 2876338"/>
                <a:gd name="connsiteX14" fmla="*/ 966410 w 1016000"/>
                <a:gd name="connsiteY14" fmla="*/ 841464 h 2876338"/>
                <a:gd name="connsiteX15" fmla="*/ 858762 w 1016000"/>
                <a:gd name="connsiteY15" fmla="*/ 649215 h 2876338"/>
                <a:gd name="connsiteX16" fmla="*/ 731762 w 1016000"/>
                <a:gd name="connsiteY16" fmla="*/ 273419 h 2876338"/>
                <a:gd name="connsiteX17" fmla="*/ 561220 w 1016000"/>
                <a:gd name="connsiteY17" fmla="*/ 0 h 2876338"/>
                <a:gd name="connsiteX18" fmla="*/ 457200 w 1016000"/>
                <a:gd name="connsiteY18" fmla="*/ 87542 h 2876338"/>
                <a:gd name="connsiteX0" fmla="*/ 457200 w 1016000"/>
                <a:gd name="connsiteY0" fmla="*/ 87542 h 2876338"/>
                <a:gd name="connsiteX1" fmla="*/ 254000 w 1016000"/>
                <a:gd name="connsiteY1" fmla="*/ 392342 h 2876338"/>
                <a:gd name="connsiteX2" fmla="*/ 84667 w 1016000"/>
                <a:gd name="connsiteY2" fmla="*/ 781808 h 2876338"/>
                <a:gd name="connsiteX3" fmla="*/ 0 w 1016000"/>
                <a:gd name="connsiteY3" fmla="*/ 1230542 h 2876338"/>
                <a:gd name="connsiteX4" fmla="*/ 8467 w 1016000"/>
                <a:gd name="connsiteY4" fmla="*/ 1636942 h 2876338"/>
                <a:gd name="connsiteX5" fmla="*/ 93134 w 1016000"/>
                <a:gd name="connsiteY5" fmla="*/ 2043342 h 2876338"/>
                <a:gd name="connsiteX6" fmla="*/ 254000 w 1016000"/>
                <a:gd name="connsiteY6" fmla="*/ 2407408 h 2876338"/>
                <a:gd name="connsiteX7" fmla="*/ 431800 w 1016000"/>
                <a:gd name="connsiteY7" fmla="*/ 2686808 h 2876338"/>
                <a:gd name="connsiteX8" fmla="*/ 667657 w 1016000"/>
                <a:gd name="connsiteY8" fmla="*/ 2876338 h 2876338"/>
                <a:gd name="connsiteX9" fmla="*/ 694267 w 1016000"/>
                <a:gd name="connsiteY9" fmla="*/ 2619075 h 2876338"/>
                <a:gd name="connsiteX10" fmla="*/ 821267 w 1016000"/>
                <a:gd name="connsiteY10" fmla="*/ 2390475 h 2876338"/>
                <a:gd name="connsiteX11" fmla="*/ 973667 w 1016000"/>
                <a:gd name="connsiteY11" fmla="*/ 1975608 h 2876338"/>
                <a:gd name="connsiteX12" fmla="*/ 1016000 w 1016000"/>
                <a:gd name="connsiteY12" fmla="*/ 1586142 h 2876338"/>
                <a:gd name="connsiteX13" fmla="*/ 999067 w 1016000"/>
                <a:gd name="connsiteY13" fmla="*/ 1196675 h 2876338"/>
                <a:gd name="connsiteX14" fmla="*/ 966410 w 1016000"/>
                <a:gd name="connsiteY14" fmla="*/ 841464 h 2876338"/>
                <a:gd name="connsiteX15" fmla="*/ 902305 w 1016000"/>
                <a:gd name="connsiteY15" fmla="*/ 574181 h 2876338"/>
                <a:gd name="connsiteX16" fmla="*/ 731762 w 1016000"/>
                <a:gd name="connsiteY16" fmla="*/ 273419 h 2876338"/>
                <a:gd name="connsiteX17" fmla="*/ 561220 w 1016000"/>
                <a:gd name="connsiteY17" fmla="*/ 0 h 2876338"/>
                <a:gd name="connsiteX18" fmla="*/ 457200 w 1016000"/>
                <a:gd name="connsiteY18" fmla="*/ 87542 h 2876338"/>
                <a:gd name="connsiteX0" fmla="*/ 457200 w 1016000"/>
                <a:gd name="connsiteY0" fmla="*/ 87542 h 2876338"/>
                <a:gd name="connsiteX1" fmla="*/ 254000 w 1016000"/>
                <a:gd name="connsiteY1" fmla="*/ 392342 h 2876338"/>
                <a:gd name="connsiteX2" fmla="*/ 84667 w 1016000"/>
                <a:gd name="connsiteY2" fmla="*/ 781808 h 2876338"/>
                <a:gd name="connsiteX3" fmla="*/ 0 w 1016000"/>
                <a:gd name="connsiteY3" fmla="*/ 1230542 h 2876338"/>
                <a:gd name="connsiteX4" fmla="*/ 8467 w 1016000"/>
                <a:gd name="connsiteY4" fmla="*/ 1636942 h 2876338"/>
                <a:gd name="connsiteX5" fmla="*/ 93134 w 1016000"/>
                <a:gd name="connsiteY5" fmla="*/ 2043342 h 2876338"/>
                <a:gd name="connsiteX6" fmla="*/ 254000 w 1016000"/>
                <a:gd name="connsiteY6" fmla="*/ 2407408 h 2876338"/>
                <a:gd name="connsiteX7" fmla="*/ 431800 w 1016000"/>
                <a:gd name="connsiteY7" fmla="*/ 2686808 h 2876338"/>
                <a:gd name="connsiteX8" fmla="*/ 667657 w 1016000"/>
                <a:gd name="connsiteY8" fmla="*/ 2876338 h 2876338"/>
                <a:gd name="connsiteX9" fmla="*/ 694267 w 1016000"/>
                <a:gd name="connsiteY9" fmla="*/ 2619075 h 2876338"/>
                <a:gd name="connsiteX10" fmla="*/ 821267 w 1016000"/>
                <a:gd name="connsiteY10" fmla="*/ 2390475 h 2876338"/>
                <a:gd name="connsiteX11" fmla="*/ 1006324 w 1016000"/>
                <a:gd name="connsiteY11" fmla="*/ 1988115 h 2876338"/>
                <a:gd name="connsiteX12" fmla="*/ 1016000 w 1016000"/>
                <a:gd name="connsiteY12" fmla="*/ 1586142 h 2876338"/>
                <a:gd name="connsiteX13" fmla="*/ 999067 w 1016000"/>
                <a:gd name="connsiteY13" fmla="*/ 1196675 h 2876338"/>
                <a:gd name="connsiteX14" fmla="*/ 966410 w 1016000"/>
                <a:gd name="connsiteY14" fmla="*/ 841464 h 2876338"/>
                <a:gd name="connsiteX15" fmla="*/ 902305 w 1016000"/>
                <a:gd name="connsiteY15" fmla="*/ 574181 h 2876338"/>
                <a:gd name="connsiteX16" fmla="*/ 731762 w 1016000"/>
                <a:gd name="connsiteY16" fmla="*/ 273419 h 2876338"/>
                <a:gd name="connsiteX17" fmla="*/ 561220 w 1016000"/>
                <a:gd name="connsiteY17" fmla="*/ 0 h 2876338"/>
                <a:gd name="connsiteX18" fmla="*/ 457200 w 1016000"/>
                <a:gd name="connsiteY18" fmla="*/ 87542 h 2876338"/>
                <a:gd name="connsiteX0" fmla="*/ 457200 w 1059543"/>
                <a:gd name="connsiteY0" fmla="*/ 87542 h 2876338"/>
                <a:gd name="connsiteX1" fmla="*/ 254000 w 1059543"/>
                <a:gd name="connsiteY1" fmla="*/ 392342 h 2876338"/>
                <a:gd name="connsiteX2" fmla="*/ 84667 w 1059543"/>
                <a:gd name="connsiteY2" fmla="*/ 781808 h 2876338"/>
                <a:gd name="connsiteX3" fmla="*/ 0 w 1059543"/>
                <a:gd name="connsiteY3" fmla="*/ 1230542 h 2876338"/>
                <a:gd name="connsiteX4" fmla="*/ 8467 w 1059543"/>
                <a:gd name="connsiteY4" fmla="*/ 1636942 h 2876338"/>
                <a:gd name="connsiteX5" fmla="*/ 93134 w 1059543"/>
                <a:gd name="connsiteY5" fmla="*/ 2043342 h 2876338"/>
                <a:gd name="connsiteX6" fmla="*/ 254000 w 1059543"/>
                <a:gd name="connsiteY6" fmla="*/ 2407408 h 2876338"/>
                <a:gd name="connsiteX7" fmla="*/ 431800 w 1059543"/>
                <a:gd name="connsiteY7" fmla="*/ 2686808 h 2876338"/>
                <a:gd name="connsiteX8" fmla="*/ 667657 w 1059543"/>
                <a:gd name="connsiteY8" fmla="*/ 2876338 h 2876338"/>
                <a:gd name="connsiteX9" fmla="*/ 694267 w 1059543"/>
                <a:gd name="connsiteY9" fmla="*/ 2619075 h 2876338"/>
                <a:gd name="connsiteX10" fmla="*/ 821267 w 1059543"/>
                <a:gd name="connsiteY10" fmla="*/ 2390475 h 2876338"/>
                <a:gd name="connsiteX11" fmla="*/ 1006324 w 1059543"/>
                <a:gd name="connsiteY11" fmla="*/ 1988115 h 2876338"/>
                <a:gd name="connsiteX12" fmla="*/ 1059543 w 1059543"/>
                <a:gd name="connsiteY12" fmla="*/ 1548625 h 2876338"/>
                <a:gd name="connsiteX13" fmla="*/ 999067 w 1059543"/>
                <a:gd name="connsiteY13" fmla="*/ 1196675 h 2876338"/>
                <a:gd name="connsiteX14" fmla="*/ 966410 w 1059543"/>
                <a:gd name="connsiteY14" fmla="*/ 841464 h 2876338"/>
                <a:gd name="connsiteX15" fmla="*/ 902305 w 1059543"/>
                <a:gd name="connsiteY15" fmla="*/ 574181 h 2876338"/>
                <a:gd name="connsiteX16" fmla="*/ 731762 w 1059543"/>
                <a:gd name="connsiteY16" fmla="*/ 273419 h 2876338"/>
                <a:gd name="connsiteX17" fmla="*/ 561220 w 1059543"/>
                <a:gd name="connsiteY17" fmla="*/ 0 h 2876338"/>
                <a:gd name="connsiteX18" fmla="*/ 457200 w 1059543"/>
                <a:gd name="connsiteY18" fmla="*/ 87542 h 2876338"/>
                <a:gd name="connsiteX0" fmla="*/ 457200 w 1059543"/>
                <a:gd name="connsiteY0" fmla="*/ 87542 h 2876338"/>
                <a:gd name="connsiteX1" fmla="*/ 254000 w 1059543"/>
                <a:gd name="connsiteY1" fmla="*/ 392342 h 2876338"/>
                <a:gd name="connsiteX2" fmla="*/ 84667 w 1059543"/>
                <a:gd name="connsiteY2" fmla="*/ 781808 h 2876338"/>
                <a:gd name="connsiteX3" fmla="*/ 0 w 1059543"/>
                <a:gd name="connsiteY3" fmla="*/ 1230542 h 2876338"/>
                <a:gd name="connsiteX4" fmla="*/ 8467 w 1059543"/>
                <a:gd name="connsiteY4" fmla="*/ 1636942 h 2876338"/>
                <a:gd name="connsiteX5" fmla="*/ 93134 w 1059543"/>
                <a:gd name="connsiteY5" fmla="*/ 2043342 h 2876338"/>
                <a:gd name="connsiteX6" fmla="*/ 254000 w 1059543"/>
                <a:gd name="connsiteY6" fmla="*/ 2407408 h 2876338"/>
                <a:gd name="connsiteX7" fmla="*/ 431800 w 1059543"/>
                <a:gd name="connsiteY7" fmla="*/ 2686808 h 2876338"/>
                <a:gd name="connsiteX8" fmla="*/ 667657 w 1059543"/>
                <a:gd name="connsiteY8" fmla="*/ 2876338 h 2876338"/>
                <a:gd name="connsiteX9" fmla="*/ 694267 w 1059543"/>
                <a:gd name="connsiteY9" fmla="*/ 2619075 h 2876338"/>
                <a:gd name="connsiteX10" fmla="*/ 897467 w 1059543"/>
                <a:gd name="connsiteY10" fmla="*/ 2390476 h 2876338"/>
                <a:gd name="connsiteX11" fmla="*/ 1006324 w 1059543"/>
                <a:gd name="connsiteY11" fmla="*/ 1988115 h 2876338"/>
                <a:gd name="connsiteX12" fmla="*/ 1059543 w 1059543"/>
                <a:gd name="connsiteY12" fmla="*/ 1548625 h 2876338"/>
                <a:gd name="connsiteX13" fmla="*/ 999067 w 1059543"/>
                <a:gd name="connsiteY13" fmla="*/ 1196675 h 2876338"/>
                <a:gd name="connsiteX14" fmla="*/ 966410 w 1059543"/>
                <a:gd name="connsiteY14" fmla="*/ 841464 h 2876338"/>
                <a:gd name="connsiteX15" fmla="*/ 902305 w 1059543"/>
                <a:gd name="connsiteY15" fmla="*/ 574181 h 2876338"/>
                <a:gd name="connsiteX16" fmla="*/ 731762 w 1059543"/>
                <a:gd name="connsiteY16" fmla="*/ 273419 h 2876338"/>
                <a:gd name="connsiteX17" fmla="*/ 561220 w 1059543"/>
                <a:gd name="connsiteY17" fmla="*/ 0 h 2876338"/>
                <a:gd name="connsiteX18" fmla="*/ 457200 w 1059543"/>
                <a:gd name="connsiteY18" fmla="*/ 87542 h 2876338"/>
                <a:gd name="connsiteX0" fmla="*/ 457200 w 1059543"/>
                <a:gd name="connsiteY0" fmla="*/ 87542 h 2876338"/>
                <a:gd name="connsiteX1" fmla="*/ 254000 w 1059543"/>
                <a:gd name="connsiteY1" fmla="*/ 392342 h 2876338"/>
                <a:gd name="connsiteX2" fmla="*/ 84667 w 1059543"/>
                <a:gd name="connsiteY2" fmla="*/ 781808 h 2876338"/>
                <a:gd name="connsiteX3" fmla="*/ 0 w 1059543"/>
                <a:gd name="connsiteY3" fmla="*/ 1230542 h 2876338"/>
                <a:gd name="connsiteX4" fmla="*/ 8467 w 1059543"/>
                <a:gd name="connsiteY4" fmla="*/ 1636942 h 2876338"/>
                <a:gd name="connsiteX5" fmla="*/ 93134 w 1059543"/>
                <a:gd name="connsiteY5" fmla="*/ 2043342 h 2876338"/>
                <a:gd name="connsiteX6" fmla="*/ 254000 w 1059543"/>
                <a:gd name="connsiteY6" fmla="*/ 2407408 h 2876338"/>
                <a:gd name="connsiteX7" fmla="*/ 431800 w 1059543"/>
                <a:gd name="connsiteY7" fmla="*/ 2686808 h 2876338"/>
                <a:gd name="connsiteX8" fmla="*/ 667657 w 1059543"/>
                <a:gd name="connsiteY8" fmla="*/ 2876338 h 2876338"/>
                <a:gd name="connsiteX9" fmla="*/ 781352 w 1059543"/>
                <a:gd name="connsiteY9" fmla="*/ 2669099 h 2876338"/>
                <a:gd name="connsiteX10" fmla="*/ 897467 w 1059543"/>
                <a:gd name="connsiteY10" fmla="*/ 2390476 h 2876338"/>
                <a:gd name="connsiteX11" fmla="*/ 1006324 w 1059543"/>
                <a:gd name="connsiteY11" fmla="*/ 1988115 h 2876338"/>
                <a:gd name="connsiteX12" fmla="*/ 1059543 w 1059543"/>
                <a:gd name="connsiteY12" fmla="*/ 1548625 h 2876338"/>
                <a:gd name="connsiteX13" fmla="*/ 999067 w 1059543"/>
                <a:gd name="connsiteY13" fmla="*/ 1196675 h 2876338"/>
                <a:gd name="connsiteX14" fmla="*/ 966410 w 1059543"/>
                <a:gd name="connsiteY14" fmla="*/ 841464 h 2876338"/>
                <a:gd name="connsiteX15" fmla="*/ 902305 w 1059543"/>
                <a:gd name="connsiteY15" fmla="*/ 574181 h 2876338"/>
                <a:gd name="connsiteX16" fmla="*/ 731762 w 1059543"/>
                <a:gd name="connsiteY16" fmla="*/ 273419 h 2876338"/>
                <a:gd name="connsiteX17" fmla="*/ 561220 w 1059543"/>
                <a:gd name="connsiteY17" fmla="*/ 0 h 2876338"/>
                <a:gd name="connsiteX18" fmla="*/ 457200 w 1059543"/>
                <a:gd name="connsiteY18" fmla="*/ 87542 h 2876338"/>
                <a:gd name="connsiteX0" fmla="*/ 457200 w 1059543"/>
                <a:gd name="connsiteY0" fmla="*/ 87542 h 2876338"/>
                <a:gd name="connsiteX1" fmla="*/ 254000 w 1059543"/>
                <a:gd name="connsiteY1" fmla="*/ 392342 h 2876338"/>
                <a:gd name="connsiteX2" fmla="*/ 84667 w 1059543"/>
                <a:gd name="connsiteY2" fmla="*/ 781808 h 2876338"/>
                <a:gd name="connsiteX3" fmla="*/ 0 w 1059543"/>
                <a:gd name="connsiteY3" fmla="*/ 1230542 h 2876338"/>
                <a:gd name="connsiteX4" fmla="*/ 8467 w 1059543"/>
                <a:gd name="connsiteY4" fmla="*/ 1636942 h 2876338"/>
                <a:gd name="connsiteX5" fmla="*/ 93134 w 1059543"/>
                <a:gd name="connsiteY5" fmla="*/ 2043342 h 2876338"/>
                <a:gd name="connsiteX6" fmla="*/ 254000 w 1059543"/>
                <a:gd name="connsiteY6" fmla="*/ 2407408 h 2876338"/>
                <a:gd name="connsiteX7" fmla="*/ 431800 w 1059543"/>
                <a:gd name="connsiteY7" fmla="*/ 2686808 h 2876338"/>
                <a:gd name="connsiteX8" fmla="*/ 667657 w 1059543"/>
                <a:gd name="connsiteY8" fmla="*/ 2876338 h 2876338"/>
                <a:gd name="connsiteX9" fmla="*/ 781352 w 1059543"/>
                <a:gd name="connsiteY9" fmla="*/ 2669099 h 2876338"/>
                <a:gd name="connsiteX10" fmla="*/ 897467 w 1059543"/>
                <a:gd name="connsiteY10" fmla="*/ 2390476 h 2876338"/>
                <a:gd name="connsiteX11" fmla="*/ 1006324 w 1059543"/>
                <a:gd name="connsiteY11" fmla="*/ 1988115 h 2876338"/>
                <a:gd name="connsiteX12" fmla="*/ 1059543 w 1059543"/>
                <a:gd name="connsiteY12" fmla="*/ 1548625 h 2876338"/>
                <a:gd name="connsiteX13" fmla="*/ 1042610 w 1059543"/>
                <a:gd name="connsiteY13" fmla="*/ 1196676 h 2876338"/>
                <a:gd name="connsiteX14" fmla="*/ 966410 w 1059543"/>
                <a:gd name="connsiteY14" fmla="*/ 841464 h 2876338"/>
                <a:gd name="connsiteX15" fmla="*/ 902305 w 1059543"/>
                <a:gd name="connsiteY15" fmla="*/ 574181 h 2876338"/>
                <a:gd name="connsiteX16" fmla="*/ 731762 w 1059543"/>
                <a:gd name="connsiteY16" fmla="*/ 273419 h 2876338"/>
                <a:gd name="connsiteX17" fmla="*/ 561220 w 1059543"/>
                <a:gd name="connsiteY17" fmla="*/ 0 h 2876338"/>
                <a:gd name="connsiteX18" fmla="*/ 457200 w 1059543"/>
                <a:gd name="connsiteY18" fmla="*/ 87542 h 2876338"/>
                <a:gd name="connsiteX0" fmla="*/ 457200 w 1059543"/>
                <a:gd name="connsiteY0" fmla="*/ 87542 h 2876338"/>
                <a:gd name="connsiteX1" fmla="*/ 241300 w 1059543"/>
                <a:gd name="connsiteY1" fmla="*/ 363162 h 2876338"/>
                <a:gd name="connsiteX2" fmla="*/ 84667 w 1059543"/>
                <a:gd name="connsiteY2" fmla="*/ 781808 h 2876338"/>
                <a:gd name="connsiteX3" fmla="*/ 0 w 1059543"/>
                <a:gd name="connsiteY3" fmla="*/ 1230542 h 2876338"/>
                <a:gd name="connsiteX4" fmla="*/ 8467 w 1059543"/>
                <a:gd name="connsiteY4" fmla="*/ 1636942 h 2876338"/>
                <a:gd name="connsiteX5" fmla="*/ 93134 w 1059543"/>
                <a:gd name="connsiteY5" fmla="*/ 2043342 h 2876338"/>
                <a:gd name="connsiteX6" fmla="*/ 254000 w 1059543"/>
                <a:gd name="connsiteY6" fmla="*/ 2407408 h 2876338"/>
                <a:gd name="connsiteX7" fmla="*/ 431800 w 1059543"/>
                <a:gd name="connsiteY7" fmla="*/ 2686808 h 2876338"/>
                <a:gd name="connsiteX8" fmla="*/ 667657 w 1059543"/>
                <a:gd name="connsiteY8" fmla="*/ 2876338 h 2876338"/>
                <a:gd name="connsiteX9" fmla="*/ 781352 w 1059543"/>
                <a:gd name="connsiteY9" fmla="*/ 2669099 h 2876338"/>
                <a:gd name="connsiteX10" fmla="*/ 897467 w 1059543"/>
                <a:gd name="connsiteY10" fmla="*/ 2390476 h 2876338"/>
                <a:gd name="connsiteX11" fmla="*/ 1006324 w 1059543"/>
                <a:gd name="connsiteY11" fmla="*/ 1988115 h 2876338"/>
                <a:gd name="connsiteX12" fmla="*/ 1059543 w 1059543"/>
                <a:gd name="connsiteY12" fmla="*/ 1548625 h 2876338"/>
                <a:gd name="connsiteX13" fmla="*/ 1042610 w 1059543"/>
                <a:gd name="connsiteY13" fmla="*/ 1196676 h 2876338"/>
                <a:gd name="connsiteX14" fmla="*/ 966410 w 1059543"/>
                <a:gd name="connsiteY14" fmla="*/ 841464 h 2876338"/>
                <a:gd name="connsiteX15" fmla="*/ 902305 w 1059543"/>
                <a:gd name="connsiteY15" fmla="*/ 574181 h 2876338"/>
                <a:gd name="connsiteX16" fmla="*/ 731762 w 1059543"/>
                <a:gd name="connsiteY16" fmla="*/ 273419 h 2876338"/>
                <a:gd name="connsiteX17" fmla="*/ 561220 w 1059543"/>
                <a:gd name="connsiteY17" fmla="*/ 0 h 2876338"/>
                <a:gd name="connsiteX18" fmla="*/ 457200 w 1059543"/>
                <a:gd name="connsiteY18" fmla="*/ 87542 h 2876338"/>
                <a:gd name="connsiteX0" fmla="*/ 387350 w 1059543"/>
                <a:gd name="connsiteY0" fmla="*/ 124017 h 2876338"/>
                <a:gd name="connsiteX1" fmla="*/ 241300 w 1059543"/>
                <a:gd name="connsiteY1" fmla="*/ 363162 h 2876338"/>
                <a:gd name="connsiteX2" fmla="*/ 84667 w 1059543"/>
                <a:gd name="connsiteY2" fmla="*/ 781808 h 2876338"/>
                <a:gd name="connsiteX3" fmla="*/ 0 w 1059543"/>
                <a:gd name="connsiteY3" fmla="*/ 1230542 h 2876338"/>
                <a:gd name="connsiteX4" fmla="*/ 8467 w 1059543"/>
                <a:gd name="connsiteY4" fmla="*/ 1636942 h 2876338"/>
                <a:gd name="connsiteX5" fmla="*/ 93134 w 1059543"/>
                <a:gd name="connsiteY5" fmla="*/ 2043342 h 2876338"/>
                <a:gd name="connsiteX6" fmla="*/ 254000 w 1059543"/>
                <a:gd name="connsiteY6" fmla="*/ 2407408 h 2876338"/>
                <a:gd name="connsiteX7" fmla="*/ 431800 w 1059543"/>
                <a:gd name="connsiteY7" fmla="*/ 2686808 h 2876338"/>
                <a:gd name="connsiteX8" fmla="*/ 667657 w 1059543"/>
                <a:gd name="connsiteY8" fmla="*/ 2876338 h 2876338"/>
                <a:gd name="connsiteX9" fmla="*/ 781352 w 1059543"/>
                <a:gd name="connsiteY9" fmla="*/ 2669099 h 2876338"/>
                <a:gd name="connsiteX10" fmla="*/ 897467 w 1059543"/>
                <a:gd name="connsiteY10" fmla="*/ 2390476 h 2876338"/>
                <a:gd name="connsiteX11" fmla="*/ 1006324 w 1059543"/>
                <a:gd name="connsiteY11" fmla="*/ 1988115 h 2876338"/>
                <a:gd name="connsiteX12" fmla="*/ 1059543 w 1059543"/>
                <a:gd name="connsiteY12" fmla="*/ 1548625 h 2876338"/>
                <a:gd name="connsiteX13" fmla="*/ 1042610 w 1059543"/>
                <a:gd name="connsiteY13" fmla="*/ 1196676 h 2876338"/>
                <a:gd name="connsiteX14" fmla="*/ 966410 w 1059543"/>
                <a:gd name="connsiteY14" fmla="*/ 841464 h 2876338"/>
                <a:gd name="connsiteX15" fmla="*/ 902305 w 1059543"/>
                <a:gd name="connsiteY15" fmla="*/ 574181 h 2876338"/>
                <a:gd name="connsiteX16" fmla="*/ 731762 w 1059543"/>
                <a:gd name="connsiteY16" fmla="*/ 273419 h 2876338"/>
                <a:gd name="connsiteX17" fmla="*/ 561220 w 1059543"/>
                <a:gd name="connsiteY17" fmla="*/ 0 h 2876338"/>
                <a:gd name="connsiteX18" fmla="*/ 387350 w 1059543"/>
                <a:gd name="connsiteY18" fmla="*/ 124017 h 2876338"/>
                <a:gd name="connsiteX0" fmla="*/ 387350 w 1059543"/>
                <a:gd name="connsiteY0" fmla="*/ 153197 h 2905518"/>
                <a:gd name="connsiteX1" fmla="*/ 241300 w 1059543"/>
                <a:gd name="connsiteY1" fmla="*/ 392342 h 2905518"/>
                <a:gd name="connsiteX2" fmla="*/ 84667 w 1059543"/>
                <a:gd name="connsiteY2" fmla="*/ 810988 h 2905518"/>
                <a:gd name="connsiteX3" fmla="*/ 0 w 1059543"/>
                <a:gd name="connsiteY3" fmla="*/ 1259722 h 2905518"/>
                <a:gd name="connsiteX4" fmla="*/ 8467 w 1059543"/>
                <a:gd name="connsiteY4" fmla="*/ 1666122 h 2905518"/>
                <a:gd name="connsiteX5" fmla="*/ 93134 w 1059543"/>
                <a:gd name="connsiteY5" fmla="*/ 2072522 h 2905518"/>
                <a:gd name="connsiteX6" fmla="*/ 254000 w 1059543"/>
                <a:gd name="connsiteY6" fmla="*/ 2436588 h 2905518"/>
                <a:gd name="connsiteX7" fmla="*/ 431800 w 1059543"/>
                <a:gd name="connsiteY7" fmla="*/ 2715988 h 2905518"/>
                <a:gd name="connsiteX8" fmla="*/ 667657 w 1059543"/>
                <a:gd name="connsiteY8" fmla="*/ 2905518 h 2905518"/>
                <a:gd name="connsiteX9" fmla="*/ 781352 w 1059543"/>
                <a:gd name="connsiteY9" fmla="*/ 2698279 h 2905518"/>
                <a:gd name="connsiteX10" fmla="*/ 897467 w 1059543"/>
                <a:gd name="connsiteY10" fmla="*/ 2419656 h 2905518"/>
                <a:gd name="connsiteX11" fmla="*/ 1006324 w 1059543"/>
                <a:gd name="connsiteY11" fmla="*/ 2017295 h 2905518"/>
                <a:gd name="connsiteX12" fmla="*/ 1059543 w 1059543"/>
                <a:gd name="connsiteY12" fmla="*/ 1577805 h 2905518"/>
                <a:gd name="connsiteX13" fmla="*/ 1042610 w 1059543"/>
                <a:gd name="connsiteY13" fmla="*/ 1225856 h 2905518"/>
                <a:gd name="connsiteX14" fmla="*/ 966410 w 1059543"/>
                <a:gd name="connsiteY14" fmla="*/ 870644 h 2905518"/>
                <a:gd name="connsiteX15" fmla="*/ 902305 w 1059543"/>
                <a:gd name="connsiteY15" fmla="*/ 603361 h 2905518"/>
                <a:gd name="connsiteX16" fmla="*/ 731762 w 1059543"/>
                <a:gd name="connsiteY16" fmla="*/ 302599 h 2905518"/>
                <a:gd name="connsiteX17" fmla="*/ 548520 w 1059543"/>
                <a:gd name="connsiteY17" fmla="*/ 0 h 2905518"/>
                <a:gd name="connsiteX18" fmla="*/ 387350 w 1059543"/>
                <a:gd name="connsiteY18" fmla="*/ 153197 h 2905518"/>
                <a:gd name="connsiteX0" fmla="*/ 387350 w 1059543"/>
                <a:gd name="connsiteY0" fmla="*/ 153197 h 2905518"/>
                <a:gd name="connsiteX1" fmla="*/ 241300 w 1059543"/>
                <a:gd name="connsiteY1" fmla="*/ 392342 h 2905518"/>
                <a:gd name="connsiteX2" fmla="*/ 84667 w 1059543"/>
                <a:gd name="connsiteY2" fmla="*/ 810988 h 2905518"/>
                <a:gd name="connsiteX3" fmla="*/ 0 w 1059543"/>
                <a:gd name="connsiteY3" fmla="*/ 1259722 h 2905518"/>
                <a:gd name="connsiteX4" fmla="*/ 8467 w 1059543"/>
                <a:gd name="connsiteY4" fmla="*/ 1666122 h 2905518"/>
                <a:gd name="connsiteX5" fmla="*/ 93134 w 1059543"/>
                <a:gd name="connsiteY5" fmla="*/ 2072522 h 2905518"/>
                <a:gd name="connsiteX6" fmla="*/ 254000 w 1059543"/>
                <a:gd name="connsiteY6" fmla="*/ 2436588 h 2905518"/>
                <a:gd name="connsiteX7" fmla="*/ 431800 w 1059543"/>
                <a:gd name="connsiteY7" fmla="*/ 2715988 h 2905518"/>
                <a:gd name="connsiteX8" fmla="*/ 667657 w 1059543"/>
                <a:gd name="connsiteY8" fmla="*/ 2905518 h 2905518"/>
                <a:gd name="connsiteX9" fmla="*/ 781352 w 1059543"/>
                <a:gd name="connsiteY9" fmla="*/ 2698279 h 2905518"/>
                <a:gd name="connsiteX10" fmla="*/ 897467 w 1059543"/>
                <a:gd name="connsiteY10" fmla="*/ 2419656 h 2905518"/>
                <a:gd name="connsiteX11" fmla="*/ 1006324 w 1059543"/>
                <a:gd name="connsiteY11" fmla="*/ 2017295 h 2905518"/>
                <a:gd name="connsiteX12" fmla="*/ 1059543 w 1059543"/>
                <a:gd name="connsiteY12" fmla="*/ 1577805 h 2905518"/>
                <a:gd name="connsiteX13" fmla="*/ 1042610 w 1059543"/>
                <a:gd name="connsiteY13" fmla="*/ 1225856 h 2905518"/>
                <a:gd name="connsiteX14" fmla="*/ 966410 w 1059543"/>
                <a:gd name="connsiteY14" fmla="*/ 870644 h 2905518"/>
                <a:gd name="connsiteX15" fmla="*/ 895955 w 1059543"/>
                <a:gd name="connsiteY15" fmla="*/ 603361 h 2905518"/>
                <a:gd name="connsiteX16" fmla="*/ 731762 w 1059543"/>
                <a:gd name="connsiteY16" fmla="*/ 302599 h 2905518"/>
                <a:gd name="connsiteX17" fmla="*/ 548520 w 1059543"/>
                <a:gd name="connsiteY17" fmla="*/ 0 h 2905518"/>
                <a:gd name="connsiteX18" fmla="*/ 387350 w 1059543"/>
                <a:gd name="connsiteY18" fmla="*/ 153197 h 2905518"/>
                <a:gd name="connsiteX0" fmla="*/ 387350 w 1059543"/>
                <a:gd name="connsiteY0" fmla="*/ 131312 h 2883633"/>
                <a:gd name="connsiteX1" fmla="*/ 241300 w 1059543"/>
                <a:gd name="connsiteY1" fmla="*/ 370457 h 2883633"/>
                <a:gd name="connsiteX2" fmla="*/ 84667 w 1059543"/>
                <a:gd name="connsiteY2" fmla="*/ 789103 h 2883633"/>
                <a:gd name="connsiteX3" fmla="*/ 0 w 1059543"/>
                <a:gd name="connsiteY3" fmla="*/ 1237837 h 2883633"/>
                <a:gd name="connsiteX4" fmla="*/ 8467 w 1059543"/>
                <a:gd name="connsiteY4" fmla="*/ 1644237 h 2883633"/>
                <a:gd name="connsiteX5" fmla="*/ 93134 w 1059543"/>
                <a:gd name="connsiteY5" fmla="*/ 2050637 h 2883633"/>
                <a:gd name="connsiteX6" fmla="*/ 254000 w 1059543"/>
                <a:gd name="connsiteY6" fmla="*/ 2414703 h 2883633"/>
                <a:gd name="connsiteX7" fmla="*/ 431800 w 1059543"/>
                <a:gd name="connsiteY7" fmla="*/ 2694103 h 2883633"/>
                <a:gd name="connsiteX8" fmla="*/ 667657 w 1059543"/>
                <a:gd name="connsiteY8" fmla="*/ 2883633 h 2883633"/>
                <a:gd name="connsiteX9" fmla="*/ 781352 w 1059543"/>
                <a:gd name="connsiteY9" fmla="*/ 2676394 h 2883633"/>
                <a:gd name="connsiteX10" fmla="*/ 897467 w 1059543"/>
                <a:gd name="connsiteY10" fmla="*/ 2397771 h 2883633"/>
                <a:gd name="connsiteX11" fmla="*/ 1006324 w 1059543"/>
                <a:gd name="connsiteY11" fmla="*/ 1995410 h 2883633"/>
                <a:gd name="connsiteX12" fmla="*/ 1059543 w 1059543"/>
                <a:gd name="connsiteY12" fmla="*/ 1555920 h 2883633"/>
                <a:gd name="connsiteX13" fmla="*/ 1042610 w 1059543"/>
                <a:gd name="connsiteY13" fmla="*/ 1203971 h 2883633"/>
                <a:gd name="connsiteX14" fmla="*/ 966410 w 1059543"/>
                <a:gd name="connsiteY14" fmla="*/ 848759 h 2883633"/>
                <a:gd name="connsiteX15" fmla="*/ 895955 w 1059543"/>
                <a:gd name="connsiteY15" fmla="*/ 581476 h 2883633"/>
                <a:gd name="connsiteX16" fmla="*/ 731762 w 1059543"/>
                <a:gd name="connsiteY16" fmla="*/ 280714 h 2883633"/>
                <a:gd name="connsiteX17" fmla="*/ 529470 w 1059543"/>
                <a:gd name="connsiteY17" fmla="*/ 0 h 2883633"/>
                <a:gd name="connsiteX18" fmla="*/ 387350 w 1059543"/>
                <a:gd name="connsiteY18" fmla="*/ 131312 h 2883633"/>
                <a:gd name="connsiteX0" fmla="*/ 387350 w 1059543"/>
                <a:gd name="connsiteY0" fmla="*/ 131312 h 2883633"/>
                <a:gd name="connsiteX1" fmla="*/ 241300 w 1059543"/>
                <a:gd name="connsiteY1" fmla="*/ 370457 h 2883633"/>
                <a:gd name="connsiteX2" fmla="*/ 84667 w 1059543"/>
                <a:gd name="connsiteY2" fmla="*/ 789103 h 2883633"/>
                <a:gd name="connsiteX3" fmla="*/ 0 w 1059543"/>
                <a:gd name="connsiteY3" fmla="*/ 1237837 h 2883633"/>
                <a:gd name="connsiteX4" fmla="*/ 8467 w 1059543"/>
                <a:gd name="connsiteY4" fmla="*/ 1644237 h 2883633"/>
                <a:gd name="connsiteX5" fmla="*/ 93134 w 1059543"/>
                <a:gd name="connsiteY5" fmla="*/ 2050637 h 2883633"/>
                <a:gd name="connsiteX6" fmla="*/ 254000 w 1059543"/>
                <a:gd name="connsiteY6" fmla="*/ 2414703 h 2883633"/>
                <a:gd name="connsiteX7" fmla="*/ 431800 w 1059543"/>
                <a:gd name="connsiteY7" fmla="*/ 2686808 h 2883633"/>
                <a:gd name="connsiteX8" fmla="*/ 667657 w 1059543"/>
                <a:gd name="connsiteY8" fmla="*/ 2883633 h 2883633"/>
                <a:gd name="connsiteX9" fmla="*/ 781352 w 1059543"/>
                <a:gd name="connsiteY9" fmla="*/ 2676394 h 2883633"/>
                <a:gd name="connsiteX10" fmla="*/ 897467 w 1059543"/>
                <a:gd name="connsiteY10" fmla="*/ 2397771 h 2883633"/>
                <a:gd name="connsiteX11" fmla="*/ 1006324 w 1059543"/>
                <a:gd name="connsiteY11" fmla="*/ 1995410 h 2883633"/>
                <a:gd name="connsiteX12" fmla="*/ 1059543 w 1059543"/>
                <a:gd name="connsiteY12" fmla="*/ 1555920 h 2883633"/>
                <a:gd name="connsiteX13" fmla="*/ 1042610 w 1059543"/>
                <a:gd name="connsiteY13" fmla="*/ 1203971 h 2883633"/>
                <a:gd name="connsiteX14" fmla="*/ 966410 w 1059543"/>
                <a:gd name="connsiteY14" fmla="*/ 848759 h 2883633"/>
                <a:gd name="connsiteX15" fmla="*/ 895955 w 1059543"/>
                <a:gd name="connsiteY15" fmla="*/ 581476 h 2883633"/>
                <a:gd name="connsiteX16" fmla="*/ 731762 w 1059543"/>
                <a:gd name="connsiteY16" fmla="*/ 280714 h 2883633"/>
                <a:gd name="connsiteX17" fmla="*/ 529470 w 1059543"/>
                <a:gd name="connsiteY17" fmla="*/ 0 h 2883633"/>
                <a:gd name="connsiteX18" fmla="*/ 387350 w 1059543"/>
                <a:gd name="connsiteY18" fmla="*/ 131312 h 2883633"/>
                <a:gd name="connsiteX0" fmla="*/ 387350 w 1059543"/>
                <a:gd name="connsiteY0" fmla="*/ 131312 h 2883633"/>
                <a:gd name="connsiteX1" fmla="*/ 241300 w 1059543"/>
                <a:gd name="connsiteY1" fmla="*/ 370457 h 2883633"/>
                <a:gd name="connsiteX2" fmla="*/ 84667 w 1059543"/>
                <a:gd name="connsiteY2" fmla="*/ 752628 h 2883633"/>
                <a:gd name="connsiteX3" fmla="*/ 0 w 1059543"/>
                <a:gd name="connsiteY3" fmla="*/ 1237837 h 2883633"/>
                <a:gd name="connsiteX4" fmla="*/ 8467 w 1059543"/>
                <a:gd name="connsiteY4" fmla="*/ 1644237 h 2883633"/>
                <a:gd name="connsiteX5" fmla="*/ 93134 w 1059543"/>
                <a:gd name="connsiteY5" fmla="*/ 2050637 h 2883633"/>
                <a:gd name="connsiteX6" fmla="*/ 254000 w 1059543"/>
                <a:gd name="connsiteY6" fmla="*/ 2414703 h 2883633"/>
                <a:gd name="connsiteX7" fmla="*/ 431800 w 1059543"/>
                <a:gd name="connsiteY7" fmla="*/ 2686808 h 2883633"/>
                <a:gd name="connsiteX8" fmla="*/ 667657 w 1059543"/>
                <a:gd name="connsiteY8" fmla="*/ 2883633 h 2883633"/>
                <a:gd name="connsiteX9" fmla="*/ 781352 w 1059543"/>
                <a:gd name="connsiteY9" fmla="*/ 2676394 h 2883633"/>
                <a:gd name="connsiteX10" fmla="*/ 897467 w 1059543"/>
                <a:gd name="connsiteY10" fmla="*/ 2397771 h 2883633"/>
                <a:gd name="connsiteX11" fmla="*/ 1006324 w 1059543"/>
                <a:gd name="connsiteY11" fmla="*/ 1995410 h 2883633"/>
                <a:gd name="connsiteX12" fmla="*/ 1059543 w 1059543"/>
                <a:gd name="connsiteY12" fmla="*/ 1555920 h 2883633"/>
                <a:gd name="connsiteX13" fmla="*/ 1042610 w 1059543"/>
                <a:gd name="connsiteY13" fmla="*/ 1203971 h 2883633"/>
                <a:gd name="connsiteX14" fmla="*/ 966410 w 1059543"/>
                <a:gd name="connsiteY14" fmla="*/ 848759 h 2883633"/>
                <a:gd name="connsiteX15" fmla="*/ 895955 w 1059543"/>
                <a:gd name="connsiteY15" fmla="*/ 581476 h 2883633"/>
                <a:gd name="connsiteX16" fmla="*/ 731762 w 1059543"/>
                <a:gd name="connsiteY16" fmla="*/ 280714 h 2883633"/>
                <a:gd name="connsiteX17" fmla="*/ 529470 w 1059543"/>
                <a:gd name="connsiteY17" fmla="*/ 0 h 2883633"/>
                <a:gd name="connsiteX18" fmla="*/ 387350 w 1059543"/>
                <a:gd name="connsiteY18" fmla="*/ 131312 h 2883633"/>
                <a:gd name="connsiteX0" fmla="*/ 387350 w 1059543"/>
                <a:gd name="connsiteY0" fmla="*/ 131312 h 2883633"/>
                <a:gd name="connsiteX1" fmla="*/ 241300 w 1059543"/>
                <a:gd name="connsiteY1" fmla="*/ 370457 h 2883633"/>
                <a:gd name="connsiteX2" fmla="*/ 84667 w 1059543"/>
                <a:gd name="connsiteY2" fmla="*/ 752628 h 2883633"/>
                <a:gd name="connsiteX3" fmla="*/ 0 w 1059543"/>
                <a:gd name="connsiteY3" fmla="*/ 1237837 h 2883633"/>
                <a:gd name="connsiteX4" fmla="*/ 8467 w 1059543"/>
                <a:gd name="connsiteY4" fmla="*/ 1644237 h 2883633"/>
                <a:gd name="connsiteX5" fmla="*/ 93134 w 1059543"/>
                <a:gd name="connsiteY5" fmla="*/ 2050637 h 2883633"/>
                <a:gd name="connsiteX6" fmla="*/ 254000 w 1059543"/>
                <a:gd name="connsiteY6" fmla="*/ 2414703 h 2883633"/>
                <a:gd name="connsiteX7" fmla="*/ 431800 w 1059543"/>
                <a:gd name="connsiteY7" fmla="*/ 2686808 h 2883633"/>
                <a:gd name="connsiteX8" fmla="*/ 667657 w 1059543"/>
                <a:gd name="connsiteY8" fmla="*/ 2883633 h 2883633"/>
                <a:gd name="connsiteX9" fmla="*/ 781352 w 1059543"/>
                <a:gd name="connsiteY9" fmla="*/ 2676394 h 2883633"/>
                <a:gd name="connsiteX10" fmla="*/ 897467 w 1059543"/>
                <a:gd name="connsiteY10" fmla="*/ 2397771 h 2883633"/>
                <a:gd name="connsiteX11" fmla="*/ 1006324 w 1059543"/>
                <a:gd name="connsiteY11" fmla="*/ 1995410 h 2883633"/>
                <a:gd name="connsiteX12" fmla="*/ 1059543 w 1059543"/>
                <a:gd name="connsiteY12" fmla="*/ 1555920 h 2883633"/>
                <a:gd name="connsiteX13" fmla="*/ 1023560 w 1059543"/>
                <a:gd name="connsiteY13" fmla="*/ 1196676 h 2883633"/>
                <a:gd name="connsiteX14" fmla="*/ 966410 w 1059543"/>
                <a:gd name="connsiteY14" fmla="*/ 848759 h 2883633"/>
                <a:gd name="connsiteX15" fmla="*/ 895955 w 1059543"/>
                <a:gd name="connsiteY15" fmla="*/ 581476 h 2883633"/>
                <a:gd name="connsiteX16" fmla="*/ 731762 w 1059543"/>
                <a:gd name="connsiteY16" fmla="*/ 280714 h 2883633"/>
                <a:gd name="connsiteX17" fmla="*/ 529470 w 1059543"/>
                <a:gd name="connsiteY17" fmla="*/ 0 h 2883633"/>
                <a:gd name="connsiteX18" fmla="*/ 387350 w 1059543"/>
                <a:gd name="connsiteY18" fmla="*/ 131312 h 2883633"/>
                <a:gd name="connsiteX0" fmla="*/ 387350 w 1059543"/>
                <a:gd name="connsiteY0" fmla="*/ 131312 h 2883633"/>
                <a:gd name="connsiteX1" fmla="*/ 241300 w 1059543"/>
                <a:gd name="connsiteY1" fmla="*/ 370457 h 2883633"/>
                <a:gd name="connsiteX2" fmla="*/ 84667 w 1059543"/>
                <a:gd name="connsiteY2" fmla="*/ 752628 h 2883633"/>
                <a:gd name="connsiteX3" fmla="*/ 0 w 1059543"/>
                <a:gd name="connsiteY3" fmla="*/ 1237837 h 2883633"/>
                <a:gd name="connsiteX4" fmla="*/ 8467 w 1059543"/>
                <a:gd name="connsiteY4" fmla="*/ 1644237 h 2883633"/>
                <a:gd name="connsiteX5" fmla="*/ 93134 w 1059543"/>
                <a:gd name="connsiteY5" fmla="*/ 2050637 h 2883633"/>
                <a:gd name="connsiteX6" fmla="*/ 254000 w 1059543"/>
                <a:gd name="connsiteY6" fmla="*/ 2414703 h 2883633"/>
                <a:gd name="connsiteX7" fmla="*/ 431800 w 1059543"/>
                <a:gd name="connsiteY7" fmla="*/ 2686808 h 2883633"/>
                <a:gd name="connsiteX8" fmla="*/ 667657 w 1059543"/>
                <a:gd name="connsiteY8" fmla="*/ 2883633 h 2883633"/>
                <a:gd name="connsiteX9" fmla="*/ 781352 w 1059543"/>
                <a:gd name="connsiteY9" fmla="*/ 2676394 h 2883633"/>
                <a:gd name="connsiteX10" fmla="*/ 897467 w 1059543"/>
                <a:gd name="connsiteY10" fmla="*/ 2397771 h 2883633"/>
                <a:gd name="connsiteX11" fmla="*/ 1006324 w 1059543"/>
                <a:gd name="connsiteY11" fmla="*/ 1995410 h 2883633"/>
                <a:gd name="connsiteX12" fmla="*/ 1059543 w 1059543"/>
                <a:gd name="connsiteY12" fmla="*/ 1555920 h 2883633"/>
                <a:gd name="connsiteX13" fmla="*/ 1023560 w 1059543"/>
                <a:gd name="connsiteY13" fmla="*/ 1196676 h 2883633"/>
                <a:gd name="connsiteX14" fmla="*/ 941010 w 1059543"/>
                <a:gd name="connsiteY14" fmla="*/ 804988 h 2883633"/>
                <a:gd name="connsiteX15" fmla="*/ 895955 w 1059543"/>
                <a:gd name="connsiteY15" fmla="*/ 581476 h 2883633"/>
                <a:gd name="connsiteX16" fmla="*/ 731762 w 1059543"/>
                <a:gd name="connsiteY16" fmla="*/ 280714 h 2883633"/>
                <a:gd name="connsiteX17" fmla="*/ 529470 w 1059543"/>
                <a:gd name="connsiteY17" fmla="*/ 0 h 2883633"/>
                <a:gd name="connsiteX18" fmla="*/ 387350 w 1059543"/>
                <a:gd name="connsiteY18" fmla="*/ 131312 h 2883633"/>
                <a:gd name="connsiteX0" fmla="*/ 387350 w 1059543"/>
                <a:gd name="connsiteY0" fmla="*/ 131312 h 2883633"/>
                <a:gd name="connsiteX1" fmla="*/ 241300 w 1059543"/>
                <a:gd name="connsiteY1" fmla="*/ 370457 h 2883633"/>
                <a:gd name="connsiteX2" fmla="*/ 84667 w 1059543"/>
                <a:gd name="connsiteY2" fmla="*/ 752628 h 2883633"/>
                <a:gd name="connsiteX3" fmla="*/ 0 w 1059543"/>
                <a:gd name="connsiteY3" fmla="*/ 1237837 h 2883633"/>
                <a:gd name="connsiteX4" fmla="*/ 8467 w 1059543"/>
                <a:gd name="connsiteY4" fmla="*/ 1644237 h 2883633"/>
                <a:gd name="connsiteX5" fmla="*/ 93134 w 1059543"/>
                <a:gd name="connsiteY5" fmla="*/ 2050637 h 2883633"/>
                <a:gd name="connsiteX6" fmla="*/ 254000 w 1059543"/>
                <a:gd name="connsiteY6" fmla="*/ 2414703 h 2883633"/>
                <a:gd name="connsiteX7" fmla="*/ 431800 w 1059543"/>
                <a:gd name="connsiteY7" fmla="*/ 2686808 h 2883633"/>
                <a:gd name="connsiteX8" fmla="*/ 667657 w 1059543"/>
                <a:gd name="connsiteY8" fmla="*/ 2883633 h 2883633"/>
                <a:gd name="connsiteX9" fmla="*/ 781352 w 1059543"/>
                <a:gd name="connsiteY9" fmla="*/ 2676394 h 2883633"/>
                <a:gd name="connsiteX10" fmla="*/ 897467 w 1059543"/>
                <a:gd name="connsiteY10" fmla="*/ 2397771 h 2883633"/>
                <a:gd name="connsiteX11" fmla="*/ 1006324 w 1059543"/>
                <a:gd name="connsiteY11" fmla="*/ 1995410 h 2883633"/>
                <a:gd name="connsiteX12" fmla="*/ 1059543 w 1059543"/>
                <a:gd name="connsiteY12" fmla="*/ 1555920 h 2883633"/>
                <a:gd name="connsiteX13" fmla="*/ 1023560 w 1059543"/>
                <a:gd name="connsiteY13" fmla="*/ 1196676 h 2883633"/>
                <a:gd name="connsiteX14" fmla="*/ 941010 w 1059543"/>
                <a:gd name="connsiteY14" fmla="*/ 804988 h 2883633"/>
                <a:gd name="connsiteX15" fmla="*/ 851505 w 1059543"/>
                <a:gd name="connsiteY15" fmla="*/ 552296 h 2883633"/>
                <a:gd name="connsiteX16" fmla="*/ 731762 w 1059543"/>
                <a:gd name="connsiteY16" fmla="*/ 280714 h 2883633"/>
                <a:gd name="connsiteX17" fmla="*/ 529470 w 1059543"/>
                <a:gd name="connsiteY17" fmla="*/ 0 h 2883633"/>
                <a:gd name="connsiteX18" fmla="*/ 387350 w 1059543"/>
                <a:gd name="connsiteY18" fmla="*/ 131312 h 2883633"/>
                <a:gd name="connsiteX0" fmla="*/ 387350 w 1034143"/>
                <a:gd name="connsiteY0" fmla="*/ 131312 h 2883633"/>
                <a:gd name="connsiteX1" fmla="*/ 241300 w 1034143"/>
                <a:gd name="connsiteY1" fmla="*/ 370457 h 2883633"/>
                <a:gd name="connsiteX2" fmla="*/ 84667 w 1034143"/>
                <a:gd name="connsiteY2" fmla="*/ 752628 h 2883633"/>
                <a:gd name="connsiteX3" fmla="*/ 0 w 1034143"/>
                <a:gd name="connsiteY3" fmla="*/ 1237837 h 2883633"/>
                <a:gd name="connsiteX4" fmla="*/ 8467 w 1034143"/>
                <a:gd name="connsiteY4" fmla="*/ 1644237 h 2883633"/>
                <a:gd name="connsiteX5" fmla="*/ 93134 w 1034143"/>
                <a:gd name="connsiteY5" fmla="*/ 2050637 h 2883633"/>
                <a:gd name="connsiteX6" fmla="*/ 254000 w 1034143"/>
                <a:gd name="connsiteY6" fmla="*/ 2414703 h 2883633"/>
                <a:gd name="connsiteX7" fmla="*/ 431800 w 1034143"/>
                <a:gd name="connsiteY7" fmla="*/ 2686808 h 2883633"/>
                <a:gd name="connsiteX8" fmla="*/ 667657 w 1034143"/>
                <a:gd name="connsiteY8" fmla="*/ 2883633 h 2883633"/>
                <a:gd name="connsiteX9" fmla="*/ 781352 w 1034143"/>
                <a:gd name="connsiteY9" fmla="*/ 2676394 h 2883633"/>
                <a:gd name="connsiteX10" fmla="*/ 897467 w 1034143"/>
                <a:gd name="connsiteY10" fmla="*/ 2397771 h 2883633"/>
                <a:gd name="connsiteX11" fmla="*/ 1006324 w 1034143"/>
                <a:gd name="connsiteY11" fmla="*/ 1995410 h 2883633"/>
                <a:gd name="connsiteX12" fmla="*/ 1034143 w 1034143"/>
                <a:gd name="connsiteY12" fmla="*/ 1541330 h 2883633"/>
                <a:gd name="connsiteX13" fmla="*/ 1023560 w 1034143"/>
                <a:gd name="connsiteY13" fmla="*/ 1196676 h 2883633"/>
                <a:gd name="connsiteX14" fmla="*/ 941010 w 1034143"/>
                <a:gd name="connsiteY14" fmla="*/ 804988 h 2883633"/>
                <a:gd name="connsiteX15" fmla="*/ 851505 w 1034143"/>
                <a:gd name="connsiteY15" fmla="*/ 552296 h 2883633"/>
                <a:gd name="connsiteX16" fmla="*/ 731762 w 1034143"/>
                <a:gd name="connsiteY16" fmla="*/ 280714 h 2883633"/>
                <a:gd name="connsiteX17" fmla="*/ 529470 w 1034143"/>
                <a:gd name="connsiteY17" fmla="*/ 0 h 2883633"/>
                <a:gd name="connsiteX18" fmla="*/ 387350 w 1034143"/>
                <a:gd name="connsiteY18" fmla="*/ 131312 h 2883633"/>
                <a:gd name="connsiteX0" fmla="*/ 387350 w 1034143"/>
                <a:gd name="connsiteY0" fmla="*/ 131312 h 2883633"/>
                <a:gd name="connsiteX1" fmla="*/ 241300 w 1034143"/>
                <a:gd name="connsiteY1" fmla="*/ 370457 h 2883633"/>
                <a:gd name="connsiteX2" fmla="*/ 84667 w 1034143"/>
                <a:gd name="connsiteY2" fmla="*/ 752628 h 2883633"/>
                <a:gd name="connsiteX3" fmla="*/ 0 w 1034143"/>
                <a:gd name="connsiteY3" fmla="*/ 1237837 h 2883633"/>
                <a:gd name="connsiteX4" fmla="*/ 8467 w 1034143"/>
                <a:gd name="connsiteY4" fmla="*/ 1644237 h 2883633"/>
                <a:gd name="connsiteX5" fmla="*/ 93134 w 1034143"/>
                <a:gd name="connsiteY5" fmla="*/ 2050637 h 2883633"/>
                <a:gd name="connsiteX6" fmla="*/ 254000 w 1034143"/>
                <a:gd name="connsiteY6" fmla="*/ 2414703 h 2883633"/>
                <a:gd name="connsiteX7" fmla="*/ 431800 w 1034143"/>
                <a:gd name="connsiteY7" fmla="*/ 2686808 h 2883633"/>
                <a:gd name="connsiteX8" fmla="*/ 667657 w 1034143"/>
                <a:gd name="connsiteY8" fmla="*/ 2883633 h 2883633"/>
                <a:gd name="connsiteX9" fmla="*/ 781352 w 1034143"/>
                <a:gd name="connsiteY9" fmla="*/ 2676394 h 2883633"/>
                <a:gd name="connsiteX10" fmla="*/ 897467 w 1034143"/>
                <a:gd name="connsiteY10" fmla="*/ 2397771 h 2883633"/>
                <a:gd name="connsiteX11" fmla="*/ 987274 w 1034143"/>
                <a:gd name="connsiteY11" fmla="*/ 2031885 h 2883633"/>
                <a:gd name="connsiteX12" fmla="*/ 1034143 w 1034143"/>
                <a:gd name="connsiteY12" fmla="*/ 1541330 h 2883633"/>
                <a:gd name="connsiteX13" fmla="*/ 1023560 w 1034143"/>
                <a:gd name="connsiteY13" fmla="*/ 1196676 h 2883633"/>
                <a:gd name="connsiteX14" fmla="*/ 941010 w 1034143"/>
                <a:gd name="connsiteY14" fmla="*/ 804988 h 2883633"/>
                <a:gd name="connsiteX15" fmla="*/ 851505 w 1034143"/>
                <a:gd name="connsiteY15" fmla="*/ 552296 h 2883633"/>
                <a:gd name="connsiteX16" fmla="*/ 731762 w 1034143"/>
                <a:gd name="connsiteY16" fmla="*/ 280714 h 2883633"/>
                <a:gd name="connsiteX17" fmla="*/ 529470 w 1034143"/>
                <a:gd name="connsiteY17" fmla="*/ 0 h 2883633"/>
                <a:gd name="connsiteX18" fmla="*/ 387350 w 1034143"/>
                <a:gd name="connsiteY18" fmla="*/ 131312 h 2883633"/>
                <a:gd name="connsiteX0" fmla="*/ 387350 w 1034143"/>
                <a:gd name="connsiteY0" fmla="*/ 131312 h 2883633"/>
                <a:gd name="connsiteX1" fmla="*/ 241300 w 1034143"/>
                <a:gd name="connsiteY1" fmla="*/ 370457 h 2883633"/>
                <a:gd name="connsiteX2" fmla="*/ 84667 w 1034143"/>
                <a:gd name="connsiteY2" fmla="*/ 752628 h 2883633"/>
                <a:gd name="connsiteX3" fmla="*/ 0 w 1034143"/>
                <a:gd name="connsiteY3" fmla="*/ 1237837 h 2883633"/>
                <a:gd name="connsiteX4" fmla="*/ 8467 w 1034143"/>
                <a:gd name="connsiteY4" fmla="*/ 1644237 h 2883633"/>
                <a:gd name="connsiteX5" fmla="*/ 93134 w 1034143"/>
                <a:gd name="connsiteY5" fmla="*/ 2050637 h 2883633"/>
                <a:gd name="connsiteX6" fmla="*/ 254000 w 1034143"/>
                <a:gd name="connsiteY6" fmla="*/ 2414703 h 2883633"/>
                <a:gd name="connsiteX7" fmla="*/ 444500 w 1034143"/>
                <a:gd name="connsiteY7" fmla="*/ 2672218 h 2883633"/>
                <a:gd name="connsiteX8" fmla="*/ 667657 w 1034143"/>
                <a:gd name="connsiteY8" fmla="*/ 2883633 h 2883633"/>
                <a:gd name="connsiteX9" fmla="*/ 781352 w 1034143"/>
                <a:gd name="connsiteY9" fmla="*/ 2676394 h 2883633"/>
                <a:gd name="connsiteX10" fmla="*/ 897467 w 1034143"/>
                <a:gd name="connsiteY10" fmla="*/ 2397771 h 2883633"/>
                <a:gd name="connsiteX11" fmla="*/ 987274 w 1034143"/>
                <a:gd name="connsiteY11" fmla="*/ 2031885 h 2883633"/>
                <a:gd name="connsiteX12" fmla="*/ 1034143 w 1034143"/>
                <a:gd name="connsiteY12" fmla="*/ 1541330 h 2883633"/>
                <a:gd name="connsiteX13" fmla="*/ 1023560 w 1034143"/>
                <a:gd name="connsiteY13" fmla="*/ 1196676 h 2883633"/>
                <a:gd name="connsiteX14" fmla="*/ 941010 w 1034143"/>
                <a:gd name="connsiteY14" fmla="*/ 804988 h 2883633"/>
                <a:gd name="connsiteX15" fmla="*/ 851505 w 1034143"/>
                <a:gd name="connsiteY15" fmla="*/ 552296 h 2883633"/>
                <a:gd name="connsiteX16" fmla="*/ 731762 w 1034143"/>
                <a:gd name="connsiteY16" fmla="*/ 280714 h 2883633"/>
                <a:gd name="connsiteX17" fmla="*/ 529470 w 1034143"/>
                <a:gd name="connsiteY17" fmla="*/ 0 h 2883633"/>
                <a:gd name="connsiteX18" fmla="*/ 387350 w 1034143"/>
                <a:gd name="connsiteY18" fmla="*/ 131312 h 2883633"/>
                <a:gd name="connsiteX0" fmla="*/ 387350 w 1034143"/>
                <a:gd name="connsiteY0" fmla="*/ 131312 h 2883633"/>
                <a:gd name="connsiteX1" fmla="*/ 241300 w 1034143"/>
                <a:gd name="connsiteY1" fmla="*/ 370457 h 2883633"/>
                <a:gd name="connsiteX2" fmla="*/ 84667 w 1034143"/>
                <a:gd name="connsiteY2" fmla="*/ 752628 h 2883633"/>
                <a:gd name="connsiteX3" fmla="*/ 0 w 1034143"/>
                <a:gd name="connsiteY3" fmla="*/ 1237837 h 2883633"/>
                <a:gd name="connsiteX4" fmla="*/ 8467 w 1034143"/>
                <a:gd name="connsiteY4" fmla="*/ 1644237 h 2883633"/>
                <a:gd name="connsiteX5" fmla="*/ 99484 w 1034143"/>
                <a:gd name="connsiteY5" fmla="*/ 2057932 h 2883633"/>
                <a:gd name="connsiteX6" fmla="*/ 254000 w 1034143"/>
                <a:gd name="connsiteY6" fmla="*/ 2414703 h 2883633"/>
                <a:gd name="connsiteX7" fmla="*/ 444500 w 1034143"/>
                <a:gd name="connsiteY7" fmla="*/ 2672218 h 2883633"/>
                <a:gd name="connsiteX8" fmla="*/ 667657 w 1034143"/>
                <a:gd name="connsiteY8" fmla="*/ 2883633 h 2883633"/>
                <a:gd name="connsiteX9" fmla="*/ 781352 w 1034143"/>
                <a:gd name="connsiteY9" fmla="*/ 2676394 h 2883633"/>
                <a:gd name="connsiteX10" fmla="*/ 897467 w 1034143"/>
                <a:gd name="connsiteY10" fmla="*/ 2397771 h 2883633"/>
                <a:gd name="connsiteX11" fmla="*/ 987274 w 1034143"/>
                <a:gd name="connsiteY11" fmla="*/ 2031885 h 2883633"/>
                <a:gd name="connsiteX12" fmla="*/ 1034143 w 1034143"/>
                <a:gd name="connsiteY12" fmla="*/ 1541330 h 2883633"/>
                <a:gd name="connsiteX13" fmla="*/ 1023560 w 1034143"/>
                <a:gd name="connsiteY13" fmla="*/ 1196676 h 2883633"/>
                <a:gd name="connsiteX14" fmla="*/ 941010 w 1034143"/>
                <a:gd name="connsiteY14" fmla="*/ 804988 h 2883633"/>
                <a:gd name="connsiteX15" fmla="*/ 851505 w 1034143"/>
                <a:gd name="connsiteY15" fmla="*/ 552296 h 2883633"/>
                <a:gd name="connsiteX16" fmla="*/ 731762 w 1034143"/>
                <a:gd name="connsiteY16" fmla="*/ 280714 h 2883633"/>
                <a:gd name="connsiteX17" fmla="*/ 529470 w 1034143"/>
                <a:gd name="connsiteY17" fmla="*/ 0 h 2883633"/>
                <a:gd name="connsiteX18" fmla="*/ 387350 w 1034143"/>
                <a:gd name="connsiteY18" fmla="*/ 131312 h 2883633"/>
                <a:gd name="connsiteX0" fmla="*/ 387350 w 1034143"/>
                <a:gd name="connsiteY0" fmla="*/ 131312 h 2883633"/>
                <a:gd name="connsiteX1" fmla="*/ 241300 w 1034143"/>
                <a:gd name="connsiteY1" fmla="*/ 370457 h 2883633"/>
                <a:gd name="connsiteX2" fmla="*/ 84667 w 1034143"/>
                <a:gd name="connsiteY2" fmla="*/ 752628 h 2883633"/>
                <a:gd name="connsiteX3" fmla="*/ 0 w 1034143"/>
                <a:gd name="connsiteY3" fmla="*/ 1237837 h 2883633"/>
                <a:gd name="connsiteX4" fmla="*/ 8467 w 1034143"/>
                <a:gd name="connsiteY4" fmla="*/ 1644237 h 2883633"/>
                <a:gd name="connsiteX5" fmla="*/ 99484 w 1034143"/>
                <a:gd name="connsiteY5" fmla="*/ 2057932 h 2883633"/>
                <a:gd name="connsiteX6" fmla="*/ 254000 w 1034143"/>
                <a:gd name="connsiteY6" fmla="*/ 2414703 h 2883633"/>
                <a:gd name="connsiteX7" fmla="*/ 444500 w 1034143"/>
                <a:gd name="connsiteY7" fmla="*/ 2672218 h 2883633"/>
                <a:gd name="connsiteX8" fmla="*/ 667657 w 1034143"/>
                <a:gd name="connsiteY8" fmla="*/ 2883633 h 2883633"/>
                <a:gd name="connsiteX9" fmla="*/ 781352 w 1034143"/>
                <a:gd name="connsiteY9" fmla="*/ 2676394 h 2883633"/>
                <a:gd name="connsiteX10" fmla="*/ 897467 w 1034143"/>
                <a:gd name="connsiteY10" fmla="*/ 2397771 h 2883633"/>
                <a:gd name="connsiteX11" fmla="*/ 987274 w 1034143"/>
                <a:gd name="connsiteY11" fmla="*/ 2031885 h 2883633"/>
                <a:gd name="connsiteX12" fmla="*/ 1034143 w 1034143"/>
                <a:gd name="connsiteY12" fmla="*/ 1541330 h 2883633"/>
                <a:gd name="connsiteX13" fmla="*/ 1023560 w 1034143"/>
                <a:gd name="connsiteY13" fmla="*/ 1196676 h 2883633"/>
                <a:gd name="connsiteX14" fmla="*/ 941010 w 1034143"/>
                <a:gd name="connsiteY14" fmla="*/ 804988 h 2883633"/>
                <a:gd name="connsiteX15" fmla="*/ 851505 w 1034143"/>
                <a:gd name="connsiteY15" fmla="*/ 552296 h 2883633"/>
                <a:gd name="connsiteX16" fmla="*/ 726319 w 1034143"/>
                <a:gd name="connsiteY16" fmla="*/ 299472 h 2883633"/>
                <a:gd name="connsiteX17" fmla="*/ 529470 w 1034143"/>
                <a:gd name="connsiteY17" fmla="*/ 0 h 2883633"/>
                <a:gd name="connsiteX18" fmla="*/ 387350 w 1034143"/>
                <a:gd name="connsiteY18" fmla="*/ 131312 h 2883633"/>
                <a:gd name="connsiteX0" fmla="*/ 387350 w 1034143"/>
                <a:gd name="connsiteY0" fmla="*/ 131312 h 2883633"/>
                <a:gd name="connsiteX1" fmla="*/ 241300 w 1034143"/>
                <a:gd name="connsiteY1" fmla="*/ 370457 h 2883633"/>
                <a:gd name="connsiteX2" fmla="*/ 84667 w 1034143"/>
                <a:gd name="connsiteY2" fmla="*/ 752628 h 2883633"/>
                <a:gd name="connsiteX3" fmla="*/ 0 w 1034143"/>
                <a:gd name="connsiteY3" fmla="*/ 1237837 h 2883633"/>
                <a:gd name="connsiteX4" fmla="*/ 8467 w 1034143"/>
                <a:gd name="connsiteY4" fmla="*/ 1644237 h 2883633"/>
                <a:gd name="connsiteX5" fmla="*/ 99484 w 1034143"/>
                <a:gd name="connsiteY5" fmla="*/ 2057932 h 2883633"/>
                <a:gd name="connsiteX6" fmla="*/ 254000 w 1034143"/>
                <a:gd name="connsiteY6" fmla="*/ 2414703 h 2883633"/>
                <a:gd name="connsiteX7" fmla="*/ 444500 w 1034143"/>
                <a:gd name="connsiteY7" fmla="*/ 2672218 h 2883633"/>
                <a:gd name="connsiteX8" fmla="*/ 667657 w 1034143"/>
                <a:gd name="connsiteY8" fmla="*/ 2883633 h 2883633"/>
                <a:gd name="connsiteX9" fmla="*/ 781352 w 1034143"/>
                <a:gd name="connsiteY9" fmla="*/ 2676394 h 2883633"/>
                <a:gd name="connsiteX10" fmla="*/ 897467 w 1034143"/>
                <a:gd name="connsiteY10" fmla="*/ 2397771 h 2883633"/>
                <a:gd name="connsiteX11" fmla="*/ 987274 w 1034143"/>
                <a:gd name="connsiteY11" fmla="*/ 2031885 h 2883633"/>
                <a:gd name="connsiteX12" fmla="*/ 1034143 w 1034143"/>
                <a:gd name="connsiteY12" fmla="*/ 1572595 h 2883633"/>
                <a:gd name="connsiteX13" fmla="*/ 1023560 w 1034143"/>
                <a:gd name="connsiteY13" fmla="*/ 1196676 h 2883633"/>
                <a:gd name="connsiteX14" fmla="*/ 941010 w 1034143"/>
                <a:gd name="connsiteY14" fmla="*/ 804988 h 2883633"/>
                <a:gd name="connsiteX15" fmla="*/ 851505 w 1034143"/>
                <a:gd name="connsiteY15" fmla="*/ 552296 h 2883633"/>
                <a:gd name="connsiteX16" fmla="*/ 726319 w 1034143"/>
                <a:gd name="connsiteY16" fmla="*/ 299472 h 2883633"/>
                <a:gd name="connsiteX17" fmla="*/ 529470 w 1034143"/>
                <a:gd name="connsiteY17" fmla="*/ 0 h 2883633"/>
                <a:gd name="connsiteX18" fmla="*/ 387350 w 1034143"/>
                <a:gd name="connsiteY18" fmla="*/ 131312 h 2883633"/>
                <a:gd name="connsiteX0" fmla="*/ 387350 w 1034143"/>
                <a:gd name="connsiteY0" fmla="*/ 131312 h 2883633"/>
                <a:gd name="connsiteX1" fmla="*/ 241300 w 1034143"/>
                <a:gd name="connsiteY1" fmla="*/ 370457 h 2883633"/>
                <a:gd name="connsiteX2" fmla="*/ 84667 w 1034143"/>
                <a:gd name="connsiteY2" fmla="*/ 752628 h 2883633"/>
                <a:gd name="connsiteX3" fmla="*/ 0 w 1034143"/>
                <a:gd name="connsiteY3" fmla="*/ 1237837 h 2883633"/>
                <a:gd name="connsiteX4" fmla="*/ 8467 w 1034143"/>
                <a:gd name="connsiteY4" fmla="*/ 1644237 h 2883633"/>
                <a:gd name="connsiteX5" fmla="*/ 99484 w 1034143"/>
                <a:gd name="connsiteY5" fmla="*/ 2057932 h 2883633"/>
                <a:gd name="connsiteX6" fmla="*/ 254000 w 1034143"/>
                <a:gd name="connsiteY6" fmla="*/ 2414703 h 2883633"/>
                <a:gd name="connsiteX7" fmla="*/ 444500 w 1034143"/>
                <a:gd name="connsiteY7" fmla="*/ 2672218 h 2883633"/>
                <a:gd name="connsiteX8" fmla="*/ 667657 w 1034143"/>
                <a:gd name="connsiteY8" fmla="*/ 2883633 h 2883633"/>
                <a:gd name="connsiteX9" fmla="*/ 781352 w 1034143"/>
                <a:gd name="connsiteY9" fmla="*/ 2676394 h 2883633"/>
                <a:gd name="connsiteX10" fmla="*/ 897467 w 1034143"/>
                <a:gd name="connsiteY10" fmla="*/ 2397771 h 2883633"/>
                <a:gd name="connsiteX11" fmla="*/ 987274 w 1034143"/>
                <a:gd name="connsiteY11" fmla="*/ 2031885 h 2883633"/>
                <a:gd name="connsiteX12" fmla="*/ 1034143 w 1034143"/>
                <a:gd name="connsiteY12" fmla="*/ 1572595 h 2883633"/>
                <a:gd name="connsiteX13" fmla="*/ 996346 w 1034143"/>
                <a:gd name="connsiteY13" fmla="*/ 1196677 h 2883633"/>
                <a:gd name="connsiteX14" fmla="*/ 941010 w 1034143"/>
                <a:gd name="connsiteY14" fmla="*/ 804988 h 2883633"/>
                <a:gd name="connsiteX15" fmla="*/ 851505 w 1034143"/>
                <a:gd name="connsiteY15" fmla="*/ 552296 h 2883633"/>
                <a:gd name="connsiteX16" fmla="*/ 726319 w 1034143"/>
                <a:gd name="connsiteY16" fmla="*/ 299472 h 2883633"/>
                <a:gd name="connsiteX17" fmla="*/ 529470 w 1034143"/>
                <a:gd name="connsiteY17" fmla="*/ 0 h 2883633"/>
                <a:gd name="connsiteX18" fmla="*/ 387350 w 1034143"/>
                <a:gd name="connsiteY18" fmla="*/ 131312 h 2883633"/>
                <a:gd name="connsiteX0" fmla="*/ 387350 w 1034143"/>
                <a:gd name="connsiteY0" fmla="*/ 131312 h 2883633"/>
                <a:gd name="connsiteX1" fmla="*/ 241300 w 1034143"/>
                <a:gd name="connsiteY1" fmla="*/ 370457 h 2883633"/>
                <a:gd name="connsiteX2" fmla="*/ 84667 w 1034143"/>
                <a:gd name="connsiteY2" fmla="*/ 752628 h 2883633"/>
                <a:gd name="connsiteX3" fmla="*/ 0 w 1034143"/>
                <a:gd name="connsiteY3" fmla="*/ 1237837 h 2883633"/>
                <a:gd name="connsiteX4" fmla="*/ 8467 w 1034143"/>
                <a:gd name="connsiteY4" fmla="*/ 1644237 h 2883633"/>
                <a:gd name="connsiteX5" fmla="*/ 99484 w 1034143"/>
                <a:gd name="connsiteY5" fmla="*/ 2057932 h 2883633"/>
                <a:gd name="connsiteX6" fmla="*/ 254000 w 1034143"/>
                <a:gd name="connsiteY6" fmla="*/ 2414703 h 2883633"/>
                <a:gd name="connsiteX7" fmla="*/ 444500 w 1034143"/>
                <a:gd name="connsiteY7" fmla="*/ 2672218 h 2883633"/>
                <a:gd name="connsiteX8" fmla="*/ 667657 w 1034143"/>
                <a:gd name="connsiteY8" fmla="*/ 2883633 h 2883633"/>
                <a:gd name="connsiteX9" fmla="*/ 781352 w 1034143"/>
                <a:gd name="connsiteY9" fmla="*/ 2676394 h 2883633"/>
                <a:gd name="connsiteX10" fmla="*/ 897467 w 1034143"/>
                <a:gd name="connsiteY10" fmla="*/ 2397771 h 2883633"/>
                <a:gd name="connsiteX11" fmla="*/ 987274 w 1034143"/>
                <a:gd name="connsiteY11" fmla="*/ 2031885 h 2883633"/>
                <a:gd name="connsiteX12" fmla="*/ 1034143 w 1034143"/>
                <a:gd name="connsiteY12" fmla="*/ 1572595 h 2883633"/>
                <a:gd name="connsiteX13" fmla="*/ 1001789 w 1034143"/>
                <a:gd name="connsiteY13" fmla="*/ 1209182 h 2883633"/>
                <a:gd name="connsiteX14" fmla="*/ 941010 w 1034143"/>
                <a:gd name="connsiteY14" fmla="*/ 804988 h 2883633"/>
                <a:gd name="connsiteX15" fmla="*/ 851505 w 1034143"/>
                <a:gd name="connsiteY15" fmla="*/ 552296 h 2883633"/>
                <a:gd name="connsiteX16" fmla="*/ 726319 w 1034143"/>
                <a:gd name="connsiteY16" fmla="*/ 299472 h 2883633"/>
                <a:gd name="connsiteX17" fmla="*/ 529470 w 1034143"/>
                <a:gd name="connsiteY17" fmla="*/ 0 h 2883633"/>
                <a:gd name="connsiteX18" fmla="*/ 387350 w 1034143"/>
                <a:gd name="connsiteY18" fmla="*/ 131312 h 2883633"/>
                <a:gd name="connsiteX0" fmla="*/ 387350 w 1028700"/>
                <a:gd name="connsiteY0" fmla="*/ 131312 h 2883633"/>
                <a:gd name="connsiteX1" fmla="*/ 241300 w 1028700"/>
                <a:gd name="connsiteY1" fmla="*/ 370457 h 2883633"/>
                <a:gd name="connsiteX2" fmla="*/ 84667 w 1028700"/>
                <a:gd name="connsiteY2" fmla="*/ 752628 h 2883633"/>
                <a:gd name="connsiteX3" fmla="*/ 0 w 1028700"/>
                <a:gd name="connsiteY3" fmla="*/ 1237837 h 2883633"/>
                <a:gd name="connsiteX4" fmla="*/ 8467 w 1028700"/>
                <a:gd name="connsiteY4" fmla="*/ 1644237 h 2883633"/>
                <a:gd name="connsiteX5" fmla="*/ 99484 w 1028700"/>
                <a:gd name="connsiteY5" fmla="*/ 2057932 h 2883633"/>
                <a:gd name="connsiteX6" fmla="*/ 254000 w 1028700"/>
                <a:gd name="connsiteY6" fmla="*/ 2414703 h 2883633"/>
                <a:gd name="connsiteX7" fmla="*/ 444500 w 1028700"/>
                <a:gd name="connsiteY7" fmla="*/ 2672218 h 2883633"/>
                <a:gd name="connsiteX8" fmla="*/ 667657 w 1028700"/>
                <a:gd name="connsiteY8" fmla="*/ 2883633 h 2883633"/>
                <a:gd name="connsiteX9" fmla="*/ 781352 w 1028700"/>
                <a:gd name="connsiteY9" fmla="*/ 2676394 h 2883633"/>
                <a:gd name="connsiteX10" fmla="*/ 897467 w 1028700"/>
                <a:gd name="connsiteY10" fmla="*/ 2397771 h 2883633"/>
                <a:gd name="connsiteX11" fmla="*/ 987274 w 1028700"/>
                <a:gd name="connsiteY11" fmla="*/ 2031885 h 2883633"/>
                <a:gd name="connsiteX12" fmla="*/ 1028700 w 1028700"/>
                <a:gd name="connsiteY12" fmla="*/ 1578848 h 2883633"/>
                <a:gd name="connsiteX13" fmla="*/ 1001789 w 1028700"/>
                <a:gd name="connsiteY13" fmla="*/ 1209182 h 2883633"/>
                <a:gd name="connsiteX14" fmla="*/ 941010 w 1028700"/>
                <a:gd name="connsiteY14" fmla="*/ 804988 h 2883633"/>
                <a:gd name="connsiteX15" fmla="*/ 851505 w 1028700"/>
                <a:gd name="connsiteY15" fmla="*/ 552296 h 2883633"/>
                <a:gd name="connsiteX16" fmla="*/ 726319 w 1028700"/>
                <a:gd name="connsiteY16" fmla="*/ 299472 h 2883633"/>
                <a:gd name="connsiteX17" fmla="*/ 529470 w 1028700"/>
                <a:gd name="connsiteY17" fmla="*/ 0 h 2883633"/>
                <a:gd name="connsiteX18" fmla="*/ 387350 w 1028700"/>
                <a:gd name="connsiteY18" fmla="*/ 131312 h 2883633"/>
                <a:gd name="connsiteX0" fmla="*/ 387350 w 1023257"/>
                <a:gd name="connsiteY0" fmla="*/ 131312 h 2883633"/>
                <a:gd name="connsiteX1" fmla="*/ 241300 w 1023257"/>
                <a:gd name="connsiteY1" fmla="*/ 370457 h 2883633"/>
                <a:gd name="connsiteX2" fmla="*/ 84667 w 1023257"/>
                <a:gd name="connsiteY2" fmla="*/ 752628 h 2883633"/>
                <a:gd name="connsiteX3" fmla="*/ 0 w 1023257"/>
                <a:gd name="connsiteY3" fmla="*/ 1237837 h 2883633"/>
                <a:gd name="connsiteX4" fmla="*/ 8467 w 1023257"/>
                <a:gd name="connsiteY4" fmla="*/ 1644237 h 2883633"/>
                <a:gd name="connsiteX5" fmla="*/ 99484 w 1023257"/>
                <a:gd name="connsiteY5" fmla="*/ 2057932 h 2883633"/>
                <a:gd name="connsiteX6" fmla="*/ 254000 w 1023257"/>
                <a:gd name="connsiteY6" fmla="*/ 2414703 h 2883633"/>
                <a:gd name="connsiteX7" fmla="*/ 444500 w 1023257"/>
                <a:gd name="connsiteY7" fmla="*/ 2672218 h 2883633"/>
                <a:gd name="connsiteX8" fmla="*/ 667657 w 1023257"/>
                <a:gd name="connsiteY8" fmla="*/ 2883633 h 2883633"/>
                <a:gd name="connsiteX9" fmla="*/ 781352 w 1023257"/>
                <a:gd name="connsiteY9" fmla="*/ 2676394 h 2883633"/>
                <a:gd name="connsiteX10" fmla="*/ 897467 w 1023257"/>
                <a:gd name="connsiteY10" fmla="*/ 2397771 h 2883633"/>
                <a:gd name="connsiteX11" fmla="*/ 987274 w 1023257"/>
                <a:gd name="connsiteY11" fmla="*/ 2031885 h 2883633"/>
                <a:gd name="connsiteX12" fmla="*/ 1023257 w 1023257"/>
                <a:gd name="connsiteY12" fmla="*/ 1572595 h 2883633"/>
                <a:gd name="connsiteX13" fmla="*/ 1001789 w 1023257"/>
                <a:gd name="connsiteY13" fmla="*/ 1209182 h 2883633"/>
                <a:gd name="connsiteX14" fmla="*/ 941010 w 1023257"/>
                <a:gd name="connsiteY14" fmla="*/ 804988 h 2883633"/>
                <a:gd name="connsiteX15" fmla="*/ 851505 w 1023257"/>
                <a:gd name="connsiteY15" fmla="*/ 552296 h 2883633"/>
                <a:gd name="connsiteX16" fmla="*/ 726319 w 1023257"/>
                <a:gd name="connsiteY16" fmla="*/ 299472 h 2883633"/>
                <a:gd name="connsiteX17" fmla="*/ 529470 w 1023257"/>
                <a:gd name="connsiteY17" fmla="*/ 0 h 2883633"/>
                <a:gd name="connsiteX18" fmla="*/ 387350 w 1023257"/>
                <a:gd name="connsiteY18" fmla="*/ 131312 h 2883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23257" h="2883633">
                  <a:moveTo>
                    <a:pt x="387350" y="131312"/>
                  </a:moveTo>
                  <a:lnTo>
                    <a:pt x="241300" y="370457"/>
                  </a:lnTo>
                  <a:lnTo>
                    <a:pt x="84667" y="752628"/>
                  </a:lnTo>
                  <a:lnTo>
                    <a:pt x="0" y="1237837"/>
                  </a:lnTo>
                  <a:lnTo>
                    <a:pt x="8467" y="1644237"/>
                  </a:lnTo>
                  <a:lnTo>
                    <a:pt x="99484" y="2057932"/>
                  </a:lnTo>
                  <a:lnTo>
                    <a:pt x="254000" y="2414703"/>
                  </a:lnTo>
                  <a:lnTo>
                    <a:pt x="444500" y="2672218"/>
                  </a:lnTo>
                  <a:lnTo>
                    <a:pt x="667657" y="2883633"/>
                  </a:lnTo>
                  <a:lnTo>
                    <a:pt x="781352" y="2676394"/>
                  </a:lnTo>
                  <a:lnTo>
                    <a:pt x="897467" y="2397771"/>
                  </a:lnTo>
                  <a:lnTo>
                    <a:pt x="987274" y="2031885"/>
                  </a:lnTo>
                  <a:lnTo>
                    <a:pt x="1023257" y="1572595"/>
                  </a:lnTo>
                  <a:lnTo>
                    <a:pt x="1001789" y="1209182"/>
                  </a:lnTo>
                  <a:lnTo>
                    <a:pt x="941010" y="804988"/>
                  </a:lnTo>
                  <a:lnTo>
                    <a:pt x="851505" y="552296"/>
                  </a:lnTo>
                  <a:lnTo>
                    <a:pt x="726319" y="299472"/>
                  </a:lnTo>
                  <a:lnTo>
                    <a:pt x="529470" y="0"/>
                  </a:lnTo>
                  <a:lnTo>
                    <a:pt x="387350" y="131312"/>
                  </a:lnTo>
                  <a:close/>
                </a:path>
              </a:pathLst>
            </a:custGeom>
            <a:solidFill>
              <a:schemeClr val="accent1">
                <a:lumMod val="60000"/>
                <a:lumOff val="40000"/>
              </a:schemeClr>
            </a:solidFill>
            <a:ln w="19050"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24" name="TextBox 23">
              <a:extLst>
                <a:ext uri="{FF2B5EF4-FFF2-40B4-BE49-F238E27FC236}">
                  <a16:creationId xmlns:a16="http://schemas.microsoft.com/office/drawing/2014/main" id="{357C5EAB-940C-2DCB-D6F6-7F5EC1851CA9}"/>
                </a:ext>
              </a:extLst>
            </p:cNvPr>
            <p:cNvSpPr txBox="1"/>
            <p:nvPr/>
          </p:nvSpPr>
          <p:spPr bwMode="gray">
            <a:xfrm>
              <a:off x="3640663" y="2963332"/>
              <a:ext cx="1066799" cy="1754326"/>
            </a:xfrm>
            <a:prstGeom prst="rect">
              <a:avLst/>
            </a:prstGeom>
            <a:noFill/>
            <a:ln w="19050">
              <a:noFill/>
            </a:ln>
          </p:spPr>
          <p:txBody>
            <a:bodyPr wrap="square" rtlCol="0">
              <a:spAutoFit/>
            </a:bodyPr>
            <a:lstStyle/>
            <a:p>
              <a:pPr algn="ctr"/>
              <a:r>
                <a:rPr lang="en-US" sz="3600" dirty="0">
                  <a:latin typeface="+mj-lt"/>
                </a:rPr>
                <a:t>A and B</a:t>
              </a:r>
            </a:p>
          </p:txBody>
        </p:sp>
      </p:grpSp>
      <p:sp>
        <p:nvSpPr>
          <p:cNvPr id="25" name="Title 1">
            <a:extLst>
              <a:ext uri="{FF2B5EF4-FFF2-40B4-BE49-F238E27FC236}">
                <a16:creationId xmlns:a16="http://schemas.microsoft.com/office/drawing/2014/main" id="{BF42C32C-CA46-ADD4-6EBE-7AED99F0861A}"/>
              </a:ext>
            </a:extLst>
          </p:cNvPr>
          <p:cNvSpPr txBox="1">
            <a:spLocks/>
          </p:cNvSpPr>
          <p:nvPr/>
        </p:nvSpPr>
        <p:spPr>
          <a:xfrm>
            <a:off x="220132" y="304800"/>
            <a:ext cx="10386907" cy="1143000"/>
          </a:xfrm>
          <a:prstGeom prst="rect">
            <a:avLst/>
          </a:prstGeom>
        </p:spPr>
        <p:txBody>
          <a:bodyPr/>
          <a:lstStyle>
            <a:lvl1pPr algn="l" rtl="0" eaLnBrk="0" fontAlgn="base" hangingPunct="0">
              <a:spcBef>
                <a:spcPct val="0"/>
              </a:spcBef>
              <a:spcAft>
                <a:spcPct val="0"/>
              </a:spcAft>
              <a:defRPr sz="3800">
                <a:solidFill>
                  <a:schemeClr val="accent6">
                    <a:lumMod val="75000"/>
                  </a:schemeClr>
                </a:solidFill>
                <a:effectLst/>
                <a:latin typeface="Calibri" panose="020F0502020204030204" pitchFamily="34" charset="0"/>
                <a:ea typeface="+mj-ea"/>
                <a:cs typeface="+mj-cs"/>
              </a:defRPr>
            </a:lvl1pPr>
            <a:lvl2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9pPr>
          </a:lstStyle>
          <a:p>
            <a:r>
              <a:rPr lang="en-US" sz="4400" kern="0"/>
              <a:t>Venn Diagram, Conditional Probability</a:t>
            </a:r>
            <a:endParaRPr lang="en-US" sz="4000" kern="0" dirty="0"/>
          </a:p>
        </p:txBody>
      </p:sp>
      <p:grpSp>
        <p:nvGrpSpPr>
          <p:cNvPr id="28" name="Group 27">
            <a:extLst>
              <a:ext uri="{FF2B5EF4-FFF2-40B4-BE49-F238E27FC236}">
                <a16:creationId xmlns:a16="http://schemas.microsoft.com/office/drawing/2014/main" id="{70C17C11-3940-020D-4F10-E63AAD2AC581}"/>
              </a:ext>
            </a:extLst>
          </p:cNvPr>
          <p:cNvGrpSpPr/>
          <p:nvPr/>
        </p:nvGrpSpPr>
        <p:grpSpPr>
          <a:xfrm>
            <a:off x="7899400" y="2956447"/>
            <a:ext cx="3742267" cy="1223841"/>
            <a:chOff x="7899400" y="2956447"/>
            <a:chExt cx="3742267" cy="1223841"/>
          </a:xfrm>
        </p:grpSpPr>
        <p:sp>
          <p:nvSpPr>
            <p:cNvPr id="26" name="Rectangle 3">
              <a:extLst>
                <a:ext uri="{FF2B5EF4-FFF2-40B4-BE49-F238E27FC236}">
                  <a16:creationId xmlns:a16="http://schemas.microsoft.com/office/drawing/2014/main" id="{A520B3FF-CDE2-C0FC-EB2C-029017E4E89C}"/>
                </a:ext>
              </a:extLst>
            </p:cNvPr>
            <p:cNvSpPr txBox="1">
              <a:spLocks noChangeArrowheads="1"/>
            </p:cNvSpPr>
            <p:nvPr/>
          </p:nvSpPr>
          <p:spPr>
            <a:xfrm>
              <a:off x="7899400" y="2956447"/>
              <a:ext cx="3742267" cy="1223841"/>
            </a:xfrm>
            <a:prstGeom prst="rect">
              <a:avLst/>
            </a:prstGeom>
          </p:spPr>
          <p:txBody>
            <a:bodyPr/>
            <a:lstStyle>
              <a:lvl1pPr marL="342900" indent="-342900" algn="l" rtl="0" eaLnBrk="0" fontAlgn="base" hangingPunct="0">
                <a:spcBef>
                  <a:spcPct val="20000"/>
                </a:spcBef>
                <a:spcAft>
                  <a:spcPct val="0"/>
                </a:spcAft>
                <a:buChar char="•"/>
                <a:defRPr sz="3000">
                  <a:solidFill>
                    <a:schemeClr val="tx1"/>
                  </a:solidFill>
                  <a:effectLst/>
                  <a:latin typeface="Calibri" panose="020F0502020204030204" pitchFamily="34" charset="0"/>
                  <a:ea typeface="+mn-ea"/>
                  <a:cs typeface="+mn-cs"/>
                </a:defRPr>
              </a:lvl1pPr>
              <a:lvl2pPr marL="742950" indent="-285750" algn="l" rtl="0" eaLnBrk="0" fontAlgn="base" hangingPunct="0">
                <a:spcBef>
                  <a:spcPct val="20000"/>
                </a:spcBef>
                <a:spcAft>
                  <a:spcPct val="0"/>
                </a:spcAft>
                <a:buChar char="–"/>
                <a:defRPr sz="2700">
                  <a:solidFill>
                    <a:schemeClr val="tx1"/>
                  </a:solidFill>
                  <a:effectLst/>
                  <a:latin typeface="Calibri" panose="020F0502020204030204" pitchFamily="34" charset="0"/>
                </a:defRPr>
              </a:lvl2pPr>
              <a:lvl3pPr marL="1143000" indent="-228600" algn="l" rtl="0" eaLnBrk="0" fontAlgn="base" hangingPunct="0">
                <a:spcBef>
                  <a:spcPct val="20000"/>
                </a:spcBef>
                <a:spcAft>
                  <a:spcPct val="0"/>
                </a:spcAft>
                <a:buChar char="•"/>
                <a:defRPr sz="2400">
                  <a:solidFill>
                    <a:schemeClr val="tx1"/>
                  </a:solidFill>
                  <a:effectLst/>
                  <a:latin typeface="Calibri" panose="020F0502020204030204" pitchFamily="34" charset="0"/>
                </a:defRPr>
              </a:lvl3pPr>
              <a:lvl4pPr marL="1600200" indent="-228600" algn="l" rtl="0" eaLnBrk="0" fontAlgn="base" hangingPunct="0">
                <a:spcBef>
                  <a:spcPct val="20000"/>
                </a:spcBef>
                <a:spcAft>
                  <a:spcPct val="0"/>
                </a:spcAft>
                <a:buChar char="–"/>
                <a:defRPr sz="2000">
                  <a:solidFill>
                    <a:schemeClr val="tx1"/>
                  </a:solidFill>
                  <a:effectLst/>
                  <a:latin typeface="Calibri" panose="020F0502020204030204" pitchFamily="34" charset="0"/>
                </a:defRPr>
              </a:lvl4pPr>
              <a:lvl5pPr marL="2057400" indent="-228600" algn="l" rtl="0" eaLnBrk="0" fontAlgn="base" hangingPunct="0">
                <a:spcBef>
                  <a:spcPct val="20000"/>
                </a:spcBef>
                <a:spcAft>
                  <a:spcPct val="0"/>
                </a:spcAft>
                <a:buChar char="»"/>
                <a:defRPr sz="2000">
                  <a:solidFill>
                    <a:schemeClr val="tx1"/>
                  </a:solidFill>
                  <a:effectLst/>
                  <a:latin typeface="Calibri" panose="020F0502020204030204" pitchFamily="34" charset="0"/>
                </a:defRPr>
              </a:lvl5pPr>
              <a:lvl6pPr marL="25146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6pPr>
              <a:lvl7pPr marL="29718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7pPr>
              <a:lvl8pPr marL="34290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8pPr>
              <a:lvl9pPr marL="38862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9pPr>
            </a:lstStyle>
            <a:p>
              <a:pPr lvl="1" eaLnBrk="1" hangingPunct="1">
                <a:buFont typeface="Wingdings" pitchFamily="2" charset="2"/>
                <a:buNone/>
                <a:defRPr/>
              </a:pPr>
              <a:r>
                <a:rPr lang="en-US" sz="2400" kern="0" dirty="0"/>
                <a:t>		</a:t>
              </a:r>
              <a:r>
                <a:rPr lang="en-US" sz="2400" kern="0" dirty="0">
                  <a:solidFill>
                    <a:srgbClr val="008000"/>
                  </a:solidFill>
                </a:rPr>
                <a:t>P(A|B) = P(A ∩ B)</a:t>
              </a:r>
            </a:p>
            <a:p>
              <a:pPr lvl="1" eaLnBrk="1" hangingPunct="1">
                <a:buFont typeface="Wingdings" pitchFamily="2" charset="2"/>
                <a:buNone/>
                <a:defRPr/>
              </a:pPr>
              <a:r>
                <a:rPr lang="en-US" sz="2400" kern="0" dirty="0">
                  <a:solidFill>
                    <a:srgbClr val="008000"/>
                  </a:solidFill>
                </a:rPr>
                <a:t>			      P(B)</a:t>
              </a:r>
            </a:p>
            <a:p>
              <a:pPr lvl="1" eaLnBrk="1" hangingPunct="1">
                <a:buFont typeface="Wingdings" pitchFamily="2" charset="2"/>
                <a:buNone/>
                <a:defRPr/>
              </a:pPr>
              <a:endParaRPr lang="en-US" sz="2400" kern="0" dirty="0">
                <a:solidFill>
                  <a:srgbClr val="008000"/>
                </a:solidFill>
              </a:endParaRPr>
            </a:p>
          </p:txBody>
        </p:sp>
        <p:sp>
          <p:nvSpPr>
            <p:cNvPr id="27" name="Line 4">
              <a:extLst>
                <a:ext uri="{FF2B5EF4-FFF2-40B4-BE49-F238E27FC236}">
                  <a16:creationId xmlns:a16="http://schemas.microsoft.com/office/drawing/2014/main" id="{8B16B1EC-5D27-1693-5BEA-6383DE7D4DE3}"/>
                </a:ext>
              </a:extLst>
            </p:cNvPr>
            <p:cNvSpPr>
              <a:spLocks noChangeShapeType="1"/>
            </p:cNvSpPr>
            <p:nvPr/>
          </p:nvSpPr>
          <p:spPr bwMode="auto">
            <a:xfrm>
              <a:off x="9976972" y="3412374"/>
              <a:ext cx="1127125" cy="0"/>
            </a:xfrm>
            <a:prstGeom prst="line">
              <a:avLst/>
            </a:prstGeom>
            <a:noFill/>
            <a:ln w="19050">
              <a:solidFill>
                <a:srgbClr val="008000"/>
              </a:solidFill>
              <a:round/>
              <a:headEnd type="none" w="sm" len="sm"/>
              <a:tailEnd type="none" w="sm" len="sm"/>
            </a:ln>
          </p:spPr>
          <p:txBody>
            <a:bodyPr/>
            <a:lstStyle/>
            <a:p>
              <a:endParaRPr lang="en-US" dirty="0"/>
            </a:p>
          </p:txBody>
        </p:sp>
      </p:grpSp>
    </p:spTree>
    <p:extLst>
      <p:ext uri="{BB962C8B-B14F-4D97-AF65-F5344CB8AC3E}">
        <p14:creationId xmlns:p14="http://schemas.microsoft.com/office/powerpoint/2010/main" val="2441490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1117599" y="1466851"/>
            <a:ext cx="9288465" cy="4829175"/>
          </a:xfrm>
        </p:spPr>
        <p:txBody>
          <a:bodyPr/>
          <a:lstStyle/>
          <a:p>
            <a:pPr eaLnBrk="1" hangingPunct="1"/>
            <a:r>
              <a:rPr lang="en-US" altLang="en-US" sz="2400" dirty="0"/>
              <a:t>The Law of Total Probability</a:t>
            </a:r>
          </a:p>
          <a:p>
            <a:pPr>
              <a:buFontTx/>
              <a:buNone/>
            </a:pPr>
            <a:r>
              <a:rPr lang="en-US" altLang="en-US" sz="2400" dirty="0"/>
              <a:t>		P</a:t>
            </a:r>
            <a:r>
              <a:rPr lang="en-US" altLang="en-US" sz="2400" baseline="-25000" dirty="0"/>
              <a:t>e</a:t>
            </a:r>
            <a:r>
              <a:rPr lang="en-US" altLang="en-US" sz="2400" dirty="0"/>
              <a:t>(C) = </a:t>
            </a:r>
            <a:r>
              <a:rPr lang="en-US" altLang="en-US" dirty="0">
                <a:effectLst/>
                <a:latin typeface="Times New Roman" panose="02020603050405020304" pitchFamily="18" charset="0"/>
              </a:rPr>
              <a:t>Σ</a:t>
            </a:r>
            <a:r>
              <a:rPr lang="en-US" altLang="en-US" sz="2400" baseline="-25000" dirty="0"/>
              <a:t>B</a:t>
            </a:r>
            <a:r>
              <a:rPr lang="en-US" altLang="en-US" sz="2400" dirty="0"/>
              <a:t>  P</a:t>
            </a:r>
            <a:r>
              <a:rPr lang="en-US" altLang="en-US" sz="2400" baseline="-25000" dirty="0"/>
              <a:t>e</a:t>
            </a:r>
            <a:r>
              <a:rPr lang="en-US" altLang="en-US" sz="2400" dirty="0"/>
              <a:t>(C|B) </a:t>
            </a:r>
            <a:r>
              <a:rPr lang="en-US" altLang="en-US" sz="2400" dirty="0">
                <a:sym typeface="Symbol" panose="05050102010706020507" pitchFamily="18" charset="2"/>
              </a:rPr>
              <a:t>*</a:t>
            </a:r>
            <a:r>
              <a:rPr lang="en-US" altLang="en-US" sz="2400" dirty="0"/>
              <a:t> P(B)</a:t>
            </a:r>
          </a:p>
        </p:txBody>
      </p:sp>
      <p:sp>
        <p:nvSpPr>
          <p:cNvPr id="29" name="TextBox 28"/>
          <p:cNvSpPr txBox="1"/>
          <p:nvPr/>
        </p:nvSpPr>
        <p:spPr>
          <a:xfrm>
            <a:off x="6982827" y="1409284"/>
            <a:ext cx="3511550" cy="3970318"/>
          </a:xfrm>
          <a:prstGeom prst="rect">
            <a:avLst/>
          </a:prstGeom>
          <a:noFill/>
        </p:spPr>
        <p:txBody>
          <a:bodyPr>
            <a:spAutoFit/>
          </a:bodyPr>
          <a:lstStyle/>
          <a:p>
            <a:pPr>
              <a:spcBef>
                <a:spcPts val="1200"/>
              </a:spcBef>
              <a:defRPr/>
            </a:pPr>
            <a:r>
              <a:rPr lang="en-US" dirty="0">
                <a:latin typeface="Calibri" panose="020F0502020204030204" pitchFamily="34" charset="0"/>
              </a:rPr>
              <a:t>Venn Diagram:  </a:t>
            </a:r>
          </a:p>
          <a:p>
            <a:pPr>
              <a:defRPr/>
            </a:pPr>
            <a:r>
              <a:rPr lang="en-US" dirty="0">
                <a:latin typeface="Calibri" panose="020F0502020204030204" pitchFamily="34" charset="0"/>
              </a:rPr>
              <a:t>area = probability</a:t>
            </a:r>
          </a:p>
          <a:p>
            <a:pPr>
              <a:spcBef>
                <a:spcPts val="1200"/>
              </a:spcBef>
              <a:defRPr/>
            </a:pPr>
            <a:r>
              <a:rPr lang="en-US" dirty="0">
                <a:latin typeface="Calibri" panose="020F0502020204030204" pitchFamily="34" charset="0"/>
              </a:rPr>
              <a:t>C is the sum of the             5 intersections with Bi </a:t>
            </a:r>
            <a:r>
              <a:rPr lang="en-US" sz="2000" dirty="0">
                <a:latin typeface="Calibri" panose="020F0502020204030204" pitchFamily="34" charset="0"/>
              </a:rPr>
              <a:t>(intersection </a:t>
            </a:r>
            <a:r>
              <a:rPr lang="en-US" sz="2000" dirty="0">
                <a:latin typeface="Calibri" panose="020F0502020204030204" pitchFamily="34" charset="0"/>
                <a:sym typeface="Symbol"/>
              </a:rPr>
              <a:t>∩ </a:t>
            </a:r>
            <a:r>
              <a:rPr lang="en-US" sz="2000" dirty="0">
                <a:latin typeface="Calibri" panose="020F0502020204030204" pitchFamily="34" charset="0"/>
              </a:rPr>
              <a:t>means AND) </a:t>
            </a:r>
            <a:endParaRPr lang="en-US" dirty="0">
              <a:latin typeface="Calibri" panose="020F0502020204030204" pitchFamily="34" charset="0"/>
            </a:endParaRPr>
          </a:p>
          <a:p>
            <a:pPr>
              <a:spcBef>
                <a:spcPts val="1200"/>
              </a:spcBef>
              <a:defRPr/>
            </a:pPr>
            <a:r>
              <a:rPr lang="en-US" dirty="0">
                <a:latin typeface="Calibri" panose="020F0502020204030204" pitchFamily="34" charset="0"/>
              </a:rPr>
              <a:t>We </a:t>
            </a:r>
            <a:r>
              <a:rPr lang="en-US" u="sng" dirty="0">
                <a:latin typeface="Calibri" panose="020F0502020204030204" pitchFamily="34" charset="0"/>
              </a:rPr>
              <a:t>have</a:t>
            </a:r>
            <a:r>
              <a:rPr lang="en-US" dirty="0">
                <a:latin typeface="Calibri" panose="020F0502020204030204" pitchFamily="34" charset="0"/>
              </a:rPr>
              <a:t> conditional probabilities, </a:t>
            </a:r>
            <a:r>
              <a:rPr lang="en-US" dirty="0" err="1">
                <a:latin typeface="Calibri" panose="020F0502020204030204" pitchFamily="34" charset="0"/>
              </a:rPr>
              <a:t>C|Bi</a:t>
            </a:r>
            <a:endParaRPr lang="en-US" dirty="0">
              <a:latin typeface="Calibri" panose="020F0502020204030204" pitchFamily="34" charset="0"/>
            </a:endParaRPr>
          </a:p>
          <a:p>
            <a:pPr>
              <a:spcBef>
                <a:spcPts val="1200"/>
              </a:spcBef>
              <a:defRPr/>
            </a:pPr>
            <a:r>
              <a:rPr lang="en-US" dirty="0">
                <a:latin typeface="Calibri" panose="020F0502020204030204" pitchFamily="34" charset="0"/>
              </a:rPr>
              <a:t>C|B1 = C∩B1 / B1 </a:t>
            </a:r>
          </a:p>
          <a:p>
            <a:pPr>
              <a:spcBef>
                <a:spcPts val="1200"/>
              </a:spcBef>
              <a:defRPr/>
            </a:pPr>
            <a:endParaRPr lang="en-US" dirty="0">
              <a:latin typeface="Calibri" panose="020F0502020204030204" pitchFamily="34" charset="0"/>
            </a:endParaRPr>
          </a:p>
        </p:txBody>
      </p:sp>
      <p:sp>
        <p:nvSpPr>
          <p:cNvPr id="30" name="Rectangle 29"/>
          <p:cNvSpPr/>
          <p:nvPr/>
        </p:nvSpPr>
        <p:spPr>
          <a:xfrm>
            <a:off x="1291908" y="2817814"/>
            <a:ext cx="4610100" cy="3248025"/>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31" name="TextBox 30"/>
          <p:cNvSpPr txBox="1"/>
          <p:nvPr/>
        </p:nvSpPr>
        <p:spPr>
          <a:xfrm>
            <a:off x="2192021" y="2946401"/>
            <a:ext cx="949325" cy="523875"/>
          </a:xfrm>
          <a:prstGeom prst="rect">
            <a:avLst/>
          </a:prstGeom>
          <a:noFill/>
        </p:spPr>
        <p:txBody>
          <a:bodyPr>
            <a:spAutoFit/>
          </a:bodyPr>
          <a:lstStyle/>
          <a:p>
            <a:pPr>
              <a:defRPr/>
            </a:pPr>
            <a:r>
              <a:rPr lang="en-US" sz="2800" b="1" dirty="0">
                <a:latin typeface="Calibri" panose="020F0502020204030204" pitchFamily="34" charset="0"/>
              </a:rPr>
              <a:t>B1</a:t>
            </a:r>
          </a:p>
        </p:txBody>
      </p:sp>
      <p:sp>
        <p:nvSpPr>
          <p:cNvPr id="32" name="TextBox 31"/>
          <p:cNvSpPr txBox="1"/>
          <p:nvPr/>
        </p:nvSpPr>
        <p:spPr>
          <a:xfrm>
            <a:off x="1349058" y="4860926"/>
            <a:ext cx="792162" cy="523875"/>
          </a:xfrm>
          <a:prstGeom prst="rect">
            <a:avLst/>
          </a:prstGeom>
          <a:noFill/>
        </p:spPr>
        <p:txBody>
          <a:bodyPr>
            <a:spAutoFit/>
          </a:bodyPr>
          <a:lstStyle/>
          <a:p>
            <a:pPr>
              <a:defRPr/>
            </a:pPr>
            <a:r>
              <a:rPr lang="en-US" sz="2800" b="1" dirty="0">
                <a:latin typeface="Calibri" panose="020F0502020204030204" pitchFamily="34" charset="0"/>
              </a:rPr>
              <a:t>B5</a:t>
            </a:r>
          </a:p>
        </p:txBody>
      </p:sp>
      <p:sp>
        <p:nvSpPr>
          <p:cNvPr id="33" name="TextBox 32"/>
          <p:cNvSpPr txBox="1"/>
          <p:nvPr/>
        </p:nvSpPr>
        <p:spPr>
          <a:xfrm>
            <a:off x="2761934" y="5521326"/>
            <a:ext cx="846137" cy="523875"/>
          </a:xfrm>
          <a:prstGeom prst="rect">
            <a:avLst/>
          </a:prstGeom>
          <a:noFill/>
        </p:spPr>
        <p:txBody>
          <a:bodyPr>
            <a:spAutoFit/>
          </a:bodyPr>
          <a:lstStyle/>
          <a:p>
            <a:pPr>
              <a:defRPr/>
            </a:pPr>
            <a:r>
              <a:rPr lang="en-US" sz="2800" b="1" dirty="0">
                <a:latin typeface="Calibri" panose="020F0502020204030204" pitchFamily="34" charset="0"/>
              </a:rPr>
              <a:t>B4</a:t>
            </a:r>
          </a:p>
        </p:txBody>
      </p:sp>
      <p:sp>
        <p:nvSpPr>
          <p:cNvPr id="34" name="TextBox 33"/>
          <p:cNvSpPr txBox="1"/>
          <p:nvPr/>
        </p:nvSpPr>
        <p:spPr>
          <a:xfrm>
            <a:off x="4973320" y="5351464"/>
            <a:ext cx="825500" cy="523875"/>
          </a:xfrm>
          <a:prstGeom prst="rect">
            <a:avLst/>
          </a:prstGeom>
          <a:noFill/>
        </p:spPr>
        <p:txBody>
          <a:bodyPr>
            <a:spAutoFit/>
          </a:bodyPr>
          <a:lstStyle/>
          <a:p>
            <a:pPr>
              <a:defRPr/>
            </a:pPr>
            <a:r>
              <a:rPr lang="en-US" sz="2800" b="1" dirty="0">
                <a:latin typeface="Calibri" panose="020F0502020204030204" pitchFamily="34" charset="0"/>
              </a:rPr>
              <a:t>B3</a:t>
            </a:r>
          </a:p>
        </p:txBody>
      </p:sp>
      <p:sp>
        <p:nvSpPr>
          <p:cNvPr id="35" name="TextBox 34"/>
          <p:cNvSpPr txBox="1"/>
          <p:nvPr/>
        </p:nvSpPr>
        <p:spPr>
          <a:xfrm>
            <a:off x="4981259" y="3103564"/>
            <a:ext cx="884237" cy="523875"/>
          </a:xfrm>
          <a:prstGeom prst="rect">
            <a:avLst/>
          </a:prstGeom>
          <a:noFill/>
        </p:spPr>
        <p:txBody>
          <a:bodyPr>
            <a:spAutoFit/>
          </a:bodyPr>
          <a:lstStyle/>
          <a:p>
            <a:pPr>
              <a:defRPr/>
            </a:pPr>
            <a:r>
              <a:rPr lang="en-US" sz="2800" b="1" dirty="0">
                <a:latin typeface="Calibri" panose="020F0502020204030204" pitchFamily="34" charset="0"/>
              </a:rPr>
              <a:t>B2</a:t>
            </a:r>
          </a:p>
        </p:txBody>
      </p:sp>
      <p:grpSp>
        <p:nvGrpSpPr>
          <p:cNvPr id="2" name="Group 35"/>
          <p:cNvGrpSpPr>
            <a:grpSpLocks/>
          </p:cNvGrpSpPr>
          <p:nvPr/>
        </p:nvGrpSpPr>
        <p:grpSpPr bwMode="auto">
          <a:xfrm>
            <a:off x="2034858" y="3500439"/>
            <a:ext cx="3001962" cy="1817687"/>
            <a:chOff x="1617980" y="3919220"/>
            <a:chExt cx="3002280" cy="1818640"/>
          </a:xfrm>
        </p:grpSpPr>
        <p:sp>
          <p:nvSpPr>
            <p:cNvPr id="37" name="Oval 36"/>
            <p:cNvSpPr/>
            <p:nvPr/>
          </p:nvSpPr>
          <p:spPr>
            <a:xfrm>
              <a:off x="1617980" y="3919220"/>
              <a:ext cx="3002280" cy="1818640"/>
            </a:xfrm>
            <a:prstGeom prst="ellipse">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38" name="TextBox 37"/>
            <p:cNvSpPr txBox="1"/>
            <p:nvPr/>
          </p:nvSpPr>
          <p:spPr>
            <a:xfrm>
              <a:off x="3759744" y="4991344"/>
              <a:ext cx="603314" cy="522562"/>
            </a:xfrm>
            <a:prstGeom prst="rect">
              <a:avLst/>
            </a:prstGeom>
            <a:noFill/>
          </p:spPr>
          <p:txBody>
            <a:bodyPr>
              <a:spAutoFit/>
            </a:bodyPr>
            <a:lstStyle/>
            <a:p>
              <a:pPr>
                <a:defRPr/>
              </a:pPr>
              <a:r>
                <a:rPr lang="en-US" sz="2800" b="1" dirty="0">
                  <a:latin typeface="Calibri" panose="020F0502020204030204" pitchFamily="34" charset="0"/>
                </a:rPr>
                <a:t>C</a:t>
              </a:r>
            </a:p>
          </p:txBody>
        </p:sp>
      </p:grpSp>
      <p:grpSp>
        <p:nvGrpSpPr>
          <p:cNvPr id="3" name="Group 38"/>
          <p:cNvGrpSpPr>
            <a:grpSpLocks/>
          </p:cNvGrpSpPr>
          <p:nvPr/>
        </p:nvGrpSpPr>
        <p:grpSpPr bwMode="auto">
          <a:xfrm>
            <a:off x="2131696" y="3738563"/>
            <a:ext cx="2200275" cy="1458912"/>
            <a:chOff x="1714500" y="4157980"/>
            <a:chExt cx="2200274" cy="1459290"/>
          </a:xfrm>
        </p:grpSpPr>
        <p:sp>
          <p:nvSpPr>
            <p:cNvPr id="40" name="TextBox 39"/>
            <p:cNvSpPr txBox="1"/>
            <p:nvPr/>
          </p:nvSpPr>
          <p:spPr>
            <a:xfrm>
              <a:off x="2308225" y="4157980"/>
              <a:ext cx="911225" cy="400154"/>
            </a:xfrm>
            <a:prstGeom prst="rect">
              <a:avLst/>
            </a:prstGeom>
            <a:noFill/>
          </p:spPr>
          <p:txBody>
            <a:bodyPr>
              <a:spAutoFit/>
            </a:bodyPr>
            <a:lstStyle/>
            <a:p>
              <a:pPr>
                <a:defRPr/>
              </a:pPr>
              <a:r>
                <a:rPr lang="en-US" sz="2000" dirty="0">
                  <a:latin typeface="Calibri" panose="020F0502020204030204" pitchFamily="34" charset="0"/>
                </a:rPr>
                <a:t>C</a:t>
              </a:r>
              <a:r>
                <a:rPr lang="en-US" sz="2000" dirty="0">
                  <a:latin typeface="Calibri" panose="020F0502020204030204" pitchFamily="34" charset="0"/>
                  <a:sym typeface="Symbol"/>
                </a:rPr>
                <a:t>∩</a:t>
              </a:r>
              <a:r>
                <a:rPr lang="en-US" sz="2000" dirty="0">
                  <a:latin typeface="Calibri" panose="020F0502020204030204" pitchFamily="34" charset="0"/>
                </a:rPr>
                <a:t>B1</a:t>
              </a:r>
            </a:p>
          </p:txBody>
        </p:sp>
        <p:sp>
          <p:nvSpPr>
            <p:cNvPr id="41" name="TextBox 40"/>
            <p:cNvSpPr txBox="1"/>
            <p:nvPr/>
          </p:nvSpPr>
          <p:spPr>
            <a:xfrm>
              <a:off x="3019424" y="4370760"/>
              <a:ext cx="895350" cy="400154"/>
            </a:xfrm>
            <a:prstGeom prst="rect">
              <a:avLst/>
            </a:prstGeom>
            <a:noFill/>
          </p:spPr>
          <p:txBody>
            <a:bodyPr>
              <a:spAutoFit/>
            </a:bodyPr>
            <a:lstStyle/>
            <a:p>
              <a:pPr>
                <a:defRPr/>
              </a:pPr>
              <a:r>
                <a:rPr lang="en-US" sz="2000" dirty="0">
                  <a:latin typeface="Calibri" panose="020F0502020204030204" pitchFamily="34" charset="0"/>
                </a:rPr>
                <a:t>C</a:t>
              </a:r>
              <a:r>
                <a:rPr lang="en-US" sz="2000" dirty="0">
                  <a:latin typeface="Calibri" panose="020F0502020204030204" pitchFamily="34" charset="0"/>
                  <a:sym typeface="Symbol"/>
                </a:rPr>
                <a:t>∩</a:t>
              </a:r>
              <a:r>
                <a:rPr lang="en-US" sz="2000" dirty="0">
                  <a:latin typeface="Calibri" panose="020F0502020204030204" pitchFamily="34" charset="0"/>
                </a:rPr>
                <a:t>B2</a:t>
              </a:r>
            </a:p>
          </p:txBody>
        </p:sp>
        <p:sp>
          <p:nvSpPr>
            <p:cNvPr id="42" name="TextBox 41"/>
            <p:cNvSpPr txBox="1"/>
            <p:nvPr/>
          </p:nvSpPr>
          <p:spPr>
            <a:xfrm>
              <a:off x="2903537" y="4839193"/>
              <a:ext cx="944562" cy="400154"/>
            </a:xfrm>
            <a:prstGeom prst="rect">
              <a:avLst/>
            </a:prstGeom>
            <a:noFill/>
          </p:spPr>
          <p:txBody>
            <a:bodyPr>
              <a:spAutoFit/>
            </a:bodyPr>
            <a:lstStyle/>
            <a:p>
              <a:pPr>
                <a:defRPr/>
              </a:pPr>
              <a:r>
                <a:rPr lang="en-US" sz="2000" dirty="0">
                  <a:latin typeface="Calibri" panose="020F0502020204030204" pitchFamily="34" charset="0"/>
                </a:rPr>
                <a:t>C</a:t>
              </a:r>
              <a:r>
                <a:rPr lang="en-US" sz="2000" dirty="0">
                  <a:latin typeface="Calibri" panose="020F0502020204030204" pitchFamily="34" charset="0"/>
                  <a:sym typeface="Symbol"/>
                </a:rPr>
                <a:t>∩</a:t>
              </a:r>
              <a:r>
                <a:rPr lang="en-US" sz="2000" dirty="0">
                  <a:latin typeface="Calibri" panose="020F0502020204030204" pitchFamily="34" charset="0"/>
                </a:rPr>
                <a:t>B3</a:t>
              </a:r>
            </a:p>
          </p:txBody>
        </p:sp>
        <p:sp>
          <p:nvSpPr>
            <p:cNvPr id="43" name="TextBox 42"/>
            <p:cNvSpPr txBox="1"/>
            <p:nvPr/>
          </p:nvSpPr>
          <p:spPr>
            <a:xfrm>
              <a:off x="2230438" y="5217116"/>
              <a:ext cx="931862" cy="400154"/>
            </a:xfrm>
            <a:prstGeom prst="rect">
              <a:avLst/>
            </a:prstGeom>
            <a:noFill/>
          </p:spPr>
          <p:txBody>
            <a:bodyPr>
              <a:spAutoFit/>
            </a:bodyPr>
            <a:lstStyle/>
            <a:p>
              <a:pPr>
                <a:defRPr/>
              </a:pPr>
              <a:r>
                <a:rPr lang="en-US" sz="2000" dirty="0">
                  <a:latin typeface="Calibri" panose="020F0502020204030204" pitchFamily="34" charset="0"/>
                </a:rPr>
                <a:t>C</a:t>
              </a:r>
              <a:r>
                <a:rPr lang="en-US" sz="2000" dirty="0">
                  <a:latin typeface="Calibri" panose="020F0502020204030204" pitchFamily="34" charset="0"/>
                  <a:sym typeface="Symbol"/>
                </a:rPr>
                <a:t>∩</a:t>
              </a:r>
              <a:r>
                <a:rPr lang="en-US" sz="2000" dirty="0">
                  <a:latin typeface="Calibri" panose="020F0502020204030204" pitchFamily="34" charset="0"/>
                </a:rPr>
                <a:t>B4</a:t>
              </a:r>
            </a:p>
          </p:txBody>
        </p:sp>
        <p:sp>
          <p:nvSpPr>
            <p:cNvPr id="44" name="TextBox 43"/>
            <p:cNvSpPr txBox="1"/>
            <p:nvPr/>
          </p:nvSpPr>
          <p:spPr>
            <a:xfrm>
              <a:off x="1714500" y="4640705"/>
              <a:ext cx="919163" cy="400154"/>
            </a:xfrm>
            <a:prstGeom prst="rect">
              <a:avLst/>
            </a:prstGeom>
            <a:noFill/>
          </p:spPr>
          <p:txBody>
            <a:bodyPr>
              <a:spAutoFit/>
            </a:bodyPr>
            <a:lstStyle/>
            <a:p>
              <a:pPr>
                <a:defRPr/>
              </a:pPr>
              <a:r>
                <a:rPr lang="en-US" sz="2000" dirty="0">
                  <a:latin typeface="Calibri" panose="020F0502020204030204" pitchFamily="34" charset="0"/>
                </a:rPr>
                <a:t>C</a:t>
              </a:r>
              <a:r>
                <a:rPr lang="en-US" sz="2000" dirty="0">
                  <a:latin typeface="Calibri" panose="020F0502020204030204" pitchFamily="34" charset="0"/>
                  <a:sym typeface="Symbol"/>
                </a:rPr>
                <a:t>∩</a:t>
              </a:r>
              <a:r>
                <a:rPr lang="en-US" sz="2000" dirty="0">
                  <a:latin typeface="Calibri" panose="020F0502020204030204" pitchFamily="34" charset="0"/>
                </a:rPr>
                <a:t>B5</a:t>
              </a:r>
            </a:p>
          </p:txBody>
        </p:sp>
      </p:grpSp>
      <p:grpSp>
        <p:nvGrpSpPr>
          <p:cNvPr id="18445" name="Group 44"/>
          <p:cNvGrpSpPr>
            <a:grpSpLocks/>
          </p:cNvGrpSpPr>
          <p:nvPr/>
        </p:nvGrpSpPr>
        <p:grpSpPr bwMode="auto">
          <a:xfrm>
            <a:off x="1282383" y="2808289"/>
            <a:ext cx="4629150" cy="3267075"/>
            <a:chOff x="1847850" y="3219450"/>
            <a:chExt cx="4629150" cy="3267075"/>
          </a:xfrm>
        </p:grpSpPr>
        <p:sp>
          <p:nvSpPr>
            <p:cNvPr id="46" name="Freeform 45"/>
            <p:cNvSpPr/>
            <p:nvPr/>
          </p:nvSpPr>
          <p:spPr>
            <a:xfrm>
              <a:off x="1847850" y="3219450"/>
              <a:ext cx="3705225" cy="1552575"/>
            </a:xfrm>
            <a:custGeom>
              <a:avLst/>
              <a:gdLst>
                <a:gd name="connsiteX0" fmla="*/ 0 w 3705225"/>
                <a:gd name="connsiteY0" fmla="*/ 0 h 1543050"/>
                <a:gd name="connsiteX1" fmla="*/ 0 w 3705225"/>
                <a:gd name="connsiteY1" fmla="*/ 0 h 1543050"/>
                <a:gd name="connsiteX2" fmla="*/ 1781175 w 3705225"/>
                <a:gd name="connsiteY2" fmla="*/ 1543050 h 1543050"/>
                <a:gd name="connsiteX3" fmla="*/ 3705225 w 3705225"/>
                <a:gd name="connsiteY3" fmla="*/ 9525 h 1543050"/>
                <a:gd name="connsiteX0" fmla="*/ 0 w 3705225"/>
                <a:gd name="connsiteY0" fmla="*/ 0 h 1553210"/>
                <a:gd name="connsiteX1" fmla="*/ 0 w 3705225"/>
                <a:gd name="connsiteY1" fmla="*/ 0 h 1553210"/>
                <a:gd name="connsiteX2" fmla="*/ 1796415 w 3705225"/>
                <a:gd name="connsiteY2" fmla="*/ 1553210 h 1553210"/>
                <a:gd name="connsiteX3" fmla="*/ 3705225 w 3705225"/>
                <a:gd name="connsiteY3" fmla="*/ 9525 h 1553210"/>
              </a:gdLst>
              <a:ahLst/>
              <a:cxnLst>
                <a:cxn ang="0">
                  <a:pos x="connsiteX0" y="connsiteY0"/>
                </a:cxn>
                <a:cxn ang="0">
                  <a:pos x="connsiteX1" y="connsiteY1"/>
                </a:cxn>
                <a:cxn ang="0">
                  <a:pos x="connsiteX2" y="connsiteY2"/>
                </a:cxn>
                <a:cxn ang="0">
                  <a:pos x="connsiteX3" y="connsiteY3"/>
                </a:cxn>
              </a:cxnLst>
              <a:rect l="l" t="t" r="r" b="b"/>
              <a:pathLst>
                <a:path w="3705225" h="1553210">
                  <a:moveTo>
                    <a:pt x="0" y="0"/>
                  </a:moveTo>
                  <a:lnTo>
                    <a:pt x="0" y="0"/>
                  </a:lnTo>
                  <a:lnTo>
                    <a:pt x="1796415" y="1553210"/>
                  </a:lnTo>
                  <a:lnTo>
                    <a:pt x="3705225" y="9525"/>
                  </a:ln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sp>
          <p:nvSpPr>
            <p:cNvPr id="47" name="Freeform 46"/>
            <p:cNvSpPr/>
            <p:nvPr/>
          </p:nvSpPr>
          <p:spPr>
            <a:xfrm>
              <a:off x="2419350" y="4724400"/>
              <a:ext cx="4057650" cy="1762125"/>
            </a:xfrm>
            <a:custGeom>
              <a:avLst/>
              <a:gdLst>
                <a:gd name="connsiteX0" fmla="*/ 0 w 4057650"/>
                <a:gd name="connsiteY0" fmla="*/ 1762125 h 1762125"/>
                <a:gd name="connsiteX1" fmla="*/ 1228725 w 4057650"/>
                <a:gd name="connsiteY1" fmla="*/ 47625 h 1762125"/>
                <a:gd name="connsiteX2" fmla="*/ 4057650 w 4057650"/>
                <a:gd name="connsiteY2" fmla="*/ 0 h 1762125"/>
              </a:gdLst>
              <a:ahLst/>
              <a:cxnLst>
                <a:cxn ang="0">
                  <a:pos x="connsiteX0" y="connsiteY0"/>
                </a:cxn>
                <a:cxn ang="0">
                  <a:pos x="connsiteX1" y="connsiteY1"/>
                </a:cxn>
                <a:cxn ang="0">
                  <a:pos x="connsiteX2" y="connsiteY2"/>
                </a:cxn>
              </a:cxnLst>
              <a:rect l="l" t="t" r="r" b="b"/>
              <a:pathLst>
                <a:path w="4057650" h="1762125">
                  <a:moveTo>
                    <a:pt x="0" y="1762125"/>
                  </a:moveTo>
                  <a:lnTo>
                    <a:pt x="1228725" y="47625"/>
                  </a:lnTo>
                  <a:lnTo>
                    <a:pt x="4057650" y="0"/>
                  </a:ln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cxnSp>
          <p:nvCxnSpPr>
            <p:cNvPr id="48" name="Straight Connector 47"/>
            <p:cNvCxnSpPr>
              <a:stCxn id="47" idx="1"/>
            </p:cNvCxnSpPr>
            <p:nvPr/>
          </p:nvCxnSpPr>
          <p:spPr>
            <a:xfrm>
              <a:off x="3648075" y="4772025"/>
              <a:ext cx="1190625" cy="17049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8446" name="Slide Number Placeholder 2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053FFD2E-A830-4D55-A299-2A01BE836EA5}" type="slidenum">
              <a:rPr lang="en-US" altLang="en-US" sz="1400"/>
              <a:pPr eaLnBrk="1" hangingPunct="1"/>
              <a:t>23</a:t>
            </a:fld>
            <a:endParaRPr lang="en-US" altLang="en-US" sz="1400"/>
          </a:p>
        </p:txBody>
      </p:sp>
      <p:sp>
        <p:nvSpPr>
          <p:cNvPr id="5" name="TextBox 4">
            <a:extLst>
              <a:ext uri="{FF2B5EF4-FFF2-40B4-BE49-F238E27FC236}">
                <a16:creationId xmlns:a16="http://schemas.microsoft.com/office/drawing/2014/main" id="{7606AF7E-DE1A-4E37-B72A-7B76C2C342FD}"/>
              </a:ext>
            </a:extLst>
          </p:cNvPr>
          <p:cNvSpPr txBox="1"/>
          <p:nvPr/>
        </p:nvSpPr>
        <p:spPr>
          <a:xfrm>
            <a:off x="1293391" y="6174491"/>
            <a:ext cx="5249333" cy="400110"/>
          </a:xfrm>
          <a:prstGeom prst="rect">
            <a:avLst/>
          </a:prstGeom>
          <a:noFill/>
        </p:spPr>
        <p:txBody>
          <a:bodyPr wrap="square" rtlCol="0">
            <a:spAutoFit/>
          </a:bodyPr>
          <a:lstStyle/>
          <a:p>
            <a:r>
              <a:rPr lang="en-US" sz="2000" i="1" dirty="0">
                <a:latin typeface="Calibri" panose="020F0502020204030204" pitchFamily="34" charset="0"/>
                <a:cs typeface="Calibri" panose="020F0502020204030204" pitchFamily="34" charset="0"/>
              </a:rPr>
              <a:t>Bi are mutually exclusive and exhaustive</a:t>
            </a:r>
          </a:p>
        </p:txBody>
      </p:sp>
      <p:sp>
        <p:nvSpPr>
          <p:cNvPr id="6" name="Title 5">
            <a:extLst>
              <a:ext uri="{FF2B5EF4-FFF2-40B4-BE49-F238E27FC236}">
                <a16:creationId xmlns:a16="http://schemas.microsoft.com/office/drawing/2014/main" id="{47AF9B5B-65B2-1F37-39A1-CB4ADF60BF78}"/>
              </a:ext>
            </a:extLst>
          </p:cNvPr>
          <p:cNvSpPr>
            <a:spLocks noGrp="1"/>
          </p:cNvSpPr>
          <p:nvPr>
            <p:ph type="title"/>
          </p:nvPr>
        </p:nvSpPr>
        <p:spPr>
          <a:xfrm>
            <a:off x="914400" y="304800"/>
            <a:ext cx="10363200" cy="1143000"/>
          </a:xfrm>
        </p:spPr>
        <p:txBody>
          <a:bodyPr/>
          <a:lstStyle/>
          <a:p>
            <a:r>
              <a:rPr lang="en-US" altLang="en-US" dirty="0">
                <a:effectLst/>
              </a:rPr>
              <a:t>Law of Total Probability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9">
                                            <p:txEl>
                                              <p:pRg st="2" end="2"/>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9">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1117600" y="1466851"/>
            <a:ext cx="9298624" cy="4829175"/>
          </a:xfrm>
        </p:spPr>
        <p:txBody>
          <a:bodyPr/>
          <a:lstStyle/>
          <a:p>
            <a:pPr eaLnBrk="1" hangingPunct="1"/>
            <a:r>
              <a:rPr lang="en-US" altLang="en-US" sz="2400" dirty="0"/>
              <a:t>The Law of Total Probability</a:t>
            </a:r>
          </a:p>
          <a:p>
            <a:pPr>
              <a:buFontTx/>
              <a:buNone/>
            </a:pPr>
            <a:r>
              <a:rPr lang="en-US" altLang="en-US" sz="2400" dirty="0"/>
              <a:t>		P</a:t>
            </a:r>
            <a:r>
              <a:rPr lang="en-US" altLang="en-US" sz="2400" baseline="-25000" dirty="0"/>
              <a:t>e</a:t>
            </a:r>
            <a:r>
              <a:rPr lang="en-US" altLang="en-US" sz="2400" dirty="0"/>
              <a:t>(C) = </a:t>
            </a:r>
            <a:r>
              <a:rPr lang="en-US" altLang="en-US" dirty="0">
                <a:effectLst/>
                <a:latin typeface="Times New Roman" panose="02020603050405020304" pitchFamily="18" charset="0"/>
              </a:rPr>
              <a:t>Σ</a:t>
            </a:r>
            <a:r>
              <a:rPr lang="en-US" altLang="en-US" sz="2400" baseline="-25000" dirty="0"/>
              <a:t>B</a:t>
            </a:r>
            <a:r>
              <a:rPr lang="en-US" altLang="en-US" sz="2400" dirty="0"/>
              <a:t>  P</a:t>
            </a:r>
            <a:r>
              <a:rPr lang="en-US" altLang="en-US" sz="2400" baseline="-25000" dirty="0"/>
              <a:t>e</a:t>
            </a:r>
            <a:r>
              <a:rPr lang="en-US" altLang="en-US" sz="2400" dirty="0"/>
              <a:t>(C|B) </a:t>
            </a:r>
            <a:r>
              <a:rPr lang="en-US" altLang="en-US" sz="2400" dirty="0">
                <a:sym typeface="Symbol" panose="05050102010706020507" pitchFamily="18" charset="2"/>
              </a:rPr>
              <a:t>*</a:t>
            </a:r>
            <a:r>
              <a:rPr lang="en-US" altLang="en-US" sz="2400" dirty="0"/>
              <a:t> P(B)</a:t>
            </a:r>
          </a:p>
        </p:txBody>
      </p:sp>
      <p:sp>
        <p:nvSpPr>
          <p:cNvPr id="30" name="Rectangle 29"/>
          <p:cNvSpPr/>
          <p:nvPr/>
        </p:nvSpPr>
        <p:spPr>
          <a:xfrm>
            <a:off x="1291908" y="2817814"/>
            <a:ext cx="4610100" cy="3248025"/>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31" name="TextBox 30"/>
          <p:cNvSpPr txBox="1"/>
          <p:nvPr/>
        </p:nvSpPr>
        <p:spPr>
          <a:xfrm>
            <a:off x="2192021" y="2946401"/>
            <a:ext cx="949325" cy="523875"/>
          </a:xfrm>
          <a:prstGeom prst="rect">
            <a:avLst/>
          </a:prstGeom>
          <a:noFill/>
        </p:spPr>
        <p:txBody>
          <a:bodyPr>
            <a:spAutoFit/>
          </a:bodyPr>
          <a:lstStyle/>
          <a:p>
            <a:pPr>
              <a:defRPr/>
            </a:pPr>
            <a:r>
              <a:rPr lang="en-US" sz="2800" b="1" dirty="0">
                <a:latin typeface="Calibri" panose="020F0502020204030204" pitchFamily="34" charset="0"/>
              </a:rPr>
              <a:t>B1</a:t>
            </a:r>
          </a:p>
        </p:txBody>
      </p:sp>
      <p:sp>
        <p:nvSpPr>
          <p:cNvPr id="32" name="TextBox 31"/>
          <p:cNvSpPr txBox="1"/>
          <p:nvPr/>
        </p:nvSpPr>
        <p:spPr>
          <a:xfrm>
            <a:off x="1349058" y="4860926"/>
            <a:ext cx="792162" cy="523875"/>
          </a:xfrm>
          <a:prstGeom prst="rect">
            <a:avLst/>
          </a:prstGeom>
          <a:noFill/>
        </p:spPr>
        <p:txBody>
          <a:bodyPr>
            <a:spAutoFit/>
          </a:bodyPr>
          <a:lstStyle/>
          <a:p>
            <a:pPr>
              <a:defRPr/>
            </a:pPr>
            <a:r>
              <a:rPr lang="en-US" sz="2800" b="1" dirty="0">
                <a:latin typeface="Calibri" panose="020F0502020204030204" pitchFamily="34" charset="0"/>
              </a:rPr>
              <a:t>B5</a:t>
            </a:r>
          </a:p>
        </p:txBody>
      </p:sp>
      <p:sp>
        <p:nvSpPr>
          <p:cNvPr id="33" name="TextBox 32"/>
          <p:cNvSpPr txBox="1"/>
          <p:nvPr/>
        </p:nvSpPr>
        <p:spPr>
          <a:xfrm>
            <a:off x="2761934" y="5521326"/>
            <a:ext cx="846137" cy="523875"/>
          </a:xfrm>
          <a:prstGeom prst="rect">
            <a:avLst/>
          </a:prstGeom>
          <a:noFill/>
        </p:spPr>
        <p:txBody>
          <a:bodyPr>
            <a:spAutoFit/>
          </a:bodyPr>
          <a:lstStyle/>
          <a:p>
            <a:pPr>
              <a:defRPr/>
            </a:pPr>
            <a:r>
              <a:rPr lang="en-US" sz="2800" b="1" dirty="0">
                <a:latin typeface="Calibri" panose="020F0502020204030204" pitchFamily="34" charset="0"/>
              </a:rPr>
              <a:t>B4</a:t>
            </a:r>
          </a:p>
        </p:txBody>
      </p:sp>
      <p:sp>
        <p:nvSpPr>
          <p:cNvPr id="34" name="TextBox 33"/>
          <p:cNvSpPr txBox="1"/>
          <p:nvPr/>
        </p:nvSpPr>
        <p:spPr>
          <a:xfrm>
            <a:off x="4973320" y="5351464"/>
            <a:ext cx="825500" cy="523875"/>
          </a:xfrm>
          <a:prstGeom prst="rect">
            <a:avLst/>
          </a:prstGeom>
          <a:noFill/>
        </p:spPr>
        <p:txBody>
          <a:bodyPr>
            <a:spAutoFit/>
          </a:bodyPr>
          <a:lstStyle/>
          <a:p>
            <a:pPr>
              <a:defRPr/>
            </a:pPr>
            <a:r>
              <a:rPr lang="en-US" sz="2800" b="1" dirty="0">
                <a:latin typeface="Calibri" panose="020F0502020204030204" pitchFamily="34" charset="0"/>
              </a:rPr>
              <a:t>B3</a:t>
            </a:r>
          </a:p>
        </p:txBody>
      </p:sp>
      <p:sp>
        <p:nvSpPr>
          <p:cNvPr id="35" name="TextBox 34"/>
          <p:cNvSpPr txBox="1"/>
          <p:nvPr/>
        </p:nvSpPr>
        <p:spPr>
          <a:xfrm>
            <a:off x="4981259" y="3103564"/>
            <a:ext cx="884237" cy="523875"/>
          </a:xfrm>
          <a:prstGeom prst="rect">
            <a:avLst/>
          </a:prstGeom>
          <a:noFill/>
        </p:spPr>
        <p:txBody>
          <a:bodyPr>
            <a:spAutoFit/>
          </a:bodyPr>
          <a:lstStyle/>
          <a:p>
            <a:pPr>
              <a:defRPr/>
            </a:pPr>
            <a:r>
              <a:rPr lang="en-US" sz="2800" b="1" dirty="0">
                <a:latin typeface="Calibri" panose="020F0502020204030204" pitchFamily="34" charset="0"/>
              </a:rPr>
              <a:t>B2</a:t>
            </a:r>
          </a:p>
        </p:txBody>
      </p:sp>
      <p:grpSp>
        <p:nvGrpSpPr>
          <p:cNvPr id="2" name="Group 35"/>
          <p:cNvGrpSpPr>
            <a:grpSpLocks/>
          </p:cNvGrpSpPr>
          <p:nvPr/>
        </p:nvGrpSpPr>
        <p:grpSpPr bwMode="auto">
          <a:xfrm>
            <a:off x="2034858" y="3500439"/>
            <a:ext cx="3001962" cy="1817687"/>
            <a:chOff x="1617980" y="3919220"/>
            <a:chExt cx="3002280" cy="1818640"/>
          </a:xfrm>
        </p:grpSpPr>
        <p:sp>
          <p:nvSpPr>
            <p:cNvPr id="37" name="Oval 36"/>
            <p:cNvSpPr/>
            <p:nvPr/>
          </p:nvSpPr>
          <p:spPr>
            <a:xfrm>
              <a:off x="1617980" y="3919220"/>
              <a:ext cx="3002280" cy="1818640"/>
            </a:xfrm>
            <a:prstGeom prst="ellipse">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38" name="TextBox 37"/>
            <p:cNvSpPr txBox="1"/>
            <p:nvPr/>
          </p:nvSpPr>
          <p:spPr>
            <a:xfrm>
              <a:off x="3759744" y="4991344"/>
              <a:ext cx="603314" cy="522562"/>
            </a:xfrm>
            <a:prstGeom prst="rect">
              <a:avLst/>
            </a:prstGeom>
            <a:noFill/>
          </p:spPr>
          <p:txBody>
            <a:bodyPr>
              <a:spAutoFit/>
            </a:bodyPr>
            <a:lstStyle/>
            <a:p>
              <a:pPr>
                <a:defRPr/>
              </a:pPr>
              <a:r>
                <a:rPr lang="en-US" sz="2800" b="1" dirty="0">
                  <a:latin typeface="Calibri" panose="020F0502020204030204" pitchFamily="34" charset="0"/>
                </a:rPr>
                <a:t>C</a:t>
              </a:r>
            </a:p>
          </p:txBody>
        </p:sp>
      </p:grpSp>
      <p:grpSp>
        <p:nvGrpSpPr>
          <p:cNvPr id="3" name="Group 38"/>
          <p:cNvGrpSpPr>
            <a:grpSpLocks/>
          </p:cNvGrpSpPr>
          <p:nvPr/>
        </p:nvGrpSpPr>
        <p:grpSpPr bwMode="auto">
          <a:xfrm>
            <a:off x="2131696" y="3738563"/>
            <a:ext cx="2200275" cy="1458912"/>
            <a:chOff x="1714500" y="4157980"/>
            <a:chExt cx="2200274" cy="1459290"/>
          </a:xfrm>
        </p:grpSpPr>
        <p:sp>
          <p:nvSpPr>
            <p:cNvPr id="40" name="TextBox 39"/>
            <p:cNvSpPr txBox="1"/>
            <p:nvPr/>
          </p:nvSpPr>
          <p:spPr>
            <a:xfrm>
              <a:off x="2308225" y="4157980"/>
              <a:ext cx="911225" cy="400154"/>
            </a:xfrm>
            <a:prstGeom prst="rect">
              <a:avLst/>
            </a:prstGeom>
            <a:noFill/>
          </p:spPr>
          <p:txBody>
            <a:bodyPr>
              <a:spAutoFit/>
            </a:bodyPr>
            <a:lstStyle/>
            <a:p>
              <a:pPr>
                <a:defRPr/>
              </a:pPr>
              <a:r>
                <a:rPr lang="en-US" sz="2000" dirty="0">
                  <a:latin typeface="Calibri" panose="020F0502020204030204" pitchFamily="34" charset="0"/>
                </a:rPr>
                <a:t>C</a:t>
              </a:r>
              <a:r>
                <a:rPr lang="en-US" sz="2000" dirty="0">
                  <a:latin typeface="Calibri" panose="020F0502020204030204" pitchFamily="34" charset="0"/>
                  <a:sym typeface="Symbol"/>
                </a:rPr>
                <a:t>∩</a:t>
              </a:r>
              <a:r>
                <a:rPr lang="en-US" sz="2000" dirty="0">
                  <a:latin typeface="Calibri" panose="020F0502020204030204" pitchFamily="34" charset="0"/>
                </a:rPr>
                <a:t>B1</a:t>
              </a:r>
            </a:p>
          </p:txBody>
        </p:sp>
        <p:sp>
          <p:nvSpPr>
            <p:cNvPr id="41" name="TextBox 40"/>
            <p:cNvSpPr txBox="1"/>
            <p:nvPr/>
          </p:nvSpPr>
          <p:spPr>
            <a:xfrm>
              <a:off x="3019424" y="4370760"/>
              <a:ext cx="895350" cy="400154"/>
            </a:xfrm>
            <a:prstGeom prst="rect">
              <a:avLst/>
            </a:prstGeom>
            <a:noFill/>
          </p:spPr>
          <p:txBody>
            <a:bodyPr>
              <a:spAutoFit/>
            </a:bodyPr>
            <a:lstStyle/>
            <a:p>
              <a:pPr>
                <a:defRPr/>
              </a:pPr>
              <a:r>
                <a:rPr lang="en-US" sz="2000" dirty="0">
                  <a:latin typeface="Calibri" panose="020F0502020204030204" pitchFamily="34" charset="0"/>
                </a:rPr>
                <a:t>C</a:t>
              </a:r>
              <a:r>
                <a:rPr lang="en-US" sz="2000" dirty="0">
                  <a:latin typeface="Calibri" panose="020F0502020204030204" pitchFamily="34" charset="0"/>
                  <a:sym typeface="Symbol"/>
                </a:rPr>
                <a:t>∩</a:t>
              </a:r>
              <a:r>
                <a:rPr lang="en-US" sz="2000" dirty="0">
                  <a:latin typeface="Calibri" panose="020F0502020204030204" pitchFamily="34" charset="0"/>
                </a:rPr>
                <a:t>B2</a:t>
              </a:r>
            </a:p>
          </p:txBody>
        </p:sp>
        <p:sp>
          <p:nvSpPr>
            <p:cNvPr id="42" name="TextBox 41"/>
            <p:cNvSpPr txBox="1"/>
            <p:nvPr/>
          </p:nvSpPr>
          <p:spPr>
            <a:xfrm>
              <a:off x="2903537" y="4839193"/>
              <a:ext cx="944562" cy="400154"/>
            </a:xfrm>
            <a:prstGeom prst="rect">
              <a:avLst/>
            </a:prstGeom>
            <a:noFill/>
          </p:spPr>
          <p:txBody>
            <a:bodyPr>
              <a:spAutoFit/>
            </a:bodyPr>
            <a:lstStyle/>
            <a:p>
              <a:pPr>
                <a:defRPr/>
              </a:pPr>
              <a:r>
                <a:rPr lang="en-US" sz="2000" dirty="0">
                  <a:latin typeface="Calibri" panose="020F0502020204030204" pitchFamily="34" charset="0"/>
                </a:rPr>
                <a:t>C</a:t>
              </a:r>
              <a:r>
                <a:rPr lang="en-US" sz="2000" dirty="0">
                  <a:latin typeface="Calibri" panose="020F0502020204030204" pitchFamily="34" charset="0"/>
                  <a:sym typeface="Symbol"/>
                </a:rPr>
                <a:t>∩</a:t>
              </a:r>
              <a:r>
                <a:rPr lang="en-US" sz="2000" dirty="0">
                  <a:latin typeface="Calibri" panose="020F0502020204030204" pitchFamily="34" charset="0"/>
                </a:rPr>
                <a:t>B3</a:t>
              </a:r>
            </a:p>
          </p:txBody>
        </p:sp>
        <p:sp>
          <p:nvSpPr>
            <p:cNvPr id="43" name="TextBox 42"/>
            <p:cNvSpPr txBox="1"/>
            <p:nvPr/>
          </p:nvSpPr>
          <p:spPr>
            <a:xfrm>
              <a:off x="2230438" y="5217116"/>
              <a:ext cx="931862" cy="400154"/>
            </a:xfrm>
            <a:prstGeom prst="rect">
              <a:avLst/>
            </a:prstGeom>
            <a:noFill/>
          </p:spPr>
          <p:txBody>
            <a:bodyPr>
              <a:spAutoFit/>
            </a:bodyPr>
            <a:lstStyle/>
            <a:p>
              <a:pPr>
                <a:defRPr/>
              </a:pPr>
              <a:r>
                <a:rPr lang="en-US" sz="2000" dirty="0">
                  <a:latin typeface="Calibri" panose="020F0502020204030204" pitchFamily="34" charset="0"/>
                </a:rPr>
                <a:t>C</a:t>
              </a:r>
              <a:r>
                <a:rPr lang="en-US" sz="2000" dirty="0">
                  <a:latin typeface="Calibri" panose="020F0502020204030204" pitchFamily="34" charset="0"/>
                  <a:sym typeface="Symbol"/>
                </a:rPr>
                <a:t>∩</a:t>
              </a:r>
              <a:r>
                <a:rPr lang="en-US" sz="2000" dirty="0">
                  <a:latin typeface="Calibri" panose="020F0502020204030204" pitchFamily="34" charset="0"/>
                </a:rPr>
                <a:t>B4</a:t>
              </a:r>
            </a:p>
          </p:txBody>
        </p:sp>
        <p:sp>
          <p:nvSpPr>
            <p:cNvPr id="44" name="TextBox 43"/>
            <p:cNvSpPr txBox="1"/>
            <p:nvPr/>
          </p:nvSpPr>
          <p:spPr>
            <a:xfrm>
              <a:off x="1714500" y="4640705"/>
              <a:ext cx="919163" cy="400154"/>
            </a:xfrm>
            <a:prstGeom prst="rect">
              <a:avLst/>
            </a:prstGeom>
            <a:noFill/>
          </p:spPr>
          <p:txBody>
            <a:bodyPr>
              <a:spAutoFit/>
            </a:bodyPr>
            <a:lstStyle/>
            <a:p>
              <a:pPr>
                <a:defRPr/>
              </a:pPr>
              <a:r>
                <a:rPr lang="en-US" sz="2000" dirty="0">
                  <a:latin typeface="Calibri" panose="020F0502020204030204" pitchFamily="34" charset="0"/>
                </a:rPr>
                <a:t>C</a:t>
              </a:r>
              <a:r>
                <a:rPr lang="en-US" sz="2000" dirty="0">
                  <a:latin typeface="Calibri" panose="020F0502020204030204" pitchFamily="34" charset="0"/>
                  <a:sym typeface="Symbol"/>
                </a:rPr>
                <a:t>∩</a:t>
              </a:r>
              <a:r>
                <a:rPr lang="en-US" sz="2000" dirty="0">
                  <a:latin typeface="Calibri" panose="020F0502020204030204" pitchFamily="34" charset="0"/>
                </a:rPr>
                <a:t>B5</a:t>
              </a:r>
            </a:p>
          </p:txBody>
        </p:sp>
      </p:grpSp>
      <p:grpSp>
        <p:nvGrpSpPr>
          <p:cNvPr id="18445" name="Group 44"/>
          <p:cNvGrpSpPr>
            <a:grpSpLocks/>
          </p:cNvGrpSpPr>
          <p:nvPr/>
        </p:nvGrpSpPr>
        <p:grpSpPr bwMode="auto">
          <a:xfrm>
            <a:off x="1282383" y="2808289"/>
            <a:ext cx="4629150" cy="3267075"/>
            <a:chOff x="1847850" y="3219450"/>
            <a:chExt cx="4629150" cy="3267075"/>
          </a:xfrm>
        </p:grpSpPr>
        <p:sp>
          <p:nvSpPr>
            <p:cNvPr id="46" name="Freeform 45"/>
            <p:cNvSpPr/>
            <p:nvPr/>
          </p:nvSpPr>
          <p:spPr>
            <a:xfrm>
              <a:off x="1847850" y="3219450"/>
              <a:ext cx="3705225" cy="1552575"/>
            </a:xfrm>
            <a:custGeom>
              <a:avLst/>
              <a:gdLst>
                <a:gd name="connsiteX0" fmla="*/ 0 w 3705225"/>
                <a:gd name="connsiteY0" fmla="*/ 0 h 1543050"/>
                <a:gd name="connsiteX1" fmla="*/ 0 w 3705225"/>
                <a:gd name="connsiteY1" fmla="*/ 0 h 1543050"/>
                <a:gd name="connsiteX2" fmla="*/ 1781175 w 3705225"/>
                <a:gd name="connsiteY2" fmla="*/ 1543050 h 1543050"/>
                <a:gd name="connsiteX3" fmla="*/ 3705225 w 3705225"/>
                <a:gd name="connsiteY3" fmla="*/ 9525 h 1543050"/>
                <a:gd name="connsiteX0" fmla="*/ 0 w 3705225"/>
                <a:gd name="connsiteY0" fmla="*/ 0 h 1553210"/>
                <a:gd name="connsiteX1" fmla="*/ 0 w 3705225"/>
                <a:gd name="connsiteY1" fmla="*/ 0 h 1553210"/>
                <a:gd name="connsiteX2" fmla="*/ 1796415 w 3705225"/>
                <a:gd name="connsiteY2" fmla="*/ 1553210 h 1553210"/>
                <a:gd name="connsiteX3" fmla="*/ 3705225 w 3705225"/>
                <a:gd name="connsiteY3" fmla="*/ 9525 h 1553210"/>
              </a:gdLst>
              <a:ahLst/>
              <a:cxnLst>
                <a:cxn ang="0">
                  <a:pos x="connsiteX0" y="connsiteY0"/>
                </a:cxn>
                <a:cxn ang="0">
                  <a:pos x="connsiteX1" y="connsiteY1"/>
                </a:cxn>
                <a:cxn ang="0">
                  <a:pos x="connsiteX2" y="connsiteY2"/>
                </a:cxn>
                <a:cxn ang="0">
                  <a:pos x="connsiteX3" y="connsiteY3"/>
                </a:cxn>
              </a:cxnLst>
              <a:rect l="l" t="t" r="r" b="b"/>
              <a:pathLst>
                <a:path w="3705225" h="1553210">
                  <a:moveTo>
                    <a:pt x="0" y="0"/>
                  </a:moveTo>
                  <a:lnTo>
                    <a:pt x="0" y="0"/>
                  </a:lnTo>
                  <a:lnTo>
                    <a:pt x="1796415" y="1553210"/>
                  </a:lnTo>
                  <a:lnTo>
                    <a:pt x="3705225" y="9525"/>
                  </a:ln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sp>
          <p:nvSpPr>
            <p:cNvPr id="47" name="Freeform 46"/>
            <p:cNvSpPr/>
            <p:nvPr/>
          </p:nvSpPr>
          <p:spPr>
            <a:xfrm>
              <a:off x="2419350" y="4724400"/>
              <a:ext cx="4057650" cy="1762125"/>
            </a:xfrm>
            <a:custGeom>
              <a:avLst/>
              <a:gdLst>
                <a:gd name="connsiteX0" fmla="*/ 0 w 4057650"/>
                <a:gd name="connsiteY0" fmla="*/ 1762125 h 1762125"/>
                <a:gd name="connsiteX1" fmla="*/ 1228725 w 4057650"/>
                <a:gd name="connsiteY1" fmla="*/ 47625 h 1762125"/>
                <a:gd name="connsiteX2" fmla="*/ 4057650 w 4057650"/>
                <a:gd name="connsiteY2" fmla="*/ 0 h 1762125"/>
              </a:gdLst>
              <a:ahLst/>
              <a:cxnLst>
                <a:cxn ang="0">
                  <a:pos x="connsiteX0" y="connsiteY0"/>
                </a:cxn>
                <a:cxn ang="0">
                  <a:pos x="connsiteX1" y="connsiteY1"/>
                </a:cxn>
                <a:cxn ang="0">
                  <a:pos x="connsiteX2" y="connsiteY2"/>
                </a:cxn>
              </a:cxnLst>
              <a:rect l="l" t="t" r="r" b="b"/>
              <a:pathLst>
                <a:path w="4057650" h="1762125">
                  <a:moveTo>
                    <a:pt x="0" y="1762125"/>
                  </a:moveTo>
                  <a:lnTo>
                    <a:pt x="1228725" y="47625"/>
                  </a:lnTo>
                  <a:lnTo>
                    <a:pt x="4057650" y="0"/>
                  </a:ln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cxnSp>
          <p:nvCxnSpPr>
            <p:cNvPr id="48" name="Straight Connector 47"/>
            <p:cNvCxnSpPr>
              <a:stCxn id="47" idx="1"/>
            </p:cNvCxnSpPr>
            <p:nvPr/>
          </p:nvCxnSpPr>
          <p:spPr>
            <a:xfrm>
              <a:off x="3648075" y="4772025"/>
              <a:ext cx="1190625" cy="17049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8446" name="Slide Number Placeholder 2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053FFD2E-A830-4D55-A299-2A01BE836EA5}" type="slidenum">
              <a:rPr lang="en-US" altLang="en-US" sz="1400"/>
              <a:pPr eaLnBrk="1" hangingPunct="1"/>
              <a:t>24</a:t>
            </a:fld>
            <a:endParaRPr lang="en-US" altLang="en-US" sz="1400"/>
          </a:p>
        </p:txBody>
      </p:sp>
      <p:sp>
        <p:nvSpPr>
          <p:cNvPr id="4" name="Freeform: Shape 3">
            <a:extLst>
              <a:ext uri="{FF2B5EF4-FFF2-40B4-BE49-F238E27FC236}">
                <a16:creationId xmlns:a16="http://schemas.microsoft.com/office/drawing/2014/main" id="{0B026AAE-3AA7-4CBD-8465-67B0D8B2F154}"/>
              </a:ext>
            </a:extLst>
          </p:cNvPr>
          <p:cNvSpPr/>
          <p:nvPr/>
        </p:nvSpPr>
        <p:spPr>
          <a:xfrm>
            <a:off x="1288366" y="2813538"/>
            <a:ext cx="4618892" cy="3253154"/>
          </a:xfrm>
          <a:custGeom>
            <a:avLst/>
            <a:gdLst>
              <a:gd name="connsiteX0" fmla="*/ 0 w 4618892"/>
              <a:gd name="connsiteY0" fmla="*/ 0 h 3253154"/>
              <a:gd name="connsiteX1" fmla="*/ 0 w 4618892"/>
              <a:gd name="connsiteY1" fmla="*/ 3253154 h 3253154"/>
              <a:gd name="connsiteX2" fmla="*/ 4618892 w 4618892"/>
              <a:gd name="connsiteY2" fmla="*/ 3253154 h 3253154"/>
              <a:gd name="connsiteX3" fmla="*/ 4618892 w 4618892"/>
              <a:gd name="connsiteY3" fmla="*/ 5862 h 3253154"/>
              <a:gd name="connsiteX4" fmla="*/ 3686908 w 4618892"/>
              <a:gd name="connsiteY4" fmla="*/ 5862 h 3253154"/>
              <a:gd name="connsiteX5" fmla="*/ 1805354 w 4618892"/>
              <a:gd name="connsiteY5" fmla="*/ 1529862 h 3253154"/>
              <a:gd name="connsiteX0" fmla="*/ 0 w 4618892"/>
              <a:gd name="connsiteY0" fmla="*/ 0 h 3253154"/>
              <a:gd name="connsiteX1" fmla="*/ 0 w 4618892"/>
              <a:gd name="connsiteY1" fmla="*/ 3253154 h 3253154"/>
              <a:gd name="connsiteX2" fmla="*/ 4618892 w 4618892"/>
              <a:gd name="connsiteY2" fmla="*/ 3253154 h 3253154"/>
              <a:gd name="connsiteX3" fmla="*/ 4618892 w 4618892"/>
              <a:gd name="connsiteY3" fmla="*/ 5862 h 3253154"/>
              <a:gd name="connsiteX4" fmla="*/ 3686908 w 4618892"/>
              <a:gd name="connsiteY4" fmla="*/ 5862 h 3253154"/>
              <a:gd name="connsiteX5" fmla="*/ 1799493 w 4618892"/>
              <a:gd name="connsiteY5" fmla="*/ 1553308 h 3253154"/>
              <a:gd name="connsiteX0" fmla="*/ 0 w 4618892"/>
              <a:gd name="connsiteY0" fmla="*/ 0 h 3253154"/>
              <a:gd name="connsiteX1" fmla="*/ 0 w 4618892"/>
              <a:gd name="connsiteY1" fmla="*/ 3253154 h 3253154"/>
              <a:gd name="connsiteX2" fmla="*/ 4618892 w 4618892"/>
              <a:gd name="connsiteY2" fmla="*/ 3253154 h 3253154"/>
              <a:gd name="connsiteX3" fmla="*/ 4618892 w 4618892"/>
              <a:gd name="connsiteY3" fmla="*/ 5862 h 3253154"/>
              <a:gd name="connsiteX4" fmla="*/ 3686908 w 4618892"/>
              <a:gd name="connsiteY4" fmla="*/ 5862 h 3253154"/>
              <a:gd name="connsiteX5" fmla="*/ 1799493 w 4618892"/>
              <a:gd name="connsiteY5" fmla="*/ 1553308 h 3253154"/>
              <a:gd name="connsiteX6" fmla="*/ 1793631 w 4618892"/>
              <a:gd name="connsiteY6" fmla="*/ 1541585 h 3253154"/>
              <a:gd name="connsiteX0" fmla="*/ 0 w 4618892"/>
              <a:gd name="connsiteY0" fmla="*/ 0 h 3253154"/>
              <a:gd name="connsiteX1" fmla="*/ 0 w 4618892"/>
              <a:gd name="connsiteY1" fmla="*/ 3253154 h 3253154"/>
              <a:gd name="connsiteX2" fmla="*/ 4618892 w 4618892"/>
              <a:gd name="connsiteY2" fmla="*/ 3253154 h 3253154"/>
              <a:gd name="connsiteX3" fmla="*/ 4618892 w 4618892"/>
              <a:gd name="connsiteY3" fmla="*/ 5862 h 3253154"/>
              <a:gd name="connsiteX4" fmla="*/ 3686908 w 4618892"/>
              <a:gd name="connsiteY4" fmla="*/ 5862 h 3253154"/>
              <a:gd name="connsiteX5" fmla="*/ 1799493 w 4618892"/>
              <a:gd name="connsiteY5" fmla="*/ 1553308 h 3253154"/>
              <a:gd name="connsiteX6" fmla="*/ 5861 w 4618892"/>
              <a:gd name="connsiteY6" fmla="*/ 17585 h 3253154"/>
              <a:gd name="connsiteX0" fmla="*/ 0 w 4618892"/>
              <a:gd name="connsiteY0" fmla="*/ 0 h 3253154"/>
              <a:gd name="connsiteX1" fmla="*/ 0 w 4618892"/>
              <a:gd name="connsiteY1" fmla="*/ 3253154 h 3253154"/>
              <a:gd name="connsiteX2" fmla="*/ 4618892 w 4618892"/>
              <a:gd name="connsiteY2" fmla="*/ 3253154 h 3253154"/>
              <a:gd name="connsiteX3" fmla="*/ 4618892 w 4618892"/>
              <a:gd name="connsiteY3" fmla="*/ 5862 h 3253154"/>
              <a:gd name="connsiteX4" fmla="*/ 3686908 w 4618892"/>
              <a:gd name="connsiteY4" fmla="*/ 5862 h 3253154"/>
              <a:gd name="connsiteX5" fmla="*/ 1799493 w 4618892"/>
              <a:gd name="connsiteY5" fmla="*/ 1553308 h 3253154"/>
              <a:gd name="connsiteX6" fmla="*/ 5861 w 4618892"/>
              <a:gd name="connsiteY6" fmla="*/ 17585 h 3253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18892" h="3253154">
                <a:moveTo>
                  <a:pt x="0" y="0"/>
                </a:moveTo>
                <a:lnTo>
                  <a:pt x="0" y="3253154"/>
                </a:lnTo>
                <a:lnTo>
                  <a:pt x="4618892" y="3253154"/>
                </a:lnTo>
                <a:lnTo>
                  <a:pt x="4618892" y="5862"/>
                </a:lnTo>
                <a:lnTo>
                  <a:pt x="3686908" y="5862"/>
                </a:lnTo>
                <a:lnTo>
                  <a:pt x="1799493" y="1553308"/>
                </a:lnTo>
                <a:cubicBezTo>
                  <a:pt x="1425332" y="1223108"/>
                  <a:pt x="7082" y="20027"/>
                  <a:pt x="5861" y="17585"/>
                </a:cubicBezTo>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27" name="TextBox 26">
            <a:extLst>
              <a:ext uri="{FF2B5EF4-FFF2-40B4-BE49-F238E27FC236}">
                <a16:creationId xmlns:a16="http://schemas.microsoft.com/office/drawing/2014/main" id="{E49CD863-9737-43C7-B93A-D0591CAB63CA}"/>
              </a:ext>
            </a:extLst>
          </p:cNvPr>
          <p:cNvSpPr txBox="1"/>
          <p:nvPr/>
        </p:nvSpPr>
        <p:spPr>
          <a:xfrm>
            <a:off x="6981825" y="1409700"/>
            <a:ext cx="3511550" cy="4493538"/>
          </a:xfrm>
          <a:prstGeom prst="rect">
            <a:avLst/>
          </a:prstGeom>
          <a:noFill/>
        </p:spPr>
        <p:txBody>
          <a:bodyPr>
            <a:spAutoFit/>
          </a:bodyPr>
          <a:lstStyle/>
          <a:p>
            <a:pPr>
              <a:spcBef>
                <a:spcPts val="1200"/>
              </a:spcBef>
              <a:defRPr/>
            </a:pPr>
            <a:r>
              <a:rPr lang="en-US" dirty="0">
                <a:latin typeface="Calibri" panose="020F0502020204030204" pitchFamily="34" charset="0"/>
              </a:rPr>
              <a:t>Venn Diagram:  </a:t>
            </a:r>
          </a:p>
          <a:p>
            <a:pPr>
              <a:defRPr/>
            </a:pPr>
            <a:r>
              <a:rPr lang="en-US" dirty="0">
                <a:latin typeface="Calibri" panose="020F0502020204030204" pitchFamily="34" charset="0"/>
              </a:rPr>
              <a:t>area = probability</a:t>
            </a:r>
          </a:p>
          <a:p>
            <a:pPr>
              <a:spcBef>
                <a:spcPts val="1200"/>
              </a:spcBef>
              <a:defRPr/>
            </a:pPr>
            <a:r>
              <a:rPr lang="en-US" dirty="0">
                <a:latin typeface="Calibri" panose="020F0502020204030204" pitchFamily="34" charset="0"/>
              </a:rPr>
              <a:t>C is the sum of the             5 intersections with Bi </a:t>
            </a:r>
            <a:r>
              <a:rPr lang="en-US" sz="2000" dirty="0">
                <a:latin typeface="Calibri" panose="020F0502020204030204" pitchFamily="34" charset="0"/>
              </a:rPr>
              <a:t>(intersection </a:t>
            </a:r>
            <a:r>
              <a:rPr lang="en-US" sz="2000" dirty="0">
                <a:latin typeface="Calibri" panose="020F0502020204030204" pitchFamily="34" charset="0"/>
                <a:sym typeface="Symbol"/>
              </a:rPr>
              <a:t>∩ </a:t>
            </a:r>
            <a:r>
              <a:rPr lang="en-US" sz="2000" dirty="0">
                <a:latin typeface="Calibri" panose="020F0502020204030204" pitchFamily="34" charset="0"/>
              </a:rPr>
              <a:t>means AND) </a:t>
            </a:r>
            <a:endParaRPr lang="en-US" dirty="0">
              <a:latin typeface="Calibri" panose="020F0502020204030204" pitchFamily="34" charset="0"/>
            </a:endParaRPr>
          </a:p>
          <a:p>
            <a:pPr>
              <a:spcBef>
                <a:spcPts val="1200"/>
              </a:spcBef>
              <a:defRPr/>
            </a:pPr>
            <a:r>
              <a:rPr lang="en-US" dirty="0">
                <a:latin typeface="Calibri" panose="020F0502020204030204" pitchFamily="34" charset="0"/>
              </a:rPr>
              <a:t>We </a:t>
            </a:r>
            <a:r>
              <a:rPr lang="en-US" u="sng" dirty="0">
                <a:latin typeface="Calibri" panose="020F0502020204030204" pitchFamily="34" charset="0"/>
              </a:rPr>
              <a:t>have</a:t>
            </a:r>
            <a:r>
              <a:rPr lang="en-US" dirty="0">
                <a:latin typeface="Calibri" panose="020F0502020204030204" pitchFamily="34" charset="0"/>
              </a:rPr>
              <a:t> conditional probabilities, </a:t>
            </a:r>
            <a:r>
              <a:rPr lang="en-US" dirty="0" err="1">
                <a:latin typeface="Calibri" panose="020F0502020204030204" pitchFamily="34" charset="0"/>
              </a:rPr>
              <a:t>C|Bi</a:t>
            </a:r>
            <a:endParaRPr lang="en-US" dirty="0">
              <a:latin typeface="Calibri" panose="020F0502020204030204" pitchFamily="34" charset="0"/>
            </a:endParaRPr>
          </a:p>
          <a:p>
            <a:pPr>
              <a:spcBef>
                <a:spcPts val="1200"/>
              </a:spcBef>
              <a:defRPr/>
            </a:pPr>
            <a:r>
              <a:rPr lang="en-US" dirty="0">
                <a:latin typeface="Calibri" panose="020F0502020204030204" pitchFamily="34" charset="0"/>
              </a:rPr>
              <a:t>C|B1 = C∩B1 / B1 </a:t>
            </a:r>
          </a:p>
          <a:p>
            <a:pPr>
              <a:spcBef>
                <a:spcPts val="1200"/>
              </a:spcBef>
              <a:defRPr/>
            </a:pPr>
            <a:r>
              <a:rPr lang="en-US" dirty="0">
                <a:latin typeface="Calibri" panose="020F0502020204030204" pitchFamily="34" charset="0"/>
              </a:rPr>
              <a:t>so C∩B1 = C|B1 * B1 </a:t>
            </a:r>
          </a:p>
          <a:p>
            <a:pPr>
              <a:spcBef>
                <a:spcPts val="1200"/>
              </a:spcBef>
              <a:defRPr/>
            </a:pPr>
            <a:endParaRPr lang="en-US" dirty="0">
              <a:latin typeface="Calibri" panose="020F0502020204030204" pitchFamily="34" charset="0"/>
            </a:endParaRPr>
          </a:p>
        </p:txBody>
      </p:sp>
      <p:sp>
        <p:nvSpPr>
          <p:cNvPr id="7" name="Title 5">
            <a:extLst>
              <a:ext uri="{FF2B5EF4-FFF2-40B4-BE49-F238E27FC236}">
                <a16:creationId xmlns:a16="http://schemas.microsoft.com/office/drawing/2014/main" id="{E0004853-D99F-5B76-5DFD-CA932A633ED9}"/>
              </a:ext>
            </a:extLst>
          </p:cNvPr>
          <p:cNvSpPr>
            <a:spLocks noGrp="1"/>
          </p:cNvSpPr>
          <p:nvPr>
            <p:ph type="title"/>
          </p:nvPr>
        </p:nvSpPr>
        <p:spPr>
          <a:xfrm>
            <a:off x="914400" y="304800"/>
            <a:ext cx="10363200" cy="1143000"/>
          </a:xfrm>
        </p:spPr>
        <p:txBody>
          <a:bodyPr/>
          <a:lstStyle/>
          <a:p>
            <a:r>
              <a:rPr lang="en-US" altLang="en-US" dirty="0">
                <a:effectLst/>
              </a:rPr>
              <a:t>Law of Total Probability</a:t>
            </a:r>
            <a:endParaRPr lang="en-US" dirty="0"/>
          </a:p>
        </p:txBody>
      </p:sp>
    </p:spTree>
    <p:extLst>
      <p:ext uri="{BB962C8B-B14F-4D97-AF65-F5344CB8AC3E}">
        <p14:creationId xmlns:p14="http://schemas.microsoft.com/office/powerpoint/2010/main" val="1989696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1117600" y="1466851"/>
            <a:ext cx="9288465" cy="4829175"/>
          </a:xfrm>
        </p:spPr>
        <p:txBody>
          <a:bodyPr/>
          <a:lstStyle/>
          <a:p>
            <a:pPr eaLnBrk="1" hangingPunct="1"/>
            <a:r>
              <a:rPr lang="en-US" altLang="en-US" sz="2400" dirty="0"/>
              <a:t>The Law of Total Probability</a:t>
            </a:r>
          </a:p>
          <a:p>
            <a:pPr>
              <a:buFontTx/>
              <a:buNone/>
            </a:pPr>
            <a:r>
              <a:rPr lang="en-US" altLang="en-US" sz="2400" dirty="0"/>
              <a:t>		P</a:t>
            </a:r>
            <a:r>
              <a:rPr lang="en-US" altLang="en-US" sz="2400" baseline="-25000" dirty="0"/>
              <a:t>e</a:t>
            </a:r>
            <a:r>
              <a:rPr lang="en-US" altLang="en-US" sz="2400" dirty="0"/>
              <a:t>(C) = </a:t>
            </a:r>
            <a:r>
              <a:rPr lang="en-US" altLang="en-US" dirty="0">
                <a:effectLst/>
                <a:latin typeface="Times New Roman" panose="02020603050405020304" pitchFamily="18" charset="0"/>
              </a:rPr>
              <a:t>Σ</a:t>
            </a:r>
            <a:r>
              <a:rPr lang="en-US" altLang="en-US" sz="2400" baseline="-25000" dirty="0"/>
              <a:t>B</a:t>
            </a:r>
            <a:r>
              <a:rPr lang="en-US" altLang="en-US" sz="2400" dirty="0"/>
              <a:t>  P</a:t>
            </a:r>
            <a:r>
              <a:rPr lang="en-US" altLang="en-US" sz="2400" baseline="-25000" dirty="0"/>
              <a:t>e</a:t>
            </a:r>
            <a:r>
              <a:rPr lang="en-US" altLang="en-US" sz="2400" dirty="0"/>
              <a:t>(C|B) </a:t>
            </a:r>
            <a:r>
              <a:rPr lang="en-US" altLang="en-US" sz="2400" dirty="0">
                <a:sym typeface="Symbol" panose="05050102010706020507" pitchFamily="18" charset="2"/>
              </a:rPr>
              <a:t>*</a:t>
            </a:r>
            <a:r>
              <a:rPr lang="en-US" altLang="en-US" sz="2400" dirty="0"/>
              <a:t> P(B)</a:t>
            </a:r>
          </a:p>
        </p:txBody>
      </p:sp>
      <p:sp>
        <p:nvSpPr>
          <p:cNvPr id="30" name="Rectangle 29"/>
          <p:cNvSpPr/>
          <p:nvPr/>
        </p:nvSpPr>
        <p:spPr>
          <a:xfrm>
            <a:off x="1291908" y="2817814"/>
            <a:ext cx="4610100" cy="3248025"/>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31" name="TextBox 30"/>
          <p:cNvSpPr txBox="1"/>
          <p:nvPr/>
        </p:nvSpPr>
        <p:spPr>
          <a:xfrm>
            <a:off x="2192021" y="2946401"/>
            <a:ext cx="949325" cy="523875"/>
          </a:xfrm>
          <a:prstGeom prst="rect">
            <a:avLst/>
          </a:prstGeom>
          <a:noFill/>
        </p:spPr>
        <p:txBody>
          <a:bodyPr>
            <a:spAutoFit/>
          </a:bodyPr>
          <a:lstStyle/>
          <a:p>
            <a:pPr>
              <a:defRPr/>
            </a:pPr>
            <a:r>
              <a:rPr lang="en-US" sz="2800" b="1" dirty="0">
                <a:latin typeface="Calibri" panose="020F0502020204030204" pitchFamily="34" charset="0"/>
              </a:rPr>
              <a:t>B1</a:t>
            </a:r>
          </a:p>
        </p:txBody>
      </p:sp>
      <p:sp>
        <p:nvSpPr>
          <p:cNvPr id="32" name="TextBox 31"/>
          <p:cNvSpPr txBox="1"/>
          <p:nvPr/>
        </p:nvSpPr>
        <p:spPr>
          <a:xfrm>
            <a:off x="1349058" y="4860926"/>
            <a:ext cx="792162" cy="523875"/>
          </a:xfrm>
          <a:prstGeom prst="rect">
            <a:avLst/>
          </a:prstGeom>
          <a:noFill/>
        </p:spPr>
        <p:txBody>
          <a:bodyPr>
            <a:spAutoFit/>
          </a:bodyPr>
          <a:lstStyle/>
          <a:p>
            <a:pPr>
              <a:defRPr/>
            </a:pPr>
            <a:r>
              <a:rPr lang="en-US" sz="2800" b="1" dirty="0">
                <a:latin typeface="Calibri" panose="020F0502020204030204" pitchFamily="34" charset="0"/>
              </a:rPr>
              <a:t>B5</a:t>
            </a:r>
          </a:p>
        </p:txBody>
      </p:sp>
      <p:sp>
        <p:nvSpPr>
          <p:cNvPr id="33" name="TextBox 32"/>
          <p:cNvSpPr txBox="1"/>
          <p:nvPr/>
        </p:nvSpPr>
        <p:spPr>
          <a:xfrm>
            <a:off x="2761934" y="5521326"/>
            <a:ext cx="846137" cy="523875"/>
          </a:xfrm>
          <a:prstGeom prst="rect">
            <a:avLst/>
          </a:prstGeom>
          <a:noFill/>
        </p:spPr>
        <p:txBody>
          <a:bodyPr>
            <a:spAutoFit/>
          </a:bodyPr>
          <a:lstStyle/>
          <a:p>
            <a:pPr>
              <a:defRPr/>
            </a:pPr>
            <a:r>
              <a:rPr lang="en-US" sz="2800" b="1" dirty="0">
                <a:latin typeface="Calibri" panose="020F0502020204030204" pitchFamily="34" charset="0"/>
              </a:rPr>
              <a:t>B4</a:t>
            </a:r>
          </a:p>
        </p:txBody>
      </p:sp>
      <p:sp>
        <p:nvSpPr>
          <p:cNvPr id="34" name="TextBox 33"/>
          <p:cNvSpPr txBox="1"/>
          <p:nvPr/>
        </p:nvSpPr>
        <p:spPr>
          <a:xfrm>
            <a:off x="4973320" y="5351464"/>
            <a:ext cx="825500" cy="523875"/>
          </a:xfrm>
          <a:prstGeom prst="rect">
            <a:avLst/>
          </a:prstGeom>
          <a:noFill/>
        </p:spPr>
        <p:txBody>
          <a:bodyPr>
            <a:spAutoFit/>
          </a:bodyPr>
          <a:lstStyle/>
          <a:p>
            <a:pPr>
              <a:defRPr/>
            </a:pPr>
            <a:r>
              <a:rPr lang="en-US" sz="2800" b="1" dirty="0">
                <a:latin typeface="Calibri" panose="020F0502020204030204" pitchFamily="34" charset="0"/>
              </a:rPr>
              <a:t>B3</a:t>
            </a:r>
          </a:p>
        </p:txBody>
      </p:sp>
      <p:sp>
        <p:nvSpPr>
          <p:cNvPr id="35" name="TextBox 34"/>
          <p:cNvSpPr txBox="1"/>
          <p:nvPr/>
        </p:nvSpPr>
        <p:spPr>
          <a:xfrm>
            <a:off x="4981259" y="3103564"/>
            <a:ext cx="884237" cy="523875"/>
          </a:xfrm>
          <a:prstGeom prst="rect">
            <a:avLst/>
          </a:prstGeom>
          <a:noFill/>
        </p:spPr>
        <p:txBody>
          <a:bodyPr>
            <a:spAutoFit/>
          </a:bodyPr>
          <a:lstStyle/>
          <a:p>
            <a:pPr>
              <a:defRPr/>
            </a:pPr>
            <a:r>
              <a:rPr lang="en-US" sz="2800" b="1" dirty="0">
                <a:latin typeface="Calibri" panose="020F0502020204030204" pitchFamily="34" charset="0"/>
              </a:rPr>
              <a:t>B2</a:t>
            </a:r>
          </a:p>
        </p:txBody>
      </p:sp>
      <p:grpSp>
        <p:nvGrpSpPr>
          <p:cNvPr id="2" name="Group 35"/>
          <p:cNvGrpSpPr>
            <a:grpSpLocks/>
          </p:cNvGrpSpPr>
          <p:nvPr/>
        </p:nvGrpSpPr>
        <p:grpSpPr bwMode="auto">
          <a:xfrm>
            <a:off x="2034858" y="3500439"/>
            <a:ext cx="3001962" cy="1817687"/>
            <a:chOff x="1617980" y="3919220"/>
            <a:chExt cx="3002280" cy="1818640"/>
          </a:xfrm>
        </p:grpSpPr>
        <p:sp>
          <p:nvSpPr>
            <p:cNvPr id="37" name="Oval 36"/>
            <p:cNvSpPr/>
            <p:nvPr/>
          </p:nvSpPr>
          <p:spPr>
            <a:xfrm>
              <a:off x="1617980" y="3919220"/>
              <a:ext cx="3002280" cy="1818640"/>
            </a:xfrm>
            <a:prstGeom prst="ellipse">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38" name="TextBox 37"/>
            <p:cNvSpPr txBox="1"/>
            <p:nvPr/>
          </p:nvSpPr>
          <p:spPr>
            <a:xfrm>
              <a:off x="3759744" y="4991344"/>
              <a:ext cx="603314" cy="522562"/>
            </a:xfrm>
            <a:prstGeom prst="rect">
              <a:avLst/>
            </a:prstGeom>
            <a:noFill/>
          </p:spPr>
          <p:txBody>
            <a:bodyPr>
              <a:spAutoFit/>
            </a:bodyPr>
            <a:lstStyle/>
            <a:p>
              <a:pPr>
                <a:defRPr/>
              </a:pPr>
              <a:r>
                <a:rPr lang="en-US" sz="2800" b="1" dirty="0">
                  <a:latin typeface="Calibri" panose="020F0502020204030204" pitchFamily="34" charset="0"/>
                </a:rPr>
                <a:t>C</a:t>
              </a:r>
            </a:p>
          </p:txBody>
        </p:sp>
      </p:grpSp>
      <p:grpSp>
        <p:nvGrpSpPr>
          <p:cNvPr id="3" name="Group 38"/>
          <p:cNvGrpSpPr>
            <a:grpSpLocks/>
          </p:cNvGrpSpPr>
          <p:nvPr/>
        </p:nvGrpSpPr>
        <p:grpSpPr bwMode="auto">
          <a:xfrm>
            <a:off x="2131696" y="3738563"/>
            <a:ext cx="2200275" cy="1458912"/>
            <a:chOff x="1714500" y="4157980"/>
            <a:chExt cx="2200274" cy="1459290"/>
          </a:xfrm>
        </p:grpSpPr>
        <p:sp>
          <p:nvSpPr>
            <p:cNvPr id="40" name="TextBox 39"/>
            <p:cNvSpPr txBox="1"/>
            <p:nvPr/>
          </p:nvSpPr>
          <p:spPr>
            <a:xfrm>
              <a:off x="2308225" y="4157980"/>
              <a:ext cx="911225" cy="400154"/>
            </a:xfrm>
            <a:prstGeom prst="rect">
              <a:avLst/>
            </a:prstGeom>
            <a:noFill/>
          </p:spPr>
          <p:txBody>
            <a:bodyPr>
              <a:spAutoFit/>
            </a:bodyPr>
            <a:lstStyle/>
            <a:p>
              <a:pPr>
                <a:defRPr/>
              </a:pPr>
              <a:r>
                <a:rPr lang="en-US" sz="2000" dirty="0">
                  <a:latin typeface="Calibri" panose="020F0502020204030204" pitchFamily="34" charset="0"/>
                </a:rPr>
                <a:t>C</a:t>
              </a:r>
              <a:r>
                <a:rPr lang="en-US" sz="2000" dirty="0">
                  <a:latin typeface="Calibri" panose="020F0502020204030204" pitchFamily="34" charset="0"/>
                  <a:sym typeface="Symbol"/>
                </a:rPr>
                <a:t>∩</a:t>
              </a:r>
              <a:r>
                <a:rPr lang="en-US" sz="2000" dirty="0">
                  <a:latin typeface="Calibri" panose="020F0502020204030204" pitchFamily="34" charset="0"/>
                </a:rPr>
                <a:t>B1</a:t>
              </a:r>
            </a:p>
          </p:txBody>
        </p:sp>
        <p:sp>
          <p:nvSpPr>
            <p:cNvPr id="41" name="TextBox 40"/>
            <p:cNvSpPr txBox="1"/>
            <p:nvPr/>
          </p:nvSpPr>
          <p:spPr>
            <a:xfrm>
              <a:off x="3019424" y="4370760"/>
              <a:ext cx="895350" cy="400154"/>
            </a:xfrm>
            <a:prstGeom prst="rect">
              <a:avLst/>
            </a:prstGeom>
            <a:noFill/>
          </p:spPr>
          <p:txBody>
            <a:bodyPr>
              <a:spAutoFit/>
            </a:bodyPr>
            <a:lstStyle/>
            <a:p>
              <a:pPr>
                <a:defRPr/>
              </a:pPr>
              <a:r>
                <a:rPr lang="en-US" sz="2000" dirty="0">
                  <a:latin typeface="Calibri" panose="020F0502020204030204" pitchFamily="34" charset="0"/>
                </a:rPr>
                <a:t>C</a:t>
              </a:r>
              <a:r>
                <a:rPr lang="en-US" sz="2000" dirty="0">
                  <a:latin typeface="Calibri" panose="020F0502020204030204" pitchFamily="34" charset="0"/>
                  <a:sym typeface="Symbol"/>
                </a:rPr>
                <a:t>∩</a:t>
              </a:r>
              <a:r>
                <a:rPr lang="en-US" sz="2000" dirty="0">
                  <a:latin typeface="Calibri" panose="020F0502020204030204" pitchFamily="34" charset="0"/>
                </a:rPr>
                <a:t>B2</a:t>
              </a:r>
            </a:p>
          </p:txBody>
        </p:sp>
        <p:sp>
          <p:nvSpPr>
            <p:cNvPr id="42" name="TextBox 41"/>
            <p:cNvSpPr txBox="1"/>
            <p:nvPr/>
          </p:nvSpPr>
          <p:spPr>
            <a:xfrm>
              <a:off x="2903537" y="4839193"/>
              <a:ext cx="944562" cy="400154"/>
            </a:xfrm>
            <a:prstGeom prst="rect">
              <a:avLst/>
            </a:prstGeom>
            <a:noFill/>
          </p:spPr>
          <p:txBody>
            <a:bodyPr>
              <a:spAutoFit/>
            </a:bodyPr>
            <a:lstStyle/>
            <a:p>
              <a:pPr>
                <a:defRPr/>
              </a:pPr>
              <a:r>
                <a:rPr lang="en-US" sz="2000" dirty="0">
                  <a:latin typeface="Calibri" panose="020F0502020204030204" pitchFamily="34" charset="0"/>
                </a:rPr>
                <a:t>C</a:t>
              </a:r>
              <a:r>
                <a:rPr lang="en-US" sz="2000" dirty="0">
                  <a:latin typeface="Calibri" panose="020F0502020204030204" pitchFamily="34" charset="0"/>
                  <a:sym typeface="Symbol"/>
                </a:rPr>
                <a:t>∩</a:t>
              </a:r>
              <a:r>
                <a:rPr lang="en-US" sz="2000" dirty="0">
                  <a:latin typeface="Calibri" panose="020F0502020204030204" pitchFamily="34" charset="0"/>
                </a:rPr>
                <a:t>B3</a:t>
              </a:r>
            </a:p>
          </p:txBody>
        </p:sp>
        <p:sp>
          <p:nvSpPr>
            <p:cNvPr id="43" name="TextBox 42"/>
            <p:cNvSpPr txBox="1"/>
            <p:nvPr/>
          </p:nvSpPr>
          <p:spPr>
            <a:xfrm>
              <a:off x="2230438" y="5217116"/>
              <a:ext cx="931862" cy="400154"/>
            </a:xfrm>
            <a:prstGeom prst="rect">
              <a:avLst/>
            </a:prstGeom>
            <a:noFill/>
          </p:spPr>
          <p:txBody>
            <a:bodyPr>
              <a:spAutoFit/>
            </a:bodyPr>
            <a:lstStyle/>
            <a:p>
              <a:pPr>
                <a:defRPr/>
              </a:pPr>
              <a:r>
                <a:rPr lang="en-US" sz="2000" dirty="0">
                  <a:latin typeface="Calibri" panose="020F0502020204030204" pitchFamily="34" charset="0"/>
                </a:rPr>
                <a:t>C</a:t>
              </a:r>
              <a:r>
                <a:rPr lang="en-US" sz="2000" dirty="0">
                  <a:latin typeface="Calibri" panose="020F0502020204030204" pitchFamily="34" charset="0"/>
                  <a:sym typeface="Symbol"/>
                </a:rPr>
                <a:t>∩</a:t>
              </a:r>
              <a:r>
                <a:rPr lang="en-US" sz="2000" dirty="0">
                  <a:latin typeface="Calibri" panose="020F0502020204030204" pitchFamily="34" charset="0"/>
                </a:rPr>
                <a:t>B4</a:t>
              </a:r>
            </a:p>
          </p:txBody>
        </p:sp>
        <p:sp>
          <p:nvSpPr>
            <p:cNvPr id="44" name="TextBox 43"/>
            <p:cNvSpPr txBox="1"/>
            <p:nvPr/>
          </p:nvSpPr>
          <p:spPr>
            <a:xfrm>
              <a:off x="1714500" y="4640705"/>
              <a:ext cx="919163" cy="400154"/>
            </a:xfrm>
            <a:prstGeom prst="rect">
              <a:avLst/>
            </a:prstGeom>
            <a:noFill/>
          </p:spPr>
          <p:txBody>
            <a:bodyPr>
              <a:spAutoFit/>
            </a:bodyPr>
            <a:lstStyle/>
            <a:p>
              <a:pPr>
                <a:defRPr/>
              </a:pPr>
              <a:r>
                <a:rPr lang="en-US" sz="2000" dirty="0">
                  <a:latin typeface="Calibri" panose="020F0502020204030204" pitchFamily="34" charset="0"/>
                </a:rPr>
                <a:t>C</a:t>
              </a:r>
              <a:r>
                <a:rPr lang="en-US" sz="2000" dirty="0">
                  <a:latin typeface="Calibri" panose="020F0502020204030204" pitchFamily="34" charset="0"/>
                  <a:sym typeface="Symbol"/>
                </a:rPr>
                <a:t>∩</a:t>
              </a:r>
              <a:r>
                <a:rPr lang="en-US" sz="2000" dirty="0">
                  <a:latin typeface="Calibri" panose="020F0502020204030204" pitchFamily="34" charset="0"/>
                </a:rPr>
                <a:t>B5</a:t>
              </a:r>
            </a:p>
          </p:txBody>
        </p:sp>
      </p:grpSp>
      <p:grpSp>
        <p:nvGrpSpPr>
          <p:cNvPr id="18445" name="Group 44"/>
          <p:cNvGrpSpPr>
            <a:grpSpLocks/>
          </p:cNvGrpSpPr>
          <p:nvPr/>
        </p:nvGrpSpPr>
        <p:grpSpPr bwMode="auto">
          <a:xfrm>
            <a:off x="1282383" y="2808289"/>
            <a:ext cx="4629150" cy="3267075"/>
            <a:chOff x="1847850" y="3219450"/>
            <a:chExt cx="4629150" cy="3267075"/>
          </a:xfrm>
        </p:grpSpPr>
        <p:sp>
          <p:nvSpPr>
            <p:cNvPr id="46" name="Freeform 45"/>
            <p:cNvSpPr/>
            <p:nvPr/>
          </p:nvSpPr>
          <p:spPr>
            <a:xfrm>
              <a:off x="1847850" y="3219450"/>
              <a:ext cx="3705225" cy="1552575"/>
            </a:xfrm>
            <a:custGeom>
              <a:avLst/>
              <a:gdLst>
                <a:gd name="connsiteX0" fmla="*/ 0 w 3705225"/>
                <a:gd name="connsiteY0" fmla="*/ 0 h 1543050"/>
                <a:gd name="connsiteX1" fmla="*/ 0 w 3705225"/>
                <a:gd name="connsiteY1" fmla="*/ 0 h 1543050"/>
                <a:gd name="connsiteX2" fmla="*/ 1781175 w 3705225"/>
                <a:gd name="connsiteY2" fmla="*/ 1543050 h 1543050"/>
                <a:gd name="connsiteX3" fmla="*/ 3705225 w 3705225"/>
                <a:gd name="connsiteY3" fmla="*/ 9525 h 1543050"/>
                <a:gd name="connsiteX0" fmla="*/ 0 w 3705225"/>
                <a:gd name="connsiteY0" fmla="*/ 0 h 1553210"/>
                <a:gd name="connsiteX1" fmla="*/ 0 w 3705225"/>
                <a:gd name="connsiteY1" fmla="*/ 0 h 1553210"/>
                <a:gd name="connsiteX2" fmla="*/ 1796415 w 3705225"/>
                <a:gd name="connsiteY2" fmla="*/ 1553210 h 1553210"/>
                <a:gd name="connsiteX3" fmla="*/ 3705225 w 3705225"/>
                <a:gd name="connsiteY3" fmla="*/ 9525 h 1553210"/>
              </a:gdLst>
              <a:ahLst/>
              <a:cxnLst>
                <a:cxn ang="0">
                  <a:pos x="connsiteX0" y="connsiteY0"/>
                </a:cxn>
                <a:cxn ang="0">
                  <a:pos x="connsiteX1" y="connsiteY1"/>
                </a:cxn>
                <a:cxn ang="0">
                  <a:pos x="connsiteX2" y="connsiteY2"/>
                </a:cxn>
                <a:cxn ang="0">
                  <a:pos x="connsiteX3" y="connsiteY3"/>
                </a:cxn>
              </a:cxnLst>
              <a:rect l="l" t="t" r="r" b="b"/>
              <a:pathLst>
                <a:path w="3705225" h="1553210">
                  <a:moveTo>
                    <a:pt x="0" y="0"/>
                  </a:moveTo>
                  <a:lnTo>
                    <a:pt x="0" y="0"/>
                  </a:lnTo>
                  <a:lnTo>
                    <a:pt x="1796415" y="1553210"/>
                  </a:lnTo>
                  <a:lnTo>
                    <a:pt x="3705225" y="9525"/>
                  </a:ln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sp>
          <p:nvSpPr>
            <p:cNvPr id="47" name="Freeform 46"/>
            <p:cNvSpPr/>
            <p:nvPr/>
          </p:nvSpPr>
          <p:spPr>
            <a:xfrm>
              <a:off x="2419350" y="4724400"/>
              <a:ext cx="4057650" cy="1762125"/>
            </a:xfrm>
            <a:custGeom>
              <a:avLst/>
              <a:gdLst>
                <a:gd name="connsiteX0" fmla="*/ 0 w 4057650"/>
                <a:gd name="connsiteY0" fmla="*/ 1762125 h 1762125"/>
                <a:gd name="connsiteX1" fmla="*/ 1228725 w 4057650"/>
                <a:gd name="connsiteY1" fmla="*/ 47625 h 1762125"/>
                <a:gd name="connsiteX2" fmla="*/ 4057650 w 4057650"/>
                <a:gd name="connsiteY2" fmla="*/ 0 h 1762125"/>
              </a:gdLst>
              <a:ahLst/>
              <a:cxnLst>
                <a:cxn ang="0">
                  <a:pos x="connsiteX0" y="connsiteY0"/>
                </a:cxn>
                <a:cxn ang="0">
                  <a:pos x="connsiteX1" y="connsiteY1"/>
                </a:cxn>
                <a:cxn ang="0">
                  <a:pos x="connsiteX2" y="connsiteY2"/>
                </a:cxn>
              </a:cxnLst>
              <a:rect l="l" t="t" r="r" b="b"/>
              <a:pathLst>
                <a:path w="4057650" h="1762125">
                  <a:moveTo>
                    <a:pt x="0" y="1762125"/>
                  </a:moveTo>
                  <a:lnTo>
                    <a:pt x="1228725" y="47625"/>
                  </a:lnTo>
                  <a:lnTo>
                    <a:pt x="4057650" y="0"/>
                  </a:ln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cxnSp>
          <p:nvCxnSpPr>
            <p:cNvPr id="48" name="Straight Connector 47"/>
            <p:cNvCxnSpPr>
              <a:stCxn id="47" idx="1"/>
            </p:cNvCxnSpPr>
            <p:nvPr/>
          </p:nvCxnSpPr>
          <p:spPr>
            <a:xfrm>
              <a:off x="3648075" y="4772025"/>
              <a:ext cx="1190625" cy="17049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8446" name="Slide Number Placeholder 2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053FFD2E-A830-4D55-A299-2A01BE836EA5}" type="slidenum">
              <a:rPr lang="en-US" altLang="en-US" sz="1400"/>
              <a:pPr eaLnBrk="1" hangingPunct="1"/>
              <a:t>25</a:t>
            </a:fld>
            <a:endParaRPr lang="en-US" altLang="en-US" sz="1400"/>
          </a:p>
        </p:txBody>
      </p:sp>
      <p:sp>
        <p:nvSpPr>
          <p:cNvPr id="26" name="TextBox 25">
            <a:extLst>
              <a:ext uri="{FF2B5EF4-FFF2-40B4-BE49-F238E27FC236}">
                <a16:creationId xmlns:a16="http://schemas.microsoft.com/office/drawing/2014/main" id="{269D6FD3-BFC8-4EBC-9A8F-99FC6F02AB09}"/>
              </a:ext>
            </a:extLst>
          </p:cNvPr>
          <p:cNvSpPr txBox="1"/>
          <p:nvPr/>
        </p:nvSpPr>
        <p:spPr>
          <a:xfrm>
            <a:off x="6981825" y="1409700"/>
            <a:ext cx="3511550" cy="4493538"/>
          </a:xfrm>
          <a:prstGeom prst="rect">
            <a:avLst/>
          </a:prstGeom>
          <a:noFill/>
        </p:spPr>
        <p:txBody>
          <a:bodyPr>
            <a:spAutoFit/>
          </a:bodyPr>
          <a:lstStyle/>
          <a:p>
            <a:pPr>
              <a:spcBef>
                <a:spcPts val="1200"/>
              </a:spcBef>
              <a:defRPr/>
            </a:pPr>
            <a:r>
              <a:rPr lang="en-US" dirty="0">
                <a:latin typeface="Calibri" panose="020F0502020204030204" pitchFamily="34" charset="0"/>
              </a:rPr>
              <a:t>Venn Diagram:  </a:t>
            </a:r>
          </a:p>
          <a:p>
            <a:pPr>
              <a:defRPr/>
            </a:pPr>
            <a:r>
              <a:rPr lang="en-US" dirty="0">
                <a:latin typeface="Calibri" panose="020F0502020204030204" pitchFamily="34" charset="0"/>
              </a:rPr>
              <a:t>area = probability</a:t>
            </a:r>
          </a:p>
          <a:p>
            <a:pPr>
              <a:spcBef>
                <a:spcPts val="1200"/>
              </a:spcBef>
              <a:defRPr/>
            </a:pPr>
            <a:r>
              <a:rPr lang="en-US" dirty="0">
                <a:latin typeface="Calibri" panose="020F0502020204030204" pitchFamily="34" charset="0"/>
              </a:rPr>
              <a:t>C is the sum of the             5 intersections with Bi </a:t>
            </a:r>
            <a:r>
              <a:rPr lang="en-US" sz="2000" dirty="0">
                <a:latin typeface="Calibri" panose="020F0502020204030204" pitchFamily="34" charset="0"/>
              </a:rPr>
              <a:t>(intersection </a:t>
            </a:r>
            <a:r>
              <a:rPr lang="en-US" sz="2000" dirty="0">
                <a:latin typeface="Calibri" panose="020F0502020204030204" pitchFamily="34" charset="0"/>
                <a:sym typeface="Symbol"/>
              </a:rPr>
              <a:t>∩ </a:t>
            </a:r>
            <a:r>
              <a:rPr lang="en-US" sz="2000" dirty="0">
                <a:latin typeface="Calibri" panose="020F0502020204030204" pitchFamily="34" charset="0"/>
              </a:rPr>
              <a:t>means AND) </a:t>
            </a:r>
            <a:endParaRPr lang="en-US" dirty="0">
              <a:latin typeface="Calibri" panose="020F0502020204030204" pitchFamily="34" charset="0"/>
            </a:endParaRPr>
          </a:p>
          <a:p>
            <a:pPr>
              <a:spcBef>
                <a:spcPts val="1200"/>
              </a:spcBef>
              <a:defRPr/>
            </a:pPr>
            <a:r>
              <a:rPr lang="en-US" dirty="0">
                <a:latin typeface="Calibri" panose="020F0502020204030204" pitchFamily="34" charset="0"/>
              </a:rPr>
              <a:t>We </a:t>
            </a:r>
            <a:r>
              <a:rPr lang="en-US" u="sng" dirty="0">
                <a:latin typeface="Calibri" panose="020F0502020204030204" pitchFamily="34" charset="0"/>
              </a:rPr>
              <a:t>have</a:t>
            </a:r>
            <a:r>
              <a:rPr lang="en-US" dirty="0">
                <a:latin typeface="Calibri" panose="020F0502020204030204" pitchFamily="34" charset="0"/>
              </a:rPr>
              <a:t> conditional probabilities, </a:t>
            </a:r>
            <a:r>
              <a:rPr lang="en-US" dirty="0" err="1">
                <a:latin typeface="Calibri" panose="020F0502020204030204" pitchFamily="34" charset="0"/>
              </a:rPr>
              <a:t>C|Bi</a:t>
            </a:r>
            <a:endParaRPr lang="en-US" dirty="0">
              <a:latin typeface="Calibri" panose="020F0502020204030204" pitchFamily="34" charset="0"/>
            </a:endParaRPr>
          </a:p>
          <a:p>
            <a:pPr>
              <a:spcBef>
                <a:spcPts val="1200"/>
              </a:spcBef>
              <a:defRPr/>
            </a:pPr>
            <a:r>
              <a:rPr lang="en-US" dirty="0">
                <a:latin typeface="Calibri" panose="020F0502020204030204" pitchFamily="34" charset="0"/>
                <a:sym typeface="Symbol"/>
              </a:rPr>
              <a:t>C|B1 = C</a:t>
            </a:r>
            <a:r>
              <a:rPr lang="en-US" dirty="0">
                <a:latin typeface="Calibri" panose="020F0502020204030204" pitchFamily="34" charset="0"/>
              </a:rPr>
              <a:t>∩B1 / B1 </a:t>
            </a:r>
          </a:p>
          <a:p>
            <a:pPr>
              <a:spcBef>
                <a:spcPts val="1200"/>
              </a:spcBef>
              <a:defRPr/>
            </a:pPr>
            <a:r>
              <a:rPr lang="en-US" dirty="0">
                <a:latin typeface="Calibri" panose="020F0502020204030204" pitchFamily="34" charset="0"/>
              </a:rPr>
              <a:t>so C∩B1 = C|B1 * B1 </a:t>
            </a:r>
          </a:p>
          <a:p>
            <a:pPr>
              <a:spcBef>
                <a:spcPts val="1200"/>
              </a:spcBef>
              <a:defRPr/>
            </a:pPr>
            <a:r>
              <a:rPr lang="en-US" dirty="0">
                <a:latin typeface="Calibri" panose="020F0502020204030204" pitchFamily="34" charset="0"/>
              </a:rPr>
              <a:t>then C = </a:t>
            </a:r>
            <a:r>
              <a:rPr lang="en-US" dirty="0">
                <a:latin typeface="Symbol" panose="05050102010706020507" pitchFamily="18" charset="2"/>
              </a:rPr>
              <a:t>S</a:t>
            </a:r>
            <a:r>
              <a:rPr lang="en-US" dirty="0">
                <a:latin typeface="Calibri" panose="020F0502020204030204" pitchFamily="34" charset="0"/>
              </a:rPr>
              <a:t>i </a:t>
            </a:r>
            <a:r>
              <a:rPr lang="en-US" dirty="0" err="1">
                <a:latin typeface="Calibri" panose="020F0502020204030204" pitchFamily="34" charset="0"/>
              </a:rPr>
              <a:t>C∩Bi</a:t>
            </a:r>
            <a:endParaRPr lang="en-US" dirty="0">
              <a:latin typeface="Calibri" panose="020F0502020204030204" pitchFamily="34" charset="0"/>
            </a:endParaRPr>
          </a:p>
        </p:txBody>
      </p:sp>
      <p:sp>
        <p:nvSpPr>
          <p:cNvPr id="6" name="Title 5">
            <a:extLst>
              <a:ext uri="{FF2B5EF4-FFF2-40B4-BE49-F238E27FC236}">
                <a16:creationId xmlns:a16="http://schemas.microsoft.com/office/drawing/2014/main" id="{AC127A0F-FBD2-C431-0746-21060F44DD86}"/>
              </a:ext>
            </a:extLst>
          </p:cNvPr>
          <p:cNvSpPr>
            <a:spLocks noGrp="1"/>
          </p:cNvSpPr>
          <p:nvPr>
            <p:ph type="title"/>
          </p:nvPr>
        </p:nvSpPr>
        <p:spPr>
          <a:xfrm>
            <a:off x="914400" y="304800"/>
            <a:ext cx="10363200" cy="1143000"/>
          </a:xfrm>
        </p:spPr>
        <p:txBody>
          <a:bodyPr/>
          <a:lstStyle/>
          <a:p>
            <a:r>
              <a:rPr lang="en-US" altLang="en-US" dirty="0">
                <a:effectLst/>
              </a:rPr>
              <a:t>Law of Total Probability</a:t>
            </a:r>
            <a:endParaRPr lang="en-US" dirty="0"/>
          </a:p>
        </p:txBody>
      </p:sp>
    </p:spTree>
    <p:extLst>
      <p:ext uri="{BB962C8B-B14F-4D97-AF65-F5344CB8AC3E}">
        <p14:creationId xmlns:p14="http://schemas.microsoft.com/office/powerpoint/2010/main" val="2211245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6">
                                            <p:txEl>
                                              <p:pRg st="5" end="5"/>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3" name="Rectangle 3"/>
          <p:cNvSpPr>
            <a:spLocks noGrp="1" noChangeArrowheads="1"/>
          </p:cNvSpPr>
          <p:nvPr>
            <p:ph type="body" idx="1"/>
          </p:nvPr>
        </p:nvSpPr>
        <p:spPr>
          <a:xfrm>
            <a:off x="1127760" y="1268414"/>
            <a:ext cx="9364028" cy="4827587"/>
          </a:xfrm>
        </p:spPr>
        <p:txBody>
          <a:bodyPr/>
          <a:lstStyle/>
          <a:p>
            <a:pPr eaLnBrk="1" hangingPunct="1">
              <a:defRPr/>
            </a:pPr>
            <a:r>
              <a:rPr lang="en-US" sz="2800" i="1" dirty="0"/>
              <a:t>the Law of Total Probability</a:t>
            </a:r>
          </a:p>
          <a:p>
            <a:pPr eaLnBrk="1" hangingPunct="1">
              <a:spcBef>
                <a:spcPts val="1200"/>
              </a:spcBef>
              <a:buNone/>
              <a:defRPr/>
            </a:pPr>
            <a:r>
              <a:rPr lang="en-US" sz="2800" dirty="0">
                <a:solidFill>
                  <a:srgbClr val="008000"/>
                </a:solidFill>
              </a:rPr>
              <a:t>		P(C) = </a:t>
            </a:r>
            <a:r>
              <a:rPr lang="en-US" dirty="0" err="1">
                <a:solidFill>
                  <a:srgbClr val="008000"/>
                </a:solidFill>
                <a:effectLst/>
                <a:latin typeface="Times New Roman" pitchFamily="18" charset="0"/>
              </a:rPr>
              <a:t>Σ</a:t>
            </a:r>
            <a:r>
              <a:rPr lang="en-US" sz="2800" baseline="-25000" dirty="0" err="1">
                <a:solidFill>
                  <a:srgbClr val="008000"/>
                </a:solidFill>
              </a:rPr>
              <a:t>i</a:t>
            </a:r>
            <a:r>
              <a:rPr lang="en-US" sz="2800" dirty="0">
                <a:solidFill>
                  <a:srgbClr val="008000"/>
                </a:solidFill>
              </a:rPr>
              <a:t>  P(</a:t>
            </a:r>
            <a:r>
              <a:rPr lang="en-US" sz="2800" dirty="0" err="1">
                <a:solidFill>
                  <a:srgbClr val="008000"/>
                </a:solidFill>
              </a:rPr>
              <a:t>C|B</a:t>
            </a:r>
            <a:r>
              <a:rPr lang="en-US" sz="2800" baseline="-25000" dirty="0" err="1">
                <a:solidFill>
                  <a:srgbClr val="008000"/>
                </a:solidFill>
              </a:rPr>
              <a:t>i</a:t>
            </a:r>
            <a:r>
              <a:rPr lang="en-US" sz="2800" dirty="0">
                <a:solidFill>
                  <a:srgbClr val="008000"/>
                </a:solidFill>
              </a:rPr>
              <a:t>) </a:t>
            </a:r>
            <a:r>
              <a:rPr lang="en-US" sz="2800" dirty="0">
                <a:solidFill>
                  <a:srgbClr val="008000"/>
                </a:solidFill>
                <a:sym typeface="Symbol" pitchFamily="18" charset="2"/>
              </a:rPr>
              <a:t>*</a:t>
            </a:r>
            <a:r>
              <a:rPr lang="en-US" sz="2800" dirty="0">
                <a:solidFill>
                  <a:srgbClr val="008000"/>
                </a:solidFill>
              </a:rPr>
              <a:t> P(B</a:t>
            </a:r>
            <a:r>
              <a:rPr lang="en-US" sz="2800" baseline="-25000" dirty="0">
                <a:solidFill>
                  <a:srgbClr val="008000"/>
                </a:solidFill>
              </a:rPr>
              <a:t>i</a:t>
            </a:r>
            <a:r>
              <a:rPr lang="en-US" sz="2800" dirty="0">
                <a:solidFill>
                  <a:srgbClr val="008000"/>
                </a:solidFill>
              </a:rPr>
              <a:t>)</a:t>
            </a:r>
          </a:p>
          <a:p>
            <a:pPr lvl="1" eaLnBrk="1" hangingPunct="1">
              <a:buFontTx/>
              <a:buNone/>
              <a:defRPr/>
            </a:pPr>
            <a:r>
              <a:rPr lang="en-US" sz="2100" i="1" dirty="0"/>
              <a:t>	‘prob of C’ equals ‘prob of C given B’ times ‘prob of B’ 		  summed for all B</a:t>
            </a:r>
          </a:p>
          <a:p>
            <a:pPr eaLnBrk="1" hangingPunct="1">
              <a:spcBef>
                <a:spcPts val="1800"/>
              </a:spcBef>
              <a:defRPr/>
            </a:pPr>
            <a:r>
              <a:rPr lang="en-US" sz="2800" dirty="0"/>
              <a:t>Example:</a:t>
            </a:r>
          </a:p>
          <a:p>
            <a:pPr lvl="1" eaLnBrk="1" hangingPunct="1">
              <a:spcBef>
                <a:spcPts val="600"/>
              </a:spcBef>
              <a:defRPr/>
            </a:pPr>
            <a:r>
              <a:rPr lang="en-US" sz="2400" dirty="0"/>
              <a:t>if a cold front arrives, there’s a 70% chance of rain</a:t>
            </a:r>
          </a:p>
          <a:p>
            <a:pPr lvl="1" eaLnBrk="1" hangingPunct="1">
              <a:spcBef>
                <a:spcPts val="600"/>
              </a:spcBef>
              <a:defRPr/>
            </a:pPr>
            <a:r>
              <a:rPr lang="en-US" sz="2400" dirty="0"/>
              <a:t>if not, there’s 10% chance of rain</a:t>
            </a:r>
          </a:p>
          <a:p>
            <a:pPr lvl="1" eaLnBrk="1" hangingPunct="1">
              <a:spcBef>
                <a:spcPts val="1800"/>
              </a:spcBef>
              <a:buNone/>
              <a:defRPr/>
            </a:pPr>
            <a:r>
              <a:rPr lang="en-US" sz="2400" dirty="0"/>
              <a:t>What’s the chance of rain?  </a:t>
            </a:r>
          </a:p>
          <a:p>
            <a:pPr lvl="1" eaLnBrk="1" hangingPunct="1">
              <a:spcBef>
                <a:spcPts val="600"/>
              </a:spcBef>
              <a:buNone/>
              <a:defRPr/>
            </a:pPr>
            <a:r>
              <a:rPr lang="en-US" sz="2400" dirty="0"/>
              <a:t>Depends on chance of cold front arriving</a:t>
            </a:r>
          </a:p>
          <a:p>
            <a:pPr lvl="1" eaLnBrk="1" hangingPunct="1">
              <a:spcBef>
                <a:spcPts val="600"/>
              </a:spcBef>
              <a:defRPr/>
            </a:pPr>
            <a:r>
              <a:rPr lang="en-US" sz="2400" dirty="0"/>
              <a:t>if there’s a 20% chance the cold front will arrive…</a:t>
            </a:r>
          </a:p>
          <a:p>
            <a:pPr lvl="1" eaLnBrk="1" hangingPunct="1">
              <a:spcBef>
                <a:spcPts val="600"/>
              </a:spcBef>
              <a:defRPr/>
            </a:pPr>
            <a:r>
              <a:rPr lang="en-US" sz="2400" dirty="0" err="1"/>
              <a:t>prob</a:t>
            </a:r>
            <a:r>
              <a:rPr lang="en-US" sz="2400" dirty="0"/>
              <a:t> of rain = (70%)(20%) + (10%)(100%-20%) = 22%</a:t>
            </a:r>
          </a:p>
        </p:txBody>
      </p:sp>
      <p:sp>
        <p:nvSpPr>
          <p:cNvPr id="4" name="AutoShape 100"/>
          <p:cNvSpPr>
            <a:spLocks noChangeArrowheads="1"/>
          </p:cNvSpPr>
          <p:nvPr/>
        </p:nvSpPr>
        <p:spPr bwMode="auto">
          <a:xfrm>
            <a:off x="3408218" y="1928133"/>
            <a:ext cx="2150918" cy="458788"/>
          </a:xfrm>
          <a:prstGeom prst="bracketPair">
            <a:avLst>
              <a:gd name="adj" fmla="val 16667"/>
            </a:avLst>
          </a:prstGeom>
          <a:noFill/>
          <a:ln w="19050">
            <a:solidFill>
              <a:srgbClr val="008000"/>
            </a:solidFill>
            <a:round/>
            <a:headEnd/>
            <a:tailEnd/>
          </a:ln>
          <a:effectLst/>
        </p:spPr>
        <p:txBody>
          <a:bodyPr wrap="none" anchor="ctr"/>
          <a:lstStyle/>
          <a:p>
            <a:pPr>
              <a:defRPr/>
            </a:pPr>
            <a:endParaRPr lang="en-US"/>
          </a:p>
        </p:txBody>
      </p:sp>
      <p:sp>
        <p:nvSpPr>
          <p:cNvPr id="5" name="Title 5">
            <a:extLst>
              <a:ext uri="{FF2B5EF4-FFF2-40B4-BE49-F238E27FC236}">
                <a16:creationId xmlns:a16="http://schemas.microsoft.com/office/drawing/2014/main" id="{09F3C0CE-008B-7A2E-3733-77C88DF76B69}"/>
              </a:ext>
            </a:extLst>
          </p:cNvPr>
          <p:cNvSpPr>
            <a:spLocks noGrp="1"/>
          </p:cNvSpPr>
          <p:nvPr>
            <p:ph type="title"/>
          </p:nvPr>
        </p:nvSpPr>
        <p:spPr>
          <a:xfrm>
            <a:off x="914400" y="304800"/>
            <a:ext cx="10363200" cy="1143000"/>
          </a:xfrm>
        </p:spPr>
        <p:txBody>
          <a:bodyPr/>
          <a:lstStyle/>
          <a:p>
            <a:r>
              <a:rPr lang="en-US" altLang="en-US" dirty="0">
                <a:effectLst/>
              </a:rPr>
              <a:t>Law of Total Probability</a:t>
            </a:r>
            <a:endParaRPr lang="en-US" dirty="0"/>
          </a:p>
        </p:txBody>
      </p:sp>
      <p:sp>
        <p:nvSpPr>
          <p:cNvPr id="2" name="TextBox 1">
            <a:extLst>
              <a:ext uri="{FF2B5EF4-FFF2-40B4-BE49-F238E27FC236}">
                <a16:creationId xmlns:a16="http://schemas.microsoft.com/office/drawing/2014/main" id="{9C6D3DB6-6AEC-729C-0D63-6750771181FF}"/>
              </a:ext>
            </a:extLst>
          </p:cNvPr>
          <p:cNvSpPr txBox="1"/>
          <p:nvPr/>
        </p:nvSpPr>
        <p:spPr>
          <a:xfrm>
            <a:off x="7500721" y="4274820"/>
            <a:ext cx="3383973" cy="1200329"/>
          </a:xfrm>
          <a:prstGeom prst="rect">
            <a:avLst/>
          </a:prstGeom>
          <a:noFill/>
        </p:spPr>
        <p:txBody>
          <a:bodyPr wrap="square" rtlCol="0">
            <a:spAutoFit/>
          </a:bodyPr>
          <a:lstStyle/>
          <a:p>
            <a:r>
              <a:rPr lang="en-US" b="1" dirty="0">
                <a:solidFill>
                  <a:srgbClr val="C00000"/>
                </a:solidFill>
                <a:latin typeface="Ink Free" panose="03080402000500000000" pitchFamily="66" charset="0"/>
              </a:rPr>
              <a:t>I need to know the probability of my condition….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36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360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3603">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360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360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360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360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3603">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360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5360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3" grpId="0" uiExpand="1" build="p"/>
      <p:bldP spid="4" grpId="0" uiExpand="1" animBg="1"/>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1969453" y="1776414"/>
            <a:ext cx="3213100" cy="2382837"/>
          </a:xfrm>
          <a:prstGeom prst="rect">
            <a:avLst/>
          </a:prstGeom>
          <a:noFill/>
          <a:ln w="9525">
            <a:solidFill>
              <a:schemeClr val="tx1"/>
            </a:solidFill>
            <a:miter lim="800000"/>
            <a:headEnd/>
            <a:tailEnd/>
          </a:ln>
        </p:spPr>
        <p:txBody>
          <a:bodyPr wrap="none" anchor="ctr"/>
          <a:lstStyle/>
          <a:p>
            <a:pPr>
              <a:defRPr/>
            </a:pPr>
            <a:endParaRPr lang="en-US" dirty="0">
              <a:latin typeface="Calibri" panose="020F0502020204030204" pitchFamily="34" charset="0"/>
            </a:endParaRPr>
          </a:p>
        </p:txBody>
      </p:sp>
      <p:sp>
        <p:nvSpPr>
          <p:cNvPr id="5" name="Freeform 4"/>
          <p:cNvSpPr>
            <a:spLocks/>
          </p:cNvSpPr>
          <p:nvPr/>
        </p:nvSpPr>
        <p:spPr bwMode="auto">
          <a:xfrm>
            <a:off x="1967865" y="2003426"/>
            <a:ext cx="3213100" cy="1662113"/>
          </a:xfrm>
          <a:custGeom>
            <a:avLst/>
            <a:gdLst>
              <a:gd name="T0" fmla="*/ 0 w 2024"/>
              <a:gd name="T1" fmla="*/ 0 h 1047"/>
              <a:gd name="T2" fmla="*/ 111125 w 2024"/>
              <a:gd name="T3" fmla="*/ 554038 h 1047"/>
              <a:gd name="T4" fmla="*/ 276225 w 2024"/>
              <a:gd name="T5" fmla="*/ 774700 h 1047"/>
              <a:gd name="T6" fmla="*/ 720725 w 2024"/>
              <a:gd name="T7" fmla="*/ 941388 h 1047"/>
              <a:gd name="T8" fmla="*/ 2160588 w 2024"/>
              <a:gd name="T9" fmla="*/ 1219200 h 1047"/>
              <a:gd name="T10" fmla="*/ 2825750 w 2024"/>
              <a:gd name="T11" fmla="*/ 1439863 h 1047"/>
              <a:gd name="T12" fmla="*/ 3213100 w 2024"/>
              <a:gd name="T13" fmla="*/ 1662113 h 1047"/>
              <a:gd name="T14" fmla="*/ 0 60000 65536"/>
              <a:gd name="T15" fmla="*/ 0 60000 65536"/>
              <a:gd name="T16" fmla="*/ 0 60000 65536"/>
              <a:gd name="T17" fmla="*/ 0 60000 65536"/>
              <a:gd name="T18" fmla="*/ 0 60000 65536"/>
              <a:gd name="T19" fmla="*/ 0 60000 65536"/>
              <a:gd name="T20" fmla="*/ 0 60000 65536"/>
              <a:gd name="T21" fmla="*/ 0 w 2024"/>
              <a:gd name="T22" fmla="*/ 0 h 1047"/>
              <a:gd name="T23" fmla="*/ 2024 w 2024"/>
              <a:gd name="T24" fmla="*/ 1047 h 10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4" h="1047">
                <a:moveTo>
                  <a:pt x="0" y="0"/>
                </a:moveTo>
                <a:cubicBezTo>
                  <a:pt x="17" y="134"/>
                  <a:pt x="41" y="268"/>
                  <a:pt x="70" y="349"/>
                </a:cubicBezTo>
                <a:cubicBezTo>
                  <a:pt x="99" y="430"/>
                  <a:pt x="110" y="447"/>
                  <a:pt x="174" y="488"/>
                </a:cubicBezTo>
                <a:cubicBezTo>
                  <a:pt x="238" y="529"/>
                  <a:pt x="256" y="546"/>
                  <a:pt x="454" y="593"/>
                </a:cubicBezTo>
                <a:cubicBezTo>
                  <a:pt x="652" y="640"/>
                  <a:pt x="1140" y="716"/>
                  <a:pt x="1361" y="768"/>
                </a:cubicBezTo>
                <a:cubicBezTo>
                  <a:pt x="1582" y="820"/>
                  <a:pt x="1669" y="860"/>
                  <a:pt x="1780" y="907"/>
                </a:cubicBezTo>
                <a:cubicBezTo>
                  <a:pt x="1891" y="954"/>
                  <a:pt x="1973" y="1018"/>
                  <a:pt x="2024" y="1047"/>
                </a:cubicBezTo>
              </a:path>
            </a:pathLst>
          </a:custGeom>
          <a:noFill/>
          <a:ln w="22225">
            <a:solidFill>
              <a:srgbClr val="7030A0"/>
            </a:solidFill>
            <a:round/>
            <a:headEnd/>
            <a:tailEnd/>
          </a:ln>
        </p:spPr>
        <p:txBody>
          <a:bodyPr/>
          <a:lstStyle/>
          <a:p>
            <a:pPr>
              <a:defRPr/>
            </a:pPr>
            <a:endParaRPr lang="en-US" dirty="0">
              <a:latin typeface="Calibri" panose="020F0502020204030204" pitchFamily="34" charset="0"/>
            </a:endParaRPr>
          </a:p>
        </p:txBody>
      </p:sp>
      <p:sp>
        <p:nvSpPr>
          <p:cNvPr id="6" name="Text Box 5"/>
          <p:cNvSpPr txBox="1">
            <a:spLocks noChangeArrowheads="1"/>
          </p:cNvSpPr>
          <p:nvPr/>
        </p:nvSpPr>
        <p:spPr bwMode="auto">
          <a:xfrm>
            <a:off x="2107565" y="4437063"/>
            <a:ext cx="3162300" cy="400050"/>
          </a:xfrm>
          <a:prstGeom prst="rect">
            <a:avLst/>
          </a:prstGeom>
          <a:noFill/>
          <a:ln w="9525">
            <a:noFill/>
            <a:miter lim="800000"/>
            <a:headEnd/>
            <a:tailEnd/>
          </a:ln>
        </p:spPr>
        <p:txBody>
          <a:bodyPr>
            <a:spAutoFit/>
          </a:bodyPr>
          <a:lstStyle/>
          <a:p>
            <a:pPr>
              <a:spcBef>
                <a:spcPct val="50000"/>
              </a:spcBef>
              <a:defRPr/>
            </a:pPr>
            <a:r>
              <a:rPr lang="en-US" sz="2000" b="1" dirty="0">
                <a:latin typeface="Calibri" panose="020F0502020204030204" pitchFamily="34" charset="0"/>
              </a:rPr>
              <a:t>% of time B is exceeded</a:t>
            </a:r>
          </a:p>
        </p:txBody>
      </p:sp>
      <p:sp>
        <p:nvSpPr>
          <p:cNvPr id="7" name="Line 6"/>
          <p:cNvSpPr>
            <a:spLocks noChangeShapeType="1"/>
          </p:cNvSpPr>
          <p:nvPr/>
        </p:nvSpPr>
        <p:spPr bwMode="auto">
          <a:xfrm flipV="1">
            <a:off x="2244090" y="1766889"/>
            <a:ext cx="0" cy="2382837"/>
          </a:xfrm>
          <a:prstGeom prst="line">
            <a:avLst/>
          </a:prstGeom>
          <a:noFill/>
          <a:ln w="9525">
            <a:solidFill>
              <a:schemeClr val="tx1"/>
            </a:solidFill>
            <a:prstDash val="sysDot"/>
            <a:round/>
            <a:headEnd/>
            <a:tailEnd/>
          </a:ln>
        </p:spPr>
        <p:txBody>
          <a:bodyPr/>
          <a:lstStyle/>
          <a:p>
            <a:pPr>
              <a:defRPr/>
            </a:pPr>
            <a:endParaRPr lang="en-US" dirty="0">
              <a:latin typeface="Calibri" panose="020F0502020204030204" pitchFamily="34" charset="0"/>
            </a:endParaRPr>
          </a:p>
        </p:txBody>
      </p:sp>
      <p:sp>
        <p:nvSpPr>
          <p:cNvPr id="8" name="Line 7"/>
          <p:cNvSpPr>
            <a:spLocks noChangeShapeType="1"/>
          </p:cNvSpPr>
          <p:nvPr/>
        </p:nvSpPr>
        <p:spPr bwMode="auto">
          <a:xfrm flipV="1">
            <a:off x="2867978" y="1766889"/>
            <a:ext cx="0" cy="2382837"/>
          </a:xfrm>
          <a:prstGeom prst="line">
            <a:avLst/>
          </a:prstGeom>
          <a:noFill/>
          <a:ln w="9525">
            <a:solidFill>
              <a:schemeClr val="tx1"/>
            </a:solidFill>
            <a:prstDash val="sysDot"/>
            <a:round/>
            <a:headEnd/>
            <a:tailEnd/>
          </a:ln>
        </p:spPr>
        <p:txBody>
          <a:bodyPr/>
          <a:lstStyle/>
          <a:p>
            <a:pPr>
              <a:defRPr/>
            </a:pPr>
            <a:endParaRPr lang="en-US" dirty="0">
              <a:latin typeface="Calibri" panose="020F0502020204030204" pitchFamily="34" charset="0"/>
            </a:endParaRPr>
          </a:p>
        </p:txBody>
      </p:sp>
      <p:sp>
        <p:nvSpPr>
          <p:cNvPr id="9" name="Line 8"/>
          <p:cNvSpPr>
            <a:spLocks noChangeShapeType="1"/>
          </p:cNvSpPr>
          <p:nvPr/>
        </p:nvSpPr>
        <p:spPr bwMode="auto">
          <a:xfrm flipV="1">
            <a:off x="3545840" y="1766889"/>
            <a:ext cx="0" cy="2382837"/>
          </a:xfrm>
          <a:prstGeom prst="line">
            <a:avLst/>
          </a:prstGeom>
          <a:noFill/>
          <a:ln w="9525">
            <a:solidFill>
              <a:schemeClr val="tx1"/>
            </a:solidFill>
            <a:prstDash val="sysDot"/>
            <a:round/>
            <a:headEnd/>
            <a:tailEnd/>
          </a:ln>
        </p:spPr>
        <p:txBody>
          <a:bodyPr/>
          <a:lstStyle/>
          <a:p>
            <a:pPr>
              <a:defRPr/>
            </a:pPr>
            <a:endParaRPr lang="en-US" dirty="0">
              <a:latin typeface="Calibri" panose="020F0502020204030204" pitchFamily="34" charset="0"/>
            </a:endParaRPr>
          </a:p>
        </p:txBody>
      </p:sp>
      <p:sp>
        <p:nvSpPr>
          <p:cNvPr id="10" name="Line 9"/>
          <p:cNvSpPr>
            <a:spLocks noChangeShapeType="1"/>
          </p:cNvSpPr>
          <p:nvPr/>
        </p:nvSpPr>
        <p:spPr bwMode="auto">
          <a:xfrm flipV="1">
            <a:off x="4239578" y="1766889"/>
            <a:ext cx="0" cy="2382837"/>
          </a:xfrm>
          <a:prstGeom prst="line">
            <a:avLst/>
          </a:prstGeom>
          <a:noFill/>
          <a:ln w="9525">
            <a:solidFill>
              <a:schemeClr val="tx1"/>
            </a:solidFill>
            <a:prstDash val="sysDot"/>
            <a:round/>
            <a:headEnd/>
            <a:tailEnd/>
          </a:ln>
        </p:spPr>
        <p:txBody>
          <a:bodyPr/>
          <a:lstStyle/>
          <a:p>
            <a:pPr>
              <a:defRPr/>
            </a:pPr>
            <a:endParaRPr lang="en-US" dirty="0">
              <a:latin typeface="Calibri" panose="020F0502020204030204" pitchFamily="34" charset="0"/>
            </a:endParaRPr>
          </a:p>
        </p:txBody>
      </p:sp>
      <p:sp>
        <p:nvSpPr>
          <p:cNvPr id="11" name="Line 10"/>
          <p:cNvSpPr>
            <a:spLocks noChangeShapeType="1"/>
          </p:cNvSpPr>
          <p:nvPr/>
        </p:nvSpPr>
        <p:spPr bwMode="auto">
          <a:xfrm flipV="1">
            <a:off x="4877753" y="1766889"/>
            <a:ext cx="0" cy="2382837"/>
          </a:xfrm>
          <a:prstGeom prst="line">
            <a:avLst/>
          </a:prstGeom>
          <a:noFill/>
          <a:ln w="9525">
            <a:solidFill>
              <a:schemeClr val="tx1"/>
            </a:solidFill>
            <a:prstDash val="sysDot"/>
            <a:round/>
            <a:headEnd/>
            <a:tailEnd/>
          </a:ln>
        </p:spPr>
        <p:txBody>
          <a:bodyPr/>
          <a:lstStyle/>
          <a:p>
            <a:pPr>
              <a:defRPr/>
            </a:pPr>
            <a:endParaRPr lang="en-US" dirty="0">
              <a:latin typeface="Calibri" panose="020F0502020204030204" pitchFamily="34" charset="0"/>
            </a:endParaRPr>
          </a:p>
        </p:txBody>
      </p:sp>
      <p:sp>
        <p:nvSpPr>
          <p:cNvPr id="12" name="Text Box 11"/>
          <p:cNvSpPr txBox="1">
            <a:spLocks noChangeArrowheads="1"/>
          </p:cNvSpPr>
          <p:nvPr/>
        </p:nvSpPr>
        <p:spPr bwMode="auto">
          <a:xfrm rot="-5400000">
            <a:off x="676435" y="2824957"/>
            <a:ext cx="2065337" cy="400050"/>
          </a:xfrm>
          <a:prstGeom prst="rect">
            <a:avLst/>
          </a:prstGeom>
          <a:noFill/>
          <a:ln w="9525">
            <a:noFill/>
            <a:miter lim="800000"/>
            <a:headEnd/>
            <a:tailEnd/>
          </a:ln>
        </p:spPr>
        <p:txBody>
          <a:bodyPr>
            <a:spAutoFit/>
          </a:bodyPr>
          <a:lstStyle/>
          <a:p>
            <a:pPr>
              <a:spcBef>
                <a:spcPct val="50000"/>
              </a:spcBef>
              <a:defRPr/>
            </a:pPr>
            <a:r>
              <a:rPr lang="en-US" sz="2000" b="1" dirty="0">
                <a:latin typeface="Calibri" panose="020F0502020204030204" pitchFamily="34" charset="0"/>
              </a:rPr>
              <a:t>Exterior Stage</a:t>
            </a:r>
          </a:p>
        </p:txBody>
      </p:sp>
      <p:sp>
        <p:nvSpPr>
          <p:cNvPr id="13" name="Text Box 12"/>
          <p:cNvSpPr txBox="1">
            <a:spLocks noChangeArrowheads="1"/>
          </p:cNvSpPr>
          <p:nvPr/>
        </p:nvSpPr>
        <p:spPr bwMode="auto">
          <a:xfrm>
            <a:off x="3910965" y="1843089"/>
            <a:ext cx="1428750" cy="549275"/>
          </a:xfrm>
          <a:prstGeom prst="rect">
            <a:avLst/>
          </a:prstGeom>
          <a:noFill/>
          <a:ln w="9525">
            <a:noFill/>
            <a:miter lim="800000"/>
            <a:headEnd/>
            <a:tailEnd/>
          </a:ln>
        </p:spPr>
        <p:txBody>
          <a:bodyPr>
            <a:spAutoFit/>
          </a:bodyPr>
          <a:lstStyle/>
          <a:p>
            <a:pPr>
              <a:spcBef>
                <a:spcPct val="50000"/>
              </a:spcBef>
              <a:defRPr/>
            </a:pPr>
            <a:r>
              <a:rPr lang="en-US" sz="3000" dirty="0">
                <a:latin typeface="Calibri" panose="020F0502020204030204" pitchFamily="34" charset="0"/>
              </a:rPr>
              <a:t>P(B)</a:t>
            </a:r>
          </a:p>
        </p:txBody>
      </p:sp>
      <p:sp>
        <p:nvSpPr>
          <p:cNvPr id="14" name="Text Box 13"/>
          <p:cNvSpPr txBox="1">
            <a:spLocks noChangeArrowheads="1"/>
          </p:cNvSpPr>
          <p:nvPr/>
        </p:nvSpPr>
        <p:spPr bwMode="auto">
          <a:xfrm>
            <a:off x="2040891" y="4221164"/>
            <a:ext cx="3546475" cy="276225"/>
          </a:xfrm>
          <a:prstGeom prst="rect">
            <a:avLst/>
          </a:prstGeom>
          <a:noFill/>
          <a:ln w="9525">
            <a:noFill/>
            <a:miter lim="800000"/>
            <a:headEnd/>
            <a:tailEnd/>
          </a:ln>
        </p:spPr>
        <p:txBody>
          <a:bodyPr>
            <a:spAutoFit/>
          </a:bodyPr>
          <a:lstStyle/>
          <a:p>
            <a:pPr>
              <a:spcBef>
                <a:spcPct val="50000"/>
              </a:spcBef>
              <a:defRPr/>
            </a:pPr>
            <a:r>
              <a:rPr lang="en-US" sz="1200" dirty="0">
                <a:latin typeface="Calibri" panose="020F0502020204030204" pitchFamily="34" charset="0"/>
              </a:rPr>
              <a:t>0.10        0.30         0.50         0.70        0.90</a:t>
            </a:r>
          </a:p>
        </p:txBody>
      </p:sp>
      <p:sp>
        <p:nvSpPr>
          <p:cNvPr id="50" name="Text Box 50"/>
          <p:cNvSpPr txBox="1">
            <a:spLocks noChangeArrowheads="1"/>
          </p:cNvSpPr>
          <p:nvPr/>
        </p:nvSpPr>
        <p:spPr bwMode="auto">
          <a:xfrm>
            <a:off x="618309" y="5395953"/>
            <a:ext cx="10212251" cy="1107996"/>
          </a:xfrm>
          <a:prstGeom prst="rect">
            <a:avLst/>
          </a:prstGeom>
          <a:noFill/>
          <a:ln w="9525">
            <a:noFill/>
            <a:miter lim="800000"/>
            <a:headEnd/>
            <a:tailEnd/>
          </a:ln>
        </p:spPr>
        <p:txBody>
          <a:bodyPr wrap="square">
            <a:spAutoFit/>
          </a:bodyPr>
          <a:lstStyle/>
          <a:p>
            <a:pPr>
              <a:spcBef>
                <a:spcPct val="50000"/>
              </a:spcBef>
              <a:defRPr/>
            </a:pPr>
            <a:r>
              <a:rPr lang="en-US" sz="2200" dirty="0">
                <a:latin typeface="Calibri" panose="020F0502020204030204" pitchFamily="34" charset="0"/>
              </a:rPr>
              <a:t>Note, this duration curve is NOT formed from annual peaks.  It is daily data, representing daily probability.  For </a:t>
            </a:r>
            <a:r>
              <a:rPr lang="en-US" sz="2200" b="1" u="sng" dirty="0">
                <a:latin typeface="Calibri" panose="020F0502020204030204" pitchFamily="34" charset="0"/>
              </a:rPr>
              <a:t>Case 3</a:t>
            </a:r>
            <a:r>
              <a:rPr lang="en-US" sz="2200" b="1" dirty="0">
                <a:latin typeface="Calibri" panose="020F0502020204030204" pitchFamily="34" charset="0"/>
              </a:rPr>
              <a:t> </a:t>
            </a:r>
            <a:r>
              <a:rPr lang="en-US" sz="2200" dirty="0">
                <a:latin typeface="Calibri" panose="020F0502020204030204" pitchFamily="34" charset="0"/>
              </a:rPr>
              <a:t>we are interested in what the stage might be when an interior flood happens, and it might not be the annual peak stage or even an event.</a:t>
            </a:r>
          </a:p>
        </p:txBody>
      </p:sp>
      <p:sp>
        <p:nvSpPr>
          <p:cNvPr id="51" name="Line 51"/>
          <p:cNvSpPr>
            <a:spLocks noChangeShapeType="1"/>
          </p:cNvSpPr>
          <p:nvPr/>
        </p:nvSpPr>
        <p:spPr bwMode="auto">
          <a:xfrm flipV="1">
            <a:off x="5717271" y="2995569"/>
            <a:ext cx="481013" cy="4763"/>
          </a:xfrm>
          <a:prstGeom prst="line">
            <a:avLst/>
          </a:prstGeom>
          <a:noFill/>
          <a:ln w="28575">
            <a:solidFill>
              <a:schemeClr val="tx1"/>
            </a:solidFill>
            <a:round/>
            <a:headEnd/>
            <a:tailEnd type="arrow" w="lg" len="lg"/>
          </a:ln>
        </p:spPr>
        <p:txBody>
          <a:bodyPr/>
          <a:lstStyle/>
          <a:p>
            <a:pPr>
              <a:defRPr/>
            </a:pPr>
            <a:endParaRPr lang="en-US" dirty="0">
              <a:latin typeface="Calibri" panose="020F0502020204030204" pitchFamily="34" charset="0"/>
            </a:endParaRPr>
          </a:p>
        </p:txBody>
      </p:sp>
      <p:sp>
        <p:nvSpPr>
          <p:cNvPr id="20508" name="Slide Number Placeholder 5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489C6992-AFE9-4C9F-AC46-60C597BA74BB}" type="slidenum">
              <a:rPr lang="en-US" altLang="en-US" sz="1400"/>
              <a:pPr eaLnBrk="1" hangingPunct="1"/>
              <a:t>27</a:t>
            </a:fld>
            <a:endParaRPr lang="en-US" altLang="en-US" sz="1400"/>
          </a:p>
        </p:txBody>
      </p:sp>
      <p:sp>
        <p:nvSpPr>
          <p:cNvPr id="57" name="Line 6">
            <a:extLst>
              <a:ext uri="{FF2B5EF4-FFF2-40B4-BE49-F238E27FC236}">
                <a16:creationId xmlns:a16="http://schemas.microsoft.com/office/drawing/2014/main" id="{B3546ED2-ADAE-4316-9ACD-4FD7256C47A5}"/>
              </a:ext>
            </a:extLst>
          </p:cNvPr>
          <p:cNvSpPr>
            <a:spLocks noChangeShapeType="1"/>
          </p:cNvSpPr>
          <p:nvPr/>
        </p:nvSpPr>
        <p:spPr bwMode="auto">
          <a:xfrm flipV="1">
            <a:off x="2548890" y="1784351"/>
            <a:ext cx="0" cy="2382837"/>
          </a:xfrm>
          <a:prstGeom prst="line">
            <a:avLst/>
          </a:prstGeom>
          <a:noFill/>
          <a:ln w="9525">
            <a:solidFill>
              <a:schemeClr val="tx1"/>
            </a:solidFill>
            <a:prstDash val="sysDot"/>
            <a:round/>
            <a:headEnd/>
            <a:tailEnd/>
          </a:ln>
        </p:spPr>
        <p:txBody>
          <a:bodyPr/>
          <a:lstStyle/>
          <a:p>
            <a:pPr>
              <a:defRPr/>
            </a:pPr>
            <a:endParaRPr lang="en-US" dirty="0">
              <a:latin typeface="Calibri" panose="020F0502020204030204" pitchFamily="34" charset="0"/>
            </a:endParaRPr>
          </a:p>
        </p:txBody>
      </p:sp>
      <p:sp>
        <p:nvSpPr>
          <p:cNvPr id="58" name="Line 7">
            <a:extLst>
              <a:ext uri="{FF2B5EF4-FFF2-40B4-BE49-F238E27FC236}">
                <a16:creationId xmlns:a16="http://schemas.microsoft.com/office/drawing/2014/main" id="{0431EA9F-7E62-4B8F-9C86-F09EABC278BB}"/>
              </a:ext>
            </a:extLst>
          </p:cNvPr>
          <p:cNvSpPr>
            <a:spLocks noChangeShapeType="1"/>
          </p:cNvSpPr>
          <p:nvPr/>
        </p:nvSpPr>
        <p:spPr bwMode="auto">
          <a:xfrm flipV="1">
            <a:off x="3198179" y="1786732"/>
            <a:ext cx="0" cy="2382837"/>
          </a:xfrm>
          <a:prstGeom prst="line">
            <a:avLst/>
          </a:prstGeom>
          <a:noFill/>
          <a:ln w="9525">
            <a:solidFill>
              <a:schemeClr val="tx1"/>
            </a:solidFill>
            <a:prstDash val="sysDot"/>
            <a:round/>
            <a:headEnd/>
            <a:tailEnd/>
          </a:ln>
        </p:spPr>
        <p:txBody>
          <a:bodyPr/>
          <a:lstStyle/>
          <a:p>
            <a:pPr>
              <a:defRPr/>
            </a:pPr>
            <a:endParaRPr lang="en-US" dirty="0">
              <a:latin typeface="Calibri" panose="020F0502020204030204" pitchFamily="34" charset="0"/>
            </a:endParaRPr>
          </a:p>
        </p:txBody>
      </p:sp>
      <p:sp>
        <p:nvSpPr>
          <p:cNvPr id="59" name="Line 8">
            <a:extLst>
              <a:ext uri="{FF2B5EF4-FFF2-40B4-BE49-F238E27FC236}">
                <a16:creationId xmlns:a16="http://schemas.microsoft.com/office/drawing/2014/main" id="{CF6BDD54-6B53-4CEE-9ED0-9F8FC2B9E7D8}"/>
              </a:ext>
            </a:extLst>
          </p:cNvPr>
          <p:cNvSpPr>
            <a:spLocks noChangeShapeType="1"/>
          </p:cNvSpPr>
          <p:nvPr/>
        </p:nvSpPr>
        <p:spPr bwMode="auto">
          <a:xfrm flipV="1">
            <a:off x="3894031" y="1766889"/>
            <a:ext cx="0" cy="2382837"/>
          </a:xfrm>
          <a:prstGeom prst="line">
            <a:avLst/>
          </a:prstGeom>
          <a:noFill/>
          <a:ln w="9525">
            <a:solidFill>
              <a:schemeClr val="tx1"/>
            </a:solidFill>
            <a:prstDash val="sysDot"/>
            <a:round/>
            <a:headEnd/>
            <a:tailEnd/>
          </a:ln>
        </p:spPr>
        <p:txBody>
          <a:bodyPr/>
          <a:lstStyle/>
          <a:p>
            <a:pPr>
              <a:defRPr/>
            </a:pPr>
            <a:endParaRPr lang="en-US" dirty="0">
              <a:latin typeface="Calibri" panose="020F0502020204030204" pitchFamily="34" charset="0"/>
            </a:endParaRPr>
          </a:p>
        </p:txBody>
      </p:sp>
      <p:sp>
        <p:nvSpPr>
          <p:cNvPr id="60" name="Line 8">
            <a:extLst>
              <a:ext uri="{FF2B5EF4-FFF2-40B4-BE49-F238E27FC236}">
                <a16:creationId xmlns:a16="http://schemas.microsoft.com/office/drawing/2014/main" id="{27B8CA19-052E-4CDF-B71E-29B120E5147D}"/>
              </a:ext>
            </a:extLst>
          </p:cNvPr>
          <p:cNvSpPr>
            <a:spLocks noChangeShapeType="1"/>
          </p:cNvSpPr>
          <p:nvPr/>
        </p:nvSpPr>
        <p:spPr bwMode="auto">
          <a:xfrm flipV="1">
            <a:off x="4554431" y="1786732"/>
            <a:ext cx="0" cy="2382837"/>
          </a:xfrm>
          <a:prstGeom prst="line">
            <a:avLst/>
          </a:prstGeom>
          <a:noFill/>
          <a:ln w="9525">
            <a:solidFill>
              <a:schemeClr val="tx1"/>
            </a:solidFill>
            <a:prstDash val="sysDot"/>
            <a:round/>
            <a:headEnd/>
            <a:tailEnd/>
          </a:ln>
        </p:spPr>
        <p:txBody>
          <a:bodyPr/>
          <a:lstStyle/>
          <a:p>
            <a:pPr>
              <a:defRPr/>
            </a:pPr>
            <a:endParaRPr lang="en-US" dirty="0">
              <a:latin typeface="Calibri" panose="020F0502020204030204" pitchFamily="34" charset="0"/>
            </a:endParaRPr>
          </a:p>
        </p:txBody>
      </p:sp>
      <p:sp>
        <p:nvSpPr>
          <p:cNvPr id="56" name="Title 5">
            <a:extLst>
              <a:ext uri="{FF2B5EF4-FFF2-40B4-BE49-F238E27FC236}">
                <a16:creationId xmlns:a16="http://schemas.microsoft.com/office/drawing/2014/main" id="{E1B27090-20E7-A42F-997C-F6EEC94F4BF6}"/>
              </a:ext>
            </a:extLst>
          </p:cNvPr>
          <p:cNvSpPr txBox="1">
            <a:spLocks/>
          </p:cNvSpPr>
          <p:nvPr/>
        </p:nvSpPr>
        <p:spPr bwMode="auto">
          <a:xfrm>
            <a:off x="914400" y="304800"/>
            <a:ext cx="10363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800">
                <a:solidFill>
                  <a:schemeClr val="accent6">
                    <a:lumMod val="75000"/>
                  </a:schemeClr>
                </a:solidFill>
                <a:effectLst/>
                <a:latin typeface="+mj-lt"/>
                <a:ea typeface="+mj-ea"/>
                <a:cs typeface="+mj-cs"/>
              </a:defRPr>
            </a:lvl1pPr>
            <a:lvl2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9pPr>
          </a:lstStyle>
          <a:p>
            <a:r>
              <a:rPr lang="en-US" altLang="en-US" dirty="0">
                <a:effectLst/>
                <a:latin typeface="Calibri" panose="020F0502020204030204" pitchFamily="34" charset="0"/>
              </a:rPr>
              <a:t>Probability of the “Condition” – River Stage</a:t>
            </a:r>
            <a:endParaRPr lang="en-US" kern="0" dirty="0">
              <a:latin typeface="Calibri" panose="020F0502020204030204" pitchFamily="34" charset="0"/>
            </a:endParaRPr>
          </a:p>
        </p:txBody>
      </p:sp>
      <p:sp>
        <p:nvSpPr>
          <p:cNvPr id="55" name="Rectangle 49">
            <a:extLst>
              <a:ext uri="{FF2B5EF4-FFF2-40B4-BE49-F238E27FC236}">
                <a16:creationId xmlns:a16="http://schemas.microsoft.com/office/drawing/2014/main" id="{71E386D2-4242-4B3A-301C-E6C4D9B0699C}"/>
              </a:ext>
            </a:extLst>
          </p:cNvPr>
          <p:cNvSpPr>
            <a:spLocks noChangeArrowheads="1"/>
          </p:cNvSpPr>
          <p:nvPr/>
        </p:nvSpPr>
        <p:spPr bwMode="auto">
          <a:xfrm>
            <a:off x="7096635" y="1780769"/>
            <a:ext cx="3213100" cy="2382837"/>
          </a:xfrm>
          <a:prstGeom prst="rect">
            <a:avLst/>
          </a:prstGeom>
          <a:noFill/>
          <a:ln w="9525">
            <a:solidFill>
              <a:schemeClr val="tx1"/>
            </a:solidFill>
            <a:miter lim="800000"/>
            <a:headEnd/>
            <a:tailEnd/>
          </a:ln>
        </p:spPr>
        <p:txBody>
          <a:bodyPr wrap="none" anchor="ctr"/>
          <a:lstStyle/>
          <a:p>
            <a:pPr>
              <a:defRPr/>
            </a:pPr>
            <a:endParaRPr lang="en-US"/>
          </a:p>
        </p:txBody>
      </p:sp>
      <p:sp>
        <p:nvSpPr>
          <p:cNvPr id="61" name="Freeform 50">
            <a:extLst>
              <a:ext uri="{FF2B5EF4-FFF2-40B4-BE49-F238E27FC236}">
                <a16:creationId xmlns:a16="http://schemas.microsoft.com/office/drawing/2014/main" id="{EE72E607-284C-AE3C-D769-82EEFD7F31DF}"/>
              </a:ext>
            </a:extLst>
          </p:cNvPr>
          <p:cNvSpPr>
            <a:spLocks/>
          </p:cNvSpPr>
          <p:nvPr/>
        </p:nvSpPr>
        <p:spPr bwMode="auto">
          <a:xfrm>
            <a:off x="7095047" y="2007781"/>
            <a:ext cx="3213100" cy="1662113"/>
          </a:xfrm>
          <a:custGeom>
            <a:avLst/>
            <a:gdLst>
              <a:gd name="T0" fmla="*/ 0 w 2024"/>
              <a:gd name="T1" fmla="*/ 0 h 1047"/>
              <a:gd name="T2" fmla="*/ 2147483647 w 2024"/>
              <a:gd name="T3" fmla="*/ 2147483647 h 1047"/>
              <a:gd name="T4" fmla="*/ 2147483647 w 2024"/>
              <a:gd name="T5" fmla="*/ 2147483647 h 1047"/>
              <a:gd name="T6" fmla="*/ 2147483647 w 2024"/>
              <a:gd name="T7" fmla="*/ 2147483647 h 1047"/>
              <a:gd name="T8" fmla="*/ 2147483647 w 2024"/>
              <a:gd name="T9" fmla="*/ 2147483647 h 1047"/>
              <a:gd name="T10" fmla="*/ 2147483647 w 2024"/>
              <a:gd name="T11" fmla="*/ 2147483647 h 1047"/>
              <a:gd name="T12" fmla="*/ 2147483647 w 2024"/>
              <a:gd name="T13" fmla="*/ 2147483647 h 1047"/>
              <a:gd name="T14" fmla="*/ 0 60000 65536"/>
              <a:gd name="T15" fmla="*/ 0 60000 65536"/>
              <a:gd name="T16" fmla="*/ 0 60000 65536"/>
              <a:gd name="T17" fmla="*/ 0 60000 65536"/>
              <a:gd name="T18" fmla="*/ 0 60000 65536"/>
              <a:gd name="T19" fmla="*/ 0 60000 65536"/>
              <a:gd name="T20" fmla="*/ 0 60000 65536"/>
              <a:gd name="T21" fmla="*/ 0 w 2024"/>
              <a:gd name="T22" fmla="*/ 0 h 1047"/>
              <a:gd name="T23" fmla="*/ 2024 w 2024"/>
              <a:gd name="T24" fmla="*/ 1047 h 10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4" h="1047">
                <a:moveTo>
                  <a:pt x="0" y="0"/>
                </a:moveTo>
                <a:cubicBezTo>
                  <a:pt x="17" y="134"/>
                  <a:pt x="41" y="268"/>
                  <a:pt x="70" y="349"/>
                </a:cubicBezTo>
                <a:cubicBezTo>
                  <a:pt x="99" y="430"/>
                  <a:pt x="110" y="447"/>
                  <a:pt x="174" y="488"/>
                </a:cubicBezTo>
                <a:cubicBezTo>
                  <a:pt x="238" y="529"/>
                  <a:pt x="256" y="546"/>
                  <a:pt x="454" y="593"/>
                </a:cubicBezTo>
                <a:cubicBezTo>
                  <a:pt x="652" y="640"/>
                  <a:pt x="1140" y="716"/>
                  <a:pt x="1361" y="768"/>
                </a:cubicBezTo>
                <a:cubicBezTo>
                  <a:pt x="1582" y="820"/>
                  <a:pt x="1669" y="860"/>
                  <a:pt x="1780" y="907"/>
                </a:cubicBezTo>
                <a:cubicBezTo>
                  <a:pt x="1891" y="954"/>
                  <a:pt x="1973" y="1018"/>
                  <a:pt x="2024" y="1047"/>
                </a:cubicBezTo>
              </a:path>
            </a:pathLst>
          </a:custGeom>
          <a:noFill/>
          <a:ln w="22225">
            <a:solidFill>
              <a:srgbClr val="7030A0"/>
            </a:solidFill>
            <a:round/>
            <a:headEnd/>
            <a:tailEnd/>
          </a:ln>
        </p:spPr>
        <p:txBody>
          <a:bodyPr/>
          <a:lstStyle/>
          <a:p>
            <a:pPr>
              <a:defRPr/>
            </a:pPr>
            <a:endParaRPr lang="en-US"/>
          </a:p>
        </p:txBody>
      </p:sp>
      <p:sp>
        <p:nvSpPr>
          <p:cNvPr id="63" name="Text Box 52">
            <a:extLst>
              <a:ext uri="{FF2B5EF4-FFF2-40B4-BE49-F238E27FC236}">
                <a16:creationId xmlns:a16="http://schemas.microsoft.com/office/drawing/2014/main" id="{45652601-4406-8BB4-06EB-9158EF466645}"/>
              </a:ext>
            </a:extLst>
          </p:cNvPr>
          <p:cNvSpPr txBox="1">
            <a:spLocks noChangeArrowheads="1"/>
          </p:cNvSpPr>
          <p:nvPr/>
        </p:nvSpPr>
        <p:spPr bwMode="auto">
          <a:xfrm>
            <a:off x="7153786" y="4225519"/>
            <a:ext cx="3546475" cy="274637"/>
          </a:xfrm>
          <a:prstGeom prst="rect">
            <a:avLst/>
          </a:prstGeom>
          <a:noFill/>
          <a:ln w="9525">
            <a:noFill/>
            <a:miter lim="800000"/>
            <a:headEnd/>
            <a:tailEnd/>
          </a:ln>
          <a:effectLst/>
        </p:spPr>
        <p:txBody>
          <a:bodyPr>
            <a:spAutoFit/>
          </a:bodyPr>
          <a:lstStyle/>
          <a:p>
            <a:pPr>
              <a:spcBef>
                <a:spcPct val="50000"/>
              </a:spcBef>
              <a:defRPr/>
            </a:pPr>
            <a:r>
              <a:rPr lang="en-US" sz="1200" dirty="0">
                <a:latin typeface="Calibri" panose="020F0502020204030204" pitchFamily="34" charset="0"/>
              </a:rPr>
              <a:t>0.10        0.30         0.50         0.70        0.90</a:t>
            </a:r>
          </a:p>
        </p:txBody>
      </p:sp>
      <p:sp>
        <p:nvSpPr>
          <p:cNvPr id="20480" name="Line 53">
            <a:extLst>
              <a:ext uri="{FF2B5EF4-FFF2-40B4-BE49-F238E27FC236}">
                <a16:creationId xmlns:a16="http://schemas.microsoft.com/office/drawing/2014/main" id="{849508A4-16AC-A72E-C170-6CC0DC71538E}"/>
              </a:ext>
            </a:extLst>
          </p:cNvPr>
          <p:cNvSpPr>
            <a:spLocks noChangeShapeType="1"/>
          </p:cNvSpPr>
          <p:nvPr/>
        </p:nvSpPr>
        <p:spPr bwMode="auto">
          <a:xfrm flipV="1">
            <a:off x="7371272" y="1771244"/>
            <a:ext cx="0" cy="2382837"/>
          </a:xfrm>
          <a:prstGeom prst="line">
            <a:avLst/>
          </a:prstGeom>
          <a:noFill/>
          <a:ln w="9525">
            <a:solidFill>
              <a:schemeClr val="tx1"/>
            </a:solidFill>
            <a:prstDash val="sysDot"/>
            <a:round/>
            <a:headEnd/>
            <a:tailEnd/>
          </a:ln>
        </p:spPr>
        <p:txBody>
          <a:bodyPr/>
          <a:lstStyle/>
          <a:p>
            <a:pPr>
              <a:defRPr/>
            </a:pPr>
            <a:endParaRPr lang="en-US"/>
          </a:p>
        </p:txBody>
      </p:sp>
      <p:sp>
        <p:nvSpPr>
          <p:cNvPr id="20481" name="Line 54">
            <a:extLst>
              <a:ext uri="{FF2B5EF4-FFF2-40B4-BE49-F238E27FC236}">
                <a16:creationId xmlns:a16="http://schemas.microsoft.com/office/drawing/2014/main" id="{7CDAF702-49B1-0618-EC55-F51FA696AD2B}"/>
              </a:ext>
            </a:extLst>
          </p:cNvPr>
          <p:cNvSpPr>
            <a:spLocks noChangeShapeType="1"/>
          </p:cNvSpPr>
          <p:nvPr/>
        </p:nvSpPr>
        <p:spPr bwMode="auto">
          <a:xfrm flipV="1">
            <a:off x="7995160" y="1771244"/>
            <a:ext cx="0" cy="2382837"/>
          </a:xfrm>
          <a:prstGeom prst="line">
            <a:avLst/>
          </a:prstGeom>
          <a:noFill/>
          <a:ln w="9525">
            <a:solidFill>
              <a:schemeClr val="tx1"/>
            </a:solidFill>
            <a:prstDash val="sysDot"/>
            <a:round/>
            <a:headEnd/>
            <a:tailEnd/>
          </a:ln>
        </p:spPr>
        <p:txBody>
          <a:bodyPr/>
          <a:lstStyle/>
          <a:p>
            <a:pPr>
              <a:defRPr/>
            </a:pPr>
            <a:endParaRPr lang="en-US"/>
          </a:p>
        </p:txBody>
      </p:sp>
      <p:sp>
        <p:nvSpPr>
          <p:cNvPr id="20482" name="Line 56">
            <a:extLst>
              <a:ext uri="{FF2B5EF4-FFF2-40B4-BE49-F238E27FC236}">
                <a16:creationId xmlns:a16="http://schemas.microsoft.com/office/drawing/2014/main" id="{B445CB85-DA67-83CE-033F-A76081875C21}"/>
              </a:ext>
            </a:extLst>
          </p:cNvPr>
          <p:cNvSpPr>
            <a:spLocks noChangeShapeType="1"/>
          </p:cNvSpPr>
          <p:nvPr/>
        </p:nvSpPr>
        <p:spPr bwMode="auto">
          <a:xfrm flipV="1">
            <a:off x="9366760" y="1771244"/>
            <a:ext cx="0" cy="2382837"/>
          </a:xfrm>
          <a:prstGeom prst="line">
            <a:avLst/>
          </a:prstGeom>
          <a:noFill/>
          <a:ln w="9525">
            <a:solidFill>
              <a:schemeClr val="tx1"/>
            </a:solidFill>
            <a:prstDash val="sysDot"/>
            <a:round/>
            <a:headEnd/>
            <a:tailEnd/>
          </a:ln>
        </p:spPr>
        <p:txBody>
          <a:bodyPr/>
          <a:lstStyle/>
          <a:p>
            <a:pPr>
              <a:defRPr/>
            </a:pPr>
            <a:endParaRPr lang="en-US"/>
          </a:p>
        </p:txBody>
      </p:sp>
      <p:sp>
        <p:nvSpPr>
          <p:cNvPr id="20483" name="Line 57">
            <a:extLst>
              <a:ext uri="{FF2B5EF4-FFF2-40B4-BE49-F238E27FC236}">
                <a16:creationId xmlns:a16="http://schemas.microsoft.com/office/drawing/2014/main" id="{A02919B2-59EE-BF79-1973-6B7CDBE46208}"/>
              </a:ext>
            </a:extLst>
          </p:cNvPr>
          <p:cNvSpPr>
            <a:spLocks noChangeShapeType="1"/>
          </p:cNvSpPr>
          <p:nvPr/>
        </p:nvSpPr>
        <p:spPr bwMode="auto">
          <a:xfrm flipV="1">
            <a:off x="10004935" y="1771244"/>
            <a:ext cx="0" cy="2382837"/>
          </a:xfrm>
          <a:prstGeom prst="line">
            <a:avLst/>
          </a:prstGeom>
          <a:noFill/>
          <a:ln w="9525">
            <a:solidFill>
              <a:schemeClr val="tx1"/>
            </a:solidFill>
            <a:prstDash val="sysDot"/>
            <a:round/>
            <a:headEnd/>
            <a:tailEnd/>
          </a:ln>
        </p:spPr>
        <p:txBody>
          <a:bodyPr/>
          <a:lstStyle/>
          <a:p>
            <a:pPr>
              <a:defRPr/>
            </a:pPr>
            <a:endParaRPr lang="en-US"/>
          </a:p>
        </p:txBody>
      </p:sp>
      <p:sp>
        <p:nvSpPr>
          <p:cNvPr id="20484" name="Line 58">
            <a:extLst>
              <a:ext uri="{FF2B5EF4-FFF2-40B4-BE49-F238E27FC236}">
                <a16:creationId xmlns:a16="http://schemas.microsoft.com/office/drawing/2014/main" id="{0DA98D66-8637-8784-FA64-677CD94DE523}"/>
              </a:ext>
            </a:extLst>
          </p:cNvPr>
          <p:cNvSpPr>
            <a:spLocks noChangeShapeType="1"/>
          </p:cNvSpPr>
          <p:nvPr/>
        </p:nvSpPr>
        <p:spPr bwMode="auto">
          <a:xfrm>
            <a:off x="7371272" y="2910891"/>
            <a:ext cx="609600" cy="0"/>
          </a:xfrm>
          <a:prstGeom prst="line">
            <a:avLst/>
          </a:prstGeom>
          <a:noFill/>
          <a:ln w="19050">
            <a:solidFill>
              <a:schemeClr val="tx1"/>
            </a:solidFill>
            <a:round/>
            <a:headEnd/>
            <a:tailEnd/>
          </a:ln>
        </p:spPr>
        <p:txBody>
          <a:bodyPr/>
          <a:lstStyle/>
          <a:p>
            <a:pPr>
              <a:defRPr/>
            </a:pPr>
            <a:endParaRPr lang="en-US"/>
          </a:p>
        </p:txBody>
      </p:sp>
      <p:sp>
        <p:nvSpPr>
          <p:cNvPr id="20485" name="Line 59">
            <a:extLst>
              <a:ext uri="{FF2B5EF4-FFF2-40B4-BE49-F238E27FC236}">
                <a16:creationId xmlns:a16="http://schemas.microsoft.com/office/drawing/2014/main" id="{74BB5321-6F94-F458-6D7C-A0D5C97E7BF0}"/>
              </a:ext>
            </a:extLst>
          </p:cNvPr>
          <p:cNvSpPr>
            <a:spLocks noChangeShapeType="1"/>
          </p:cNvSpPr>
          <p:nvPr/>
        </p:nvSpPr>
        <p:spPr bwMode="auto">
          <a:xfrm>
            <a:off x="7980873" y="3108146"/>
            <a:ext cx="1400174" cy="0"/>
          </a:xfrm>
          <a:prstGeom prst="line">
            <a:avLst/>
          </a:prstGeom>
          <a:noFill/>
          <a:ln w="19050">
            <a:solidFill>
              <a:schemeClr val="tx1"/>
            </a:solidFill>
            <a:round/>
            <a:headEnd/>
            <a:tailEnd/>
          </a:ln>
        </p:spPr>
        <p:txBody>
          <a:bodyPr/>
          <a:lstStyle/>
          <a:p>
            <a:pPr>
              <a:defRPr/>
            </a:pPr>
            <a:endParaRPr lang="en-US"/>
          </a:p>
        </p:txBody>
      </p:sp>
      <p:sp>
        <p:nvSpPr>
          <p:cNvPr id="20486" name="Line 61">
            <a:extLst>
              <a:ext uri="{FF2B5EF4-FFF2-40B4-BE49-F238E27FC236}">
                <a16:creationId xmlns:a16="http://schemas.microsoft.com/office/drawing/2014/main" id="{0524A2A5-1A8C-CB04-A67E-D390C4C4E9D5}"/>
              </a:ext>
            </a:extLst>
          </p:cNvPr>
          <p:cNvSpPr>
            <a:spLocks noChangeShapeType="1"/>
          </p:cNvSpPr>
          <p:nvPr/>
        </p:nvSpPr>
        <p:spPr bwMode="auto">
          <a:xfrm>
            <a:off x="9381047" y="3349218"/>
            <a:ext cx="609600" cy="0"/>
          </a:xfrm>
          <a:prstGeom prst="line">
            <a:avLst/>
          </a:prstGeom>
          <a:noFill/>
          <a:ln w="19050">
            <a:solidFill>
              <a:schemeClr val="tx1"/>
            </a:solidFill>
            <a:round/>
            <a:headEnd/>
            <a:tailEnd/>
          </a:ln>
        </p:spPr>
        <p:txBody>
          <a:bodyPr/>
          <a:lstStyle/>
          <a:p>
            <a:pPr>
              <a:defRPr/>
            </a:pPr>
            <a:endParaRPr lang="en-US"/>
          </a:p>
        </p:txBody>
      </p:sp>
      <p:sp>
        <p:nvSpPr>
          <p:cNvPr id="20487" name="Line 62">
            <a:extLst>
              <a:ext uri="{FF2B5EF4-FFF2-40B4-BE49-F238E27FC236}">
                <a16:creationId xmlns:a16="http://schemas.microsoft.com/office/drawing/2014/main" id="{0A604883-D8C9-5EE0-F2A3-39DB5C527237}"/>
              </a:ext>
            </a:extLst>
          </p:cNvPr>
          <p:cNvSpPr>
            <a:spLocks noChangeShapeType="1"/>
          </p:cNvSpPr>
          <p:nvPr/>
        </p:nvSpPr>
        <p:spPr bwMode="auto">
          <a:xfrm>
            <a:off x="10017636" y="3558768"/>
            <a:ext cx="276225" cy="0"/>
          </a:xfrm>
          <a:prstGeom prst="line">
            <a:avLst/>
          </a:prstGeom>
          <a:noFill/>
          <a:ln w="19050">
            <a:solidFill>
              <a:schemeClr val="tx1"/>
            </a:solidFill>
            <a:round/>
            <a:headEnd/>
            <a:tailEnd/>
          </a:ln>
        </p:spPr>
        <p:txBody>
          <a:bodyPr/>
          <a:lstStyle/>
          <a:p>
            <a:pPr>
              <a:defRPr/>
            </a:pPr>
            <a:endParaRPr lang="en-US"/>
          </a:p>
        </p:txBody>
      </p:sp>
      <p:sp>
        <p:nvSpPr>
          <p:cNvPr id="20488" name="Text Box 63">
            <a:extLst>
              <a:ext uri="{FF2B5EF4-FFF2-40B4-BE49-F238E27FC236}">
                <a16:creationId xmlns:a16="http://schemas.microsoft.com/office/drawing/2014/main" id="{9993BEF8-F2E6-5162-D9DB-C3B44DAD640A}"/>
              </a:ext>
            </a:extLst>
          </p:cNvPr>
          <p:cNvSpPr txBox="1">
            <a:spLocks noChangeArrowheads="1"/>
          </p:cNvSpPr>
          <p:nvPr/>
        </p:nvSpPr>
        <p:spPr bwMode="auto">
          <a:xfrm>
            <a:off x="7478459" y="3792130"/>
            <a:ext cx="61118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20%</a:t>
            </a:r>
            <a:endParaRPr lang="en-US" sz="1400" baseline="-25000" dirty="0">
              <a:latin typeface="Calibri" panose="020F0502020204030204" pitchFamily="34" charset="0"/>
            </a:endParaRPr>
          </a:p>
        </p:txBody>
      </p:sp>
      <p:sp>
        <p:nvSpPr>
          <p:cNvPr id="20489" name="Text Box 64">
            <a:extLst>
              <a:ext uri="{FF2B5EF4-FFF2-40B4-BE49-F238E27FC236}">
                <a16:creationId xmlns:a16="http://schemas.microsoft.com/office/drawing/2014/main" id="{89943AFB-2FBB-EE48-A105-2F309C386CCE}"/>
              </a:ext>
            </a:extLst>
          </p:cNvPr>
          <p:cNvSpPr txBox="1">
            <a:spLocks noChangeArrowheads="1"/>
          </p:cNvSpPr>
          <p:nvPr/>
        </p:nvSpPr>
        <p:spPr bwMode="auto">
          <a:xfrm>
            <a:off x="8463471" y="3783114"/>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40%</a:t>
            </a:r>
            <a:endParaRPr lang="en-US" sz="1400" baseline="-25000" dirty="0">
              <a:latin typeface="Calibri" panose="020F0502020204030204" pitchFamily="34" charset="0"/>
            </a:endParaRPr>
          </a:p>
        </p:txBody>
      </p:sp>
      <p:sp>
        <p:nvSpPr>
          <p:cNvPr id="20490" name="Text Box 66">
            <a:extLst>
              <a:ext uri="{FF2B5EF4-FFF2-40B4-BE49-F238E27FC236}">
                <a16:creationId xmlns:a16="http://schemas.microsoft.com/office/drawing/2014/main" id="{D0557B21-23C0-1CCF-18CA-930330E41CA1}"/>
              </a:ext>
            </a:extLst>
          </p:cNvPr>
          <p:cNvSpPr txBox="1">
            <a:spLocks noChangeArrowheads="1"/>
          </p:cNvSpPr>
          <p:nvPr/>
        </p:nvSpPr>
        <p:spPr bwMode="auto">
          <a:xfrm>
            <a:off x="9460422" y="3790543"/>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20%</a:t>
            </a:r>
            <a:endParaRPr lang="en-US" sz="1400" baseline="-25000" dirty="0">
              <a:latin typeface="Calibri" panose="020F0502020204030204" pitchFamily="34" charset="0"/>
            </a:endParaRPr>
          </a:p>
        </p:txBody>
      </p:sp>
      <p:sp>
        <p:nvSpPr>
          <p:cNvPr id="20491" name="Text Box 67">
            <a:extLst>
              <a:ext uri="{FF2B5EF4-FFF2-40B4-BE49-F238E27FC236}">
                <a16:creationId xmlns:a16="http://schemas.microsoft.com/office/drawing/2014/main" id="{3464572B-F97F-4297-23AA-B00392E0343D}"/>
              </a:ext>
            </a:extLst>
          </p:cNvPr>
          <p:cNvSpPr txBox="1">
            <a:spLocks noChangeArrowheads="1"/>
          </p:cNvSpPr>
          <p:nvPr/>
        </p:nvSpPr>
        <p:spPr bwMode="auto">
          <a:xfrm>
            <a:off x="9989061" y="3792130"/>
            <a:ext cx="61118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10%</a:t>
            </a:r>
            <a:endParaRPr lang="en-US" sz="1400" baseline="-25000" dirty="0">
              <a:latin typeface="Calibri" panose="020F0502020204030204" pitchFamily="34" charset="0"/>
            </a:endParaRPr>
          </a:p>
        </p:txBody>
      </p:sp>
      <p:sp>
        <p:nvSpPr>
          <p:cNvPr id="20492" name="Text Box 68">
            <a:extLst>
              <a:ext uri="{FF2B5EF4-FFF2-40B4-BE49-F238E27FC236}">
                <a16:creationId xmlns:a16="http://schemas.microsoft.com/office/drawing/2014/main" id="{84181C67-65E9-6673-A821-0043466A3B1D}"/>
              </a:ext>
            </a:extLst>
          </p:cNvPr>
          <p:cNvSpPr txBox="1">
            <a:spLocks noChangeArrowheads="1"/>
          </p:cNvSpPr>
          <p:nvPr/>
        </p:nvSpPr>
        <p:spPr bwMode="auto">
          <a:xfrm>
            <a:off x="7060123" y="3792130"/>
            <a:ext cx="487361" cy="304800"/>
          </a:xfrm>
          <a:prstGeom prst="rect">
            <a:avLst/>
          </a:prstGeom>
          <a:noFill/>
          <a:ln w="9525">
            <a:noFill/>
            <a:miter lim="800000"/>
            <a:headEnd/>
            <a:tailEnd/>
          </a:ln>
          <a:effectLst/>
        </p:spPr>
        <p:txBody>
          <a:bodyPr wrap="square">
            <a:spAutoFit/>
          </a:bodyPr>
          <a:lstStyle/>
          <a:p>
            <a:pPr>
              <a:spcBef>
                <a:spcPct val="50000"/>
              </a:spcBef>
              <a:defRPr/>
            </a:pPr>
            <a:r>
              <a:rPr lang="en-US" sz="1400" dirty="0">
                <a:latin typeface="Calibri" panose="020F0502020204030204" pitchFamily="34" charset="0"/>
              </a:rPr>
              <a:t>7%</a:t>
            </a:r>
            <a:endParaRPr lang="en-US" sz="1400" baseline="-25000" dirty="0">
              <a:latin typeface="Calibri" panose="020F0502020204030204" pitchFamily="34" charset="0"/>
            </a:endParaRPr>
          </a:p>
        </p:txBody>
      </p:sp>
      <p:sp>
        <p:nvSpPr>
          <p:cNvPr id="20493" name="Text Box 69">
            <a:extLst>
              <a:ext uri="{FF2B5EF4-FFF2-40B4-BE49-F238E27FC236}">
                <a16:creationId xmlns:a16="http://schemas.microsoft.com/office/drawing/2014/main" id="{D60C64EC-9431-E19C-F70B-8F511D1148E9}"/>
              </a:ext>
            </a:extLst>
          </p:cNvPr>
          <p:cNvSpPr txBox="1">
            <a:spLocks noChangeArrowheads="1"/>
          </p:cNvSpPr>
          <p:nvPr/>
        </p:nvSpPr>
        <p:spPr bwMode="auto">
          <a:xfrm>
            <a:off x="6834697" y="2707868"/>
            <a:ext cx="3762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3</a:t>
            </a:r>
          </a:p>
        </p:txBody>
      </p:sp>
      <p:sp>
        <p:nvSpPr>
          <p:cNvPr id="20494" name="Line 71">
            <a:extLst>
              <a:ext uri="{FF2B5EF4-FFF2-40B4-BE49-F238E27FC236}">
                <a16:creationId xmlns:a16="http://schemas.microsoft.com/office/drawing/2014/main" id="{E3FE6068-32C9-3147-C44F-E19A2F55C672}"/>
              </a:ext>
            </a:extLst>
          </p:cNvPr>
          <p:cNvSpPr>
            <a:spLocks noChangeShapeType="1"/>
          </p:cNvSpPr>
          <p:nvPr/>
        </p:nvSpPr>
        <p:spPr bwMode="auto">
          <a:xfrm>
            <a:off x="7183764" y="2696170"/>
            <a:ext cx="196218" cy="0"/>
          </a:xfrm>
          <a:prstGeom prst="line">
            <a:avLst/>
          </a:prstGeom>
          <a:noFill/>
          <a:ln w="19050">
            <a:solidFill>
              <a:schemeClr val="tx1"/>
            </a:solidFill>
            <a:round/>
            <a:headEnd/>
            <a:tailEnd/>
          </a:ln>
        </p:spPr>
        <p:txBody>
          <a:bodyPr/>
          <a:lstStyle/>
          <a:p>
            <a:pPr>
              <a:defRPr/>
            </a:pPr>
            <a:endParaRPr lang="en-US"/>
          </a:p>
        </p:txBody>
      </p:sp>
      <p:sp>
        <p:nvSpPr>
          <p:cNvPr id="20495" name="Text Box 72">
            <a:extLst>
              <a:ext uri="{FF2B5EF4-FFF2-40B4-BE49-F238E27FC236}">
                <a16:creationId xmlns:a16="http://schemas.microsoft.com/office/drawing/2014/main" id="{74E71313-F0CC-753C-ECFB-BDFCFE8019C9}"/>
              </a:ext>
            </a:extLst>
          </p:cNvPr>
          <p:cNvSpPr txBox="1">
            <a:spLocks noChangeArrowheads="1"/>
          </p:cNvSpPr>
          <p:nvPr/>
        </p:nvSpPr>
        <p:spPr bwMode="auto">
          <a:xfrm>
            <a:off x="6826761" y="2060519"/>
            <a:ext cx="3508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1</a:t>
            </a:r>
          </a:p>
        </p:txBody>
      </p:sp>
      <p:sp>
        <p:nvSpPr>
          <p:cNvPr id="20496" name="Text Box 73">
            <a:extLst>
              <a:ext uri="{FF2B5EF4-FFF2-40B4-BE49-F238E27FC236}">
                <a16:creationId xmlns:a16="http://schemas.microsoft.com/office/drawing/2014/main" id="{54B6C7D0-FA5D-FB97-994C-748EC354A8FE}"/>
              </a:ext>
            </a:extLst>
          </p:cNvPr>
          <p:cNvSpPr txBox="1">
            <a:spLocks noChangeArrowheads="1"/>
          </p:cNvSpPr>
          <p:nvPr/>
        </p:nvSpPr>
        <p:spPr bwMode="auto">
          <a:xfrm>
            <a:off x="6824554" y="2483708"/>
            <a:ext cx="3508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2</a:t>
            </a:r>
          </a:p>
        </p:txBody>
      </p:sp>
      <p:sp>
        <p:nvSpPr>
          <p:cNvPr id="20497" name="Text Box 74">
            <a:extLst>
              <a:ext uri="{FF2B5EF4-FFF2-40B4-BE49-F238E27FC236}">
                <a16:creationId xmlns:a16="http://schemas.microsoft.com/office/drawing/2014/main" id="{B1C058C9-7C27-C5B2-C8F0-843AD7D7FA38}"/>
              </a:ext>
            </a:extLst>
          </p:cNvPr>
          <p:cNvSpPr txBox="1">
            <a:spLocks noChangeArrowheads="1"/>
          </p:cNvSpPr>
          <p:nvPr/>
        </p:nvSpPr>
        <p:spPr bwMode="auto">
          <a:xfrm>
            <a:off x="6834697" y="2909307"/>
            <a:ext cx="4016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4</a:t>
            </a:r>
          </a:p>
        </p:txBody>
      </p:sp>
      <p:sp>
        <p:nvSpPr>
          <p:cNvPr id="20498" name="Text Box 75">
            <a:extLst>
              <a:ext uri="{FF2B5EF4-FFF2-40B4-BE49-F238E27FC236}">
                <a16:creationId xmlns:a16="http://schemas.microsoft.com/office/drawing/2014/main" id="{01338704-8CB2-0197-A906-D6C24D41D640}"/>
              </a:ext>
            </a:extLst>
          </p:cNvPr>
          <p:cNvSpPr txBox="1">
            <a:spLocks noChangeArrowheads="1"/>
          </p:cNvSpPr>
          <p:nvPr/>
        </p:nvSpPr>
        <p:spPr bwMode="auto">
          <a:xfrm>
            <a:off x="6833111" y="3182530"/>
            <a:ext cx="4016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5</a:t>
            </a:r>
          </a:p>
        </p:txBody>
      </p:sp>
      <p:sp>
        <p:nvSpPr>
          <p:cNvPr id="20499" name="Text Box 76">
            <a:extLst>
              <a:ext uri="{FF2B5EF4-FFF2-40B4-BE49-F238E27FC236}">
                <a16:creationId xmlns:a16="http://schemas.microsoft.com/office/drawing/2014/main" id="{F291F821-7BD1-B7AA-4C77-AC4C06F347BD}"/>
              </a:ext>
            </a:extLst>
          </p:cNvPr>
          <p:cNvSpPr txBox="1">
            <a:spLocks noChangeArrowheads="1"/>
          </p:cNvSpPr>
          <p:nvPr/>
        </p:nvSpPr>
        <p:spPr bwMode="auto">
          <a:xfrm>
            <a:off x="6834698" y="3357155"/>
            <a:ext cx="390525"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6</a:t>
            </a:r>
          </a:p>
        </p:txBody>
      </p:sp>
      <p:sp>
        <p:nvSpPr>
          <p:cNvPr id="20500" name="Line 77">
            <a:extLst>
              <a:ext uri="{FF2B5EF4-FFF2-40B4-BE49-F238E27FC236}">
                <a16:creationId xmlns:a16="http://schemas.microsoft.com/office/drawing/2014/main" id="{83DAADEE-73A6-7596-C72B-EA1629D8BF31}"/>
              </a:ext>
            </a:extLst>
          </p:cNvPr>
          <p:cNvSpPr>
            <a:spLocks noChangeShapeType="1"/>
          </p:cNvSpPr>
          <p:nvPr/>
        </p:nvSpPr>
        <p:spPr bwMode="auto">
          <a:xfrm flipH="1">
            <a:off x="7106160" y="3100861"/>
            <a:ext cx="889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20501" name="Line 79">
            <a:extLst>
              <a:ext uri="{FF2B5EF4-FFF2-40B4-BE49-F238E27FC236}">
                <a16:creationId xmlns:a16="http://schemas.microsoft.com/office/drawing/2014/main" id="{E658F6F8-1721-B644-1D06-F78A1C781280}"/>
              </a:ext>
            </a:extLst>
          </p:cNvPr>
          <p:cNvSpPr>
            <a:spLocks noChangeShapeType="1"/>
          </p:cNvSpPr>
          <p:nvPr/>
        </p:nvSpPr>
        <p:spPr bwMode="auto">
          <a:xfrm flipH="1">
            <a:off x="7099810" y="3346043"/>
            <a:ext cx="2286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20502" name="Line 80">
            <a:extLst>
              <a:ext uri="{FF2B5EF4-FFF2-40B4-BE49-F238E27FC236}">
                <a16:creationId xmlns:a16="http://schemas.microsoft.com/office/drawing/2014/main" id="{8E5B4174-4423-8756-60C5-3D820AF469C8}"/>
              </a:ext>
            </a:extLst>
          </p:cNvPr>
          <p:cNvSpPr>
            <a:spLocks noChangeShapeType="1"/>
          </p:cNvSpPr>
          <p:nvPr/>
        </p:nvSpPr>
        <p:spPr bwMode="auto">
          <a:xfrm flipH="1">
            <a:off x="7099810" y="3555593"/>
            <a:ext cx="2921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20503" name="Line 81">
            <a:extLst>
              <a:ext uri="{FF2B5EF4-FFF2-40B4-BE49-F238E27FC236}">
                <a16:creationId xmlns:a16="http://schemas.microsoft.com/office/drawing/2014/main" id="{15B05993-DC3D-4F9D-0699-8D62BC5BF8EF}"/>
              </a:ext>
            </a:extLst>
          </p:cNvPr>
          <p:cNvSpPr>
            <a:spLocks noChangeShapeType="1"/>
          </p:cNvSpPr>
          <p:nvPr/>
        </p:nvSpPr>
        <p:spPr bwMode="auto">
          <a:xfrm flipH="1">
            <a:off x="7115685" y="2928530"/>
            <a:ext cx="26035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20504" name="Text Box 82">
            <a:extLst>
              <a:ext uri="{FF2B5EF4-FFF2-40B4-BE49-F238E27FC236}">
                <a16:creationId xmlns:a16="http://schemas.microsoft.com/office/drawing/2014/main" id="{ED4D4780-D9B2-C3F8-EA8A-182D92559ADF}"/>
              </a:ext>
            </a:extLst>
          </p:cNvPr>
          <p:cNvSpPr txBox="1">
            <a:spLocks noChangeArrowheads="1"/>
          </p:cNvSpPr>
          <p:nvPr/>
        </p:nvSpPr>
        <p:spPr bwMode="auto">
          <a:xfrm>
            <a:off x="9038147" y="1847444"/>
            <a:ext cx="1428750" cy="549275"/>
          </a:xfrm>
          <a:prstGeom prst="rect">
            <a:avLst/>
          </a:prstGeom>
          <a:noFill/>
          <a:ln w="9525">
            <a:noFill/>
            <a:miter lim="800000"/>
            <a:headEnd/>
            <a:tailEnd/>
          </a:ln>
          <a:effectLst/>
        </p:spPr>
        <p:txBody>
          <a:bodyPr>
            <a:spAutoFit/>
          </a:bodyPr>
          <a:lstStyle/>
          <a:p>
            <a:pPr>
              <a:spcBef>
                <a:spcPct val="50000"/>
              </a:spcBef>
              <a:defRPr/>
            </a:pPr>
            <a:r>
              <a:rPr lang="en-US" sz="3000" dirty="0">
                <a:latin typeface="Calibri" panose="020F0502020204030204" pitchFamily="34" charset="0"/>
              </a:rPr>
              <a:t>P(</a:t>
            </a:r>
            <a:r>
              <a:rPr lang="en-US" sz="3000" b="1" dirty="0">
                <a:latin typeface="Calibri" panose="020F0502020204030204" pitchFamily="34" charset="0"/>
              </a:rPr>
              <a:t>B</a:t>
            </a:r>
            <a:r>
              <a:rPr lang="en-US" sz="3000" dirty="0">
                <a:latin typeface="Calibri" panose="020F0502020204030204" pitchFamily="34" charset="0"/>
              </a:rPr>
              <a:t>)</a:t>
            </a:r>
          </a:p>
        </p:txBody>
      </p:sp>
      <p:sp>
        <p:nvSpPr>
          <p:cNvPr id="20505" name="Text Box 88">
            <a:extLst>
              <a:ext uri="{FF2B5EF4-FFF2-40B4-BE49-F238E27FC236}">
                <a16:creationId xmlns:a16="http://schemas.microsoft.com/office/drawing/2014/main" id="{A9F82EA2-5127-72AB-82C0-A06BD37EFFDE}"/>
              </a:ext>
            </a:extLst>
          </p:cNvPr>
          <p:cNvSpPr txBox="1">
            <a:spLocks noChangeArrowheads="1"/>
          </p:cNvSpPr>
          <p:nvPr/>
        </p:nvSpPr>
        <p:spPr bwMode="auto">
          <a:xfrm>
            <a:off x="10002553" y="3249166"/>
            <a:ext cx="1233488" cy="304800"/>
          </a:xfrm>
          <a:prstGeom prst="rect">
            <a:avLst/>
          </a:prstGeom>
          <a:noFill/>
          <a:ln w="9525">
            <a:noFill/>
            <a:miter lim="800000"/>
            <a:headEnd/>
            <a:tailEnd/>
          </a:ln>
          <a:effectLst/>
        </p:spPr>
        <p:txBody>
          <a:bodyPr>
            <a:spAutoFit/>
          </a:bodyPr>
          <a:lstStyle/>
          <a:p>
            <a:pPr>
              <a:spcBef>
                <a:spcPct val="50000"/>
              </a:spcBef>
              <a:defRPr/>
            </a:pPr>
            <a:r>
              <a:rPr lang="en-US" sz="1400" b="1" dirty="0">
                <a:latin typeface="Calibri" panose="020F0502020204030204" pitchFamily="34" charset="0"/>
              </a:rPr>
              <a:t>P(b</a:t>
            </a:r>
            <a:r>
              <a:rPr lang="en-US" sz="1400" b="1" baseline="-25000" dirty="0">
                <a:latin typeface="Calibri" panose="020F0502020204030204" pitchFamily="34" charset="0"/>
              </a:rPr>
              <a:t>6</a:t>
            </a:r>
            <a:r>
              <a:rPr lang="en-US" sz="1400" b="1" dirty="0">
                <a:latin typeface="Calibri" panose="020F0502020204030204" pitchFamily="34" charset="0"/>
              </a:rPr>
              <a:t>)=0.1</a:t>
            </a:r>
            <a:endParaRPr lang="en-US" sz="1400" b="1" baseline="-25000" dirty="0">
              <a:latin typeface="Calibri" panose="020F0502020204030204" pitchFamily="34" charset="0"/>
            </a:endParaRPr>
          </a:p>
        </p:txBody>
      </p:sp>
      <p:sp>
        <p:nvSpPr>
          <p:cNvPr id="20506" name="Text Box 89">
            <a:extLst>
              <a:ext uri="{FF2B5EF4-FFF2-40B4-BE49-F238E27FC236}">
                <a16:creationId xmlns:a16="http://schemas.microsoft.com/office/drawing/2014/main" id="{87393A43-E731-027A-0117-4CEA2226AF39}"/>
              </a:ext>
            </a:extLst>
          </p:cNvPr>
          <p:cNvSpPr txBox="1">
            <a:spLocks noChangeArrowheads="1"/>
          </p:cNvSpPr>
          <p:nvPr/>
        </p:nvSpPr>
        <p:spPr bwMode="auto">
          <a:xfrm>
            <a:off x="7441122" y="2593568"/>
            <a:ext cx="1233488" cy="304800"/>
          </a:xfrm>
          <a:prstGeom prst="rect">
            <a:avLst/>
          </a:prstGeom>
          <a:noFill/>
          <a:ln w="9525">
            <a:noFill/>
            <a:miter lim="800000"/>
            <a:headEnd/>
            <a:tailEnd/>
          </a:ln>
          <a:effectLst/>
        </p:spPr>
        <p:txBody>
          <a:bodyPr>
            <a:spAutoFit/>
          </a:bodyPr>
          <a:lstStyle/>
          <a:p>
            <a:pPr>
              <a:spcBef>
                <a:spcPct val="50000"/>
              </a:spcBef>
              <a:defRPr/>
            </a:pPr>
            <a:r>
              <a:rPr lang="en-US" sz="1400" b="1" dirty="0">
                <a:latin typeface="Calibri" panose="020F0502020204030204" pitchFamily="34" charset="0"/>
              </a:rPr>
              <a:t>P(b</a:t>
            </a:r>
            <a:r>
              <a:rPr lang="en-US" sz="1400" b="1" baseline="-25000" dirty="0">
                <a:latin typeface="Calibri" panose="020F0502020204030204" pitchFamily="34" charset="0"/>
              </a:rPr>
              <a:t>3</a:t>
            </a:r>
            <a:r>
              <a:rPr lang="en-US" sz="1400" b="1" dirty="0">
                <a:latin typeface="Calibri" panose="020F0502020204030204" pitchFamily="34" charset="0"/>
              </a:rPr>
              <a:t>)=0.2</a:t>
            </a:r>
            <a:endParaRPr lang="en-US" sz="1400" b="1" baseline="-25000" dirty="0">
              <a:latin typeface="Calibri" panose="020F0502020204030204" pitchFamily="34" charset="0"/>
            </a:endParaRPr>
          </a:p>
        </p:txBody>
      </p:sp>
      <p:sp>
        <p:nvSpPr>
          <p:cNvPr id="20507" name="Line 53">
            <a:extLst>
              <a:ext uri="{FF2B5EF4-FFF2-40B4-BE49-F238E27FC236}">
                <a16:creationId xmlns:a16="http://schemas.microsoft.com/office/drawing/2014/main" id="{3E3DEDC3-7DBD-EE32-91AD-DD6EC328B44F}"/>
              </a:ext>
            </a:extLst>
          </p:cNvPr>
          <p:cNvSpPr>
            <a:spLocks noChangeShapeType="1"/>
          </p:cNvSpPr>
          <p:nvPr/>
        </p:nvSpPr>
        <p:spPr bwMode="auto">
          <a:xfrm flipV="1">
            <a:off x="7175055" y="1763305"/>
            <a:ext cx="0" cy="2382837"/>
          </a:xfrm>
          <a:prstGeom prst="line">
            <a:avLst/>
          </a:prstGeom>
          <a:noFill/>
          <a:ln w="9525">
            <a:solidFill>
              <a:schemeClr val="tx1"/>
            </a:solidFill>
            <a:prstDash val="sysDot"/>
            <a:round/>
            <a:headEnd/>
            <a:tailEnd/>
          </a:ln>
        </p:spPr>
        <p:txBody>
          <a:bodyPr/>
          <a:lstStyle/>
          <a:p>
            <a:pPr>
              <a:defRPr/>
            </a:pPr>
            <a:endParaRPr lang="en-US"/>
          </a:p>
        </p:txBody>
      </p:sp>
      <p:sp>
        <p:nvSpPr>
          <p:cNvPr id="20509" name="Line 71">
            <a:extLst>
              <a:ext uri="{FF2B5EF4-FFF2-40B4-BE49-F238E27FC236}">
                <a16:creationId xmlns:a16="http://schemas.microsoft.com/office/drawing/2014/main" id="{5066DA9E-0CAB-034B-EA58-DC3F0C837D3C}"/>
              </a:ext>
            </a:extLst>
          </p:cNvPr>
          <p:cNvSpPr>
            <a:spLocks noChangeShapeType="1"/>
          </p:cNvSpPr>
          <p:nvPr/>
        </p:nvSpPr>
        <p:spPr bwMode="auto">
          <a:xfrm>
            <a:off x="7090874" y="2261254"/>
            <a:ext cx="84182" cy="0"/>
          </a:xfrm>
          <a:prstGeom prst="line">
            <a:avLst/>
          </a:prstGeom>
          <a:noFill/>
          <a:ln w="19050">
            <a:solidFill>
              <a:schemeClr val="tx1"/>
            </a:solidFill>
            <a:round/>
            <a:headEnd/>
            <a:tailEnd/>
          </a:ln>
        </p:spPr>
        <p:txBody>
          <a:bodyPr/>
          <a:lstStyle/>
          <a:p>
            <a:pPr>
              <a:defRPr/>
            </a:pPr>
            <a:endParaRPr lang="en-US"/>
          </a:p>
        </p:txBody>
      </p:sp>
      <p:sp>
        <p:nvSpPr>
          <p:cNvPr id="20510" name="Text Box 68">
            <a:extLst>
              <a:ext uri="{FF2B5EF4-FFF2-40B4-BE49-F238E27FC236}">
                <a16:creationId xmlns:a16="http://schemas.microsoft.com/office/drawing/2014/main" id="{3AD1843C-E0E4-A1D1-DD3D-4EBD8C1690BF}"/>
              </a:ext>
            </a:extLst>
          </p:cNvPr>
          <p:cNvSpPr txBox="1">
            <a:spLocks noChangeArrowheads="1"/>
          </p:cNvSpPr>
          <p:nvPr/>
        </p:nvSpPr>
        <p:spPr bwMode="auto">
          <a:xfrm>
            <a:off x="6779135" y="3790015"/>
            <a:ext cx="487361" cy="304800"/>
          </a:xfrm>
          <a:prstGeom prst="rect">
            <a:avLst/>
          </a:prstGeom>
          <a:noFill/>
          <a:ln w="9525">
            <a:noFill/>
            <a:miter lim="800000"/>
            <a:headEnd/>
            <a:tailEnd/>
          </a:ln>
          <a:effectLst/>
        </p:spPr>
        <p:txBody>
          <a:bodyPr wrap="square">
            <a:spAutoFit/>
          </a:bodyPr>
          <a:lstStyle/>
          <a:p>
            <a:pPr>
              <a:spcBef>
                <a:spcPct val="50000"/>
              </a:spcBef>
              <a:defRPr/>
            </a:pPr>
            <a:r>
              <a:rPr lang="en-US" sz="1400" dirty="0">
                <a:latin typeface="Calibri" panose="020F0502020204030204" pitchFamily="34" charset="0"/>
              </a:rPr>
              <a:t>3%</a:t>
            </a:r>
            <a:endParaRPr lang="en-US" sz="1400" baseline="-25000" dirty="0">
              <a:latin typeface="Calibri" panose="020F0502020204030204" pitchFamily="34" charset="0"/>
            </a:endParaRPr>
          </a:p>
        </p:txBody>
      </p:sp>
      <p:sp>
        <p:nvSpPr>
          <p:cNvPr id="20511" name="Line 81">
            <a:extLst>
              <a:ext uri="{FF2B5EF4-FFF2-40B4-BE49-F238E27FC236}">
                <a16:creationId xmlns:a16="http://schemas.microsoft.com/office/drawing/2014/main" id="{5EF2C409-BD2E-3EB3-EC35-9282739A1A96}"/>
              </a:ext>
            </a:extLst>
          </p:cNvPr>
          <p:cNvSpPr>
            <a:spLocks noChangeShapeType="1"/>
          </p:cNvSpPr>
          <p:nvPr/>
        </p:nvSpPr>
        <p:spPr bwMode="auto">
          <a:xfrm flipH="1">
            <a:off x="7103757" y="2694265"/>
            <a:ext cx="80007"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20512" name="Text Box 47">
            <a:extLst>
              <a:ext uri="{FF2B5EF4-FFF2-40B4-BE49-F238E27FC236}">
                <a16:creationId xmlns:a16="http://schemas.microsoft.com/office/drawing/2014/main" id="{B691EC38-41D8-919F-6E4F-BA828E7D195C}"/>
              </a:ext>
            </a:extLst>
          </p:cNvPr>
          <p:cNvSpPr txBox="1">
            <a:spLocks noChangeArrowheads="1"/>
          </p:cNvSpPr>
          <p:nvPr/>
        </p:nvSpPr>
        <p:spPr bwMode="auto">
          <a:xfrm rot="-5400000">
            <a:off x="5586889" y="2829719"/>
            <a:ext cx="2065338" cy="400050"/>
          </a:xfrm>
          <a:prstGeom prst="rect">
            <a:avLst/>
          </a:prstGeom>
          <a:noFill/>
          <a:ln w="9525">
            <a:noFill/>
            <a:miter lim="800000"/>
            <a:headEnd/>
            <a:tailEnd/>
          </a:ln>
        </p:spPr>
        <p:txBody>
          <a:bodyPr>
            <a:spAutoFit/>
          </a:bodyPr>
          <a:lstStyle/>
          <a:p>
            <a:pPr>
              <a:spcBef>
                <a:spcPct val="50000"/>
              </a:spcBef>
              <a:defRPr/>
            </a:pPr>
            <a:r>
              <a:rPr lang="en-US" sz="2000" b="1" dirty="0">
                <a:latin typeface="Calibri" panose="020F0502020204030204" pitchFamily="34" charset="0"/>
              </a:rPr>
              <a:t>Exterior Stage</a:t>
            </a:r>
          </a:p>
        </p:txBody>
      </p:sp>
      <p:sp>
        <p:nvSpPr>
          <p:cNvPr id="20513" name="Text Box 16">
            <a:extLst>
              <a:ext uri="{FF2B5EF4-FFF2-40B4-BE49-F238E27FC236}">
                <a16:creationId xmlns:a16="http://schemas.microsoft.com/office/drawing/2014/main" id="{37595799-6655-1316-360C-B41E5C61328F}"/>
              </a:ext>
            </a:extLst>
          </p:cNvPr>
          <p:cNvSpPr txBox="1">
            <a:spLocks noChangeArrowheads="1"/>
          </p:cNvSpPr>
          <p:nvPr/>
        </p:nvSpPr>
        <p:spPr bwMode="auto">
          <a:xfrm>
            <a:off x="7216459" y="4445000"/>
            <a:ext cx="3265487" cy="400050"/>
          </a:xfrm>
          <a:prstGeom prst="rect">
            <a:avLst/>
          </a:prstGeom>
          <a:noFill/>
          <a:ln w="9525">
            <a:noFill/>
            <a:miter lim="800000"/>
            <a:headEnd/>
            <a:tailEnd/>
          </a:ln>
        </p:spPr>
        <p:txBody>
          <a:bodyPr>
            <a:spAutoFit/>
          </a:bodyPr>
          <a:lstStyle/>
          <a:p>
            <a:pPr>
              <a:spcBef>
                <a:spcPct val="50000"/>
              </a:spcBef>
              <a:defRPr/>
            </a:pPr>
            <a:r>
              <a:rPr lang="en-US" sz="2000" b="1" dirty="0">
                <a:latin typeface="Calibri" panose="020F0502020204030204" pitchFamily="34" charset="0"/>
              </a:rPr>
              <a:t>% of time B is exceeded</a:t>
            </a:r>
          </a:p>
        </p:txBody>
      </p:sp>
    </p:spTree>
    <p:extLst>
      <p:ext uri="{BB962C8B-B14F-4D97-AF65-F5344CB8AC3E}">
        <p14:creationId xmlns:p14="http://schemas.microsoft.com/office/powerpoint/2010/main" val="9302425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51" name="Text Box 99"/>
          <p:cNvSpPr txBox="1">
            <a:spLocks noChangeArrowheads="1"/>
          </p:cNvSpPr>
          <p:nvPr/>
        </p:nvSpPr>
        <p:spPr bwMode="auto">
          <a:xfrm>
            <a:off x="1465898" y="4184031"/>
            <a:ext cx="3840164" cy="2246312"/>
          </a:xfrm>
          <a:prstGeom prst="rect">
            <a:avLst/>
          </a:prstGeom>
          <a:noFill/>
          <a:ln w="9525">
            <a:noFill/>
            <a:miter lim="800000"/>
            <a:headEnd/>
            <a:tailEnd/>
          </a:ln>
          <a:effectLst/>
        </p:spPr>
        <p:txBody>
          <a:bodyPr wrap="square">
            <a:spAutoFit/>
          </a:bodyPr>
          <a:lstStyle/>
          <a:p>
            <a:pPr>
              <a:spcBef>
                <a:spcPct val="50000"/>
              </a:spcBef>
              <a:defRPr/>
            </a:pPr>
            <a:r>
              <a:rPr lang="en-US" sz="2100" dirty="0">
                <a:latin typeface="Calibri" panose="020F0502020204030204" pitchFamily="34" charset="0"/>
              </a:rPr>
              <a:t>For </a:t>
            </a:r>
            <a:r>
              <a:rPr lang="en-US" sz="2100" u="sng" dirty="0">
                <a:latin typeface="Calibri" panose="020F0502020204030204" pitchFamily="34" charset="0"/>
              </a:rPr>
              <a:t>every</a:t>
            </a:r>
            <a:r>
              <a:rPr lang="en-US" sz="2100" dirty="0">
                <a:latin typeface="Calibri" panose="020F0502020204030204" pitchFamily="34" charset="0"/>
              </a:rPr>
              <a:t> level of C, the exceedance probability given all levels of B can be determined with the </a:t>
            </a:r>
          </a:p>
          <a:p>
            <a:pPr>
              <a:spcBef>
                <a:spcPct val="20000"/>
              </a:spcBef>
              <a:defRPr/>
            </a:pPr>
            <a:r>
              <a:rPr lang="en-US" sz="2100" b="1" dirty="0">
                <a:solidFill>
                  <a:srgbClr val="008000"/>
                </a:solidFill>
                <a:latin typeface="Calibri" panose="020F0502020204030204" pitchFamily="34" charset="0"/>
              </a:rPr>
              <a:t>Law of Total Probability</a:t>
            </a:r>
            <a:r>
              <a:rPr lang="en-US" sz="2100" dirty="0">
                <a:solidFill>
                  <a:srgbClr val="008000"/>
                </a:solidFill>
                <a:latin typeface="Calibri" panose="020F0502020204030204" pitchFamily="34" charset="0"/>
              </a:rPr>
              <a:t>:</a:t>
            </a:r>
          </a:p>
          <a:p>
            <a:pPr>
              <a:defRPr/>
            </a:pPr>
            <a:r>
              <a:rPr lang="en-US" sz="2100" dirty="0">
                <a:solidFill>
                  <a:srgbClr val="008000"/>
                </a:solidFill>
                <a:latin typeface="Calibri" panose="020F0502020204030204" pitchFamily="34" charset="0"/>
              </a:rPr>
              <a:t>P(C) = </a:t>
            </a:r>
            <a:r>
              <a:rPr lang="en-US" sz="4800" baseline="-10000" dirty="0">
                <a:solidFill>
                  <a:srgbClr val="008000"/>
                </a:solidFill>
                <a:latin typeface="Calibri" panose="020F0502020204030204" pitchFamily="34" charset="0"/>
                <a:cs typeface="Times New Roman" pitchFamily="18" charset="0"/>
              </a:rPr>
              <a:t>Σ</a:t>
            </a:r>
            <a:r>
              <a:rPr lang="en-US" sz="2000" baseline="-25000" dirty="0">
                <a:solidFill>
                  <a:srgbClr val="008000"/>
                </a:solidFill>
                <a:latin typeface="Calibri" panose="020F0502020204030204" pitchFamily="34" charset="0"/>
                <a:cs typeface="Times New Roman" pitchFamily="18" charset="0"/>
              </a:rPr>
              <a:t>B</a:t>
            </a:r>
            <a:r>
              <a:rPr lang="en-US" sz="2100" dirty="0">
                <a:solidFill>
                  <a:srgbClr val="008000"/>
                </a:solidFill>
                <a:latin typeface="Calibri" panose="020F0502020204030204" pitchFamily="34" charset="0"/>
              </a:rPr>
              <a:t>  P(C|B) </a:t>
            </a:r>
            <a:r>
              <a:rPr lang="en-US" sz="2100" dirty="0">
                <a:solidFill>
                  <a:srgbClr val="008000"/>
                </a:solidFill>
                <a:latin typeface="Calibri" panose="020F0502020204030204" pitchFamily="34" charset="0"/>
                <a:sym typeface="Symbol" pitchFamily="18" charset="2"/>
              </a:rPr>
              <a:t>*</a:t>
            </a:r>
            <a:r>
              <a:rPr lang="en-US" sz="2100" dirty="0">
                <a:solidFill>
                  <a:srgbClr val="008000"/>
                </a:solidFill>
                <a:latin typeface="Calibri" panose="020F0502020204030204" pitchFamily="34" charset="0"/>
              </a:rPr>
              <a:t> P(B)</a:t>
            </a:r>
          </a:p>
        </p:txBody>
      </p:sp>
      <p:sp>
        <p:nvSpPr>
          <p:cNvPr id="21506" name="Freeform 3"/>
          <p:cNvSpPr>
            <a:spLocks/>
          </p:cNvSpPr>
          <p:nvPr/>
        </p:nvSpPr>
        <p:spPr bwMode="auto">
          <a:xfrm>
            <a:off x="2208832" y="696743"/>
            <a:ext cx="2603500" cy="998538"/>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07" name="Freeform 4"/>
          <p:cNvSpPr>
            <a:spLocks/>
          </p:cNvSpPr>
          <p:nvPr/>
        </p:nvSpPr>
        <p:spPr bwMode="auto">
          <a:xfrm>
            <a:off x="2205133" y="811922"/>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08" name="Freeform 5"/>
          <p:cNvSpPr>
            <a:spLocks/>
          </p:cNvSpPr>
          <p:nvPr/>
        </p:nvSpPr>
        <p:spPr bwMode="auto">
          <a:xfrm>
            <a:off x="2213610" y="942975"/>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09" name="Freeform 6"/>
          <p:cNvSpPr>
            <a:spLocks/>
          </p:cNvSpPr>
          <p:nvPr/>
        </p:nvSpPr>
        <p:spPr bwMode="auto">
          <a:xfrm>
            <a:off x="2181860" y="1054101"/>
            <a:ext cx="2603500" cy="1109663"/>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10" name="Freeform 7"/>
          <p:cNvSpPr>
            <a:spLocks/>
          </p:cNvSpPr>
          <p:nvPr/>
        </p:nvSpPr>
        <p:spPr bwMode="auto">
          <a:xfrm>
            <a:off x="2223135" y="1149351"/>
            <a:ext cx="2603500" cy="11652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11" name="Freeform 8"/>
          <p:cNvSpPr>
            <a:spLocks/>
          </p:cNvSpPr>
          <p:nvPr/>
        </p:nvSpPr>
        <p:spPr bwMode="auto">
          <a:xfrm>
            <a:off x="2208848" y="1273176"/>
            <a:ext cx="2603500" cy="11906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12" name="Rectangle 9"/>
          <p:cNvSpPr>
            <a:spLocks noChangeArrowheads="1"/>
          </p:cNvSpPr>
          <p:nvPr/>
        </p:nvSpPr>
        <p:spPr bwMode="auto">
          <a:xfrm>
            <a:off x="1872298" y="355600"/>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9162" name="Text Box 10"/>
          <p:cNvSpPr txBox="1">
            <a:spLocks noChangeArrowheads="1"/>
          </p:cNvSpPr>
          <p:nvPr/>
        </p:nvSpPr>
        <p:spPr bwMode="auto">
          <a:xfrm>
            <a:off x="1759586" y="2794000"/>
            <a:ext cx="3546475" cy="274638"/>
          </a:xfrm>
          <a:prstGeom prst="rect">
            <a:avLst/>
          </a:prstGeom>
          <a:noFill/>
          <a:ln w="9525">
            <a:noFill/>
            <a:miter lim="800000"/>
            <a:headEnd/>
            <a:tailEnd/>
          </a:ln>
          <a:effectLst/>
        </p:spPr>
        <p:txBody>
          <a:bodyPr>
            <a:spAutoFit/>
          </a:bodyPr>
          <a:lstStyle/>
          <a:p>
            <a:pPr>
              <a:spcBef>
                <a:spcPct val="50000"/>
              </a:spcBef>
              <a:defRPr/>
            </a:pPr>
            <a:r>
              <a:rPr lang="en-US" sz="1200" dirty="0">
                <a:latin typeface="Calibri" panose="020F0502020204030204" pitchFamily="34" charset="0"/>
              </a:rPr>
              <a:t>0.99 0.90            0.50           0.10   0.05  0.01</a:t>
            </a:r>
          </a:p>
        </p:txBody>
      </p:sp>
      <p:sp>
        <p:nvSpPr>
          <p:cNvPr id="21514" name="Line 11"/>
          <p:cNvSpPr>
            <a:spLocks noChangeShapeType="1"/>
          </p:cNvSpPr>
          <p:nvPr/>
        </p:nvSpPr>
        <p:spPr bwMode="auto">
          <a:xfrm flipV="1">
            <a:off x="4642485" y="35560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15" name="Line 13"/>
          <p:cNvSpPr>
            <a:spLocks noChangeShapeType="1"/>
          </p:cNvSpPr>
          <p:nvPr/>
        </p:nvSpPr>
        <p:spPr bwMode="auto">
          <a:xfrm flipV="1">
            <a:off x="4351973" y="3413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16" name="Line 14"/>
          <p:cNvSpPr>
            <a:spLocks noChangeShapeType="1"/>
          </p:cNvSpPr>
          <p:nvPr/>
        </p:nvSpPr>
        <p:spPr bwMode="auto">
          <a:xfrm flipV="1">
            <a:off x="3963035" y="3413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17" name="Line 15"/>
          <p:cNvSpPr>
            <a:spLocks noChangeShapeType="1"/>
          </p:cNvSpPr>
          <p:nvPr/>
        </p:nvSpPr>
        <p:spPr bwMode="auto">
          <a:xfrm flipV="1">
            <a:off x="3154998" y="3413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18" name="Line 16"/>
          <p:cNvSpPr>
            <a:spLocks noChangeShapeType="1"/>
          </p:cNvSpPr>
          <p:nvPr/>
        </p:nvSpPr>
        <p:spPr bwMode="auto">
          <a:xfrm flipV="1">
            <a:off x="2321560" y="350839"/>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19" name="Line 17"/>
          <p:cNvSpPr>
            <a:spLocks noChangeShapeType="1"/>
          </p:cNvSpPr>
          <p:nvPr/>
        </p:nvSpPr>
        <p:spPr bwMode="auto">
          <a:xfrm flipV="1">
            <a:off x="3750310" y="33655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 name="Group 64"/>
          <p:cNvGrpSpPr>
            <a:grpSpLocks/>
          </p:cNvGrpSpPr>
          <p:nvPr/>
        </p:nvGrpSpPr>
        <p:grpSpPr bwMode="auto">
          <a:xfrm>
            <a:off x="2260781" y="1587914"/>
            <a:ext cx="1511754" cy="103188"/>
            <a:chOff x="980621" y="1577975"/>
            <a:chExt cx="1511754" cy="103188"/>
          </a:xfrm>
          <a:solidFill>
            <a:srgbClr val="008000"/>
          </a:solidFill>
        </p:grpSpPr>
        <p:sp>
          <p:nvSpPr>
            <p:cNvPr id="21565" name="Oval 20"/>
            <p:cNvSpPr>
              <a:spLocks noChangeArrowheads="1"/>
            </p:cNvSpPr>
            <p:nvPr/>
          </p:nvSpPr>
          <p:spPr bwMode="auto">
            <a:xfrm>
              <a:off x="980621" y="1592263"/>
              <a:ext cx="88900" cy="88900"/>
            </a:xfrm>
            <a:prstGeom prst="ellipse">
              <a:avLst/>
            </a:prstGeom>
            <a:grp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66" name="Oval 21"/>
            <p:cNvSpPr>
              <a:spLocks noChangeArrowheads="1"/>
            </p:cNvSpPr>
            <p:nvPr/>
          </p:nvSpPr>
          <p:spPr bwMode="auto">
            <a:xfrm>
              <a:off x="1238250" y="1585913"/>
              <a:ext cx="88900" cy="88900"/>
            </a:xfrm>
            <a:prstGeom prst="ellipse">
              <a:avLst/>
            </a:prstGeom>
            <a:grp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67" name="Oval 22"/>
            <p:cNvSpPr>
              <a:spLocks noChangeArrowheads="1"/>
            </p:cNvSpPr>
            <p:nvPr/>
          </p:nvSpPr>
          <p:spPr bwMode="auto">
            <a:xfrm>
              <a:off x="1493838" y="1587500"/>
              <a:ext cx="88900" cy="88900"/>
            </a:xfrm>
            <a:prstGeom prst="ellipse">
              <a:avLst/>
            </a:prstGeom>
            <a:grp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68" name="Oval 23"/>
            <p:cNvSpPr>
              <a:spLocks noChangeArrowheads="1"/>
            </p:cNvSpPr>
            <p:nvPr/>
          </p:nvSpPr>
          <p:spPr bwMode="auto">
            <a:xfrm>
              <a:off x="1741488" y="1585913"/>
              <a:ext cx="88900" cy="88900"/>
            </a:xfrm>
            <a:prstGeom prst="ellipse">
              <a:avLst/>
            </a:prstGeom>
            <a:grp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69" name="Oval 24"/>
            <p:cNvSpPr>
              <a:spLocks noChangeArrowheads="1"/>
            </p:cNvSpPr>
            <p:nvPr/>
          </p:nvSpPr>
          <p:spPr bwMode="auto">
            <a:xfrm>
              <a:off x="2046288" y="1577975"/>
              <a:ext cx="88900" cy="88900"/>
            </a:xfrm>
            <a:prstGeom prst="ellipse">
              <a:avLst/>
            </a:prstGeom>
            <a:grp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70" name="Oval 25"/>
            <p:cNvSpPr>
              <a:spLocks noChangeArrowheads="1"/>
            </p:cNvSpPr>
            <p:nvPr/>
          </p:nvSpPr>
          <p:spPr bwMode="auto">
            <a:xfrm>
              <a:off x="2403475" y="1590675"/>
              <a:ext cx="88900" cy="88900"/>
            </a:xfrm>
            <a:prstGeom prst="ellipse">
              <a:avLst/>
            </a:prstGeom>
            <a:grp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sp>
        <p:nvSpPr>
          <p:cNvPr id="21522" name="Line 26"/>
          <p:cNvSpPr>
            <a:spLocks noChangeShapeType="1"/>
          </p:cNvSpPr>
          <p:nvPr/>
        </p:nvSpPr>
        <p:spPr bwMode="auto">
          <a:xfrm>
            <a:off x="1880235" y="1643063"/>
            <a:ext cx="3200400" cy="0"/>
          </a:xfrm>
          <a:prstGeom prst="line">
            <a:avLst/>
          </a:prstGeom>
          <a:noFill/>
          <a:ln w="19050">
            <a:solidFill>
              <a:srgbClr val="008000"/>
            </a:solidFill>
            <a:prstDash val="dash"/>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1523" name="Rectangle 51"/>
          <p:cNvSpPr>
            <a:spLocks noChangeArrowheads="1"/>
          </p:cNvSpPr>
          <p:nvPr/>
        </p:nvSpPr>
        <p:spPr bwMode="auto">
          <a:xfrm>
            <a:off x="6950710" y="384314"/>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24" name="Line 52"/>
          <p:cNvSpPr>
            <a:spLocks noChangeShapeType="1"/>
          </p:cNvSpPr>
          <p:nvPr/>
        </p:nvSpPr>
        <p:spPr bwMode="auto">
          <a:xfrm flipV="1">
            <a:off x="9720898" y="384314"/>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25" name="Line 54"/>
          <p:cNvSpPr>
            <a:spLocks noChangeShapeType="1"/>
          </p:cNvSpPr>
          <p:nvPr/>
        </p:nvSpPr>
        <p:spPr bwMode="auto">
          <a:xfrm flipV="1">
            <a:off x="9430385" y="370028"/>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26" name="Line 55"/>
          <p:cNvSpPr>
            <a:spLocks noChangeShapeType="1"/>
          </p:cNvSpPr>
          <p:nvPr/>
        </p:nvSpPr>
        <p:spPr bwMode="auto">
          <a:xfrm flipV="1">
            <a:off x="9041448" y="370028"/>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28" name="Line 57"/>
          <p:cNvSpPr>
            <a:spLocks noChangeShapeType="1"/>
          </p:cNvSpPr>
          <p:nvPr/>
        </p:nvSpPr>
        <p:spPr bwMode="auto">
          <a:xfrm flipV="1">
            <a:off x="7399973" y="379553"/>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29" name="Line 58"/>
          <p:cNvSpPr>
            <a:spLocks noChangeShapeType="1"/>
          </p:cNvSpPr>
          <p:nvPr/>
        </p:nvSpPr>
        <p:spPr bwMode="auto">
          <a:xfrm flipV="1">
            <a:off x="8828723" y="365264"/>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49211" name="Text Box 59"/>
          <p:cNvSpPr txBox="1">
            <a:spLocks noChangeArrowheads="1"/>
          </p:cNvSpPr>
          <p:nvPr/>
        </p:nvSpPr>
        <p:spPr bwMode="auto">
          <a:xfrm>
            <a:off x="6823711" y="2819539"/>
            <a:ext cx="3546475" cy="274638"/>
          </a:xfrm>
          <a:prstGeom prst="rect">
            <a:avLst/>
          </a:prstGeom>
          <a:noFill/>
          <a:ln w="9525">
            <a:noFill/>
            <a:miter lim="800000"/>
            <a:headEnd/>
            <a:tailEnd/>
          </a:ln>
          <a:effectLst/>
        </p:spPr>
        <p:txBody>
          <a:bodyPr>
            <a:spAutoFit/>
          </a:bodyPr>
          <a:lstStyle/>
          <a:p>
            <a:pPr>
              <a:spcBef>
                <a:spcPct val="50000"/>
              </a:spcBef>
              <a:defRPr/>
            </a:pPr>
            <a:r>
              <a:rPr lang="en-US" sz="1200" dirty="0">
                <a:latin typeface="Calibri" panose="020F0502020204030204" pitchFamily="34" charset="0"/>
              </a:rPr>
              <a:t>0.99 0.90            0.50           0.10   0.05  0.01</a:t>
            </a:r>
          </a:p>
        </p:txBody>
      </p:sp>
      <p:sp>
        <p:nvSpPr>
          <p:cNvPr id="21531" name="Line 61"/>
          <p:cNvSpPr>
            <a:spLocks noChangeShapeType="1"/>
          </p:cNvSpPr>
          <p:nvPr/>
        </p:nvSpPr>
        <p:spPr bwMode="auto">
          <a:xfrm>
            <a:off x="5502275" y="2101850"/>
            <a:ext cx="474455" cy="5246"/>
          </a:xfrm>
          <a:prstGeom prst="line">
            <a:avLst/>
          </a:prstGeom>
          <a:noFill/>
          <a:ln w="28575">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US"/>
          </a:p>
        </p:txBody>
      </p:sp>
      <p:sp>
        <p:nvSpPr>
          <p:cNvPr id="20517" name="Line 68"/>
          <p:cNvSpPr>
            <a:spLocks noChangeShapeType="1"/>
          </p:cNvSpPr>
          <p:nvPr/>
        </p:nvSpPr>
        <p:spPr bwMode="auto">
          <a:xfrm>
            <a:off x="6934835" y="1601927"/>
            <a:ext cx="1208088" cy="0"/>
          </a:xfrm>
          <a:prstGeom prst="line">
            <a:avLst/>
          </a:prstGeom>
          <a:noFill/>
          <a:ln w="9525">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35" name="Text Box 81"/>
          <p:cNvSpPr txBox="1">
            <a:spLocks noChangeArrowheads="1"/>
          </p:cNvSpPr>
          <p:nvPr/>
        </p:nvSpPr>
        <p:spPr bwMode="auto">
          <a:xfrm>
            <a:off x="1881824" y="1325563"/>
            <a:ext cx="4333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c</a:t>
            </a:r>
            <a:r>
              <a:rPr lang="en-US" altLang="en-US" sz="1400" baseline="-25000" dirty="0">
                <a:latin typeface="Calibri" panose="020F0502020204030204" pitchFamily="34" charset="0"/>
              </a:rPr>
              <a:t>1</a:t>
            </a:r>
          </a:p>
        </p:txBody>
      </p:sp>
      <p:sp>
        <p:nvSpPr>
          <p:cNvPr id="49234" name="Text Box 82"/>
          <p:cNvSpPr txBox="1">
            <a:spLocks noChangeArrowheads="1"/>
          </p:cNvSpPr>
          <p:nvPr/>
        </p:nvSpPr>
        <p:spPr bwMode="auto">
          <a:xfrm>
            <a:off x="6961824" y="1289189"/>
            <a:ext cx="433387" cy="304800"/>
          </a:xfrm>
          <a:prstGeom prst="rect">
            <a:avLst/>
          </a:prstGeom>
          <a:noFill/>
          <a:ln w="9525">
            <a:noFill/>
            <a:miter lim="800000"/>
            <a:headEnd/>
            <a:tailEnd/>
          </a:ln>
          <a:effectLst/>
        </p:spPr>
        <p:txBody>
          <a:bodyPr>
            <a:spAutoFit/>
          </a:bodyPr>
          <a:lstStyle/>
          <a:p>
            <a:pPr>
              <a:spcBef>
                <a:spcPct val="50000"/>
              </a:spcBef>
              <a:defRPr/>
            </a:pPr>
            <a:r>
              <a:rPr lang="en-US" sz="1400" dirty="0">
                <a:solidFill>
                  <a:srgbClr val="C00000"/>
                </a:solidFill>
                <a:latin typeface="Calibri" panose="020F0502020204030204" pitchFamily="34" charset="0"/>
              </a:rPr>
              <a:t>c</a:t>
            </a:r>
            <a:r>
              <a:rPr lang="en-US" sz="1400" baseline="-25000" dirty="0">
                <a:solidFill>
                  <a:srgbClr val="C00000"/>
                </a:solidFill>
                <a:latin typeface="Calibri" panose="020F0502020204030204" pitchFamily="34" charset="0"/>
              </a:rPr>
              <a:t>1</a:t>
            </a:r>
          </a:p>
        </p:txBody>
      </p:sp>
      <p:sp>
        <p:nvSpPr>
          <p:cNvPr id="49235" name="Text Box 83"/>
          <p:cNvSpPr txBox="1">
            <a:spLocks noChangeArrowheads="1"/>
          </p:cNvSpPr>
          <p:nvPr/>
        </p:nvSpPr>
        <p:spPr bwMode="auto">
          <a:xfrm>
            <a:off x="4578632" y="425008"/>
            <a:ext cx="8334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 = b</a:t>
            </a:r>
            <a:r>
              <a:rPr lang="en-US" sz="1400" baseline="-25000" dirty="0">
                <a:latin typeface="Calibri" panose="020F0502020204030204" pitchFamily="34" charset="0"/>
              </a:rPr>
              <a:t>1</a:t>
            </a:r>
          </a:p>
        </p:txBody>
      </p:sp>
      <p:sp>
        <p:nvSpPr>
          <p:cNvPr id="49236" name="Text Box 84"/>
          <p:cNvSpPr txBox="1">
            <a:spLocks noChangeArrowheads="1"/>
          </p:cNvSpPr>
          <p:nvPr/>
        </p:nvSpPr>
        <p:spPr bwMode="auto">
          <a:xfrm>
            <a:off x="4749202" y="784040"/>
            <a:ext cx="8334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 = b</a:t>
            </a:r>
            <a:r>
              <a:rPr lang="en-US" sz="1400" baseline="-25000" dirty="0">
                <a:latin typeface="Calibri" panose="020F0502020204030204" pitchFamily="34" charset="0"/>
              </a:rPr>
              <a:t>3</a:t>
            </a:r>
          </a:p>
        </p:txBody>
      </p:sp>
      <p:sp>
        <p:nvSpPr>
          <p:cNvPr id="49237" name="Text Box 85"/>
          <p:cNvSpPr txBox="1">
            <a:spLocks noChangeArrowheads="1"/>
          </p:cNvSpPr>
          <p:nvPr/>
        </p:nvSpPr>
        <p:spPr bwMode="auto">
          <a:xfrm>
            <a:off x="4843046" y="903812"/>
            <a:ext cx="833438" cy="304800"/>
          </a:xfrm>
          <a:prstGeom prst="rect">
            <a:avLst/>
          </a:prstGeom>
          <a:noFill/>
          <a:ln w="9525">
            <a:noFill/>
            <a:miter lim="800000"/>
            <a:headEnd/>
            <a:tailEnd/>
          </a:ln>
          <a:effectLst/>
        </p:spPr>
        <p:txBody>
          <a:bodyPr wrap="square">
            <a:spAutoFit/>
          </a:bodyPr>
          <a:lstStyle/>
          <a:p>
            <a:pPr>
              <a:spcBef>
                <a:spcPct val="50000"/>
              </a:spcBef>
              <a:defRPr/>
            </a:pPr>
            <a:r>
              <a:rPr lang="en-US" sz="1400" dirty="0">
                <a:latin typeface="Calibri" panose="020F0502020204030204" pitchFamily="34" charset="0"/>
              </a:rPr>
              <a:t>B = b</a:t>
            </a:r>
            <a:r>
              <a:rPr lang="en-US" sz="1400" baseline="-25000" dirty="0">
                <a:latin typeface="Calibri" panose="020F0502020204030204" pitchFamily="34" charset="0"/>
              </a:rPr>
              <a:t>4</a:t>
            </a:r>
          </a:p>
        </p:txBody>
      </p:sp>
      <p:sp>
        <p:nvSpPr>
          <p:cNvPr id="49238" name="Text Box 86"/>
          <p:cNvSpPr txBox="1">
            <a:spLocks noChangeArrowheads="1"/>
          </p:cNvSpPr>
          <p:nvPr/>
        </p:nvSpPr>
        <p:spPr bwMode="auto">
          <a:xfrm>
            <a:off x="4741958" y="1050963"/>
            <a:ext cx="8334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 = b</a:t>
            </a:r>
            <a:r>
              <a:rPr lang="en-US" sz="1400" baseline="-25000" dirty="0">
                <a:latin typeface="Calibri" panose="020F0502020204030204" pitchFamily="34" charset="0"/>
              </a:rPr>
              <a:t>5</a:t>
            </a:r>
          </a:p>
        </p:txBody>
      </p:sp>
      <p:sp>
        <p:nvSpPr>
          <p:cNvPr id="49239" name="Text Box 87"/>
          <p:cNvSpPr txBox="1">
            <a:spLocks noChangeArrowheads="1"/>
          </p:cNvSpPr>
          <p:nvPr/>
        </p:nvSpPr>
        <p:spPr bwMode="auto">
          <a:xfrm>
            <a:off x="4788011" y="606595"/>
            <a:ext cx="8334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 = b</a:t>
            </a:r>
            <a:r>
              <a:rPr lang="en-US" sz="1400" baseline="-25000" dirty="0">
                <a:latin typeface="Calibri" panose="020F0502020204030204" pitchFamily="34" charset="0"/>
              </a:rPr>
              <a:t>2</a:t>
            </a:r>
          </a:p>
        </p:txBody>
      </p:sp>
      <p:sp>
        <p:nvSpPr>
          <p:cNvPr id="49240" name="Text Box 88"/>
          <p:cNvSpPr txBox="1">
            <a:spLocks noChangeArrowheads="1"/>
          </p:cNvSpPr>
          <p:nvPr/>
        </p:nvSpPr>
        <p:spPr bwMode="auto">
          <a:xfrm>
            <a:off x="4630841" y="1258925"/>
            <a:ext cx="8334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 = b</a:t>
            </a:r>
            <a:r>
              <a:rPr lang="en-US" sz="1400" baseline="-25000" dirty="0">
                <a:latin typeface="Calibri" panose="020F0502020204030204" pitchFamily="34" charset="0"/>
              </a:rPr>
              <a:t>6</a:t>
            </a:r>
          </a:p>
        </p:txBody>
      </p:sp>
      <p:grpSp>
        <p:nvGrpSpPr>
          <p:cNvPr id="3" name="Group 63"/>
          <p:cNvGrpSpPr>
            <a:grpSpLocks/>
          </p:cNvGrpSpPr>
          <p:nvPr/>
        </p:nvGrpSpPr>
        <p:grpSpPr bwMode="auto">
          <a:xfrm>
            <a:off x="1804035" y="1609725"/>
            <a:ext cx="2628900" cy="1697038"/>
            <a:chOff x="523875" y="1609725"/>
            <a:chExt cx="2628900" cy="1697038"/>
          </a:xfrm>
        </p:grpSpPr>
        <p:sp>
          <p:nvSpPr>
            <p:cNvPr id="21557" name="Text Box 63"/>
            <p:cNvSpPr txBox="1">
              <a:spLocks noChangeArrowheads="1"/>
            </p:cNvSpPr>
            <p:nvPr/>
          </p:nvSpPr>
          <p:spPr bwMode="auto">
            <a:xfrm>
              <a:off x="1784350" y="2978150"/>
              <a:ext cx="13684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rgbClr val="008000"/>
                  </a:solidFill>
                  <a:latin typeface="Calibri" panose="020F0502020204030204" pitchFamily="34" charset="0"/>
                </a:rPr>
                <a:t>P(c</a:t>
              </a:r>
              <a:r>
                <a:rPr lang="en-US" altLang="en-US" sz="1400" baseline="-25000" dirty="0">
                  <a:solidFill>
                    <a:srgbClr val="008000"/>
                  </a:solidFill>
                  <a:latin typeface="Calibri" panose="020F0502020204030204" pitchFamily="34" charset="0"/>
                </a:rPr>
                <a:t>1</a:t>
              </a:r>
              <a:r>
                <a:rPr lang="en-US" altLang="en-US" sz="1400" dirty="0">
                  <a:solidFill>
                    <a:srgbClr val="008000"/>
                  </a:solidFill>
                  <a:latin typeface="Calibri" panose="020F0502020204030204" pitchFamily="34" charset="0"/>
                </a:rPr>
                <a:t>|b</a:t>
              </a:r>
              <a:r>
                <a:rPr lang="en-US" altLang="en-US" sz="1400" baseline="-25000" dirty="0">
                  <a:solidFill>
                    <a:srgbClr val="008000"/>
                  </a:solidFill>
                  <a:latin typeface="Calibri" panose="020F0502020204030204" pitchFamily="34" charset="0"/>
                </a:rPr>
                <a:t>5</a:t>
              </a:r>
              <a:r>
                <a:rPr lang="en-US" altLang="en-US" sz="1400" dirty="0">
                  <a:solidFill>
                    <a:srgbClr val="008000"/>
                  </a:solidFill>
                  <a:latin typeface="Calibri" panose="020F0502020204030204" pitchFamily="34" charset="0"/>
                </a:rPr>
                <a:t>)=0.35</a:t>
              </a:r>
            </a:p>
          </p:txBody>
        </p:sp>
        <p:sp>
          <p:nvSpPr>
            <p:cNvPr id="21558" name="Line 65"/>
            <p:cNvSpPr>
              <a:spLocks noChangeShapeType="1"/>
            </p:cNvSpPr>
            <p:nvPr/>
          </p:nvSpPr>
          <p:spPr bwMode="auto">
            <a:xfrm>
              <a:off x="1781175" y="1609725"/>
              <a:ext cx="0" cy="11430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59" name="Line 66"/>
            <p:cNvSpPr>
              <a:spLocks noChangeShapeType="1"/>
            </p:cNvSpPr>
            <p:nvPr/>
          </p:nvSpPr>
          <p:spPr bwMode="auto">
            <a:xfrm>
              <a:off x="2451100" y="1614488"/>
              <a:ext cx="0" cy="11430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60" name="Line 70"/>
            <p:cNvSpPr>
              <a:spLocks noChangeShapeType="1"/>
            </p:cNvSpPr>
            <p:nvPr/>
          </p:nvSpPr>
          <p:spPr bwMode="auto">
            <a:xfrm>
              <a:off x="1536700" y="1619250"/>
              <a:ext cx="0" cy="11430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61" name="Line 71"/>
            <p:cNvSpPr>
              <a:spLocks noChangeShapeType="1"/>
            </p:cNvSpPr>
            <p:nvPr/>
          </p:nvSpPr>
          <p:spPr bwMode="auto">
            <a:xfrm>
              <a:off x="1279525" y="1639888"/>
              <a:ext cx="0" cy="142875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62" name="Line 72"/>
            <p:cNvSpPr>
              <a:spLocks noChangeShapeType="1"/>
            </p:cNvSpPr>
            <p:nvPr/>
          </p:nvSpPr>
          <p:spPr bwMode="auto">
            <a:xfrm>
              <a:off x="1031346" y="1614488"/>
              <a:ext cx="0" cy="11430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1563" name="Text Box 80"/>
            <p:cNvSpPr txBox="1">
              <a:spLocks noChangeArrowheads="1"/>
            </p:cNvSpPr>
            <p:nvPr/>
          </p:nvSpPr>
          <p:spPr bwMode="auto">
            <a:xfrm>
              <a:off x="523875" y="3001963"/>
              <a:ext cx="13747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rgbClr val="008000"/>
                  </a:solidFill>
                  <a:latin typeface="Calibri" panose="020F0502020204030204" pitchFamily="34" charset="0"/>
                </a:rPr>
                <a:t>P(c</a:t>
              </a:r>
              <a:r>
                <a:rPr lang="en-US" altLang="en-US" sz="1400" baseline="-25000" dirty="0">
                  <a:solidFill>
                    <a:srgbClr val="008000"/>
                  </a:solidFill>
                  <a:latin typeface="Calibri" panose="020F0502020204030204" pitchFamily="34" charset="0"/>
                </a:rPr>
                <a:t>1</a:t>
              </a:r>
              <a:r>
                <a:rPr lang="en-US" altLang="en-US" sz="1400" dirty="0">
                  <a:solidFill>
                    <a:srgbClr val="008000"/>
                  </a:solidFill>
                  <a:latin typeface="Calibri" panose="020F0502020204030204" pitchFamily="34" charset="0"/>
                </a:rPr>
                <a:t>|b</a:t>
              </a:r>
              <a:r>
                <a:rPr lang="en-US" altLang="en-US" sz="1400" baseline="-25000" dirty="0">
                  <a:solidFill>
                    <a:srgbClr val="008000"/>
                  </a:solidFill>
                  <a:latin typeface="Calibri" panose="020F0502020204030204" pitchFamily="34" charset="0"/>
                </a:rPr>
                <a:t>2</a:t>
              </a:r>
              <a:r>
                <a:rPr lang="en-US" altLang="en-US" sz="1400" dirty="0">
                  <a:solidFill>
                    <a:srgbClr val="008000"/>
                  </a:solidFill>
                  <a:latin typeface="Calibri" panose="020F0502020204030204" pitchFamily="34" charset="0"/>
                </a:rPr>
                <a:t>)=0.70</a:t>
              </a:r>
              <a:endParaRPr lang="en-US" altLang="en-US" sz="1400" baseline="-25000" dirty="0">
                <a:solidFill>
                  <a:srgbClr val="008000"/>
                </a:solidFill>
                <a:latin typeface="Calibri" panose="020F0502020204030204" pitchFamily="34" charset="0"/>
              </a:endParaRPr>
            </a:p>
          </p:txBody>
        </p:sp>
        <p:sp>
          <p:nvSpPr>
            <p:cNvPr id="21564" name="Line 93"/>
            <p:cNvSpPr>
              <a:spLocks noChangeShapeType="1"/>
            </p:cNvSpPr>
            <p:nvPr/>
          </p:nvSpPr>
          <p:spPr bwMode="auto">
            <a:xfrm>
              <a:off x="2087563" y="1623819"/>
              <a:ext cx="0" cy="13716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49247" name="Text Box 95"/>
          <p:cNvSpPr txBox="1">
            <a:spLocks noChangeArrowheads="1"/>
          </p:cNvSpPr>
          <p:nvPr/>
        </p:nvSpPr>
        <p:spPr bwMode="auto">
          <a:xfrm>
            <a:off x="7330123" y="539890"/>
            <a:ext cx="1428750" cy="549275"/>
          </a:xfrm>
          <a:prstGeom prst="rect">
            <a:avLst/>
          </a:prstGeom>
          <a:noFill/>
          <a:ln w="9525">
            <a:noFill/>
            <a:miter lim="800000"/>
            <a:headEnd/>
            <a:tailEnd/>
          </a:ln>
          <a:effectLst/>
        </p:spPr>
        <p:txBody>
          <a:bodyPr>
            <a:spAutoFit/>
          </a:bodyPr>
          <a:lstStyle/>
          <a:p>
            <a:pPr>
              <a:spcBef>
                <a:spcPct val="50000"/>
              </a:spcBef>
              <a:defRPr/>
            </a:pPr>
            <a:r>
              <a:rPr lang="en-US" sz="3000" dirty="0">
                <a:latin typeface="Calibri" panose="020F0502020204030204" pitchFamily="34" charset="0"/>
              </a:rPr>
              <a:t>P(</a:t>
            </a:r>
            <a:r>
              <a:rPr lang="en-US" sz="3000" b="1" dirty="0">
                <a:latin typeface="Calibri" panose="020F0502020204030204" pitchFamily="34" charset="0"/>
              </a:rPr>
              <a:t>C</a:t>
            </a:r>
            <a:r>
              <a:rPr lang="en-US" sz="3000" dirty="0">
                <a:latin typeface="Calibri" panose="020F0502020204030204" pitchFamily="34" charset="0"/>
              </a:rPr>
              <a:t>)</a:t>
            </a:r>
          </a:p>
        </p:txBody>
      </p:sp>
      <p:sp>
        <p:nvSpPr>
          <p:cNvPr id="49248" name="Text Box 96"/>
          <p:cNvSpPr txBox="1">
            <a:spLocks noChangeArrowheads="1"/>
          </p:cNvSpPr>
          <p:nvPr/>
        </p:nvSpPr>
        <p:spPr bwMode="auto">
          <a:xfrm>
            <a:off x="1980248" y="428626"/>
            <a:ext cx="1428750" cy="549275"/>
          </a:xfrm>
          <a:prstGeom prst="rect">
            <a:avLst/>
          </a:prstGeom>
          <a:noFill/>
          <a:ln w="9525">
            <a:noFill/>
            <a:miter lim="800000"/>
            <a:headEnd/>
            <a:tailEnd/>
          </a:ln>
          <a:effectLst/>
        </p:spPr>
        <p:txBody>
          <a:bodyPr>
            <a:spAutoFit/>
          </a:bodyPr>
          <a:lstStyle/>
          <a:p>
            <a:pPr>
              <a:spcBef>
                <a:spcPct val="50000"/>
              </a:spcBef>
              <a:defRPr/>
            </a:pPr>
            <a:r>
              <a:rPr lang="en-US" sz="3000" dirty="0">
                <a:latin typeface="Calibri" panose="020F0502020204030204" pitchFamily="34" charset="0"/>
              </a:rPr>
              <a:t>P(</a:t>
            </a:r>
            <a:r>
              <a:rPr lang="en-US" sz="3000" b="1" dirty="0">
                <a:latin typeface="Calibri" panose="020F0502020204030204" pitchFamily="34" charset="0"/>
              </a:rPr>
              <a:t>C</a:t>
            </a:r>
            <a:r>
              <a:rPr lang="en-US" sz="3000" dirty="0">
                <a:latin typeface="Calibri" panose="020F0502020204030204" pitchFamily="34" charset="0"/>
              </a:rPr>
              <a:t>|B)</a:t>
            </a:r>
          </a:p>
        </p:txBody>
      </p:sp>
      <p:sp>
        <p:nvSpPr>
          <p:cNvPr id="21549" name="AutoShape 100"/>
          <p:cNvSpPr>
            <a:spLocks noChangeArrowheads="1"/>
          </p:cNvSpPr>
          <p:nvPr/>
        </p:nvSpPr>
        <p:spPr bwMode="auto">
          <a:xfrm>
            <a:off x="2589486" y="6003681"/>
            <a:ext cx="1533478" cy="400050"/>
          </a:xfrm>
          <a:prstGeom prst="bracketPair">
            <a:avLst>
              <a:gd name="adj" fmla="val 16667"/>
            </a:avLst>
          </a:prstGeom>
          <a:noFill/>
          <a:ln w="19050">
            <a:solidFill>
              <a:srgbClr val="008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solidFill>
                <a:srgbClr val="FF66FF"/>
              </a:solidFill>
            </a:endParaRPr>
          </a:p>
        </p:txBody>
      </p:sp>
      <p:sp>
        <p:nvSpPr>
          <p:cNvPr id="49253" name="Text Box 101"/>
          <p:cNvSpPr txBox="1">
            <a:spLocks noChangeArrowheads="1"/>
          </p:cNvSpPr>
          <p:nvPr/>
        </p:nvSpPr>
        <p:spPr bwMode="auto">
          <a:xfrm>
            <a:off x="1475105" y="3637931"/>
            <a:ext cx="1200150" cy="457200"/>
          </a:xfrm>
          <a:prstGeom prst="rect">
            <a:avLst/>
          </a:prstGeom>
          <a:noFill/>
          <a:ln w="9525">
            <a:noFill/>
            <a:miter lim="800000"/>
            <a:headEnd/>
            <a:tailEnd/>
          </a:ln>
          <a:effectLst/>
        </p:spPr>
        <p:txBody>
          <a:bodyPr>
            <a:spAutoFit/>
          </a:bodyPr>
          <a:lstStyle/>
          <a:p>
            <a:pPr>
              <a:spcBef>
                <a:spcPct val="50000"/>
              </a:spcBef>
              <a:defRPr/>
            </a:pPr>
            <a:r>
              <a:rPr lang="en-US" dirty="0">
                <a:solidFill>
                  <a:srgbClr val="C00000"/>
                </a:solidFill>
                <a:latin typeface="Calibri" panose="020F0502020204030204" pitchFamily="34" charset="0"/>
              </a:rPr>
              <a:t>Step 2</a:t>
            </a:r>
          </a:p>
        </p:txBody>
      </p:sp>
      <p:sp>
        <p:nvSpPr>
          <p:cNvPr id="49255" name="Text Box 103"/>
          <p:cNvSpPr txBox="1">
            <a:spLocks noChangeArrowheads="1"/>
          </p:cNvSpPr>
          <p:nvPr/>
        </p:nvSpPr>
        <p:spPr bwMode="auto">
          <a:xfrm>
            <a:off x="6001386" y="4195076"/>
            <a:ext cx="4818063" cy="1006475"/>
          </a:xfrm>
          <a:prstGeom prst="rect">
            <a:avLst/>
          </a:prstGeom>
          <a:noFill/>
          <a:ln w="9525">
            <a:noFill/>
            <a:miter lim="800000"/>
            <a:headEnd/>
            <a:tailEnd/>
          </a:ln>
          <a:effectLst/>
        </p:spPr>
        <p:txBody>
          <a:bodyPr wrap="square">
            <a:spAutoFit/>
          </a:bodyPr>
          <a:lstStyle/>
          <a:p>
            <a:pPr algn="r">
              <a:spcBef>
                <a:spcPct val="50000"/>
              </a:spcBef>
              <a:defRPr/>
            </a:pPr>
            <a:r>
              <a:rPr lang="en-US" sz="2000" dirty="0">
                <a:solidFill>
                  <a:srgbClr val="C00000"/>
                </a:solidFill>
                <a:latin typeface="Calibri" panose="020F0502020204030204" pitchFamily="34" charset="0"/>
              </a:rPr>
              <a:t>P(c</a:t>
            </a:r>
            <a:r>
              <a:rPr lang="en-US" sz="2000" baseline="-25000" dirty="0">
                <a:solidFill>
                  <a:srgbClr val="C00000"/>
                </a:solidFill>
                <a:latin typeface="Calibri" panose="020F0502020204030204" pitchFamily="34" charset="0"/>
              </a:rPr>
              <a:t>1</a:t>
            </a:r>
            <a:r>
              <a:rPr lang="en-US" sz="2000" dirty="0">
                <a:solidFill>
                  <a:srgbClr val="C00000"/>
                </a:solidFill>
                <a:latin typeface="Calibri" panose="020F0502020204030204" pitchFamily="34" charset="0"/>
              </a:rPr>
              <a:t>) </a:t>
            </a:r>
            <a:r>
              <a:rPr lang="en-US" sz="2000" dirty="0">
                <a:latin typeface="Calibri" panose="020F0502020204030204" pitchFamily="34" charset="0"/>
              </a:rPr>
              <a:t>= [P(c</a:t>
            </a:r>
            <a:r>
              <a:rPr lang="en-US" sz="2000" baseline="-25000" dirty="0">
                <a:latin typeface="Calibri" panose="020F0502020204030204" pitchFamily="34" charset="0"/>
              </a:rPr>
              <a:t>1</a:t>
            </a:r>
            <a:r>
              <a:rPr lang="en-US" sz="2000" dirty="0">
                <a:latin typeface="Calibri" panose="020F0502020204030204" pitchFamily="34" charset="0"/>
              </a:rPr>
              <a:t>|b</a:t>
            </a:r>
            <a:r>
              <a:rPr lang="en-US" sz="2000" baseline="-25000" dirty="0">
                <a:latin typeface="Calibri" panose="020F0502020204030204" pitchFamily="34" charset="0"/>
              </a:rPr>
              <a:t>1</a:t>
            </a:r>
            <a:r>
              <a:rPr lang="en-US" sz="2000" dirty="0">
                <a:latin typeface="Calibri" panose="020F0502020204030204" pitchFamily="34" charset="0"/>
              </a:rPr>
              <a:t>)*P(b</a:t>
            </a:r>
            <a:r>
              <a:rPr lang="en-US" sz="2000" baseline="-25000" dirty="0">
                <a:latin typeface="Calibri" panose="020F0502020204030204" pitchFamily="34" charset="0"/>
              </a:rPr>
              <a:t>1</a:t>
            </a:r>
            <a:r>
              <a:rPr lang="en-US" sz="2000" dirty="0">
                <a:latin typeface="Calibri" panose="020F0502020204030204" pitchFamily="34" charset="0"/>
              </a:rPr>
              <a:t>)]  +  [P(c</a:t>
            </a:r>
            <a:r>
              <a:rPr lang="en-US" sz="2000" baseline="-25000" dirty="0">
                <a:latin typeface="Calibri" panose="020F0502020204030204" pitchFamily="34" charset="0"/>
              </a:rPr>
              <a:t>1</a:t>
            </a:r>
            <a:r>
              <a:rPr lang="en-US" sz="2000" dirty="0">
                <a:latin typeface="Calibri" panose="020F0502020204030204" pitchFamily="34" charset="0"/>
              </a:rPr>
              <a:t>|b</a:t>
            </a:r>
            <a:r>
              <a:rPr lang="en-US" sz="2000" baseline="-25000" dirty="0">
                <a:latin typeface="Calibri" panose="020F0502020204030204" pitchFamily="34" charset="0"/>
              </a:rPr>
              <a:t>2</a:t>
            </a:r>
            <a:r>
              <a:rPr lang="en-US" sz="2000" dirty="0">
                <a:latin typeface="Calibri" panose="020F0502020204030204" pitchFamily="34" charset="0"/>
              </a:rPr>
              <a:t>)*P(b</a:t>
            </a:r>
            <a:r>
              <a:rPr lang="en-US" sz="2000" baseline="-25000" dirty="0">
                <a:latin typeface="Calibri" panose="020F0502020204030204" pitchFamily="34" charset="0"/>
              </a:rPr>
              <a:t>2</a:t>
            </a:r>
            <a:r>
              <a:rPr lang="en-US" sz="2000" dirty="0">
                <a:latin typeface="Calibri" panose="020F0502020204030204" pitchFamily="34" charset="0"/>
              </a:rPr>
              <a:t>)]    +  [P(c</a:t>
            </a:r>
            <a:r>
              <a:rPr lang="en-US" sz="2000" baseline="-25000" dirty="0">
                <a:latin typeface="Calibri" panose="020F0502020204030204" pitchFamily="34" charset="0"/>
              </a:rPr>
              <a:t>1</a:t>
            </a:r>
            <a:r>
              <a:rPr lang="en-US" sz="2000" dirty="0">
                <a:latin typeface="Calibri" panose="020F0502020204030204" pitchFamily="34" charset="0"/>
              </a:rPr>
              <a:t>|b</a:t>
            </a:r>
            <a:r>
              <a:rPr lang="en-US" sz="2000" baseline="-25000" dirty="0">
                <a:latin typeface="Calibri" panose="020F0502020204030204" pitchFamily="34" charset="0"/>
              </a:rPr>
              <a:t>3</a:t>
            </a:r>
            <a:r>
              <a:rPr lang="en-US" sz="2000" dirty="0">
                <a:latin typeface="Calibri" panose="020F0502020204030204" pitchFamily="34" charset="0"/>
              </a:rPr>
              <a:t>)*P(b</a:t>
            </a:r>
            <a:r>
              <a:rPr lang="en-US" sz="2000" baseline="-25000" dirty="0">
                <a:latin typeface="Calibri" panose="020F0502020204030204" pitchFamily="34" charset="0"/>
              </a:rPr>
              <a:t>3</a:t>
            </a:r>
            <a:r>
              <a:rPr lang="en-US" sz="2000" dirty="0">
                <a:latin typeface="Calibri" panose="020F0502020204030204" pitchFamily="34" charset="0"/>
              </a:rPr>
              <a:t>)]  +  [P(c</a:t>
            </a:r>
            <a:r>
              <a:rPr lang="en-US" sz="2000" baseline="-25000" dirty="0">
                <a:latin typeface="Calibri" panose="020F0502020204030204" pitchFamily="34" charset="0"/>
              </a:rPr>
              <a:t>1</a:t>
            </a:r>
            <a:r>
              <a:rPr lang="en-US" sz="2000" dirty="0">
                <a:latin typeface="Calibri" panose="020F0502020204030204" pitchFamily="34" charset="0"/>
              </a:rPr>
              <a:t>|b</a:t>
            </a:r>
            <a:r>
              <a:rPr lang="en-US" sz="2000" baseline="-25000" dirty="0">
                <a:latin typeface="Calibri" panose="020F0502020204030204" pitchFamily="34" charset="0"/>
              </a:rPr>
              <a:t>4</a:t>
            </a:r>
            <a:r>
              <a:rPr lang="en-US" sz="2000" dirty="0">
                <a:latin typeface="Calibri" panose="020F0502020204030204" pitchFamily="34" charset="0"/>
              </a:rPr>
              <a:t>)*P(b</a:t>
            </a:r>
            <a:r>
              <a:rPr lang="en-US" sz="2000" baseline="-25000" dirty="0">
                <a:latin typeface="Calibri" panose="020F0502020204030204" pitchFamily="34" charset="0"/>
              </a:rPr>
              <a:t>4</a:t>
            </a:r>
            <a:r>
              <a:rPr lang="en-US" sz="2000" dirty="0">
                <a:latin typeface="Calibri" panose="020F0502020204030204" pitchFamily="34" charset="0"/>
              </a:rPr>
              <a:t>)]             +  [P(c</a:t>
            </a:r>
            <a:r>
              <a:rPr lang="en-US" sz="2000" baseline="-25000" dirty="0">
                <a:latin typeface="Calibri" panose="020F0502020204030204" pitchFamily="34" charset="0"/>
              </a:rPr>
              <a:t>1</a:t>
            </a:r>
            <a:r>
              <a:rPr lang="en-US" sz="2000" dirty="0">
                <a:latin typeface="Calibri" panose="020F0502020204030204" pitchFamily="34" charset="0"/>
              </a:rPr>
              <a:t>|b</a:t>
            </a:r>
            <a:r>
              <a:rPr lang="en-US" sz="2000" baseline="-25000" dirty="0">
                <a:latin typeface="Calibri" panose="020F0502020204030204" pitchFamily="34" charset="0"/>
              </a:rPr>
              <a:t>5</a:t>
            </a:r>
            <a:r>
              <a:rPr lang="en-US" sz="2000" dirty="0">
                <a:latin typeface="Calibri" panose="020F0502020204030204" pitchFamily="34" charset="0"/>
              </a:rPr>
              <a:t>)*P(b</a:t>
            </a:r>
            <a:r>
              <a:rPr lang="en-US" sz="2000" baseline="-25000" dirty="0">
                <a:latin typeface="Calibri" panose="020F0502020204030204" pitchFamily="34" charset="0"/>
              </a:rPr>
              <a:t>5</a:t>
            </a:r>
            <a:r>
              <a:rPr lang="en-US" sz="2000" dirty="0">
                <a:latin typeface="Calibri" panose="020F0502020204030204" pitchFamily="34" charset="0"/>
              </a:rPr>
              <a:t>)]  +  [P(c</a:t>
            </a:r>
            <a:r>
              <a:rPr lang="en-US" sz="2000" baseline="-25000" dirty="0">
                <a:latin typeface="Calibri" panose="020F0502020204030204" pitchFamily="34" charset="0"/>
              </a:rPr>
              <a:t>1</a:t>
            </a:r>
            <a:r>
              <a:rPr lang="en-US" sz="2000" dirty="0">
                <a:latin typeface="Calibri" panose="020F0502020204030204" pitchFamily="34" charset="0"/>
              </a:rPr>
              <a:t>|b</a:t>
            </a:r>
            <a:r>
              <a:rPr lang="en-US" sz="2000" baseline="-25000" dirty="0">
                <a:latin typeface="Calibri" panose="020F0502020204030204" pitchFamily="34" charset="0"/>
              </a:rPr>
              <a:t>6</a:t>
            </a:r>
            <a:r>
              <a:rPr lang="en-US" sz="2000" dirty="0">
                <a:latin typeface="Calibri" panose="020F0502020204030204" pitchFamily="34" charset="0"/>
              </a:rPr>
              <a:t>)*P(b</a:t>
            </a:r>
            <a:r>
              <a:rPr lang="en-US" sz="2000" baseline="-25000" dirty="0">
                <a:latin typeface="Calibri" panose="020F0502020204030204" pitchFamily="34" charset="0"/>
              </a:rPr>
              <a:t>6</a:t>
            </a:r>
            <a:r>
              <a:rPr lang="en-US" sz="2000" dirty="0">
                <a:latin typeface="Calibri" panose="020F0502020204030204" pitchFamily="34" charset="0"/>
              </a:rPr>
              <a:t>)]</a:t>
            </a:r>
          </a:p>
        </p:txBody>
      </p:sp>
      <p:sp>
        <p:nvSpPr>
          <p:cNvPr id="49256" name="Text Box 104"/>
          <p:cNvSpPr txBox="1">
            <a:spLocks noChangeArrowheads="1"/>
          </p:cNvSpPr>
          <p:nvPr/>
        </p:nvSpPr>
        <p:spPr bwMode="auto">
          <a:xfrm>
            <a:off x="5989319" y="5331726"/>
            <a:ext cx="4869181" cy="707886"/>
          </a:xfrm>
          <a:prstGeom prst="rect">
            <a:avLst/>
          </a:prstGeom>
          <a:noFill/>
          <a:ln w="9525">
            <a:noFill/>
            <a:miter lim="800000"/>
            <a:headEnd/>
            <a:tailEnd/>
          </a:ln>
          <a:effectLst/>
        </p:spPr>
        <p:txBody>
          <a:bodyPr wrap="square">
            <a:spAutoFit/>
          </a:bodyPr>
          <a:lstStyle/>
          <a:p>
            <a:pPr algn="r">
              <a:spcBef>
                <a:spcPct val="50000"/>
              </a:spcBef>
              <a:defRPr/>
            </a:pPr>
            <a:r>
              <a:rPr lang="en-US" sz="2000" dirty="0">
                <a:latin typeface="Calibri" panose="020F0502020204030204" pitchFamily="34" charset="0"/>
              </a:rPr>
              <a:t>P(c</a:t>
            </a:r>
            <a:r>
              <a:rPr lang="en-US" sz="2000" baseline="-25000" dirty="0">
                <a:latin typeface="Calibri" panose="020F0502020204030204" pitchFamily="34" charset="0"/>
              </a:rPr>
              <a:t>1</a:t>
            </a:r>
            <a:r>
              <a:rPr lang="en-US" sz="2000" dirty="0">
                <a:latin typeface="Calibri" panose="020F0502020204030204" pitchFamily="34" charset="0"/>
              </a:rPr>
              <a:t>) = [0.9*0.03] + [0.7*0.07] + [0.65*0.2]    + [0.52*0.4] + [0.35*0.2] + [0.2*0.1] </a:t>
            </a:r>
          </a:p>
        </p:txBody>
      </p:sp>
      <p:sp>
        <p:nvSpPr>
          <p:cNvPr id="49257" name="Text Box 105"/>
          <p:cNvSpPr txBox="1">
            <a:spLocks noChangeArrowheads="1"/>
          </p:cNvSpPr>
          <p:nvPr/>
        </p:nvSpPr>
        <p:spPr bwMode="auto">
          <a:xfrm>
            <a:off x="6007735" y="6117538"/>
            <a:ext cx="1855788" cy="396875"/>
          </a:xfrm>
          <a:prstGeom prst="rect">
            <a:avLst/>
          </a:prstGeom>
          <a:noFill/>
          <a:ln w="9525">
            <a:noFill/>
            <a:miter lim="800000"/>
            <a:headEnd/>
            <a:tailEnd/>
          </a:ln>
          <a:effectLst/>
        </p:spPr>
        <p:txBody>
          <a:bodyPr>
            <a:spAutoFit/>
          </a:bodyPr>
          <a:lstStyle/>
          <a:p>
            <a:pPr>
              <a:spcBef>
                <a:spcPct val="50000"/>
              </a:spcBef>
              <a:defRPr/>
            </a:pPr>
            <a:r>
              <a:rPr lang="en-US" sz="2000" dirty="0">
                <a:solidFill>
                  <a:srgbClr val="C00000"/>
                </a:solidFill>
                <a:latin typeface="Calibri" panose="020F0502020204030204" pitchFamily="34" charset="0"/>
              </a:rPr>
              <a:t>P(c</a:t>
            </a:r>
            <a:r>
              <a:rPr lang="en-US" sz="2000" baseline="-25000" dirty="0">
                <a:solidFill>
                  <a:srgbClr val="C00000"/>
                </a:solidFill>
                <a:latin typeface="Calibri" panose="020F0502020204030204" pitchFamily="34" charset="0"/>
              </a:rPr>
              <a:t>1</a:t>
            </a:r>
            <a:r>
              <a:rPr lang="en-US" sz="2000" dirty="0">
                <a:solidFill>
                  <a:srgbClr val="C00000"/>
                </a:solidFill>
                <a:latin typeface="Calibri" panose="020F0502020204030204" pitchFamily="34" charset="0"/>
              </a:rPr>
              <a:t>) = 0.51</a:t>
            </a:r>
          </a:p>
        </p:txBody>
      </p:sp>
      <p:sp>
        <p:nvSpPr>
          <p:cNvPr id="49258" name="Text Box 106"/>
          <p:cNvSpPr txBox="1">
            <a:spLocks noChangeArrowheads="1"/>
          </p:cNvSpPr>
          <p:nvPr/>
        </p:nvSpPr>
        <p:spPr bwMode="auto">
          <a:xfrm rot="16200000">
            <a:off x="5501323" y="1397140"/>
            <a:ext cx="2422525" cy="336550"/>
          </a:xfrm>
          <a:prstGeom prst="rect">
            <a:avLst/>
          </a:prstGeom>
          <a:noFill/>
          <a:ln w="9525">
            <a:noFill/>
            <a:miter lim="800000"/>
            <a:headEnd/>
            <a:tailEnd/>
          </a:ln>
          <a:effectLst/>
        </p:spPr>
        <p:txBody>
          <a:bodyPr>
            <a:spAutoFit/>
          </a:bodyPr>
          <a:lstStyle/>
          <a:p>
            <a:pPr>
              <a:spcBef>
                <a:spcPct val="50000"/>
              </a:spcBef>
              <a:defRPr/>
            </a:pPr>
            <a:r>
              <a:rPr lang="en-US" sz="1600" dirty="0">
                <a:latin typeface="Calibri" panose="020F0502020204030204" pitchFamily="34" charset="0"/>
              </a:rPr>
              <a:t>Annual Peak Stage at C</a:t>
            </a:r>
          </a:p>
        </p:txBody>
      </p:sp>
      <p:sp>
        <p:nvSpPr>
          <p:cNvPr id="49259" name="Text Box 107"/>
          <p:cNvSpPr txBox="1">
            <a:spLocks noChangeArrowheads="1"/>
          </p:cNvSpPr>
          <p:nvPr/>
        </p:nvSpPr>
        <p:spPr bwMode="auto">
          <a:xfrm rot="-5400000">
            <a:off x="422911" y="1433513"/>
            <a:ext cx="2422525" cy="336550"/>
          </a:xfrm>
          <a:prstGeom prst="rect">
            <a:avLst/>
          </a:prstGeom>
          <a:noFill/>
          <a:ln w="9525">
            <a:noFill/>
            <a:miter lim="800000"/>
            <a:headEnd/>
            <a:tailEnd/>
          </a:ln>
          <a:effectLst/>
        </p:spPr>
        <p:txBody>
          <a:bodyPr>
            <a:spAutoFit/>
          </a:bodyPr>
          <a:lstStyle/>
          <a:p>
            <a:pPr>
              <a:spcBef>
                <a:spcPct val="50000"/>
              </a:spcBef>
              <a:defRPr/>
            </a:pPr>
            <a:r>
              <a:rPr lang="en-US" sz="1600" dirty="0">
                <a:latin typeface="Calibri" panose="020F0502020204030204" pitchFamily="34" charset="0"/>
              </a:rPr>
              <a:t>Annual Peak Stage at C</a:t>
            </a:r>
          </a:p>
        </p:txBody>
      </p:sp>
      <p:sp>
        <p:nvSpPr>
          <p:cNvPr id="21556" name="Slide Number Placeholder 6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291CCA2D-0EF6-432C-81C8-05DF69B5C61D}" type="slidenum">
              <a:rPr lang="en-US" altLang="en-US" sz="1400"/>
              <a:pPr eaLnBrk="1" hangingPunct="1"/>
              <a:t>28</a:t>
            </a:fld>
            <a:endParaRPr lang="en-US" altLang="en-US" sz="1400"/>
          </a:p>
        </p:txBody>
      </p:sp>
      <p:sp>
        <p:nvSpPr>
          <p:cNvPr id="67" name="Text Box 100"/>
          <p:cNvSpPr txBox="1">
            <a:spLocks noChangeArrowheads="1"/>
          </p:cNvSpPr>
          <p:nvPr/>
        </p:nvSpPr>
        <p:spPr bwMode="auto">
          <a:xfrm>
            <a:off x="6544310" y="3409221"/>
            <a:ext cx="4635224" cy="707886"/>
          </a:xfrm>
          <a:prstGeom prst="rect">
            <a:avLst/>
          </a:prstGeom>
          <a:noFill/>
          <a:ln w="9525">
            <a:noFill/>
            <a:miter lim="800000"/>
            <a:headEnd/>
            <a:tailEnd/>
          </a:ln>
        </p:spPr>
        <p:txBody>
          <a:bodyPr wrap="square">
            <a:spAutoFit/>
          </a:bodyPr>
          <a:lstStyle/>
          <a:p>
            <a:pPr>
              <a:spcBef>
                <a:spcPct val="50000"/>
              </a:spcBef>
            </a:pPr>
            <a:r>
              <a:rPr lang="en-US" sz="2000" i="1" dirty="0">
                <a:solidFill>
                  <a:srgbClr val="FF6600"/>
                </a:solidFill>
                <a:latin typeface="Calibri" panose="020F0502020204030204" pitchFamily="34" charset="0"/>
                <a:cs typeface="Calibri" panose="020F0502020204030204" pitchFamily="34" charset="0"/>
              </a:rPr>
              <a:t>We can view the single P(C) curve as a probability-weighted average </a:t>
            </a:r>
            <a:r>
              <a:rPr lang="en-US" sz="2000" i="1" u="sng" dirty="0">
                <a:solidFill>
                  <a:srgbClr val="FF6600"/>
                </a:solidFill>
                <a:latin typeface="Calibri" panose="020F0502020204030204" pitchFamily="34" charset="0"/>
                <a:cs typeface="Calibri" panose="020F0502020204030204" pitchFamily="34" charset="0"/>
              </a:rPr>
              <a:t>horizontally</a:t>
            </a:r>
          </a:p>
        </p:txBody>
      </p:sp>
      <p:sp>
        <p:nvSpPr>
          <p:cNvPr id="4" name="TextBox 3">
            <a:extLst>
              <a:ext uri="{FF2B5EF4-FFF2-40B4-BE49-F238E27FC236}">
                <a16:creationId xmlns:a16="http://schemas.microsoft.com/office/drawing/2014/main" id="{5E3CA523-3459-6A4F-1C76-83A24EF600F1}"/>
              </a:ext>
            </a:extLst>
          </p:cNvPr>
          <p:cNvSpPr txBox="1"/>
          <p:nvPr/>
        </p:nvSpPr>
        <p:spPr>
          <a:xfrm>
            <a:off x="7863523" y="6076400"/>
            <a:ext cx="3002913" cy="707886"/>
          </a:xfrm>
          <a:prstGeom prst="rect">
            <a:avLst/>
          </a:prstGeom>
          <a:noFill/>
        </p:spPr>
        <p:txBody>
          <a:bodyPr wrap="square" rtlCol="0">
            <a:spAutoFit/>
          </a:bodyPr>
          <a:lstStyle/>
          <a:p>
            <a:r>
              <a:rPr lang="en-US" sz="2000" b="1" dirty="0">
                <a:solidFill>
                  <a:srgbClr val="00B050"/>
                </a:solidFill>
                <a:latin typeface="Ink Free" panose="03080402000500000000" pitchFamily="66" charset="0"/>
              </a:rPr>
              <a:t>repeat step 2 for all values of C</a:t>
            </a:r>
          </a:p>
        </p:txBody>
      </p:sp>
      <p:sp>
        <p:nvSpPr>
          <p:cNvPr id="20531" name="Freeform 89"/>
          <p:cNvSpPr>
            <a:spLocks/>
          </p:cNvSpPr>
          <p:nvPr/>
        </p:nvSpPr>
        <p:spPr bwMode="auto">
          <a:xfrm>
            <a:off x="7220585" y="1149489"/>
            <a:ext cx="2692400" cy="990600"/>
          </a:xfrm>
          <a:custGeom>
            <a:avLst/>
            <a:gdLst>
              <a:gd name="T0" fmla="*/ 0 w 1696"/>
              <a:gd name="T1" fmla="*/ 2147483647 h 624"/>
              <a:gd name="T2" fmla="*/ 2147483647 w 1696"/>
              <a:gd name="T3" fmla="*/ 2147483647 h 624"/>
              <a:gd name="T4" fmla="*/ 2147483647 w 1696"/>
              <a:gd name="T5" fmla="*/ 2147483647 h 624"/>
              <a:gd name="T6" fmla="*/ 2147483647 w 1696"/>
              <a:gd name="T7" fmla="*/ 2147483647 h 624"/>
              <a:gd name="T8" fmla="*/ 2147483647 w 1696"/>
              <a:gd name="T9" fmla="*/ 2147483647 h 624"/>
              <a:gd name="T10" fmla="*/ 2147483647 w 1696"/>
              <a:gd name="T11" fmla="*/ 0 h 624"/>
              <a:gd name="T12" fmla="*/ 0 60000 65536"/>
              <a:gd name="T13" fmla="*/ 0 60000 65536"/>
              <a:gd name="T14" fmla="*/ 0 60000 65536"/>
              <a:gd name="T15" fmla="*/ 0 60000 65536"/>
              <a:gd name="T16" fmla="*/ 0 60000 65536"/>
              <a:gd name="T17" fmla="*/ 0 60000 65536"/>
              <a:gd name="T18" fmla="*/ 0 w 1696"/>
              <a:gd name="T19" fmla="*/ 0 h 624"/>
              <a:gd name="T20" fmla="*/ 1696 w 1696"/>
              <a:gd name="T21" fmla="*/ 624 h 624"/>
            </a:gdLst>
            <a:ahLst/>
            <a:cxnLst>
              <a:cxn ang="T12">
                <a:pos x="T0" y="T1"/>
              </a:cxn>
              <a:cxn ang="T13">
                <a:pos x="T2" y="T3"/>
              </a:cxn>
              <a:cxn ang="T14">
                <a:pos x="T4" y="T5"/>
              </a:cxn>
              <a:cxn ang="T15">
                <a:pos x="T6" y="T7"/>
              </a:cxn>
              <a:cxn ang="T16">
                <a:pos x="T8" y="T9"/>
              </a:cxn>
              <a:cxn ang="T17">
                <a:pos x="T10" y="T11"/>
              </a:cxn>
            </a:cxnLst>
            <a:rect l="T18" t="T19" r="T20" b="T21"/>
            <a:pathLst>
              <a:path w="1696" h="624">
                <a:moveTo>
                  <a:pt x="0" y="624"/>
                </a:moveTo>
                <a:cubicBezTo>
                  <a:pt x="59" y="586"/>
                  <a:pt x="244" y="470"/>
                  <a:pt x="351" y="411"/>
                </a:cubicBezTo>
                <a:cubicBezTo>
                  <a:pt x="458" y="352"/>
                  <a:pt x="488" y="324"/>
                  <a:pt x="640" y="272"/>
                </a:cubicBezTo>
                <a:cubicBezTo>
                  <a:pt x="792" y="220"/>
                  <a:pt x="1109" y="136"/>
                  <a:pt x="1264" y="96"/>
                </a:cubicBezTo>
                <a:cubicBezTo>
                  <a:pt x="1419" y="56"/>
                  <a:pt x="1496" y="48"/>
                  <a:pt x="1568" y="32"/>
                </a:cubicBezTo>
                <a:cubicBezTo>
                  <a:pt x="1640" y="16"/>
                  <a:pt x="1669" y="7"/>
                  <a:pt x="1696"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27" name="Line 56"/>
          <p:cNvSpPr>
            <a:spLocks noChangeShapeType="1"/>
          </p:cNvSpPr>
          <p:nvPr/>
        </p:nvSpPr>
        <p:spPr bwMode="auto">
          <a:xfrm flipV="1">
            <a:off x="8233410" y="370028"/>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0516" name="Oval 67"/>
          <p:cNvSpPr>
            <a:spLocks noChangeArrowheads="1"/>
          </p:cNvSpPr>
          <p:nvPr/>
        </p:nvSpPr>
        <p:spPr bwMode="auto">
          <a:xfrm>
            <a:off x="8123873" y="1560652"/>
            <a:ext cx="88900" cy="88900"/>
          </a:xfrm>
          <a:prstGeom prst="ellipse">
            <a:avLst/>
          </a:prstGeom>
          <a:solidFill>
            <a:srgbClr val="C00000"/>
          </a:solidFill>
          <a:ln w="9525">
            <a:solidFill>
              <a:srgbClr val="C00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0518" name="Line 69"/>
          <p:cNvSpPr>
            <a:spLocks noChangeShapeType="1"/>
          </p:cNvSpPr>
          <p:nvPr/>
        </p:nvSpPr>
        <p:spPr bwMode="auto">
          <a:xfrm>
            <a:off x="8177848" y="1673364"/>
            <a:ext cx="0" cy="1085850"/>
          </a:xfrm>
          <a:prstGeom prst="line">
            <a:avLst/>
          </a:prstGeom>
          <a:noFill/>
          <a:ln w="9525">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 name="Line 26">
            <a:extLst>
              <a:ext uri="{FF2B5EF4-FFF2-40B4-BE49-F238E27FC236}">
                <a16:creationId xmlns:a16="http://schemas.microsoft.com/office/drawing/2014/main" id="{702598A9-7E42-A9F6-F06B-00C0DAE3DB08}"/>
              </a:ext>
            </a:extLst>
          </p:cNvPr>
          <p:cNvSpPr>
            <a:spLocks noChangeShapeType="1"/>
          </p:cNvSpPr>
          <p:nvPr/>
        </p:nvSpPr>
        <p:spPr bwMode="auto">
          <a:xfrm>
            <a:off x="1908623" y="2128267"/>
            <a:ext cx="3200400" cy="0"/>
          </a:xfrm>
          <a:prstGeom prst="line">
            <a:avLst/>
          </a:prstGeom>
          <a:noFill/>
          <a:ln w="19050">
            <a:solidFill>
              <a:srgbClr val="92D050"/>
            </a:solidFill>
            <a:prstDash val="dash"/>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7" name="Line 26">
            <a:extLst>
              <a:ext uri="{FF2B5EF4-FFF2-40B4-BE49-F238E27FC236}">
                <a16:creationId xmlns:a16="http://schemas.microsoft.com/office/drawing/2014/main" id="{087DA4FF-B384-1FAA-832A-596077EE4554}"/>
              </a:ext>
            </a:extLst>
          </p:cNvPr>
          <p:cNvSpPr>
            <a:spLocks noChangeShapeType="1"/>
          </p:cNvSpPr>
          <p:nvPr/>
        </p:nvSpPr>
        <p:spPr bwMode="auto">
          <a:xfrm>
            <a:off x="1880235" y="1054101"/>
            <a:ext cx="3200400" cy="0"/>
          </a:xfrm>
          <a:prstGeom prst="line">
            <a:avLst/>
          </a:prstGeom>
          <a:noFill/>
          <a:ln w="19050">
            <a:solidFill>
              <a:srgbClr val="92D050"/>
            </a:solidFill>
            <a:prstDash val="dash"/>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6" name="Text Box 55">
            <a:extLst>
              <a:ext uri="{FF2B5EF4-FFF2-40B4-BE49-F238E27FC236}">
                <a16:creationId xmlns:a16="http://schemas.microsoft.com/office/drawing/2014/main" id="{2F5D75E5-B718-2819-71A4-6B073CB70743}"/>
              </a:ext>
            </a:extLst>
          </p:cNvPr>
          <p:cNvSpPr txBox="1">
            <a:spLocks noChangeArrowheads="1"/>
          </p:cNvSpPr>
          <p:nvPr/>
        </p:nvSpPr>
        <p:spPr bwMode="auto">
          <a:xfrm>
            <a:off x="6950710" y="3016154"/>
            <a:ext cx="329156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exceedance probability of C</a:t>
            </a:r>
          </a:p>
        </p:txBody>
      </p:sp>
      <p:sp>
        <p:nvSpPr>
          <p:cNvPr id="8" name="Text Box 55">
            <a:extLst>
              <a:ext uri="{FF2B5EF4-FFF2-40B4-BE49-F238E27FC236}">
                <a16:creationId xmlns:a16="http://schemas.microsoft.com/office/drawing/2014/main" id="{4071C0A2-D3FD-66A8-CFB1-EA1EF661CEB1}"/>
              </a:ext>
            </a:extLst>
          </p:cNvPr>
          <p:cNvSpPr txBox="1">
            <a:spLocks noChangeArrowheads="1"/>
          </p:cNvSpPr>
          <p:nvPr/>
        </p:nvSpPr>
        <p:spPr bwMode="auto">
          <a:xfrm>
            <a:off x="1759586" y="3276601"/>
            <a:ext cx="329156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exceedance probability of C</a:t>
            </a:r>
          </a:p>
        </p:txBody>
      </p:sp>
    </p:spTree>
    <p:extLst>
      <p:ext uri="{BB962C8B-B14F-4D97-AF65-F5344CB8AC3E}">
        <p14:creationId xmlns:p14="http://schemas.microsoft.com/office/powerpoint/2010/main" val="1425451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25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925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925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923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5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51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05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53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7" grpId="0" animBg="1"/>
      <p:bldP spid="49234" grpId="0"/>
      <p:bldP spid="49255" grpId="0"/>
      <p:bldP spid="49256" grpId="0"/>
      <p:bldP spid="49257" grpId="0"/>
      <p:bldP spid="67" grpId="0"/>
      <p:bldP spid="4" grpId="0"/>
      <p:bldP spid="20531" grpId="0" animBg="1"/>
      <p:bldP spid="20516" grpId="0" animBg="1"/>
      <p:bldP spid="20518" grpId="0" animBg="1"/>
      <p:bldP spid="5" grpId="0" animBg="1"/>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type="body" idx="1"/>
          </p:nvPr>
        </p:nvSpPr>
        <p:spPr>
          <a:xfrm>
            <a:off x="1087120" y="1628503"/>
            <a:ext cx="10042434" cy="4084909"/>
          </a:xfrm>
        </p:spPr>
        <p:txBody>
          <a:bodyPr/>
          <a:lstStyle/>
          <a:p>
            <a:pPr eaLnBrk="1" hangingPunct="1">
              <a:spcBef>
                <a:spcPct val="40000"/>
              </a:spcBef>
              <a:defRPr/>
            </a:pPr>
            <a:r>
              <a:rPr lang="en-US" sz="2600" dirty="0"/>
              <a:t>When there is an event on A, we also see an event on B (though not necessarily annual max)       </a:t>
            </a:r>
            <a:r>
              <a:rPr lang="en-US" sz="2600" b="1" dirty="0">
                <a:solidFill>
                  <a:srgbClr val="C00000"/>
                </a:solidFill>
                <a:latin typeface="Ink Free" panose="03080402000500000000" pitchFamily="66" charset="0"/>
              </a:rPr>
              <a:t>- B is not just “ any given day”</a:t>
            </a:r>
          </a:p>
          <a:p>
            <a:pPr marL="339725" indent="0" eaLnBrk="1" hangingPunct="1">
              <a:spcBef>
                <a:spcPct val="40000"/>
              </a:spcBef>
              <a:buNone/>
              <a:defRPr/>
            </a:pPr>
            <a:r>
              <a:rPr lang="en-US" sz="2600" dirty="0"/>
              <a:t>….due to locations being close enough to experience the same weather system, or events during a certain season</a:t>
            </a:r>
          </a:p>
          <a:p>
            <a:pPr eaLnBrk="1" hangingPunct="1">
              <a:spcBef>
                <a:spcPts val="1800"/>
              </a:spcBef>
              <a:defRPr/>
            </a:pPr>
            <a:r>
              <a:rPr lang="en-US" sz="2600" dirty="0"/>
              <a:t>Replace daily </a:t>
            </a:r>
            <a:r>
              <a:rPr lang="en-US" sz="2600" u="sng" dirty="0"/>
              <a:t>duration curve</a:t>
            </a:r>
            <a:r>
              <a:rPr lang="en-US" sz="2600" dirty="0"/>
              <a:t> for B with annual </a:t>
            </a:r>
            <a:r>
              <a:rPr lang="en-US" sz="2600" u="sng" dirty="0"/>
              <a:t>frequency curve</a:t>
            </a:r>
            <a:r>
              <a:rPr lang="en-US" sz="2600" dirty="0"/>
              <a:t> for B</a:t>
            </a:r>
          </a:p>
          <a:p>
            <a:pPr marL="971550" lvl="1" indent="-514350" eaLnBrk="1" hangingPunct="1">
              <a:spcBef>
                <a:spcPct val="40000"/>
              </a:spcBef>
              <a:buFont typeface="+mj-lt"/>
              <a:buAutoNum type="arabicPeriod"/>
              <a:defRPr/>
            </a:pPr>
            <a:r>
              <a:rPr lang="en-US" sz="2600" dirty="0"/>
              <a:t>annual max, or </a:t>
            </a:r>
          </a:p>
          <a:p>
            <a:pPr marL="971550" lvl="1" indent="-514350" eaLnBrk="1" hangingPunct="1">
              <a:spcBef>
                <a:spcPct val="40000"/>
              </a:spcBef>
              <a:buFont typeface="+mj-lt"/>
              <a:buAutoNum type="arabicPeriod"/>
              <a:defRPr/>
            </a:pPr>
            <a:r>
              <a:rPr lang="en-US" sz="2600" dirty="0"/>
              <a:t>“coincident events” – sample for B is values of B while A is having each annual max</a:t>
            </a:r>
          </a:p>
          <a:p>
            <a:pPr eaLnBrk="1" hangingPunct="1">
              <a:spcBef>
                <a:spcPct val="40000"/>
              </a:spcBef>
              <a:defRPr/>
            </a:pPr>
            <a:r>
              <a:rPr lang="en-US" sz="2600" u="sng" dirty="0"/>
              <a:t>Discretize</a:t>
            </a:r>
            <a:r>
              <a:rPr lang="en-US" sz="2600" dirty="0"/>
              <a:t> frequency curve for B in the same way as the duration curve</a:t>
            </a:r>
          </a:p>
          <a:p>
            <a:pPr lvl="1" eaLnBrk="1" hangingPunct="1">
              <a:spcBef>
                <a:spcPct val="40000"/>
              </a:spcBef>
              <a:defRPr/>
            </a:pPr>
            <a:endParaRPr lang="en-US" sz="2600" dirty="0"/>
          </a:p>
        </p:txBody>
      </p:sp>
      <p:sp>
        <p:nvSpPr>
          <p:cNvPr id="22535" name="Slide Number Placeholder 6"/>
          <p:cNvSpPr>
            <a:spLocks noGrp="1"/>
          </p:cNvSpPr>
          <p:nvPr>
            <p:ph type="sldNum" sz="quarter" idx="12"/>
          </p:nvPr>
        </p:nvSpPr>
        <p:spPr>
          <a:xfrm>
            <a:off x="9477829" y="6248400"/>
            <a:ext cx="2540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6E1DDA28-1F5B-42AF-8780-9BBE81D1D8FC}" type="slidenum">
              <a:rPr lang="en-US" altLang="en-US" sz="1400"/>
              <a:pPr eaLnBrk="1" hangingPunct="1"/>
              <a:t>29</a:t>
            </a:fld>
            <a:endParaRPr lang="en-US" altLang="en-US" sz="1400"/>
          </a:p>
        </p:txBody>
      </p:sp>
      <p:sp>
        <p:nvSpPr>
          <p:cNvPr id="5" name="Title 4">
            <a:extLst>
              <a:ext uri="{FF2B5EF4-FFF2-40B4-BE49-F238E27FC236}">
                <a16:creationId xmlns:a16="http://schemas.microsoft.com/office/drawing/2014/main" id="{6D5BAF1F-737C-9BE7-B7B2-CEE608FA606A}"/>
              </a:ext>
            </a:extLst>
          </p:cNvPr>
          <p:cNvSpPr>
            <a:spLocks noGrp="1"/>
          </p:cNvSpPr>
          <p:nvPr>
            <p:ph type="title"/>
          </p:nvPr>
        </p:nvSpPr>
        <p:spPr/>
        <p:txBody>
          <a:bodyPr/>
          <a:lstStyle/>
          <a:p>
            <a:r>
              <a:rPr lang="en-US" altLang="en-US" dirty="0">
                <a:effectLst/>
              </a:rPr>
              <a:t>Case 4, Event on A and B</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20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120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0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20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120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5312A-FDFC-5954-E2CC-8DA093579E07}"/>
              </a:ext>
            </a:extLst>
          </p:cNvPr>
          <p:cNvSpPr>
            <a:spLocks noGrp="1"/>
          </p:cNvSpPr>
          <p:nvPr>
            <p:ph type="title"/>
          </p:nvPr>
        </p:nvSpPr>
        <p:spPr/>
        <p:txBody>
          <a:bodyPr/>
          <a:lstStyle/>
          <a:p>
            <a:r>
              <a:rPr lang="en-US" dirty="0"/>
              <a:t>Topics</a:t>
            </a:r>
          </a:p>
        </p:txBody>
      </p:sp>
      <p:sp>
        <p:nvSpPr>
          <p:cNvPr id="3" name="Content Placeholder 2">
            <a:extLst>
              <a:ext uri="{FF2B5EF4-FFF2-40B4-BE49-F238E27FC236}">
                <a16:creationId xmlns:a16="http://schemas.microsoft.com/office/drawing/2014/main" id="{822A6D89-9B7C-F1D7-EF18-A097C0E2F014}"/>
              </a:ext>
            </a:extLst>
          </p:cNvPr>
          <p:cNvSpPr>
            <a:spLocks noGrp="1"/>
          </p:cNvSpPr>
          <p:nvPr>
            <p:ph idx="1"/>
          </p:nvPr>
        </p:nvSpPr>
        <p:spPr/>
        <p:txBody>
          <a:bodyPr/>
          <a:lstStyle/>
          <a:p>
            <a:r>
              <a:rPr lang="en-US" dirty="0"/>
              <a:t>Examples of Coincident Frequency Problems</a:t>
            </a:r>
          </a:p>
          <a:p>
            <a:r>
              <a:rPr lang="en-US" dirty="0"/>
              <a:t>Theory</a:t>
            </a:r>
          </a:p>
          <a:p>
            <a:pPr lvl="1"/>
            <a:r>
              <a:rPr lang="en-US" dirty="0"/>
              <a:t>situations and assumptions</a:t>
            </a:r>
          </a:p>
          <a:p>
            <a:pPr lvl="1"/>
            <a:r>
              <a:rPr lang="en-US" dirty="0"/>
              <a:t>Total Probability Theorem</a:t>
            </a:r>
          </a:p>
          <a:p>
            <a:pPr lvl="1"/>
            <a:r>
              <a:rPr lang="en-US" dirty="0"/>
              <a:t>when variables are not independent</a:t>
            </a:r>
          </a:p>
          <a:p>
            <a:r>
              <a:rPr lang="en-US" dirty="0"/>
              <a:t>Using HEC-SSP</a:t>
            </a:r>
          </a:p>
          <a:p>
            <a:r>
              <a:rPr lang="en-US" dirty="0"/>
              <a:t>Monte Carlo Approach</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C4627439-8151-C225-B48E-848F6DF506B0}"/>
              </a:ext>
            </a:extLst>
          </p:cNvPr>
          <p:cNvSpPr>
            <a:spLocks noGrp="1"/>
          </p:cNvSpPr>
          <p:nvPr>
            <p:ph type="sldNum" sz="quarter" idx="12"/>
          </p:nvPr>
        </p:nvSpPr>
        <p:spPr/>
        <p:txBody>
          <a:bodyPr/>
          <a:lstStyle/>
          <a:p>
            <a:fld id="{52B5AA2B-18B3-431F-BFC1-EC9FAA4EB2CE}" type="slidenum">
              <a:rPr lang="en-US" altLang="en-US" smtClean="0"/>
              <a:pPr/>
              <a:t>3</a:t>
            </a:fld>
            <a:endParaRPr lang="en-US" altLang="en-US"/>
          </a:p>
        </p:txBody>
      </p:sp>
    </p:spTree>
    <p:extLst>
      <p:ext uri="{BB962C8B-B14F-4D97-AF65-F5344CB8AC3E}">
        <p14:creationId xmlns:p14="http://schemas.microsoft.com/office/powerpoint/2010/main" val="7192136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2079943" y="1930400"/>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2291" name="Freeform 4"/>
          <p:cNvSpPr>
            <a:spLocks/>
          </p:cNvSpPr>
          <p:nvPr/>
        </p:nvSpPr>
        <p:spPr bwMode="auto">
          <a:xfrm>
            <a:off x="2343468" y="2749550"/>
            <a:ext cx="2716212" cy="941388"/>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p:spPr>
        <p:txBody>
          <a:bodyPr/>
          <a:lstStyle/>
          <a:p>
            <a:pPr>
              <a:defRPr/>
            </a:pPr>
            <a:endParaRPr lang="en-US"/>
          </a:p>
        </p:txBody>
      </p:sp>
      <p:sp>
        <p:nvSpPr>
          <p:cNvPr id="13316" name="Text Box 5"/>
          <p:cNvSpPr txBox="1">
            <a:spLocks noChangeArrowheads="1"/>
          </p:cNvSpPr>
          <p:nvPr/>
        </p:nvSpPr>
        <p:spPr bwMode="auto">
          <a:xfrm>
            <a:off x="1967231" y="4591050"/>
            <a:ext cx="32553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exceedance probability of A</a:t>
            </a:r>
          </a:p>
        </p:txBody>
      </p:sp>
      <p:sp>
        <p:nvSpPr>
          <p:cNvPr id="13317" name="Text Box 6"/>
          <p:cNvSpPr txBox="1">
            <a:spLocks noChangeArrowheads="1"/>
          </p:cNvSpPr>
          <p:nvPr/>
        </p:nvSpPr>
        <p:spPr bwMode="auto">
          <a:xfrm>
            <a:off x="1967231" y="4368800"/>
            <a:ext cx="35464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dirty="0">
                <a:latin typeface="Calibri" panose="020F0502020204030204" pitchFamily="34" charset="0"/>
              </a:rPr>
              <a:t>0.99 0.90            0.50           0.10   0.05  0.01</a:t>
            </a:r>
          </a:p>
        </p:txBody>
      </p:sp>
      <p:sp>
        <p:nvSpPr>
          <p:cNvPr id="13318" name="Line 7"/>
          <p:cNvSpPr>
            <a:spLocks noChangeShapeType="1"/>
          </p:cNvSpPr>
          <p:nvPr/>
        </p:nvSpPr>
        <p:spPr bwMode="auto">
          <a:xfrm flipV="1">
            <a:off x="4850130" y="193040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19" name="Text Box 8"/>
          <p:cNvSpPr txBox="1">
            <a:spLocks noChangeArrowheads="1"/>
          </p:cNvSpPr>
          <p:nvPr/>
        </p:nvSpPr>
        <p:spPr bwMode="auto">
          <a:xfrm rot="-5400000">
            <a:off x="750412" y="2745582"/>
            <a:ext cx="21478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Peak Flow</a:t>
            </a:r>
          </a:p>
        </p:txBody>
      </p:sp>
      <p:sp>
        <p:nvSpPr>
          <p:cNvPr id="12296" name="Rectangle 9"/>
          <p:cNvSpPr>
            <a:spLocks noChangeArrowheads="1"/>
          </p:cNvSpPr>
          <p:nvPr/>
        </p:nvSpPr>
        <p:spPr bwMode="auto">
          <a:xfrm>
            <a:off x="6898005" y="1925639"/>
            <a:ext cx="3213100" cy="2382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2297" name="Freeform 10"/>
          <p:cNvSpPr>
            <a:spLocks/>
          </p:cNvSpPr>
          <p:nvPr/>
        </p:nvSpPr>
        <p:spPr bwMode="auto">
          <a:xfrm>
            <a:off x="6896418" y="1922196"/>
            <a:ext cx="3213100" cy="1662113"/>
          </a:xfrm>
          <a:custGeom>
            <a:avLst/>
            <a:gdLst>
              <a:gd name="T0" fmla="*/ 0 w 2024"/>
              <a:gd name="T1" fmla="*/ 0 h 1047"/>
              <a:gd name="T2" fmla="*/ 2147483647 w 2024"/>
              <a:gd name="T3" fmla="*/ 2147483647 h 1047"/>
              <a:gd name="T4" fmla="*/ 2147483647 w 2024"/>
              <a:gd name="T5" fmla="*/ 2147483647 h 1047"/>
              <a:gd name="T6" fmla="*/ 2147483647 w 2024"/>
              <a:gd name="T7" fmla="*/ 2147483647 h 1047"/>
              <a:gd name="T8" fmla="*/ 2147483647 w 2024"/>
              <a:gd name="T9" fmla="*/ 2147483647 h 1047"/>
              <a:gd name="T10" fmla="*/ 2147483647 w 2024"/>
              <a:gd name="T11" fmla="*/ 2147483647 h 1047"/>
              <a:gd name="T12" fmla="*/ 2147483647 w 2024"/>
              <a:gd name="T13" fmla="*/ 2147483647 h 1047"/>
              <a:gd name="T14" fmla="*/ 0 60000 65536"/>
              <a:gd name="T15" fmla="*/ 0 60000 65536"/>
              <a:gd name="T16" fmla="*/ 0 60000 65536"/>
              <a:gd name="T17" fmla="*/ 0 60000 65536"/>
              <a:gd name="T18" fmla="*/ 0 60000 65536"/>
              <a:gd name="T19" fmla="*/ 0 60000 65536"/>
              <a:gd name="T20" fmla="*/ 0 60000 65536"/>
              <a:gd name="T21" fmla="*/ 0 w 2024"/>
              <a:gd name="T22" fmla="*/ 0 h 1047"/>
              <a:gd name="T23" fmla="*/ 2024 w 2024"/>
              <a:gd name="T24" fmla="*/ 1047 h 1047"/>
              <a:gd name="connsiteX0" fmla="*/ 0 w 10000"/>
              <a:gd name="connsiteY0" fmla="*/ 0 h 10000"/>
              <a:gd name="connsiteX1" fmla="*/ 346 w 10000"/>
              <a:gd name="connsiteY1" fmla="*/ 3333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325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325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325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325 w 10000"/>
              <a:gd name="connsiteY4" fmla="*/ 5138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459 w 10000"/>
              <a:gd name="connsiteY3" fmla="*/ 4356 h 10000"/>
              <a:gd name="connsiteX4" fmla="*/ 2325 w 10000"/>
              <a:gd name="connsiteY4" fmla="*/ 5138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3691 h 10000"/>
              <a:gd name="connsiteX3" fmla="*/ 1459 w 10000"/>
              <a:gd name="connsiteY3" fmla="*/ 4356 h 10000"/>
              <a:gd name="connsiteX4" fmla="*/ 2325 w 10000"/>
              <a:gd name="connsiteY4" fmla="*/ 5138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551 h 10000"/>
              <a:gd name="connsiteX2" fmla="*/ 860 w 10000"/>
              <a:gd name="connsiteY2" fmla="*/ 3691 h 10000"/>
              <a:gd name="connsiteX3" fmla="*/ 1459 w 10000"/>
              <a:gd name="connsiteY3" fmla="*/ 4356 h 10000"/>
              <a:gd name="connsiteX4" fmla="*/ 2325 w 10000"/>
              <a:gd name="connsiteY4" fmla="*/ 5138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551 h 10000"/>
              <a:gd name="connsiteX2" fmla="*/ 860 w 10000"/>
              <a:gd name="connsiteY2" fmla="*/ 3691 h 10000"/>
              <a:gd name="connsiteX3" fmla="*/ 1459 w 10000"/>
              <a:gd name="connsiteY3" fmla="*/ 4595 h 10000"/>
              <a:gd name="connsiteX4" fmla="*/ 2325 w 10000"/>
              <a:gd name="connsiteY4" fmla="*/ 5138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551 h 10000"/>
              <a:gd name="connsiteX2" fmla="*/ 972 w 10000"/>
              <a:gd name="connsiteY2" fmla="*/ 3774 h 10000"/>
              <a:gd name="connsiteX3" fmla="*/ 1459 w 10000"/>
              <a:gd name="connsiteY3" fmla="*/ 4595 h 10000"/>
              <a:gd name="connsiteX4" fmla="*/ 2325 w 10000"/>
              <a:gd name="connsiteY4" fmla="*/ 5138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551 h 10000"/>
              <a:gd name="connsiteX2" fmla="*/ 972 w 10000"/>
              <a:gd name="connsiteY2" fmla="*/ 3774 h 10000"/>
              <a:gd name="connsiteX3" fmla="*/ 1459 w 10000"/>
              <a:gd name="connsiteY3" fmla="*/ 4595 h 10000"/>
              <a:gd name="connsiteX4" fmla="*/ 2325 w 10000"/>
              <a:gd name="connsiteY4" fmla="*/ 5138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551 h 10000"/>
              <a:gd name="connsiteX2" fmla="*/ 972 w 10000"/>
              <a:gd name="connsiteY2" fmla="*/ 3774 h 10000"/>
              <a:gd name="connsiteX3" fmla="*/ 1623 w 10000"/>
              <a:gd name="connsiteY3" fmla="*/ 4528 h 10000"/>
              <a:gd name="connsiteX4" fmla="*/ 2325 w 10000"/>
              <a:gd name="connsiteY4" fmla="*/ 5138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551 h 10000"/>
              <a:gd name="connsiteX2" fmla="*/ 972 w 10000"/>
              <a:gd name="connsiteY2" fmla="*/ 3774 h 10000"/>
              <a:gd name="connsiteX3" fmla="*/ 1623 w 10000"/>
              <a:gd name="connsiteY3" fmla="*/ 4528 h 10000"/>
              <a:gd name="connsiteX4" fmla="*/ 2325 w 10000"/>
              <a:gd name="connsiteY4" fmla="*/ 5138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551 h 10000"/>
              <a:gd name="connsiteX2" fmla="*/ 972 w 10000"/>
              <a:gd name="connsiteY2" fmla="*/ 3774 h 10000"/>
              <a:gd name="connsiteX3" fmla="*/ 1623 w 10000"/>
              <a:gd name="connsiteY3" fmla="*/ 4528 h 10000"/>
              <a:gd name="connsiteX4" fmla="*/ 2325 w 10000"/>
              <a:gd name="connsiteY4" fmla="*/ 5138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551 h 10000"/>
              <a:gd name="connsiteX2" fmla="*/ 972 w 10000"/>
              <a:gd name="connsiteY2" fmla="*/ 3774 h 10000"/>
              <a:gd name="connsiteX3" fmla="*/ 1623 w 10000"/>
              <a:gd name="connsiteY3" fmla="*/ 4528 h 10000"/>
              <a:gd name="connsiteX4" fmla="*/ 2463 w 10000"/>
              <a:gd name="connsiteY4" fmla="*/ 5071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551 h 10000"/>
              <a:gd name="connsiteX2" fmla="*/ 972 w 10000"/>
              <a:gd name="connsiteY2" fmla="*/ 3774 h 10000"/>
              <a:gd name="connsiteX3" fmla="*/ 1623 w 10000"/>
              <a:gd name="connsiteY3" fmla="*/ 4528 h 10000"/>
              <a:gd name="connsiteX4" fmla="*/ 2463 w 10000"/>
              <a:gd name="connsiteY4" fmla="*/ 5071 h 10000"/>
              <a:gd name="connsiteX5" fmla="*/ 6724 w 10000"/>
              <a:gd name="connsiteY5" fmla="*/ 7335 h 10000"/>
              <a:gd name="connsiteX6" fmla="*/ 8794 w 10000"/>
              <a:gd name="connsiteY6" fmla="*/ 8663 h 10000"/>
              <a:gd name="connsiteX7" fmla="*/ 10000 w 10000"/>
              <a:gd name="connsiteY7"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00" h="10000">
                <a:moveTo>
                  <a:pt x="0" y="0"/>
                </a:moveTo>
                <a:cubicBezTo>
                  <a:pt x="84" y="1280"/>
                  <a:pt x="300" y="1922"/>
                  <a:pt x="462" y="2551"/>
                </a:cubicBezTo>
                <a:cubicBezTo>
                  <a:pt x="624" y="3180"/>
                  <a:pt x="779" y="3445"/>
                  <a:pt x="972" y="3774"/>
                </a:cubicBezTo>
                <a:cubicBezTo>
                  <a:pt x="1165" y="4103"/>
                  <a:pt x="1393" y="4279"/>
                  <a:pt x="1623" y="4528"/>
                </a:cubicBezTo>
                <a:cubicBezTo>
                  <a:pt x="2470" y="5139"/>
                  <a:pt x="1613" y="4603"/>
                  <a:pt x="2463" y="5071"/>
                </a:cubicBezTo>
                <a:cubicBezTo>
                  <a:pt x="3313" y="5539"/>
                  <a:pt x="5669" y="6736"/>
                  <a:pt x="6724" y="7335"/>
                </a:cubicBezTo>
                <a:cubicBezTo>
                  <a:pt x="7779" y="7934"/>
                  <a:pt x="8246" y="8214"/>
                  <a:pt x="8794" y="8663"/>
                </a:cubicBezTo>
                <a:cubicBezTo>
                  <a:pt x="9343" y="9112"/>
                  <a:pt x="9748" y="9723"/>
                  <a:pt x="10000" y="10000"/>
                </a:cubicBezTo>
              </a:path>
            </a:pathLst>
          </a:custGeom>
          <a:noFill/>
          <a:ln w="22225">
            <a:solidFill>
              <a:srgbClr val="7030A0"/>
            </a:solidFill>
            <a:round/>
            <a:headEnd/>
            <a:tailEnd/>
          </a:ln>
        </p:spPr>
        <p:txBody>
          <a:bodyPr/>
          <a:lstStyle/>
          <a:p>
            <a:pPr>
              <a:defRPr/>
            </a:pPr>
            <a:endParaRPr lang="en-US"/>
          </a:p>
        </p:txBody>
      </p:sp>
      <p:sp>
        <p:nvSpPr>
          <p:cNvPr id="46091" name="Text Box 11"/>
          <p:cNvSpPr txBox="1">
            <a:spLocks noChangeArrowheads="1"/>
          </p:cNvSpPr>
          <p:nvPr/>
        </p:nvSpPr>
        <p:spPr bwMode="auto">
          <a:xfrm>
            <a:off x="6860359" y="4591050"/>
            <a:ext cx="336440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b="1" dirty="0">
                <a:solidFill>
                  <a:srgbClr val="C00000"/>
                </a:solidFill>
                <a:latin typeface="Calibri" panose="020F0502020204030204" pitchFamily="34" charset="0"/>
              </a:rPr>
              <a:t>annual exceedance probability </a:t>
            </a:r>
            <a:r>
              <a:rPr lang="en-US" altLang="en-US" sz="1600" dirty="0">
                <a:latin typeface="Calibri" panose="020F0502020204030204" pitchFamily="34" charset="0"/>
              </a:rPr>
              <a:t>of B</a:t>
            </a:r>
          </a:p>
        </p:txBody>
      </p:sp>
      <p:sp>
        <p:nvSpPr>
          <p:cNvPr id="13323" name="Line 12"/>
          <p:cNvSpPr>
            <a:spLocks noChangeShapeType="1"/>
          </p:cNvSpPr>
          <p:nvPr/>
        </p:nvSpPr>
        <p:spPr bwMode="auto">
          <a:xfrm flipV="1">
            <a:off x="4559618"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24" name="Line 13"/>
          <p:cNvSpPr>
            <a:spLocks noChangeShapeType="1"/>
          </p:cNvSpPr>
          <p:nvPr/>
        </p:nvSpPr>
        <p:spPr bwMode="auto">
          <a:xfrm flipV="1">
            <a:off x="4170680"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25" name="Line 14"/>
          <p:cNvSpPr>
            <a:spLocks noChangeShapeType="1"/>
          </p:cNvSpPr>
          <p:nvPr/>
        </p:nvSpPr>
        <p:spPr bwMode="auto">
          <a:xfrm flipV="1">
            <a:off x="3362643"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302" name="Line 15"/>
          <p:cNvSpPr>
            <a:spLocks noChangeShapeType="1"/>
          </p:cNvSpPr>
          <p:nvPr/>
        </p:nvSpPr>
        <p:spPr bwMode="auto">
          <a:xfrm flipV="1">
            <a:off x="7172643"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303" name="Line 16"/>
          <p:cNvSpPr>
            <a:spLocks noChangeShapeType="1"/>
          </p:cNvSpPr>
          <p:nvPr/>
        </p:nvSpPr>
        <p:spPr bwMode="auto">
          <a:xfrm flipV="1">
            <a:off x="7796530"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305" name="Line 18"/>
          <p:cNvSpPr>
            <a:spLocks noChangeShapeType="1"/>
          </p:cNvSpPr>
          <p:nvPr/>
        </p:nvSpPr>
        <p:spPr bwMode="auto">
          <a:xfrm flipV="1">
            <a:off x="9168130"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306" name="Line 19"/>
          <p:cNvSpPr>
            <a:spLocks noChangeShapeType="1"/>
          </p:cNvSpPr>
          <p:nvPr/>
        </p:nvSpPr>
        <p:spPr bwMode="auto">
          <a:xfrm flipV="1">
            <a:off x="9806305"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31" name="Line 32"/>
          <p:cNvSpPr>
            <a:spLocks noChangeShapeType="1"/>
          </p:cNvSpPr>
          <p:nvPr/>
        </p:nvSpPr>
        <p:spPr bwMode="auto">
          <a:xfrm flipV="1">
            <a:off x="2529205" y="1925639"/>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32" name="Line 33"/>
          <p:cNvSpPr>
            <a:spLocks noChangeShapeType="1"/>
          </p:cNvSpPr>
          <p:nvPr/>
        </p:nvSpPr>
        <p:spPr bwMode="auto">
          <a:xfrm flipV="1">
            <a:off x="3957955" y="191135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34" name="Text Box 55"/>
          <p:cNvSpPr txBox="1">
            <a:spLocks noChangeArrowheads="1"/>
          </p:cNvSpPr>
          <p:nvPr/>
        </p:nvSpPr>
        <p:spPr bwMode="auto">
          <a:xfrm>
            <a:off x="2464118" y="1997076"/>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A</a:t>
            </a:r>
            <a:r>
              <a:rPr lang="en-US" altLang="en-US" sz="3000" dirty="0">
                <a:latin typeface="Calibri" panose="020F0502020204030204" pitchFamily="34" charset="0"/>
              </a:rPr>
              <a:t>)</a:t>
            </a:r>
          </a:p>
        </p:txBody>
      </p:sp>
      <p:sp>
        <p:nvSpPr>
          <p:cNvPr id="46136" name="Text Box 56"/>
          <p:cNvSpPr txBox="1">
            <a:spLocks noChangeArrowheads="1"/>
          </p:cNvSpPr>
          <p:nvPr/>
        </p:nvSpPr>
        <p:spPr bwMode="auto">
          <a:xfrm>
            <a:off x="8839518" y="1992314"/>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B</a:t>
            </a:r>
            <a:r>
              <a:rPr lang="en-US" altLang="en-US" sz="3000" dirty="0">
                <a:latin typeface="Calibri" panose="020F0502020204030204" pitchFamily="34" charset="0"/>
              </a:rPr>
              <a:t>)</a:t>
            </a:r>
          </a:p>
        </p:txBody>
      </p:sp>
      <p:sp>
        <p:nvSpPr>
          <p:cNvPr id="46137" name="Text Box 57"/>
          <p:cNvSpPr txBox="1">
            <a:spLocks noChangeArrowheads="1"/>
          </p:cNvSpPr>
          <p:nvPr/>
        </p:nvSpPr>
        <p:spPr bwMode="auto">
          <a:xfrm>
            <a:off x="6969444" y="4370389"/>
            <a:ext cx="35464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dirty="0">
                <a:latin typeface="Calibri" panose="020F0502020204030204" pitchFamily="34" charset="0"/>
              </a:rPr>
              <a:t>0.10        0.30         0.50         0.70        0.90</a:t>
            </a:r>
          </a:p>
        </p:txBody>
      </p:sp>
      <p:sp>
        <p:nvSpPr>
          <p:cNvPr id="13338" name="Text Box 60"/>
          <p:cNvSpPr txBox="1">
            <a:spLocks noChangeArrowheads="1"/>
          </p:cNvSpPr>
          <p:nvPr/>
        </p:nvSpPr>
        <p:spPr bwMode="auto">
          <a:xfrm>
            <a:off x="1811655" y="5132389"/>
            <a:ext cx="3981450" cy="124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latin typeface="Calibri" panose="020F0502020204030204" pitchFamily="34" charset="0"/>
              </a:rPr>
              <a:t>Tributary Annual Peak Flow Frequency Curve for A</a:t>
            </a:r>
          </a:p>
          <a:p>
            <a:pPr eaLnBrk="1" hangingPunct="1">
              <a:spcBef>
                <a:spcPct val="50000"/>
              </a:spcBef>
            </a:pPr>
            <a:r>
              <a:rPr lang="en-US" altLang="en-US" sz="1800" i="1" dirty="0">
                <a:latin typeface="Calibri" panose="020F0502020204030204" pitchFamily="34" charset="0"/>
              </a:rPr>
              <a:t>using annual extremes</a:t>
            </a:r>
          </a:p>
        </p:txBody>
      </p:sp>
      <p:sp>
        <p:nvSpPr>
          <p:cNvPr id="46141" name="Text Box 61"/>
          <p:cNvSpPr txBox="1">
            <a:spLocks noChangeArrowheads="1"/>
          </p:cNvSpPr>
          <p:nvPr/>
        </p:nvSpPr>
        <p:spPr bwMode="auto">
          <a:xfrm>
            <a:off x="6644006" y="5138738"/>
            <a:ext cx="4257675" cy="1523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latin typeface="Calibri" panose="020F0502020204030204" pitchFamily="34" charset="0"/>
              </a:rPr>
              <a:t>Mainstem Stage Annual </a:t>
            </a:r>
            <a:r>
              <a:rPr lang="en-US" altLang="en-US" u="sng" dirty="0">
                <a:solidFill>
                  <a:srgbClr val="C00000"/>
                </a:solidFill>
                <a:latin typeface="Calibri" panose="020F0502020204030204" pitchFamily="34" charset="0"/>
              </a:rPr>
              <a:t>Frequency curve</a:t>
            </a:r>
            <a:r>
              <a:rPr lang="en-US" altLang="en-US" dirty="0">
                <a:solidFill>
                  <a:srgbClr val="C00000"/>
                </a:solidFill>
                <a:latin typeface="Calibri" panose="020F0502020204030204" pitchFamily="34" charset="0"/>
              </a:rPr>
              <a:t> </a:t>
            </a:r>
            <a:r>
              <a:rPr lang="en-US" altLang="en-US" dirty="0">
                <a:latin typeface="Calibri" panose="020F0502020204030204" pitchFamily="34" charset="0"/>
              </a:rPr>
              <a:t>for B</a:t>
            </a:r>
          </a:p>
          <a:p>
            <a:pPr eaLnBrk="1" hangingPunct="1">
              <a:spcBef>
                <a:spcPct val="50000"/>
              </a:spcBef>
            </a:pPr>
            <a:r>
              <a:rPr lang="en-US" altLang="en-US" sz="1800" i="1" dirty="0">
                <a:latin typeface="Calibri" panose="020F0502020204030204" pitchFamily="34" charset="0"/>
              </a:rPr>
              <a:t>using either annual extremes, or value of B while A is annual extreme (conditional)</a:t>
            </a:r>
          </a:p>
        </p:txBody>
      </p:sp>
      <p:sp>
        <p:nvSpPr>
          <p:cNvPr id="13341" name="Text Box 62"/>
          <p:cNvSpPr txBox="1">
            <a:spLocks noChangeArrowheads="1"/>
          </p:cNvSpPr>
          <p:nvPr/>
        </p:nvSpPr>
        <p:spPr bwMode="auto">
          <a:xfrm>
            <a:off x="2492694" y="1498601"/>
            <a:ext cx="24717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i="1" dirty="0">
                <a:solidFill>
                  <a:srgbClr val="C00000"/>
                </a:solidFill>
                <a:latin typeface="Calibri" panose="020F0502020204030204" pitchFamily="34" charset="0"/>
              </a:rPr>
              <a:t>more influential</a:t>
            </a:r>
          </a:p>
        </p:txBody>
      </p:sp>
      <p:sp>
        <p:nvSpPr>
          <p:cNvPr id="30" name="Text Box 62"/>
          <p:cNvSpPr txBox="1">
            <a:spLocks noChangeArrowheads="1"/>
          </p:cNvSpPr>
          <p:nvPr/>
        </p:nvSpPr>
        <p:spPr bwMode="auto">
          <a:xfrm>
            <a:off x="7515544" y="1517651"/>
            <a:ext cx="24717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i="1" dirty="0">
                <a:solidFill>
                  <a:srgbClr val="C00000"/>
                </a:solidFill>
                <a:latin typeface="Calibri" panose="020F0502020204030204" pitchFamily="34" charset="0"/>
              </a:rPr>
              <a:t>less influential</a:t>
            </a:r>
          </a:p>
        </p:txBody>
      </p:sp>
      <p:sp>
        <p:nvSpPr>
          <p:cNvPr id="62" name="Text Box 83">
            <a:extLst>
              <a:ext uri="{FF2B5EF4-FFF2-40B4-BE49-F238E27FC236}">
                <a16:creationId xmlns:a16="http://schemas.microsoft.com/office/drawing/2014/main" id="{4EDE79D7-1549-473D-89E4-F79A1602E164}"/>
              </a:ext>
            </a:extLst>
          </p:cNvPr>
          <p:cNvSpPr txBox="1">
            <a:spLocks noChangeArrowheads="1"/>
          </p:cNvSpPr>
          <p:nvPr/>
        </p:nvSpPr>
        <p:spPr bwMode="auto">
          <a:xfrm rot="-5400000">
            <a:off x="5570062" y="2883694"/>
            <a:ext cx="1820862" cy="336550"/>
          </a:xfrm>
          <a:prstGeom prst="rect">
            <a:avLst/>
          </a:prstGeom>
          <a:noFill/>
          <a:ln w="9525">
            <a:noFill/>
            <a:miter lim="800000"/>
            <a:headEnd/>
            <a:tailEnd/>
          </a:ln>
          <a:effectLst/>
        </p:spPr>
        <p:txBody>
          <a:bodyPr>
            <a:spAutoFit/>
          </a:bodyPr>
          <a:lstStyle/>
          <a:p>
            <a:pPr>
              <a:spcBef>
                <a:spcPct val="50000"/>
              </a:spcBef>
              <a:defRPr/>
            </a:pPr>
            <a:r>
              <a:rPr lang="en-US" sz="1600" dirty="0">
                <a:latin typeface="Calibri" panose="020F0502020204030204" pitchFamily="34" charset="0"/>
              </a:rPr>
              <a:t>Mainstem Stage</a:t>
            </a:r>
          </a:p>
        </p:txBody>
      </p:sp>
      <p:grpSp>
        <p:nvGrpSpPr>
          <p:cNvPr id="2" name="Group 1">
            <a:extLst>
              <a:ext uri="{FF2B5EF4-FFF2-40B4-BE49-F238E27FC236}">
                <a16:creationId xmlns:a16="http://schemas.microsoft.com/office/drawing/2014/main" id="{D967573A-1C4E-4B73-9A3E-573834E56509}"/>
              </a:ext>
            </a:extLst>
          </p:cNvPr>
          <p:cNvGrpSpPr/>
          <p:nvPr/>
        </p:nvGrpSpPr>
        <p:grpSpPr>
          <a:xfrm>
            <a:off x="2481580" y="2919413"/>
            <a:ext cx="3125788" cy="1103312"/>
            <a:chOff x="1231900" y="2919413"/>
            <a:chExt cx="3125788" cy="1103312"/>
          </a:xfrm>
        </p:grpSpPr>
        <p:sp>
          <p:nvSpPr>
            <p:cNvPr id="31" name="Oval 39">
              <a:extLst>
                <a:ext uri="{FF2B5EF4-FFF2-40B4-BE49-F238E27FC236}">
                  <a16:creationId xmlns:a16="http://schemas.microsoft.com/office/drawing/2014/main" id="{31CE3860-1682-4782-8BFD-FBA03CE37EED}"/>
                </a:ext>
              </a:extLst>
            </p:cNvPr>
            <p:cNvSpPr>
              <a:spLocks noChangeArrowheads="1"/>
            </p:cNvSpPr>
            <p:nvPr/>
          </p:nvSpPr>
          <p:spPr bwMode="auto">
            <a:xfrm>
              <a:off x="1231900" y="365601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32" name="Oval 40">
              <a:extLst>
                <a:ext uri="{FF2B5EF4-FFF2-40B4-BE49-F238E27FC236}">
                  <a16:creationId xmlns:a16="http://schemas.microsoft.com/office/drawing/2014/main" id="{F7470838-33FA-432E-A6E3-2719FC9C8F3B}"/>
                </a:ext>
              </a:extLst>
            </p:cNvPr>
            <p:cNvSpPr>
              <a:spLocks noChangeArrowheads="1"/>
            </p:cNvSpPr>
            <p:nvPr/>
          </p:nvSpPr>
          <p:spPr bwMode="auto">
            <a:xfrm>
              <a:off x="2076450" y="357346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33" name="Oval 41">
              <a:extLst>
                <a:ext uri="{FF2B5EF4-FFF2-40B4-BE49-F238E27FC236}">
                  <a16:creationId xmlns:a16="http://schemas.microsoft.com/office/drawing/2014/main" id="{32DADA0D-B9CA-4A0F-A75E-8893BA88D385}"/>
                </a:ext>
              </a:extLst>
            </p:cNvPr>
            <p:cNvSpPr>
              <a:spLocks noChangeArrowheads="1"/>
            </p:cNvSpPr>
            <p:nvPr/>
          </p:nvSpPr>
          <p:spPr bwMode="auto">
            <a:xfrm>
              <a:off x="2671763" y="3405188"/>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34" name="Oval 42">
              <a:extLst>
                <a:ext uri="{FF2B5EF4-FFF2-40B4-BE49-F238E27FC236}">
                  <a16:creationId xmlns:a16="http://schemas.microsoft.com/office/drawing/2014/main" id="{5613469D-FB58-4382-A9DC-EA5FACF4790E}"/>
                </a:ext>
              </a:extLst>
            </p:cNvPr>
            <p:cNvSpPr>
              <a:spLocks noChangeArrowheads="1"/>
            </p:cNvSpPr>
            <p:nvPr/>
          </p:nvSpPr>
          <p:spPr bwMode="auto">
            <a:xfrm>
              <a:off x="2879725" y="330676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35" name="Oval 43">
              <a:extLst>
                <a:ext uri="{FF2B5EF4-FFF2-40B4-BE49-F238E27FC236}">
                  <a16:creationId xmlns:a16="http://schemas.microsoft.com/office/drawing/2014/main" id="{A519EBC6-DB09-45EA-9E48-2DB837A2E68F}"/>
                </a:ext>
              </a:extLst>
            </p:cNvPr>
            <p:cNvSpPr>
              <a:spLocks noChangeArrowheads="1"/>
            </p:cNvSpPr>
            <p:nvPr/>
          </p:nvSpPr>
          <p:spPr bwMode="auto">
            <a:xfrm>
              <a:off x="3267075" y="3113088"/>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36" name="Oval 44">
              <a:extLst>
                <a:ext uri="{FF2B5EF4-FFF2-40B4-BE49-F238E27FC236}">
                  <a16:creationId xmlns:a16="http://schemas.microsoft.com/office/drawing/2014/main" id="{9B9824F3-BD92-42BF-86A4-584B4BFFAB8C}"/>
                </a:ext>
              </a:extLst>
            </p:cNvPr>
            <p:cNvSpPr>
              <a:spLocks noChangeArrowheads="1"/>
            </p:cNvSpPr>
            <p:nvPr/>
          </p:nvSpPr>
          <p:spPr bwMode="auto">
            <a:xfrm>
              <a:off x="3557588" y="291941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37" name="Text Box 45">
              <a:extLst>
                <a:ext uri="{FF2B5EF4-FFF2-40B4-BE49-F238E27FC236}">
                  <a16:creationId xmlns:a16="http://schemas.microsoft.com/office/drawing/2014/main" id="{BC1D354C-4AC3-4C8D-90F4-75E3BE3450DC}"/>
                </a:ext>
              </a:extLst>
            </p:cNvPr>
            <p:cNvSpPr txBox="1">
              <a:spLocks noChangeArrowheads="1"/>
            </p:cNvSpPr>
            <p:nvPr/>
          </p:nvSpPr>
          <p:spPr bwMode="auto">
            <a:xfrm>
              <a:off x="3413125" y="3117850"/>
              <a:ext cx="944563"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A=a</a:t>
              </a:r>
              <a:r>
                <a:rPr lang="en-US" sz="1400" baseline="-25000" dirty="0">
                  <a:latin typeface="Calibri" panose="020F0502020204030204" pitchFamily="34" charset="0"/>
                </a:rPr>
                <a:t>0.01</a:t>
              </a:r>
            </a:p>
          </p:txBody>
        </p:sp>
        <p:sp>
          <p:nvSpPr>
            <p:cNvPr id="38" name="Text Box 46">
              <a:extLst>
                <a:ext uri="{FF2B5EF4-FFF2-40B4-BE49-F238E27FC236}">
                  <a16:creationId xmlns:a16="http://schemas.microsoft.com/office/drawing/2014/main" id="{20FF6482-0677-44FE-B5E4-9CFFA05C7A84}"/>
                </a:ext>
              </a:extLst>
            </p:cNvPr>
            <p:cNvSpPr txBox="1">
              <a:spLocks noChangeArrowheads="1"/>
            </p:cNvSpPr>
            <p:nvPr/>
          </p:nvSpPr>
          <p:spPr bwMode="auto">
            <a:xfrm>
              <a:off x="1830388" y="3717925"/>
              <a:ext cx="10620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A=a</a:t>
              </a:r>
              <a:r>
                <a:rPr lang="en-US" sz="1400" baseline="-25000" dirty="0">
                  <a:latin typeface="Calibri" panose="020F0502020204030204" pitchFamily="34" charset="0"/>
                </a:rPr>
                <a:t>0.5</a:t>
              </a:r>
            </a:p>
          </p:txBody>
        </p:sp>
        <p:sp>
          <p:nvSpPr>
            <p:cNvPr id="63" name="Text Box 84">
              <a:extLst>
                <a:ext uri="{FF2B5EF4-FFF2-40B4-BE49-F238E27FC236}">
                  <a16:creationId xmlns:a16="http://schemas.microsoft.com/office/drawing/2014/main" id="{1B90C699-2D3D-486B-BC2D-855F1F4F0A1D}"/>
                </a:ext>
              </a:extLst>
            </p:cNvPr>
            <p:cNvSpPr txBox="1">
              <a:spLocks noChangeArrowheads="1"/>
            </p:cNvSpPr>
            <p:nvPr/>
          </p:nvSpPr>
          <p:spPr bwMode="auto">
            <a:xfrm>
              <a:off x="2698750" y="3443288"/>
              <a:ext cx="10620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A=a</a:t>
              </a:r>
              <a:r>
                <a:rPr lang="en-US" sz="1400" baseline="-25000" dirty="0">
                  <a:latin typeface="Calibri" panose="020F0502020204030204" pitchFamily="34" charset="0"/>
                </a:rPr>
                <a:t>0.1</a:t>
              </a:r>
            </a:p>
          </p:txBody>
        </p:sp>
      </p:grpSp>
      <p:grpSp>
        <p:nvGrpSpPr>
          <p:cNvPr id="4" name="Group 3">
            <a:extLst>
              <a:ext uri="{FF2B5EF4-FFF2-40B4-BE49-F238E27FC236}">
                <a16:creationId xmlns:a16="http://schemas.microsoft.com/office/drawing/2014/main" id="{81D8AEC0-04F4-4904-8E60-4BA3684CFD12}"/>
              </a:ext>
            </a:extLst>
          </p:cNvPr>
          <p:cNvGrpSpPr/>
          <p:nvPr/>
        </p:nvGrpSpPr>
        <p:grpSpPr>
          <a:xfrm>
            <a:off x="6642419" y="2006334"/>
            <a:ext cx="3810000" cy="2238642"/>
            <a:chOff x="4884738" y="2006333"/>
            <a:chExt cx="3810000" cy="2238642"/>
          </a:xfrm>
        </p:grpSpPr>
        <p:sp>
          <p:nvSpPr>
            <p:cNvPr id="39" name="Line 58">
              <a:extLst>
                <a:ext uri="{FF2B5EF4-FFF2-40B4-BE49-F238E27FC236}">
                  <a16:creationId xmlns:a16="http://schemas.microsoft.com/office/drawing/2014/main" id="{A4E3C025-B9F5-4EA9-A08D-9D71E509C10F}"/>
                </a:ext>
              </a:extLst>
            </p:cNvPr>
            <p:cNvSpPr>
              <a:spLocks noChangeShapeType="1"/>
            </p:cNvSpPr>
            <p:nvPr/>
          </p:nvSpPr>
          <p:spPr bwMode="auto">
            <a:xfrm>
              <a:off x="5429250" y="2704598"/>
              <a:ext cx="609600" cy="0"/>
            </a:xfrm>
            <a:prstGeom prst="line">
              <a:avLst/>
            </a:prstGeom>
            <a:noFill/>
            <a:ln w="19050">
              <a:solidFill>
                <a:schemeClr val="tx1"/>
              </a:solidFill>
              <a:round/>
              <a:headEnd/>
              <a:tailEnd/>
            </a:ln>
          </p:spPr>
          <p:txBody>
            <a:bodyPr/>
            <a:lstStyle/>
            <a:p>
              <a:pPr>
                <a:defRPr/>
              </a:pPr>
              <a:endParaRPr lang="en-US"/>
            </a:p>
          </p:txBody>
        </p:sp>
        <p:sp>
          <p:nvSpPr>
            <p:cNvPr id="41" name="Line 60">
              <a:extLst>
                <a:ext uri="{FF2B5EF4-FFF2-40B4-BE49-F238E27FC236}">
                  <a16:creationId xmlns:a16="http://schemas.microsoft.com/office/drawing/2014/main" id="{5A3D6A4F-8190-4FDC-9F42-1BE8AD8DB443}"/>
                </a:ext>
              </a:extLst>
            </p:cNvPr>
            <p:cNvSpPr>
              <a:spLocks noChangeShapeType="1"/>
            </p:cNvSpPr>
            <p:nvPr/>
          </p:nvSpPr>
          <p:spPr bwMode="auto">
            <a:xfrm>
              <a:off x="6053138" y="2978754"/>
              <a:ext cx="1373187" cy="0"/>
            </a:xfrm>
            <a:prstGeom prst="line">
              <a:avLst/>
            </a:prstGeom>
            <a:noFill/>
            <a:ln w="19050">
              <a:solidFill>
                <a:schemeClr val="tx1"/>
              </a:solidFill>
              <a:round/>
              <a:headEnd/>
              <a:tailEnd/>
            </a:ln>
          </p:spPr>
          <p:txBody>
            <a:bodyPr/>
            <a:lstStyle/>
            <a:p>
              <a:pPr>
                <a:defRPr/>
              </a:pPr>
              <a:endParaRPr lang="en-US"/>
            </a:p>
          </p:txBody>
        </p:sp>
        <p:sp>
          <p:nvSpPr>
            <p:cNvPr id="42" name="Line 61">
              <a:extLst>
                <a:ext uri="{FF2B5EF4-FFF2-40B4-BE49-F238E27FC236}">
                  <a16:creationId xmlns:a16="http://schemas.microsoft.com/office/drawing/2014/main" id="{A1EC3D98-2A9F-48D4-BA95-5A3D92312856}"/>
                </a:ext>
              </a:extLst>
            </p:cNvPr>
            <p:cNvSpPr>
              <a:spLocks noChangeShapeType="1"/>
            </p:cNvSpPr>
            <p:nvPr/>
          </p:nvSpPr>
          <p:spPr bwMode="auto">
            <a:xfrm>
              <a:off x="7439025" y="3266808"/>
              <a:ext cx="609600" cy="0"/>
            </a:xfrm>
            <a:prstGeom prst="line">
              <a:avLst/>
            </a:prstGeom>
            <a:noFill/>
            <a:ln w="19050">
              <a:solidFill>
                <a:schemeClr val="tx1"/>
              </a:solidFill>
              <a:round/>
              <a:headEnd/>
              <a:tailEnd/>
            </a:ln>
          </p:spPr>
          <p:txBody>
            <a:bodyPr/>
            <a:lstStyle/>
            <a:p>
              <a:pPr>
                <a:defRPr/>
              </a:pPr>
              <a:endParaRPr lang="en-US"/>
            </a:p>
          </p:txBody>
        </p:sp>
        <p:sp>
          <p:nvSpPr>
            <p:cNvPr id="43" name="Line 62">
              <a:extLst>
                <a:ext uri="{FF2B5EF4-FFF2-40B4-BE49-F238E27FC236}">
                  <a16:creationId xmlns:a16="http://schemas.microsoft.com/office/drawing/2014/main" id="{07212AB8-5E3F-4020-979D-517CB39D14D9}"/>
                </a:ext>
              </a:extLst>
            </p:cNvPr>
            <p:cNvSpPr>
              <a:spLocks noChangeShapeType="1"/>
            </p:cNvSpPr>
            <p:nvPr/>
          </p:nvSpPr>
          <p:spPr bwMode="auto">
            <a:xfrm>
              <a:off x="8075613" y="3476358"/>
              <a:ext cx="276225" cy="0"/>
            </a:xfrm>
            <a:prstGeom prst="line">
              <a:avLst/>
            </a:prstGeom>
            <a:noFill/>
            <a:ln w="19050">
              <a:solidFill>
                <a:schemeClr val="tx1"/>
              </a:solidFill>
              <a:round/>
              <a:headEnd/>
              <a:tailEnd/>
            </a:ln>
          </p:spPr>
          <p:txBody>
            <a:bodyPr/>
            <a:lstStyle/>
            <a:p>
              <a:pPr>
                <a:defRPr/>
              </a:pPr>
              <a:endParaRPr lang="en-US"/>
            </a:p>
          </p:txBody>
        </p:sp>
        <p:sp>
          <p:nvSpPr>
            <p:cNvPr id="44" name="Text Box 63">
              <a:extLst>
                <a:ext uri="{FF2B5EF4-FFF2-40B4-BE49-F238E27FC236}">
                  <a16:creationId xmlns:a16="http://schemas.microsoft.com/office/drawing/2014/main" id="{D37702E9-2735-43CB-A6E3-CEADEEB97FCD}"/>
                </a:ext>
              </a:extLst>
            </p:cNvPr>
            <p:cNvSpPr txBox="1">
              <a:spLocks noChangeArrowheads="1"/>
            </p:cNvSpPr>
            <p:nvPr/>
          </p:nvSpPr>
          <p:spPr bwMode="auto">
            <a:xfrm>
              <a:off x="5551488" y="3940175"/>
              <a:ext cx="61118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20%</a:t>
              </a:r>
              <a:endParaRPr lang="en-US" sz="1400" baseline="-25000" dirty="0">
                <a:latin typeface="Calibri" panose="020F0502020204030204" pitchFamily="34" charset="0"/>
              </a:endParaRPr>
            </a:p>
          </p:txBody>
        </p:sp>
        <p:sp>
          <p:nvSpPr>
            <p:cNvPr id="45" name="Text Box 64">
              <a:extLst>
                <a:ext uri="{FF2B5EF4-FFF2-40B4-BE49-F238E27FC236}">
                  <a16:creationId xmlns:a16="http://schemas.microsoft.com/office/drawing/2014/main" id="{00743C49-F844-493A-B545-A789D3B678BE}"/>
                </a:ext>
              </a:extLst>
            </p:cNvPr>
            <p:cNvSpPr txBox="1">
              <a:spLocks noChangeArrowheads="1"/>
            </p:cNvSpPr>
            <p:nvPr/>
          </p:nvSpPr>
          <p:spPr bwMode="auto">
            <a:xfrm>
              <a:off x="6449699" y="3938588"/>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40%</a:t>
              </a:r>
              <a:endParaRPr lang="en-US" sz="1400" baseline="-25000" dirty="0">
                <a:latin typeface="Calibri" panose="020F0502020204030204" pitchFamily="34" charset="0"/>
              </a:endParaRPr>
            </a:p>
          </p:txBody>
        </p:sp>
        <p:sp>
          <p:nvSpPr>
            <p:cNvPr id="47" name="Text Box 66">
              <a:extLst>
                <a:ext uri="{FF2B5EF4-FFF2-40B4-BE49-F238E27FC236}">
                  <a16:creationId xmlns:a16="http://schemas.microsoft.com/office/drawing/2014/main" id="{6C434309-7A81-4454-A169-A32B2CE88D71}"/>
                </a:ext>
              </a:extLst>
            </p:cNvPr>
            <p:cNvSpPr txBox="1">
              <a:spLocks noChangeArrowheads="1"/>
            </p:cNvSpPr>
            <p:nvPr/>
          </p:nvSpPr>
          <p:spPr bwMode="auto">
            <a:xfrm>
              <a:off x="7518400" y="3938588"/>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20%</a:t>
              </a:r>
              <a:endParaRPr lang="en-US" sz="1400" baseline="-25000" dirty="0">
                <a:latin typeface="Calibri" panose="020F0502020204030204" pitchFamily="34" charset="0"/>
              </a:endParaRPr>
            </a:p>
          </p:txBody>
        </p:sp>
        <p:sp>
          <p:nvSpPr>
            <p:cNvPr id="48" name="Text Box 67">
              <a:extLst>
                <a:ext uri="{FF2B5EF4-FFF2-40B4-BE49-F238E27FC236}">
                  <a16:creationId xmlns:a16="http://schemas.microsoft.com/office/drawing/2014/main" id="{EE9D7792-75D2-479B-8D0E-F679E65AE7A2}"/>
                </a:ext>
              </a:extLst>
            </p:cNvPr>
            <p:cNvSpPr txBox="1">
              <a:spLocks noChangeArrowheads="1"/>
            </p:cNvSpPr>
            <p:nvPr/>
          </p:nvSpPr>
          <p:spPr bwMode="auto">
            <a:xfrm>
              <a:off x="8047038" y="3940175"/>
              <a:ext cx="61118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10%</a:t>
              </a:r>
              <a:endParaRPr lang="en-US" sz="1400" baseline="-25000" dirty="0">
                <a:latin typeface="Calibri" panose="020F0502020204030204" pitchFamily="34" charset="0"/>
              </a:endParaRPr>
            </a:p>
          </p:txBody>
        </p:sp>
        <p:sp>
          <p:nvSpPr>
            <p:cNvPr id="49" name="Text Box 68">
              <a:extLst>
                <a:ext uri="{FF2B5EF4-FFF2-40B4-BE49-F238E27FC236}">
                  <a16:creationId xmlns:a16="http://schemas.microsoft.com/office/drawing/2014/main" id="{34677A44-8047-4FE9-88D8-27312CB3F858}"/>
                </a:ext>
              </a:extLst>
            </p:cNvPr>
            <p:cNvSpPr txBox="1">
              <a:spLocks noChangeArrowheads="1"/>
            </p:cNvSpPr>
            <p:nvPr/>
          </p:nvSpPr>
          <p:spPr bwMode="auto">
            <a:xfrm>
              <a:off x="5161915" y="3940175"/>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7%</a:t>
              </a:r>
              <a:endParaRPr lang="en-US" sz="1400" baseline="-25000" dirty="0">
                <a:latin typeface="Calibri" panose="020F0502020204030204" pitchFamily="34" charset="0"/>
              </a:endParaRPr>
            </a:p>
          </p:txBody>
        </p:sp>
        <p:sp>
          <p:nvSpPr>
            <p:cNvPr id="50" name="Text Box 69">
              <a:extLst>
                <a:ext uri="{FF2B5EF4-FFF2-40B4-BE49-F238E27FC236}">
                  <a16:creationId xmlns:a16="http://schemas.microsoft.com/office/drawing/2014/main" id="{AD02442A-8297-4BED-8845-87279F3FA9DF}"/>
                </a:ext>
              </a:extLst>
            </p:cNvPr>
            <p:cNvSpPr txBox="1">
              <a:spLocks noChangeArrowheads="1"/>
            </p:cNvSpPr>
            <p:nvPr/>
          </p:nvSpPr>
          <p:spPr bwMode="auto">
            <a:xfrm>
              <a:off x="4892675" y="2482335"/>
              <a:ext cx="3762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3</a:t>
              </a:r>
            </a:p>
          </p:txBody>
        </p:sp>
        <p:sp>
          <p:nvSpPr>
            <p:cNvPr id="51" name="Line 71">
              <a:extLst>
                <a:ext uri="{FF2B5EF4-FFF2-40B4-BE49-F238E27FC236}">
                  <a16:creationId xmlns:a16="http://schemas.microsoft.com/office/drawing/2014/main" id="{3E8E720C-4C92-4923-A460-BEA0B1A240A6}"/>
                </a:ext>
              </a:extLst>
            </p:cNvPr>
            <p:cNvSpPr>
              <a:spLocks noChangeShapeType="1"/>
            </p:cNvSpPr>
            <p:nvPr/>
          </p:nvSpPr>
          <p:spPr bwMode="auto">
            <a:xfrm>
              <a:off x="5211763" y="2442260"/>
              <a:ext cx="217487" cy="0"/>
            </a:xfrm>
            <a:prstGeom prst="line">
              <a:avLst/>
            </a:prstGeom>
            <a:noFill/>
            <a:ln w="19050">
              <a:solidFill>
                <a:schemeClr val="tx1"/>
              </a:solidFill>
              <a:round/>
              <a:headEnd/>
              <a:tailEnd/>
            </a:ln>
          </p:spPr>
          <p:txBody>
            <a:bodyPr/>
            <a:lstStyle/>
            <a:p>
              <a:pPr>
                <a:defRPr/>
              </a:pPr>
              <a:endParaRPr lang="en-US"/>
            </a:p>
          </p:txBody>
        </p:sp>
        <p:sp>
          <p:nvSpPr>
            <p:cNvPr id="52" name="Text Box 72">
              <a:extLst>
                <a:ext uri="{FF2B5EF4-FFF2-40B4-BE49-F238E27FC236}">
                  <a16:creationId xmlns:a16="http://schemas.microsoft.com/office/drawing/2014/main" id="{4936A384-66F8-4073-8226-D2EDFEE0D68F}"/>
                </a:ext>
              </a:extLst>
            </p:cNvPr>
            <p:cNvSpPr txBox="1">
              <a:spLocks noChangeArrowheads="1"/>
            </p:cNvSpPr>
            <p:nvPr/>
          </p:nvSpPr>
          <p:spPr bwMode="auto">
            <a:xfrm>
              <a:off x="4884738" y="2006333"/>
              <a:ext cx="3508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1</a:t>
              </a:r>
            </a:p>
          </p:txBody>
        </p:sp>
        <p:sp>
          <p:nvSpPr>
            <p:cNvPr id="54" name="Text Box 74">
              <a:extLst>
                <a:ext uri="{FF2B5EF4-FFF2-40B4-BE49-F238E27FC236}">
                  <a16:creationId xmlns:a16="http://schemas.microsoft.com/office/drawing/2014/main" id="{579858C0-C36B-486C-8B24-7AD5DEF85BD0}"/>
                </a:ext>
              </a:extLst>
            </p:cNvPr>
            <p:cNvSpPr txBox="1">
              <a:spLocks noChangeArrowheads="1"/>
            </p:cNvSpPr>
            <p:nvPr/>
          </p:nvSpPr>
          <p:spPr bwMode="auto">
            <a:xfrm>
              <a:off x="4892675" y="2763807"/>
              <a:ext cx="4016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4</a:t>
              </a:r>
            </a:p>
          </p:txBody>
        </p:sp>
        <p:sp>
          <p:nvSpPr>
            <p:cNvPr id="55" name="Text Box 75">
              <a:extLst>
                <a:ext uri="{FF2B5EF4-FFF2-40B4-BE49-F238E27FC236}">
                  <a16:creationId xmlns:a16="http://schemas.microsoft.com/office/drawing/2014/main" id="{AF9A9642-E42C-4CAB-8D4D-3094D3EF68A3}"/>
                </a:ext>
              </a:extLst>
            </p:cNvPr>
            <p:cNvSpPr txBox="1">
              <a:spLocks noChangeArrowheads="1"/>
            </p:cNvSpPr>
            <p:nvPr/>
          </p:nvSpPr>
          <p:spPr bwMode="auto">
            <a:xfrm>
              <a:off x="4891088" y="3100120"/>
              <a:ext cx="4016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5</a:t>
              </a:r>
            </a:p>
          </p:txBody>
        </p:sp>
        <p:sp>
          <p:nvSpPr>
            <p:cNvPr id="56" name="Text Box 76">
              <a:extLst>
                <a:ext uri="{FF2B5EF4-FFF2-40B4-BE49-F238E27FC236}">
                  <a16:creationId xmlns:a16="http://schemas.microsoft.com/office/drawing/2014/main" id="{7FFA6AC8-A0A4-401F-824F-DD8D597ABB7A}"/>
                </a:ext>
              </a:extLst>
            </p:cNvPr>
            <p:cNvSpPr txBox="1">
              <a:spLocks noChangeArrowheads="1"/>
            </p:cNvSpPr>
            <p:nvPr/>
          </p:nvSpPr>
          <p:spPr bwMode="auto">
            <a:xfrm>
              <a:off x="4892675" y="3274745"/>
              <a:ext cx="390525"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6</a:t>
              </a:r>
            </a:p>
          </p:txBody>
        </p:sp>
        <p:sp>
          <p:nvSpPr>
            <p:cNvPr id="57" name="Line 77">
              <a:extLst>
                <a:ext uri="{FF2B5EF4-FFF2-40B4-BE49-F238E27FC236}">
                  <a16:creationId xmlns:a16="http://schemas.microsoft.com/office/drawing/2014/main" id="{4210AABD-1DED-493A-BBE1-FC48E308FF4F}"/>
                </a:ext>
              </a:extLst>
            </p:cNvPr>
            <p:cNvSpPr>
              <a:spLocks noChangeShapeType="1"/>
            </p:cNvSpPr>
            <p:nvPr/>
          </p:nvSpPr>
          <p:spPr bwMode="auto">
            <a:xfrm flipH="1">
              <a:off x="5164138" y="2970817"/>
              <a:ext cx="889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59" name="Line 79">
              <a:extLst>
                <a:ext uri="{FF2B5EF4-FFF2-40B4-BE49-F238E27FC236}">
                  <a16:creationId xmlns:a16="http://schemas.microsoft.com/office/drawing/2014/main" id="{5D0312AE-2089-47EA-8217-A49C0C55BE90}"/>
                </a:ext>
              </a:extLst>
            </p:cNvPr>
            <p:cNvSpPr>
              <a:spLocks noChangeShapeType="1"/>
            </p:cNvSpPr>
            <p:nvPr/>
          </p:nvSpPr>
          <p:spPr bwMode="auto">
            <a:xfrm flipH="1">
              <a:off x="5157788" y="3263633"/>
              <a:ext cx="2286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60" name="Line 80">
              <a:extLst>
                <a:ext uri="{FF2B5EF4-FFF2-40B4-BE49-F238E27FC236}">
                  <a16:creationId xmlns:a16="http://schemas.microsoft.com/office/drawing/2014/main" id="{7B3CBB5A-F253-457B-B6F7-2808128C601D}"/>
                </a:ext>
              </a:extLst>
            </p:cNvPr>
            <p:cNvSpPr>
              <a:spLocks noChangeShapeType="1"/>
            </p:cNvSpPr>
            <p:nvPr/>
          </p:nvSpPr>
          <p:spPr bwMode="auto">
            <a:xfrm flipH="1">
              <a:off x="5157788" y="3473183"/>
              <a:ext cx="2921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61" name="Line 81">
              <a:extLst>
                <a:ext uri="{FF2B5EF4-FFF2-40B4-BE49-F238E27FC236}">
                  <a16:creationId xmlns:a16="http://schemas.microsoft.com/office/drawing/2014/main" id="{003DF1BF-7945-4EAB-89BE-D45FBECFAC27}"/>
                </a:ext>
              </a:extLst>
            </p:cNvPr>
            <p:cNvSpPr>
              <a:spLocks noChangeShapeType="1"/>
            </p:cNvSpPr>
            <p:nvPr/>
          </p:nvSpPr>
          <p:spPr bwMode="auto">
            <a:xfrm flipH="1">
              <a:off x="5173663" y="2702997"/>
              <a:ext cx="260350" cy="0"/>
            </a:xfrm>
            <a:prstGeom prst="line">
              <a:avLst/>
            </a:prstGeom>
            <a:noFill/>
            <a:ln w="9525">
              <a:solidFill>
                <a:schemeClr val="tx1"/>
              </a:solidFill>
              <a:prstDash val="sysDot"/>
              <a:round/>
              <a:headEnd/>
              <a:tailEnd type="arrow" w="sm" len="sm"/>
            </a:ln>
          </p:spPr>
          <p:txBody>
            <a:bodyPr/>
            <a:lstStyle/>
            <a:p>
              <a:pPr>
                <a:defRPr/>
              </a:pPr>
              <a:endParaRPr lang="en-US" dirty="0"/>
            </a:p>
          </p:txBody>
        </p:sp>
        <p:sp>
          <p:nvSpPr>
            <p:cNvPr id="64" name="Text Box 88">
              <a:extLst>
                <a:ext uri="{FF2B5EF4-FFF2-40B4-BE49-F238E27FC236}">
                  <a16:creationId xmlns:a16="http://schemas.microsoft.com/office/drawing/2014/main" id="{7B52B009-1FB0-425B-A125-15EF24F41A2F}"/>
                </a:ext>
              </a:extLst>
            </p:cNvPr>
            <p:cNvSpPr txBox="1">
              <a:spLocks noChangeArrowheads="1"/>
            </p:cNvSpPr>
            <p:nvPr/>
          </p:nvSpPr>
          <p:spPr bwMode="auto">
            <a:xfrm>
              <a:off x="7461250" y="3201720"/>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P(b</a:t>
              </a:r>
              <a:r>
                <a:rPr lang="en-US" sz="1400" baseline="-25000" dirty="0">
                  <a:latin typeface="Calibri" panose="020F0502020204030204" pitchFamily="34" charset="0"/>
                </a:rPr>
                <a:t>5</a:t>
              </a:r>
              <a:r>
                <a:rPr lang="en-US" sz="1400" dirty="0">
                  <a:latin typeface="Calibri" panose="020F0502020204030204" pitchFamily="34" charset="0"/>
                </a:rPr>
                <a:t>)=0.2</a:t>
              </a:r>
              <a:endParaRPr lang="en-US" sz="1400" baseline="-25000" dirty="0">
                <a:latin typeface="Calibri" panose="020F0502020204030204" pitchFamily="34" charset="0"/>
              </a:endParaRPr>
            </a:p>
          </p:txBody>
        </p:sp>
        <p:sp>
          <p:nvSpPr>
            <p:cNvPr id="65" name="Text Box 89">
              <a:extLst>
                <a:ext uri="{FF2B5EF4-FFF2-40B4-BE49-F238E27FC236}">
                  <a16:creationId xmlns:a16="http://schemas.microsoft.com/office/drawing/2014/main" id="{12703112-1504-4D3D-A2C1-D309218C8D24}"/>
                </a:ext>
              </a:extLst>
            </p:cNvPr>
            <p:cNvSpPr txBox="1">
              <a:spLocks noChangeArrowheads="1"/>
            </p:cNvSpPr>
            <p:nvPr/>
          </p:nvSpPr>
          <p:spPr bwMode="auto">
            <a:xfrm>
              <a:off x="5546137" y="2386517"/>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P(b</a:t>
              </a:r>
              <a:r>
                <a:rPr lang="en-US" sz="1400" baseline="-25000" dirty="0">
                  <a:latin typeface="Calibri" panose="020F0502020204030204" pitchFamily="34" charset="0"/>
                </a:rPr>
                <a:t>3</a:t>
              </a:r>
              <a:r>
                <a:rPr lang="en-US" sz="1400" dirty="0">
                  <a:latin typeface="Calibri" panose="020F0502020204030204" pitchFamily="34" charset="0"/>
                </a:rPr>
                <a:t>)=0.2</a:t>
              </a:r>
              <a:endParaRPr lang="en-US" sz="1400" baseline="-25000" dirty="0">
                <a:latin typeface="Calibri" panose="020F0502020204030204" pitchFamily="34" charset="0"/>
              </a:endParaRPr>
            </a:p>
          </p:txBody>
        </p:sp>
      </p:grpSp>
      <p:sp>
        <p:nvSpPr>
          <p:cNvPr id="66" name="Freeform 10">
            <a:extLst>
              <a:ext uri="{FF2B5EF4-FFF2-40B4-BE49-F238E27FC236}">
                <a16:creationId xmlns:a16="http://schemas.microsoft.com/office/drawing/2014/main" id="{092B67FC-D05E-4185-B6BB-BC2B297AF12B}"/>
              </a:ext>
            </a:extLst>
          </p:cNvPr>
          <p:cNvSpPr>
            <a:spLocks/>
          </p:cNvSpPr>
          <p:nvPr/>
        </p:nvSpPr>
        <p:spPr bwMode="auto">
          <a:xfrm>
            <a:off x="6896418" y="2152651"/>
            <a:ext cx="3213100" cy="1662113"/>
          </a:xfrm>
          <a:custGeom>
            <a:avLst/>
            <a:gdLst>
              <a:gd name="T0" fmla="*/ 0 w 2024"/>
              <a:gd name="T1" fmla="*/ 0 h 1047"/>
              <a:gd name="T2" fmla="*/ 2147483647 w 2024"/>
              <a:gd name="T3" fmla="*/ 2147483647 h 1047"/>
              <a:gd name="T4" fmla="*/ 2147483647 w 2024"/>
              <a:gd name="T5" fmla="*/ 2147483647 h 1047"/>
              <a:gd name="T6" fmla="*/ 2147483647 w 2024"/>
              <a:gd name="T7" fmla="*/ 2147483647 h 1047"/>
              <a:gd name="T8" fmla="*/ 2147483647 w 2024"/>
              <a:gd name="T9" fmla="*/ 2147483647 h 1047"/>
              <a:gd name="T10" fmla="*/ 2147483647 w 2024"/>
              <a:gd name="T11" fmla="*/ 2147483647 h 1047"/>
              <a:gd name="T12" fmla="*/ 2147483647 w 2024"/>
              <a:gd name="T13" fmla="*/ 2147483647 h 1047"/>
              <a:gd name="T14" fmla="*/ 0 60000 65536"/>
              <a:gd name="T15" fmla="*/ 0 60000 65536"/>
              <a:gd name="T16" fmla="*/ 0 60000 65536"/>
              <a:gd name="T17" fmla="*/ 0 60000 65536"/>
              <a:gd name="T18" fmla="*/ 0 60000 65536"/>
              <a:gd name="T19" fmla="*/ 0 60000 65536"/>
              <a:gd name="T20" fmla="*/ 0 60000 65536"/>
              <a:gd name="T21" fmla="*/ 0 w 2024"/>
              <a:gd name="T22" fmla="*/ 0 h 1047"/>
              <a:gd name="T23" fmla="*/ 2024 w 2024"/>
              <a:gd name="T24" fmla="*/ 1047 h 10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4" h="1047">
                <a:moveTo>
                  <a:pt x="0" y="0"/>
                </a:moveTo>
                <a:cubicBezTo>
                  <a:pt x="17" y="134"/>
                  <a:pt x="41" y="268"/>
                  <a:pt x="70" y="349"/>
                </a:cubicBezTo>
                <a:cubicBezTo>
                  <a:pt x="99" y="430"/>
                  <a:pt x="110" y="447"/>
                  <a:pt x="174" y="488"/>
                </a:cubicBezTo>
                <a:cubicBezTo>
                  <a:pt x="238" y="529"/>
                  <a:pt x="256" y="546"/>
                  <a:pt x="454" y="593"/>
                </a:cubicBezTo>
                <a:cubicBezTo>
                  <a:pt x="652" y="640"/>
                  <a:pt x="1140" y="716"/>
                  <a:pt x="1361" y="768"/>
                </a:cubicBezTo>
                <a:cubicBezTo>
                  <a:pt x="1582" y="820"/>
                  <a:pt x="1669" y="860"/>
                  <a:pt x="1780" y="907"/>
                </a:cubicBezTo>
                <a:cubicBezTo>
                  <a:pt x="1891" y="954"/>
                  <a:pt x="1973" y="1018"/>
                  <a:pt x="2024" y="1047"/>
                </a:cubicBezTo>
              </a:path>
            </a:pathLst>
          </a:custGeom>
          <a:noFill/>
          <a:ln w="22225">
            <a:solidFill>
              <a:srgbClr val="B686DA"/>
            </a:solidFill>
            <a:prstDash val="sysDash"/>
            <a:round/>
            <a:headEnd/>
            <a:tailEnd/>
          </a:ln>
        </p:spPr>
        <p:txBody>
          <a:bodyPr/>
          <a:lstStyle/>
          <a:p>
            <a:pPr>
              <a:defRPr/>
            </a:pPr>
            <a:endParaRPr lang="en-US"/>
          </a:p>
        </p:txBody>
      </p:sp>
      <p:sp>
        <p:nvSpPr>
          <p:cNvPr id="6" name="Text Box 62">
            <a:extLst>
              <a:ext uri="{FF2B5EF4-FFF2-40B4-BE49-F238E27FC236}">
                <a16:creationId xmlns:a16="http://schemas.microsoft.com/office/drawing/2014/main" id="{56F66721-0CAE-16AC-E9AA-B48EE0391859}"/>
              </a:ext>
            </a:extLst>
          </p:cNvPr>
          <p:cNvSpPr txBox="1">
            <a:spLocks noChangeArrowheads="1"/>
          </p:cNvSpPr>
          <p:nvPr/>
        </p:nvSpPr>
        <p:spPr bwMode="auto">
          <a:xfrm>
            <a:off x="3550445" y="1052060"/>
            <a:ext cx="50768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latin typeface="Calibri" panose="020F0502020204030204" pitchFamily="34" charset="0"/>
              </a:rPr>
              <a:t>Initial Probability Distributions</a:t>
            </a:r>
            <a:endParaRPr lang="en-US" altLang="en-US" sz="1800" i="1" dirty="0">
              <a:latin typeface="Calibri" panose="020F0502020204030204" pitchFamily="34" charset="0"/>
            </a:endParaRPr>
          </a:p>
        </p:txBody>
      </p:sp>
      <p:sp>
        <p:nvSpPr>
          <p:cNvPr id="7" name="Title 2">
            <a:extLst>
              <a:ext uri="{FF2B5EF4-FFF2-40B4-BE49-F238E27FC236}">
                <a16:creationId xmlns:a16="http://schemas.microsoft.com/office/drawing/2014/main" id="{5D3F7C1E-648E-0C5D-FCE1-E15B2E1D2304}"/>
              </a:ext>
            </a:extLst>
          </p:cNvPr>
          <p:cNvSpPr>
            <a:spLocks noGrp="1"/>
          </p:cNvSpPr>
          <p:nvPr>
            <p:ph type="title"/>
          </p:nvPr>
        </p:nvSpPr>
        <p:spPr>
          <a:xfrm>
            <a:off x="914400" y="150735"/>
            <a:ext cx="10363200" cy="1143000"/>
          </a:xfrm>
        </p:spPr>
        <p:txBody>
          <a:bodyPr/>
          <a:lstStyle/>
          <a:p>
            <a:r>
              <a:rPr lang="en-US" altLang="en-US" dirty="0">
                <a:effectLst/>
              </a:rPr>
              <a:t>Total Probability Method</a:t>
            </a:r>
            <a:endParaRPr lang="en-US" dirty="0"/>
          </a:p>
        </p:txBody>
      </p:sp>
      <p:sp>
        <p:nvSpPr>
          <p:cNvPr id="3" name="Line 15">
            <a:extLst>
              <a:ext uri="{FF2B5EF4-FFF2-40B4-BE49-F238E27FC236}">
                <a16:creationId xmlns:a16="http://schemas.microsoft.com/office/drawing/2014/main" id="{59AD7911-8F5D-55B7-4EBD-FE98CABAC069}"/>
              </a:ext>
            </a:extLst>
          </p:cNvPr>
          <p:cNvSpPr>
            <a:spLocks noChangeShapeType="1"/>
          </p:cNvSpPr>
          <p:nvPr/>
        </p:nvSpPr>
        <p:spPr bwMode="auto">
          <a:xfrm flipV="1">
            <a:off x="6980239" y="1924895"/>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3" name="Group 12">
            <a:extLst>
              <a:ext uri="{FF2B5EF4-FFF2-40B4-BE49-F238E27FC236}">
                <a16:creationId xmlns:a16="http://schemas.microsoft.com/office/drawing/2014/main" id="{0A2B18AB-928D-BC4F-86F5-052D9399DFC6}"/>
              </a:ext>
            </a:extLst>
          </p:cNvPr>
          <p:cNvGrpSpPr/>
          <p:nvPr/>
        </p:nvGrpSpPr>
        <p:grpSpPr>
          <a:xfrm>
            <a:off x="6629082" y="2156512"/>
            <a:ext cx="611188" cy="2088563"/>
            <a:chOff x="6629082" y="2156512"/>
            <a:chExt cx="611188" cy="2088563"/>
          </a:xfrm>
        </p:grpSpPr>
        <p:sp>
          <p:nvSpPr>
            <p:cNvPr id="5" name="Text Box 68">
              <a:extLst>
                <a:ext uri="{FF2B5EF4-FFF2-40B4-BE49-F238E27FC236}">
                  <a16:creationId xmlns:a16="http://schemas.microsoft.com/office/drawing/2014/main" id="{3309472C-0744-A538-BABF-3478E29EDBC8}"/>
                </a:ext>
              </a:extLst>
            </p:cNvPr>
            <p:cNvSpPr txBox="1">
              <a:spLocks noChangeArrowheads="1"/>
            </p:cNvSpPr>
            <p:nvPr/>
          </p:nvSpPr>
          <p:spPr bwMode="auto">
            <a:xfrm>
              <a:off x="6629082" y="3940275"/>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3%</a:t>
              </a:r>
              <a:endParaRPr lang="en-US" sz="1400" baseline="-25000" dirty="0">
                <a:latin typeface="Calibri" panose="020F0502020204030204" pitchFamily="34" charset="0"/>
              </a:endParaRPr>
            </a:p>
          </p:txBody>
        </p:sp>
        <p:sp>
          <p:nvSpPr>
            <p:cNvPr id="8" name="Text Box 72">
              <a:extLst>
                <a:ext uri="{FF2B5EF4-FFF2-40B4-BE49-F238E27FC236}">
                  <a16:creationId xmlns:a16="http://schemas.microsoft.com/office/drawing/2014/main" id="{C63B5A61-4466-7FA8-28D7-967FDBE9112A}"/>
                </a:ext>
              </a:extLst>
            </p:cNvPr>
            <p:cNvSpPr txBox="1">
              <a:spLocks noChangeArrowheads="1"/>
            </p:cNvSpPr>
            <p:nvPr/>
          </p:nvSpPr>
          <p:spPr bwMode="auto">
            <a:xfrm>
              <a:off x="6650039" y="2280654"/>
              <a:ext cx="3508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2</a:t>
              </a:r>
            </a:p>
          </p:txBody>
        </p:sp>
        <p:sp>
          <p:nvSpPr>
            <p:cNvPr id="9" name="Line 71">
              <a:extLst>
                <a:ext uri="{FF2B5EF4-FFF2-40B4-BE49-F238E27FC236}">
                  <a16:creationId xmlns:a16="http://schemas.microsoft.com/office/drawing/2014/main" id="{B45F67BC-287D-BDEC-21B8-7BF9925F326B}"/>
                </a:ext>
              </a:extLst>
            </p:cNvPr>
            <p:cNvSpPr>
              <a:spLocks noChangeShapeType="1"/>
            </p:cNvSpPr>
            <p:nvPr/>
          </p:nvSpPr>
          <p:spPr bwMode="auto">
            <a:xfrm>
              <a:off x="6885625" y="2156512"/>
              <a:ext cx="115251" cy="0"/>
            </a:xfrm>
            <a:prstGeom prst="line">
              <a:avLst/>
            </a:prstGeom>
            <a:noFill/>
            <a:ln w="19050">
              <a:solidFill>
                <a:schemeClr val="tx1"/>
              </a:solidFill>
              <a:round/>
              <a:headEnd/>
              <a:tailEnd/>
            </a:ln>
          </p:spPr>
          <p:txBody>
            <a:bodyPr/>
            <a:lstStyle/>
            <a:p>
              <a:pPr>
                <a:defRPr/>
              </a:pPr>
              <a:endParaRPr lang="en-US"/>
            </a:p>
          </p:txBody>
        </p:sp>
      </p:grpSp>
      <p:sp>
        <p:nvSpPr>
          <p:cNvPr id="10" name="TextBox 9">
            <a:extLst>
              <a:ext uri="{FF2B5EF4-FFF2-40B4-BE49-F238E27FC236}">
                <a16:creationId xmlns:a16="http://schemas.microsoft.com/office/drawing/2014/main" id="{BB809C8F-1558-67F9-1730-EDE1F1F70058}"/>
              </a:ext>
            </a:extLst>
          </p:cNvPr>
          <p:cNvSpPr txBox="1"/>
          <p:nvPr/>
        </p:nvSpPr>
        <p:spPr>
          <a:xfrm>
            <a:off x="10399561" y="2433054"/>
            <a:ext cx="1733551" cy="1631216"/>
          </a:xfrm>
          <a:prstGeom prst="rect">
            <a:avLst/>
          </a:prstGeom>
          <a:noFill/>
        </p:spPr>
        <p:txBody>
          <a:bodyPr wrap="square" rtlCol="0">
            <a:spAutoFit/>
          </a:bodyPr>
          <a:lstStyle/>
          <a:p>
            <a:r>
              <a:rPr lang="en-US" sz="2000" b="1" dirty="0">
                <a:solidFill>
                  <a:srgbClr val="00B050"/>
                </a:solidFill>
                <a:latin typeface="Ink Free" panose="03080402000500000000" pitchFamily="66" charset="0"/>
              </a:rPr>
              <a:t>Note, annual curve will always be higher, index points higher</a:t>
            </a:r>
          </a:p>
        </p:txBody>
      </p:sp>
      <p:cxnSp>
        <p:nvCxnSpPr>
          <p:cNvPr id="14" name="Straight Arrow Connector 13">
            <a:extLst>
              <a:ext uri="{FF2B5EF4-FFF2-40B4-BE49-F238E27FC236}">
                <a16:creationId xmlns:a16="http://schemas.microsoft.com/office/drawing/2014/main" id="{971E04BA-7B15-86E4-81EC-FD8D7FEB610D}"/>
              </a:ext>
            </a:extLst>
          </p:cNvPr>
          <p:cNvCxnSpPr>
            <a:cxnSpLocks/>
          </p:cNvCxnSpPr>
          <p:nvPr/>
        </p:nvCxnSpPr>
        <p:spPr>
          <a:xfrm>
            <a:off x="7567273" y="3068608"/>
            <a:ext cx="1059997" cy="0"/>
          </a:xfrm>
          <a:prstGeom prst="straightConnector1">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8817BD3E-ABF7-87B4-8120-9954E537E783}"/>
              </a:ext>
            </a:extLst>
          </p:cNvPr>
          <p:cNvCxnSpPr>
            <a:cxnSpLocks/>
          </p:cNvCxnSpPr>
          <p:nvPr/>
        </p:nvCxnSpPr>
        <p:spPr>
          <a:xfrm>
            <a:off x="6860359" y="3068608"/>
            <a:ext cx="655185" cy="0"/>
          </a:xfrm>
          <a:prstGeom prst="straightConnector1">
            <a:avLst/>
          </a:prstGeom>
          <a:ln w="9525">
            <a:solidFill>
              <a:srgbClr val="FF0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4856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29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29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609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30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30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30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30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613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613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614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subTnLst>
                                    <p:set>
                                      <p:cBhvr override="childStyle">
                                        <p:cTn dur="1" fill="hold" display="0" masterRel="nextClick" afterEffect="1"/>
                                        <p:tgtEl>
                                          <p:spTgt spid="17"/>
                                        </p:tgtEl>
                                        <p:attrNameLst>
                                          <p:attrName>style.visibility</p:attrName>
                                        </p:attrNameLst>
                                      </p:cBhvr>
                                      <p:to>
                                        <p:strVal val="hidden"/>
                                      </p:to>
                                    </p:set>
                                  </p:subTnLst>
                                </p:cTn>
                              </p:par>
                              <p:par>
                                <p:cTn id="35" presetID="1"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par>
                                <p:cTn id="37" presetID="1"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animBg="1"/>
      <p:bldP spid="46091" grpId="0"/>
      <p:bldP spid="12302" grpId="0" animBg="1"/>
      <p:bldP spid="12303" grpId="0" animBg="1"/>
      <p:bldP spid="12305" grpId="0" animBg="1"/>
      <p:bldP spid="12306" grpId="0" animBg="1"/>
      <p:bldP spid="46136" grpId="0"/>
      <p:bldP spid="46137" grpId="0"/>
      <p:bldP spid="46141" grpId="0"/>
      <p:bldP spid="30" grpId="0"/>
      <p:bldP spid="62" grpId="0"/>
      <p:bldP spid="66" grpId="0" animBg="1"/>
      <p:bldP spid="3" grpId="0" animBg="1"/>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51" name="Text Box 99"/>
          <p:cNvSpPr txBox="1">
            <a:spLocks noChangeArrowheads="1"/>
          </p:cNvSpPr>
          <p:nvPr/>
        </p:nvSpPr>
        <p:spPr bwMode="auto">
          <a:xfrm>
            <a:off x="1465898" y="5162046"/>
            <a:ext cx="3840164" cy="1295739"/>
          </a:xfrm>
          <a:prstGeom prst="rect">
            <a:avLst/>
          </a:prstGeom>
          <a:noFill/>
          <a:ln w="9525">
            <a:noFill/>
            <a:miter lim="800000"/>
            <a:headEnd/>
            <a:tailEnd/>
          </a:ln>
          <a:effectLst/>
        </p:spPr>
        <p:txBody>
          <a:bodyPr wrap="square">
            <a:spAutoFit/>
          </a:bodyPr>
          <a:lstStyle/>
          <a:p>
            <a:pPr>
              <a:spcBef>
                <a:spcPct val="50000"/>
              </a:spcBef>
              <a:defRPr/>
            </a:pPr>
            <a:r>
              <a:rPr lang="en-US" sz="2100" dirty="0">
                <a:latin typeface="Calibri" panose="020F0502020204030204" pitchFamily="34" charset="0"/>
              </a:rPr>
              <a:t>For </a:t>
            </a:r>
            <a:r>
              <a:rPr lang="en-US" sz="2100" u="sng" dirty="0">
                <a:latin typeface="Calibri" panose="020F0502020204030204" pitchFamily="34" charset="0"/>
              </a:rPr>
              <a:t>every</a:t>
            </a:r>
            <a:r>
              <a:rPr lang="en-US" sz="2100" dirty="0">
                <a:latin typeface="Calibri" panose="020F0502020204030204" pitchFamily="34" charset="0"/>
              </a:rPr>
              <a:t> level of C, use the </a:t>
            </a:r>
          </a:p>
          <a:p>
            <a:pPr>
              <a:spcBef>
                <a:spcPct val="20000"/>
              </a:spcBef>
              <a:defRPr/>
            </a:pPr>
            <a:r>
              <a:rPr lang="en-US" sz="2100" b="1" dirty="0">
                <a:solidFill>
                  <a:srgbClr val="008000"/>
                </a:solidFill>
                <a:latin typeface="Calibri" panose="020F0502020204030204" pitchFamily="34" charset="0"/>
              </a:rPr>
              <a:t>Law of Total Probability</a:t>
            </a:r>
            <a:r>
              <a:rPr lang="en-US" sz="2100" dirty="0">
                <a:solidFill>
                  <a:srgbClr val="008000"/>
                </a:solidFill>
                <a:latin typeface="Calibri" panose="020F0502020204030204" pitchFamily="34" charset="0"/>
              </a:rPr>
              <a:t>:</a:t>
            </a:r>
          </a:p>
          <a:p>
            <a:pPr>
              <a:defRPr/>
            </a:pPr>
            <a:r>
              <a:rPr lang="en-US" sz="2100" dirty="0">
                <a:solidFill>
                  <a:srgbClr val="008000"/>
                </a:solidFill>
                <a:latin typeface="Calibri" panose="020F0502020204030204" pitchFamily="34" charset="0"/>
              </a:rPr>
              <a:t>P(C) = </a:t>
            </a:r>
            <a:r>
              <a:rPr lang="en-US" sz="4800" baseline="-10000" dirty="0">
                <a:solidFill>
                  <a:srgbClr val="008000"/>
                </a:solidFill>
                <a:latin typeface="Calibri" panose="020F0502020204030204" pitchFamily="34" charset="0"/>
                <a:cs typeface="Times New Roman" pitchFamily="18" charset="0"/>
              </a:rPr>
              <a:t>Σ</a:t>
            </a:r>
            <a:r>
              <a:rPr lang="en-US" sz="2000" baseline="-25000" dirty="0">
                <a:solidFill>
                  <a:srgbClr val="008000"/>
                </a:solidFill>
                <a:latin typeface="Calibri" panose="020F0502020204030204" pitchFamily="34" charset="0"/>
                <a:cs typeface="Times New Roman" pitchFamily="18" charset="0"/>
              </a:rPr>
              <a:t>B</a:t>
            </a:r>
            <a:r>
              <a:rPr lang="en-US" sz="2100" dirty="0">
                <a:solidFill>
                  <a:srgbClr val="008000"/>
                </a:solidFill>
                <a:latin typeface="Calibri" panose="020F0502020204030204" pitchFamily="34" charset="0"/>
              </a:rPr>
              <a:t>  P(C|B) </a:t>
            </a:r>
            <a:r>
              <a:rPr lang="en-US" sz="2100" dirty="0">
                <a:solidFill>
                  <a:srgbClr val="008000"/>
                </a:solidFill>
                <a:latin typeface="Calibri" panose="020F0502020204030204" pitchFamily="34" charset="0"/>
                <a:sym typeface="Symbol" pitchFamily="18" charset="2"/>
              </a:rPr>
              <a:t>*</a:t>
            </a:r>
            <a:r>
              <a:rPr lang="en-US" sz="2100" dirty="0">
                <a:solidFill>
                  <a:srgbClr val="008000"/>
                </a:solidFill>
                <a:latin typeface="Calibri" panose="020F0502020204030204" pitchFamily="34" charset="0"/>
              </a:rPr>
              <a:t> P(B)</a:t>
            </a:r>
          </a:p>
        </p:txBody>
      </p:sp>
      <p:sp>
        <p:nvSpPr>
          <p:cNvPr id="21506" name="Freeform 3"/>
          <p:cNvSpPr>
            <a:spLocks/>
          </p:cNvSpPr>
          <p:nvPr/>
        </p:nvSpPr>
        <p:spPr bwMode="auto">
          <a:xfrm>
            <a:off x="2112010" y="580755"/>
            <a:ext cx="2603500" cy="998538"/>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07" name="Freeform 4"/>
          <p:cNvSpPr>
            <a:spLocks/>
          </p:cNvSpPr>
          <p:nvPr/>
        </p:nvSpPr>
        <p:spPr bwMode="auto">
          <a:xfrm>
            <a:off x="2140585" y="674418"/>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08" name="Freeform 5"/>
          <p:cNvSpPr>
            <a:spLocks/>
          </p:cNvSpPr>
          <p:nvPr/>
        </p:nvSpPr>
        <p:spPr bwMode="auto">
          <a:xfrm>
            <a:off x="2213610" y="783955"/>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09" name="Freeform 6"/>
          <p:cNvSpPr>
            <a:spLocks/>
          </p:cNvSpPr>
          <p:nvPr/>
        </p:nvSpPr>
        <p:spPr bwMode="auto">
          <a:xfrm>
            <a:off x="2181860" y="895081"/>
            <a:ext cx="2603500" cy="1109663"/>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10" name="Freeform 7"/>
          <p:cNvSpPr>
            <a:spLocks/>
          </p:cNvSpPr>
          <p:nvPr/>
        </p:nvSpPr>
        <p:spPr bwMode="auto">
          <a:xfrm>
            <a:off x="2223135" y="990331"/>
            <a:ext cx="2603500" cy="11652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11" name="Freeform 8"/>
          <p:cNvSpPr>
            <a:spLocks/>
          </p:cNvSpPr>
          <p:nvPr/>
        </p:nvSpPr>
        <p:spPr bwMode="auto">
          <a:xfrm>
            <a:off x="2208848" y="1114156"/>
            <a:ext cx="2603500" cy="11906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12" name="Rectangle 9"/>
          <p:cNvSpPr>
            <a:spLocks noChangeArrowheads="1"/>
          </p:cNvSpPr>
          <p:nvPr/>
        </p:nvSpPr>
        <p:spPr bwMode="auto">
          <a:xfrm>
            <a:off x="1872298" y="379453"/>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9162" name="Text Box 10"/>
          <p:cNvSpPr txBox="1">
            <a:spLocks noChangeArrowheads="1"/>
          </p:cNvSpPr>
          <p:nvPr/>
        </p:nvSpPr>
        <p:spPr bwMode="auto">
          <a:xfrm>
            <a:off x="1759586" y="2794000"/>
            <a:ext cx="3546475" cy="274638"/>
          </a:xfrm>
          <a:prstGeom prst="rect">
            <a:avLst/>
          </a:prstGeom>
          <a:noFill/>
          <a:ln w="9525">
            <a:noFill/>
            <a:miter lim="800000"/>
            <a:headEnd/>
            <a:tailEnd/>
          </a:ln>
          <a:effectLst/>
        </p:spPr>
        <p:txBody>
          <a:bodyPr>
            <a:spAutoFit/>
          </a:bodyPr>
          <a:lstStyle/>
          <a:p>
            <a:pPr>
              <a:spcBef>
                <a:spcPct val="50000"/>
              </a:spcBef>
              <a:defRPr/>
            </a:pPr>
            <a:r>
              <a:rPr lang="en-US" sz="1200" dirty="0">
                <a:latin typeface="Calibri" panose="020F0502020204030204" pitchFamily="34" charset="0"/>
              </a:rPr>
              <a:t>0.99 0.90            0.50           0.10   0.05  0.01</a:t>
            </a:r>
          </a:p>
        </p:txBody>
      </p:sp>
      <p:sp>
        <p:nvSpPr>
          <p:cNvPr id="21514" name="Line 11"/>
          <p:cNvSpPr>
            <a:spLocks noChangeShapeType="1"/>
          </p:cNvSpPr>
          <p:nvPr/>
        </p:nvSpPr>
        <p:spPr bwMode="auto">
          <a:xfrm flipV="1">
            <a:off x="4642485" y="387412"/>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15" name="Line 13"/>
          <p:cNvSpPr>
            <a:spLocks noChangeShapeType="1"/>
          </p:cNvSpPr>
          <p:nvPr/>
        </p:nvSpPr>
        <p:spPr bwMode="auto">
          <a:xfrm flipV="1">
            <a:off x="4351973" y="373126"/>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16" name="Line 14"/>
          <p:cNvSpPr>
            <a:spLocks noChangeShapeType="1"/>
          </p:cNvSpPr>
          <p:nvPr/>
        </p:nvSpPr>
        <p:spPr bwMode="auto">
          <a:xfrm flipV="1">
            <a:off x="3963035" y="373126"/>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17" name="Line 15"/>
          <p:cNvSpPr>
            <a:spLocks noChangeShapeType="1"/>
          </p:cNvSpPr>
          <p:nvPr/>
        </p:nvSpPr>
        <p:spPr bwMode="auto">
          <a:xfrm flipV="1">
            <a:off x="3154998" y="373126"/>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18" name="Line 16"/>
          <p:cNvSpPr>
            <a:spLocks noChangeShapeType="1"/>
          </p:cNvSpPr>
          <p:nvPr/>
        </p:nvSpPr>
        <p:spPr bwMode="auto">
          <a:xfrm flipV="1">
            <a:off x="2321560" y="382651"/>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19" name="Line 17"/>
          <p:cNvSpPr>
            <a:spLocks noChangeShapeType="1"/>
          </p:cNvSpPr>
          <p:nvPr/>
        </p:nvSpPr>
        <p:spPr bwMode="auto">
          <a:xfrm flipV="1">
            <a:off x="3750310" y="368362"/>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49170" name="Text Box 18"/>
          <p:cNvSpPr txBox="1">
            <a:spLocks noChangeArrowheads="1"/>
          </p:cNvSpPr>
          <p:nvPr/>
        </p:nvSpPr>
        <p:spPr bwMode="auto">
          <a:xfrm>
            <a:off x="1897578" y="3194050"/>
            <a:ext cx="3145274" cy="338554"/>
          </a:xfrm>
          <a:prstGeom prst="rect">
            <a:avLst/>
          </a:prstGeom>
          <a:noFill/>
          <a:ln w="9525">
            <a:noFill/>
            <a:miter lim="800000"/>
            <a:headEnd/>
            <a:tailEnd/>
          </a:ln>
          <a:effectLst/>
        </p:spPr>
        <p:txBody>
          <a:bodyPr wrap="square">
            <a:spAutoFit/>
          </a:bodyPr>
          <a:lstStyle/>
          <a:p>
            <a:pPr>
              <a:spcBef>
                <a:spcPct val="50000"/>
              </a:spcBef>
              <a:defRPr/>
            </a:pPr>
            <a:r>
              <a:rPr lang="en-US" sz="1600" dirty="0">
                <a:latin typeface="Calibri" panose="020F0502020204030204" pitchFamily="34" charset="0"/>
              </a:rPr>
              <a:t>annual exceedance probability of C</a:t>
            </a:r>
          </a:p>
        </p:txBody>
      </p:sp>
      <p:sp>
        <p:nvSpPr>
          <p:cNvPr id="21522" name="Line 26"/>
          <p:cNvSpPr>
            <a:spLocks noChangeShapeType="1"/>
          </p:cNvSpPr>
          <p:nvPr/>
        </p:nvSpPr>
        <p:spPr bwMode="auto">
          <a:xfrm>
            <a:off x="1897578" y="1627165"/>
            <a:ext cx="3200400" cy="0"/>
          </a:xfrm>
          <a:prstGeom prst="line">
            <a:avLst/>
          </a:prstGeom>
          <a:noFill/>
          <a:ln w="19050">
            <a:solidFill>
              <a:srgbClr val="008000"/>
            </a:solidFill>
            <a:prstDash val="dash"/>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1523" name="Rectangle 51"/>
          <p:cNvSpPr>
            <a:spLocks noChangeArrowheads="1"/>
          </p:cNvSpPr>
          <p:nvPr/>
        </p:nvSpPr>
        <p:spPr bwMode="auto">
          <a:xfrm>
            <a:off x="6950710" y="384314"/>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24" name="Line 52"/>
          <p:cNvSpPr>
            <a:spLocks noChangeShapeType="1"/>
          </p:cNvSpPr>
          <p:nvPr/>
        </p:nvSpPr>
        <p:spPr bwMode="auto">
          <a:xfrm flipV="1">
            <a:off x="9720898" y="384314"/>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25" name="Line 54"/>
          <p:cNvSpPr>
            <a:spLocks noChangeShapeType="1"/>
          </p:cNvSpPr>
          <p:nvPr/>
        </p:nvSpPr>
        <p:spPr bwMode="auto">
          <a:xfrm flipV="1">
            <a:off x="9430385" y="370028"/>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26" name="Line 55"/>
          <p:cNvSpPr>
            <a:spLocks noChangeShapeType="1"/>
          </p:cNvSpPr>
          <p:nvPr/>
        </p:nvSpPr>
        <p:spPr bwMode="auto">
          <a:xfrm flipV="1">
            <a:off x="9041448" y="370028"/>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27" name="Line 56"/>
          <p:cNvSpPr>
            <a:spLocks noChangeShapeType="1"/>
          </p:cNvSpPr>
          <p:nvPr/>
        </p:nvSpPr>
        <p:spPr bwMode="auto">
          <a:xfrm flipV="1">
            <a:off x="8233410" y="370028"/>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28" name="Line 57"/>
          <p:cNvSpPr>
            <a:spLocks noChangeShapeType="1"/>
          </p:cNvSpPr>
          <p:nvPr/>
        </p:nvSpPr>
        <p:spPr bwMode="auto">
          <a:xfrm flipV="1">
            <a:off x="7399973" y="379553"/>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29" name="Line 58"/>
          <p:cNvSpPr>
            <a:spLocks noChangeShapeType="1"/>
          </p:cNvSpPr>
          <p:nvPr/>
        </p:nvSpPr>
        <p:spPr bwMode="auto">
          <a:xfrm flipV="1">
            <a:off x="8828723" y="365264"/>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49211" name="Text Box 59"/>
          <p:cNvSpPr txBox="1">
            <a:spLocks noChangeArrowheads="1"/>
          </p:cNvSpPr>
          <p:nvPr/>
        </p:nvSpPr>
        <p:spPr bwMode="auto">
          <a:xfrm>
            <a:off x="6823711" y="2819539"/>
            <a:ext cx="3546475" cy="274638"/>
          </a:xfrm>
          <a:prstGeom prst="rect">
            <a:avLst/>
          </a:prstGeom>
          <a:noFill/>
          <a:ln w="9525">
            <a:noFill/>
            <a:miter lim="800000"/>
            <a:headEnd/>
            <a:tailEnd/>
          </a:ln>
          <a:effectLst/>
        </p:spPr>
        <p:txBody>
          <a:bodyPr>
            <a:spAutoFit/>
          </a:bodyPr>
          <a:lstStyle/>
          <a:p>
            <a:pPr>
              <a:spcBef>
                <a:spcPct val="50000"/>
              </a:spcBef>
              <a:defRPr/>
            </a:pPr>
            <a:r>
              <a:rPr lang="en-US" sz="1200" dirty="0">
                <a:latin typeface="Calibri" panose="020F0502020204030204" pitchFamily="34" charset="0"/>
              </a:rPr>
              <a:t>0.99 0.90            0.50           0.10   0.05  0.01</a:t>
            </a:r>
          </a:p>
        </p:txBody>
      </p:sp>
      <p:sp>
        <p:nvSpPr>
          <p:cNvPr id="21531" name="Line 61"/>
          <p:cNvSpPr>
            <a:spLocks noChangeShapeType="1"/>
          </p:cNvSpPr>
          <p:nvPr/>
        </p:nvSpPr>
        <p:spPr bwMode="auto">
          <a:xfrm>
            <a:off x="5502275" y="1942830"/>
            <a:ext cx="474455" cy="5246"/>
          </a:xfrm>
          <a:prstGeom prst="line">
            <a:avLst/>
          </a:prstGeom>
          <a:noFill/>
          <a:ln w="28575">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US"/>
          </a:p>
        </p:txBody>
      </p:sp>
      <p:sp>
        <p:nvSpPr>
          <p:cNvPr id="20517" name="Line 68"/>
          <p:cNvSpPr>
            <a:spLocks noChangeShapeType="1"/>
          </p:cNvSpPr>
          <p:nvPr/>
        </p:nvSpPr>
        <p:spPr bwMode="auto">
          <a:xfrm>
            <a:off x="6934835" y="1605958"/>
            <a:ext cx="859032" cy="0"/>
          </a:xfrm>
          <a:prstGeom prst="line">
            <a:avLst/>
          </a:prstGeom>
          <a:noFill/>
          <a:ln w="9525">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18" name="Line 69"/>
          <p:cNvSpPr>
            <a:spLocks noChangeShapeType="1"/>
          </p:cNvSpPr>
          <p:nvPr/>
        </p:nvSpPr>
        <p:spPr bwMode="auto">
          <a:xfrm>
            <a:off x="7837528" y="1616465"/>
            <a:ext cx="0" cy="1142749"/>
          </a:xfrm>
          <a:prstGeom prst="line">
            <a:avLst/>
          </a:prstGeom>
          <a:noFill/>
          <a:ln w="9525">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35" name="Text Box 81"/>
          <p:cNvSpPr txBox="1">
            <a:spLocks noChangeArrowheads="1"/>
          </p:cNvSpPr>
          <p:nvPr/>
        </p:nvSpPr>
        <p:spPr bwMode="auto">
          <a:xfrm>
            <a:off x="1626625" y="1427554"/>
            <a:ext cx="4333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c</a:t>
            </a:r>
            <a:r>
              <a:rPr lang="en-US" altLang="en-US" sz="1400" baseline="-25000" dirty="0">
                <a:latin typeface="Calibri" panose="020F0502020204030204" pitchFamily="34" charset="0"/>
              </a:rPr>
              <a:t>1</a:t>
            </a:r>
          </a:p>
        </p:txBody>
      </p:sp>
      <p:sp>
        <p:nvSpPr>
          <p:cNvPr id="49234" name="Text Box 82"/>
          <p:cNvSpPr txBox="1">
            <a:spLocks noChangeArrowheads="1"/>
          </p:cNvSpPr>
          <p:nvPr/>
        </p:nvSpPr>
        <p:spPr bwMode="auto">
          <a:xfrm>
            <a:off x="6961824" y="1293220"/>
            <a:ext cx="433387" cy="304800"/>
          </a:xfrm>
          <a:prstGeom prst="rect">
            <a:avLst/>
          </a:prstGeom>
          <a:noFill/>
          <a:ln w="9525">
            <a:noFill/>
            <a:miter lim="800000"/>
            <a:headEnd/>
            <a:tailEnd/>
          </a:ln>
          <a:effectLst/>
        </p:spPr>
        <p:txBody>
          <a:bodyPr>
            <a:spAutoFit/>
          </a:bodyPr>
          <a:lstStyle/>
          <a:p>
            <a:pPr>
              <a:spcBef>
                <a:spcPct val="50000"/>
              </a:spcBef>
              <a:defRPr/>
            </a:pPr>
            <a:r>
              <a:rPr lang="en-US" sz="1400" dirty="0">
                <a:solidFill>
                  <a:srgbClr val="C00000"/>
                </a:solidFill>
                <a:latin typeface="Calibri" panose="020F0502020204030204" pitchFamily="34" charset="0"/>
              </a:rPr>
              <a:t>c</a:t>
            </a:r>
            <a:r>
              <a:rPr lang="en-US" sz="1400" baseline="-25000" dirty="0">
                <a:solidFill>
                  <a:srgbClr val="C00000"/>
                </a:solidFill>
                <a:latin typeface="Calibri" panose="020F0502020204030204" pitchFamily="34" charset="0"/>
              </a:rPr>
              <a:t>1</a:t>
            </a:r>
          </a:p>
        </p:txBody>
      </p:sp>
      <p:sp>
        <p:nvSpPr>
          <p:cNvPr id="49235" name="Text Box 83"/>
          <p:cNvSpPr txBox="1">
            <a:spLocks noChangeArrowheads="1"/>
          </p:cNvSpPr>
          <p:nvPr/>
        </p:nvSpPr>
        <p:spPr bwMode="auto">
          <a:xfrm>
            <a:off x="4320224" y="309293"/>
            <a:ext cx="8334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 = b</a:t>
            </a:r>
            <a:r>
              <a:rPr lang="en-US" sz="1400" baseline="-25000" dirty="0">
                <a:latin typeface="Calibri" panose="020F0502020204030204" pitchFamily="34" charset="0"/>
              </a:rPr>
              <a:t>1</a:t>
            </a:r>
          </a:p>
        </p:txBody>
      </p:sp>
      <p:sp>
        <p:nvSpPr>
          <p:cNvPr id="49236" name="Text Box 84"/>
          <p:cNvSpPr txBox="1">
            <a:spLocks noChangeArrowheads="1"/>
          </p:cNvSpPr>
          <p:nvPr/>
        </p:nvSpPr>
        <p:spPr bwMode="auto">
          <a:xfrm>
            <a:off x="4759960" y="571230"/>
            <a:ext cx="8334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 = b</a:t>
            </a:r>
            <a:r>
              <a:rPr lang="en-US" sz="1400" baseline="-25000" dirty="0">
                <a:latin typeface="Calibri" panose="020F0502020204030204" pitchFamily="34" charset="0"/>
              </a:rPr>
              <a:t>3</a:t>
            </a:r>
          </a:p>
        </p:txBody>
      </p:sp>
      <p:sp>
        <p:nvSpPr>
          <p:cNvPr id="49237" name="Text Box 85"/>
          <p:cNvSpPr txBox="1">
            <a:spLocks noChangeArrowheads="1"/>
          </p:cNvSpPr>
          <p:nvPr/>
        </p:nvSpPr>
        <p:spPr bwMode="auto">
          <a:xfrm>
            <a:off x="4735466" y="712518"/>
            <a:ext cx="8334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 = b</a:t>
            </a:r>
            <a:r>
              <a:rPr lang="en-US" sz="1400" baseline="-25000" dirty="0">
                <a:latin typeface="Calibri" panose="020F0502020204030204" pitchFamily="34" charset="0"/>
              </a:rPr>
              <a:t>4</a:t>
            </a:r>
          </a:p>
        </p:txBody>
      </p:sp>
      <p:sp>
        <p:nvSpPr>
          <p:cNvPr id="49238" name="Text Box 86"/>
          <p:cNvSpPr txBox="1">
            <a:spLocks noChangeArrowheads="1"/>
          </p:cNvSpPr>
          <p:nvPr/>
        </p:nvSpPr>
        <p:spPr bwMode="auto">
          <a:xfrm>
            <a:off x="4903971" y="858568"/>
            <a:ext cx="8334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 = b</a:t>
            </a:r>
            <a:r>
              <a:rPr lang="en-US" sz="1400" baseline="-25000" dirty="0">
                <a:latin typeface="Calibri" panose="020F0502020204030204" pitchFamily="34" charset="0"/>
              </a:rPr>
              <a:t>5</a:t>
            </a:r>
          </a:p>
        </p:txBody>
      </p:sp>
      <p:sp>
        <p:nvSpPr>
          <p:cNvPr id="49239" name="Text Box 87"/>
          <p:cNvSpPr txBox="1">
            <a:spLocks noChangeArrowheads="1"/>
          </p:cNvSpPr>
          <p:nvPr/>
        </p:nvSpPr>
        <p:spPr bwMode="auto">
          <a:xfrm>
            <a:off x="4820285" y="404543"/>
            <a:ext cx="8334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 = b</a:t>
            </a:r>
            <a:r>
              <a:rPr lang="en-US" sz="1400" baseline="-25000" dirty="0">
                <a:latin typeface="Calibri" panose="020F0502020204030204" pitchFamily="34" charset="0"/>
              </a:rPr>
              <a:t>2</a:t>
            </a:r>
          </a:p>
        </p:txBody>
      </p:sp>
      <p:sp>
        <p:nvSpPr>
          <p:cNvPr id="49240" name="Text Box 88"/>
          <p:cNvSpPr txBox="1">
            <a:spLocks noChangeArrowheads="1"/>
          </p:cNvSpPr>
          <p:nvPr/>
        </p:nvSpPr>
        <p:spPr bwMode="auto">
          <a:xfrm>
            <a:off x="4759960" y="983980"/>
            <a:ext cx="8334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 = b</a:t>
            </a:r>
            <a:r>
              <a:rPr lang="en-US" sz="1400" baseline="-25000" dirty="0">
                <a:latin typeface="Calibri" panose="020F0502020204030204" pitchFamily="34" charset="0"/>
              </a:rPr>
              <a:t>6</a:t>
            </a:r>
          </a:p>
        </p:txBody>
      </p:sp>
      <p:sp>
        <p:nvSpPr>
          <p:cNvPr id="20531" name="Freeform 89"/>
          <p:cNvSpPr>
            <a:spLocks/>
          </p:cNvSpPr>
          <p:nvPr/>
        </p:nvSpPr>
        <p:spPr bwMode="auto">
          <a:xfrm>
            <a:off x="7220585" y="1149489"/>
            <a:ext cx="2692400" cy="990600"/>
          </a:xfrm>
          <a:custGeom>
            <a:avLst/>
            <a:gdLst>
              <a:gd name="T0" fmla="*/ 0 w 1696"/>
              <a:gd name="T1" fmla="*/ 2147483647 h 624"/>
              <a:gd name="T2" fmla="*/ 2147483647 w 1696"/>
              <a:gd name="T3" fmla="*/ 2147483647 h 624"/>
              <a:gd name="T4" fmla="*/ 2147483647 w 1696"/>
              <a:gd name="T5" fmla="*/ 2147483647 h 624"/>
              <a:gd name="T6" fmla="*/ 2147483647 w 1696"/>
              <a:gd name="T7" fmla="*/ 2147483647 h 624"/>
              <a:gd name="T8" fmla="*/ 2147483647 w 1696"/>
              <a:gd name="T9" fmla="*/ 2147483647 h 624"/>
              <a:gd name="T10" fmla="*/ 2147483647 w 1696"/>
              <a:gd name="T11" fmla="*/ 0 h 624"/>
              <a:gd name="T12" fmla="*/ 0 60000 65536"/>
              <a:gd name="T13" fmla="*/ 0 60000 65536"/>
              <a:gd name="T14" fmla="*/ 0 60000 65536"/>
              <a:gd name="T15" fmla="*/ 0 60000 65536"/>
              <a:gd name="T16" fmla="*/ 0 60000 65536"/>
              <a:gd name="T17" fmla="*/ 0 60000 65536"/>
              <a:gd name="T18" fmla="*/ 0 w 1696"/>
              <a:gd name="T19" fmla="*/ 0 h 624"/>
              <a:gd name="T20" fmla="*/ 1696 w 1696"/>
              <a:gd name="T21" fmla="*/ 624 h 624"/>
            </a:gdLst>
            <a:ahLst/>
            <a:cxnLst>
              <a:cxn ang="T12">
                <a:pos x="T0" y="T1"/>
              </a:cxn>
              <a:cxn ang="T13">
                <a:pos x="T2" y="T3"/>
              </a:cxn>
              <a:cxn ang="T14">
                <a:pos x="T4" y="T5"/>
              </a:cxn>
              <a:cxn ang="T15">
                <a:pos x="T6" y="T7"/>
              </a:cxn>
              <a:cxn ang="T16">
                <a:pos x="T8" y="T9"/>
              </a:cxn>
              <a:cxn ang="T17">
                <a:pos x="T10" y="T11"/>
              </a:cxn>
            </a:cxnLst>
            <a:rect l="T18" t="T19" r="T20" b="T21"/>
            <a:pathLst>
              <a:path w="1696" h="624">
                <a:moveTo>
                  <a:pt x="0" y="624"/>
                </a:moveTo>
                <a:cubicBezTo>
                  <a:pt x="59" y="586"/>
                  <a:pt x="244" y="470"/>
                  <a:pt x="351" y="411"/>
                </a:cubicBezTo>
                <a:cubicBezTo>
                  <a:pt x="458" y="352"/>
                  <a:pt x="488" y="324"/>
                  <a:pt x="640" y="272"/>
                </a:cubicBezTo>
                <a:cubicBezTo>
                  <a:pt x="792" y="220"/>
                  <a:pt x="1109" y="136"/>
                  <a:pt x="1264" y="96"/>
                </a:cubicBezTo>
                <a:cubicBezTo>
                  <a:pt x="1419" y="56"/>
                  <a:pt x="1496" y="48"/>
                  <a:pt x="1568" y="32"/>
                </a:cubicBezTo>
                <a:cubicBezTo>
                  <a:pt x="1640" y="16"/>
                  <a:pt x="1669" y="7"/>
                  <a:pt x="1696" y="0"/>
                </a:cubicBezTo>
              </a:path>
            </a:pathLst>
          </a:custGeom>
          <a:noFill/>
          <a:ln w="22225">
            <a:solidFill>
              <a:srgbClr val="7030A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3" name="Group 63"/>
          <p:cNvGrpSpPr>
            <a:grpSpLocks/>
          </p:cNvGrpSpPr>
          <p:nvPr/>
        </p:nvGrpSpPr>
        <p:grpSpPr bwMode="auto">
          <a:xfrm>
            <a:off x="1804035" y="1586304"/>
            <a:ext cx="2442378" cy="1720459"/>
            <a:chOff x="523875" y="1586304"/>
            <a:chExt cx="2442378" cy="1720459"/>
          </a:xfrm>
        </p:grpSpPr>
        <p:sp>
          <p:nvSpPr>
            <p:cNvPr id="21557" name="Text Box 63"/>
            <p:cNvSpPr txBox="1">
              <a:spLocks noChangeArrowheads="1"/>
            </p:cNvSpPr>
            <p:nvPr/>
          </p:nvSpPr>
          <p:spPr bwMode="auto">
            <a:xfrm>
              <a:off x="1597828" y="2979654"/>
              <a:ext cx="13684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rgbClr val="008000"/>
                  </a:solidFill>
                  <a:latin typeface="Calibri" panose="020F0502020204030204" pitchFamily="34" charset="0"/>
                </a:rPr>
                <a:t>P(c</a:t>
              </a:r>
              <a:r>
                <a:rPr lang="en-US" altLang="en-US" sz="1400" baseline="-25000" dirty="0">
                  <a:solidFill>
                    <a:srgbClr val="008000"/>
                  </a:solidFill>
                  <a:latin typeface="Calibri" panose="020F0502020204030204" pitchFamily="34" charset="0"/>
                </a:rPr>
                <a:t>1</a:t>
              </a:r>
              <a:r>
                <a:rPr lang="en-US" altLang="en-US" sz="1400" dirty="0">
                  <a:solidFill>
                    <a:srgbClr val="008000"/>
                  </a:solidFill>
                  <a:latin typeface="Calibri" panose="020F0502020204030204" pitchFamily="34" charset="0"/>
                </a:rPr>
                <a:t>|b</a:t>
              </a:r>
              <a:r>
                <a:rPr lang="en-US" altLang="en-US" sz="1400" baseline="-25000" dirty="0">
                  <a:solidFill>
                    <a:srgbClr val="008000"/>
                  </a:solidFill>
                  <a:latin typeface="Calibri" panose="020F0502020204030204" pitchFamily="34" charset="0"/>
                </a:rPr>
                <a:t>5</a:t>
              </a:r>
              <a:r>
                <a:rPr lang="en-US" altLang="en-US" sz="1400" dirty="0">
                  <a:solidFill>
                    <a:srgbClr val="008000"/>
                  </a:solidFill>
                  <a:latin typeface="Calibri" panose="020F0502020204030204" pitchFamily="34" charset="0"/>
                </a:rPr>
                <a:t>)=0.58</a:t>
              </a:r>
            </a:p>
          </p:txBody>
        </p:sp>
        <p:sp>
          <p:nvSpPr>
            <p:cNvPr id="21558" name="Line 65"/>
            <p:cNvSpPr>
              <a:spLocks noChangeShapeType="1"/>
            </p:cNvSpPr>
            <p:nvPr/>
          </p:nvSpPr>
          <p:spPr bwMode="auto">
            <a:xfrm>
              <a:off x="1509540" y="1644789"/>
              <a:ext cx="0" cy="1107936"/>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59" name="Line 66"/>
            <p:cNvSpPr>
              <a:spLocks noChangeShapeType="1"/>
            </p:cNvSpPr>
            <p:nvPr/>
          </p:nvSpPr>
          <p:spPr bwMode="auto">
            <a:xfrm>
              <a:off x="2021339" y="1586304"/>
              <a:ext cx="0" cy="1171184"/>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1560" name="Line 70"/>
            <p:cNvSpPr>
              <a:spLocks noChangeShapeType="1"/>
            </p:cNvSpPr>
            <p:nvPr/>
          </p:nvSpPr>
          <p:spPr bwMode="auto">
            <a:xfrm>
              <a:off x="1278817" y="1624404"/>
              <a:ext cx="0" cy="1137846"/>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1561" name="Line 71"/>
            <p:cNvSpPr>
              <a:spLocks noChangeShapeType="1"/>
            </p:cNvSpPr>
            <p:nvPr/>
          </p:nvSpPr>
          <p:spPr bwMode="auto">
            <a:xfrm>
              <a:off x="1031956" y="1616466"/>
              <a:ext cx="0" cy="1452172"/>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62" name="Line 72"/>
            <p:cNvSpPr>
              <a:spLocks noChangeShapeType="1"/>
            </p:cNvSpPr>
            <p:nvPr/>
          </p:nvSpPr>
          <p:spPr bwMode="auto">
            <a:xfrm>
              <a:off x="776901" y="1624404"/>
              <a:ext cx="0" cy="1133084"/>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1563" name="Text Box 80"/>
            <p:cNvSpPr txBox="1">
              <a:spLocks noChangeArrowheads="1"/>
            </p:cNvSpPr>
            <p:nvPr/>
          </p:nvSpPr>
          <p:spPr bwMode="auto">
            <a:xfrm>
              <a:off x="523875" y="3001963"/>
              <a:ext cx="13747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rgbClr val="008000"/>
                  </a:solidFill>
                  <a:latin typeface="Calibri" panose="020F0502020204030204" pitchFamily="34" charset="0"/>
                </a:rPr>
                <a:t>P(c</a:t>
              </a:r>
              <a:r>
                <a:rPr lang="en-US" altLang="en-US" sz="1400" baseline="-25000" dirty="0">
                  <a:solidFill>
                    <a:srgbClr val="008000"/>
                  </a:solidFill>
                  <a:latin typeface="Calibri" panose="020F0502020204030204" pitchFamily="34" charset="0"/>
                </a:rPr>
                <a:t>1</a:t>
              </a:r>
              <a:r>
                <a:rPr lang="en-US" altLang="en-US" sz="1400" dirty="0">
                  <a:solidFill>
                    <a:srgbClr val="008000"/>
                  </a:solidFill>
                  <a:latin typeface="Calibri" panose="020F0502020204030204" pitchFamily="34" charset="0"/>
                </a:rPr>
                <a:t>|b</a:t>
              </a:r>
              <a:r>
                <a:rPr lang="en-US" altLang="en-US" sz="1400" baseline="-25000" dirty="0">
                  <a:solidFill>
                    <a:srgbClr val="008000"/>
                  </a:solidFill>
                  <a:latin typeface="Calibri" panose="020F0502020204030204" pitchFamily="34" charset="0"/>
                </a:rPr>
                <a:t>2</a:t>
              </a:r>
              <a:r>
                <a:rPr lang="en-US" altLang="en-US" sz="1400" dirty="0">
                  <a:solidFill>
                    <a:srgbClr val="008000"/>
                  </a:solidFill>
                  <a:latin typeface="Calibri" panose="020F0502020204030204" pitchFamily="34" charset="0"/>
                </a:rPr>
                <a:t>)=0.90</a:t>
              </a:r>
              <a:endParaRPr lang="en-US" altLang="en-US" sz="1400" baseline="-25000" dirty="0">
                <a:solidFill>
                  <a:srgbClr val="008000"/>
                </a:solidFill>
                <a:latin typeface="Calibri" panose="020F0502020204030204" pitchFamily="34" charset="0"/>
              </a:endParaRPr>
            </a:p>
          </p:txBody>
        </p:sp>
        <p:sp>
          <p:nvSpPr>
            <p:cNvPr id="21564" name="Line 93"/>
            <p:cNvSpPr>
              <a:spLocks noChangeShapeType="1"/>
            </p:cNvSpPr>
            <p:nvPr/>
          </p:nvSpPr>
          <p:spPr bwMode="auto">
            <a:xfrm>
              <a:off x="1798738" y="1616465"/>
              <a:ext cx="0" cy="1378953"/>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49246" name="Text Box 94"/>
          <p:cNvSpPr txBox="1">
            <a:spLocks noChangeArrowheads="1"/>
          </p:cNvSpPr>
          <p:nvPr/>
        </p:nvSpPr>
        <p:spPr bwMode="auto">
          <a:xfrm>
            <a:off x="6950710" y="3049727"/>
            <a:ext cx="3437255" cy="336550"/>
          </a:xfrm>
          <a:prstGeom prst="rect">
            <a:avLst/>
          </a:prstGeom>
          <a:noFill/>
          <a:ln w="9525">
            <a:noFill/>
            <a:miter lim="800000"/>
            <a:headEnd/>
            <a:tailEnd/>
          </a:ln>
          <a:effectLst/>
        </p:spPr>
        <p:txBody>
          <a:bodyPr wrap="square">
            <a:spAutoFit/>
          </a:bodyPr>
          <a:lstStyle/>
          <a:p>
            <a:pPr>
              <a:spcBef>
                <a:spcPct val="50000"/>
              </a:spcBef>
              <a:defRPr/>
            </a:pPr>
            <a:r>
              <a:rPr lang="en-US" sz="1600" dirty="0">
                <a:latin typeface="Calibri" panose="020F0502020204030204" pitchFamily="34" charset="0"/>
              </a:rPr>
              <a:t>annual exceedance probability of C</a:t>
            </a:r>
          </a:p>
        </p:txBody>
      </p:sp>
      <p:sp>
        <p:nvSpPr>
          <p:cNvPr id="49247" name="Text Box 95"/>
          <p:cNvSpPr txBox="1">
            <a:spLocks noChangeArrowheads="1"/>
          </p:cNvSpPr>
          <p:nvPr/>
        </p:nvSpPr>
        <p:spPr bwMode="auto">
          <a:xfrm>
            <a:off x="7330123" y="539890"/>
            <a:ext cx="1428750" cy="549275"/>
          </a:xfrm>
          <a:prstGeom prst="rect">
            <a:avLst/>
          </a:prstGeom>
          <a:noFill/>
          <a:ln w="9525">
            <a:noFill/>
            <a:miter lim="800000"/>
            <a:headEnd/>
            <a:tailEnd/>
          </a:ln>
          <a:effectLst/>
        </p:spPr>
        <p:txBody>
          <a:bodyPr>
            <a:spAutoFit/>
          </a:bodyPr>
          <a:lstStyle/>
          <a:p>
            <a:pPr>
              <a:spcBef>
                <a:spcPct val="50000"/>
              </a:spcBef>
              <a:defRPr/>
            </a:pPr>
            <a:r>
              <a:rPr lang="en-US" sz="3000" dirty="0">
                <a:latin typeface="Calibri" panose="020F0502020204030204" pitchFamily="34" charset="0"/>
              </a:rPr>
              <a:t>P(</a:t>
            </a:r>
            <a:r>
              <a:rPr lang="en-US" sz="3000" b="1" dirty="0">
                <a:latin typeface="Calibri" panose="020F0502020204030204" pitchFamily="34" charset="0"/>
              </a:rPr>
              <a:t>C</a:t>
            </a:r>
            <a:r>
              <a:rPr lang="en-US" sz="3000" dirty="0">
                <a:latin typeface="Calibri" panose="020F0502020204030204" pitchFamily="34" charset="0"/>
              </a:rPr>
              <a:t>)</a:t>
            </a:r>
          </a:p>
        </p:txBody>
      </p:sp>
      <p:sp>
        <p:nvSpPr>
          <p:cNvPr id="49248" name="Text Box 96"/>
          <p:cNvSpPr txBox="1">
            <a:spLocks noChangeArrowheads="1"/>
          </p:cNvSpPr>
          <p:nvPr/>
        </p:nvSpPr>
        <p:spPr bwMode="auto">
          <a:xfrm>
            <a:off x="1980248" y="452486"/>
            <a:ext cx="1428750" cy="549275"/>
          </a:xfrm>
          <a:prstGeom prst="rect">
            <a:avLst/>
          </a:prstGeom>
          <a:noFill/>
          <a:ln w="9525">
            <a:noFill/>
            <a:miter lim="800000"/>
            <a:headEnd/>
            <a:tailEnd/>
          </a:ln>
          <a:effectLst/>
        </p:spPr>
        <p:txBody>
          <a:bodyPr>
            <a:spAutoFit/>
          </a:bodyPr>
          <a:lstStyle/>
          <a:p>
            <a:pPr>
              <a:spcBef>
                <a:spcPct val="50000"/>
              </a:spcBef>
              <a:defRPr/>
            </a:pPr>
            <a:r>
              <a:rPr lang="en-US" sz="3000" dirty="0">
                <a:latin typeface="Calibri" panose="020F0502020204030204" pitchFamily="34" charset="0"/>
              </a:rPr>
              <a:t>P(</a:t>
            </a:r>
            <a:r>
              <a:rPr lang="en-US" sz="3000" b="1" dirty="0">
                <a:latin typeface="Calibri" panose="020F0502020204030204" pitchFamily="34" charset="0"/>
              </a:rPr>
              <a:t>C</a:t>
            </a:r>
            <a:r>
              <a:rPr lang="en-US" sz="3000" dirty="0">
                <a:latin typeface="Calibri" panose="020F0502020204030204" pitchFamily="34" charset="0"/>
              </a:rPr>
              <a:t>|B)</a:t>
            </a:r>
          </a:p>
        </p:txBody>
      </p:sp>
      <p:sp>
        <p:nvSpPr>
          <p:cNvPr id="21549" name="AutoShape 100"/>
          <p:cNvSpPr>
            <a:spLocks noChangeArrowheads="1"/>
          </p:cNvSpPr>
          <p:nvPr/>
        </p:nvSpPr>
        <p:spPr bwMode="auto">
          <a:xfrm>
            <a:off x="2589486" y="6003681"/>
            <a:ext cx="1533478" cy="400050"/>
          </a:xfrm>
          <a:prstGeom prst="bracketPair">
            <a:avLst>
              <a:gd name="adj" fmla="val 16667"/>
            </a:avLst>
          </a:prstGeom>
          <a:noFill/>
          <a:ln w="19050">
            <a:solidFill>
              <a:srgbClr val="008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solidFill>
                <a:srgbClr val="FF66FF"/>
              </a:solidFill>
            </a:endParaRPr>
          </a:p>
        </p:txBody>
      </p:sp>
      <p:sp>
        <p:nvSpPr>
          <p:cNvPr id="49253" name="Text Box 101"/>
          <p:cNvSpPr txBox="1">
            <a:spLocks noChangeArrowheads="1"/>
          </p:cNvSpPr>
          <p:nvPr/>
        </p:nvSpPr>
        <p:spPr bwMode="auto">
          <a:xfrm>
            <a:off x="1485354" y="4725588"/>
            <a:ext cx="1200150" cy="457200"/>
          </a:xfrm>
          <a:prstGeom prst="rect">
            <a:avLst/>
          </a:prstGeom>
          <a:noFill/>
          <a:ln w="9525">
            <a:noFill/>
            <a:miter lim="800000"/>
            <a:headEnd/>
            <a:tailEnd/>
          </a:ln>
          <a:effectLst/>
        </p:spPr>
        <p:txBody>
          <a:bodyPr>
            <a:spAutoFit/>
          </a:bodyPr>
          <a:lstStyle/>
          <a:p>
            <a:pPr>
              <a:spcBef>
                <a:spcPct val="50000"/>
              </a:spcBef>
              <a:defRPr/>
            </a:pPr>
            <a:r>
              <a:rPr lang="en-US" dirty="0">
                <a:solidFill>
                  <a:srgbClr val="C00000"/>
                </a:solidFill>
                <a:latin typeface="Calibri" panose="020F0502020204030204" pitchFamily="34" charset="0"/>
              </a:rPr>
              <a:t>Step 2</a:t>
            </a:r>
          </a:p>
        </p:txBody>
      </p:sp>
      <p:sp>
        <p:nvSpPr>
          <p:cNvPr id="49255" name="Text Box 103"/>
          <p:cNvSpPr txBox="1">
            <a:spLocks noChangeArrowheads="1"/>
          </p:cNvSpPr>
          <p:nvPr/>
        </p:nvSpPr>
        <p:spPr bwMode="auto">
          <a:xfrm>
            <a:off x="6001386" y="4195076"/>
            <a:ext cx="4818063" cy="1006475"/>
          </a:xfrm>
          <a:prstGeom prst="rect">
            <a:avLst/>
          </a:prstGeom>
          <a:noFill/>
          <a:ln w="9525">
            <a:noFill/>
            <a:miter lim="800000"/>
            <a:headEnd/>
            <a:tailEnd/>
          </a:ln>
          <a:effectLst/>
        </p:spPr>
        <p:txBody>
          <a:bodyPr wrap="square">
            <a:spAutoFit/>
          </a:bodyPr>
          <a:lstStyle/>
          <a:p>
            <a:pPr algn="r">
              <a:spcBef>
                <a:spcPct val="50000"/>
              </a:spcBef>
              <a:defRPr/>
            </a:pPr>
            <a:r>
              <a:rPr lang="en-US" sz="2000" dirty="0">
                <a:solidFill>
                  <a:srgbClr val="C00000"/>
                </a:solidFill>
                <a:latin typeface="Calibri" panose="020F0502020204030204" pitchFamily="34" charset="0"/>
              </a:rPr>
              <a:t>P(c</a:t>
            </a:r>
            <a:r>
              <a:rPr lang="en-US" sz="2000" baseline="-25000" dirty="0">
                <a:solidFill>
                  <a:srgbClr val="C00000"/>
                </a:solidFill>
                <a:latin typeface="Calibri" panose="020F0502020204030204" pitchFamily="34" charset="0"/>
              </a:rPr>
              <a:t>1</a:t>
            </a:r>
            <a:r>
              <a:rPr lang="en-US" sz="2000" dirty="0">
                <a:solidFill>
                  <a:srgbClr val="C00000"/>
                </a:solidFill>
                <a:latin typeface="Calibri" panose="020F0502020204030204" pitchFamily="34" charset="0"/>
              </a:rPr>
              <a:t>) </a:t>
            </a:r>
            <a:r>
              <a:rPr lang="en-US" sz="2000" dirty="0">
                <a:latin typeface="Calibri" panose="020F0502020204030204" pitchFamily="34" charset="0"/>
              </a:rPr>
              <a:t>= [P(c</a:t>
            </a:r>
            <a:r>
              <a:rPr lang="en-US" sz="2000" baseline="-25000" dirty="0">
                <a:latin typeface="Calibri" panose="020F0502020204030204" pitchFamily="34" charset="0"/>
              </a:rPr>
              <a:t>1</a:t>
            </a:r>
            <a:r>
              <a:rPr lang="en-US" sz="2000" dirty="0">
                <a:latin typeface="Calibri" panose="020F0502020204030204" pitchFamily="34" charset="0"/>
              </a:rPr>
              <a:t>|b</a:t>
            </a:r>
            <a:r>
              <a:rPr lang="en-US" sz="2000" baseline="-25000" dirty="0">
                <a:latin typeface="Calibri" panose="020F0502020204030204" pitchFamily="34" charset="0"/>
              </a:rPr>
              <a:t>1</a:t>
            </a:r>
            <a:r>
              <a:rPr lang="en-US" sz="2000" dirty="0">
                <a:latin typeface="Calibri" panose="020F0502020204030204" pitchFamily="34" charset="0"/>
              </a:rPr>
              <a:t>)*P(b</a:t>
            </a:r>
            <a:r>
              <a:rPr lang="en-US" sz="2000" baseline="-25000" dirty="0">
                <a:latin typeface="Calibri" panose="020F0502020204030204" pitchFamily="34" charset="0"/>
              </a:rPr>
              <a:t>1</a:t>
            </a:r>
            <a:r>
              <a:rPr lang="en-US" sz="2000" dirty="0">
                <a:latin typeface="Calibri" panose="020F0502020204030204" pitchFamily="34" charset="0"/>
              </a:rPr>
              <a:t>)]  +  [P(c</a:t>
            </a:r>
            <a:r>
              <a:rPr lang="en-US" sz="2000" baseline="-25000" dirty="0">
                <a:latin typeface="Calibri" panose="020F0502020204030204" pitchFamily="34" charset="0"/>
              </a:rPr>
              <a:t>1</a:t>
            </a:r>
            <a:r>
              <a:rPr lang="en-US" sz="2000" dirty="0">
                <a:latin typeface="Calibri" panose="020F0502020204030204" pitchFamily="34" charset="0"/>
              </a:rPr>
              <a:t>|b</a:t>
            </a:r>
            <a:r>
              <a:rPr lang="en-US" sz="2000" baseline="-25000" dirty="0">
                <a:latin typeface="Calibri" panose="020F0502020204030204" pitchFamily="34" charset="0"/>
              </a:rPr>
              <a:t>2</a:t>
            </a:r>
            <a:r>
              <a:rPr lang="en-US" sz="2000" dirty="0">
                <a:latin typeface="Calibri" panose="020F0502020204030204" pitchFamily="34" charset="0"/>
              </a:rPr>
              <a:t>)*P(b</a:t>
            </a:r>
            <a:r>
              <a:rPr lang="en-US" sz="2000" baseline="-25000" dirty="0">
                <a:latin typeface="Calibri" panose="020F0502020204030204" pitchFamily="34" charset="0"/>
              </a:rPr>
              <a:t>2</a:t>
            </a:r>
            <a:r>
              <a:rPr lang="en-US" sz="2000" dirty="0">
                <a:latin typeface="Calibri" panose="020F0502020204030204" pitchFamily="34" charset="0"/>
              </a:rPr>
              <a:t>)]    +  [P(c</a:t>
            </a:r>
            <a:r>
              <a:rPr lang="en-US" sz="2000" baseline="-25000" dirty="0">
                <a:latin typeface="Calibri" panose="020F0502020204030204" pitchFamily="34" charset="0"/>
              </a:rPr>
              <a:t>1</a:t>
            </a:r>
            <a:r>
              <a:rPr lang="en-US" sz="2000" dirty="0">
                <a:latin typeface="Calibri" panose="020F0502020204030204" pitchFamily="34" charset="0"/>
              </a:rPr>
              <a:t>|b</a:t>
            </a:r>
            <a:r>
              <a:rPr lang="en-US" sz="2000" baseline="-25000" dirty="0">
                <a:latin typeface="Calibri" panose="020F0502020204030204" pitchFamily="34" charset="0"/>
              </a:rPr>
              <a:t>3</a:t>
            </a:r>
            <a:r>
              <a:rPr lang="en-US" sz="2000" dirty="0">
                <a:latin typeface="Calibri" panose="020F0502020204030204" pitchFamily="34" charset="0"/>
              </a:rPr>
              <a:t>)*P(b</a:t>
            </a:r>
            <a:r>
              <a:rPr lang="en-US" sz="2000" baseline="-25000" dirty="0">
                <a:latin typeface="Calibri" panose="020F0502020204030204" pitchFamily="34" charset="0"/>
              </a:rPr>
              <a:t>3</a:t>
            </a:r>
            <a:r>
              <a:rPr lang="en-US" sz="2000" dirty="0">
                <a:latin typeface="Calibri" panose="020F0502020204030204" pitchFamily="34" charset="0"/>
              </a:rPr>
              <a:t>)]  +  [P(c</a:t>
            </a:r>
            <a:r>
              <a:rPr lang="en-US" sz="2000" baseline="-25000" dirty="0">
                <a:latin typeface="Calibri" panose="020F0502020204030204" pitchFamily="34" charset="0"/>
              </a:rPr>
              <a:t>1</a:t>
            </a:r>
            <a:r>
              <a:rPr lang="en-US" sz="2000" dirty="0">
                <a:latin typeface="Calibri" panose="020F0502020204030204" pitchFamily="34" charset="0"/>
              </a:rPr>
              <a:t>|b</a:t>
            </a:r>
            <a:r>
              <a:rPr lang="en-US" sz="2000" baseline="-25000" dirty="0">
                <a:latin typeface="Calibri" panose="020F0502020204030204" pitchFamily="34" charset="0"/>
              </a:rPr>
              <a:t>4</a:t>
            </a:r>
            <a:r>
              <a:rPr lang="en-US" sz="2000" dirty="0">
                <a:latin typeface="Calibri" panose="020F0502020204030204" pitchFamily="34" charset="0"/>
              </a:rPr>
              <a:t>)*P(b</a:t>
            </a:r>
            <a:r>
              <a:rPr lang="en-US" sz="2000" baseline="-25000" dirty="0">
                <a:latin typeface="Calibri" panose="020F0502020204030204" pitchFamily="34" charset="0"/>
              </a:rPr>
              <a:t>4</a:t>
            </a:r>
            <a:r>
              <a:rPr lang="en-US" sz="2000" dirty="0">
                <a:latin typeface="Calibri" panose="020F0502020204030204" pitchFamily="34" charset="0"/>
              </a:rPr>
              <a:t>)]             +  [P(c</a:t>
            </a:r>
            <a:r>
              <a:rPr lang="en-US" sz="2000" baseline="-25000" dirty="0">
                <a:latin typeface="Calibri" panose="020F0502020204030204" pitchFamily="34" charset="0"/>
              </a:rPr>
              <a:t>1</a:t>
            </a:r>
            <a:r>
              <a:rPr lang="en-US" sz="2000" dirty="0">
                <a:latin typeface="Calibri" panose="020F0502020204030204" pitchFamily="34" charset="0"/>
              </a:rPr>
              <a:t>|b</a:t>
            </a:r>
            <a:r>
              <a:rPr lang="en-US" sz="2000" baseline="-25000" dirty="0">
                <a:latin typeface="Calibri" panose="020F0502020204030204" pitchFamily="34" charset="0"/>
              </a:rPr>
              <a:t>5</a:t>
            </a:r>
            <a:r>
              <a:rPr lang="en-US" sz="2000" dirty="0">
                <a:latin typeface="Calibri" panose="020F0502020204030204" pitchFamily="34" charset="0"/>
              </a:rPr>
              <a:t>)*P(b</a:t>
            </a:r>
            <a:r>
              <a:rPr lang="en-US" sz="2000" baseline="-25000" dirty="0">
                <a:latin typeface="Calibri" panose="020F0502020204030204" pitchFamily="34" charset="0"/>
              </a:rPr>
              <a:t>5</a:t>
            </a:r>
            <a:r>
              <a:rPr lang="en-US" sz="2000" dirty="0">
                <a:latin typeface="Calibri" panose="020F0502020204030204" pitchFamily="34" charset="0"/>
              </a:rPr>
              <a:t>)]  +  [P(c</a:t>
            </a:r>
            <a:r>
              <a:rPr lang="en-US" sz="2000" baseline="-25000" dirty="0">
                <a:latin typeface="Calibri" panose="020F0502020204030204" pitchFamily="34" charset="0"/>
              </a:rPr>
              <a:t>1</a:t>
            </a:r>
            <a:r>
              <a:rPr lang="en-US" sz="2000" dirty="0">
                <a:latin typeface="Calibri" panose="020F0502020204030204" pitchFamily="34" charset="0"/>
              </a:rPr>
              <a:t>|b</a:t>
            </a:r>
            <a:r>
              <a:rPr lang="en-US" sz="2000" baseline="-25000" dirty="0">
                <a:latin typeface="Calibri" panose="020F0502020204030204" pitchFamily="34" charset="0"/>
              </a:rPr>
              <a:t>6</a:t>
            </a:r>
            <a:r>
              <a:rPr lang="en-US" sz="2000" dirty="0">
                <a:latin typeface="Calibri" panose="020F0502020204030204" pitchFamily="34" charset="0"/>
              </a:rPr>
              <a:t>)*P(b</a:t>
            </a:r>
            <a:r>
              <a:rPr lang="en-US" sz="2000" baseline="-25000" dirty="0">
                <a:latin typeface="Calibri" panose="020F0502020204030204" pitchFamily="34" charset="0"/>
              </a:rPr>
              <a:t>6</a:t>
            </a:r>
            <a:r>
              <a:rPr lang="en-US" sz="2000" dirty="0">
                <a:latin typeface="Calibri" panose="020F0502020204030204" pitchFamily="34" charset="0"/>
              </a:rPr>
              <a:t>)]</a:t>
            </a:r>
          </a:p>
        </p:txBody>
      </p:sp>
      <p:sp>
        <p:nvSpPr>
          <p:cNvPr id="49256" name="Text Box 104"/>
          <p:cNvSpPr txBox="1">
            <a:spLocks noChangeArrowheads="1"/>
          </p:cNvSpPr>
          <p:nvPr/>
        </p:nvSpPr>
        <p:spPr bwMode="auto">
          <a:xfrm>
            <a:off x="5989319" y="5331726"/>
            <a:ext cx="4869181" cy="707886"/>
          </a:xfrm>
          <a:prstGeom prst="rect">
            <a:avLst/>
          </a:prstGeom>
          <a:noFill/>
          <a:ln w="9525">
            <a:noFill/>
            <a:miter lim="800000"/>
            <a:headEnd/>
            <a:tailEnd/>
          </a:ln>
          <a:effectLst/>
        </p:spPr>
        <p:txBody>
          <a:bodyPr wrap="square">
            <a:spAutoFit/>
          </a:bodyPr>
          <a:lstStyle/>
          <a:p>
            <a:pPr algn="r">
              <a:spcBef>
                <a:spcPct val="50000"/>
              </a:spcBef>
              <a:defRPr/>
            </a:pPr>
            <a:r>
              <a:rPr lang="en-US" sz="2000" dirty="0">
                <a:latin typeface="Calibri" panose="020F0502020204030204" pitchFamily="34" charset="0"/>
              </a:rPr>
              <a:t>P(c</a:t>
            </a:r>
            <a:r>
              <a:rPr lang="en-US" sz="2000" baseline="-25000" dirty="0">
                <a:latin typeface="Calibri" panose="020F0502020204030204" pitchFamily="34" charset="0"/>
              </a:rPr>
              <a:t>1</a:t>
            </a:r>
            <a:r>
              <a:rPr lang="en-US" sz="2000" dirty="0">
                <a:latin typeface="Calibri" panose="020F0502020204030204" pitchFamily="34" charset="0"/>
              </a:rPr>
              <a:t>) = [0.99*0.03] + [0.9*0.07] + [0.82*0.2]    + [0.65*0.4] + [0.58*0.2] + [0.45*0.1] </a:t>
            </a:r>
          </a:p>
        </p:txBody>
      </p:sp>
      <p:sp>
        <p:nvSpPr>
          <p:cNvPr id="49257" name="Text Box 105"/>
          <p:cNvSpPr txBox="1">
            <a:spLocks noChangeArrowheads="1"/>
          </p:cNvSpPr>
          <p:nvPr/>
        </p:nvSpPr>
        <p:spPr bwMode="auto">
          <a:xfrm>
            <a:off x="6007735" y="6117538"/>
            <a:ext cx="1855788" cy="396875"/>
          </a:xfrm>
          <a:prstGeom prst="rect">
            <a:avLst/>
          </a:prstGeom>
          <a:noFill/>
          <a:ln w="9525">
            <a:noFill/>
            <a:miter lim="800000"/>
            <a:headEnd/>
            <a:tailEnd/>
          </a:ln>
          <a:effectLst/>
        </p:spPr>
        <p:txBody>
          <a:bodyPr>
            <a:spAutoFit/>
          </a:bodyPr>
          <a:lstStyle/>
          <a:p>
            <a:pPr>
              <a:spcBef>
                <a:spcPct val="50000"/>
              </a:spcBef>
              <a:defRPr/>
            </a:pPr>
            <a:r>
              <a:rPr lang="en-US" sz="2000" dirty="0">
                <a:solidFill>
                  <a:srgbClr val="C00000"/>
                </a:solidFill>
                <a:latin typeface="Calibri" panose="020F0502020204030204" pitchFamily="34" charset="0"/>
              </a:rPr>
              <a:t>P(c</a:t>
            </a:r>
            <a:r>
              <a:rPr lang="en-US" sz="2000" baseline="-25000" dirty="0">
                <a:solidFill>
                  <a:srgbClr val="C00000"/>
                </a:solidFill>
                <a:latin typeface="Calibri" panose="020F0502020204030204" pitchFamily="34" charset="0"/>
              </a:rPr>
              <a:t>1</a:t>
            </a:r>
            <a:r>
              <a:rPr lang="en-US" sz="2000" dirty="0">
                <a:solidFill>
                  <a:srgbClr val="C00000"/>
                </a:solidFill>
                <a:latin typeface="Calibri" panose="020F0502020204030204" pitchFamily="34" charset="0"/>
              </a:rPr>
              <a:t>) = 0.68</a:t>
            </a:r>
          </a:p>
        </p:txBody>
      </p:sp>
      <p:sp>
        <p:nvSpPr>
          <p:cNvPr id="49258" name="Text Box 106"/>
          <p:cNvSpPr txBox="1">
            <a:spLocks noChangeArrowheads="1"/>
          </p:cNvSpPr>
          <p:nvPr/>
        </p:nvSpPr>
        <p:spPr bwMode="auto">
          <a:xfrm rot="16200000">
            <a:off x="5501323" y="1397140"/>
            <a:ext cx="2422525" cy="336550"/>
          </a:xfrm>
          <a:prstGeom prst="rect">
            <a:avLst/>
          </a:prstGeom>
          <a:noFill/>
          <a:ln w="9525">
            <a:noFill/>
            <a:miter lim="800000"/>
            <a:headEnd/>
            <a:tailEnd/>
          </a:ln>
          <a:effectLst/>
        </p:spPr>
        <p:txBody>
          <a:bodyPr>
            <a:spAutoFit/>
          </a:bodyPr>
          <a:lstStyle/>
          <a:p>
            <a:pPr>
              <a:spcBef>
                <a:spcPct val="50000"/>
              </a:spcBef>
              <a:defRPr/>
            </a:pPr>
            <a:r>
              <a:rPr lang="en-US" sz="1600" dirty="0">
                <a:latin typeface="Calibri" panose="020F0502020204030204" pitchFamily="34" charset="0"/>
              </a:rPr>
              <a:t>Annual Peak Stage at C</a:t>
            </a:r>
          </a:p>
        </p:txBody>
      </p:sp>
      <p:sp>
        <p:nvSpPr>
          <p:cNvPr id="49259" name="Text Box 107"/>
          <p:cNvSpPr txBox="1">
            <a:spLocks noChangeArrowheads="1"/>
          </p:cNvSpPr>
          <p:nvPr/>
        </p:nvSpPr>
        <p:spPr bwMode="auto">
          <a:xfrm rot="-5400000">
            <a:off x="422911" y="1433513"/>
            <a:ext cx="2422525" cy="336550"/>
          </a:xfrm>
          <a:prstGeom prst="rect">
            <a:avLst/>
          </a:prstGeom>
          <a:noFill/>
          <a:ln w="9525">
            <a:noFill/>
            <a:miter lim="800000"/>
            <a:headEnd/>
            <a:tailEnd/>
          </a:ln>
          <a:effectLst/>
        </p:spPr>
        <p:txBody>
          <a:bodyPr>
            <a:spAutoFit/>
          </a:bodyPr>
          <a:lstStyle/>
          <a:p>
            <a:pPr>
              <a:spcBef>
                <a:spcPct val="50000"/>
              </a:spcBef>
              <a:defRPr/>
            </a:pPr>
            <a:r>
              <a:rPr lang="en-US" sz="1600" dirty="0">
                <a:latin typeface="Calibri" panose="020F0502020204030204" pitchFamily="34" charset="0"/>
              </a:rPr>
              <a:t>Annual Peak Stage at C</a:t>
            </a:r>
          </a:p>
        </p:txBody>
      </p:sp>
      <p:sp>
        <p:nvSpPr>
          <p:cNvPr id="21556" name="Slide Number Placeholder 6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291CCA2D-0EF6-432C-81C8-05DF69B5C61D}" type="slidenum">
              <a:rPr lang="en-US" altLang="en-US" sz="1400"/>
              <a:pPr eaLnBrk="1" hangingPunct="1"/>
              <a:t>31</a:t>
            </a:fld>
            <a:endParaRPr lang="en-US" altLang="en-US" sz="1400"/>
          </a:p>
        </p:txBody>
      </p:sp>
      <p:sp>
        <p:nvSpPr>
          <p:cNvPr id="67" name="Text Box 100"/>
          <p:cNvSpPr txBox="1">
            <a:spLocks noChangeArrowheads="1"/>
          </p:cNvSpPr>
          <p:nvPr/>
        </p:nvSpPr>
        <p:spPr bwMode="auto">
          <a:xfrm>
            <a:off x="6544310" y="3409221"/>
            <a:ext cx="4635224" cy="707886"/>
          </a:xfrm>
          <a:prstGeom prst="rect">
            <a:avLst/>
          </a:prstGeom>
          <a:noFill/>
          <a:ln w="9525">
            <a:noFill/>
            <a:miter lim="800000"/>
            <a:headEnd/>
            <a:tailEnd/>
          </a:ln>
        </p:spPr>
        <p:txBody>
          <a:bodyPr wrap="square">
            <a:spAutoFit/>
          </a:bodyPr>
          <a:lstStyle/>
          <a:p>
            <a:pPr>
              <a:spcBef>
                <a:spcPct val="50000"/>
              </a:spcBef>
            </a:pPr>
            <a:r>
              <a:rPr lang="en-US" sz="2000" i="1" dirty="0">
                <a:solidFill>
                  <a:srgbClr val="FF6600"/>
                </a:solidFill>
                <a:latin typeface="Calibri" panose="020F0502020204030204" pitchFamily="34" charset="0"/>
                <a:cs typeface="Calibri" panose="020F0502020204030204" pitchFamily="34" charset="0"/>
              </a:rPr>
              <a:t>We can view the single P(C) curve as a probability-weighted average </a:t>
            </a:r>
            <a:r>
              <a:rPr lang="en-US" sz="2000" i="1" u="sng" dirty="0">
                <a:solidFill>
                  <a:srgbClr val="FF6600"/>
                </a:solidFill>
                <a:latin typeface="Calibri" panose="020F0502020204030204" pitchFamily="34" charset="0"/>
                <a:cs typeface="Calibri" panose="020F0502020204030204" pitchFamily="34" charset="0"/>
              </a:rPr>
              <a:t>horizontally</a:t>
            </a:r>
          </a:p>
        </p:txBody>
      </p:sp>
      <p:sp>
        <p:nvSpPr>
          <p:cNvPr id="4" name="TextBox 3">
            <a:extLst>
              <a:ext uri="{FF2B5EF4-FFF2-40B4-BE49-F238E27FC236}">
                <a16:creationId xmlns:a16="http://schemas.microsoft.com/office/drawing/2014/main" id="{5E3CA523-3459-6A4F-1C76-83A24EF600F1}"/>
              </a:ext>
            </a:extLst>
          </p:cNvPr>
          <p:cNvSpPr txBox="1"/>
          <p:nvPr/>
        </p:nvSpPr>
        <p:spPr>
          <a:xfrm>
            <a:off x="7863523" y="6076400"/>
            <a:ext cx="3002913" cy="707886"/>
          </a:xfrm>
          <a:prstGeom prst="rect">
            <a:avLst/>
          </a:prstGeom>
          <a:noFill/>
        </p:spPr>
        <p:txBody>
          <a:bodyPr wrap="square" rtlCol="0">
            <a:spAutoFit/>
          </a:bodyPr>
          <a:lstStyle/>
          <a:p>
            <a:r>
              <a:rPr lang="en-US" sz="2000" b="1" dirty="0">
                <a:solidFill>
                  <a:srgbClr val="00B050"/>
                </a:solidFill>
                <a:latin typeface="Ink Free" panose="03080402000500000000" pitchFamily="66" charset="0"/>
              </a:rPr>
              <a:t>repeat step 2 for all values of C</a:t>
            </a:r>
          </a:p>
        </p:txBody>
      </p:sp>
      <p:sp>
        <p:nvSpPr>
          <p:cNvPr id="5" name="Freeform 89">
            <a:extLst>
              <a:ext uri="{FF2B5EF4-FFF2-40B4-BE49-F238E27FC236}">
                <a16:creationId xmlns:a16="http://schemas.microsoft.com/office/drawing/2014/main" id="{6B2E991A-2EC1-5C00-682C-A88BE29A964D}"/>
              </a:ext>
            </a:extLst>
          </p:cNvPr>
          <p:cNvSpPr>
            <a:spLocks/>
          </p:cNvSpPr>
          <p:nvPr/>
        </p:nvSpPr>
        <p:spPr bwMode="auto">
          <a:xfrm rot="21416920">
            <a:off x="7219898" y="945019"/>
            <a:ext cx="2692400" cy="990600"/>
          </a:xfrm>
          <a:custGeom>
            <a:avLst/>
            <a:gdLst>
              <a:gd name="T0" fmla="*/ 0 w 1696"/>
              <a:gd name="T1" fmla="*/ 2147483647 h 624"/>
              <a:gd name="T2" fmla="*/ 2147483647 w 1696"/>
              <a:gd name="T3" fmla="*/ 2147483647 h 624"/>
              <a:gd name="T4" fmla="*/ 2147483647 w 1696"/>
              <a:gd name="T5" fmla="*/ 2147483647 h 624"/>
              <a:gd name="T6" fmla="*/ 2147483647 w 1696"/>
              <a:gd name="T7" fmla="*/ 2147483647 h 624"/>
              <a:gd name="T8" fmla="*/ 2147483647 w 1696"/>
              <a:gd name="T9" fmla="*/ 2147483647 h 624"/>
              <a:gd name="T10" fmla="*/ 2147483647 w 1696"/>
              <a:gd name="T11" fmla="*/ 0 h 624"/>
              <a:gd name="T12" fmla="*/ 0 60000 65536"/>
              <a:gd name="T13" fmla="*/ 0 60000 65536"/>
              <a:gd name="T14" fmla="*/ 0 60000 65536"/>
              <a:gd name="T15" fmla="*/ 0 60000 65536"/>
              <a:gd name="T16" fmla="*/ 0 60000 65536"/>
              <a:gd name="T17" fmla="*/ 0 60000 65536"/>
              <a:gd name="T18" fmla="*/ 0 w 1696"/>
              <a:gd name="T19" fmla="*/ 0 h 624"/>
              <a:gd name="T20" fmla="*/ 1696 w 1696"/>
              <a:gd name="T21" fmla="*/ 624 h 624"/>
            </a:gdLst>
            <a:ahLst/>
            <a:cxnLst>
              <a:cxn ang="T12">
                <a:pos x="T0" y="T1"/>
              </a:cxn>
              <a:cxn ang="T13">
                <a:pos x="T2" y="T3"/>
              </a:cxn>
              <a:cxn ang="T14">
                <a:pos x="T4" y="T5"/>
              </a:cxn>
              <a:cxn ang="T15">
                <a:pos x="T6" y="T7"/>
              </a:cxn>
              <a:cxn ang="T16">
                <a:pos x="T8" y="T9"/>
              </a:cxn>
              <a:cxn ang="T17">
                <a:pos x="T10" y="T11"/>
              </a:cxn>
            </a:cxnLst>
            <a:rect l="T18" t="T19" r="T20" b="T21"/>
            <a:pathLst>
              <a:path w="1696" h="624">
                <a:moveTo>
                  <a:pt x="0" y="624"/>
                </a:moveTo>
                <a:cubicBezTo>
                  <a:pt x="59" y="586"/>
                  <a:pt x="244" y="470"/>
                  <a:pt x="351" y="411"/>
                </a:cubicBezTo>
                <a:cubicBezTo>
                  <a:pt x="458" y="352"/>
                  <a:pt x="488" y="324"/>
                  <a:pt x="640" y="272"/>
                </a:cubicBezTo>
                <a:cubicBezTo>
                  <a:pt x="792" y="220"/>
                  <a:pt x="1109" y="136"/>
                  <a:pt x="1264" y="96"/>
                </a:cubicBezTo>
                <a:cubicBezTo>
                  <a:pt x="1419" y="56"/>
                  <a:pt x="1496" y="48"/>
                  <a:pt x="1568" y="32"/>
                </a:cubicBezTo>
                <a:cubicBezTo>
                  <a:pt x="1640" y="16"/>
                  <a:pt x="1669" y="7"/>
                  <a:pt x="1696" y="0"/>
                </a:cubicBezTo>
              </a:path>
            </a:pathLst>
          </a:custGeom>
          <a:noFill/>
          <a:ln w="22225">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6" name="TextBox 5">
            <a:extLst>
              <a:ext uri="{FF2B5EF4-FFF2-40B4-BE49-F238E27FC236}">
                <a16:creationId xmlns:a16="http://schemas.microsoft.com/office/drawing/2014/main" id="{709CC579-7654-FC56-5CE3-DDB3A2CAFF8D}"/>
              </a:ext>
            </a:extLst>
          </p:cNvPr>
          <p:cNvSpPr txBox="1"/>
          <p:nvPr/>
        </p:nvSpPr>
        <p:spPr>
          <a:xfrm>
            <a:off x="1012467" y="3530311"/>
            <a:ext cx="4724942" cy="1107996"/>
          </a:xfrm>
          <a:prstGeom prst="rect">
            <a:avLst/>
          </a:prstGeom>
          <a:noFill/>
        </p:spPr>
        <p:txBody>
          <a:bodyPr wrap="square" rtlCol="0">
            <a:spAutoFit/>
          </a:bodyPr>
          <a:lstStyle/>
          <a:p>
            <a:r>
              <a:rPr lang="en-US" sz="2200" b="1" dirty="0">
                <a:solidFill>
                  <a:srgbClr val="00B050"/>
                </a:solidFill>
                <a:latin typeface="Ink Free" panose="03080402000500000000" pitchFamily="66" charset="0"/>
              </a:rPr>
              <a:t>Conditional frequency curves will be higher, because the values of B are higher!</a:t>
            </a:r>
          </a:p>
        </p:txBody>
      </p:sp>
      <p:grpSp>
        <p:nvGrpSpPr>
          <p:cNvPr id="2" name="Group 64"/>
          <p:cNvGrpSpPr>
            <a:grpSpLocks/>
          </p:cNvGrpSpPr>
          <p:nvPr/>
        </p:nvGrpSpPr>
        <p:grpSpPr bwMode="auto">
          <a:xfrm>
            <a:off x="2014292" y="1579954"/>
            <a:ext cx="1329560" cy="95250"/>
            <a:chOff x="980621" y="1585913"/>
            <a:chExt cx="1329560" cy="95250"/>
          </a:xfrm>
          <a:solidFill>
            <a:srgbClr val="008000"/>
          </a:solidFill>
        </p:grpSpPr>
        <p:sp>
          <p:nvSpPr>
            <p:cNvPr id="21565" name="Oval 20"/>
            <p:cNvSpPr>
              <a:spLocks noChangeArrowheads="1"/>
            </p:cNvSpPr>
            <p:nvPr/>
          </p:nvSpPr>
          <p:spPr bwMode="auto">
            <a:xfrm>
              <a:off x="980621" y="1592263"/>
              <a:ext cx="88900" cy="88900"/>
            </a:xfrm>
            <a:prstGeom prst="ellipse">
              <a:avLst/>
            </a:prstGeom>
            <a:grp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66" name="Oval 21"/>
            <p:cNvSpPr>
              <a:spLocks noChangeArrowheads="1"/>
            </p:cNvSpPr>
            <p:nvPr/>
          </p:nvSpPr>
          <p:spPr bwMode="auto">
            <a:xfrm>
              <a:off x="1238250" y="1585913"/>
              <a:ext cx="88900" cy="88900"/>
            </a:xfrm>
            <a:prstGeom prst="ellipse">
              <a:avLst/>
            </a:prstGeom>
            <a:grp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67" name="Oval 22"/>
            <p:cNvSpPr>
              <a:spLocks noChangeArrowheads="1"/>
            </p:cNvSpPr>
            <p:nvPr/>
          </p:nvSpPr>
          <p:spPr bwMode="auto">
            <a:xfrm>
              <a:off x="1483524" y="1587500"/>
              <a:ext cx="88900" cy="88900"/>
            </a:xfrm>
            <a:prstGeom prst="ellipse">
              <a:avLst/>
            </a:prstGeom>
            <a:grp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68" name="Oval 23"/>
            <p:cNvSpPr>
              <a:spLocks noChangeArrowheads="1"/>
            </p:cNvSpPr>
            <p:nvPr/>
          </p:nvSpPr>
          <p:spPr bwMode="auto">
            <a:xfrm>
              <a:off x="1717422" y="1585913"/>
              <a:ext cx="88900" cy="88900"/>
            </a:xfrm>
            <a:prstGeom prst="ellipse">
              <a:avLst/>
            </a:prstGeom>
            <a:grp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69" name="Oval 24"/>
            <p:cNvSpPr>
              <a:spLocks noChangeArrowheads="1"/>
            </p:cNvSpPr>
            <p:nvPr/>
          </p:nvSpPr>
          <p:spPr bwMode="auto">
            <a:xfrm>
              <a:off x="1996868" y="1586139"/>
              <a:ext cx="88900" cy="88900"/>
            </a:xfrm>
            <a:prstGeom prst="ellipse">
              <a:avLst/>
            </a:prstGeom>
            <a:grp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70" name="Oval 25"/>
            <p:cNvSpPr>
              <a:spLocks noChangeArrowheads="1"/>
            </p:cNvSpPr>
            <p:nvPr/>
          </p:nvSpPr>
          <p:spPr bwMode="auto">
            <a:xfrm>
              <a:off x="2221281" y="1590675"/>
              <a:ext cx="88900" cy="88900"/>
            </a:xfrm>
            <a:prstGeom prst="ellipse">
              <a:avLst/>
            </a:prstGeom>
            <a:grp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sp>
        <p:nvSpPr>
          <p:cNvPr id="20516" name="Oval 67"/>
          <p:cNvSpPr>
            <a:spLocks noChangeArrowheads="1"/>
          </p:cNvSpPr>
          <p:nvPr/>
        </p:nvSpPr>
        <p:spPr bwMode="auto">
          <a:xfrm>
            <a:off x="7793867" y="1556731"/>
            <a:ext cx="88900" cy="88900"/>
          </a:xfrm>
          <a:prstGeom prst="ellipse">
            <a:avLst/>
          </a:prstGeom>
          <a:solidFill>
            <a:srgbClr val="C00000"/>
          </a:solidFill>
          <a:ln w="9525">
            <a:solidFill>
              <a:srgbClr val="C00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 name="TextBox 8">
            <a:extLst>
              <a:ext uri="{FF2B5EF4-FFF2-40B4-BE49-F238E27FC236}">
                <a16:creationId xmlns:a16="http://schemas.microsoft.com/office/drawing/2014/main" id="{1C5B275F-0B00-5929-6030-31F7187A14CC}"/>
              </a:ext>
            </a:extLst>
          </p:cNvPr>
          <p:cNvSpPr txBox="1"/>
          <p:nvPr/>
        </p:nvSpPr>
        <p:spPr>
          <a:xfrm>
            <a:off x="10408541" y="1048851"/>
            <a:ext cx="1533526" cy="1015663"/>
          </a:xfrm>
          <a:prstGeom prst="rect">
            <a:avLst/>
          </a:prstGeom>
          <a:noFill/>
        </p:spPr>
        <p:txBody>
          <a:bodyPr wrap="square" rtlCol="0">
            <a:spAutoFit/>
          </a:bodyPr>
          <a:lstStyle/>
          <a:p>
            <a:r>
              <a:rPr lang="en-US" sz="2000" b="1" dirty="0">
                <a:solidFill>
                  <a:srgbClr val="0070C0"/>
                </a:solidFill>
                <a:latin typeface="Ink Free" panose="03080402000500000000" pitchFamily="66" charset="0"/>
              </a:rPr>
              <a:t>resulting curve for C is higher</a:t>
            </a:r>
          </a:p>
        </p:txBody>
      </p:sp>
    </p:spTree>
    <p:extLst>
      <p:ext uri="{BB962C8B-B14F-4D97-AF65-F5344CB8AC3E}">
        <p14:creationId xmlns:p14="http://schemas.microsoft.com/office/powerpoint/2010/main" val="31525302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53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925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925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925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923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5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5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5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53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22" grpId="0" animBg="1"/>
      <p:bldP spid="20517" grpId="0" animBg="1"/>
      <p:bldP spid="20518" grpId="0" animBg="1"/>
      <p:bldP spid="21535" grpId="0"/>
      <p:bldP spid="49234" grpId="0"/>
      <p:bldP spid="20531" grpId="0" animBg="1"/>
      <p:bldP spid="49255" grpId="0"/>
      <p:bldP spid="49256" grpId="0"/>
      <p:bldP spid="49257" grpId="0"/>
      <p:bldP spid="67" grpId="0"/>
      <p:bldP spid="4" grpId="0"/>
      <p:bldP spid="5" grpId="0" animBg="1"/>
      <p:bldP spid="20516" grpId="0" animBg="1"/>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type="body" idx="1"/>
          </p:nvPr>
        </p:nvSpPr>
        <p:spPr>
          <a:xfrm>
            <a:off x="914400" y="1940559"/>
            <a:ext cx="9067800" cy="3772853"/>
          </a:xfrm>
        </p:spPr>
        <p:txBody>
          <a:bodyPr/>
          <a:lstStyle/>
          <a:p>
            <a:pPr eaLnBrk="1" hangingPunct="1">
              <a:spcBef>
                <a:spcPct val="40000"/>
              </a:spcBef>
              <a:defRPr/>
            </a:pPr>
            <a:r>
              <a:rPr lang="en-US" sz="2800" dirty="0"/>
              <a:t>Often, A and B are not perfectly correlated, BUT it is not reasonable to assume that they are independent</a:t>
            </a:r>
          </a:p>
          <a:p>
            <a:pPr eaLnBrk="1" hangingPunct="1">
              <a:spcBef>
                <a:spcPct val="40000"/>
              </a:spcBef>
              <a:defRPr/>
            </a:pPr>
            <a:r>
              <a:rPr lang="en-US" sz="2800" dirty="0"/>
              <a:t>What if there is some </a:t>
            </a:r>
          </a:p>
          <a:p>
            <a:pPr indent="0" eaLnBrk="1" hangingPunct="1">
              <a:spcBef>
                <a:spcPts val="0"/>
              </a:spcBef>
              <a:buNone/>
              <a:defRPr/>
            </a:pPr>
            <a:r>
              <a:rPr lang="en-US" sz="2800" dirty="0"/>
              <a:t>correlation between </a:t>
            </a:r>
          </a:p>
          <a:p>
            <a:pPr indent="0" eaLnBrk="1" hangingPunct="1">
              <a:spcBef>
                <a:spcPts val="0"/>
              </a:spcBef>
              <a:buNone/>
              <a:defRPr/>
            </a:pPr>
            <a:r>
              <a:rPr lang="en-US" sz="2800" dirty="0"/>
              <a:t>A and B </a:t>
            </a:r>
            <a:r>
              <a:rPr lang="en-US" sz="2800" dirty="0">
                <a:cs typeface="Calibri" panose="020F0502020204030204" pitchFamily="34" charset="0"/>
              </a:rPr>
              <a:t>≠</a:t>
            </a:r>
            <a:r>
              <a:rPr lang="en-US" sz="2800" dirty="0"/>
              <a:t> 0 or 1?</a:t>
            </a:r>
          </a:p>
          <a:p>
            <a:pPr eaLnBrk="1" hangingPunct="1">
              <a:spcBef>
                <a:spcPct val="40000"/>
              </a:spcBef>
              <a:defRPr/>
            </a:pPr>
            <a:r>
              <a:rPr lang="en-US" sz="2800" i="1" dirty="0"/>
              <a:t>Correlation is too strong to </a:t>
            </a:r>
          </a:p>
          <a:p>
            <a:pPr marL="0" indent="0" eaLnBrk="1" hangingPunct="1">
              <a:spcBef>
                <a:spcPts val="0"/>
              </a:spcBef>
              <a:buNone/>
              <a:tabLst>
                <a:tab pos="396875" algn="l"/>
              </a:tabLst>
              <a:defRPr/>
            </a:pPr>
            <a:r>
              <a:rPr lang="en-US" sz="2800" i="1" dirty="0"/>
              <a:t>	ignore by assuming </a:t>
            </a:r>
          </a:p>
          <a:p>
            <a:pPr marL="0" indent="0" eaLnBrk="1" hangingPunct="1">
              <a:spcBef>
                <a:spcPts val="0"/>
              </a:spcBef>
              <a:buNone/>
              <a:tabLst>
                <a:tab pos="396875" algn="l"/>
              </a:tabLst>
              <a:defRPr/>
            </a:pPr>
            <a:r>
              <a:rPr lang="en-US" sz="2800" i="1" dirty="0"/>
              <a:t>	independence</a:t>
            </a:r>
          </a:p>
        </p:txBody>
      </p:sp>
      <p:pic>
        <p:nvPicPr>
          <p:cNvPr id="9" name="Picture 9"/>
          <p:cNvPicPr>
            <a:picLocks noChangeAspect="1" noChangeArrowheads="1"/>
          </p:cNvPicPr>
          <p:nvPr/>
        </p:nvPicPr>
        <p:blipFill>
          <a:blip r:embed="rId3"/>
          <a:srcRect/>
          <a:stretch>
            <a:fillRect/>
          </a:stretch>
        </p:blipFill>
        <p:spPr bwMode="auto">
          <a:xfrm>
            <a:off x="6796088" y="3133725"/>
            <a:ext cx="2963862" cy="2579687"/>
          </a:xfrm>
          <a:prstGeom prst="rect">
            <a:avLst/>
          </a:prstGeom>
          <a:noFill/>
          <a:ln w="9525">
            <a:noFill/>
            <a:miter lim="800000"/>
            <a:headEnd/>
            <a:tailEnd/>
          </a:ln>
          <a:effectLst/>
        </p:spPr>
      </p:pic>
      <p:sp>
        <p:nvSpPr>
          <p:cNvPr id="22533" name="Text Box 11"/>
          <p:cNvSpPr txBox="1">
            <a:spLocks noChangeArrowheads="1"/>
          </p:cNvSpPr>
          <p:nvPr/>
        </p:nvSpPr>
        <p:spPr bwMode="auto">
          <a:xfrm>
            <a:off x="7115175" y="4087812"/>
            <a:ext cx="419100"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900" dirty="0">
                <a:solidFill>
                  <a:srgbClr val="C00000"/>
                </a:solidFill>
                <a:latin typeface="Calibri" panose="020F0502020204030204" pitchFamily="34" charset="0"/>
              </a:rPr>
              <a:t>B</a:t>
            </a:r>
          </a:p>
        </p:txBody>
      </p:sp>
      <p:sp>
        <p:nvSpPr>
          <p:cNvPr id="22534" name="Text Box 12"/>
          <p:cNvSpPr txBox="1">
            <a:spLocks noChangeArrowheads="1"/>
          </p:cNvSpPr>
          <p:nvPr/>
        </p:nvSpPr>
        <p:spPr bwMode="auto">
          <a:xfrm>
            <a:off x="8281988" y="5011737"/>
            <a:ext cx="419100"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900" dirty="0">
                <a:solidFill>
                  <a:srgbClr val="C00000"/>
                </a:solidFill>
                <a:latin typeface="Calibri" panose="020F0502020204030204" pitchFamily="34" charset="0"/>
              </a:rPr>
              <a:t>A</a:t>
            </a:r>
          </a:p>
        </p:txBody>
      </p:sp>
      <p:sp>
        <p:nvSpPr>
          <p:cNvPr id="22535"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6E1DDA28-1F5B-42AF-8780-9BBE81D1D8FC}" type="slidenum">
              <a:rPr lang="en-US" altLang="en-US" sz="1400"/>
              <a:pPr eaLnBrk="1" hangingPunct="1"/>
              <a:t>32</a:t>
            </a:fld>
            <a:endParaRPr lang="en-US" altLang="en-US" sz="1400"/>
          </a:p>
        </p:txBody>
      </p:sp>
      <p:sp>
        <p:nvSpPr>
          <p:cNvPr id="3" name="Title 2">
            <a:extLst>
              <a:ext uri="{FF2B5EF4-FFF2-40B4-BE49-F238E27FC236}">
                <a16:creationId xmlns:a16="http://schemas.microsoft.com/office/drawing/2014/main" id="{A2FCCDF3-3518-A1CC-0556-3FC81E2C8A2B}"/>
              </a:ext>
            </a:extLst>
          </p:cNvPr>
          <p:cNvSpPr>
            <a:spLocks noGrp="1"/>
          </p:cNvSpPr>
          <p:nvPr>
            <p:ph type="title"/>
          </p:nvPr>
        </p:nvSpPr>
        <p:spPr/>
        <p:txBody>
          <a:bodyPr/>
          <a:lstStyle/>
          <a:p>
            <a:r>
              <a:rPr lang="en-US" altLang="en-US" dirty="0">
                <a:effectLst/>
              </a:rPr>
              <a:t>Case 5, Not Independent</a:t>
            </a:r>
            <a:endParaRPr lang="en-US" dirty="0"/>
          </a:p>
        </p:txBody>
      </p:sp>
    </p:spTree>
    <p:extLst>
      <p:ext uri="{BB962C8B-B14F-4D97-AF65-F5344CB8AC3E}">
        <p14:creationId xmlns:p14="http://schemas.microsoft.com/office/powerpoint/2010/main" val="649167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20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20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0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0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20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120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81" name="Rectangle 30"/>
          <p:cNvSpPr>
            <a:spLocks noChangeArrowheads="1"/>
          </p:cNvSpPr>
          <p:nvPr/>
        </p:nvSpPr>
        <p:spPr bwMode="auto">
          <a:xfrm>
            <a:off x="2184718" y="2859089"/>
            <a:ext cx="3213100" cy="2382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82" name="Freeform 31"/>
          <p:cNvSpPr>
            <a:spLocks/>
          </p:cNvSpPr>
          <p:nvPr/>
        </p:nvSpPr>
        <p:spPr bwMode="auto">
          <a:xfrm>
            <a:off x="2448243" y="3678239"/>
            <a:ext cx="2716212" cy="94138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84" name="Text Box 33"/>
          <p:cNvSpPr txBox="1">
            <a:spLocks noChangeArrowheads="1"/>
          </p:cNvSpPr>
          <p:nvPr/>
        </p:nvSpPr>
        <p:spPr bwMode="auto">
          <a:xfrm>
            <a:off x="2072006" y="5297489"/>
            <a:ext cx="35464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dirty="0">
                <a:latin typeface="Calibri" panose="020F0502020204030204" pitchFamily="34" charset="0"/>
              </a:rPr>
              <a:t>0.99 0.90            0.50           0.10   0.05  0.01</a:t>
            </a:r>
          </a:p>
        </p:txBody>
      </p:sp>
      <p:sp>
        <p:nvSpPr>
          <p:cNvPr id="23585" name="Line 34"/>
          <p:cNvSpPr>
            <a:spLocks noChangeShapeType="1"/>
          </p:cNvSpPr>
          <p:nvPr/>
        </p:nvSpPr>
        <p:spPr bwMode="auto">
          <a:xfrm flipV="1">
            <a:off x="4954905" y="2859089"/>
            <a:ext cx="1588"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3586" name="Line 35"/>
          <p:cNvSpPr>
            <a:spLocks noChangeShapeType="1"/>
          </p:cNvSpPr>
          <p:nvPr/>
        </p:nvSpPr>
        <p:spPr bwMode="auto">
          <a:xfrm flipV="1">
            <a:off x="4664394" y="2844800"/>
            <a:ext cx="1587"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3587" name="Line 36"/>
          <p:cNvSpPr>
            <a:spLocks noChangeShapeType="1"/>
          </p:cNvSpPr>
          <p:nvPr/>
        </p:nvSpPr>
        <p:spPr bwMode="auto">
          <a:xfrm flipV="1">
            <a:off x="4275455" y="2844800"/>
            <a:ext cx="1588"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3588" name="Line 37"/>
          <p:cNvSpPr>
            <a:spLocks noChangeShapeType="1"/>
          </p:cNvSpPr>
          <p:nvPr/>
        </p:nvSpPr>
        <p:spPr bwMode="auto">
          <a:xfrm flipV="1">
            <a:off x="3467419" y="2844800"/>
            <a:ext cx="1587"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3589" name="Line 38"/>
          <p:cNvSpPr>
            <a:spLocks noChangeShapeType="1"/>
          </p:cNvSpPr>
          <p:nvPr/>
        </p:nvSpPr>
        <p:spPr bwMode="auto">
          <a:xfrm flipV="1">
            <a:off x="2633980" y="2854325"/>
            <a:ext cx="1588"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3590" name="Line 39"/>
          <p:cNvSpPr>
            <a:spLocks noChangeShapeType="1"/>
          </p:cNvSpPr>
          <p:nvPr/>
        </p:nvSpPr>
        <p:spPr bwMode="auto">
          <a:xfrm flipV="1">
            <a:off x="4062730" y="2840039"/>
            <a:ext cx="1588"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3591" name="Oval 40"/>
          <p:cNvSpPr>
            <a:spLocks noChangeArrowheads="1"/>
          </p:cNvSpPr>
          <p:nvPr/>
        </p:nvSpPr>
        <p:spPr bwMode="auto">
          <a:xfrm>
            <a:off x="2586355" y="4581525"/>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92" name="Oval 41"/>
          <p:cNvSpPr>
            <a:spLocks noChangeArrowheads="1"/>
          </p:cNvSpPr>
          <p:nvPr/>
        </p:nvSpPr>
        <p:spPr bwMode="auto">
          <a:xfrm>
            <a:off x="3430905" y="4498975"/>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93" name="Oval 42"/>
          <p:cNvSpPr>
            <a:spLocks noChangeArrowheads="1"/>
          </p:cNvSpPr>
          <p:nvPr/>
        </p:nvSpPr>
        <p:spPr bwMode="auto">
          <a:xfrm>
            <a:off x="4026218" y="4330700"/>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94" name="Oval 43"/>
          <p:cNvSpPr>
            <a:spLocks noChangeArrowheads="1"/>
          </p:cNvSpPr>
          <p:nvPr/>
        </p:nvSpPr>
        <p:spPr bwMode="auto">
          <a:xfrm>
            <a:off x="4234180" y="4232275"/>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95" name="Oval 44"/>
          <p:cNvSpPr>
            <a:spLocks noChangeArrowheads="1"/>
          </p:cNvSpPr>
          <p:nvPr/>
        </p:nvSpPr>
        <p:spPr bwMode="auto">
          <a:xfrm>
            <a:off x="4621530" y="4038600"/>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96" name="Oval 45"/>
          <p:cNvSpPr>
            <a:spLocks noChangeArrowheads="1"/>
          </p:cNvSpPr>
          <p:nvPr/>
        </p:nvSpPr>
        <p:spPr bwMode="auto">
          <a:xfrm>
            <a:off x="4912043" y="3844925"/>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97" name="Text Box 46"/>
          <p:cNvSpPr txBox="1">
            <a:spLocks noChangeArrowheads="1"/>
          </p:cNvSpPr>
          <p:nvPr/>
        </p:nvSpPr>
        <p:spPr bwMode="auto">
          <a:xfrm>
            <a:off x="4767581" y="4043363"/>
            <a:ext cx="9445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A=a</a:t>
            </a:r>
            <a:r>
              <a:rPr lang="en-US" altLang="en-US" sz="1400" baseline="-25000" dirty="0">
                <a:latin typeface="Calibri" panose="020F0502020204030204" pitchFamily="34" charset="0"/>
              </a:rPr>
              <a:t>0.01</a:t>
            </a:r>
          </a:p>
        </p:txBody>
      </p:sp>
      <p:sp>
        <p:nvSpPr>
          <p:cNvPr id="23598" name="Text Box 47"/>
          <p:cNvSpPr txBox="1">
            <a:spLocks noChangeArrowheads="1"/>
          </p:cNvSpPr>
          <p:nvPr/>
        </p:nvSpPr>
        <p:spPr bwMode="auto">
          <a:xfrm>
            <a:off x="3184844" y="4643438"/>
            <a:ext cx="10620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A=a</a:t>
            </a:r>
            <a:r>
              <a:rPr lang="en-US" altLang="en-US" sz="1400" baseline="-25000" dirty="0">
                <a:latin typeface="Calibri" panose="020F0502020204030204" pitchFamily="34" charset="0"/>
              </a:rPr>
              <a:t>0.5</a:t>
            </a:r>
          </a:p>
        </p:txBody>
      </p:sp>
      <p:sp>
        <p:nvSpPr>
          <p:cNvPr id="23599" name="Text Box 48"/>
          <p:cNvSpPr txBox="1">
            <a:spLocks noChangeArrowheads="1"/>
          </p:cNvSpPr>
          <p:nvPr/>
        </p:nvSpPr>
        <p:spPr bwMode="auto">
          <a:xfrm>
            <a:off x="2568893" y="2925764"/>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A</a:t>
            </a:r>
            <a:r>
              <a:rPr lang="en-US" altLang="en-US" sz="3000" dirty="0">
                <a:latin typeface="Calibri" panose="020F0502020204030204" pitchFamily="34" charset="0"/>
              </a:rPr>
              <a:t>)</a:t>
            </a:r>
          </a:p>
        </p:txBody>
      </p:sp>
      <p:sp>
        <p:nvSpPr>
          <p:cNvPr id="23600" name="Text Box 49"/>
          <p:cNvSpPr txBox="1">
            <a:spLocks noChangeArrowheads="1"/>
          </p:cNvSpPr>
          <p:nvPr/>
        </p:nvSpPr>
        <p:spPr bwMode="auto">
          <a:xfrm rot="-5400000">
            <a:off x="871061" y="3715544"/>
            <a:ext cx="21478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Peak Flow</a:t>
            </a:r>
          </a:p>
        </p:txBody>
      </p:sp>
      <p:sp>
        <p:nvSpPr>
          <p:cNvPr id="23601" name="Text Box 50"/>
          <p:cNvSpPr txBox="1">
            <a:spLocks noChangeArrowheads="1"/>
          </p:cNvSpPr>
          <p:nvPr/>
        </p:nvSpPr>
        <p:spPr bwMode="auto">
          <a:xfrm>
            <a:off x="4113530" y="4383088"/>
            <a:ext cx="10620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A=a</a:t>
            </a:r>
            <a:r>
              <a:rPr lang="en-US" altLang="en-US" sz="1400" baseline="-25000" dirty="0">
                <a:latin typeface="Calibri" panose="020F0502020204030204" pitchFamily="34" charset="0"/>
              </a:rPr>
              <a:t>0.1</a:t>
            </a:r>
          </a:p>
        </p:txBody>
      </p:sp>
      <p:sp>
        <p:nvSpPr>
          <p:cNvPr id="23607" name="Text Box 56"/>
          <p:cNvSpPr txBox="1">
            <a:spLocks noChangeArrowheads="1"/>
          </p:cNvSpPr>
          <p:nvPr/>
        </p:nvSpPr>
        <p:spPr bwMode="auto">
          <a:xfrm>
            <a:off x="1791019" y="1339850"/>
            <a:ext cx="38766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latin typeface="Calibri" panose="020F0502020204030204" pitchFamily="34" charset="0"/>
              </a:rPr>
              <a:t>Where before we used the </a:t>
            </a:r>
            <a:r>
              <a:rPr lang="en-US" altLang="en-US" u="sng" dirty="0">
                <a:solidFill>
                  <a:srgbClr val="C00000"/>
                </a:solidFill>
                <a:latin typeface="Calibri" panose="020F0502020204030204" pitchFamily="34" charset="0"/>
              </a:rPr>
              <a:t>marginal</a:t>
            </a:r>
            <a:r>
              <a:rPr lang="en-US" altLang="en-US" dirty="0">
                <a:solidFill>
                  <a:srgbClr val="C00000"/>
                </a:solidFill>
                <a:latin typeface="Calibri" panose="020F0502020204030204" pitchFamily="34" charset="0"/>
              </a:rPr>
              <a:t> </a:t>
            </a:r>
            <a:r>
              <a:rPr lang="en-US" altLang="en-US" dirty="0">
                <a:latin typeface="Calibri" panose="020F0502020204030204" pitchFamily="34" charset="0"/>
              </a:rPr>
              <a:t>probability of A, </a:t>
            </a:r>
            <a:r>
              <a:rPr lang="en-US" altLang="en-US" i="1" dirty="0">
                <a:latin typeface="Calibri" panose="020F0502020204030204" pitchFamily="34" charset="0"/>
              </a:rPr>
              <a:t>(i.e., a single variable</a:t>
            </a:r>
            <a:r>
              <a:rPr lang="en-US" altLang="en-US" dirty="0">
                <a:latin typeface="Calibri" panose="020F0502020204030204" pitchFamily="34" charset="0"/>
              </a:rPr>
              <a:t>)</a:t>
            </a:r>
            <a:endParaRPr lang="en-US" altLang="en-US" sz="1800" i="1" dirty="0">
              <a:latin typeface="Calibri" panose="020F0502020204030204" pitchFamily="34" charset="0"/>
            </a:endParaRPr>
          </a:p>
        </p:txBody>
      </p:sp>
      <p:sp>
        <p:nvSpPr>
          <p:cNvPr id="52281" name="Text Box 57"/>
          <p:cNvSpPr txBox="1">
            <a:spLocks noChangeArrowheads="1"/>
          </p:cNvSpPr>
          <p:nvPr/>
        </p:nvSpPr>
        <p:spPr bwMode="auto">
          <a:xfrm>
            <a:off x="6613208" y="1312863"/>
            <a:ext cx="39639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latin typeface="Calibri" panose="020F0502020204030204" pitchFamily="34" charset="0"/>
              </a:rPr>
              <a:t>now we must define a </a:t>
            </a:r>
            <a:r>
              <a:rPr lang="en-US" altLang="en-US" u="sng" dirty="0">
                <a:solidFill>
                  <a:srgbClr val="C00000"/>
                </a:solidFill>
                <a:latin typeface="Calibri" panose="020F0502020204030204" pitchFamily="34" charset="0"/>
              </a:rPr>
              <a:t>joint</a:t>
            </a:r>
            <a:r>
              <a:rPr lang="en-US" altLang="en-US" dirty="0">
                <a:solidFill>
                  <a:srgbClr val="C00000"/>
                </a:solidFill>
                <a:latin typeface="Calibri" panose="020F0502020204030204" pitchFamily="34" charset="0"/>
              </a:rPr>
              <a:t> </a:t>
            </a:r>
            <a:r>
              <a:rPr lang="en-US" altLang="en-US" dirty="0">
                <a:latin typeface="Calibri" panose="020F0502020204030204" pitchFamily="34" charset="0"/>
              </a:rPr>
              <a:t>(or </a:t>
            </a:r>
            <a:r>
              <a:rPr lang="en-US" altLang="en-US" u="sng" dirty="0">
                <a:solidFill>
                  <a:srgbClr val="C00000"/>
                </a:solidFill>
                <a:latin typeface="Calibri" panose="020F0502020204030204" pitchFamily="34" charset="0"/>
              </a:rPr>
              <a:t>conditional</a:t>
            </a:r>
            <a:r>
              <a:rPr lang="en-US" altLang="en-US" dirty="0">
                <a:latin typeface="Calibri" panose="020F0502020204030204" pitchFamily="34" charset="0"/>
              </a:rPr>
              <a:t>) probability of A and B</a:t>
            </a:r>
            <a:endParaRPr lang="en-US" altLang="en-US" sz="1800" i="1" dirty="0">
              <a:latin typeface="Calibri" panose="020F0502020204030204" pitchFamily="34" charset="0"/>
            </a:endParaRPr>
          </a:p>
        </p:txBody>
      </p:sp>
      <p:grpSp>
        <p:nvGrpSpPr>
          <p:cNvPr id="2" name="Group 1"/>
          <p:cNvGrpSpPr/>
          <p:nvPr/>
        </p:nvGrpSpPr>
        <p:grpSpPr>
          <a:xfrm>
            <a:off x="6532246" y="2840038"/>
            <a:ext cx="4264025" cy="2732087"/>
            <a:chOff x="4683125" y="2586038"/>
            <a:chExt cx="4264025" cy="2732087"/>
          </a:xfrm>
        </p:grpSpPr>
        <p:sp>
          <p:nvSpPr>
            <p:cNvPr id="22531" name="Rectangle 3"/>
            <p:cNvSpPr>
              <a:spLocks noChangeArrowheads="1"/>
            </p:cNvSpPr>
            <p:nvPr/>
          </p:nvSpPr>
          <p:spPr bwMode="auto">
            <a:xfrm>
              <a:off x="5051425" y="2605088"/>
              <a:ext cx="3213100" cy="2382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2532" name="Freeform 4"/>
            <p:cNvSpPr>
              <a:spLocks/>
            </p:cNvSpPr>
            <p:nvPr/>
          </p:nvSpPr>
          <p:spPr bwMode="auto">
            <a:xfrm>
              <a:off x="5368925" y="3630613"/>
              <a:ext cx="2716213" cy="944562"/>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33" name="Freeform 5"/>
            <p:cNvSpPr>
              <a:spLocks/>
            </p:cNvSpPr>
            <p:nvPr/>
          </p:nvSpPr>
          <p:spPr bwMode="auto">
            <a:xfrm>
              <a:off x="5392738" y="3854450"/>
              <a:ext cx="2716212" cy="887413"/>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34" name="Freeform 6"/>
            <p:cNvSpPr>
              <a:spLocks/>
            </p:cNvSpPr>
            <p:nvPr/>
          </p:nvSpPr>
          <p:spPr bwMode="auto">
            <a:xfrm>
              <a:off x="5314950" y="3424238"/>
              <a:ext cx="2716213" cy="94138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35" name="Freeform 7"/>
            <p:cNvSpPr>
              <a:spLocks/>
            </p:cNvSpPr>
            <p:nvPr/>
          </p:nvSpPr>
          <p:spPr bwMode="auto">
            <a:xfrm>
              <a:off x="5302250" y="3171825"/>
              <a:ext cx="2716213" cy="998538"/>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36" name="Freeform 8"/>
            <p:cNvSpPr>
              <a:spLocks/>
            </p:cNvSpPr>
            <p:nvPr/>
          </p:nvSpPr>
          <p:spPr bwMode="auto">
            <a:xfrm>
              <a:off x="5260975" y="2992438"/>
              <a:ext cx="2716213" cy="99853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234" name="Text Box 10"/>
            <p:cNvSpPr txBox="1">
              <a:spLocks noChangeArrowheads="1"/>
            </p:cNvSpPr>
            <p:nvPr/>
          </p:nvSpPr>
          <p:spPr bwMode="auto">
            <a:xfrm>
              <a:off x="4938713" y="5043488"/>
              <a:ext cx="35464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dirty="0">
                  <a:latin typeface="Calibri" panose="020F0502020204030204" pitchFamily="34" charset="0"/>
                </a:rPr>
                <a:t>0.99 0.90            0.50           0.10   0.05  0.01</a:t>
              </a:r>
            </a:p>
          </p:txBody>
        </p:sp>
        <p:sp>
          <p:nvSpPr>
            <p:cNvPr id="52236" name="Text Box 12"/>
            <p:cNvSpPr txBox="1">
              <a:spLocks noChangeArrowheads="1"/>
            </p:cNvSpPr>
            <p:nvPr/>
          </p:nvSpPr>
          <p:spPr bwMode="auto">
            <a:xfrm>
              <a:off x="7894638" y="2609850"/>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1</a:t>
              </a:r>
            </a:p>
          </p:txBody>
        </p:sp>
        <p:sp>
          <p:nvSpPr>
            <p:cNvPr id="22540" name="Line 13"/>
            <p:cNvSpPr>
              <a:spLocks noChangeShapeType="1"/>
            </p:cNvSpPr>
            <p:nvPr/>
          </p:nvSpPr>
          <p:spPr bwMode="auto">
            <a:xfrm flipV="1">
              <a:off x="7142163" y="259080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2541" name="Line 14"/>
            <p:cNvSpPr>
              <a:spLocks noChangeShapeType="1"/>
            </p:cNvSpPr>
            <p:nvPr/>
          </p:nvSpPr>
          <p:spPr bwMode="auto">
            <a:xfrm flipV="1">
              <a:off x="6334125" y="259080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2239" name="Text Box 15"/>
            <p:cNvSpPr txBox="1">
              <a:spLocks noChangeArrowheads="1"/>
            </p:cNvSpPr>
            <p:nvPr/>
          </p:nvSpPr>
          <p:spPr bwMode="auto">
            <a:xfrm>
              <a:off x="7916863" y="2816225"/>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2</a:t>
              </a:r>
            </a:p>
          </p:txBody>
        </p:sp>
        <p:sp>
          <p:nvSpPr>
            <p:cNvPr id="22543" name="Freeform 16"/>
            <p:cNvSpPr>
              <a:spLocks/>
            </p:cNvSpPr>
            <p:nvPr/>
          </p:nvSpPr>
          <p:spPr bwMode="auto">
            <a:xfrm>
              <a:off x="5213350" y="2773363"/>
              <a:ext cx="2716213" cy="105568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44" name="Line 17"/>
            <p:cNvSpPr>
              <a:spLocks noChangeShapeType="1"/>
            </p:cNvSpPr>
            <p:nvPr/>
          </p:nvSpPr>
          <p:spPr bwMode="auto">
            <a:xfrm flipV="1">
              <a:off x="5500688" y="260032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2545" name="Line 18"/>
            <p:cNvSpPr>
              <a:spLocks noChangeShapeType="1"/>
            </p:cNvSpPr>
            <p:nvPr/>
          </p:nvSpPr>
          <p:spPr bwMode="auto">
            <a:xfrm flipV="1">
              <a:off x="6929438" y="2586038"/>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2546" name="Oval 19"/>
            <p:cNvSpPr>
              <a:spLocks noChangeArrowheads="1"/>
            </p:cNvSpPr>
            <p:nvPr/>
          </p:nvSpPr>
          <p:spPr bwMode="auto">
            <a:xfrm>
              <a:off x="5453063" y="4699000"/>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2547" name="Oval 20"/>
            <p:cNvSpPr>
              <a:spLocks noChangeArrowheads="1"/>
            </p:cNvSpPr>
            <p:nvPr/>
          </p:nvSpPr>
          <p:spPr bwMode="auto">
            <a:xfrm>
              <a:off x="6297613" y="4630738"/>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2548" name="Oval 21"/>
            <p:cNvSpPr>
              <a:spLocks noChangeArrowheads="1"/>
            </p:cNvSpPr>
            <p:nvPr/>
          </p:nvSpPr>
          <p:spPr bwMode="auto">
            <a:xfrm>
              <a:off x="6892925" y="4491038"/>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2549" name="Oval 22"/>
            <p:cNvSpPr>
              <a:spLocks noChangeArrowheads="1"/>
            </p:cNvSpPr>
            <p:nvPr/>
          </p:nvSpPr>
          <p:spPr bwMode="auto">
            <a:xfrm>
              <a:off x="7100888" y="4406900"/>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2550" name="Oval 23"/>
            <p:cNvSpPr>
              <a:spLocks noChangeArrowheads="1"/>
            </p:cNvSpPr>
            <p:nvPr/>
          </p:nvSpPr>
          <p:spPr bwMode="auto">
            <a:xfrm>
              <a:off x="7488238" y="4241800"/>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2551" name="Oval 24"/>
            <p:cNvSpPr>
              <a:spLocks noChangeArrowheads="1"/>
            </p:cNvSpPr>
            <p:nvPr/>
          </p:nvSpPr>
          <p:spPr bwMode="auto">
            <a:xfrm>
              <a:off x="7778750" y="4062413"/>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52249" name="Text Box 25"/>
            <p:cNvSpPr txBox="1">
              <a:spLocks noChangeArrowheads="1"/>
            </p:cNvSpPr>
            <p:nvPr/>
          </p:nvSpPr>
          <p:spPr bwMode="auto">
            <a:xfrm>
              <a:off x="7634288" y="4175125"/>
              <a:ext cx="11096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A=a</a:t>
              </a:r>
              <a:r>
                <a:rPr lang="en-US" altLang="en-US" sz="1400" baseline="-25000" dirty="0">
                  <a:latin typeface="Calibri" panose="020F0502020204030204" pitchFamily="34" charset="0"/>
                </a:rPr>
                <a:t>0.01</a:t>
              </a:r>
              <a:r>
                <a:rPr lang="en-US" altLang="en-US" sz="1400" dirty="0">
                  <a:latin typeface="Calibri" panose="020F0502020204030204" pitchFamily="34" charset="0"/>
                </a:rPr>
                <a:t>|b</a:t>
              </a:r>
              <a:r>
                <a:rPr lang="en-US" altLang="en-US" sz="1400" baseline="-25000" dirty="0">
                  <a:latin typeface="Calibri" panose="020F0502020204030204" pitchFamily="34" charset="0"/>
                </a:rPr>
                <a:t>6</a:t>
              </a:r>
            </a:p>
          </p:txBody>
        </p:sp>
        <p:sp>
          <p:nvSpPr>
            <p:cNvPr id="52250" name="Text Box 26"/>
            <p:cNvSpPr txBox="1">
              <a:spLocks noChangeArrowheads="1"/>
            </p:cNvSpPr>
            <p:nvPr/>
          </p:nvSpPr>
          <p:spPr bwMode="auto">
            <a:xfrm>
              <a:off x="6076042" y="4703763"/>
              <a:ext cx="10048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A=a</a:t>
              </a:r>
              <a:r>
                <a:rPr lang="en-US" altLang="en-US" sz="1400" baseline="-25000" dirty="0">
                  <a:latin typeface="Calibri" panose="020F0502020204030204" pitchFamily="34" charset="0"/>
                </a:rPr>
                <a:t>0.5</a:t>
              </a:r>
              <a:r>
                <a:rPr lang="en-US" altLang="en-US" sz="1400" dirty="0">
                  <a:latin typeface="Calibri" panose="020F0502020204030204" pitchFamily="34" charset="0"/>
                </a:rPr>
                <a:t>|b</a:t>
              </a:r>
              <a:r>
                <a:rPr lang="en-US" altLang="en-US" sz="1400" baseline="-25000" dirty="0">
                  <a:latin typeface="Calibri" panose="020F0502020204030204" pitchFamily="34" charset="0"/>
                </a:rPr>
                <a:t>6</a:t>
              </a:r>
            </a:p>
          </p:txBody>
        </p:sp>
        <p:sp>
          <p:nvSpPr>
            <p:cNvPr id="52251" name="Text Box 27"/>
            <p:cNvSpPr txBox="1">
              <a:spLocks noChangeArrowheads="1"/>
            </p:cNvSpPr>
            <p:nvPr/>
          </p:nvSpPr>
          <p:spPr bwMode="auto">
            <a:xfrm>
              <a:off x="5435600" y="2671763"/>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A</a:t>
              </a:r>
              <a:r>
                <a:rPr lang="en-US" altLang="en-US" sz="3000" dirty="0">
                  <a:latin typeface="Calibri" panose="020F0502020204030204" pitchFamily="34" charset="0"/>
                </a:rPr>
                <a:t>|B)</a:t>
              </a:r>
            </a:p>
          </p:txBody>
        </p:sp>
        <p:sp>
          <p:nvSpPr>
            <p:cNvPr id="22555" name="Line 28"/>
            <p:cNvSpPr>
              <a:spLocks noChangeShapeType="1"/>
            </p:cNvSpPr>
            <p:nvPr/>
          </p:nvSpPr>
          <p:spPr bwMode="auto">
            <a:xfrm flipV="1">
              <a:off x="7816850" y="260032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2556" name="Line 29"/>
            <p:cNvSpPr>
              <a:spLocks noChangeShapeType="1"/>
            </p:cNvSpPr>
            <p:nvPr/>
          </p:nvSpPr>
          <p:spPr bwMode="auto">
            <a:xfrm flipV="1">
              <a:off x="7540625" y="2586038"/>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2275" name="Text Box 51"/>
            <p:cNvSpPr txBox="1">
              <a:spLocks noChangeArrowheads="1"/>
            </p:cNvSpPr>
            <p:nvPr/>
          </p:nvSpPr>
          <p:spPr bwMode="auto">
            <a:xfrm>
              <a:off x="7991475" y="3019425"/>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3</a:t>
              </a:r>
            </a:p>
          </p:txBody>
        </p:sp>
        <p:sp>
          <p:nvSpPr>
            <p:cNvPr id="52276" name="Text Box 52"/>
            <p:cNvSpPr txBox="1">
              <a:spLocks noChangeArrowheads="1"/>
            </p:cNvSpPr>
            <p:nvPr/>
          </p:nvSpPr>
          <p:spPr bwMode="auto">
            <a:xfrm>
              <a:off x="8035925" y="3248025"/>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4</a:t>
              </a:r>
            </a:p>
          </p:txBody>
        </p:sp>
        <p:sp>
          <p:nvSpPr>
            <p:cNvPr id="52277" name="Text Box 53"/>
            <p:cNvSpPr txBox="1">
              <a:spLocks noChangeArrowheads="1"/>
            </p:cNvSpPr>
            <p:nvPr/>
          </p:nvSpPr>
          <p:spPr bwMode="auto">
            <a:xfrm>
              <a:off x="8069263" y="3462338"/>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5</a:t>
              </a:r>
            </a:p>
          </p:txBody>
        </p:sp>
        <p:sp>
          <p:nvSpPr>
            <p:cNvPr id="52278" name="Text Box 54"/>
            <p:cNvSpPr txBox="1">
              <a:spLocks noChangeArrowheads="1"/>
            </p:cNvSpPr>
            <p:nvPr/>
          </p:nvSpPr>
          <p:spPr bwMode="auto">
            <a:xfrm>
              <a:off x="8113713" y="3703638"/>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6</a:t>
              </a:r>
            </a:p>
          </p:txBody>
        </p:sp>
        <p:sp>
          <p:nvSpPr>
            <p:cNvPr id="52279" name="Text Box 55"/>
            <p:cNvSpPr txBox="1">
              <a:spLocks noChangeArrowheads="1"/>
            </p:cNvSpPr>
            <p:nvPr/>
          </p:nvSpPr>
          <p:spPr bwMode="auto">
            <a:xfrm>
              <a:off x="6896100" y="4518025"/>
              <a:ext cx="9445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A=a</a:t>
              </a:r>
              <a:r>
                <a:rPr lang="en-US" altLang="en-US" sz="1400" baseline="-25000" dirty="0">
                  <a:latin typeface="Calibri" panose="020F0502020204030204" pitchFamily="34" charset="0"/>
                </a:rPr>
                <a:t>0.1</a:t>
              </a:r>
              <a:r>
                <a:rPr lang="en-US" altLang="en-US" sz="1400" dirty="0">
                  <a:latin typeface="Calibri" panose="020F0502020204030204" pitchFamily="34" charset="0"/>
                </a:rPr>
                <a:t>|b</a:t>
              </a:r>
              <a:r>
                <a:rPr lang="en-US" altLang="en-US" sz="1400" baseline="-25000" dirty="0">
                  <a:latin typeface="Calibri" panose="020F0502020204030204" pitchFamily="34" charset="0"/>
                </a:rPr>
                <a:t>6</a:t>
              </a:r>
            </a:p>
          </p:txBody>
        </p:sp>
        <p:sp>
          <p:nvSpPr>
            <p:cNvPr id="52282" name="Text Box 58"/>
            <p:cNvSpPr txBox="1">
              <a:spLocks noChangeArrowheads="1"/>
            </p:cNvSpPr>
            <p:nvPr/>
          </p:nvSpPr>
          <p:spPr bwMode="auto">
            <a:xfrm rot="-5400000">
              <a:off x="3777456" y="3542507"/>
              <a:ext cx="21478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Peak Flow</a:t>
              </a:r>
            </a:p>
          </p:txBody>
        </p:sp>
      </p:grpSp>
      <p:sp>
        <p:nvSpPr>
          <p:cNvPr id="52283" name="Text Box 59"/>
          <p:cNvSpPr txBox="1">
            <a:spLocks noChangeArrowheads="1"/>
          </p:cNvSpPr>
          <p:nvPr/>
        </p:nvSpPr>
        <p:spPr bwMode="auto">
          <a:xfrm>
            <a:off x="6791008" y="5886450"/>
            <a:ext cx="3275012"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i="1" dirty="0">
                <a:solidFill>
                  <a:schemeClr val="accent6"/>
                </a:solidFill>
                <a:latin typeface="Calibri" panose="020F0502020204030204" pitchFamily="34" charset="0"/>
              </a:rPr>
              <a:t>P(A|B) is read as </a:t>
            </a:r>
          </a:p>
          <a:p>
            <a:pPr eaLnBrk="1" hangingPunct="1"/>
            <a:r>
              <a:rPr lang="en-US" altLang="en-US" sz="2200" i="1" dirty="0">
                <a:solidFill>
                  <a:schemeClr val="accent6"/>
                </a:solidFill>
                <a:latin typeface="Calibri" panose="020F0502020204030204" pitchFamily="34" charset="0"/>
              </a:rPr>
              <a:t>“probability of A given B”</a:t>
            </a:r>
          </a:p>
        </p:txBody>
      </p:sp>
      <p:sp>
        <p:nvSpPr>
          <p:cNvPr id="23611" name="Slide Number Placeholder 58"/>
          <p:cNvSpPr>
            <a:spLocks noGrp="1"/>
          </p:cNvSpPr>
          <p:nvPr>
            <p:ph type="sldNum" sz="quarter" idx="12"/>
          </p:nvPr>
        </p:nvSpPr>
        <p:spPr>
          <a:xfrm>
            <a:off x="9052560" y="6248400"/>
            <a:ext cx="2540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5E18C8DD-5E3D-4F94-8EDB-1959898AB6F5}" type="slidenum">
              <a:rPr lang="en-US" altLang="en-US" sz="1400"/>
              <a:pPr eaLnBrk="1" hangingPunct="1"/>
              <a:t>33</a:t>
            </a:fld>
            <a:endParaRPr lang="en-US" altLang="en-US" sz="1400"/>
          </a:p>
        </p:txBody>
      </p:sp>
      <p:sp>
        <p:nvSpPr>
          <p:cNvPr id="4" name="Title 3">
            <a:extLst>
              <a:ext uri="{FF2B5EF4-FFF2-40B4-BE49-F238E27FC236}">
                <a16:creationId xmlns:a16="http://schemas.microsoft.com/office/drawing/2014/main" id="{A50F91DA-06EC-C9B4-4F6C-B3EB8BB72F4E}"/>
              </a:ext>
            </a:extLst>
          </p:cNvPr>
          <p:cNvSpPr>
            <a:spLocks noGrp="1"/>
          </p:cNvSpPr>
          <p:nvPr>
            <p:ph type="title"/>
          </p:nvPr>
        </p:nvSpPr>
        <p:spPr>
          <a:xfrm>
            <a:off x="914400" y="132080"/>
            <a:ext cx="10363200" cy="1143000"/>
          </a:xfrm>
        </p:spPr>
        <p:txBody>
          <a:bodyPr/>
          <a:lstStyle/>
          <a:p>
            <a:r>
              <a:rPr lang="en-US" altLang="en-US" dirty="0">
                <a:effectLst/>
              </a:rPr>
              <a:t>With Some Correlation</a:t>
            </a:r>
            <a:endParaRPr lang="en-US" dirty="0"/>
          </a:p>
        </p:txBody>
      </p:sp>
      <p:sp>
        <p:nvSpPr>
          <p:cNvPr id="3" name="Text Box 5">
            <a:extLst>
              <a:ext uri="{FF2B5EF4-FFF2-40B4-BE49-F238E27FC236}">
                <a16:creationId xmlns:a16="http://schemas.microsoft.com/office/drawing/2014/main" id="{93C007F8-991C-5C4C-DE61-2EFDC3E019B7}"/>
              </a:ext>
            </a:extLst>
          </p:cNvPr>
          <p:cNvSpPr txBox="1">
            <a:spLocks noChangeArrowheads="1"/>
          </p:cNvSpPr>
          <p:nvPr/>
        </p:nvSpPr>
        <p:spPr bwMode="auto">
          <a:xfrm>
            <a:off x="2120960" y="5538788"/>
            <a:ext cx="32431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exceedance probability of A</a:t>
            </a:r>
          </a:p>
        </p:txBody>
      </p:sp>
      <p:sp>
        <p:nvSpPr>
          <p:cNvPr id="5" name="Text Box 5">
            <a:extLst>
              <a:ext uri="{FF2B5EF4-FFF2-40B4-BE49-F238E27FC236}">
                <a16:creationId xmlns:a16="http://schemas.microsoft.com/office/drawing/2014/main" id="{3DE88427-B3E7-52B7-8059-E4EFB3303A69}"/>
              </a:ext>
            </a:extLst>
          </p:cNvPr>
          <p:cNvSpPr txBox="1">
            <a:spLocks noChangeArrowheads="1"/>
          </p:cNvSpPr>
          <p:nvPr/>
        </p:nvSpPr>
        <p:spPr bwMode="auto">
          <a:xfrm>
            <a:off x="6870476" y="5529263"/>
            <a:ext cx="32431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exceedance probability of 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8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28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81" grpId="0"/>
      <p:bldP spid="52283" grpId="0"/>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6920548" y="5289550"/>
            <a:ext cx="338455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u="sng" dirty="0">
                <a:solidFill>
                  <a:srgbClr val="C00000"/>
                </a:solidFill>
                <a:latin typeface="Calibri" panose="020F0502020204030204" pitchFamily="34" charset="0"/>
              </a:rPr>
              <a:t>Frequency Curve</a:t>
            </a:r>
            <a:r>
              <a:rPr lang="en-US" altLang="en-US" sz="2000" dirty="0">
                <a:latin typeface="Calibri" panose="020F0502020204030204" pitchFamily="34" charset="0"/>
              </a:rPr>
              <a:t> for B</a:t>
            </a:r>
          </a:p>
          <a:p>
            <a:pPr eaLnBrk="1" hangingPunct="1">
              <a:spcBef>
                <a:spcPct val="50000"/>
              </a:spcBef>
            </a:pPr>
            <a:r>
              <a:rPr lang="en-US" altLang="en-US" sz="1800" dirty="0">
                <a:latin typeface="Calibri" panose="020F0502020204030204" pitchFamily="34" charset="0"/>
              </a:rPr>
              <a:t>Choose index values for B that each represent a portion of the range and probability</a:t>
            </a:r>
          </a:p>
        </p:txBody>
      </p:sp>
      <p:sp>
        <p:nvSpPr>
          <p:cNvPr id="24580" name="Text Box 4"/>
          <p:cNvSpPr txBox="1">
            <a:spLocks noChangeArrowheads="1"/>
          </p:cNvSpPr>
          <p:nvPr/>
        </p:nvSpPr>
        <p:spPr bwMode="auto">
          <a:xfrm>
            <a:off x="1867854" y="5713413"/>
            <a:ext cx="338455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dirty="0">
                <a:latin typeface="Calibri" panose="020F0502020204030204" pitchFamily="34" charset="0"/>
              </a:rPr>
              <a:t>Conditional Probability Curves of A given B</a:t>
            </a:r>
            <a:endParaRPr lang="en-US" altLang="en-US" sz="1800" dirty="0">
              <a:latin typeface="Calibri" panose="020F0502020204030204" pitchFamily="34" charset="0"/>
            </a:endParaRPr>
          </a:p>
        </p:txBody>
      </p:sp>
      <p:sp>
        <p:nvSpPr>
          <p:cNvPr id="24618" name="Rectangle 94"/>
          <p:cNvSpPr>
            <a:spLocks noChangeArrowheads="1"/>
          </p:cNvSpPr>
          <p:nvPr/>
        </p:nvSpPr>
        <p:spPr bwMode="auto">
          <a:xfrm>
            <a:off x="2090103" y="2252664"/>
            <a:ext cx="3213100" cy="2382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19" name="Freeform 95"/>
          <p:cNvSpPr>
            <a:spLocks/>
          </p:cNvSpPr>
          <p:nvPr/>
        </p:nvSpPr>
        <p:spPr bwMode="auto">
          <a:xfrm>
            <a:off x="2407603" y="3278188"/>
            <a:ext cx="2716212" cy="944562"/>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620" name="Freeform 96"/>
          <p:cNvSpPr>
            <a:spLocks/>
          </p:cNvSpPr>
          <p:nvPr/>
        </p:nvSpPr>
        <p:spPr bwMode="auto">
          <a:xfrm>
            <a:off x="2431416" y="3502026"/>
            <a:ext cx="2716213" cy="887413"/>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621" name="Freeform 97"/>
          <p:cNvSpPr>
            <a:spLocks/>
          </p:cNvSpPr>
          <p:nvPr/>
        </p:nvSpPr>
        <p:spPr bwMode="auto">
          <a:xfrm>
            <a:off x="2353628" y="3071814"/>
            <a:ext cx="2716212" cy="94138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622" name="Freeform 98"/>
          <p:cNvSpPr>
            <a:spLocks/>
          </p:cNvSpPr>
          <p:nvPr/>
        </p:nvSpPr>
        <p:spPr bwMode="auto">
          <a:xfrm>
            <a:off x="2340928" y="2819400"/>
            <a:ext cx="2716212" cy="998538"/>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623" name="Freeform 99"/>
          <p:cNvSpPr>
            <a:spLocks/>
          </p:cNvSpPr>
          <p:nvPr/>
        </p:nvSpPr>
        <p:spPr bwMode="auto">
          <a:xfrm>
            <a:off x="2299653" y="2640014"/>
            <a:ext cx="2716212" cy="99853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624" name="Text Box 100"/>
          <p:cNvSpPr txBox="1">
            <a:spLocks noChangeArrowheads="1"/>
          </p:cNvSpPr>
          <p:nvPr/>
        </p:nvSpPr>
        <p:spPr bwMode="auto">
          <a:xfrm>
            <a:off x="2090103" y="4913313"/>
            <a:ext cx="3213099"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exceedance probability of A</a:t>
            </a:r>
          </a:p>
        </p:txBody>
      </p:sp>
      <p:sp>
        <p:nvSpPr>
          <p:cNvPr id="24625" name="Text Box 101"/>
          <p:cNvSpPr txBox="1">
            <a:spLocks noChangeArrowheads="1"/>
          </p:cNvSpPr>
          <p:nvPr/>
        </p:nvSpPr>
        <p:spPr bwMode="auto">
          <a:xfrm>
            <a:off x="1977391" y="4691064"/>
            <a:ext cx="35464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dirty="0">
                <a:latin typeface="Calibri" panose="020F0502020204030204" pitchFamily="34" charset="0"/>
              </a:rPr>
              <a:t>0.99 0.90            0.50           0.10   0.05  0.01</a:t>
            </a:r>
          </a:p>
        </p:txBody>
      </p:sp>
      <p:sp>
        <p:nvSpPr>
          <p:cNvPr id="24626" name="Text Box 102"/>
          <p:cNvSpPr txBox="1">
            <a:spLocks noChangeArrowheads="1"/>
          </p:cNvSpPr>
          <p:nvPr/>
        </p:nvSpPr>
        <p:spPr bwMode="auto">
          <a:xfrm>
            <a:off x="4933315" y="2257425"/>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1</a:t>
            </a:r>
          </a:p>
        </p:txBody>
      </p:sp>
      <p:sp>
        <p:nvSpPr>
          <p:cNvPr id="24627" name="Line 103"/>
          <p:cNvSpPr>
            <a:spLocks noChangeShapeType="1"/>
          </p:cNvSpPr>
          <p:nvPr/>
        </p:nvSpPr>
        <p:spPr bwMode="auto">
          <a:xfrm flipV="1">
            <a:off x="4180840" y="223837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4628" name="Line 104"/>
          <p:cNvSpPr>
            <a:spLocks noChangeShapeType="1"/>
          </p:cNvSpPr>
          <p:nvPr/>
        </p:nvSpPr>
        <p:spPr bwMode="auto">
          <a:xfrm flipV="1">
            <a:off x="3372803" y="223837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4629" name="Text Box 105"/>
          <p:cNvSpPr txBox="1">
            <a:spLocks noChangeArrowheads="1"/>
          </p:cNvSpPr>
          <p:nvPr/>
        </p:nvSpPr>
        <p:spPr bwMode="auto">
          <a:xfrm>
            <a:off x="4955540" y="2463800"/>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2</a:t>
            </a:r>
          </a:p>
        </p:txBody>
      </p:sp>
      <p:sp>
        <p:nvSpPr>
          <p:cNvPr id="24630" name="Freeform 106"/>
          <p:cNvSpPr>
            <a:spLocks/>
          </p:cNvSpPr>
          <p:nvPr/>
        </p:nvSpPr>
        <p:spPr bwMode="auto">
          <a:xfrm>
            <a:off x="2252028" y="2420939"/>
            <a:ext cx="2716212" cy="105568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631" name="Line 107"/>
          <p:cNvSpPr>
            <a:spLocks noChangeShapeType="1"/>
          </p:cNvSpPr>
          <p:nvPr/>
        </p:nvSpPr>
        <p:spPr bwMode="auto">
          <a:xfrm flipV="1">
            <a:off x="2539365" y="224790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4632" name="Line 108"/>
          <p:cNvSpPr>
            <a:spLocks noChangeShapeType="1"/>
          </p:cNvSpPr>
          <p:nvPr/>
        </p:nvSpPr>
        <p:spPr bwMode="auto">
          <a:xfrm flipV="1">
            <a:off x="3968115" y="22336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4633" name="Oval 109"/>
          <p:cNvSpPr>
            <a:spLocks noChangeArrowheads="1"/>
          </p:cNvSpPr>
          <p:nvPr/>
        </p:nvSpPr>
        <p:spPr bwMode="auto">
          <a:xfrm>
            <a:off x="2491740" y="4346575"/>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4" name="Oval 110"/>
          <p:cNvSpPr>
            <a:spLocks noChangeArrowheads="1"/>
          </p:cNvSpPr>
          <p:nvPr/>
        </p:nvSpPr>
        <p:spPr bwMode="auto">
          <a:xfrm>
            <a:off x="3336290" y="4278313"/>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9" name="Text Box 115"/>
          <p:cNvSpPr txBox="1">
            <a:spLocks noChangeArrowheads="1"/>
          </p:cNvSpPr>
          <p:nvPr/>
        </p:nvSpPr>
        <p:spPr bwMode="auto">
          <a:xfrm>
            <a:off x="4672965" y="3849689"/>
            <a:ext cx="10137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A=a</a:t>
            </a:r>
            <a:r>
              <a:rPr lang="en-US" altLang="en-US" sz="1400" baseline="-25000" dirty="0">
                <a:latin typeface="Calibri" panose="020F0502020204030204" pitchFamily="34" charset="0"/>
              </a:rPr>
              <a:t>0.01</a:t>
            </a:r>
            <a:r>
              <a:rPr lang="en-US" altLang="en-US" sz="1400" dirty="0">
                <a:latin typeface="Calibri" panose="020F0502020204030204" pitchFamily="34" charset="0"/>
              </a:rPr>
              <a:t>|b</a:t>
            </a:r>
            <a:r>
              <a:rPr lang="en-US" altLang="en-US" sz="1400" baseline="-25000" dirty="0">
                <a:latin typeface="Calibri" panose="020F0502020204030204" pitchFamily="34" charset="0"/>
              </a:rPr>
              <a:t>6</a:t>
            </a:r>
          </a:p>
        </p:txBody>
      </p:sp>
      <p:sp>
        <p:nvSpPr>
          <p:cNvPr id="24640" name="Text Box 116"/>
          <p:cNvSpPr txBox="1">
            <a:spLocks noChangeArrowheads="1"/>
          </p:cNvSpPr>
          <p:nvPr/>
        </p:nvSpPr>
        <p:spPr bwMode="auto">
          <a:xfrm>
            <a:off x="3090229" y="4351338"/>
            <a:ext cx="10048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A=a</a:t>
            </a:r>
            <a:r>
              <a:rPr lang="en-US" altLang="en-US" sz="1400" baseline="-25000" dirty="0">
                <a:latin typeface="Calibri" panose="020F0502020204030204" pitchFamily="34" charset="0"/>
              </a:rPr>
              <a:t>0.5</a:t>
            </a:r>
            <a:r>
              <a:rPr lang="en-US" altLang="en-US" sz="1400" dirty="0">
                <a:latin typeface="Calibri" panose="020F0502020204030204" pitchFamily="34" charset="0"/>
              </a:rPr>
              <a:t>|b</a:t>
            </a:r>
            <a:r>
              <a:rPr lang="en-US" altLang="en-US" sz="1400" baseline="-25000" dirty="0">
                <a:latin typeface="Calibri" panose="020F0502020204030204" pitchFamily="34" charset="0"/>
              </a:rPr>
              <a:t>6</a:t>
            </a:r>
          </a:p>
        </p:txBody>
      </p:sp>
      <p:sp>
        <p:nvSpPr>
          <p:cNvPr id="24641" name="Text Box 117"/>
          <p:cNvSpPr txBox="1">
            <a:spLocks noChangeArrowheads="1"/>
          </p:cNvSpPr>
          <p:nvPr/>
        </p:nvSpPr>
        <p:spPr bwMode="auto">
          <a:xfrm>
            <a:off x="2474278" y="2319339"/>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A</a:t>
            </a:r>
            <a:r>
              <a:rPr lang="en-US" altLang="en-US" sz="3000" dirty="0">
                <a:latin typeface="Calibri" panose="020F0502020204030204" pitchFamily="34" charset="0"/>
              </a:rPr>
              <a:t>|B)</a:t>
            </a:r>
          </a:p>
        </p:txBody>
      </p:sp>
      <p:sp>
        <p:nvSpPr>
          <p:cNvPr id="24642" name="Line 118"/>
          <p:cNvSpPr>
            <a:spLocks noChangeShapeType="1"/>
          </p:cNvSpPr>
          <p:nvPr/>
        </p:nvSpPr>
        <p:spPr bwMode="auto">
          <a:xfrm flipV="1">
            <a:off x="4855528" y="224790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4643" name="Line 119"/>
          <p:cNvSpPr>
            <a:spLocks noChangeShapeType="1"/>
          </p:cNvSpPr>
          <p:nvPr/>
        </p:nvSpPr>
        <p:spPr bwMode="auto">
          <a:xfrm flipV="1">
            <a:off x="4579303" y="22336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4644" name="Text Box 120"/>
          <p:cNvSpPr txBox="1">
            <a:spLocks noChangeArrowheads="1"/>
          </p:cNvSpPr>
          <p:nvPr/>
        </p:nvSpPr>
        <p:spPr bwMode="auto">
          <a:xfrm>
            <a:off x="5030154" y="2667000"/>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3</a:t>
            </a:r>
          </a:p>
        </p:txBody>
      </p:sp>
      <p:sp>
        <p:nvSpPr>
          <p:cNvPr id="24645" name="Text Box 121"/>
          <p:cNvSpPr txBox="1">
            <a:spLocks noChangeArrowheads="1"/>
          </p:cNvSpPr>
          <p:nvPr/>
        </p:nvSpPr>
        <p:spPr bwMode="auto">
          <a:xfrm>
            <a:off x="5031740" y="2838450"/>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4</a:t>
            </a:r>
          </a:p>
        </p:txBody>
      </p:sp>
      <p:sp>
        <p:nvSpPr>
          <p:cNvPr id="24646" name="Text Box 122"/>
          <p:cNvSpPr txBox="1">
            <a:spLocks noChangeArrowheads="1"/>
          </p:cNvSpPr>
          <p:nvPr/>
        </p:nvSpPr>
        <p:spPr bwMode="auto">
          <a:xfrm>
            <a:off x="5065079" y="3052763"/>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5</a:t>
            </a:r>
          </a:p>
        </p:txBody>
      </p:sp>
      <p:sp>
        <p:nvSpPr>
          <p:cNvPr id="24647" name="Text Box 123"/>
          <p:cNvSpPr txBox="1">
            <a:spLocks noChangeArrowheads="1"/>
          </p:cNvSpPr>
          <p:nvPr/>
        </p:nvSpPr>
        <p:spPr bwMode="auto">
          <a:xfrm>
            <a:off x="3934778" y="4165600"/>
            <a:ext cx="9445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A=a</a:t>
            </a:r>
            <a:r>
              <a:rPr lang="en-US" altLang="en-US" sz="1400" baseline="-25000" dirty="0">
                <a:latin typeface="Calibri" panose="020F0502020204030204" pitchFamily="34" charset="0"/>
              </a:rPr>
              <a:t>0.1</a:t>
            </a:r>
            <a:r>
              <a:rPr lang="en-US" altLang="en-US" sz="1400" dirty="0">
                <a:latin typeface="Calibri" panose="020F0502020204030204" pitchFamily="34" charset="0"/>
              </a:rPr>
              <a:t>|b</a:t>
            </a:r>
            <a:r>
              <a:rPr lang="en-US" altLang="en-US" sz="1400" baseline="-25000" dirty="0">
                <a:latin typeface="Calibri" panose="020F0502020204030204" pitchFamily="34" charset="0"/>
              </a:rPr>
              <a:t>6</a:t>
            </a:r>
          </a:p>
        </p:txBody>
      </p:sp>
      <p:sp>
        <p:nvSpPr>
          <p:cNvPr id="24648" name="Text Box 124"/>
          <p:cNvSpPr txBox="1">
            <a:spLocks noChangeArrowheads="1"/>
          </p:cNvSpPr>
          <p:nvPr/>
        </p:nvSpPr>
        <p:spPr bwMode="auto">
          <a:xfrm rot="-5400000">
            <a:off x="816135" y="3190082"/>
            <a:ext cx="21478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Peak Flow</a:t>
            </a:r>
          </a:p>
        </p:txBody>
      </p:sp>
      <p:sp>
        <p:nvSpPr>
          <p:cNvPr id="24649" name="Text Box 125"/>
          <p:cNvSpPr txBox="1">
            <a:spLocks noChangeArrowheads="1"/>
          </p:cNvSpPr>
          <p:nvPr/>
        </p:nvSpPr>
        <p:spPr bwMode="auto">
          <a:xfrm>
            <a:off x="5095240" y="3327400"/>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6</a:t>
            </a:r>
          </a:p>
        </p:txBody>
      </p:sp>
      <p:sp>
        <p:nvSpPr>
          <p:cNvPr id="24650" name="Text Box 62"/>
          <p:cNvSpPr txBox="1">
            <a:spLocks noChangeArrowheads="1"/>
          </p:cNvSpPr>
          <p:nvPr/>
        </p:nvSpPr>
        <p:spPr bwMode="auto">
          <a:xfrm>
            <a:off x="2553654" y="1784351"/>
            <a:ext cx="24717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i="1" dirty="0">
                <a:solidFill>
                  <a:srgbClr val="C00000"/>
                </a:solidFill>
                <a:latin typeface="Calibri" panose="020F0502020204030204" pitchFamily="34" charset="0"/>
              </a:rPr>
              <a:t>more influential</a:t>
            </a:r>
          </a:p>
        </p:txBody>
      </p:sp>
      <p:sp>
        <p:nvSpPr>
          <p:cNvPr id="24652" name="Slide Number Placeholder 75"/>
          <p:cNvSpPr>
            <a:spLocks noGrp="1"/>
          </p:cNvSpPr>
          <p:nvPr>
            <p:ph type="sldNum" sz="quarter" idx="12"/>
          </p:nvPr>
        </p:nvSpPr>
        <p:spPr>
          <a:xfrm>
            <a:off x="9154160" y="6248400"/>
            <a:ext cx="2540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CE531646-7068-46CD-A937-28E1F0142127}" type="slidenum">
              <a:rPr lang="en-US" altLang="en-US" sz="1400"/>
              <a:pPr eaLnBrk="1" hangingPunct="1"/>
              <a:t>34</a:t>
            </a:fld>
            <a:endParaRPr lang="en-US" altLang="en-US" sz="1400"/>
          </a:p>
        </p:txBody>
      </p:sp>
      <p:sp>
        <p:nvSpPr>
          <p:cNvPr id="4" name="Text Box 87">
            <a:extLst>
              <a:ext uri="{FF2B5EF4-FFF2-40B4-BE49-F238E27FC236}">
                <a16:creationId xmlns:a16="http://schemas.microsoft.com/office/drawing/2014/main" id="{4DDE70FC-C2FC-0783-0147-57835953CC98}"/>
              </a:ext>
            </a:extLst>
          </p:cNvPr>
          <p:cNvSpPr txBox="1">
            <a:spLocks noChangeArrowheads="1"/>
          </p:cNvSpPr>
          <p:nvPr/>
        </p:nvSpPr>
        <p:spPr bwMode="auto">
          <a:xfrm>
            <a:off x="3417888" y="1049340"/>
            <a:ext cx="5567362" cy="457200"/>
          </a:xfrm>
          <a:prstGeom prst="rect">
            <a:avLst/>
          </a:prstGeom>
          <a:noFill/>
          <a:ln w="9525">
            <a:noFill/>
            <a:miter lim="800000"/>
            <a:headEnd/>
            <a:tailEnd/>
          </a:ln>
          <a:effectLst/>
        </p:spPr>
        <p:txBody>
          <a:bodyPr>
            <a:spAutoFit/>
          </a:bodyPr>
          <a:lstStyle/>
          <a:p>
            <a:pPr>
              <a:spcBef>
                <a:spcPct val="50000"/>
              </a:spcBef>
              <a:defRPr/>
            </a:pPr>
            <a:r>
              <a:rPr lang="en-US" dirty="0">
                <a:latin typeface="Calibri" panose="020F0502020204030204" pitchFamily="34" charset="0"/>
              </a:rPr>
              <a:t>Discretizing the Probability Distributions</a:t>
            </a:r>
            <a:endParaRPr lang="en-US" sz="1800" i="1" dirty="0">
              <a:latin typeface="Calibri" panose="020F0502020204030204" pitchFamily="34" charset="0"/>
            </a:endParaRPr>
          </a:p>
        </p:txBody>
      </p:sp>
      <p:sp>
        <p:nvSpPr>
          <p:cNvPr id="5" name="Title 2">
            <a:extLst>
              <a:ext uri="{FF2B5EF4-FFF2-40B4-BE49-F238E27FC236}">
                <a16:creationId xmlns:a16="http://schemas.microsoft.com/office/drawing/2014/main" id="{9CD81C3A-BAD8-AEC7-CED5-D3C86CC1E09F}"/>
              </a:ext>
            </a:extLst>
          </p:cNvPr>
          <p:cNvSpPr>
            <a:spLocks noGrp="1"/>
          </p:cNvSpPr>
          <p:nvPr>
            <p:ph type="title"/>
          </p:nvPr>
        </p:nvSpPr>
        <p:spPr>
          <a:xfrm>
            <a:off x="914400" y="150735"/>
            <a:ext cx="10363200" cy="1143000"/>
          </a:xfrm>
        </p:spPr>
        <p:txBody>
          <a:bodyPr/>
          <a:lstStyle/>
          <a:p>
            <a:r>
              <a:rPr lang="en-US" altLang="en-US" dirty="0">
                <a:effectLst/>
              </a:rPr>
              <a:t>Total Probability Method</a:t>
            </a:r>
            <a:endParaRPr lang="en-US" dirty="0"/>
          </a:p>
        </p:txBody>
      </p:sp>
      <p:sp>
        <p:nvSpPr>
          <p:cNvPr id="2" name="Rectangle 49">
            <a:extLst>
              <a:ext uri="{FF2B5EF4-FFF2-40B4-BE49-F238E27FC236}">
                <a16:creationId xmlns:a16="http://schemas.microsoft.com/office/drawing/2014/main" id="{F56D286C-71AB-F857-5FFD-2469D14E2BB7}"/>
              </a:ext>
            </a:extLst>
          </p:cNvPr>
          <p:cNvSpPr>
            <a:spLocks noChangeArrowheads="1"/>
          </p:cNvSpPr>
          <p:nvPr/>
        </p:nvSpPr>
        <p:spPr bwMode="auto">
          <a:xfrm>
            <a:off x="7019434" y="2228072"/>
            <a:ext cx="3213100" cy="2382837"/>
          </a:xfrm>
          <a:prstGeom prst="rect">
            <a:avLst/>
          </a:prstGeom>
          <a:noFill/>
          <a:ln w="9525">
            <a:solidFill>
              <a:schemeClr val="tx1"/>
            </a:solidFill>
            <a:miter lim="800000"/>
            <a:headEnd/>
            <a:tailEnd/>
          </a:ln>
        </p:spPr>
        <p:txBody>
          <a:bodyPr wrap="none" anchor="ctr"/>
          <a:lstStyle/>
          <a:p>
            <a:pPr>
              <a:defRPr/>
            </a:pPr>
            <a:endParaRPr lang="en-US"/>
          </a:p>
        </p:txBody>
      </p:sp>
      <p:sp>
        <p:nvSpPr>
          <p:cNvPr id="3" name="Freeform 50">
            <a:extLst>
              <a:ext uri="{FF2B5EF4-FFF2-40B4-BE49-F238E27FC236}">
                <a16:creationId xmlns:a16="http://schemas.microsoft.com/office/drawing/2014/main" id="{1B32DFDA-818A-534A-554C-6607F12BDA6B}"/>
              </a:ext>
            </a:extLst>
          </p:cNvPr>
          <p:cNvSpPr>
            <a:spLocks/>
          </p:cNvSpPr>
          <p:nvPr/>
        </p:nvSpPr>
        <p:spPr bwMode="auto">
          <a:xfrm>
            <a:off x="7017846" y="2455084"/>
            <a:ext cx="3213100" cy="1662113"/>
          </a:xfrm>
          <a:custGeom>
            <a:avLst/>
            <a:gdLst>
              <a:gd name="T0" fmla="*/ 0 w 2024"/>
              <a:gd name="T1" fmla="*/ 0 h 1047"/>
              <a:gd name="T2" fmla="*/ 2147483647 w 2024"/>
              <a:gd name="T3" fmla="*/ 2147483647 h 1047"/>
              <a:gd name="T4" fmla="*/ 2147483647 w 2024"/>
              <a:gd name="T5" fmla="*/ 2147483647 h 1047"/>
              <a:gd name="T6" fmla="*/ 2147483647 w 2024"/>
              <a:gd name="T7" fmla="*/ 2147483647 h 1047"/>
              <a:gd name="T8" fmla="*/ 2147483647 w 2024"/>
              <a:gd name="T9" fmla="*/ 2147483647 h 1047"/>
              <a:gd name="T10" fmla="*/ 2147483647 w 2024"/>
              <a:gd name="T11" fmla="*/ 2147483647 h 1047"/>
              <a:gd name="T12" fmla="*/ 2147483647 w 2024"/>
              <a:gd name="T13" fmla="*/ 2147483647 h 1047"/>
              <a:gd name="T14" fmla="*/ 0 60000 65536"/>
              <a:gd name="T15" fmla="*/ 0 60000 65536"/>
              <a:gd name="T16" fmla="*/ 0 60000 65536"/>
              <a:gd name="T17" fmla="*/ 0 60000 65536"/>
              <a:gd name="T18" fmla="*/ 0 60000 65536"/>
              <a:gd name="T19" fmla="*/ 0 60000 65536"/>
              <a:gd name="T20" fmla="*/ 0 60000 65536"/>
              <a:gd name="T21" fmla="*/ 0 w 2024"/>
              <a:gd name="T22" fmla="*/ 0 h 1047"/>
              <a:gd name="T23" fmla="*/ 2024 w 2024"/>
              <a:gd name="T24" fmla="*/ 1047 h 10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4" h="1047">
                <a:moveTo>
                  <a:pt x="0" y="0"/>
                </a:moveTo>
                <a:cubicBezTo>
                  <a:pt x="17" y="134"/>
                  <a:pt x="41" y="268"/>
                  <a:pt x="70" y="349"/>
                </a:cubicBezTo>
                <a:cubicBezTo>
                  <a:pt x="99" y="430"/>
                  <a:pt x="110" y="447"/>
                  <a:pt x="174" y="488"/>
                </a:cubicBezTo>
                <a:cubicBezTo>
                  <a:pt x="238" y="529"/>
                  <a:pt x="256" y="546"/>
                  <a:pt x="454" y="593"/>
                </a:cubicBezTo>
                <a:cubicBezTo>
                  <a:pt x="652" y="640"/>
                  <a:pt x="1140" y="716"/>
                  <a:pt x="1361" y="768"/>
                </a:cubicBezTo>
                <a:cubicBezTo>
                  <a:pt x="1582" y="820"/>
                  <a:pt x="1669" y="860"/>
                  <a:pt x="1780" y="907"/>
                </a:cubicBezTo>
                <a:cubicBezTo>
                  <a:pt x="1891" y="954"/>
                  <a:pt x="1973" y="1018"/>
                  <a:pt x="2024" y="1047"/>
                </a:cubicBezTo>
              </a:path>
            </a:pathLst>
          </a:custGeom>
          <a:noFill/>
          <a:ln w="22225">
            <a:solidFill>
              <a:srgbClr val="7030A0"/>
            </a:solidFill>
            <a:round/>
            <a:headEnd/>
            <a:tailEnd/>
          </a:ln>
        </p:spPr>
        <p:txBody>
          <a:bodyPr/>
          <a:lstStyle/>
          <a:p>
            <a:pPr>
              <a:defRPr/>
            </a:pPr>
            <a:endParaRPr lang="en-US"/>
          </a:p>
        </p:txBody>
      </p:sp>
      <p:sp>
        <p:nvSpPr>
          <p:cNvPr id="6" name="Text Box 51">
            <a:extLst>
              <a:ext uri="{FF2B5EF4-FFF2-40B4-BE49-F238E27FC236}">
                <a16:creationId xmlns:a16="http://schemas.microsoft.com/office/drawing/2014/main" id="{6443CF09-E35D-5A39-3A14-31B25D9266D9}"/>
              </a:ext>
            </a:extLst>
          </p:cNvPr>
          <p:cNvSpPr txBox="1">
            <a:spLocks noChangeArrowheads="1"/>
          </p:cNvSpPr>
          <p:nvPr/>
        </p:nvSpPr>
        <p:spPr bwMode="auto">
          <a:xfrm>
            <a:off x="7221841" y="4888721"/>
            <a:ext cx="3083256" cy="338554"/>
          </a:xfrm>
          <a:prstGeom prst="rect">
            <a:avLst/>
          </a:prstGeom>
          <a:noFill/>
          <a:ln w="9525">
            <a:noFill/>
            <a:miter lim="800000"/>
            <a:headEnd/>
            <a:tailEnd/>
          </a:ln>
          <a:effectLst/>
        </p:spPr>
        <p:txBody>
          <a:bodyPr wrap="square">
            <a:spAutoFit/>
          </a:bodyPr>
          <a:lstStyle/>
          <a:p>
            <a:pPr>
              <a:spcBef>
                <a:spcPct val="50000"/>
              </a:spcBef>
              <a:defRPr/>
            </a:pPr>
            <a:r>
              <a:rPr lang="en-US" sz="1600" dirty="0">
                <a:latin typeface="Calibri" panose="020F0502020204030204" pitchFamily="34" charset="0"/>
              </a:rPr>
              <a:t>annual exceedance probability of B</a:t>
            </a:r>
          </a:p>
        </p:txBody>
      </p:sp>
      <p:sp>
        <p:nvSpPr>
          <p:cNvPr id="7" name="Text Box 52">
            <a:extLst>
              <a:ext uri="{FF2B5EF4-FFF2-40B4-BE49-F238E27FC236}">
                <a16:creationId xmlns:a16="http://schemas.microsoft.com/office/drawing/2014/main" id="{EDD13DB7-F072-ECAF-D6FD-353137890B55}"/>
              </a:ext>
            </a:extLst>
          </p:cNvPr>
          <p:cNvSpPr txBox="1">
            <a:spLocks noChangeArrowheads="1"/>
          </p:cNvSpPr>
          <p:nvPr/>
        </p:nvSpPr>
        <p:spPr bwMode="auto">
          <a:xfrm>
            <a:off x="7076585" y="4672822"/>
            <a:ext cx="3546475" cy="274637"/>
          </a:xfrm>
          <a:prstGeom prst="rect">
            <a:avLst/>
          </a:prstGeom>
          <a:noFill/>
          <a:ln w="9525">
            <a:noFill/>
            <a:miter lim="800000"/>
            <a:headEnd/>
            <a:tailEnd/>
          </a:ln>
          <a:effectLst/>
        </p:spPr>
        <p:txBody>
          <a:bodyPr>
            <a:spAutoFit/>
          </a:bodyPr>
          <a:lstStyle/>
          <a:p>
            <a:pPr>
              <a:spcBef>
                <a:spcPct val="50000"/>
              </a:spcBef>
              <a:defRPr/>
            </a:pPr>
            <a:r>
              <a:rPr lang="en-US" sz="1200" dirty="0">
                <a:latin typeface="Calibri" panose="020F0502020204030204" pitchFamily="34" charset="0"/>
              </a:rPr>
              <a:t>0.10        0.30         0.50         0.70        0.90</a:t>
            </a:r>
          </a:p>
        </p:txBody>
      </p:sp>
      <p:sp>
        <p:nvSpPr>
          <p:cNvPr id="8" name="Line 53">
            <a:extLst>
              <a:ext uri="{FF2B5EF4-FFF2-40B4-BE49-F238E27FC236}">
                <a16:creationId xmlns:a16="http://schemas.microsoft.com/office/drawing/2014/main" id="{3CC0F88F-E9A2-2D6C-D51F-946E6360C671}"/>
              </a:ext>
            </a:extLst>
          </p:cNvPr>
          <p:cNvSpPr>
            <a:spLocks noChangeShapeType="1"/>
          </p:cNvSpPr>
          <p:nvPr/>
        </p:nvSpPr>
        <p:spPr bwMode="auto">
          <a:xfrm flipV="1">
            <a:off x="7294071" y="2218547"/>
            <a:ext cx="0" cy="2382837"/>
          </a:xfrm>
          <a:prstGeom prst="line">
            <a:avLst/>
          </a:prstGeom>
          <a:noFill/>
          <a:ln w="9525">
            <a:solidFill>
              <a:schemeClr val="tx1"/>
            </a:solidFill>
            <a:prstDash val="sysDot"/>
            <a:round/>
            <a:headEnd/>
            <a:tailEnd/>
          </a:ln>
        </p:spPr>
        <p:txBody>
          <a:bodyPr/>
          <a:lstStyle/>
          <a:p>
            <a:pPr>
              <a:defRPr/>
            </a:pPr>
            <a:endParaRPr lang="en-US"/>
          </a:p>
        </p:txBody>
      </p:sp>
      <p:sp>
        <p:nvSpPr>
          <p:cNvPr id="9" name="Line 54">
            <a:extLst>
              <a:ext uri="{FF2B5EF4-FFF2-40B4-BE49-F238E27FC236}">
                <a16:creationId xmlns:a16="http://schemas.microsoft.com/office/drawing/2014/main" id="{DD812A7A-C3AD-C190-CF62-7D1F595BB4F6}"/>
              </a:ext>
            </a:extLst>
          </p:cNvPr>
          <p:cNvSpPr>
            <a:spLocks noChangeShapeType="1"/>
          </p:cNvSpPr>
          <p:nvPr/>
        </p:nvSpPr>
        <p:spPr bwMode="auto">
          <a:xfrm flipV="1">
            <a:off x="7917959" y="2218547"/>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0" name="Line 56">
            <a:extLst>
              <a:ext uri="{FF2B5EF4-FFF2-40B4-BE49-F238E27FC236}">
                <a16:creationId xmlns:a16="http://schemas.microsoft.com/office/drawing/2014/main" id="{37A1F55C-A28E-0C21-D3EA-6A15C5A35B85}"/>
              </a:ext>
            </a:extLst>
          </p:cNvPr>
          <p:cNvSpPr>
            <a:spLocks noChangeShapeType="1"/>
          </p:cNvSpPr>
          <p:nvPr/>
        </p:nvSpPr>
        <p:spPr bwMode="auto">
          <a:xfrm flipV="1">
            <a:off x="9289559" y="2218547"/>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1" name="Line 57">
            <a:extLst>
              <a:ext uri="{FF2B5EF4-FFF2-40B4-BE49-F238E27FC236}">
                <a16:creationId xmlns:a16="http://schemas.microsoft.com/office/drawing/2014/main" id="{7BA4B41C-D551-8667-6362-CCEB1E89283A}"/>
              </a:ext>
            </a:extLst>
          </p:cNvPr>
          <p:cNvSpPr>
            <a:spLocks noChangeShapeType="1"/>
          </p:cNvSpPr>
          <p:nvPr/>
        </p:nvSpPr>
        <p:spPr bwMode="auto">
          <a:xfrm flipV="1">
            <a:off x="9927734" y="2218547"/>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2" name="Line 58">
            <a:extLst>
              <a:ext uri="{FF2B5EF4-FFF2-40B4-BE49-F238E27FC236}">
                <a16:creationId xmlns:a16="http://schemas.microsoft.com/office/drawing/2014/main" id="{570AC243-4936-874B-DB42-D169239A6381}"/>
              </a:ext>
            </a:extLst>
          </p:cNvPr>
          <p:cNvSpPr>
            <a:spLocks noChangeShapeType="1"/>
          </p:cNvSpPr>
          <p:nvPr/>
        </p:nvSpPr>
        <p:spPr bwMode="auto">
          <a:xfrm>
            <a:off x="7294071" y="3358194"/>
            <a:ext cx="609600" cy="0"/>
          </a:xfrm>
          <a:prstGeom prst="line">
            <a:avLst/>
          </a:prstGeom>
          <a:noFill/>
          <a:ln w="19050">
            <a:solidFill>
              <a:schemeClr val="tx1"/>
            </a:solidFill>
            <a:round/>
            <a:headEnd/>
            <a:tailEnd/>
          </a:ln>
        </p:spPr>
        <p:txBody>
          <a:bodyPr/>
          <a:lstStyle/>
          <a:p>
            <a:pPr>
              <a:defRPr/>
            </a:pPr>
            <a:endParaRPr lang="en-US"/>
          </a:p>
        </p:txBody>
      </p:sp>
      <p:sp>
        <p:nvSpPr>
          <p:cNvPr id="13" name="Line 59">
            <a:extLst>
              <a:ext uri="{FF2B5EF4-FFF2-40B4-BE49-F238E27FC236}">
                <a16:creationId xmlns:a16="http://schemas.microsoft.com/office/drawing/2014/main" id="{A75BCB6E-59CE-BFB0-13FB-38C1C0122445}"/>
              </a:ext>
            </a:extLst>
          </p:cNvPr>
          <p:cNvSpPr>
            <a:spLocks noChangeShapeType="1"/>
          </p:cNvSpPr>
          <p:nvPr/>
        </p:nvSpPr>
        <p:spPr bwMode="auto">
          <a:xfrm>
            <a:off x="7903672" y="3555449"/>
            <a:ext cx="1400174" cy="0"/>
          </a:xfrm>
          <a:prstGeom prst="line">
            <a:avLst/>
          </a:prstGeom>
          <a:noFill/>
          <a:ln w="19050">
            <a:solidFill>
              <a:schemeClr val="tx1"/>
            </a:solidFill>
            <a:round/>
            <a:headEnd/>
            <a:tailEnd/>
          </a:ln>
        </p:spPr>
        <p:txBody>
          <a:bodyPr/>
          <a:lstStyle/>
          <a:p>
            <a:pPr>
              <a:defRPr/>
            </a:pPr>
            <a:endParaRPr lang="en-US"/>
          </a:p>
        </p:txBody>
      </p:sp>
      <p:sp>
        <p:nvSpPr>
          <p:cNvPr id="14" name="Line 61">
            <a:extLst>
              <a:ext uri="{FF2B5EF4-FFF2-40B4-BE49-F238E27FC236}">
                <a16:creationId xmlns:a16="http://schemas.microsoft.com/office/drawing/2014/main" id="{5AD1B86C-59A5-9754-D02A-154C72D6402C}"/>
              </a:ext>
            </a:extLst>
          </p:cNvPr>
          <p:cNvSpPr>
            <a:spLocks noChangeShapeType="1"/>
          </p:cNvSpPr>
          <p:nvPr/>
        </p:nvSpPr>
        <p:spPr bwMode="auto">
          <a:xfrm>
            <a:off x="9303846" y="3796521"/>
            <a:ext cx="609600" cy="0"/>
          </a:xfrm>
          <a:prstGeom prst="line">
            <a:avLst/>
          </a:prstGeom>
          <a:noFill/>
          <a:ln w="19050">
            <a:solidFill>
              <a:schemeClr val="tx1"/>
            </a:solidFill>
            <a:round/>
            <a:headEnd/>
            <a:tailEnd/>
          </a:ln>
        </p:spPr>
        <p:txBody>
          <a:bodyPr/>
          <a:lstStyle/>
          <a:p>
            <a:pPr>
              <a:defRPr/>
            </a:pPr>
            <a:endParaRPr lang="en-US"/>
          </a:p>
        </p:txBody>
      </p:sp>
      <p:sp>
        <p:nvSpPr>
          <p:cNvPr id="15" name="Line 62">
            <a:extLst>
              <a:ext uri="{FF2B5EF4-FFF2-40B4-BE49-F238E27FC236}">
                <a16:creationId xmlns:a16="http://schemas.microsoft.com/office/drawing/2014/main" id="{910C1AC4-1965-D6D9-1D59-D4B6786A23C7}"/>
              </a:ext>
            </a:extLst>
          </p:cNvPr>
          <p:cNvSpPr>
            <a:spLocks noChangeShapeType="1"/>
          </p:cNvSpPr>
          <p:nvPr/>
        </p:nvSpPr>
        <p:spPr bwMode="auto">
          <a:xfrm>
            <a:off x="9940435" y="4006071"/>
            <a:ext cx="276225" cy="0"/>
          </a:xfrm>
          <a:prstGeom prst="line">
            <a:avLst/>
          </a:prstGeom>
          <a:noFill/>
          <a:ln w="19050">
            <a:solidFill>
              <a:schemeClr val="tx1"/>
            </a:solidFill>
            <a:round/>
            <a:headEnd/>
            <a:tailEnd/>
          </a:ln>
        </p:spPr>
        <p:txBody>
          <a:bodyPr/>
          <a:lstStyle/>
          <a:p>
            <a:pPr>
              <a:defRPr/>
            </a:pPr>
            <a:endParaRPr lang="en-US"/>
          </a:p>
        </p:txBody>
      </p:sp>
      <p:sp>
        <p:nvSpPr>
          <p:cNvPr id="16" name="Text Box 63">
            <a:extLst>
              <a:ext uri="{FF2B5EF4-FFF2-40B4-BE49-F238E27FC236}">
                <a16:creationId xmlns:a16="http://schemas.microsoft.com/office/drawing/2014/main" id="{2DB18602-958B-86B7-AAC2-46C0DAADF72F}"/>
              </a:ext>
            </a:extLst>
          </p:cNvPr>
          <p:cNvSpPr txBox="1">
            <a:spLocks noChangeArrowheads="1"/>
          </p:cNvSpPr>
          <p:nvPr/>
        </p:nvSpPr>
        <p:spPr bwMode="auto">
          <a:xfrm>
            <a:off x="7401258" y="4239433"/>
            <a:ext cx="61118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20%</a:t>
            </a:r>
            <a:endParaRPr lang="en-US" sz="1400" baseline="-25000" dirty="0">
              <a:latin typeface="Calibri" panose="020F0502020204030204" pitchFamily="34" charset="0"/>
            </a:endParaRPr>
          </a:p>
        </p:txBody>
      </p:sp>
      <p:sp>
        <p:nvSpPr>
          <p:cNvPr id="17" name="Text Box 64">
            <a:extLst>
              <a:ext uri="{FF2B5EF4-FFF2-40B4-BE49-F238E27FC236}">
                <a16:creationId xmlns:a16="http://schemas.microsoft.com/office/drawing/2014/main" id="{272905ED-34A4-EED5-1DDE-4B20C6B7C7C4}"/>
              </a:ext>
            </a:extLst>
          </p:cNvPr>
          <p:cNvSpPr txBox="1">
            <a:spLocks noChangeArrowheads="1"/>
          </p:cNvSpPr>
          <p:nvPr/>
        </p:nvSpPr>
        <p:spPr bwMode="auto">
          <a:xfrm>
            <a:off x="8386270" y="4230417"/>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40%</a:t>
            </a:r>
            <a:endParaRPr lang="en-US" sz="1400" baseline="-25000" dirty="0">
              <a:latin typeface="Calibri" panose="020F0502020204030204" pitchFamily="34" charset="0"/>
            </a:endParaRPr>
          </a:p>
        </p:txBody>
      </p:sp>
      <p:sp>
        <p:nvSpPr>
          <p:cNvPr id="18" name="Text Box 66">
            <a:extLst>
              <a:ext uri="{FF2B5EF4-FFF2-40B4-BE49-F238E27FC236}">
                <a16:creationId xmlns:a16="http://schemas.microsoft.com/office/drawing/2014/main" id="{AF5846F2-FAF8-9C39-C0A2-204D5B493836}"/>
              </a:ext>
            </a:extLst>
          </p:cNvPr>
          <p:cNvSpPr txBox="1">
            <a:spLocks noChangeArrowheads="1"/>
          </p:cNvSpPr>
          <p:nvPr/>
        </p:nvSpPr>
        <p:spPr bwMode="auto">
          <a:xfrm>
            <a:off x="9383221" y="4237846"/>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20%</a:t>
            </a:r>
            <a:endParaRPr lang="en-US" sz="1400" baseline="-25000" dirty="0">
              <a:latin typeface="Calibri" panose="020F0502020204030204" pitchFamily="34" charset="0"/>
            </a:endParaRPr>
          </a:p>
        </p:txBody>
      </p:sp>
      <p:sp>
        <p:nvSpPr>
          <p:cNvPr id="19" name="Text Box 67">
            <a:extLst>
              <a:ext uri="{FF2B5EF4-FFF2-40B4-BE49-F238E27FC236}">
                <a16:creationId xmlns:a16="http://schemas.microsoft.com/office/drawing/2014/main" id="{64CB9051-727C-F684-CF9D-F12D0BF0F0E2}"/>
              </a:ext>
            </a:extLst>
          </p:cNvPr>
          <p:cNvSpPr txBox="1">
            <a:spLocks noChangeArrowheads="1"/>
          </p:cNvSpPr>
          <p:nvPr/>
        </p:nvSpPr>
        <p:spPr bwMode="auto">
          <a:xfrm>
            <a:off x="9911860" y="4239433"/>
            <a:ext cx="61118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10%</a:t>
            </a:r>
            <a:endParaRPr lang="en-US" sz="1400" baseline="-25000" dirty="0">
              <a:latin typeface="Calibri" panose="020F0502020204030204" pitchFamily="34" charset="0"/>
            </a:endParaRPr>
          </a:p>
        </p:txBody>
      </p:sp>
      <p:sp>
        <p:nvSpPr>
          <p:cNvPr id="20" name="Text Box 68">
            <a:extLst>
              <a:ext uri="{FF2B5EF4-FFF2-40B4-BE49-F238E27FC236}">
                <a16:creationId xmlns:a16="http://schemas.microsoft.com/office/drawing/2014/main" id="{9E6A5929-C2C4-8564-E01C-CEF92CB9D649}"/>
              </a:ext>
            </a:extLst>
          </p:cNvPr>
          <p:cNvSpPr txBox="1">
            <a:spLocks noChangeArrowheads="1"/>
          </p:cNvSpPr>
          <p:nvPr/>
        </p:nvSpPr>
        <p:spPr bwMode="auto">
          <a:xfrm>
            <a:off x="6982922" y="4239433"/>
            <a:ext cx="487361" cy="304800"/>
          </a:xfrm>
          <a:prstGeom prst="rect">
            <a:avLst/>
          </a:prstGeom>
          <a:noFill/>
          <a:ln w="9525">
            <a:noFill/>
            <a:miter lim="800000"/>
            <a:headEnd/>
            <a:tailEnd/>
          </a:ln>
          <a:effectLst/>
        </p:spPr>
        <p:txBody>
          <a:bodyPr wrap="square">
            <a:spAutoFit/>
          </a:bodyPr>
          <a:lstStyle/>
          <a:p>
            <a:pPr>
              <a:spcBef>
                <a:spcPct val="50000"/>
              </a:spcBef>
              <a:defRPr/>
            </a:pPr>
            <a:r>
              <a:rPr lang="en-US" sz="1400" dirty="0">
                <a:latin typeface="Calibri" panose="020F0502020204030204" pitchFamily="34" charset="0"/>
              </a:rPr>
              <a:t>7%</a:t>
            </a:r>
            <a:endParaRPr lang="en-US" sz="1400" baseline="-25000" dirty="0">
              <a:latin typeface="Calibri" panose="020F0502020204030204" pitchFamily="34" charset="0"/>
            </a:endParaRPr>
          </a:p>
        </p:txBody>
      </p:sp>
      <p:sp>
        <p:nvSpPr>
          <p:cNvPr id="21" name="Text Box 69">
            <a:extLst>
              <a:ext uri="{FF2B5EF4-FFF2-40B4-BE49-F238E27FC236}">
                <a16:creationId xmlns:a16="http://schemas.microsoft.com/office/drawing/2014/main" id="{9BE3F3F7-C587-612B-29EE-713C4D03BFCC}"/>
              </a:ext>
            </a:extLst>
          </p:cNvPr>
          <p:cNvSpPr txBox="1">
            <a:spLocks noChangeArrowheads="1"/>
          </p:cNvSpPr>
          <p:nvPr/>
        </p:nvSpPr>
        <p:spPr bwMode="auto">
          <a:xfrm>
            <a:off x="6757496" y="3155171"/>
            <a:ext cx="3762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3</a:t>
            </a:r>
          </a:p>
        </p:txBody>
      </p:sp>
      <p:sp>
        <p:nvSpPr>
          <p:cNvPr id="22" name="Line 71">
            <a:extLst>
              <a:ext uri="{FF2B5EF4-FFF2-40B4-BE49-F238E27FC236}">
                <a16:creationId xmlns:a16="http://schemas.microsoft.com/office/drawing/2014/main" id="{49B5D71C-34AA-00A8-63AC-92CD730BB07C}"/>
              </a:ext>
            </a:extLst>
          </p:cNvPr>
          <p:cNvSpPr>
            <a:spLocks noChangeShapeType="1"/>
          </p:cNvSpPr>
          <p:nvPr/>
        </p:nvSpPr>
        <p:spPr bwMode="auto">
          <a:xfrm>
            <a:off x="7106563" y="3143473"/>
            <a:ext cx="196218" cy="0"/>
          </a:xfrm>
          <a:prstGeom prst="line">
            <a:avLst/>
          </a:prstGeom>
          <a:noFill/>
          <a:ln w="19050">
            <a:solidFill>
              <a:schemeClr val="tx1"/>
            </a:solidFill>
            <a:round/>
            <a:headEnd/>
            <a:tailEnd/>
          </a:ln>
        </p:spPr>
        <p:txBody>
          <a:bodyPr/>
          <a:lstStyle/>
          <a:p>
            <a:pPr>
              <a:defRPr/>
            </a:pPr>
            <a:endParaRPr lang="en-US"/>
          </a:p>
        </p:txBody>
      </p:sp>
      <p:sp>
        <p:nvSpPr>
          <p:cNvPr id="23" name="Text Box 72">
            <a:extLst>
              <a:ext uri="{FF2B5EF4-FFF2-40B4-BE49-F238E27FC236}">
                <a16:creationId xmlns:a16="http://schemas.microsoft.com/office/drawing/2014/main" id="{F248AB3A-A276-765B-ADE3-ECEF8D4FDD95}"/>
              </a:ext>
            </a:extLst>
          </p:cNvPr>
          <p:cNvSpPr txBox="1">
            <a:spLocks noChangeArrowheads="1"/>
          </p:cNvSpPr>
          <p:nvPr/>
        </p:nvSpPr>
        <p:spPr bwMode="auto">
          <a:xfrm>
            <a:off x="6749560" y="2507822"/>
            <a:ext cx="3508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1</a:t>
            </a:r>
          </a:p>
        </p:txBody>
      </p:sp>
      <p:sp>
        <p:nvSpPr>
          <p:cNvPr id="24" name="Text Box 73">
            <a:extLst>
              <a:ext uri="{FF2B5EF4-FFF2-40B4-BE49-F238E27FC236}">
                <a16:creationId xmlns:a16="http://schemas.microsoft.com/office/drawing/2014/main" id="{A437CCEF-7999-899C-6645-B5F7E6C0C9FA}"/>
              </a:ext>
            </a:extLst>
          </p:cNvPr>
          <p:cNvSpPr txBox="1">
            <a:spLocks noChangeArrowheads="1"/>
          </p:cNvSpPr>
          <p:nvPr/>
        </p:nvSpPr>
        <p:spPr bwMode="auto">
          <a:xfrm>
            <a:off x="6747353" y="2931011"/>
            <a:ext cx="3508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2</a:t>
            </a:r>
          </a:p>
        </p:txBody>
      </p:sp>
      <p:sp>
        <p:nvSpPr>
          <p:cNvPr id="25" name="Text Box 74">
            <a:extLst>
              <a:ext uri="{FF2B5EF4-FFF2-40B4-BE49-F238E27FC236}">
                <a16:creationId xmlns:a16="http://schemas.microsoft.com/office/drawing/2014/main" id="{410684FE-938C-9054-45D2-063F12BDFCAB}"/>
              </a:ext>
            </a:extLst>
          </p:cNvPr>
          <p:cNvSpPr txBox="1">
            <a:spLocks noChangeArrowheads="1"/>
          </p:cNvSpPr>
          <p:nvPr/>
        </p:nvSpPr>
        <p:spPr bwMode="auto">
          <a:xfrm>
            <a:off x="6757496" y="3356610"/>
            <a:ext cx="4016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4</a:t>
            </a:r>
          </a:p>
        </p:txBody>
      </p:sp>
      <p:sp>
        <p:nvSpPr>
          <p:cNvPr id="26" name="Text Box 75">
            <a:extLst>
              <a:ext uri="{FF2B5EF4-FFF2-40B4-BE49-F238E27FC236}">
                <a16:creationId xmlns:a16="http://schemas.microsoft.com/office/drawing/2014/main" id="{274EE4DE-AB07-217A-3DD3-5A1316C0EE5C}"/>
              </a:ext>
            </a:extLst>
          </p:cNvPr>
          <p:cNvSpPr txBox="1">
            <a:spLocks noChangeArrowheads="1"/>
          </p:cNvSpPr>
          <p:nvPr/>
        </p:nvSpPr>
        <p:spPr bwMode="auto">
          <a:xfrm>
            <a:off x="6755910" y="3629833"/>
            <a:ext cx="4016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5</a:t>
            </a:r>
          </a:p>
        </p:txBody>
      </p:sp>
      <p:sp>
        <p:nvSpPr>
          <p:cNvPr id="27" name="Text Box 76">
            <a:extLst>
              <a:ext uri="{FF2B5EF4-FFF2-40B4-BE49-F238E27FC236}">
                <a16:creationId xmlns:a16="http://schemas.microsoft.com/office/drawing/2014/main" id="{2886AB03-93D6-F66C-83C6-B1F82103BC64}"/>
              </a:ext>
            </a:extLst>
          </p:cNvPr>
          <p:cNvSpPr txBox="1">
            <a:spLocks noChangeArrowheads="1"/>
          </p:cNvSpPr>
          <p:nvPr/>
        </p:nvSpPr>
        <p:spPr bwMode="auto">
          <a:xfrm>
            <a:off x="6757497" y="3804458"/>
            <a:ext cx="390525"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b</a:t>
            </a:r>
            <a:r>
              <a:rPr lang="en-US" sz="1400" baseline="-25000" dirty="0">
                <a:latin typeface="Calibri" panose="020F0502020204030204" pitchFamily="34" charset="0"/>
              </a:rPr>
              <a:t>6</a:t>
            </a:r>
          </a:p>
        </p:txBody>
      </p:sp>
      <p:sp>
        <p:nvSpPr>
          <p:cNvPr id="28" name="Line 77">
            <a:extLst>
              <a:ext uri="{FF2B5EF4-FFF2-40B4-BE49-F238E27FC236}">
                <a16:creationId xmlns:a16="http://schemas.microsoft.com/office/drawing/2014/main" id="{7E5E8CD5-7BBB-8AA6-D4E0-D171FB9AEC8D}"/>
              </a:ext>
            </a:extLst>
          </p:cNvPr>
          <p:cNvSpPr>
            <a:spLocks noChangeShapeType="1"/>
          </p:cNvSpPr>
          <p:nvPr/>
        </p:nvSpPr>
        <p:spPr bwMode="auto">
          <a:xfrm flipH="1">
            <a:off x="7028959" y="3548164"/>
            <a:ext cx="889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29" name="Line 79">
            <a:extLst>
              <a:ext uri="{FF2B5EF4-FFF2-40B4-BE49-F238E27FC236}">
                <a16:creationId xmlns:a16="http://schemas.microsoft.com/office/drawing/2014/main" id="{D1C53F8E-6621-A0DD-4A51-0E10088BD357}"/>
              </a:ext>
            </a:extLst>
          </p:cNvPr>
          <p:cNvSpPr>
            <a:spLocks noChangeShapeType="1"/>
          </p:cNvSpPr>
          <p:nvPr/>
        </p:nvSpPr>
        <p:spPr bwMode="auto">
          <a:xfrm flipH="1">
            <a:off x="7022609" y="3793346"/>
            <a:ext cx="2286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30" name="Line 80">
            <a:extLst>
              <a:ext uri="{FF2B5EF4-FFF2-40B4-BE49-F238E27FC236}">
                <a16:creationId xmlns:a16="http://schemas.microsoft.com/office/drawing/2014/main" id="{8602BBE2-3C4D-16C6-143E-A5E615F2C431}"/>
              </a:ext>
            </a:extLst>
          </p:cNvPr>
          <p:cNvSpPr>
            <a:spLocks noChangeShapeType="1"/>
          </p:cNvSpPr>
          <p:nvPr/>
        </p:nvSpPr>
        <p:spPr bwMode="auto">
          <a:xfrm flipH="1">
            <a:off x="7022609" y="4002896"/>
            <a:ext cx="2921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31" name="Line 81">
            <a:extLst>
              <a:ext uri="{FF2B5EF4-FFF2-40B4-BE49-F238E27FC236}">
                <a16:creationId xmlns:a16="http://schemas.microsoft.com/office/drawing/2014/main" id="{00DE559B-70A6-7BA7-2556-212A47FC81B0}"/>
              </a:ext>
            </a:extLst>
          </p:cNvPr>
          <p:cNvSpPr>
            <a:spLocks noChangeShapeType="1"/>
          </p:cNvSpPr>
          <p:nvPr/>
        </p:nvSpPr>
        <p:spPr bwMode="auto">
          <a:xfrm flipH="1">
            <a:off x="7038484" y="3375833"/>
            <a:ext cx="26035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32" name="Text Box 82">
            <a:extLst>
              <a:ext uri="{FF2B5EF4-FFF2-40B4-BE49-F238E27FC236}">
                <a16:creationId xmlns:a16="http://schemas.microsoft.com/office/drawing/2014/main" id="{FD8303E9-F46B-FBAA-5445-F09D883259BF}"/>
              </a:ext>
            </a:extLst>
          </p:cNvPr>
          <p:cNvSpPr txBox="1">
            <a:spLocks noChangeArrowheads="1"/>
          </p:cNvSpPr>
          <p:nvPr/>
        </p:nvSpPr>
        <p:spPr bwMode="auto">
          <a:xfrm>
            <a:off x="8960946" y="2294747"/>
            <a:ext cx="1428750" cy="549275"/>
          </a:xfrm>
          <a:prstGeom prst="rect">
            <a:avLst/>
          </a:prstGeom>
          <a:noFill/>
          <a:ln w="9525">
            <a:noFill/>
            <a:miter lim="800000"/>
            <a:headEnd/>
            <a:tailEnd/>
          </a:ln>
          <a:effectLst/>
        </p:spPr>
        <p:txBody>
          <a:bodyPr>
            <a:spAutoFit/>
          </a:bodyPr>
          <a:lstStyle/>
          <a:p>
            <a:pPr>
              <a:spcBef>
                <a:spcPct val="50000"/>
              </a:spcBef>
              <a:defRPr/>
            </a:pPr>
            <a:r>
              <a:rPr lang="en-US" sz="3000" dirty="0">
                <a:latin typeface="Calibri" panose="020F0502020204030204" pitchFamily="34" charset="0"/>
              </a:rPr>
              <a:t>P(</a:t>
            </a:r>
            <a:r>
              <a:rPr lang="en-US" sz="3000" b="1" dirty="0">
                <a:latin typeface="Calibri" panose="020F0502020204030204" pitchFamily="34" charset="0"/>
              </a:rPr>
              <a:t>B</a:t>
            </a:r>
            <a:r>
              <a:rPr lang="en-US" sz="3000" dirty="0">
                <a:latin typeface="Calibri" panose="020F0502020204030204" pitchFamily="34" charset="0"/>
              </a:rPr>
              <a:t>)</a:t>
            </a:r>
          </a:p>
        </p:txBody>
      </p:sp>
      <p:sp>
        <p:nvSpPr>
          <p:cNvPr id="33" name="Text Box 83">
            <a:extLst>
              <a:ext uri="{FF2B5EF4-FFF2-40B4-BE49-F238E27FC236}">
                <a16:creationId xmlns:a16="http://schemas.microsoft.com/office/drawing/2014/main" id="{85D147B2-96E4-421A-AAE0-668DFA566199}"/>
              </a:ext>
            </a:extLst>
          </p:cNvPr>
          <p:cNvSpPr txBox="1">
            <a:spLocks noChangeArrowheads="1"/>
          </p:cNvSpPr>
          <p:nvPr/>
        </p:nvSpPr>
        <p:spPr bwMode="auto">
          <a:xfrm rot="-5400000">
            <a:off x="5677203" y="3182952"/>
            <a:ext cx="1820862" cy="336550"/>
          </a:xfrm>
          <a:prstGeom prst="rect">
            <a:avLst/>
          </a:prstGeom>
          <a:noFill/>
          <a:ln w="9525">
            <a:noFill/>
            <a:miter lim="800000"/>
            <a:headEnd/>
            <a:tailEnd/>
          </a:ln>
          <a:effectLst/>
        </p:spPr>
        <p:txBody>
          <a:bodyPr>
            <a:spAutoFit/>
          </a:bodyPr>
          <a:lstStyle/>
          <a:p>
            <a:pPr>
              <a:spcBef>
                <a:spcPct val="50000"/>
              </a:spcBef>
              <a:defRPr/>
            </a:pPr>
            <a:r>
              <a:rPr lang="en-US" sz="1600" dirty="0">
                <a:latin typeface="Calibri" panose="020F0502020204030204" pitchFamily="34" charset="0"/>
              </a:rPr>
              <a:t>Mainstem Stage</a:t>
            </a:r>
          </a:p>
        </p:txBody>
      </p:sp>
      <p:sp>
        <p:nvSpPr>
          <p:cNvPr id="34" name="Text Box 88">
            <a:extLst>
              <a:ext uri="{FF2B5EF4-FFF2-40B4-BE49-F238E27FC236}">
                <a16:creationId xmlns:a16="http://schemas.microsoft.com/office/drawing/2014/main" id="{EC4AD5CC-3EE5-AF95-7BEA-19D03E291600}"/>
              </a:ext>
            </a:extLst>
          </p:cNvPr>
          <p:cNvSpPr txBox="1">
            <a:spLocks noChangeArrowheads="1"/>
          </p:cNvSpPr>
          <p:nvPr/>
        </p:nvSpPr>
        <p:spPr bwMode="auto">
          <a:xfrm>
            <a:off x="9360089" y="3479101"/>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P(b</a:t>
            </a:r>
            <a:r>
              <a:rPr lang="en-US" sz="1400" baseline="-25000" dirty="0">
                <a:latin typeface="Calibri" panose="020F0502020204030204" pitchFamily="34" charset="0"/>
              </a:rPr>
              <a:t>5</a:t>
            </a:r>
            <a:r>
              <a:rPr lang="en-US" sz="1400" dirty="0">
                <a:latin typeface="Calibri" panose="020F0502020204030204" pitchFamily="34" charset="0"/>
              </a:rPr>
              <a:t>)=0.2</a:t>
            </a:r>
            <a:endParaRPr lang="en-US" sz="1400" baseline="-25000" dirty="0">
              <a:latin typeface="Calibri" panose="020F0502020204030204" pitchFamily="34" charset="0"/>
            </a:endParaRPr>
          </a:p>
        </p:txBody>
      </p:sp>
      <p:sp>
        <p:nvSpPr>
          <p:cNvPr id="35" name="Text Box 89">
            <a:extLst>
              <a:ext uri="{FF2B5EF4-FFF2-40B4-BE49-F238E27FC236}">
                <a16:creationId xmlns:a16="http://schemas.microsoft.com/office/drawing/2014/main" id="{274D45A6-B1CA-587A-CAA5-CD14092B3231}"/>
              </a:ext>
            </a:extLst>
          </p:cNvPr>
          <p:cNvSpPr txBox="1">
            <a:spLocks noChangeArrowheads="1"/>
          </p:cNvSpPr>
          <p:nvPr/>
        </p:nvSpPr>
        <p:spPr bwMode="auto">
          <a:xfrm>
            <a:off x="7363921" y="3040871"/>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P(b</a:t>
            </a:r>
            <a:r>
              <a:rPr lang="en-US" sz="1400" baseline="-25000" dirty="0">
                <a:latin typeface="Calibri" panose="020F0502020204030204" pitchFamily="34" charset="0"/>
              </a:rPr>
              <a:t>3</a:t>
            </a:r>
            <a:r>
              <a:rPr lang="en-US" sz="1400" dirty="0">
                <a:latin typeface="Calibri" panose="020F0502020204030204" pitchFamily="34" charset="0"/>
              </a:rPr>
              <a:t>)=0.2</a:t>
            </a:r>
            <a:endParaRPr lang="en-US" sz="1400" baseline="-25000" dirty="0">
              <a:latin typeface="Calibri" panose="020F0502020204030204" pitchFamily="34" charset="0"/>
            </a:endParaRPr>
          </a:p>
        </p:txBody>
      </p:sp>
      <p:sp>
        <p:nvSpPr>
          <p:cNvPr id="36" name="Text Box 62">
            <a:extLst>
              <a:ext uri="{FF2B5EF4-FFF2-40B4-BE49-F238E27FC236}">
                <a16:creationId xmlns:a16="http://schemas.microsoft.com/office/drawing/2014/main" id="{2B1F4974-DD62-EFDC-9260-2D6023908CFB}"/>
              </a:ext>
            </a:extLst>
          </p:cNvPr>
          <p:cNvSpPr txBox="1">
            <a:spLocks noChangeArrowheads="1"/>
          </p:cNvSpPr>
          <p:nvPr/>
        </p:nvSpPr>
        <p:spPr bwMode="auto">
          <a:xfrm>
            <a:off x="7622685" y="1816909"/>
            <a:ext cx="2471737" cy="430213"/>
          </a:xfrm>
          <a:prstGeom prst="rect">
            <a:avLst/>
          </a:prstGeom>
          <a:noFill/>
          <a:ln w="9525">
            <a:noFill/>
            <a:miter lim="800000"/>
            <a:headEnd/>
            <a:tailEnd/>
          </a:ln>
          <a:effectLst/>
        </p:spPr>
        <p:txBody>
          <a:bodyPr>
            <a:spAutoFit/>
          </a:bodyPr>
          <a:lstStyle/>
          <a:p>
            <a:pPr>
              <a:spcBef>
                <a:spcPct val="50000"/>
              </a:spcBef>
              <a:defRPr/>
            </a:pPr>
            <a:r>
              <a:rPr lang="en-US" sz="2200" i="1" dirty="0">
                <a:solidFill>
                  <a:srgbClr val="C00000"/>
                </a:solidFill>
                <a:latin typeface="Calibri" panose="020F0502020204030204" pitchFamily="34" charset="0"/>
              </a:rPr>
              <a:t>less influential</a:t>
            </a:r>
          </a:p>
        </p:txBody>
      </p:sp>
      <p:sp>
        <p:nvSpPr>
          <p:cNvPr id="37" name="Line 53">
            <a:extLst>
              <a:ext uri="{FF2B5EF4-FFF2-40B4-BE49-F238E27FC236}">
                <a16:creationId xmlns:a16="http://schemas.microsoft.com/office/drawing/2014/main" id="{9D008DC4-00AD-0476-FA26-F89CB2B7F8E0}"/>
              </a:ext>
            </a:extLst>
          </p:cNvPr>
          <p:cNvSpPr>
            <a:spLocks noChangeShapeType="1"/>
          </p:cNvSpPr>
          <p:nvPr/>
        </p:nvSpPr>
        <p:spPr bwMode="auto">
          <a:xfrm flipV="1">
            <a:off x="7097854" y="2210608"/>
            <a:ext cx="0" cy="2382837"/>
          </a:xfrm>
          <a:prstGeom prst="line">
            <a:avLst/>
          </a:prstGeom>
          <a:noFill/>
          <a:ln w="9525">
            <a:solidFill>
              <a:schemeClr val="tx1"/>
            </a:solidFill>
            <a:prstDash val="sysDot"/>
            <a:round/>
            <a:headEnd/>
            <a:tailEnd/>
          </a:ln>
        </p:spPr>
        <p:txBody>
          <a:bodyPr/>
          <a:lstStyle/>
          <a:p>
            <a:pPr>
              <a:defRPr/>
            </a:pPr>
            <a:endParaRPr lang="en-US"/>
          </a:p>
        </p:txBody>
      </p:sp>
      <p:sp>
        <p:nvSpPr>
          <p:cNvPr id="38" name="Line 71">
            <a:extLst>
              <a:ext uri="{FF2B5EF4-FFF2-40B4-BE49-F238E27FC236}">
                <a16:creationId xmlns:a16="http://schemas.microsoft.com/office/drawing/2014/main" id="{88F933E7-5AB4-13EA-B8E2-1A8D5772B0BD}"/>
              </a:ext>
            </a:extLst>
          </p:cNvPr>
          <p:cNvSpPr>
            <a:spLocks noChangeShapeType="1"/>
          </p:cNvSpPr>
          <p:nvPr/>
        </p:nvSpPr>
        <p:spPr bwMode="auto">
          <a:xfrm>
            <a:off x="7013673" y="2708557"/>
            <a:ext cx="84182" cy="0"/>
          </a:xfrm>
          <a:prstGeom prst="line">
            <a:avLst/>
          </a:prstGeom>
          <a:noFill/>
          <a:ln w="19050">
            <a:solidFill>
              <a:schemeClr val="tx1"/>
            </a:solidFill>
            <a:round/>
            <a:headEnd/>
            <a:tailEnd/>
          </a:ln>
        </p:spPr>
        <p:txBody>
          <a:bodyPr/>
          <a:lstStyle/>
          <a:p>
            <a:pPr>
              <a:defRPr/>
            </a:pPr>
            <a:endParaRPr lang="en-US"/>
          </a:p>
        </p:txBody>
      </p:sp>
      <p:sp>
        <p:nvSpPr>
          <p:cNvPr id="39" name="Text Box 68">
            <a:extLst>
              <a:ext uri="{FF2B5EF4-FFF2-40B4-BE49-F238E27FC236}">
                <a16:creationId xmlns:a16="http://schemas.microsoft.com/office/drawing/2014/main" id="{EBC62E9F-697D-5D23-D1C2-D1E1B33F7A70}"/>
              </a:ext>
            </a:extLst>
          </p:cNvPr>
          <p:cNvSpPr txBox="1">
            <a:spLocks noChangeArrowheads="1"/>
          </p:cNvSpPr>
          <p:nvPr/>
        </p:nvSpPr>
        <p:spPr bwMode="auto">
          <a:xfrm>
            <a:off x="6701934" y="4237318"/>
            <a:ext cx="487361" cy="304800"/>
          </a:xfrm>
          <a:prstGeom prst="rect">
            <a:avLst/>
          </a:prstGeom>
          <a:noFill/>
          <a:ln w="9525">
            <a:noFill/>
            <a:miter lim="800000"/>
            <a:headEnd/>
            <a:tailEnd/>
          </a:ln>
          <a:effectLst/>
        </p:spPr>
        <p:txBody>
          <a:bodyPr wrap="square">
            <a:spAutoFit/>
          </a:bodyPr>
          <a:lstStyle/>
          <a:p>
            <a:pPr>
              <a:spcBef>
                <a:spcPct val="50000"/>
              </a:spcBef>
              <a:defRPr/>
            </a:pPr>
            <a:r>
              <a:rPr lang="en-US" sz="1400" dirty="0">
                <a:latin typeface="Calibri" panose="020F0502020204030204" pitchFamily="34" charset="0"/>
              </a:rPr>
              <a:t>3%</a:t>
            </a:r>
            <a:endParaRPr lang="en-US" sz="1400" baseline="-25000" dirty="0">
              <a:latin typeface="Calibri" panose="020F0502020204030204" pitchFamily="34" charset="0"/>
            </a:endParaRPr>
          </a:p>
        </p:txBody>
      </p:sp>
      <p:sp>
        <p:nvSpPr>
          <p:cNvPr id="40" name="Line 81">
            <a:extLst>
              <a:ext uri="{FF2B5EF4-FFF2-40B4-BE49-F238E27FC236}">
                <a16:creationId xmlns:a16="http://schemas.microsoft.com/office/drawing/2014/main" id="{8D234503-DD1B-F981-C90E-B8FC492459BB}"/>
              </a:ext>
            </a:extLst>
          </p:cNvPr>
          <p:cNvSpPr>
            <a:spLocks noChangeShapeType="1"/>
          </p:cNvSpPr>
          <p:nvPr/>
        </p:nvSpPr>
        <p:spPr bwMode="auto">
          <a:xfrm flipH="1">
            <a:off x="7026556" y="3141568"/>
            <a:ext cx="80007"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41" name="Text Box 88">
            <a:extLst>
              <a:ext uri="{FF2B5EF4-FFF2-40B4-BE49-F238E27FC236}">
                <a16:creationId xmlns:a16="http://schemas.microsoft.com/office/drawing/2014/main" id="{F0DC89DC-D90A-238E-C68E-4BBB635F6F47}"/>
              </a:ext>
            </a:extLst>
          </p:cNvPr>
          <p:cNvSpPr txBox="1">
            <a:spLocks noChangeArrowheads="1"/>
          </p:cNvSpPr>
          <p:nvPr/>
        </p:nvSpPr>
        <p:spPr bwMode="auto">
          <a:xfrm>
            <a:off x="9906303" y="3712383"/>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P(b</a:t>
            </a:r>
            <a:r>
              <a:rPr lang="en-US" sz="1400" baseline="-25000" dirty="0">
                <a:latin typeface="Calibri" panose="020F0502020204030204" pitchFamily="34" charset="0"/>
              </a:rPr>
              <a:t>6</a:t>
            </a:r>
            <a:r>
              <a:rPr lang="en-US" sz="1400" dirty="0">
                <a:latin typeface="Calibri" panose="020F0502020204030204" pitchFamily="34" charset="0"/>
              </a:rPr>
              <a:t>)=0.1</a:t>
            </a:r>
            <a:endParaRPr lang="en-US" sz="1400" baseline="-25000" dirty="0">
              <a:latin typeface="Calibri" panose="020F0502020204030204" pitchFamily="34" charset="0"/>
            </a:endParaRPr>
          </a:p>
        </p:txBody>
      </p:sp>
      <p:sp>
        <p:nvSpPr>
          <p:cNvPr id="42" name="Text Box 89">
            <a:extLst>
              <a:ext uri="{FF2B5EF4-FFF2-40B4-BE49-F238E27FC236}">
                <a16:creationId xmlns:a16="http://schemas.microsoft.com/office/drawing/2014/main" id="{B8558CAB-CC56-3A06-8989-224CFC8EF753}"/>
              </a:ext>
            </a:extLst>
          </p:cNvPr>
          <p:cNvSpPr txBox="1">
            <a:spLocks noChangeArrowheads="1"/>
          </p:cNvSpPr>
          <p:nvPr/>
        </p:nvSpPr>
        <p:spPr bwMode="auto">
          <a:xfrm>
            <a:off x="6978159" y="2399839"/>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P(b</a:t>
            </a:r>
            <a:r>
              <a:rPr lang="en-US" sz="1400" baseline="-25000" dirty="0">
                <a:latin typeface="Calibri" panose="020F0502020204030204" pitchFamily="34" charset="0"/>
              </a:rPr>
              <a:t>1</a:t>
            </a:r>
            <a:r>
              <a:rPr lang="en-US" sz="1400" dirty="0">
                <a:latin typeface="Calibri" panose="020F0502020204030204" pitchFamily="34" charset="0"/>
              </a:rPr>
              <a:t>)=0.03</a:t>
            </a:r>
            <a:endParaRPr lang="en-US" sz="1400" baseline="-25000" dirty="0">
              <a:latin typeface="Calibri" panose="020F0502020204030204" pitchFamily="34" charset="0"/>
            </a:endParaRPr>
          </a:p>
        </p:txBody>
      </p:sp>
      <p:sp>
        <p:nvSpPr>
          <p:cNvPr id="43" name="Text Box 89">
            <a:extLst>
              <a:ext uri="{FF2B5EF4-FFF2-40B4-BE49-F238E27FC236}">
                <a16:creationId xmlns:a16="http://schemas.microsoft.com/office/drawing/2014/main" id="{EF15B91A-3001-9273-8F80-E4A0B62CD253}"/>
              </a:ext>
            </a:extLst>
          </p:cNvPr>
          <p:cNvSpPr txBox="1">
            <a:spLocks noChangeArrowheads="1"/>
          </p:cNvSpPr>
          <p:nvPr/>
        </p:nvSpPr>
        <p:spPr bwMode="auto">
          <a:xfrm>
            <a:off x="7221841" y="2834482"/>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Calibri" panose="020F0502020204030204" pitchFamily="34" charset="0"/>
              </a:rPr>
              <a:t>P(b</a:t>
            </a:r>
            <a:r>
              <a:rPr lang="en-US" sz="1400" baseline="-25000" dirty="0">
                <a:latin typeface="Calibri" panose="020F0502020204030204" pitchFamily="34" charset="0"/>
              </a:rPr>
              <a:t>2</a:t>
            </a:r>
            <a:r>
              <a:rPr lang="en-US" sz="1400" dirty="0">
                <a:latin typeface="Calibri" panose="020F0502020204030204" pitchFamily="34" charset="0"/>
              </a:rPr>
              <a:t>)=0.07</a:t>
            </a:r>
            <a:endParaRPr lang="en-US" sz="1400" baseline="-25000" dirty="0">
              <a:latin typeface="Calibri" panose="020F0502020204030204" pitchFamily="34" charset="0"/>
            </a:endParaRPr>
          </a:p>
        </p:txBody>
      </p:sp>
      <p:sp>
        <p:nvSpPr>
          <p:cNvPr id="24635" name="Oval 111"/>
          <p:cNvSpPr>
            <a:spLocks noChangeArrowheads="1"/>
          </p:cNvSpPr>
          <p:nvPr/>
        </p:nvSpPr>
        <p:spPr bwMode="auto">
          <a:xfrm>
            <a:off x="3931603" y="4138613"/>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6" name="Oval 112"/>
          <p:cNvSpPr>
            <a:spLocks noChangeArrowheads="1"/>
          </p:cNvSpPr>
          <p:nvPr/>
        </p:nvSpPr>
        <p:spPr bwMode="auto">
          <a:xfrm>
            <a:off x="4139565" y="4054475"/>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7" name="Oval 113"/>
          <p:cNvSpPr>
            <a:spLocks noChangeArrowheads="1"/>
          </p:cNvSpPr>
          <p:nvPr/>
        </p:nvSpPr>
        <p:spPr bwMode="auto">
          <a:xfrm>
            <a:off x="4526915" y="3889375"/>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8" name="Oval 114"/>
          <p:cNvSpPr>
            <a:spLocks noChangeArrowheads="1"/>
          </p:cNvSpPr>
          <p:nvPr/>
        </p:nvSpPr>
        <p:spPr bwMode="auto">
          <a:xfrm>
            <a:off x="4817428" y="3709988"/>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4" name="Oval 109">
            <a:extLst>
              <a:ext uri="{FF2B5EF4-FFF2-40B4-BE49-F238E27FC236}">
                <a16:creationId xmlns:a16="http://schemas.microsoft.com/office/drawing/2014/main" id="{38D44944-7343-9695-7863-598536761DF2}"/>
              </a:ext>
            </a:extLst>
          </p:cNvPr>
          <p:cNvSpPr>
            <a:spLocks noChangeArrowheads="1"/>
          </p:cNvSpPr>
          <p:nvPr/>
        </p:nvSpPr>
        <p:spPr bwMode="auto">
          <a:xfrm>
            <a:off x="2487384" y="4176748"/>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5" name="Oval 110">
            <a:extLst>
              <a:ext uri="{FF2B5EF4-FFF2-40B4-BE49-F238E27FC236}">
                <a16:creationId xmlns:a16="http://schemas.microsoft.com/office/drawing/2014/main" id="{49F08893-6330-CE7D-033D-5DAF45963AF9}"/>
              </a:ext>
            </a:extLst>
          </p:cNvPr>
          <p:cNvSpPr>
            <a:spLocks noChangeArrowheads="1"/>
          </p:cNvSpPr>
          <p:nvPr/>
        </p:nvSpPr>
        <p:spPr bwMode="auto">
          <a:xfrm>
            <a:off x="3331934" y="4108486"/>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6" name="Oval 111">
            <a:extLst>
              <a:ext uri="{FF2B5EF4-FFF2-40B4-BE49-F238E27FC236}">
                <a16:creationId xmlns:a16="http://schemas.microsoft.com/office/drawing/2014/main" id="{229FFBC1-A53C-3F04-FAFE-ED6892A2D695}"/>
              </a:ext>
            </a:extLst>
          </p:cNvPr>
          <p:cNvSpPr>
            <a:spLocks noChangeArrowheads="1"/>
          </p:cNvSpPr>
          <p:nvPr/>
        </p:nvSpPr>
        <p:spPr bwMode="auto">
          <a:xfrm>
            <a:off x="3927247" y="3951368"/>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7" name="Oval 112">
            <a:extLst>
              <a:ext uri="{FF2B5EF4-FFF2-40B4-BE49-F238E27FC236}">
                <a16:creationId xmlns:a16="http://schemas.microsoft.com/office/drawing/2014/main" id="{5C59E5A7-0427-8881-4AEE-29E0A3736BF6}"/>
              </a:ext>
            </a:extLst>
          </p:cNvPr>
          <p:cNvSpPr>
            <a:spLocks noChangeArrowheads="1"/>
          </p:cNvSpPr>
          <p:nvPr/>
        </p:nvSpPr>
        <p:spPr bwMode="auto">
          <a:xfrm>
            <a:off x="4135209" y="3858521"/>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8" name="Oval 113">
            <a:extLst>
              <a:ext uri="{FF2B5EF4-FFF2-40B4-BE49-F238E27FC236}">
                <a16:creationId xmlns:a16="http://schemas.microsoft.com/office/drawing/2014/main" id="{F7B2526F-2833-B5B1-F8B5-BCD9B8325C1B}"/>
              </a:ext>
            </a:extLst>
          </p:cNvPr>
          <p:cNvSpPr>
            <a:spLocks noChangeArrowheads="1"/>
          </p:cNvSpPr>
          <p:nvPr/>
        </p:nvSpPr>
        <p:spPr bwMode="auto">
          <a:xfrm>
            <a:off x="4522559" y="3684712"/>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9" name="Oval 114">
            <a:extLst>
              <a:ext uri="{FF2B5EF4-FFF2-40B4-BE49-F238E27FC236}">
                <a16:creationId xmlns:a16="http://schemas.microsoft.com/office/drawing/2014/main" id="{3F0E717B-4ECF-BE20-1BBE-7B5D80CF8F0A}"/>
              </a:ext>
            </a:extLst>
          </p:cNvPr>
          <p:cNvSpPr>
            <a:spLocks noChangeArrowheads="1"/>
          </p:cNvSpPr>
          <p:nvPr/>
        </p:nvSpPr>
        <p:spPr bwMode="auto">
          <a:xfrm>
            <a:off x="4813072" y="3496616"/>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Tree>
    <p:extLst>
      <p:ext uri="{BB962C8B-B14F-4D97-AF65-F5344CB8AC3E}">
        <p14:creationId xmlns:p14="http://schemas.microsoft.com/office/powerpoint/2010/main" val="31745084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ChangeArrowheads="1"/>
          </p:cNvSpPr>
          <p:nvPr/>
        </p:nvSpPr>
        <p:spPr bwMode="auto">
          <a:xfrm>
            <a:off x="2121218" y="1976439"/>
            <a:ext cx="3213100" cy="2382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04" name="Freeform 4"/>
          <p:cNvSpPr>
            <a:spLocks/>
          </p:cNvSpPr>
          <p:nvPr/>
        </p:nvSpPr>
        <p:spPr bwMode="auto">
          <a:xfrm>
            <a:off x="2438718" y="3001963"/>
            <a:ext cx="2716212" cy="944562"/>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05" name="Freeform 5"/>
          <p:cNvSpPr>
            <a:spLocks/>
          </p:cNvSpPr>
          <p:nvPr/>
        </p:nvSpPr>
        <p:spPr bwMode="auto">
          <a:xfrm>
            <a:off x="2462531" y="3225801"/>
            <a:ext cx="2716213" cy="887413"/>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06" name="Freeform 6"/>
          <p:cNvSpPr>
            <a:spLocks/>
          </p:cNvSpPr>
          <p:nvPr/>
        </p:nvSpPr>
        <p:spPr bwMode="auto">
          <a:xfrm>
            <a:off x="2384743" y="2795589"/>
            <a:ext cx="2716212" cy="94138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07" name="Freeform 7"/>
          <p:cNvSpPr>
            <a:spLocks/>
          </p:cNvSpPr>
          <p:nvPr/>
        </p:nvSpPr>
        <p:spPr bwMode="auto">
          <a:xfrm>
            <a:off x="2372043" y="2543175"/>
            <a:ext cx="2716212" cy="998538"/>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08" name="Freeform 8"/>
          <p:cNvSpPr>
            <a:spLocks/>
          </p:cNvSpPr>
          <p:nvPr/>
        </p:nvSpPr>
        <p:spPr bwMode="auto">
          <a:xfrm>
            <a:off x="2330768" y="2363789"/>
            <a:ext cx="2716212" cy="99853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09" name="Text Box 9"/>
          <p:cNvSpPr txBox="1">
            <a:spLocks noChangeArrowheads="1"/>
          </p:cNvSpPr>
          <p:nvPr/>
        </p:nvSpPr>
        <p:spPr bwMode="auto">
          <a:xfrm>
            <a:off x="2121218" y="4637088"/>
            <a:ext cx="316198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exceedance probability of A</a:t>
            </a:r>
          </a:p>
        </p:txBody>
      </p:sp>
      <p:sp>
        <p:nvSpPr>
          <p:cNvPr id="25610" name="Line 10"/>
          <p:cNvSpPr>
            <a:spLocks noChangeShapeType="1"/>
          </p:cNvSpPr>
          <p:nvPr/>
        </p:nvSpPr>
        <p:spPr bwMode="auto">
          <a:xfrm flipV="1">
            <a:off x="4891405" y="1976439"/>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11" name="Text Box 12"/>
          <p:cNvSpPr txBox="1">
            <a:spLocks noChangeArrowheads="1"/>
          </p:cNvSpPr>
          <p:nvPr/>
        </p:nvSpPr>
        <p:spPr bwMode="auto">
          <a:xfrm>
            <a:off x="4964430" y="1981200"/>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1</a:t>
            </a:r>
          </a:p>
        </p:txBody>
      </p:sp>
      <p:sp>
        <p:nvSpPr>
          <p:cNvPr id="25612" name="Text Box 13"/>
          <p:cNvSpPr txBox="1">
            <a:spLocks noChangeArrowheads="1"/>
          </p:cNvSpPr>
          <p:nvPr/>
        </p:nvSpPr>
        <p:spPr bwMode="auto">
          <a:xfrm>
            <a:off x="5034280" y="2408238"/>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3</a:t>
            </a:r>
          </a:p>
        </p:txBody>
      </p:sp>
      <p:sp>
        <p:nvSpPr>
          <p:cNvPr id="25613" name="Line 14"/>
          <p:cNvSpPr>
            <a:spLocks noChangeShapeType="1"/>
          </p:cNvSpPr>
          <p:nvPr/>
        </p:nvSpPr>
        <p:spPr bwMode="auto">
          <a:xfrm flipV="1">
            <a:off x="4600893" y="196215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14" name="Line 15"/>
          <p:cNvSpPr>
            <a:spLocks noChangeShapeType="1"/>
          </p:cNvSpPr>
          <p:nvPr/>
        </p:nvSpPr>
        <p:spPr bwMode="auto">
          <a:xfrm flipV="1">
            <a:off x="4211955" y="196215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15" name="Line 16"/>
          <p:cNvSpPr>
            <a:spLocks noChangeShapeType="1"/>
          </p:cNvSpPr>
          <p:nvPr/>
        </p:nvSpPr>
        <p:spPr bwMode="auto">
          <a:xfrm flipV="1">
            <a:off x="3403918" y="196215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16" name="Text Box 17"/>
          <p:cNvSpPr txBox="1">
            <a:spLocks noChangeArrowheads="1"/>
          </p:cNvSpPr>
          <p:nvPr/>
        </p:nvSpPr>
        <p:spPr bwMode="auto">
          <a:xfrm>
            <a:off x="4986655" y="2187575"/>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2</a:t>
            </a:r>
          </a:p>
        </p:txBody>
      </p:sp>
      <p:sp>
        <p:nvSpPr>
          <p:cNvPr id="25617" name="Freeform 19"/>
          <p:cNvSpPr>
            <a:spLocks/>
          </p:cNvSpPr>
          <p:nvPr/>
        </p:nvSpPr>
        <p:spPr bwMode="auto">
          <a:xfrm>
            <a:off x="2283143" y="2144714"/>
            <a:ext cx="2716212" cy="105568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18" name="Line 20"/>
          <p:cNvSpPr>
            <a:spLocks noChangeShapeType="1"/>
          </p:cNvSpPr>
          <p:nvPr/>
        </p:nvSpPr>
        <p:spPr bwMode="auto">
          <a:xfrm flipV="1">
            <a:off x="2570480" y="197167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19" name="Line 21"/>
          <p:cNvSpPr>
            <a:spLocks noChangeShapeType="1"/>
          </p:cNvSpPr>
          <p:nvPr/>
        </p:nvSpPr>
        <p:spPr bwMode="auto">
          <a:xfrm flipV="1">
            <a:off x="3999230" y="1957389"/>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20" name="Oval 22"/>
          <p:cNvSpPr>
            <a:spLocks noChangeArrowheads="1"/>
          </p:cNvSpPr>
          <p:nvPr/>
        </p:nvSpPr>
        <p:spPr bwMode="auto">
          <a:xfrm>
            <a:off x="2522855" y="4070350"/>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21" name="Oval 23"/>
          <p:cNvSpPr>
            <a:spLocks noChangeArrowheads="1"/>
          </p:cNvSpPr>
          <p:nvPr/>
        </p:nvSpPr>
        <p:spPr bwMode="auto">
          <a:xfrm>
            <a:off x="3367405" y="4002088"/>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22" name="Oval 24"/>
          <p:cNvSpPr>
            <a:spLocks noChangeArrowheads="1"/>
          </p:cNvSpPr>
          <p:nvPr/>
        </p:nvSpPr>
        <p:spPr bwMode="auto">
          <a:xfrm>
            <a:off x="3962718" y="3862388"/>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23" name="Oval 25"/>
          <p:cNvSpPr>
            <a:spLocks noChangeArrowheads="1"/>
          </p:cNvSpPr>
          <p:nvPr/>
        </p:nvSpPr>
        <p:spPr bwMode="auto">
          <a:xfrm>
            <a:off x="4170680" y="3778250"/>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24" name="Oval 26"/>
          <p:cNvSpPr>
            <a:spLocks noChangeArrowheads="1"/>
          </p:cNvSpPr>
          <p:nvPr/>
        </p:nvSpPr>
        <p:spPr bwMode="auto">
          <a:xfrm>
            <a:off x="4558030" y="3613150"/>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25" name="Oval 27"/>
          <p:cNvSpPr>
            <a:spLocks noChangeArrowheads="1"/>
          </p:cNvSpPr>
          <p:nvPr/>
        </p:nvSpPr>
        <p:spPr bwMode="auto">
          <a:xfrm>
            <a:off x="4848543" y="3433763"/>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26" name="Text Box 28"/>
          <p:cNvSpPr txBox="1">
            <a:spLocks noChangeArrowheads="1"/>
          </p:cNvSpPr>
          <p:nvPr/>
        </p:nvSpPr>
        <p:spPr bwMode="auto">
          <a:xfrm>
            <a:off x="4704080" y="3546475"/>
            <a:ext cx="1079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A=a</a:t>
            </a:r>
            <a:r>
              <a:rPr lang="en-US" altLang="en-US" sz="1400" baseline="-25000" dirty="0">
                <a:latin typeface="Calibri" panose="020F0502020204030204" pitchFamily="34" charset="0"/>
              </a:rPr>
              <a:t>0.01</a:t>
            </a:r>
            <a:r>
              <a:rPr lang="en-US" altLang="en-US" sz="1400" dirty="0">
                <a:latin typeface="Calibri" panose="020F0502020204030204" pitchFamily="34" charset="0"/>
              </a:rPr>
              <a:t>|b</a:t>
            </a:r>
            <a:r>
              <a:rPr lang="en-US" altLang="en-US" sz="1400" baseline="-25000" dirty="0">
                <a:latin typeface="Calibri" panose="020F0502020204030204" pitchFamily="34" charset="0"/>
              </a:rPr>
              <a:t>6</a:t>
            </a:r>
          </a:p>
        </p:txBody>
      </p:sp>
      <p:sp>
        <p:nvSpPr>
          <p:cNvPr id="25627" name="Text Box 29"/>
          <p:cNvSpPr txBox="1">
            <a:spLocks noChangeArrowheads="1"/>
          </p:cNvSpPr>
          <p:nvPr/>
        </p:nvSpPr>
        <p:spPr bwMode="auto">
          <a:xfrm>
            <a:off x="3121344" y="4075113"/>
            <a:ext cx="10620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A=a</a:t>
            </a:r>
            <a:r>
              <a:rPr lang="en-US" altLang="en-US" sz="1400" baseline="-25000" dirty="0">
                <a:latin typeface="Calibri" panose="020F0502020204030204" pitchFamily="34" charset="0"/>
              </a:rPr>
              <a:t>0.5</a:t>
            </a:r>
            <a:r>
              <a:rPr lang="en-US" altLang="en-US" sz="1400" dirty="0">
                <a:latin typeface="Calibri" panose="020F0502020204030204" pitchFamily="34" charset="0"/>
              </a:rPr>
              <a:t>|b</a:t>
            </a:r>
            <a:r>
              <a:rPr lang="en-US" altLang="en-US" sz="1400" baseline="-25000" dirty="0">
                <a:latin typeface="Calibri" panose="020F0502020204030204" pitchFamily="34" charset="0"/>
              </a:rPr>
              <a:t>6</a:t>
            </a:r>
          </a:p>
        </p:txBody>
      </p:sp>
      <p:sp>
        <p:nvSpPr>
          <p:cNvPr id="25628" name="Rectangle 30"/>
          <p:cNvSpPr>
            <a:spLocks noChangeArrowheads="1"/>
          </p:cNvSpPr>
          <p:nvPr/>
        </p:nvSpPr>
        <p:spPr bwMode="auto">
          <a:xfrm>
            <a:off x="7004050" y="3213100"/>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29" name="Text Box 31"/>
          <p:cNvSpPr txBox="1">
            <a:spLocks noChangeArrowheads="1"/>
          </p:cNvSpPr>
          <p:nvPr/>
        </p:nvSpPr>
        <p:spPr bwMode="auto">
          <a:xfrm>
            <a:off x="6891339" y="5651500"/>
            <a:ext cx="35464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dirty="0">
                <a:latin typeface="Calibri" panose="020F0502020204030204" pitchFamily="34" charset="0"/>
              </a:rPr>
              <a:t>0.99 0.90            0.50           0.10   0.05  0.01</a:t>
            </a:r>
          </a:p>
        </p:txBody>
      </p:sp>
      <p:sp>
        <p:nvSpPr>
          <p:cNvPr id="25630" name="Line 32"/>
          <p:cNvSpPr>
            <a:spLocks noChangeShapeType="1"/>
          </p:cNvSpPr>
          <p:nvPr/>
        </p:nvSpPr>
        <p:spPr bwMode="auto">
          <a:xfrm flipV="1">
            <a:off x="9774238" y="321310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31" name="Text Box 34"/>
          <p:cNvSpPr txBox="1">
            <a:spLocks noChangeArrowheads="1"/>
          </p:cNvSpPr>
          <p:nvPr/>
        </p:nvSpPr>
        <p:spPr bwMode="auto">
          <a:xfrm>
            <a:off x="9832975" y="3217863"/>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1</a:t>
            </a:r>
          </a:p>
        </p:txBody>
      </p:sp>
      <p:sp>
        <p:nvSpPr>
          <p:cNvPr id="25632" name="Text Box 35"/>
          <p:cNvSpPr txBox="1">
            <a:spLocks noChangeArrowheads="1"/>
          </p:cNvSpPr>
          <p:nvPr/>
        </p:nvSpPr>
        <p:spPr bwMode="auto">
          <a:xfrm>
            <a:off x="9917114" y="3587750"/>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3</a:t>
            </a:r>
          </a:p>
        </p:txBody>
      </p:sp>
      <p:sp>
        <p:nvSpPr>
          <p:cNvPr id="25633" name="Text Box 36"/>
          <p:cNvSpPr txBox="1">
            <a:spLocks noChangeArrowheads="1"/>
          </p:cNvSpPr>
          <p:nvPr/>
        </p:nvSpPr>
        <p:spPr bwMode="auto">
          <a:xfrm>
            <a:off x="9961564" y="3773488"/>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4</a:t>
            </a:r>
          </a:p>
        </p:txBody>
      </p:sp>
      <p:sp>
        <p:nvSpPr>
          <p:cNvPr id="25634" name="Text Box 37"/>
          <p:cNvSpPr txBox="1">
            <a:spLocks noChangeArrowheads="1"/>
          </p:cNvSpPr>
          <p:nvPr/>
        </p:nvSpPr>
        <p:spPr bwMode="auto">
          <a:xfrm>
            <a:off x="9994900" y="3944938"/>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5</a:t>
            </a:r>
          </a:p>
        </p:txBody>
      </p:sp>
      <p:sp>
        <p:nvSpPr>
          <p:cNvPr id="25635" name="Line 38"/>
          <p:cNvSpPr>
            <a:spLocks noChangeShapeType="1"/>
          </p:cNvSpPr>
          <p:nvPr/>
        </p:nvSpPr>
        <p:spPr bwMode="auto">
          <a:xfrm flipV="1">
            <a:off x="9483725" y="31988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36" name="Line 39"/>
          <p:cNvSpPr>
            <a:spLocks noChangeShapeType="1"/>
          </p:cNvSpPr>
          <p:nvPr/>
        </p:nvSpPr>
        <p:spPr bwMode="auto">
          <a:xfrm flipV="1">
            <a:off x="9094788" y="31988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37" name="Line 40"/>
          <p:cNvSpPr>
            <a:spLocks noChangeShapeType="1"/>
          </p:cNvSpPr>
          <p:nvPr/>
        </p:nvSpPr>
        <p:spPr bwMode="auto">
          <a:xfrm flipV="1">
            <a:off x="8286750" y="31988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38" name="Text Box 41"/>
          <p:cNvSpPr txBox="1">
            <a:spLocks noChangeArrowheads="1"/>
          </p:cNvSpPr>
          <p:nvPr/>
        </p:nvSpPr>
        <p:spPr bwMode="auto">
          <a:xfrm>
            <a:off x="9869489" y="3395663"/>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2</a:t>
            </a:r>
          </a:p>
        </p:txBody>
      </p:sp>
      <p:sp>
        <p:nvSpPr>
          <p:cNvPr id="25639" name="Line 42"/>
          <p:cNvSpPr>
            <a:spLocks noChangeShapeType="1"/>
          </p:cNvSpPr>
          <p:nvPr/>
        </p:nvSpPr>
        <p:spPr bwMode="auto">
          <a:xfrm flipV="1">
            <a:off x="7453313" y="3208339"/>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40" name="Line 43"/>
          <p:cNvSpPr>
            <a:spLocks noChangeShapeType="1"/>
          </p:cNvSpPr>
          <p:nvPr/>
        </p:nvSpPr>
        <p:spPr bwMode="auto">
          <a:xfrm flipV="1">
            <a:off x="8882063" y="319405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41" name="Text Box 44"/>
          <p:cNvSpPr txBox="1">
            <a:spLocks noChangeArrowheads="1"/>
          </p:cNvSpPr>
          <p:nvPr/>
        </p:nvSpPr>
        <p:spPr bwMode="auto">
          <a:xfrm>
            <a:off x="9505951" y="4422775"/>
            <a:ext cx="1050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rgbClr val="008000"/>
                </a:solidFill>
                <a:latin typeface="Calibri" panose="020F0502020204030204" pitchFamily="34" charset="0"/>
              </a:rPr>
              <a:t>C=c</a:t>
            </a:r>
            <a:r>
              <a:rPr lang="en-US" altLang="en-US" sz="1400" baseline="-25000" dirty="0">
                <a:solidFill>
                  <a:srgbClr val="008000"/>
                </a:solidFill>
                <a:latin typeface="Calibri" panose="020F0502020204030204" pitchFamily="34" charset="0"/>
              </a:rPr>
              <a:t>0.01</a:t>
            </a:r>
            <a:r>
              <a:rPr lang="en-US" altLang="en-US" sz="1400" dirty="0">
                <a:solidFill>
                  <a:srgbClr val="008000"/>
                </a:solidFill>
                <a:latin typeface="Calibri" panose="020F0502020204030204" pitchFamily="34" charset="0"/>
              </a:rPr>
              <a:t>|b</a:t>
            </a:r>
            <a:r>
              <a:rPr lang="en-US" altLang="en-US" sz="1400" baseline="-25000" dirty="0">
                <a:solidFill>
                  <a:srgbClr val="008000"/>
                </a:solidFill>
                <a:latin typeface="Calibri" panose="020F0502020204030204" pitchFamily="34" charset="0"/>
              </a:rPr>
              <a:t>6</a:t>
            </a:r>
          </a:p>
        </p:txBody>
      </p:sp>
      <p:sp>
        <p:nvSpPr>
          <p:cNvPr id="25642" name="Text Box 45"/>
          <p:cNvSpPr txBox="1">
            <a:spLocks noChangeArrowheads="1"/>
          </p:cNvSpPr>
          <p:nvPr/>
        </p:nvSpPr>
        <p:spPr bwMode="auto">
          <a:xfrm>
            <a:off x="8072439" y="4949825"/>
            <a:ext cx="8905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rgbClr val="008000"/>
                </a:solidFill>
                <a:latin typeface="Calibri" panose="020F0502020204030204" pitchFamily="34" charset="0"/>
              </a:rPr>
              <a:t>C=c</a:t>
            </a:r>
            <a:r>
              <a:rPr lang="en-US" altLang="en-US" sz="1400" baseline="-25000" dirty="0">
                <a:solidFill>
                  <a:srgbClr val="008000"/>
                </a:solidFill>
                <a:latin typeface="Calibri" panose="020F0502020204030204" pitchFamily="34" charset="0"/>
              </a:rPr>
              <a:t>0.5</a:t>
            </a:r>
            <a:r>
              <a:rPr lang="en-US" altLang="en-US" sz="1400" dirty="0">
                <a:solidFill>
                  <a:srgbClr val="008000"/>
                </a:solidFill>
                <a:latin typeface="Calibri" panose="020F0502020204030204" pitchFamily="34" charset="0"/>
              </a:rPr>
              <a:t>|b</a:t>
            </a:r>
            <a:r>
              <a:rPr lang="en-US" altLang="en-US" sz="1400" baseline="-25000" dirty="0">
                <a:solidFill>
                  <a:srgbClr val="008000"/>
                </a:solidFill>
                <a:latin typeface="Calibri" panose="020F0502020204030204" pitchFamily="34" charset="0"/>
              </a:rPr>
              <a:t>6</a:t>
            </a:r>
          </a:p>
        </p:txBody>
      </p:sp>
      <p:sp>
        <p:nvSpPr>
          <p:cNvPr id="25643" name="Freeform 46"/>
          <p:cNvSpPr>
            <a:spLocks/>
          </p:cNvSpPr>
          <p:nvPr/>
        </p:nvSpPr>
        <p:spPr bwMode="auto">
          <a:xfrm>
            <a:off x="7243763" y="3425825"/>
            <a:ext cx="2603500" cy="998538"/>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44" name="Freeform 47"/>
          <p:cNvSpPr>
            <a:spLocks/>
          </p:cNvSpPr>
          <p:nvPr/>
        </p:nvSpPr>
        <p:spPr bwMode="auto">
          <a:xfrm>
            <a:off x="7272338" y="3576638"/>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45" name="Freeform 48"/>
          <p:cNvSpPr>
            <a:spLocks/>
          </p:cNvSpPr>
          <p:nvPr/>
        </p:nvSpPr>
        <p:spPr bwMode="auto">
          <a:xfrm>
            <a:off x="7345363" y="3743325"/>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46" name="Freeform 49"/>
          <p:cNvSpPr>
            <a:spLocks/>
          </p:cNvSpPr>
          <p:nvPr/>
        </p:nvSpPr>
        <p:spPr bwMode="auto">
          <a:xfrm>
            <a:off x="7313613" y="3911601"/>
            <a:ext cx="2603500" cy="1109663"/>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47" name="Freeform 50"/>
          <p:cNvSpPr>
            <a:spLocks/>
          </p:cNvSpPr>
          <p:nvPr/>
        </p:nvSpPr>
        <p:spPr bwMode="auto">
          <a:xfrm>
            <a:off x="7354888" y="4064001"/>
            <a:ext cx="2603500" cy="11652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48" name="Freeform 51"/>
          <p:cNvSpPr>
            <a:spLocks/>
          </p:cNvSpPr>
          <p:nvPr/>
        </p:nvSpPr>
        <p:spPr bwMode="auto">
          <a:xfrm>
            <a:off x="7340600" y="4270376"/>
            <a:ext cx="2603500" cy="11652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49" name="Line 52"/>
          <p:cNvSpPr>
            <a:spLocks noChangeShapeType="1"/>
          </p:cNvSpPr>
          <p:nvPr/>
        </p:nvSpPr>
        <p:spPr bwMode="auto">
          <a:xfrm>
            <a:off x="5915026" y="3465514"/>
            <a:ext cx="385763" cy="149225"/>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US"/>
          </a:p>
        </p:txBody>
      </p:sp>
      <p:sp>
        <p:nvSpPr>
          <p:cNvPr id="25650" name="Oval 53"/>
          <p:cNvSpPr>
            <a:spLocks noChangeArrowheads="1"/>
          </p:cNvSpPr>
          <p:nvPr/>
        </p:nvSpPr>
        <p:spPr bwMode="auto">
          <a:xfrm>
            <a:off x="7405688" y="5321300"/>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51" name="Oval 54"/>
          <p:cNvSpPr>
            <a:spLocks noChangeArrowheads="1"/>
          </p:cNvSpPr>
          <p:nvPr/>
        </p:nvSpPr>
        <p:spPr bwMode="auto">
          <a:xfrm>
            <a:off x="8250238" y="4806950"/>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52" name="Oval 55"/>
          <p:cNvSpPr>
            <a:spLocks noChangeArrowheads="1"/>
          </p:cNvSpPr>
          <p:nvPr/>
        </p:nvSpPr>
        <p:spPr bwMode="auto">
          <a:xfrm>
            <a:off x="8831263" y="4559300"/>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53" name="Oval 56"/>
          <p:cNvSpPr>
            <a:spLocks noChangeArrowheads="1"/>
          </p:cNvSpPr>
          <p:nvPr/>
        </p:nvSpPr>
        <p:spPr bwMode="auto">
          <a:xfrm>
            <a:off x="9053513" y="4486275"/>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54" name="Oval 57"/>
          <p:cNvSpPr>
            <a:spLocks noChangeArrowheads="1"/>
          </p:cNvSpPr>
          <p:nvPr/>
        </p:nvSpPr>
        <p:spPr bwMode="auto">
          <a:xfrm>
            <a:off x="9442450" y="4364038"/>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55" name="Oval 58"/>
          <p:cNvSpPr>
            <a:spLocks noChangeArrowheads="1"/>
          </p:cNvSpPr>
          <p:nvPr/>
        </p:nvSpPr>
        <p:spPr bwMode="auto">
          <a:xfrm>
            <a:off x="9731375" y="4284663"/>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56" name="Text Box 59"/>
          <p:cNvSpPr txBox="1">
            <a:spLocks noChangeArrowheads="1"/>
          </p:cNvSpPr>
          <p:nvPr/>
        </p:nvSpPr>
        <p:spPr bwMode="auto">
          <a:xfrm>
            <a:off x="7050088" y="5875338"/>
            <a:ext cx="31670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exceedance probability of C</a:t>
            </a:r>
          </a:p>
        </p:txBody>
      </p:sp>
      <p:sp>
        <p:nvSpPr>
          <p:cNvPr id="25657" name="Text Box 60"/>
          <p:cNvSpPr txBox="1">
            <a:spLocks noChangeArrowheads="1"/>
          </p:cNvSpPr>
          <p:nvPr/>
        </p:nvSpPr>
        <p:spPr bwMode="auto">
          <a:xfrm>
            <a:off x="10037764" y="4127500"/>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6</a:t>
            </a:r>
          </a:p>
        </p:txBody>
      </p:sp>
      <p:sp>
        <p:nvSpPr>
          <p:cNvPr id="25658" name="Text Box 61"/>
          <p:cNvSpPr txBox="1">
            <a:spLocks noChangeArrowheads="1"/>
          </p:cNvSpPr>
          <p:nvPr/>
        </p:nvSpPr>
        <p:spPr bwMode="auto">
          <a:xfrm>
            <a:off x="1911668" y="5240338"/>
            <a:ext cx="3871912"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100" dirty="0">
                <a:latin typeface="Calibri" panose="020F0502020204030204" pitchFamily="34" charset="0"/>
              </a:rPr>
              <a:t>Note that the “response” for C adopts the probability of A, but it’s the conditional probability of A given B.</a:t>
            </a:r>
          </a:p>
        </p:txBody>
      </p:sp>
      <p:sp>
        <p:nvSpPr>
          <p:cNvPr id="25659" name="Text Box 62"/>
          <p:cNvSpPr txBox="1">
            <a:spLocks noChangeArrowheads="1"/>
          </p:cNvSpPr>
          <p:nvPr/>
        </p:nvSpPr>
        <p:spPr bwMode="auto">
          <a:xfrm>
            <a:off x="2008506" y="4414839"/>
            <a:ext cx="35464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dirty="0">
                <a:latin typeface="Calibri" panose="020F0502020204030204" pitchFamily="34" charset="0"/>
              </a:rPr>
              <a:t>0.99 0.90            0.50           0.10   0.05  0.01</a:t>
            </a:r>
          </a:p>
        </p:txBody>
      </p:sp>
      <p:sp>
        <p:nvSpPr>
          <p:cNvPr id="25660" name="Text Box 63"/>
          <p:cNvSpPr txBox="1">
            <a:spLocks noChangeArrowheads="1"/>
          </p:cNvSpPr>
          <p:nvPr/>
        </p:nvSpPr>
        <p:spPr bwMode="auto">
          <a:xfrm>
            <a:off x="2505393" y="2043114"/>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A</a:t>
            </a:r>
            <a:r>
              <a:rPr lang="en-US" altLang="en-US" sz="3000" dirty="0">
                <a:latin typeface="Calibri" panose="020F0502020204030204" pitchFamily="34" charset="0"/>
              </a:rPr>
              <a:t>|B)</a:t>
            </a:r>
          </a:p>
        </p:txBody>
      </p:sp>
      <p:sp>
        <p:nvSpPr>
          <p:cNvPr id="25661" name="Text Box 64"/>
          <p:cNvSpPr txBox="1">
            <a:spLocks noChangeArrowheads="1"/>
          </p:cNvSpPr>
          <p:nvPr/>
        </p:nvSpPr>
        <p:spPr bwMode="auto">
          <a:xfrm>
            <a:off x="7050088" y="3224214"/>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C</a:t>
            </a:r>
            <a:r>
              <a:rPr lang="en-US" altLang="en-US" sz="3000" dirty="0">
                <a:latin typeface="Calibri" panose="020F0502020204030204" pitchFamily="34" charset="0"/>
              </a:rPr>
              <a:t>|B)</a:t>
            </a:r>
          </a:p>
        </p:txBody>
      </p:sp>
      <p:sp>
        <p:nvSpPr>
          <p:cNvPr id="25662" name="Text Box 65"/>
          <p:cNvSpPr txBox="1">
            <a:spLocks noChangeArrowheads="1"/>
          </p:cNvSpPr>
          <p:nvPr/>
        </p:nvSpPr>
        <p:spPr bwMode="auto">
          <a:xfrm>
            <a:off x="5078730" y="2636838"/>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4</a:t>
            </a:r>
          </a:p>
        </p:txBody>
      </p:sp>
      <p:sp>
        <p:nvSpPr>
          <p:cNvPr id="25663" name="Text Box 66"/>
          <p:cNvSpPr txBox="1">
            <a:spLocks noChangeArrowheads="1"/>
          </p:cNvSpPr>
          <p:nvPr/>
        </p:nvSpPr>
        <p:spPr bwMode="auto">
          <a:xfrm>
            <a:off x="5112069" y="2851150"/>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5</a:t>
            </a:r>
          </a:p>
        </p:txBody>
      </p:sp>
      <p:sp>
        <p:nvSpPr>
          <p:cNvPr id="25664" name="Text Box 67"/>
          <p:cNvSpPr txBox="1">
            <a:spLocks noChangeArrowheads="1"/>
          </p:cNvSpPr>
          <p:nvPr/>
        </p:nvSpPr>
        <p:spPr bwMode="auto">
          <a:xfrm>
            <a:off x="5150169" y="3060700"/>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6</a:t>
            </a:r>
          </a:p>
        </p:txBody>
      </p:sp>
      <p:sp>
        <p:nvSpPr>
          <p:cNvPr id="25665" name="Text Box 68"/>
          <p:cNvSpPr txBox="1">
            <a:spLocks noChangeArrowheads="1"/>
          </p:cNvSpPr>
          <p:nvPr/>
        </p:nvSpPr>
        <p:spPr bwMode="auto">
          <a:xfrm>
            <a:off x="6302376" y="1898651"/>
            <a:ext cx="26193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solidFill>
                  <a:srgbClr val="C00000"/>
                </a:solidFill>
                <a:latin typeface="Calibri" panose="020F0502020204030204" pitchFamily="34" charset="0"/>
              </a:rPr>
              <a:t>Step 1 is slightly different</a:t>
            </a:r>
          </a:p>
        </p:txBody>
      </p:sp>
      <p:sp>
        <p:nvSpPr>
          <p:cNvPr id="25666" name="Text Box 69"/>
          <p:cNvSpPr txBox="1">
            <a:spLocks noChangeArrowheads="1"/>
          </p:cNvSpPr>
          <p:nvPr/>
        </p:nvSpPr>
        <p:spPr bwMode="auto">
          <a:xfrm rot="-5400000">
            <a:off x="805974" y="2829719"/>
            <a:ext cx="21478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Peak Flow</a:t>
            </a:r>
          </a:p>
        </p:txBody>
      </p:sp>
      <p:sp>
        <p:nvSpPr>
          <p:cNvPr id="25667" name="Text Box 70"/>
          <p:cNvSpPr txBox="1">
            <a:spLocks noChangeArrowheads="1"/>
          </p:cNvSpPr>
          <p:nvPr/>
        </p:nvSpPr>
        <p:spPr bwMode="auto">
          <a:xfrm rot="-5400000">
            <a:off x="5553076" y="4246563"/>
            <a:ext cx="2422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Peak Stage at C</a:t>
            </a:r>
          </a:p>
        </p:txBody>
      </p:sp>
      <p:sp>
        <p:nvSpPr>
          <p:cNvPr id="25668" name="Text Box 68"/>
          <p:cNvSpPr txBox="1">
            <a:spLocks noChangeArrowheads="1"/>
          </p:cNvSpPr>
          <p:nvPr/>
        </p:nvSpPr>
        <p:spPr bwMode="auto">
          <a:xfrm>
            <a:off x="2809876" y="1146176"/>
            <a:ext cx="70008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latin typeface="Calibri" panose="020F0502020204030204" pitchFamily="34" charset="0"/>
              </a:rPr>
              <a:t>Using the conditional distribution of A given B</a:t>
            </a:r>
          </a:p>
        </p:txBody>
      </p:sp>
      <p:sp>
        <p:nvSpPr>
          <p:cNvPr id="25669" name="Slide Number Placeholder 68"/>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92A926CE-F5A2-48EA-9301-208E892E62A9}" type="slidenum">
              <a:rPr lang="en-US" altLang="en-US" sz="1400"/>
              <a:pPr eaLnBrk="1" hangingPunct="1"/>
              <a:t>35</a:t>
            </a:fld>
            <a:endParaRPr lang="en-US" altLang="en-US" sz="1400"/>
          </a:p>
        </p:txBody>
      </p:sp>
      <p:sp>
        <p:nvSpPr>
          <p:cNvPr id="4" name="Title 2">
            <a:extLst>
              <a:ext uri="{FF2B5EF4-FFF2-40B4-BE49-F238E27FC236}">
                <a16:creationId xmlns:a16="http://schemas.microsoft.com/office/drawing/2014/main" id="{3A866395-BD7E-1765-C8DC-2F6A794C122B}"/>
              </a:ext>
            </a:extLst>
          </p:cNvPr>
          <p:cNvSpPr>
            <a:spLocks noGrp="1"/>
          </p:cNvSpPr>
          <p:nvPr>
            <p:ph type="title"/>
          </p:nvPr>
        </p:nvSpPr>
        <p:spPr>
          <a:xfrm>
            <a:off x="914400" y="150735"/>
            <a:ext cx="10363200" cy="1143000"/>
          </a:xfrm>
        </p:spPr>
        <p:txBody>
          <a:bodyPr/>
          <a:lstStyle/>
          <a:p>
            <a:r>
              <a:rPr lang="en-US" altLang="en-US" dirty="0">
                <a:effectLst/>
              </a:rPr>
              <a:t>Maintaining Correlation</a:t>
            </a:r>
            <a:endParaRPr lang="en-US" dirty="0"/>
          </a:p>
        </p:txBody>
      </p:sp>
      <p:sp>
        <p:nvSpPr>
          <p:cNvPr id="2" name="Oval 53">
            <a:extLst>
              <a:ext uri="{FF2B5EF4-FFF2-40B4-BE49-F238E27FC236}">
                <a16:creationId xmlns:a16="http://schemas.microsoft.com/office/drawing/2014/main" id="{24E79599-EC84-DA42-D47E-88735B59254F}"/>
              </a:ext>
            </a:extLst>
          </p:cNvPr>
          <p:cNvSpPr>
            <a:spLocks noChangeArrowheads="1"/>
          </p:cNvSpPr>
          <p:nvPr/>
        </p:nvSpPr>
        <p:spPr bwMode="auto">
          <a:xfrm>
            <a:off x="7407014" y="5115892"/>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3" name="Oval 54">
            <a:extLst>
              <a:ext uri="{FF2B5EF4-FFF2-40B4-BE49-F238E27FC236}">
                <a16:creationId xmlns:a16="http://schemas.microsoft.com/office/drawing/2014/main" id="{C408897E-CE09-4149-4253-CBA8520B6DAD}"/>
              </a:ext>
            </a:extLst>
          </p:cNvPr>
          <p:cNvSpPr>
            <a:spLocks noChangeArrowheads="1"/>
          </p:cNvSpPr>
          <p:nvPr/>
        </p:nvSpPr>
        <p:spPr bwMode="auto">
          <a:xfrm>
            <a:off x="8251564" y="4601542"/>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5" name="Oval 55">
            <a:extLst>
              <a:ext uri="{FF2B5EF4-FFF2-40B4-BE49-F238E27FC236}">
                <a16:creationId xmlns:a16="http://schemas.microsoft.com/office/drawing/2014/main" id="{146C3CB3-06C4-6C43-9E52-4FBB80CAD518}"/>
              </a:ext>
            </a:extLst>
          </p:cNvPr>
          <p:cNvSpPr>
            <a:spLocks noChangeArrowheads="1"/>
          </p:cNvSpPr>
          <p:nvPr/>
        </p:nvSpPr>
        <p:spPr bwMode="auto">
          <a:xfrm>
            <a:off x="8832589" y="4361843"/>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 name="Oval 56">
            <a:extLst>
              <a:ext uri="{FF2B5EF4-FFF2-40B4-BE49-F238E27FC236}">
                <a16:creationId xmlns:a16="http://schemas.microsoft.com/office/drawing/2014/main" id="{A2A2EEE8-A94B-B197-A3A5-792171D41162}"/>
              </a:ext>
            </a:extLst>
          </p:cNvPr>
          <p:cNvSpPr>
            <a:spLocks noChangeArrowheads="1"/>
          </p:cNvSpPr>
          <p:nvPr/>
        </p:nvSpPr>
        <p:spPr bwMode="auto">
          <a:xfrm>
            <a:off x="9054839" y="4288818"/>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7" name="Oval 57">
            <a:extLst>
              <a:ext uri="{FF2B5EF4-FFF2-40B4-BE49-F238E27FC236}">
                <a16:creationId xmlns:a16="http://schemas.microsoft.com/office/drawing/2014/main" id="{9F36878E-3D28-8248-6DE8-AD1736DF3163}"/>
              </a:ext>
            </a:extLst>
          </p:cNvPr>
          <p:cNvSpPr>
            <a:spLocks noChangeArrowheads="1"/>
          </p:cNvSpPr>
          <p:nvPr/>
        </p:nvSpPr>
        <p:spPr bwMode="auto">
          <a:xfrm>
            <a:off x="9443776" y="4166581"/>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8" name="Oval 58">
            <a:extLst>
              <a:ext uri="{FF2B5EF4-FFF2-40B4-BE49-F238E27FC236}">
                <a16:creationId xmlns:a16="http://schemas.microsoft.com/office/drawing/2014/main" id="{328EA413-096D-4BEA-1927-376BC8FF8221}"/>
              </a:ext>
            </a:extLst>
          </p:cNvPr>
          <p:cNvSpPr>
            <a:spLocks noChangeArrowheads="1"/>
          </p:cNvSpPr>
          <p:nvPr/>
        </p:nvSpPr>
        <p:spPr bwMode="auto">
          <a:xfrm>
            <a:off x="9732701" y="4087206"/>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 name="Oval 109">
            <a:extLst>
              <a:ext uri="{FF2B5EF4-FFF2-40B4-BE49-F238E27FC236}">
                <a16:creationId xmlns:a16="http://schemas.microsoft.com/office/drawing/2014/main" id="{30D195BF-9AB5-5AF1-555D-DC128761AF61}"/>
              </a:ext>
            </a:extLst>
          </p:cNvPr>
          <p:cNvSpPr>
            <a:spLocks noChangeArrowheads="1"/>
          </p:cNvSpPr>
          <p:nvPr/>
        </p:nvSpPr>
        <p:spPr bwMode="auto">
          <a:xfrm>
            <a:off x="2522220" y="3889365"/>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0" name="Oval 110">
            <a:extLst>
              <a:ext uri="{FF2B5EF4-FFF2-40B4-BE49-F238E27FC236}">
                <a16:creationId xmlns:a16="http://schemas.microsoft.com/office/drawing/2014/main" id="{C1623BFE-4E25-422F-2A7C-CE2223B44FA0}"/>
              </a:ext>
            </a:extLst>
          </p:cNvPr>
          <p:cNvSpPr>
            <a:spLocks noChangeArrowheads="1"/>
          </p:cNvSpPr>
          <p:nvPr/>
        </p:nvSpPr>
        <p:spPr bwMode="auto">
          <a:xfrm>
            <a:off x="3366770" y="3821103"/>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1" name="Oval 111">
            <a:extLst>
              <a:ext uri="{FF2B5EF4-FFF2-40B4-BE49-F238E27FC236}">
                <a16:creationId xmlns:a16="http://schemas.microsoft.com/office/drawing/2014/main" id="{50978ADA-F7A5-3DDC-6DEB-630D37E15BC2}"/>
              </a:ext>
            </a:extLst>
          </p:cNvPr>
          <p:cNvSpPr>
            <a:spLocks noChangeArrowheads="1"/>
          </p:cNvSpPr>
          <p:nvPr/>
        </p:nvSpPr>
        <p:spPr bwMode="auto">
          <a:xfrm>
            <a:off x="3962083" y="3663985"/>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2" name="Oval 112">
            <a:extLst>
              <a:ext uri="{FF2B5EF4-FFF2-40B4-BE49-F238E27FC236}">
                <a16:creationId xmlns:a16="http://schemas.microsoft.com/office/drawing/2014/main" id="{B218C9E4-B127-A250-528C-F82D32B7C59B}"/>
              </a:ext>
            </a:extLst>
          </p:cNvPr>
          <p:cNvSpPr>
            <a:spLocks noChangeArrowheads="1"/>
          </p:cNvSpPr>
          <p:nvPr/>
        </p:nvSpPr>
        <p:spPr bwMode="auto">
          <a:xfrm>
            <a:off x="4170045" y="3571138"/>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3" name="Oval 113">
            <a:extLst>
              <a:ext uri="{FF2B5EF4-FFF2-40B4-BE49-F238E27FC236}">
                <a16:creationId xmlns:a16="http://schemas.microsoft.com/office/drawing/2014/main" id="{B04DCE2A-B52D-16FC-38B3-CB230E3D2113}"/>
              </a:ext>
            </a:extLst>
          </p:cNvPr>
          <p:cNvSpPr>
            <a:spLocks noChangeArrowheads="1"/>
          </p:cNvSpPr>
          <p:nvPr/>
        </p:nvSpPr>
        <p:spPr bwMode="auto">
          <a:xfrm>
            <a:off x="4557395" y="3397329"/>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4" name="Oval 114">
            <a:extLst>
              <a:ext uri="{FF2B5EF4-FFF2-40B4-BE49-F238E27FC236}">
                <a16:creationId xmlns:a16="http://schemas.microsoft.com/office/drawing/2014/main" id="{344E9572-50CD-8C6A-64CD-3131B33DD4AC}"/>
              </a:ext>
            </a:extLst>
          </p:cNvPr>
          <p:cNvSpPr>
            <a:spLocks noChangeArrowheads="1"/>
          </p:cNvSpPr>
          <p:nvPr/>
        </p:nvSpPr>
        <p:spPr bwMode="auto">
          <a:xfrm>
            <a:off x="4847908" y="3209233"/>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Line 2"/>
          <p:cNvSpPr>
            <a:spLocks noChangeShapeType="1"/>
          </p:cNvSpPr>
          <p:nvPr/>
        </p:nvSpPr>
        <p:spPr bwMode="auto">
          <a:xfrm>
            <a:off x="3690620" y="1914525"/>
            <a:ext cx="0" cy="13716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27" name="Rectangle 3"/>
          <p:cNvSpPr>
            <a:spLocks noChangeArrowheads="1"/>
          </p:cNvSpPr>
          <p:nvPr/>
        </p:nvSpPr>
        <p:spPr bwMode="auto">
          <a:xfrm>
            <a:off x="2068195" y="655639"/>
            <a:ext cx="3213100" cy="2382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29" name="Line 5"/>
          <p:cNvSpPr>
            <a:spLocks noChangeShapeType="1"/>
          </p:cNvSpPr>
          <p:nvPr/>
        </p:nvSpPr>
        <p:spPr bwMode="auto">
          <a:xfrm flipV="1">
            <a:off x="4838383" y="655639"/>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30" name="Line 7"/>
          <p:cNvSpPr>
            <a:spLocks noChangeShapeType="1"/>
          </p:cNvSpPr>
          <p:nvPr/>
        </p:nvSpPr>
        <p:spPr bwMode="auto">
          <a:xfrm flipV="1">
            <a:off x="4547870" y="64135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31" name="Line 8"/>
          <p:cNvSpPr>
            <a:spLocks noChangeShapeType="1"/>
          </p:cNvSpPr>
          <p:nvPr/>
        </p:nvSpPr>
        <p:spPr bwMode="auto">
          <a:xfrm flipV="1">
            <a:off x="4158933" y="64135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32" name="Line 9"/>
          <p:cNvSpPr>
            <a:spLocks noChangeShapeType="1"/>
          </p:cNvSpPr>
          <p:nvPr/>
        </p:nvSpPr>
        <p:spPr bwMode="auto">
          <a:xfrm flipV="1">
            <a:off x="3350895" y="64135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33" name="Line 10"/>
          <p:cNvSpPr>
            <a:spLocks noChangeShapeType="1"/>
          </p:cNvSpPr>
          <p:nvPr/>
        </p:nvSpPr>
        <p:spPr bwMode="auto">
          <a:xfrm flipV="1">
            <a:off x="2517458" y="65087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34" name="Line 11"/>
          <p:cNvSpPr>
            <a:spLocks noChangeShapeType="1"/>
          </p:cNvSpPr>
          <p:nvPr/>
        </p:nvSpPr>
        <p:spPr bwMode="auto">
          <a:xfrm flipV="1">
            <a:off x="3946208" y="636589"/>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35" name="Freeform 12"/>
          <p:cNvSpPr>
            <a:spLocks/>
          </p:cNvSpPr>
          <p:nvPr/>
        </p:nvSpPr>
        <p:spPr bwMode="auto">
          <a:xfrm>
            <a:off x="2307908" y="868364"/>
            <a:ext cx="2603500" cy="998537"/>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36" name="Freeform 13"/>
          <p:cNvSpPr>
            <a:spLocks/>
          </p:cNvSpPr>
          <p:nvPr/>
        </p:nvSpPr>
        <p:spPr bwMode="auto">
          <a:xfrm>
            <a:off x="2336483" y="1019175"/>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37" name="Freeform 14"/>
          <p:cNvSpPr>
            <a:spLocks/>
          </p:cNvSpPr>
          <p:nvPr/>
        </p:nvSpPr>
        <p:spPr bwMode="auto">
          <a:xfrm>
            <a:off x="2409508" y="1185863"/>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38" name="Freeform 15"/>
          <p:cNvSpPr>
            <a:spLocks/>
          </p:cNvSpPr>
          <p:nvPr/>
        </p:nvSpPr>
        <p:spPr bwMode="auto">
          <a:xfrm>
            <a:off x="2377758" y="1354138"/>
            <a:ext cx="2603500" cy="1109662"/>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39" name="Freeform 16"/>
          <p:cNvSpPr>
            <a:spLocks/>
          </p:cNvSpPr>
          <p:nvPr/>
        </p:nvSpPr>
        <p:spPr bwMode="auto">
          <a:xfrm>
            <a:off x="2419033" y="1506539"/>
            <a:ext cx="2603500" cy="11652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40" name="Freeform 17"/>
          <p:cNvSpPr>
            <a:spLocks/>
          </p:cNvSpPr>
          <p:nvPr/>
        </p:nvSpPr>
        <p:spPr bwMode="auto">
          <a:xfrm>
            <a:off x="2404745" y="1712914"/>
            <a:ext cx="2603500" cy="11652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41" name="Text Box 18"/>
          <p:cNvSpPr txBox="1">
            <a:spLocks noChangeArrowheads="1"/>
          </p:cNvSpPr>
          <p:nvPr/>
        </p:nvSpPr>
        <p:spPr bwMode="auto">
          <a:xfrm>
            <a:off x="2098358" y="3494088"/>
            <a:ext cx="312515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exceedance probability of C</a:t>
            </a:r>
          </a:p>
        </p:txBody>
      </p:sp>
      <p:sp>
        <p:nvSpPr>
          <p:cNvPr id="26642" name="Text Box 19"/>
          <p:cNvSpPr txBox="1">
            <a:spLocks noChangeArrowheads="1"/>
          </p:cNvSpPr>
          <p:nvPr/>
        </p:nvSpPr>
        <p:spPr bwMode="auto">
          <a:xfrm>
            <a:off x="1518920" y="4970463"/>
            <a:ext cx="7071043" cy="160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100" dirty="0">
                <a:latin typeface="Calibri" panose="020F0502020204030204" pitchFamily="34" charset="0"/>
              </a:rPr>
              <a:t>For every level of C, the exceedance probability given </a:t>
            </a:r>
            <a:r>
              <a:rPr lang="en-US" altLang="en-US" sz="2100" u="sng" dirty="0">
                <a:latin typeface="Calibri" panose="020F0502020204030204" pitchFamily="34" charset="0"/>
              </a:rPr>
              <a:t>any</a:t>
            </a:r>
            <a:r>
              <a:rPr lang="en-US" altLang="en-US" sz="2100" dirty="0">
                <a:latin typeface="Calibri" panose="020F0502020204030204" pitchFamily="34" charset="0"/>
              </a:rPr>
              <a:t> level of B can be determined with the </a:t>
            </a:r>
          </a:p>
          <a:p>
            <a:pPr eaLnBrk="1" hangingPunct="1">
              <a:spcBef>
                <a:spcPct val="20000"/>
              </a:spcBef>
            </a:pPr>
            <a:r>
              <a:rPr lang="en-US" altLang="en-US" sz="2100" b="1" dirty="0">
                <a:latin typeface="Calibri" panose="020F0502020204030204" pitchFamily="34" charset="0"/>
              </a:rPr>
              <a:t>Law of Total Probability</a:t>
            </a:r>
            <a:r>
              <a:rPr lang="en-US" altLang="en-US" sz="2100" dirty="0">
                <a:latin typeface="Calibri" panose="020F0502020204030204" pitchFamily="34" charset="0"/>
              </a:rPr>
              <a:t>:</a:t>
            </a:r>
          </a:p>
          <a:p>
            <a:pPr eaLnBrk="1" hangingPunct="1"/>
            <a:r>
              <a:rPr lang="en-US" altLang="en-US" sz="2100" dirty="0">
                <a:latin typeface="Calibri" panose="020F0502020204030204" pitchFamily="34" charset="0"/>
              </a:rPr>
              <a:t>P(C) = </a:t>
            </a:r>
            <a:r>
              <a:rPr lang="en-US" altLang="en-US" sz="4800" baseline="-10000" dirty="0">
                <a:latin typeface="Calibri" panose="020F0502020204030204" pitchFamily="34" charset="0"/>
                <a:cs typeface="Times New Roman" panose="02020603050405020304" pitchFamily="18" charset="0"/>
              </a:rPr>
              <a:t>Σ</a:t>
            </a:r>
            <a:r>
              <a:rPr lang="en-US" altLang="en-US" sz="2000" baseline="-25000" dirty="0">
                <a:latin typeface="Calibri" panose="020F0502020204030204" pitchFamily="34" charset="0"/>
                <a:cs typeface="Times New Roman" panose="02020603050405020304" pitchFamily="18" charset="0"/>
              </a:rPr>
              <a:t>B</a:t>
            </a:r>
            <a:r>
              <a:rPr lang="en-US" altLang="en-US" sz="2100" dirty="0">
                <a:latin typeface="Calibri" panose="020F0502020204030204" pitchFamily="34" charset="0"/>
              </a:rPr>
              <a:t>  P(C|B) </a:t>
            </a:r>
            <a:r>
              <a:rPr lang="en-US" altLang="en-US" sz="2100" dirty="0">
                <a:latin typeface="Calibri" panose="020F0502020204030204" pitchFamily="34" charset="0"/>
                <a:sym typeface="Symbol" panose="05050102010706020507" pitchFamily="18" charset="2"/>
              </a:rPr>
              <a:t>*</a:t>
            </a:r>
            <a:r>
              <a:rPr lang="en-US" altLang="en-US" sz="2100" dirty="0">
                <a:latin typeface="Calibri" panose="020F0502020204030204" pitchFamily="34" charset="0"/>
              </a:rPr>
              <a:t> P(B)</a:t>
            </a:r>
          </a:p>
        </p:txBody>
      </p:sp>
      <p:sp>
        <p:nvSpPr>
          <p:cNvPr id="26643" name="Oval 20"/>
          <p:cNvSpPr>
            <a:spLocks noChangeArrowheads="1"/>
          </p:cNvSpPr>
          <p:nvPr/>
        </p:nvSpPr>
        <p:spPr bwMode="auto">
          <a:xfrm>
            <a:off x="2098358" y="1892300"/>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44" name="Oval 21"/>
          <p:cNvSpPr>
            <a:spLocks noChangeArrowheads="1"/>
          </p:cNvSpPr>
          <p:nvPr/>
        </p:nvSpPr>
        <p:spPr bwMode="auto">
          <a:xfrm>
            <a:off x="2485708" y="1892300"/>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45" name="Oval 22"/>
          <p:cNvSpPr>
            <a:spLocks noChangeArrowheads="1"/>
          </p:cNvSpPr>
          <p:nvPr/>
        </p:nvSpPr>
        <p:spPr bwMode="auto">
          <a:xfrm>
            <a:off x="2880995" y="1887538"/>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46" name="Oval 23"/>
          <p:cNvSpPr>
            <a:spLocks noChangeArrowheads="1"/>
          </p:cNvSpPr>
          <p:nvPr/>
        </p:nvSpPr>
        <p:spPr bwMode="auto">
          <a:xfrm>
            <a:off x="3217545" y="1885950"/>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47" name="Oval 24"/>
          <p:cNvSpPr>
            <a:spLocks noChangeArrowheads="1"/>
          </p:cNvSpPr>
          <p:nvPr/>
        </p:nvSpPr>
        <p:spPr bwMode="auto">
          <a:xfrm>
            <a:off x="3649345" y="1878013"/>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48" name="Oval 25"/>
          <p:cNvSpPr>
            <a:spLocks noChangeArrowheads="1"/>
          </p:cNvSpPr>
          <p:nvPr/>
        </p:nvSpPr>
        <p:spPr bwMode="auto">
          <a:xfrm>
            <a:off x="4266883" y="1870075"/>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49" name="Line 26"/>
          <p:cNvSpPr>
            <a:spLocks noChangeShapeType="1"/>
          </p:cNvSpPr>
          <p:nvPr/>
        </p:nvSpPr>
        <p:spPr bwMode="auto">
          <a:xfrm>
            <a:off x="2076133" y="1928813"/>
            <a:ext cx="3200400" cy="0"/>
          </a:xfrm>
          <a:prstGeom prst="line">
            <a:avLst/>
          </a:prstGeom>
          <a:noFill/>
          <a:ln w="19050">
            <a:solidFill>
              <a:srgbClr val="008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6650" name="Rectangle 53"/>
          <p:cNvSpPr>
            <a:spLocks noChangeArrowheads="1"/>
          </p:cNvSpPr>
          <p:nvPr/>
        </p:nvSpPr>
        <p:spPr bwMode="auto">
          <a:xfrm>
            <a:off x="6963410" y="1274764"/>
            <a:ext cx="3213100" cy="2382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51" name="Line 54"/>
          <p:cNvSpPr>
            <a:spLocks noChangeShapeType="1"/>
          </p:cNvSpPr>
          <p:nvPr/>
        </p:nvSpPr>
        <p:spPr bwMode="auto">
          <a:xfrm flipV="1">
            <a:off x="9733598" y="127476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52" name="Line 56"/>
          <p:cNvSpPr>
            <a:spLocks noChangeShapeType="1"/>
          </p:cNvSpPr>
          <p:nvPr/>
        </p:nvSpPr>
        <p:spPr bwMode="auto">
          <a:xfrm flipV="1">
            <a:off x="9443085" y="126047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53" name="Line 57"/>
          <p:cNvSpPr>
            <a:spLocks noChangeShapeType="1"/>
          </p:cNvSpPr>
          <p:nvPr/>
        </p:nvSpPr>
        <p:spPr bwMode="auto">
          <a:xfrm flipV="1">
            <a:off x="9054148" y="126047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54" name="Line 58"/>
          <p:cNvSpPr>
            <a:spLocks noChangeShapeType="1"/>
          </p:cNvSpPr>
          <p:nvPr/>
        </p:nvSpPr>
        <p:spPr bwMode="auto">
          <a:xfrm flipV="1">
            <a:off x="8246110" y="126047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55" name="Line 59"/>
          <p:cNvSpPr>
            <a:spLocks noChangeShapeType="1"/>
          </p:cNvSpPr>
          <p:nvPr/>
        </p:nvSpPr>
        <p:spPr bwMode="auto">
          <a:xfrm flipV="1">
            <a:off x="7412673" y="127000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56" name="Line 60"/>
          <p:cNvSpPr>
            <a:spLocks noChangeShapeType="1"/>
          </p:cNvSpPr>
          <p:nvPr/>
        </p:nvSpPr>
        <p:spPr bwMode="auto">
          <a:xfrm flipV="1">
            <a:off x="8841423" y="12557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57" name="Text Box 61"/>
          <p:cNvSpPr txBox="1">
            <a:spLocks noChangeArrowheads="1"/>
          </p:cNvSpPr>
          <p:nvPr/>
        </p:nvSpPr>
        <p:spPr bwMode="auto">
          <a:xfrm>
            <a:off x="7006274" y="3997325"/>
            <a:ext cx="35464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exceedance probability of C</a:t>
            </a:r>
          </a:p>
        </p:txBody>
      </p:sp>
      <p:sp>
        <p:nvSpPr>
          <p:cNvPr id="26658" name="Text Box 62"/>
          <p:cNvSpPr txBox="1">
            <a:spLocks noChangeArrowheads="1"/>
          </p:cNvSpPr>
          <p:nvPr/>
        </p:nvSpPr>
        <p:spPr bwMode="auto">
          <a:xfrm>
            <a:off x="6836411" y="3709989"/>
            <a:ext cx="35464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dirty="0">
                <a:latin typeface="Calibri" panose="020F0502020204030204" pitchFamily="34" charset="0"/>
              </a:rPr>
              <a:t>0.99 0.90            0.50           0.10   0.05  0.01</a:t>
            </a:r>
          </a:p>
        </p:txBody>
      </p:sp>
      <p:sp>
        <p:nvSpPr>
          <p:cNvPr id="26659" name="Freeform 63"/>
          <p:cNvSpPr>
            <a:spLocks/>
          </p:cNvSpPr>
          <p:nvPr/>
        </p:nvSpPr>
        <p:spPr bwMode="auto">
          <a:xfrm>
            <a:off x="7256322" y="1775603"/>
            <a:ext cx="2743200" cy="1600200"/>
          </a:xfrm>
          <a:custGeom>
            <a:avLst/>
            <a:gdLst>
              <a:gd name="T0" fmla="*/ 0 w 1728"/>
              <a:gd name="T1" fmla="*/ 2147483647 h 1008"/>
              <a:gd name="T2" fmla="*/ 2147483647 w 1728"/>
              <a:gd name="T3" fmla="*/ 2147483647 h 1008"/>
              <a:gd name="T4" fmla="*/ 2147483647 w 1728"/>
              <a:gd name="T5" fmla="*/ 2147483647 h 1008"/>
              <a:gd name="T6" fmla="*/ 2147483647 w 1728"/>
              <a:gd name="T7" fmla="*/ 2147483647 h 1008"/>
              <a:gd name="T8" fmla="*/ 2147483647 w 1728"/>
              <a:gd name="T9" fmla="*/ 2147483647 h 1008"/>
              <a:gd name="T10" fmla="*/ 2147483647 w 1728"/>
              <a:gd name="T11" fmla="*/ 2147483647 h 1008"/>
              <a:gd name="T12" fmla="*/ 2147483647 w 1728"/>
              <a:gd name="T13" fmla="*/ 0 h 1008"/>
              <a:gd name="T14" fmla="*/ 0 60000 65536"/>
              <a:gd name="T15" fmla="*/ 0 60000 65536"/>
              <a:gd name="T16" fmla="*/ 0 60000 65536"/>
              <a:gd name="T17" fmla="*/ 0 60000 65536"/>
              <a:gd name="T18" fmla="*/ 0 60000 65536"/>
              <a:gd name="T19" fmla="*/ 0 60000 65536"/>
              <a:gd name="T20" fmla="*/ 0 60000 65536"/>
              <a:gd name="T21" fmla="*/ 0 w 1728"/>
              <a:gd name="T22" fmla="*/ 0 h 1008"/>
              <a:gd name="T23" fmla="*/ 1728 w 1728"/>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28" h="1008">
                <a:moveTo>
                  <a:pt x="0" y="1008"/>
                </a:moveTo>
                <a:cubicBezTo>
                  <a:pt x="66" y="939"/>
                  <a:pt x="132" y="870"/>
                  <a:pt x="216" y="792"/>
                </a:cubicBezTo>
                <a:cubicBezTo>
                  <a:pt x="300" y="714"/>
                  <a:pt x="378" y="618"/>
                  <a:pt x="504" y="540"/>
                </a:cubicBezTo>
                <a:cubicBezTo>
                  <a:pt x="630" y="462"/>
                  <a:pt x="834" y="384"/>
                  <a:pt x="972" y="324"/>
                </a:cubicBezTo>
                <a:cubicBezTo>
                  <a:pt x="1110" y="264"/>
                  <a:pt x="1236" y="216"/>
                  <a:pt x="1332" y="180"/>
                </a:cubicBezTo>
                <a:cubicBezTo>
                  <a:pt x="1428" y="144"/>
                  <a:pt x="1482" y="138"/>
                  <a:pt x="1548" y="108"/>
                </a:cubicBezTo>
                <a:cubicBezTo>
                  <a:pt x="1614" y="78"/>
                  <a:pt x="1671" y="39"/>
                  <a:pt x="1728" y="0"/>
                </a:cubicBezTo>
              </a:path>
            </a:pathLst>
          </a:custGeom>
          <a:noFill/>
          <a:ln w="22225" cmpd="sng">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60" name="Line 64"/>
          <p:cNvSpPr>
            <a:spLocks noChangeShapeType="1"/>
          </p:cNvSpPr>
          <p:nvPr/>
        </p:nvSpPr>
        <p:spPr bwMode="auto">
          <a:xfrm>
            <a:off x="5688014" y="2343150"/>
            <a:ext cx="511175" cy="171450"/>
          </a:xfrm>
          <a:prstGeom prst="line">
            <a:avLst/>
          </a:prstGeom>
          <a:noFill/>
          <a:ln w="28575">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US"/>
          </a:p>
        </p:txBody>
      </p:sp>
      <p:sp>
        <p:nvSpPr>
          <p:cNvPr id="26661" name="Text Box 66"/>
          <p:cNvSpPr txBox="1">
            <a:spLocks noChangeArrowheads="1"/>
          </p:cNvSpPr>
          <p:nvPr/>
        </p:nvSpPr>
        <p:spPr bwMode="auto">
          <a:xfrm>
            <a:off x="3471545" y="3278188"/>
            <a:ext cx="1327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rgbClr val="008000"/>
                </a:solidFill>
                <a:latin typeface="Calibri" panose="020F0502020204030204" pitchFamily="34" charset="0"/>
              </a:rPr>
              <a:t>P(c</a:t>
            </a:r>
            <a:r>
              <a:rPr lang="en-US" altLang="en-US" sz="1400" baseline="-25000" dirty="0">
                <a:solidFill>
                  <a:srgbClr val="008000"/>
                </a:solidFill>
                <a:latin typeface="Calibri" panose="020F0502020204030204" pitchFamily="34" charset="0"/>
              </a:rPr>
              <a:t>1</a:t>
            </a:r>
            <a:r>
              <a:rPr lang="en-US" altLang="en-US" sz="1400" dirty="0">
                <a:solidFill>
                  <a:srgbClr val="008000"/>
                </a:solidFill>
                <a:latin typeface="Calibri" panose="020F0502020204030204" pitchFamily="34" charset="0"/>
              </a:rPr>
              <a:t>|b</a:t>
            </a:r>
            <a:r>
              <a:rPr lang="en-US" altLang="en-US" sz="1400" baseline="-25000" dirty="0">
                <a:solidFill>
                  <a:srgbClr val="008000"/>
                </a:solidFill>
                <a:latin typeface="Calibri" panose="020F0502020204030204" pitchFamily="34" charset="0"/>
              </a:rPr>
              <a:t>5</a:t>
            </a:r>
            <a:r>
              <a:rPr lang="en-US" altLang="en-US" sz="1400" dirty="0">
                <a:solidFill>
                  <a:srgbClr val="008000"/>
                </a:solidFill>
                <a:latin typeface="Calibri" panose="020F0502020204030204" pitchFamily="34" charset="0"/>
              </a:rPr>
              <a:t>)=0.30</a:t>
            </a:r>
          </a:p>
        </p:txBody>
      </p:sp>
      <p:sp>
        <p:nvSpPr>
          <p:cNvPr id="26662" name="Line 68"/>
          <p:cNvSpPr>
            <a:spLocks noChangeShapeType="1"/>
          </p:cNvSpPr>
          <p:nvPr/>
        </p:nvSpPr>
        <p:spPr bwMode="auto">
          <a:xfrm>
            <a:off x="3257233" y="1909763"/>
            <a:ext cx="0" cy="11430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63" name="Line 69"/>
          <p:cNvSpPr>
            <a:spLocks noChangeShapeType="1"/>
          </p:cNvSpPr>
          <p:nvPr/>
        </p:nvSpPr>
        <p:spPr bwMode="auto">
          <a:xfrm>
            <a:off x="4314508" y="1895475"/>
            <a:ext cx="0" cy="11430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64" name="Oval 70"/>
          <p:cNvSpPr>
            <a:spLocks noChangeArrowheads="1"/>
          </p:cNvSpPr>
          <p:nvPr/>
        </p:nvSpPr>
        <p:spPr bwMode="auto">
          <a:xfrm>
            <a:off x="8308037" y="2451100"/>
            <a:ext cx="88900" cy="88900"/>
          </a:xfrm>
          <a:prstGeom prst="ellipse">
            <a:avLst/>
          </a:prstGeom>
          <a:solidFill>
            <a:srgbClr val="C00000"/>
          </a:solidFill>
          <a:ln w="9525">
            <a:solidFill>
              <a:srgbClr val="C00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65" name="Line 71"/>
          <p:cNvSpPr>
            <a:spLocks noChangeShapeType="1"/>
          </p:cNvSpPr>
          <p:nvPr/>
        </p:nvSpPr>
        <p:spPr bwMode="auto">
          <a:xfrm>
            <a:off x="6947536" y="2478088"/>
            <a:ext cx="1298574" cy="0"/>
          </a:xfrm>
          <a:prstGeom prst="line">
            <a:avLst/>
          </a:prstGeom>
          <a:noFill/>
          <a:ln w="9525">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66" name="Line 72"/>
          <p:cNvSpPr>
            <a:spLocks noChangeShapeType="1"/>
          </p:cNvSpPr>
          <p:nvPr/>
        </p:nvSpPr>
        <p:spPr bwMode="auto">
          <a:xfrm>
            <a:off x="8357060" y="2563813"/>
            <a:ext cx="0" cy="1085850"/>
          </a:xfrm>
          <a:prstGeom prst="line">
            <a:avLst/>
          </a:prstGeom>
          <a:noFill/>
          <a:ln w="9525">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67" name="Line 73"/>
          <p:cNvSpPr>
            <a:spLocks noChangeShapeType="1"/>
          </p:cNvSpPr>
          <p:nvPr/>
        </p:nvSpPr>
        <p:spPr bwMode="auto">
          <a:xfrm>
            <a:off x="2923858" y="1919288"/>
            <a:ext cx="0" cy="11430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68" name="Line 74"/>
          <p:cNvSpPr>
            <a:spLocks noChangeShapeType="1"/>
          </p:cNvSpPr>
          <p:nvPr/>
        </p:nvSpPr>
        <p:spPr bwMode="auto">
          <a:xfrm>
            <a:off x="2533333" y="1914525"/>
            <a:ext cx="0" cy="142875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69" name="Line 75"/>
          <p:cNvSpPr>
            <a:spLocks noChangeShapeType="1"/>
          </p:cNvSpPr>
          <p:nvPr/>
        </p:nvSpPr>
        <p:spPr bwMode="auto">
          <a:xfrm>
            <a:off x="2147570" y="1914525"/>
            <a:ext cx="0" cy="11430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70" name="Text Box 76"/>
          <p:cNvSpPr txBox="1">
            <a:spLocks noChangeArrowheads="1"/>
          </p:cNvSpPr>
          <p:nvPr/>
        </p:nvSpPr>
        <p:spPr bwMode="auto">
          <a:xfrm>
            <a:off x="4882834" y="674688"/>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1</a:t>
            </a:r>
          </a:p>
        </p:txBody>
      </p:sp>
      <p:sp>
        <p:nvSpPr>
          <p:cNvPr id="26671" name="Text Box 77"/>
          <p:cNvSpPr txBox="1">
            <a:spLocks noChangeArrowheads="1"/>
          </p:cNvSpPr>
          <p:nvPr/>
        </p:nvSpPr>
        <p:spPr bwMode="auto">
          <a:xfrm>
            <a:off x="4966970" y="1044575"/>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3</a:t>
            </a:r>
          </a:p>
        </p:txBody>
      </p:sp>
      <p:sp>
        <p:nvSpPr>
          <p:cNvPr id="26672" name="Text Box 78"/>
          <p:cNvSpPr txBox="1">
            <a:spLocks noChangeArrowheads="1"/>
          </p:cNvSpPr>
          <p:nvPr/>
        </p:nvSpPr>
        <p:spPr bwMode="auto">
          <a:xfrm>
            <a:off x="5011420" y="1230313"/>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4</a:t>
            </a:r>
          </a:p>
        </p:txBody>
      </p:sp>
      <p:sp>
        <p:nvSpPr>
          <p:cNvPr id="26673" name="Text Box 79"/>
          <p:cNvSpPr txBox="1">
            <a:spLocks noChangeArrowheads="1"/>
          </p:cNvSpPr>
          <p:nvPr/>
        </p:nvSpPr>
        <p:spPr bwMode="auto">
          <a:xfrm>
            <a:off x="5044759" y="1401763"/>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5</a:t>
            </a:r>
          </a:p>
        </p:txBody>
      </p:sp>
      <p:sp>
        <p:nvSpPr>
          <p:cNvPr id="26674" name="Text Box 80"/>
          <p:cNvSpPr txBox="1">
            <a:spLocks noChangeArrowheads="1"/>
          </p:cNvSpPr>
          <p:nvPr/>
        </p:nvSpPr>
        <p:spPr bwMode="auto">
          <a:xfrm>
            <a:off x="4919345" y="852488"/>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2</a:t>
            </a:r>
          </a:p>
        </p:txBody>
      </p:sp>
      <p:sp>
        <p:nvSpPr>
          <p:cNvPr id="26675" name="Text Box 81"/>
          <p:cNvSpPr txBox="1">
            <a:spLocks noChangeArrowheads="1"/>
          </p:cNvSpPr>
          <p:nvPr/>
        </p:nvSpPr>
        <p:spPr bwMode="auto">
          <a:xfrm>
            <a:off x="5321300" y="1584325"/>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B = b</a:t>
            </a:r>
            <a:r>
              <a:rPr lang="en-US" altLang="en-US" sz="1400" baseline="-25000" dirty="0">
                <a:latin typeface="Calibri" panose="020F0502020204030204" pitchFamily="34" charset="0"/>
              </a:rPr>
              <a:t>6</a:t>
            </a:r>
          </a:p>
        </p:txBody>
      </p:sp>
      <p:sp>
        <p:nvSpPr>
          <p:cNvPr id="26676" name="Text Box 89"/>
          <p:cNvSpPr txBox="1">
            <a:spLocks noChangeArrowheads="1"/>
          </p:cNvSpPr>
          <p:nvPr/>
        </p:nvSpPr>
        <p:spPr bwMode="auto">
          <a:xfrm>
            <a:off x="2023746" y="3287713"/>
            <a:ext cx="15986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rgbClr val="008000"/>
                </a:solidFill>
                <a:latin typeface="Calibri" panose="020F0502020204030204" pitchFamily="34" charset="0"/>
              </a:rPr>
              <a:t>P(c</a:t>
            </a:r>
            <a:r>
              <a:rPr lang="en-US" altLang="en-US" sz="1400" baseline="-25000" dirty="0">
                <a:solidFill>
                  <a:srgbClr val="008000"/>
                </a:solidFill>
                <a:latin typeface="Calibri" panose="020F0502020204030204" pitchFamily="34" charset="0"/>
              </a:rPr>
              <a:t>1</a:t>
            </a:r>
            <a:r>
              <a:rPr lang="en-US" altLang="en-US" sz="1400" dirty="0">
                <a:solidFill>
                  <a:srgbClr val="008000"/>
                </a:solidFill>
                <a:latin typeface="Calibri" panose="020F0502020204030204" pitchFamily="34" charset="0"/>
              </a:rPr>
              <a:t>|b</a:t>
            </a:r>
            <a:r>
              <a:rPr lang="en-US" altLang="en-US" sz="1400" baseline="-25000" dirty="0">
                <a:solidFill>
                  <a:srgbClr val="008000"/>
                </a:solidFill>
                <a:latin typeface="Calibri" panose="020F0502020204030204" pitchFamily="34" charset="0"/>
              </a:rPr>
              <a:t>2</a:t>
            </a:r>
            <a:r>
              <a:rPr lang="en-US" altLang="en-US" sz="1400" dirty="0">
                <a:solidFill>
                  <a:srgbClr val="008000"/>
                </a:solidFill>
                <a:latin typeface="Calibri" panose="020F0502020204030204" pitchFamily="34" charset="0"/>
              </a:rPr>
              <a:t>)=0.90</a:t>
            </a:r>
            <a:endParaRPr lang="en-US" altLang="en-US" sz="1400" baseline="-25000" dirty="0">
              <a:solidFill>
                <a:srgbClr val="008000"/>
              </a:solidFill>
              <a:latin typeface="Calibri" panose="020F0502020204030204" pitchFamily="34" charset="0"/>
            </a:endParaRPr>
          </a:p>
        </p:txBody>
      </p:sp>
      <p:sp>
        <p:nvSpPr>
          <p:cNvPr id="26677" name="Text Box 90"/>
          <p:cNvSpPr txBox="1">
            <a:spLocks noChangeArrowheads="1"/>
          </p:cNvSpPr>
          <p:nvPr/>
        </p:nvSpPr>
        <p:spPr bwMode="auto">
          <a:xfrm>
            <a:off x="1750695" y="1778000"/>
            <a:ext cx="4333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Calibri" panose="020F0502020204030204" pitchFamily="34" charset="0"/>
              </a:rPr>
              <a:t>c</a:t>
            </a:r>
            <a:r>
              <a:rPr lang="en-US" altLang="en-US" sz="1400" baseline="-25000" dirty="0">
                <a:latin typeface="Calibri" panose="020F0502020204030204" pitchFamily="34" charset="0"/>
              </a:rPr>
              <a:t>1</a:t>
            </a:r>
          </a:p>
        </p:txBody>
      </p:sp>
      <p:sp>
        <p:nvSpPr>
          <p:cNvPr id="26678" name="Text Box 91"/>
          <p:cNvSpPr txBox="1">
            <a:spLocks noChangeArrowheads="1"/>
          </p:cNvSpPr>
          <p:nvPr/>
        </p:nvSpPr>
        <p:spPr bwMode="auto">
          <a:xfrm>
            <a:off x="6974524" y="2179638"/>
            <a:ext cx="4333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rgbClr val="C00000"/>
                </a:solidFill>
                <a:latin typeface="Calibri" panose="020F0502020204030204" pitchFamily="34" charset="0"/>
              </a:rPr>
              <a:t>c</a:t>
            </a:r>
            <a:r>
              <a:rPr lang="en-US" altLang="en-US" sz="1400" baseline="-25000" dirty="0">
                <a:solidFill>
                  <a:srgbClr val="C00000"/>
                </a:solidFill>
                <a:latin typeface="Calibri" panose="020F0502020204030204" pitchFamily="34" charset="0"/>
              </a:rPr>
              <a:t>1</a:t>
            </a:r>
          </a:p>
        </p:txBody>
      </p:sp>
      <p:sp>
        <p:nvSpPr>
          <p:cNvPr id="26679" name="AutoShape 92"/>
          <p:cNvSpPr>
            <a:spLocks noChangeArrowheads="1"/>
          </p:cNvSpPr>
          <p:nvPr/>
        </p:nvSpPr>
        <p:spPr bwMode="auto">
          <a:xfrm>
            <a:off x="2647995" y="6129338"/>
            <a:ext cx="1519102" cy="400050"/>
          </a:xfrm>
          <a:prstGeom prst="bracketPair">
            <a:avLst>
              <a:gd name="adj" fmla="val 16667"/>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80" name="Text Box 93"/>
          <p:cNvSpPr txBox="1">
            <a:spLocks noChangeArrowheads="1"/>
          </p:cNvSpPr>
          <p:nvPr/>
        </p:nvSpPr>
        <p:spPr bwMode="auto">
          <a:xfrm>
            <a:off x="7342823" y="1430339"/>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C</a:t>
            </a:r>
            <a:r>
              <a:rPr lang="en-US" altLang="en-US" sz="3000" dirty="0">
                <a:latin typeface="Calibri" panose="020F0502020204030204" pitchFamily="34" charset="0"/>
              </a:rPr>
              <a:t>)</a:t>
            </a:r>
          </a:p>
        </p:txBody>
      </p:sp>
      <p:sp>
        <p:nvSpPr>
          <p:cNvPr id="26681" name="Text Box 94"/>
          <p:cNvSpPr txBox="1">
            <a:spLocks noChangeArrowheads="1"/>
          </p:cNvSpPr>
          <p:nvPr/>
        </p:nvSpPr>
        <p:spPr bwMode="auto">
          <a:xfrm>
            <a:off x="2176145" y="728664"/>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C</a:t>
            </a:r>
            <a:r>
              <a:rPr lang="en-US" altLang="en-US" sz="3000" dirty="0">
                <a:latin typeface="Calibri" panose="020F0502020204030204" pitchFamily="34" charset="0"/>
              </a:rPr>
              <a:t>|B)</a:t>
            </a:r>
          </a:p>
        </p:txBody>
      </p:sp>
      <p:sp>
        <p:nvSpPr>
          <p:cNvPr id="26682" name="Text Box 96"/>
          <p:cNvSpPr txBox="1">
            <a:spLocks noChangeArrowheads="1"/>
          </p:cNvSpPr>
          <p:nvPr/>
        </p:nvSpPr>
        <p:spPr bwMode="auto">
          <a:xfrm>
            <a:off x="1552509" y="4332288"/>
            <a:ext cx="448189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solidFill>
                  <a:srgbClr val="C00000"/>
                </a:solidFill>
                <a:latin typeface="Calibri" panose="020F0502020204030204" pitchFamily="34" charset="0"/>
              </a:rPr>
              <a:t>Step 2 is exactly the same</a:t>
            </a:r>
          </a:p>
        </p:txBody>
      </p:sp>
      <p:sp>
        <p:nvSpPr>
          <p:cNvPr id="26683" name="Text Box 98"/>
          <p:cNvSpPr txBox="1">
            <a:spLocks noChangeArrowheads="1"/>
          </p:cNvSpPr>
          <p:nvPr/>
        </p:nvSpPr>
        <p:spPr bwMode="auto">
          <a:xfrm rot="-5400000">
            <a:off x="5523548" y="2255838"/>
            <a:ext cx="2422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Peak Stage at C</a:t>
            </a:r>
          </a:p>
        </p:txBody>
      </p:sp>
      <p:sp>
        <p:nvSpPr>
          <p:cNvPr id="26684" name="Text Box 99"/>
          <p:cNvSpPr txBox="1">
            <a:spLocks noChangeArrowheads="1"/>
          </p:cNvSpPr>
          <p:nvPr/>
        </p:nvSpPr>
        <p:spPr bwMode="auto">
          <a:xfrm rot="-5400000">
            <a:off x="475933" y="1724026"/>
            <a:ext cx="2422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Calibri" panose="020F0502020204030204" pitchFamily="34" charset="0"/>
              </a:rPr>
              <a:t>Annual Peak Stage at C</a:t>
            </a:r>
          </a:p>
        </p:txBody>
      </p:sp>
      <p:sp>
        <p:nvSpPr>
          <p:cNvPr id="54372" name="Text Box 100"/>
          <p:cNvSpPr txBox="1">
            <a:spLocks noChangeArrowheads="1"/>
          </p:cNvSpPr>
          <p:nvPr/>
        </p:nvSpPr>
        <p:spPr bwMode="auto">
          <a:xfrm>
            <a:off x="6947535" y="5583236"/>
            <a:ext cx="33956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b="1" dirty="0">
                <a:solidFill>
                  <a:schemeClr val="accent2"/>
                </a:solidFill>
                <a:latin typeface="Calibri" panose="020F0502020204030204" pitchFamily="34" charset="0"/>
              </a:rPr>
              <a:t>Available in </a:t>
            </a:r>
          </a:p>
          <a:p>
            <a:pPr algn="ctr" eaLnBrk="1" hangingPunct="1"/>
            <a:r>
              <a:rPr lang="en-US" altLang="en-US" b="1" dirty="0">
                <a:solidFill>
                  <a:schemeClr val="accent2"/>
                </a:solidFill>
                <a:latin typeface="Calibri" panose="020F0502020204030204" pitchFamily="34" charset="0"/>
              </a:rPr>
              <a:t>HEC-SSP</a:t>
            </a:r>
          </a:p>
        </p:txBody>
      </p:sp>
      <p:sp>
        <p:nvSpPr>
          <p:cNvPr id="26687" name="Slide Number Placeholder 6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DCEFF2DD-54CF-4249-BA25-697295CABB3D}" type="slidenum">
              <a:rPr lang="en-US" altLang="en-US" sz="1400"/>
              <a:pPr eaLnBrk="1" hangingPunct="1"/>
              <a:t>36</a:t>
            </a:fld>
            <a:endParaRPr lang="en-US" altLang="en-US" sz="1400"/>
          </a:p>
        </p:txBody>
      </p:sp>
      <p:sp>
        <p:nvSpPr>
          <p:cNvPr id="4" name="Freeform 89">
            <a:extLst>
              <a:ext uri="{FF2B5EF4-FFF2-40B4-BE49-F238E27FC236}">
                <a16:creationId xmlns:a16="http://schemas.microsoft.com/office/drawing/2014/main" id="{F9595D08-0633-428F-F261-C0B180EE8B7E}"/>
              </a:ext>
            </a:extLst>
          </p:cNvPr>
          <p:cNvSpPr>
            <a:spLocks/>
          </p:cNvSpPr>
          <p:nvPr/>
        </p:nvSpPr>
        <p:spPr bwMode="auto">
          <a:xfrm>
            <a:off x="7233285" y="2039938"/>
            <a:ext cx="2692400" cy="990600"/>
          </a:xfrm>
          <a:custGeom>
            <a:avLst/>
            <a:gdLst>
              <a:gd name="T0" fmla="*/ 0 w 1696"/>
              <a:gd name="T1" fmla="*/ 2147483647 h 624"/>
              <a:gd name="T2" fmla="*/ 2147483647 w 1696"/>
              <a:gd name="T3" fmla="*/ 2147483647 h 624"/>
              <a:gd name="T4" fmla="*/ 2147483647 w 1696"/>
              <a:gd name="T5" fmla="*/ 2147483647 h 624"/>
              <a:gd name="T6" fmla="*/ 2147483647 w 1696"/>
              <a:gd name="T7" fmla="*/ 2147483647 h 624"/>
              <a:gd name="T8" fmla="*/ 2147483647 w 1696"/>
              <a:gd name="T9" fmla="*/ 2147483647 h 624"/>
              <a:gd name="T10" fmla="*/ 2147483647 w 1696"/>
              <a:gd name="T11" fmla="*/ 0 h 624"/>
              <a:gd name="T12" fmla="*/ 0 60000 65536"/>
              <a:gd name="T13" fmla="*/ 0 60000 65536"/>
              <a:gd name="T14" fmla="*/ 0 60000 65536"/>
              <a:gd name="T15" fmla="*/ 0 60000 65536"/>
              <a:gd name="T16" fmla="*/ 0 60000 65536"/>
              <a:gd name="T17" fmla="*/ 0 60000 65536"/>
              <a:gd name="T18" fmla="*/ 0 w 1696"/>
              <a:gd name="T19" fmla="*/ 0 h 624"/>
              <a:gd name="T20" fmla="*/ 1696 w 1696"/>
              <a:gd name="T21" fmla="*/ 624 h 624"/>
            </a:gdLst>
            <a:ahLst/>
            <a:cxnLst>
              <a:cxn ang="T12">
                <a:pos x="T0" y="T1"/>
              </a:cxn>
              <a:cxn ang="T13">
                <a:pos x="T2" y="T3"/>
              </a:cxn>
              <a:cxn ang="T14">
                <a:pos x="T4" y="T5"/>
              </a:cxn>
              <a:cxn ang="T15">
                <a:pos x="T6" y="T7"/>
              </a:cxn>
              <a:cxn ang="T16">
                <a:pos x="T8" y="T9"/>
              </a:cxn>
              <a:cxn ang="T17">
                <a:pos x="T10" y="T11"/>
              </a:cxn>
            </a:cxnLst>
            <a:rect l="T18" t="T19" r="T20" b="T21"/>
            <a:pathLst>
              <a:path w="1696" h="624">
                <a:moveTo>
                  <a:pt x="0" y="624"/>
                </a:moveTo>
                <a:cubicBezTo>
                  <a:pt x="59" y="586"/>
                  <a:pt x="244" y="470"/>
                  <a:pt x="351" y="411"/>
                </a:cubicBezTo>
                <a:cubicBezTo>
                  <a:pt x="458" y="352"/>
                  <a:pt x="488" y="324"/>
                  <a:pt x="640" y="272"/>
                </a:cubicBezTo>
                <a:cubicBezTo>
                  <a:pt x="792" y="220"/>
                  <a:pt x="1109" y="136"/>
                  <a:pt x="1264" y="96"/>
                </a:cubicBezTo>
                <a:cubicBezTo>
                  <a:pt x="1419" y="56"/>
                  <a:pt x="1496" y="48"/>
                  <a:pt x="1568" y="32"/>
                </a:cubicBezTo>
                <a:cubicBezTo>
                  <a:pt x="1640" y="16"/>
                  <a:pt x="1669" y="7"/>
                  <a:pt x="1696" y="0"/>
                </a:cubicBezTo>
              </a:path>
            </a:pathLst>
          </a:custGeom>
          <a:noFill/>
          <a:ln w="22225">
            <a:solidFill>
              <a:srgbClr val="7030A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 name="Text Box 4">
            <a:extLst>
              <a:ext uri="{FF2B5EF4-FFF2-40B4-BE49-F238E27FC236}">
                <a16:creationId xmlns:a16="http://schemas.microsoft.com/office/drawing/2014/main" id="{154DDEE6-05FF-10B9-D708-78AFF43477A7}"/>
              </a:ext>
            </a:extLst>
          </p:cNvPr>
          <p:cNvSpPr txBox="1">
            <a:spLocks noChangeArrowheads="1"/>
          </p:cNvSpPr>
          <p:nvPr/>
        </p:nvSpPr>
        <p:spPr bwMode="auto">
          <a:xfrm>
            <a:off x="1955484" y="3094039"/>
            <a:ext cx="35464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dirty="0">
                <a:latin typeface="Calibri" panose="020F0502020204030204" pitchFamily="34" charset="0"/>
              </a:rPr>
              <a:t>0.99 0.90            0.50           0.10   0.05  0.01</a:t>
            </a:r>
          </a:p>
        </p:txBody>
      </p:sp>
      <p:sp>
        <p:nvSpPr>
          <p:cNvPr id="3" name="TextBox 2">
            <a:extLst>
              <a:ext uri="{FF2B5EF4-FFF2-40B4-BE49-F238E27FC236}">
                <a16:creationId xmlns:a16="http://schemas.microsoft.com/office/drawing/2014/main" id="{E2466C96-8661-022E-9B02-85D0A1F0EF3D}"/>
              </a:ext>
            </a:extLst>
          </p:cNvPr>
          <p:cNvSpPr txBox="1"/>
          <p:nvPr/>
        </p:nvSpPr>
        <p:spPr>
          <a:xfrm>
            <a:off x="10374746" y="1114216"/>
            <a:ext cx="1731960" cy="2800767"/>
          </a:xfrm>
          <a:prstGeom prst="rect">
            <a:avLst/>
          </a:prstGeom>
          <a:noFill/>
        </p:spPr>
        <p:txBody>
          <a:bodyPr wrap="square" rtlCol="0">
            <a:spAutoFit/>
          </a:bodyPr>
          <a:lstStyle/>
          <a:p>
            <a:r>
              <a:rPr lang="en-US" sz="2200" b="1" dirty="0">
                <a:solidFill>
                  <a:srgbClr val="C00000"/>
                </a:solidFill>
                <a:latin typeface="Ink Free" panose="03080402000500000000" pitchFamily="66" charset="0"/>
              </a:rPr>
              <a:t>correlation between A and B means likely to be high or low together, C will be more extreme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43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372" grpId="0"/>
      <p:bldP spid="4" grpId="0" animBg="1"/>
      <p:bldP spid="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0EAE9425-A820-4F5B-AAE8-D4122A0865E6}" type="slidenum">
              <a:rPr lang="en-US" altLang="en-US" sz="1400"/>
              <a:pPr eaLnBrk="1" hangingPunct="1"/>
              <a:t>37</a:t>
            </a:fld>
            <a:endParaRPr lang="en-US" altLang="en-US" sz="1400"/>
          </a:p>
        </p:txBody>
      </p:sp>
      <p:pic>
        <p:nvPicPr>
          <p:cNvPr id="27652" name="Picture 2"/>
          <p:cNvPicPr>
            <a:picLocks noChangeAspect="1" noChangeArrowheads="1"/>
          </p:cNvPicPr>
          <p:nvPr/>
        </p:nvPicPr>
        <p:blipFill>
          <a:blip r:embed="rId3">
            <a:extLst>
              <a:ext uri="{28A0092B-C50C-407E-A947-70E740481C1C}">
                <a14:useLocalDpi xmlns:a14="http://schemas.microsoft.com/office/drawing/2010/main" val="0"/>
              </a:ext>
            </a:extLst>
          </a:blip>
          <a:srcRect l="3935" t="5249" b="1965"/>
          <a:stretch>
            <a:fillRect/>
          </a:stretch>
        </p:blipFill>
        <p:spPr bwMode="auto">
          <a:xfrm>
            <a:off x="1752601" y="2209800"/>
            <a:ext cx="8570913"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a:extLst>
              <a:ext uri="{FF2B5EF4-FFF2-40B4-BE49-F238E27FC236}">
                <a16:creationId xmlns:a16="http://schemas.microsoft.com/office/drawing/2014/main" id="{C359CDF8-B2FA-9A0B-BCD5-00432C724399}"/>
              </a:ext>
            </a:extLst>
          </p:cNvPr>
          <p:cNvSpPr>
            <a:spLocks noGrp="1"/>
          </p:cNvSpPr>
          <p:nvPr>
            <p:ph type="title"/>
          </p:nvPr>
        </p:nvSpPr>
        <p:spPr/>
        <p:txBody>
          <a:bodyPr/>
          <a:lstStyle/>
          <a:p>
            <a:r>
              <a:rPr lang="en-US" dirty="0">
                <a:effectLst/>
              </a:rPr>
              <a:t>Coincident Frequency Analysis in HEC-SSP</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068458" y="194910"/>
            <a:ext cx="8895080" cy="1143000"/>
          </a:xfrm>
        </p:spPr>
        <p:txBody>
          <a:bodyPr/>
          <a:lstStyle/>
          <a:p>
            <a:pPr eaLnBrk="1" hangingPunct="1"/>
            <a:r>
              <a:rPr lang="en-US" altLang="en-US" dirty="0">
                <a:effectLst/>
              </a:rPr>
              <a:t>Variable A</a:t>
            </a:r>
          </a:p>
        </p:txBody>
      </p:sp>
      <p:sp>
        <p:nvSpPr>
          <p:cNvPr id="29699"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18BACE41-415D-42A0-8820-0D05B3C8E877}" type="slidenum">
              <a:rPr lang="en-US" altLang="en-US" sz="1400"/>
              <a:pPr eaLnBrk="1" hangingPunct="1"/>
              <a:t>38</a:t>
            </a:fld>
            <a:endParaRPr lang="en-US" altLang="en-US" sz="1400"/>
          </a:p>
        </p:txBody>
      </p:sp>
      <p:sp>
        <p:nvSpPr>
          <p:cNvPr id="26629" name="Rectangle 7"/>
          <p:cNvSpPr>
            <a:spLocks noChangeArrowheads="1"/>
          </p:cNvSpPr>
          <p:nvPr/>
        </p:nvSpPr>
        <p:spPr bwMode="auto">
          <a:xfrm>
            <a:off x="793102" y="1426846"/>
            <a:ext cx="5193188" cy="4093428"/>
          </a:xfrm>
          <a:prstGeom prst="rect">
            <a:avLst/>
          </a:prstGeom>
          <a:noFill/>
          <a:ln w="9525">
            <a:noFill/>
            <a:miter lim="800000"/>
            <a:headEnd/>
            <a:tailEnd/>
          </a:ln>
        </p:spPr>
        <p:txBody>
          <a:bodyPr wrap="square">
            <a:spAutoFit/>
          </a:bodyPr>
          <a:lstStyle/>
          <a:p>
            <a:pPr marL="285750" indent="-285750">
              <a:spcBef>
                <a:spcPts val="1200"/>
              </a:spcBef>
              <a:buFont typeface="Arial" pitchFamily="34" charset="0"/>
              <a:buChar char="•"/>
              <a:tabLst>
                <a:tab pos="285750" algn="l"/>
              </a:tabLst>
              <a:defRPr/>
            </a:pPr>
            <a:r>
              <a:rPr lang="en-US" dirty="0">
                <a:latin typeface="Calibri" panose="020F0502020204030204" pitchFamily="34" charset="0"/>
                <a:cs typeface="Times New Roman" pitchFamily="18" charset="0"/>
              </a:rPr>
              <a:t>If A and B are </a:t>
            </a:r>
            <a:r>
              <a:rPr lang="en-US" b="1" dirty="0">
                <a:latin typeface="Calibri" panose="020F0502020204030204" pitchFamily="34" charset="0"/>
                <a:cs typeface="Times New Roman" pitchFamily="18" charset="0"/>
              </a:rPr>
              <a:t>independent</a:t>
            </a:r>
            <a:r>
              <a:rPr lang="en-US" dirty="0">
                <a:latin typeface="Calibri" panose="020F0502020204030204" pitchFamily="34" charset="0"/>
                <a:cs typeface="Times New Roman" pitchFamily="18" charset="0"/>
              </a:rPr>
              <a:t> then only 1 frequency curve is needed for Variable A.</a:t>
            </a:r>
          </a:p>
          <a:p>
            <a:pPr marL="742950" lvl="1" indent="-285750">
              <a:spcBef>
                <a:spcPts val="1200"/>
              </a:spcBef>
              <a:buFont typeface="Arial" pitchFamily="34" charset="0"/>
              <a:buChar char="•"/>
              <a:tabLst>
                <a:tab pos="285750" algn="l"/>
              </a:tabLst>
              <a:defRPr/>
            </a:pPr>
            <a:r>
              <a:rPr lang="en-US" dirty="0">
                <a:latin typeface="Calibri" panose="020F0502020204030204" pitchFamily="34" charset="0"/>
                <a:cs typeface="Times New Roman" pitchFamily="18" charset="0"/>
              </a:rPr>
              <a:t>Variable A frequency curve can be </a:t>
            </a:r>
            <a:r>
              <a:rPr lang="en-US" u="sng" dirty="0">
                <a:solidFill>
                  <a:schemeClr val="accent2"/>
                </a:solidFill>
                <a:latin typeface="Calibri" panose="020F0502020204030204" pitchFamily="34" charset="0"/>
                <a:cs typeface="Times New Roman" pitchFamily="18" charset="0"/>
              </a:rPr>
              <a:t>imported from existing analyses</a:t>
            </a:r>
            <a:r>
              <a:rPr lang="en-US" dirty="0">
                <a:solidFill>
                  <a:schemeClr val="accent2"/>
                </a:solidFill>
                <a:latin typeface="Calibri" panose="020F0502020204030204" pitchFamily="34" charset="0"/>
                <a:cs typeface="Times New Roman" pitchFamily="18" charset="0"/>
              </a:rPr>
              <a:t> </a:t>
            </a:r>
            <a:r>
              <a:rPr lang="en-US" dirty="0">
                <a:latin typeface="Calibri" panose="020F0502020204030204" pitchFamily="34" charset="0"/>
                <a:cs typeface="Times New Roman" pitchFamily="18" charset="0"/>
              </a:rPr>
              <a:t>or </a:t>
            </a:r>
            <a:r>
              <a:rPr lang="en-US" u="sng" dirty="0">
                <a:solidFill>
                  <a:srgbClr val="008000"/>
                </a:solidFill>
                <a:latin typeface="Calibri" panose="020F0502020204030204" pitchFamily="34" charset="0"/>
                <a:cs typeface="Times New Roman" pitchFamily="18" charset="0"/>
              </a:rPr>
              <a:t>entered manually </a:t>
            </a:r>
          </a:p>
          <a:p>
            <a:pPr marL="285750" indent="-285750">
              <a:spcBef>
                <a:spcPts val="1200"/>
              </a:spcBef>
              <a:buFont typeface="Arial" pitchFamily="34" charset="0"/>
              <a:buChar char="•"/>
              <a:defRPr/>
            </a:pPr>
            <a:r>
              <a:rPr lang="en-US" dirty="0">
                <a:latin typeface="Calibri" panose="020F0502020204030204" pitchFamily="34" charset="0"/>
                <a:cs typeface="Times New Roman" pitchFamily="18" charset="0"/>
              </a:rPr>
              <a:t>If A and B are </a:t>
            </a:r>
            <a:r>
              <a:rPr lang="en-US" b="1" dirty="0">
                <a:latin typeface="Calibri" panose="020F0502020204030204" pitchFamily="34" charset="0"/>
                <a:cs typeface="Times New Roman" pitchFamily="18" charset="0"/>
              </a:rPr>
              <a:t>not independent </a:t>
            </a:r>
            <a:r>
              <a:rPr lang="en-US" dirty="0">
                <a:latin typeface="Calibri" panose="020F0502020204030204" pitchFamily="34" charset="0"/>
                <a:cs typeface="Times New Roman" pitchFamily="18" charset="0"/>
              </a:rPr>
              <a:t>then a conditional frequency curve of Variable A is needed for each Variable B index. </a:t>
            </a:r>
          </a:p>
        </p:txBody>
      </p:sp>
      <p:pic>
        <p:nvPicPr>
          <p:cNvPr id="2970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7951" y="3490426"/>
            <a:ext cx="4921250" cy="235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970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90030" y="737855"/>
            <a:ext cx="4899171"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970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65957" y="1880855"/>
            <a:ext cx="1187450" cy="112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9704"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53407" y="4859471"/>
            <a:ext cx="2447925"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066800" y="194910"/>
            <a:ext cx="8915400" cy="1143000"/>
          </a:xfrm>
        </p:spPr>
        <p:txBody>
          <a:bodyPr/>
          <a:lstStyle/>
          <a:p>
            <a:pPr eaLnBrk="1" hangingPunct="1"/>
            <a:r>
              <a:rPr lang="en-US" altLang="en-US" dirty="0">
                <a:effectLst/>
              </a:rPr>
              <a:t>Variable B</a:t>
            </a:r>
          </a:p>
        </p:txBody>
      </p:sp>
      <p:sp>
        <p:nvSpPr>
          <p:cNvPr id="28675"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3D9CA26A-0330-46C4-A434-86FF54161108}" type="slidenum">
              <a:rPr lang="en-US" altLang="en-US" sz="1400"/>
              <a:pPr eaLnBrk="1" hangingPunct="1"/>
              <a:t>39</a:t>
            </a:fld>
            <a:endParaRPr lang="en-US" altLang="en-US" sz="1400"/>
          </a:p>
        </p:txBody>
      </p:sp>
      <p:pic>
        <p:nvPicPr>
          <p:cNvPr id="2867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4500" y="3862070"/>
            <a:ext cx="5313362"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25606" name="Rectangle 7"/>
          <p:cNvSpPr>
            <a:spLocks noChangeArrowheads="1"/>
          </p:cNvSpPr>
          <p:nvPr/>
        </p:nvSpPr>
        <p:spPr bwMode="auto">
          <a:xfrm>
            <a:off x="800100" y="1445895"/>
            <a:ext cx="4452620" cy="3724096"/>
          </a:xfrm>
          <a:prstGeom prst="rect">
            <a:avLst/>
          </a:prstGeom>
          <a:noFill/>
          <a:ln w="9525">
            <a:noFill/>
            <a:miter lim="800000"/>
            <a:headEnd/>
            <a:tailEnd/>
          </a:ln>
        </p:spPr>
        <p:txBody>
          <a:bodyPr wrap="square">
            <a:spAutoFit/>
          </a:bodyPr>
          <a:lstStyle/>
          <a:p>
            <a:pPr marL="228600" indent="-228600">
              <a:spcBef>
                <a:spcPts val="600"/>
              </a:spcBef>
              <a:buFont typeface="Arial" pitchFamily="34" charset="0"/>
              <a:buChar char="•"/>
              <a:defRPr/>
            </a:pPr>
            <a:r>
              <a:rPr lang="en-US" dirty="0">
                <a:latin typeface="Calibri" panose="020F0502020204030204" pitchFamily="34" charset="0"/>
              </a:rPr>
              <a:t>The duration curve for    Variable B must be </a:t>
            </a:r>
            <a:r>
              <a:rPr lang="en-US" u="sng" dirty="0">
                <a:solidFill>
                  <a:schemeClr val="accent2"/>
                </a:solidFill>
                <a:latin typeface="Calibri" panose="020F0502020204030204" pitchFamily="34" charset="0"/>
              </a:rPr>
              <a:t>imported</a:t>
            </a:r>
            <a:r>
              <a:rPr lang="en-US" dirty="0">
                <a:latin typeface="Calibri" panose="020F0502020204030204" pitchFamily="34" charset="0"/>
              </a:rPr>
              <a:t> from an existing Duration Analysis, </a:t>
            </a:r>
          </a:p>
          <a:p>
            <a:pPr marL="228600" indent="-228600">
              <a:spcBef>
                <a:spcPts val="600"/>
              </a:spcBef>
              <a:buFont typeface="Arial" pitchFamily="34" charset="0"/>
              <a:buChar char="•"/>
              <a:defRPr/>
            </a:pPr>
            <a:r>
              <a:rPr lang="en-US" dirty="0">
                <a:latin typeface="Calibri" panose="020F0502020204030204" pitchFamily="34" charset="0"/>
              </a:rPr>
              <a:t>But, it can be </a:t>
            </a:r>
            <a:r>
              <a:rPr lang="en-US" u="sng" dirty="0">
                <a:solidFill>
                  <a:srgbClr val="008000"/>
                </a:solidFill>
                <a:latin typeface="Calibri" panose="020F0502020204030204" pitchFamily="34" charset="0"/>
              </a:rPr>
              <a:t>defined manually</a:t>
            </a:r>
            <a:r>
              <a:rPr lang="en-US" dirty="0">
                <a:latin typeface="Calibri" panose="020F0502020204030204" pitchFamily="34" charset="0"/>
              </a:rPr>
              <a:t> in a Duration Analysis.  </a:t>
            </a:r>
          </a:p>
          <a:p>
            <a:pPr marL="228600" indent="-228600">
              <a:spcBef>
                <a:spcPts val="1800"/>
              </a:spcBef>
              <a:buFont typeface="Arial" pitchFamily="34" charset="0"/>
              <a:buChar char="•"/>
              <a:defRPr/>
            </a:pPr>
            <a:r>
              <a:rPr lang="en-US" dirty="0">
                <a:latin typeface="Calibri" panose="020F0502020204030204" pitchFamily="34" charset="0"/>
              </a:rPr>
              <a:t>Then discretize the duration curve to determine index values for variable B. </a:t>
            </a:r>
          </a:p>
        </p:txBody>
      </p:sp>
      <p:pic>
        <p:nvPicPr>
          <p:cNvPr id="2867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8150" y="920750"/>
            <a:ext cx="4603750"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27"/>
          <p:cNvGrpSpPr>
            <a:grpSpLocks/>
          </p:cNvGrpSpPr>
          <p:nvPr/>
        </p:nvGrpSpPr>
        <p:grpSpPr bwMode="auto">
          <a:xfrm>
            <a:off x="7255511" y="1447801"/>
            <a:ext cx="3176062" cy="5079921"/>
            <a:chOff x="5314950" y="1447800"/>
            <a:chExt cx="3176062" cy="5079921"/>
          </a:xfrm>
        </p:grpSpPr>
        <p:sp>
          <p:nvSpPr>
            <p:cNvPr id="4115" name="Freeform 2"/>
            <p:cNvSpPr>
              <a:spLocks/>
            </p:cNvSpPr>
            <p:nvPr/>
          </p:nvSpPr>
          <p:spPr bwMode="auto">
            <a:xfrm flipH="1">
              <a:off x="5924550" y="1676400"/>
              <a:ext cx="1371600" cy="3124200"/>
            </a:xfrm>
            <a:custGeom>
              <a:avLst/>
              <a:gdLst>
                <a:gd name="T0" fmla="*/ 2147483647 w 912"/>
                <a:gd name="T1" fmla="*/ 0 h 2304"/>
                <a:gd name="T2" fmla="*/ 2147483647 w 912"/>
                <a:gd name="T3" fmla="*/ 2147483647 h 2304"/>
                <a:gd name="T4" fmla="*/ 2147483647 w 912"/>
                <a:gd name="T5" fmla="*/ 2147483647 h 2304"/>
                <a:gd name="T6" fmla="*/ 2147483647 w 912"/>
                <a:gd name="T7" fmla="*/ 2147483647 h 2304"/>
                <a:gd name="T8" fmla="*/ 2147483647 w 912"/>
                <a:gd name="T9" fmla="*/ 2147483647 h 2304"/>
                <a:gd name="T10" fmla="*/ 2147483647 w 912"/>
                <a:gd name="T11" fmla="*/ 2147483647 h 2304"/>
                <a:gd name="T12" fmla="*/ 0 w 912"/>
                <a:gd name="T13" fmla="*/ 2147483647 h 2304"/>
                <a:gd name="T14" fmla="*/ 0 60000 65536"/>
                <a:gd name="T15" fmla="*/ 0 60000 65536"/>
                <a:gd name="T16" fmla="*/ 0 60000 65536"/>
                <a:gd name="T17" fmla="*/ 0 60000 65536"/>
                <a:gd name="T18" fmla="*/ 0 60000 65536"/>
                <a:gd name="T19" fmla="*/ 0 60000 65536"/>
                <a:gd name="T20" fmla="*/ 0 60000 65536"/>
                <a:gd name="T21" fmla="*/ 0 w 912"/>
                <a:gd name="T22" fmla="*/ 0 h 2304"/>
                <a:gd name="T23" fmla="*/ 912 w 912"/>
                <a:gd name="T24" fmla="*/ 2304 h 23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2" h="2304">
                  <a:moveTo>
                    <a:pt x="912" y="0"/>
                  </a:moveTo>
                  <a:cubicBezTo>
                    <a:pt x="868" y="124"/>
                    <a:pt x="824" y="248"/>
                    <a:pt x="768" y="336"/>
                  </a:cubicBezTo>
                  <a:cubicBezTo>
                    <a:pt x="712" y="424"/>
                    <a:pt x="664" y="448"/>
                    <a:pt x="576" y="528"/>
                  </a:cubicBezTo>
                  <a:cubicBezTo>
                    <a:pt x="488" y="608"/>
                    <a:pt x="328" y="688"/>
                    <a:pt x="240" y="816"/>
                  </a:cubicBezTo>
                  <a:cubicBezTo>
                    <a:pt x="152" y="944"/>
                    <a:pt x="64" y="1104"/>
                    <a:pt x="48" y="1296"/>
                  </a:cubicBezTo>
                  <a:cubicBezTo>
                    <a:pt x="32" y="1488"/>
                    <a:pt x="152" y="1800"/>
                    <a:pt x="144" y="1968"/>
                  </a:cubicBezTo>
                  <a:cubicBezTo>
                    <a:pt x="136" y="2136"/>
                    <a:pt x="68" y="2220"/>
                    <a:pt x="0" y="2304"/>
                  </a:cubicBezTo>
                </a:path>
              </a:pathLst>
            </a:custGeom>
            <a:noFill/>
            <a:ln w="38100" cmpd="sng">
              <a:solidFill>
                <a:schemeClr val="accent2">
                  <a:lumMod val="60000"/>
                  <a:lumOff val="40000"/>
                </a:schemeClr>
              </a:solidFill>
              <a:round/>
              <a:headEnd/>
              <a:tailEnd/>
            </a:ln>
          </p:spPr>
          <p:txBody>
            <a:bodyPr/>
            <a:lstStyle/>
            <a:p>
              <a:pPr>
                <a:defRPr/>
              </a:pPr>
              <a:endParaRPr lang="en-US"/>
            </a:p>
          </p:txBody>
        </p:sp>
        <p:sp>
          <p:nvSpPr>
            <p:cNvPr id="4116" name="Freeform 3"/>
            <p:cNvSpPr>
              <a:spLocks/>
            </p:cNvSpPr>
            <p:nvPr/>
          </p:nvSpPr>
          <p:spPr bwMode="auto">
            <a:xfrm>
              <a:off x="7067550" y="1447800"/>
              <a:ext cx="622300" cy="1600200"/>
            </a:xfrm>
            <a:custGeom>
              <a:avLst/>
              <a:gdLst>
                <a:gd name="T0" fmla="*/ 2147483647 w 344"/>
                <a:gd name="T1" fmla="*/ 2147483647 h 1008"/>
                <a:gd name="T2" fmla="*/ 2147483647 w 344"/>
                <a:gd name="T3" fmla="*/ 2147483647 h 1008"/>
                <a:gd name="T4" fmla="*/ 2147483647 w 344"/>
                <a:gd name="T5" fmla="*/ 2147483647 h 1008"/>
                <a:gd name="T6" fmla="*/ 2147483647 w 344"/>
                <a:gd name="T7" fmla="*/ 2147483647 h 1008"/>
                <a:gd name="T8" fmla="*/ 2147483647 w 344"/>
                <a:gd name="T9" fmla="*/ 0 h 1008"/>
                <a:gd name="T10" fmla="*/ 0 60000 65536"/>
                <a:gd name="T11" fmla="*/ 0 60000 65536"/>
                <a:gd name="T12" fmla="*/ 0 60000 65536"/>
                <a:gd name="T13" fmla="*/ 0 60000 65536"/>
                <a:gd name="T14" fmla="*/ 0 60000 65536"/>
                <a:gd name="T15" fmla="*/ 0 w 344"/>
                <a:gd name="T16" fmla="*/ 0 h 1008"/>
                <a:gd name="T17" fmla="*/ 344 w 344"/>
                <a:gd name="T18" fmla="*/ 1008 h 1008"/>
              </a:gdLst>
              <a:ahLst/>
              <a:cxnLst>
                <a:cxn ang="T10">
                  <a:pos x="T0" y="T1"/>
                </a:cxn>
                <a:cxn ang="T11">
                  <a:pos x="T2" y="T3"/>
                </a:cxn>
                <a:cxn ang="T12">
                  <a:pos x="T4" y="T5"/>
                </a:cxn>
                <a:cxn ang="T13">
                  <a:pos x="T6" y="T7"/>
                </a:cxn>
                <a:cxn ang="T14">
                  <a:pos x="T8" y="T9"/>
                </a:cxn>
              </a:cxnLst>
              <a:rect l="T15" t="T16" r="T17" b="T18"/>
              <a:pathLst>
                <a:path w="344" h="1008">
                  <a:moveTo>
                    <a:pt x="8" y="1008"/>
                  </a:moveTo>
                  <a:cubicBezTo>
                    <a:pt x="4" y="948"/>
                    <a:pt x="0" y="888"/>
                    <a:pt x="8" y="816"/>
                  </a:cubicBezTo>
                  <a:cubicBezTo>
                    <a:pt x="16" y="744"/>
                    <a:pt x="24" y="656"/>
                    <a:pt x="56" y="576"/>
                  </a:cubicBezTo>
                  <a:cubicBezTo>
                    <a:pt x="88" y="496"/>
                    <a:pt x="152" y="432"/>
                    <a:pt x="200" y="336"/>
                  </a:cubicBezTo>
                  <a:cubicBezTo>
                    <a:pt x="248" y="240"/>
                    <a:pt x="296" y="120"/>
                    <a:pt x="344" y="0"/>
                  </a:cubicBezTo>
                </a:path>
              </a:pathLst>
            </a:custGeom>
            <a:noFill/>
            <a:ln w="28575" cmpd="sng">
              <a:solidFill>
                <a:schemeClr val="accent2">
                  <a:lumMod val="60000"/>
                  <a:lumOff val="40000"/>
                </a:schemeClr>
              </a:solidFill>
              <a:round/>
              <a:headEnd/>
              <a:tailEnd/>
            </a:ln>
          </p:spPr>
          <p:txBody>
            <a:bodyPr/>
            <a:lstStyle/>
            <a:p>
              <a:pPr>
                <a:defRPr/>
              </a:pPr>
              <a:endParaRPr lang="en-US"/>
            </a:p>
          </p:txBody>
        </p:sp>
        <p:sp>
          <p:nvSpPr>
            <p:cNvPr id="40964" name="Text Box 4"/>
            <p:cNvSpPr txBox="1">
              <a:spLocks noChangeArrowheads="1"/>
            </p:cNvSpPr>
            <p:nvPr/>
          </p:nvSpPr>
          <p:spPr bwMode="auto">
            <a:xfrm>
              <a:off x="7296150" y="2114550"/>
              <a:ext cx="1125501" cy="400110"/>
            </a:xfrm>
            <a:prstGeom prst="rect">
              <a:avLst/>
            </a:prstGeom>
            <a:noFill/>
            <a:ln w="9525">
              <a:noFill/>
              <a:miter lim="800000"/>
              <a:headEnd/>
              <a:tailEnd/>
            </a:ln>
            <a:effectLst/>
          </p:spPr>
          <p:txBody>
            <a:bodyPr wrap="none">
              <a:spAutoFit/>
            </a:bodyPr>
            <a:lstStyle/>
            <a:p>
              <a:pPr>
                <a:defRPr/>
              </a:pPr>
              <a:r>
                <a:rPr lang="en-US" sz="2000" dirty="0">
                  <a:latin typeface="Calibri" panose="020F0502020204030204" pitchFamily="34" charset="0"/>
                </a:rPr>
                <a:t>Tributary</a:t>
              </a:r>
            </a:p>
          </p:txBody>
        </p:sp>
        <p:sp>
          <p:nvSpPr>
            <p:cNvPr id="40965" name="Text Box 5"/>
            <p:cNvSpPr txBox="1">
              <a:spLocks noChangeArrowheads="1"/>
            </p:cNvSpPr>
            <p:nvPr/>
          </p:nvSpPr>
          <p:spPr bwMode="auto">
            <a:xfrm>
              <a:off x="6372225" y="3352800"/>
              <a:ext cx="714363" cy="400110"/>
            </a:xfrm>
            <a:prstGeom prst="rect">
              <a:avLst/>
            </a:prstGeom>
            <a:noFill/>
            <a:ln w="9525">
              <a:noFill/>
              <a:miter lim="800000"/>
              <a:headEnd/>
              <a:tailEnd/>
            </a:ln>
            <a:effectLst/>
          </p:spPr>
          <p:txBody>
            <a:bodyPr wrap="none">
              <a:spAutoFit/>
            </a:bodyPr>
            <a:lstStyle/>
            <a:p>
              <a:pPr>
                <a:defRPr/>
              </a:pPr>
              <a:r>
                <a:rPr lang="en-US" sz="2000" dirty="0">
                  <a:latin typeface="Calibri" panose="020F0502020204030204" pitchFamily="34" charset="0"/>
                </a:rPr>
                <a:t>River</a:t>
              </a:r>
            </a:p>
          </p:txBody>
        </p:sp>
        <p:sp>
          <p:nvSpPr>
            <p:cNvPr id="4119" name="Freeform 6"/>
            <p:cNvSpPr>
              <a:spLocks/>
            </p:cNvSpPr>
            <p:nvPr/>
          </p:nvSpPr>
          <p:spPr bwMode="auto">
            <a:xfrm>
              <a:off x="6829425" y="1762125"/>
              <a:ext cx="457200" cy="681038"/>
            </a:xfrm>
            <a:custGeom>
              <a:avLst/>
              <a:gdLst>
                <a:gd name="T0" fmla="*/ 2147483647 w 288"/>
                <a:gd name="T1" fmla="*/ 2147483647 h 429"/>
                <a:gd name="T2" fmla="*/ 2147483647 w 288"/>
                <a:gd name="T3" fmla="*/ 2147483647 h 429"/>
                <a:gd name="T4" fmla="*/ 2147483647 w 288"/>
                <a:gd name="T5" fmla="*/ 2147483647 h 429"/>
                <a:gd name="T6" fmla="*/ 2147483647 w 288"/>
                <a:gd name="T7" fmla="*/ 2147483647 h 429"/>
                <a:gd name="T8" fmla="*/ 2147483647 w 288"/>
                <a:gd name="T9" fmla="*/ 2147483647 h 429"/>
                <a:gd name="T10" fmla="*/ 0 w 288"/>
                <a:gd name="T11" fmla="*/ 2147483647 h 429"/>
                <a:gd name="T12" fmla="*/ 2147483647 w 288"/>
                <a:gd name="T13" fmla="*/ 2147483647 h 429"/>
                <a:gd name="T14" fmla="*/ 2147483647 w 288"/>
                <a:gd name="T15" fmla="*/ 2147483647 h 429"/>
                <a:gd name="T16" fmla="*/ 2147483647 w 288"/>
                <a:gd name="T17" fmla="*/ 0 h 429"/>
                <a:gd name="T18" fmla="*/ 2147483647 w 288"/>
                <a:gd name="T19" fmla="*/ 2147483647 h 429"/>
                <a:gd name="T20" fmla="*/ 2147483647 w 288"/>
                <a:gd name="T21" fmla="*/ 2147483647 h 4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8"/>
                <a:gd name="T34" fmla="*/ 0 h 429"/>
                <a:gd name="T35" fmla="*/ 288 w 288"/>
                <a:gd name="T36" fmla="*/ 429 h 4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8" h="429">
                  <a:moveTo>
                    <a:pt x="288" y="189"/>
                  </a:moveTo>
                  <a:lnTo>
                    <a:pt x="192" y="333"/>
                  </a:lnTo>
                  <a:lnTo>
                    <a:pt x="144" y="429"/>
                  </a:lnTo>
                  <a:lnTo>
                    <a:pt x="48" y="429"/>
                  </a:lnTo>
                  <a:lnTo>
                    <a:pt x="18" y="384"/>
                  </a:lnTo>
                  <a:lnTo>
                    <a:pt x="0" y="237"/>
                  </a:lnTo>
                  <a:lnTo>
                    <a:pt x="57" y="150"/>
                  </a:lnTo>
                  <a:lnTo>
                    <a:pt x="144" y="45"/>
                  </a:lnTo>
                  <a:lnTo>
                    <a:pt x="216" y="0"/>
                  </a:lnTo>
                  <a:lnTo>
                    <a:pt x="288" y="45"/>
                  </a:lnTo>
                  <a:lnTo>
                    <a:pt x="288" y="189"/>
                  </a:lnTo>
                  <a:close/>
                </a:path>
              </a:pathLst>
            </a:custGeom>
            <a:solidFill>
              <a:srgbClr val="99FF99"/>
            </a:solidFill>
            <a:ln w="19050">
              <a:solidFill>
                <a:schemeClr val="tx1"/>
              </a:solidFill>
              <a:round/>
              <a:headEnd/>
              <a:tailEnd/>
            </a:ln>
          </p:spPr>
          <p:txBody>
            <a:bodyPr/>
            <a:lstStyle/>
            <a:p>
              <a:pPr>
                <a:defRPr/>
              </a:pPr>
              <a:endParaRPr lang="en-US"/>
            </a:p>
          </p:txBody>
        </p:sp>
        <p:sp>
          <p:nvSpPr>
            <p:cNvPr id="40967" name="Text Box 7"/>
            <p:cNvSpPr txBox="1">
              <a:spLocks noChangeArrowheads="1"/>
            </p:cNvSpPr>
            <p:nvPr/>
          </p:nvSpPr>
          <p:spPr bwMode="auto">
            <a:xfrm>
              <a:off x="5314950" y="5419725"/>
              <a:ext cx="3176062" cy="1107996"/>
            </a:xfrm>
            <a:prstGeom prst="rect">
              <a:avLst/>
            </a:prstGeom>
            <a:noFill/>
            <a:ln w="9525">
              <a:noFill/>
              <a:miter lim="800000"/>
              <a:headEnd/>
              <a:tailEnd/>
            </a:ln>
            <a:effectLst/>
          </p:spPr>
          <p:txBody>
            <a:bodyPr wrap="none">
              <a:spAutoFit/>
            </a:bodyPr>
            <a:lstStyle/>
            <a:p>
              <a:pPr>
                <a:spcBef>
                  <a:spcPct val="15000"/>
                </a:spcBef>
                <a:defRPr/>
              </a:pPr>
              <a:r>
                <a:rPr lang="en-US" sz="2000" dirty="0">
                  <a:latin typeface="Calibri" panose="020F0502020204030204" pitchFamily="34" charset="0"/>
                </a:rPr>
                <a:t>A = Flow in the Tributary</a:t>
              </a:r>
            </a:p>
            <a:p>
              <a:pPr>
                <a:spcBef>
                  <a:spcPct val="15000"/>
                </a:spcBef>
                <a:defRPr/>
              </a:pPr>
              <a:r>
                <a:rPr lang="en-US" sz="2000" dirty="0">
                  <a:latin typeface="Calibri" panose="020F0502020204030204" pitchFamily="34" charset="0"/>
                </a:rPr>
                <a:t>B = Stage on the Main Stem</a:t>
              </a:r>
            </a:p>
            <a:p>
              <a:pPr>
                <a:spcBef>
                  <a:spcPct val="15000"/>
                </a:spcBef>
                <a:defRPr/>
              </a:pPr>
              <a:r>
                <a:rPr lang="en-US" sz="2000" i="1" dirty="0">
                  <a:solidFill>
                    <a:schemeClr val="accent6"/>
                  </a:solidFill>
                  <a:latin typeface="Calibri" panose="020F0502020204030204" pitchFamily="34" charset="0"/>
                </a:rPr>
                <a:t>C = Stage on the Tributary</a:t>
              </a:r>
            </a:p>
          </p:txBody>
        </p:sp>
        <p:sp>
          <p:nvSpPr>
            <p:cNvPr id="40968" name="Text Box 8"/>
            <p:cNvSpPr txBox="1">
              <a:spLocks noChangeArrowheads="1"/>
            </p:cNvSpPr>
            <p:nvPr/>
          </p:nvSpPr>
          <p:spPr bwMode="auto">
            <a:xfrm>
              <a:off x="5324475" y="4938713"/>
              <a:ext cx="2688557" cy="430887"/>
            </a:xfrm>
            <a:prstGeom prst="rect">
              <a:avLst/>
            </a:prstGeom>
            <a:noFill/>
            <a:ln w="9525">
              <a:noFill/>
              <a:miter lim="800000"/>
              <a:headEnd/>
              <a:tailEnd/>
            </a:ln>
            <a:effectLst/>
          </p:spPr>
          <p:txBody>
            <a:bodyPr wrap="none">
              <a:spAutoFit/>
            </a:bodyPr>
            <a:lstStyle/>
            <a:p>
              <a:pPr>
                <a:defRPr/>
              </a:pPr>
              <a:r>
                <a:rPr lang="en-US" sz="2200" b="1" dirty="0">
                  <a:solidFill>
                    <a:srgbClr val="C00000"/>
                  </a:solidFill>
                  <a:latin typeface="Calibri" panose="020F0502020204030204" pitchFamily="34" charset="0"/>
                </a:rPr>
                <a:t>Flooding on Tributary</a:t>
              </a:r>
            </a:p>
          </p:txBody>
        </p:sp>
        <p:sp>
          <p:nvSpPr>
            <p:cNvPr id="40969" name="Text Box 9"/>
            <p:cNvSpPr txBox="1">
              <a:spLocks noChangeArrowheads="1"/>
            </p:cNvSpPr>
            <p:nvPr/>
          </p:nvSpPr>
          <p:spPr bwMode="auto">
            <a:xfrm>
              <a:off x="7586663" y="1514475"/>
              <a:ext cx="457200" cy="396875"/>
            </a:xfrm>
            <a:prstGeom prst="rect">
              <a:avLst/>
            </a:prstGeom>
            <a:noFill/>
            <a:ln w="9525">
              <a:noFill/>
              <a:miter lim="800000"/>
              <a:headEnd/>
              <a:tailEnd/>
            </a:ln>
            <a:effectLst/>
          </p:spPr>
          <p:txBody>
            <a:bodyPr>
              <a:spAutoFit/>
            </a:bodyPr>
            <a:lstStyle/>
            <a:p>
              <a:pPr>
                <a:spcBef>
                  <a:spcPct val="50000"/>
                </a:spcBef>
                <a:defRPr/>
              </a:pPr>
              <a:r>
                <a:rPr lang="en-US" sz="2000" dirty="0">
                  <a:solidFill>
                    <a:srgbClr val="C00000"/>
                  </a:solidFill>
                  <a:latin typeface="Calibri" panose="020F0502020204030204" pitchFamily="34" charset="0"/>
                </a:rPr>
                <a:t>A</a:t>
              </a:r>
            </a:p>
          </p:txBody>
        </p:sp>
        <p:sp>
          <p:nvSpPr>
            <p:cNvPr id="40970" name="Text Box 10"/>
            <p:cNvSpPr txBox="1">
              <a:spLocks noChangeArrowheads="1"/>
            </p:cNvSpPr>
            <p:nvPr/>
          </p:nvSpPr>
          <p:spPr bwMode="auto">
            <a:xfrm>
              <a:off x="6724650" y="2895600"/>
              <a:ext cx="457200" cy="396875"/>
            </a:xfrm>
            <a:prstGeom prst="rect">
              <a:avLst/>
            </a:prstGeom>
            <a:noFill/>
            <a:ln w="9525">
              <a:noFill/>
              <a:miter lim="800000"/>
              <a:headEnd/>
              <a:tailEnd/>
            </a:ln>
            <a:effectLst/>
          </p:spPr>
          <p:txBody>
            <a:bodyPr>
              <a:spAutoFit/>
            </a:bodyPr>
            <a:lstStyle/>
            <a:p>
              <a:pPr>
                <a:spcBef>
                  <a:spcPct val="50000"/>
                </a:spcBef>
                <a:defRPr/>
              </a:pPr>
              <a:r>
                <a:rPr lang="en-US" sz="2000" dirty="0">
                  <a:solidFill>
                    <a:srgbClr val="C00000"/>
                  </a:solidFill>
                  <a:latin typeface="Calibri" panose="020F0502020204030204" pitchFamily="34" charset="0"/>
                </a:rPr>
                <a:t>B</a:t>
              </a:r>
            </a:p>
          </p:txBody>
        </p:sp>
        <p:sp>
          <p:nvSpPr>
            <p:cNvPr id="40971" name="Text Box 11"/>
            <p:cNvSpPr txBox="1">
              <a:spLocks noChangeArrowheads="1"/>
            </p:cNvSpPr>
            <p:nvPr/>
          </p:nvSpPr>
          <p:spPr bwMode="auto">
            <a:xfrm>
              <a:off x="6882608" y="1933120"/>
              <a:ext cx="457200" cy="396875"/>
            </a:xfrm>
            <a:prstGeom prst="rect">
              <a:avLst/>
            </a:prstGeom>
            <a:noFill/>
            <a:ln w="9525">
              <a:noFill/>
              <a:miter lim="800000"/>
              <a:headEnd/>
              <a:tailEnd/>
            </a:ln>
            <a:effectLst/>
          </p:spPr>
          <p:txBody>
            <a:bodyPr>
              <a:spAutoFit/>
            </a:bodyPr>
            <a:lstStyle/>
            <a:p>
              <a:pPr>
                <a:spcBef>
                  <a:spcPct val="50000"/>
                </a:spcBef>
                <a:defRPr/>
              </a:pPr>
              <a:r>
                <a:rPr lang="en-US" sz="2000" dirty="0">
                  <a:solidFill>
                    <a:srgbClr val="C00000"/>
                  </a:solidFill>
                  <a:latin typeface="Calibri" panose="020F0502020204030204" pitchFamily="34" charset="0"/>
                </a:rPr>
                <a:t>C</a:t>
              </a:r>
            </a:p>
          </p:txBody>
        </p:sp>
      </p:grpSp>
      <p:grpSp>
        <p:nvGrpSpPr>
          <p:cNvPr id="4099" name="Group 26"/>
          <p:cNvGrpSpPr>
            <a:grpSpLocks/>
          </p:cNvGrpSpPr>
          <p:nvPr/>
        </p:nvGrpSpPr>
        <p:grpSpPr bwMode="auto">
          <a:xfrm>
            <a:off x="1400268" y="2328864"/>
            <a:ext cx="4765901" cy="4198858"/>
            <a:chOff x="404587" y="2328863"/>
            <a:chExt cx="4765901" cy="4198779"/>
          </a:xfrm>
        </p:grpSpPr>
        <p:sp>
          <p:nvSpPr>
            <p:cNvPr id="2" name="Freeform 12"/>
            <p:cNvSpPr>
              <a:spLocks/>
            </p:cNvSpPr>
            <p:nvPr/>
          </p:nvSpPr>
          <p:spPr bwMode="auto">
            <a:xfrm>
              <a:off x="760413" y="3033700"/>
              <a:ext cx="4038600" cy="1427135"/>
            </a:xfrm>
            <a:custGeom>
              <a:avLst/>
              <a:gdLst>
                <a:gd name="T0" fmla="*/ 2147483647 w 2544"/>
                <a:gd name="T1" fmla="*/ 0 h 899"/>
                <a:gd name="T2" fmla="*/ 2147483647 w 2544"/>
                <a:gd name="T3" fmla="*/ 0 h 899"/>
                <a:gd name="T4" fmla="*/ 2147483647 w 2544"/>
                <a:gd name="T5" fmla="*/ 2147483647 h 899"/>
                <a:gd name="T6" fmla="*/ 0 w 2544"/>
                <a:gd name="T7" fmla="*/ 2147483647 h 899"/>
                <a:gd name="T8" fmla="*/ 0 w 2544"/>
                <a:gd name="T9" fmla="*/ 2147483647 h 899"/>
                <a:gd name="T10" fmla="*/ 2147483647 w 2544"/>
                <a:gd name="T11" fmla="*/ 2147483647 h 899"/>
                <a:gd name="T12" fmla="*/ 2147483647 w 2544"/>
                <a:gd name="T13" fmla="*/ 2147483647 h 899"/>
                <a:gd name="T14" fmla="*/ 2147483647 w 2544"/>
                <a:gd name="T15" fmla="*/ 2147483647 h 899"/>
                <a:gd name="T16" fmla="*/ 2147483647 w 2544"/>
                <a:gd name="T17" fmla="*/ 2147483647 h 899"/>
                <a:gd name="T18" fmla="*/ 2147483647 w 2544"/>
                <a:gd name="T19" fmla="*/ 2147483647 h 899"/>
                <a:gd name="T20" fmla="*/ 2147483647 w 2544"/>
                <a:gd name="T21" fmla="*/ 2147483647 h 899"/>
                <a:gd name="T22" fmla="*/ 2147483647 w 2544"/>
                <a:gd name="T23" fmla="*/ 2147483647 h 899"/>
                <a:gd name="T24" fmla="*/ 2147483647 w 2544"/>
                <a:gd name="T25" fmla="*/ 2147483647 h 899"/>
                <a:gd name="T26" fmla="*/ 2147483647 w 2544"/>
                <a:gd name="T27" fmla="*/ 2147483647 h 899"/>
                <a:gd name="T28" fmla="*/ 2147483647 w 2544"/>
                <a:gd name="T29" fmla="*/ 2147483647 h 8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44"/>
                <a:gd name="T46" fmla="*/ 0 h 899"/>
                <a:gd name="T47" fmla="*/ 2544 w 2544"/>
                <a:gd name="T48" fmla="*/ 899 h 89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44" h="899">
                  <a:moveTo>
                    <a:pt x="1566" y="0"/>
                  </a:moveTo>
                  <a:lnTo>
                    <a:pt x="1218" y="0"/>
                  </a:lnTo>
                  <a:lnTo>
                    <a:pt x="1092" y="162"/>
                  </a:lnTo>
                  <a:lnTo>
                    <a:pt x="0" y="162"/>
                  </a:lnTo>
                  <a:lnTo>
                    <a:pt x="0" y="891"/>
                  </a:lnTo>
                  <a:lnTo>
                    <a:pt x="131" y="899"/>
                  </a:lnTo>
                  <a:lnTo>
                    <a:pt x="306" y="888"/>
                  </a:lnTo>
                  <a:lnTo>
                    <a:pt x="507" y="843"/>
                  </a:lnTo>
                  <a:lnTo>
                    <a:pt x="660" y="762"/>
                  </a:lnTo>
                  <a:lnTo>
                    <a:pt x="786" y="660"/>
                  </a:lnTo>
                  <a:lnTo>
                    <a:pt x="1098" y="408"/>
                  </a:lnTo>
                  <a:lnTo>
                    <a:pt x="1746" y="288"/>
                  </a:lnTo>
                  <a:lnTo>
                    <a:pt x="2172" y="240"/>
                  </a:lnTo>
                  <a:lnTo>
                    <a:pt x="2382" y="150"/>
                  </a:lnTo>
                  <a:lnTo>
                    <a:pt x="2544" y="6"/>
                  </a:lnTo>
                </a:path>
              </a:pathLst>
            </a:custGeom>
            <a:solidFill>
              <a:schemeClr val="accent2">
                <a:lumMod val="60000"/>
                <a:lumOff val="40000"/>
              </a:schemeClr>
            </a:solidFill>
            <a:ln w="9525">
              <a:solidFill>
                <a:schemeClr val="accent2">
                  <a:lumMod val="60000"/>
                  <a:lumOff val="40000"/>
                </a:schemeClr>
              </a:solidFill>
              <a:round/>
              <a:headEnd/>
              <a:tailEnd/>
            </a:ln>
          </p:spPr>
          <p:txBody>
            <a:bodyPr/>
            <a:lstStyle/>
            <a:p>
              <a:pPr>
                <a:defRPr/>
              </a:pPr>
              <a:endParaRPr lang="en-US"/>
            </a:p>
          </p:txBody>
        </p:sp>
        <p:sp>
          <p:nvSpPr>
            <p:cNvPr id="4102" name="Freeform 13"/>
            <p:cNvSpPr>
              <a:spLocks/>
            </p:cNvSpPr>
            <p:nvPr/>
          </p:nvSpPr>
          <p:spPr bwMode="auto">
            <a:xfrm>
              <a:off x="2198688" y="3386357"/>
              <a:ext cx="685800" cy="523626"/>
            </a:xfrm>
            <a:custGeom>
              <a:avLst/>
              <a:gdLst>
                <a:gd name="T0" fmla="*/ 2147483647 w 432"/>
                <a:gd name="T1" fmla="*/ 2147483647 h 336"/>
                <a:gd name="T2" fmla="*/ 2147483647 w 432"/>
                <a:gd name="T3" fmla="*/ 0 h 336"/>
                <a:gd name="T4" fmla="*/ 2147483647 w 432"/>
                <a:gd name="T5" fmla="*/ 0 h 336"/>
                <a:gd name="T6" fmla="*/ 0 w 432"/>
                <a:gd name="T7" fmla="*/ 2147483647 h 336"/>
                <a:gd name="T8" fmla="*/ 2147483647 w 432"/>
                <a:gd name="T9" fmla="*/ 2147483647 h 336"/>
                <a:gd name="T10" fmla="*/ 2147483647 w 432"/>
                <a:gd name="T11" fmla="*/ 2147483647 h 336"/>
                <a:gd name="T12" fmla="*/ 2147483647 w 432"/>
                <a:gd name="T13" fmla="*/ 2147483647 h 336"/>
                <a:gd name="T14" fmla="*/ 0 60000 65536"/>
                <a:gd name="T15" fmla="*/ 0 60000 65536"/>
                <a:gd name="T16" fmla="*/ 0 60000 65536"/>
                <a:gd name="T17" fmla="*/ 0 60000 65536"/>
                <a:gd name="T18" fmla="*/ 0 60000 65536"/>
                <a:gd name="T19" fmla="*/ 0 60000 65536"/>
                <a:gd name="T20" fmla="*/ 0 60000 65536"/>
                <a:gd name="T21" fmla="*/ 0 w 432"/>
                <a:gd name="T22" fmla="*/ 0 h 336"/>
                <a:gd name="T23" fmla="*/ 432 w 432"/>
                <a:gd name="T24" fmla="*/ 336 h 336"/>
                <a:gd name="connsiteX0" fmla="*/ 10000 w 10000"/>
                <a:gd name="connsiteY0" fmla="*/ 4286 h 10000"/>
                <a:gd name="connsiteX1" fmla="*/ 8960 w 10000"/>
                <a:gd name="connsiteY1" fmla="*/ 228 h 10000"/>
                <a:gd name="connsiteX2" fmla="*/ 2222 w 10000"/>
                <a:gd name="connsiteY2" fmla="*/ 0 h 10000"/>
                <a:gd name="connsiteX3" fmla="*/ 0 w 10000"/>
                <a:gd name="connsiteY3" fmla="*/ 10000 h 10000"/>
                <a:gd name="connsiteX4" fmla="*/ 3333 w 10000"/>
                <a:gd name="connsiteY4" fmla="*/ 7143 h 10000"/>
                <a:gd name="connsiteX5" fmla="*/ 5556 w 10000"/>
                <a:gd name="connsiteY5" fmla="*/ 5714 h 10000"/>
                <a:gd name="connsiteX6" fmla="*/ 10000 w 10000"/>
                <a:gd name="connsiteY6" fmla="*/ 4286 h 10000"/>
                <a:gd name="connsiteX0" fmla="*/ 10000 w 10000"/>
                <a:gd name="connsiteY0" fmla="*/ 4058 h 9772"/>
                <a:gd name="connsiteX1" fmla="*/ 8960 w 10000"/>
                <a:gd name="connsiteY1" fmla="*/ 0 h 9772"/>
                <a:gd name="connsiteX2" fmla="*/ 2116 w 10000"/>
                <a:gd name="connsiteY2" fmla="*/ 46 h 9772"/>
                <a:gd name="connsiteX3" fmla="*/ 0 w 10000"/>
                <a:gd name="connsiteY3" fmla="*/ 9772 h 9772"/>
                <a:gd name="connsiteX4" fmla="*/ 3333 w 10000"/>
                <a:gd name="connsiteY4" fmla="*/ 6915 h 9772"/>
                <a:gd name="connsiteX5" fmla="*/ 5556 w 10000"/>
                <a:gd name="connsiteY5" fmla="*/ 5486 h 9772"/>
                <a:gd name="connsiteX6" fmla="*/ 10000 w 10000"/>
                <a:gd name="connsiteY6" fmla="*/ 4058 h 9772"/>
                <a:gd name="connsiteX0" fmla="*/ 10000 w 10000"/>
                <a:gd name="connsiteY0" fmla="*/ 4199 h 10046"/>
                <a:gd name="connsiteX1" fmla="*/ 8960 w 10000"/>
                <a:gd name="connsiteY1" fmla="*/ 46 h 10046"/>
                <a:gd name="connsiteX2" fmla="*/ 2116 w 10000"/>
                <a:gd name="connsiteY2" fmla="*/ 0 h 10046"/>
                <a:gd name="connsiteX3" fmla="*/ 0 w 10000"/>
                <a:gd name="connsiteY3" fmla="*/ 10046 h 10046"/>
                <a:gd name="connsiteX4" fmla="*/ 3333 w 10000"/>
                <a:gd name="connsiteY4" fmla="*/ 7122 h 10046"/>
                <a:gd name="connsiteX5" fmla="*/ 5556 w 10000"/>
                <a:gd name="connsiteY5" fmla="*/ 5660 h 10046"/>
                <a:gd name="connsiteX6" fmla="*/ 10000 w 10000"/>
                <a:gd name="connsiteY6" fmla="*/ 4199 h 10046"/>
                <a:gd name="connsiteX0" fmla="*/ 10000 w 10000"/>
                <a:gd name="connsiteY0" fmla="*/ 4246 h 10093"/>
                <a:gd name="connsiteX1" fmla="*/ 8925 w 10000"/>
                <a:gd name="connsiteY1" fmla="*/ 0 h 10093"/>
                <a:gd name="connsiteX2" fmla="*/ 2116 w 10000"/>
                <a:gd name="connsiteY2" fmla="*/ 47 h 10093"/>
                <a:gd name="connsiteX3" fmla="*/ 0 w 10000"/>
                <a:gd name="connsiteY3" fmla="*/ 10093 h 10093"/>
                <a:gd name="connsiteX4" fmla="*/ 3333 w 10000"/>
                <a:gd name="connsiteY4" fmla="*/ 7169 h 10093"/>
                <a:gd name="connsiteX5" fmla="*/ 5556 w 10000"/>
                <a:gd name="connsiteY5" fmla="*/ 5707 h 10093"/>
                <a:gd name="connsiteX6" fmla="*/ 10000 w 10000"/>
                <a:gd name="connsiteY6" fmla="*/ 4246 h 10093"/>
                <a:gd name="connsiteX0" fmla="*/ 10000 w 10000"/>
                <a:gd name="connsiteY0" fmla="*/ 4199 h 10046"/>
                <a:gd name="connsiteX1" fmla="*/ 8925 w 10000"/>
                <a:gd name="connsiteY1" fmla="*/ 46 h 10046"/>
                <a:gd name="connsiteX2" fmla="*/ 2116 w 10000"/>
                <a:gd name="connsiteY2" fmla="*/ 0 h 10046"/>
                <a:gd name="connsiteX3" fmla="*/ 0 w 10000"/>
                <a:gd name="connsiteY3" fmla="*/ 10046 h 10046"/>
                <a:gd name="connsiteX4" fmla="*/ 3333 w 10000"/>
                <a:gd name="connsiteY4" fmla="*/ 7122 h 10046"/>
                <a:gd name="connsiteX5" fmla="*/ 5556 w 10000"/>
                <a:gd name="connsiteY5" fmla="*/ 5660 h 10046"/>
                <a:gd name="connsiteX6" fmla="*/ 10000 w 10000"/>
                <a:gd name="connsiteY6" fmla="*/ 4199 h 10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046">
                  <a:moveTo>
                    <a:pt x="10000" y="4199"/>
                  </a:moveTo>
                  <a:lnTo>
                    <a:pt x="8925" y="46"/>
                  </a:lnTo>
                  <a:lnTo>
                    <a:pt x="2116" y="0"/>
                  </a:lnTo>
                  <a:lnTo>
                    <a:pt x="0" y="10046"/>
                  </a:lnTo>
                  <a:lnTo>
                    <a:pt x="3333" y="7122"/>
                  </a:lnTo>
                  <a:lnTo>
                    <a:pt x="5556" y="5660"/>
                  </a:lnTo>
                  <a:lnTo>
                    <a:pt x="10000" y="4199"/>
                  </a:lnTo>
                  <a:close/>
                </a:path>
              </a:pathLst>
            </a:custGeom>
            <a:solidFill>
              <a:srgbClr val="996633"/>
            </a:solidFill>
            <a:ln w="9525">
              <a:noFill/>
              <a:round/>
              <a:headEnd/>
              <a:tailEnd/>
            </a:ln>
          </p:spPr>
          <p:txBody>
            <a:bodyPr/>
            <a:lstStyle/>
            <a:p>
              <a:pPr>
                <a:defRPr/>
              </a:pPr>
              <a:endParaRPr lang="en-US"/>
            </a:p>
          </p:txBody>
        </p:sp>
        <p:sp>
          <p:nvSpPr>
            <p:cNvPr id="4103" name="Freeform 14"/>
            <p:cNvSpPr>
              <a:spLocks/>
            </p:cNvSpPr>
            <p:nvPr/>
          </p:nvSpPr>
          <p:spPr bwMode="auto">
            <a:xfrm>
              <a:off x="750888" y="2538409"/>
              <a:ext cx="4419600" cy="1930364"/>
            </a:xfrm>
            <a:custGeom>
              <a:avLst/>
              <a:gdLst>
                <a:gd name="T0" fmla="*/ 0 w 2784"/>
                <a:gd name="T1" fmla="*/ 2147483647 h 1216"/>
                <a:gd name="T2" fmla="*/ 2147483647 w 2784"/>
                <a:gd name="T3" fmla="*/ 2147483647 h 1216"/>
                <a:gd name="T4" fmla="*/ 2147483647 w 2784"/>
                <a:gd name="T5" fmla="*/ 2147483647 h 1216"/>
                <a:gd name="T6" fmla="*/ 2147483647 w 2784"/>
                <a:gd name="T7" fmla="*/ 2147483647 h 1216"/>
                <a:gd name="T8" fmla="*/ 2147483647 w 2784"/>
                <a:gd name="T9" fmla="*/ 2147483647 h 1216"/>
                <a:gd name="T10" fmla="*/ 2147483647 w 2784"/>
                <a:gd name="T11" fmla="*/ 2147483647 h 1216"/>
                <a:gd name="T12" fmla="*/ 2147483647 w 2784"/>
                <a:gd name="T13" fmla="*/ 2147483647 h 1216"/>
                <a:gd name="T14" fmla="*/ 2147483647 w 2784"/>
                <a:gd name="T15" fmla="*/ 0 h 1216"/>
                <a:gd name="T16" fmla="*/ 0 60000 65536"/>
                <a:gd name="T17" fmla="*/ 0 60000 65536"/>
                <a:gd name="T18" fmla="*/ 0 60000 65536"/>
                <a:gd name="T19" fmla="*/ 0 60000 65536"/>
                <a:gd name="T20" fmla="*/ 0 60000 65536"/>
                <a:gd name="T21" fmla="*/ 0 60000 65536"/>
                <a:gd name="T22" fmla="*/ 0 60000 65536"/>
                <a:gd name="T23" fmla="*/ 0 60000 65536"/>
                <a:gd name="T24" fmla="*/ 0 w 2784"/>
                <a:gd name="T25" fmla="*/ 0 h 1216"/>
                <a:gd name="T26" fmla="*/ 2784 w 2784"/>
                <a:gd name="T27" fmla="*/ 1216 h 12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84" h="1216">
                  <a:moveTo>
                    <a:pt x="0" y="1200"/>
                  </a:moveTo>
                  <a:cubicBezTo>
                    <a:pt x="116" y="1208"/>
                    <a:pt x="232" y="1216"/>
                    <a:pt x="336" y="1200"/>
                  </a:cubicBezTo>
                  <a:cubicBezTo>
                    <a:pt x="440" y="1184"/>
                    <a:pt x="536" y="1152"/>
                    <a:pt x="624" y="1104"/>
                  </a:cubicBezTo>
                  <a:cubicBezTo>
                    <a:pt x="712" y="1056"/>
                    <a:pt x="776" y="976"/>
                    <a:pt x="864" y="912"/>
                  </a:cubicBezTo>
                  <a:cubicBezTo>
                    <a:pt x="952" y="848"/>
                    <a:pt x="1024" y="768"/>
                    <a:pt x="1152" y="720"/>
                  </a:cubicBezTo>
                  <a:cubicBezTo>
                    <a:pt x="1280" y="672"/>
                    <a:pt x="1432" y="664"/>
                    <a:pt x="1632" y="624"/>
                  </a:cubicBezTo>
                  <a:cubicBezTo>
                    <a:pt x="1832" y="584"/>
                    <a:pt x="2160" y="584"/>
                    <a:pt x="2352" y="480"/>
                  </a:cubicBezTo>
                  <a:cubicBezTo>
                    <a:pt x="2544" y="376"/>
                    <a:pt x="2664" y="188"/>
                    <a:pt x="2784" y="0"/>
                  </a:cubicBezTo>
                </a:path>
              </a:pathLst>
            </a:custGeom>
            <a:noFill/>
            <a:ln w="38100" cmpd="sng">
              <a:solidFill>
                <a:srgbClr val="996633"/>
              </a:solidFill>
              <a:round/>
              <a:headEnd/>
              <a:tailEnd/>
            </a:ln>
          </p:spPr>
          <p:txBody>
            <a:bodyPr/>
            <a:lstStyle/>
            <a:p>
              <a:pPr>
                <a:defRPr/>
              </a:pPr>
              <a:endParaRPr lang="en-US"/>
            </a:p>
          </p:txBody>
        </p:sp>
        <p:sp>
          <p:nvSpPr>
            <p:cNvPr id="4104" name="Freeform 15"/>
            <p:cNvSpPr>
              <a:spLocks/>
            </p:cNvSpPr>
            <p:nvPr/>
          </p:nvSpPr>
          <p:spPr bwMode="auto">
            <a:xfrm>
              <a:off x="2355850" y="2919402"/>
              <a:ext cx="438150" cy="431792"/>
            </a:xfrm>
            <a:custGeom>
              <a:avLst/>
              <a:gdLst>
                <a:gd name="T0" fmla="*/ 0 w 276"/>
                <a:gd name="T1" fmla="*/ 2147483647 h 272"/>
                <a:gd name="T2" fmla="*/ 2147483647 w 276"/>
                <a:gd name="T3" fmla="*/ 2147483647 h 272"/>
                <a:gd name="T4" fmla="*/ 2147483647 w 276"/>
                <a:gd name="T5" fmla="*/ 0 h 272"/>
                <a:gd name="T6" fmla="*/ 2147483647 w 276"/>
                <a:gd name="T7" fmla="*/ 0 h 272"/>
                <a:gd name="T8" fmla="*/ 2147483647 w 276"/>
                <a:gd name="T9" fmla="*/ 2147483647 h 272"/>
                <a:gd name="T10" fmla="*/ 0 60000 65536"/>
                <a:gd name="T11" fmla="*/ 0 60000 65536"/>
                <a:gd name="T12" fmla="*/ 0 60000 65536"/>
                <a:gd name="T13" fmla="*/ 0 60000 65536"/>
                <a:gd name="T14" fmla="*/ 0 60000 65536"/>
                <a:gd name="T15" fmla="*/ 0 w 276"/>
                <a:gd name="T16" fmla="*/ 0 h 272"/>
                <a:gd name="T17" fmla="*/ 276 w 276"/>
                <a:gd name="T18" fmla="*/ 272 h 272"/>
              </a:gdLst>
              <a:ahLst/>
              <a:cxnLst>
                <a:cxn ang="T10">
                  <a:pos x="T0" y="T1"/>
                </a:cxn>
                <a:cxn ang="T11">
                  <a:pos x="T2" y="T3"/>
                </a:cxn>
                <a:cxn ang="T12">
                  <a:pos x="T4" y="T5"/>
                </a:cxn>
                <a:cxn ang="T13">
                  <a:pos x="T6" y="T7"/>
                </a:cxn>
                <a:cxn ang="T14">
                  <a:pos x="T8" y="T9"/>
                </a:cxn>
              </a:cxnLst>
              <a:rect l="T15" t="T16" r="T17" b="T18"/>
              <a:pathLst>
                <a:path w="276" h="272">
                  <a:moveTo>
                    <a:pt x="0" y="272"/>
                  </a:moveTo>
                  <a:lnTo>
                    <a:pt x="276" y="272"/>
                  </a:lnTo>
                  <a:lnTo>
                    <a:pt x="189" y="0"/>
                  </a:lnTo>
                  <a:lnTo>
                    <a:pt x="77" y="0"/>
                  </a:lnTo>
                  <a:lnTo>
                    <a:pt x="2" y="269"/>
                  </a:lnTo>
                </a:path>
              </a:pathLst>
            </a:custGeom>
            <a:solidFill>
              <a:srgbClr val="996633"/>
            </a:solidFill>
            <a:ln w="9525">
              <a:solidFill>
                <a:srgbClr val="996633"/>
              </a:solidFill>
              <a:round/>
              <a:headEnd/>
              <a:tailEnd/>
            </a:ln>
          </p:spPr>
          <p:txBody>
            <a:bodyPr/>
            <a:lstStyle/>
            <a:p>
              <a:pPr>
                <a:defRPr/>
              </a:pPr>
              <a:endParaRPr lang="en-US"/>
            </a:p>
          </p:txBody>
        </p:sp>
        <p:sp>
          <p:nvSpPr>
            <p:cNvPr id="40976" name="Text Box 16"/>
            <p:cNvSpPr txBox="1">
              <a:spLocks noChangeArrowheads="1"/>
            </p:cNvSpPr>
            <p:nvPr/>
          </p:nvSpPr>
          <p:spPr bwMode="auto">
            <a:xfrm>
              <a:off x="903288" y="3435533"/>
              <a:ext cx="1035860" cy="707873"/>
            </a:xfrm>
            <a:prstGeom prst="rect">
              <a:avLst/>
            </a:prstGeom>
            <a:noFill/>
            <a:ln w="9525">
              <a:noFill/>
              <a:miter lim="800000"/>
              <a:headEnd/>
              <a:tailEnd/>
            </a:ln>
            <a:effectLst/>
          </p:spPr>
          <p:txBody>
            <a:bodyPr wrap="none">
              <a:spAutoFit/>
            </a:bodyPr>
            <a:lstStyle/>
            <a:p>
              <a:pPr algn="ctr">
                <a:defRPr/>
              </a:pPr>
              <a:r>
                <a:rPr lang="en-US" sz="2000" dirty="0">
                  <a:latin typeface="Calibri" panose="020F0502020204030204" pitchFamily="34" charset="0"/>
                </a:rPr>
                <a:t>River</a:t>
              </a:r>
            </a:p>
            <a:p>
              <a:pPr algn="ctr">
                <a:defRPr/>
              </a:pPr>
              <a:r>
                <a:rPr lang="en-US" sz="2000" dirty="0">
                  <a:latin typeface="Calibri" panose="020F0502020204030204" pitchFamily="34" charset="0"/>
                </a:rPr>
                <a:t>Channel</a:t>
              </a:r>
            </a:p>
          </p:txBody>
        </p:sp>
        <p:sp>
          <p:nvSpPr>
            <p:cNvPr id="40977" name="Text Box 17"/>
            <p:cNvSpPr txBox="1">
              <a:spLocks noChangeArrowheads="1"/>
            </p:cNvSpPr>
            <p:nvPr/>
          </p:nvSpPr>
          <p:spPr bwMode="auto">
            <a:xfrm>
              <a:off x="2220402" y="2487610"/>
              <a:ext cx="788421" cy="400102"/>
            </a:xfrm>
            <a:prstGeom prst="rect">
              <a:avLst/>
            </a:prstGeom>
            <a:noFill/>
            <a:ln w="9525">
              <a:noFill/>
              <a:miter lim="800000"/>
              <a:headEnd/>
              <a:tailEnd/>
            </a:ln>
            <a:effectLst/>
          </p:spPr>
          <p:txBody>
            <a:bodyPr wrap="none">
              <a:spAutoFit/>
            </a:bodyPr>
            <a:lstStyle/>
            <a:p>
              <a:pPr algn="ctr">
                <a:defRPr/>
              </a:pPr>
              <a:r>
                <a:rPr lang="en-US" sz="2000" dirty="0">
                  <a:latin typeface="Calibri" panose="020F0502020204030204" pitchFamily="34" charset="0"/>
                </a:rPr>
                <a:t>Levee</a:t>
              </a:r>
            </a:p>
          </p:txBody>
        </p:sp>
        <p:sp>
          <p:nvSpPr>
            <p:cNvPr id="4107" name="Line 18"/>
            <p:cNvSpPr>
              <a:spLocks noChangeShapeType="1"/>
            </p:cNvSpPr>
            <p:nvPr/>
          </p:nvSpPr>
          <p:spPr bwMode="auto">
            <a:xfrm flipH="1">
              <a:off x="4756832" y="2530245"/>
              <a:ext cx="304800" cy="380993"/>
            </a:xfrm>
            <a:prstGeom prst="line">
              <a:avLst/>
            </a:prstGeom>
            <a:noFill/>
            <a:ln w="28575">
              <a:solidFill>
                <a:schemeClr val="accent2">
                  <a:lumMod val="60000"/>
                  <a:lumOff val="40000"/>
                </a:schemeClr>
              </a:solidFill>
              <a:round/>
              <a:headEnd/>
              <a:tailEnd type="triangle" w="lg" len="lg"/>
            </a:ln>
          </p:spPr>
          <p:txBody>
            <a:bodyPr/>
            <a:lstStyle/>
            <a:p>
              <a:pPr>
                <a:defRPr/>
              </a:pPr>
              <a:endParaRPr lang="en-US"/>
            </a:p>
          </p:txBody>
        </p:sp>
        <p:sp>
          <p:nvSpPr>
            <p:cNvPr id="40979" name="Text Box 19"/>
            <p:cNvSpPr txBox="1">
              <a:spLocks noChangeArrowheads="1"/>
            </p:cNvSpPr>
            <p:nvPr/>
          </p:nvSpPr>
          <p:spPr bwMode="auto">
            <a:xfrm>
              <a:off x="903288" y="5419667"/>
              <a:ext cx="3888437" cy="1107975"/>
            </a:xfrm>
            <a:prstGeom prst="rect">
              <a:avLst/>
            </a:prstGeom>
            <a:noFill/>
            <a:ln w="9525">
              <a:noFill/>
              <a:miter lim="800000"/>
              <a:headEnd/>
              <a:tailEnd/>
            </a:ln>
            <a:effectLst/>
          </p:spPr>
          <p:txBody>
            <a:bodyPr wrap="none">
              <a:spAutoFit/>
            </a:bodyPr>
            <a:lstStyle/>
            <a:p>
              <a:pPr>
                <a:spcBef>
                  <a:spcPct val="15000"/>
                </a:spcBef>
                <a:defRPr/>
              </a:pPr>
              <a:r>
                <a:rPr lang="en-US" sz="2000" dirty="0">
                  <a:latin typeface="Calibri" panose="020F0502020204030204" pitchFamily="34" charset="0"/>
                </a:rPr>
                <a:t>A = Local Runoff</a:t>
              </a:r>
            </a:p>
            <a:p>
              <a:pPr>
                <a:spcBef>
                  <a:spcPct val="15000"/>
                </a:spcBef>
                <a:defRPr/>
              </a:pPr>
              <a:r>
                <a:rPr lang="en-US" sz="2000" dirty="0">
                  <a:latin typeface="Calibri" panose="020F0502020204030204" pitchFamily="34" charset="0"/>
                </a:rPr>
                <a:t>B = Flow/Stage in the River Channel</a:t>
              </a:r>
            </a:p>
            <a:p>
              <a:pPr>
                <a:spcBef>
                  <a:spcPct val="15000"/>
                </a:spcBef>
                <a:defRPr/>
              </a:pPr>
              <a:r>
                <a:rPr lang="en-US" sz="2000" i="1" dirty="0">
                  <a:solidFill>
                    <a:schemeClr val="accent6"/>
                  </a:solidFill>
                  <a:latin typeface="Calibri" panose="020F0502020204030204" pitchFamily="34" charset="0"/>
                </a:rPr>
                <a:t>C = Pond Stage behind the Levee</a:t>
              </a:r>
            </a:p>
          </p:txBody>
        </p:sp>
        <p:sp>
          <p:nvSpPr>
            <p:cNvPr id="40980" name="Text Box 20"/>
            <p:cNvSpPr txBox="1">
              <a:spLocks noChangeArrowheads="1"/>
            </p:cNvSpPr>
            <p:nvPr/>
          </p:nvSpPr>
          <p:spPr bwMode="auto">
            <a:xfrm>
              <a:off x="1512888" y="4938664"/>
              <a:ext cx="2139047" cy="430879"/>
            </a:xfrm>
            <a:prstGeom prst="rect">
              <a:avLst/>
            </a:prstGeom>
            <a:noFill/>
            <a:ln w="9525">
              <a:noFill/>
              <a:miter lim="800000"/>
              <a:headEnd/>
              <a:tailEnd/>
            </a:ln>
            <a:effectLst/>
          </p:spPr>
          <p:txBody>
            <a:bodyPr wrap="none">
              <a:spAutoFit/>
            </a:bodyPr>
            <a:lstStyle/>
            <a:p>
              <a:pPr>
                <a:defRPr/>
              </a:pPr>
              <a:r>
                <a:rPr lang="en-US" sz="2200" b="1" dirty="0">
                  <a:solidFill>
                    <a:srgbClr val="C00000"/>
                  </a:solidFill>
                  <a:latin typeface="Calibri" panose="020F0502020204030204" pitchFamily="34" charset="0"/>
                </a:rPr>
                <a:t>Interior Flooding</a:t>
              </a:r>
            </a:p>
          </p:txBody>
        </p:sp>
        <p:sp>
          <p:nvSpPr>
            <p:cNvPr id="40981" name="Text Box 21"/>
            <p:cNvSpPr txBox="1">
              <a:spLocks noChangeArrowheads="1"/>
            </p:cNvSpPr>
            <p:nvPr/>
          </p:nvSpPr>
          <p:spPr bwMode="auto">
            <a:xfrm>
              <a:off x="2541588" y="3765940"/>
              <a:ext cx="1300162" cy="581014"/>
            </a:xfrm>
            <a:prstGeom prst="rect">
              <a:avLst/>
            </a:prstGeom>
            <a:noFill/>
            <a:ln w="9525">
              <a:noFill/>
              <a:miter lim="800000"/>
              <a:headEnd/>
              <a:tailEnd/>
            </a:ln>
            <a:effectLst/>
          </p:spPr>
          <p:txBody>
            <a:bodyPr wrap="square">
              <a:spAutoFit/>
            </a:bodyPr>
            <a:lstStyle/>
            <a:p>
              <a:pPr algn="ctr">
                <a:defRPr/>
              </a:pPr>
              <a:r>
                <a:rPr lang="en-US" sz="1600" dirty="0">
                  <a:latin typeface="Calibri" panose="020F0502020204030204" pitchFamily="34" charset="0"/>
                </a:rPr>
                <a:t>Conduit with</a:t>
              </a:r>
            </a:p>
            <a:p>
              <a:pPr algn="ctr">
                <a:defRPr/>
              </a:pPr>
              <a:r>
                <a:rPr lang="en-US" sz="1600" dirty="0">
                  <a:latin typeface="Calibri" panose="020F0502020204030204" pitchFamily="34" charset="0"/>
                </a:rPr>
                <a:t>Flap Gate</a:t>
              </a:r>
            </a:p>
          </p:txBody>
        </p:sp>
        <p:sp>
          <p:nvSpPr>
            <p:cNvPr id="4111" name="Line 22"/>
            <p:cNvSpPr>
              <a:spLocks noChangeShapeType="1"/>
            </p:cNvSpPr>
            <p:nvPr/>
          </p:nvSpPr>
          <p:spPr bwMode="auto">
            <a:xfrm flipH="1" flipV="1">
              <a:off x="2608263" y="3411518"/>
              <a:ext cx="133350" cy="374643"/>
            </a:xfrm>
            <a:prstGeom prst="line">
              <a:avLst/>
            </a:prstGeom>
            <a:noFill/>
            <a:ln w="25400">
              <a:solidFill>
                <a:srgbClr val="333333"/>
              </a:solidFill>
              <a:round/>
              <a:headEnd type="none" w="med" len="med"/>
              <a:tailEnd type="arrow" w="med" len="med"/>
            </a:ln>
          </p:spPr>
          <p:txBody>
            <a:bodyPr/>
            <a:lstStyle/>
            <a:p>
              <a:pPr>
                <a:defRPr/>
              </a:pPr>
              <a:endParaRPr lang="en-US"/>
            </a:p>
          </p:txBody>
        </p:sp>
        <p:sp>
          <p:nvSpPr>
            <p:cNvPr id="40983" name="Text Box 23"/>
            <p:cNvSpPr txBox="1">
              <a:spLocks noChangeArrowheads="1"/>
            </p:cNvSpPr>
            <p:nvPr/>
          </p:nvSpPr>
          <p:spPr bwMode="auto">
            <a:xfrm>
              <a:off x="404587" y="3213083"/>
              <a:ext cx="457200" cy="396868"/>
            </a:xfrm>
            <a:prstGeom prst="rect">
              <a:avLst/>
            </a:prstGeom>
            <a:noFill/>
            <a:ln w="9525">
              <a:noFill/>
              <a:miter lim="800000"/>
              <a:headEnd/>
              <a:tailEnd/>
            </a:ln>
            <a:effectLst/>
          </p:spPr>
          <p:txBody>
            <a:bodyPr>
              <a:spAutoFit/>
            </a:bodyPr>
            <a:lstStyle/>
            <a:p>
              <a:pPr>
                <a:spcBef>
                  <a:spcPct val="50000"/>
                </a:spcBef>
                <a:defRPr/>
              </a:pPr>
              <a:r>
                <a:rPr lang="en-US" sz="2000" dirty="0">
                  <a:solidFill>
                    <a:srgbClr val="C00000"/>
                  </a:solidFill>
                  <a:latin typeface="Calibri" panose="020F0502020204030204" pitchFamily="34" charset="0"/>
                </a:rPr>
                <a:t>B</a:t>
              </a:r>
            </a:p>
          </p:txBody>
        </p:sp>
        <p:sp>
          <p:nvSpPr>
            <p:cNvPr id="40984" name="Text Box 24"/>
            <p:cNvSpPr txBox="1">
              <a:spLocks noChangeArrowheads="1"/>
            </p:cNvSpPr>
            <p:nvPr/>
          </p:nvSpPr>
          <p:spPr bwMode="auto">
            <a:xfrm>
              <a:off x="4627563" y="2328863"/>
              <a:ext cx="457200" cy="396868"/>
            </a:xfrm>
            <a:prstGeom prst="rect">
              <a:avLst/>
            </a:prstGeom>
            <a:noFill/>
            <a:ln w="9525">
              <a:noFill/>
              <a:miter lim="800000"/>
              <a:headEnd/>
              <a:tailEnd/>
            </a:ln>
            <a:effectLst/>
          </p:spPr>
          <p:txBody>
            <a:bodyPr>
              <a:spAutoFit/>
            </a:bodyPr>
            <a:lstStyle/>
            <a:p>
              <a:pPr>
                <a:spcBef>
                  <a:spcPct val="50000"/>
                </a:spcBef>
                <a:defRPr/>
              </a:pPr>
              <a:r>
                <a:rPr lang="en-US" sz="2000" dirty="0">
                  <a:solidFill>
                    <a:srgbClr val="C00000"/>
                  </a:solidFill>
                  <a:latin typeface="Calibri" panose="020F0502020204030204" pitchFamily="34" charset="0"/>
                </a:rPr>
                <a:t>A</a:t>
              </a:r>
            </a:p>
          </p:txBody>
        </p:sp>
        <p:sp>
          <p:nvSpPr>
            <p:cNvPr id="40985" name="Text Box 25"/>
            <p:cNvSpPr txBox="1">
              <a:spLocks noChangeArrowheads="1"/>
            </p:cNvSpPr>
            <p:nvPr/>
          </p:nvSpPr>
          <p:spPr bwMode="auto">
            <a:xfrm>
              <a:off x="3006725" y="2655882"/>
              <a:ext cx="457200" cy="396868"/>
            </a:xfrm>
            <a:prstGeom prst="rect">
              <a:avLst/>
            </a:prstGeom>
            <a:noFill/>
            <a:ln w="9525">
              <a:noFill/>
              <a:miter lim="800000"/>
              <a:headEnd/>
              <a:tailEnd/>
            </a:ln>
            <a:effectLst/>
          </p:spPr>
          <p:txBody>
            <a:bodyPr>
              <a:spAutoFit/>
            </a:bodyPr>
            <a:lstStyle/>
            <a:p>
              <a:pPr>
                <a:spcBef>
                  <a:spcPct val="50000"/>
                </a:spcBef>
                <a:defRPr/>
              </a:pPr>
              <a:r>
                <a:rPr lang="en-US" sz="2000" dirty="0">
                  <a:solidFill>
                    <a:srgbClr val="C00000"/>
                  </a:solidFill>
                  <a:latin typeface="Calibri" panose="020F0502020204030204" pitchFamily="34" charset="0"/>
                </a:rPr>
                <a:t>C</a:t>
              </a:r>
            </a:p>
          </p:txBody>
        </p:sp>
      </p:grpSp>
      <p:sp>
        <p:nvSpPr>
          <p:cNvPr id="3" name="Title 2">
            <a:extLst>
              <a:ext uri="{FF2B5EF4-FFF2-40B4-BE49-F238E27FC236}">
                <a16:creationId xmlns:a16="http://schemas.microsoft.com/office/drawing/2014/main" id="{349982B5-D712-2036-9952-748101E625A5}"/>
              </a:ext>
            </a:extLst>
          </p:cNvPr>
          <p:cNvSpPr>
            <a:spLocks noGrp="1"/>
          </p:cNvSpPr>
          <p:nvPr>
            <p:ph type="title"/>
          </p:nvPr>
        </p:nvSpPr>
        <p:spPr>
          <a:xfrm>
            <a:off x="873760" y="214086"/>
            <a:ext cx="10861040" cy="1143000"/>
          </a:xfrm>
        </p:spPr>
        <p:txBody>
          <a:bodyPr/>
          <a:lstStyle/>
          <a:p>
            <a:r>
              <a:rPr lang="en-US" sz="3600" dirty="0">
                <a:solidFill>
                  <a:schemeClr val="accent6">
                    <a:lumMod val="75000"/>
                  </a:schemeClr>
                </a:solidFill>
              </a:rPr>
              <a:t>Problems requiring Coincident Frequency Analysis</a:t>
            </a:r>
            <a:endParaRPr lang="en-US" sz="3600" dirty="0"/>
          </a:p>
        </p:txBody>
      </p:sp>
      <p:sp>
        <p:nvSpPr>
          <p:cNvPr id="4101" name="Slide Number Placeholder 28"/>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D2E549DB-CFBF-4E7A-8172-CF10F4789D80}" type="slidenum">
              <a:rPr lang="en-US" altLang="en-US" sz="1400"/>
              <a:pPr eaLnBrk="1" hangingPunct="1"/>
              <a:t>4</a:t>
            </a:fld>
            <a:endParaRPr lang="en-US" altLang="en-US" sz="1400" dirty="0"/>
          </a:p>
        </p:txBody>
      </p:sp>
      <p:sp>
        <p:nvSpPr>
          <p:cNvPr id="30" name="Text Box 21">
            <a:extLst>
              <a:ext uri="{FF2B5EF4-FFF2-40B4-BE49-F238E27FC236}">
                <a16:creationId xmlns:a16="http://schemas.microsoft.com/office/drawing/2014/main" id="{CD2AE2D4-2D10-4B8B-9D5E-41D58EC48D70}"/>
              </a:ext>
            </a:extLst>
          </p:cNvPr>
          <p:cNvSpPr txBox="1">
            <a:spLocks noChangeArrowheads="1"/>
          </p:cNvSpPr>
          <p:nvPr/>
        </p:nvSpPr>
        <p:spPr bwMode="auto">
          <a:xfrm>
            <a:off x="4200511" y="2698821"/>
            <a:ext cx="1503569" cy="707886"/>
          </a:xfrm>
          <a:prstGeom prst="rect">
            <a:avLst/>
          </a:prstGeom>
          <a:noFill/>
          <a:ln w="9525">
            <a:noFill/>
            <a:miter lim="800000"/>
            <a:headEnd/>
            <a:tailEnd/>
          </a:ln>
          <a:effectLst/>
        </p:spPr>
        <p:txBody>
          <a:bodyPr wrap="square">
            <a:spAutoFit/>
          </a:bodyPr>
          <a:lstStyle/>
          <a:p>
            <a:pPr algn="ctr">
              <a:defRPr/>
            </a:pPr>
            <a:r>
              <a:rPr lang="en-US" sz="2000" dirty="0">
                <a:latin typeface="Calibri" panose="020F0502020204030204" pitchFamily="34" charset="0"/>
              </a:rPr>
              <a:t>Interior Pond</a:t>
            </a:r>
          </a:p>
        </p:txBody>
      </p:sp>
      <p:sp>
        <p:nvSpPr>
          <p:cNvPr id="5" name="Text Box 21">
            <a:extLst>
              <a:ext uri="{FF2B5EF4-FFF2-40B4-BE49-F238E27FC236}">
                <a16:creationId xmlns:a16="http://schemas.microsoft.com/office/drawing/2014/main" id="{E66BF602-1AC8-3AE9-A1EA-E282FEA9CE1B}"/>
              </a:ext>
            </a:extLst>
          </p:cNvPr>
          <p:cNvSpPr txBox="1">
            <a:spLocks noChangeArrowheads="1"/>
          </p:cNvSpPr>
          <p:nvPr/>
        </p:nvSpPr>
        <p:spPr bwMode="auto">
          <a:xfrm>
            <a:off x="5384634" y="1647330"/>
            <a:ext cx="1371600" cy="707886"/>
          </a:xfrm>
          <a:prstGeom prst="rect">
            <a:avLst/>
          </a:prstGeom>
          <a:noFill/>
          <a:ln w="9525">
            <a:noFill/>
            <a:miter lim="800000"/>
            <a:headEnd/>
            <a:tailEnd/>
          </a:ln>
          <a:effectLst/>
        </p:spPr>
        <p:txBody>
          <a:bodyPr wrap="square">
            <a:spAutoFit/>
          </a:bodyPr>
          <a:lstStyle/>
          <a:p>
            <a:pPr algn="ctr">
              <a:defRPr/>
            </a:pPr>
            <a:r>
              <a:rPr lang="en-US" sz="2000" dirty="0">
                <a:latin typeface="Calibri" panose="020F0502020204030204" pitchFamily="34" charset="0"/>
              </a:rPr>
              <a:t>Local Runoff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2B5AA2B-18B3-431F-BFC1-EC9FAA4EB2CE}" type="slidenum">
              <a:rPr lang="en-US" altLang="en-US" smtClean="0"/>
              <a:pPr/>
              <a:t>40</a:t>
            </a:fld>
            <a:endParaRPr lang="en-US" altLang="en-US"/>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1281" y="1933406"/>
            <a:ext cx="7661275" cy="322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5614" y="4075568"/>
            <a:ext cx="3228975" cy="251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8" name="Title 7">
            <a:extLst>
              <a:ext uri="{FF2B5EF4-FFF2-40B4-BE49-F238E27FC236}">
                <a16:creationId xmlns:a16="http://schemas.microsoft.com/office/drawing/2014/main" id="{D36BB15B-1DAC-20F9-4617-5BBBA019F06F}"/>
              </a:ext>
            </a:extLst>
          </p:cNvPr>
          <p:cNvSpPr>
            <a:spLocks noGrp="1"/>
          </p:cNvSpPr>
          <p:nvPr>
            <p:ph type="title"/>
          </p:nvPr>
        </p:nvSpPr>
        <p:spPr/>
        <p:txBody>
          <a:bodyPr/>
          <a:lstStyle/>
          <a:p>
            <a:r>
              <a:rPr lang="en-US" altLang="en-US" dirty="0"/>
              <a:t>Response Curves</a:t>
            </a:r>
            <a:endParaRPr lang="en-US" dirty="0"/>
          </a:p>
        </p:txBody>
      </p:sp>
    </p:spTree>
    <p:extLst>
      <p:ext uri="{BB962C8B-B14F-4D97-AF65-F5344CB8AC3E}">
        <p14:creationId xmlns:p14="http://schemas.microsoft.com/office/powerpoint/2010/main" val="22664591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2B5AA2B-18B3-431F-BFC1-EC9FAA4EB2CE}" type="slidenum">
              <a:rPr lang="en-US" altLang="en-US" smtClean="0"/>
              <a:pPr/>
              <a:t>41</a:t>
            </a:fld>
            <a:endParaRPr lang="en-US" altLang="en-US"/>
          </a:p>
        </p:txBody>
      </p:sp>
      <p:pic>
        <p:nvPicPr>
          <p:cNvPr id="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6243" y="1876425"/>
            <a:ext cx="8799513" cy="437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7" name="Title 6">
            <a:extLst>
              <a:ext uri="{FF2B5EF4-FFF2-40B4-BE49-F238E27FC236}">
                <a16:creationId xmlns:a16="http://schemas.microsoft.com/office/drawing/2014/main" id="{FE155DEB-26F2-19ED-1887-AE49DE64AC9B}"/>
              </a:ext>
            </a:extLst>
          </p:cNvPr>
          <p:cNvSpPr>
            <a:spLocks noGrp="1"/>
          </p:cNvSpPr>
          <p:nvPr>
            <p:ph type="title"/>
          </p:nvPr>
        </p:nvSpPr>
        <p:spPr/>
        <p:txBody>
          <a:bodyPr/>
          <a:lstStyle/>
          <a:p>
            <a:r>
              <a:rPr lang="en-US" altLang="en-US" dirty="0"/>
              <a:t>Coincident Frequency Results</a:t>
            </a:r>
            <a:endParaRPr lang="en-US" dirty="0"/>
          </a:p>
        </p:txBody>
      </p:sp>
      <p:sp>
        <p:nvSpPr>
          <p:cNvPr id="8" name="Freeform: Shape 7">
            <a:extLst>
              <a:ext uri="{FF2B5EF4-FFF2-40B4-BE49-F238E27FC236}">
                <a16:creationId xmlns:a16="http://schemas.microsoft.com/office/drawing/2014/main" id="{3F0E8E71-BC20-9B43-137C-D48508DB5EC8}"/>
              </a:ext>
            </a:extLst>
          </p:cNvPr>
          <p:cNvSpPr/>
          <p:nvPr/>
        </p:nvSpPr>
        <p:spPr>
          <a:xfrm>
            <a:off x="5439747" y="2789853"/>
            <a:ext cx="4114800" cy="2687216"/>
          </a:xfrm>
          <a:custGeom>
            <a:avLst/>
            <a:gdLst>
              <a:gd name="connsiteX0" fmla="*/ 0 w 4114800"/>
              <a:gd name="connsiteY0" fmla="*/ 2687216 h 2687216"/>
              <a:gd name="connsiteX1" fmla="*/ 0 w 4114800"/>
              <a:gd name="connsiteY1" fmla="*/ 2687216 h 2687216"/>
              <a:gd name="connsiteX2" fmla="*/ 139959 w 4114800"/>
              <a:gd name="connsiteY2" fmla="*/ 2687216 h 2687216"/>
              <a:gd name="connsiteX3" fmla="*/ 849086 w 4114800"/>
              <a:gd name="connsiteY3" fmla="*/ 2537927 h 2687216"/>
              <a:gd name="connsiteX4" fmla="*/ 1828800 w 4114800"/>
              <a:gd name="connsiteY4" fmla="*/ 2295331 h 2687216"/>
              <a:gd name="connsiteX5" fmla="*/ 2528596 w 4114800"/>
              <a:gd name="connsiteY5" fmla="*/ 1884784 h 2687216"/>
              <a:gd name="connsiteX6" fmla="*/ 2855167 w 4114800"/>
              <a:gd name="connsiteY6" fmla="*/ 1651518 h 2687216"/>
              <a:gd name="connsiteX7" fmla="*/ 3470988 w 4114800"/>
              <a:gd name="connsiteY7" fmla="*/ 1175657 h 2687216"/>
              <a:gd name="connsiteX8" fmla="*/ 3825551 w 4114800"/>
              <a:gd name="connsiteY8" fmla="*/ 718457 h 2687216"/>
              <a:gd name="connsiteX9" fmla="*/ 4021494 w 4114800"/>
              <a:gd name="connsiteY9" fmla="*/ 261257 h 2687216"/>
              <a:gd name="connsiteX10" fmla="*/ 4114800 w 4114800"/>
              <a:gd name="connsiteY10"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849086 w 4114800"/>
              <a:gd name="connsiteY3" fmla="*/ 2537927 h 2687216"/>
              <a:gd name="connsiteX4" fmla="*/ 1828800 w 4114800"/>
              <a:gd name="connsiteY4" fmla="*/ 2295331 h 2687216"/>
              <a:gd name="connsiteX5" fmla="*/ 2528596 w 4114800"/>
              <a:gd name="connsiteY5" fmla="*/ 1884784 h 2687216"/>
              <a:gd name="connsiteX6" fmla="*/ 2855167 w 4114800"/>
              <a:gd name="connsiteY6" fmla="*/ 165151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28800 w 4114800"/>
              <a:gd name="connsiteY4" fmla="*/ 2295331 h 2687216"/>
              <a:gd name="connsiteX5" fmla="*/ 2528596 w 4114800"/>
              <a:gd name="connsiteY5" fmla="*/ 1884784 h 2687216"/>
              <a:gd name="connsiteX6" fmla="*/ 2855167 w 4114800"/>
              <a:gd name="connsiteY6" fmla="*/ 165151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28800 w 4114800"/>
              <a:gd name="connsiteY4" fmla="*/ 2295331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94115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923731 w 4114800"/>
              <a:gd name="connsiteY2" fmla="*/ 2537927 h 2687216"/>
              <a:gd name="connsiteX3" fmla="*/ 1856792 w 4114800"/>
              <a:gd name="connsiteY3" fmla="*/ 2267339 h 2687216"/>
              <a:gd name="connsiteX4" fmla="*/ 2528596 w 4114800"/>
              <a:gd name="connsiteY4" fmla="*/ 1894115 h 2687216"/>
              <a:gd name="connsiteX5" fmla="*/ 2911151 w 4114800"/>
              <a:gd name="connsiteY5" fmla="*/ 1642188 h 2687216"/>
              <a:gd name="connsiteX6" fmla="*/ 3163077 w 4114800"/>
              <a:gd name="connsiteY6" fmla="*/ 1455576 h 2687216"/>
              <a:gd name="connsiteX7" fmla="*/ 3470988 w 4114800"/>
              <a:gd name="connsiteY7" fmla="*/ 1175657 h 2687216"/>
              <a:gd name="connsiteX8" fmla="*/ 3825551 w 4114800"/>
              <a:gd name="connsiteY8" fmla="*/ 718457 h 2687216"/>
              <a:gd name="connsiteX9" fmla="*/ 4021494 w 4114800"/>
              <a:gd name="connsiteY9" fmla="*/ 261257 h 2687216"/>
              <a:gd name="connsiteX10" fmla="*/ 4114800 w 4114800"/>
              <a:gd name="connsiteY10" fmla="*/ 0 h 2687216"/>
              <a:gd name="connsiteX0" fmla="*/ 0 w 4114800"/>
              <a:gd name="connsiteY0" fmla="*/ 2687216 h 2687216"/>
              <a:gd name="connsiteX1" fmla="*/ 0 w 4114800"/>
              <a:gd name="connsiteY1" fmla="*/ 2687216 h 2687216"/>
              <a:gd name="connsiteX2" fmla="*/ 923731 w 4114800"/>
              <a:gd name="connsiteY2" fmla="*/ 2537927 h 2687216"/>
              <a:gd name="connsiteX3" fmla="*/ 1856792 w 4114800"/>
              <a:gd name="connsiteY3" fmla="*/ 2267339 h 2687216"/>
              <a:gd name="connsiteX4" fmla="*/ 2528596 w 4114800"/>
              <a:gd name="connsiteY4" fmla="*/ 1894115 h 2687216"/>
              <a:gd name="connsiteX5" fmla="*/ 2911151 w 4114800"/>
              <a:gd name="connsiteY5" fmla="*/ 1642188 h 2687216"/>
              <a:gd name="connsiteX6" fmla="*/ 3163077 w 4114800"/>
              <a:gd name="connsiteY6" fmla="*/ 1455576 h 2687216"/>
              <a:gd name="connsiteX7" fmla="*/ 3470988 w 4114800"/>
              <a:gd name="connsiteY7" fmla="*/ 1175657 h 2687216"/>
              <a:gd name="connsiteX8" fmla="*/ 3825551 w 4114800"/>
              <a:gd name="connsiteY8" fmla="*/ 718457 h 2687216"/>
              <a:gd name="connsiteX9" fmla="*/ 4021494 w 4114800"/>
              <a:gd name="connsiteY9" fmla="*/ 261257 h 2687216"/>
              <a:gd name="connsiteX10" fmla="*/ 4114800 w 4114800"/>
              <a:gd name="connsiteY10" fmla="*/ 0 h 268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14800" h="2687216">
                <a:moveTo>
                  <a:pt x="0" y="2687216"/>
                </a:moveTo>
                <a:lnTo>
                  <a:pt x="0" y="2687216"/>
                </a:lnTo>
                <a:lnTo>
                  <a:pt x="923731" y="2537927"/>
                </a:lnTo>
                <a:cubicBezTo>
                  <a:pt x="1209870" y="2467948"/>
                  <a:pt x="1598004" y="2394171"/>
                  <a:pt x="1856792" y="2267339"/>
                </a:cubicBezTo>
                <a:cubicBezTo>
                  <a:pt x="2170922" y="2113384"/>
                  <a:pt x="2401078" y="1974980"/>
                  <a:pt x="2528596" y="1894115"/>
                </a:cubicBezTo>
                <a:cubicBezTo>
                  <a:pt x="2656114" y="1813250"/>
                  <a:pt x="2805404" y="1715278"/>
                  <a:pt x="2911151" y="1642188"/>
                </a:cubicBezTo>
                <a:cubicBezTo>
                  <a:pt x="3016898" y="1569098"/>
                  <a:pt x="3073206" y="1537277"/>
                  <a:pt x="3163077" y="1455576"/>
                </a:cubicBezTo>
                <a:lnTo>
                  <a:pt x="3470988" y="1175657"/>
                </a:lnTo>
                <a:cubicBezTo>
                  <a:pt x="3581400" y="1052804"/>
                  <a:pt x="3733800" y="870857"/>
                  <a:pt x="3825551" y="718457"/>
                </a:cubicBezTo>
                <a:cubicBezTo>
                  <a:pt x="3917302" y="566057"/>
                  <a:pt x="3973286" y="381000"/>
                  <a:pt x="4021494" y="261257"/>
                </a:cubicBezTo>
                <a:lnTo>
                  <a:pt x="4114800" y="0"/>
                </a:lnTo>
              </a:path>
            </a:pathLst>
          </a:custGeom>
          <a:noFill/>
          <a:ln w="19050">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pic>
        <p:nvPicPr>
          <p:cNvPr id="9" name="Picture 8">
            <a:extLst>
              <a:ext uri="{FF2B5EF4-FFF2-40B4-BE49-F238E27FC236}">
                <a16:creationId xmlns:a16="http://schemas.microsoft.com/office/drawing/2014/main" id="{596DFC89-16F5-3B5B-3178-2CCEC8B557F6}"/>
              </a:ext>
            </a:extLst>
          </p:cNvPr>
          <p:cNvPicPr>
            <a:picLocks noChangeAspect="1"/>
          </p:cNvPicPr>
          <p:nvPr/>
        </p:nvPicPr>
        <p:blipFill>
          <a:blip r:embed="rId4"/>
          <a:stretch>
            <a:fillRect/>
          </a:stretch>
        </p:blipFill>
        <p:spPr>
          <a:xfrm>
            <a:off x="1790261" y="5852235"/>
            <a:ext cx="1950465" cy="316863"/>
          </a:xfrm>
          <a:prstGeom prst="rect">
            <a:avLst/>
          </a:prstGeom>
        </p:spPr>
      </p:pic>
      <p:cxnSp>
        <p:nvCxnSpPr>
          <p:cNvPr id="3" name="Straight Connector 2">
            <a:extLst>
              <a:ext uri="{FF2B5EF4-FFF2-40B4-BE49-F238E27FC236}">
                <a16:creationId xmlns:a16="http://schemas.microsoft.com/office/drawing/2014/main" id="{23980860-AED8-0820-9941-319DC4E67158}"/>
              </a:ext>
            </a:extLst>
          </p:cNvPr>
          <p:cNvCxnSpPr/>
          <p:nvPr/>
        </p:nvCxnSpPr>
        <p:spPr>
          <a:xfrm>
            <a:off x="3951514" y="6120114"/>
            <a:ext cx="342900" cy="0"/>
          </a:xfrm>
          <a:prstGeom prst="line">
            <a:avLst/>
          </a:prstGeom>
          <a:ln w="19050">
            <a:solidFill>
              <a:srgbClr val="FF993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25489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1076960" y="1752599"/>
            <a:ext cx="9054919" cy="4343401"/>
          </a:xfrm>
        </p:spPr>
        <p:txBody>
          <a:bodyPr/>
          <a:lstStyle/>
          <a:p>
            <a:pPr eaLnBrk="1" hangingPunct="1">
              <a:spcBef>
                <a:spcPct val="50000"/>
              </a:spcBef>
              <a:defRPr/>
            </a:pPr>
            <a:r>
              <a:rPr lang="en-US" sz="2800" u="sng" dirty="0"/>
              <a:t>Often</a:t>
            </a:r>
            <a:r>
              <a:rPr lang="en-US" sz="2800" dirty="0"/>
              <a:t> the assumption of independence is not valid          (</a:t>
            </a:r>
            <a:r>
              <a:rPr lang="en-US" sz="2800" dirty="0" err="1"/>
              <a:t>ie</a:t>
            </a:r>
            <a:r>
              <a:rPr lang="en-US" sz="2800" dirty="0"/>
              <a:t>, correlation is too high to ignore).</a:t>
            </a:r>
          </a:p>
          <a:p>
            <a:pPr eaLnBrk="1" hangingPunct="1">
              <a:spcBef>
                <a:spcPct val="50000"/>
              </a:spcBef>
              <a:defRPr/>
            </a:pPr>
            <a:r>
              <a:rPr lang="en-US" sz="2800" dirty="0"/>
              <a:t>We need a joint distribution between A and B, but it requires at least an order of magnitude more data</a:t>
            </a:r>
          </a:p>
          <a:p>
            <a:pPr eaLnBrk="1" hangingPunct="1">
              <a:spcBef>
                <a:spcPct val="50000"/>
              </a:spcBef>
              <a:defRPr/>
            </a:pPr>
            <a:r>
              <a:rPr lang="en-US" sz="2800" dirty="0"/>
              <a:t>Other options</a:t>
            </a:r>
          </a:p>
          <a:p>
            <a:pPr lvl="1" eaLnBrk="1" hangingPunct="1">
              <a:spcBef>
                <a:spcPts val="600"/>
              </a:spcBef>
              <a:defRPr/>
            </a:pPr>
            <a:r>
              <a:rPr lang="en-US" sz="2600" dirty="0">
                <a:solidFill>
                  <a:schemeClr val="accent6"/>
                </a:solidFill>
              </a:rPr>
              <a:t>Continuous simulation </a:t>
            </a:r>
            <a:r>
              <a:rPr lang="en-US" sz="2600" dirty="0"/>
              <a:t>of time-series of A and B to get   time-series of C, do frequency analysis for C</a:t>
            </a:r>
          </a:p>
          <a:p>
            <a:pPr lvl="1" eaLnBrk="1" hangingPunct="1">
              <a:spcBef>
                <a:spcPts val="600"/>
              </a:spcBef>
              <a:defRPr/>
            </a:pPr>
            <a:r>
              <a:rPr lang="en-US" sz="2600" dirty="0"/>
              <a:t>Estimate distributions for A and B, and a correlation, and do </a:t>
            </a:r>
            <a:r>
              <a:rPr lang="en-US" sz="2600" dirty="0">
                <a:solidFill>
                  <a:srgbClr val="C00000"/>
                </a:solidFill>
              </a:rPr>
              <a:t>correlated</a:t>
            </a:r>
            <a:r>
              <a:rPr lang="en-US" sz="2600" dirty="0">
                <a:solidFill>
                  <a:schemeClr val="accent6"/>
                </a:solidFill>
              </a:rPr>
              <a:t> </a:t>
            </a:r>
            <a:r>
              <a:rPr lang="en-US" sz="2600" dirty="0"/>
              <a:t>random sampling in a </a:t>
            </a:r>
            <a:r>
              <a:rPr lang="en-US" sz="2600" dirty="0">
                <a:solidFill>
                  <a:srgbClr val="C00000"/>
                </a:solidFill>
              </a:rPr>
              <a:t>Monte Carlo </a:t>
            </a:r>
            <a:r>
              <a:rPr lang="en-US" sz="2600" dirty="0"/>
              <a:t>simulation</a:t>
            </a:r>
          </a:p>
        </p:txBody>
      </p:sp>
      <p:sp>
        <p:nvSpPr>
          <p:cNvPr id="3277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DD543243-9614-41D6-BE8A-AAF8A0AC8896}" type="slidenum">
              <a:rPr lang="en-US" altLang="en-US" sz="1400"/>
              <a:pPr eaLnBrk="1" hangingPunct="1"/>
              <a:t>42</a:t>
            </a:fld>
            <a:endParaRPr lang="en-US" altLang="en-US" sz="1400"/>
          </a:p>
        </p:txBody>
      </p:sp>
      <p:sp>
        <p:nvSpPr>
          <p:cNvPr id="3" name="Title 2">
            <a:extLst>
              <a:ext uri="{FF2B5EF4-FFF2-40B4-BE49-F238E27FC236}">
                <a16:creationId xmlns:a16="http://schemas.microsoft.com/office/drawing/2014/main" id="{7D1FED6E-992C-D555-45BA-35DDEF6A954D}"/>
              </a:ext>
            </a:extLst>
          </p:cNvPr>
          <p:cNvSpPr>
            <a:spLocks noGrp="1"/>
          </p:cNvSpPr>
          <p:nvPr>
            <p:ph type="title"/>
          </p:nvPr>
        </p:nvSpPr>
        <p:spPr/>
        <p:txBody>
          <a:bodyPr/>
          <a:lstStyle/>
          <a:p>
            <a:r>
              <a:rPr lang="en-US" dirty="0">
                <a:effectLst/>
              </a:rPr>
              <a:t>Other ways…</a:t>
            </a:r>
            <a:endParaRPr lang="en-US" dirty="0"/>
          </a:p>
        </p:txBody>
      </p:sp>
    </p:spTree>
    <p:extLst>
      <p:ext uri="{BB962C8B-B14F-4D97-AF65-F5344CB8AC3E}">
        <p14:creationId xmlns:p14="http://schemas.microsoft.com/office/powerpoint/2010/main" val="35982619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bldLvl="2"/>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Monte Carlo Simulation</a:t>
            </a:r>
          </a:p>
        </p:txBody>
      </p:sp>
      <p:sp>
        <p:nvSpPr>
          <p:cNvPr id="3" name="Content Placeholder 2"/>
          <p:cNvSpPr>
            <a:spLocks noGrp="1"/>
          </p:cNvSpPr>
          <p:nvPr>
            <p:ph idx="1"/>
          </p:nvPr>
        </p:nvSpPr>
        <p:spPr>
          <a:xfrm>
            <a:off x="914400" y="1981200"/>
            <a:ext cx="9666514" cy="4114800"/>
          </a:xfrm>
        </p:spPr>
        <p:txBody>
          <a:bodyPr/>
          <a:lstStyle/>
          <a:p>
            <a:pPr>
              <a:spcBef>
                <a:spcPts val="1200"/>
              </a:spcBef>
            </a:pPr>
            <a:r>
              <a:rPr lang="en-US" sz="2800" dirty="0"/>
              <a:t>Replace the probability distributions for A and B with large samples, to create “events” with a value of A and of B </a:t>
            </a:r>
          </a:p>
          <a:p>
            <a:pPr lvl="1">
              <a:spcBef>
                <a:spcPts val="1200"/>
              </a:spcBef>
            </a:pPr>
            <a:r>
              <a:rPr lang="en-US" sz="2600" dirty="0"/>
              <a:t>Use </a:t>
            </a:r>
            <a:r>
              <a:rPr lang="en-US" sz="2600" u="sng" dirty="0">
                <a:solidFill>
                  <a:srgbClr val="C00000"/>
                </a:solidFill>
              </a:rPr>
              <a:t>correlated sampling</a:t>
            </a:r>
            <a:r>
              <a:rPr lang="en-US" sz="2600" dirty="0">
                <a:solidFill>
                  <a:srgbClr val="C00000"/>
                </a:solidFill>
              </a:rPr>
              <a:t> </a:t>
            </a:r>
            <a:r>
              <a:rPr lang="en-US" sz="2600" dirty="0"/>
              <a:t>to maintain observed correlation</a:t>
            </a:r>
          </a:p>
          <a:p>
            <a:pPr>
              <a:spcBef>
                <a:spcPts val="1200"/>
              </a:spcBef>
            </a:pPr>
            <a:r>
              <a:rPr lang="en-US" sz="2800" dirty="0"/>
              <a:t>Evaluate C for each “event” (sampled A and B pair)</a:t>
            </a:r>
          </a:p>
          <a:p>
            <a:pPr lvl="1">
              <a:spcBef>
                <a:spcPts val="1200"/>
              </a:spcBef>
            </a:pPr>
            <a:r>
              <a:rPr lang="en-US" sz="2600" dirty="0"/>
              <a:t>Each pair of A and B produces an output value of C</a:t>
            </a:r>
          </a:p>
          <a:p>
            <a:pPr>
              <a:spcBef>
                <a:spcPts val="1200"/>
              </a:spcBef>
            </a:pPr>
            <a:r>
              <a:rPr lang="en-US" sz="2800" dirty="0"/>
              <a:t>Resulting output sample of C can be used to infer the distribution of C</a:t>
            </a:r>
          </a:p>
          <a:p>
            <a:pPr>
              <a:spcBef>
                <a:spcPts val="1200"/>
              </a:spcBef>
            </a:pPr>
            <a:endParaRPr lang="en-US" sz="2800" dirty="0"/>
          </a:p>
        </p:txBody>
      </p:sp>
      <p:sp>
        <p:nvSpPr>
          <p:cNvPr id="4" name="Slide Number Placeholder 3"/>
          <p:cNvSpPr>
            <a:spLocks noGrp="1"/>
          </p:cNvSpPr>
          <p:nvPr>
            <p:ph type="sldNum" sz="quarter" idx="12"/>
          </p:nvPr>
        </p:nvSpPr>
        <p:spPr/>
        <p:txBody>
          <a:bodyPr/>
          <a:lstStyle/>
          <a:p>
            <a:fld id="{52B5AA2B-18B3-431F-BFC1-EC9FAA4EB2CE}" type="slidenum">
              <a:rPr lang="en-US" altLang="en-US" smtClean="0"/>
              <a:pPr/>
              <a:t>43</a:t>
            </a:fld>
            <a:endParaRPr lang="en-US" altLang="en-US"/>
          </a:p>
        </p:txBody>
      </p:sp>
    </p:spTree>
    <p:extLst>
      <p:ext uri="{BB962C8B-B14F-4D97-AF65-F5344CB8AC3E}">
        <p14:creationId xmlns:p14="http://schemas.microsoft.com/office/powerpoint/2010/main" val="9413098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reeform 18"/>
          <p:cNvSpPr>
            <a:spLocks/>
          </p:cNvSpPr>
          <p:nvPr/>
        </p:nvSpPr>
        <p:spPr bwMode="auto">
          <a:xfrm>
            <a:off x="6193917" y="2260411"/>
            <a:ext cx="1733550" cy="981075"/>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0 h 10000"/>
              <a:gd name="T8" fmla="*/ 0 60000 65536"/>
              <a:gd name="T9" fmla="*/ 0 60000 65536"/>
              <a:gd name="T10" fmla="*/ 0 60000 65536"/>
              <a:gd name="T11" fmla="*/ 0 60000 65536"/>
              <a:gd name="T12" fmla="*/ 0 w 10000"/>
              <a:gd name="T13" fmla="*/ 0 h 10000"/>
              <a:gd name="T14" fmla="*/ 10000 w 10000"/>
              <a:gd name="T15" fmla="*/ 10000 h 10000"/>
            </a:gdLst>
            <a:ahLst/>
            <a:cxnLst>
              <a:cxn ang="T8">
                <a:pos x="T0" y="T1"/>
              </a:cxn>
              <a:cxn ang="T9">
                <a:pos x="T2" y="T3"/>
              </a:cxn>
              <a:cxn ang="T10">
                <a:pos x="T4" y="T5"/>
              </a:cxn>
              <a:cxn ang="T11">
                <a:pos x="T6" y="T7"/>
              </a:cxn>
            </a:cxnLst>
            <a:rect l="T12" t="T13" r="T14" b="T15"/>
            <a:pathLst>
              <a:path w="10000" h="10000">
                <a:moveTo>
                  <a:pt x="0" y="10000"/>
                </a:moveTo>
                <a:cubicBezTo>
                  <a:pt x="806" y="8535"/>
                  <a:pt x="1612" y="7056"/>
                  <a:pt x="2902" y="5606"/>
                </a:cubicBezTo>
                <a:cubicBezTo>
                  <a:pt x="4192" y="4156"/>
                  <a:pt x="6227" y="2236"/>
                  <a:pt x="7738" y="1301"/>
                </a:cubicBezTo>
                <a:cubicBezTo>
                  <a:pt x="8946" y="412"/>
                  <a:pt x="9350" y="351"/>
                  <a:pt x="10000" y="0"/>
                </a:cubicBezTo>
              </a:path>
            </a:pathLst>
          </a:custGeom>
          <a:noFill/>
          <a:ln w="19050" cmpd="sng">
            <a:solidFill>
              <a:srgbClr val="00B050"/>
            </a:solidFill>
            <a:round/>
            <a:headEnd/>
            <a:tailEnd/>
          </a:ln>
        </p:spPr>
        <p:txBody>
          <a:bodyPr wrap="none" anchor="ctr"/>
          <a:lstStyle/>
          <a:p>
            <a:endParaRPr lang="en-US" dirty="0">
              <a:latin typeface="Calibri" panose="020F0502020204030204" pitchFamily="34" charset="0"/>
            </a:endParaRPr>
          </a:p>
        </p:txBody>
      </p:sp>
      <p:grpSp>
        <p:nvGrpSpPr>
          <p:cNvPr id="2" name="Group 5"/>
          <p:cNvGrpSpPr>
            <a:grpSpLocks/>
          </p:cNvGrpSpPr>
          <p:nvPr/>
        </p:nvGrpSpPr>
        <p:grpSpPr bwMode="auto">
          <a:xfrm>
            <a:off x="6047868" y="1684148"/>
            <a:ext cx="2022475" cy="1641475"/>
            <a:chOff x="1104" y="1392"/>
            <a:chExt cx="1056" cy="912"/>
          </a:xfrm>
        </p:grpSpPr>
        <p:sp>
          <p:nvSpPr>
            <p:cNvPr id="5175"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sp>
          <p:nvSpPr>
            <p:cNvPr id="5176"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grpSp>
      <p:sp>
        <p:nvSpPr>
          <p:cNvPr id="139272" name="Text Box 8"/>
          <p:cNvSpPr txBox="1">
            <a:spLocks noChangeArrowheads="1"/>
          </p:cNvSpPr>
          <p:nvPr/>
        </p:nvSpPr>
        <p:spPr bwMode="auto">
          <a:xfrm rot="16200000">
            <a:off x="4669525" y="2368085"/>
            <a:ext cx="2298827"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Peak Flow  at  A &amp; B (</a:t>
            </a:r>
            <a:r>
              <a:rPr lang="en-US" sz="1600" dirty="0" err="1">
                <a:latin typeface="Calibri" panose="020F0502020204030204" pitchFamily="34" charset="0"/>
              </a:rPr>
              <a:t>cfs</a:t>
            </a:r>
            <a:r>
              <a:rPr lang="en-US" sz="1600" dirty="0">
                <a:latin typeface="Calibri" panose="020F0502020204030204" pitchFamily="34" charset="0"/>
              </a:rPr>
              <a:t>)</a:t>
            </a:r>
          </a:p>
        </p:txBody>
      </p:sp>
      <p:sp>
        <p:nvSpPr>
          <p:cNvPr id="139273" name="Text Box 9"/>
          <p:cNvSpPr txBox="1">
            <a:spLocks noChangeArrowheads="1"/>
          </p:cNvSpPr>
          <p:nvPr/>
        </p:nvSpPr>
        <p:spPr bwMode="auto">
          <a:xfrm>
            <a:off x="5906402" y="3492310"/>
            <a:ext cx="2246555"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err="1">
                <a:latin typeface="Calibri" panose="020F0502020204030204" pitchFamily="34" charset="0"/>
              </a:rPr>
              <a:t>Exceedance</a:t>
            </a:r>
            <a:r>
              <a:rPr lang="en-US" sz="1600" dirty="0">
                <a:latin typeface="Calibri" panose="020F0502020204030204" pitchFamily="34" charset="0"/>
              </a:rPr>
              <a:t> Probability</a:t>
            </a:r>
            <a:endParaRPr lang="en-US" sz="2700" dirty="0">
              <a:latin typeface="Calibri" panose="020F0502020204030204" pitchFamily="34" charset="0"/>
            </a:endParaRPr>
          </a:p>
        </p:txBody>
      </p:sp>
      <p:sp>
        <p:nvSpPr>
          <p:cNvPr id="139274" name="Text Box 10"/>
          <p:cNvSpPr txBox="1">
            <a:spLocks noChangeArrowheads="1"/>
          </p:cNvSpPr>
          <p:nvPr/>
        </p:nvSpPr>
        <p:spPr bwMode="auto">
          <a:xfrm>
            <a:off x="5946267" y="3268473"/>
            <a:ext cx="369246"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cs typeface="Times New Roman" panose="02020603050405020304" pitchFamily="18" charset="0"/>
              </a:rPr>
              <a:t>1</a:t>
            </a:r>
            <a:endParaRPr lang="en-US" sz="2700" dirty="0">
              <a:cs typeface="Times New Roman" panose="02020603050405020304" pitchFamily="18" charset="0"/>
            </a:endParaRPr>
          </a:p>
        </p:txBody>
      </p:sp>
      <p:sp>
        <p:nvSpPr>
          <p:cNvPr id="139275" name="Text Box 11"/>
          <p:cNvSpPr txBox="1">
            <a:spLocks noChangeArrowheads="1"/>
          </p:cNvSpPr>
          <p:nvPr/>
        </p:nvSpPr>
        <p:spPr bwMode="auto">
          <a:xfrm>
            <a:off x="7759192" y="3243073"/>
            <a:ext cx="369246"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cs typeface="Times New Roman" panose="02020603050405020304" pitchFamily="18" charset="0"/>
              </a:rPr>
              <a:t>0</a:t>
            </a:r>
            <a:endParaRPr lang="en-US" sz="2700" dirty="0">
              <a:cs typeface="Times New Roman" panose="02020603050405020304" pitchFamily="18" charset="0"/>
            </a:endParaRPr>
          </a:p>
        </p:txBody>
      </p:sp>
      <p:pic>
        <p:nvPicPr>
          <p:cNvPr id="5130" name="Picture 36"/>
          <p:cNvPicPr>
            <a:picLocks noChangeArrowheads="1"/>
          </p:cNvPicPr>
          <p:nvPr/>
        </p:nvPicPr>
        <p:blipFill>
          <a:blip r:embed="rId3" cstate="print"/>
          <a:srcRect l="3603" t="5269" r="5013" b="4742"/>
          <a:stretch>
            <a:fillRect/>
          </a:stretch>
        </p:blipFill>
        <p:spPr bwMode="auto">
          <a:xfrm>
            <a:off x="3509" y="6238393"/>
            <a:ext cx="750888" cy="598487"/>
          </a:xfrm>
          <a:prstGeom prst="rect">
            <a:avLst/>
          </a:prstGeom>
          <a:noFill/>
          <a:ln w="25400">
            <a:solidFill>
              <a:srgbClr val="FF0000"/>
            </a:solidFill>
            <a:miter lim="800000"/>
            <a:headEnd/>
            <a:tailEnd/>
          </a:ln>
        </p:spPr>
      </p:pic>
      <p:sp>
        <p:nvSpPr>
          <p:cNvPr id="40" name="Text Box 45"/>
          <p:cNvSpPr txBox="1">
            <a:spLocks noChangeArrowheads="1"/>
          </p:cNvSpPr>
          <p:nvPr/>
        </p:nvSpPr>
        <p:spPr bwMode="auto">
          <a:xfrm rot="21571670">
            <a:off x="1150619" y="2150021"/>
            <a:ext cx="2949448" cy="472209"/>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dirty="0">
                <a:solidFill>
                  <a:srgbClr val="C00000"/>
                </a:solidFill>
                <a:latin typeface="Calibri" panose="020F0502020204030204" pitchFamily="34" charset="0"/>
              </a:rPr>
              <a:t>Hydraulic Analysis</a:t>
            </a:r>
          </a:p>
        </p:txBody>
      </p:sp>
      <p:sp>
        <p:nvSpPr>
          <p:cNvPr id="139338" name="Text Box 74"/>
          <p:cNvSpPr txBox="1">
            <a:spLocks noChangeArrowheads="1"/>
          </p:cNvSpPr>
          <p:nvPr/>
        </p:nvSpPr>
        <p:spPr bwMode="auto">
          <a:xfrm>
            <a:off x="4450080" y="3904805"/>
            <a:ext cx="1124713" cy="410654"/>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b="1" dirty="0">
                <a:solidFill>
                  <a:srgbClr val="00B050"/>
                </a:solidFill>
                <a:latin typeface="Calibri" panose="020F0502020204030204" pitchFamily="34" charset="0"/>
              </a:rPr>
              <a:t>event</a:t>
            </a:r>
            <a:endParaRPr lang="en-US" sz="2700" dirty="0">
              <a:solidFill>
                <a:srgbClr val="00B050"/>
              </a:solidFill>
              <a:latin typeface="Calibri" panose="020F0502020204030204" pitchFamily="34" charset="0"/>
            </a:endParaRPr>
          </a:p>
        </p:txBody>
      </p:sp>
      <p:sp>
        <p:nvSpPr>
          <p:cNvPr id="39" name="Rectangle 34"/>
          <p:cNvSpPr>
            <a:spLocks noChangeArrowheads="1"/>
          </p:cNvSpPr>
          <p:nvPr/>
        </p:nvSpPr>
        <p:spPr bwMode="auto">
          <a:xfrm>
            <a:off x="538480" y="0"/>
            <a:ext cx="10972799" cy="941832"/>
          </a:xfrm>
          <a:prstGeom prst="rect">
            <a:avLst/>
          </a:prstGeom>
          <a:noFill/>
          <a:ln w="9525">
            <a:noFill/>
            <a:miter lim="800000"/>
            <a:headEnd/>
            <a:tailEnd/>
          </a:ln>
          <a:effectLst/>
        </p:spPr>
        <p:txBody>
          <a:bodyPr anchor="ctr"/>
          <a:lstStyle/>
          <a:p>
            <a:pPr algn="ctr">
              <a:defRPr/>
            </a:pPr>
            <a:r>
              <a:rPr lang="en-US" sz="4200" dirty="0">
                <a:latin typeface="Calibri" panose="020F0502020204030204" pitchFamily="34" charset="0"/>
              </a:rPr>
              <a:t>To generate Tributary stage frequency Curve</a:t>
            </a:r>
          </a:p>
        </p:txBody>
      </p:sp>
      <p:sp>
        <p:nvSpPr>
          <p:cNvPr id="49" name="TextBox 48"/>
          <p:cNvSpPr txBox="1"/>
          <p:nvPr/>
        </p:nvSpPr>
        <p:spPr>
          <a:xfrm>
            <a:off x="7799212" y="4777910"/>
            <a:ext cx="2118112" cy="1169551"/>
          </a:xfrm>
          <a:prstGeom prst="rect">
            <a:avLst/>
          </a:prstGeom>
          <a:noFill/>
        </p:spPr>
        <p:txBody>
          <a:bodyPr wrap="square">
            <a:spAutoFit/>
          </a:bodyPr>
          <a:lstStyle/>
          <a:p>
            <a:pPr>
              <a:lnSpc>
                <a:spcPts val="2800"/>
              </a:lnSpc>
              <a:defRPr/>
            </a:pPr>
            <a:r>
              <a:rPr lang="en-US" dirty="0">
                <a:solidFill>
                  <a:schemeClr val="accent6"/>
                </a:solidFill>
                <a:latin typeface="Calibri" panose="020F0502020204030204" pitchFamily="34" charset="0"/>
              </a:rPr>
              <a:t>…end with a sample of stages at C</a:t>
            </a:r>
          </a:p>
        </p:txBody>
      </p:sp>
      <p:sp>
        <p:nvSpPr>
          <p:cNvPr id="71" name="TextBox 70"/>
          <p:cNvSpPr txBox="1"/>
          <p:nvPr/>
        </p:nvSpPr>
        <p:spPr>
          <a:xfrm>
            <a:off x="6138356" y="1909572"/>
            <a:ext cx="617537" cy="338138"/>
          </a:xfrm>
          <a:prstGeom prst="rect">
            <a:avLst/>
          </a:prstGeom>
          <a:noFill/>
        </p:spPr>
        <p:txBody>
          <a:bodyPr>
            <a:spAutoFit/>
          </a:bodyPr>
          <a:lstStyle/>
          <a:p>
            <a:pPr>
              <a:defRPr/>
            </a:pPr>
            <a:r>
              <a:rPr lang="en-US" sz="1600" dirty="0">
                <a:solidFill>
                  <a:srgbClr val="00B050"/>
                </a:solidFill>
                <a:latin typeface="Calibri" panose="020F0502020204030204" pitchFamily="34" charset="0"/>
              </a:rPr>
              <a:t>CDF</a:t>
            </a:r>
          </a:p>
        </p:txBody>
      </p:sp>
      <p:grpSp>
        <p:nvGrpSpPr>
          <p:cNvPr id="76" name="Group 75"/>
          <p:cNvGrpSpPr/>
          <p:nvPr/>
        </p:nvGrpSpPr>
        <p:grpSpPr>
          <a:xfrm>
            <a:off x="6073804" y="4415584"/>
            <a:ext cx="2554428" cy="2096118"/>
            <a:chOff x="5973839" y="4757044"/>
            <a:chExt cx="2554428" cy="2096118"/>
          </a:xfrm>
        </p:grpSpPr>
        <p:grpSp>
          <p:nvGrpSpPr>
            <p:cNvPr id="4" name="Group 5"/>
            <p:cNvGrpSpPr>
              <a:grpSpLocks/>
            </p:cNvGrpSpPr>
            <p:nvPr/>
          </p:nvGrpSpPr>
          <p:grpSpPr bwMode="auto">
            <a:xfrm>
              <a:off x="6348791" y="4866800"/>
              <a:ext cx="2015747" cy="1640967"/>
              <a:chOff x="1104" y="1392"/>
              <a:chExt cx="1056" cy="912"/>
            </a:xfrm>
          </p:grpSpPr>
          <p:sp>
            <p:nvSpPr>
              <p:cNvPr id="5169"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sp>
            <p:nvSpPr>
              <p:cNvPr id="5170"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grpSp>
        <p:sp>
          <p:nvSpPr>
            <p:cNvPr id="53" name="Rectangle 52"/>
            <p:cNvSpPr/>
            <p:nvPr/>
          </p:nvSpPr>
          <p:spPr bwMode="auto">
            <a:xfrm>
              <a:off x="7066518" y="5776169"/>
              <a:ext cx="96837" cy="718293"/>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4" name="Rectangle 53"/>
            <p:cNvSpPr/>
            <p:nvPr/>
          </p:nvSpPr>
          <p:spPr bwMode="auto">
            <a:xfrm>
              <a:off x="7177644" y="5872163"/>
              <a:ext cx="94694" cy="6223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5" name="Rectangle 54"/>
            <p:cNvSpPr/>
            <p:nvPr/>
          </p:nvSpPr>
          <p:spPr bwMode="auto">
            <a:xfrm>
              <a:off x="7284712" y="6076950"/>
              <a:ext cx="101044" cy="417512"/>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6" name="Rectangle 55"/>
            <p:cNvSpPr/>
            <p:nvPr/>
          </p:nvSpPr>
          <p:spPr bwMode="auto">
            <a:xfrm>
              <a:off x="7398660" y="6129338"/>
              <a:ext cx="96837" cy="365125"/>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7" name="Rectangle 56"/>
            <p:cNvSpPr/>
            <p:nvPr/>
          </p:nvSpPr>
          <p:spPr bwMode="auto">
            <a:xfrm>
              <a:off x="6521980" y="6357937"/>
              <a:ext cx="96837" cy="136525"/>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8" name="Rectangle 57"/>
            <p:cNvSpPr/>
            <p:nvPr/>
          </p:nvSpPr>
          <p:spPr bwMode="auto">
            <a:xfrm>
              <a:off x="6414560" y="6474707"/>
              <a:ext cx="95250" cy="1905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9" name="Rectangle 58"/>
            <p:cNvSpPr/>
            <p:nvPr/>
          </p:nvSpPr>
          <p:spPr bwMode="auto">
            <a:xfrm>
              <a:off x="6737350" y="5648979"/>
              <a:ext cx="92252" cy="844777"/>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0" name="Rectangle 59"/>
            <p:cNvSpPr/>
            <p:nvPr/>
          </p:nvSpPr>
          <p:spPr bwMode="auto">
            <a:xfrm>
              <a:off x="6845651" y="5487413"/>
              <a:ext cx="97719" cy="1006344"/>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1" name="Rectangle 60"/>
            <p:cNvSpPr/>
            <p:nvPr/>
          </p:nvSpPr>
          <p:spPr bwMode="auto">
            <a:xfrm>
              <a:off x="7712075" y="6459538"/>
              <a:ext cx="96838" cy="36512"/>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2" name="Rectangle 61"/>
            <p:cNvSpPr/>
            <p:nvPr/>
          </p:nvSpPr>
          <p:spPr bwMode="auto">
            <a:xfrm>
              <a:off x="6956602" y="5974644"/>
              <a:ext cx="96837" cy="518583"/>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3" name="Rectangle 62"/>
            <p:cNvSpPr/>
            <p:nvPr/>
          </p:nvSpPr>
          <p:spPr bwMode="auto">
            <a:xfrm>
              <a:off x="7600950" y="6429375"/>
              <a:ext cx="96838" cy="635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4" name="Rectangle 63"/>
            <p:cNvSpPr/>
            <p:nvPr/>
          </p:nvSpPr>
          <p:spPr bwMode="auto">
            <a:xfrm>
              <a:off x="7824788" y="6484938"/>
              <a:ext cx="96837" cy="7937"/>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5" name="Rectangle 64"/>
            <p:cNvSpPr/>
            <p:nvPr/>
          </p:nvSpPr>
          <p:spPr bwMode="auto">
            <a:xfrm>
              <a:off x="7500407" y="6467913"/>
              <a:ext cx="96837" cy="1905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6" name="Text Box 25"/>
            <p:cNvSpPr txBox="1">
              <a:spLocks noChangeArrowheads="1"/>
            </p:cNvSpPr>
            <p:nvPr/>
          </p:nvSpPr>
          <p:spPr bwMode="auto">
            <a:xfrm rot="21571670">
              <a:off x="6409169" y="6504064"/>
              <a:ext cx="2119098"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Damage Area Stage (</a:t>
              </a:r>
              <a:r>
                <a:rPr lang="en-US" sz="1600" dirty="0" err="1">
                  <a:latin typeface="Calibri" panose="020F0502020204030204" pitchFamily="34" charset="0"/>
                </a:rPr>
                <a:t>ft</a:t>
              </a:r>
              <a:r>
                <a:rPr lang="en-US" sz="1600" dirty="0">
                  <a:latin typeface="Calibri" panose="020F0502020204030204" pitchFamily="34" charset="0"/>
                </a:rPr>
                <a:t>)</a:t>
              </a:r>
              <a:endParaRPr lang="en-US" sz="2700" dirty="0">
                <a:latin typeface="Calibri" panose="020F0502020204030204" pitchFamily="34" charset="0"/>
              </a:endParaRPr>
            </a:p>
          </p:txBody>
        </p:sp>
        <p:sp>
          <p:nvSpPr>
            <p:cNvPr id="67" name="Text Box 26"/>
            <p:cNvSpPr txBox="1">
              <a:spLocks noChangeArrowheads="1"/>
            </p:cNvSpPr>
            <p:nvPr/>
          </p:nvSpPr>
          <p:spPr bwMode="auto">
            <a:xfrm rot="16204749">
              <a:off x="5255519" y="5475364"/>
              <a:ext cx="1785738"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Relative Frequency</a:t>
              </a:r>
              <a:endParaRPr lang="en-US" sz="2700" dirty="0">
                <a:latin typeface="Calibri" panose="020F0502020204030204" pitchFamily="34" charset="0"/>
              </a:endParaRPr>
            </a:p>
          </p:txBody>
        </p:sp>
        <p:sp>
          <p:nvSpPr>
            <p:cNvPr id="100" name="Rectangle 99"/>
            <p:cNvSpPr/>
            <p:nvPr/>
          </p:nvSpPr>
          <p:spPr bwMode="auto">
            <a:xfrm>
              <a:off x="6628343" y="5569914"/>
              <a:ext cx="97719" cy="924549"/>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grpSp>
      <p:grpSp>
        <p:nvGrpSpPr>
          <p:cNvPr id="78" name="Group 77"/>
          <p:cNvGrpSpPr/>
          <p:nvPr/>
        </p:nvGrpSpPr>
        <p:grpSpPr>
          <a:xfrm>
            <a:off x="4464437" y="3557017"/>
            <a:ext cx="1342440" cy="1303841"/>
            <a:chOff x="2931383" y="3311542"/>
            <a:chExt cx="1967744" cy="1997371"/>
          </a:xfrm>
        </p:grpSpPr>
        <p:sp>
          <p:nvSpPr>
            <p:cNvPr id="108" name="Circular Arrow 107"/>
            <p:cNvSpPr/>
            <p:nvPr/>
          </p:nvSpPr>
          <p:spPr>
            <a:xfrm rot="12128786" flipV="1">
              <a:off x="2931383" y="3384530"/>
              <a:ext cx="1587777" cy="1924383"/>
            </a:xfrm>
            <a:prstGeom prst="circularArrow">
              <a:avLst>
                <a:gd name="adj1" fmla="val 2320"/>
                <a:gd name="adj2" fmla="val 566556"/>
                <a:gd name="adj3" fmla="val 20051460"/>
                <a:gd name="adj4" fmla="val 13630478"/>
                <a:gd name="adj5" fmla="val 6413"/>
              </a:avLst>
            </a:prstGeom>
            <a:solidFill>
              <a:srgbClr val="00B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panose="020F0502020204030204" pitchFamily="34" charset="0"/>
              </a:endParaRPr>
            </a:p>
          </p:txBody>
        </p:sp>
        <p:sp>
          <p:nvSpPr>
            <p:cNvPr id="77" name="Circular Arrow 76"/>
            <p:cNvSpPr/>
            <p:nvPr/>
          </p:nvSpPr>
          <p:spPr>
            <a:xfrm rot="3108655" flipV="1">
              <a:off x="3143047" y="3143239"/>
              <a:ext cx="1587777" cy="1924383"/>
            </a:xfrm>
            <a:prstGeom prst="circularArrow">
              <a:avLst>
                <a:gd name="adj1" fmla="val 2320"/>
                <a:gd name="adj2" fmla="val 566556"/>
                <a:gd name="adj3" fmla="val 20051460"/>
                <a:gd name="adj4" fmla="val 14994684"/>
                <a:gd name="adj5" fmla="val 6413"/>
              </a:avLst>
            </a:prstGeom>
            <a:solidFill>
              <a:srgbClr val="00B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panose="020F0502020204030204" pitchFamily="34" charset="0"/>
              </a:endParaRPr>
            </a:p>
          </p:txBody>
        </p:sp>
      </p:grpSp>
      <p:sp>
        <p:nvSpPr>
          <p:cNvPr id="79" name="Rectangle 66"/>
          <p:cNvSpPr>
            <a:spLocks noChangeArrowheads="1"/>
          </p:cNvSpPr>
          <p:nvPr/>
        </p:nvSpPr>
        <p:spPr bwMode="auto">
          <a:xfrm>
            <a:off x="1342163" y="743904"/>
            <a:ext cx="8863400" cy="600075"/>
          </a:xfrm>
          <a:prstGeom prst="rect">
            <a:avLst/>
          </a:prstGeom>
          <a:noFill/>
          <a:ln w="9525">
            <a:noFill/>
            <a:miter lim="800000"/>
            <a:headEnd/>
            <a:tailEnd/>
          </a:ln>
          <a:effectLst/>
        </p:spPr>
        <p:txBody>
          <a:bodyPr anchor="ctr"/>
          <a:lstStyle/>
          <a:p>
            <a:pPr algn="ctr">
              <a:defRPr/>
            </a:pPr>
            <a:r>
              <a:rPr lang="en-US" sz="3200" dirty="0">
                <a:latin typeface="Calibri" panose="020F0502020204030204" pitchFamily="34" charset="0"/>
              </a:rPr>
              <a:t>simulate each event to determine stage</a:t>
            </a:r>
          </a:p>
        </p:txBody>
      </p:sp>
      <p:sp>
        <p:nvSpPr>
          <p:cNvPr id="82" name="Freeform 2"/>
          <p:cNvSpPr>
            <a:spLocks/>
          </p:cNvSpPr>
          <p:nvPr/>
        </p:nvSpPr>
        <p:spPr bwMode="auto">
          <a:xfrm flipH="1">
            <a:off x="1736594" y="3090672"/>
            <a:ext cx="1371600" cy="2551176"/>
          </a:xfrm>
          <a:custGeom>
            <a:avLst/>
            <a:gdLst>
              <a:gd name="T0" fmla="*/ 2147483647 w 912"/>
              <a:gd name="T1" fmla="*/ 0 h 2304"/>
              <a:gd name="T2" fmla="*/ 2147483647 w 912"/>
              <a:gd name="T3" fmla="*/ 2147483647 h 2304"/>
              <a:gd name="T4" fmla="*/ 2147483647 w 912"/>
              <a:gd name="T5" fmla="*/ 2147483647 h 2304"/>
              <a:gd name="T6" fmla="*/ 2147483647 w 912"/>
              <a:gd name="T7" fmla="*/ 2147483647 h 2304"/>
              <a:gd name="T8" fmla="*/ 2147483647 w 912"/>
              <a:gd name="T9" fmla="*/ 2147483647 h 2304"/>
              <a:gd name="T10" fmla="*/ 2147483647 w 912"/>
              <a:gd name="T11" fmla="*/ 2147483647 h 2304"/>
              <a:gd name="T12" fmla="*/ 0 w 912"/>
              <a:gd name="T13" fmla="*/ 2147483647 h 2304"/>
              <a:gd name="T14" fmla="*/ 0 60000 65536"/>
              <a:gd name="T15" fmla="*/ 0 60000 65536"/>
              <a:gd name="T16" fmla="*/ 0 60000 65536"/>
              <a:gd name="T17" fmla="*/ 0 60000 65536"/>
              <a:gd name="T18" fmla="*/ 0 60000 65536"/>
              <a:gd name="T19" fmla="*/ 0 60000 65536"/>
              <a:gd name="T20" fmla="*/ 0 60000 65536"/>
              <a:gd name="T21" fmla="*/ 0 w 912"/>
              <a:gd name="T22" fmla="*/ 0 h 2304"/>
              <a:gd name="T23" fmla="*/ 912 w 912"/>
              <a:gd name="T24" fmla="*/ 2304 h 23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2" h="2304">
                <a:moveTo>
                  <a:pt x="912" y="0"/>
                </a:moveTo>
                <a:cubicBezTo>
                  <a:pt x="868" y="124"/>
                  <a:pt x="824" y="248"/>
                  <a:pt x="768" y="336"/>
                </a:cubicBezTo>
                <a:cubicBezTo>
                  <a:pt x="712" y="424"/>
                  <a:pt x="664" y="448"/>
                  <a:pt x="576" y="528"/>
                </a:cubicBezTo>
                <a:cubicBezTo>
                  <a:pt x="488" y="608"/>
                  <a:pt x="328" y="688"/>
                  <a:pt x="240" y="816"/>
                </a:cubicBezTo>
                <a:cubicBezTo>
                  <a:pt x="152" y="944"/>
                  <a:pt x="64" y="1104"/>
                  <a:pt x="48" y="1296"/>
                </a:cubicBezTo>
                <a:cubicBezTo>
                  <a:pt x="32" y="1488"/>
                  <a:pt x="152" y="1800"/>
                  <a:pt x="144" y="1968"/>
                </a:cubicBezTo>
                <a:cubicBezTo>
                  <a:pt x="136" y="2136"/>
                  <a:pt x="68" y="2220"/>
                  <a:pt x="0" y="2304"/>
                </a:cubicBezTo>
              </a:path>
            </a:pathLst>
          </a:custGeom>
          <a:noFill/>
          <a:ln w="38100" cmpd="sng">
            <a:solidFill>
              <a:schemeClr val="accent2">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latin typeface="Calibri" panose="020F0502020204030204" pitchFamily="34" charset="0"/>
            </a:endParaRPr>
          </a:p>
        </p:txBody>
      </p:sp>
      <p:sp>
        <p:nvSpPr>
          <p:cNvPr id="83" name="Freeform 3"/>
          <p:cNvSpPr>
            <a:spLocks/>
          </p:cNvSpPr>
          <p:nvPr/>
        </p:nvSpPr>
        <p:spPr bwMode="auto">
          <a:xfrm>
            <a:off x="2980178" y="2816352"/>
            <a:ext cx="622300" cy="1554162"/>
          </a:xfrm>
          <a:custGeom>
            <a:avLst/>
            <a:gdLst>
              <a:gd name="T0" fmla="*/ 2147483647 w 344"/>
              <a:gd name="T1" fmla="*/ 2147483647 h 1008"/>
              <a:gd name="T2" fmla="*/ 2147483647 w 344"/>
              <a:gd name="T3" fmla="*/ 2147483647 h 1008"/>
              <a:gd name="T4" fmla="*/ 2147483647 w 344"/>
              <a:gd name="T5" fmla="*/ 2147483647 h 1008"/>
              <a:gd name="T6" fmla="*/ 2147483647 w 344"/>
              <a:gd name="T7" fmla="*/ 2147483647 h 1008"/>
              <a:gd name="T8" fmla="*/ 2147483647 w 344"/>
              <a:gd name="T9" fmla="*/ 0 h 1008"/>
              <a:gd name="T10" fmla="*/ 0 60000 65536"/>
              <a:gd name="T11" fmla="*/ 0 60000 65536"/>
              <a:gd name="T12" fmla="*/ 0 60000 65536"/>
              <a:gd name="T13" fmla="*/ 0 60000 65536"/>
              <a:gd name="T14" fmla="*/ 0 60000 65536"/>
              <a:gd name="T15" fmla="*/ 0 w 344"/>
              <a:gd name="T16" fmla="*/ 0 h 1008"/>
              <a:gd name="T17" fmla="*/ 344 w 344"/>
              <a:gd name="T18" fmla="*/ 1008 h 1008"/>
            </a:gdLst>
            <a:ahLst/>
            <a:cxnLst>
              <a:cxn ang="T10">
                <a:pos x="T0" y="T1"/>
              </a:cxn>
              <a:cxn ang="T11">
                <a:pos x="T2" y="T3"/>
              </a:cxn>
              <a:cxn ang="T12">
                <a:pos x="T4" y="T5"/>
              </a:cxn>
              <a:cxn ang="T13">
                <a:pos x="T6" y="T7"/>
              </a:cxn>
              <a:cxn ang="T14">
                <a:pos x="T8" y="T9"/>
              </a:cxn>
            </a:cxnLst>
            <a:rect l="T15" t="T16" r="T17" b="T18"/>
            <a:pathLst>
              <a:path w="344" h="1008">
                <a:moveTo>
                  <a:pt x="8" y="1008"/>
                </a:moveTo>
                <a:cubicBezTo>
                  <a:pt x="4" y="948"/>
                  <a:pt x="0" y="888"/>
                  <a:pt x="8" y="816"/>
                </a:cubicBezTo>
                <a:cubicBezTo>
                  <a:pt x="16" y="744"/>
                  <a:pt x="24" y="656"/>
                  <a:pt x="56" y="576"/>
                </a:cubicBezTo>
                <a:cubicBezTo>
                  <a:pt x="88" y="496"/>
                  <a:pt x="152" y="432"/>
                  <a:pt x="200" y="336"/>
                </a:cubicBezTo>
                <a:cubicBezTo>
                  <a:pt x="248" y="240"/>
                  <a:pt x="296" y="120"/>
                  <a:pt x="344" y="0"/>
                </a:cubicBezTo>
              </a:path>
            </a:pathLst>
          </a:custGeom>
          <a:noFill/>
          <a:ln w="28575" cmpd="sng">
            <a:solidFill>
              <a:schemeClr val="accent2">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latin typeface="Calibri" panose="020F0502020204030204" pitchFamily="34" charset="0"/>
            </a:endParaRPr>
          </a:p>
        </p:txBody>
      </p:sp>
      <p:sp>
        <p:nvSpPr>
          <p:cNvPr id="84" name="Text Box 4"/>
          <p:cNvSpPr txBox="1">
            <a:spLocks noChangeArrowheads="1"/>
          </p:cNvSpPr>
          <p:nvPr/>
        </p:nvSpPr>
        <p:spPr bwMode="auto">
          <a:xfrm>
            <a:off x="3036351" y="3830256"/>
            <a:ext cx="935128" cy="338554"/>
          </a:xfrm>
          <a:prstGeom prst="rect">
            <a:avLst/>
          </a:prstGeom>
          <a:noFill/>
          <a:ln w="9525">
            <a:noFill/>
            <a:miter lim="800000"/>
            <a:headEnd/>
            <a:tailEnd/>
          </a:ln>
          <a:effectLst/>
        </p:spPr>
        <p:txBody>
          <a:bodyPr wrap="none">
            <a:spAutoFit/>
          </a:bodyPr>
          <a:lstStyle/>
          <a:p>
            <a:pPr>
              <a:defRPr/>
            </a:pPr>
            <a:r>
              <a:rPr lang="en-US" sz="1600" dirty="0">
                <a:latin typeface="Calibri" panose="020F0502020204030204" pitchFamily="34" charset="0"/>
              </a:rPr>
              <a:t>Tributary</a:t>
            </a:r>
          </a:p>
        </p:txBody>
      </p:sp>
      <p:sp>
        <p:nvSpPr>
          <p:cNvPr id="85" name="Text Box 5"/>
          <p:cNvSpPr txBox="1">
            <a:spLocks noChangeArrowheads="1"/>
          </p:cNvSpPr>
          <p:nvPr/>
        </p:nvSpPr>
        <p:spPr bwMode="auto">
          <a:xfrm>
            <a:off x="1719069" y="4080954"/>
            <a:ext cx="1283502" cy="338554"/>
          </a:xfrm>
          <a:prstGeom prst="rect">
            <a:avLst/>
          </a:prstGeom>
          <a:noFill/>
          <a:ln w="9525">
            <a:noFill/>
            <a:miter lim="800000"/>
            <a:headEnd/>
            <a:tailEnd/>
          </a:ln>
          <a:effectLst/>
        </p:spPr>
        <p:txBody>
          <a:bodyPr wrap="square">
            <a:spAutoFit/>
          </a:bodyPr>
          <a:lstStyle/>
          <a:p>
            <a:pPr>
              <a:defRPr/>
            </a:pPr>
            <a:r>
              <a:rPr lang="en-US" sz="1600" dirty="0" err="1">
                <a:latin typeface="Calibri" panose="020F0502020204030204" pitchFamily="34" charset="0"/>
              </a:rPr>
              <a:t>Mainstem</a:t>
            </a:r>
            <a:endParaRPr lang="en-US" sz="1600" dirty="0">
              <a:latin typeface="Calibri" panose="020F0502020204030204" pitchFamily="34" charset="0"/>
            </a:endParaRPr>
          </a:p>
        </p:txBody>
      </p:sp>
      <p:sp>
        <p:nvSpPr>
          <p:cNvPr id="86" name="Freeform 6"/>
          <p:cNvSpPr>
            <a:spLocks/>
          </p:cNvSpPr>
          <p:nvPr/>
        </p:nvSpPr>
        <p:spPr bwMode="auto">
          <a:xfrm>
            <a:off x="2697477" y="3218689"/>
            <a:ext cx="420624" cy="620140"/>
          </a:xfrm>
          <a:custGeom>
            <a:avLst/>
            <a:gdLst>
              <a:gd name="T0" fmla="*/ 2147483647 w 288"/>
              <a:gd name="T1" fmla="*/ 2147483647 h 429"/>
              <a:gd name="T2" fmla="*/ 2147483647 w 288"/>
              <a:gd name="T3" fmla="*/ 2147483647 h 429"/>
              <a:gd name="T4" fmla="*/ 2147483647 w 288"/>
              <a:gd name="T5" fmla="*/ 2147483647 h 429"/>
              <a:gd name="T6" fmla="*/ 2147483647 w 288"/>
              <a:gd name="T7" fmla="*/ 2147483647 h 429"/>
              <a:gd name="T8" fmla="*/ 2147483647 w 288"/>
              <a:gd name="T9" fmla="*/ 2147483647 h 429"/>
              <a:gd name="T10" fmla="*/ 0 w 288"/>
              <a:gd name="T11" fmla="*/ 2147483647 h 429"/>
              <a:gd name="T12" fmla="*/ 2147483647 w 288"/>
              <a:gd name="T13" fmla="*/ 2147483647 h 429"/>
              <a:gd name="T14" fmla="*/ 2147483647 w 288"/>
              <a:gd name="T15" fmla="*/ 2147483647 h 429"/>
              <a:gd name="T16" fmla="*/ 2147483647 w 288"/>
              <a:gd name="T17" fmla="*/ 0 h 429"/>
              <a:gd name="T18" fmla="*/ 2147483647 w 288"/>
              <a:gd name="T19" fmla="*/ 2147483647 h 429"/>
              <a:gd name="T20" fmla="*/ 2147483647 w 288"/>
              <a:gd name="T21" fmla="*/ 2147483647 h 4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8"/>
              <a:gd name="T34" fmla="*/ 0 h 429"/>
              <a:gd name="T35" fmla="*/ 288 w 288"/>
              <a:gd name="T36" fmla="*/ 429 h 4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8" h="429">
                <a:moveTo>
                  <a:pt x="288" y="189"/>
                </a:moveTo>
                <a:lnTo>
                  <a:pt x="192" y="333"/>
                </a:lnTo>
                <a:lnTo>
                  <a:pt x="144" y="429"/>
                </a:lnTo>
                <a:lnTo>
                  <a:pt x="48" y="429"/>
                </a:lnTo>
                <a:lnTo>
                  <a:pt x="18" y="384"/>
                </a:lnTo>
                <a:lnTo>
                  <a:pt x="0" y="237"/>
                </a:lnTo>
                <a:lnTo>
                  <a:pt x="57" y="150"/>
                </a:lnTo>
                <a:lnTo>
                  <a:pt x="144" y="45"/>
                </a:lnTo>
                <a:lnTo>
                  <a:pt x="216" y="0"/>
                </a:lnTo>
                <a:lnTo>
                  <a:pt x="288" y="45"/>
                </a:lnTo>
                <a:lnTo>
                  <a:pt x="288" y="189"/>
                </a:lnTo>
                <a:close/>
              </a:path>
            </a:pathLst>
          </a:custGeom>
          <a:solidFill>
            <a:srgbClr val="B469FF"/>
          </a:solidFill>
          <a:ln w="25400">
            <a:solidFill>
              <a:schemeClr val="tx1"/>
            </a:solidFill>
            <a:round/>
            <a:headEnd/>
            <a:tailEnd/>
          </a:ln>
        </p:spPr>
        <p:txBody>
          <a:bodyPr/>
          <a:lstStyle/>
          <a:p>
            <a:endParaRPr lang="en-US" dirty="0">
              <a:latin typeface="Calibri" panose="020F0502020204030204" pitchFamily="34" charset="0"/>
            </a:endParaRPr>
          </a:p>
        </p:txBody>
      </p:sp>
      <p:sp>
        <p:nvSpPr>
          <p:cNvPr id="87" name="Text Box 9"/>
          <p:cNvSpPr txBox="1">
            <a:spLocks noChangeArrowheads="1"/>
          </p:cNvSpPr>
          <p:nvPr/>
        </p:nvSpPr>
        <p:spPr bwMode="auto">
          <a:xfrm>
            <a:off x="3206683" y="3541077"/>
            <a:ext cx="457200" cy="369332"/>
          </a:xfrm>
          <a:prstGeom prst="rect">
            <a:avLst/>
          </a:prstGeom>
          <a:noFill/>
          <a:ln w="9525">
            <a:noFill/>
            <a:miter lim="800000"/>
            <a:headEnd/>
            <a:tailEnd/>
          </a:ln>
          <a:effectLst/>
        </p:spPr>
        <p:txBody>
          <a:bodyPr>
            <a:spAutoFit/>
          </a:bodyPr>
          <a:lstStyle/>
          <a:p>
            <a:pPr>
              <a:spcBef>
                <a:spcPct val="50000"/>
              </a:spcBef>
              <a:defRPr/>
            </a:pPr>
            <a:r>
              <a:rPr lang="en-US" sz="1800" dirty="0">
                <a:solidFill>
                  <a:srgbClr val="C00000"/>
                </a:solidFill>
                <a:latin typeface="Calibri" panose="020F0502020204030204" pitchFamily="34" charset="0"/>
              </a:rPr>
              <a:t>A</a:t>
            </a:r>
          </a:p>
        </p:txBody>
      </p:sp>
      <p:sp>
        <p:nvSpPr>
          <p:cNvPr id="88" name="Text Box 10"/>
          <p:cNvSpPr txBox="1">
            <a:spLocks noChangeArrowheads="1"/>
          </p:cNvSpPr>
          <p:nvPr/>
        </p:nvSpPr>
        <p:spPr bwMode="auto">
          <a:xfrm>
            <a:off x="1914902" y="3770058"/>
            <a:ext cx="457200" cy="369332"/>
          </a:xfrm>
          <a:prstGeom prst="rect">
            <a:avLst/>
          </a:prstGeom>
          <a:noFill/>
          <a:ln w="9525">
            <a:noFill/>
            <a:miter lim="800000"/>
            <a:headEnd/>
            <a:tailEnd/>
          </a:ln>
          <a:effectLst/>
        </p:spPr>
        <p:txBody>
          <a:bodyPr>
            <a:spAutoFit/>
          </a:bodyPr>
          <a:lstStyle/>
          <a:p>
            <a:pPr>
              <a:spcBef>
                <a:spcPct val="50000"/>
              </a:spcBef>
              <a:defRPr/>
            </a:pPr>
            <a:r>
              <a:rPr lang="en-US" sz="1800" dirty="0">
                <a:solidFill>
                  <a:srgbClr val="C00000"/>
                </a:solidFill>
                <a:latin typeface="Calibri" panose="020F0502020204030204" pitchFamily="34" charset="0"/>
              </a:rPr>
              <a:t>B</a:t>
            </a:r>
          </a:p>
        </p:txBody>
      </p:sp>
      <p:sp>
        <p:nvSpPr>
          <p:cNvPr id="89" name="Text Box 11"/>
          <p:cNvSpPr txBox="1">
            <a:spLocks noChangeArrowheads="1"/>
          </p:cNvSpPr>
          <p:nvPr/>
        </p:nvSpPr>
        <p:spPr bwMode="auto">
          <a:xfrm>
            <a:off x="2560697" y="3069971"/>
            <a:ext cx="457200" cy="369332"/>
          </a:xfrm>
          <a:prstGeom prst="rect">
            <a:avLst/>
          </a:prstGeom>
          <a:noFill/>
          <a:ln w="9525">
            <a:noFill/>
            <a:miter lim="800000"/>
            <a:headEnd/>
            <a:tailEnd/>
          </a:ln>
          <a:effectLst/>
        </p:spPr>
        <p:txBody>
          <a:bodyPr>
            <a:spAutoFit/>
          </a:bodyPr>
          <a:lstStyle/>
          <a:p>
            <a:pPr>
              <a:spcBef>
                <a:spcPct val="50000"/>
              </a:spcBef>
              <a:defRPr/>
            </a:pPr>
            <a:r>
              <a:rPr lang="en-US" sz="1800" dirty="0">
                <a:solidFill>
                  <a:srgbClr val="C00000"/>
                </a:solidFill>
                <a:latin typeface="Calibri" panose="020F0502020204030204" pitchFamily="34" charset="0"/>
              </a:rPr>
              <a:t>C</a:t>
            </a:r>
          </a:p>
        </p:txBody>
      </p:sp>
      <p:sp>
        <p:nvSpPr>
          <p:cNvPr id="101" name="Freeform 18"/>
          <p:cNvSpPr>
            <a:spLocks/>
          </p:cNvSpPr>
          <p:nvPr/>
        </p:nvSpPr>
        <p:spPr bwMode="auto">
          <a:xfrm rot="21148909">
            <a:off x="6141648" y="1956031"/>
            <a:ext cx="1838761" cy="989013"/>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0 h 10000"/>
              <a:gd name="T8" fmla="*/ 0 60000 65536"/>
              <a:gd name="T9" fmla="*/ 0 60000 65536"/>
              <a:gd name="T10" fmla="*/ 0 60000 65536"/>
              <a:gd name="T11" fmla="*/ 0 60000 65536"/>
              <a:gd name="T12" fmla="*/ 0 w 10000"/>
              <a:gd name="T13" fmla="*/ 0 h 10000"/>
              <a:gd name="T14" fmla="*/ 10000 w 10000"/>
              <a:gd name="T15" fmla="*/ 10000 h 10000"/>
            </a:gdLst>
            <a:ahLst/>
            <a:cxnLst>
              <a:cxn ang="T8">
                <a:pos x="T0" y="T1"/>
              </a:cxn>
              <a:cxn ang="T9">
                <a:pos x="T2" y="T3"/>
              </a:cxn>
              <a:cxn ang="T10">
                <a:pos x="T4" y="T5"/>
              </a:cxn>
              <a:cxn ang="T11">
                <a:pos x="T6" y="T7"/>
              </a:cxn>
            </a:cxnLst>
            <a:rect l="T12" t="T13" r="T14" b="T15"/>
            <a:pathLst>
              <a:path w="10000" h="10000">
                <a:moveTo>
                  <a:pt x="0" y="10000"/>
                </a:moveTo>
                <a:cubicBezTo>
                  <a:pt x="806" y="8535"/>
                  <a:pt x="1612" y="7056"/>
                  <a:pt x="2902" y="5606"/>
                </a:cubicBezTo>
                <a:cubicBezTo>
                  <a:pt x="4192" y="4156"/>
                  <a:pt x="6227" y="2236"/>
                  <a:pt x="7738" y="1301"/>
                </a:cubicBezTo>
                <a:cubicBezTo>
                  <a:pt x="8946" y="412"/>
                  <a:pt x="9350" y="351"/>
                  <a:pt x="10000" y="0"/>
                </a:cubicBezTo>
              </a:path>
            </a:pathLst>
          </a:custGeom>
          <a:noFill/>
          <a:ln w="19050" cmpd="sng">
            <a:solidFill>
              <a:srgbClr val="00B050"/>
            </a:solidFill>
            <a:prstDash val="sysDash"/>
            <a:round/>
            <a:headEnd/>
            <a:tailEnd/>
          </a:ln>
        </p:spPr>
        <p:txBody>
          <a:bodyPr wrap="none" anchor="ctr"/>
          <a:lstStyle/>
          <a:p>
            <a:endParaRPr lang="en-US" dirty="0">
              <a:latin typeface="Calibri" panose="020F0502020204030204" pitchFamily="34" charset="0"/>
            </a:endParaRPr>
          </a:p>
        </p:txBody>
      </p:sp>
      <p:sp>
        <p:nvSpPr>
          <p:cNvPr id="104" name="Text Box 9"/>
          <p:cNvSpPr txBox="1">
            <a:spLocks noChangeArrowheads="1"/>
          </p:cNvSpPr>
          <p:nvPr/>
        </p:nvSpPr>
        <p:spPr bwMode="auto">
          <a:xfrm>
            <a:off x="7708583" y="2257869"/>
            <a:ext cx="457200" cy="523220"/>
          </a:xfrm>
          <a:prstGeom prst="rect">
            <a:avLst/>
          </a:prstGeom>
          <a:noFill/>
          <a:ln w="9525">
            <a:noFill/>
            <a:miter lim="800000"/>
            <a:headEnd/>
            <a:tailEnd/>
          </a:ln>
          <a:effectLst/>
        </p:spPr>
        <p:txBody>
          <a:bodyPr>
            <a:spAutoFit/>
          </a:bodyPr>
          <a:lstStyle/>
          <a:p>
            <a:pPr>
              <a:spcBef>
                <a:spcPct val="50000"/>
              </a:spcBef>
              <a:defRPr/>
            </a:pPr>
            <a:r>
              <a:rPr lang="en-US" sz="2800" dirty="0">
                <a:latin typeface="Calibri" panose="020F0502020204030204" pitchFamily="34" charset="0"/>
              </a:rPr>
              <a:t>A</a:t>
            </a:r>
          </a:p>
        </p:txBody>
      </p:sp>
      <p:sp>
        <p:nvSpPr>
          <p:cNvPr id="105" name="Text Box 10"/>
          <p:cNvSpPr txBox="1">
            <a:spLocks noChangeArrowheads="1"/>
          </p:cNvSpPr>
          <p:nvPr/>
        </p:nvSpPr>
        <p:spPr bwMode="auto">
          <a:xfrm>
            <a:off x="7203186" y="1563306"/>
            <a:ext cx="457200" cy="523220"/>
          </a:xfrm>
          <a:prstGeom prst="rect">
            <a:avLst/>
          </a:prstGeom>
          <a:noFill/>
          <a:ln w="9525">
            <a:noFill/>
            <a:miter lim="800000"/>
            <a:headEnd/>
            <a:tailEnd/>
          </a:ln>
          <a:effectLst/>
        </p:spPr>
        <p:txBody>
          <a:bodyPr>
            <a:spAutoFit/>
          </a:bodyPr>
          <a:lstStyle/>
          <a:p>
            <a:pPr>
              <a:spcBef>
                <a:spcPct val="50000"/>
              </a:spcBef>
              <a:defRPr/>
            </a:pPr>
            <a:r>
              <a:rPr lang="en-US" sz="2800" dirty="0">
                <a:latin typeface="Calibri" panose="020F0502020204030204" pitchFamily="34" charset="0"/>
              </a:rPr>
              <a:t>B</a:t>
            </a:r>
          </a:p>
        </p:txBody>
      </p:sp>
      <p:grpSp>
        <p:nvGrpSpPr>
          <p:cNvPr id="6" name="Group 5"/>
          <p:cNvGrpSpPr/>
          <p:nvPr/>
        </p:nvGrpSpPr>
        <p:grpSpPr>
          <a:xfrm>
            <a:off x="6925734" y="1536510"/>
            <a:ext cx="4373638" cy="2761410"/>
            <a:chOff x="5401734" y="1417638"/>
            <a:chExt cx="4373638" cy="2761410"/>
          </a:xfrm>
        </p:grpSpPr>
        <p:sp>
          <p:nvSpPr>
            <p:cNvPr id="91" name="Line 42"/>
            <p:cNvSpPr>
              <a:spLocks noChangeShapeType="1"/>
            </p:cNvSpPr>
            <p:nvPr/>
          </p:nvSpPr>
          <p:spPr bwMode="auto">
            <a:xfrm flipV="1">
              <a:off x="5466017" y="2267712"/>
              <a:ext cx="0" cy="931736"/>
            </a:xfrm>
            <a:prstGeom prst="line">
              <a:avLst/>
            </a:prstGeom>
            <a:noFill/>
            <a:ln w="19050">
              <a:solidFill>
                <a:schemeClr val="tx1"/>
              </a:solidFill>
              <a:prstDash val="sysDot"/>
              <a:miter lim="800000"/>
              <a:headEnd/>
              <a:tailEnd type="arrow" w="med" len="med"/>
            </a:ln>
          </p:spPr>
          <p:txBody>
            <a:bodyPr wrap="none"/>
            <a:lstStyle/>
            <a:p>
              <a:endParaRPr lang="en-US" dirty="0">
                <a:latin typeface="Calibri" panose="020F0502020204030204" pitchFamily="34" charset="0"/>
              </a:endParaRPr>
            </a:p>
          </p:txBody>
        </p:sp>
        <p:grpSp>
          <p:nvGrpSpPr>
            <p:cNvPr id="75" name="Group 74"/>
            <p:cNvGrpSpPr/>
            <p:nvPr/>
          </p:nvGrpSpPr>
          <p:grpSpPr>
            <a:xfrm>
              <a:off x="5401734" y="1417638"/>
              <a:ext cx="4373638" cy="2761410"/>
              <a:chOff x="5401734" y="1417638"/>
              <a:chExt cx="4373638" cy="2761410"/>
            </a:xfrm>
          </p:grpSpPr>
          <p:sp>
            <p:nvSpPr>
              <p:cNvPr id="5131" name="Oval 41"/>
              <p:cNvSpPr>
                <a:spLocks noChangeArrowheads="1"/>
              </p:cNvSpPr>
              <p:nvPr/>
            </p:nvSpPr>
            <p:spPr bwMode="auto">
              <a:xfrm>
                <a:off x="5628196" y="3151959"/>
                <a:ext cx="120650" cy="119063"/>
              </a:xfrm>
              <a:prstGeom prst="ellipse">
                <a:avLst/>
              </a:prstGeom>
              <a:solidFill>
                <a:srgbClr val="00B050"/>
              </a:solidFill>
              <a:ln w="9525">
                <a:solidFill>
                  <a:srgbClr val="00B050"/>
                </a:solidFill>
                <a:round/>
                <a:headEnd/>
                <a:tailEnd/>
              </a:ln>
            </p:spPr>
            <p:txBody>
              <a:bodyPr wrap="none" anchor="ctr"/>
              <a:lstStyle/>
              <a:p>
                <a:endParaRPr lang="en-US" dirty="0">
                  <a:latin typeface="Calibri" panose="020F0502020204030204" pitchFamily="34" charset="0"/>
                </a:endParaRPr>
              </a:p>
            </p:txBody>
          </p:sp>
          <p:sp>
            <p:nvSpPr>
              <p:cNvPr id="5132" name="Line 42"/>
              <p:cNvSpPr>
                <a:spLocks noChangeShapeType="1"/>
              </p:cNvSpPr>
              <p:nvPr/>
            </p:nvSpPr>
            <p:spPr bwMode="auto">
              <a:xfrm flipV="1">
                <a:off x="5688521" y="2478024"/>
                <a:ext cx="0" cy="660464"/>
              </a:xfrm>
              <a:prstGeom prst="line">
                <a:avLst/>
              </a:prstGeom>
              <a:noFill/>
              <a:ln w="19050">
                <a:solidFill>
                  <a:schemeClr val="tx1"/>
                </a:solidFill>
                <a:prstDash val="sysDot"/>
                <a:miter lim="800000"/>
                <a:headEnd/>
                <a:tailEnd type="arrow" w="med" len="med"/>
              </a:ln>
            </p:spPr>
            <p:txBody>
              <a:bodyPr wrap="none"/>
              <a:lstStyle/>
              <a:p>
                <a:endParaRPr lang="en-US" dirty="0">
                  <a:latin typeface="Calibri" panose="020F0502020204030204" pitchFamily="34" charset="0"/>
                </a:endParaRPr>
              </a:p>
            </p:txBody>
          </p:sp>
          <p:sp>
            <p:nvSpPr>
              <p:cNvPr id="5133" name="Rectangle 48"/>
              <p:cNvSpPr>
                <a:spLocks noChangeArrowheads="1"/>
              </p:cNvSpPr>
              <p:nvPr/>
            </p:nvSpPr>
            <p:spPr bwMode="auto">
              <a:xfrm>
                <a:off x="5625021" y="2351151"/>
                <a:ext cx="111125" cy="104775"/>
              </a:xfrm>
              <a:prstGeom prst="rect">
                <a:avLst/>
              </a:prstGeom>
              <a:solidFill>
                <a:schemeClr val="accent6"/>
              </a:solidFill>
              <a:ln w="9525">
                <a:solidFill>
                  <a:schemeClr val="tx1"/>
                </a:solidFill>
                <a:miter lim="800000"/>
                <a:headEnd/>
                <a:tailEnd/>
              </a:ln>
            </p:spPr>
            <p:txBody>
              <a:bodyPr wrap="none" anchor="ctr"/>
              <a:lstStyle/>
              <a:p>
                <a:endParaRPr lang="en-US" dirty="0">
                  <a:latin typeface="Calibri" panose="020F0502020204030204" pitchFamily="34" charset="0"/>
                </a:endParaRPr>
              </a:p>
            </p:txBody>
          </p:sp>
          <p:sp>
            <p:nvSpPr>
              <p:cNvPr id="46" name="Text Box 45"/>
              <p:cNvSpPr txBox="1">
                <a:spLocks noChangeArrowheads="1"/>
              </p:cNvSpPr>
              <p:nvPr/>
            </p:nvSpPr>
            <p:spPr bwMode="auto">
              <a:xfrm rot="21571670">
                <a:off x="6893297" y="3152841"/>
                <a:ext cx="2818275" cy="1026207"/>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solidFill>
                      <a:srgbClr val="00B050"/>
                    </a:solidFill>
                    <a:latin typeface="Calibri" panose="020F0502020204030204" pitchFamily="34" charset="0"/>
                  </a:rPr>
                  <a:t>choose random probabilities U[0,1] to “generate” event</a:t>
                </a:r>
                <a:endParaRPr lang="en-US" sz="3200" dirty="0">
                  <a:solidFill>
                    <a:srgbClr val="00B050"/>
                  </a:solidFill>
                  <a:latin typeface="Calibri" panose="020F0502020204030204" pitchFamily="34" charset="0"/>
                </a:endParaRPr>
              </a:p>
            </p:txBody>
          </p:sp>
          <p:sp>
            <p:nvSpPr>
              <p:cNvPr id="48" name="TextBox 47"/>
              <p:cNvSpPr txBox="1"/>
              <p:nvPr/>
            </p:nvSpPr>
            <p:spPr>
              <a:xfrm>
                <a:off x="7132320" y="1417638"/>
                <a:ext cx="2643052" cy="1169551"/>
              </a:xfrm>
              <a:prstGeom prst="rect">
                <a:avLst/>
              </a:prstGeom>
              <a:noFill/>
            </p:spPr>
            <p:txBody>
              <a:bodyPr wrap="square">
                <a:spAutoFit/>
              </a:bodyPr>
              <a:lstStyle/>
              <a:p>
                <a:pPr>
                  <a:lnSpc>
                    <a:spcPts val="2800"/>
                  </a:lnSpc>
                  <a:defRPr/>
                </a:pPr>
                <a:r>
                  <a:rPr lang="en-US" dirty="0">
                    <a:solidFill>
                      <a:schemeClr val="accent6"/>
                    </a:solidFill>
                    <a:latin typeface="Calibri" panose="020F0502020204030204" pitchFamily="34" charset="0"/>
                  </a:rPr>
                  <a:t>replace flow-frequency curves with samples…</a:t>
                </a:r>
              </a:p>
            </p:txBody>
          </p:sp>
          <p:sp>
            <p:nvSpPr>
              <p:cNvPr id="72" name="Freeform 71"/>
              <p:cNvSpPr/>
              <p:nvPr/>
            </p:nvSpPr>
            <p:spPr>
              <a:xfrm rot="21109442">
                <a:off x="5782070" y="2796984"/>
                <a:ext cx="1614652" cy="497185"/>
              </a:xfrm>
              <a:custGeom>
                <a:avLst/>
                <a:gdLst>
                  <a:gd name="connsiteX0" fmla="*/ 1235947 w 1235947"/>
                  <a:gd name="connsiteY0" fmla="*/ 562708 h 562708"/>
                  <a:gd name="connsiteX1" fmla="*/ 834013 w 1235947"/>
                  <a:gd name="connsiteY1" fmla="*/ 140677 h 562708"/>
                  <a:gd name="connsiteX2" fmla="*/ 351692 w 1235947"/>
                  <a:gd name="connsiteY2" fmla="*/ 20097 h 562708"/>
                  <a:gd name="connsiteX3" fmla="*/ 0 w 1235947"/>
                  <a:gd name="connsiteY3" fmla="*/ 261257 h 562708"/>
                  <a:gd name="connsiteX0" fmla="*/ 1235947 w 1235947"/>
                  <a:gd name="connsiteY0" fmla="*/ 546380 h 546380"/>
                  <a:gd name="connsiteX1" fmla="*/ 834013 w 1235947"/>
                  <a:gd name="connsiteY1" fmla="*/ 124349 h 546380"/>
                  <a:gd name="connsiteX2" fmla="*/ 351692 w 1235947"/>
                  <a:gd name="connsiteY2" fmla="*/ 20097 h 546380"/>
                  <a:gd name="connsiteX3" fmla="*/ 0 w 1235947"/>
                  <a:gd name="connsiteY3" fmla="*/ 244929 h 546380"/>
                  <a:gd name="connsiteX0" fmla="*/ 1235947 w 1235947"/>
                  <a:gd name="connsiteY0" fmla="*/ 543658 h 543658"/>
                  <a:gd name="connsiteX1" fmla="*/ 834013 w 1235947"/>
                  <a:gd name="connsiteY1" fmla="*/ 137956 h 543658"/>
                  <a:gd name="connsiteX2" fmla="*/ 351692 w 1235947"/>
                  <a:gd name="connsiteY2" fmla="*/ 17375 h 543658"/>
                  <a:gd name="connsiteX3" fmla="*/ 0 w 1235947"/>
                  <a:gd name="connsiteY3" fmla="*/ 242207 h 543658"/>
                </a:gdLst>
                <a:ahLst/>
                <a:cxnLst>
                  <a:cxn ang="0">
                    <a:pos x="connsiteX0" y="connsiteY0"/>
                  </a:cxn>
                  <a:cxn ang="0">
                    <a:pos x="connsiteX1" y="connsiteY1"/>
                  </a:cxn>
                  <a:cxn ang="0">
                    <a:pos x="connsiteX2" y="connsiteY2"/>
                  </a:cxn>
                  <a:cxn ang="0">
                    <a:pos x="connsiteX3" y="connsiteY3"/>
                  </a:cxn>
                </a:cxnLst>
                <a:rect l="l" t="t" r="r" b="b"/>
                <a:pathLst>
                  <a:path w="1235947" h="543658">
                    <a:moveTo>
                      <a:pt x="1235947" y="543658"/>
                    </a:moveTo>
                    <a:cubicBezTo>
                      <a:pt x="1108668" y="377860"/>
                      <a:pt x="981389" y="225670"/>
                      <a:pt x="834013" y="137956"/>
                    </a:cubicBezTo>
                    <a:cubicBezTo>
                      <a:pt x="686637" y="50242"/>
                      <a:pt x="490694" y="0"/>
                      <a:pt x="351692" y="17375"/>
                    </a:cubicBezTo>
                    <a:cubicBezTo>
                      <a:pt x="212690" y="34750"/>
                      <a:pt x="106345" y="131675"/>
                      <a:pt x="0" y="242207"/>
                    </a:cubicBezTo>
                  </a:path>
                </a:pathLst>
              </a:custGeom>
              <a:ln w="19050">
                <a:solidFill>
                  <a:srgbClr val="00B050"/>
                </a:solidFill>
                <a:prstDash val="sysDot"/>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sp>
            <p:nvSpPr>
              <p:cNvPr id="5171" name="Oval 41"/>
              <p:cNvSpPr>
                <a:spLocks noChangeArrowheads="1"/>
              </p:cNvSpPr>
              <p:nvPr/>
            </p:nvSpPr>
            <p:spPr bwMode="auto">
              <a:xfrm>
                <a:off x="5401734" y="3151479"/>
                <a:ext cx="120713" cy="118988"/>
              </a:xfrm>
              <a:prstGeom prst="ellipse">
                <a:avLst/>
              </a:prstGeom>
              <a:solidFill>
                <a:srgbClr val="00B050"/>
              </a:solidFill>
              <a:ln w="9525">
                <a:solidFill>
                  <a:srgbClr val="00B050"/>
                </a:solidFill>
                <a:round/>
                <a:headEnd/>
                <a:tailEnd/>
              </a:ln>
            </p:spPr>
            <p:txBody>
              <a:bodyPr wrap="none" anchor="ctr"/>
              <a:lstStyle/>
              <a:p>
                <a:endParaRPr lang="en-US" dirty="0">
                  <a:latin typeface="Calibri" panose="020F0502020204030204" pitchFamily="34" charset="0"/>
                </a:endParaRPr>
              </a:p>
            </p:txBody>
          </p:sp>
        </p:grpSp>
        <p:sp>
          <p:nvSpPr>
            <p:cNvPr id="111" name="Rectangle 48"/>
            <p:cNvSpPr>
              <a:spLocks noChangeArrowheads="1"/>
            </p:cNvSpPr>
            <p:nvPr/>
          </p:nvSpPr>
          <p:spPr bwMode="auto">
            <a:xfrm>
              <a:off x="5411661" y="2174367"/>
              <a:ext cx="111125" cy="104775"/>
            </a:xfrm>
            <a:prstGeom prst="rect">
              <a:avLst/>
            </a:prstGeom>
            <a:solidFill>
              <a:schemeClr val="accent6"/>
            </a:solidFill>
            <a:ln w="9525">
              <a:solidFill>
                <a:schemeClr val="tx1"/>
              </a:solidFill>
              <a:miter lim="800000"/>
              <a:headEnd/>
              <a:tailEnd/>
            </a:ln>
          </p:spPr>
          <p:txBody>
            <a:bodyPr wrap="none" anchor="ctr"/>
            <a:lstStyle/>
            <a:p>
              <a:endParaRPr lang="en-US" dirty="0">
                <a:latin typeface="Calibri" panose="020F0502020204030204" pitchFamily="34" charset="0"/>
              </a:endParaRPr>
            </a:p>
          </p:txBody>
        </p:sp>
      </p:grpSp>
      <p:sp>
        <p:nvSpPr>
          <p:cNvPr id="92" name="Rectangle 35"/>
          <p:cNvSpPr>
            <a:spLocks noChangeArrowheads="1"/>
          </p:cNvSpPr>
          <p:nvPr/>
        </p:nvSpPr>
        <p:spPr bwMode="auto">
          <a:xfrm>
            <a:off x="2339975" y="6318250"/>
            <a:ext cx="1811338" cy="444032"/>
          </a:xfrm>
          <a:prstGeom prst="rect">
            <a:avLst/>
          </a:prstGeom>
          <a:noFill/>
          <a:ln w="9525">
            <a:noFill/>
            <a:miter lim="800000"/>
            <a:headEnd/>
            <a:tailEnd/>
          </a:ln>
          <a:effectLst/>
        </p:spPr>
        <p:txBody>
          <a:bodyPr>
            <a:spAutoFit/>
          </a:bodyPr>
          <a:lstStyle/>
          <a:p>
            <a:pPr>
              <a:lnSpc>
                <a:spcPct val="65000"/>
              </a:lnSpc>
              <a:spcBef>
                <a:spcPct val="20000"/>
              </a:spcBef>
              <a:defRPr/>
            </a:pPr>
            <a:r>
              <a:rPr lang="en-US" sz="1400" i="1" dirty="0">
                <a:solidFill>
                  <a:schemeClr val="bg1"/>
                </a:solidFill>
                <a:latin typeface="Calibri" panose="020F0502020204030204" pitchFamily="34" charset="0"/>
              </a:rPr>
              <a:t>Corps of Engineers</a:t>
            </a:r>
          </a:p>
          <a:p>
            <a:pPr>
              <a:lnSpc>
                <a:spcPct val="75000"/>
              </a:lnSpc>
              <a:spcBef>
                <a:spcPct val="20000"/>
              </a:spcBef>
              <a:defRPr/>
            </a:pPr>
            <a:r>
              <a:rPr lang="en-US" sz="1400" i="1" dirty="0">
                <a:solidFill>
                  <a:schemeClr val="bg1"/>
                </a:solidFill>
                <a:latin typeface="Calibri" panose="020F0502020204030204" pitchFamily="34" charset="0"/>
              </a:rPr>
              <a:t>IWR-HEC</a:t>
            </a:r>
          </a:p>
        </p:txBody>
      </p:sp>
      <p:grpSp>
        <p:nvGrpSpPr>
          <p:cNvPr id="7" name="Group 6"/>
          <p:cNvGrpSpPr/>
          <p:nvPr/>
        </p:nvGrpSpPr>
        <p:grpSpPr>
          <a:xfrm>
            <a:off x="3966664" y="2350006"/>
            <a:ext cx="3217472" cy="1006390"/>
            <a:chOff x="2442664" y="2231134"/>
            <a:chExt cx="3217472" cy="1006390"/>
          </a:xfrm>
        </p:grpSpPr>
        <p:sp>
          <p:nvSpPr>
            <p:cNvPr id="41" name="Text Box 45"/>
            <p:cNvSpPr txBox="1">
              <a:spLocks noChangeArrowheads="1"/>
            </p:cNvSpPr>
            <p:nvPr/>
          </p:nvSpPr>
          <p:spPr bwMode="auto">
            <a:xfrm rot="21571670">
              <a:off x="2445600" y="2519094"/>
              <a:ext cx="1474027" cy="718430"/>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dirty="0">
                  <a:solidFill>
                    <a:schemeClr val="accent2">
                      <a:lumMod val="60000"/>
                      <a:lumOff val="40000"/>
                    </a:schemeClr>
                  </a:solidFill>
                  <a:latin typeface="Calibri" panose="020F0502020204030204" pitchFamily="34" charset="0"/>
                </a:rPr>
                <a:t>flows at A and B</a:t>
              </a:r>
              <a:endParaRPr lang="en-US" sz="3200" dirty="0">
                <a:solidFill>
                  <a:schemeClr val="accent2">
                    <a:lumMod val="60000"/>
                    <a:lumOff val="40000"/>
                  </a:schemeClr>
                </a:solidFill>
                <a:latin typeface="Calibri" panose="020F0502020204030204" pitchFamily="34" charset="0"/>
              </a:endParaRPr>
            </a:p>
          </p:txBody>
        </p:sp>
        <p:sp>
          <p:nvSpPr>
            <p:cNvPr id="93" name="Line 39"/>
            <p:cNvSpPr>
              <a:spLocks noChangeShapeType="1"/>
            </p:cNvSpPr>
            <p:nvPr/>
          </p:nvSpPr>
          <p:spPr bwMode="auto">
            <a:xfrm flipV="1">
              <a:off x="2442664" y="2231134"/>
              <a:ext cx="1699568" cy="0"/>
            </a:xfrm>
            <a:prstGeom prst="line">
              <a:avLst/>
            </a:prstGeom>
            <a:noFill/>
            <a:ln w="19050">
              <a:solidFill>
                <a:schemeClr val="tx1"/>
              </a:solidFill>
              <a:prstDash val="sysDot"/>
              <a:miter lim="800000"/>
              <a:headEnd type="arrow" w="med" len="med"/>
              <a:tailEnd/>
            </a:ln>
          </p:spPr>
          <p:txBody>
            <a:bodyPr wrap="none"/>
            <a:lstStyle/>
            <a:p>
              <a:endParaRPr lang="en-US" dirty="0">
                <a:latin typeface="Calibri" panose="020F0502020204030204" pitchFamily="34" charset="0"/>
              </a:endParaRPr>
            </a:p>
          </p:txBody>
        </p:sp>
        <p:sp>
          <p:nvSpPr>
            <p:cNvPr id="116" name="Line 38"/>
            <p:cNvSpPr>
              <a:spLocks noChangeShapeType="1"/>
            </p:cNvSpPr>
            <p:nvPr/>
          </p:nvSpPr>
          <p:spPr bwMode="auto">
            <a:xfrm flipH="1" flipV="1">
              <a:off x="4535423" y="2405361"/>
              <a:ext cx="1124713" cy="0"/>
            </a:xfrm>
            <a:prstGeom prst="line">
              <a:avLst/>
            </a:prstGeom>
            <a:noFill/>
            <a:ln w="19050">
              <a:solidFill>
                <a:schemeClr val="tx1"/>
              </a:solidFill>
              <a:prstDash val="sysDot"/>
              <a:miter lim="800000"/>
              <a:headEnd/>
              <a:tailEnd type="arrow" w="med" len="med"/>
            </a:ln>
          </p:spPr>
          <p:txBody>
            <a:bodyPr wrap="none"/>
            <a:lstStyle/>
            <a:p>
              <a:endParaRPr lang="en-US" dirty="0">
                <a:latin typeface="Calibri" panose="020F0502020204030204" pitchFamily="34" charset="0"/>
              </a:endParaRPr>
            </a:p>
          </p:txBody>
        </p:sp>
        <p:sp>
          <p:nvSpPr>
            <p:cNvPr id="117" name="Line 38"/>
            <p:cNvSpPr>
              <a:spLocks noChangeShapeType="1"/>
            </p:cNvSpPr>
            <p:nvPr/>
          </p:nvSpPr>
          <p:spPr bwMode="auto">
            <a:xfrm flipH="1" flipV="1">
              <a:off x="4535424" y="2240661"/>
              <a:ext cx="873060" cy="0"/>
            </a:xfrm>
            <a:prstGeom prst="line">
              <a:avLst/>
            </a:prstGeom>
            <a:noFill/>
            <a:ln w="19050">
              <a:solidFill>
                <a:schemeClr val="tx1"/>
              </a:solidFill>
              <a:prstDash val="sysDot"/>
              <a:miter lim="800000"/>
              <a:headEnd/>
              <a:tailEnd type="arrow" w="med" len="med"/>
            </a:ln>
          </p:spPr>
          <p:txBody>
            <a:bodyPr wrap="none"/>
            <a:lstStyle/>
            <a:p>
              <a:endParaRPr lang="en-US" dirty="0">
                <a:latin typeface="Calibri" panose="020F0502020204030204" pitchFamily="34" charset="0"/>
              </a:endParaRPr>
            </a:p>
          </p:txBody>
        </p:sp>
        <p:sp>
          <p:nvSpPr>
            <p:cNvPr id="95" name="Line 39"/>
            <p:cNvSpPr>
              <a:spLocks noChangeShapeType="1"/>
            </p:cNvSpPr>
            <p:nvPr/>
          </p:nvSpPr>
          <p:spPr bwMode="auto">
            <a:xfrm flipV="1">
              <a:off x="2442664" y="2408026"/>
              <a:ext cx="1696520" cy="0"/>
            </a:xfrm>
            <a:prstGeom prst="line">
              <a:avLst/>
            </a:prstGeom>
            <a:noFill/>
            <a:ln w="19050">
              <a:solidFill>
                <a:schemeClr val="tx1"/>
              </a:solidFill>
              <a:prstDash val="sysDot"/>
              <a:miter lim="800000"/>
              <a:headEnd type="arrow" w="med" len="med"/>
              <a:tailEnd/>
            </a:ln>
          </p:spPr>
          <p:txBody>
            <a:bodyPr wrap="none"/>
            <a:lstStyle/>
            <a:p>
              <a:endParaRPr lang="en-US" dirty="0">
                <a:latin typeface="Calibri" panose="020F0502020204030204" pitchFamily="34" charset="0"/>
              </a:endParaRPr>
            </a:p>
          </p:txBody>
        </p:sp>
      </p:grpSp>
      <p:grpSp>
        <p:nvGrpSpPr>
          <p:cNvPr id="14" name="Group 13"/>
          <p:cNvGrpSpPr/>
          <p:nvPr/>
        </p:nvGrpSpPr>
        <p:grpSpPr>
          <a:xfrm>
            <a:off x="1636772" y="2999232"/>
            <a:ext cx="2121408" cy="728472"/>
            <a:chOff x="356616" y="2999232"/>
            <a:chExt cx="2121408" cy="728472"/>
          </a:xfrm>
        </p:grpSpPr>
        <p:cxnSp>
          <p:nvCxnSpPr>
            <p:cNvPr id="11" name="Straight Arrow Connector 10"/>
            <p:cNvCxnSpPr/>
            <p:nvPr/>
          </p:nvCxnSpPr>
          <p:spPr>
            <a:xfrm flipH="1">
              <a:off x="2240280" y="2999232"/>
              <a:ext cx="237744" cy="411480"/>
            </a:xfrm>
            <a:prstGeom prst="straightConnector1">
              <a:avLst/>
            </a:prstGeom>
            <a:ln w="28575">
              <a:solidFill>
                <a:schemeClr val="accent2">
                  <a:lumMod val="60000"/>
                  <a:lumOff val="4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a:off x="356616" y="3319272"/>
              <a:ext cx="243840" cy="408432"/>
            </a:xfrm>
            <a:prstGeom prst="straightConnector1">
              <a:avLst/>
            </a:prstGeom>
            <a:ln w="28575">
              <a:solidFill>
                <a:schemeClr val="accent2">
                  <a:lumMod val="60000"/>
                  <a:lumOff val="4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8F8BE85E-D56D-004F-831A-7A7092E36372}"/>
              </a:ext>
            </a:extLst>
          </p:cNvPr>
          <p:cNvGrpSpPr/>
          <p:nvPr/>
        </p:nvGrpSpPr>
        <p:grpSpPr>
          <a:xfrm>
            <a:off x="3299097" y="4521976"/>
            <a:ext cx="2852393" cy="663470"/>
            <a:chOff x="3299097" y="4521976"/>
            <a:chExt cx="2852393" cy="663470"/>
          </a:xfrm>
        </p:grpSpPr>
        <p:sp>
          <p:nvSpPr>
            <p:cNvPr id="80" name="Text Box 45"/>
            <p:cNvSpPr txBox="1">
              <a:spLocks noChangeArrowheads="1"/>
            </p:cNvSpPr>
            <p:nvPr/>
          </p:nvSpPr>
          <p:spPr bwMode="auto">
            <a:xfrm rot="21571670">
              <a:off x="4023919" y="4713237"/>
              <a:ext cx="2127571" cy="472209"/>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dirty="0">
                  <a:solidFill>
                    <a:srgbClr val="7030A0"/>
                  </a:solidFill>
                  <a:latin typeface="Calibri" panose="020F0502020204030204" pitchFamily="34" charset="0"/>
                </a:rPr>
                <a:t>Stage at C (</a:t>
              </a:r>
              <a:r>
                <a:rPr lang="en-US" dirty="0" err="1">
                  <a:solidFill>
                    <a:srgbClr val="7030A0"/>
                  </a:solidFill>
                  <a:latin typeface="Calibri" panose="020F0502020204030204" pitchFamily="34" charset="0"/>
                </a:rPr>
                <a:t>ft</a:t>
              </a:r>
              <a:r>
                <a:rPr lang="en-US" dirty="0">
                  <a:solidFill>
                    <a:srgbClr val="7030A0"/>
                  </a:solidFill>
                  <a:latin typeface="Calibri" panose="020F0502020204030204" pitchFamily="34" charset="0"/>
                </a:rPr>
                <a:t>)</a:t>
              </a:r>
            </a:p>
          </p:txBody>
        </p:sp>
        <p:sp>
          <p:nvSpPr>
            <p:cNvPr id="5" name="Freeform: Shape 4">
              <a:extLst>
                <a:ext uri="{FF2B5EF4-FFF2-40B4-BE49-F238E27FC236}">
                  <a16:creationId xmlns:a16="http://schemas.microsoft.com/office/drawing/2014/main" id="{3340CF22-6F1D-0B02-5239-57D3540343D5}"/>
                </a:ext>
              </a:extLst>
            </p:cNvPr>
            <p:cNvSpPr/>
            <p:nvPr/>
          </p:nvSpPr>
          <p:spPr>
            <a:xfrm>
              <a:off x="3299097" y="4521976"/>
              <a:ext cx="726207" cy="450617"/>
            </a:xfrm>
            <a:custGeom>
              <a:avLst/>
              <a:gdLst>
                <a:gd name="connsiteX0" fmla="*/ 0 w 1175657"/>
                <a:gd name="connsiteY0" fmla="*/ 0 h 870857"/>
                <a:gd name="connsiteX1" fmla="*/ 322217 w 1175657"/>
                <a:gd name="connsiteY1" fmla="*/ 670560 h 870857"/>
                <a:gd name="connsiteX2" fmla="*/ 1175657 w 1175657"/>
                <a:gd name="connsiteY2" fmla="*/ 870857 h 870857"/>
              </a:gdLst>
              <a:ahLst/>
              <a:cxnLst>
                <a:cxn ang="0">
                  <a:pos x="connsiteX0" y="connsiteY0"/>
                </a:cxn>
                <a:cxn ang="0">
                  <a:pos x="connsiteX1" y="connsiteY1"/>
                </a:cxn>
                <a:cxn ang="0">
                  <a:pos x="connsiteX2" y="connsiteY2"/>
                </a:cxn>
              </a:cxnLst>
              <a:rect l="l" t="t" r="r" b="b"/>
              <a:pathLst>
                <a:path w="1175657" h="870857">
                  <a:moveTo>
                    <a:pt x="0" y="0"/>
                  </a:moveTo>
                  <a:cubicBezTo>
                    <a:pt x="63137" y="262708"/>
                    <a:pt x="126274" y="525417"/>
                    <a:pt x="322217" y="670560"/>
                  </a:cubicBezTo>
                  <a:cubicBezTo>
                    <a:pt x="518160" y="815703"/>
                    <a:pt x="846908" y="843280"/>
                    <a:pt x="1175657" y="870857"/>
                  </a:cubicBezTo>
                </a:path>
              </a:pathLst>
            </a:custGeom>
            <a:noFill/>
            <a:ln w="19050">
              <a:solidFill>
                <a:schemeClr val="tx1"/>
              </a:solidFill>
              <a:prstDash val="sysDot"/>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grpSp>
      <p:grpSp>
        <p:nvGrpSpPr>
          <p:cNvPr id="9" name="Group 8">
            <a:extLst>
              <a:ext uri="{FF2B5EF4-FFF2-40B4-BE49-F238E27FC236}">
                <a16:creationId xmlns:a16="http://schemas.microsoft.com/office/drawing/2014/main" id="{B753B868-F447-CBA5-6186-B44992E3413F}"/>
              </a:ext>
            </a:extLst>
          </p:cNvPr>
          <p:cNvGrpSpPr/>
          <p:nvPr/>
        </p:nvGrpSpPr>
        <p:grpSpPr>
          <a:xfrm>
            <a:off x="9716586" y="4777462"/>
            <a:ext cx="2389109" cy="1855569"/>
            <a:chOff x="2799376" y="4550984"/>
            <a:chExt cx="2389109" cy="1855569"/>
          </a:xfrm>
        </p:grpSpPr>
        <p:sp>
          <p:nvSpPr>
            <p:cNvPr id="10" name="Text Box 65">
              <a:extLst>
                <a:ext uri="{FF2B5EF4-FFF2-40B4-BE49-F238E27FC236}">
                  <a16:creationId xmlns:a16="http://schemas.microsoft.com/office/drawing/2014/main" id="{5BB51498-1EF8-8758-3C0F-E05BD7DFA6B1}"/>
                </a:ext>
              </a:extLst>
            </p:cNvPr>
            <p:cNvSpPr txBox="1">
              <a:spLocks noChangeArrowheads="1"/>
            </p:cNvSpPr>
            <p:nvPr/>
          </p:nvSpPr>
          <p:spPr bwMode="auto">
            <a:xfrm>
              <a:off x="2799376" y="4550984"/>
              <a:ext cx="2389109" cy="1026207"/>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latin typeface="Calibri" panose="020F0502020204030204" pitchFamily="34" charset="0"/>
                </a:rPr>
                <a:t>order the sample as a stage frequency curve:</a:t>
              </a:r>
            </a:p>
          </p:txBody>
        </p:sp>
        <p:grpSp>
          <p:nvGrpSpPr>
            <p:cNvPr id="12" name="Group 5">
              <a:extLst>
                <a:ext uri="{FF2B5EF4-FFF2-40B4-BE49-F238E27FC236}">
                  <a16:creationId xmlns:a16="http://schemas.microsoft.com/office/drawing/2014/main" id="{BAB082D8-06BC-B878-2A62-5374B38827C5}"/>
                </a:ext>
              </a:extLst>
            </p:cNvPr>
            <p:cNvGrpSpPr>
              <a:grpSpLocks/>
            </p:cNvGrpSpPr>
            <p:nvPr/>
          </p:nvGrpSpPr>
          <p:grpSpPr bwMode="auto">
            <a:xfrm>
              <a:off x="2985989" y="5716440"/>
              <a:ext cx="1844676" cy="690113"/>
              <a:chOff x="759" y="1240"/>
              <a:chExt cx="1056" cy="912"/>
            </a:xfrm>
          </p:grpSpPr>
          <p:sp>
            <p:nvSpPr>
              <p:cNvPr id="15" name="Line 6">
                <a:extLst>
                  <a:ext uri="{FF2B5EF4-FFF2-40B4-BE49-F238E27FC236}">
                    <a16:creationId xmlns:a16="http://schemas.microsoft.com/office/drawing/2014/main" id="{98CCCE59-C601-358B-C779-3CB28C253A6E}"/>
                  </a:ext>
                </a:extLst>
              </p:cNvPr>
              <p:cNvSpPr>
                <a:spLocks noChangeShapeType="1"/>
              </p:cNvSpPr>
              <p:nvPr/>
            </p:nvSpPr>
            <p:spPr bwMode="auto">
              <a:xfrm flipV="1">
                <a:off x="759" y="1240"/>
                <a:ext cx="0" cy="912"/>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sp>
            <p:nvSpPr>
              <p:cNvPr id="16" name="Line 7">
                <a:extLst>
                  <a:ext uri="{FF2B5EF4-FFF2-40B4-BE49-F238E27FC236}">
                    <a16:creationId xmlns:a16="http://schemas.microsoft.com/office/drawing/2014/main" id="{4A5EFCA1-44F3-28AB-A592-A371D1B0CD9F}"/>
                  </a:ext>
                </a:extLst>
              </p:cNvPr>
              <p:cNvSpPr>
                <a:spLocks noChangeShapeType="1"/>
              </p:cNvSpPr>
              <p:nvPr/>
            </p:nvSpPr>
            <p:spPr bwMode="auto">
              <a:xfrm>
                <a:off x="759" y="2152"/>
                <a:ext cx="1056" cy="0"/>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grpSp>
        <p:sp>
          <p:nvSpPr>
            <p:cNvPr id="13" name="Freeform 118">
              <a:extLst>
                <a:ext uri="{FF2B5EF4-FFF2-40B4-BE49-F238E27FC236}">
                  <a16:creationId xmlns:a16="http://schemas.microsoft.com/office/drawing/2014/main" id="{9BAB00E3-D515-3774-BAF5-359A99F50923}"/>
                </a:ext>
              </a:extLst>
            </p:cNvPr>
            <p:cNvSpPr/>
            <p:nvPr/>
          </p:nvSpPr>
          <p:spPr>
            <a:xfrm>
              <a:off x="3105409" y="5787255"/>
              <a:ext cx="1466491" cy="508958"/>
            </a:xfrm>
            <a:custGeom>
              <a:avLst/>
              <a:gdLst>
                <a:gd name="connsiteX0" fmla="*/ 0 w 1466491"/>
                <a:gd name="connsiteY0" fmla="*/ 508958 h 508958"/>
                <a:gd name="connsiteX1" fmla="*/ 172529 w 1466491"/>
                <a:gd name="connsiteY1" fmla="*/ 431321 h 508958"/>
                <a:gd name="connsiteX2" fmla="*/ 414068 w 1466491"/>
                <a:gd name="connsiteY2" fmla="*/ 241540 h 508958"/>
                <a:gd name="connsiteX3" fmla="*/ 560717 w 1466491"/>
                <a:gd name="connsiteY3" fmla="*/ 241540 h 508958"/>
                <a:gd name="connsiteX4" fmla="*/ 828136 w 1466491"/>
                <a:gd name="connsiteY4" fmla="*/ 138023 h 508958"/>
                <a:gd name="connsiteX5" fmla="*/ 1000665 w 1466491"/>
                <a:gd name="connsiteY5" fmla="*/ 94890 h 508958"/>
                <a:gd name="connsiteX6" fmla="*/ 1268084 w 1466491"/>
                <a:gd name="connsiteY6" fmla="*/ 17253 h 508958"/>
                <a:gd name="connsiteX7" fmla="*/ 1466491 w 1466491"/>
                <a:gd name="connsiteY7" fmla="*/ 0 h 50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6491" h="508958">
                  <a:moveTo>
                    <a:pt x="0" y="508958"/>
                  </a:moveTo>
                  <a:lnTo>
                    <a:pt x="172529" y="431321"/>
                  </a:lnTo>
                  <a:lnTo>
                    <a:pt x="414068" y="241540"/>
                  </a:lnTo>
                  <a:lnTo>
                    <a:pt x="560717" y="241540"/>
                  </a:lnTo>
                  <a:lnTo>
                    <a:pt x="828136" y="138023"/>
                  </a:lnTo>
                  <a:lnTo>
                    <a:pt x="1000665" y="94890"/>
                  </a:lnTo>
                  <a:lnTo>
                    <a:pt x="1268084" y="17253"/>
                  </a:lnTo>
                  <a:lnTo>
                    <a:pt x="1466491" y="0"/>
                  </a:lnTo>
                </a:path>
              </a:pathLst>
            </a:custGeom>
            <a:ln w="19050">
              <a:solidFill>
                <a:srgbClr val="B469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grpSp>
    </p:spTree>
    <p:extLst>
      <p:ext uri="{BB962C8B-B14F-4D97-AF65-F5344CB8AC3E}">
        <p14:creationId xmlns:p14="http://schemas.microsoft.com/office/powerpoint/2010/main" val="468961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93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338" grpId="0"/>
      <p:bldP spid="4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7" name="Picture 3"/>
          <p:cNvPicPr>
            <a:picLocks noChangeAspect="1" noChangeArrowheads="1"/>
          </p:cNvPicPr>
          <p:nvPr/>
        </p:nvPicPr>
        <p:blipFill>
          <a:blip r:embed="rId3" cstate="print"/>
          <a:srcRect/>
          <a:stretch>
            <a:fillRect/>
          </a:stretch>
        </p:blipFill>
        <p:spPr bwMode="auto">
          <a:xfrm>
            <a:off x="4987030" y="2289176"/>
            <a:ext cx="5661921" cy="4183381"/>
          </a:xfrm>
          <a:prstGeom prst="rect">
            <a:avLst/>
          </a:prstGeom>
          <a:noFill/>
          <a:ln w="9525">
            <a:noFill/>
            <a:miter lim="800000"/>
            <a:headEnd/>
            <a:tailEnd/>
          </a:ln>
          <a:effectLst/>
        </p:spPr>
      </p:pic>
      <p:pic>
        <p:nvPicPr>
          <p:cNvPr id="79877" name="Picture 5"/>
          <p:cNvPicPr>
            <a:picLocks noChangeAspect="1" noChangeArrowheads="1"/>
          </p:cNvPicPr>
          <p:nvPr/>
        </p:nvPicPr>
        <p:blipFill>
          <a:blip r:embed="rId4" cstate="print"/>
          <a:srcRect/>
          <a:stretch>
            <a:fillRect/>
          </a:stretch>
        </p:blipFill>
        <p:spPr bwMode="auto">
          <a:xfrm>
            <a:off x="1625598" y="2289706"/>
            <a:ext cx="3303930" cy="4176523"/>
          </a:xfrm>
          <a:prstGeom prst="rect">
            <a:avLst/>
          </a:prstGeom>
          <a:noFill/>
          <a:ln w="9525">
            <a:noFill/>
            <a:miter lim="800000"/>
            <a:headEnd/>
            <a:tailEnd/>
          </a:ln>
          <a:effectLst/>
        </p:spPr>
      </p:pic>
      <p:sp>
        <p:nvSpPr>
          <p:cNvPr id="3" name="Title 2"/>
          <p:cNvSpPr>
            <a:spLocks noGrp="1"/>
          </p:cNvSpPr>
          <p:nvPr>
            <p:ph type="title"/>
          </p:nvPr>
        </p:nvSpPr>
        <p:spPr>
          <a:xfrm>
            <a:off x="2082557" y="590984"/>
            <a:ext cx="7798705" cy="1143000"/>
          </a:xfrm>
        </p:spPr>
        <p:txBody>
          <a:bodyPr/>
          <a:lstStyle/>
          <a:p>
            <a:pPr algn="ctr">
              <a:defRPr/>
            </a:pPr>
            <a:r>
              <a:rPr lang="en-US" dirty="0"/>
              <a:t>Replacing Flow-Frequency Curve at A with a Large Sample of Peak Flows</a:t>
            </a:r>
          </a:p>
        </p:txBody>
      </p:sp>
      <p:sp>
        <p:nvSpPr>
          <p:cNvPr id="11" name="TextBox 10"/>
          <p:cNvSpPr txBox="1"/>
          <p:nvPr/>
        </p:nvSpPr>
        <p:spPr>
          <a:xfrm>
            <a:off x="1625598" y="1823085"/>
            <a:ext cx="9144002" cy="461665"/>
          </a:xfrm>
          <a:prstGeom prst="rect">
            <a:avLst/>
          </a:prstGeom>
          <a:noFill/>
        </p:spPr>
        <p:txBody>
          <a:bodyPr wrap="square">
            <a:spAutoFit/>
          </a:bodyPr>
          <a:lstStyle/>
          <a:p>
            <a:pPr>
              <a:defRPr/>
            </a:pPr>
            <a:r>
              <a:rPr lang="en-US" b="1" dirty="0">
                <a:solidFill>
                  <a:srgbClr val="C00000"/>
                </a:solidFill>
                <a:latin typeface="Calibri" panose="020F0502020204030204" pitchFamily="34" charset="0"/>
              </a:rPr>
              <a:t>1000</a:t>
            </a:r>
            <a:r>
              <a:rPr lang="en-US" dirty="0">
                <a:solidFill>
                  <a:srgbClr val="C00000"/>
                </a:solidFill>
                <a:latin typeface="Calibri" panose="020F0502020204030204" pitchFamily="34" charset="0"/>
              </a:rPr>
              <a:t> </a:t>
            </a:r>
            <a:r>
              <a:rPr lang="en-US" b="1" dirty="0">
                <a:solidFill>
                  <a:srgbClr val="C00000"/>
                </a:solidFill>
                <a:latin typeface="Calibri" panose="020F0502020204030204" pitchFamily="34" charset="0"/>
              </a:rPr>
              <a:t>events</a:t>
            </a:r>
            <a:r>
              <a:rPr lang="en-US" dirty="0">
                <a:solidFill>
                  <a:srgbClr val="C00000"/>
                </a:solidFill>
                <a:latin typeface="Calibri" panose="020F0502020204030204" pitchFamily="34" charset="0"/>
              </a:rPr>
              <a:t> </a:t>
            </a:r>
            <a:r>
              <a:rPr lang="en-US" dirty="0">
                <a:latin typeface="Calibri" panose="020F0502020204030204" pitchFamily="34" charset="0"/>
              </a:rPr>
              <a:t>(annual peak flows, or annual max X-duration flows)</a:t>
            </a:r>
            <a:endParaRPr lang="en-US" b="1" dirty="0">
              <a:latin typeface="Calibri" panose="020F0502020204030204" pitchFamily="34" charset="0"/>
            </a:endParaRPr>
          </a:p>
        </p:txBody>
      </p:sp>
      <p:sp>
        <p:nvSpPr>
          <p:cNvPr id="12" name="TextBox 11"/>
          <p:cNvSpPr txBox="1"/>
          <p:nvPr/>
        </p:nvSpPr>
        <p:spPr bwMode="auto">
          <a:xfrm>
            <a:off x="5981910" y="3428630"/>
            <a:ext cx="1533525" cy="646331"/>
          </a:xfrm>
          <a:prstGeom prst="rect">
            <a:avLst/>
          </a:prstGeom>
          <a:noFill/>
        </p:spPr>
        <p:txBody>
          <a:bodyPr>
            <a:spAutoFit/>
          </a:bodyPr>
          <a:lstStyle/>
          <a:p>
            <a:pPr algn="ctr">
              <a:defRPr/>
            </a:pPr>
            <a:r>
              <a:rPr lang="en-US" sz="1800" b="1" dirty="0">
                <a:latin typeface="Calibri" panose="020F0502020204030204" pitchFamily="34" charset="0"/>
              </a:rPr>
              <a:t>each point is an “event”</a:t>
            </a:r>
          </a:p>
        </p:txBody>
      </p:sp>
      <p:sp>
        <p:nvSpPr>
          <p:cNvPr id="13" name="TextBox 12"/>
          <p:cNvSpPr txBox="1"/>
          <p:nvPr/>
        </p:nvSpPr>
        <p:spPr>
          <a:xfrm>
            <a:off x="5814060" y="2506980"/>
            <a:ext cx="2446020" cy="861774"/>
          </a:xfrm>
          <a:prstGeom prst="rect">
            <a:avLst/>
          </a:prstGeom>
          <a:noFill/>
        </p:spPr>
        <p:txBody>
          <a:bodyPr wrap="square" rtlCol="0">
            <a:spAutoFit/>
          </a:bodyPr>
          <a:lstStyle/>
          <a:p>
            <a:r>
              <a:rPr lang="en-US" b="1" dirty="0">
                <a:solidFill>
                  <a:schemeClr val="accent5">
                    <a:lumMod val="50000"/>
                  </a:schemeClr>
                </a:solidFill>
                <a:latin typeface="Arial Narrow" pitchFamily="34" charset="0"/>
              </a:rPr>
              <a:t>CDF form </a:t>
            </a:r>
            <a:r>
              <a:rPr lang="en-US" b="1" i="1" dirty="0">
                <a:solidFill>
                  <a:schemeClr val="accent5">
                    <a:lumMod val="50000"/>
                  </a:schemeClr>
                </a:solidFill>
                <a:latin typeface="Arial Narrow" pitchFamily="34" charset="0"/>
              </a:rPr>
              <a:t>(frequency curve)</a:t>
            </a:r>
          </a:p>
        </p:txBody>
      </p:sp>
      <p:sp>
        <p:nvSpPr>
          <p:cNvPr id="10" name="TextBox 9"/>
          <p:cNvSpPr txBox="1"/>
          <p:nvPr/>
        </p:nvSpPr>
        <p:spPr>
          <a:xfrm>
            <a:off x="3080165" y="2514600"/>
            <a:ext cx="1661160" cy="861774"/>
          </a:xfrm>
          <a:prstGeom prst="rect">
            <a:avLst/>
          </a:prstGeom>
          <a:noFill/>
        </p:spPr>
        <p:txBody>
          <a:bodyPr wrap="square" rtlCol="0">
            <a:spAutoFit/>
          </a:bodyPr>
          <a:lstStyle/>
          <a:p>
            <a:r>
              <a:rPr lang="en-US" b="1" dirty="0">
                <a:solidFill>
                  <a:schemeClr val="accent5">
                    <a:lumMod val="50000"/>
                  </a:schemeClr>
                </a:solidFill>
                <a:latin typeface="Arial Narrow" pitchFamily="34" charset="0"/>
              </a:rPr>
              <a:t>PDF form</a:t>
            </a:r>
          </a:p>
          <a:p>
            <a:r>
              <a:rPr lang="en-US" b="1" i="1" dirty="0">
                <a:solidFill>
                  <a:schemeClr val="accent5">
                    <a:lumMod val="50000"/>
                  </a:schemeClr>
                </a:solidFill>
                <a:latin typeface="Arial Narrow" pitchFamily="34" charset="0"/>
              </a:rPr>
              <a:t>(histogram)</a:t>
            </a:r>
          </a:p>
        </p:txBody>
      </p:sp>
      <p:sp>
        <p:nvSpPr>
          <p:cNvPr id="16" name="TextBox 15"/>
          <p:cNvSpPr txBox="1"/>
          <p:nvPr/>
        </p:nvSpPr>
        <p:spPr bwMode="auto">
          <a:xfrm>
            <a:off x="7871461" y="4304026"/>
            <a:ext cx="2559473" cy="1477328"/>
          </a:xfrm>
          <a:prstGeom prst="rect">
            <a:avLst/>
          </a:prstGeom>
          <a:noFill/>
        </p:spPr>
        <p:txBody>
          <a:bodyPr wrap="square">
            <a:spAutoFit/>
          </a:bodyPr>
          <a:lstStyle/>
          <a:p>
            <a:pPr algn="ctr">
              <a:defRPr/>
            </a:pPr>
            <a:r>
              <a:rPr lang="en-US" sz="1800" b="1" dirty="0">
                <a:latin typeface="Calibri" panose="020F0502020204030204" pitchFamily="34" charset="0"/>
              </a:rPr>
              <a:t>events are ranked and plotted against relative frequency of exceedance (plotting positions for N=1000)</a:t>
            </a:r>
          </a:p>
        </p:txBody>
      </p:sp>
      <p:sp>
        <p:nvSpPr>
          <p:cNvPr id="2" name="TextBox 1">
            <a:extLst>
              <a:ext uri="{FF2B5EF4-FFF2-40B4-BE49-F238E27FC236}">
                <a16:creationId xmlns:a16="http://schemas.microsoft.com/office/drawing/2014/main" id="{DE21CB04-B276-7ED3-263D-76FAA1CDFC2A}"/>
              </a:ext>
            </a:extLst>
          </p:cNvPr>
          <p:cNvSpPr txBox="1"/>
          <p:nvPr/>
        </p:nvSpPr>
        <p:spPr>
          <a:xfrm>
            <a:off x="2682240" y="5233851"/>
            <a:ext cx="2059085" cy="461665"/>
          </a:xfrm>
          <a:prstGeom prst="rect">
            <a:avLst/>
          </a:prstGeom>
          <a:noFill/>
        </p:spPr>
        <p:txBody>
          <a:bodyPr wrap="square" rtlCol="0">
            <a:spAutoFit/>
          </a:bodyPr>
          <a:lstStyle/>
          <a:p>
            <a:r>
              <a:rPr lang="en-US" b="1" dirty="0">
                <a:solidFill>
                  <a:srgbClr val="0070C0"/>
                </a:solidFill>
                <a:latin typeface="Arial Narrow" panose="020B0606020202030204" pitchFamily="34" charset="0"/>
                <a:cs typeface="Calibri" panose="020F0502020204030204" pitchFamily="34" charset="0"/>
              </a:rPr>
              <a:t>Variable A, flow</a:t>
            </a:r>
          </a:p>
        </p:txBody>
      </p:sp>
    </p:spTree>
    <p:extLst>
      <p:ext uri="{BB962C8B-B14F-4D97-AF65-F5344CB8AC3E}">
        <p14:creationId xmlns:p14="http://schemas.microsoft.com/office/powerpoint/2010/main" val="29235806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FAB9468-378B-3DB7-78DF-80547A063EB4}"/>
              </a:ext>
            </a:extLst>
          </p:cNvPr>
          <p:cNvPicPr>
            <a:picLocks noChangeAspect="1"/>
          </p:cNvPicPr>
          <p:nvPr/>
        </p:nvPicPr>
        <p:blipFill>
          <a:blip r:embed="rId3"/>
          <a:stretch>
            <a:fillRect/>
          </a:stretch>
        </p:blipFill>
        <p:spPr>
          <a:xfrm>
            <a:off x="5026049" y="2251553"/>
            <a:ext cx="5694365" cy="4210446"/>
          </a:xfrm>
          <a:prstGeom prst="rect">
            <a:avLst/>
          </a:prstGeom>
        </p:spPr>
      </p:pic>
      <p:pic>
        <p:nvPicPr>
          <p:cNvPr id="2" name="Picture 1">
            <a:extLst>
              <a:ext uri="{FF2B5EF4-FFF2-40B4-BE49-F238E27FC236}">
                <a16:creationId xmlns:a16="http://schemas.microsoft.com/office/drawing/2014/main" id="{77D8AEDE-8E25-B377-7BDA-2F3E9767A9DB}"/>
              </a:ext>
            </a:extLst>
          </p:cNvPr>
          <p:cNvPicPr>
            <a:picLocks noChangeAspect="1"/>
          </p:cNvPicPr>
          <p:nvPr/>
        </p:nvPicPr>
        <p:blipFill>
          <a:blip r:embed="rId4"/>
          <a:stretch>
            <a:fillRect/>
          </a:stretch>
        </p:blipFill>
        <p:spPr>
          <a:xfrm>
            <a:off x="1646238" y="2264540"/>
            <a:ext cx="3303930" cy="4184244"/>
          </a:xfrm>
          <a:prstGeom prst="rect">
            <a:avLst/>
          </a:prstGeom>
        </p:spPr>
      </p:pic>
      <p:sp>
        <p:nvSpPr>
          <p:cNvPr id="3" name="Title 2"/>
          <p:cNvSpPr>
            <a:spLocks noGrp="1"/>
          </p:cNvSpPr>
          <p:nvPr>
            <p:ph type="title"/>
          </p:nvPr>
        </p:nvSpPr>
        <p:spPr>
          <a:xfrm>
            <a:off x="918754" y="619759"/>
            <a:ext cx="10180320" cy="1143000"/>
          </a:xfrm>
        </p:spPr>
        <p:txBody>
          <a:bodyPr/>
          <a:lstStyle/>
          <a:p>
            <a:pPr algn="ctr">
              <a:defRPr/>
            </a:pPr>
            <a:r>
              <a:rPr lang="en-US" dirty="0"/>
              <a:t>From each flow A &amp; flow B, </a:t>
            </a:r>
            <a:br>
              <a:rPr lang="en-US" dirty="0"/>
            </a:br>
            <a:r>
              <a:rPr lang="en-US" dirty="0"/>
              <a:t>compute peak stage C, get sample of stages</a:t>
            </a:r>
          </a:p>
        </p:txBody>
      </p:sp>
      <p:sp>
        <p:nvSpPr>
          <p:cNvPr id="11" name="TextBox 10"/>
          <p:cNvSpPr txBox="1"/>
          <p:nvPr/>
        </p:nvSpPr>
        <p:spPr>
          <a:xfrm>
            <a:off x="1646238" y="1823085"/>
            <a:ext cx="8876982" cy="477054"/>
          </a:xfrm>
          <a:prstGeom prst="rect">
            <a:avLst/>
          </a:prstGeom>
          <a:noFill/>
        </p:spPr>
        <p:txBody>
          <a:bodyPr wrap="square">
            <a:spAutoFit/>
          </a:bodyPr>
          <a:lstStyle/>
          <a:p>
            <a:pPr>
              <a:defRPr/>
            </a:pPr>
            <a:r>
              <a:rPr lang="en-US" b="1" dirty="0">
                <a:solidFill>
                  <a:srgbClr val="C00000"/>
                </a:solidFill>
                <a:latin typeface="Calibri" panose="020F0502020204030204" pitchFamily="34" charset="0"/>
              </a:rPr>
              <a:t>1000 event peak stages</a:t>
            </a:r>
          </a:p>
        </p:txBody>
      </p:sp>
      <p:sp>
        <p:nvSpPr>
          <p:cNvPr id="12" name="TextBox 11"/>
          <p:cNvSpPr txBox="1"/>
          <p:nvPr/>
        </p:nvSpPr>
        <p:spPr bwMode="auto">
          <a:xfrm>
            <a:off x="8252461" y="4795946"/>
            <a:ext cx="1533525" cy="646331"/>
          </a:xfrm>
          <a:prstGeom prst="rect">
            <a:avLst/>
          </a:prstGeom>
          <a:noFill/>
        </p:spPr>
        <p:txBody>
          <a:bodyPr>
            <a:spAutoFit/>
          </a:bodyPr>
          <a:lstStyle/>
          <a:p>
            <a:pPr algn="ctr">
              <a:defRPr/>
            </a:pPr>
            <a:r>
              <a:rPr lang="en-US" sz="1800" b="1" dirty="0">
                <a:latin typeface="Calibri" panose="020F0502020204030204" pitchFamily="34" charset="0"/>
              </a:rPr>
              <a:t>each point is an “event”</a:t>
            </a:r>
          </a:p>
        </p:txBody>
      </p:sp>
      <p:sp>
        <p:nvSpPr>
          <p:cNvPr id="13" name="TextBox 12"/>
          <p:cNvSpPr txBox="1"/>
          <p:nvPr/>
        </p:nvSpPr>
        <p:spPr>
          <a:xfrm>
            <a:off x="5811510" y="2914348"/>
            <a:ext cx="2446020" cy="861774"/>
          </a:xfrm>
          <a:prstGeom prst="rect">
            <a:avLst/>
          </a:prstGeom>
          <a:noFill/>
        </p:spPr>
        <p:txBody>
          <a:bodyPr wrap="square" rtlCol="0">
            <a:spAutoFit/>
          </a:bodyPr>
          <a:lstStyle/>
          <a:p>
            <a:r>
              <a:rPr lang="en-US" b="1" dirty="0">
                <a:solidFill>
                  <a:srgbClr val="7030A0"/>
                </a:solidFill>
                <a:latin typeface="Arial Narrow" pitchFamily="34" charset="0"/>
              </a:rPr>
              <a:t>CDF form </a:t>
            </a:r>
            <a:r>
              <a:rPr lang="en-US" b="1" i="1" dirty="0">
                <a:solidFill>
                  <a:srgbClr val="7030A0"/>
                </a:solidFill>
                <a:latin typeface="Arial Narrow" pitchFamily="34" charset="0"/>
              </a:rPr>
              <a:t>(frequency curve)</a:t>
            </a:r>
          </a:p>
        </p:txBody>
      </p:sp>
      <p:sp>
        <p:nvSpPr>
          <p:cNvPr id="10" name="TextBox 9"/>
          <p:cNvSpPr txBox="1"/>
          <p:nvPr/>
        </p:nvSpPr>
        <p:spPr>
          <a:xfrm>
            <a:off x="2971800" y="2891488"/>
            <a:ext cx="1813560" cy="861774"/>
          </a:xfrm>
          <a:prstGeom prst="rect">
            <a:avLst/>
          </a:prstGeom>
          <a:noFill/>
        </p:spPr>
        <p:txBody>
          <a:bodyPr wrap="square" rtlCol="0">
            <a:spAutoFit/>
          </a:bodyPr>
          <a:lstStyle/>
          <a:p>
            <a:r>
              <a:rPr lang="en-US" b="1" dirty="0">
                <a:solidFill>
                  <a:srgbClr val="7030A0"/>
                </a:solidFill>
                <a:latin typeface="Arial Narrow" pitchFamily="34" charset="0"/>
              </a:rPr>
              <a:t>PDF form</a:t>
            </a:r>
          </a:p>
          <a:p>
            <a:r>
              <a:rPr lang="en-US" b="1" i="1" dirty="0">
                <a:solidFill>
                  <a:srgbClr val="7030A0"/>
                </a:solidFill>
                <a:latin typeface="Arial Narrow" pitchFamily="34" charset="0"/>
              </a:rPr>
              <a:t>(histogram)</a:t>
            </a:r>
          </a:p>
        </p:txBody>
      </p:sp>
      <p:sp>
        <p:nvSpPr>
          <p:cNvPr id="5" name="TextBox 4">
            <a:extLst>
              <a:ext uri="{FF2B5EF4-FFF2-40B4-BE49-F238E27FC236}">
                <a16:creationId xmlns:a16="http://schemas.microsoft.com/office/drawing/2014/main" id="{B56492C0-19DE-30D6-CAB6-80A53C1BEEC3}"/>
              </a:ext>
            </a:extLst>
          </p:cNvPr>
          <p:cNvSpPr txBox="1"/>
          <p:nvPr/>
        </p:nvSpPr>
        <p:spPr>
          <a:xfrm>
            <a:off x="2377441" y="2429823"/>
            <a:ext cx="2311634" cy="461665"/>
          </a:xfrm>
          <a:prstGeom prst="rect">
            <a:avLst/>
          </a:prstGeom>
          <a:noFill/>
        </p:spPr>
        <p:txBody>
          <a:bodyPr wrap="square" rtlCol="0">
            <a:spAutoFit/>
          </a:bodyPr>
          <a:lstStyle/>
          <a:p>
            <a:r>
              <a:rPr lang="en-US" b="1" dirty="0">
                <a:solidFill>
                  <a:srgbClr val="0070C0"/>
                </a:solidFill>
                <a:latin typeface="Arial Narrow" panose="020B0606020202030204" pitchFamily="34" charset="0"/>
                <a:cs typeface="Calibri" panose="020F0502020204030204" pitchFamily="34" charset="0"/>
              </a:rPr>
              <a:t>Variable C, stage</a:t>
            </a:r>
          </a:p>
        </p:txBody>
      </p:sp>
    </p:spTree>
    <p:extLst>
      <p:ext uri="{BB962C8B-B14F-4D97-AF65-F5344CB8AC3E}">
        <p14:creationId xmlns:p14="http://schemas.microsoft.com/office/powerpoint/2010/main" val="33902476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15"/>
          <p:cNvSpPr>
            <a:spLocks noGrp="1"/>
          </p:cNvSpPr>
          <p:nvPr>
            <p:ph idx="1"/>
          </p:nvPr>
        </p:nvSpPr>
        <p:spPr>
          <a:xfrm>
            <a:off x="1075944" y="1643444"/>
            <a:ext cx="9998456" cy="4443412"/>
          </a:xfrm>
        </p:spPr>
        <p:txBody>
          <a:bodyPr/>
          <a:lstStyle/>
          <a:p>
            <a:pPr marL="0" indent="0">
              <a:spcBef>
                <a:spcPts val="1800"/>
              </a:spcBef>
              <a:buNone/>
            </a:pPr>
            <a:r>
              <a:rPr lang="en-US" dirty="0"/>
              <a:t>If you suspect there is enough correlation between the variables to make independence a poor assumption:</a:t>
            </a:r>
          </a:p>
          <a:p>
            <a:pPr marL="514350" indent="-514350">
              <a:spcBef>
                <a:spcPts val="1800"/>
              </a:spcBef>
              <a:buFont typeface="+mj-lt"/>
              <a:buAutoNum type="arabicPeriod"/>
            </a:pPr>
            <a:r>
              <a:rPr lang="en-US" dirty="0"/>
              <a:t>Evaluate coincidence:</a:t>
            </a:r>
          </a:p>
          <a:p>
            <a:pPr lvl="1">
              <a:spcBef>
                <a:spcPts val="600"/>
              </a:spcBef>
            </a:pPr>
            <a:r>
              <a:rPr lang="en-US" dirty="0"/>
              <a:t>Do A and B experience extremes same time? Annual max or any event?</a:t>
            </a:r>
          </a:p>
          <a:p>
            <a:pPr marL="514350" indent="-514350">
              <a:spcBef>
                <a:spcPts val="1800"/>
              </a:spcBef>
              <a:buFont typeface="+mj-lt"/>
              <a:buAutoNum type="arabicPeriod"/>
            </a:pPr>
            <a:r>
              <a:rPr lang="en-US" dirty="0"/>
              <a:t>Study and </a:t>
            </a:r>
            <a:r>
              <a:rPr lang="en-US" i="1" dirty="0"/>
              <a:t>estimate correlation</a:t>
            </a:r>
            <a:r>
              <a:rPr lang="en-US" dirty="0"/>
              <a:t>:</a:t>
            </a:r>
          </a:p>
          <a:p>
            <a:pPr lvl="1">
              <a:spcBef>
                <a:spcPts val="600"/>
              </a:spcBef>
            </a:pPr>
            <a:r>
              <a:rPr lang="en-US" dirty="0"/>
              <a:t>For flow, consider relationship for log as well as linear</a:t>
            </a:r>
          </a:p>
          <a:p>
            <a:pPr marL="514350" indent="-514350">
              <a:spcBef>
                <a:spcPts val="1800"/>
              </a:spcBef>
              <a:buFont typeface="+mj-lt"/>
              <a:buAutoNum type="arabicPeriod"/>
            </a:pPr>
            <a:r>
              <a:rPr lang="en-US" i="1" dirty="0"/>
              <a:t>Estimate probability distributions </a:t>
            </a:r>
            <a:r>
              <a:rPr lang="en-US" dirty="0"/>
              <a:t>for each variable</a:t>
            </a:r>
          </a:p>
        </p:txBody>
      </p:sp>
      <p:sp>
        <p:nvSpPr>
          <p:cNvPr id="3" name="Title 2">
            <a:extLst>
              <a:ext uri="{FF2B5EF4-FFF2-40B4-BE49-F238E27FC236}">
                <a16:creationId xmlns:a16="http://schemas.microsoft.com/office/drawing/2014/main" id="{331C7929-7C56-61D3-99B8-77E6056161C4}"/>
              </a:ext>
            </a:extLst>
          </p:cNvPr>
          <p:cNvSpPr>
            <a:spLocks noGrp="1"/>
          </p:cNvSpPr>
          <p:nvPr>
            <p:ph type="title"/>
          </p:nvPr>
        </p:nvSpPr>
        <p:spPr/>
        <p:txBody>
          <a:bodyPr/>
          <a:lstStyle/>
          <a:p>
            <a:r>
              <a:rPr lang="en-US" dirty="0"/>
              <a:t>Need to Sample Correlated Values?</a:t>
            </a:r>
          </a:p>
        </p:txBody>
      </p:sp>
    </p:spTree>
    <p:extLst>
      <p:ext uri="{BB962C8B-B14F-4D97-AF65-F5344CB8AC3E}">
        <p14:creationId xmlns:p14="http://schemas.microsoft.com/office/powerpoint/2010/main" val="2642606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1674459" y="1529167"/>
            <a:ext cx="5094043" cy="4019123"/>
          </a:xfrm>
          <a:prstGeom prst="rect">
            <a:avLst/>
          </a:prstGeom>
        </p:spPr>
      </p:pic>
      <p:pic>
        <p:nvPicPr>
          <p:cNvPr id="15" name="Picture 14"/>
          <p:cNvPicPr>
            <a:picLocks noChangeAspect="1"/>
          </p:cNvPicPr>
          <p:nvPr/>
        </p:nvPicPr>
        <p:blipFill>
          <a:blip r:embed="rId4"/>
          <a:stretch>
            <a:fillRect/>
          </a:stretch>
        </p:blipFill>
        <p:spPr>
          <a:xfrm>
            <a:off x="5405211" y="2745319"/>
            <a:ext cx="5094043" cy="4019123"/>
          </a:xfrm>
          <a:prstGeom prst="rect">
            <a:avLst/>
          </a:prstGeom>
        </p:spPr>
      </p:pic>
      <p:sp>
        <p:nvSpPr>
          <p:cNvPr id="4" name="Title 3"/>
          <p:cNvSpPr>
            <a:spLocks noGrp="1"/>
          </p:cNvSpPr>
          <p:nvPr>
            <p:ph type="title"/>
          </p:nvPr>
        </p:nvSpPr>
        <p:spPr>
          <a:xfrm>
            <a:off x="1087120" y="324375"/>
            <a:ext cx="8895080" cy="1143000"/>
          </a:xfrm>
        </p:spPr>
        <p:txBody>
          <a:bodyPr/>
          <a:lstStyle/>
          <a:p>
            <a:r>
              <a:rPr lang="en-US" dirty="0"/>
              <a:t>Two Flow Locations</a:t>
            </a:r>
          </a:p>
        </p:txBody>
      </p:sp>
      <p:sp>
        <p:nvSpPr>
          <p:cNvPr id="2" name="TextBox 1"/>
          <p:cNvSpPr txBox="1"/>
          <p:nvPr/>
        </p:nvSpPr>
        <p:spPr>
          <a:xfrm>
            <a:off x="2712720" y="2157985"/>
            <a:ext cx="1773936" cy="461665"/>
          </a:xfrm>
          <a:prstGeom prst="rect">
            <a:avLst/>
          </a:prstGeom>
          <a:solidFill>
            <a:schemeClr val="bg1"/>
          </a:solidFill>
        </p:spPr>
        <p:txBody>
          <a:bodyPr wrap="square" rtlCol="0">
            <a:spAutoFit/>
          </a:bodyPr>
          <a:lstStyle/>
          <a:p>
            <a:r>
              <a:rPr lang="en-US" dirty="0">
                <a:latin typeface="Calibri" panose="020F0502020204030204" pitchFamily="34" charset="0"/>
                <a:cs typeface="Calibri" panose="020F0502020204030204" pitchFamily="34" charset="0"/>
              </a:rPr>
              <a:t>Variable A</a:t>
            </a:r>
          </a:p>
        </p:txBody>
      </p:sp>
      <p:sp>
        <p:nvSpPr>
          <p:cNvPr id="6" name="TextBox 5"/>
          <p:cNvSpPr txBox="1"/>
          <p:nvPr/>
        </p:nvSpPr>
        <p:spPr>
          <a:xfrm>
            <a:off x="6412992" y="3325369"/>
            <a:ext cx="1773936" cy="461665"/>
          </a:xfrm>
          <a:prstGeom prst="rect">
            <a:avLst/>
          </a:prstGeom>
          <a:solidFill>
            <a:schemeClr val="bg1"/>
          </a:solidFill>
        </p:spPr>
        <p:txBody>
          <a:bodyPr wrap="square" rtlCol="0">
            <a:spAutoFit/>
          </a:bodyPr>
          <a:lstStyle/>
          <a:p>
            <a:r>
              <a:rPr lang="en-US" dirty="0">
                <a:latin typeface="Calibri" panose="020F0502020204030204" pitchFamily="34" charset="0"/>
                <a:cs typeface="Calibri" panose="020F0502020204030204" pitchFamily="34" charset="0"/>
              </a:rPr>
              <a:t>Variable B</a:t>
            </a:r>
          </a:p>
        </p:txBody>
      </p:sp>
      <p:sp>
        <p:nvSpPr>
          <p:cNvPr id="3" name="TextBox 2">
            <a:extLst>
              <a:ext uri="{FF2B5EF4-FFF2-40B4-BE49-F238E27FC236}">
                <a16:creationId xmlns:a16="http://schemas.microsoft.com/office/drawing/2014/main" id="{9E34AC63-055F-1CFA-B31C-AE27C3B214D3}"/>
              </a:ext>
            </a:extLst>
          </p:cNvPr>
          <p:cNvSpPr txBox="1"/>
          <p:nvPr/>
        </p:nvSpPr>
        <p:spPr>
          <a:xfrm>
            <a:off x="7013122" y="1852530"/>
            <a:ext cx="4245428" cy="830997"/>
          </a:xfrm>
          <a:prstGeom prst="rect">
            <a:avLst/>
          </a:prstGeom>
          <a:noFill/>
        </p:spPr>
        <p:txBody>
          <a:bodyPr wrap="square" rtlCol="0">
            <a:spAutoFit/>
          </a:bodyPr>
          <a:lstStyle/>
          <a:p>
            <a:r>
              <a:rPr lang="en-US" b="1" dirty="0">
                <a:solidFill>
                  <a:srgbClr val="00B050"/>
                </a:solidFill>
                <a:latin typeface="Ink Free" panose="03080402000500000000" pitchFamily="66" charset="0"/>
              </a:rPr>
              <a:t>flows at B are coincident in time with annual max at A</a:t>
            </a:r>
          </a:p>
        </p:txBody>
      </p:sp>
    </p:spTree>
    <p:extLst>
      <p:ext uri="{BB962C8B-B14F-4D97-AF65-F5344CB8AC3E}">
        <p14:creationId xmlns:p14="http://schemas.microsoft.com/office/powerpoint/2010/main" val="39920821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6960" y="357558"/>
            <a:ext cx="8880073" cy="1143000"/>
          </a:xfrm>
        </p:spPr>
        <p:txBody>
          <a:bodyPr/>
          <a:lstStyle/>
          <a:p>
            <a:r>
              <a:rPr lang="en-US" dirty="0"/>
              <a:t>Make Correlation Plots</a:t>
            </a:r>
          </a:p>
        </p:txBody>
      </p:sp>
      <p:pic>
        <p:nvPicPr>
          <p:cNvPr id="6" name="Picture 5"/>
          <p:cNvPicPr>
            <a:picLocks noChangeAspect="1"/>
          </p:cNvPicPr>
          <p:nvPr/>
        </p:nvPicPr>
        <p:blipFill>
          <a:blip r:embed="rId3"/>
          <a:stretch>
            <a:fillRect/>
          </a:stretch>
        </p:blipFill>
        <p:spPr>
          <a:xfrm>
            <a:off x="1721352" y="2246963"/>
            <a:ext cx="4264920" cy="3849939"/>
          </a:xfrm>
          <a:prstGeom prst="rect">
            <a:avLst/>
          </a:prstGeom>
          <a:ln>
            <a:solidFill>
              <a:schemeClr val="bg1">
                <a:lumMod val="65000"/>
              </a:schemeClr>
            </a:solidFill>
          </a:ln>
        </p:spPr>
      </p:pic>
      <p:pic>
        <p:nvPicPr>
          <p:cNvPr id="8" name="Picture 7"/>
          <p:cNvPicPr>
            <a:picLocks noChangeAspect="1"/>
          </p:cNvPicPr>
          <p:nvPr/>
        </p:nvPicPr>
        <p:blipFill>
          <a:blip r:embed="rId4"/>
          <a:stretch>
            <a:fillRect/>
          </a:stretch>
        </p:blipFill>
        <p:spPr>
          <a:xfrm>
            <a:off x="6224124" y="2240281"/>
            <a:ext cx="4286298" cy="3869237"/>
          </a:xfrm>
          <a:prstGeom prst="rect">
            <a:avLst/>
          </a:prstGeom>
          <a:ln>
            <a:solidFill>
              <a:schemeClr val="bg1">
                <a:lumMod val="65000"/>
              </a:schemeClr>
            </a:solidFill>
          </a:ln>
        </p:spPr>
      </p:pic>
      <p:sp>
        <p:nvSpPr>
          <p:cNvPr id="9" name="TextBox 8"/>
          <p:cNvSpPr txBox="1"/>
          <p:nvPr/>
        </p:nvSpPr>
        <p:spPr>
          <a:xfrm>
            <a:off x="2484120" y="1746505"/>
            <a:ext cx="3300984" cy="461665"/>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Linear Flow, </a:t>
            </a:r>
            <a:r>
              <a:rPr lang="en-US" b="1" dirty="0">
                <a:latin typeface="Calibri" panose="020F0502020204030204" pitchFamily="34" charset="0"/>
                <a:cs typeface="Calibri" panose="020F0502020204030204" pitchFamily="34" charset="0"/>
              </a:rPr>
              <a:t>r</a:t>
            </a:r>
            <a:r>
              <a:rPr lang="en-US" dirty="0">
                <a:latin typeface="Calibri" panose="020F0502020204030204" pitchFamily="34" charset="0"/>
                <a:cs typeface="Calibri" panose="020F0502020204030204" pitchFamily="34" charset="0"/>
              </a:rPr>
              <a:t> = 0.74</a:t>
            </a:r>
          </a:p>
        </p:txBody>
      </p:sp>
      <p:sp>
        <p:nvSpPr>
          <p:cNvPr id="10" name="TextBox 9"/>
          <p:cNvSpPr txBox="1"/>
          <p:nvPr/>
        </p:nvSpPr>
        <p:spPr>
          <a:xfrm>
            <a:off x="7002132" y="1734313"/>
            <a:ext cx="3300984" cy="461665"/>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Log Flow, </a:t>
            </a:r>
            <a:r>
              <a:rPr lang="en-US" b="1" dirty="0">
                <a:latin typeface="Calibri" panose="020F0502020204030204" pitchFamily="34" charset="0"/>
                <a:cs typeface="Calibri" panose="020F0502020204030204" pitchFamily="34" charset="0"/>
              </a:rPr>
              <a:t>r</a:t>
            </a:r>
            <a:r>
              <a:rPr lang="en-US" dirty="0">
                <a:latin typeface="Calibri" panose="020F0502020204030204" pitchFamily="34" charset="0"/>
                <a:cs typeface="Calibri" panose="020F0502020204030204" pitchFamily="34" charset="0"/>
              </a:rPr>
              <a:t> = 0.84</a:t>
            </a:r>
          </a:p>
        </p:txBody>
      </p:sp>
      <p:sp>
        <p:nvSpPr>
          <p:cNvPr id="7" name="TextBox 6"/>
          <p:cNvSpPr txBox="1"/>
          <p:nvPr/>
        </p:nvSpPr>
        <p:spPr>
          <a:xfrm>
            <a:off x="3169920" y="5577841"/>
            <a:ext cx="393192" cy="461665"/>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A</a:t>
            </a:r>
          </a:p>
        </p:txBody>
      </p:sp>
      <p:sp>
        <p:nvSpPr>
          <p:cNvPr id="11" name="TextBox 10"/>
          <p:cNvSpPr txBox="1"/>
          <p:nvPr/>
        </p:nvSpPr>
        <p:spPr>
          <a:xfrm>
            <a:off x="1667256" y="2840737"/>
            <a:ext cx="393192" cy="461665"/>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B</a:t>
            </a:r>
          </a:p>
        </p:txBody>
      </p:sp>
      <p:sp>
        <p:nvSpPr>
          <p:cNvPr id="12" name="TextBox 11"/>
          <p:cNvSpPr txBox="1"/>
          <p:nvPr/>
        </p:nvSpPr>
        <p:spPr>
          <a:xfrm>
            <a:off x="7770228" y="5620513"/>
            <a:ext cx="393192" cy="461665"/>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A</a:t>
            </a:r>
          </a:p>
        </p:txBody>
      </p:sp>
      <p:sp>
        <p:nvSpPr>
          <p:cNvPr id="13" name="TextBox 12"/>
          <p:cNvSpPr txBox="1"/>
          <p:nvPr/>
        </p:nvSpPr>
        <p:spPr>
          <a:xfrm>
            <a:off x="6560172" y="2892553"/>
            <a:ext cx="393192" cy="461665"/>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B</a:t>
            </a:r>
          </a:p>
        </p:txBody>
      </p:sp>
    </p:spTree>
    <p:extLst>
      <p:ext uri="{BB962C8B-B14F-4D97-AF65-F5344CB8AC3E}">
        <p14:creationId xmlns:p14="http://schemas.microsoft.com/office/powerpoint/2010/main" val="754034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reeform 3"/>
          <p:cNvSpPr>
            <a:spLocks/>
          </p:cNvSpPr>
          <p:nvPr/>
        </p:nvSpPr>
        <p:spPr bwMode="auto">
          <a:xfrm>
            <a:off x="3733800" y="1905000"/>
            <a:ext cx="914400" cy="2819400"/>
          </a:xfrm>
          <a:custGeom>
            <a:avLst/>
            <a:gdLst>
              <a:gd name="T0" fmla="*/ 2147483647 w 576"/>
              <a:gd name="T1" fmla="*/ 0 h 1776"/>
              <a:gd name="T2" fmla="*/ 2147483647 w 576"/>
              <a:gd name="T3" fmla="*/ 2147483647 h 1776"/>
              <a:gd name="T4" fmla="*/ 2147483647 w 576"/>
              <a:gd name="T5" fmla="*/ 2147483647 h 1776"/>
              <a:gd name="T6" fmla="*/ 2147483647 w 576"/>
              <a:gd name="T7" fmla="*/ 2147483647 h 1776"/>
              <a:gd name="T8" fmla="*/ 2147483647 w 576"/>
              <a:gd name="T9" fmla="*/ 2147483647 h 1776"/>
              <a:gd name="T10" fmla="*/ 2147483647 w 576"/>
              <a:gd name="T11" fmla="*/ 2147483647 h 1776"/>
              <a:gd name="T12" fmla="*/ 2147483647 w 576"/>
              <a:gd name="T13" fmla="*/ 2147483647 h 1776"/>
              <a:gd name="T14" fmla="*/ 0 w 576"/>
              <a:gd name="T15" fmla="*/ 2147483647 h 1776"/>
              <a:gd name="T16" fmla="*/ 2147483647 w 576"/>
              <a:gd name="T17" fmla="*/ 2147483647 h 1776"/>
              <a:gd name="T18" fmla="*/ 2147483647 w 576"/>
              <a:gd name="T19" fmla="*/ 2147483647 h 1776"/>
              <a:gd name="T20" fmla="*/ 2147483647 w 576"/>
              <a:gd name="T21" fmla="*/ 2147483647 h 1776"/>
              <a:gd name="T22" fmla="*/ 2147483647 w 576"/>
              <a:gd name="T23" fmla="*/ 2147483647 h 1776"/>
              <a:gd name="T24" fmla="*/ 2147483647 w 576"/>
              <a:gd name="T25" fmla="*/ 2147483647 h 1776"/>
              <a:gd name="T26" fmla="*/ 2147483647 w 576"/>
              <a:gd name="T27" fmla="*/ 2147483647 h 1776"/>
              <a:gd name="T28" fmla="*/ 2147483647 w 576"/>
              <a:gd name="T29" fmla="*/ 2147483647 h 1776"/>
              <a:gd name="T30" fmla="*/ 2147483647 w 576"/>
              <a:gd name="T31" fmla="*/ 2147483647 h 177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76"/>
              <a:gd name="T49" fmla="*/ 0 h 1776"/>
              <a:gd name="T50" fmla="*/ 576 w 576"/>
              <a:gd name="T51" fmla="*/ 1776 h 177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76" h="1776">
                <a:moveTo>
                  <a:pt x="576" y="0"/>
                </a:moveTo>
                <a:lnTo>
                  <a:pt x="528" y="144"/>
                </a:lnTo>
                <a:lnTo>
                  <a:pt x="384" y="384"/>
                </a:lnTo>
                <a:lnTo>
                  <a:pt x="240" y="480"/>
                </a:lnTo>
                <a:lnTo>
                  <a:pt x="96" y="576"/>
                </a:lnTo>
                <a:lnTo>
                  <a:pt x="48" y="645"/>
                </a:lnTo>
                <a:lnTo>
                  <a:pt x="3" y="735"/>
                </a:lnTo>
                <a:lnTo>
                  <a:pt x="0" y="816"/>
                </a:lnTo>
                <a:lnTo>
                  <a:pt x="96" y="960"/>
                </a:lnTo>
                <a:lnTo>
                  <a:pt x="165" y="1059"/>
                </a:lnTo>
                <a:lnTo>
                  <a:pt x="288" y="1152"/>
                </a:lnTo>
                <a:lnTo>
                  <a:pt x="345" y="1239"/>
                </a:lnTo>
                <a:lnTo>
                  <a:pt x="408" y="1293"/>
                </a:lnTo>
                <a:lnTo>
                  <a:pt x="480" y="1440"/>
                </a:lnTo>
                <a:lnTo>
                  <a:pt x="528" y="1632"/>
                </a:lnTo>
                <a:lnTo>
                  <a:pt x="528" y="1776"/>
                </a:lnTo>
              </a:path>
            </a:pathLst>
          </a:custGeom>
          <a:solidFill>
            <a:schemeClr val="accent2">
              <a:lumMod val="60000"/>
              <a:lumOff val="40000"/>
            </a:schemeClr>
          </a:solidFill>
          <a:ln>
            <a:noFill/>
          </a:ln>
        </p:spPr>
        <p:txBody>
          <a:bodyPr/>
          <a:lstStyle/>
          <a:p>
            <a:endParaRPr lang="en-US"/>
          </a:p>
        </p:txBody>
      </p:sp>
      <p:sp>
        <p:nvSpPr>
          <p:cNvPr id="5123" name="Freeform 4"/>
          <p:cNvSpPr>
            <a:spLocks/>
          </p:cNvSpPr>
          <p:nvPr/>
        </p:nvSpPr>
        <p:spPr bwMode="auto">
          <a:xfrm>
            <a:off x="1693331" y="2667000"/>
            <a:ext cx="2057400" cy="508000"/>
          </a:xfrm>
          <a:custGeom>
            <a:avLst/>
            <a:gdLst>
              <a:gd name="T0" fmla="*/ 2147483647 w 1296"/>
              <a:gd name="T1" fmla="*/ 2147483647 h 320"/>
              <a:gd name="T2" fmla="*/ 2147483647 w 1296"/>
              <a:gd name="T3" fmla="*/ 2147483647 h 320"/>
              <a:gd name="T4" fmla="*/ 2147483647 w 1296"/>
              <a:gd name="T5" fmla="*/ 2147483647 h 320"/>
              <a:gd name="T6" fmla="*/ 2147483647 w 1296"/>
              <a:gd name="T7" fmla="*/ 2147483647 h 320"/>
              <a:gd name="T8" fmla="*/ 2147483647 w 1296"/>
              <a:gd name="T9" fmla="*/ 2147483647 h 320"/>
              <a:gd name="T10" fmla="*/ 2147483647 w 1296"/>
              <a:gd name="T11" fmla="*/ 2147483647 h 320"/>
              <a:gd name="T12" fmla="*/ 0 w 1296"/>
              <a:gd name="T13" fmla="*/ 2147483647 h 320"/>
              <a:gd name="T14" fmla="*/ 0 60000 65536"/>
              <a:gd name="T15" fmla="*/ 0 60000 65536"/>
              <a:gd name="T16" fmla="*/ 0 60000 65536"/>
              <a:gd name="T17" fmla="*/ 0 60000 65536"/>
              <a:gd name="T18" fmla="*/ 0 60000 65536"/>
              <a:gd name="T19" fmla="*/ 0 60000 65536"/>
              <a:gd name="T20" fmla="*/ 0 60000 65536"/>
              <a:gd name="T21" fmla="*/ 0 w 1296"/>
              <a:gd name="T22" fmla="*/ 0 h 320"/>
              <a:gd name="T23" fmla="*/ 1296 w 1296"/>
              <a:gd name="T24" fmla="*/ 320 h 3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6" h="320">
                <a:moveTo>
                  <a:pt x="1296" y="320"/>
                </a:moveTo>
                <a:cubicBezTo>
                  <a:pt x="1184" y="308"/>
                  <a:pt x="1072" y="296"/>
                  <a:pt x="1008" y="272"/>
                </a:cubicBezTo>
                <a:cubicBezTo>
                  <a:pt x="944" y="248"/>
                  <a:pt x="968" y="216"/>
                  <a:pt x="912" y="176"/>
                </a:cubicBezTo>
                <a:cubicBezTo>
                  <a:pt x="856" y="136"/>
                  <a:pt x="744" y="56"/>
                  <a:pt x="672" y="32"/>
                </a:cubicBezTo>
                <a:cubicBezTo>
                  <a:pt x="600" y="8"/>
                  <a:pt x="568" y="0"/>
                  <a:pt x="480" y="32"/>
                </a:cubicBezTo>
                <a:cubicBezTo>
                  <a:pt x="392" y="64"/>
                  <a:pt x="224" y="184"/>
                  <a:pt x="144" y="224"/>
                </a:cubicBezTo>
                <a:cubicBezTo>
                  <a:pt x="64" y="264"/>
                  <a:pt x="32" y="268"/>
                  <a:pt x="0" y="272"/>
                </a:cubicBezTo>
              </a:path>
            </a:pathLst>
          </a:custGeom>
          <a:noFill/>
          <a:ln w="38100" cmpd="sng">
            <a:solidFill>
              <a:schemeClr val="accent2">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773" name="Text Box 5"/>
          <p:cNvSpPr txBox="1">
            <a:spLocks noChangeArrowheads="1"/>
          </p:cNvSpPr>
          <p:nvPr/>
        </p:nvSpPr>
        <p:spPr bwMode="auto">
          <a:xfrm>
            <a:off x="2133601" y="2895601"/>
            <a:ext cx="714363" cy="400110"/>
          </a:xfrm>
          <a:prstGeom prst="rect">
            <a:avLst/>
          </a:prstGeom>
          <a:noFill/>
          <a:ln w="9525">
            <a:noFill/>
            <a:miter lim="800000"/>
            <a:headEnd/>
            <a:tailEnd/>
          </a:ln>
          <a:effectLst/>
        </p:spPr>
        <p:txBody>
          <a:bodyPr wrap="none">
            <a:spAutoFit/>
          </a:bodyPr>
          <a:lstStyle/>
          <a:p>
            <a:pPr>
              <a:defRPr/>
            </a:pPr>
            <a:r>
              <a:rPr lang="en-US" sz="2000" dirty="0">
                <a:latin typeface="Calibri" panose="020F0502020204030204" pitchFamily="34" charset="0"/>
              </a:rPr>
              <a:t>River</a:t>
            </a:r>
          </a:p>
        </p:txBody>
      </p:sp>
      <p:sp>
        <p:nvSpPr>
          <p:cNvPr id="32774" name="Text Box 6"/>
          <p:cNvSpPr txBox="1">
            <a:spLocks noChangeArrowheads="1"/>
          </p:cNvSpPr>
          <p:nvPr/>
        </p:nvSpPr>
        <p:spPr bwMode="auto">
          <a:xfrm>
            <a:off x="3330220" y="1828801"/>
            <a:ext cx="1189748" cy="707886"/>
          </a:xfrm>
          <a:prstGeom prst="rect">
            <a:avLst/>
          </a:prstGeom>
          <a:noFill/>
          <a:ln w="9525">
            <a:noFill/>
            <a:miter lim="800000"/>
            <a:headEnd/>
            <a:tailEnd/>
          </a:ln>
          <a:effectLst/>
        </p:spPr>
        <p:txBody>
          <a:bodyPr wrap="none">
            <a:spAutoFit/>
          </a:bodyPr>
          <a:lstStyle/>
          <a:p>
            <a:pPr algn="ctr">
              <a:defRPr/>
            </a:pPr>
            <a:r>
              <a:rPr lang="en-US" sz="2000" dirty="0">
                <a:latin typeface="Calibri" panose="020F0502020204030204" pitchFamily="34" charset="0"/>
              </a:rPr>
              <a:t>Ocean or </a:t>
            </a:r>
          </a:p>
          <a:p>
            <a:pPr algn="ctr">
              <a:defRPr/>
            </a:pPr>
            <a:r>
              <a:rPr lang="en-US" sz="2000" dirty="0">
                <a:latin typeface="Calibri" panose="020F0502020204030204" pitchFamily="34" charset="0"/>
              </a:rPr>
              <a:t>Lake</a:t>
            </a:r>
          </a:p>
        </p:txBody>
      </p:sp>
      <p:sp>
        <p:nvSpPr>
          <p:cNvPr id="5126" name="Text Box 7"/>
          <p:cNvSpPr txBox="1">
            <a:spLocks noChangeArrowheads="1"/>
          </p:cNvSpPr>
          <p:nvPr/>
        </p:nvSpPr>
        <p:spPr bwMode="auto">
          <a:xfrm>
            <a:off x="1981200" y="5419725"/>
            <a:ext cx="309886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15000"/>
              </a:spcBef>
            </a:pPr>
            <a:r>
              <a:rPr lang="en-US" altLang="en-US" sz="2000" dirty="0">
                <a:latin typeface="Calibri" panose="020F0502020204030204" pitchFamily="34" charset="0"/>
              </a:rPr>
              <a:t>A = Flow in the River</a:t>
            </a:r>
          </a:p>
          <a:p>
            <a:pPr eaLnBrk="1" hangingPunct="1">
              <a:spcBef>
                <a:spcPct val="15000"/>
              </a:spcBef>
            </a:pPr>
            <a:r>
              <a:rPr lang="en-US" altLang="en-US" sz="2000" dirty="0">
                <a:latin typeface="Calibri" panose="020F0502020204030204" pitchFamily="34" charset="0"/>
              </a:rPr>
              <a:t>B = Stage of the Water Body</a:t>
            </a:r>
          </a:p>
          <a:p>
            <a:pPr eaLnBrk="1" hangingPunct="1">
              <a:spcBef>
                <a:spcPct val="15000"/>
              </a:spcBef>
            </a:pPr>
            <a:r>
              <a:rPr lang="en-US" altLang="en-US" sz="2000" i="1" dirty="0">
                <a:solidFill>
                  <a:schemeClr val="accent6"/>
                </a:solidFill>
                <a:latin typeface="Calibri" panose="020F0502020204030204" pitchFamily="34" charset="0"/>
              </a:rPr>
              <a:t>C = Stage on the River</a:t>
            </a:r>
          </a:p>
        </p:txBody>
      </p:sp>
      <p:sp>
        <p:nvSpPr>
          <p:cNvPr id="5127" name="Text Box 8"/>
          <p:cNvSpPr txBox="1">
            <a:spLocks noChangeArrowheads="1"/>
          </p:cNvSpPr>
          <p:nvPr/>
        </p:nvSpPr>
        <p:spPr bwMode="auto">
          <a:xfrm>
            <a:off x="2089150" y="4938714"/>
            <a:ext cx="3365500"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2200" b="1" dirty="0">
                <a:solidFill>
                  <a:srgbClr val="C00000"/>
                </a:solidFill>
                <a:latin typeface="Calibri" panose="020F0502020204030204" pitchFamily="34" charset="0"/>
              </a:rPr>
              <a:t>Stage on Lake Tributary</a:t>
            </a:r>
          </a:p>
        </p:txBody>
      </p:sp>
      <p:sp>
        <p:nvSpPr>
          <p:cNvPr id="5128" name="Freeform 9"/>
          <p:cNvSpPr>
            <a:spLocks/>
          </p:cNvSpPr>
          <p:nvPr/>
        </p:nvSpPr>
        <p:spPr bwMode="auto">
          <a:xfrm rot="5657857">
            <a:off x="3007519" y="2326481"/>
            <a:ext cx="457200" cy="681038"/>
          </a:xfrm>
          <a:custGeom>
            <a:avLst/>
            <a:gdLst>
              <a:gd name="T0" fmla="*/ 2147483647 w 288"/>
              <a:gd name="T1" fmla="*/ 2147483647 h 429"/>
              <a:gd name="T2" fmla="*/ 2147483647 w 288"/>
              <a:gd name="T3" fmla="*/ 2147483647 h 429"/>
              <a:gd name="T4" fmla="*/ 2147483647 w 288"/>
              <a:gd name="T5" fmla="*/ 2147483647 h 429"/>
              <a:gd name="T6" fmla="*/ 2147483647 w 288"/>
              <a:gd name="T7" fmla="*/ 2147483647 h 429"/>
              <a:gd name="T8" fmla="*/ 2147483647 w 288"/>
              <a:gd name="T9" fmla="*/ 2147483647 h 429"/>
              <a:gd name="T10" fmla="*/ 0 w 288"/>
              <a:gd name="T11" fmla="*/ 2147483647 h 429"/>
              <a:gd name="T12" fmla="*/ 2147483647 w 288"/>
              <a:gd name="T13" fmla="*/ 2147483647 h 429"/>
              <a:gd name="T14" fmla="*/ 2147483647 w 288"/>
              <a:gd name="T15" fmla="*/ 2147483647 h 429"/>
              <a:gd name="T16" fmla="*/ 2147483647 w 288"/>
              <a:gd name="T17" fmla="*/ 0 h 429"/>
              <a:gd name="T18" fmla="*/ 2147483647 w 288"/>
              <a:gd name="T19" fmla="*/ 2147483647 h 429"/>
              <a:gd name="T20" fmla="*/ 2147483647 w 288"/>
              <a:gd name="T21" fmla="*/ 2147483647 h 4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8"/>
              <a:gd name="T34" fmla="*/ 0 h 429"/>
              <a:gd name="T35" fmla="*/ 288 w 288"/>
              <a:gd name="T36" fmla="*/ 429 h 4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8" h="429">
                <a:moveTo>
                  <a:pt x="288" y="189"/>
                </a:moveTo>
                <a:lnTo>
                  <a:pt x="192" y="333"/>
                </a:lnTo>
                <a:lnTo>
                  <a:pt x="144" y="429"/>
                </a:lnTo>
                <a:lnTo>
                  <a:pt x="48" y="429"/>
                </a:lnTo>
                <a:lnTo>
                  <a:pt x="18" y="384"/>
                </a:lnTo>
                <a:lnTo>
                  <a:pt x="0" y="237"/>
                </a:lnTo>
                <a:lnTo>
                  <a:pt x="57" y="150"/>
                </a:lnTo>
                <a:lnTo>
                  <a:pt x="144" y="45"/>
                </a:lnTo>
                <a:lnTo>
                  <a:pt x="216" y="0"/>
                </a:lnTo>
                <a:lnTo>
                  <a:pt x="288" y="45"/>
                </a:lnTo>
                <a:lnTo>
                  <a:pt x="288" y="189"/>
                </a:lnTo>
                <a:close/>
              </a:path>
            </a:pathLst>
          </a:custGeom>
          <a:solidFill>
            <a:srgbClr val="99FF99"/>
          </a:solidFill>
          <a:ln w="25400">
            <a:solidFill>
              <a:schemeClr val="tx1"/>
            </a:solidFill>
            <a:round/>
            <a:headEnd/>
            <a:tailEnd/>
          </a:ln>
        </p:spPr>
        <p:txBody>
          <a:bodyPr/>
          <a:lstStyle/>
          <a:p>
            <a:endParaRPr lang="en-US"/>
          </a:p>
        </p:txBody>
      </p:sp>
      <p:sp>
        <p:nvSpPr>
          <p:cNvPr id="5129" name="Freeform 10"/>
          <p:cNvSpPr>
            <a:spLocks/>
          </p:cNvSpPr>
          <p:nvPr/>
        </p:nvSpPr>
        <p:spPr bwMode="auto">
          <a:xfrm>
            <a:off x="3886200" y="1905000"/>
            <a:ext cx="762000" cy="914400"/>
          </a:xfrm>
          <a:custGeom>
            <a:avLst/>
            <a:gdLst>
              <a:gd name="T0" fmla="*/ 2147483647 w 480"/>
              <a:gd name="T1" fmla="*/ 0 h 576"/>
              <a:gd name="T2" fmla="*/ 2147483647 w 480"/>
              <a:gd name="T3" fmla="*/ 2147483647 h 576"/>
              <a:gd name="T4" fmla="*/ 2147483647 w 480"/>
              <a:gd name="T5" fmla="*/ 2147483647 h 576"/>
              <a:gd name="T6" fmla="*/ 0 w 480"/>
              <a:gd name="T7" fmla="*/ 2147483647 h 576"/>
              <a:gd name="T8" fmla="*/ 0 60000 65536"/>
              <a:gd name="T9" fmla="*/ 0 60000 65536"/>
              <a:gd name="T10" fmla="*/ 0 60000 65536"/>
              <a:gd name="T11" fmla="*/ 0 60000 65536"/>
              <a:gd name="T12" fmla="*/ 0 w 480"/>
              <a:gd name="T13" fmla="*/ 0 h 576"/>
              <a:gd name="T14" fmla="*/ 480 w 480"/>
              <a:gd name="T15" fmla="*/ 576 h 576"/>
            </a:gdLst>
            <a:ahLst/>
            <a:cxnLst>
              <a:cxn ang="T8">
                <a:pos x="T0" y="T1"/>
              </a:cxn>
              <a:cxn ang="T9">
                <a:pos x="T2" y="T3"/>
              </a:cxn>
              <a:cxn ang="T10">
                <a:pos x="T4" y="T5"/>
              </a:cxn>
              <a:cxn ang="T11">
                <a:pos x="T6" y="T7"/>
              </a:cxn>
            </a:cxnLst>
            <a:rect l="T12" t="T13" r="T14" b="T15"/>
            <a:pathLst>
              <a:path w="480" h="576">
                <a:moveTo>
                  <a:pt x="480" y="0"/>
                </a:moveTo>
                <a:lnTo>
                  <a:pt x="432" y="144"/>
                </a:lnTo>
                <a:lnTo>
                  <a:pt x="288" y="384"/>
                </a:lnTo>
                <a:lnTo>
                  <a:pt x="0" y="576"/>
                </a:lnTo>
              </a:path>
            </a:pathLst>
          </a:custGeom>
          <a:noFill/>
          <a:ln w="28575" cmpd="sng">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30" name="Freeform 11"/>
          <p:cNvSpPr>
            <a:spLocks/>
          </p:cNvSpPr>
          <p:nvPr/>
        </p:nvSpPr>
        <p:spPr bwMode="auto">
          <a:xfrm>
            <a:off x="3736976" y="2819401"/>
            <a:ext cx="149225" cy="327025"/>
          </a:xfrm>
          <a:custGeom>
            <a:avLst/>
            <a:gdLst>
              <a:gd name="T0" fmla="*/ 2147483647 w 94"/>
              <a:gd name="T1" fmla="*/ 0 h 206"/>
              <a:gd name="T2" fmla="*/ 2147483647 w 94"/>
              <a:gd name="T3" fmla="*/ 2147483647 h 206"/>
              <a:gd name="T4" fmla="*/ 2147483647 w 94"/>
              <a:gd name="T5" fmla="*/ 2147483647 h 206"/>
              <a:gd name="T6" fmla="*/ 0 w 94"/>
              <a:gd name="T7" fmla="*/ 2147483647 h 206"/>
              <a:gd name="T8" fmla="*/ 0 60000 65536"/>
              <a:gd name="T9" fmla="*/ 0 60000 65536"/>
              <a:gd name="T10" fmla="*/ 0 60000 65536"/>
              <a:gd name="T11" fmla="*/ 0 60000 65536"/>
              <a:gd name="T12" fmla="*/ 0 w 94"/>
              <a:gd name="T13" fmla="*/ 0 h 206"/>
              <a:gd name="T14" fmla="*/ 94 w 94"/>
              <a:gd name="T15" fmla="*/ 206 h 206"/>
            </a:gdLst>
            <a:ahLst/>
            <a:cxnLst>
              <a:cxn ang="T8">
                <a:pos x="T0" y="T1"/>
              </a:cxn>
              <a:cxn ang="T9">
                <a:pos x="T2" y="T3"/>
              </a:cxn>
              <a:cxn ang="T10">
                <a:pos x="T4" y="T5"/>
              </a:cxn>
              <a:cxn ang="T11">
                <a:pos x="T6" y="T7"/>
              </a:cxn>
            </a:cxnLst>
            <a:rect l="T12" t="T13" r="T14" b="T15"/>
            <a:pathLst>
              <a:path w="94" h="206">
                <a:moveTo>
                  <a:pt x="94" y="0"/>
                </a:moveTo>
                <a:lnTo>
                  <a:pt x="49" y="66"/>
                </a:lnTo>
                <a:lnTo>
                  <a:pt x="3" y="156"/>
                </a:lnTo>
                <a:lnTo>
                  <a:pt x="0" y="206"/>
                </a:lnTo>
              </a:path>
            </a:pathLst>
          </a:custGeom>
          <a:noFill/>
          <a:ln w="25400">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31" name="Freeform 12"/>
          <p:cNvSpPr>
            <a:spLocks/>
          </p:cNvSpPr>
          <p:nvPr/>
        </p:nvSpPr>
        <p:spPr bwMode="auto">
          <a:xfrm>
            <a:off x="3738563" y="3189289"/>
            <a:ext cx="836612" cy="1544637"/>
          </a:xfrm>
          <a:custGeom>
            <a:avLst/>
            <a:gdLst>
              <a:gd name="T0" fmla="*/ 0 w 527"/>
              <a:gd name="T1" fmla="*/ 0 h 973"/>
              <a:gd name="T2" fmla="*/ 2147483647 w 527"/>
              <a:gd name="T3" fmla="*/ 2147483647 h 973"/>
              <a:gd name="T4" fmla="*/ 2147483647 w 527"/>
              <a:gd name="T5" fmla="*/ 2147483647 h 973"/>
              <a:gd name="T6" fmla="*/ 2147483647 w 527"/>
              <a:gd name="T7" fmla="*/ 2147483647 h 973"/>
              <a:gd name="T8" fmla="*/ 2147483647 w 527"/>
              <a:gd name="T9" fmla="*/ 2147483647 h 973"/>
              <a:gd name="T10" fmla="*/ 2147483647 w 527"/>
              <a:gd name="T11" fmla="*/ 2147483647 h 973"/>
              <a:gd name="T12" fmla="*/ 2147483647 w 527"/>
              <a:gd name="T13" fmla="*/ 2147483647 h 973"/>
              <a:gd name="T14" fmla="*/ 2147483647 w 527"/>
              <a:gd name="T15" fmla="*/ 2147483647 h 973"/>
              <a:gd name="T16" fmla="*/ 2147483647 w 527"/>
              <a:gd name="T17" fmla="*/ 2147483647 h 973"/>
              <a:gd name="T18" fmla="*/ 2147483647 w 527"/>
              <a:gd name="T19" fmla="*/ 2147483647 h 97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7"/>
              <a:gd name="T31" fmla="*/ 0 h 973"/>
              <a:gd name="T32" fmla="*/ 527 w 527"/>
              <a:gd name="T33" fmla="*/ 973 h 97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7" h="973">
                <a:moveTo>
                  <a:pt x="0" y="0"/>
                </a:moveTo>
                <a:lnTo>
                  <a:pt x="9" y="33"/>
                </a:lnTo>
                <a:lnTo>
                  <a:pt x="45" y="81"/>
                </a:lnTo>
                <a:lnTo>
                  <a:pt x="159" y="247"/>
                </a:lnTo>
                <a:lnTo>
                  <a:pt x="288" y="346"/>
                </a:lnTo>
                <a:lnTo>
                  <a:pt x="341" y="427"/>
                </a:lnTo>
                <a:lnTo>
                  <a:pt x="408" y="486"/>
                </a:lnTo>
                <a:lnTo>
                  <a:pt x="477" y="634"/>
                </a:lnTo>
                <a:lnTo>
                  <a:pt x="522" y="819"/>
                </a:lnTo>
                <a:lnTo>
                  <a:pt x="527" y="973"/>
                </a:lnTo>
              </a:path>
            </a:pathLst>
          </a:custGeom>
          <a:noFill/>
          <a:ln w="25400" cmpd="sng">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32" name="Freeform 14"/>
          <p:cNvSpPr>
            <a:spLocks/>
          </p:cNvSpPr>
          <p:nvPr/>
        </p:nvSpPr>
        <p:spPr bwMode="auto">
          <a:xfrm>
            <a:off x="6913564" y="2867025"/>
            <a:ext cx="3400425" cy="400050"/>
          </a:xfrm>
          <a:custGeom>
            <a:avLst/>
            <a:gdLst>
              <a:gd name="T0" fmla="*/ 2147483647 w 2142"/>
              <a:gd name="T1" fmla="*/ 2147483647 h 252"/>
              <a:gd name="T2" fmla="*/ 2147483647 w 2142"/>
              <a:gd name="T3" fmla="*/ 2147483647 h 252"/>
              <a:gd name="T4" fmla="*/ 0 w 2142"/>
              <a:gd name="T5" fmla="*/ 0 h 252"/>
              <a:gd name="T6" fmla="*/ 2147483647 w 2142"/>
              <a:gd name="T7" fmla="*/ 0 h 252"/>
              <a:gd name="T8" fmla="*/ 2147483647 w 2142"/>
              <a:gd name="T9" fmla="*/ 2147483647 h 252"/>
              <a:gd name="T10" fmla="*/ 2147483647 w 2142"/>
              <a:gd name="T11" fmla="*/ 2147483647 h 252"/>
              <a:gd name="T12" fmla="*/ 0 60000 65536"/>
              <a:gd name="T13" fmla="*/ 0 60000 65536"/>
              <a:gd name="T14" fmla="*/ 0 60000 65536"/>
              <a:gd name="T15" fmla="*/ 0 60000 65536"/>
              <a:gd name="T16" fmla="*/ 0 60000 65536"/>
              <a:gd name="T17" fmla="*/ 0 60000 65536"/>
              <a:gd name="T18" fmla="*/ 0 w 2142"/>
              <a:gd name="T19" fmla="*/ 0 h 252"/>
              <a:gd name="T20" fmla="*/ 2142 w 2142"/>
              <a:gd name="T21" fmla="*/ 252 h 252"/>
            </a:gdLst>
            <a:ahLst/>
            <a:cxnLst>
              <a:cxn ang="T12">
                <a:pos x="T0" y="T1"/>
              </a:cxn>
              <a:cxn ang="T13">
                <a:pos x="T2" y="T3"/>
              </a:cxn>
              <a:cxn ang="T14">
                <a:pos x="T4" y="T5"/>
              </a:cxn>
              <a:cxn ang="T15">
                <a:pos x="T6" y="T7"/>
              </a:cxn>
              <a:cxn ang="T16">
                <a:pos x="T8" y="T9"/>
              </a:cxn>
              <a:cxn ang="T17">
                <a:pos x="T10" y="T11"/>
              </a:cxn>
            </a:cxnLst>
            <a:rect l="T18" t="T19" r="T20" b="T21"/>
            <a:pathLst>
              <a:path w="2142" h="252">
                <a:moveTo>
                  <a:pt x="300" y="168"/>
                </a:moveTo>
                <a:lnTo>
                  <a:pt x="174" y="138"/>
                </a:lnTo>
                <a:lnTo>
                  <a:pt x="0" y="0"/>
                </a:lnTo>
                <a:lnTo>
                  <a:pt x="2142" y="0"/>
                </a:lnTo>
                <a:lnTo>
                  <a:pt x="2130" y="252"/>
                </a:lnTo>
                <a:lnTo>
                  <a:pt x="420" y="252"/>
                </a:lnTo>
              </a:path>
            </a:pathLst>
          </a:custGeom>
          <a:solidFill>
            <a:schemeClr val="accent2">
              <a:lumMod val="20000"/>
              <a:lumOff val="80000"/>
            </a:schemeClr>
          </a:solidFill>
          <a:ln w="9525">
            <a:solidFill>
              <a:schemeClr val="accent3">
                <a:lumMod val="85000"/>
              </a:schemeClr>
            </a:solidFill>
            <a:round/>
            <a:headEnd/>
            <a:tailEnd/>
          </a:ln>
        </p:spPr>
        <p:txBody>
          <a:bodyPr/>
          <a:lstStyle/>
          <a:p>
            <a:endParaRPr lang="en-US"/>
          </a:p>
        </p:txBody>
      </p:sp>
      <p:sp>
        <p:nvSpPr>
          <p:cNvPr id="5133" name="Freeform 15"/>
          <p:cNvSpPr>
            <a:spLocks/>
          </p:cNvSpPr>
          <p:nvPr/>
        </p:nvSpPr>
        <p:spPr bwMode="auto">
          <a:xfrm>
            <a:off x="7475539" y="3190875"/>
            <a:ext cx="2822575" cy="1341438"/>
          </a:xfrm>
          <a:custGeom>
            <a:avLst/>
            <a:gdLst>
              <a:gd name="T0" fmla="*/ 2147483647 w 1778"/>
              <a:gd name="T1" fmla="*/ 2147483647 h 845"/>
              <a:gd name="T2" fmla="*/ 2147483647 w 1778"/>
              <a:gd name="T3" fmla="*/ 0 h 845"/>
              <a:gd name="T4" fmla="*/ 0 w 1778"/>
              <a:gd name="T5" fmla="*/ 0 h 845"/>
              <a:gd name="T6" fmla="*/ 2147483647 w 1778"/>
              <a:gd name="T7" fmla="*/ 2147483647 h 845"/>
              <a:gd name="T8" fmla="*/ 2147483647 w 1778"/>
              <a:gd name="T9" fmla="*/ 2147483647 h 845"/>
              <a:gd name="T10" fmla="*/ 2147483647 w 1778"/>
              <a:gd name="T11" fmla="*/ 2147483647 h 845"/>
              <a:gd name="T12" fmla="*/ 2147483647 w 1778"/>
              <a:gd name="T13" fmla="*/ 2147483647 h 845"/>
              <a:gd name="T14" fmla="*/ 2147483647 w 1778"/>
              <a:gd name="T15" fmla="*/ 2147483647 h 845"/>
              <a:gd name="T16" fmla="*/ 2147483647 w 1778"/>
              <a:gd name="T17" fmla="*/ 2147483647 h 845"/>
              <a:gd name="T18" fmla="*/ 2147483647 w 1778"/>
              <a:gd name="T19" fmla="*/ 2147483647 h 8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78"/>
              <a:gd name="T31" fmla="*/ 0 h 845"/>
              <a:gd name="T32" fmla="*/ 1778 w 1778"/>
              <a:gd name="T33" fmla="*/ 845 h 8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78" h="845">
                <a:moveTo>
                  <a:pt x="1778" y="845"/>
                </a:moveTo>
                <a:lnTo>
                  <a:pt x="1776" y="0"/>
                </a:lnTo>
                <a:lnTo>
                  <a:pt x="0" y="0"/>
                </a:lnTo>
                <a:lnTo>
                  <a:pt x="129" y="102"/>
                </a:lnTo>
                <a:lnTo>
                  <a:pt x="336" y="288"/>
                </a:lnTo>
                <a:lnTo>
                  <a:pt x="480" y="408"/>
                </a:lnTo>
                <a:lnTo>
                  <a:pt x="638" y="512"/>
                </a:lnTo>
                <a:lnTo>
                  <a:pt x="840" y="605"/>
                </a:lnTo>
                <a:lnTo>
                  <a:pt x="1308" y="738"/>
                </a:lnTo>
                <a:lnTo>
                  <a:pt x="1778" y="845"/>
                </a:lnTo>
                <a:close/>
              </a:path>
            </a:pathLst>
          </a:custGeom>
          <a:solidFill>
            <a:schemeClr val="accent2">
              <a:lumMod val="60000"/>
              <a:lumOff val="40000"/>
            </a:schemeClr>
          </a:solidFill>
          <a:ln>
            <a:noFill/>
          </a:ln>
        </p:spPr>
        <p:txBody>
          <a:bodyPr/>
          <a:lstStyle/>
          <a:p>
            <a:endParaRPr lang="en-US"/>
          </a:p>
        </p:txBody>
      </p:sp>
      <p:sp>
        <p:nvSpPr>
          <p:cNvPr id="5134" name="Freeform 16"/>
          <p:cNvSpPr>
            <a:spLocks/>
          </p:cNvSpPr>
          <p:nvPr/>
        </p:nvSpPr>
        <p:spPr bwMode="auto">
          <a:xfrm>
            <a:off x="6399214" y="2495551"/>
            <a:ext cx="4276725" cy="2143125"/>
          </a:xfrm>
          <a:custGeom>
            <a:avLst/>
            <a:gdLst>
              <a:gd name="T0" fmla="*/ 0 w 2694"/>
              <a:gd name="T1" fmla="*/ 0 h 1350"/>
              <a:gd name="T2" fmla="*/ 2147483647 w 2694"/>
              <a:gd name="T3" fmla="*/ 2147483647 h 1350"/>
              <a:gd name="T4" fmla="*/ 2147483647 w 2694"/>
              <a:gd name="T5" fmla="*/ 2147483647 h 1350"/>
              <a:gd name="T6" fmla="*/ 2147483647 w 2694"/>
              <a:gd name="T7" fmla="*/ 2147483647 h 1350"/>
              <a:gd name="T8" fmla="*/ 2147483647 w 2694"/>
              <a:gd name="T9" fmla="*/ 2147483647 h 1350"/>
              <a:gd name="T10" fmla="*/ 2147483647 w 2694"/>
              <a:gd name="T11" fmla="*/ 2147483647 h 1350"/>
              <a:gd name="T12" fmla="*/ 2147483647 w 2694"/>
              <a:gd name="T13" fmla="*/ 2147483647 h 1350"/>
              <a:gd name="T14" fmla="*/ 2147483647 w 2694"/>
              <a:gd name="T15" fmla="*/ 2147483647 h 1350"/>
              <a:gd name="T16" fmla="*/ 0 60000 65536"/>
              <a:gd name="T17" fmla="*/ 0 60000 65536"/>
              <a:gd name="T18" fmla="*/ 0 60000 65536"/>
              <a:gd name="T19" fmla="*/ 0 60000 65536"/>
              <a:gd name="T20" fmla="*/ 0 60000 65536"/>
              <a:gd name="T21" fmla="*/ 0 60000 65536"/>
              <a:gd name="T22" fmla="*/ 0 60000 65536"/>
              <a:gd name="T23" fmla="*/ 0 60000 65536"/>
              <a:gd name="T24" fmla="*/ 0 w 2694"/>
              <a:gd name="T25" fmla="*/ 0 h 1350"/>
              <a:gd name="T26" fmla="*/ 2694 w 2694"/>
              <a:gd name="T27" fmla="*/ 1350 h 135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94" h="1350">
                <a:moveTo>
                  <a:pt x="0" y="0"/>
                </a:moveTo>
                <a:cubicBezTo>
                  <a:pt x="52" y="39"/>
                  <a:pt x="223" y="178"/>
                  <a:pt x="306" y="240"/>
                </a:cubicBezTo>
                <a:cubicBezTo>
                  <a:pt x="389" y="302"/>
                  <a:pt x="436" y="339"/>
                  <a:pt x="498" y="372"/>
                </a:cubicBezTo>
                <a:cubicBezTo>
                  <a:pt x="560" y="405"/>
                  <a:pt x="592" y="379"/>
                  <a:pt x="678" y="438"/>
                </a:cubicBezTo>
                <a:cubicBezTo>
                  <a:pt x="764" y="497"/>
                  <a:pt x="886" y="630"/>
                  <a:pt x="1014" y="726"/>
                </a:cubicBezTo>
                <a:cubicBezTo>
                  <a:pt x="1142" y="822"/>
                  <a:pt x="1230" y="926"/>
                  <a:pt x="1446" y="1014"/>
                </a:cubicBezTo>
                <a:cubicBezTo>
                  <a:pt x="1662" y="1102"/>
                  <a:pt x="2102" y="1198"/>
                  <a:pt x="2310" y="1254"/>
                </a:cubicBezTo>
                <a:cubicBezTo>
                  <a:pt x="2518" y="1310"/>
                  <a:pt x="2606" y="1330"/>
                  <a:pt x="2694" y="1350"/>
                </a:cubicBezTo>
              </a:path>
            </a:pathLst>
          </a:custGeom>
          <a:noFill/>
          <a:ln w="38100" cmpd="sng">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35" name="Freeform 17"/>
          <p:cNvSpPr>
            <a:spLocks/>
          </p:cNvSpPr>
          <p:nvPr/>
        </p:nvSpPr>
        <p:spPr bwMode="auto">
          <a:xfrm>
            <a:off x="10066338" y="2428875"/>
            <a:ext cx="533400" cy="2209800"/>
          </a:xfrm>
          <a:custGeom>
            <a:avLst/>
            <a:gdLst>
              <a:gd name="T0" fmla="*/ 0 w 336"/>
              <a:gd name="T1" fmla="*/ 2147483647 h 1392"/>
              <a:gd name="T2" fmla="*/ 2147483647 w 336"/>
              <a:gd name="T3" fmla="*/ 0 h 1392"/>
              <a:gd name="T4" fmla="*/ 2147483647 w 336"/>
              <a:gd name="T5" fmla="*/ 0 h 1392"/>
              <a:gd name="T6" fmla="*/ 2147483647 w 336"/>
              <a:gd name="T7" fmla="*/ 2147483647 h 1392"/>
              <a:gd name="T8" fmla="*/ 0 60000 65536"/>
              <a:gd name="T9" fmla="*/ 0 60000 65536"/>
              <a:gd name="T10" fmla="*/ 0 60000 65536"/>
              <a:gd name="T11" fmla="*/ 0 60000 65536"/>
              <a:gd name="T12" fmla="*/ 0 w 336"/>
              <a:gd name="T13" fmla="*/ 0 h 1392"/>
              <a:gd name="T14" fmla="*/ 336 w 336"/>
              <a:gd name="T15" fmla="*/ 1392 h 1392"/>
            </a:gdLst>
            <a:ahLst/>
            <a:cxnLst>
              <a:cxn ang="T8">
                <a:pos x="T0" y="T1"/>
              </a:cxn>
              <a:cxn ang="T9">
                <a:pos x="T2" y="T3"/>
              </a:cxn>
              <a:cxn ang="T10">
                <a:pos x="T4" y="T5"/>
              </a:cxn>
              <a:cxn ang="T11">
                <a:pos x="T6" y="T7"/>
              </a:cxn>
            </a:cxnLst>
            <a:rect l="T12" t="T13" r="T14" b="T15"/>
            <a:pathLst>
              <a:path w="336" h="1392">
                <a:moveTo>
                  <a:pt x="0" y="1290"/>
                </a:moveTo>
                <a:lnTo>
                  <a:pt x="96" y="0"/>
                </a:lnTo>
                <a:lnTo>
                  <a:pt x="240" y="0"/>
                </a:lnTo>
                <a:lnTo>
                  <a:pt x="336" y="1392"/>
                </a:lnTo>
              </a:path>
            </a:pathLst>
          </a:custGeom>
          <a:solidFill>
            <a:srgbClr val="996633"/>
          </a:solidFill>
          <a:ln w="9525">
            <a:solidFill>
              <a:srgbClr val="996633"/>
            </a:solidFill>
            <a:round/>
            <a:headEnd/>
            <a:tailEnd/>
          </a:ln>
        </p:spPr>
        <p:txBody>
          <a:bodyPr/>
          <a:lstStyle/>
          <a:p>
            <a:endParaRPr lang="en-US"/>
          </a:p>
        </p:txBody>
      </p:sp>
      <p:sp>
        <p:nvSpPr>
          <p:cNvPr id="5136" name="Text Box 18"/>
          <p:cNvSpPr txBox="1">
            <a:spLocks noChangeArrowheads="1"/>
          </p:cNvSpPr>
          <p:nvPr/>
        </p:nvSpPr>
        <p:spPr bwMode="auto">
          <a:xfrm>
            <a:off x="6952244" y="4934201"/>
            <a:ext cx="250369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2200" b="1" dirty="0">
                <a:solidFill>
                  <a:srgbClr val="C00000"/>
                </a:solidFill>
                <a:latin typeface="Calibri" panose="020F0502020204030204" pitchFamily="34" charset="0"/>
              </a:rPr>
              <a:t>Peak Reservoir Pool</a:t>
            </a:r>
          </a:p>
        </p:txBody>
      </p:sp>
      <p:sp>
        <p:nvSpPr>
          <p:cNvPr id="32787" name="Text Box 19"/>
          <p:cNvSpPr txBox="1">
            <a:spLocks noChangeArrowheads="1"/>
          </p:cNvSpPr>
          <p:nvPr/>
        </p:nvSpPr>
        <p:spPr bwMode="auto">
          <a:xfrm>
            <a:off x="7770813" y="2863850"/>
            <a:ext cx="1994072" cy="338554"/>
          </a:xfrm>
          <a:prstGeom prst="rect">
            <a:avLst/>
          </a:prstGeom>
          <a:noFill/>
          <a:ln w="9525">
            <a:noFill/>
            <a:miter lim="800000"/>
            <a:headEnd/>
            <a:tailEnd/>
          </a:ln>
          <a:effectLst/>
        </p:spPr>
        <p:txBody>
          <a:bodyPr wrap="none">
            <a:spAutoFit/>
          </a:bodyPr>
          <a:lstStyle/>
          <a:p>
            <a:pPr>
              <a:defRPr/>
            </a:pPr>
            <a:r>
              <a:rPr lang="en-US" sz="1600" dirty="0">
                <a:solidFill>
                  <a:schemeClr val="tx2"/>
                </a:solidFill>
                <a:effectLst>
                  <a:outerShdw blurRad="38100" dist="38100" dir="2700000" algn="tl">
                    <a:srgbClr val="FFFFFF"/>
                  </a:outerShdw>
                </a:effectLst>
                <a:latin typeface="Calibri" panose="020F0502020204030204" pitchFamily="34" charset="0"/>
              </a:rPr>
              <a:t>Flood Control Storage</a:t>
            </a:r>
          </a:p>
        </p:txBody>
      </p:sp>
      <p:sp>
        <p:nvSpPr>
          <p:cNvPr id="5138" name="Line 20"/>
          <p:cNvSpPr>
            <a:spLocks noChangeShapeType="1"/>
          </p:cNvSpPr>
          <p:nvPr/>
        </p:nvSpPr>
        <p:spPr bwMode="auto">
          <a:xfrm>
            <a:off x="7485063" y="3181350"/>
            <a:ext cx="2667000" cy="0"/>
          </a:xfrm>
          <a:prstGeom prst="line">
            <a:avLst/>
          </a:prstGeom>
          <a:noFill/>
          <a:ln w="19050">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5139" name="Text Box 21"/>
          <p:cNvSpPr txBox="1">
            <a:spLocks noChangeArrowheads="1"/>
          </p:cNvSpPr>
          <p:nvPr/>
        </p:nvSpPr>
        <p:spPr bwMode="auto">
          <a:xfrm>
            <a:off x="6813551" y="5419726"/>
            <a:ext cx="278608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15000"/>
              </a:spcBef>
            </a:pPr>
            <a:r>
              <a:rPr lang="en-US" altLang="en-US" sz="2000" dirty="0">
                <a:latin typeface="Calibri" panose="020F0502020204030204" pitchFamily="34" charset="0"/>
              </a:rPr>
              <a:t>A = Flood Inflows</a:t>
            </a:r>
          </a:p>
          <a:p>
            <a:pPr eaLnBrk="1" hangingPunct="1">
              <a:spcBef>
                <a:spcPct val="15000"/>
              </a:spcBef>
            </a:pPr>
            <a:r>
              <a:rPr lang="en-US" altLang="en-US" sz="2000" dirty="0">
                <a:latin typeface="Calibri" panose="020F0502020204030204" pitchFamily="34" charset="0"/>
              </a:rPr>
              <a:t>B = Initial Reservoir Level</a:t>
            </a:r>
          </a:p>
          <a:p>
            <a:pPr eaLnBrk="1" hangingPunct="1">
              <a:spcBef>
                <a:spcPct val="15000"/>
              </a:spcBef>
            </a:pPr>
            <a:r>
              <a:rPr lang="en-US" altLang="en-US" sz="2000" i="1" dirty="0">
                <a:solidFill>
                  <a:schemeClr val="accent6"/>
                </a:solidFill>
                <a:latin typeface="Calibri" panose="020F0502020204030204" pitchFamily="34" charset="0"/>
              </a:rPr>
              <a:t>C = Peak Reservoir Pool </a:t>
            </a:r>
          </a:p>
        </p:txBody>
      </p:sp>
      <p:sp>
        <p:nvSpPr>
          <p:cNvPr id="32794" name="Text Box 26"/>
          <p:cNvSpPr txBox="1">
            <a:spLocks noChangeArrowheads="1"/>
          </p:cNvSpPr>
          <p:nvPr/>
        </p:nvSpPr>
        <p:spPr bwMode="auto">
          <a:xfrm>
            <a:off x="1893888" y="2524126"/>
            <a:ext cx="457200" cy="396875"/>
          </a:xfrm>
          <a:prstGeom prst="rect">
            <a:avLst/>
          </a:prstGeom>
          <a:noFill/>
          <a:ln w="9525">
            <a:noFill/>
            <a:miter lim="800000"/>
            <a:headEnd/>
            <a:tailEnd/>
          </a:ln>
          <a:effectLst/>
        </p:spPr>
        <p:txBody>
          <a:bodyPr>
            <a:spAutoFit/>
          </a:bodyPr>
          <a:lstStyle/>
          <a:p>
            <a:pPr>
              <a:spcBef>
                <a:spcPct val="50000"/>
              </a:spcBef>
              <a:defRPr/>
            </a:pPr>
            <a:r>
              <a:rPr lang="en-US" sz="2000" dirty="0">
                <a:solidFill>
                  <a:srgbClr val="C00000"/>
                </a:solidFill>
                <a:latin typeface="Calibri" panose="020F0502020204030204" pitchFamily="34" charset="0"/>
              </a:rPr>
              <a:t>A</a:t>
            </a:r>
          </a:p>
        </p:txBody>
      </p:sp>
      <p:sp>
        <p:nvSpPr>
          <p:cNvPr id="32795" name="Text Box 27"/>
          <p:cNvSpPr txBox="1">
            <a:spLocks noChangeArrowheads="1"/>
          </p:cNvSpPr>
          <p:nvPr/>
        </p:nvSpPr>
        <p:spPr bwMode="auto">
          <a:xfrm>
            <a:off x="3979863" y="2828926"/>
            <a:ext cx="457200" cy="396875"/>
          </a:xfrm>
          <a:prstGeom prst="rect">
            <a:avLst/>
          </a:prstGeom>
          <a:noFill/>
          <a:ln w="9525">
            <a:noFill/>
            <a:miter lim="800000"/>
            <a:headEnd/>
            <a:tailEnd/>
          </a:ln>
          <a:effectLst/>
        </p:spPr>
        <p:txBody>
          <a:bodyPr>
            <a:spAutoFit/>
          </a:bodyPr>
          <a:lstStyle/>
          <a:p>
            <a:pPr>
              <a:spcBef>
                <a:spcPct val="50000"/>
              </a:spcBef>
              <a:defRPr/>
            </a:pPr>
            <a:r>
              <a:rPr lang="en-US" sz="2000" b="1" dirty="0">
                <a:solidFill>
                  <a:srgbClr val="FFA3C2"/>
                </a:solidFill>
                <a:latin typeface="Calibri" panose="020F0502020204030204" pitchFamily="34" charset="0"/>
              </a:rPr>
              <a:t>B</a:t>
            </a:r>
          </a:p>
        </p:txBody>
      </p:sp>
      <p:sp>
        <p:nvSpPr>
          <p:cNvPr id="32796" name="Text Box 28"/>
          <p:cNvSpPr txBox="1">
            <a:spLocks noChangeArrowheads="1"/>
          </p:cNvSpPr>
          <p:nvPr/>
        </p:nvSpPr>
        <p:spPr bwMode="auto">
          <a:xfrm>
            <a:off x="9599613" y="2466976"/>
            <a:ext cx="457200" cy="396875"/>
          </a:xfrm>
          <a:prstGeom prst="rect">
            <a:avLst/>
          </a:prstGeom>
          <a:noFill/>
          <a:ln w="9525">
            <a:noFill/>
            <a:miter lim="800000"/>
            <a:headEnd/>
            <a:tailEnd/>
          </a:ln>
          <a:effectLst/>
        </p:spPr>
        <p:txBody>
          <a:bodyPr>
            <a:spAutoFit/>
          </a:bodyPr>
          <a:lstStyle/>
          <a:p>
            <a:pPr>
              <a:spcBef>
                <a:spcPct val="50000"/>
              </a:spcBef>
              <a:defRPr/>
            </a:pPr>
            <a:r>
              <a:rPr lang="en-US" sz="2000" dirty="0">
                <a:solidFill>
                  <a:srgbClr val="C00000"/>
                </a:solidFill>
                <a:latin typeface="Calibri" panose="020F0502020204030204" pitchFamily="34" charset="0"/>
              </a:rPr>
              <a:t>C</a:t>
            </a:r>
          </a:p>
        </p:txBody>
      </p:sp>
      <p:sp>
        <p:nvSpPr>
          <p:cNvPr id="32797" name="Text Box 29"/>
          <p:cNvSpPr txBox="1">
            <a:spLocks noChangeArrowheads="1"/>
          </p:cNvSpPr>
          <p:nvPr/>
        </p:nvSpPr>
        <p:spPr bwMode="auto">
          <a:xfrm>
            <a:off x="9642475" y="3151189"/>
            <a:ext cx="457200" cy="396875"/>
          </a:xfrm>
          <a:prstGeom prst="rect">
            <a:avLst/>
          </a:prstGeom>
          <a:noFill/>
          <a:ln w="9525">
            <a:noFill/>
            <a:miter lim="800000"/>
            <a:headEnd/>
            <a:tailEnd/>
          </a:ln>
          <a:effectLst/>
        </p:spPr>
        <p:txBody>
          <a:bodyPr>
            <a:spAutoFit/>
          </a:bodyPr>
          <a:lstStyle/>
          <a:p>
            <a:pPr>
              <a:spcBef>
                <a:spcPct val="50000"/>
              </a:spcBef>
              <a:defRPr/>
            </a:pPr>
            <a:r>
              <a:rPr lang="en-US" sz="2000" b="1" dirty="0">
                <a:solidFill>
                  <a:srgbClr val="FFA3C2"/>
                </a:solidFill>
                <a:latin typeface="Calibri" panose="020F0502020204030204" pitchFamily="34" charset="0"/>
              </a:rPr>
              <a:t>B</a:t>
            </a:r>
          </a:p>
        </p:txBody>
      </p:sp>
      <p:sp>
        <p:nvSpPr>
          <p:cNvPr id="32798" name="Text Box 30"/>
          <p:cNvSpPr txBox="1">
            <a:spLocks noChangeArrowheads="1"/>
          </p:cNvSpPr>
          <p:nvPr/>
        </p:nvSpPr>
        <p:spPr bwMode="auto">
          <a:xfrm>
            <a:off x="6823075" y="2214564"/>
            <a:ext cx="457200" cy="396875"/>
          </a:xfrm>
          <a:prstGeom prst="rect">
            <a:avLst/>
          </a:prstGeom>
          <a:noFill/>
          <a:ln w="9525">
            <a:noFill/>
            <a:miter lim="800000"/>
            <a:headEnd/>
            <a:tailEnd/>
          </a:ln>
          <a:effectLst/>
        </p:spPr>
        <p:txBody>
          <a:bodyPr>
            <a:spAutoFit/>
          </a:bodyPr>
          <a:lstStyle/>
          <a:p>
            <a:pPr>
              <a:spcBef>
                <a:spcPct val="50000"/>
              </a:spcBef>
              <a:defRPr/>
            </a:pPr>
            <a:r>
              <a:rPr lang="en-US" sz="2000" dirty="0">
                <a:solidFill>
                  <a:srgbClr val="C00000"/>
                </a:solidFill>
                <a:latin typeface="Calibri" panose="020F0502020204030204" pitchFamily="34" charset="0"/>
              </a:rPr>
              <a:t>A</a:t>
            </a:r>
          </a:p>
        </p:txBody>
      </p:sp>
      <p:sp>
        <p:nvSpPr>
          <p:cNvPr id="32799" name="Text Box 31"/>
          <p:cNvSpPr txBox="1">
            <a:spLocks noChangeArrowheads="1"/>
          </p:cNvSpPr>
          <p:nvPr/>
        </p:nvSpPr>
        <p:spPr bwMode="auto">
          <a:xfrm>
            <a:off x="3062969" y="2460626"/>
            <a:ext cx="457200" cy="396875"/>
          </a:xfrm>
          <a:prstGeom prst="rect">
            <a:avLst/>
          </a:prstGeom>
          <a:noFill/>
          <a:ln w="9525">
            <a:noFill/>
            <a:miter lim="800000"/>
            <a:headEnd/>
            <a:tailEnd/>
          </a:ln>
          <a:effectLst/>
        </p:spPr>
        <p:txBody>
          <a:bodyPr>
            <a:spAutoFit/>
          </a:bodyPr>
          <a:lstStyle/>
          <a:p>
            <a:pPr>
              <a:spcBef>
                <a:spcPct val="50000"/>
              </a:spcBef>
              <a:defRPr/>
            </a:pPr>
            <a:r>
              <a:rPr lang="en-US" sz="2000" dirty="0">
                <a:solidFill>
                  <a:srgbClr val="C00000"/>
                </a:solidFill>
                <a:latin typeface="Calibri" panose="020F0502020204030204" pitchFamily="34" charset="0"/>
              </a:rPr>
              <a:t>C</a:t>
            </a:r>
          </a:p>
        </p:txBody>
      </p:sp>
      <p:sp>
        <p:nvSpPr>
          <p:cNvPr id="5147" name="Line 32"/>
          <p:cNvSpPr>
            <a:spLocks noChangeShapeType="1"/>
          </p:cNvSpPr>
          <p:nvPr/>
        </p:nvSpPr>
        <p:spPr bwMode="auto">
          <a:xfrm>
            <a:off x="6413500" y="2332039"/>
            <a:ext cx="490538" cy="327025"/>
          </a:xfrm>
          <a:prstGeom prst="line">
            <a:avLst/>
          </a:prstGeom>
          <a:noFill/>
          <a:ln w="28575">
            <a:solidFill>
              <a:schemeClr val="accent2">
                <a:lumMod val="60000"/>
                <a:lumOff val="40000"/>
              </a:schemeClr>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5148" name="Slide Number Placeholder 27"/>
          <p:cNvSpPr>
            <a:spLocks noGrp="1"/>
          </p:cNvSpPr>
          <p:nvPr>
            <p:ph type="sldNum" sz="quarter" idx="12"/>
          </p:nvPr>
        </p:nvSpPr>
        <p:spPr>
          <a:xfrm>
            <a:off x="8450062" y="64008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408C56E4-6B42-4C69-B388-6CDDD2C6BEC6}" type="slidenum">
              <a:rPr lang="en-US" altLang="en-US" sz="1400"/>
              <a:pPr eaLnBrk="1" hangingPunct="1"/>
              <a:t>5</a:t>
            </a:fld>
            <a:endParaRPr lang="en-US" altLang="en-US" sz="1400"/>
          </a:p>
        </p:txBody>
      </p:sp>
      <p:sp>
        <p:nvSpPr>
          <p:cNvPr id="3" name="Title 2">
            <a:extLst>
              <a:ext uri="{FF2B5EF4-FFF2-40B4-BE49-F238E27FC236}">
                <a16:creationId xmlns:a16="http://schemas.microsoft.com/office/drawing/2014/main" id="{6882EC72-4880-0E53-1108-08753FA8A017}"/>
              </a:ext>
            </a:extLst>
          </p:cNvPr>
          <p:cNvSpPr txBox="1">
            <a:spLocks/>
          </p:cNvSpPr>
          <p:nvPr/>
        </p:nvSpPr>
        <p:spPr>
          <a:xfrm>
            <a:off x="873760" y="214086"/>
            <a:ext cx="10861040" cy="1143000"/>
          </a:xfrm>
          <a:prstGeom prst="rect">
            <a:avLst/>
          </a:prstGeom>
        </p:spPr>
        <p:txBody>
          <a:bodyPr anchor="ctr"/>
          <a:lstStyle>
            <a:lvl1pPr algn="l" rtl="0" eaLnBrk="0" fontAlgn="base" hangingPunct="0">
              <a:spcBef>
                <a:spcPct val="0"/>
              </a:spcBef>
              <a:spcAft>
                <a:spcPct val="0"/>
              </a:spcAft>
              <a:defRPr sz="3800">
                <a:solidFill>
                  <a:schemeClr val="accent6">
                    <a:lumMod val="75000"/>
                  </a:schemeClr>
                </a:solidFill>
                <a:effectLst/>
                <a:latin typeface="+mj-lt"/>
                <a:ea typeface="+mj-ea"/>
                <a:cs typeface="+mj-cs"/>
              </a:defRPr>
            </a:lvl1pPr>
            <a:lvl2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9pPr>
          </a:lstStyle>
          <a:p>
            <a:r>
              <a:rPr lang="en-US" sz="3600" kern="0" dirty="0">
                <a:latin typeface="Calibri" panose="020F0502020204030204" pitchFamily="34" charset="0"/>
              </a:rPr>
              <a:t>Problems requiring Coincident Frequency Analysis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1746065" y="2236222"/>
            <a:ext cx="4265121" cy="3853761"/>
          </a:xfrm>
          <a:prstGeom prst="rect">
            <a:avLst/>
          </a:prstGeom>
        </p:spPr>
      </p:pic>
      <p:pic>
        <p:nvPicPr>
          <p:cNvPr id="12" name="Picture 11"/>
          <p:cNvPicPr>
            <a:picLocks noChangeAspect="1"/>
          </p:cNvPicPr>
          <p:nvPr/>
        </p:nvPicPr>
        <p:blipFill>
          <a:blip r:embed="rId4"/>
          <a:stretch>
            <a:fillRect/>
          </a:stretch>
        </p:blipFill>
        <p:spPr>
          <a:xfrm>
            <a:off x="6225803" y="2236222"/>
            <a:ext cx="4265121" cy="3853761"/>
          </a:xfrm>
          <a:prstGeom prst="rect">
            <a:avLst/>
          </a:prstGeom>
        </p:spPr>
      </p:pic>
      <p:sp>
        <p:nvSpPr>
          <p:cNvPr id="4" name="Title 3"/>
          <p:cNvSpPr>
            <a:spLocks noGrp="1"/>
          </p:cNvSpPr>
          <p:nvPr>
            <p:ph type="title"/>
          </p:nvPr>
        </p:nvSpPr>
        <p:spPr>
          <a:xfrm>
            <a:off x="1087120" y="313842"/>
            <a:ext cx="8895080" cy="1143000"/>
          </a:xfrm>
        </p:spPr>
        <p:txBody>
          <a:bodyPr/>
          <a:lstStyle/>
          <a:p>
            <a:r>
              <a:rPr lang="en-US" dirty="0"/>
              <a:t>Sample of Correlated Flows</a:t>
            </a:r>
          </a:p>
        </p:txBody>
      </p:sp>
      <p:sp>
        <p:nvSpPr>
          <p:cNvPr id="9" name="TextBox 8"/>
          <p:cNvSpPr txBox="1"/>
          <p:nvPr/>
        </p:nvSpPr>
        <p:spPr>
          <a:xfrm>
            <a:off x="2484120" y="1746505"/>
            <a:ext cx="3300984" cy="461665"/>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Linear Flow, </a:t>
            </a:r>
            <a:r>
              <a:rPr lang="en-US" b="1" dirty="0">
                <a:latin typeface="Calibri" panose="020F0502020204030204" pitchFamily="34" charset="0"/>
                <a:cs typeface="Calibri" panose="020F0502020204030204" pitchFamily="34" charset="0"/>
              </a:rPr>
              <a:t>r</a:t>
            </a:r>
            <a:r>
              <a:rPr lang="en-US" dirty="0">
                <a:latin typeface="Calibri" panose="020F0502020204030204" pitchFamily="34" charset="0"/>
                <a:cs typeface="Calibri" panose="020F0502020204030204" pitchFamily="34" charset="0"/>
              </a:rPr>
              <a:t> = 0.74</a:t>
            </a:r>
          </a:p>
        </p:txBody>
      </p:sp>
      <p:sp>
        <p:nvSpPr>
          <p:cNvPr id="10" name="TextBox 9"/>
          <p:cNvSpPr txBox="1"/>
          <p:nvPr/>
        </p:nvSpPr>
        <p:spPr>
          <a:xfrm>
            <a:off x="7002132" y="1734313"/>
            <a:ext cx="3300984" cy="461665"/>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Log Flow, </a:t>
            </a:r>
            <a:r>
              <a:rPr lang="en-US" b="1" dirty="0">
                <a:latin typeface="Calibri" panose="020F0502020204030204" pitchFamily="34" charset="0"/>
                <a:cs typeface="Calibri" panose="020F0502020204030204" pitchFamily="34" charset="0"/>
              </a:rPr>
              <a:t>r</a:t>
            </a:r>
            <a:r>
              <a:rPr lang="en-US" dirty="0">
                <a:latin typeface="Calibri" panose="020F0502020204030204" pitchFamily="34" charset="0"/>
                <a:cs typeface="Calibri" panose="020F0502020204030204" pitchFamily="34" charset="0"/>
              </a:rPr>
              <a:t> = 0.84</a:t>
            </a:r>
          </a:p>
        </p:txBody>
      </p:sp>
      <p:sp>
        <p:nvSpPr>
          <p:cNvPr id="13" name="TextBox 12"/>
          <p:cNvSpPr txBox="1"/>
          <p:nvPr/>
        </p:nvSpPr>
        <p:spPr>
          <a:xfrm>
            <a:off x="3718560" y="4754881"/>
            <a:ext cx="1801368" cy="461665"/>
          </a:xfrm>
          <a:prstGeom prst="rect">
            <a:avLst/>
          </a:prstGeom>
          <a:noFill/>
        </p:spPr>
        <p:txBody>
          <a:bodyPr wrap="square" rtlCol="0">
            <a:spAutoFit/>
          </a:bodyPr>
          <a:lstStyle/>
          <a:p>
            <a:r>
              <a:rPr lang="en-US" b="1" dirty="0">
                <a:latin typeface="Calibri" panose="020F0502020204030204" pitchFamily="34" charset="0"/>
              </a:rPr>
              <a:t>1000 pairs</a:t>
            </a:r>
          </a:p>
        </p:txBody>
      </p:sp>
      <p:sp>
        <p:nvSpPr>
          <p:cNvPr id="14" name="TextBox 13"/>
          <p:cNvSpPr txBox="1"/>
          <p:nvPr/>
        </p:nvSpPr>
        <p:spPr>
          <a:xfrm>
            <a:off x="8585055" y="4770121"/>
            <a:ext cx="1801368" cy="461665"/>
          </a:xfrm>
          <a:prstGeom prst="rect">
            <a:avLst/>
          </a:prstGeom>
          <a:noFill/>
        </p:spPr>
        <p:txBody>
          <a:bodyPr wrap="square" rtlCol="0">
            <a:spAutoFit/>
          </a:bodyPr>
          <a:lstStyle/>
          <a:p>
            <a:r>
              <a:rPr lang="en-US" b="1" dirty="0">
                <a:latin typeface="Calibri" panose="020F0502020204030204" pitchFamily="34" charset="0"/>
              </a:rPr>
              <a:t>1000 pairs</a:t>
            </a:r>
          </a:p>
        </p:txBody>
      </p:sp>
      <p:sp>
        <p:nvSpPr>
          <p:cNvPr id="15" name="TextBox 14"/>
          <p:cNvSpPr txBox="1"/>
          <p:nvPr/>
        </p:nvSpPr>
        <p:spPr>
          <a:xfrm>
            <a:off x="2913888" y="5632705"/>
            <a:ext cx="393192" cy="461665"/>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A</a:t>
            </a:r>
          </a:p>
        </p:txBody>
      </p:sp>
      <p:sp>
        <p:nvSpPr>
          <p:cNvPr id="16" name="TextBox 15"/>
          <p:cNvSpPr txBox="1"/>
          <p:nvPr/>
        </p:nvSpPr>
        <p:spPr>
          <a:xfrm>
            <a:off x="1722120" y="2795017"/>
            <a:ext cx="393192" cy="461665"/>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B</a:t>
            </a:r>
          </a:p>
        </p:txBody>
      </p:sp>
      <p:sp>
        <p:nvSpPr>
          <p:cNvPr id="17" name="TextBox 16"/>
          <p:cNvSpPr txBox="1"/>
          <p:nvPr/>
        </p:nvSpPr>
        <p:spPr>
          <a:xfrm>
            <a:off x="7578204" y="5602225"/>
            <a:ext cx="393192" cy="461665"/>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A</a:t>
            </a:r>
          </a:p>
        </p:txBody>
      </p:sp>
      <p:sp>
        <p:nvSpPr>
          <p:cNvPr id="18" name="TextBox 17"/>
          <p:cNvSpPr txBox="1"/>
          <p:nvPr/>
        </p:nvSpPr>
        <p:spPr>
          <a:xfrm>
            <a:off x="6368148" y="2874265"/>
            <a:ext cx="393192" cy="461665"/>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B</a:t>
            </a:r>
          </a:p>
        </p:txBody>
      </p:sp>
      <p:sp>
        <p:nvSpPr>
          <p:cNvPr id="2" name="TextBox 1">
            <a:extLst>
              <a:ext uri="{FF2B5EF4-FFF2-40B4-BE49-F238E27FC236}">
                <a16:creationId xmlns:a16="http://schemas.microsoft.com/office/drawing/2014/main" id="{758DA987-B96D-1C91-5B37-F892C7B3EBF6}"/>
              </a:ext>
            </a:extLst>
          </p:cNvPr>
          <p:cNvSpPr txBox="1"/>
          <p:nvPr/>
        </p:nvSpPr>
        <p:spPr>
          <a:xfrm>
            <a:off x="3622764" y="2480416"/>
            <a:ext cx="461555" cy="246222"/>
          </a:xfrm>
          <a:prstGeom prst="rect">
            <a:avLst/>
          </a:prstGeom>
          <a:solidFill>
            <a:schemeClr val="bg1"/>
          </a:solidFill>
        </p:spPr>
        <p:txBody>
          <a:bodyPr wrap="square" rtlCol="0">
            <a:spAutoFit/>
          </a:bodyPr>
          <a:lstStyle/>
          <a:p>
            <a:r>
              <a:rPr lang="en-US" sz="1000" b="1" dirty="0">
                <a:latin typeface="Calibri" panose="020F0502020204030204" pitchFamily="34" charset="0"/>
              </a:rPr>
              <a:t>0.74</a:t>
            </a:r>
          </a:p>
        </p:txBody>
      </p:sp>
    </p:spTree>
    <p:extLst>
      <p:ext uri="{BB962C8B-B14F-4D97-AF65-F5344CB8AC3E}">
        <p14:creationId xmlns:p14="http://schemas.microsoft.com/office/powerpoint/2010/main" val="2627093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633729" y="1602319"/>
            <a:ext cx="5094043" cy="4019123"/>
          </a:xfrm>
          <a:prstGeom prst="rect">
            <a:avLst/>
          </a:prstGeom>
        </p:spPr>
      </p:pic>
      <p:pic>
        <p:nvPicPr>
          <p:cNvPr id="3" name="Picture 2"/>
          <p:cNvPicPr>
            <a:picLocks noChangeAspect="1"/>
          </p:cNvPicPr>
          <p:nvPr/>
        </p:nvPicPr>
        <p:blipFill>
          <a:blip r:embed="rId4"/>
          <a:stretch>
            <a:fillRect/>
          </a:stretch>
        </p:blipFill>
        <p:spPr>
          <a:xfrm>
            <a:off x="5469219" y="2717887"/>
            <a:ext cx="5094043" cy="4019123"/>
          </a:xfrm>
          <a:prstGeom prst="rect">
            <a:avLst/>
          </a:prstGeom>
        </p:spPr>
      </p:pic>
      <p:sp>
        <p:nvSpPr>
          <p:cNvPr id="13" name="TextBox 12"/>
          <p:cNvSpPr txBox="1"/>
          <p:nvPr/>
        </p:nvSpPr>
        <p:spPr>
          <a:xfrm>
            <a:off x="3069336" y="4663441"/>
            <a:ext cx="1801368" cy="461665"/>
          </a:xfrm>
          <a:prstGeom prst="rect">
            <a:avLst/>
          </a:prstGeom>
          <a:noFill/>
        </p:spPr>
        <p:txBody>
          <a:bodyPr wrap="square" rtlCol="0">
            <a:spAutoFit/>
          </a:bodyPr>
          <a:lstStyle/>
          <a:p>
            <a:r>
              <a:rPr lang="en-US" b="1" dirty="0">
                <a:latin typeface="Arial Narrow" panose="020B0606020202030204" pitchFamily="34" charset="0"/>
              </a:rPr>
              <a:t>1000 flows</a:t>
            </a:r>
          </a:p>
        </p:txBody>
      </p:sp>
      <p:sp>
        <p:nvSpPr>
          <p:cNvPr id="14" name="TextBox 13"/>
          <p:cNvSpPr txBox="1"/>
          <p:nvPr/>
        </p:nvSpPr>
        <p:spPr>
          <a:xfrm>
            <a:off x="7885176" y="5529073"/>
            <a:ext cx="1801368" cy="461665"/>
          </a:xfrm>
          <a:prstGeom prst="rect">
            <a:avLst/>
          </a:prstGeom>
          <a:noFill/>
        </p:spPr>
        <p:txBody>
          <a:bodyPr wrap="square" rtlCol="0">
            <a:spAutoFit/>
          </a:bodyPr>
          <a:lstStyle/>
          <a:p>
            <a:r>
              <a:rPr lang="en-US" b="1" dirty="0">
                <a:latin typeface="Arial Narrow" panose="020B0606020202030204" pitchFamily="34" charset="0"/>
              </a:rPr>
              <a:t>1000 flows</a:t>
            </a:r>
          </a:p>
        </p:txBody>
      </p:sp>
      <p:sp>
        <p:nvSpPr>
          <p:cNvPr id="15" name="TextBox 14"/>
          <p:cNvSpPr txBox="1"/>
          <p:nvPr/>
        </p:nvSpPr>
        <p:spPr>
          <a:xfrm>
            <a:off x="2712720" y="2175403"/>
            <a:ext cx="1773936" cy="461665"/>
          </a:xfrm>
          <a:prstGeom prst="rect">
            <a:avLst/>
          </a:prstGeom>
          <a:solidFill>
            <a:schemeClr val="bg1"/>
          </a:solidFill>
        </p:spPr>
        <p:txBody>
          <a:bodyPr wrap="square" rtlCol="0">
            <a:spAutoFit/>
          </a:bodyPr>
          <a:lstStyle/>
          <a:p>
            <a:r>
              <a:rPr lang="en-US" dirty="0">
                <a:latin typeface="Calibri" panose="020F0502020204030204" pitchFamily="34" charset="0"/>
                <a:cs typeface="Calibri" panose="020F0502020204030204" pitchFamily="34" charset="0"/>
              </a:rPr>
              <a:t>Variable A</a:t>
            </a:r>
          </a:p>
        </p:txBody>
      </p:sp>
      <p:sp>
        <p:nvSpPr>
          <p:cNvPr id="16" name="TextBox 15"/>
          <p:cNvSpPr txBox="1"/>
          <p:nvPr/>
        </p:nvSpPr>
        <p:spPr>
          <a:xfrm>
            <a:off x="6412992" y="3299242"/>
            <a:ext cx="1773936" cy="461665"/>
          </a:xfrm>
          <a:prstGeom prst="rect">
            <a:avLst/>
          </a:prstGeom>
          <a:solidFill>
            <a:schemeClr val="bg1"/>
          </a:solidFill>
        </p:spPr>
        <p:txBody>
          <a:bodyPr wrap="square" rtlCol="0">
            <a:spAutoFit/>
          </a:bodyPr>
          <a:lstStyle/>
          <a:p>
            <a:r>
              <a:rPr lang="en-US" dirty="0">
                <a:latin typeface="Calibri" panose="020F0502020204030204" pitchFamily="34" charset="0"/>
                <a:cs typeface="Calibri" panose="020F0502020204030204" pitchFamily="34" charset="0"/>
              </a:rPr>
              <a:t>Variable B</a:t>
            </a:r>
          </a:p>
        </p:txBody>
      </p:sp>
      <p:sp>
        <p:nvSpPr>
          <p:cNvPr id="7" name="Title 3">
            <a:extLst>
              <a:ext uri="{FF2B5EF4-FFF2-40B4-BE49-F238E27FC236}">
                <a16:creationId xmlns:a16="http://schemas.microsoft.com/office/drawing/2014/main" id="{3EC73EE7-DB5A-CFF2-2278-3DBBD69BA407}"/>
              </a:ext>
            </a:extLst>
          </p:cNvPr>
          <p:cNvSpPr>
            <a:spLocks noGrp="1"/>
          </p:cNvSpPr>
          <p:nvPr>
            <p:ph type="title"/>
          </p:nvPr>
        </p:nvSpPr>
        <p:spPr>
          <a:xfrm>
            <a:off x="1076960" y="313842"/>
            <a:ext cx="8905240" cy="1143000"/>
          </a:xfrm>
        </p:spPr>
        <p:txBody>
          <a:bodyPr/>
          <a:lstStyle/>
          <a:p>
            <a:r>
              <a:rPr lang="en-US" dirty="0"/>
              <a:t>Sample of Correlated Flows</a:t>
            </a:r>
          </a:p>
        </p:txBody>
      </p:sp>
    </p:spTree>
    <p:extLst>
      <p:ext uri="{BB962C8B-B14F-4D97-AF65-F5344CB8AC3E}">
        <p14:creationId xmlns:p14="http://schemas.microsoft.com/office/powerpoint/2010/main" val="8520208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7120" y="341153"/>
            <a:ext cx="8895080" cy="1143000"/>
          </a:xfrm>
        </p:spPr>
        <p:txBody>
          <a:bodyPr/>
          <a:lstStyle/>
          <a:p>
            <a:r>
              <a:rPr lang="en-US" dirty="0"/>
              <a:t>Correlated Sampling</a:t>
            </a:r>
          </a:p>
        </p:txBody>
      </p:sp>
      <p:sp>
        <p:nvSpPr>
          <p:cNvPr id="4" name="Content Placeholder 3"/>
          <p:cNvSpPr>
            <a:spLocks noGrp="1"/>
          </p:cNvSpPr>
          <p:nvPr>
            <p:ph idx="1"/>
          </p:nvPr>
        </p:nvSpPr>
        <p:spPr>
          <a:xfrm>
            <a:off x="1087120" y="1619076"/>
            <a:ext cx="9395823" cy="4476925"/>
          </a:xfrm>
        </p:spPr>
        <p:txBody>
          <a:bodyPr/>
          <a:lstStyle/>
          <a:p>
            <a:pPr marL="0" indent="0">
              <a:spcBef>
                <a:spcPts val="1200"/>
              </a:spcBef>
              <a:buNone/>
            </a:pPr>
            <a:r>
              <a:rPr lang="en-US" sz="2800" dirty="0"/>
              <a:t>Can generate correlated random values by bringing independent random value through a joint Normal distribution</a:t>
            </a:r>
          </a:p>
          <a:p>
            <a:pPr lvl="1">
              <a:spcBef>
                <a:spcPts val="2400"/>
              </a:spcBef>
            </a:pPr>
            <a:r>
              <a:rPr lang="en-US" sz="2600" dirty="0"/>
              <a:t>Want </a:t>
            </a:r>
            <a:r>
              <a:rPr lang="en-US" sz="2600" b="1" dirty="0"/>
              <a:t>X</a:t>
            </a:r>
            <a:r>
              <a:rPr lang="en-US" sz="2600" dirty="0"/>
              <a:t> ~ MN(0, </a:t>
            </a:r>
            <a:r>
              <a:rPr lang="en-US" sz="2600" b="1" dirty="0">
                <a:latin typeface="Symbol" panose="05050102010706020507" pitchFamily="18" charset="2"/>
              </a:rPr>
              <a:t>S</a:t>
            </a:r>
            <a:r>
              <a:rPr lang="en-US" sz="2600" dirty="0"/>
              <a:t>)    </a:t>
            </a:r>
            <a:r>
              <a:rPr lang="en-US" sz="2800" b="1" dirty="0">
                <a:solidFill>
                  <a:srgbClr val="C00000"/>
                </a:solidFill>
                <a:latin typeface="Ink Free" panose="03080402000500000000" pitchFamily="66" charset="0"/>
              </a:rPr>
              <a:t>multivariate normal</a:t>
            </a:r>
          </a:p>
          <a:p>
            <a:pPr lvl="2">
              <a:spcBef>
                <a:spcPts val="600"/>
              </a:spcBef>
            </a:pPr>
            <a:r>
              <a:rPr lang="en-US" sz="2200" dirty="0"/>
              <a:t>where </a:t>
            </a:r>
            <a:r>
              <a:rPr lang="en-US" sz="2800" b="1" dirty="0">
                <a:latin typeface="Symbol" panose="05050102010706020507" pitchFamily="18" charset="2"/>
              </a:rPr>
              <a:t>S</a:t>
            </a:r>
            <a:r>
              <a:rPr lang="en-US" sz="2200" dirty="0"/>
              <a:t> is the correlation matrix of the variables</a:t>
            </a:r>
          </a:p>
          <a:p>
            <a:pPr lvl="1">
              <a:spcBef>
                <a:spcPts val="1200"/>
              </a:spcBef>
            </a:pPr>
            <a:r>
              <a:rPr lang="en-US" sz="2600" dirty="0"/>
              <a:t>Generate </a:t>
            </a:r>
            <a:r>
              <a:rPr lang="en-US" sz="2600" dirty="0" err="1"/>
              <a:t>Z</a:t>
            </a:r>
            <a:r>
              <a:rPr lang="en-US" sz="2600" baseline="-25000" dirty="0" err="1"/>
              <a:t>i</a:t>
            </a:r>
            <a:r>
              <a:rPr lang="en-US" sz="2600" dirty="0"/>
              <a:t> ~ N[0,1] for </a:t>
            </a:r>
            <a:r>
              <a:rPr lang="en-US" sz="2600" b="1" dirty="0"/>
              <a:t>Z</a:t>
            </a:r>
            <a:r>
              <a:rPr lang="en-US" sz="2600" dirty="0"/>
              <a:t> = (Z</a:t>
            </a:r>
            <a:r>
              <a:rPr lang="en-US" sz="2600" baseline="-25000" dirty="0"/>
              <a:t>1</a:t>
            </a:r>
            <a:r>
              <a:rPr lang="en-US" sz="2600" dirty="0"/>
              <a:t>, Z</a:t>
            </a:r>
            <a:r>
              <a:rPr lang="en-US" sz="2600" baseline="-25000" dirty="0"/>
              <a:t>2</a:t>
            </a:r>
            <a:r>
              <a:rPr lang="en-US" sz="2600" dirty="0"/>
              <a:t>, …, Z</a:t>
            </a:r>
            <a:r>
              <a:rPr lang="en-US" sz="2600" baseline="-25000" dirty="0"/>
              <a:t>n</a:t>
            </a:r>
            <a:r>
              <a:rPr lang="en-US" sz="2600" dirty="0"/>
              <a:t>)</a:t>
            </a:r>
          </a:p>
          <a:p>
            <a:pPr lvl="1">
              <a:spcBef>
                <a:spcPts val="1200"/>
              </a:spcBef>
            </a:pPr>
            <a:r>
              <a:rPr lang="en-US" sz="2600" dirty="0"/>
              <a:t>Find matrix </a:t>
            </a:r>
            <a:r>
              <a:rPr lang="en-US" sz="2600" b="1" dirty="0"/>
              <a:t>C</a:t>
            </a:r>
            <a:r>
              <a:rPr lang="en-US" sz="2600" dirty="0"/>
              <a:t> such that </a:t>
            </a:r>
            <a:r>
              <a:rPr lang="en-US" sz="2600" b="1" dirty="0"/>
              <a:t>C</a:t>
            </a:r>
            <a:r>
              <a:rPr lang="en-US" sz="2600" baseline="30000" dirty="0"/>
              <a:t>T</a:t>
            </a:r>
            <a:r>
              <a:rPr lang="en-US" sz="2600" b="1" dirty="0"/>
              <a:t>C</a:t>
            </a:r>
            <a:r>
              <a:rPr lang="en-US" sz="2600" dirty="0"/>
              <a:t> = </a:t>
            </a:r>
            <a:r>
              <a:rPr lang="en-US" b="1" dirty="0">
                <a:latin typeface="Symbol" panose="05050102010706020507" pitchFamily="18" charset="2"/>
              </a:rPr>
              <a:t>S</a:t>
            </a:r>
            <a:endParaRPr lang="en-US" b="1" dirty="0"/>
          </a:p>
          <a:p>
            <a:pPr lvl="2">
              <a:spcBef>
                <a:spcPts val="1200"/>
              </a:spcBef>
            </a:pPr>
            <a:r>
              <a:rPr lang="en-US" sz="2200" dirty="0"/>
              <a:t>Can use Cholesky decomposition to get matrix C from </a:t>
            </a:r>
            <a:r>
              <a:rPr lang="en-US" b="1" dirty="0">
                <a:latin typeface="Symbol" panose="05050102010706020507" pitchFamily="18" charset="2"/>
              </a:rPr>
              <a:t>S</a:t>
            </a:r>
            <a:endParaRPr lang="en-US" sz="2200" dirty="0"/>
          </a:p>
          <a:p>
            <a:pPr lvl="1">
              <a:spcBef>
                <a:spcPts val="1200"/>
              </a:spcBef>
            </a:pPr>
            <a:r>
              <a:rPr lang="en-US" sz="2600" dirty="0"/>
              <a:t>Then, </a:t>
            </a:r>
            <a:r>
              <a:rPr lang="en-US" sz="2600" b="1" dirty="0"/>
              <a:t>C</a:t>
            </a:r>
            <a:r>
              <a:rPr lang="en-US" sz="2600" baseline="30000" dirty="0"/>
              <a:t>T</a:t>
            </a:r>
            <a:r>
              <a:rPr lang="en-US" sz="2600" b="1" dirty="0"/>
              <a:t>Z</a:t>
            </a:r>
            <a:r>
              <a:rPr lang="en-US" sz="2600" dirty="0"/>
              <a:t> ~ MN(0, </a:t>
            </a:r>
            <a:r>
              <a:rPr lang="en-US" sz="2600" b="1" dirty="0">
                <a:latin typeface="Symbol" panose="05050102010706020507" pitchFamily="18" charset="2"/>
              </a:rPr>
              <a:t>S</a:t>
            </a:r>
            <a:r>
              <a:rPr lang="en-US" sz="2600" dirty="0"/>
              <a:t>) </a:t>
            </a:r>
          </a:p>
        </p:txBody>
      </p:sp>
      <p:sp>
        <p:nvSpPr>
          <p:cNvPr id="3" name="Slide Number Placeholder 2"/>
          <p:cNvSpPr>
            <a:spLocks noGrp="1"/>
          </p:cNvSpPr>
          <p:nvPr>
            <p:ph type="sldNum" sz="quarter" idx="12"/>
          </p:nvPr>
        </p:nvSpPr>
        <p:spPr/>
        <p:txBody>
          <a:bodyPr/>
          <a:lstStyle/>
          <a:p>
            <a:fld id="{07E9F302-F3A2-4DC6-AE53-2F204E1BEBA3}" type="slidenum">
              <a:rPr lang="en-US" altLang="en-US" smtClean="0"/>
              <a:pPr/>
              <a:t>52</a:t>
            </a:fld>
            <a:endParaRPr lang="en-US" altLang="en-US"/>
          </a:p>
        </p:txBody>
      </p:sp>
      <p:sp>
        <p:nvSpPr>
          <p:cNvPr id="5" name="TextBox 4">
            <a:extLst>
              <a:ext uri="{FF2B5EF4-FFF2-40B4-BE49-F238E27FC236}">
                <a16:creationId xmlns:a16="http://schemas.microsoft.com/office/drawing/2014/main" id="{7E361465-4B7A-F314-2405-49B02315B56D}"/>
              </a:ext>
            </a:extLst>
          </p:cNvPr>
          <p:cNvSpPr txBox="1"/>
          <p:nvPr/>
        </p:nvSpPr>
        <p:spPr>
          <a:xfrm>
            <a:off x="6390640" y="558710"/>
            <a:ext cx="4886960" cy="707886"/>
          </a:xfrm>
          <a:prstGeom prst="rect">
            <a:avLst/>
          </a:prstGeom>
          <a:noFill/>
        </p:spPr>
        <p:txBody>
          <a:bodyPr wrap="square" rtlCol="0">
            <a:spAutoFit/>
          </a:bodyPr>
          <a:lstStyle/>
          <a:p>
            <a:r>
              <a:rPr lang="en-US" sz="4000" b="1" dirty="0">
                <a:solidFill>
                  <a:srgbClr val="C00000"/>
                </a:solidFill>
                <a:latin typeface="Ink Free" panose="03080402000500000000" pitchFamily="66" charset="0"/>
              </a:rPr>
              <a:t>Gaussian Copula</a:t>
            </a:r>
          </a:p>
        </p:txBody>
      </p:sp>
    </p:spTree>
    <p:extLst>
      <p:ext uri="{BB962C8B-B14F-4D97-AF65-F5344CB8AC3E}">
        <p14:creationId xmlns:p14="http://schemas.microsoft.com/office/powerpoint/2010/main" val="151793875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reeform 18"/>
          <p:cNvSpPr>
            <a:spLocks/>
          </p:cNvSpPr>
          <p:nvPr/>
        </p:nvSpPr>
        <p:spPr bwMode="auto">
          <a:xfrm>
            <a:off x="6193917" y="2260411"/>
            <a:ext cx="1733550" cy="981075"/>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0 h 10000"/>
              <a:gd name="T8" fmla="*/ 0 60000 65536"/>
              <a:gd name="T9" fmla="*/ 0 60000 65536"/>
              <a:gd name="T10" fmla="*/ 0 60000 65536"/>
              <a:gd name="T11" fmla="*/ 0 60000 65536"/>
              <a:gd name="T12" fmla="*/ 0 w 10000"/>
              <a:gd name="T13" fmla="*/ 0 h 10000"/>
              <a:gd name="T14" fmla="*/ 10000 w 10000"/>
              <a:gd name="T15" fmla="*/ 10000 h 10000"/>
            </a:gdLst>
            <a:ahLst/>
            <a:cxnLst>
              <a:cxn ang="T8">
                <a:pos x="T0" y="T1"/>
              </a:cxn>
              <a:cxn ang="T9">
                <a:pos x="T2" y="T3"/>
              </a:cxn>
              <a:cxn ang="T10">
                <a:pos x="T4" y="T5"/>
              </a:cxn>
              <a:cxn ang="T11">
                <a:pos x="T6" y="T7"/>
              </a:cxn>
            </a:cxnLst>
            <a:rect l="T12" t="T13" r="T14" b="T15"/>
            <a:pathLst>
              <a:path w="10000" h="10000">
                <a:moveTo>
                  <a:pt x="0" y="10000"/>
                </a:moveTo>
                <a:cubicBezTo>
                  <a:pt x="806" y="8535"/>
                  <a:pt x="1612" y="7056"/>
                  <a:pt x="2902" y="5606"/>
                </a:cubicBezTo>
                <a:cubicBezTo>
                  <a:pt x="4192" y="4156"/>
                  <a:pt x="6227" y="2236"/>
                  <a:pt x="7738" y="1301"/>
                </a:cubicBezTo>
                <a:cubicBezTo>
                  <a:pt x="8946" y="412"/>
                  <a:pt x="9350" y="351"/>
                  <a:pt x="10000" y="0"/>
                </a:cubicBezTo>
              </a:path>
            </a:pathLst>
          </a:custGeom>
          <a:noFill/>
          <a:ln w="19050" cmpd="sng">
            <a:solidFill>
              <a:srgbClr val="00B050"/>
            </a:solidFill>
            <a:round/>
            <a:headEnd/>
            <a:tailEnd/>
          </a:ln>
        </p:spPr>
        <p:txBody>
          <a:bodyPr wrap="none" anchor="ctr"/>
          <a:lstStyle/>
          <a:p>
            <a:endParaRPr lang="en-US" dirty="0">
              <a:latin typeface="Calibri" panose="020F0502020204030204" pitchFamily="34" charset="0"/>
            </a:endParaRPr>
          </a:p>
        </p:txBody>
      </p:sp>
      <p:grpSp>
        <p:nvGrpSpPr>
          <p:cNvPr id="2" name="Group 5"/>
          <p:cNvGrpSpPr>
            <a:grpSpLocks/>
          </p:cNvGrpSpPr>
          <p:nvPr/>
        </p:nvGrpSpPr>
        <p:grpSpPr bwMode="auto">
          <a:xfrm>
            <a:off x="6047868" y="1684148"/>
            <a:ext cx="2022475" cy="1641475"/>
            <a:chOff x="1104" y="1392"/>
            <a:chExt cx="1056" cy="912"/>
          </a:xfrm>
        </p:grpSpPr>
        <p:sp>
          <p:nvSpPr>
            <p:cNvPr id="5175"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sp>
          <p:nvSpPr>
            <p:cNvPr id="5176"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grpSp>
      <p:sp>
        <p:nvSpPr>
          <p:cNvPr id="139272" name="Text Box 8"/>
          <p:cNvSpPr txBox="1">
            <a:spLocks noChangeArrowheads="1"/>
          </p:cNvSpPr>
          <p:nvPr/>
        </p:nvSpPr>
        <p:spPr bwMode="auto">
          <a:xfrm rot="16200000">
            <a:off x="4669525" y="2368085"/>
            <a:ext cx="2298827"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Peak Flow  at  A &amp; B (</a:t>
            </a:r>
            <a:r>
              <a:rPr lang="en-US" sz="1600" dirty="0" err="1">
                <a:latin typeface="Calibri" panose="020F0502020204030204" pitchFamily="34" charset="0"/>
              </a:rPr>
              <a:t>cfs</a:t>
            </a:r>
            <a:r>
              <a:rPr lang="en-US" sz="1600" dirty="0">
                <a:latin typeface="Calibri" panose="020F0502020204030204" pitchFamily="34" charset="0"/>
              </a:rPr>
              <a:t>)</a:t>
            </a:r>
          </a:p>
        </p:txBody>
      </p:sp>
      <p:sp>
        <p:nvSpPr>
          <p:cNvPr id="139273" name="Text Box 9"/>
          <p:cNvSpPr txBox="1">
            <a:spLocks noChangeArrowheads="1"/>
          </p:cNvSpPr>
          <p:nvPr/>
        </p:nvSpPr>
        <p:spPr bwMode="auto">
          <a:xfrm>
            <a:off x="5906402" y="3492310"/>
            <a:ext cx="2246555"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err="1">
                <a:latin typeface="Calibri" panose="020F0502020204030204" pitchFamily="34" charset="0"/>
              </a:rPr>
              <a:t>Exceedance</a:t>
            </a:r>
            <a:r>
              <a:rPr lang="en-US" sz="1600" dirty="0">
                <a:latin typeface="Calibri" panose="020F0502020204030204" pitchFamily="34" charset="0"/>
              </a:rPr>
              <a:t> Probability</a:t>
            </a:r>
            <a:endParaRPr lang="en-US" sz="2700" dirty="0">
              <a:latin typeface="Calibri" panose="020F0502020204030204" pitchFamily="34" charset="0"/>
            </a:endParaRPr>
          </a:p>
        </p:txBody>
      </p:sp>
      <p:sp>
        <p:nvSpPr>
          <p:cNvPr id="139274" name="Text Box 10"/>
          <p:cNvSpPr txBox="1">
            <a:spLocks noChangeArrowheads="1"/>
          </p:cNvSpPr>
          <p:nvPr/>
        </p:nvSpPr>
        <p:spPr bwMode="auto">
          <a:xfrm>
            <a:off x="5946267" y="3268473"/>
            <a:ext cx="369246"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cs typeface="Times New Roman" panose="02020603050405020304" pitchFamily="18" charset="0"/>
              </a:rPr>
              <a:t>1</a:t>
            </a:r>
            <a:endParaRPr lang="en-US" sz="2700" dirty="0">
              <a:cs typeface="Times New Roman" panose="02020603050405020304" pitchFamily="18" charset="0"/>
            </a:endParaRPr>
          </a:p>
        </p:txBody>
      </p:sp>
      <p:sp>
        <p:nvSpPr>
          <p:cNvPr id="139275" name="Text Box 11"/>
          <p:cNvSpPr txBox="1">
            <a:spLocks noChangeArrowheads="1"/>
          </p:cNvSpPr>
          <p:nvPr/>
        </p:nvSpPr>
        <p:spPr bwMode="auto">
          <a:xfrm>
            <a:off x="7759192" y="3243073"/>
            <a:ext cx="369246"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cs typeface="Times New Roman" panose="02020603050405020304" pitchFamily="18" charset="0"/>
              </a:rPr>
              <a:t>0</a:t>
            </a:r>
            <a:endParaRPr lang="en-US" sz="2700" dirty="0">
              <a:cs typeface="Times New Roman" panose="02020603050405020304" pitchFamily="18" charset="0"/>
            </a:endParaRPr>
          </a:p>
        </p:txBody>
      </p:sp>
      <p:pic>
        <p:nvPicPr>
          <p:cNvPr id="5130" name="Picture 36"/>
          <p:cNvPicPr>
            <a:picLocks noChangeArrowheads="1"/>
          </p:cNvPicPr>
          <p:nvPr/>
        </p:nvPicPr>
        <p:blipFill>
          <a:blip r:embed="rId3" cstate="print"/>
          <a:srcRect l="3603" t="5269" r="5013" b="4742"/>
          <a:stretch>
            <a:fillRect/>
          </a:stretch>
        </p:blipFill>
        <p:spPr bwMode="auto">
          <a:xfrm>
            <a:off x="3509" y="6238393"/>
            <a:ext cx="750888" cy="598487"/>
          </a:xfrm>
          <a:prstGeom prst="rect">
            <a:avLst/>
          </a:prstGeom>
          <a:noFill/>
          <a:ln w="25400">
            <a:solidFill>
              <a:srgbClr val="FF0000"/>
            </a:solidFill>
            <a:miter lim="800000"/>
            <a:headEnd/>
            <a:tailEnd/>
          </a:ln>
        </p:spPr>
      </p:pic>
      <p:sp>
        <p:nvSpPr>
          <p:cNvPr id="40" name="Text Box 45"/>
          <p:cNvSpPr txBox="1">
            <a:spLocks noChangeArrowheads="1"/>
          </p:cNvSpPr>
          <p:nvPr/>
        </p:nvSpPr>
        <p:spPr bwMode="auto">
          <a:xfrm rot="21571670">
            <a:off x="1150619" y="2150021"/>
            <a:ext cx="2949448" cy="472209"/>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dirty="0">
                <a:solidFill>
                  <a:srgbClr val="C00000"/>
                </a:solidFill>
                <a:latin typeface="Calibri" panose="020F0502020204030204" pitchFamily="34" charset="0"/>
              </a:rPr>
              <a:t>Hydraulic Analysis</a:t>
            </a:r>
          </a:p>
        </p:txBody>
      </p:sp>
      <p:sp>
        <p:nvSpPr>
          <p:cNvPr id="139338" name="Text Box 74"/>
          <p:cNvSpPr txBox="1">
            <a:spLocks noChangeArrowheads="1"/>
          </p:cNvSpPr>
          <p:nvPr/>
        </p:nvSpPr>
        <p:spPr bwMode="auto">
          <a:xfrm>
            <a:off x="4450080" y="3904805"/>
            <a:ext cx="1124713" cy="410654"/>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b="1" dirty="0">
                <a:solidFill>
                  <a:srgbClr val="00B050"/>
                </a:solidFill>
                <a:latin typeface="Calibri" panose="020F0502020204030204" pitchFamily="34" charset="0"/>
              </a:rPr>
              <a:t>event</a:t>
            </a:r>
            <a:endParaRPr lang="en-US" sz="2700" dirty="0">
              <a:solidFill>
                <a:srgbClr val="00B050"/>
              </a:solidFill>
              <a:latin typeface="Calibri" panose="020F0502020204030204" pitchFamily="34" charset="0"/>
            </a:endParaRPr>
          </a:p>
        </p:txBody>
      </p:sp>
      <p:sp>
        <p:nvSpPr>
          <p:cNvPr id="39" name="Rectangle 34"/>
          <p:cNvSpPr>
            <a:spLocks noChangeArrowheads="1"/>
          </p:cNvSpPr>
          <p:nvPr/>
        </p:nvSpPr>
        <p:spPr bwMode="auto">
          <a:xfrm>
            <a:off x="538480" y="87090"/>
            <a:ext cx="10972799" cy="941832"/>
          </a:xfrm>
          <a:prstGeom prst="rect">
            <a:avLst/>
          </a:prstGeom>
          <a:noFill/>
          <a:ln w="9525">
            <a:noFill/>
            <a:miter lim="800000"/>
            <a:headEnd/>
            <a:tailEnd/>
          </a:ln>
          <a:effectLst/>
        </p:spPr>
        <p:txBody>
          <a:bodyPr anchor="ctr"/>
          <a:lstStyle/>
          <a:p>
            <a:pPr algn="ctr">
              <a:defRPr/>
            </a:pPr>
            <a:r>
              <a:rPr lang="en-US" sz="4200" dirty="0">
                <a:latin typeface="Calibri" panose="020F0502020204030204" pitchFamily="34" charset="0"/>
              </a:rPr>
              <a:t>To generate Tributary stage frequency Curve</a:t>
            </a:r>
          </a:p>
        </p:txBody>
      </p:sp>
      <p:sp>
        <p:nvSpPr>
          <p:cNvPr id="49" name="TextBox 48"/>
          <p:cNvSpPr txBox="1"/>
          <p:nvPr/>
        </p:nvSpPr>
        <p:spPr>
          <a:xfrm>
            <a:off x="7764676" y="4462125"/>
            <a:ext cx="2118112" cy="1169551"/>
          </a:xfrm>
          <a:prstGeom prst="rect">
            <a:avLst/>
          </a:prstGeom>
          <a:noFill/>
        </p:spPr>
        <p:txBody>
          <a:bodyPr wrap="square">
            <a:spAutoFit/>
          </a:bodyPr>
          <a:lstStyle/>
          <a:p>
            <a:pPr>
              <a:lnSpc>
                <a:spcPts val="2800"/>
              </a:lnSpc>
              <a:defRPr/>
            </a:pPr>
            <a:r>
              <a:rPr lang="en-US" dirty="0">
                <a:solidFill>
                  <a:schemeClr val="accent6"/>
                </a:solidFill>
                <a:latin typeface="Calibri" panose="020F0502020204030204" pitchFamily="34" charset="0"/>
              </a:rPr>
              <a:t>…end with a sample of stages at C</a:t>
            </a:r>
          </a:p>
        </p:txBody>
      </p:sp>
      <p:sp>
        <p:nvSpPr>
          <p:cNvPr id="71" name="TextBox 70"/>
          <p:cNvSpPr txBox="1"/>
          <p:nvPr/>
        </p:nvSpPr>
        <p:spPr>
          <a:xfrm>
            <a:off x="6138356" y="1909572"/>
            <a:ext cx="617537" cy="338138"/>
          </a:xfrm>
          <a:prstGeom prst="rect">
            <a:avLst/>
          </a:prstGeom>
          <a:noFill/>
        </p:spPr>
        <p:txBody>
          <a:bodyPr>
            <a:spAutoFit/>
          </a:bodyPr>
          <a:lstStyle/>
          <a:p>
            <a:pPr>
              <a:defRPr/>
            </a:pPr>
            <a:r>
              <a:rPr lang="en-US" sz="1600" dirty="0">
                <a:solidFill>
                  <a:srgbClr val="00B050"/>
                </a:solidFill>
                <a:latin typeface="Calibri" panose="020F0502020204030204" pitchFamily="34" charset="0"/>
              </a:rPr>
              <a:t>CDF</a:t>
            </a:r>
          </a:p>
        </p:txBody>
      </p:sp>
      <p:grpSp>
        <p:nvGrpSpPr>
          <p:cNvPr id="76" name="Group 75"/>
          <p:cNvGrpSpPr/>
          <p:nvPr/>
        </p:nvGrpSpPr>
        <p:grpSpPr>
          <a:xfrm>
            <a:off x="6361370" y="4381335"/>
            <a:ext cx="2554428" cy="2096118"/>
            <a:chOff x="5973839" y="4757044"/>
            <a:chExt cx="2554428" cy="2096118"/>
          </a:xfrm>
        </p:grpSpPr>
        <p:grpSp>
          <p:nvGrpSpPr>
            <p:cNvPr id="4" name="Group 5"/>
            <p:cNvGrpSpPr>
              <a:grpSpLocks/>
            </p:cNvGrpSpPr>
            <p:nvPr/>
          </p:nvGrpSpPr>
          <p:grpSpPr bwMode="auto">
            <a:xfrm>
              <a:off x="6348791" y="4866800"/>
              <a:ext cx="2015747" cy="1640967"/>
              <a:chOff x="1104" y="1392"/>
              <a:chExt cx="1056" cy="912"/>
            </a:xfrm>
          </p:grpSpPr>
          <p:sp>
            <p:nvSpPr>
              <p:cNvPr id="5169"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sp>
            <p:nvSpPr>
              <p:cNvPr id="5170"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grpSp>
        <p:sp>
          <p:nvSpPr>
            <p:cNvPr id="53" name="Rectangle 52"/>
            <p:cNvSpPr/>
            <p:nvPr/>
          </p:nvSpPr>
          <p:spPr bwMode="auto">
            <a:xfrm>
              <a:off x="7066518" y="5776169"/>
              <a:ext cx="96837" cy="718293"/>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4" name="Rectangle 53"/>
            <p:cNvSpPr/>
            <p:nvPr/>
          </p:nvSpPr>
          <p:spPr bwMode="auto">
            <a:xfrm>
              <a:off x="7177644" y="5872163"/>
              <a:ext cx="94694" cy="6223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5" name="Rectangle 54"/>
            <p:cNvSpPr/>
            <p:nvPr/>
          </p:nvSpPr>
          <p:spPr bwMode="auto">
            <a:xfrm>
              <a:off x="7284712" y="6076950"/>
              <a:ext cx="101044" cy="417512"/>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6" name="Rectangle 55"/>
            <p:cNvSpPr/>
            <p:nvPr/>
          </p:nvSpPr>
          <p:spPr bwMode="auto">
            <a:xfrm>
              <a:off x="7398660" y="6129338"/>
              <a:ext cx="96837" cy="365125"/>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7" name="Rectangle 56"/>
            <p:cNvSpPr/>
            <p:nvPr/>
          </p:nvSpPr>
          <p:spPr bwMode="auto">
            <a:xfrm>
              <a:off x="6521980" y="6357937"/>
              <a:ext cx="96837" cy="136525"/>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8" name="Rectangle 57"/>
            <p:cNvSpPr/>
            <p:nvPr/>
          </p:nvSpPr>
          <p:spPr bwMode="auto">
            <a:xfrm>
              <a:off x="6414560" y="6474707"/>
              <a:ext cx="95250" cy="1905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9" name="Rectangle 58"/>
            <p:cNvSpPr/>
            <p:nvPr/>
          </p:nvSpPr>
          <p:spPr bwMode="auto">
            <a:xfrm>
              <a:off x="6737350" y="5648979"/>
              <a:ext cx="92252" cy="844777"/>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0" name="Rectangle 59"/>
            <p:cNvSpPr/>
            <p:nvPr/>
          </p:nvSpPr>
          <p:spPr bwMode="auto">
            <a:xfrm>
              <a:off x="6845651" y="5487413"/>
              <a:ext cx="97719" cy="1006344"/>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1" name="Rectangle 60"/>
            <p:cNvSpPr/>
            <p:nvPr/>
          </p:nvSpPr>
          <p:spPr bwMode="auto">
            <a:xfrm>
              <a:off x="7712075" y="6459538"/>
              <a:ext cx="96838" cy="36512"/>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2" name="Rectangle 61"/>
            <p:cNvSpPr/>
            <p:nvPr/>
          </p:nvSpPr>
          <p:spPr bwMode="auto">
            <a:xfrm>
              <a:off x="6956602" y="5974644"/>
              <a:ext cx="96837" cy="518583"/>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3" name="Rectangle 62"/>
            <p:cNvSpPr/>
            <p:nvPr/>
          </p:nvSpPr>
          <p:spPr bwMode="auto">
            <a:xfrm>
              <a:off x="7600950" y="6429375"/>
              <a:ext cx="96838" cy="635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4" name="Rectangle 63"/>
            <p:cNvSpPr/>
            <p:nvPr/>
          </p:nvSpPr>
          <p:spPr bwMode="auto">
            <a:xfrm>
              <a:off x="7824788" y="6484938"/>
              <a:ext cx="96837" cy="7937"/>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5" name="Rectangle 64"/>
            <p:cNvSpPr/>
            <p:nvPr/>
          </p:nvSpPr>
          <p:spPr bwMode="auto">
            <a:xfrm>
              <a:off x="7500407" y="6467913"/>
              <a:ext cx="96837" cy="1905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6" name="Text Box 25"/>
            <p:cNvSpPr txBox="1">
              <a:spLocks noChangeArrowheads="1"/>
            </p:cNvSpPr>
            <p:nvPr/>
          </p:nvSpPr>
          <p:spPr bwMode="auto">
            <a:xfrm rot="21571670">
              <a:off x="6409169" y="6504064"/>
              <a:ext cx="2119098"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Damage Area Stage (</a:t>
              </a:r>
              <a:r>
                <a:rPr lang="en-US" sz="1600" dirty="0" err="1">
                  <a:latin typeface="Calibri" panose="020F0502020204030204" pitchFamily="34" charset="0"/>
                </a:rPr>
                <a:t>ft</a:t>
              </a:r>
              <a:r>
                <a:rPr lang="en-US" sz="1600" dirty="0">
                  <a:latin typeface="Calibri" panose="020F0502020204030204" pitchFamily="34" charset="0"/>
                </a:rPr>
                <a:t>)</a:t>
              </a:r>
              <a:endParaRPr lang="en-US" sz="2700" dirty="0">
                <a:latin typeface="Calibri" panose="020F0502020204030204" pitchFamily="34" charset="0"/>
              </a:endParaRPr>
            </a:p>
          </p:txBody>
        </p:sp>
        <p:sp>
          <p:nvSpPr>
            <p:cNvPr id="67" name="Text Box 26"/>
            <p:cNvSpPr txBox="1">
              <a:spLocks noChangeArrowheads="1"/>
            </p:cNvSpPr>
            <p:nvPr/>
          </p:nvSpPr>
          <p:spPr bwMode="auto">
            <a:xfrm rot="16204749">
              <a:off x="5255519" y="5475364"/>
              <a:ext cx="1785738"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Relative Frequency</a:t>
              </a:r>
              <a:endParaRPr lang="en-US" sz="2700" dirty="0">
                <a:latin typeface="Calibri" panose="020F0502020204030204" pitchFamily="34" charset="0"/>
              </a:endParaRPr>
            </a:p>
          </p:txBody>
        </p:sp>
        <p:sp>
          <p:nvSpPr>
            <p:cNvPr id="100" name="Rectangle 99"/>
            <p:cNvSpPr/>
            <p:nvPr/>
          </p:nvSpPr>
          <p:spPr bwMode="auto">
            <a:xfrm>
              <a:off x="6628343" y="5569914"/>
              <a:ext cx="97719" cy="924549"/>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grpSp>
      <p:grpSp>
        <p:nvGrpSpPr>
          <p:cNvPr id="78" name="Group 77"/>
          <p:cNvGrpSpPr/>
          <p:nvPr/>
        </p:nvGrpSpPr>
        <p:grpSpPr>
          <a:xfrm>
            <a:off x="4464437" y="3557017"/>
            <a:ext cx="1342440" cy="1303841"/>
            <a:chOff x="2931383" y="3311542"/>
            <a:chExt cx="1967744" cy="1997371"/>
          </a:xfrm>
        </p:grpSpPr>
        <p:sp>
          <p:nvSpPr>
            <p:cNvPr id="108" name="Circular Arrow 107"/>
            <p:cNvSpPr/>
            <p:nvPr/>
          </p:nvSpPr>
          <p:spPr>
            <a:xfrm rot="12128786" flipV="1">
              <a:off x="2931383" y="3384530"/>
              <a:ext cx="1587777" cy="1924383"/>
            </a:xfrm>
            <a:prstGeom prst="circularArrow">
              <a:avLst>
                <a:gd name="adj1" fmla="val 2320"/>
                <a:gd name="adj2" fmla="val 566556"/>
                <a:gd name="adj3" fmla="val 20051460"/>
                <a:gd name="adj4" fmla="val 13630478"/>
                <a:gd name="adj5" fmla="val 6413"/>
              </a:avLst>
            </a:prstGeom>
            <a:solidFill>
              <a:srgbClr val="00B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panose="020F0502020204030204" pitchFamily="34" charset="0"/>
              </a:endParaRPr>
            </a:p>
          </p:txBody>
        </p:sp>
        <p:sp>
          <p:nvSpPr>
            <p:cNvPr id="77" name="Circular Arrow 76"/>
            <p:cNvSpPr/>
            <p:nvPr/>
          </p:nvSpPr>
          <p:spPr>
            <a:xfrm rot="3108655" flipV="1">
              <a:off x="3143047" y="3143239"/>
              <a:ext cx="1587777" cy="1924383"/>
            </a:xfrm>
            <a:prstGeom prst="circularArrow">
              <a:avLst>
                <a:gd name="adj1" fmla="val 2320"/>
                <a:gd name="adj2" fmla="val 566556"/>
                <a:gd name="adj3" fmla="val 20051460"/>
                <a:gd name="adj4" fmla="val 14994684"/>
                <a:gd name="adj5" fmla="val 6413"/>
              </a:avLst>
            </a:prstGeom>
            <a:solidFill>
              <a:srgbClr val="00B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panose="020F0502020204030204" pitchFamily="34" charset="0"/>
              </a:endParaRPr>
            </a:p>
          </p:txBody>
        </p:sp>
      </p:grpSp>
      <p:sp>
        <p:nvSpPr>
          <p:cNvPr id="79" name="Rectangle 66"/>
          <p:cNvSpPr>
            <a:spLocks noChangeArrowheads="1"/>
          </p:cNvSpPr>
          <p:nvPr/>
        </p:nvSpPr>
        <p:spPr bwMode="auto">
          <a:xfrm>
            <a:off x="1342163" y="848412"/>
            <a:ext cx="8863400" cy="600075"/>
          </a:xfrm>
          <a:prstGeom prst="rect">
            <a:avLst/>
          </a:prstGeom>
          <a:noFill/>
          <a:ln w="9525">
            <a:noFill/>
            <a:miter lim="800000"/>
            <a:headEnd/>
            <a:tailEnd/>
          </a:ln>
          <a:effectLst/>
        </p:spPr>
        <p:txBody>
          <a:bodyPr anchor="ctr"/>
          <a:lstStyle/>
          <a:p>
            <a:pPr algn="ctr">
              <a:defRPr/>
            </a:pPr>
            <a:r>
              <a:rPr lang="en-US" sz="3200" dirty="0">
                <a:latin typeface="Calibri" panose="020F0502020204030204" pitchFamily="34" charset="0"/>
              </a:rPr>
              <a:t>simulate each event to determine stage</a:t>
            </a:r>
          </a:p>
        </p:txBody>
      </p:sp>
      <p:sp>
        <p:nvSpPr>
          <p:cNvPr id="82" name="Freeform 2"/>
          <p:cNvSpPr>
            <a:spLocks/>
          </p:cNvSpPr>
          <p:nvPr/>
        </p:nvSpPr>
        <p:spPr bwMode="auto">
          <a:xfrm flipH="1">
            <a:off x="1736594" y="3090672"/>
            <a:ext cx="1371600" cy="2551176"/>
          </a:xfrm>
          <a:custGeom>
            <a:avLst/>
            <a:gdLst>
              <a:gd name="T0" fmla="*/ 2147483647 w 912"/>
              <a:gd name="T1" fmla="*/ 0 h 2304"/>
              <a:gd name="T2" fmla="*/ 2147483647 w 912"/>
              <a:gd name="T3" fmla="*/ 2147483647 h 2304"/>
              <a:gd name="T4" fmla="*/ 2147483647 w 912"/>
              <a:gd name="T5" fmla="*/ 2147483647 h 2304"/>
              <a:gd name="T6" fmla="*/ 2147483647 w 912"/>
              <a:gd name="T7" fmla="*/ 2147483647 h 2304"/>
              <a:gd name="T8" fmla="*/ 2147483647 w 912"/>
              <a:gd name="T9" fmla="*/ 2147483647 h 2304"/>
              <a:gd name="T10" fmla="*/ 2147483647 w 912"/>
              <a:gd name="T11" fmla="*/ 2147483647 h 2304"/>
              <a:gd name="T12" fmla="*/ 0 w 912"/>
              <a:gd name="T13" fmla="*/ 2147483647 h 2304"/>
              <a:gd name="T14" fmla="*/ 0 60000 65536"/>
              <a:gd name="T15" fmla="*/ 0 60000 65536"/>
              <a:gd name="T16" fmla="*/ 0 60000 65536"/>
              <a:gd name="T17" fmla="*/ 0 60000 65536"/>
              <a:gd name="T18" fmla="*/ 0 60000 65536"/>
              <a:gd name="T19" fmla="*/ 0 60000 65536"/>
              <a:gd name="T20" fmla="*/ 0 60000 65536"/>
              <a:gd name="T21" fmla="*/ 0 w 912"/>
              <a:gd name="T22" fmla="*/ 0 h 2304"/>
              <a:gd name="T23" fmla="*/ 912 w 912"/>
              <a:gd name="T24" fmla="*/ 2304 h 23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2" h="2304">
                <a:moveTo>
                  <a:pt x="912" y="0"/>
                </a:moveTo>
                <a:cubicBezTo>
                  <a:pt x="868" y="124"/>
                  <a:pt x="824" y="248"/>
                  <a:pt x="768" y="336"/>
                </a:cubicBezTo>
                <a:cubicBezTo>
                  <a:pt x="712" y="424"/>
                  <a:pt x="664" y="448"/>
                  <a:pt x="576" y="528"/>
                </a:cubicBezTo>
                <a:cubicBezTo>
                  <a:pt x="488" y="608"/>
                  <a:pt x="328" y="688"/>
                  <a:pt x="240" y="816"/>
                </a:cubicBezTo>
                <a:cubicBezTo>
                  <a:pt x="152" y="944"/>
                  <a:pt x="64" y="1104"/>
                  <a:pt x="48" y="1296"/>
                </a:cubicBezTo>
                <a:cubicBezTo>
                  <a:pt x="32" y="1488"/>
                  <a:pt x="152" y="1800"/>
                  <a:pt x="144" y="1968"/>
                </a:cubicBezTo>
                <a:cubicBezTo>
                  <a:pt x="136" y="2136"/>
                  <a:pt x="68" y="2220"/>
                  <a:pt x="0" y="2304"/>
                </a:cubicBezTo>
              </a:path>
            </a:pathLst>
          </a:custGeom>
          <a:noFill/>
          <a:ln w="38100" cmpd="sng">
            <a:solidFill>
              <a:schemeClr val="accent2">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latin typeface="Calibri" panose="020F0502020204030204" pitchFamily="34" charset="0"/>
            </a:endParaRPr>
          </a:p>
        </p:txBody>
      </p:sp>
      <p:sp>
        <p:nvSpPr>
          <p:cNvPr id="83" name="Freeform 3"/>
          <p:cNvSpPr>
            <a:spLocks/>
          </p:cNvSpPr>
          <p:nvPr/>
        </p:nvSpPr>
        <p:spPr bwMode="auto">
          <a:xfrm>
            <a:off x="2980178" y="2816352"/>
            <a:ext cx="622300" cy="1554162"/>
          </a:xfrm>
          <a:custGeom>
            <a:avLst/>
            <a:gdLst>
              <a:gd name="T0" fmla="*/ 2147483647 w 344"/>
              <a:gd name="T1" fmla="*/ 2147483647 h 1008"/>
              <a:gd name="T2" fmla="*/ 2147483647 w 344"/>
              <a:gd name="T3" fmla="*/ 2147483647 h 1008"/>
              <a:gd name="T4" fmla="*/ 2147483647 w 344"/>
              <a:gd name="T5" fmla="*/ 2147483647 h 1008"/>
              <a:gd name="T6" fmla="*/ 2147483647 w 344"/>
              <a:gd name="T7" fmla="*/ 2147483647 h 1008"/>
              <a:gd name="T8" fmla="*/ 2147483647 w 344"/>
              <a:gd name="T9" fmla="*/ 0 h 1008"/>
              <a:gd name="T10" fmla="*/ 0 60000 65536"/>
              <a:gd name="T11" fmla="*/ 0 60000 65536"/>
              <a:gd name="T12" fmla="*/ 0 60000 65536"/>
              <a:gd name="T13" fmla="*/ 0 60000 65536"/>
              <a:gd name="T14" fmla="*/ 0 60000 65536"/>
              <a:gd name="T15" fmla="*/ 0 w 344"/>
              <a:gd name="T16" fmla="*/ 0 h 1008"/>
              <a:gd name="T17" fmla="*/ 344 w 344"/>
              <a:gd name="T18" fmla="*/ 1008 h 1008"/>
            </a:gdLst>
            <a:ahLst/>
            <a:cxnLst>
              <a:cxn ang="T10">
                <a:pos x="T0" y="T1"/>
              </a:cxn>
              <a:cxn ang="T11">
                <a:pos x="T2" y="T3"/>
              </a:cxn>
              <a:cxn ang="T12">
                <a:pos x="T4" y="T5"/>
              </a:cxn>
              <a:cxn ang="T13">
                <a:pos x="T6" y="T7"/>
              </a:cxn>
              <a:cxn ang="T14">
                <a:pos x="T8" y="T9"/>
              </a:cxn>
            </a:cxnLst>
            <a:rect l="T15" t="T16" r="T17" b="T18"/>
            <a:pathLst>
              <a:path w="344" h="1008">
                <a:moveTo>
                  <a:pt x="8" y="1008"/>
                </a:moveTo>
                <a:cubicBezTo>
                  <a:pt x="4" y="948"/>
                  <a:pt x="0" y="888"/>
                  <a:pt x="8" y="816"/>
                </a:cubicBezTo>
                <a:cubicBezTo>
                  <a:pt x="16" y="744"/>
                  <a:pt x="24" y="656"/>
                  <a:pt x="56" y="576"/>
                </a:cubicBezTo>
                <a:cubicBezTo>
                  <a:pt x="88" y="496"/>
                  <a:pt x="152" y="432"/>
                  <a:pt x="200" y="336"/>
                </a:cubicBezTo>
                <a:cubicBezTo>
                  <a:pt x="248" y="240"/>
                  <a:pt x="296" y="120"/>
                  <a:pt x="344" y="0"/>
                </a:cubicBezTo>
              </a:path>
            </a:pathLst>
          </a:custGeom>
          <a:noFill/>
          <a:ln w="28575" cmpd="sng">
            <a:solidFill>
              <a:schemeClr val="accent2">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latin typeface="Calibri" panose="020F0502020204030204" pitchFamily="34" charset="0"/>
            </a:endParaRPr>
          </a:p>
        </p:txBody>
      </p:sp>
      <p:sp>
        <p:nvSpPr>
          <p:cNvPr id="84" name="Text Box 4"/>
          <p:cNvSpPr txBox="1">
            <a:spLocks noChangeArrowheads="1"/>
          </p:cNvSpPr>
          <p:nvPr/>
        </p:nvSpPr>
        <p:spPr bwMode="auto">
          <a:xfrm>
            <a:off x="3036351" y="3830256"/>
            <a:ext cx="935128" cy="338554"/>
          </a:xfrm>
          <a:prstGeom prst="rect">
            <a:avLst/>
          </a:prstGeom>
          <a:noFill/>
          <a:ln w="9525">
            <a:noFill/>
            <a:miter lim="800000"/>
            <a:headEnd/>
            <a:tailEnd/>
          </a:ln>
          <a:effectLst/>
        </p:spPr>
        <p:txBody>
          <a:bodyPr wrap="none">
            <a:spAutoFit/>
          </a:bodyPr>
          <a:lstStyle/>
          <a:p>
            <a:pPr>
              <a:defRPr/>
            </a:pPr>
            <a:r>
              <a:rPr lang="en-US" sz="1600" dirty="0">
                <a:latin typeface="Calibri" panose="020F0502020204030204" pitchFamily="34" charset="0"/>
              </a:rPr>
              <a:t>Tributary</a:t>
            </a:r>
          </a:p>
        </p:txBody>
      </p:sp>
      <p:sp>
        <p:nvSpPr>
          <p:cNvPr id="85" name="Text Box 5"/>
          <p:cNvSpPr txBox="1">
            <a:spLocks noChangeArrowheads="1"/>
          </p:cNvSpPr>
          <p:nvPr/>
        </p:nvSpPr>
        <p:spPr bwMode="auto">
          <a:xfrm>
            <a:off x="1719069" y="4080954"/>
            <a:ext cx="1283502" cy="338554"/>
          </a:xfrm>
          <a:prstGeom prst="rect">
            <a:avLst/>
          </a:prstGeom>
          <a:noFill/>
          <a:ln w="9525">
            <a:noFill/>
            <a:miter lim="800000"/>
            <a:headEnd/>
            <a:tailEnd/>
          </a:ln>
          <a:effectLst/>
        </p:spPr>
        <p:txBody>
          <a:bodyPr wrap="square">
            <a:spAutoFit/>
          </a:bodyPr>
          <a:lstStyle/>
          <a:p>
            <a:pPr>
              <a:defRPr/>
            </a:pPr>
            <a:r>
              <a:rPr lang="en-US" sz="1600" dirty="0" err="1">
                <a:latin typeface="Calibri" panose="020F0502020204030204" pitchFamily="34" charset="0"/>
              </a:rPr>
              <a:t>Mainstem</a:t>
            </a:r>
            <a:endParaRPr lang="en-US" sz="1600" dirty="0">
              <a:latin typeface="Calibri" panose="020F0502020204030204" pitchFamily="34" charset="0"/>
            </a:endParaRPr>
          </a:p>
        </p:txBody>
      </p:sp>
      <p:sp>
        <p:nvSpPr>
          <p:cNvPr id="86" name="Freeform 6"/>
          <p:cNvSpPr>
            <a:spLocks/>
          </p:cNvSpPr>
          <p:nvPr/>
        </p:nvSpPr>
        <p:spPr bwMode="auto">
          <a:xfrm>
            <a:off x="2697477" y="3218689"/>
            <a:ext cx="420624" cy="620140"/>
          </a:xfrm>
          <a:custGeom>
            <a:avLst/>
            <a:gdLst>
              <a:gd name="T0" fmla="*/ 2147483647 w 288"/>
              <a:gd name="T1" fmla="*/ 2147483647 h 429"/>
              <a:gd name="T2" fmla="*/ 2147483647 w 288"/>
              <a:gd name="T3" fmla="*/ 2147483647 h 429"/>
              <a:gd name="T4" fmla="*/ 2147483647 w 288"/>
              <a:gd name="T5" fmla="*/ 2147483647 h 429"/>
              <a:gd name="T6" fmla="*/ 2147483647 w 288"/>
              <a:gd name="T7" fmla="*/ 2147483647 h 429"/>
              <a:gd name="T8" fmla="*/ 2147483647 w 288"/>
              <a:gd name="T9" fmla="*/ 2147483647 h 429"/>
              <a:gd name="T10" fmla="*/ 0 w 288"/>
              <a:gd name="T11" fmla="*/ 2147483647 h 429"/>
              <a:gd name="T12" fmla="*/ 2147483647 w 288"/>
              <a:gd name="T13" fmla="*/ 2147483647 h 429"/>
              <a:gd name="T14" fmla="*/ 2147483647 w 288"/>
              <a:gd name="T15" fmla="*/ 2147483647 h 429"/>
              <a:gd name="T16" fmla="*/ 2147483647 w 288"/>
              <a:gd name="T17" fmla="*/ 0 h 429"/>
              <a:gd name="T18" fmla="*/ 2147483647 w 288"/>
              <a:gd name="T19" fmla="*/ 2147483647 h 429"/>
              <a:gd name="T20" fmla="*/ 2147483647 w 288"/>
              <a:gd name="T21" fmla="*/ 2147483647 h 4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8"/>
              <a:gd name="T34" fmla="*/ 0 h 429"/>
              <a:gd name="T35" fmla="*/ 288 w 288"/>
              <a:gd name="T36" fmla="*/ 429 h 4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8" h="429">
                <a:moveTo>
                  <a:pt x="288" y="189"/>
                </a:moveTo>
                <a:lnTo>
                  <a:pt x="192" y="333"/>
                </a:lnTo>
                <a:lnTo>
                  <a:pt x="144" y="429"/>
                </a:lnTo>
                <a:lnTo>
                  <a:pt x="48" y="429"/>
                </a:lnTo>
                <a:lnTo>
                  <a:pt x="18" y="384"/>
                </a:lnTo>
                <a:lnTo>
                  <a:pt x="0" y="237"/>
                </a:lnTo>
                <a:lnTo>
                  <a:pt x="57" y="150"/>
                </a:lnTo>
                <a:lnTo>
                  <a:pt x="144" y="45"/>
                </a:lnTo>
                <a:lnTo>
                  <a:pt x="216" y="0"/>
                </a:lnTo>
                <a:lnTo>
                  <a:pt x="288" y="45"/>
                </a:lnTo>
                <a:lnTo>
                  <a:pt x="288" y="189"/>
                </a:lnTo>
                <a:close/>
              </a:path>
            </a:pathLst>
          </a:custGeom>
          <a:solidFill>
            <a:srgbClr val="B469FF"/>
          </a:solidFill>
          <a:ln w="25400">
            <a:solidFill>
              <a:schemeClr val="tx1"/>
            </a:solidFill>
            <a:round/>
            <a:headEnd/>
            <a:tailEnd/>
          </a:ln>
        </p:spPr>
        <p:txBody>
          <a:bodyPr/>
          <a:lstStyle/>
          <a:p>
            <a:endParaRPr lang="en-US" dirty="0">
              <a:latin typeface="Calibri" panose="020F0502020204030204" pitchFamily="34" charset="0"/>
            </a:endParaRPr>
          </a:p>
        </p:txBody>
      </p:sp>
      <p:sp>
        <p:nvSpPr>
          <p:cNvPr id="87" name="Text Box 9"/>
          <p:cNvSpPr txBox="1">
            <a:spLocks noChangeArrowheads="1"/>
          </p:cNvSpPr>
          <p:nvPr/>
        </p:nvSpPr>
        <p:spPr bwMode="auto">
          <a:xfrm>
            <a:off x="3206683" y="3541077"/>
            <a:ext cx="457200" cy="369332"/>
          </a:xfrm>
          <a:prstGeom prst="rect">
            <a:avLst/>
          </a:prstGeom>
          <a:noFill/>
          <a:ln w="9525">
            <a:noFill/>
            <a:miter lim="800000"/>
            <a:headEnd/>
            <a:tailEnd/>
          </a:ln>
          <a:effectLst/>
        </p:spPr>
        <p:txBody>
          <a:bodyPr>
            <a:spAutoFit/>
          </a:bodyPr>
          <a:lstStyle/>
          <a:p>
            <a:pPr>
              <a:spcBef>
                <a:spcPct val="50000"/>
              </a:spcBef>
              <a:defRPr/>
            </a:pPr>
            <a:r>
              <a:rPr lang="en-US" sz="1800" dirty="0">
                <a:solidFill>
                  <a:srgbClr val="C00000"/>
                </a:solidFill>
                <a:latin typeface="Calibri" panose="020F0502020204030204" pitchFamily="34" charset="0"/>
              </a:rPr>
              <a:t>A</a:t>
            </a:r>
          </a:p>
        </p:txBody>
      </p:sp>
      <p:sp>
        <p:nvSpPr>
          <p:cNvPr id="88" name="Text Box 10"/>
          <p:cNvSpPr txBox="1">
            <a:spLocks noChangeArrowheads="1"/>
          </p:cNvSpPr>
          <p:nvPr/>
        </p:nvSpPr>
        <p:spPr bwMode="auto">
          <a:xfrm>
            <a:off x="1914902" y="3770058"/>
            <a:ext cx="457200" cy="369332"/>
          </a:xfrm>
          <a:prstGeom prst="rect">
            <a:avLst/>
          </a:prstGeom>
          <a:noFill/>
          <a:ln w="9525">
            <a:noFill/>
            <a:miter lim="800000"/>
            <a:headEnd/>
            <a:tailEnd/>
          </a:ln>
          <a:effectLst/>
        </p:spPr>
        <p:txBody>
          <a:bodyPr>
            <a:spAutoFit/>
          </a:bodyPr>
          <a:lstStyle/>
          <a:p>
            <a:pPr>
              <a:spcBef>
                <a:spcPct val="50000"/>
              </a:spcBef>
              <a:defRPr/>
            </a:pPr>
            <a:r>
              <a:rPr lang="en-US" sz="1800" dirty="0">
                <a:solidFill>
                  <a:srgbClr val="C00000"/>
                </a:solidFill>
                <a:latin typeface="Calibri" panose="020F0502020204030204" pitchFamily="34" charset="0"/>
              </a:rPr>
              <a:t>B</a:t>
            </a:r>
          </a:p>
        </p:txBody>
      </p:sp>
      <p:sp>
        <p:nvSpPr>
          <p:cNvPr id="89" name="Text Box 11"/>
          <p:cNvSpPr txBox="1">
            <a:spLocks noChangeArrowheads="1"/>
          </p:cNvSpPr>
          <p:nvPr/>
        </p:nvSpPr>
        <p:spPr bwMode="auto">
          <a:xfrm>
            <a:off x="2560697" y="3069971"/>
            <a:ext cx="457200" cy="369332"/>
          </a:xfrm>
          <a:prstGeom prst="rect">
            <a:avLst/>
          </a:prstGeom>
          <a:noFill/>
          <a:ln w="9525">
            <a:noFill/>
            <a:miter lim="800000"/>
            <a:headEnd/>
            <a:tailEnd/>
          </a:ln>
          <a:effectLst/>
        </p:spPr>
        <p:txBody>
          <a:bodyPr>
            <a:spAutoFit/>
          </a:bodyPr>
          <a:lstStyle/>
          <a:p>
            <a:pPr>
              <a:spcBef>
                <a:spcPct val="50000"/>
              </a:spcBef>
              <a:defRPr/>
            </a:pPr>
            <a:r>
              <a:rPr lang="en-US" sz="1800" dirty="0">
                <a:solidFill>
                  <a:srgbClr val="C00000"/>
                </a:solidFill>
                <a:latin typeface="Calibri" panose="020F0502020204030204" pitchFamily="34" charset="0"/>
              </a:rPr>
              <a:t>C</a:t>
            </a:r>
          </a:p>
        </p:txBody>
      </p:sp>
      <p:sp>
        <p:nvSpPr>
          <p:cNvPr id="101" name="Freeform 18"/>
          <p:cNvSpPr>
            <a:spLocks/>
          </p:cNvSpPr>
          <p:nvPr/>
        </p:nvSpPr>
        <p:spPr bwMode="auto">
          <a:xfrm rot="21148909">
            <a:off x="6141648" y="1956031"/>
            <a:ext cx="1838761" cy="989013"/>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0 h 10000"/>
              <a:gd name="T8" fmla="*/ 0 60000 65536"/>
              <a:gd name="T9" fmla="*/ 0 60000 65536"/>
              <a:gd name="T10" fmla="*/ 0 60000 65536"/>
              <a:gd name="T11" fmla="*/ 0 60000 65536"/>
              <a:gd name="T12" fmla="*/ 0 w 10000"/>
              <a:gd name="T13" fmla="*/ 0 h 10000"/>
              <a:gd name="T14" fmla="*/ 10000 w 10000"/>
              <a:gd name="T15" fmla="*/ 10000 h 10000"/>
            </a:gdLst>
            <a:ahLst/>
            <a:cxnLst>
              <a:cxn ang="T8">
                <a:pos x="T0" y="T1"/>
              </a:cxn>
              <a:cxn ang="T9">
                <a:pos x="T2" y="T3"/>
              </a:cxn>
              <a:cxn ang="T10">
                <a:pos x="T4" y="T5"/>
              </a:cxn>
              <a:cxn ang="T11">
                <a:pos x="T6" y="T7"/>
              </a:cxn>
            </a:cxnLst>
            <a:rect l="T12" t="T13" r="T14" b="T15"/>
            <a:pathLst>
              <a:path w="10000" h="10000">
                <a:moveTo>
                  <a:pt x="0" y="10000"/>
                </a:moveTo>
                <a:cubicBezTo>
                  <a:pt x="806" y="8535"/>
                  <a:pt x="1612" y="7056"/>
                  <a:pt x="2902" y="5606"/>
                </a:cubicBezTo>
                <a:cubicBezTo>
                  <a:pt x="4192" y="4156"/>
                  <a:pt x="6227" y="2236"/>
                  <a:pt x="7738" y="1301"/>
                </a:cubicBezTo>
                <a:cubicBezTo>
                  <a:pt x="8946" y="412"/>
                  <a:pt x="9350" y="351"/>
                  <a:pt x="10000" y="0"/>
                </a:cubicBezTo>
              </a:path>
            </a:pathLst>
          </a:custGeom>
          <a:noFill/>
          <a:ln w="19050" cmpd="sng">
            <a:solidFill>
              <a:srgbClr val="00B050"/>
            </a:solidFill>
            <a:prstDash val="lgDash"/>
            <a:round/>
            <a:headEnd/>
            <a:tailEnd/>
          </a:ln>
        </p:spPr>
        <p:txBody>
          <a:bodyPr wrap="none" anchor="ctr"/>
          <a:lstStyle/>
          <a:p>
            <a:endParaRPr lang="en-US" dirty="0">
              <a:latin typeface="Calibri" panose="020F0502020204030204" pitchFamily="34" charset="0"/>
            </a:endParaRPr>
          </a:p>
        </p:txBody>
      </p:sp>
      <p:sp>
        <p:nvSpPr>
          <p:cNvPr id="104" name="Text Box 9"/>
          <p:cNvSpPr txBox="1">
            <a:spLocks noChangeArrowheads="1"/>
          </p:cNvSpPr>
          <p:nvPr/>
        </p:nvSpPr>
        <p:spPr bwMode="auto">
          <a:xfrm>
            <a:off x="7708583" y="2257869"/>
            <a:ext cx="457200" cy="523220"/>
          </a:xfrm>
          <a:prstGeom prst="rect">
            <a:avLst/>
          </a:prstGeom>
          <a:noFill/>
          <a:ln w="9525">
            <a:noFill/>
            <a:miter lim="800000"/>
            <a:headEnd/>
            <a:tailEnd/>
          </a:ln>
          <a:effectLst/>
        </p:spPr>
        <p:txBody>
          <a:bodyPr>
            <a:spAutoFit/>
          </a:bodyPr>
          <a:lstStyle/>
          <a:p>
            <a:pPr>
              <a:spcBef>
                <a:spcPct val="50000"/>
              </a:spcBef>
              <a:defRPr/>
            </a:pPr>
            <a:r>
              <a:rPr lang="en-US" sz="2800" dirty="0">
                <a:latin typeface="Calibri" panose="020F0502020204030204" pitchFamily="34" charset="0"/>
              </a:rPr>
              <a:t>A</a:t>
            </a:r>
          </a:p>
        </p:txBody>
      </p:sp>
      <p:sp>
        <p:nvSpPr>
          <p:cNvPr id="105" name="Text Box 10"/>
          <p:cNvSpPr txBox="1">
            <a:spLocks noChangeArrowheads="1"/>
          </p:cNvSpPr>
          <p:nvPr/>
        </p:nvSpPr>
        <p:spPr bwMode="auto">
          <a:xfrm>
            <a:off x="7203186" y="1563306"/>
            <a:ext cx="457200" cy="523220"/>
          </a:xfrm>
          <a:prstGeom prst="rect">
            <a:avLst/>
          </a:prstGeom>
          <a:noFill/>
          <a:ln w="9525">
            <a:noFill/>
            <a:miter lim="800000"/>
            <a:headEnd/>
            <a:tailEnd/>
          </a:ln>
          <a:effectLst/>
        </p:spPr>
        <p:txBody>
          <a:bodyPr>
            <a:spAutoFit/>
          </a:bodyPr>
          <a:lstStyle/>
          <a:p>
            <a:pPr>
              <a:spcBef>
                <a:spcPct val="50000"/>
              </a:spcBef>
              <a:defRPr/>
            </a:pPr>
            <a:r>
              <a:rPr lang="en-US" sz="2800" dirty="0">
                <a:latin typeface="Calibri" panose="020F0502020204030204" pitchFamily="34" charset="0"/>
              </a:rPr>
              <a:t>B</a:t>
            </a:r>
          </a:p>
        </p:txBody>
      </p:sp>
      <p:grpSp>
        <p:nvGrpSpPr>
          <p:cNvPr id="6" name="Group 5"/>
          <p:cNvGrpSpPr/>
          <p:nvPr/>
        </p:nvGrpSpPr>
        <p:grpSpPr>
          <a:xfrm>
            <a:off x="6925734" y="1536510"/>
            <a:ext cx="4585038" cy="2760276"/>
            <a:chOff x="5401734" y="1417638"/>
            <a:chExt cx="4585038" cy="2760276"/>
          </a:xfrm>
        </p:grpSpPr>
        <p:sp>
          <p:nvSpPr>
            <p:cNvPr id="91" name="Line 42"/>
            <p:cNvSpPr>
              <a:spLocks noChangeShapeType="1"/>
            </p:cNvSpPr>
            <p:nvPr/>
          </p:nvSpPr>
          <p:spPr bwMode="auto">
            <a:xfrm flipV="1">
              <a:off x="5466017" y="2267712"/>
              <a:ext cx="0" cy="931736"/>
            </a:xfrm>
            <a:prstGeom prst="line">
              <a:avLst/>
            </a:prstGeom>
            <a:noFill/>
            <a:ln w="19050">
              <a:solidFill>
                <a:schemeClr val="tx1"/>
              </a:solidFill>
              <a:prstDash val="sysDot"/>
              <a:miter lim="800000"/>
              <a:headEnd/>
              <a:tailEnd type="arrow" w="med" len="med"/>
            </a:ln>
          </p:spPr>
          <p:txBody>
            <a:bodyPr wrap="none"/>
            <a:lstStyle/>
            <a:p>
              <a:endParaRPr lang="en-US" dirty="0">
                <a:latin typeface="Calibri" panose="020F0502020204030204" pitchFamily="34" charset="0"/>
              </a:endParaRPr>
            </a:p>
          </p:txBody>
        </p:sp>
        <p:grpSp>
          <p:nvGrpSpPr>
            <p:cNvPr id="75" name="Group 74"/>
            <p:cNvGrpSpPr/>
            <p:nvPr/>
          </p:nvGrpSpPr>
          <p:grpSpPr>
            <a:xfrm>
              <a:off x="5401734" y="1417638"/>
              <a:ext cx="4585038" cy="2760276"/>
              <a:chOff x="5401734" y="1417638"/>
              <a:chExt cx="4585038" cy="2760276"/>
            </a:xfrm>
          </p:grpSpPr>
          <p:sp>
            <p:nvSpPr>
              <p:cNvPr id="5131" name="Oval 41"/>
              <p:cNvSpPr>
                <a:spLocks noChangeArrowheads="1"/>
              </p:cNvSpPr>
              <p:nvPr/>
            </p:nvSpPr>
            <p:spPr bwMode="auto">
              <a:xfrm>
                <a:off x="5628196" y="3151959"/>
                <a:ext cx="120650" cy="119063"/>
              </a:xfrm>
              <a:prstGeom prst="ellipse">
                <a:avLst/>
              </a:prstGeom>
              <a:solidFill>
                <a:srgbClr val="00B050"/>
              </a:solidFill>
              <a:ln w="9525">
                <a:solidFill>
                  <a:srgbClr val="00B050"/>
                </a:solidFill>
                <a:round/>
                <a:headEnd/>
                <a:tailEnd/>
              </a:ln>
            </p:spPr>
            <p:txBody>
              <a:bodyPr wrap="none" anchor="ctr"/>
              <a:lstStyle/>
              <a:p>
                <a:endParaRPr lang="en-US" dirty="0">
                  <a:latin typeface="Calibri" panose="020F0502020204030204" pitchFamily="34" charset="0"/>
                </a:endParaRPr>
              </a:p>
            </p:txBody>
          </p:sp>
          <p:sp>
            <p:nvSpPr>
              <p:cNvPr id="5132" name="Line 42"/>
              <p:cNvSpPr>
                <a:spLocks noChangeShapeType="1"/>
              </p:cNvSpPr>
              <p:nvPr/>
            </p:nvSpPr>
            <p:spPr bwMode="auto">
              <a:xfrm flipV="1">
                <a:off x="5688521" y="2478024"/>
                <a:ext cx="0" cy="660464"/>
              </a:xfrm>
              <a:prstGeom prst="line">
                <a:avLst/>
              </a:prstGeom>
              <a:noFill/>
              <a:ln w="19050">
                <a:solidFill>
                  <a:schemeClr val="tx1"/>
                </a:solidFill>
                <a:prstDash val="sysDot"/>
                <a:miter lim="800000"/>
                <a:headEnd/>
                <a:tailEnd type="arrow" w="med" len="med"/>
              </a:ln>
            </p:spPr>
            <p:txBody>
              <a:bodyPr wrap="none"/>
              <a:lstStyle/>
              <a:p>
                <a:endParaRPr lang="en-US" dirty="0">
                  <a:latin typeface="Calibri" panose="020F0502020204030204" pitchFamily="34" charset="0"/>
                </a:endParaRPr>
              </a:p>
            </p:txBody>
          </p:sp>
          <p:sp>
            <p:nvSpPr>
              <p:cNvPr id="5133" name="Rectangle 48"/>
              <p:cNvSpPr>
                <a:spLocks noChangeArrowheads="1"/>
              </p:cNvSpPr>
              <p:nvPr/>
            </p:nvSpPr>
            <p:spPr bwMode="auto">
              <a:xfrm>
                <a:off x="5625021" y="2351151"/>
                <a:ext cx="111125" cy="104775"/>
              </a:xfrm>
              <a:prstGeom prst="rect">
                <a:avLst/>
              </a:prstGeom>
              <a:solidFill>
                <a:schemeClr val="accent6"/>
              </a:solidFill>
              <a:ln w="9525">
                <a:solidFill>
                  <a:schemeClr val="tx1"/>
                </a:solidFill>
                <a:miter lim="800000"/>
                <a:headEnd/>
                <a:tailEnd/>
              </a:ln>
            </p:spPr>
            <p:txBody>
              <a:bodyPr wrap="none" anchor="ctr"/>
              <a:lstStyle/>
              <a:p>
                <a:endParaRPr lang="en-US" dirty="0">
                  <a:latin typeface="Calibri" panose="020F0502020204030204" pitchFamily="34" charset="0"/>
                </a:endParaRPr>
              </a:p>
            </p:txBody>
          </p:sp>
          <p:sp>
            <p:nvSpPr>
              <p:cNvPr id="46" name="Text Box 45"/>
              <p:cNvSpPr txBox="1">
                <a:spLocks noChangeArrowheads="1"/>
              </p:cNvSpPr>
              <p:nvPr/>
            </p:nvSpPr>
            <p:spPr bwMode="auto">
              <a:xfrm rot="21571670">
                <a:off x="6893292" y="3151707"/>
                <a:ext cx="3093480" cy="1026207"/>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solidFill>
                      <a:srgbClr val="00B050"/>
                    </a:solidFill>
                    <a:latin typeface="Calibri" panose="020F0502020204030204" pitchFamily="34" charset="0"/>
                  </a:rPr>
                  <a:t>choose </a:t>
                </a:r>
                <a:r>
                  <a:rPr lang="en-US" sz="2000" b="1" u="sng" dirty="0">
                    <a:solidFill>
                      <a:srgbClr val="00B050"/>
                    </a:solidFill>
                    <a:latin typeface="Calibri" panose="020F0502020204030204" pitchFamily="34" charset="0"/>
                  </a:rPr>
                  <a:t>CORRELATED</a:t>
                </a:r>
                <a:r>
                  <a:rPr lang="en-US" sz="2000" dirty="0">
                    <a:solidFill>
                      <a:srgbClr val="00B050"/>
                    </a:solidFill>
                    <a:latin typeface="Calibri" panose="020F0502020204030204" pitchFamily="34" charset="0"/>
                  </a:rPr>
                  <a:t> random probabilities U[0,1] to “generate” event</a:t>
                </a:r>
                <a:endParaRPr lang="en-US" sz="3200" dirty="0">
                  <a:solidFill>
                    <a:srgbClr val="00B050"/>
                  </a:solidFill>
                  <a:latin typeface="Calibri" panose="020F0502020204030204" pitchFamily="34" charset="0"/>
                </a:endParaRPr>
              </a:p>
            </p:txBody>
          </p:sp>
          <p:sp>
            <p:nvSpPr>
              <p:cNvPr id="48" name="TextBox 47"/>
              <p:cNvSpPr txBox="1"/>
              <p:nvPr/>
            </p:nvSpPr>
            <p:spPr>
              <a:xfrm>
                <a:off x="7132320" y="1417638"/>
                <a:ext cx="2643052" cy="1169551"/>
              </a:xfrm>
              <a:prstGeom prst="rect">
                <a:avLst/>
              </a:prstGeom>
              <a:noFill/>
            </p:spPr>
            <p:txBody>
              <a:bodyPr wrap="square">
                <a:spAutoFit/>
              </a:bodyPr>
              <a:lstStyle/>
              <a:p>
                <a:pPr>
                  <a:lnSpc>
                    <a:spcPts val="2800"/>
                  </a:lnSpc>
                  <a:defRPr/>
                </a:pPr>
                <a:r>
                  <a:rPr lang="en-US" dirty="0">
                    <a:solidFill>
                      <a:schemeClr val="accent6"/>
                    </a:solidFill>
                    <a:latin typeface="Calibri" panose="020F0502020204030204" pitchFamily="34" charset="0"/>
                  </a:rPr>
                  <a:t>replace flow-frequency curves with samples…</a:t>
                </a:r>
              </a:p>
            </p:txBody>
          </p:sp>
          <p:sp>
            <p:nvSpPr>
              <p:cNvPr id="72" name="Freeform 71"/>
              <p:cNvSpPr/>
              <p:nvPr/>
            </p:nvSpPr>
            <p:spPr>
              <a:xfrm rot="21109442">
                <a:off x="5782070" y="2796984"/>
                <a:ext cx="1614652" cy="497185"/>
              </a:xfrm>
              <a:custGeom>
                <a:avLst/>
                <a:gdLst>
                  <a:gd name="connsiteX0" fmla="*/ 1235947 w 1235947"/>
                  <a:gd name="connsiteY0" fmla="*/ 562708 h 562708"/>
                  <a:gd name="connsiteX1" fmla="*/ 834013 w 1235947"/>
                  <a:gd name="connsiteY1" fmla="*/ 140677 h 562708"/>
                  <a:gd name="connsiteX2" fmla="*/ 351692 w 1235947"/>
                  <a:gd name="connsiteY2" fmla="*/ 20097 h 562708"/>
                  <a:gd name="connsiteX3" fmla="*/ 0 w 1235947"/>
                  <a:gd name="connsiteY3" fmla="*/ 261257 h 562708"/>
                  <a:gd name="connsiteX0" fmla="*/ 1235947 w 1235947"/>
                  <a:gd name="connsiteY0" fmla="*/ 546380 h 546380"/>
                  <a:gd name="connsiteX1" fmla="*/ 834013 w 1235947"/>
                  <a:gd name="connsiteY1" fmla="*/ 124349 h 546380"/>
                  <a:gd name="connsiteX2" fmla="*/ 351692 w 1235947"/>
                  <a:gd name="connsiteY2" fmla="*/ 20097 h 546380"/>
                  <a:gd name="connsiteX3" fmla="*/ 0 w 1235947"/>
                  <a:gd name="connsiteY3" fmla="*/ 244929 h 546380"/>
                  <a:gd name="connsiteX0" fmla="*/ 1235947 w 1235947"/>
                  <a:gd name="connsiteY0" fmla="*/ 543658 h 543658"/>
                  <a:gd name="connsiteX1" fmla="*/ 834013 w 1235947"/>
                  <a:gd name="connsiteY1" fmla="*/ 137956 h 543658"/>
                  <a:gd name="connsiteX2" fmla="*/ 351692 w 1235947"/>
                  <a:gd name="connsiteY2" fmla="*/ 17375 h 543658"/>
                  <a:gd name="connsiteX3" fmla="*/ 0 w 1235947"/>
                  <a:gd name="connsiteY3" fmla="*/ 242207 h 543658"/>
                </a:gdLst>
                <a:ahLst/>
                <a:cxnLst>
                  <a:cxn ang="0">
                    <a:pos x="connsiteX0" y="connsiteY0"/>
                  </a:cxn>
                  <a:cxn ang="0">
                    <a:pos x="connsiteX1" y="connsiteY1"/>
                  </a:cxn>
                  <a:cxn ang="0">
                    <a:pos x="connsiteX2" y="connsiteY2"/>
                  </a:cxn>
                  <a:cxn ang="0">
                    <a:pos x="connsiteX3" y="connsiteY3"/>
                  </a:cxn>
                </a:cxnLst>
                <a:rect l="l" t="t" r="r" b="b"/>
                <a:pathLst>
                  <a:path w="1235947" h="543658">
                    <a:moveTo>
                      <a:pt x="1235947" y="543658"/>
                    </a:moveTo>
                    <a:cubicBezTo>
                      <a:pt x="1108668" y="377860"/>
                      <a:pt x="981389" y="225670"/>
                      <a:pt x="834013" y="137956"/>
                    </a:cubicBezTo>
                    <a:cubicBezTo>
                      <a:pt x="686637" y="50242"/>
                      <a:pt x="490694" y="0"/>
                      <a:pt x="351692" y="17375"/>
                    </a:cubicBezTo>
                    <a:cubicBezTo>
                      <a:pt x="212690" y="34750"/>
                      <a:pt x="106345" y="131675"/>
                      <a:pt x="0" y="242207"/>
                    </a:cubicBezTo>
                  </a:path>
                </a:pathLst>
              </a:custGeom>
              <a:ln w="19050">
                <a:solidFill>
                  <a:srgbClr val="00B050"/>
                </a:solidFill>
                <a:prstDash val="sysDot"/>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sp>
            <p:nvSpPr>
              <p:cNvPr id="5171" name="Oval 41"/>
              <p:cNvSpPr>
                <a:spLocks noChangeArrowheads="1"/>
              </p:cNvSpPr>
              <p:nvPr/>
            </p:nvSpPr>
            <p:spPr bwMode="auto">
              <a:xfrm>
                <a:off x="5401734" y="3151479"/>
                <a:ext cx="120713" cy="118988"/>
              </a:xfrm>
              <a:prstGeom prst="ellipse">
                <a:avLst/>
              </a:prstGeom>
              <a:solidFill>
                <a:srgbClr val="00B050"/>
              </a:solidFill>
              <a:ln w="9525">
                <a:solidFill>
                  <a:srgbClr val="00B050"/>
                </a:solidFill>
                <a:round/>
                <a:headEnd/>
                <a:tailEnd/>
              </a:ln>
            </p:spPr>
            <p:txBody>
              <a:bodyPr wrap="none" anchor="ctr"/>
              <a:lstStyle/>
              <a:p>
                <a:endParaRPr lang="en-US" dirty="0">
                  <a:latin typeface="Calibri" panose="020F0502020204030204" pitchFamily="34" charset="0"/>
                </a:endParaRPr>
              </a:p>
            </p:txBody>
          </p:sp>
        </p:grpSp>
        <p:sp>
          <p:nvSpPr>
            <p:cNvPr id="111" name="Rectangle 48"/>
            <p:cNvSpPr>
              <a:spLocks noChangeArrowheads="1"/>
            </p:cNvSpPr>
            <p:nvPr/>
          </p:nvSpPr>
          <p:spPr bwMode="auto">
            <a:xfrm>
              <a:off x="5411661" y="2174367"/>
              <a:ext cx="111125" cy="104775"/>
            </a:xfrm>
            <a:prstGeom prst="rect">
              <a:avLst/>
            </a:prstGeom>
            <a:solidFill>
              <a:schemeClr val="accent6"/>
            </a:solidFill>
            <a:ln w="9525">
              <a:solidFill>
                <a:schemeClr val="tx1"/>
              </a:solidFill>
              <a:miter lim="800000"/>
              <a:headEnd/>
              <a:tailEnd/>
            </a:ln>
          </p:spPr>
          <p:txBody>
            <a:bodyPr wrap="none" anchor="ctr"/>
            <a:lstStyle/>
            <a:p>
              <a:endParaRPr lang="en-US" dirty="0">
                <a:latin typeface="Calibri" panose="020F0502020204030204" pitchFamily="34" charset="0"/>
              </a:endParaRPr>
            </a:p>
          </p:txBody>
        </p:sp>
      </p:grpSp>
      <p:sp>
        <p:nvSpPr>
          <p:cNvPr id="92" name="Rectangle 35"/>
          <p:cNvSpPr>
            <a:spLocks noChangeArrowheads="1"/>
          </p:cNvSpPr>
          <p:nvPr/>
        </p:nvSpPr>
        <p:spPr bwMode="auto">
          <a:xfrm>
            <a:off x="2339975" y="6318250"/>
            <a:ext cx="1811338" cy="444032"/>
          </a:xfrm>
          <a:prstGeom prst="rect">
            <a:avLst/>
          </a:prstGeom>
          <a:noFill/>
          <a:ln w="9525">
            <a:noFill/>
            <a:miter lim="800000"/>
            <a:headEnd/>
            <a:tailEnd/>
          </a:ln>
          <a:effectLst/>
        </p:spPr>
        <p:txBody>
          <a:bodyPr>
            <a:spAutoFit/>
          </a:bodyPr>
          <a:lstStyle/>
          <a:p>
            <a:pPr>
              <a:lnSpc>
                <a:spcPct val="65000"/>
              </a:lnSpc>
              <a:spcBef>
                <a:spcPct val="20000"/>
              </a:spcBef>
              <a:defRPr/>
            </a:pPr>
            <a:r>
              <a:rPr lang="en-US" sz="1400" i="1" dirty="0">
                <a:solidFill>
                  <a:schemeClr val="bg1"/>
                </a:solidFill>
                <a:latin typeface="Calibri" panose="020F0502020204030204" pitchFamily="34" charset="0"/>
              </a:rPr>
              <a:t>Corps of Engineers</a:t>
            </a:r>
          </a:p>
          <a:p>
            <a:pPr>
              <a:lnSpc>
                <a:spcPct val="75000"/>
              </a:lnSpc>
              <a:spcBef>
                <a:spcPct val="20000"/>
              </a:spcBef>
              <a:defRPr/>
            </a:pPr>
            <a:r>
              <a:rPr lang="en-US" sz="1400" i="1" dirty="0">
                <a:solidFill>
                  <a:schemeClr val="bg1"/>
                </a:solidFill>
                <a:latin typeface="Calibri" panose="020F0502020204030204" pitchFamily="34" charset="0"/>
              </a:rPr>
              <a:t>IWR-HEC</a:t>
            </a:r>
          </a:p>
        </p:txBody>
      </p:sp>
      <p:grpSp>
        <p:nvGrpSpPr>
          <p:cNvPr id="7" name="Group 6"/>
          <p:cNvGrpSpPr/>
          <p:nvPr/>
        </p:nvGrpSpPr>
        <p:grpSpPr>
          <a:xfrm>
            <a:off x="3966664" y="2350006"/>
            <a:ext cx="3217472" cy="1006166"/>
            <a:chOff x="2442664" y="2231134"/>
            <a:chExt cx="3217472" cy="1006166"/>
          </a:xfrm>
        </p:grpSpPr>
        <p:sp>
          <p:nvSpPr>
            <p:cNvPr id="41" name="Text Box 45"/>
            <p:cNvSpPr txBox="1">
              <a:spLocks noChangeArrowheads="1"/>
            </p:cNvSpPr>
            <p:nvPr/>
          </p:nvSpPr>
          <p:spPr bwMode="auto">
            <a:xfrm rot="21571670">
              <a:off x="2445599" y="2518870"/>
              <a:ext cx="1528342" cy="718430"/>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dirty="0">
                  <a:solidFill>
                    <a:schemeClr val="accent2">
                      <a:lumMod val="60000"/>
                      <a:lumOff val="40000"/>
                    </a:schemeClr>
                  </a:solidFill>
                  <a:latin typeface="Calibri" panose="020F0502020204030204" pitchFamily="34" charset="0"/>
                </a:rPr>
                <a:t>flows at A and B</a:t>
              </a:r>
              <a:endParaRPr lang="en-US" sz="3200" dirty="0">
                <a:solidFill>
                  <a:schemeClr val="accent2">
                    <a:lumMod val="60000"/>
                    <a:lumOff val="40000"/>
                  </a:schemeClr>
                </a:solidFill>
                <a:latin typeface="Calibri" panose="020F0502020204030204" pitchFamily="34" charset="0"/>
              </a:endParaRPr>
            </a:p>
          </p:txBody>
        </p:sp>
        <p:sp>
          <p:nvSpPr>
            <p:cNvPr id="93" name="Line 39"/>
            <p:cNvSpPr>
              <a:spLocks noChangeShapeType="1"/>
            </p:cNvSpPr>
            <p:nvPr/>
          </p:nvSpPr>
          <p:spPr bwMode="auto">
            <a:xfrm flipV="1">
              <a:off x="2442664" y="2231134"/>
              <a:ext cx="1699568" cy="0"/>
            </a:xfrm>
            <a:prstGeom prst="line">
              <a:avLst/>
            </a:prstGeom>
            <a:noFill/>
            <a:ln w="19050">
              <a:solidFill>
                <a:schemeClr val="tx1"/>
              </a:solidFill>
              <a:prstDash val="sysDot"/>
              <a:miter lim="800000"/>
              <a:headEnd type="arrow" w="med" len="med"/>
              <a:tailEnd/>
            </a:ln>
          </p:spPr>
          <p:txBody>
            <a:bodyPr wrap="none"/>
            <a:lstStyle/>
            <a:p>
              <a:endParaRPr lang="en-US" dirty="0">
                <a:latin typeface="Calibri" panose="020F0502020204030204" pitchFamily="34" charset="0"/>
              </a:endParaRPr>
            </a:p>
          </p:txBody>
        </p:sp>
        <p:sp>
          <p:nvSpPr>
            <p:cNvPr id="116" name="Line 38"/>
            <p:cNvSpPr>
              <a:spLocks noChangeShapeType="1"/>
            </p:cNvSpPr>
            <p:nvPr/>
          </p:nvSpPr>
          <p:spPr bwMode="auto">
            <a:xfrm flipH="1" flipV="1">
              <a:off x="4535423" y="2405361"/>
              <a:ext cx="1124713" cy="0"/>
            </a:xfrm>
            <a:prstGeom prst="line">
              <a:avLst/>
            </a:prstGeom>
            <a:noFill/>
            <a:ln w="19050">
              <a:solidFill>
                <a:schemeClr val="tx1"/>
              </a:solidFill>
              <a:prstDash val="sysDot"/>
              <a:miter lim="800000"/>
              <a:headEnd/>
              <a:tailEnd type="arrow" w="med" len="med"/>
            </a:ln>
          </p:spPr>
          <p:txBody>
            <a:bodyPr wrap="none"/>
            <a:lstStyle/>
            <a:p>
              <a:endParaRPr lang="en-US" dirty="0">
                <a:latin typeface="Calibri" panose="020F0502020204030204" pitchFamily="34" charset="0"/>
              </a:endParaRPr>
            </a:p>
          </p:txBody>
        </p:sp>
        <p:sp>
          <p:nvSpPr>
            <p:cNvPr id="117" name="Line 38"/>
            <p:cNvSpPr>
              <a:spLocks noChangeShapeType="1"/>
            </p:cNvSpPr>
            <p:nvPr/>
          </p:nvSpPr>
          <p:spPr bwMode="auto">
            <a:xfrm flipH="1" flipV="1">
              <a:off x="4535424" y="2240661"/>
              <a:ext cx="873060" cy="0"/>
            </a:xfrm>
            <a:prstGeom prst="line">
              <a:avLst/>
            </a:prstGeom>
            <a:noFill/>
            <a:ln w="19050">
              <a:solidFill>
                <a:schemeClr val="tx1"/>
              </a:solidFill>
              <a:prstDash val="sysDot"/>
              <a:miter lim="800000"/>
              <a:headEnd/>
              <a:tailEnd type="arrow" w="med" len="med"/>
            </a:ln>
          </p:spPr>
          <p:txBody>
            <a:bodyPr wrap="none"/>
            <a:lstStyle/>
            <a:p>
              <a:endParaRPr lang="en-US" dirty="0">
                <a:latin typeface="Calibri" panose="020F0502020204030204" pitchFamily="34" charset="0"/>
              </a:endParaRPr>
            </a:p>
          </p:txBody>
        </p:sp>
        <p:sp>
          <p:nvSpPr>
            <p:cNvPr id="95" name="Line 39"/>
            <p:cNvSpPr>
              <a:spLocks noChangeShapeType="1"/>
            </p:cNvSpPr>
            <p:nvPr/>
          </p:nvSpPr>
          <p:spPr bwMode="auto">
            <a:xfrm flipV="1">
              <a:off x="2442664" y="2408026"/>
              <a:ext cx="1696520" cy="0"/>
            </a:xfrm>
            <a:prstGeom prst="line">
              <a:avLst/>
            </a:prstGeom>
            <a:noFill/>
            <a:ln w="19050">
              <a:solidFill>
                <a:schemeClr val="tx1"/>
              </a:solidFill>
              <a:prstDash val="sysDot"/>
              <a:miter lim="800000"/>
              <a:headEnd type="arrow" w="med" len="med"/>
              <a:tailEnd/>
            </a:ln>
          </p:spPr>
          <p:txBody>
            <a:bodyPr wrap="none"/>
            <a:lstStyle/>
            <a:p>
              <a:endParaRPr lang="en-US" dirty="0">
                <a:latin typeface="Calibri" panose="020F0502020204030204" pitchFamily="34" charset="0"/>
              </a:endParaRPr>
            </a:p>
          </p:txBody>
        </p:sp>
      </p:grpSp>
      <p:grpSp>
        <p:nvGrpSpPr>
          <p:cNvPr id="14" name="Group 13"/>
          <p:cNvGrpSpPr/>
          <p:nvPr/>
        </p:nvGrpSpPr>
        <p:grpSpPr>
          <a:xfrm>
            <a:off x="1636772" y="2999232"/>
            <a:ext cx="2121408" cy="728472"/>
            <a:chOff x="356616" y="2999232"/>
            <a:chExt cx="2121408" cy="728472"/>
          </a:xfrm>
        </p:grpSpPr>
        <p:cxnSp>
          <p:nvCxnSpPr>
            <p:cNvPr id="11" name="Straight Arrow Connector 10"/>
            <p:cNvCxnSpPr/>
            <p:nvPr/>
          </p:nvCxnSpPr>
          <p:spPr>
            <a:xfrm flipH="1">
              <a:off x="2240280" y="2999232"/>
              <a:ext cx="237744" cy="411480"/>
            </a:xfrm>
            <a:prstGeom prst="straightConnector1">
              <a:avLst/>
            </a:prstGeom>
            <a:ln w="28575">
              <a:solidFill>
                <a:schemeClr val="accent2">
                  <a:lumMod val="60000"/>
                  <a:lumOff val="4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a:off x="356616" y="3319272"/>
              <a:ext cx="243840" cy="408432"/>
            </a:xfrm>
            <a:prstGeom prst="straightConnector1">
              <a:avLst/>
            </a:prstGeom>
            <a:ln w="28575">
              <a:solidFill>
                <a:schemeClr val="accent2">
                  <a:lumMod val="60000"/>
                  <a:lumOff val="4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8F8BE85E-D56D-004F-831A-7A7092E36372}"/>
              </a:ext>
            </a:extLst>
          </p:cNvPr>
          <p:cNvGrpSpPr/>
          <p:nvPr/>
        </p:nvGrpSpPr>
        <p:grpSpPr>
          <a:xfrm>
            <a:off x="3299097" y="4521976"/>
            <a:ext cx="3181609" cy="627793"/>
            <a:chOff x="3299097" y="4521976"/>
            <a:chExt cx="3181609" cy="627793"/>
          </a:xfrm>
        </p:grpSpPr>
        <p:sp>
          <p:nvSpPr>
            <p:cNvPr id="80" name="Text Box 45"/>
            <p:cNvSpPr txBox="1">
              <a:spLocks noChangeArrowheads="1"/>
            </p:cNvSpPr>
            <p:nvPr/>
          </p:nvSpPr>
          <p:spPr bwMode="auto">
            <a:xfrm rot="21571670">
              <a:off x="4353135" y="4677560"/>
              <a:ext cx="2127571" cy="472209"/>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dirty="0">
                  <a:solidFill>
                    <a:srgbClr val="7030A0"/>
                  </a:solidFill>
                  <a:latin typeface="Calibri" panose="020F0502020204030204" pitchFamily="34" charset="0"/>
                </a:rPr>
                <a:t>Stage at C (</a:t>
              </a:r>
              <a:r>
                <a:rPr lang="en-US" dirty="0" err="1">
                  <a:solidFill>
                    <a:srgbClr val="7030A0"/>
                  </a:solidFill>
                  <a:latin typeface="Calibri" panose="020F0502020204030204" pitchFamily="34" charset="0"/>
                </a:rPr>
                <a:t>ft</a:t>
              </a:r>
              <a:r>
                <a:rPr lang="en-US" dirty="0">
                  <a:solidFill>
                    <a:srgbClr val="7030A0"/>
                  </a:solidFill>
                  <a:latin typeface="Calibri" panose="020F0502020204030204" pitchFamily="34" charset="0"/>
                </a:rPr>
                <a:t>)</a:t>
              </a:r>
            </a:p>
          </p:txBody>
        </p:sp>
        <p:sp>
          <p:nvSpPr>
            <p:cNvPr id="5" name="Freeform: Shape 4">
              <a:extLst>
                <a:ext uri="{FF2B5EF4-FFF2-40B4-BE49-F238E27FC236}">
                  <a16:creationId xmlns:a16="http://schemas.microsoft.com/office/drawing/2014/main" id="{3340CF22-6F1D-0B02-5239-57D3540343D5}"/>
                </a:ext>
              </a:extLst>
            </p:cNvPr>
            <p:cNvSpPr/>
            <p:nvPr/>
          </p:nvSpPr>
          <p:spPr>
            <a:xfrm>
              <a:off x="3299097" y="4521976"/>
              <a:ext cx="1011646" cy="450617"/>
            </a:xfrm>
            <a:custGeom>
              <a:avLst/>
              <a:gdLst>
                <a:gd name="connsiteX0" fmla="*/ 0 w 1175657"/>
                <a:gd name="connsiteY0" fmla="*/ 0 h 870857"/>
                <a:gd name="connsiteX1" fmla="*/ 322217 w 1175657"/>
                <a:gd name="connsiteY1" fmla="*/ 670560 h 870857"/>
                <a:gd name="connsiteX2" fmla="*/ 1175657 w 1175657"/>
                <a:gd name="connsiteY2" fmla="*/ 870857 h 870857"/>
              </a:gdLst>
              <a:ahLst/>
              <a:cxnLst>
                <a:cxn ang="0">
                  <a:pos x="connsiteX0" y="connsiteY0"/>
                </a:cxn>
                <a:cxn ang="0">
                  <a:pos x="connsiteX1" y="connsiteY1"/>
                </a:cxn>
                <a:cxn ang="0">
                  <a:pos x="connsiteX2" y="connsiteY2"/>
                </a:cxn>
              </a:cxnLst>
              <a:rect l="l" t="t" r="r" b="b"/>
              <a:pathLst>
                <a:path w="1175657" h="870857">
                  <a:moveTo>
                    <a:pt x="0" y="0"/>
                  </a:moveTo>
                  <a:cubicBezTo>
                    <a:pt x="63137" y="262708"/>
                    <a:pt x="126274" y="525417"/>
                    <a:pt x="322217" y="670560"/>
                  </a:cubicBezTo>
                  <a:cubicBezTo>
                    <a:pt x="518160" y="815703"/>
                    <a:pt x="846908" y="843280"/>
                    <a:pt x="1175657" y="870857"/>
                  </a:cubicBezTo>
                </a:path>
              </a:pathLst>
            </a:custGeom>
            <a:noFill/>
            <a:ln w="19050">
              <a:solidFill>
                <a:schemeClr val="tx1"/>
              </a:solidFill>
              <a:prstDash val="sysDot"/>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grpSp>
      <p:grpSp>
        <p:nvGrpSpPr>
          <p:cNvPr id="3" name="Group 2">
            <a:extLst>
              <a:ext uri="{FF2B5EF4-FFF2-40B4-BE49-F238E27FC236}">
                <a16:creationId xmlns:a16="http://schemas.microsoft.com/office/drawing/2014/main" id="{7486E807-FE45-DC17-A2C2-C17388853BF2}"/>
              </a:ext>
            </a:extLst>
          </p:cNvPr>
          <p:cNvGrpSpPr/>
          <p:nvPr/>
        </p:nvGrpSpPr>
        <p:grpSpPr>
          <a:xfrm>
            <a:off x="9716586" y="4777462"/>
            <a:ext cx="2389109" cy="1855569"/>
            <a:chOff x="2799376" y="4550984"/>
            <a:chExt cx="2389109" cy="1855569"/>
          </a:xfrm>
        </p:grpSpPr>
        <p:sp>
          <p:nvSpPr>
            <p:cNvPr id="9" name="Text Box 65">
              <a:extLst>
                <a:ext uri="{FF2B5EF4-FFF2-40B4-BE49-F238E27FC236}">
                  <a16:creationId xmlns:a16="http://schemas.microsoft.com/office/drawing/2014/main" id="{4188F763-1345-782A-F8AB-22AF30F60448}"/>
                </a:ext>
              </a:extLst>
            </p:cNvPr>
            <p:cNvSpPr txBox="1">
              <a:spLocks noChangeArrowheads="1"/>
            </p:cNvSpPr>
            <p:nvPr/>
          </p:nvSpPr>
          <p:spPr bwMode="auto">
            <a:xfrm>
              <a:off x="2799376" y="4550984"/>
              <a:ext cx="2389109" cy="1026207"/>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latin typeface="Calibri" panose="020F0502020204030204" pitchFamily="34" charset="0"/>
                </a:rPr>
                <a:t>order the sample as a stage frequency curve:</a:t>
              </a:r>
            </a:p>
          </p:txBody>
        </p:sp>
        <p:grpSp>
          <p:nvGrpSpPr>
            <p:cNvPr id="10" name="Group 5">
              <a:extLst>
                <a:ext uri="{FF2B5EF4-FFF2-40B4-BE49-F238E27FC236}">
                  <a16:creationId xmlns:a16="http://schemas.microsoft.com/office/drawing/2014/main" id="{191A0235-34F2-6DA9-AFCE-017E6E7F2C8F}"/>
                </a:ext>
              </a:extLst>
            </p:cNvPr>
            <p:cNvGrpSpPr>
              <a:grpSpLocks/>
            </p:cNvGrpSpPr>
            <p:nvPr/>
          </p:nvGrpSpPr>
          <p:grpSpPr bwMode="auto">
            <a:xfrm>
              <a:off x="2985989" y="5716440"/>
              <a:ext cx="1844676" cy="690113"/>
              <a:chOff x="759" y="1240"/>
              <a:chExt cx="1056" cy="912"/>
            </a:xfrm>
          </p:grpSpPr>
          <p:sp>
            <p:nvSpPr>
              <p:cNvPr id="13" name="Line 6">
                <a:extLst>
                  <a:ext uri="{FF2B5EF4-FFF2-40B4-BE49-F238E27FC236}">
                    <a16:creationId xmlns:a16="http://schemas.microsoft.com/office/drawing/2014/main" id="{AB115FC5-1FF8-F0B1-09AA-4E2E9A487A6B}"/>
                  </a:ext>
                </a:extLst>
              </p:cNvPr>
              <p:cNvSpPr>
                <a:spLocks noChangeShapeType="1"/>
              </p:cNvSpPr>
              <p:nvPr/>
            </p:nvSpPr>
            <p:spPr bwMode="auto">
              <a:xfrm flipV="1">
                <a:off x="759" y="1240"/>
                <a:ext cx="0" cy="912"/>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sp>
            <p:nvSpPr>
              <p:cNvPr id="15" name="Line 7">
                <a:extLst>
                  <a:ext uri="{FF2B5EF4-FFF2-40B4-BE49-F238E27FC236}">
                    <a16:creationId xmlns:a16="http://schemas.microsoft.com/office/drawing/2014/main" id="{E57DE397-D947-8187-E5B4-A1F9C2F988BB}"/>
                  </a:ext>
                </a:extLst>
              </p:cNvPr>
              <p:cNvSpPr>
                <a:spLocks noChangeShapeType="1"/>
              </p:cNvSpPr>
              <p:nvPr/>
            </p:nvSpPr>
            <p:spPr bwMode="auto">
              <a:xfrm>
                <a:off x="759" y="2152"/>
                <a:ext cx="1056" cy="0"/>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grpSp>
        <p:sp>
          <p:nvSpPr>
            <p:cNvPr id="12" name="Freeform 118">
              <a:extLst>
                <a:ext uri="{FF2B5EF4-FFF2-40B4-BE49-F238E27FC236}">
                  <a16:creationId xmlns:a16="http://schemas.microsoft.com/office/drawing/2014/main" id="{029BDCC5-64D6-8256-196A-805B8959A3C2}"/>
                </a:ext>
              </a:extLst>
            </p:cNvPr>
            <p:cNvSpPr/>
            <p:nvPr/>
          </p:nvSpPr>
          <p:spPr>
            <a:xfrm>
              <a:off x="3105409" y="5787255"/>
              <a:ext cx="1466491" cy="508958"/>
            </a:xfrm>
            <a:custGeom>
              <a:avLst/>
              <a:gdLst>
                <a:gd name="connsiteX0" fmla="*/ 0 w 1466491"/>
                <a:gd name="connsiteY0" fmla="*/ 508958 h 508958"/>
                <a:gd name="connsiteX1" fmla="*/ 172529 w 1466491"/>
                <a:gd name="connsiteY1" fmla="*/ 431321 h 508958"/>
                <a:gd name="connsiteX2" fmla="*/ 414068 w 1466491"/>
                <a:gd name="connsiteY2" fmla="*/ 241540 h 508958"/>
                <a:gd name="connsiteX3" fmla="*/ 560717 w 1466491"/>
                <a:gd name="connsiteY3" fmla="*/ 241540 h 508958"/>
                <a:gd name="connsiteX4" fmla="*/ 828136 w 1466491"/>
                <a:gd name="connsiteY4" fmla="*/ 138023 h 508958"/>
                <a:gd name="connsiteX5" fmla="*/ 1000665 w 1466491"/>
                <a:gd name="connsiteY5" fmla="*/ 94890 h 508958"/>
                <a:gd name="connsiteX6" fmla="*/ 1268084 w 1466491"/>
                <a:gd name="connsiteY6" fmla="*/ 17253 h 508958"/>
                <a:gd name="connsiteX7" fmla="*/ 1466491 w 1466491"/>
                <a:gd name="connsiteY7" fmla="*/ 0 h 50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6491" h="508958">
                  <a:moveTo>
                    <a:pt x="0" y="508958"/>
                  </a:moveTo>
                  <a:lnTo>
                    <a:pt x="172529" y="431321"/>
                  </a:lnTo>
                  <a:lnTo>
                    <a:pt x="414068" y="241540"/>
                  </a:lnTo>
                  <a:lnTo>
                    <a:pt x="560717" y="241540"/>
                  </a:lnTo>
                  <a:lnTo>
                    <a:pt x="828136" y="138023"/>
                  </a:lnTo>
                  <a:lnTo>
                    <a:pt x="1000665" y="94890"/>
                  </a:lnTo>
                  <a:lnTo>
                    <a:pt x="1268084" y="17253"/>
                  </a:lnTo>
                  <a:lnTo>
                    <a:pt x="1466491" y="0"/>
                  </a:lnTo>
                </a:path>
              </a:pathLst>
            </a:custGeom>
            <a:ln w="19050">
              <a:solidFill>
                <a:srgbClr val="B469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grpSp>
      <p:sp>
        <p:nvSpPr>
          <p:cNvPr id="16" name="TextBox 15">
            <a:extLst>
              <a:ext uri="{FF2B5EF4-FFF2-40B4-BE49-F238E27FC236}">
                <a16:creationId xmlns:a16="http://schemas.microsoft.com/office/drawing/2014/main" id="{E40CE046-C081-E0D7-50BB-538CECAF5995}"/>
              </a:ext>
            </a:extLst>
          </p:cNvPr>
          <p:cNvSpPr txBox="1"/>
          <p:nvPr/>
        </p:nvSpPr>
        <p:spPr>
          <a:xfrm>
            <a:off x="2218649" y="5609131"/>
            <a:ext cx="3714907" cy="1200329"/>
          </a:xfrm>
          <a:prstGeom prst="rect">
            <a:avLst/>
          </a:prstGeom>
          <a:noFill/>
        </p:spPr>
        <p:txBody>
          <a:bodyPr wrap="square" rtlCol="0">
            <a:spAutoFit/>
          </a:bodyPr>
          <a:lstStyle/>
          <a:p>
            <a:pPr algn="ctr"/>
            <a:r>
              <a:rPr lang="en-US" dirty="0">
                <a:solidFill>
                  <a:srgbClr val="FF0000"/>
                </a:solidFill>
                <a:latin typeface="Calibri" panose="020F0502020204030204" pitchFamily="34" charset="0"/>
                <a:cs typeface="Calibri" panose="020F0502020204030204" pitchFamily="34" charset="0"/>
              </a:rPr>
              <a:t>Note, sample will have higher highs and lower lows than uncorrelated</a:t>
            </a:r>
          </a:p>
        </p:txBody>
      </p:sp>
    </p:spTree>
    <p:extLst>
      <p:ext uri="{BB962C8B-B14F-4D97-AF65-F5344CB8AC3E}">
        <p14:creationId xmlns:p14="http://schemas.microsoft.com/office/powerpoint/2010/main" val="1328422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reeform 18"/>
          <p:cNvSpPr>
            <a:spLocks/>
          </p:cNvSpPr>
          <p:nvPr/>
        </p:nvSpPr>
        <p:spPr bwMode="auto">
          <a:xfrm>
            <a:off x="6486525" y="2141539"/>
            <a:ext cx="1733550" cy="981075"/>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0 h 10000"/>
              <a:gd name="T8" fmla="*/ 0 60000 65536"/>
              <a:gd name="T9" fmla="*/ 0 60000 65536"/>
              <a:gd name="T10" fmla="*/ 0 60000 65536"/>
              <a:gd name="T11" fmla="*/ 0 60000 65536"/>
              <a:gd name="T12" fmla="*/ 0 w 10000"/>
              <a:gd name="T13" fmla="*/ 0 h 10000"/>
              <a:gd name="T14" fmla="*/ 10000 w 10000"/>
              <a:gd name="T15" fmla="*/ 10000 h 10000"/>
            </a:gdLst>
            <a:ahLst/>
            <a:cxnLst>
              <a:cxn ang="T8">
                <a:pos x="T0" y="T1"/>
              </a:cxn>
              <a:cxn ang="T9">
                <a:pos x="T2" y="T3"/>
              </a:cxn>
              <a:cxn ang="T10">
                <a:pos x="T4" y="T5"/>
              </a:cxn>
              <a:cxn ang="T11">
                <a:pos x="T6" y="T7"/>
              </a:cxn>
            </a:cxnLst>
            <a:rect l="T12" t="T13" r="T14" b="T15"/>
            <a:pathLst>
              <a:path w="10000" h="10000">
                <a:moveTo>
                  <a:pt x="0" y="10000"/>
                </a:moveTo>
                <a:cubicBezTo>
                  <a:pt x="806" y="8535"/>
                  <a:pt x="1612" y="7056"/>
                  <a:pt x="2902" y="5606"/>
                </a:cubicBezTo>
                <a:cubicBezTo>
                  <a:pt x="4192" y="4156"/>
                  <a:pt x="6227" y="2236"/>
                  <a:pt x="7738" y="1301"/>
                </a:cubicBezTo>
                <a:cubicBezTo>
                  <a:pt x="8946" y="412"/>
                  <a:pt x="9350" y="351"/>
                  <a:pt x="10000" y="0"/>
                </a:cubicBezTo>
              </a:path>
            </a:pathLst>
          </a:custGeom>
          <a:noFill/>
          <a:ln w="19050" cmpd="sng">
            <a:solidFill>
              <a:srgbClr val="00B050"/>
            </a:solidFill>
            <a:round/>
            <a:headEnd/>
            <a:tailEnd/>
          </a:ln>
        </p:spPr>
        <p:txBody>
          <a:bodyPr wrap="none" anchor="ctr"/>
          <a:lstStyle/>
          <a:p>
            <a:endParaRPr lang="en-US" dirty="0">
              <a:latin typeface="Calibri" panose="020F0502020204030204" pitchFamily="34" charset="0"/>
            </a:endParaRPr>
          </a:p>
        </p:txBody>
      </p:sp>
      <p:grpSp>
        <p:nvGrpSpPr>
          <p:cNvPr id="2" name="Group 5"/>
          <p:cNvGrpSpPr>
            <a:grpSpLocks/>
          </p:cNvGrpSpPr>
          <p:nvPr/>
        </p:nvGrpSpPr>
        <p:grpSpPr bwMode="auto">
          <a:xfrm>
            <a:off x="6340476" y="1565276"/>
            <a:ext cx="2022475" cy="1641475"/>
            <a:chOff x="1104" y="1392"/>
            <a:chExt cx="1056" cy="912"/>
          </a:xfrm>
        </p:grpSpPr>
        <p:sp>
          <p:nvSpPr>
            <p:cNvPr id="5175"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sp>
          <p:nvSpPr>
            <p:cNvPr id="5176"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grpSp>
      <p:sp>
        <p:nvSpPr>
          <p:cNvPr id="139272" name="Text Box 8"/>
          <p:cNvSpPr txBox="1">
            <a:spLocks noChangeArrowheads="1"/>
          </p:cNvSpPr>
          <p:nvPr/>
        </p:nvSpPr>
        <p:spPr bwMode="auto">
          <a:xfrm rot="16200000">
            <a:off x="5326602" y="2153520"/>
            <a:ext cx="1484822"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Peak Flow (</a:t>
            </a:r>
            <a:r>
              <a:rPr lang="en-US" sz="1600" dirty="0" err="1">
                <a:latin typeface="Calibri" panose="020F0502020204030204" pitchFamily="34" charset="0"/>
              </a:rPr>
              <a:t>cfs</a:t>
            </a:r>
            <a:r>
              <a:rPr lang="en-US" sz="1600" dirty="0">
                <a:latin typeface="Calibri" panose="020F0502020204030204" pitchFamily="34" charset="0"/>
              </a:rPr>
              <a:t>)</a:t>
            </a:r>
          </a:p>
        </p:txBody>
      </p:sp>
      <p:sp>
        <p:nvSpPr>
          <p:cNvPr id="139273" name="Text Box 9"/>
          <p:cNvSpPr txBox="1">
            <a:spLocks noChangeArrowheads="1"/>
          </p:cNvSpPr>
          <p:nvPr/>
        </p:nvSpPr>
        <p:spPr bwMode="auto">
          <a:xfrm>
            <a:off x="6129338" y="3373438"/>
            <a:ext cx="2246555"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err="1">
                <a:latin typeface="Calibri" panose="020F0502020204030204" pitchFamily="34" charset="0"/>
              </a:rPr>
              <a:t>Exceedance</a:t>
            </a:r>
            <a:r>
              <a:rPr lang="en-US" sz="1600" dirty="0">
                <a:latin typeface="Calibri" panose="020F0502020204030204" pitchFamily="34" charset="0"/>
              </a:rPr>
              <a:t> Probability</a:t>
            </a:r>
            <a:endParaRPr lang="en-US" sz="2700" dirty="0">
              <a:latin typeface="Calibri" panose="020F0502020204030204" pitchFamily="34" charset="0"/>
            </a:endParaRPr>
          </a:p>
        </p:txBody>
      </p:sp>
      <p:sp>
        <p:nvSpPr>
          <p:cNvPr id="139274" name="Text Box 10"/>
          <p:cNvSpPr txBox="1">
            <a:spLocks noChangeArrowheads="1"/>
          </p:cNvSpPr>
          <p:nvPr/>
        </p:nvSpPr>
        <p:spPr bwMode="auto">
          <a:xfrm>
            <a:off x="6238875" y="3149601"/>
            <a:ext cx="369246"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latin typeface="Calibri" panose="020F0502020204030204" pitchFamily="34" charset="0"/>
              </a:rPr>
              <a:t>1</a:t>
            </a:r>
            <a:endParaRPr lang="en-US" sz="2700" dirty="0">
              <a:latin typeface="Calibri" panose="020F0502020204030204" pitchFamily="34" charset="0"/>
            </a:endParaRPr>
          </a:p>
        </p:txBody>
      </p:sp>
      <p:sp>
        <p:nvSpPr>
          <p:cNvPr id="139275" name="Text Box 11"/>
          <p:cNvSpPr txBox="1">
            <a:spLocks noChangeArrowheads="1"/>
          </p:cNvSpPr>
          <p:nvPr/>
        </p:nvSpPr>
        <p:spPr bwMode="auto">
          <a:xfrm>
            <a:off x="8051800" y="3124201"/>
            <a:ext cx="369246"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latin typeface="Calibri" panose="020F0502020204030204" pitchFamily="34" charset="0"/>
              </a:rPr>
              <a:t>0</a:t>
            </a:r>
            <a:endParaRPr lang="en-US" sz="2700" dirty="0">
              <a:latin typeface="Calibri" panose="020F0502020204030204" pitchFamily="34" charset="0"/>
            </a:endParaRPr>
          </a:p>
        </p:txBody>
      </p:sp>
      <p:sp>
        <p:nvSpPr>
          <p:cNvPr id="139299" name="Rectangle 35"/>
          <p:cNvSpPr>
            <a:spLocks noChangeArrowheads="1"/>
          </p:cNvSpPr>
          <p:nvPr/>
        </p:nvSpPr>
        <p:spPr bwMode="auto">
          <a:xfrm>
            <a:off x="2339975" y="6318250"/>
            <a:ext cx="1811338" cy="444032"/>
          </a:xfrm>
          <a:prstGeom prst="rect">
            <a:avLst/>
          </a:prstGeom>
          <a:noFill/>
          <a:ln w="9525">
            <a:noFill/>
            <a:miter lim="800000"/>
            <a:headEnd/>
            <a:tailEnd/>
          </a:ln>
          <a:effectLst/>
        </p:spPr>
        <p:txBody>
          <a:bodyPr>
            <a:spAutoFit/>
          </a:bodyPr>
          <a:lstStyle/>
          <a:p>
            <a:pPr>
              <a:lnSpc>
                <a:spcPct val="65000"/>
              </a:lnSpc>
              <a:spcBef>
                <a:spcPct val="20000"/>
              </a:spcBef>
              <a:defRPr/>
            </a:pPr>
            <a:r>
              <a:rPr lang="en-US" sz="1400" i="1" dirty="0">
                <a:solidFill>
                  <a:schemeClr val="bg1"/>
                </a:solidFill>
                <a:latin typeface="Calibri" panose="020F0502020204030204" pitchFamily="34" charset="0"/>
              </a:rPr>
              <a:t>Corps of Engineers</a:t>
            </a:r>
          </a:p>
          <a:p>
            <a:pPr>
              <a:lnSpc>
                <a:spcPct val="75000"/>
              </a:lnSpc>
              <a:spcBef>
                <a:spcPct val="20000"/>
              </a:spcBef>
              <a:defRPr/>
            </a:pPr>
            <a:r>
              <a:rPr lang="en-US" sz="1400" i="1" dirty="0">
                <a:solidFill>
                  <a:schemeClr val="bg1"/>
                </a:solidFill>
                <a:latin typeface="Calibri" panose="020F0502020204030204" pitchFamily="34" charset="0"/>
              </a:rPr>
              <a:t>IWR-HEC</a:t>
            </a:r>
          </a:p>
        </p:txBody>
      </p:sp>
      <p:pic>
        <p:nvPicPr>
          <p:cNvPr id="5130" name="Picture 36"/>
          <p:cNvPicPr>
            <a:picLocks noChangeArrowheads="1"/>
          </p:cNvPicPr>
          <p:nvPr/>
        </p:nvPicPr>
        <p:blipFill>
          <a:blip r:embed="rId3" cstate="print"/>
          <a:srcRect l="3603" t="5269" r="5013" b="4742"/>
          <a:stretch>
            <a:fillRect/>
          </a:stretch>
        </p:blipFill>
        <p:spPr bwMode="auto">
          <a:xfrm>
            <a:off x="32446" y="6224112"/>
            <a:ext cx="750888" cy="598487"/>
          </a:xfrm>
          <a:prstGeom prst="rect">
            <a:avLst/>
          </a:prstGeom>
          <a:noFill/>
          <a:ln w="25400">
            <a:solidFill>
              <a:srgbClr val="FF0000"/>
            </a:solidFill>
            <a:miter lim="800000"/>
            <a:headEnd/>
            <a:tailEnd/>
          </a:ln>
        </p:spPr>
      </p:pic>
      <p:sp>
        <p:nvSpPr>
          <p:cNvPr id="40" name="Text Box 45"/>
          <p:cNvSpPr txBox="1">
            <a:spLocks noChangeArrowheads="1"/>
          </p:cNvSpPr>
          <p:nvPr/>
        </p:nvSpPr>
        <p:spPr bwMode="auto">
          <a:xfrm rot="21571670">
            <a:off x="1306093" y="2049355"/>
            <a:ext cx="2928950" cy="472209"/>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dirty="0">
                <a:solidFill>
                  <a:srgbClr val="C00000"/>
                </a:solidFill>
                <a:latin typeface="Calibri" panose="020F0502020204030204" pitchFamily="34" charset="0"/>
              </a:rPr>
              <a:t>Reservoir Analysis</a:t>
            </a:r>
          </a:p>
        </p:txBody>
      </p:sp>
      <p:sp>
        <p:nvSpPr>
          <p:cNvPr id="4107" name="Line 38"/>
          <p:cNvSpPr>
            <a:spLocks noChangeShapeType="1"/>
          </p:cNvSpPr>
          <p:nvPr/>
        </p:nvSpPr>
        <p:spPr bwMode="auto">
          <a:xfrm flipH="1" flipV="1">
            <a:off x="4135699" y="2371725"/>
            <a:ext cx="3403340" cy="0"/>
          </a:xfrm>
          <a:prstGeom prst="line">
            <a:avLst/>
          </a:prstGeom>
          <a:noFill/>
          <a:ln w="19050">
            <a:solidFill>
              <a:schemeClr val="tx1"/>
            </a:solidFill>
            <a:prstDash val="sysDot"/>
            <a:miter lim="800000"/>
            <a:headEnd/>
            <a:tailEnd type="arrow" w="med" len="med"/>
          </a:ln>
        </p:spPr>
        <p:txBody>
          <a:bodyPr wrap="none"/>
          <a:lstStyle/>
          <a:p>
            <a:endParaRPr lang="en-US" dirty="0">
              <a:latin typeface="Calibri" panose="020F0502020204030204" pitchFamily="34" charset="0"/>
            </a:endParaRPr>
          </a:p>
        </p:txBody>
      </p:sp>
      <p:sp>
        <p:nvSpPr>
          <p:cNvPr id="139338" name="Text Box 74"/>
          <p:cNvSpPr txBox="1">
            <a:spLocks noChangeArrowheads="1"/>
          </p:cNvSpPr>
          <p:nvPr/>
        </p:nvSpPr>
        <p:spPr bwMode="auto">
          <a:xfrm>
            <a:off x="4256405" y="3493326"/>
            <a:ext cx="2181225" cy="1026207"/>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b="1" dirty="0">
                <a:solidFill>
                  <a:srgbClr val="00B050"/>
                </a:solidFill>
                <a:latin typeface="Calibri" panose="020F0502020204030204" pitchFamily="34" charset="0"/>
              </a:rPr>
              <a:t>event</a:t>
            </a:r>
            <a:r>
              <a:rPr lang="en-US" sz="2000" dirty="0">
                <a:solidFill>
                  <a:srgbClr val="00B050"/>
                </a:solidFill>
                <a:latin typeface="Calibri" panose="020F0502020204030204" pitchFamily="34" charset="0"/>
              </a:rPr>
              <a:t> or </a:t>
            </a:r>
          </a:p>
          <a:p>
            <a:pPr algn="ctr" defTabSz="1019175" eaLnBrk="0" hangingPunct="0">
              <a:defRPr/>
            </a:pPr>
            <a:r>
              <a:rPr lang="en-US" sz="2000" dirty="0">
                <a:solidFill>
                  <a:srgbClr val="00B050"/>
                </a:solidFill>
                <a:latin typeface="Calibri" panose="020F0502020204030204" pitchFamily="34" charset="0"/>
              </a:rPr>
              <a:t>sample </a:t>
            </a:r>
          </a:p>
          <a:p>
            <a:pPr algn="ctr" defTabSz="1019175" eaLnBrk="0" hangingPunct="0">
              <a:defRPr/>
            </a:pPr>
            <a:r>
              <a:rPr lang="en-US" sz="2000" dirty="0">
                <a:solidFill>
                  <a:srgbClr val="00B050"/>
                </a:solidFill>
                <a:latin typeface="Calibri" panose="020F0502020204030204" pitchFamily="34" charset="0"/>
              </a:rPr>
              <a:t>member</a:t>
            </a:r>
            <a:endParaRPr lang="en-US" sz="2700" dirty="0">
              <a:solidFill>
                <a:srgbClr val="00B050"/>
              </a:solidFill>
              <a:latin typeface="Calibri" panose="020F0502020204030204" pitchFamily="34" charset="0"/>
            </a:endParaRPr>
          </a:p>
        </p:txBody>
      </p:sp>
      <p:sp>
        <p:nvSpPr>
          <p:cNvPr id="41" name="Text Box 45"/>
          <p:cNvSpPr txBox="1">
            <a:spLocks noChangeArrowheads="1"/>
          </p:cNvSpPr>
          <p:nvPr/>
        </p:nvSpPr>
        <p:spPr bwMode="auto">
          <a:xfrm rot="21571670">
            <a:off x="4318222" y="1896632"/>
            <a:ext cx="1633321" cy="410654"/>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dirty="0">
                <a:solidFill>
                  <a:schemeClr val="accent2">
                    <a:lumMod val="60000"/>
                    <a:lumOff val="40000"/>
                  </a:schemeClr>
                </a:solidFill>
                <a:latin typeface="Calibri" panose="020F0502020204030204" pitchFamily="34" charset="0"/>
              </a:rPr>
              <a:t>hydrograph</a:t>
            </a:r>
            <a:endParaRPr lang="en-US" sz="3200" dirty="0">
              <a:solidFill>
                <a:schemeClr val="accent2">
                  <a:lumMod val="60000"/>
                  <a:lumOff val="40000"/>
                </a:schemeClr>
              </a:solidFill>
              <a:latin typeface="Calibri" panose="020F0502020204030204" pitchFamily="34" charset="0"/>
            </a:endParaRPr>
          </a:p>
        </p:txBody>
      </p:sp>
      <p:sp>
        <p:nvSpPr>
          <p:cNvPr id="49" name="TextBox 48"/>
          <p:cNvSpPr txBox="1"/>
          <p:nvPr/>
        </p:nvSpPr>
        <p:spPr>
          <a:xfrm>
            <a:off x="7668244" y="4064138"/>
            <a:ext cx="2631531" cy="1169551"/>
          </a:xfrm>
          <a:prstGeom prst="rect">
            <a:avLst/>
          </a:prstGeom>
          <a:noFill/>
        </p:spPr>
        <p:txBody>
          <a:bodyPr wrap="square">
            <a:spAutoFit/>
          </a:bodyPr>
          <a:lstStyle/>
          <a:p>
            <a:pPr>
              <a:lnSpc>
                <a:spcPts val="2800"/>
              </a:lnSpc>
              <a:defRPr/>
            </a:pPr>
            <a:r>
              <a:rPr lang="en-US" dirty="0">
                <a:solidFill>
                  <a:schemeClr val="accent6"/>
                </a:solidFill>
                <a:latin typeface="Calibri" panose="020F0502020204030204" pitchFamily="34" charset="0"/>
              </a:rPr>
              <a:t>…end with a sample of Pool Stages</a:t>
            </a:r>
          </a:p>
        </p:txBody>
      </p:sp>
      <p:sp>
        <p:nvSpPr>
          <p:cNvPr id="71" name="TextBox 70"/>
          <p:cNvSpPr txBox="1"/>
          <p:nvPr/>
        </p:nvSpPr>
        <p:spPr>
          <a:xfrm>
            <a:off x="6430964" y="1790700"/>
            <a:ext cx="617537" cy="338138"/>
          </a:xfrm>
          <a:prstGeom prst="rect">
            <a:avLst/>
          </a:prstGeom>
          <a:noFill/>
        </p:spPr>
        <p:txBody>
          <a:bodyPr>
            <a:spAutoFit/>
          </a:bodyPr>
          <a:lstStyle/>
          <a:p>
            <a:pPr>
              <a:defRPr/>
            </a:pPr>
            <a:r>
              <a:rPr lang="en-US" sz="1600" dirty="0">
                <a:solidFill>
                  <a:srgbClr val="00B050"/>
                </a:solidFill>
                <a:latin typeface="Calibri" panose="020F0502020204030204" pitchFamily="34" charset="0"/>
              </a:rPr>
              <a:t>CDF</a:t>
            </a:r>
          </a:p>
        </p:txBody>
      </p:sp>
      <p:grpSp>
        <p:nvGrpSpPr>
          <p:cNvPr id="75" name="Group 74"/>
          <p:cNvGrpSpPr/>
          <p:nvPr/>
        </p:nvGrpSpPr>
        <p:grpSpPr>
          <a:xfrm>
            <a:off x="7218364" y="1518223"/>
            <a:ext cx="3845353" cy="2389126"/>
            <a:chOff x="5694363" y="1518222"/>
            <a:chExt cx="3845353" cy="2389126"/>
          </a:xfrm>
        </p:grpSpPr>
        <p:sp>
          <p:nvSpPr>
            <p:cNvPr id="5131" name="Oval 41"/>
            <p:cNvSpPr>
              <a:spLocks noChangeArrowheads="1"/>
            </p:cNvSpPr>
            <p:nvPr/>
          </p:nvSpPr>
          <p:spPr bwMode="auto">
            <a:xfrm>
              <a:off x="6021388" y="3143250"/>
              <a:ext cx="120650" cy="119063"/>
            </a:xfrm>
            <a:prstGeom prst="ellipse">
              <a:avLst/>
            </a:prstGeom>
            <a:solidFill>
              <a:srgbClr val="00B050"/>
            </a:solidFill>
            <a:ln w="9525">
              <a:solidFill>
                <a:schemeClr val="tx1"/>
              </a:solidFill>
              <a:round/>
              <a:headEnd/>
              <a:tailEnd/>
            </a:ln>
          </p:spPr>
          <p:txBody>
            <a:bodyPr wrap="none" anchor="ctr"/>
            <a:lstStyle/>
            <a:p>
              <a:endParaRPr lang="en-US" dirty="0">
                <a:latin typeface="Calibri" panose="020F0502020204030204" pitchFamily="34" charset="0"/>
              </a:endParaRPr>
            </a:p>
          </p:txBody>
        </p:sp>
        <p:sp>
          <p:nvSpPr>
            <p:cNvPr id="5132" name="Line 42"/>
            <p:cNvSpPr>
              <a:spLocks noChangeShapeType="1"/>
            </p:cNvSpPr>
            <p:nvPr/>
          </p:nvSpPr>
          <p:spPr bwMode="auto">
            <a:xfrm flipV="1">
              <a:off x="6081713" y="2420938"/>
              <a:ext cx="0" cy="717550"/>
            </a:xfrm>
            <a:prstGeom prst="line">
              <a:avLst/>
            </a:prstGeom>
            <a:noFill/>
            <a:ln w="19050">
              <a:solidFill>
                <a:schemeClr val="tx1"/>
              </a:solidFill>
              <a:prstDash val="sysDot"/>
              <a:miter lim="800000"/>
              <a:headEnd/>
              <a:tailEnd type="arrow" w="med" len="med"/>
            </a:ln>
          </p:spPr>
          <p:txBody>
            <a:bodyPr wrap="none"/>
            <a:lstStyle/>
            <a:p>
              <a:endParaRPr lang="en-US" dirty="0">
                <a:latin typeface="Calibri" panose="020F0502020204030204" pitchFamily="34" charset="0"/>
              </a:endParaRPr>
            </a:p>
          </p:txBody>
        </p:sp>
        <p:sp>
          <p:nvSpPr>
            <p:cNvPr id="5133" name="Rectangle 48"/>
            <p:cNvSpPr>
              <a:spLocks noChangeArrowheads="1"/>
            </p:cNvSpPr>
            <p:nvPr/>
          </p:nvSpPr>
          <p:spPr bwMode="auto">
            <a:xfrm>
              <a:off x="6018213" y="2314575"/>
              <a:ext cx="111125" cy="104775"/>
            </a:xfrm>
            <a:prstGeom prst="rect">
              <a:avLst/>
            </a:prstGeom>
            <a:solidFill>
              <a:schemeClr val="accent6"/>
            </a:solidFill>
            <a:ln w="9525">
              <a:solidFill>
                <a:schemeClr val="tx1"/>
              </a:solidFill>
              <a:miter lim="800000"/>
              <a:headEnd/>
              <a:tailEnd/>
            </a:ln>
          </p:spPr>
          <p:txBody>
            <a:bodyPr wrap="none" anchor="ctr"/>
            <a:lstStyle/>
            <a:p>
              <a:endParaRPr lang="en-US" dirty="0">
                <a:latin typeface="Calibri" panose="020F0502020204030204" pitchFamily="34" charset="0"/>
              </a:endParaRPr>
            </a:p>
          </p:txBody>
        </p:sp>
        <p:grpSp>
          <p:nvGrpSpPr>
            <p:cNvPr id="3" name="Group 46"/>
            <p:cNvGrpSpPr>
              <a:grpSpLocks/>
            </p:cNvGrpSpPr>
            <p:nvPr/>
          </p:nvGrpSpPr>
          <p:grpSpPr bwMode="auto">
            <a:xfrm>
              <a:off x="5694363" y="2228850"/>
              <a:ext cx="681037" cy="1033463"/>
              <a:chOff x="5694680" y="2228517"/>
              <a:chExt cx="680679" cy="1034111"/>
            </a:xfrm>
          </p:grpSpPr>
          <p:sp>
            <p:nvSpPr>
              <p:cNvPr id="5171" name="Oval 41"/>
              <p:cNvSpPr>
                <a:spLocks noChangeArrowheads="1"/>
              </p:cNvSpPr>
              <p:nvPr/>
            </p:nvSpPr>
            <p:spPr bwMode="auto">
              <a:xfrm>
                <a:off x="5694680" y="3143565"/>
                <a:ext cx="120650" cy="119063"/>
              </a:xfrm>
              <a:prstGeom prst="ellipse">
                <a:avLst/>
              </a:prstGeom>
              <a:solidFill>
                <a:srgbClr val="00B050"/>
              </a:solidFill>
              <a:ln w="9525">
                <a:solidFill>
                  <a:schemeClr val="tx1"/>
                </a:solidFill>
                <a:round/>
                <a:headEnd/>
                <a:tailEnd/>
              </a:ln>
            </p:spPr>
            <p:txBody>
              <a:bodyPr wrap="none" anchor="ctr"/>
              <a:lstStyle/>
              <a:p>
                <a:endParaRPr lang="en-US" dirty="0">
                  <a:latin typeface="Calibri" panose="020F0502020204030204" pitchFamily="34" charset="0"/>
                </a:endParaRPr>
              </a:p>
            </p:txBody>
          </p:sp>
          <p:sp>
            <p:nvSpPr>
              <p:cNvPr id="5172" name="Rectangle 48"/>
              <p:cNvSpPr>
                <a:spLocks noChangeArrowheads="1"/>
              </p:cNvSpPr>
              <p:nvPr/>
            </p:nvSpPr>
            <p:spPr bwMode="auto">
              <a:xfrm>
                <a:off x="5702516" y="2472729"/>
                <a:ext cx="111125" cy="104775"/>
              </a:xfrm>
              <a:prstGeom prst="rect">
                <a:avLst/>
              </a:prstGeom>
              <a:solidFill>
                <a:schemeClr val="accent6"/>
              </a:solidFill>
              <a:ln w="9525">
                <a:solidFill>
                  <a:schemeClr val="accent2"/>
                </a:solidFill>
                <a:miter lim="800000"/>
                <a:headEnd/>
                <a:tailEnd/>
              </a:ln>
            </p:spPr>
            <p:txBody>
              <a:bodyPr wrap="none" anchor="ctr"/>
              <a:lstStyle/>
              <a:p>
                <a:endParaRPr lang="en-US" dirty="0">
                  <a:latin typeface="Calibri" panose="020F0502020204030204" pitchFamily="34" charset="0"/>
                </a:endParaRPr>
              </a:p>
            </p:txBody>
          </p:sp>
          <p:sp>
            <p:nvSpPr>
              <p:cNvPr id="5173" name="Oval 41"/>
              <p:cNvSpPr>
                <a:spLocks noChangeArrowheads="1"/>
              </p:cNvSpPr>
              <p:nvPr/>
            </p:nvSpPr>
            <p:spPr bwMode="auto">
              <a:xfrm>
                <a:off x="6254709" y="3141727"/>
                <a:ext cx="120650" cy="119063"/>
              </a:xfrm>
              <a:prstGeom prst="ellipse">
                <a:avLst/>
              </a:prstGeom>
              <a:solidFill>
                <a:srgbClr val="00B050"/>
              </a:solidFill>
              <a:ln w="9525">
                <a:solidFill>
                  <a:schemeClr val="tx1"/>
                </a:solidFill>
                <a:round/>
                <a:headEnd/>
                <a:tailEnd/>
              </a:ln>
            </p:spPr>
            <p:txBody>
              <a:bodyPr wrap="none" anchor="ctr"/>
              <a:lstStyle/>
              <a:p>
                <a:endParaRPr lang="en-US" dirty="0">
                  <a:latin typeface="Calibri" panose="020F0502020204030204" pitchFamily="34" charset="0"/>
                </a:endParaRPr>
              </a:p>
            </p:txBody>
          </p:sp>
          <p:sp>
            <p:nvSpPr>
              <p:cNvPr id="5174" name="Rectangle 48"/>
              <p:cNvSpPr>
                <a:spLocks noChangeArrowheads="1"/>
              </p:cNvSpPr>
              <p:nvPr/>
            </p:nvSpPr>
            <p:spPr bwMode="auto">
              <a:xfrm>
                <a:off x="6262545" y="2228517"/>
                <a:ext cx="111125" cy="104775"/>
              </a:xfrm>
              <a:prstGeom prst="rect">
                <a:avLst/>
              </a:prstGeom>
              <a:solidFill>
                <a:schemeClr val="accent6"/>
              </a:solidFill>
              <a:ln w="9525">
                <a:solidFill>
                  <a:schemeClr val="accent2"/>
                </a:solidFill>
                <a:miter lim="800000"/>
                <a:headEnd/>
                <a:tailEnd/>
              </a:ln>
            </p:spPr>
            <p:txBody>
              <a:bodyPr wrap="none" anchor="ctr"/>
              <a:lstStyle/>
              <a:p>
                <a:endParaRPr lang="en-US" dirty="0">
                  <a:solidFill>
                    <a:schemeClr val="accent6"/>
                  </a:solidFill>
                  <a:latin typeface="Calibri" panose="020F0502020204030204" pitchFamily="34" charset="0"/>
                </a:endParaRPr>
              </a:p>
            </p:txBody>
          </p:sp>
        </p:grpSp>
        <p:sp>
          <p:nvSpPr>
            <p:cNvPr id="46" name="Text Box 45"/>
            <p:cNvSpPr txBox="1">
              <a:spLocks noChangeArrowheads="1"/>
            </p:cNvSpPr>
            <p:nvPr/>
          </p:nvSpPr>
          <p:spPr bwMode="auto">
            <a:xfrm rot="21571670">
              <a:off x="7034203" y="2881141"/>
              <a:ext cx="2505513" cy="1026207"/>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solidFill>
                    <a:srgbClr val="00B050"/>
                  </a:solidFill>
                  <a:latin typeface="Calibri" panose="020F0502020204030204" pitchFamily="34" charset="0"/>
                </a:rPr>
                <a:t>choose random probability U[0,1] </a:t>
              </a:r>
            </a:p>
            <a:p>
              <a:pPr defTabSz="1019175" eaLnBrk="0" hangingPunct="0">
                <a:defRPr/>
              </a:pPr>
              <a:r>
                <a:rPr lang="en-US" sz="2000" dirty="0">
                  <a:solidFill>
                    <a:srgbClr val="00B050"/>
                  </a:solidFill>
                  <a:latin typeface="Calibri" panose="020F0502020204030204" pitchFamily="34" charset="0"/>
                </a:rPr>
                <a:t>to “generate” event</a:t>
              </a:r>
              <a:endParaRPr lang="en-US" sz="3200" dirty="0">
                <a:solidFill>
                  <a:srgbClr val="00B050"/>
                </a:solidFill>
                <a:latin typeface="Calibri" panose="020F0502020204030204" pitchFamily="34" charset="0"/>
              </a:endParaRPr>
            </a:p>
          </p:txBody>
        </p:sp>
        <p:sp>
          <p:nvSpPr>
            <p:cNvPr id="48" name="TextBox 47"/>
            <p:cNvSpPr txBox="1"/>
            <p:nvPr/>
          </p:nvSpPr>
          <p:spPr>
            <a:xfrm>
              <a:off x="6773863" y="1518222"/>
              <a:ext cx="2513885" cy="1169551"/>
            </a:xfrm>
            <a:prstGeom prst="rect">
              <a:avLst/>
            </a:prstGeom>
            <a:noFill/>
          </p:spPr>
          <p:txBody>
            <a:bodyPr wrap="square">
              <a:spAutoFit/>
            </a:bodyPr>
            <a:lstStyle/>
            <a:p>
              <a:pPr>
                <a:lnSpc>
                  <a:spcPts val="2800"/>
                </a:lnSpc>
                <a:defRPr/>
              </a:pPr>
              <a:r>
                <a:rPr lang="en-US" dirty="0">
                  <a:solidFill>
                    <a:schemeClr val="accent6"/>
                  </a:solidFill>
                  <a:latin typeface="Calibri" panose="020F0502020204030204" pitchFamily="34" charset="0"/>
                </a:rPr>
                <a:t>replace flow-frequency curve with a sample…</a:t>
              </a:r>
            </a:p>
          </p:txBody>
        </p:sp>
        <p:sp>
          <p:nvSpPr>
            <p:cNvPr id="72" name="Freeform 71"/>
            <p:cNvSpPr/>
            <p:nvPr/>
          </p:nvSpPr>
          <p:spPr>
            <a:xfrm rot="20533360">
              <a:off x="6350000" y="2787650"/>
              <a:ext cx="1206500" cy="354013"/>
            </a:xfrm>
            <a:custGeom>
              <a:avLst/>
              <a:gdLst>
                <a:gd name="connsiteX0" fmla="*/ 1235947 w 1235947"/>
                <a:gd name="connsiteY0" fmla="*/ 562708 h 562708"/>
                <a:gd name="connsiteX1" fmla="*/ 834013 w 1235947"/>
                <a:gd name="connsiteY1" fmla="*/ 140677 h 562708"/>
                <a:gd name="connsiteX2" fmla="*/ 351692 w 1235947"/>
                <a:gd name="connsiteY2" fmla="*/ 20097 h 562708"/>
                <a:gd name="connsiteX3" fmla="*/ 0 w 1235947"/>
                <a:gd name="connsiteY3" fmla="*/ 261257 h 562708"/>
                <a:gd name="connsiteX0" fmla="*/ 1235947 w 1235947"/>
                <a:gd name="connsiteY0" fmla="*/ 546380 h 546380"/>
                <a:gd name="connsiteX1" fmla="*/ 834013 w 1235947"/>
                <a:gd name="connsiteY1" fmla="*/ 124349 h 546380"/>
                <a:gd name="connsiteX2" fmla="*/ 351692 w 1235947"/>
                <a:gd name="connsiteY2" fmla="*/ 20097 h 546380"/>
                <a:gd name="connsiteX3" fmla="*/ 0 w 1235947"/>
                <a:gd name="connsiteY3" fmla="*/ 244929 h 546380"/>
                <a:gd name="connsiteX0" fmla="*/ 1235947 w 1235947"/>
                <a:gd name="connsiteY0" fmla="*/ 543658 h 543658"/>
                <a:gd name="connsiteX1" fmla="*/ 834013 w 1235947"/>
                <a:gd name="connsiteY1" fmla="*/ 137956 h 543658"/>
                <a:gd name="connsiteX2" fmla="*/ 351692 w 1235947"/>
                <a:gd name="connsiteY2" fmla="*/ 17375 h 543658"/>
                <a:gd name="connsiteX3" fmla="*/ 0 w 1235947"/>
                <a:gd name="connsiteY3" fmla="*/ 242207 h 543658"/>
              </a:gdLst>
              <a:ahLst/>
              <a:cxnLst>
                <a:cxn ang="0">
                  <a:pos x="connsiteX0" y="connsiteY0"/>
                </a:cxn>
                <a:cxn ang="0">
                  <a:pos x="connsiteX1" y="connsiteY1"/>
                </a:cxn>
                <a:cxn ang="0">
                  <a:pos x="connsiteX2" y="connsiteY2"/>
                </a:cxn>
                <a:cxn ang="0">
                  <a:pos x="connsiteX3" y="connsiteY3"/>
                </a:cxn>
              </a:cxnLst>
              <a:rect l="l" t="t" r="r" b="b"/>
              <a:pathLst>
                <a:path w="1235947" h="543658">
                  <a:moveTo>
                    <a:pt x="1235947" y="543658"/>
                  </a:moveTo>
                  <a:cubicBezTo>
                    <a:pt x="1108668" y="377860"/>
                    <a:pt x="981389" y="225670"/>
                    <a:pt x="834013" y="137956"/>
                  </a:cubicBezTo>
                  <a:cubicBezTo>
                    <a:pt x="686637" y="50242"/>
                    <a:pt x="490694" y="0"/>
                    <a:pt x="351692" y="17375"/>
                  </a:cubicBezTo>
                  <a:cubicBezTo>
                    <a:pt x="212690" y="34750"/>
                    <a:pt x="106345" y="131675"/>
                    <a:pt x="0" y="242207"/>
                  </a:cubicBezTo>
                </a:path>
              </a:pathLst>
            </a:cu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grpSp>
      <p:grpSp>
        <p:nvGrpSpPr>
          <p:cNvPr id="70" name="Group 69"/>
          <p:cNvGrpSpPr/>
          <p:nvPr/>
        </p:nvGrpSpPr>
        <p:grpSpPr>
          <a:xfrm>
            <a:off x="1782354" y="4038639"/>
            <a:ext cx="2218267" cy="1016000"/>
            <a:chOff x="406406" y="4038639"/>
            <a:chExt cx="2218267" cy="1016000"/>
          </a:xfrm>
        </p:grpSpPr>
        <p:sp>
          <p:nvSpPr>
            <p:cNvPr id="95" name="Freeform 94"/>
            <p:cNvSpPr/>
            <p:nvPr/>
          </p:nvSpPr>
          <p:spPr>
            <a:xfrm>
              <a:off x="425830" y="4073988"/>
              <a:ext cx="1671918" cy="909918"/>
            </a:xfrm>
            <a:custGeom>
              <a:avLst/>
              <a:gdLst>
                <a:gd name="connsiteX0" fmla="*/ 0 w 1671918"/>
                <a:gd name="connsiteY0" fmla="*/ 0 h 909918"/>
                <a:gd name="connsiteX1" fmla="*/ 183776 w 1671918"/>
                <a:gd name="connsiteY1" fmla="*/ 188259 h 909918"/>
                <a:gd name="connsiteX2" fmla="*/ 327212 w 1671918"/>
                <a:gd name="connsiteY2" fmla="*/ 233082 h 909918"/>
                <a:gd name="connsiteX3" fmla="*/ 1671918 w 1671918"/>
                <a:gd name="connsiteY3" fmla="*/ 233082 h 909918"/>
                <a:gd name="connsiteX4" fmla="*/ 1532965 w 1671918"/>
                <a:gd name="connsiteY4" fmla="*/ 909918 h 909918"/>
                <a:gd name="connsiteX5" fmla="*/ 1219200 w 1671918"/>
                <a:gd name="connsiteY5" fmla="*/ 878541 h 909918"/>
                <a:gd name="connsiteX6" fmla="*/ 1075765 w 1671918"/>
                <a:gd name="connsiteY6" fmla="*/ 896471 h 909918"/>
                <a:gd name="connsiteX7" fmla="*/ 726141 w 1671918"/>
                <a:gd name="connsiteY7" fmla="*/ 851647 h 909918"/>
                <a:gd name="connsiteX8" fmla="*/ 546847 w 1671918"/>
                <a:gd name="connsiteY8" fmla="*/ 645459 h 909918"/>
                <a:gd name="connsiteX9" fmla="*/ 277906 w 1671918"/>
                <a:gd name="connsiteY9" fmla="*/ 448235 h 909918"/>
                <a:gd name="connsiteX10" fmla="*/ 183776 w 1671918"/>
                <a:gd name="connsiteY10" fmla="*/ 242047 h 909918"/>
                <a:gd name="connsiteX11" fmla="*/ 0 w 1671918"/>
                <a:gd name="connsiteY11" fmla="*/ 0 h 909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71918" h="909918">
                  <a:moveTo>
                    <a:pt x="0" y="0"/>
                  </a:moveTo>
                  <a:lnTo>
                    <a:pt x="183776" y="188259"/>
                  </a:lnTo>
                  <a:lnTo>
                    <a:pt x="327212" y="233082"/>
                  </a:lnTo>
                  <a:lnTo>
                    <a:pt x="1671918" y="233082"/>
                  </a:lnTo>
                  <a:lnTo>
                    <a:pt x="1532965" y="909918"/>
                  </a:lnTo>
                  <a:lnTo>
                    <a:pt x="1219200" y="878541"/>
                  </a:lnTo>
                  <a:lnTo>
                    <a:pt x="1075765" y="896471"/>
                  </a:lnTo>
                  <a:lnTo>
                    <a:pt x="726141" y="851647"/>
                  </a:lnTo>
                  <a:lnTo>
                    <a:pt x="546847" y="645459"/>
                  </a:lnTo>
                  <a:lnTo>
                    <a:pt x="277906" y="448235"/>
                  </a:lnTo>
                  <a:lnTo>
                    <a:pt x="183776" y="242047"/>
                  </a:lnTo>
                  <a:lnTo>
                    <a:pt x="0" y="0"/>
                  </a:lnTo>
                  <a:close/>
                </a:path>
              </a:pathLst>
            </a:custGeom>
            <a:solidFill>
              <a:srgbClr val="00FF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68" name="Freeform 67"/>
            <p:cNvSpPr/>
            <p:nvPr/>
          </p:nvSpPr>
          <p:spPr>
            <a:xfrm>
              <a:off x="406406" y="4106373"/>
              <a:ext cx="1574800" cy="880533"/>
            </a:xfrm>
            <a:custGeom>
              <a:avLst/>
              <a:gdLst>
                <a:gd name="connsiteX0" fmla="*/ 0 w 1600200"/>
                <a:gd name="connsiteY0" fmla="*/ 0 h 787400"/>
                <a:gd name="connsiteX1" fmla="*/ 194733 w 1600200"/>
                <a:gd name="connsiteY1" fmla="*/ 194733 h 787400"/>
                <a:gd name="connsiteX2" fmla="*/ 287867 w 1600200"/>
                <a:gd name="connsiteY2" fmla="*/ 381000 h 787400"/>
                <a:gd name="connsiteX3" fmla="*/ 550333 w 1600200"/>
                <a:gd name="connsiteY3" fmla="*/ 550333 h 787400"/>
                <a:gd name="connsiteX4" fmla="*/ 668867 w 1600200"/>
                <a:gd name="connsiteY4" fmla="*/ 668867 h 787400"/>
                <a:gd name="connsiteX5" fmla="*/ 745067 w 1600200"/>
                <a:gd name="connsiteY5" fmla="*/ 736600 h 787400"/>
                <a:gd name="connsiteX6" fmla="*/ 1075267 w 1600200"/>
                <a:gd name="connsiteY6" fmla="*/ 787400 h 787400"/>
                <a:gd name="connsiteX7" fmla="*/ 1244600 w 1600200"/>
                <a:gd name="connsiteY7" fmla="*/ 770467 h 787400"/>
                <a:gd name="connsiteX8" fmla="*/ 1600200 w 1600200"/>
                <a:gd name="connsiteY8" fmla="*/ 787400 h 787400"/>
                <a:gd name="connsiteX9" fmla="*/ 1600200 w 1600200"/>
                <a:gd name="connsiteY9" fmla="*/ 787400 h 78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0200" h="787400">
                  <a:moveTo>
                    <a:pt x="0" y="0"/>
                  </a:moveTo>
                  <a:lnTo>
                    <a:pt x="194733" y="194733"/>
                  </a:lnTo>
                  <a:lnTo>
                    <a:pt x="287867" y="381000"/>
                  </a:lnTo>
                  <a:lnTo>
                    <a:pt x="550333" y="550333"/>
                  </a:lnTo>
                  <a:lnTo>
                    <a:pt x="668867" y="668867"/>
                  </a:lnTo>
                  <a:lnTo>
                    <a:pt x="745067" y="736600"/>
                  </a:lnTo>
                  <a:lnTo>
                    <a:pt x="1075267" y="787400"/>
                  </a:lnTo>
                  <a:lnTo>
                    <a:pt x="1244600" y="770467"/>
                  </a:lnTo>
                  <a:lnTo>
                    <a:pt x="1600200" y="787400"/>
                  </a:lnTo>
                  <a:lnTo>
                    <a:pt x="1600200" y="787400"/>
                  </a:lnTo>
                </a:path>
              </a:pathLst>
            </a:custGeom>
            <a:ln w="28575">
              <a:solidFill>
                <a:srgbClr val="99663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sp>
          <p:nvSpPr>
            <p:cNvPr id="69" name="Freeform 68"/>
            <p:cNvSpPr/>
            <p:nvPr/>
          </p:nvSpPr>
          <p:spPr>
            <a:xfrm>
              <a:off x="1964273" y="4038639"/>
              <a:ext cx="660400" cy="1016000"/>
            </a:xfrm>
            <a:custGeom>
              <a:avLst/>
              <a:gdLst>
                <a:gd name="connsiteX0" fmla="*/ 0 w 660400"/>
                <a:gd name="connsiteY0" fmla="*/ 1016000 h 1016000"/>
                <a:gd name="connsiteX1" fmla="*/ 211666 w 660400"/>
                <a:gd name="connsiteY1" fmla="*/ 0 h 1016000"/>
                <a:gd name="connsiteX2" fmla="*/ 448733 w 660400"/>
                <a:gd name="connsiteY2" fmla="*/ 0 h 1016000"/>
                <a:gd name="connsiteX3" fmla="*/ 660400 w 660400"/>
                <a:gd name="connsiteY3" fmla="*/ 1007534 h 1016000"/>
              </a:gdLst>
              <a:ahLst/>
              <a:cxnLst>
                <a:cxn ang="0">
                  <a:pos x="connsiteX0" y="connsiteY0"/>
                </a:cxn>
                <a:cxn ang="0">
                  <a:pos x="connsiteX1" y="connsiteY1"/>
                </a:cxn>
                <a:cxn ang="0">
                  <a:pos x="connsiteX2" y="connsiteY2"/>
                </a:cxn>
                <a:cxn ang="0">
                  <a:pos x="connsiteX3" y="connsiteY3"/>
                </a:cxn>
              </a:cxnLst>
              <a:rect l="l" t="t" r="r" b="b"/>
              <a:pathLst>
                <a:path w="660400" h="1016000">
                  <a:moveTo>
                    <a:pt x="0" y="1016000"/>
                  </a:moveTo>
                  <a:lnTo>
                    <a:pt x="211666" y="0"/>
                  </a:lnTo>
                  <a:lnTo>
                    <a:pt x="448733" y="0"/>
                  </a:lnTo>
                  <a:lnTo>
                    <a:pt x="660400" y="1007534"/>
                  </a:lnTo>
                </a:path>
              </a:pathLst>
            </a:custGeom>
            <a:solidFill>
              <a:schemeClr val="bg1">
                <a:lumMod val="65000"/>
              </a:schemeClr>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sp>
          <p:nvSpPr>
            <p:cNvPr id="91" name="Freeform 90"/>
            <p:cNvSpPr/>
            <p:nvPr/>
          </p:nvSpPr>
          <p:spPr>
            <a:xfrm>
              <a:off x="421110" y="4043096"/>
              <a:ext cx="1692442" cy="252664"/>
            </a:xfrm>
            <a:custGeom>
              <a:avLst/>
              <a:gdLst>
                <a:gd name="connsiteX0" fmla="*/ 0 w 1704474"/>
                <a:gd name="connsiteY0" fmla="*/ 0 h 248653"/>
                <a:gd name="connsiteX1" fmla="*/ 64169 w 1704474"/>
                <a:gd name="connsiteY1" fmla="*/ 80211 h 248653"/>
                <a:gd name="connsiteX2" fmla="*/ 144379 w 1704474"/>
                <a:gd name="connsiteY2" fmla="*/ 156411 h 248653"/>
                <a:gd name="connsiteX3" fmla="*/ 232611 w 1704474"/>
                <a:gd name="connsiteY3" fmla="*/ 224590 h 248653"/>
                <a:gd name="connsiteX4" fmla="*/ 324853 w 1704474"/>
                <a:gd name="connsiteY4" fmla="*/ 248653 h 248653"/>
                <a:gd name="connsiteX5" fmla="*/ 1704474 w 1704474"/>
                <a:gd name="connsiteY5" fmla="*/ 240632 h 248653"/>
                <a:gd name="connsiteX0" fmla="*/ 0 w 1692442"/>
                <a:gd name="connsiteY0" fmla="*/ 0 h 252664"/>
                <a:gd name="connsiteX1" fmla="*/ 64169 w 1692442"/>
                <a:gd name="connsiteY1" fmla="*/ 80211 h 252664"/>
                <a:gd name="connsiteX2" fmla="*/ 144379 w 1692442"/>
                <a:gd name="connsiteY2" fmla="*/ 156411 h 252664"/>
                <a:gd name="connsiteX3" fmla="*/ 232611 w 1692442"/>
                <a:gd name="connsiteY3" fmla="*/ 224590 h 252664"/>
                <a:gd name="connsiteX4" fmla="*/ 324853 w 1692442"/>
                <a:gd name="connsiteY4" fmla="*/ 248653 h 252664"/>
                <a:gd name="connsiteX5" fmla="*/ 1692442 w 1692442"/>
                <a:gd name="connsiteY5" fmla="*/ 252664 h 252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2442" h="252664">
                  <a:moveTo>
                    <a:pt x="0" y="0"/>
                  </a:moveTo>
                  <a:lnTo>
                    <a:pt x="64169" y="80211"/>
                  </a:lnTo>
                  <a:lnTo>
                    <a:pt x="144379" y="156411"/>
                  </a:lnTo>
                  <a:lnTo>
                    <a:pt x="232611" y="224590"/>
                  </a:lnTo>
                  <a:lnTo>
                    <a:pt x="324853" y="248653"/>
                  </a:lnTo>
                  <a:lnTo>
                    <a:pt x="1692442" y="252664"/>
                  </a:lnTo>
                </a:path>
              </a:pathLst>
            </a:custGeom>
            <a:ln w="19050">
              <a:solidFill>
                <a:srgbClr val="00CC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sp>
          <p:nvSpPr>
            <p:cNvPr id="92" name="Isosceles Triangle 91"/>
            <p:cNvSpPr/>
            <p:nvPr/>
          </p:nvSpPr>
          <p:spPr>
            <a:xfrm flipV="1">
              <a:off x="1804743" y="4179453"/>
              <a:ext cx="112295" cy="92242"/>
            </a:xfrm>
            <a:prstGeom prst="triangle">
              <a:avLst/>
            </a:prstGeom>
            <a:solidFill>
              <a:srgbClr val="00FFFF"/>
            </a:solidFill>
            <a:ln w="9525">
              <a:solidFill>
                <a:srgbClr val="00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grpSp>
      <p:sp>
        <p:nvSpPr>
          <p:cNvPr id="93" name="Line 39"/>
          <p:cNvSpPr>
            <a:spLocks noChangeShapeType="1"/>
          </p:cNvSpPr>
          <p:nvPr/>
        </p:nvSpPr>
        <p:spPr bwMode="auto">
          <a:xfrm flipV="1">
            <a:off x="3019693" y="3493719"/>
            <a:ext cx="0" cy="550334"/>
          </a:xfrm>
          <a:prstGeom prst="line">
            <a:avLst/>
          </a:prstGeom>
          <a:noFill/>
          <a:ln w="19050">
            <a:solidFill>
              <a:schemeClr val="tx1"/>
            </a:solidFill>
            <a:prstDash val="sysDot"/>
            <a:miter lim="800000"/>
            <a:headEnd type="arrow" w="med" len="med"/>
            <a:tailEnd/>
          </a:ln>
        </p:spPr>
        <p:txBody>
          <a:bodyPr wrap="none"/>
          <a:lstStyle/>
          <a:p>
            <a:endParaRPr lang="en-US" dirty="0">
              <a:latin typeface="Calibri" panose="020F0502020204030204" pitchFamily="34" charset="0"/>
            </a:endParaRPr>
          </a:p>
        </p:txBody>
      </p:sp>
      <p:sp>
        <p:nvSpPr>
          <p:cNvPr id="97" name="Freeform 96"/>
          <p:cNvSpPr/>
          <p:nvPr/>
        </p:nvSpPr>
        <p:spPr>
          <a:xfrm>
            <a:off x="3026953" y="5130801"/>
            <a:ext cx="986753" cy="702733"/>
          </a:xfrm>
          <a:custGeom>
            <a:avLst/>
            <a:gdLst>
              <a:gd name="connsiteX0" fmla="*/ 0 w 1168400"/>
              <a:gd name="connsiteY0" fmla="*/ 0 h 702733"/>
              <a:gd name="connsiteX1" fmla="*/ 203200 w 1168400"/>
              <a:gd name="connsiteY1" fmla="*/ 567267 h 702733"/>
              <a:gd name="connsiteX2" fmla="*/ 1168400 w 1168400"/>
              <a:gd name="connsiteY2" fmla="*/ 702733 h 702733"/>
            </a:gdLst>
            <a:ahLst/>
            <a:cxnLst>
              <a:cxn ang="0">
                <a:pos x="connsiteX0" y="connsiteY0"/>
              </a:cxn>
              <a:cxn ang="0">
                <a:pos x="connsiteX1" y="connsiteY1"/>
              </a:cxn>
              <a:cxn ang="0">
                <a:pos x="connsiteX2" y="connsiteY2"/>
              </a:cxn>
            </a:cxnLst>
            <a:rect l="l" t="t" r="r" b="b"/>
            <a:pathLst>
              <a:path w="1168400" h="702733">
                <a:moveTo>
                  <a:pt x="0" y="0"/>
                </a:moveTo>
                <a:cubicBezTo>
                  <a:pt x="4233" y="225072"/>
                  <a:pt x="8467" y="450145"/>
                  <a:pt x="203200" y="567267"/>
                </a:cubicBezTo>
                <a:cubicBezTo>
                  <a:pt x="397933" y="684389"/>
                  <a:pt x="783166" y="693561"/>
                  <a:pt x="1168400" y="702733"/>
                </a:cubicBezTo>
              </a:path>
            </a:pathLst>
          </a:custGeom>
          <a:ln w="19050">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sp>
        <p:nvSpPr>
          <p:cNvPr id="98" name="Text Box 45"/>
          <p:cNvSpPr txBox="1">
            <a:spLocks noChangeArrowheads="1"/>
          </p:cNvSpPr>
          <p:nvPr/>
        </p:nvSpPr>
        <p:spPr bwMode="auto">
          <a:xfrm rot="21571670">
            <a:off x="3919164" y="5330052"/>
            <a:ext cx="1389908" cy="718430"/>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dirty="0">
                <a:solidFill>
                  <a:srgbClr val="9933FF"/>
                </a:solidFill>
                <a:latin typeface="Calibri" panose="020F0502020204030204" pitchFamily="34" charset="0"/>
              </a:rPr>
              <a:t>peak pool level</a:t>
            </a:r>
            <a:endParaRPr lang="en-US" sz="3200" dirty="0">
              <a:solidFill>
                <a:srgbClr val="9933FF"/>
              </a:solidFill>
              <a:latin typeface="Calibri" panose="020F0502020204030204" pitchFamily="34" charset="0"/>
            </a:endParaRPr>
          </a:p>
        </p:txBody>
      </p:sp>
      <p:sp>
        <p:nvSpPr>
          <p:cNvPr id="99" name="Text Box 45"/>
          <p:cNvSpPr txBox="1">
            <a:spLocks noChangeArrowheads="1"/>
          </p:cNvSpPr>
          <p:nvPr/>
        </p:nvSpPr>
        <p:spPr bwMode="auto">
          <a:xfrm rot="21571670">
            <a:off x="1171513" y="2632282"/>
            <a:ext cx="2939141" cy="718430"/>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solidFill>
                  <a:srgbClr val="00B050"/>
                </a:solidFill>
                <a:latin typeface="Calibri" panose="020F0502020204030204" pitchFamily="34" charset="0"/>
              </a:rPr>
              <a:t>another random U[0,1] to sample </a:t>
            </a:r>
            <a:r>
              <a:rPr lang="en-US" sz="2000" b="1" i="1" dirty="0">
                <a:solidFill>
                  <a:srgbClr val="00B050"/>
                </a:solidFill>
                <a:latin typeface="Calibri" panose="020F0502020204030204" pitchFamily="34" charset="0"/>
              </a:rPr>
              <a:t>starting</a:t>
            </a:r>
            <a:r>
              <a:rPr lang="en-US" sz="2000" dirty="0">
                <a:solidFill>
                  <a:srgbClr val="00B050"/>
                </a:solidFill>
                <a:latin typeface="Calibri" panose="020F0502020204030204" pitchFamily="34" charset="0"/>
              </a:rPr>
              <a:t> pool </a:t>
            </a:r>
            <a:endParaRPr lang="en-US" sz="3200" dirty="0">
              <a:solidFill>
                <a:srgbClr val="00B050"/>
              </a:solidFill>
              <a:latin typeface="Calibri" panose="020F0502020204030204" pitchFamily="34" charset="0"/>
            </a:endParaRPr>
          </a:p>
        </p:txBody>
      </p:sp>
      <p:grpSp>
        <p:nvGrpSpPr>
          <p:cNvPr id="76" name="Group 75"/>
          <p:cNvGrpSpPr/>
          <p:nvPr/>
        </p:nvGrpSpPr>
        <p:grpSpPr>
          <a:xfrm>
            <a:off x="6964440" y="4604643"/>
            <a:ext cx="2390699" cy="2096118"/>
            <a:chOff x="5973839" y="4757044"/>
            <a:chExt cx="2390699" cy="2096118"/>
          </a:xfrm>
        </p:grpSpPr>
        <p:grpSp>
          <p:nvGrpSpPr>
            <p:cNvPr id="4" name="Group 5"/>
            <p:cNvGrpSpPr>
              <a:grpSpLocks/>
            </p:cNvGrpSpPr>
            <p:nvPr/>
          </p:nvGrpSpPr>
          <p:grpSpPr bwMode="auto">
            <a:xfrm>
              <a:off x="6348791" y="4866800"/>
              <a:ext cx="2015747" cy="1640967"/>
              <a:chOff x="1104" y="1392"/>
              <a:chExt cx="1056" cy="912"/>
            </a:xfrm>
          </p:grpSpPr>
          <p:sp>
            <p:nvSpPr>
              <p:cNvPr id="5169"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sp>
            <p:nvSpPr>
              <p:cNvPr id="5170"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grpSp>
        <p:sp>
          <p:nvSpPr>
            <p:cNvPr id="53" name="Rectangle 52"/>
            <p:cNvSpPr/>
            <p:nvPr/>
          </p:nvSpPr>
          <p:spPr bwMode="auto">
            <a:xfrm>
              <a:off x="7066518" y="5705475"/>
              <a:ext cx="96281" cy="788988"/>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4" name="Rectangle 53"/>
            <p:cNvSpPr/>
            <p:nvPr/>
          </p:nvSpPr>
          <p:spPr bwMode="auto">
            <a:xfrm>
              <a:off x="7177644" y="5872163"/>
              <a:ext cx="94694" cy="6223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5" name="Rectangle 54"/>
            <p:cNvSpPr/>
            <p:nvPr/>
          </p:nvSpPr>
          <p:spPr bwMode="auto">
            <a:xfrm>
              <a:off x="7284712" y="6076950"/>
              <a:ext cx="101044" cy="417512"/>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6" name="Rectangle 55"/>
            <p:cNvSpPr/>
            <p:nvPr/>
          </p:nvSpPr>
          <p:spPr bwMode="auto">
            <a:xfrm>
              <a:off x="7398660" y="6129338"/>
              <a:ext cx="96837" cy="365125"/>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7" name="Rectangle 56"/>
            <p:cNvSpPr/>
            <p:nvPr/>
          </p:nvSpPr>
          <p:spPr bwMode="auto">
            <a:xfrm>
              <a:off x="6521980" y="6357937"/>
              <a:ext cx="96837" cy="136525"/>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8" name="Rectangle 57"/>
            <p:cNvSpPr/>
            <p:nvPr/>
          </p:nvSpPr>
          <p:spPr bwMode="auto">
            <a:xfrm>
              <a:off x="6414560" y="6474707"/>
              <a:ext cx="95250" cy="1905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9" name="Rectangle 58"/>
            <p:cNvSpPr/>
            <p:nvPr/>
          </p:nvSpPr>
          <p:spPr bwMode="auto">
            <a:xfrm>
              <a:off x="6737350" y="5937956"/>
              <a:ext cx="96838" cy="5558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0" name="Rectangle 59"/>
            <p:cNvSpPr/>
            <p:nvPr/>
          </p:nvSpPr>
          <p:spPr bwMode="auto">
            <a:xfrm>
              <a:off x="6845652" y="6079067"/>
              <a:ext cx="96838" cy="414689"/>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1" name="Rectangle 60"/>
            <p:cNvSpPr/>
            <p:nvPr/>
          </p:nvSpPr>
          <p:spPr bwMode="auto">
            <a:xfrm>
              <a:off x="7712075" y="6459538"/>
              <a:ext cx="96838" cy="36512"/>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2" name="Rectangle 61"/>
            <p:cNvSpPr/>
            <p:nvPr/>
          </p:nvSpPr>
          <p:spPr bwMode="auto">
            <a:xfrm>
              <a:off x="6956602" y="5974644"/>
              <a:ext cx="96837" cy="518583"/>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3" name="Rectangle 62"/>
            <p:cNvSpPr/>
            <p:nvPr/>
          </p:nvSpPr>
          <p:spPr bwMode="auto">
            <a:xfrm>
              <a:off x="7600950" y="6429375"/>
              <a:ext cx="96838" cy="635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4" name="Rectangle 63"/>
            <p:cNvSpPr/>
            <p:nvPr/>
          </p:nvSpPr>
          <p:spPr bwMode="auto">
            <a:xfrm>
              <a:off x="7824788" y="6484938"/>
              <a:ext cx="96837" cy="7937"/>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5" name="Rectangle 64"/>
            <p:cNvSpPr/>
            <p:nvPr/>
          </p:nvSpPr>
          <p:spPr bwMode="auto">
            <a:xfrm>
              <a:off x="7935913" y="6473825"/>
              <a:ext cx="96837" cy="1905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6" name="Text Box 25"/>
            <p:cNvSpPr txBox="1">
              <a:spLocks noChangeArrowheads="1"/>
            </p:cNvSpPr>
            <p:nvPr/>
          </p:nvSpPr>
          <p:spPr bwMode="auto">
            <a:xfrm rot="21571670">
              <a:off x="6594013" y="6504064"/>
              <a:ext cx="1383640"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Pool Stage (</a:t>
              </a:r>
              <a:r>
                <a:rPr lang="en-US" sz="1600" dirty="0" err="1">
                  <a:latin typeface="Calibri" panose="020F0502020204030204" pitchFamily="34" charset="0"/>
                </a:rPr>
                <a:t>ft</a:t>
              </a:r>
              <a:r>
                <a:rPr lang="en-US" sz="1600" dirty="0">
                  <a:latin typeface="Calibri" panose="020F0502020204030204" pitchFamily="34" charset="0"/>
                </a:rPr>
                <a:t>)</a:t>
              </a:r>
              <a:endParaRPr lang="en-US" sz="2700" dirty="0">
                <a:latin typeface="Calibri" panose="020F0502020204030204" pitchFamily="34" charset="0"/>
              </a:endParaRPr>
            </a:p>
          </p:txBody>
        </p:sp>
        <p:sp>
          <p:nvSpPr>
            <p:cNvPr id="67" name="Text Box 26"/>
            <p:cNvSpPr txBox="1">
              <a:spLocks noChangeArrowheads="1"/>
            </p:cNvSpPr>
            <p:nvPr/>
          </p:nvSpPr>
          <p:spPr bwMode="auto">
            <a:xfrm rot="16204749">
              <a:off x="5255519" y="5475364"/>
              <a:ext cx="1785738"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Relative Frequency</a:t>
              </a:r>
              <a:endParaRPr lang="en-US" sz="2700" dirty="0">
                <a:latin typeface="Calibri" panose="020F0502020204030204" pitchFamily="34" charset="0"/>
              </a:endParaRPr>
            </a:p>
          </p:txBody>
        </p:sp>
        <p:sp>
          <p:nvSpPr>
            <p:cNvPr id="100" name="Rectangle 99"/>
            <p:cNvSpPr/>
            <p:nvPr/>
          </p:nvSpPr>
          <p:spPr bwMode="auto">
            <a:xfrm>
              <a:off x="6629225" y="6016979"/>
              <a:ext cx="96837" cy="477484"/>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grpSp>
      <p:grpSp>
        <p:nvGrpSpPr>
          <p:cNvPr id="78" name="Group 77"/>
          <p:cNvGrpSpPr/>
          <p:nvPr/>
        </p:nvGrpSpPr>
        <p:grpSpPr>
          <a:xfrm>
            <a:off x="4384946" y="3101231"/>
            <a:ext cx="2194859" cy="1997371"/>
            <a:chOff x="2931383" y="3311542"/>
            <a:chExt cx="1967744" cy="1997371"/>
          </a:xfrm>
        </p:grpSpPr>
        <p:sp>
          <p:nvSpPr>
            <p:cNvPr id="108" name="Circular Arrow 107"/>
            <p:cNvSpPr/>
            <p:nvPr/>
          </p:nvSpPr>
          <p:spPr>
            <a:xfrm rot="12128786" flipV="1">
              <a:off x="2931383" y="3384530"/>
              <a:ext cx="1587777" cy="1924383"/>
            </a:xfrm>
            <a:prstGeom prst="circularArrow">
              <a:avLst>
                <a:gd name="adj1" fmla="val 2320"/>
                <a:gd name="adj2" fmla="val 566556"/>
                <a:gd name="adj3" fmla="val 20051460"/>
                <a:gd name="adj4" fmla="val 13630478"/>
                <a:gd name="adj5" fmla="val 6413"/>
              </a:avLst>
            </a:prstGeom>
            <a:solidFill>
              <a:srgbClr val="00B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panose="020F0502020204030204" pitchFamily="34" charset="0"/>
              </a:endParaRPr>
            </a:p>
          </p:txBody>
        </p:sp>
        <p:sp>
          <p:nvSpPr>
            <p:cNvPr id="77" name="Circular Arrow 76"/>
            <p:cNvSpPr/>
            <p:nvPr/>
          </p:nvSpPr>
          <p:spPr>
            <a:xfrm rot="3108655" flipV="1">
              <a:off x="3143047" y="3143239"/>
              <a:ext cx="1587777" cy="1924383"/>
            </a:xfrm>
            <a:prstGeom prst="circularArrow">
              <a:avLst>
                <a:gd name="adj1" fmla="val 2320"/>
                <a:gd name="adj2" fmla="val 566556"/>
                <a:gd name="adj3" fmla="val 20051460"/>
                <a:gd name="adj4" fmla="val 14994684"/>
                <a:gd name="adj5" fmla="val 6413"/>
              </a:avLst>
            </a:prstGeom>
            <a:solidFill>
              <a:srgbClr val="00B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panose="020F0502020204030204" pitchFamily="34" charset="0"/>
              </a:endParaRPr>
            </a:p>
          </p:txBody>
        </p:sp>
      </p:grpSp>
      <p:grpSp>
        <p:nvGrpSpPr>
          <p:cNvPr id="81" name="Group 80"/>
          <p:cNvGrpSpPr/>
          <p:nvPr/>
        </p:nvGrpSpPr>
        <p:grpSpPr>
          <a:xfrm>
            <a:off x="5114895" y="5262161"/>
            <a:ext cx="1933972" cy="841541"/>
            <a:chOff x="3590895" y="5262160"/>
            <a:chExt cx="1933972" cy="841541"/>
          </a:xfrm>
        </p:grpSpPr>
        <p:sp>
          <p:nvSpPr>
            <p:cNvPr id="74" name="Line 40"/>
            <p:cNvSpPr>
              <a:spLocks noChangeShapeType="1"/>
            </p:cNvSpPr>
            <p:nvPr/>
          </p:nvSpPr>
          <p:spPr bwMode="auto">
            <a:xfrm flipH="1" flipV="1">
              <a:off x="3590895" y="5841369"/>
              <a:ext cx="516761" cy="0"/>
            </a:xfrm>
            <a:prstGeom prst="line">
              <a:avLst/>
            </a:prstGeom>
            <a:noFill/>
            <a:ln w="19050">
              <a:solidFill>
                <a:schemeClr val="tx1"/>
              </a:solidFill>
              <a:prstDash val="sysDot"/>
              <a:miter lim="800000"/>
              <a:headEnd type="arrow" w="med" len="med"/>
              <a:tailEnd/>
            </a:ln>
          </p:spPr>
          <p:txBody>
            <a:bodyPr wrap="none"/>
            <a:lstStyle/>
            <a:p>
              <a:endParaRPr lang="en-US" dirty="0">
                <a:solidFill>
                  <a:srgbClr val="00B050"/>
                </a:solidFill>
                <a:latin typeface="Calibri" panose="020F0502020204030204" pitchFamily="34" charset="0"/>
              </a:endParaRPr>
            </a:p>
          </p:txBody>
        </p:sp>
        <p:sp>
          <p:nvSpPr>
            <p:cNvPr id="80" name="Text Box 45"/>
            <p:cNvSpPr txBox="1">
              <a:spLocks noChangeArrowheads="1"/>
            </p:cNvSpPr>
            <p:nvPr/>
          </p:nvSpPr>
          <p:spPr bwMode="auto">
            <a:xfrm rot="21571670">
              <a:off x="4175202" y="5262160"/>
              <a:ext cx="1349665" cy="841541"/>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dirty="0">
                  <a:solidFill>
                    <a:srgbClr val="00B050"/>
                  </a:solidFill>
                  <a:latin typeface="Calibri" panose="020F0502020204030204" pitchFamily="34" charset="0"/>
                </a:rPr>
                <a:t>Peak Stage(</a:t>
              </a:r>
              <a:r>
                <a:rPr lang="en-US" dirty="0" err="1">
                  <a:solidFill>
                    <a:srgbClr val="00B050"/>
                  </a:solidFill>
                  <a:latin typeface="Calibri" panose="020F0502020204030204" pitchFamily="34" charset="0"/>
                </a:rPr>
                <a:t>i</a:t>
              </a:r>
              <a:r>
                <a:rPr lang="en-US" dirty="0">
                  <a:solidFill>
                    <a:srgbClr val="00B050"/>
                  </a:solidFill>
                  <a:latin typeface="Calibri" panose="020F0502020204030204" pitchFamily="34" charset="0"/>
                </a:rPr>
                <a:t>)</a:t>
              </a:r>
            </a:p>
          </p:txBody>
        </p:sp>
      </p:grpSp>
      <p:grpSp>
        <p:nvGrpSpPr>
          <p:cNvPr id="5" name="Group 4">
            <a:extLst>
              <a:ext uri="{FF2B5EF4-FFF2-40B4-BE49-F238E27FC236}">
                <a16:creationId xmlns:a16="http://schemas.microsoft.com/office/drawing/2014/main" id="{16BFDD33-83DD-DC94-2D6D-4EC59643CEC7}"/>
              </a:ext>
            </a:extLst>
          </p:cNvPr>
          <p:cNvGrpSpPr/>
          <p:nvPr/>
        </p:nvGrpSpPr>
        <p:grpSpPr>
          <a:xfrm>
            <a:off x="9292048" y="5115992"/>
            <a:ext cx="2831620" cy="1517039"/>
            <a:chOff x="2374838" y="4889514"/>
            <a:chExt cx="2831620" cy="1517039"/>
          </a:xfrm>
        </p:grpSpPr>
        <p:sp>
          <p:nvSpPr>
            <p:cNvPr id="6" name="Text Box 65">
              <a:extLst>
                <a:ext uri="{FF2B5EF4-FFF2-40B4-BE49-F238E27FC236}">
                  <a16:creationId xmlns:a16="http://schemas.microsoft.com/office/drawing/2014/main" id="{7ADAB327-845A-BF19-F090-E564615EFD4F}"/>
                </a:ext>
              </a:extLst>
            </p:cNvPr>
            <p:cNvSpPr txBox="1">
              <a:spLocks noChangeArrowheads="1"/>
            </p:cNvSpPr>
            <p:nvPr/>
          </p:nvSpPr>
          <p:spPr bwMode="auto">
            <a:xfrm>
              <a:off x="2374838" y="4889514"/>
              <a:ext cx="2831620" cy="718430"/>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latin typeface="Calibri" panose="020F0502020204030204" pitchFamily="34" charset="0"/>
                </a:rPr>
                <a:t>the sample is a pool stage frequency curve:</a:t>
              </a:r>
            </a:p>
          </p:txBody>
        </p:sp>
        <p:grpSp>
          <p:nvGrpSpPr>
            <p:cNvPr id="7" name="Group 5">
              <a:extLst>
                <a:ext uri="{FF2B5EF4-FFF2-40B4-BE49-F238E27FC236}">
                  <a16:creationId xmlns:a16="http://schemas.microsoft.com/office/drawing/2014/main" id="{2BCC1E5F-4973-C192-1DCB-509C253E7EFF}"/>
                </a:ext>
              </a:extLst>
            </p:cNvPr>
            <p:cNvGrpSpPr>
              <a:grpSpLocks/>
            </p:cNvGrpSpPr>
            <p:nvPr/>
          </p:nvGrpSpPr>
          <p:grpSpPr bwMode="auto">
            <a:xfrm>
              <a:off x="2985989" y="5716440"/>
              <a:ext cx="1844676" cy="690113"/>
              <a:chOff x="759" y="1240"/>
              <a:chExt cx="1056" cy="912"/>
            </a:xfrm>
          </p:grpSpPr>
          <p:sp>
            <p:nvSpPr>
              <p:cNvPr id="9" name="Line 6">
                <a:extLst>
                  <a:ext uri="{FF2B5EF4-FFF2-40B4-BE49-F238E27FC236}">
                    <a16:creationId xmlns:a16="http://schemas.microsoft.com/office/drawing/2014/main" id="{9EE9012B-BE7D-F73E-DB89-F56A64CB9382}"/>
                  </a:ext>
                </a:extLst>
              </p:cNvPr>
              <p:cNvSpPr>
                <a:spLocks noChangeShapeType="1"/>
              </p:cNvSpPr>
              <p:nvPr/>
            </p:nvSpPr>
            <p:spPr bwMode="auto">
              <a:xfrm flipV="1">
                <a:off x="759" y="1240"/>
                <a:ext cx="0" cy="912"/>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sp>
            <p:nvSpPr>
              <p:cNvPr id="10" name="Line 7">
                <a:extLst>
                  <a:ext uri="{FF2B5EF4-FFF2-40B4-BE49-F238E27FC236}">
                    <a16:creationId xmlns:a16="http://schemas.microsoft.com/office/drawing/2014/main" id="{3767308B-9A2B-D57D-17C1-402B7F14EB08}"/>
                  </a:ext>
                </a:extLst>
              </p:cNvPr>
              <p:cNvSpPr>
                <a:spLocks noChangeShapeType="1"/>
              </p:cNvSpPr>
              <p:nvPr/>
            </p:nvSpPr>
            <p:spPr bwMode="auto">
              <a:xfrm>
                <a:off x="759" y="2152"/>
                <a:ext cx="1056" cy="0"/>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grpSp>
        <p:sp>
          <p:nvSpPr>
            <p:cNvPr id="8" name="Freeform 118">
              <a:extLst>
                <a:ext uri="{FF2B5EF4-FFF2-40B4-BE49-F238E27FC236}">
                  <a16:creationId xmlns:a16="http://schemas.microsoft.com/office/drawing/2014/main" id="{B06B60D6-924C-17C8-A703-FB3ED4241F28}"/>
                </a:ext>
              </a:extLst>
            </p:cNvPr>
            <p:cNvSpPr/>
            <p:nvPr/>
          </p:nvSpPr>
          <p:spPr>
            <a:xfrm>
              <a:off x="3105409" y="5787255"/>
              <a:ext cx="1466491" cy="508958"/>
            </a:xfrm>
            <a:custGeom>
              <a:avLst/>
              <a:gdLst>
                <a:gd name="connsiteX0" fmla="*/ 0 w 1466491"/>
                <a:gd name="connsiteY0" fmla="*/ 508958 h 508958"/>
                <a:gd name="connsiteX1" fmla="*/ 172529 w 1466491"/>
                <a:gd name="connsiteY1" fmla="*/ 431321 h 508958"/>
                <a:gd name="connsiteX2" fmla="*/ 414068 w 1466491"/>
                <a:gd name="connsiteY2" fmla="*/ 241540 h 508958"/>
                <a:gd name="connsiteX3" fmla="*/ 560717 w 1466491"/>
                <a:gd name="connsiteY3" fmla="*/ 241540 h 508958"/>
                <a:gd name="connsiteX4" fmla="*/ 828136 w 1466491"/>
                <a:gd name="connsiteY4" fmla="*/ 138023 h 508958"/>
                <a:gd name="connsiteX5" fmla="*/ 1000665 w 1466491"/>
                <a:gd name="connsiteY5" fmla="*/ 94890 h 508958"/>
                <a:gd name="connsiteX6" fmla="*/ 1268084 w 1466491"/>
                <a:gd name="connsiteY6" fmla="*/ 17253 h 508958"/>
                <a:gd name="connsiteX7" fmla="*/ 1466491 w 1466491"/>
                <a:gd name="connsiteY7" fmla="*/ 0 h 50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6491" h="508958">
                  <a:moveTo>
                    <a:pt x="0" y="508958"/>
                  </a:moveTo>
                  <a:lnTo>
                    <a:pt x="172529" y="431321"/>
                  </a:lnTo>
                  <a:lnTo>
                    <a:pt x="414068" y="241540"/>
                  </a:lnTo>
                  <a:lnTo>
                    <a:pt x="560717" y="241540"/>
                  </a:lnTo>
                  <a:lnTo>
                    <a:pt x="828136" y="138023"/>
                  </a:lnTo>
                  <a:lnTo>
                    <a:pt x="1000665" y="94890"/>
                  </a:lnTo>
                  <a:lnTo>
                    <a:pt x="1268084" y="17253"/>
                  </a:lnTo>
                  <a:lnTo>
                    <a:pt x="1466491" y="0"/>
                  </a:lnTo>
                </a:path>
              </a:pathLst>
            </a:custGeom>
            <a:ln w="19050">
              <a:solidFill>
                <a:srgbClr val="B469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grpSp>
      <p:sp>
        <p:nvSpPr>
          <p:cNvPr id="11" name="Rectangle 34">
            <a:extLst>
              <a:ext uri="{FF2B5EF4-FFF2-40B4-BE49-F238E27FC236}">
                <a16:creationId xmlns:a16="http://schemas.microsoft.com/office/drawing/2014/main" id="{14AEDD66-3D08-2CF9-1824-63A15856CFB1}"/>
              </a:ext>
            </a:extLst>
          </p:cNvPr>
          <p:cNvSpPr>
            <a:spLocks noChangeArrowheads="1"/>
          </p:cNvSpPr>
          <p:nvPr/>
        </p:nvSpPr>
        <p:spPr bwMode="auto">
          <a:xfrm>
            <a:off x="260821" y="0"/>
            <a:ext cx="11032746" cy="1143000"/>
          </a:xfrm>
          <a:prstGeom prst="rect">
            <a:avLst/>
          </a:prstGeom>
          <a:noFill/>
          <a:ln w="9525">
            <a:noFill/>
            <a:miter lim="800000"/>
            <a:headEnd/>
            <a:tailEnd/>
          </a:ln>
          <a:effectLst/>
        </p:spPr>
        <p:txBody>
          <a:bodyPr anchor="ctr"/>
          <a:lstStyle/>
          <a:p>
            <a:pPr algn="ctr">
              <a:defRPr/>
            </a:pPr>
            <a:r>
              <a:rPr lang="en-US" sz="4000" dirty="0">
                <a:latin typeface="Calibri" panose="020F0502020204030204" pitchFamily="34" charset="0"/>
              </a:rPr>
              <a:t>To generate Pool Stage Frequency Curve</a:t>
            </a:r>
          </a:p>
        </p:txBody>
      </p:sp>
      <p:sp>
        <p:nvSpPr>
          <p:cNvPr id="12" name="Rectangle 66">
            <a:extLst>
              <a:ext uri="{FF2B5EF4-FFF2-40B4-BE49-F238E27FC236}">
                <a16:creationId xmlns:a16="http://schemas.microsoft.com/office/drawing/2014/main" id="{72FA963D-2B8E-079E-23F9-0A9B127B2CCB}"/>
              </a:ext>
            </a:extLst>
          </p:cNvPr>
          <p:cNvSpPr>
            <a:spLocks noChangeArrowheads="1"/>
          </p:cNvSpPr>
          <p:nvPr/>
        </p:nvSpPr>
        <p:spPr bwMode="auto">
          <a:xfrm>
            <a:off x="1021807" y="881064"/>
            <a:ext cx="9184639" cy="600075"/>
          </a:xfrm>
          <a:prstGeom prst="rect">
            <a:avLst/>
          </a:prstGeom>
          <a:noFill/>
          <a:ln w="9525">
            <a:noFill/>
            <a:miter lim="800000"/>
            <a:headEnd/>
            <a:tailEnd/>
          </a:ln>
          <a:effectLst/>
        </p:spPr>
        <p:txBody>
          <a:bodyPr anchor="ctr"/>
          <a:lstStyle/>
          <a:p>
            <a:pPr algn="ctr">
              <a:defRPr/>
            </a:pPr>
            <a:r>
              <a:rPr lang="en-US" sz="3200" dirty="0">
                <a:latin typeface="Calibri" panose="020F0502020204030204" pitchFamily="34" charset="0"/>
              </a:rPr>
              <a:t>simulate each event to determine pool stage</a:t>
            </a:r>
          </a:p>
        </p:txBody>
      </p:sp>
    </p:spTree>
    <p:extLst>
      <p:ext uri="{BB962C8B-B14F-4D97-AF65-F5344CB8AC3E}">
        <p14:creationId xmlns:p14="http://schemas.microsoft.com/office/powerpoint/2010/main" val="3741816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0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933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7" grpId="0" animBg="1"/>
      <p:bldP spid="139338" grpId="0"/>
      <p:bldP spid="41" grpId="0"/>
      <p:bldP spid="49" grpId="0"/>
      <p:bldP spid="93" grpId="0" animBg="1"/>
      <p:bldP spid="97" grpId="0" animBg="1"/>
      <p:bldP spid="98" grpId="0"/>
      <p:bldP spid="99"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Knowledge Uncertainty?</a:t>
            </a:r>
          </a:p>
        </p:txBody>
      </p:sp>
      <p:sp>
        <p:nvSpPr>
          <p:cNvPr id="3" name="Content Placeholder 2"/>
          <p:cNvSpPr>
            <a:spLocks noGrp="1"/>
          </p:cNvSpPr>
          <p:nvPr>
            <p:ph idx="1"/>
          </p:nvPr>
        </p:nvSpPr>
        <p:spPr>
          <a:xfrm>
            <a:off x="1046480" y="1758950"/>
            <a:ext cx="10017760" cy="4114800"/>
          </a:xfrm>
        </p:spPr>
        <p:txBody>
          <a:bodyPr/>
          <a:lstStyle/>
          <a:p>
            <a:pPr>
              <a:spcBef>
                <a:spcPts val="1800"/>
              </a:spcBef>
              <a:defRPr/>
            </a:pPr>
            <a:r>
              <a:rPr lang="en-US" dirty="0"/>
              <a:t>What we’ve looked at so far has computed a best estimate  of stage frequency curve at C</a:t>
            </a:r>
          </a:p>
          <a:p>
            <a:pPr lvl="1">
              <a:spcBef>
                <a:spcPts val="1800"/>
              </a:spcBef>
              <a:defRPr/>
            </a:pPr>
            <a:r>
              <a:rPr lang="en-US" dirty="0"/>
              <a:t>The Monte Carlo sampling is only addressing </a:t>
            </a:r>
            <a:r>
              <a:rPr lang="en-US" b="1" dirty="0">
                <a:solidFill>
                  <a:srgbClr val="00B050"/>
                </a:solidFill>
              </a:rPr>
              <a:t>natural</a:t>
            </a:r>
            <a:r>
              <a:rPr lang="en-US" dirty="0">
                <a:solidFill>
                  <a:srgbClr val="00B050"/>
                </a:solidFill>
              </a:rPr>
              <a:t> </a:t>
            </a:r>
            <a:r>
              <a:rPr lang="en-US" b="1" dirty="0">
                <a:solidFill>
                  <a:srgbClr val="00B050"/>
                </a:solidFill>
              </a:rPr>
              <a:t>variability</a:t>
            </a:r>
            <a:r>
              <a:rPr lang="en-US" i="1" dirty="0">
                <a:solidFill>
                  <a:srgbClr val="00B050"/>
                </a:solidFill>
              </a:rPr>
              <a:t> </a:t>
            </a:r>
            <a:r>
              <a:rPr lang="en-US" dirty="0"/>
              <a:t>in flood magnitudes (and initial reservoir level)</a:t>
            </a:r>
            <a:endParaRPr lang="en-US" i="1" dirty="0"/>
          </a:p>
          <a:p>
            <a:pPr>
              <a:spcBef>
                <a:spcPts val="1800"/>
              </a:spcBef>
              <a:defRPr/>
            </a:pPr>
            <a:r>
              <a:rPr lang="en-US" dirty="0"/>
              <a:t>It has not yet included </a:t>
            </a:r>
            <a:r>
              <a:rPr lang="en-US" b="1" dirty="0">
                <a:solidFill>
                  <a:srgbClr val="FF6600"/>
                </a:solidFill>
              </a:rPr>
              <a:t>uncertainty</a:t>
            </a:r>
            <a:r>
              <a:rPr lang="en-US" dirty="0">
                <a:solidFill>
                  <a:srgbClr val="FF6600"/>
                </a:solidFill>
              </a:rPr>
              <a:t> </a:t>
            </a:r>
            <a:r>
              <a:rPr lang="en-US" dirty="0"/>
              <a:t>in the flow distributions, or in the model parameters</a:t>
            </a:r>
          </a:p>
        </p:txBody>
      </p:sp>
    </p:spTree>
    <p:extLst>
      <p:ext uri="{BB962C8B-B14F-4D97-AF65-F5344CB8AC3E}">
        <p14:creationId xmlns:p14="http://schemas.microsoft.com/office/powerpoint/2010/main" val="820602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dirty="0"/>
              <a:t>Natural Variability</a:t>
            </a:r>
          </a:p>
        </p:txBody>
      </p:sp>
      <p:sp>
        <p:nvSpPr>
          <p:cNvPr id="8195" name="Rectangle 3"/>
          <p:cNvSpPr>
            <a:spLocks noGrp="1" noChangeArrowheads="1"/>
          </p:cNvSpPr>
          <p:nvPr>
            <p:ph type="body" idx="1"/>
          </p:nvPr>
        </p:nvSpPr>
        <p:spPr>
          <a:xfrm>
            <a:off x="1073098" y="1846263"/>
            <a:ext cx="9458000" cy="4392612"/>
          </a:xfrm>
        </p:spPr>
        <p:txBody>
          <a:bodyPr/>
          <a:lstStyle/>
          <a:p>
            <a:pPr marL="0" indent="0" eaLnBrk="1" hangingPunct="1">
              <a:buNone/>
              <a:defRPr/>
            </a:pPr>
            <a:r>
              <a:rPr lang="en-US" dirty="0"/>
              <a:t>Some variables are </a:t>
            </a:r>
            <a:r>
              <a:rPr lang="en-US" u="sng" dirty="0"/>
              <a:t>naturally random</a:t>
            </a:r>
            <a:r>
              <a:rPr lang="en-US" dirty="0"/>
              <a:t> in that they change or vary unpredictably through time or space </a:t>
            </a:r>
            <a:endParaRPr lang="en-US" b="1" i="1" dirty="0">
              <a:solidFill>
                <a:srgbClr val="FFFF00"/>
              </a:solidFill>
              <a:latin typeface="Ink Free" panose="03080402000500000000" pitchFamily="66" charset="0"/>
            </a:endParaRPr>
          </a:p>
          <a:p>
            <a:pPr eaLnBrk="1" hangingPunct="1">
              <a:lnSpc>
                <a:spcPts val="2700"/>
              </a:lnSpc>
              <a:spcBef>
                <a:spcPct val="0"/>
              </a:spcBef>
              <a:buNone/>
              <a:defRPr/>
            </a:pPr>
            <a:endParaRPr lang="en-US" i="1" dirty="0"/>
          </a:p>
          <a:p>
            <a:pPr eaLnBrk="1" hangingPunct="1">
              <a:buFont typeface="Wingdings" pitchFamily="2" charset="2"/>
              <a:buNone/>
              <a:defRPr/>
            </a:pPr>
            <a:r>
              <a:rPr lang="en-US" dirty="0"/>
              <a:t>	</a:t>
            </a:r>
            <a:r>
              <a:rPr lang="en-US" b="1" dirty="0"/>
              <a:t>Examples</a:t>
            </a:r>
          </a:p>
          <a:p>
            <a:pPr lvl="1" eaLnBrk="1" hangingPunct="1">
              <a:defRPr/>
            </a:pPr>
            <a:r>
              <a:rPr lang="en-US" dirty="0"/>
              <a:t>annual peak streamflow</a:t>
            </a:r>
          </a:p>
          <a:p>
            <a:pPr lvl="1" eaLnBrk="1" hangingPunct="1">
              <a:defRPr/>
            </a:pPr>
            <a:r>
              <a:rPr lang="en-US" dirty="0"/>
              <a:t>initial reservoir pool stage</a:t>
            </a:r>
          </a:p>
          <a:p>
            <a:pPr lvl="1" eaLnBrk="1" hangingPunct="1">
              <a:defRPr/>
            </a:pPr>
            <a:r>
              <a:rPr lang="en-US" dirty="0"/>
              <a:t>channel roughness, which can be affected by a flood event</a:t>
            </a:r>
          </a:p>
          <a:p>
            <a:pPr lvl="1" eaLnBrk="1" hangingPunct="1">
              <a:defRPr/>
            </a:pPr>
            <a:r>
              <a:rPr lang="en-US" dirty="0"/>
              <a:t>soil properties </a:t>
            </a:r>
            <a:r>
              <a:rPr lang="en-US" b="1" dirty="0">
                <a:solidFill>
                  <a:srgbClr val="C00000"/>
                </a:solidFill>
                <a:latin typeface="Ink Free" panose="03080402000500000000" pitchFamily="66" charset="0"/>
              </a:rPr>
              <a:t>(vary in space, not time)</a:t>
            </a:r>
          </a:p>
        </p:txBody>
      </p:sp>
      <p:sp>
        <p:nvSpPr>
          <p:cNvPr id="5" name="TextBox 4"/>
          <p:cNvSpPr txBox="1"/>
          <p:nvPr/>
        </p:nvSpPr>
        <p:spPr>
          <a:xfrm>
            <a:off x="7897005" y="271836"/>
            <a:ext cx="2920520" cy="1323439"/>
          </a:xfrm>
          <a:prstGeom prst="rect">
            <a:avLst/>
          </a:prstGeom>
          <a:noFill/>
        </p:spPr>
        <p:txBody>
          <a:bodyPr wrap="square" rtlCol="0">
            <a:spAutoFit/>
          </a:bodyPr>
          <a:lstStyle/>
          <a:p>
            <a:pPr algn="ctr"/>
            <a:r>
              <a:rPr lang="en-US" sz="4000" b="1" dirty="0">
                <a:solidFill>
                  <a:srgbClr val="008000"/>
                </a:solidFill>
                <a:latin typeface="Ink Free" panose="03080402000500000000" pitchFamily="66" charset="0"/>
              </a:rPr>
              <a:t>Aleatory Uncertainty</a:t>
            </a:r>
            <a:endParaRPr lang="en-US" sz="4000" dirty="0">
              <a:solidFill>
                <a:srgbClr val="008000"/>
              </a:solidFill>
              <a:latin typeface="Calibri" panose="020F0502020204030204" pitchFamily="34" charset="0"/>
            </a:endParaRPr>
          </a:p>
        </p:txBody>
      </p:sp>
      <p:sp>
        <p:nvSpPr>
          <p:cNvPr id="2" name="Slide Number Placeholder 1">
            <a:extLst>
              <a:ext uri="{FF2B5EF4-FFF2-40B4-BE49-F238E27FC236}">
                <a16:creationId xmlns:a16="http://schemas.microsoft.com/office/drawing/2014/main" id="{C9974AB6-FC21-1F6A-3C52-039AA617C77A}"/>
              </a:ext>
            </a:extLst>
          </p:cNvPr>
          <p:cNvSpPr>
            <a:spLocks noGrp="1"/>
          </p:cNvSpPr>
          <p:nvPr>
            <p:ph type="sldNum" sz="quarter" idx="12"/>
          </p:nvPr>
        </p:nvSpPr>
        <p:spPr/>
        <p:txBody>
          <a:bodyPr/>
          <a:lstStyle/>
          <a:p>
            <a:pPr>
              <a:defRPr/>
            </a:pPr>
            <a:fld id="{9CD81297-4513-4774-B1A4-8EBF832F2CC4}" type="slidenum">
              <a:rPr lang="en-US" smtClean="0"/>
              <a:pPr>
                <a:defRPr/>
              </a:pPr>
              <a:t>56</a:t>
            </a:fld>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733DCE8-B865-4668-94BE-CD274069192D}"/>
              </a:ext>
            </a:extLst>
          </p:cNvPr>
          <p:cNvSpPr txBox="1"/>
          <p:nvPr/>
        </p:nvSpPr>
        <p:spPr>
          <a:xfrm>
            <a:off x="7897005" y="271836"/>
            <a:ext cx="2920520" cy="1323439"/>
          </a:xfrm>
          <a:prstGeom prst="rect">
            <a:avLst/>
          </a:prstGeom>
          <a:noFill/>
        </p:spPr>
        <p:txBody>
          <a:bodyPr wrap="square" rtlCol="0">
            <a:spAutoFit/>
          </a:bodyPr>
          <a:lstStyle/>
          <a:p>
            <a:pPr algn="ctr"/>
            <a:r>
              <a:rPr lang="en-US" sz="4000" b="1" dirty="0">
                <a:solidFill>
                  <a:srgbClr val="008000"/>
                </a:solidFill>
                <a:latin typeface="Ink Free" panose="03080402000500000000" pitchFamily="66" charset="0"/>
              </a:rPr>
              <a:t>Epistemic Uncertainty</a:t>
            </a:r>
            <a:endParaRPr lang="en-US" sz="4000" dirty="0">
              <a:solidFill>
                <a:srgbClr val="008000"/>
              </a:solidFill>
              <a:latin typeface="Calibri" panose="020F0502020204030204" pitchFamily="34" charset="0"/>
            </a:endParaRPr>
          </a:p>
        </p:txBody>
      </p:sp>
      <p:sp>
        <p:nvSpPr>
          <p:cNvPr id="8194" name="Rectangle 2"/>
          <p:cNvSpPr>
            <a:spLocks noGrp="1" noChangeArrowheads="1"/>
          </p:cNvSpPr>
          <p:nvPr>
            <p:ph type="title"/>
          </p:nvPr>
        </p:nvSpPr>
        <p:spPr/>
        <p:txBody>
          <a:bodyPr/>
          <a:lstStyle/>
          <a:p>
            <a:pPr eaLnBrk="1" hangingPunct="1">
              <a:defRPr/>
            </a:pPr>
            <a:r>
              <a:rPr lang="en-US" dirty="0"/>
              <a:t>Knowledge Uncertainty</a:t>
            </a:r>
          </a:p>
        </p:txBody>
      </p:sp>
      <p:sp>
        <p:nvSpPr>
          <p:cNvPr id="8195" name="Rectangle 3"/>
          <p:cNvSpPr>
            <a:spLocks noGrp="1" noChangeArrowheads="1"/>
          </p:cNvSpPr>
          <p:nvPr>
            <p:ph type="body" idx="1"/>
          </p:nvPr>
        </p:nvSpPr>
        <p:spPr>
          <a:xfrm>
            <a:off x="1080655" y="1668545"/>
            <a:ext cx="9047595" cy="4570331"/>
          </a:xfrm>
        </p:spPr>
        <p:txBody>
          <a:bodyPr/>
          <a:lstStyle/>
          <a:p>
            <a:pPr marL="0" indent="0" eaLnBrk="1" hangingPunct="1">
              <a:buNone/>
              <a:defRPr/>
            </a:pPr>
            <a:r>
              <a:rPr lang="en-US" dirty="0"/>
              <a:t>The degree to which we are </a:t>
            </a:r>
            <a:r>
              <a:rPr lang="en-US" b="1" u="sng" dirty="0"/>
              <a:t>unsure</a:t>
            </a:r>
            <a:r>
              <a:rPr lang="en-US" dirty="0"/>
              <a:t> about any parameters and relationships used in computation: </a:t>
            </a:r>
            <a:r>
              <a:rPr lang="en-US" dirty="0">
                <a:solidFill>
                  <a:srgbClr val="C00000"/>
                </a:solidFill>
              </a:rPr>
              <a:t>economic, hydraulic or statistical</a:t>
            </a:r>
          </a:p>
          <a:p>
            <a:pPr eaLnBrk="1" hangingPunct="1">
              <a:spcBef>
                <a:spcPts val="1200"/>
              </a:spcBef>
              <a:buNone/>
              <a:defRPr/>
            </a:pPr>
            <a:r>
              <a:rPr lang="en-US" i="1" dirty="0"/>
              <a:t>Might be </a:t>
            </a:r>
            <a:r>
              <a:rPr lang="en-US" i="1" u="sng" dirty="0"/>
              <a:t>reducible</a:t>
            </a:r>
            <a:r>
              <a:rPr lang="en-US" i="1" dirty="0"/>
              <a:t> with more information…</a:t>
            </a:r>
          </a:p>
          <a:p>
            <a:pPr eaLnBrk="1" hangingPunct="1">
              <a:spcBef>
                <a:spcPts val="1800"/>
              </a:spcBef>
              <a:buNone/>
              <a:defRPr/>
            </a:pPr>
            <a:r>
              <a:rPr lang="en-US" dirty="0"/>
              <a:t>	</a:t>
            </a:r>
            <a:r>
              <a:rPr lang="en-US" b="1" dirty="0"/>
              <a:t>Examples</a:t>
            </a:r>
          </a:p>
          <a:p>
            <a:pPr lvl="1" eaLnBrk="1" hangingPunct="1">
              <a:defRPr/>
            </a:pPr>
            <a:r>
              <a:rPr lang="en-US" dirty="0"/>
              <a:t>estimates of probability</a:t>
            </a:r>
          </a:p>
          <a:p>
            <a:pPr lvl="1" eaLnBrk="1" hangingPunct="1">
              <a:spcBef>
                <a:spcPts val="400"/>
              </a:spcBef>
              <a:defRPr/>
            </a:pPr>
            <a:r>
              <a:rPr lang="en-US" dirty="0"/>
              <a:t>value of structures/contents in flood plain</a:t>
            </a:r>
          </a:p>
          <a:p>
            <a:pPr lvl="1" eaLnBrk="1" hangingPunct="1">
              <a:spcBef>
                <a:spcPts val="400"/>
              </a:spcBef>
              <a:defRPr/>
            </a:pPr>
            <a:r>
              <a:rPr lang="en-US" dirty="0"/>
              <a:t>channel roughness, which we don’t know precisely</a:t>
            </a:r>
          </a:p>
          <a:p>
            <a:pPr lvl="1" eaLnBrk="1" hangingPunct="1">
              <a:spcBef>
                <a:spcPts val="400"/>
              </a:spcBef>
              <a:defRPr/>
            </a:pPr>
            <a:r>
              <a:rPr lang="en-US" dirty="0"/>
              <a:t>a model that is too simple</a:t>
            </a:r>
          </a:p>
        </p:txBody>
      </p:sp>
      <p:sp>
        <p:nvSpPr>
          <p:cNvPr id="2" name="Oval 1">
            <a:extLst>
              <a:ext uri="{FF2B5EF4-FFF2-40B4-BE49-F238E27FC236}">
                <a16:creationId xmlns:a16="http://schemas.microsoft.com/office/drawing/2014/main" id="{4256D9B3-DF87-4DAB-9490-E409B3D53CF2}"/>
              </a:ext>
            </a:extLst>
          </p:cNvPr>
          <p:cNvSpPr/>
          <p:nvPr/>
        </p:nvSpPr>
        <p:spPr bwMode="auto">
          <a:xfrm>
            <a:off x="1140550" y="4366170"/>
            <a:ext cx="5322276" cy="627145"/>
          </a:xfrm>
          <a:prstGeom prst="ellipse">
            <a:avLst/>
          </a:prstGeom>
          <a:noFill/>
          <a:ln w="38100" cap="flat" cmpd="sng" algn="ctr">
            <a:solidFill>
              <a:schemeClr val="accent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Narrow" pitchFamily="34" charset="0"/>
            </a:endParaRPr>
          </a:p>
        </p:txBody>
      </p:sp>
      <p:sp>
        <p:nvSpPr>
          <p:cNvPr id="3" name="TextBox 2">
            <a:extLst>
              <a:ext uri="{FF2B5EF4-FFF2-40B4-BE49-F238E27FC236}">
                <a16:creationId xmlns:a16="http://schemas.microsoft.com/office/drawing/2014/main" id="{A7E4634B-F1C7-1E11-4FB4-90AB02E74E2B}"/>
              </a:ext>
            </a:extLst>
          </p:cNvPr>
          <p:cNvSpPr txBox="1"/>
          <p:nvPr/>
        </p:nvSpPr>
        <p:spPr>
          <a:xfrm>
            <a:off x="8858250" y="3619795"/>
            <a:ext cx="3079284" cy="1692771"/>
          </a:xfrm>
          <a:prstGeom prst="rect">
            <a:avLst/>
          </a:prstGeom>
          <a:noFill/>
        </p:spPr>
        <p:txBody>
          <a:bodyPr wrap="square" rtlCol="0">
            <a:spAutoFit/>
          </a:bodyPr>
          <a:lstStyle/>
          <a:p>
            <a:pPr algn="ctr"/>
            <a:r>
              <a:rPr lang="en-US" sz="2600" b="1" dirty="0">
                <a:latin typeface="Ink Free" panose="03080402000500000000" pitchFamily="66" charset="0"/>
              </a:rPr>
              <a:t>decision metrics often encompass NV, but KU still adds “spread”</a:t>
            </a:r>
            <a:endParaRPr lang="en-US" sz="2600" dirty="0">
              <a:latin typeface="Calibri" panose="020F0502020204030204" pitchFamily="34" charset="0"/>
            </a:endParaRPr>
          </a:p>
        </p:txBody>
      </p:sp>
      <p:sp>
        <p:nvSpPr>
          <p:cNvPr id="4" name="Slide Number Placeholder 3">
            <a:extLst>
              <a:ext uri="{FF2B5EF4-FFF2-40B4-BE49-F238E27FC236}">
                <a16:creationId xmlns:a16="http://schemas.microsoft.com/office/drawing/2014/main" id="{41AE8212-5A20-22A2-AB35-BADFA910E3F1}"/>
              </a:ext>
            </a:extLst>
          </p:cNvPr>
          <p:cNvSpPr>
            <a:spLocks noGrp="1"/>
          </p:cNvSpPr>
          <p:nvPr>
            <p:ph type="sldNum" sz="quarter" idx="12"/>
          </p:nvPr>
        </p:nvSpPr>
        <p:spPr/>
        <p:txBody>
          <a:bodyPr/>
          <a:lstStyle/>
          <a:p>
            <a:pPr>
              <a:defRPr/>
            </a:pPr>
            <a:fld id="{9CD81297-4513-4774-B1A4-8EBF832F2CC4}" type="slidenum">
              <a:rPr lang="en-US" smtClean="0"/>
              <a:pPr>
                <a:defRPr/>
              </a:pPr>
              <a:t>57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1076960" y="273050"/>
            <a:ext cx="10099040" cy="1143000"/>
          </a:xfrm>
        </p:spPr>
        <p:txBody>
          <a:bodyPr/>
          <a:lstStyle/>
          <a:p>
            <a:pPr eaLnBrk="1" hangingPunct="1">
              <a:defRPr/>
            </a:pPr>
            <a:r>
              <a:rPr lang="en-US" dirty="0"/>
              <a:t>How do we capture knowledge uncertainty in MC event modeling?</a:t>
            </a:r>
          </a:p>
        </p:txBody>
      </p:sp>
      <p:sp>
        <p:nvSpPr>
          <p:cNvPr id="159747" name="Rectangle 3"/>
          <p:cNvSpPr>
            <a:spLocks noGrp="1" noChangeArrowheads="1"/>
          </p:cNvSpPr>
          <p:nvPr>
            <p:ph type="body" idx="1"/>
          </p:nvPr>
        </p:nvSpPr>
        <p:spPr>
          <a:xfrm>
            <a:off x="1076961" y="1681163"/>
            <a:ext cx="10208722" cy="4114800"/>
          </a:xfrm>
        </p:spPr>
        <p:txBody>
          <a:bodyPr/>
          <a:lstStyle/>
          <a:p>
            <a:pPr eaLnBrk="1" hangingPunct="1">
              <a:spcBef>
                <a:spcPct val="40000"/>
              </a:spcBef>
              <a:buNone/>
              <a:defRPr/>
            </a:pPr>
            <a:r>
              <a:rPr lang="en-US" u="sng" dirty="0"/>
              <a:t>Two-level Nested Monte Carlo</a:t>
            </a:r>
            <a:r>
              <a:rPr lang="en-US" dirty="0"/>
              <a:t>:  </a:t>
            </a:r>
          </a:p>
          <a:p>
            <a:pPr marL="514350" indent="-514350" eaLnBrk="1" hangingPunct="1">
              <a:spcBef>
                <a:spcPct val="40000"/>
              </a:spcBef>
              <a:buFont typeface="+mj-lt"/>
              <a:buAutoNum type="arabicPeriod" startAt="2"/>
              <a:defRPr/>
            </a:pPr>
            <a:r>
              <a:rPr lang="en-US" sz="2700" dirty="0"/>
              <a:t>Sample instances of </a:t>
            </a:r>
            <a:r>
              <a:rPr lang="en-US" sz="2700" dirty="0">
                <a:solidFill>
                  <a:srgbClr val="00B050"/>
                </a:solidFill>
              </a:rPr>
              <a:t>natural variabilities </a:t>
            </a:r>
            <a:r>
              <a:rPr lang="en-US" sz="2700" dirty="0"/>
              <a:t>as flood </a:t>
            </a:r>
            <a:r>
              <a:rPr lang="en-US" sz="2700" i="1" dirty="0"/>
              <a:t>events</a:t>
            </a:r>
            <a:r>
              <a:rPr lang="en-US" sz="2700" dirty="0"/>
              <a:t>, with enough events to capture distributions of flow and starting stage  </a:t>
            </a:r>
          </a:p>
          <a:p>
            <a:pPr marL="514350" indent="-514350" eaLnBrk="1" hangingPunct="1">
              <a:spcBef>
                <a:spcPct val="40000"/>
              </a:spcBef>
              <a:buFont typeface="+mj-lt"/>
              <a:buAutoNum type="arabicPeriod"/>
              <a:defRPr/>
            </a:pPr>
            <a:r>
              <a:rPr lang="en-US" sz="2700" dirty="0"/>
              <a:t>Sample instances of </a:t>
            </a:r>
            <a:r>
              <a:rPr lang="en-US" sz="2700" dirty="0">
                <a:solidFill>
                  <a:srgbClr val="FF6600"/>
                </a:solidFill>
              </a:rPr>
              <a:t>knowledge uncertainties </a:t>
            </a:r>
            <a:r>
              <a:rPr lang="en-US" sz="2700" dirty="0"/>
              <a:t>in model parameters for each </a:t>
            </a:r>
            <a:r>
              <a:rPr lang="en-US" sz="2700" i="1" dirty="0"/>
              <a:t>realization</a:t>
            </a:r>
            <a:r>
              <a:rPr lang="en-US" sz="2700" dirty="0"/>
              <a:t> of the stage distribution, FIRST</a:t>
            </a:r>
          </a:p>
        </p:txBody>
      </p:sp>
      <p:pic>
        <p:nvPicPr>
          <p:cNvPr id="45061" name="Picture 5"/>
          <p:cNvPicPr>
            <a:picLocks noChangeArrowheads="1"/>
          </p:cNvPicPr>
          <p:nvPr/>
        </p:nvPicPr>
        <p:blipFill>
          <a:blip r:embed="rId3" cstate="print"/>
          <a:srcRect l="3603" t="5269" r="5013" b="4742"/>
          <a:stretch>
            <a:fillRect/>
          </a:stretch>
        </p:blipFill>
        <p:spPr bwMode="auto">
          <a:xfrm>
            <a:off x="1546225" y="6237289"/>
            <a:ext cx="750888" cy="598487"/>
          </a:xfrm>
          <a:prstGeom prst="rect">
            <a:avLst/>
          </a:prstGeom>
          <a:noFill/>
          <a:ln w="25400">
            <a:noFill/>
            <a:miter lim="800000"/>
            <a:headEnd/>
            <a:tailEnd/>
          </a:ln>
        </p:spPr>
      </p:pic>
      <p:grpSp>
        <p:nvGrpSpPr>
          <p:cNvPr id="2" name="Group 11"/>
          <p:cNvGrpSpPr/>
          <p:nvPr/>
        </p:nvGrpSpPr>
        <p:grpSpPr>
          <a:xfrm>
            <a:off x="4559081" y="4447212"/>
            <a:ext cx="7058153" cy="1891289"/>
            <a:chOff x="3526166" y="4447211"/>
            <a:chExt cx="7058153" cy="1891289"/>
          </a:xfrm>
        </p:grpSpPr>
        <p:sp>
          <p:nvSpPr>
            <p:cNvPr id="5" name="Circular Arrow 4"/>
            <p:cNvSpPr/>
            <p:nvPr/>
          </p:nvSpPr>
          <p:spPr>
            <a:xfrm rot="12392870" flipH="1">
              <a:off x="3526166" y="4595233"/>
              <a:ext cx="1678246" cy="1743267"/>
            </a:xfrm>
            <a:prstGeom prst="circularArrow">
              <a:avLst>
                <a:gd name="adj1" fmla="val 7266"/>
                <a:gd name="adj2" fmla="val 1031861"/>
                <a:gd name="adj3" fmla="val 20455096"/>
                <a:gd name="adj4" fmla="val 10800000"/>
                <a:gd name="adj5" fmla="val 10286"/>
              </a:avLst>
            </a:prstGeom>
            <a:solidFill>
              <a:srgbClr val="00B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panose="020F0502020204030204" pitchFamily="34" charset="0"/>
              </a:endParaRPr>
            </a:p>
          </p:txBody>
        </p:sp>
        <p:sp>
          <p:nvSpPr>
            <p:cNvPr id="6" name="Block Arc 5"/>
            <p:cNvSpPr/>
            <p:nvPr/>
          </p:nvSpPr>
          <p:spPr>
            <a:xfrm rot="1134482" flipH="1">
              <a:off x="3636294" y="4764632"/>
              <a:ext cx="1416412" cy="1400057"/>
            </a:xfrm>
            <a:prstGeom prst="blockArc">
              <a:avLst>
                <a:gd name="adj1" fmla="val 13175674"/>
                <a:gd name="adj2" fmla="val 21372975"/>
                <a:gd name="adj3" fmla="val 8694"/>
              </a:avLst>
            </a:prstGeom>
            <a:solidFill>
              <a:srgbClr val="00B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panose="020F0502020204030204" pitchFamily="34" charset="0"/>
              </a:endParaRPr>
            </a:p>
          </p:txBody>
        </p:sp>
        <p:sp>
          <p:nvSpPr>
            <p:cNvPr id="7" name="Text Box 1034"/>
            <p:cNvSpPr txBox="1">
              <a:spLocks noChangeArrowheads="1"/>
            </p:cNvSpPr>
            <p:nvPr/>
          </p:nvSpPr>
          <p:spPr bwMode="auto">
            <a:xfrm>
              <a:off x="5700968" y="4447211"/>
              <a:ext cx="4883351" cy="866379"/>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dirty="0">
                  <a:solidFill>
                    <a:srgbClr val="00B050"/>
                  </a:solidFill>
                  <a:latin typeface="Calibri" panose="020F0502020204030204" pitchFamily="34" charset="0"/>
                </a:rPr>
                <a:t>inner loop 2 varies natural variability, computes pool-stage-</a:t>
              </a:r>
              <a:r>
                <a:rPr lang="en-US" dirty="0" err="1">
                  <a:solidFill>
                    <a:srgbClr val="00B050"/>
                  </a:solidFill>
                  <a:latin typeface="Calibri" panose="020F0502020204030204" pitchFamily="34" charset="0"/>
                </a:rPr>
                <a:t>freq</a:t>
              </a:r>
              <a:endParaRPr lang="en-US" baseline="-25000" dirty="0">
                <a:solidFill>
                  <a:srgbClr val="00B050"/>
                </a:solidFill>
                <a:latin typeface="Calibri" panose="020F0502020204030204" pitchFamily="34" charset="0"/>
              </a:endParaRPr>
            </a:p>
          </p:txBody>
        </p:sp>
        <p:sp>
          <p:nvSpPr>
            <p:cNvPr id="10" name="Text Box 1034"/>
            <p:cNvSpPr txBox="1">
              <a:spLocks noChangeArrowheads="1"/>
            </p:cNvSpPr>
            <p:nvPr/>
          </p:nvSpPr>
          <p:spPr bwMode="auto">
            <a:xfrm>
              <a:off x="4069322" y="5069874"/>
              <a:ext cx="398672" cy="743268"/>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sz="4000" dirty="0">
                  <a:solidFill>
                    <a:srgbClr val="00B050"/>
                  </a:solidFill>
                  <a:latin typeface="Calibri" panose="020F0502020204030204" pitchFamily="34" charset="0"/>
                </a:rPr>
                <a:t>2</a:t>
              </a:r>
            </a:p>
          </p:txBody>
        </p:sp>
      </p:grpSp>
      <p:grpSp>
        <p:nvGrpSpPr>
          <p:cNvPr id="3" name="Group 16"/>
          <p:cNvGrpSpPr/>
          <p:nvPr/>
        </p:nvGrpSpPr>
        <p:grpSpPr>
          <a:xfrm>
            <a:off x="4160745" y="4278086"/>
            <a:ext cx="7015255" cy="2579914"/>
            <a:chOff x="3127830" y="4278086"/>
            <a:chExt cx="7015255" cy="2579914"/>
          </a:xfrm>
        </p:grpSpPr>
        <p:grpSp>
          <p:nvGrpSpPr>
            <p:cNvPr id="4" name="Group 12"/>
            <p:cNvGrpSpPr/>
            <p:nvPr/>
          </p:nvGrpSpPr>
          <p:grpSpPr>
            <a:xfrm>
              <a:off x="3127830" y="4278086"/>
              <a:ext cx="2445654" cy="2579914"/>
              <a:chOff x="3127830" y="4278086"/>
              <a:chExt cx="2445654" cy="2579914"/>
            </a:xfrm>
          </p:grpSpPr>
          <p:sp>
            <p:nvSpPr>
              <p:cNvPr id="8" name="Circular Arrow 7"/>
              <p:cNvSpPr/>
              <p:nvPr/>
            </p:nvSpPr>
            <p:spPr>
              <a:xfrm>
                <a:off x="3127830" y="4278086"/>
                <a:ext cx="2445654" cy="2579914"/>
              </a:xfrm>
              <a:prstGeom prst="circularArrow">
                <a:avLst>
                  <a:gd name="adj1" fmla="val 5009"/>
                  <a:gd name="adj2" fmla="val 1089004"/>
                  <a:gd name="adj3" fmla="val 20503223"/>
                  <a:gd name="adj4" fmla="val 10800000"/>
                  <a:gd name="adj5" fmla="val 8393"/>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6600"/>
                  </a:solidFill>
                  <a:latin typeface="Calibri" panose="020F0502020204030204" pitchFamily="34" charset="0"/>
                </a:endParaRPr>
              </a:p>
            </p:txBody>
          </p:sp>
          <p:sp>
            <p:nvSpPr>
              <p:cNvPr id="9" name="Block Arc 8"/>
              <p:cNvSpPr/>
              <p:nvPr/>
            </p:nvSpPr>
            <p:spPr>
              <a:xfrm rot="10800000">
                <a:off x="3270008" y="4434313"/>
                <a:ext cx="2229325" cy="2141383"/>
              </a:xfrm>
              <a:prstGeom prst="blockArc">
                <a:avLst>
                  <a:gd name="adj1" fmla="val 13853425"/>
                  <a:gd name="adj2" fmla="val 21444160"/>
                  <a:gd name="adj3" fmla="val 5872"/>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6600"/>
                  </a:solidFill>
                  <a:latin typeface="Calibri" panose="020F0502020204030204" pitchFamily="34" charset="0"/>
                </a:endParaRPr>
              </a:p>
            </p:txBody>
          </p:sp>
          <p:sp>
            <p:nvSpPr>
              <p:cNvPr id="11" name="Text Box 1034"/>
              <p:cNvSpPr txBox="1">
                <a:spLocks noChangeArrowheads="1"/>
              </p:cNvSpPr>
              <p:nvPr/>
            </p:nvSpPr>
            <p:spPr bwMode="auto">
              <a:xfrm>
                <a:off x="5044802" y="5536751"/>
                <a:ext cx="398672" cy="743268"/>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sz="4000" dirty="0">
                    <a:solidFill>
                      <a:srgbClr val="FF6600"/>
                    </a:solidFill>
                    <a:latin typeface="Calibri" panose="020F0502020204030204" pitchFamily="34" charset="0"/>
                  </a:rPr>
                  <a:t>1</a:t>
                </a:r>
              </a:p>
            </p:txBody>
          </p:sp>
        </p:grpSp>
        <p:sp>
          <p:nvSpPr>
            <p:cNvPr id="14" name="Text Box 1034"/>
            <p:cNvSpPr txBox="1">
              <a:spLocks noChangeArrowheads="1"/>
            </p:cNvSpPr>
            <p:nvPr/>
          </p:nvSpPr>
          <p:spPr bwMode="auto">
            <a:xfrm>
              <a:off x="5683166" y="5403939"/>
              <a:ext cx="4459919" cy="1235711"/>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dirty="0">
                  <a:solidFill>
                    <a:srgbClr val="FF6600"/>
                  </a:solidFill>
                  <a:latin typeface="Calibri" panose="020F0502020204030204" pitchFamily="34" charset="0"/>
                </a:rPr>
                <a:t>outer loop 1 varies knowledge uncertainty, computes pool-stage-frequency uncertainty</a:t>
              </a:r>
            </a:p>
          </p:txBody>
        </p:sp>
      </p:grpSp>
      <p:sp>
        <p:nvSpPr>
          <p:cNvPr id="18" name="Text Box 1034"/>
          <p:cNvSpPr txBox="1">
            <a:spLocks noChangeArrowheads="1"/>
          </p:cNvSpPr>
          <p:nvPr/>
        </p:nvSpPr>
        <p:spPr bwMode="auto">
          <a:xfrm>
            <a:off x="1937020" y="5090674"/>
            <a:ext cx="2205827" cy="866379"/>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dirty="0">
                <a:solidFill>
                  <a:srgbClr val="FF6600"/>
                </a:solidFill>
                <a:latin typeface="Calibri" panose="020F0502020204030204" pitchFamily="34" charset="0"/>
              </a:rPr>
              <a:t>outer loop 1 = a realization</a:t>
            </a:r>
          </a:p>
        </p:txBody>
      </p:sp>
      <p:sp>
        <p:nvSpPr>
          <p:cNvPr id="17" name="Rectangle 1065"/>
          <p:cNvSpPr>
            <a:spLocks noChangeArrowheads="1"/>
          </p:cNvSpPr>
          <p:nvPr/>
        </p:nvSpPr>
        <p:spPr bwMode="auto">
          <a:xfrm>
            <a:off x="2331509" y="6424612"/>
            <a:ext cx="1811338" cy="438774"/>
          </a:xfrm>
          <a:prstGeom prst="rect">
            <a:avLst/>
          </a:prstGeom>
          <a:noFill/>
          <a:ln w="9525">
            <a:noFill/>
            <a:miter lim="800000"/>
            <a:headEnd/>
            <a:tailEnd/>
          </a:ln>
          <a:effectLst/>
        </p:spPr>
        <p:txBody>
          <a:bodyPr>
            <a:spAutoFit/>
          </a:bodyPr>
          <a:lstStyle/>
          <a:p>
            <a:pPr>
              <a:lnSpc>
                <a:spcPct val="65000"/>
              </a:lnSpc>
              <a:spcBef>
                <a:spcPct val="20000"/>
              </a:spcBef>
              <a:defRPr/>
            </a:pPr>
            <a:r>
              <a:rPr lang="en-US" sz="1400" i="1" dirty="0">
                <a:solidFill>
                  <a:schemeClr val="bg1"/>
                </a:solidFill>
                <a:effectLst>
                  <a:outerShdw blurRad="38100" dist="38100" dir="2700000" algn="tl">
                    <a:srgbClr val="000000"/>
                  </a:outerShdw>
                </a:effectLst>
              </a:rPr>
              <a:t>Corps of Engineers</a:t>
            </a:r>
          </a:p>
          <a:p>
            <a:pPr>
              <a:lnSpc>
                <a:spcPct val="75000"/>
              </a:lnSpc>
              <a:spcBef>
                <a:spcPct val="20000"/>
              </a:spcBef>
              <a:defRPr/>
            </a:pPr>
            <a:r>
              <a:rPr lang="en-US" sz="1400" i="1" dirty="0">
                <a:solidFill>
                  <a:schemeClr val="bg1"/>
                </a:solidFill>
                <a:effectLst>
                  <a:outerShdw blurRad="38100" dist="38100" dir="2700000" algn="tl">
                    <a:srgbClr val="000000"/>
                  </a:outerShdw>
                </a:effectLst>
              </a:rPr>
              <a:t>IWR-HEC</a:t>
            </a:r>
          </a:p>
        </p:txBody>
      </p:sp>
    </p:spTree>
    <p:extLst>
      <p:ext uri="{BB962C8B-B14F-4D97-AF65-F5344CB8AC3E}">
        <p14:creationId xmlns:p14="http://schemas.microsoft.com/office/powerpoint/2010/main" val="1698733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97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97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974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7" grpId="0" build="p"/>
      <p:bldP spid="18"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2" name="Picture 2"/>
          <p:cNvPicPr>
            <a:picLocks noChangeArrowheads="1"/>
          </p:cNvPicPr>
          <p:nvPr/>
        </p:nvPicPr>
        <p:blipFill>
          <a:blip r:embed="rId3" cstate="print"/>
          <a:srcRect/>
          <a:stretch>
            <a:fillRect/>
          </a:stretch>
        </p:blipFill>
        <p:spPr bwMode="auto">
          <a:xfrm>
            <a:off x="5818612" y="3403072"/>
            <a:ext cx="4641851" cy="3338831"/>
          </a:xfrm>
          <a:prstGeom prst="rect">
            <a:avLst/>
          </a:prstGeom>
          <a:noFill/>
          <a:ln w="9525">
            <a:noFill/>
            <a:miter lim="800000"/>
            <a:headEnd/>
            <a:tailEnd/>
          </a:ln>
          <a:effectLst/>
        </p:spPr>
      </p:pic>
      <p:pic>
        <p:nvPicPr>
          <p:cNvPr id="117763" name="Picture 3"/>
          <p:cNvPicPr>
            <a:picLocks noChangeArrowheads="1"/>
          </p:cNvPicPr>
          <p:nvPr/>
        </p:nvPicPr>
        <p:blipFill>
          <a:blip r:embed="rId4" cstate="print"/>
          <a:srcRect/>
          <a:stretch>
            <a:fillRect/>
          </a:stretch>
        </p:blipFill>
        <p:spPr bwMode="auto">
          <a:xfrm>
            <a:off x="5817555" y="3402014"/>
            <a:ext cx="4641851" cy="3338831"/>
          </a:xfrm>
          <a:prstGeom prst="rect">
            <a:avLst/>
          </a:prstGeom>
          <a:noFill/>
          <a:ln w="9525">
            <a:noFill/>
            <a:miter lim="800000"/>
            <a:headEnd/>
            <a:tailEnd/>
          </a:ln>
          <a:effectLst/>
        </p:spPr>
      </p:pic>
      <p:sp>
        <p:nvSpPr>
          <p:cNvPr id="7" name="TextBox 6"/>
          <p:cNvSpPr txBox="1"/>
          <p:nvPr/>
        </p:nvSpPr>
        <p:spPr>
          <a:xfrm>
            <a:off x="1031877" y="434976"/>
            <a:ext cx="4587874" cy="2400657"/>
          </a:xfrm>
          <a:prstGeom prst="rect">
            <a:avLst/>
          </a:prstGeom>
          <a:noFill/>
        </p:spPr>
        <p:txBody>
          <a:bodyPr wrap="square">
            <a:spAutoFit/>
          </a:bodyPr>
          <a:lstStyle/>
          <a:p>
            <a:pPr>
              <a:spcBef>
                <a:spcPts val="600"/>
              </a:spcBef>
              <a:defRPr/>
            </a:pPr>
            <a:r>
              <a:rPr lang="en-US" sz="2800" dirty="0">
                <a:latin typeface="Calibri" panose="020F0502020204030204" pitchFamily="34" charset="0"/>
              </a:rPr>
              <a:t>sample of peak pool stage at C from </a:t>
            </a:r>
            <a:r>
              <a:rPr lang="en-US" sz="2800" b="1" u="sng" dirty="0">
                <a:solidFill>
                  <a:schemeClr val="accent6"/>
                </a:solidFill>
                <a:latin typeface="Calibri" panose="020F0502020204030204" pitchFamily="34" charset="0"/>
              </a:rPr>
              <a:t>one realization</a:t>
            </a:r>
          </a:p>
          <a:p>
            <a:pPr>
              <a:spcBef>
                <a:spcPts val="600"/>
              </a:spcBef>
              <a:defRPr/>
            </a:pPr>
            <a:r>
              <a:rPr lang="en-US" sz="2800" dirty="0">
                <a:solidFill>
                  <a:srgbClr val="00B050"/>
                </a:solidFill>
                <a:latin typeface="Calibri" panose="020F0502020204030204" pitchFamily="34" charset="0"/>
              </a:rPr>
              <a:t>(spans natural variability)</a:t>
            </a:r>
          </a:p>
          <a:p>
            <a:pPr>
              <a:spcBef>
                <a:spcPts val="600"/>
              </a:spcBef>
              <a:defRPr/>
            </a:pPr>
            <a:r>
              <a:rPr lang="en-US" sz="2800" dirty="0">
                <a:latin typeface="Calibri" panose="020F0502020204030204" pitchFamily="34" charset="0"/>
              </a:rPr>
              <a:t>provides 1 estimate of peak pool frequency</a:t>
            </a:r>
          </a:p>
        </p:txBody>
      </p:sp>
      <p:sp>
        <p:nvSpPr>
          <p:cNvPr id="13" name="TextBox 12"/>
          <p:cNvSpPr txBox="1"/>
          <p:nvPr/>
        </p:nvSpPr>
        <p:spPr>
          <a:xfrm>
            <a:off x="1039179" y="3649663"/>
            <a:ext cx="4637721" cy="2400657"/>
          </a:xfrm>
          <a:prstGeom prst="rect">
            <a:avLst/>
          </a:prstGeom>
          <a:noFill/>
        </p:spPr>
        <p:txBody>
          <a:bodyPr wrap="square">
            <a:spAutoFit/>
          </a:bodyPr>
          <a:lstStyle/>
          <a:p>
            <a:pPr>
              <a:spcBef>
                <a:spcPts val="600"/>
              </a:spcBef>
              <a:defRPr/>
            </a:pPr>
            <a:r>
              <a:rPr lang="en-US" sz="2800" dirty="0">
                <a:latin typeface="Calibri" panose="020F0502020204030204" pitchFamily="34" charset="0"/>
              </a:rPr>
              <a:t>sample of frequency curves from </a:t>
            </a:r>
            <a:r>
              <a:rPr lang="en-US" sz="2800" b="1" u="sng" dirty="0">
                <a:solidFill>
                  <a:schemeClr val="accent6"/>
                </a:solidFill>
                <a:latin typeface="Calibri" panose="020F0502020204030204" pitchFamily="34" charset="0"/>
              </a:rPr>
              <a:t>all realizations</a:t>
            </a:r>
          </a:p>
          <a:p>
            <a:pPr>
              <a:spcBef>
                <a:spcPts val="600"/>
              </a:spcBef>
              <a:defRPr/>
            </a:pPr>
            <a:r>
              <a:rPr lang="en-US" sz="2800" dirty="0">
                <a:solidFill>
                  <a:srgbClr val="FF6600"/>
                </a:solidFill>
                <a:latin typeface="Calibri" panose="020F0502020204030204" pitchFamily="34" charset="0"/>
              </a:rPr>
              <a:t>(spans knowledge uncertainty)</a:t>
            </a:r>
          </a:p>
          <a:p>
            <a:pPr>
              <a:spcBef>
                <a:spcPts val="600"/>
              </a:spcBef>
              <a:defRPr/>
            </a:pPr>
            <a:r>
              <a:rPr lang="en-US" sz="2800" dirty="0">
                <a:latin typeface="Calibri" panose="020F0502020204030204" pitchFamily="34" charset="0"/>
              </a:rPr>
              <a:t>provides distribution peak  C pool stage quantiles</a:t>
            </a:r>
          </a:p>
        </p:txBody>
      </p:sp>
      <p:sp>
        <p:nvSpPr>
          <p:cNvPr id="22" name="Text Box 1034"/>
          <p:cNvSpPr txBox="1">
            <a:spLocks noChangeArrowheads="1"/>
          </p:cNvSpPr>
          <p:nvPr/>
        </p:nvSpPr>
        <p:spPr bwMode="auto">
          <a:xfrm>
            <a:off x="3951199" y="2597150"/>
            <a:ext cx="398462" cy="744538"/>
          </a:xfrm>
          <a:prstGeom prst="rect">
            <a:avLst/>
          </a:prstGeom>
          <a:noFill/>
          <a:ln w="9525">
            <a:noFill/>
            <a:miter lim="800000"/>
            <a:headEnd/>
            <a:tailEnd/>
          </a:ln>
          <a:effectLst/>
        </p:spPr>
        <p:txBody>
          <a:bodyPr lIns="126481" tIns="63240" rIns="126481" bIns="63240">
            <a:spAutoFit/>
          </a:bodyPr>
          <a:lstStyle/>
          <a:p>
            <a:pPr defTabSz="1019175" eaLnBrk="0" hangingPunct="0">
              <a:defRPr/>
            </a:pPr>
            <a:r>
              <a:rPr lang="en-US" sz="4000" dirty="0">
                <a:solidFill>
                  <a:srgbClr val="00B050"/>
                </a:solidFill>
                <a:latin typeface="Arial Narrow" pitchFamily="34" charset="0"/>
              </a:rPr>
              <a:t>2</a:t>
            </a:r>
          </a:p>
        </p:txBody>
      </p:sp>
      <p:sp>
        <p:nvSpPr>
          <p:cNvPr id="23" name="Text Box 1034"/>
          <p:cNvSpPr txBox="1">
            <a:spLocks noChangeArrowheads="1"/>
          </p:cNvSpPr>
          <p:nvPr/>
        </p:nvSpPr>
        <p:spPr bwMode="auto">
          <a:xfrm>
            <a:off x="4468813" y="2921000"/>
            <a:ext cx="398462" cy="742950"/>
          </a:xfrm>
          <a:prstGeom prst="rect">
            <a:avLst/>
          </a:prstGeom>
          <a:noFill/>
          <a:ln w="9525">
            <a:noFill/>
            <a:miter lim="800000"/>
            <a:headEnd/>
            <a:tailEnd/>
          </a:ln>
          <a:effectLst/>
        </p:spPr>
        <p:txBody>
          <a:bodyPr lIns="126481" tIns="63240" rIns="126481" bIns="63240">
            <a:spAutoFit/>
          </a:bodyPr>
          <a:lstStyle/>
          <a:p>
            <a:pPr defTabSz="1019175" eaLnBrk="0" hangingPunct="0">
              <a:defRPr/>
            </a:pPr>
            <a:r>
              <a:rPr lang="en-US" sz="4000" dirty="0">
                <a:solidFill>
                  <a:srgbClr val="FF6600"/>
                </a:solidFill>
                <a:latin typeface="Arial Narrow" pitchFamily="34" charset="0"/>
              </a:rPr>
              <a:t>1</a:t>
            </a:r>
          </a:p>
        </p:txBody>
      </p:sp>
      <p:grpSp>
        <p:nvGrpSpPr>
          <p:cNvPr id="39949" name="Group 26"/>
          <p:cNvGrpSpPr>
            <a:grpSpLocks/>
          </p:cNvGrpSpPr>
          <p:nvPr/>
        </p:nvGrpSpPr>
        <p:grpSpPr bwMode="auto">
          <a:xfrm>
            <a:off x="3776664" y="2540000"/>
            <a:ext cx="846137" cy="871538"/>
            <a:chOff x="3035300" y="4594225"/>
            <a:chExt cx="1677988" cy="1744663"/>
          </a:xfrm>
        </p:grpSpPr>
        <p:sp>
          <p:nvSpPr>
            <p:cNvPr id="25" name="Circular Arrow 24"/>
            <p:cNvSpPr/>
            <p:nvPr/>
          </p:nvSpPr>
          <p:spPr bwMode="auto">
            <a:xfrm rot="12392870" flipH="1">
              <a:off x="3035300" y="4594225"/>
              <a:ext cx="1677988" cy="1744663"/>
            </a:xfrm>
            <a:prstGeom prst="circularArrow">
              <a:avLst>
                <a:gd name="adj1" fmla="val 7266"/>
                <a:gd name="adj2" fmla="val 1031861"/>
                <a:gd name="adj3" fmla="val 20455096"/>
                <a:gd name="adj4" fmla="val 10800000"/>
                <a:gd name="adj5" fmla="val 10286"/>
              </a:avLst>
            </a:prstGeom>
            <a:solidFill>
              <a:srgbClr val="00B050"/>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latin typeface="Calibri" panose="020F0502020204030204" pitchFamily="34" charset="0"/>
              </a:endParaRPr>
            </a:p>
          </p:txBody>
        </p:sp>
        <p:sp>
          <p:nvSpPr>
            <p:cNvPr id="26" name="Block Arc 25"/>
            <p:cNvSpPr/>
            <p:nvPr/>
          </p:nvSpPr>
          <p:spPr bwMode="auto">
            <a:xfrm rot="1134482" flipH="1">
              <a:off x="3145486" y="4762654"/>
              <a:ext cx="1416689" cy="1401449"/>
            </a:xfrm>
            <a:prstGeom prst="blockArc">
              <a:avLst>
                <a:gd name="adj1" fmla="val 13175674"/>
                <a:gd name="adj2" fmla="val 21372975"/>
                <a:gd name="adj3" fmla="val 8694"/>
              </a:avLst>
            </a:prstGeom>
            <a:solidFill>
              <a:srgbClr val="00B050"/>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latin typeface="Calibri" panose="020F0502020204030204" pitchFamily="34" charset="0"/>
              </a:endParaRPr>
            </a:p>
          </p:txBody>
        </p:sp>
      </p:grpSp>
      <p:grpSp>
        <p:nvGrpSpPr>
          <p:cNvPr id="4" name="Group 29"/>
          <p:cNvGrpSpPr>
            <a:grpSpLocks/>
          </p:cNvGrpSpPr>
          <p:nvPr/>
        </p:nvGrpSpPr>
        <p:grpSpPr bwMode="auto">
          <a:xfrm>
            <a:off x="3559175" y="2370138"/>
            <a:ext cx="1258888" cy="1320800"/>
            <a:chOff x="2636838" y="4278313"/>
            <a:chExt cx="2444750" cy="2579687"/>
          </a:xfrm>
        </p:grpSpPr>
        <p:sp>
          <p:nvSpPr>
            <p:cNvPr id="28" name="Circular Arrow 27"/>
            <p:cNvSpPr/>
            <p:nvPr/>
          </p:nvSpPr>
          <p:spPr bwMode="auto">
            <a:xfrm>
              <a:off x="2636838" y="4278313"/>
              <a:ext cx="2444750" cy="2579687"/>
            </a:xfrm>
            <a:prstGeom prst="circularArrow">
              <a:avLst>
                <a:gd name="adj1" fmla="val 5009"/>
                <a:gd name="adj2" fmla="val 1089004"/>
                <a:gd name="adj3" fmla="val 20503223"/>
                <a:gd name="adj4" fmla="val 10800000"/>
                <a:gd name="adj5" fmla="val 8393"/>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9900"/>
                </a:solidFill>
                <a:latin typeface="Calibri" panose="020F0502020204030204" pitchFamily="34" charset="0"/>
              </a:endParaRPr>
            </a:p>
          </p:txBody>
        </p:sp>
        <p:sp>
          <p:nvSpPr>
            <p:cNvPr id="29" name="Block Arc 28"/>
            <p:cNvSpPr/>
            <p:nvPr/>
          </p:nvSpPr>
          <p:spPr bwMode="auto">
            <a:xfrm rot="10800000">
              <a:off x="2778652" y="4433342"/>
              <a:ext cx="2228946" cy="2142503"/>
            </a:xfrm>
            <a:prstGeom prst="blockArc">
              <a:avLst>
                <a:gd name="adj1" fmla="val 13853425"/>
                <a:gd name="adj2" fmla="val 21444160"/>
                <a:gd name="adj3" fmla="val 5872"/>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0000"/>
                </a:solidFill>
                <a:latin typeface="Calibri" panose="020F0502020204030204" pitchFamily="34" charset="0"/>
              </a:endParaRPr>
            </a:p>
          </p:txBody>
        </p:sp>
      </p:grpSp>
      <p:pic>
        <p:nvPicPr>
          <p:cNvPr id="64514" name="Picture 2"/>
          <p:cNvPicPr>
            <a:picLocks noChangeAspect="1" noChangeArrowheads="1"/>
          </p:cNvPicPr>
          <p:nvPr/>
        </p:nvPicPr>
        <p:blipFill>
          <a:blip r:embed="rId5" cstate="print"/>
          <a:srcRect/>
          <a:stretch>
            <a:fillRect/>
          </a:stretch>
        </p:blipFill>
        <p:spPr bwMode="auto">
          <a:xfrm>
            <a:off x="5846129" y="525464"/>
            <a:ext cx="4587875" cy="2759075"/>
          </a:xfrm>
          <a:prstGeom prst="rect">
            <a:avLst/>
          </a:prstGeom>
          <a:noFill/>
          <a:ln w="9525">
            <a:noFill/>
            <a:miter lim="800000"/>
            <a:headEnd/>
            <a:tailEnd/>
          </a:ln>
          <a:effectLst/>
        </p:spPr>
      </p:pic>
      <p:pic>
        <p:nvPicPr>
          <p:cNvPr id="32" name="Picture 9"/>
          <p:cNvPicPr>
            <a:picLocks noChangeArrowheads="1"/>
          </p:cNvPicPr>
          <p:nvPr/>
        </p:nvPicPr>
        <p:blipFill>
          <a:blip r:embed="rId6" cstate="print"/>
          <a:srcRect/>
          <a:stretch>
            <a:fillRect/>
          </a:stretch>
        </p:blipFill>
        <p:spPr bwMode="auto">
          <a:xfrm>
            <a:off x="9759317" y="3924300"/>
            <a:ext cx="677719" cy="1350074"/>
          </a:xfrm>
          <a:prstGeom prst="rect">
            <a:avLst/>
          </a:prstGeom>
          <a:noFill/>
          <a:ln w="9525">
            <a:noFill/>
            <a:miter lim="800000"/>
            <a:headEnd/>
            <a:tailEnd/>
          </a:ln>
          <a:effectLst/>
        </p:spPr>
      </p:pic>
      <p:sp>
        <p:nvSpPr>
          <p:cNvPr id="2" name="TextBox 1"/>
          <p:cNvSpPr txBox="1"/>
          <p:nvPr/>
        </p:nvSpPr>
        <p:spPr>
          <a:xfrm>
            <a:off x="7753862" y="3026004"/>
            <a:ext cx="1234911" cy="230832"/>
          </a:xfrm>
          <a:prstGeom prst="rect">
            <a:avLst/>
          </a:prstGeom>
          <a:solidFill>
            <a:schemeClr val="bg1"/>
          </a:solidFill>
        </p:spPr>
        <p:txBody>
          <a:bodyPr wrap="square" rtlCol="0">
            <a:spAutoFit/>
          </a:bodyPr>
          <a:lstStyle/>
          <a:p>
            <a:r>
              <a:rPr lang="en-US" sz="900" b="1" dirty="0">
                <a:latin typeface="Calibri" panose="020F0502020204030204" pitchFamily="34" charset="0"/>
                <a:cs typeface="Calibri" panose="020F0502020204030204" pitchFamily="34" charset="0"/>
              </a:rPr>
              <a:t>Peak Stage at C (</a:t>
            </a:r>
            <a:r>
              <a:rPr lang="en-US" sz="900" b="1" dirty="0" err="1">
                <a:latin typeface="Calibri" panose="020F0502020204030204" pitchFamily="34" charset="0"/>
                <a:cs typeface="Calibri" panose="020F0502020204030204" pitchFamily="34" charset="0"/>
              </a:rPr>
              <a:t>ft</a:t>
            </a:r>
            <a:r>
              <a:rPr lang="en-US" sz="900" b="1" dirty="0">
                <a:latin typeface="Calibri" panose="020F0502020204030204" pitchFamily="34" charset="0"/>
                <a:cs typeface="Calibri" panose="020F0502020204030204" pitchFamily="34" charset="0"/>
              </a:rPr>
              <a:t>)</a:t>
            </a:r>
          </a:p>
        </p:txBody>
      </p:sp>
      <p:sp>
        <p:nvSpPr>
          <p:cNvPr id="3" name="TextBox 2">
            <a:extLst>
              <a:ext uri="{FF2B5EF4-FFF2-40B4-BE49-F238E27FC236}">
                <a16:creationId xmlns:a16="http://schemas.microsoft.com/office/drawing/2014/main" id="{2942909F-67F0-365E-07A6-F32E20A62101}"/>
              </a:ext>
            </a:extLst>
          </p:cNvPr>
          <p:cNvSpPr txBox="1"/>
          <p:nvPr/>
        </p:nvSpPr>
        <p:spPr>
          <a:xfrm>
            <a:off x="7228114" y="3017295"/>
            <a:ext cx="2342605" cy="246221"/>
          </a:xfrm>
          <a:prstGeom prst="rect">
            <a:avLst/>
          </a:prstGeom>
          <a:solidFill>
            <a:schemeClr val="bg1"/>
          </a:solidFill>
        </p:spPr>
        <p:txBody>
          <a:bodyPr wrap="square" rtlCol="0">
            <a:spAutoFit/>
          </a:bodyPr>
          <a:lstStyle/>
          <a:p>
            <a:r>
              <a:rPr lang="en-US" sz="1000" b="1" dirty="0">
                <a:latin typeface="Calibri" panose="020F0502020204030204" pitchFamily="34" charset="0"/>
                <a:cs typeface="Calibri" panose="020F0502020204030204" pitchFamily="34" charset="0"/>
              </a:rPr>
              <a:t>Annual Peak Pool Stage at C (ft)</a:t>
            </a:r>
          </a:p>
        </p:txBody>
      </p:sp>
    </p:spTree>
    <p:extLst>
      <p:ext uri="{BB962C8B-B14F-4D97-AF65-F5344CB8AC3E}">
        <p14:creationId xmlns:p14="http://schemas.microsoft.com/office/powerpoint/2010/main" val="2262672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776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776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reeform 3"/>
          <p:cNvSpPr>
            <a:spLocks/>
          </p:cNvSpPr>
          <p:nvPr/>
        </p:nvSpPr>
        <p:spPr bwMode="auto">
          <a:xfrm>
            <a:off x="6844348" y="2679701"/>
            <a:ext cx="2908300" cy="1406525"/>
          </a:xfrm>
          <a:custGeom>
            <a:avLst/>
            <a:gdLst>
              <a:gd name="T0" fmla="*/ 2147483647 w 1832"/>
              <a:gd name="T1" fmla="*/ 2147483647 h 886"/>
              <a:gd name="T2" fmla="*/ 2147483647 w 1832"/>
              <a:gd name="T3" fmla="*/ 0 h 886"/>
              <a:gd name="T4" fmla="*/ 2147483647 w 1832"/>
              <a:gd name="T5" fmla="*/ 2147483647 h 886"/>
              <a:gd name="T6" fmla="*/ 2147483647 w 1832"/>
              <a:gd name="T7" fmla="*/ 2147483647 h 886"/>
              <a:gd name="T8" fmla="*/ 0 w 1832"/>
              <a:gd name="T9" fmla="*/ 2147483647 h 886"/>
              <a:gd name="T10" fmla="*/ 0 w 1832"/>
              <a:gd name="T11" fmla="*/ 2147483647 h 886"/>
              <a:gd name="T12" fmla="*/ 2147483647 w 1832"/>
              <a:gd name="T13" fmla="*/ 2147483647 h 886"/>
              <a:gd name="T14" fmla="*/ 2147483647 w 1832"/>
              <a:gd name="T15" fmla="*/ 2147483647 h 886"/>
              <a:gd name="T16" fmla="*/ 2147483647 w 1832"/>
              <a:gd name="T17" fmla="*/ 2147483647 h 886"/>
              <a:gd name="T18" fmla="*/ 2147483647 w 1832"/>
              <a:gd name="T19" fmla="*/ 2147483647 h 886"/>
              <a:gd name="T20" fmla="*/ 2147483647 w 1832"/>
              <a:gd name="T21" fmla="*/ 2147483647 h 886"/>
              <a:gd name="T22" fmla="*/ 2147483647 w 1832"/>
              <a:gd name="T23" fmla="*/ 2147483647 h 886"/>
              <a:gd name="T24" fmla="*/ 2147483647 w 1832"/>
              <a:gd name="T25" fmla="*/ 2147483647 h 886"/>
              <a:gd name="T26" fmla="*/ 2147483647 w 1832"/>
              <a:gd name="T27" fmla="*/ 2147483647 h 886"/>
              <a:gd name="T28" fmla="*/ 2147483647 w 1832"/>
              <a:gd name="T29" fmla="*/ 2147483647 h 886"/>
              <a:gd name="T30" fmla="*/ 2147483647 w 1832"/>
              <a:gd name="T31" fmla="*/ 2147483647 h 886"/>
              <a:gd name="T32" fmla="*/ 2147483647 w 1832"/>
              <a:gd name="T33" fmla="*/ 2147483647 h 886"/>
              <a:gd name="T34" fmla="*/ 2147483647 w 1832"/>
              <a:gd name="T35" fmla="*/ 2147483647 h 886"/>
              <a:gd name="T36" fmla="*/ 2147483647 w 1832"/>
              <a:gd name="T37" fmla="*/ 2147483647 h 886"/>
              <a:gd name="T38" fmla="*/ 2147483647 w 1832"/>
              <a:gd name="T39" fmla="*/ 2147483647 h 886"/>
              <a:gd name="T40" fmla="*/ 2147483647 w 1832"/>
              <a:gd name="T41" fmla="*/ 2147483647 h 886"/>
              <a:gd name="T42" fmla="*/ 2147483647 w 1832"/>
              <a:gd name="T43" fmla="*/ 2147483647 h 886"/>
              <a:gd name="T44" fmla="*/ 2147483647 w 1832"/>
              <a:gd name="T45" fmla="*/ 2147483647 h 886"/>
              <a:gd name="T46" fmla="*/ 2147483647 w 1832"/>
              <a:gd name="T47" fmla="*/ 2147483647 h 88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832"/>
              <a:gd name="T73" fmla="*/ 0 h 886"/>
              <a:gd name="T74" fmla="*/ 1832 w 1832"/>
              <a:gd name="T75" fmla="*/ 886 h 88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832" h="886">
                <a:moveTo>
                  <a:pt x="1785" y="94"/>
                </a:moveTo>
                <a:lnTo>
                  <a:pt x="1832" y="0"/>
                </a:lnTo>
                <a:lnTo>
                  <a:pt x="522" y="12"/>
                </a:lnTo>
                <a:lnTo>
                  <a:pt x="374" y="45"/>
                </a:lnTo>
                <a:lnTo>
                  <a:pt x="0" y="58"/>
                </a:lnTo>
                <a:lnTo>
                  <a:pt x="0" y="886"/>
                </a:lnTo>
                <a:lnTo>
                  <a:pt x="204" y="769"/>
                </a:lnTo>
                <a:lnTo>
                  <a:pt x="278" y="685"/>
                </a:lnTo>
                <a:lnTo>
                  <a:pt x="351" y="528"/>
                </a:lnTo>
                <a:lnTo>
                  <a:pt x="381" y="450"/>
                </a:lnTo>
                <a:lnTo>
                  <a:pt x="420" y="373"/>
                </a:lnTo>
                <a:lnTo>
                  <a:pt x="483" y="331"/>
                </a:lnTo>
                <a:lnTo>
                  <a:pt x="551" y="334"/>
                </a:lnTo>
                <a:lnTo>
                  <a:pt x="645" y="427"/>
                </a:lnTo>
                <a:lnTo>
                  <a:pt x="711" y="504"/>
                </a:lnTo>
                <a:lnTo>
                  <a:pt x="792" y="549"/>
                </a:lnTo>
                <a:lnTo>
                  <a:pt x="1014" y="589"/>
                </a:lnTo>
                <a:lnTo>
                  <a:pt x="1187" y="594"/>
                </a:lnTo>
                <a:lnTo>
                  <a:pt x="1328" y="558"/>
                </a:lnTo>
                <a:lnTo>
                  <a:pt x="1431" y="496"/>
                </a:lnTo>
                <a:lnTo>
                  <a:pt x="1553" y="408"/>
                </a:lnTo>
                <a:lnTo>
                  <a:pt x="1647" y="325"/>
                </a:lnTo>
                <a:lnTo>
                  <a:pt x="1737" y="189"/>
                </a:lnTo>
                <a:lnTo>
                  <a:pt x="1785" y="94"/>
                </a:lnTo>
                <a:close/>
              </a:path>
            </a:pathLst>
          </a:custGeom>
          <a:solidFill>
            <a:schemeClr val="accent2">
              <a:lumMod val="60000"/>
              <a:lumOff val="40000"/>
            </a:schemeClr>
          </a:solidFill>
          <a:ln w="9525">
            <a:solidFill>
              <a:schemeClr val="accent2">
                <a:lumMod val="60000"/>
                <a:lumOff val="40000"/>
              </a:schemeClr>
            </a:solidFill>
            <a:round/>
            <a:headEnd/>
            <a:tailEnd/>
          </a:ln>
        </p:spPr>
        <p:txBody>
          <a:bodyPr/>
          <a:lstStyle/>
          <a:p>
            <a:endParaRPr lang="en-US"/>
          </a:p>
        </p:txBody>
      </p:sp>
      <p:sp>
        <p:nvSpPr>
          <p:cNvPr id="6147" name="Freeform 4"/>
          <p:cNvSpPr>
            <a:spLocks/>
          </p:cNvSpPr>
          <p:nvPr/>
        </p:nvSpPr>
        <p:spPr bwMode="auto">
          <a:xfrm>
            <a:off x="6839586" y="2057401"/>
            <a:ext cx="3929063" cy="2028825"/>
          </a:xfrm>
          <a:custGeom>
            <a:avLst/>
            <a:gdLst>
              <a:gd name="T0" fmla="*/ 0 w 2475"/>
              <a:gd name="T1" fmla="*/ 2147483647 h 1278"/>
              <a:gd name="T2" fmla="*/ 2147483647 w 2475"/>
              <a:gd name="T3" fmla="*/ 2147483647 h 1278"/>
              <a:gd name="T4" fmla="*/ 2147483647 w 2475"/>
              <a:gd name="T5" fmla="*/ 2147483647 h 1278"/>
              <a:gd name="T6" fmla="*/ 2147483647 w 2475"/>
              <a:gd name="T7" fmla="*/ 2147483647 h 1278"/>
              <a:gd name="T8" fmla="*/ 2147483647 w 2475"/>
              <a:gd name="T9" fmla="*/ 2147483647 h 1278"/>
              <a:gd name="T10" fmla="*/ 2147483647 w 2475"/>
              <a:gd name="T11" fmla="*/ 2147483647 h 1278"/>
              <a:gd name="T12" fmla="*/ 2147483647 w 2475"/>
              <a:gd name="T13" fmla="*/ 2147483647 h 1278"/>
              <a:gd name="T14" fmla="*/ 2147483647 w 2475"/>
              <a:gd name="T15" fmla="*/ 2147483647 h 1278"/>
              <a:gd name="T16" fmla="*/ 2147483647 w 2475"/>
              <a:gd name="T17" fmla="*/ 2147483647 h 1278"/>
              <a:gd name="T18" fmla="*/ 2147483647 w 2475"/>
              <a:gd name="T19" fmla="*/ 2147483647 h 1278"/>
              <a:gd name="T20" fmla="*/ 2147483647 w 2475"/>
              <a:gd name="T21" fmla="*/ 0 h 12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75"/>
              <a:gd name="T34" fmla="*/ 0 h 1278"/>
              <a:gd name="T35" fmla="*/ 2475 w 2475"/>
              <a:gd name="T36" fmla="*/ 1278 h 127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75" h="1278">
                <a:moveTo>
                  <a:pt x="0" y="1278"/>
                </a:moveTo>
                <a:cubicBezTo>
                  <a:pt x="104" y="1223"/>
                  <a:pt x="208" y="1169"/>
                  <a:pt x="277" y="1085"/>
                </a:cubicBezTo>
                <a:cubicBezTo>
                  <a:pt x="347" y="1001"/>
                  <a:pt x="372" y="834"/>
                  <a:pt x="416" y="774"/>
                </a:cubicBezTo>
                <a:cubicBezTo>
                  <a:pt x="460" y="714"/>
                  <a:pt x="502" y="715"/>
                  <a:pt x="542" y="724"/>
                </a:cubicBezTo>
                <a:cubicBezTo>
                  <a:pt x="582" y="733"/>
                  <a:pt x="612" y="793"/>
                  <a:pt x="656" y="830"/>
                </a:cubicBezTo>
                <a:cubicBezTo>
                  <a:pt x="699" y="866"/>
                  <a:pt x="700" y="918"/>
                  <a:pt x="801" y="942"/>
                </a:cubicBezTo>
                <a:cubicBezTo>
                  <a:pt x="902" y="966"/>
                  <a:pt x="1131" y="1001"/>
                  <a:pt x="1261" y="973"/>
                </a:cubicBezTo>
                <a:cubicBezTo>
                  <a:pt x="1391" y="945"/>
                  <a:pt x="1510" y="826"/>
                  <a:pt x="1583" y="774"/>
                </a:cubicBezTo>
                <a:cubicBezTo>
                  <a:pt x="1655" y="721"/>
                  <a:pt x="1637" y="737"/>
                  <a:pt x="1696" y="655"/>
                </a:cubicBezTo>
                <a:cubicBezTo>
                  <a:pt x="1755" y="573"/>
                  <a:pt x="1805" y="388"/>
                  <a:pt x="1935" y="279"/>
                </a:cubicBezTo>
                <a:cubicBezTo>
                  <a:pt x="2065" y="170"/>
                  <a:pt x="2363" y="58"/>
                  <a:pt x="2475" y="0"/>
                </a:cubicBezTo>
              </a:path>
            </a:pathLst>
          </a:custGeom>
          <a:noFill/>
          <a:ln w="38100" cmpd="sng">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48" name="Text Box 5"/>
          <p:cNvSpPr txBox="1">
            <a:spLocks noChangeArrowheads="1"/>
          </p:cNvSpPr>
          <p:nvPr/>
        </p:nvSpPr>
        <p:spPr bwMode="auto">
          <a:xfrm>
            <a:off x="6658311" y="4171951"/>
            <a:ext cx="8499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sz="2000" dirty="0">
                <a:solidFill>
                  <a:schemeClr val="bg1"/>
                </a:solidFill>
                <a:latin typeface="Calibri" panose="020F0502020204030204" pitchFamily="34" charset="0"/>
              </a:rPr>
              <a:t>Ocean</a:t>
            </a:r>
          </a:p>
        </p:txBody>
      </p:sp>
      <p:sp>
        <p:nvSpPr>
          <p:cNvPr id="6149" name="Text Box 6"/>
          <p:cNvSpPr txBox="1">
            <a:spLocks noChangeArrowheads="1"/>
          </p:cNvSpPr>
          <p:nvPr/>
        </p:nvSpPr>
        <p:spPr bwMode="auto">
          <a:xfrm>
            <a:off x="7777793" y="2863822"/>
            <a:ext cx="16723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sz="2000" dirty="0">
                <a:latin typeface="Calibri" panose="020F0502020204030204" pitchFamily="34" charset="0"/>
              </a:rPr>
              <a:t>Bay or Estuary</a:t>
            </a:r>
          </a:p>
        </p:txBody>
      </p:sp>
      <p:sp>
        <p:nvSpPr>
          <p:cNvPr id="6150" name="Line 7"/>
          <p:cNvSpPr>
            <a:spLocks noChangeShapeType="1"/>
          </p:cNvSpPr>
          <p:nvPr/>
        </p:nvSpPr>
        <p:spPr bwMode="auto">
          <a:xfrm>
            <a:off x="6725286" y="2443163"/>
            <a:ext cx="842963" cy="0"/>
          </a:xfrm>
          <a:prstGeom prst="line">
            <a:avLst/>
          </a:prstGeom>
          <a:noFill/>
          <a:ln w="38100">
            <a:solidFill>
              <a:schemeClr val="accent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51" name="Line 8"/>
          <p:cNvSpPr>
            <a:spLocks noChangeShapeType="1"/>
          </p:cNvSpPr>
          <p:nvPr/>
        </p:nvSpPr>
        <p:spPr bwMode="auto">
          <a:xfrm flipH="1">
            <a:off x="9859010" y="1985963"/>
            <a:ext cx="628650" cy="342900"/>
          </a:xfrm>
          <a:prstGeom prst="line">
            <a:avLst/>
          </a:prstGeom>
          <a:noFill/>
          <a:ln w="38100">
            <a:solidFill>
              <a:schemeClr val="accent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52" name="Text Box 9"/>
          <p:cNvSpPr txBox="1">
            <a:spLocks noChangeArrowheads="1"/>
          </p:cNvSpPr>
          <p:nvPr/>
        </p:nvSpPr>
        <p:spPr bwMode="auto">
          <a:xfrm>
            <a:off x="6649084" y="5114925"/>
            <a:ext cx="4389029"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98463" indent="-398463"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15000"/>
              </a:spcBef>
            </a:pPr>
            <a:r>
              <a:rPr lang="en-US" altLang="en-US" sz="2000" dirty="0">
                <a:latin typeface="Calibri" panose="020F0502020204030204" pitchFamily="34" charset="0"/>
              </a:rPr>
              <a:t>A = Storm Surge (Wind or</a:t>
            </a:r>
            <a:r>
              <a:rPr lang="en-US" altLang="en-US" sz="1900" dirty="0">
                <a:latin typeface="Calibri" panose="020F0502020204030204" pitchFamily="34" charset="0"/>
              </a:rPr>
              <a:t> </a:t>
            </a:r>
            <a:r>
              <a:rPr lang="en-US" altLang="en-US" sz="2000" dirty="0">
                <a:latin typeface="Calibri" panose="020F0502020204030204" pitchFamily="34" charset="0"/>
              </a:rPr>
              <a:t>Wave Setup) Stage</a:t>
            </a:r>
          </a:p>
          <a:p>
            <a:pPr eaLnBrk="1" hangingPunct="1">
              <a:spcBef>
                <a:spcPct val="15000"/>
              </a:spcBef>
            </a:pPr>
            <a:r>
              <a:rPr lang="en-US" altLang="en-US" sz="2000" dirty="0">
                <a:latin typeface="Calibri" panose="020F0502020204030204" pitchFamily="34" charset="0"/>
              </a:rPr>
              <a:t>B = Rainfall Runoff</a:t>
            </a:r>
          </a:p>
          <a:p>
            <a:pPr eaLnBrk="1" hangingPunct="1">
              <a:spcBef>
                <a:spcPct val="15000"/>
              </a:spcBef>
            </a:pPr>
            <a:r>
              <a:rPr lang="en-US" altLang="en-US" sz="2000" i="1" dirty="0">
                <a:solidFill>
                  <a:schemeClr val="accent6"/>
                </a:solidFill>
                <a:latin typeface="Calibri" panose="020F0502020204030204" pitchFamily="34" charset="0"/>
              </a:rPr>
              <a:t>C = Estuary Stage</a:t>
            </a:r>
          </a:p>
        </p:txBody>
      </p:sp>
      <p:sp>
        <p:nvSpPr>
          <p:cNvPr id="6153" name="Text Box 87"/>
          <p:cNvSpPr txBox="1">
            <a:spLocks noChangeArrowheads="1"/>
          </p:cNvSpPr>
          <p:nvPr/>
        </p:nvSpPr>
        <p:spPr bwMode="auto">
          <a:xfrm>
            <a:off x="1879601" y="5119688"/>
            <a:ext cx="2939523" cy="1415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98463" indent="-398463"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15000"/>
              </a:spcBef>
            </a:pPr>
            <a:r>
              <a:rPr lang="en-US" altLang="en-US" sz="2000" dirty="0">
                <a:latin typeface="Calibri" panose="020F0502020204030204" pitchFamily="34" charset="0"/>
              </a:rPr>
              <a:t>A = Conveyance Reduction</a:t>
            </a:r>
          </a:p>
          <a:p>
            <a:pPr eaLnBrk="1" hangingPunct="1"/>
            <a:r>
              <a:rPr lang="en-US" altLang="en-US" sz="1900" dirty="0">
                <a:latin typeface="Calibri" panose="020F0502020204030204" pitchFamily="34" charset="0"/>
              </a:rPr>
              <a:t>       </a:t>
            </a:r>
            <a:r>
              <a:rPr lang="en-US" altLang="en-US" sz="2000" dirty="0">
                <a:latin typeface="Calibri" panose="020F0502020204030204" pitchFamily="34" charset="0"/>
              </a:rPr>
              <a:t>Due to Ice</a:t>
            </a:r>
          </a:p>
          <a:p>
            <a:pPr eaLnBrk="1" hangingPunct="1">
              <a:spcBef>
                <a:spcPct val="15000"/>
              </a:spcBef>
            </a:pPr>
            <a:r>
              <a:rPr lang="en-US" altLang="en-US" sz="2000" dirty="0">
                <a:latin typeface="Calibri" panose="020F0502020204030204" pitchFamily="34" charset="0"/>
              </a:rPr>
              <a:t>B = Flow in the River</a:t>
            </a:r>
          </a:p>
          <a:p>
            <a:pPr eaLnBrk="1" hangingPunct="1">
              <a:spcBef>
                <a:spcPct val="15000"/>
              </a:spcBef>
            </a:pPr>
            <a:r>
              <a:rPr lang="en-US" altLang="en-US" sz="2000" i="1" dirty="0">
                <a:solidFill>
                  <a:schemeClr val="accent6"/>
                </a:solidFill>
                <a:latin typeface="Calibri" panose="020F0502020204030204" pitchFamily="34" charset="0"/>
              </a:rPr>
              <a:t>C = River Stage</a:t>
            </a:r>
          </a:p>
        </p:txBody>
      </p:sp>
      <p:sp>
        <p:nvSpPr>
          <p:cNvPr id="6154" name="Text Box 88"/>
          <p:cNvSpPr txBox="1">
            <a:spLocks noChangeArrowheads="1"/>
          </p:cNvSpPr>
          <p:nvPr/>
        </p:nvSpPr>
        <p:spPr bwMode="auto">
          <a:xfrm>
            <a:off x="2117166" y="4581526"/>
            <a:ext cx="233794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2200" b="1" dirty="0">
                <a:solidFill>
                  <a:srgbClr val="C00000"/>
                </a:solidFill>
                <a:latin typeface="Calibri" panose="020F0502020204030204" pitchFamily="34" charset="0"/>
              </a:rPr>
              <a:t>Ice-Affected Flows</a:t>
            </a:r>
          </a:p>
        </p:txBody>
      </p:sp>
      <p:grpSp>
        <p:nvGrpSpPr>
          <p:cNvPr id="6155" name="Group 92"/>
          <p:cNvGrpSpPr>
            <a:grpSpLocks/>
          </p:cNvGrpSpPr>
          <p:nvPr/>
        </p:nvGrpSpPr>
        <p:grpSpPr bwMode="auto">
          <a:xfrm>
            <a:off x="1722439" y="2109789"/>
            <a:ext cx="3829050" cy="1836737"/>
            <a:chOff x="189" y="1158"/>
            <a:chExt cx="2412" cy="1157"/>
          </a:xfrm>
        </p:grpSpPr>
        <p:sp>
          <p:nvSpPr>
            <p:cNvPr id="6167" name="Freeform 53"/>
            <p:cNvSpPr>
              <a:spLocks/>
            </p:cNvSpPr>
            <p:nvPr/>
          </p:nvSpPr>
          <p:spPr bwMode="auto">
            <a:xfrm>
              <a:off x="221" y="1158"/>
              <a:ext cx="2377" cy="1149"/>
            </a:xfrm>
            <a:custGeom>
              <a:avLst/>
              <a:gdLst>
                <a:gd name="T0" fmla="*/ 2377 w 2377"/>
                <a:gd name="T1" fmla="*/ 1149 h 1149"/>
                <a:gd name="T2" fmla="*/ 2377 w 2377"/>
                <a:gd name="T3" fmla="*/ 500 h 1149"/>
                <a:gd name="T4" fmla="*/ 1732 w 2377"/>
                <a:gd name="T5" fmla="*/ 489 h 1149"/>
                <a:gd name="T6" fmla="*/ 1732 w 2377"/>
                <a:gd name="T7" fmla="*/ 237 h 1149"/>
                <a:gd name="T8" fmla="*/ 646 w 2377"/>
                <a:gd name="T9" fmla="*/ 138 h 1149"/>
                <a:gd name="T10" fmla="*/ 492 w 2377"/>
                <a:gd name="T11" fmla="*/ 107 h 1149"/>
                <a:gd name="T12" fmla="*/ 289 w 2377"/>
                <a:gd name="T13" fmla="*/ 47 h 1149"/>
                <a:gd name="T14" fmla="*/ 72 w 2377"/>
                <a:gd name="T15" fmla="*/ 0 h 1149"/>
                <a:gd name="T16" fmla="*/ 0 w 2377"/>
                <a:gd name="T17" fmla="*/ 846 h 1149"/>
                <a:gd name="T18" fmla="*/ 397 w 2377"/>
                <a:gd name="T19" fmla="*/ 876 h 1149"/>
                <a:gd name="T20" fmla="*/ 897 w 2377"/>
                <a:gd name="T21" fmla="*/ 971 h 1149"/>
                <a:gd name="T22" fmla="*/ 1543 w 2377"/>
                <a:gd name="T23" fmla="*/ 1056 h 1149"/>
                <a:gd name="T24" fmla="*/ 1905 w 2377"/>
                <a:gd name="T25" fmla="*/ 1068 h 1149"/>
                <a:gd name="T26" fmla="*/ 2179 w 2377"/>
                <a:gd name="T27" fmla="*/ 1101 h 1149"/>
                <a:gd name="T28" fmla="*/ 2377 w 2377"/>
                <a:gd name="T29" fmla="*/ 1149 h 11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77"/>
                <a:gd name="T46" fmla="*/ 0 h 1149"/>
                <a:gd name="T47" fmla="*/ 2377 w 2377"/>
                <a:gd name="T48" fmla="*/ 1149 h 11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77" h="1149">
                  <a:moveTo>
                    <a:pt x="2377" y="1149"/>
                  </a:moveTo>
                  <a:lnTo>
                    <a:pt x="2377" y="500"/>
                  </a:lnTo>
                  <a:lnTo>
                    <a:pt x="1732" y="489"/>
                  </a:lnTo>
                  <a:lnTo>
                    <a:pt x="1732" y="237"/>
                  </a:lnTo>
                  <a:lnTo>
                    <a:pt x="646" y="138"/>
                  </a:lnTo>
                  <a:lnTo>
                    <a:pt x="492" y="107"/>
                  </a:lnTo>
                  <a:lnTo>
                    <a:pt x="289" y="47"/>
                  </a:lnTo>
                  <a:lnTo>
                    <a:pt x="72" y="0"/>
                  </a:lnTo>
                  <a:lnTo>
                    <a:pt x="0" y="846"/>
                  </a:lnTo>
                  <a:lnTo>
                    <a:pt x="397" y="876"/>
                  </a:lnTo>
                  <a:lnTo>
                    <a:pt x="897" y="971"/>
                  </a:lnTo>
                  <a:lnTo>
                    <a:pt x="1543" y="1056"/>
                  </a:lnTo>
                  <a:lnTo>
                    <a:pt x="1905" y="1068"/>
                  </a:lnTo>
                  <a:lnTo>
                    <a:pt x="2179" y="1101"/>
                  </a:lnTo>
                  <a:lnTo>
                    <a:pt x="2377" y="1149"/>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168" name="Freeform 54"/>
            <p:cNvSpPr>
              <a:spLocks/>
            </p:cNvSpPr>
            <p:nvPr/>
          </p:nvSpPr>
          <p:spPr bwMode="auto">
            <a:xfrm>
              <a:off x="189" y="2007"/>
              <a:ext cx="2408" cy="308"/>
            </a:xfrm>
            <a:custGeom>
              <a:avLst/>
              <a:gdLst>
                <a:gd name="T0" fmla="*/ 0 w 2408"/>
                <a:gd name="T1" fmla="*/ 0 h 308"/>
                <a:gd name="T2" fmla="*/ 405 w 2408"/>
                <a:gd name="T3" fmla="*/ 27 h 308"/>
                <a:gd name="T4" fmla="*/ 1035 w 2408"/>
                <a:gd name="T5" fmla="*/ 135 h 308"/>
                <a:gd name="T6" fmla="*/ 1575 w 2408"/>
                <a:gd name="T7" fmla="*/ 207 h 308"/>
                <a:gd name="T8" fmla="*/ 1959 w 2408"/>
                <a:gd name="T9" fmla="*/ 222 h 308"/>
                <a:gd name="T10" fmla="*/ 2190 w 2408"/>
                <a:gd name="T11" fmla="*/ 251 h 308"/>
                <a:gd name="T12" fmla="*/ 2408 w 2408"/>
                <a:gd name="T13" fmla="*/ 308 h 308"/>
                <a:gd name="T14" fmla="*/ 0 60000 65536"/>
                <a:gd name="T15" fmla="*/ 0 60000 65536"/>
                <a:gd name="T16" fmla="*/ 0 60000 65536"/>
                <a:gd name="T17" fmla="*/ 0 60000 65536"/>
                <a:gd name="T18" fmla="*/ 0 60000 65536"/>
                <a:gd name="T19" fmla="*/ 0 60000 65536"/>
                <a:gd name="T20" fmla="*/ 0 60000 65536"/>
                <a:gd name="T21" fmla="*/ 0 w 2408"/>
                <a:gd name="T22" fmla="*/ 0 h 308"/>
                <a:gd name="T23" fmla="*/ 2408 w 2408"/>
                <a:gd name="T24" fmla="*/ 308 h 3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8" h="308">
                  <a:moveTo>
                    <a:pt x="0" y="0"/>
                  </a:moveTo>
                  <a:cubicBezTo>
                    <a:pt x="116" y="2"/>
                    <a:pt x="233" y="5"/>
                    <a:pt x="405" y="27"/>
                  </a:cubicBezTo>
                  <a:cubicBezTo>
                    <a:pt x="577" y="49"/>
                    <a:pt x="840" y="105"/>
                    <a:pt x="1035" y="135"/>
                  </a:cubicBezTo>
                  <a:cubicBezTo>
                    <a:pt x="1230" y="165"/>
                    <a:pt x="1421" y="193"/>
                    <a:pt x="1575" y="207"/>
                  </a:cubicBezTo>
                  <a:cubicBezTo>
                    <a:pt x="1729" y="221"/>
                    <a:pt x="1857" y="215"/>
                    <a:pt x="1959" y="222"/>
                  </a:cubicBezTo>
                  <a:cubicBezTo>
                    <a:pt x="2061" y="229"/>
                    <a:pt x="2115" y="237"/>
                    <a:pt x="2190" y="251"/>
                  </a:cubicBezTo>
                  <a:cubicBezTo>
                    <a:pt x="2265" y="265"/>
                    <a:pt x="2363" y="296"/>
                    <a:pt x="2408" y="308"/>
                  </a:cubicBezTo>
                </a:path>
              </a:pathLst>
            </a:custGeom>
            <a:noFill/>
            <a:ln w="38100" cmpd="sng">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69" name="Rectangle 55"/>
            <p:cNvSpPr>
              <a:spLocks noChangeArrowheads="1"/>
            </p:cNvSpPr>
            <p:nvPr/>
          </p:nvSpPr>
          <p:spPr bwMode="auto">
            <a:xfrm>
              <a:off x="1917" y="1359"/>
              <a:ext cx="684" cy="315"/>
            </a:xfrm>
            <a:prstGeom prst="rect">
              <a:avLst/>
            </a:prstGeom>
            <a:solidFill>
              <a:srgbClr val="996633"/>
            </a:solidFill>
            <a:ln w="9525">
              <a:solidFill>
                <a:schemeClr val="tx2"/>
              </a:solidFill>
              <a:miter lim="800000"/>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70" name="Text Box 89"/>
            <p:cNvSpPr txBox="1">
              <a:spLocks noChangeArrowheads="1"/>
            </p:cNvSpPr>
            <p:nvPr/>
          </p:nvSpPr>
          <p:spPr bwMode="auto">
            <a:xfrm>
              <a:off x="1934" y="1357"/>
              <a:ext cx="62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solidFill>
                    <a:schemeClr val="bg1"/>
                  </a:solidFill>
                  <a:latin typeface="Calibri" panose="020F0502020204030204" pitchFamily="34" charset="0"/>
                </a:rPr>
                <a:t>Bridge</a:t>
              </a:r>
            </a:p>
          </p:txBody>
        </p:sp>
        <p:grpSp>
          <p:nvGrpSpPr>
            <p:cNvPr id="6171" name="Group 91"/>
            <p:cNvGrpSpPr>
              <a:grpSpLocks/>
            </p:cNvGrpSpPr>
            <p:nvPr/>
          </p:nvGrpSpPr>
          <p:grpSpPr bwMode="auto">
            <a:xfrm>
              <a:off x="539" y="1332"/>
              <a:ext cx="2032" cy="662"/>
              <a:chOff x="539" y="1332"/>
              <a:chExt cx="2032" cy="662"/>
            </a:xfrm>
          </p:grpSpPr>
          <p:sp>
            <p:nvSpPr>
              <p:cNvPr id="6172" name="Freeform 56"/>
              <p:cNvSpPr>
                <a:spLocks/>
              </p:cNvSpPr>
              <p:nvPr/>
            </p:nvSpPr>
            <p:spPr bwMode="auto">
              <a:xfrm>
                <a:off x="1935" y="1674"/>
                <a:ext cx="360" cy="189"/>
              </a:xfrm>
              <a:custGeom>
                <a:avLst/>
                <a:gdLst>
                  <a:gd name="T0" fmla="*/ 360 w 360"/>
                  <a:gd name="T1" fmla="*/ 45 h 189"/>
                  <a:gd name="T2" fmla="*/ 297 w 360"/>
                  <a:gd name="T3" fmla="*/ 162 h 189"/>
                  <a:gd name="T4" fmla="*/ 0 w 360"/>
                  <a:gd name="T5" fmla="*/ 189 h 189"/>
                  <a:gd name="T6" fmla="*/ 0 w 360"/>
                  <a:gd name="T7" fmla="*/ 45 h 189"/>
                  <a:gd name="T8" fmla="*/ 279 w 360"/>
                  <a:gd name="T9" fmla="*/ 0 h 189"/>
                  <a:gd name="T10" fmla="*/ 360 w 360"/>
                  <a:gd name="T11" fmla="*/ 45 h 189"/>
                  <a:gd name="T12" fmla="*/ 0 60000 65536"/>
                  <a:gd name="T13" fmla="*/ 0 60000 65536"/>
                  <a:gd name="T14" fmla="*/ 0 60000 65536"/>
                  <a:gd name="T15" fmla="*/ 0 60000 65536"/>
                  <a:gd name="T16" fmla="*/ 0 60000 65536"/>
                  <a:gd name="T17" fmla="*/ 0 60000 65536"/>
                  <a:gd name="T18" fmla="*/ 0 w 360"/>
                  <a:gd name="T19" fmla="*/ 0 h 189"/>
                  <a:gd name="T20" fmla="*/ 360 w 360"/>
                  <a:gd name="T21" fmla="*/ 189 h 189"/>
                </a:gdLst>
                <a:ahLst/>
                <a:cxnLst>
                  <a:cxn ang="T12">
                    <a:pos x="T0" y="T1"/>
                  </a:cxn>
                  <a:cxn ang="T13">
                    <a:pos x="T2" y="T3"/>
                  </a:cxn>
                  <a:cxn ang="T14">
                    <a:pos x="T4" y="T5"/>
                  </a:cxn>
                  <a:cxn ang="T15">
                    <a:pos x="T6" y="T7"/>
                  </a:cxn>
                  <a:cxn ang="T16">
                    <a:pos x="T8" y="T9"/>
                  </a:cxn>
                  <a:cxn ang="T17">
                    <a:pos x="T10" y="T11"/>
                  </a:cxn>
                </a:cxnLst>
                <a:rect l="T18" t="T19" r="T20" b="T21"/>
                <a:pathLst>
                  <a:path w="360" h="189">
                    <a:moveTo>
                      <a:pt x="360" y="45"/>
                    </a:moveTo>
                    <a:lnTo>
                      <a:pt x="297" y="162"/>
                    </a:lnTo>
                    <a:lnTo>
                      <a:pt x="0" y="189"/>
                    </a:lnTo>
                    <a:lnTo>
                      <a:pt x="0" y="45"/>
                    </a:lnTo>
                    <a:lnTo>
                      <a:pt x="279" y="0"/>
                    </a:lnTo>
                    <a:lnTo>
                      <a:pt x="360" y="45"/>
                    </a:lnTo>
                    <a:close/>
                  </a:path>
                </a:pathLst>
              </a:custGeom>
              <a:solidFill>
                <a:schemeClr val="bg1"/>
              </a:solidFill>
              <a:ln w="9525">
                <a:solidFill>
                  <a:schemeClr val="folHlink"/>
                </a:solidFill>
                <a:round/>
                <a:headEnd/>
                <a:tailEnd/>
              </a:ln>
            </p:spPr>
            <p:txBody>
              <a:bodyPr/>
              <a:lstStyle/>
              <a:p>
                <a:endParaRPr lang="en-US"/>
              </a:p>
            </p:txBody>
          </p:sp>
          <p:sp>
            <p:nvSpPr>
              <p:cNvPr id="6173" name="Freeform 57"/>
              <p:cNvSpPr>
                <a:spLocks/>
              </p:cNvSpPr>
              <p:nvPr/>
            </p:nvSpPr>
            <p:spPr bwMode="auto">
              <a:xfrm>
                <a:off x="2277" y="1679"/>
                <a:ext cx="294" cy="153"/>
              </a:xfrm>
              <a:custGeom>
                <a:avLst/>
                <a:gdLst>
                  <a:gd name="T0" fmla="*/ 156 w 294"/>
                  <a:gd name="T1" fmla="*/ 0 h 153"/>
                  <a:gd name="T2" fmla="*/ 36 w 294"/>
                  <a:gd name="T3" fmla="*/ 37 h 153"/>
                  <a:gd name="T4" fmla="*/ 0 w 294"/>
                  <a:gd name="T5" fmla="*/ 79 h 153"/>
                  <a:gd name="T6" fmla="*/ 35 w 294"/>
                  <a:gd name="T7" fmla="*/ 153 h 153"/>
                  <a:gd name="T8" fmla="*/ 147 w 294"/>
                  <a:gd name="T9" fmla="*/ 135 h 153"/>
                  <a:gd name="T10" fmla="*/ 224 w 294"/>
                  <a:gd name="T11" fmla="*/ 141 h 153"/>
                  <a:gd name="T12" fmla="*/ 294 w 294"/>
                  <a:gd name="T13" fmla="*/ 22 h 153"/>
                  <a:gd name="T14" fmla="*/ 156 w 294"/>
                  <a:gd name="T15" fmla="*/ 0 h 153"/>
                  <a:gd name="T16" fmla="*/ 0 60000 65536"/>
                  <a:gd name="T17" fmla="*/ 0 60000 65536"/>
                  <a:gd name="T18" fmla="*/ 0 60000 65536"/>
                  <a:gd name="T19" fmla="*/ 0 60000 65536"/>
                  <a:gd name="T20" fmla="*/ 0 60000 65536"/>
                  <a:gd name="T21" fmla="*/ 0 60000 65536"/>
                  <a:gd name="T22" fmla="*/ 0 60000 65536"/>
                  <a:gd name="T23" fmla="*/ 0 60000 65536"/>
                  <a:gd name="T24" fmla="*/ 0 w 294"/>
                  <a:gd name="T25" fmla="*/ 0 h 153"/>
                  <a:gd name="T26" fmla="*/ 294 w 294"/>
                  <a:gd name="T27" fmla="*/ 153 h 1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4" h="153">
                    <a:moveTo>
                      <a:pt x="156" y="0"/>
                    </a:moveTo>
                    <a:lnTo>
                      <a:pt x="36" y="37"/>
                    </a:lnTo>
                    <a:lnTo>
                      <a:pt x="0" y="79"/>
                    </a:lnTo>
                    <a:lnTo>
                      <a:pt x="35" y="153"/>
                    </a:lnTo>
                    <a:lnTo>
                      <a:pt x="147" y="135"/>
                    </a:lnTo>
                    <a:lnTo>
                      <a:pt x="224" y="141"/>
                    </a:lnTo>
                    <a:lnTo>
                      <a:pt x="294" y="22"/>
                    </a:lnTo>
                    <a:lnTo>
                      <a:pt x="156" y="0"/>
                    </a:lnTo>
                    <a:close/>
                  </a:path>
                </a:pathLst>
              </a:custGeom>
              <a:solidFill>
                <a:schemeClr val="bg1"/>
              </a:solidFill>
              <a:ln w="9525">
                <a:solidFill>
                  <a:schemeClr val="folHlink"/>
                </a:solidFill>
                <a:round/>
                <a:headEnd/>
                <a:tailEnd/>
              </a:ln>
            </p:spPr>
            <p:txBody>
              <a:bodyPr/>
              <a:lstStyle/>
              <a:p>
                <a:endParaRPr lang="en-US"/>
              </a:p>
            </p:txBody>
          </p:sp>
          <p:sp>
            <p:nvSpPr>
              <p:cNvPr id="6174" name="Freeform 58"/>
              <p:cNvSpPr>
                <a:spLocks/>
              </p:cNvSpPr>
              <p:nvPr/>
            </p:nvSpPr>
            <p:spPr bwMode="auto">
              <a:xfrm rot="-581300">
                <a:off x="1690" y="1632"/>
                <a:ext cx="235" cy="204"/>
              </a:xfrm>
              <a:custGeom>
                <a:avLst/>
                <a:gdLst>
                  <a:gd name="T0" fmla="*/ 81 w 235"/>
                  <a:gd name="T1" fmla="*/ 0 h 204"/>
                  <a:gd name="T2" fmla="*/ 219 w 235"/>
                  <a:gd name="T3" fmla="*/ 35 h 204"/>
                  <a:gd name="T4" fmla="*/ 235 w 235"/>
                  <a:gd name="T5" fmla="*/ 138 h 204"/>
                  <a:gd name="T6" fmla="*/ 204 w 235"/>
                  <a:gd name="T7" fmla="*/ 204 h 204"/>
                  <a:gd name="T8" fmla="*/ 91 w 235"/>
                  <a:gd name="T9" fmla="*/ 126 h 204"/>
                  <a:gd name="T10" fmla="*/ 0 w 235"/>
                  <a:gd name="T11" fmla="*/ 92 h 204"/>
                  <a:gd name="T12" fmla="*/ 81 w 235"/>
                  <a:gd name="T13" fmla="*/ 0 h 204"/>
                  <a:gd name="T14" fmla="*/ 0 60000 65536"/>
                  <a:gd name="T15" fmla="*/ 0 60000 65536"/>
                  <a:gd name="T16" fmla="*/ 0 60000 65536"/>
                  <a:gd name="T17" fmla="*/ 0 60000 65536"/>
                  <a:gd name="T18" fmla="*/ 0 60000 65536"/>
                  <a:gd name="T19" fmla="*/ 0 60000 65536"/>
                  <a:gd name="T20" fmla="*/ 0 60000 65536"/>
                  <a:gd name="T21" fmla="*/ 0 w 235"/>
                  <a:gd name="T22" fmla="*/ 0 h 204"/>
                  <a:gd name="T23" fmla="*/ 235 w 235"/>
                  <a:gd name="T24" fmla="*/ 204 h 2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5" h="204">
                    <a:moveTo>
                      <a:pt x="81" y="0"/>
                    </a:moveTo>
                    <a:lnTo>
                      <a:pt x="219" y="35"/>
                    </a:lnTo>
                    <a:lnTo>
                      <a:pt x="235" y="138"/>
                    </a:lnTo>
                    <a:lnTo>
                      <a:pt x="204" y="204"/>
                    </a:lnTo>
                    <a:lnTo>
                      <a:pt x="91" y="126"/>
                    </a:lnTo>
                    <a:lnTo>
                      <a:pt x="0" y="92"/>
                    </a:lnTo>
                    <a:lnTo>
                      <a:pt x="81" y="0"/>
                    </a:lnTo>
                    <a:close/>
                  </a:path>
                </a:pathLst>
              </a:custGeom>
              <a:solidFill>
                <a:schemeClr val="bg1"/>
              </a:solidFill>
              <a:ln w="9525">
                <a:solidFill>
                  <a:schemeClr val="folHlink"/>
                </a:solidFill>
                <a:round/>
                <a:headEnd/>
                <a:tailEnd/>
              </a:ln>
            </p:spPr>
            <p:txBody>
              <a:bodyPr/>
              <a:lstStyle/>
              <a:p>
                <a:endParaRPr lang="en-US"/>
              </a:p>
            </p:txBody>
          </p:sp>
          <p:sp>
            <p:nvSpPr>
              <p:cNvPr id="6175" name="Freeform 59"/>
              <p:cNvSpPr>
                <a:spLocks/>
              </p:cNvSpPr>
              <p:nvPr/>
            </p:nvSpPr>
            <p:spPr bwMode="auto">
              <a:xfrm>
                <a:off x="1524" y="1575"/>
                <a:ext cx="225" cy="129"/>
              </a:xfrm>
              <a:custGeom>
                <a:avLst/>
                <a:gdLst>
                  <a:gd name="T0" fmla="*/ 192 w 225"/>
                  <a:gd name="T1" fmla="*/ 129 h 129"/>
                  <a:gd name="T2" fmla="*/ 225 w 225"/>
                  <a:gd name="T3" fmla="*/ 57 h 129"/>
                  <a:gd name="T4" fmla="*/ 219 w 225"/>
                  <a:gd name="T5" fmla="*/ 8 h 129"/>
                  <a:gd name="T6" fmla="*/ 32 w 225"/>
                  <a:gd name="T7" fmla="*/ 0 h 129"/>
                  <a:gd name="T8" fmla="*/ 0 w 225"/>
                  <a:gd name="T9" fmla="*/ 54 h 129"/>
                  <a:gd name="T10" fmla="*/ 59 w 225"/>
                  <a:gd name="T11" fmla="*/ 119 h 129"/>
                  <a:gd name="T12" fmla="*/ 192 w 225"/>
                  <a:gd name="T13" fmla="*/ 129 h 129"/>
                  <a:gd name="T14" fmla="*/ 0 60000 65536"/>
                  <a:gd name="T15" fmla="*/ 0 60000 65536"/>
                  <a:gd name="T16" fmla="*/ 0 60000 65536"/>
                  <a:gd name="T17" fmla="*/ 0 60000 65536"/>
                  <a:gd name="T18" fmla="*/ 0 60000 65536"/>
                  <a:gd name="T19" fmla="*/ 0 60000 65536"/>
                  <a:gd name="T20" fmla="*/ 0 60000 65536"/>
                  <a:gd name="T21" fmla="*/ 0 w 225"/>
                  <a:gd name="T22" fmla="*/ 0 h 129"/>
                  <a:gd name="T23" fmla="*/ 225 w 225"/>
                  <a:gd name="T24" fmla="*/ 129 h 1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5" h="129">
                    <a:moveTo>
                      <a:pt x="192" y="129"/>
                    </a:moveTo>
                    <a:lnTo>
                      <a:pt x="225" y="57"/>
                    </a:lnTo>
                    <a:lnTo>
                      <a:pt x="219" y="8"/>
                    </a:lnTo>
                    <a:lnTo>
                      <a:pt x="32" y="0"/>
                    </a:lnTo>
                    <a:lnTo>
                      <a:pt x="0" y="54"/>
                    </a:lnTo>
                    <a:lnTo>
                      <a:pt x="59" y="119"/>
                    </a:lnTo>
                    <a:lnTo>
                      <a:pt x="192" y="129"/>
                    </a:lnTo>
                    <a:close/>
                  </a:path>
                </a:pathLst>
              </a:custGeom>
              <a:solidFill>
                <a:schemeClr val="bg1"/>
              </a:solidFill>
              <a:ln w="9525">
                <a:solidFill>
                  <a:schemeClr val="folHlink"/>
                </a:solidFill>
                <a:round/>
                <a:headEnd/>
                <a:tailEnd/>
              </a:ln>
            </p:spPr>
            <p:txBody>
              <a:bodyPr/>
              <a:lstStyle/>
              <a:p>
                <a:endParaRPr lang="en-US"/>
              </a:p>
            </p:txBody>
          </p:sp>
          <p:sp>
            <p:nvSpPr>
              <p:cNvPr id="6176" name="Freeform 60"/>
              <p:cNvSpPr>
                <a:spLocks/>
              </p:cNvSpPr>
              <p:nvPr/>
            </p:nvSpPr>
            <p:spPr bwMode="auto">
              <a:xfrm rot="424743">
                <a:off x="1614" y="1766"/>
                <a:ext cx="485" cy="179"/>
              </a:xfrm>
              <a:custGeom>
                <a:avLst/>
                <a:gdLst>
                  <a:gd name="T0" fmla="*/ 51 w 485"/>
                  <a:gd name="T1" fmla="*/ 0 h 179"/>
                  <a:gd name="T2" fmla="*/ 236 w 485"/>
                  <a:gd name="T3" fmla="*/ 56 h 179"/>
                  <a:gd name="T4" fmla="*/ 429 w 485"/>
                  <a:gd name="T5" fmla="*/ 125 h 179"/>
                  <a:gd name="T6" fmla="*/ 485 w 485"/>
                  <a:gd name="T7" fmla="*/ 140 h 179"/>
                  <a:gd name="T8" fmla="*/ 462 w 485"/>
                  <a:gd name="T9" fmla="*/ 179 h 179"/>
                  <a:gd name="T10" fmla="*/ 326 w 485"/>
                  <a:gd name="T11" fmla="*/ 168 h 179"/>
                  <a:gd name="T12" fmla="*/ 78 w 485"/>
                  <a:gd name="T13" fmla="*/ 92 h 179"/>
                  <a:gd name="T14" fmla="*/ 0 w 485"/>
                  <a:gd name="T15" fmla="*/ 47 h 179"/>
                  <a:gd name="T16" fmla="*/ 51 w 485"/>
                  <a:gd name="T17" fmla="*/ 0 h 17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85"/>
                  <a:gd name="T28" fmla="*/ 0 h 179"/>
                  <a:gd name="T29" fmla="*/ 485 w 485"/>
                  <a:gd name="T30" fmla="*/ 179 h 17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85" h="179">
                    <a:moveTo>
                      <a:pt x="51" y="0"/>
                    </a:moveTo>
                    <a:lnTo>
                      <a:pt x="236" y="56"/>
                    </a:lnTo>
                    <a:lnTo>
                      <a:pt x="429" y="125"/>
                    </a:lnTo>
                    <a:lnTo>
                      <a:pt x="485" y="140"/>
                    </a:lnTo>
                    <a:lnTo>
                      <a:pt x="462" y="179"/>
                    </a:lnTo>
                    <a:lnTo>
                      <a:pt x="326" y="168"/>
                    </a:lnTo>
                    <a:lnTo>
                      <a:pt x="78" y="92"/>
                    </a:lnTo>
                    <a:lnTo>
                      <a:pt x="0" y="47"/>
                    </a:lnTo>
                    <a:lnTo>
                      <a:pt x="51" y="0"/>
                    </a:lnTo>
                    <a:close/>
                  </a:path>
                </a:pathLst>
              </a:custGeom>
              <a:solidFill>
                <a:schemeClr val="bg1"/>
              </a:solidFill>
              <a:ln w="9525">
                <a:solidFill>
                  <a:schemeClr val="folHlink"/>
                </a:solidFill>
                <a:round/>
                <a:headEnd/>
                <a:tailEnd/>
              </a:ln>
            </p:spPr>
            <p:txBody>
              <a:bodyPr/>
              <a:lstStyle/>
              <a:p>
                <a:endParaRPr lang="en-US"/>
              </a:p>
            </p:txBody>
          </p:sp>
          <p:sp>
            <p:nvSpPr>
              <p:cNvPr id="6177" name="Freeform 61"/>
              <p:cNvSpPr>
                <a:spLocks/>
              </p:cNvSpPr>
              <p:nvPr/>
            </p:nvSpPr>
            <p:spPr bwMode="auto">
              <a:xfrm>
                <a:off x="1456" y="1705"/>
                <a:ext cx="234" cy="99"/>
              </a:xfrm>
              <a:custGeom>
                <a:avLst/>
                <a:gdLst>
                  <a:gd name="T0" fmla="*/ 30 w 234"/>
                  <a:gd name="T1" fmla="*/ 99 h 99"/>
                  <a:gd name="T2" fmla="*/ 195 w 234"/>
                  <a:gd name="T3" fmla="*/ 49 h 99"/>
                  <a:gd name="T4" fmla="*/ 234 w 234"/>
                  <a:gd name="T5" fmla="*/ 22 h 99"/>
                  <a:gd name="T6" fmla="*/ 187 w 234"/>
                  <a:gd name="T7" fmla="*/ 1 h 99"/>
                  <a:gd name="T8" fmla="*/ 57 w 234"/>
                  <a:gd name="T9" fmla="*/ 0 h 99"/>
                  <a:gd name="T10" fmla="*/ 0 w 234"/>
                  <a:gd name="T11" fmla="*/ 15 h 99"/>
                  <a:gd name="T12" fmla="*/ 30 w 234"/>
                  <a:gd name="T13" fmla="*/ 99 h 99"/>
                  <a:gd name="T14" fmla="*/ 0 60000 65536"/>
                  <a:gd name="T15" fmla="*/ 0 60000 65536"/>
                  <a:gd name="T16" fmla="*/ 0 60000 65536"/>
                  <a:gd name="T17" fmla="*/ 0 60000 65536"/>
                  <a:gd name="T18" fmla="*/ 0 60000 65536"/>
                  <a:gd name="T19" fmla="*/ 0 60000 65536"/>
                  <a:gd name="T20" fmla="*/ 0 60000 65536"/>
                  <a:gd name="T21" fmla="*/ 0 w 234"/>
                  <a:gd name="T22" fmla="*/ 0 h 99"/>
                  <a:gd name="T23" fmla="*/ 234 w 234"/>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4" h="99">
                    <a:moveTo>
                      <a:pt x="30" y="99"/>
                    </a:moveTo>
                    <a:lnTo>
                      <a:pt x="195" y="49"/>
                    </a:lnTo>
                    <a:lnTo>
                      <a:pt x="234" y="22"/>
                    </a:lnTo>
                    <a:lnTo>
                      <a:pt x="187" y="1"/>
                    </a:lnTo>
                    <a:lnTo>
                      <a:pt x="57" y="0"/>
                    </a:lnTo>
                    <a:lnTo>
                      <a:pt x="0" y="15"/>
                    </a:lnTo>
                    <a:lnTo>
                      <a:pt x="30" y="99"/>
                    </a:lnTo>
                    <a:close/>
                  </a:path>
                </a:pathLst>
              </a:custGeom>
              <a:solidFill>
                <a:schemeClr val="bg1"/>
              </a:solidFill>
              <a:ln w="9525">
                <a:solidFill>
                  <a:schemeClr val="folHlink"/>
                </a:solidFill>
                <a:round/>
                <a:headEnd/>
                <a:tailEnd/>
              </a:ln>
            </p:spPr>
            <p:txBody>
              <a:bodyPr/>
              <a:lstStyle/>
              <a:p>
                <a:endParaRPr lang="en-US"/>
              </a:p>
            </p:txBody>
          </p:sp>
          <p:sp>
            <p:nvSpPr>
              <p:cNvPr id="6178" name="Freeform 62"/>
              <p:cNvSpPr>
                <a:spLocks/>
              </p:cNvSpPr>
              <p:nvPr/>
            </p:nvSpPr>
            <p:spPr bwMode="auto">
              <a:xfrm>
                <a:off x="2088" y="1853"/>
                <a:ext cx="246" cy="136"/>
              </a:xfrm>
              <a:custGeom>
                <a:avLst/>
                <a:gdLst>
                  <a:gd name="T0" fmla="*/ 141 w 246"/>
                  <a:gd name="T1" fmla="*/ 19 h 136"/>
                  <a:gd name="T2" fmla="*/ 9 w 246"/>
                  <a:gd name="T3" fmla="*/ 0 h 136"/>
                  <a:gd name="T4" fmla="*/ 0 w 246"/>
                  <a:gd name="T5" fmla="*/ 97 h 136"/>
                  <a:gd name="T6" fmla="*/ 164 w 246"/>
                  <a:gd name="T7" fmla="*/ 136 h 136"/>
                  <a:gd name="T8" fmla="*/ 246 w 246"/>
                  <a:gd name="T9" fmla="*/ 60 h 136"/>
                  <a:gd name="T10" fmla="*/ 141 w 246"/>
                  <a:gd name="T11" fmla="*/ 19 h 136"/>
                  <a:gd name="T12" fmla="*/ 0 60000 65536"/>
                  <a:gd name="T13" fmla="*/ 0 60000 65536"/>
                  <a:gd name="T14" fmla="*/ 0 60000 65536"/>
                  <a:gd name="T15" fmla="*/ 0 60000 65536"/>
                  <a:gd name="T16" fmla="*/ 0 60000 65536"/>
                  <a:gd name="T17" fmla="*/ 0 60000 65536"/>
                  <a:gd name="T18" fmla="*/ 0 w 246"/>
                  <a:gd name="T19" fmla="*/ 0 h 136"/>
                  <a:gd name="T20" fmla="*/ 246 w 246"/>
                  <a:gd name="T21" fmla="*/ 136 h 136"/>
                </a:gdLst>
                <a:ahLst/>
                <a:cxnLst>
                  <a:cxn ang="T12">
                    <a:pos x="T0" y="T1"/>
                  </a:cxn>
                  <a:cxn ang="T13">
                    <a:pos x="T2" y="T3"/>
                  </a:cxn>
                  <a:cxn ang="T14">
                    <a:pos x="T4" y="T5"/>
                  </a:cxn>
                  <a:cxn ang="T15">
                    <a:pos x="T6" y="T7"/>
                  </a:cxn>
                  <a:cxn ang="T16">
                    <a:pos x="T8" y="T9"/>
                  </a:cxn>
                  <a:cxn ang="T17">
                    <a:pos x="T10" y="T11"/>
                  </a:cxn>
                </a:cxnLst>
                <a:rect l="T18" t="T19" r="T20" b="T21"/>
                <a:pathLst>
                  <a:path w="246" h="136">
                    <a:moveTo>
                      <a:pt x="141" y="19"/>
                    </a:moveTo>
                    <a:lnTo>
                      <a:pt x="9" y="0"/>
                    </a:lnTo>
                    <a:lnTo>
                      <a:pt x="0" y="97"/>
                    </a:lnTo>
                    <a:lnTo>
                      <a:pt x="164" y="136"/>
                    </a:lnTo>
                    <a:lnTo>
                      <a:pt x="246" y="60"/>
                    </a:lnTo>
                    <a:lnTo>
                      <a:pt x="141" y="19"/>
                    </a:lnTo>
                    <a:close/>
                  </a:path>
                </a:pathLst>
              </a:custGeom>
              <a:solidFill>
                <a:schemeClr val="bg1"/>
              </a:solidFill>
              <a:ln w="9525">
                <a:solidFill>
                  <a:schemeClr val="folHlink"/>
                </a:solidFill>
                <a:round/>
                <a:headEnd/>
                <a:tailEnd/>
              </a:ln>
            </p:spPr>
            <p:txBody>
              <a:bodyPr/>
              <a:lstStyle/>
              <a:p>
                <a:endParaRPr lang="en-US"/>
              </a:p>
            </p:txBody>
          </p:sp>
          <p:sp>
            <p:nvSpPr>
              <p:cNvPr id="6179" name="Freeform 63"/>
              <p:cNvSpPr>
                <a:spLocks/>
              </p:cNvSpPr>
              <p:nvPr/>
            </p:nvSpPr>
            <p:spPr bwMode="auto">
              <a:xfrm>
                <a:off x="2268" y="1826"/>
                <a:ext cx="240" cy="90"/>
              </a:xfrm>
              <a:custGeom>
                <a:avLst/>
                <a:gdLst>
                  <a:gd name="T0" fmla="*/ 233 w 240"/>
                  <a:gd name="T1" fmla="*/ 22 h 90"/>
                  <a:gd name="T2" fmla="*/ 123 w 240"/>
                  <a:gd name="T3" fmla="*/ 0 h 90"/>
                  <a:gd name="T4" fmla="*/ 0 w 240"/>
                  <a:gd name="T5" fmla="*/ 58 h 90"/>
                  <a:gd name="T6" fmla="*/ 96 w 240"/>
                  <a:gd name="T7" fmla="*/ 90 h 90"/>
                  <a:gd name="T8" fmla="*/ 218 w 240"/>
                  <a:gd name="T9" fmla="*/ 81 h 90"/>
                  <a:gd name="T10" fmla="*/ 240 w 240"/>
                  <a:gd name="T11" fmla="*/ 34 h 90"/>
                  <a:gd name="T12" fmla="*/ 233 w 240"/>
                  <a:gd name="T13" fmla="*/ 22 h 90"/>
                  <a:gd name="T14" fmla="*/ 0 60000 65536"/>
                  <a:gd name="T15" fmla="*/ 0 60000 65536"/>
                  <a:gd name="T16" fmla="*/ 0 60000 65536"/>
                  <a:gd name="T17" fmla="*/ 0 60000 65536"/>
                  <a:gd name="T18" fmla="*/ 0 60000 65536"/>
                  <a:gd name="T19" fmla="*/ 0 60000 65536"/>
                  <a:gd name="T20" fmla="*/ 0 60000 65536"/>
                  <a:gd name="T21" fmla="*/ 0 w 240"/>
                  <a:gd name="T22" fmla="*/ 0 h 90"/>
                  <a:gd name="T23" fmla="*/ 240 w 240"/>
                  <a:gd name="T24" fmla="*/ 90 h 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 h="90">
                    <a:moveTo>
                      <a:pt x="233" y="22"/>
                    </a:moveTo>
                    <a:lnTo>
                      <a:pt x="123" y="0"/>
                    </a:lnTo>
                    <a:lnTo>
                      <a:pt x="0" y="58"/>
                    </a:lnTo>
                    <a:lnTo>
                      <a:pt x="96" y="90"/>
                    </a:lnTo>
                    <a:lnTo>
                      <a:pt x="218" y="81"/>
                    </a:lnTo>
                    <a:lnTo>
                      <a:pt x="240" y="34"/>
                    </a:lnTo>
                    <a:lnTo>
                      <a:pt x="233" y="22"/>
                    </a:lnTo>
                    <a:close/>
                  </a:path>
                </a:pathLst>
              </a:custGeom>
              <a:solidFill>
                <a:schemeClr val="bg1"/>
              </a:solidFill>
              <a:ln w="9525">
                <a:solidFill>
                  <a:schemeClr val="folHlink"/>
                </a:solidFill>
                <a:round/>
                <a:headEnd/>
                <a:tailEnd/>
              </a:ln>
            </p:spPr>
            <p:txBody>
              <a:bodyPr/>
              <a:lstStyle/>
              <a:p>
                <a:endParaRPr lang="en-US"/>
              </a:p>
            </p:txBody>
          </p:sp>
          <p:sp>
            <p:nvSpPr>
              <p:cNvPr id="6180" name="Freeform 64"/>
              <p:cNvSpPr>
                <a:spLocks/>
              </p:cNvSpPr>
              <p:nvPr/>
            </p:nvSpPr>
            <p:spPr bwMode="auto">
              <a:xfrm rot="10211276">
                <a:off x="1604" y="1894"/>
                <a:ext cx="231" cy="100"/>
              </a:xfrm>
              <a:custGeom>
                <a:avLst/>
                <a:gdLst>
                  <a:gd name="T0" fmla="*/ 124 w 231"/>
                  <a:gd name="T1" fmla="*/ 0 h 100"/>
                  <a:gd name="T2" fmla="*/ 0 w 231"/>
                  <a:gd name="T3" fmla="*/ 37 h 100"/>
                  <a:gd name="T4" fmla="*/ 28 w 231"/>
                  <a:gd name="T5" fmla="*/ 91 h 100"/>
                  <a:gd name="T6" fmla="*/ 204 w 231"/>
                  <a:gd name="T7" fmla="*/ 100 h 100"/>
                  <a:gd name="T8" fmla="*/ 231 w 231"/>
                  <a:gd name="T9" fmla="*/ 37 h 100"/>
                  <a:gd name="T10" fmla="*/ 124 w 231"/>
                  <a:gd name="T11" fmla="*/ 0 h 100"/>
                  <a:gd name="T12" fmla="*/ 0 60000 65536"/>
                  <a:gd name="T13" fmla="*/ 0 60000 65536"/>
                  <a:gd name="T14" fmla="*/ 0 60000 65536"/>
                  <a:gd name="T15" fmla="*/ 0 60000 65536"/>
                  <a:gd name="T16" fmla="*/ 0 60000 65536"/>
                  <a:gd name="T17" fmla="*/ 0 60000 65536"/>
                  <a:gd name="T18" fmla="*/ 0 w 231"/>
                  <a:gd name="T19" fmla="*/ 0 h 100"/>
                  <a:gd name="T20" fmla="*/ 231 w 231"/>
                  <a:gd name="T21" fmla="*/ 100 h 100"/>
                </a:gdLst>
                <a:ahLst/>
                <a:cxnLst>
                  <a:cxn ang="T12">
                    <a:pos x="T0" y="T1"/>
                  </a:cxn>
                  <a:cxn ang="T13">
                    <a:pos x="T2" y="T3"/>
                  </a:cxn>
                  <a:cxn ang="T14">
                    <a:pos x="T4" y="T5"/>
                  </a:cxn>
                  <a:cxn ang="T15">
                    <a:pos x="T6" y="T7"/>
                  </a:cxn>
                  <a:cxn ang="T16">
                    <a:pos x="T8" y="T9"/>
                  </a:cxn>
                  <a:cxn ang="T17">
                    <a:pos x="T10" y="T11"/>
                  </a:cxn>
                </a:cxnLst>
                <a:rect l="T18" t="T19" r="T20" b="T21"/>
                <a:pathLst>
                  <a:path w="231" h="100">
                    <a:moveTo>
                      <a:pt x="124" y="0"/>
                    </a:moveTo>
                    <a:lnTo>
                      <a:pt x="0" y="37"/>
                    </a:lnTo>
                    <a:lnTo>
                      <a:pt x="28" y="91"/>
                    </a:lnTo>
                    <a:lnTo>
                      <a:pt x="204" y="100"/>
                    </a:lnTo>
                    <a:lnTo>
                      <a:pt x="231" y="37"/>
                    </a:lnTo>
                    <a:lnTo>
                      <a:pt x="124" y="0"/>
                    </a:lnTo>
                    <a:close/>
                  </a:path>
                </a:pathLst>
              </a:custGeom>
              <a:solidFill>
                <a:schemeClr val="bg1"/>
              </a:solidFill>
              <a:ln w="9525">
                <a:solidFill>
                  <a:schemeClr val="folHlink"/>
                </a:solidFill>
                <a:round/>
                <a:headEnd/>
                <a:tailEnd/>
              </a:ln>
            </p:spPr>
            <p:txBody>
              <a:bodyPr/>
              <a:lstStyle/>
              <a:p>
                <a:endParaRPr lang="en-US"/>
              </a:p>
            </p:txBody>
          </p:sp>
          <p:sp>
            <p:nvSpPr>
              <p:cNvPr id="6181" name="Freeform 65"/>
              <p:cNvSpPr>
                <a:spLocks/>
              </p:cNvSpPr>
              <p:nvPr/>
            </p:nvSpPr>
            <p:spPr bwMode="auto">
              <a:xfrm>
                <a:off x="1467" y="1799"/>
                <a:ext cx="213" cy="105"/>
              </a:xfrm>
              <a:custGeom>
                <a:avLst/>
                <a:gdLst>
                  <a:gd name="T0" fmla="*/ 213 w 213"/>
                  <a:gd name="T1" fmla="*/ 36 h 105"/>
                  <a:gd name="T2" fmla="*/ 200 w 213"/>
                  <a:gd name="T3" fmla="*/ 105 h 105"/>
                  <a:gd name="T4" fmla="*/ 96 w 213"/>
                  <a:gd name="T5" fmla="*/ 102 h 105"/>
                  <a:gd name="T6" fmla="*/ 0 w 213"/>
                  <a:gd name="T7" fmla="*/ 70 h 105"/>
                  <a:gd name="T8" fmla="*/ 42 w 213"/>
                  <a:gd name="T9" fmla="*/ 18 h 105"/>
                  <a:gd name="T10" fmla="*/ 63 w 213"/>
                  <a:gd name="T11" fmla="*/ 0 h 105"/>
                  <a:gd name="T12" fmla="*/ 195 w 213"/>
                  <a:gd name="T13" fmla="*/ 22 h 105"/>
                  <a:gd name="T14" fmla="*/ 213 w 213"/>
                  <a:gd name="T15" fmla="*/ 36 h 10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105"/>
                  <a:gd name="T26" fmla="*/ 213 w 213"/>
                  <a:gd name="T27" fmla="*/ 105 h 10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105">
                    <a:moveTo>
                      <a:pt x="213" y="36"/>
                    </a:moveTo>
                    <a:lnTo>
                      <a:pt x="200" y="105"/>
                    </a:lnTo>
                    <a:lnTo>
                      <a:pt x="96" y="102"/>
                    </a:lnTo>
                    <a:lnTo>
                      <a:pt x="0" y="70"/>
                    </a:lnTo>
                    <a:lnTo>
                      <a:pt x="42" y="18"/>
                    </a:lnTo>
                    <a:lnTo>
                      <a:pt x="63" y="0"/>
                    </a:lnTo>
                    <a:lnTo>
                      <a:pt x="195" y="22"/>
                    </a:lnTo>
                    <a:lnTo>
                      <a:pt x="213" y="36"/>
                    </a:lnTo>
                    <a:close/>
                  </a:path>
                </a:pathLst>
              </a:custGeom>
              <a:solidFill>
                <a:schemeClr val="bg1"/>
              </a:solidFill>
              <a:ln w="9525">
                <a:solidFill>
                  <a:schemeClr val="folHlink"/>
                </a:solidFill>
                <a:round/>
                <a:headEnd/>
                <a:tailEnd/>
              </a:ln>
            </p:spPr>
            <p:txBody>
              <a:bodyPr/>
              <a:lstStyle/>
              <a:p>
                <a:endParaRPr lang="en-US"/>
              </a:p>
            </p:txBody>
          </p:sp>
          <p:sp>
            <p:nvSpPr>
              <p:cNvPr id="6182" name="Freeform 66"/>
              <p:cNvSpPr>
                <a:spLocks/>
              </p:cNvSpPr>
              <p:nvPr/>
            </p:nvSpPr>
            <p:spPr bwMode="auto">
              <a:xfrm>
                <a:off x="1241" y="1592"/>
                <a:ext cx="295" cy="133"/>
              </a:xfrm>
              <a:custGeom>
                <a:avLst/>
                <a:gdLst>
                  <a:gd name="T0" fmla="*/ 255 w 295"/>
                  <a:gd name="T1" fmla="*/ 0 h 133"/>
                  <a:gd name="T2" fmla="*/ 295 w 295"/>
                  <a:gd name="T3" fmla="*/ 60 h 133"/>
                  <a:gd name="T4" fmla="*/ 217 w 295"/>
                  <a:gd name="T5" fmla="*/ 130 h 133"/>
                  <a:gd name="T6" fmla="*/ 79 w 295"/>
                  <a:gd name="T7" fmla="*/ 133 h 133"/>
                  <a:gd name="T8" fmla="*/ 10 w 295"/>
                  <a:gd name="T9" fmla="*/ 84 h 133"/>
                  <a:gd name="T10" fmla="*/ 0 w 295"/>
                  <a:gd name="T11" fmla="*/ 9 h 133"/>
                  <a:gd name="T12" fmla="*/ 162 w 295"/>
                  <a:gd name="T13" fmla="*/ 0 h 133"/>
                  <a:gd name="T14" fmla="*/ 255 w 295"/>
                  <a:gd name="T15" fmla="*/ 0 h 133"/>
                  <a:gd name="T16" fmla="*/ 0 60000 65536"/>
                  <a:gd name="T17" fmla="*/ 0 60000 65536"/>
                  <a:gd name="T18" fmla="*/ 0 60000 65536"/>
                  <a:gd name="T19" fmla="*/ 0 60000 65536"/>
                  <a:gd name="T20" fmla="*/ 0 60000 65536"/>
                  <a:gd name="T21" fmla="*/ 0 60000 65536"/>
                  <a:gd name="T22" fmla="*/ 0 60000 65536"/>
                  <a:gd name="T23" fmla="*/ 0 60000 65536"/>
                  <a:gd name="T24" fmla="*/ 0 w 295"/>
                  <a:gd name="T25" fmla="*/ 0 h 133"/>
                  <a:gd name="T26" fmla="*/ 295 w 295"/>
                  <a:gd name="T27" fmla="*/ 133 h 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5" h="133">
                    <a:moveTo>
                      <a:pt x="255" y="0"/>
                    </a:moveTo>
                    <a:lnTo>
                      <a:pt x="295" y="60"/>
                    </a:lnTo>
                    <a:lnTo>
                      <a:pt x="217" y="130"/>
                    </a:lnTo>
                    <a:lnTo>
                      <a:pt x="79" y="133"/>
                    </a:lnTo>
                    <a:lnTo>
                      <a:pt x="10" y="84"/>
                    </a:lnTo>
                    <a:lnTo>
                      <a:pt x="0" y="9"/>
                    </a:lnTo>
                    <a:lnTo>
                      <a:pt x="162" y="0"/>
                    </a:lnTo>
                    <a:lnTo>
                      <a:pt x="255" y="0"/>
                    </a:lnTo>
                    <a:close/>
                  </a:path>
                </a:pathLst>
              </a:custGeom>
              <a:solidFill>
                <a:schemeClr val="bg1"/>
              </a:solidFill>
              <a:ln w="9525">
                <a:solidFill>
                  <a:schemeClr val="folHlink"/>
                </a:solidFill>
                <a:round/>
                <a:headEnd/>
                <a:tailEnd/>
              </a:ln>
            </p:spPr>
            <p:txBody>
              <a:bodyPr/>
              <a:lstStyle/>
              <a:p>
                <a:endParaRPr lang="en-US"/>
              </a:p>
            </p:txBody>
          </p:sp>
          <p:sp>
            <p:nvSpPr>
              <p:cNvPr id="6183" name="Freeform 67"/>
              <p:cNvSpPr>
                <a:spLocks/>
              </p:cNvSpPr>
              <p:nvPr/>
            </p:nvSpPr>
            <p:spPr bwMode="auto">
              <a:xfrm>
                <a:off x="1145" y="1718"/>
                <a:ext cx="337" cy="121"/>
              </a:xfrm>
              <a:custGeom>
                <a:avLst/>
                <a:gdLst>
                  <a:gd name="T0" fmla="*/ 319 w 337"/>
                  <a:gd name="T1" fmla="*/ 40 h 121"/>
                  <a:gd name="T2" fmla="*/ 220 w 337"/>
                  <a:gd name="T3" fmla="*/ 9 h 121"/>
                  <a:gd name="T4" fmla="*/ 111 w 337"/>
                  <a:gd name="T5" fmla="*/ 13 h 121"/>
                  <a:gd name="T6" fmla="*/ 45 w 337"/>
                  <a:gd name="T7" fmla="*/ 0 h 121"/>
                  <a:gd name="T8" fmla="*/ 0 w 337"/>
                  <a:gd name="T9" fmla="*/ 55 h 121"/>
                  <a:gd name="T10" fmla="*/ 163 w 337"/>
                  <a:gd name="T11" fmla="*/ 105 h 121"/>
                  <a:gd name="T12" fmla="*/ 337 w 337"/>
                  <a:gd name="T13" fmla="*/ 121 h 121"/>
                  <a:gd name="T14" fmla="*/ 327 w 337"/>
                  <a:gd name="T15" fmla="*/ 52 h 121"/>
                  <a:gd name="T16" fmla="*/ 0 60000 65536"/>
                  <a:gd name="T17" fmla="*/ 0 60000 65536"/>
                  <a:gd name="T18" fmla="*/ 0 60000 65536"/>
                  <a:gd name="T19" fmla="*/ 0 60000 65536"/>
                  <a:gd name="T20" fmla="*/ 0 60000 65536"/>
                  <a:gd name="T21" fmla="*/ 0 60000 65536"/>
                  <a:gd name="T22" fmla="*/ 0 60000 65536"/>
                  <a:gd name="T23" fmla="*/ 0 60000 65536"/>
                  <a:gd name="T24" fmla="*/ 0 w 337"/>
                  <a:gd name="T25" fmla="*/ 0 h 121"/>
                  <a:gd name="T26" fmla="*/ 337 w 337"/>
                  <a:gd name="T27" fmla="*/ 121 h 1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7" h="121">
                    <a:moveTo>
                      <a:pt x="319" y="40"/>
                    </a:moveTo>
                    <a:lnTo>
                      <a:pt x="220" y="9"/>
                    </a:lnTo>
                    <a:lnTo>
                      <a:pt x="111" y="13"/>
                    </a:lnTo>
                    <a:lnTo>
                      <a:pt x="45" y="0"/>
                    </a:lnTo>
                    <a:lnTo>
                      <a:pt x="0" y="55"/>
                    </a:lnTo>
                    <a:lnTo>
                      <a:pt x="163" y="105"/>
                    </a:lnTo>
                    <a:lnTo>
                      <a:pt x="337" y="121"/>
                    </a:lnTo>
                    <a:lnTo>
                      <a:pt x="327" y="52"/>
                    </a:lnTo>
                  </a:path>
                </a:pathLst>
              </a:custGeom>
              <a:solidFill>
                <a:schemeClr val="bg1"/>
              </a:solidFill>
              <a:ln w="9525">
                <a:solidFill>
                  <a:schemeClr val="folHlink"/>
                </a:solidFill>
                <a:round/>
                <a:headEnd/>
                <a:tailEnd/>
              </a:ln>
            </p:spPr>
            <p:txBody>
              <a:bodyPr/>
              <a:lstStyle/>
              <a:p>
                <a:endParaRPr lang="en-US"/>
              </a:p>
            </p:txBody>
          </p:sp>
          <p:sp>
            <p:nvSpPr>
              <p:cNvPr id="6184" name="Freeform 68"/>
              <p:cNvSpPr>
                <a:spLocks/>
              </p:cNvSpPr>
              <p:nvPr/>
            </p:nvSpPr>
            <p:spPr bwMode="auto">
              <a:xfrm>
                <a:off x="1307" y="1842"/>
                <a:ext cx="199" cy="102"/>
              </a:xfrm>
              <a:custGeom>
                <a:avLst/>
                <a:gdLst>
                  <a:gd name="T0" fmla="*/ 121 w 199"/>
                  <a:gd name="T1" fmla="*/ 0 h 102"/>
                  <a:gd name="T2" fmla="*/ 199 w 199"/>
                  <a:gd name="T3" fmla="*/ 62 h 102"/>
                  <a:gd name="T4" fmla="*/ 138 w 199"/>
                  <a:gd name="T5" fmla="*/ 102 h 102"/>
                  <a:gd name="T6" fmla="*/ 4 w 199"/>
                  <a:gd name="T7" fmla="*/ 65 h 102"/>
                  <a:gd name="T8" fmla="*/ 0 w 199"/>
                  <a:gd name="T9" fmla="*/ 23 h 102"/>
                  <a:gd name="T10" fmla="*/ 64 w 199"/>
                  <a:gd name="T11" fmla="*/ 6 h 102"/>
                  <a:gd name="T12" fmla="*/ 121 w 199"/>
                  <a:gd name="T13" fmla="*/ 0 h 102"/>
                  <a:gd name="T14" fmla="*/ 0 60000 65536"/>
                  <a:gd name="T15" fmla="*/ 0 60000 65536"/>
                  <a:gd name="T16" fmla="*/ 0 60000 65536"/>
                  <a:gd name="T17" fmla="*/ 0 60000 65536"/>
                  <a:gd name="T18" fmla="*/ 0 60000 65536"/>
                  <a:gd name="T19" fmla="*/ 0 60000 65536"/>
                  <a:gd name="T20" fmla="*/ 0 60000 65536"/>
                  <a:gd name="T21" fmla="*/ 0 w 199"/>
                  <a:gd name="T22" fmla="*/ 0 h 102"/>
                  <a:gd name="T23" fmla="*/ 199 w 199"/>
                  <a:gd name="T24" fmla="*/ 102 h 10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9" h="102">
                    <a:moveTo>
                      <a:pt x="121" y="0"/>
                    </a:moveTo>
                    <a:lnTo>
                      <a:pt x="199" y="62"/>
                    </a:lnTo>
                    <a:lnTo>
                      <a:pt x="138" y="102"/>
                    </a:lnTo>
                    <a:lnTo>
                      <a:pt x="4" y="65"/>
                    </a:lnTo>
                    <a:lnTo>
                      <a:pt x="0" y="23"/>
                    </a:lnTo>
                    <a:lnTo>
                      <a:pt x="64" y="6"/>
                    </a:lnTo>
                    <a:lnTo>
                      <a:pt x="121" y="0"/>
                    </a:lnTo>
                    <a:close/>
                  </a:path>
                </a:pathLst>
              </a:custGeom>
              <a:solidFill>
                <a:schemeClr val="bg1"/>
              </a:solidFill>
              <a:ln w="9525">
                <a:solidFill>
                  <a:schemeClr val="folHlink"/>
                </a:solidFill>
                <a:round/>
                <a:headEnd/>
                <a:tailEnd/>
              </a:ln>
            </p:spPr>
            <p:txBody>
              <a:bodyPr/>
              <a:lstStyle/>
              <a:p>
                <a:endParaRPr lang="en-US"/>
              </a:p>
            </p:txBody>
          </p:sp>
          <p:sp>
            <p:nvSpPr>
              <p:cNvPr id="6185" name="Freeform 69"/>
              <p:cNvSpPr>
                <a:spLocks/>
              </p:cNvSpPr>
              <p:nvPr/>
            </p:nvSpPr>
            <p:spPr bwMode="auto">
              <a:xfrm>
                <a:off x="1032" y="1574"/>
                <a:ext cx="207" cy="118"/>
              </a:xfrm>
              <a:custGeom>
                <a:avLst/>
                <a:gdLst>
                  <a:gd name="T0" fmla="*/ 207 w 207"/>
                  <a:gd name="T1" fmla="*/ 0 h 118"/>
                  <a:gd name="T2" fmla="*/ 206 w 207"/>
                  <a:gd name="T3" fmla="*/ 85 h 118"/>
                  <a:gd name="T4" fmla="*/ 98 w 207"/>
                  <a:gd name="T5" fmla="*/ 118 h 118"/>
                  <a:gd name="T6" fmla="*/ 0 w 207"/>
                  <a:gd name="T7" fmla="*/ 61 h 118"/>
                  <a:gd name="T8" fmla="*/ 87 w 207"/>
                  <a:gd name="T9" fmla="*/ 12 h 118"/>
                  <a:gd name="T10" fmla="*/ 207 w 207"/>
                  <a:gd name="T11" fmla="*/ 0 h 118"/>
                  <a:gd name="T12" fmla="*/ 0 60000 65536"/>
                  <a:gd name="T13" fmla="*/ 0 60000 65536"/>
                  <a:gd name="T14" fmla="*/ 0 60000 65536"/>
                  <a:gd name="T15" fmla="*/ 0 60000 65536"/>
                  <a:gd name="T16" fmla="*/ 0 60000 65536"/>
                  <a:gd name="T17" fmla="*/ 0 60000 65536"/>
                  <a:gd name="T18" fmla="*/ 0 w 207"/>
                  <a:gd name="T19" fmla="*/ 0 h 118"/>
                  <a:gd name="T20" fmla="*/ 207 w 207"/>
                  <a:gd name="T21" fmla="*/ 118 h 118"/>
                </a:gdLst>
                <a:ahLst/>
                <a:cxnLst>
                  <a:cxn ang="T12">
                    <a:pos x="T0" y="T1"/>
                  </a:cxn>
                  <a:cxn ang="T13">
                    <a:pos x="T2" y="T3"/>
                  </a:cxn>
                  <a:cxn ang="T14">
                    <a:pos x="T4" y="T5"/>
                  </a:cxn>
                  <a:cxn ang="T15">
                    <a:pos x="T6" y="T7"/>
                  </a:cxn>
                  <a:cxn ang="T16">
                    <a:pos x="T8" y="T9"/>
                  </a:cxn>
                  <a:cxn ang="T17">
                    <a:pos x="T10" y="T11"/>
                  </a:cxn>
                </a:cxnLst>
                <a:rect l="T18" t="T19" r="T20" b="T21"/>
                <a:pathLst>
                  <a:path w="207" h="118">
                    <a:moveTo>
                      <a:pt x="207" y="0"/>
                    </a:moveTo>
                    <a:lnTo>
                      <a:pt x="206" y="85"/>
                    </a:lnTo>
                    <a:lnTo>
                      <a:pt x="98" y="118"/>
                    </a:lnTo>
                    <a:lnTo>
                      <a:pt x="0" y="61"/>
                    </a:lnTo>
                    <a:lnTo>
                      <a:pt x="87" y="12"/>
                    </a:lnTo>
                    <a:lnTo>
                      <a:pt x="207" y="0"/>
                    </a:lnTo>
                    <a:close/>
                  </a:path>
                </a:pathLst>
              </a:custGeom>
              <a:solidFill>
                <a:schemeClr val="bg1"/>
              </a:solidFill>
              <a:ln w="9525">
                <a:solidFill>
                  <a:schemeClr val="folHlink"/>
                </a:solidFill>
                <a:round/>
                <a:headEnd/>
                <a:tailEnd/>
              </a:ln>
            </p:spPr>
            <p:txBody>
              <a:bodyPr/>
              <a:lstStyle/>
              <a:p>
                <a:endParaRPr lang="en-US"/>
              </a:p>
            </p:txBody>
          </p:sp>
          <p:sp>
            <p:nvSpPr>
              <p:cNvPr id="6186" name="Freeform 70"/>
              <p:cNvSpPr>
                <a:spLocks/>
              </p:cNvSpPr>
              <p:nvPr/>
            </p:nvSpPr>
            <p:spPr bwMode="auto">
              <a:xfrm>
                <a:off x="1023" y="1662"/>
                <a:ext cx="192" cy="210"/>
              </a:xfrm>
              <a:custGeom>
                <a:avLst/>
                <a:gdLst>
                  <a:gd name="T0" fmla="*/ 63 w 192"/>
                  <a:gd name="T1" fmla="*/ 11 h 210"/>
                  <a:gd name="T2" fmla="*/ 129 w 192"/>
                  <a:gd name="T3" fmla="*/ 125 h 210"/>
                  <a:gd name="T4" fmla="*/ 185 w 192"/>
                  <a:gd name="T5" fmla="*/ 168 h 210"/>
                  <a:gd name="T6" fmla="*/ 192 w 192"/>
                  <a:gd name="T7" fmla="*/ 210 h 210"/>
                  <a:gd name="T8" fmla="*/ 120 w 192"/>
                  <a:gd name="T9" fmla="*/ 209 h 210"/>
                  <a:gd name="T10" fmla="*/ 0 w 192"/>
                  <a:gd name="T11" fmla="*/ 63 h 210"/>
                  <a:gd name="T12" fmla="*/ 14 w 192"/>
                  <a:gd name="T13" fmla="*/ 0 h 210"/>
                  <a:gd name="T14" fmla="*/ 63 w 192"/>
                  <a:gd name="T15" fmla="*/ 11 h 210"/>
                  <a:gd name="T16" fmla="*/ 0 60000 65536"/>
                  <a:gd name="T17" fmla="*/ 0 60000 65536"/>
                  <a:gd name="T18" fmla="*/ 0 60000 65536"/>
                  <a:gd name="T19" fmla="*/ 0 60000 65536"/>
                  <a:gd name="T20" fmla="*/ 0 60000 65536"/>
                  <a:gd name="T21" fmla="*/ 0 60000 65536"/>
                  <a:gd name="T22" fmla="*/ 0 60000 65536"/>
                  <a:gd name="T23" fmla="*/ 0 60000 65536"/>
                  <a:gd name="T24" fmla="*/ 0 w 192"/>
                  <a:gd name="T25" fmla="*/ 0 h 210"/>
                  <a:gd name="T26" fmla="*/ 192 w 192"/>
                  <a:gd name="T27" fmla="*/ 210 h 2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2" h="210">
                    <a:moveTo>
                      <a:pt x="63" y="11"/>
                    </a:moveTo>
                    <a:lnTo>
                      <a:pt x="129" y="125"/>
                    </a:lnTo>
                    <a:lnTo>
                      <a:pt x="185" y="168"/>
                    </a:lnTo>
                    <a:lnTo>
                      <a:pt x="192" y="210"/>
                    </a:lnTo>
                    <a:lnTo>
                      <a:pt x="120" y="209"/>
                    </a:lnTo>
                    <a:lnTo>
                      <a:pt x="0" y="63"/>
                    </a:lnTo>
                    <a:lnTo>
                      <a:pt x="14" y="0"/>
                    </a:lnTo>
                    <a:lnTo>
                      <a:pt x="63" y="11"/>
                    </a:lnTo>
                    <a:close/>
                  </a:path>
                </a:pathLst>
              </a:custGeom>
              <a:solidFill>
                <a:schemeClr val="bg1"/>
              </a:solidFill>
              <a:ln w="9525">
                <a:solidFill>
                  <a:schemeClr val="folHlink"/>
                </a:solidFill>
                <a:round/>
                <a:headEnd/>
                <a:tailEnd/>
              </a:ln>
            </p:spPr>
            <p:txBody>
              <a:bodyPr/>
              <a:lstStyle/>
              <a:p>
                <a:endParaRPr lang="en-US"/>
              </a:p>
            </p:txBody>
          </p:sp>
          <p:sp>
            <p:nvSpPr>
              <p:cNvPr id="6187" name="Freeform 71"/>
              <p:cNvSpPr>
                <a:spLocks/>
              </p:cNvSpPr>
              <p:nvPr/>
            </p:nvSpPr>
            <p:spPr bwMode="auto">
              <a:xfrm>
                <a:off x="1217" y="1829"/>
                <a:ext cx="90" cy="61"/>
              </a:xfrm>
              <a:custGeom>
                <a:avLst/>
                <a:gdLst>
                  <a:gd name="T0" fmla="*/ 46 w 90"/>
                  <a:gd name="T1" fmla="*/ 0 h 61"/>
                  <a:gd name="T2" fmla="*/ 13 w 90"/>
                  <a:gd name="T3" fmla="*/ 10 h 61"/>
                  <a:gd name="T4" fmla="*/ 0 w 90"/>
                  <a:gd name="T5" fmla="*/ 61 h 61"/>
                  <a:gd name="T6" fmla="*/ 90 w 90"/>
                  <a:gd name="T7" fmla="*/ 58 h 61"/>
                  <a:gd name="T8" fmla="*/ 46 w 90"/>
                  <a:gd name="T9" fmla="*/ 0 h 61"/>
                  <a:gd name="T10" fmla="*/ 0 60000 65536"/>
                  <a:gd name="T11" fmla="*/ 0 60000 65536"/>
                  <a:gd name="T12" fmla="*/ 0 60000 65536"/>
                  <a:gd name="T13" fmla="*/ 0 60000 65536"/>
                  <a:gd name="T14" fmla="*/ 0 60000 65536"/>
                  <a:gd name="T15" fmla="*/ 0 w 90"/>
                  <a:gd name="T16" fmla="*/ 0 h 61"/>
                  <a:gd name="T17" fmla="*/ 90 w 90"/>
                  <a:gd name="T18" fmla="*/ 61 h 61"/>
                </a:gdLst>
                <a:ahLst/>
                <a:cxnLst>
                  <a:cxn ang="T10">
                    <a:pos x="T0" y="T1"/>
                  </a:cxn>
                  <a:cxn ang="T11">
                    <a:pos x="T2" y="T3"/>
                  </a:cxn>
                  <a:cxn ang="T12">
                    <a:pos x="T4" y="T5"/>
                  </a:cxn>
                  <a:cxn ang="T13">
                    <a:pos x="T6" y="T7"/>
                  </a:cxn>
                  <a:cxn ang="T14">
                    <a:pos x="T8" y="T9"/>
                  </a:cxn>
                </a:cxnLst>
                <a:rect l="T15" t="T16" r="T17" b="T18"/>
                <a:pathLst>
                  <a:path w="90" h="61">
                    <a:moveTo>
                      <a:pt x="46" y="0"/>
                    </a:moveTo>
                    <a:lnTo>
                      <a:pt x="13" y="10"/>
                    </a:lnTo>
                    <a:lnTo>
                      <a:pt x="0" y="61"/>
                    </a:lnTo>
                    <a:lnTo>
                      <a:pt x="90" y="58"/>
                    </a:lnTo>
                    <a:lnTo>
                      <a:pt x="46" y="0"/>
                    </a:lnTo>
                    <a:close/>
                  </a:path>
                </a:pathLst>
              </a:custGeom>
              <a:solidFill>
                <a:schemeClr val="bg1"/>
              </a:solidFill>
              <a:ln w="9525">
                <a:solidFill>
                  <a:schemeClr val="folHlink"/>
                </a:solidFill>
                <a:round/>
                <a:headEnd/>
                <a:tailEnd/>
              </a:ln>
            </p:spPr>
            <p:txBody>
              <a:bodyPr/>
              <a:lstStyle/>
              <a:p>
                <a:endParaRPr lang="en-US"/>
              </a:p>
            </p:txBody>
          </p:sp>
          <p:sp>
            <p:nvSpPr>
              <p:cNvPr id="6188" name="Freeform 72"/>
              <p:cNvSpPr>
                <a:spLocks/>
              </p:cNvSpPr>
              <p:nvPr/>
            </p:nvSpPr>
            <p:spPr bwMode="auto">
              <a:xfrm>
                <a:off x="860" y="1628"/>
                <a:ext cx="165" cy="132"/>
              </a:xfrm>
              <a:custGeom>
                <a:avLst/>
                <a:gdLst>
                  <a:gd name="T0" fmla="*/ 105 w 165"/>
                  <a:gd name="T1" fmla="*/ 9 h 132"/>
                  <a:gd name="T2" fmla="*/ 165 w 165"/>
                  <a:gd name="T3" fmla="*/ 72 h 132"/>
                  <a:gd name="T4" fmla="*/ 118 w 165"/>
                  <a:gd name="T5" fmla="*/ 132 h 132"/>
                  <a:gd name="T6" fmla="*/ 0 w 165"/>
                  <a:gd name="T7" fmla="*/ 94 h 132"/>
                  <a:gd name="T8" fmla="*/ 91 w 165"/>
                  <a:gd name="T9" fmla="*/ 0 h 132"/>
                  <a:gd name="T10" fmla="*/ 0 60000 65536"/>
                  <a:gd name="T11" fmla="*/ 0 60000 65536"/>
                  <a:gd name="T12" fmla="*/ 0 60000 65536"/>
                  <a:gd name="T13" fmla="*/ 0 60000 65536"/>
                  <a:gd name="T14" fmla="*/ 0 60000 65536"/>
                  <a:gd name="T15" fmla="*/ 0 w 165"/>
                  <a:gd name="T16" fmla="*/ 0 h 132"/>
                  <a:gd name="T17" fmla="*/ 165 w 165"/>
                  <a:gd name="T18" fmla="*/ 132 h 132"/>
                </a:gdLst>
                <a:ahLst/>
                <a:cxnLst>
                  <a:cxn ang="T10">
                    <a:pos x="T0" y="T1"/>
                  </a:cxn>
                  <a:cxn ang="T11">
                    <a:pos x="T2" y="T3"/>
                  </a:cxn>
                  <a:cxn ang="T12">
                    <a:pos x="T4" y="T5"/>
                  </a:cxn>
                  <a:cxn ang="T13">
                    <a:pos x="T6" y="T7"/>
                  </a:cxn>
                  <a:cxn ang="T14">
                    <a:pos x="T8" y="T9"/>
                  </a:cxn>
                </a:cxnLst>
                <a:rect l="T15" t="T16" r="T17" b="T18"/>
                <a:pathLst>
                  <a:path w="165" h="132">
                    <a:moveTo>
                      <a:pt x="105" y="9"/>
                    </a:moveTo>
                    <a:lnTo>
                      <a:pt x="165" y="72"/>
                    </a:lnTo>
                    <a:lnTo>
                      <a:pt x="118" y="132"/>
                    </a:lnTo>
                    <a:lnTo>
                      <a:pt x="0" y="94"/>
                    </a:lnTo>
                    <a:lnTo>
                      <a:pt x="91" y="0"/>
                    </a:lnTo>
                  </a:path>
                </a:pathLst>
              </a:custGeom>
              <a:solidFill>
                <a:schemeClr val="bg1"/>
              </a:solidFill>
              <a:ln w="9525">
                <a:solidFill>
                  <a:schemeClr val="folHlink"/>
                </a:solidFill>
                <a:round/>
                <a:headEnd/>
                <a:tailEnd/>
              </a:ln>
            </p:spPr>
            <p:txBody>
              <a:bodyPr/>
              <a:lstStyle/>
              <a:p>
                <a:endParaRPr lang="en-US"/>
              </a:p>
            </p:txBody>
          </p:sp>
          <p:sp>
            <p:nvSpPr>
              <p:cNvPr id="6189" name="Freeform 73"/>
              <p:cNvSpPr>
                <a:spLocks/>
              </p:cNvSpPr>
              <p:nvPr/>
            </p:nvSpPr>
            <p:spPr bwMode="auto">
              <a:xfrm>
                <a:off x="822" y="1541"/>
                <a:ext cx="257" cy="97"/>
              </a:xfrm>
              <a:custGeom>
                <a:avLst/>
                <a:gdLst>
                  <a:gd name="T0" fmla="*/ 12 w 257"/>
                  <a:gd name="T1" fmla="*/ 0 h 97"/>
                  <a:gd name="T2" fmla="*/ 203 w 257"/>
                  <a:gd name="T3" fmla="*/ 6 h 97"/>
                  <a:gd name="T4" fmla="*/ 257 w 257"/>
                  <a:gd name="T5" fmla="*/ 52 h 97"/>
                  <a:gd name="T6" fmla="*/ 225 w 257"/>
                  <a:gd name="T7" fmla="*/ 82 h 97"/>
                  <a:gd name="T8" fmla="*/ 69 w 257"/>
                  <a:gd name="T9" fmla="*/ 97 h 97"/>
                  <a:gd name="T10" fmla="*/ 0 w 257"/>
                  <a:gd name="T11" fmla="*/ 55 h 97"/>
                  <a:gd name="T12" fmla="*/ 12 w 257"/>
                  <a:gd name="T13" fmla="*/ 0 h 97"/>
                  <a:gd name="T14" fmla="*/ 0 60000 65536"/>
                  <a:gd name="T15" fmla="*/ 0 60000 65536"/>
                  <a:gd name="T16" fmla="*/ 0 60000 65536"/>
                  <a:gd name="T17" fmla="*/ 0 60000 65536"/>
                  <a:gd name="T18" fmla="*/ 0 60000 65536"/>
                  <a:gd name="T19" fmla="*/ 0 60000 65536"/>
                  <a:gd name="T20" fmla="*/ 0 60000 65536"/>
                  <a:gd name="T21" fmla="*/ 0 w 257"/>
                  <a:gd name="T22" fmla="*/ 0 h 97"/>
                  <a:gd name="T23" fmla="*/ 257 w 257"/>
                  <a:gd name="T24" fmla="*/ 97 h 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7" h="97">
                    <a:moveTo>
                      <a:pt x="12" y="0"/>
                    </a:moveTo>
                    <a:lnTo>
                      <a:pt x="203" y="6"/>
                    </a:lnTo>
                    <a:lnTo>
                      <a:pt x="257" y="52"/>
                    </a:lnTo>
                    <a:lnTo>
                      <a:pt x="225" y="82"/>
                    </a:lnTo>
                    <a:lnTo>
                      <a:pt x="69" y="97"/>
                    </a:lnTo>
                    <a:lnTo>
                      <a:pt x="0" y="55"/>
                    </a:lnTo>
                    <a:lnTo>
                      <a:pt x="12" y="0"/>
                    </a:lnTo>
                    <a:close/>
                  </a:path>
                </a:pathLst>
              </a:custGeom>
              <a:solidFill>
                <a:schemeClr val="bg1"/>
              </a:solidFill>
              <a:ln w="9525">
                <a:solidFill>
                  <a:schemeClr val="folHlink"/>
                </a:solidFill>
                <a:round/>
                <a:headEnd/>
                <a:tailEnd/>
              </a:ln>
            </p:spPr>
            <p:txBody>
              <a:bodyPr/>
              <a:lstStyle/>
              <a:p>
                <a:endParaRPr lang="en-US"/>
              </a:p>
            </p:txBody>
          </p:sp>
          <p:sp>
            <p:nvSpPr>
              <p:cNvPr id="6190" name="Freeform 74"/>
              <p:cNvSpPr>
                <a:spLocks/>
              </p:cNvSpPr>
              <p:nvPr/>
            </p:nvSpPr>
            <p:spPr bwMode="auto">
              <a:xfrm rot="-9223817">
                <a:off x="841" y="1729"/>
                <a:ext cx="234" cy="99"/>
              </a:xfrm>
              <a:custGeom>
                <a:avLst/>
                <a:gdLst>
                  <a:gd name="T0" fmla="*/ 30 w 234"/>
                  <a:gd name="T1" fmla="*/ 99 h 99"/>
                  <a:gd name="T2" fmla="*/ 195 w 234"/>
                  <a:gd name="T3" fmla="*/ 49 h 99"/>
                  <a:gd name="T4" fmla="*/ 234 w 234"/>
                  <a:gd name="T5" fmla="*/ 22 h 99"/>
                  <a:gd name="T6" fmla="*/ 187 w 234"/>
                  <a:gd name="T7" fmla="*/ 1 h 99"/>
                  <a:gd name="T8" fmla="*/ 57 w 234"/>
                  <a:gd name="T9" fmla="*/ 0 h 99"/>
                  <a:gd name="T10" fmla="*/ 0 w 234"/>
                  <a:gd name="T11" fmla="*/ 15 h 99"/>
                  <a:gd name="T12" fmla="*/ 30 w 234"/>
                  <a:gd name="T13" fmla="*/ 99 h 99"/>
                  <a:gd name="T14" fmla="*/ 0 60000 65536"/>
                  <a:gd name="T15" fmla="*/ 0 60000 65536"/>
                  <a:gd name="T16" fmla="*/ 0 60000 65536"/>
                  <a:gd name="T17" fmla="*/ 0 60000 65536"/>
                  <a:gd name="T18" fmla="*/ 0 60000 65536"/>
                  <a:gd name="T19" fmla="*/ 0 60000 65536"/>
                  <a:gd name="T20" fmla="*/ 0 60000 65536"/>
                  <a:gd name="T21" fmla="*/ 0 w 234"/>
                  <a:gd name="T22" fmla="*/ 0 h 99"/>
                  <a:gd name="T23" fmla="*/ 234 w 234"/>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4" h="99">
                    <a:moveTo>
                      <a:pt x="30" y="99"/>
                    </a:moveTo>
                    <a:lnTo>
                      <a:pt x="195" y="49"/>
                    </a:lnTo>
                    <a:lnTo>
                      <a:pt x="234" y="22"/>
                    </a:lnTo>
                    <a:lnTo>
                      <a:pt x="187" y="1"/>
                    </a:lnTo>
                    <a:lnTo>
                      <a:pt x="57" y="0"/>
                    </a:lnTo>
                    <a:lnTo>
                      <a:pt x="0" y="15"/>
                    </a:lnTo>
                    <a:lnTo>
                      <a:pt x="30" y="99"/>
                    </a:lnTo>
                    <a:close/>
                  </a:path>
                </a:pathLst>
              </a:custGeom>
              <a:solidFill>
                <a:schemeClr val="bg1"/>
              </a:solidFill>
              <a:ln w="9525">
                <a:solidFill>
                  <a:schemeClr val="folHlink"/>
                </a:solidFill>
                <a:round/>
                <a:headEnd/>
                <a:tailEnd/>
              </a:ln>
            </p:spPr>
            <p:txBody>
              <a:bodyPr/>
              <a:lstStyle/>
              <a:p>
                <a:endParaRPr lang="en-US"/>
              </a:p>
            </p:txBody>
          </p:sp>
          <p:sp>
            <p:nvSpPr>
              <p:cNvPr id="6191" name="Freeform 75"/>
              <p:cNvSpPr>
                <a:spLocks/>
              </p:cNvSpPr>
              <p:nvPr/>
            </p:nvSpPr>
            <p:spPr bwMode="auto">
              <a:xfrm>
                <a:off x="690" y="1616"/>
                <a:ext cx="213" cy="102"/>
              </a:xfrm>
              <a:custGeom>
                <a:avLst/>
                <a:gdLst>
                  <a:gd name="T0" fmla="*/ 213 w 213"/>
                  <a:gd name="T1" fmla="*/ 36 h 102"/>
                  <a:gd name="T2" fmla="*/ 191 w 213"/>
                  <a:gd name="T3" fmla="*/ 78 h 102"/>
                  <a:gd name="T4" fmla="*/ 156 w 213"/>
                  <a:gd name="T5" fmla="*/ 100 h 102"/>
                  <a:gd name="T6" fmla="*/ 96 w 213"/>
                  <a:gd name="T7" fmla="*/ 102 h 102"/>
                  <a:gd name="T8" fmla="*/ 0 w 213"/>
                  <a:gd name="T9" fmla="*/ 70 h 102"/>
                  <a:gd name="T10" fmla="*/ 42 w 213"/>
                  <a:gd name="T11" fmla="*/ 18 h 102"/>
                  <a:gd name="T12" fmla="*/ 63 w 213"/>
                  <a:gd name="T13" fmla="*/ 0 h 102"/>
                  <a:gd name="T14" fmla="*/ 195 w 213"/>
                  <a:gd name="T15" fmla="*/ 22 h 102"/>
                  <a:gd name="T16" fmla="*/ 213 w 213"/>
                  <a:gd name="T17" fmla="*/ 36 h 10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3"/>
                  <a:gd name="T28" fmla="*/ 0 h 102"/>
                  <a:gd name="T29" fmla="*/ 213 w 213"/>
                  <a:gd name="T30" fmla="*/ 102 h 10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3" h="102">
                    <a:moveTo>
                      <a:pt x="213" y="36"/>
                    </a:moveTo>
                    <a:lnTo>
                      <a:pt x="191" y="78"/>
                    </a:lnTo>
                    <a:lnTo>
                      <a:pt x="156" y="100"/>
                    </a:lnTo>
                    <a:lnTo>
                      <a:pt x="96" y="102"/>
                    </a:lnTo>
                    <a:lnTo>
                      <a:pt x="0" y="70"/>
                    </a:lnTo>
                    <a:lnTo>
                      <a:pt x="42" y="18"/>
                    </a:lnTo>
                    <a:lnTo>
                      <a:pt x="63" y="0"/>
                    </a:lnTo>
                    <a:lnTo>
                      <a:pt x="195" y="22"/>
                    </a:lnTo>
                    <a:lnTo>
                      <a:pt x="213" y="36"/>
                    </a:lnTo>
                    <a:close/>
                  </a:path>
                </a:pathLst>
              </a:custGeom>
              <a:solidFill>
                <a:schemeClr val="bg1"/>
              </a:solidFill>
              <a:ln w="9525">
                <a:solidFill>
                  <a:schemeClr val="folHlink"/>
                </a:solidFill>
                <a:round/>
                <a:headEnd/>
                <a:tailEnd/>
              </a:ln>
            </p:spPr>
            <p:txBody>
              <a:bodyPr/>
              <a:lstStyle/>
              <a:p>
                <a:endParaRPr lang="en-US"/>
              </a:p>
            </p:txBody>
          </p:sp>
          <p:sp>
            <p:nvSpPr>
              <p:cNvPr id="6192" name="Freeform 76"/>
              <p:cNvSpPr>
                <a:spLocks/>
              </p:cNvSpPr>
              <p:nvPr/>
            </p:nvSpPr>
            <p:spPr bwMode="auto">
              <a:xfrm rot="10188098">
                <a:off x="799" y="1422"/>
                <a:ext cx="225" cy="107"/>
              </a:xfrm>
              <a:custGeom>
                <a:avLst/>
                <a:gdLst>
                  <a:gd name="T0" fmla="*/ 192 w 225"/>
                  <a:gd name="T1" fmla="*/ 20 h 129"/>
                  <a:gd name="T2" fmla="*/ 225 w 225"/>
                  <a:gd name="T3" fmla="*/ 8 h 129"/>
                  <a:gd name="T4" fmla="*/ 219 w 225"/>
                  <a:gd name="T5" fmla="*/ 2 h 129"/>
                  <a:gd name="T6" fmla="*/ 32 w 225"/>
                  <a:gd name="T7" fmla="*/ 0 h 129"/>
                  <a:gd name="T8" fmla="*/ 0 w 225"/>
                  <a:gd name="T9" fmla="*/ 8 h 129"/>
                  <a:gd name="T10" fmla="*/ 59 w 225"/>
                  <a:gd name="T11" fmla="*/ 18 h 129"/>
                  <a:gd name="T12" fmla="*/ 192 w 225"/>
                  <a:gd name="T13" fmla="*/ 20 h 129"/>
                  <a:gd name="T14" fmla="*/ 0 60000 65536"/>
                  <a:gd name="T15" fmla="*/ 0 60000 65536"/>
                  <a:gd name="T16" fmla="*/ 0 60000 65536"/>
                  <a:gd name="T17" fmla="*/ 0 60000 65536"/>
                  <a:gd name="T18" fmla="*/ 0 60000 65536"/>
                  <a:gd name="T19" fmla="*/ 0 60000 65536"/>
                  <a:gd name="T20" fmla="*/ 0 60000 65536"/>
                  <a:gd name="T21" fmla="*/ 0 w 225"/>
                  <a:gd name="T22" fmla="*/ 0 h 129"/>
                  <a:gd name="T23" fmla="*/ 225 w 225"/>
                  <a:gd name="T24" fmla="*/ 129 h 1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5" h="129">
                    <a:moveTo>
                      <a:pt x="192" y="129"/>
                    </a:moveTo>
                    <a:lnTo>
                      <a:pt x="225" y="57"/>
                    </a:lnTo>
                    <a:lnTo>
                      <a:pt x="219" y="8"/>
                    </a:lnTo>
                    <a:lnTo>
                      <a:pt x="32" y="0"/>
                    </a:lnTo>
                    <a:lnTo>
                      <a:pt x="0" y="54"/>
                    </a:lnTo>
                    <a:lnTo>
                      <a:pt x="59" y="119"/>
                    </a:lnTo>
                    <a:lnTo>
                      <a:pt x="192" y="129"/>
                    </a:lnTo>
                    <a:close/>
                  </a:path>
                </a:pathLst>
              </a:custGeom>
              <a:solidFill>
                <a:schemeClr val="bg1"/>
              </a:solidFill>
              <a:ln w="9525">
                <a:solidFill>
                  <a:schemeClr val="folHlink"/>
                </a:solidFill>
                <a:round/>
                <a:headEnd/>
                <a:tailEnd/>
              </a:ln>
            </p:spPr>
            <p:txBody>
              <a:bodyPr/>
              <a:lstStyle/>
              <a:p>
                <a:endParaRPr lang="en-US"/>
              </a:p>
            </p:txBody>
          </p:sp>
          <p:sp>
            <p:nvSpPr>
              <p:cNvPr id="6193" name="Freeform 77"/>
              <p:cNvSpPr>
                <a:spLocks/>
              </p:cNvSpPr>
              <p:nvPr/>
            </p:nvSpPr>
            <p:spPr bwMode="auto">
              <a:xfrm>
                <a:off x="591" y="1707"/>
                <a:ext cx="248" cy="104"/>
              </a:xfrm>
              <a:custGeom>
                <a:avLst/>
                <a:gdLst>
                  <a:gd name="T0" fmla="*/ 177 w 248"/>
                  <a:gd name="T1" fmla="*/ 104 h 104"/>
                  <a:gd name="T2" fmla="*/ 248 w 248"/>
                  <a:gd name="T3" fmla="*/ 42 h 104"/>
                  <a:gd name="T4" fmla="*/ 156 w 248"/>
                  <a:gd name="T5" fmla="*/ 0 h 104"/>
                  <a:gd name="T6" fmla="*/ 23 w 248"/>
                  <a:gd name="T7" fmla="*/ 6 h 104"/>
                  <a:gd name="T8" fmla="*/ 0 w 248"/>
                  <a:gd name="T9" fmla="*/ 66 h 104"/>
                  <a:gd name="T10" fmla="*/ 177 w 248"/>
                  <a:gd name="T11" fmla="*/ 104 h 104"/>
                  <a:gd name="T12" fmla="*/ 0 60000 65536"/>
                  <a:gd name="T13" fmla="*/ 0 60000 65536"/>
                  <a:gd name="T14" fmla="*/ 0 60000 65536"/>
                  <a:gd name="T15" fmla="*/ 0 60000 65536"/>
                  <a:gd name="T16" fmla="*/ 0 60000 65536"/>
                  <a:gd name="T17" fmla="*/ 0 60000 65536"/>
                  <a:gd name="T18" fmla="*/ 0 w 248"/>
                  <a:gd name="T19" fmla="*/ 0 h 104"/>
                  <a:gd name="T20" fmla="*/ 248 w 248"/>
                  <a:gd name="T21" fmla="*/ 104 h 104"/>
                </a:gdLst>
                <a:ahLst/>
                <a:cxnLst>
                  <a:cxn ang="T12">
                    <a:pos x="T0" y="T1"/>
                  </a:cxn>
                  <a:cxn ang="T13">
                    <a:pos x="T2" y="T3"/>
                  </a:cxn>
                  <a:cxn ang="T14">
                    <a:pos x="T4" y="T5"/>
                  </a:cxn>
                  <a:cxn ang="T15">
                    <a:pos x="T6" y="T7"/>
                  </a:cxn>
                  <a:cxn ang="T16">
                    <a:pos x="T8" y="T9"/>
                  </a:cxn>
                  <a:cxn ang="T17">
                    <a:pos x="T10" y="T11"/>
                  </a:cxn>
                </a:cxnLst>
                <a:rect l="T18" t="T19" r="T20" b="T21"/>
                <a:pathLst>
                  <a:path w="248" h="104">
                    <a:moveTo>
                      <a:pt x="177" y="104"/>
                    </a:moveTo>
                    <a:lnTo>
                      <a:pt x="248" y="42"/>
                    </a:lnTo>
                    <a:lnTo>
                      <a:pt x="156" y="0"/>
                    </a:lnTo>
                    <a:lnTo>
                      <a:pt x="23" y="6"/>
                    </a:lnTo>
                    <a:lnTo>
                      <a:pt x="0" y="66"/>
                    </a:lnTo>
                    <a:lnTo>
                      <a:pt x="177" y="104"/>
                    </a:lnTo>
                    <a:close/>
                  </a:path>
                </a:pathLst>
              </a:custGeom>
              <a:solidFill>
                <a:schemeClr val="bg1"/>
              </a:solidFill>
              <a:ln w="9525">
                <a:solidFill>
                  <a:schemeClr val="folHlink"/>
                </a:solidFill>
                <a:round/>
                <a:headEnd/>
                <a:tailEnd/>
              </a:ln>
            </p:spPr>
            <p:txBody>
              <a:bodyPr/>
              <a:lstStyle/>
              <a:p>
                <a:endParaRPr lang="en-US"/>
              </a:p>
            </p:txBody>
          </p:sp>
          <p:sp>
            <p:nvSpPr>
              <p:cNvPr id="6194" name="Freeform 78"/>
              <p:cNvSpPr>
                <a:spLocks/>
              </p:cNvSpPr>
              <p:nvPr/>
            </p:nvSpPr>
            <p:spPr bwMode="auto">
              <a:xfrm>
                <a:off x="539" y="1497"/>
                <a:ext cx="293" cy="168"/>
              </a:xfrm>
              <a:custGeom>
                <a:avLst/>
                <a:gdLst>
                  <a:gd name="T0" fmla="*/ 182 w 293"/>
                  <a:gd name="T1" fmla="*/ 0 h 168"/>
                  <a:gd name="T2" fmla="*/ 293 w 293"/>
                  <a:gd name="T3" fmla="*/ 114 h 168"/>
                  <a:gd name="T4" fmla="*/ 188 w 293"/>
                  <a:gd name="T5" fmla="*/ 117 h 168"/>
                  <a:gd name="T6" fmla="*/ 39 w 293"/>
                  <a:gd name="T7" fmla="*/ 168 h 168"/>
                  <a:gd name="T8" fmla="*/ 0 w 293"/>
                  <a:gd name="T9" fmla="*/ 72 h 168"/>
                  <a:gd name="T10" fmla="*/ 182 w 293"/>
                  <a:gd name="T11" fmla="*/ 0 h 168"/>
                  <a:gd name="T12" fmla="*/ 0 60000 65536"/>
                  <a:gd name="T13" fmla="*/ 0 60000 65536"/>
                  <a:gd name="T14" fmla="*/ 0 60000 65536"/>
                  <a:gd name="T15" fmla="*/ 0 60000 65536"/>
                  <a:gd name="T16" fmla="*/ 0 60000 65536"/>
                  <a:gd name="T17" fmla="*/ 0 60000 65536"/>
                  <a:gd name="T18" fmla="*/ 0 w 293"/>
                  <a:gd name="T19" fmla="*/ 0 h 168"/>
                  <a:gd name="T20" fmla="*/ 293 w 293"/>
                  <a:gd name="T21" fmla="*/ 168 h 168"/>
                </a:gdLst>
                <a:ahLst/>
                <a:cxnLst>
                  <a:cxn ang="T12">
                    <a:pos x="T0" y="T1"/>
                  </a:cxn>
                  <a:cxn ang="T13">
                    <a:pos x="T2" y="T3"/>
                  </a:cxn>
                  <a:cxn ang="T14">
                    <a:pos x="T4" y="T5"/>
                  </a:cxn>
                  <a:cxn ang="T15">
                    <a:pos x="T6" y="T7"/>
                  </a:cxn>
                  <a:cxn ang="T16">
                    <a:pos x="T8" y="T9"/>
                  </a:cxn>
                  <a:cxn ang="T17">
                    <a:pos x="T10" y="T11"/>
                  </a:cxn>
                </a:cxnLst>
                <a:rect l="T18" t="T19" r="T20" b="T21"/>
                <a:pathLst>
                  <a:path w="293" h="168">
                    <a:moveTo>
                      <a:pt x="182" y="0"/>
                    </a:moveTo>
                    <a:lnTo>
                      <a:pt x="293" y="114"/>
                    </a:lnTo>
                    <a:lnTo>
                      <a:pt x="188" y="117"/>
                    </a:lnTo>
                    <a:lnTo>
                      <a:pt x="39" y="168"/>
                    </a:lnTo>
                    <a:lnTo>
                      <a:pt x="0" y="72"/>
                    </a:lnTo>
                    <a:lnTo>
                      <a:pt x="182" y="0"/>
                    </a:lnTo>
                    <a:close/>
                  </a:path>
                </a:pathLst>
              </a:custGeom>
              <a:solidFill>
                <a:schemeClr val="bg1"/>
              </a:solidFill>
              <a:ln w="9525">
                <a:solidFill>
                  <a:schemeClr val="folHlink"/>
                </a:solidFill>
                <a:round/>
                <a:headEnd/>
                <a:tailEnd/>
              </a:ln>
            </p:spPr>
            <p:txBody>
              <a:bodyPr/>
              <a:lstStyle/>
              <a:p>
                <a:endParaRPr lang="en-US"/>
              </a:p>
            </p:txBody>
          </p:sp>
          <p:sp>
            <p:nvSpPr>
              <p:cNvPr id="6195" name="Freeform 79"/>
              <p:cNvSpPr>
                <a:spLocks/>
              </p:cNvSpPr>
              <p:nvPr/>
            </p:nvSpPr>
            <p:spPr bwMode="auto">
              <a:xfrm rot="-5324355">
                <a:off x="722" y="1477"/>
                <a:ext cx="109" cy="56"/>
              </a:xfrm>
              <a:custGeom>
                <a:avLst/>
                <a:gdLst>
                  <a:gd name="T0" fmla="*/ 99 w 109"/>
                  <a:gd name="T1" fmla="*/ 9 h 56"/>
                  <a:gd name="T2" fmla="*/ 39 w 109"/>
                  <a:gd name="T3" fmla="*/ 0 h 56"/>
                  <a:gd name="T4" fmla="*/ 0 w 109"/>
                  <a:gd name="T5" fmla="*/ 56 h 56"/>
                  <a:gd name="T6" fmla="*/ 109 w 109"/>
                  <a:gd name="T7" fmla="*/ 39 h 56"/>
                  <a:gd name="T8" fmla="*/ 99 w 109"/>
                  <a:gd name="T9" fmla="*/ 8 h 56"/>
                  <a:gd name="T10" fmla="*/ 0 60000 65536"/>
                  <a:gd name="T11" fmla="*/ 0 60000 65536"/>
                  <a:gd name="T12" fmla="*/ 0 60000 65536"/>
                  <a:gd name="T13" fmla="*/ 0 60000 65536"/>
                  <a:gd name="T14" fmla="*/ 0 60000 65536"/>
                  <a:gd name="T15" fmla="*/ 0 w 109"/>
                  <a:gd name="T16" fmla="*/ 0 h 56"/>
                  <a:gd name="T17" fmla="*/ 109 w 109"/>
                  <a:gd name="T18" fmla="*/ 56 h 56"/>
                </a:gdLst>
                <a:ahLst/>
                <a:cxnLst>
                  <a:cxn ang="T10">
                    <a:pos x="T0" y="T1"/>
                  </a:cxn>
                  <a:cxn ang="T11">
                    <a:pos x="T2" y="T3"/>
                  </a:cxn>
                  <a:cxn ang="T12">
                    <a:pos x="T4" y="T5"/>
                  </a:cxn>
                  <a:cxn ang="T13">
                    <a:pos x="T6" y="T7"/>
                  </a:cxn>
                  <a:cxn ang="T14">
                    <a:pos x="T8" y="T9"/>
                  </a:cxn>
                </a:cxnLst>
                <a:rect l="T15" t="T16" r="T17" b="T18"/>
                <a:pathLst>
                  <a:path w="109" h="56">
                    <a:moveTo>
                      <a:pt x="99" y="9"/>
                    </a:moveTo>
                    <a:lnTo>
                      <a:pt x="39" y="0"/>
                    </a:lnTo>
                    <a:lnTo>
                      <a:pt x="0" y="56"/>
                    </a:lnTo>
                    <a:lnTo>
                      <a:pt x="109" y="39"/>
                    </a:lnTo>
                    <a:lnTo>
                      <a:pt x="99" y="8"/>
                    </a:lnTo>
                  </a:path>
                </a:pathLst>
              </a:custGeom>
              <a:solidFill>
                <a:schemeClr val="bg1"/>
              </a:solidFill>
              <a:ln w="9525">
                <a:solidFill>
                  <a:schemeClr val="folHlink"/>
                </a:solidFill>
                <a:round/>
                <a:headEnd/>
                <a:tailEnd/>
              </a:ln>
            </p:spPr>
            <p:txBody>
              <a:bodyPr/>
              <a:lstStyle/>
              <a:p>
                <a:endParaRPr lang="en-US"/>
              </a:p>
            </p:txBody>
          </p:sp>
          <p:sp>
            <p:nvSpPr>
              <p:cNvPr id="6196" name="Freeform 80"/>
              <p:cNvSpPr>
                <a:spLocks/>
              </p:cNvSpPr>
              <p:nvPr/>
            </p:nvSpPr>
            <p:spPr bwMode="auto">
              <a:xfrm>
                <a:off x="1702" y="1462"/>
                <a:ext cx="211" cy="188"/>
              </a:xfrm>
              <a:custGeom>
                <a:avLst/>
                <a:gdLst>
                  <a:gd name="T0" fmla="*/ 80 w 211"/>
                  <a:gd name="T1" fmla="*/ 0 h 188"/>
                  <a:gd name="T2" fmla="*/ 32 w 211"/>
                  <a:gd name="T3" fmla="*/ 14 h 188"/>
                  <a:gd name="T4" fmla="*/ 17 w 211"/>
                  <a:gd name="T5" fmla="*/ 49 h 188"/>
                  <a:gd name="T6" fmla="*/ 0 w 211"/>
                  <a:gd name="T7" fmla="*/ 95 h 188"/>
                  <a:gd name="T8" fmla="*/ 46 w 211"/>
                  <a:gd name="T9" fmla="*/ 118 h 188"/>
                  <a:gd name="T10" fmla="*/ 103 w 211"/>
                  <a:gd name="T11" fmla="*/ 167 h 188"/>
                  <a:gd name="T12" fmla="*/ 163 w 211"/>
                  <a:gd name="T13" fmla="*/ 188 h 188"/>
                  <a:gd name="T14" fmla="*/ 211 w 211"/>
                  <a:gd name="T15" fmla="*/ 154 h 188"/>
                  <a:gd name="T16" fmla="*/ 208 w 211"/>
                  <a:gd name="T17" fmla="*/ 82 h 188"/>
                  <a:gd name="T18" fmla="*/ 193 w 211"/>
                  <a:gd name="T19" fmla="*/ 70 h 188"/>
                  <a:gd name="T20" fmla="*/ 148 w 211"/>
                  <a:gd name="T21" fmla="*/ 29 h 188"/>
                  <a:gd name="T22" fmla="*/ 80 w 211"/>
                  <a:gd name="T23" fmla="*/ 0 h 18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1"/>
                  <a:gd name="T37" fmla="*/ 0 h 188"/>
                  <a:gd name="T38" fmla="*/ 211 w 211"/>
                  <a:gd name="T39" fmla="*/ 188 h 18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1" h="188">
                    <a:moveTo>
                      <a:pt x="80" y="0"/>
                    </a:moveTo>
                    <a:lnTo>
                      <a:pt x="32" y="14"/>
                    </a:lnTo>
                    <a:lnTo>
                      <a:pt x="17" y="49"/>
                    </a:lnTo>
                    <a:lnTo>
                      <a:pt x="0" y="95"/>
                    </a:lnTo>
                    <a:lnTo>
                      <a:pt x="46" y="118"/>
                    </a:lnTo>
                    <a:lnTo>
                      <a:pt x="103" y="167"/>
                    </a:lnTo>
                    <a:lnTo>
                      <a:pt x="163" y="188"/>
                    </a:lnTo>
                    <a:lnTo>
                      <a:pt x="211" y="154"/>
                    </a:lnTo>
                    <a:lnTo>
                      <a:pt x="208" y="82"/>
                    </a:lnTo>
                    <a:lnTo>
                      <a:pt x="193" y="70"/>
                    </a:lnTo>
                    <a:lnTo>
                      <a:pt x="148" y="29"/>
                    </a:lnTo>
                    <a:lnTo>
                      <a:pt x="80" y="0"/>
                    </a:lnTo>
                    <a:close/>
                  </a:path>
                </a:pathLst>
              </a:custGeom>
              <a:solidFill>
                <a:schemeClr val="bg1"/>
              </a:solidFill>
              <a:ln w="9525">
                <a:solidFill>
                  <a:schemeClr val="folHlink"/>
                </a:solidFill>
                <a:round/>
                <a:headEnd/>
                <a:tailEnd/>
              </a:ln>
            </p:spPr>
            <p:txBody>
              <a:bodyPr/>
              <a:lstStyle/>
              <a:p>
                <a:endParaRPr lang="en-US"/>
              </a:p>
            </p:txBody>
          </p:sp>
          <p:sp>
            <p:nvSpPr>
              <p:cNvPr id="6197" name="Freeform 81"/>
              <p:cNvSpPr>
                <a:spLocks/>
              </p:cNvSpPr>
              <p:nvPr/>
            </p:nvSpPr>
            <p:spPr bwMode="auto">
              <a:xfrm>
                <a:off x="1005" y="1452"/>
                <a:ext cx="225" cy="129"/>
              </a:xfrm>
              <a:custGeom>
                <a:avLst/>
                <a:gdLst>
                  <a:gd name="T0" fmla="*/ 192 w 225"/>
                  <a:gd name="T1" fmla="*/ 129 h 129"/>
                  <a:gd name="T2" fmla="*/ 225 w 225"/>
                  <a:gd name="T3" fmla="*/ 57 h 129"/>
                  <a:gd name="T4" fmla="*/ 219 w 225"/>
                  <a:gd name="T5" fmla="*/ 8 h 129"/>
                  <a:gd name="T6" fmla="*/ 32 w 225"/>
                  <a:gd name="T7" fmla="*/ 0 h 129"/>
                  <a:gd name="T8" fmla="*/ 0 w 225"/>
                  <a:gd name="T9" fmla="*/ 54 h 129"/>
                  <a:gd name="T10" fmla="*/ 59 w 225"/>
                  <a:gd name="T11" fmla="*/ 119 h 129"/>
                  <a:gd name="T12" fmla="*/ 192 w 225"/>
                  <a:gd name="T13" fmla="*/ 129 h 129"/>
                  <a:gd name="T14" fmla="*/ 0 60000 65536"/>
                  <a:gd name="T15" fmla="*/ 0 60000 65536"/>
                  <a:gd name="T16" fmla="*/ 0 60000 65536"/>
                  <a:gd name="T17" fmla="*/ 0 60000 65536"/>
                  <a:gd name="T18" fmla="*/ 0 60000 65536"/>
                  <a:gd name="T19" fmla="*/ 0 60000 65536"/>
                  <a:gd name="T20" fmla="*/ 0 60000 65536"/>
                  <a:gd name="T21" fmla="*/ 0 w 225"/>
                  <a:gd name="T22" fmla="*/ 0 h 129"/>
                  <a:gd name="T23" fmla="*/ 225 w 225"/>
                  <a:gd name="T24" fmla="*/ 129 h 1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5" h="129">
                    <a:moveTo>
                      <a:pt x="192" y="129"/>
                    </a:moveTo>
                    <a:lnTo>
                      <a:pt x="225" y="57"/>
                    </a:lnTo>
                    <a:lnTo>
                      <a:pt x="219" y="8"/>
                    </a:lnTo>
                    <a:lnTo>
                      <a:pt x="32" y="0"/>
                    </a:lnTo>
                    <a:lnTo>
                      <a:pt x="0" y="54"/>
                    </a:lnTo>
                    <a:lnTo>
                      <a:pt x="59" y="119"/>
                    </a:lnTo>
                    <a:lnTo>
                      <a:pt x="192" y="129"/>
                    </a:lnTo>
                    <a:close/>
                  </a:path>
                </a:pathLst>
              </a:custGeom>
              <a:solidFill>
                <a:schemeClr val="bg1"/>
              </a:solidFill>
              <a:ln w="9525">
                <a:solidFill>
                  <a:schemeClr val="folHlink"/>
                </a:solidFill>
                <a:round/>
                <a:headEnd/>
                <a:tailEnd/>
              </a:ln>
            </p:spPr>
            <p:txBody>
              <a:bodyPr/>
              <a:lstStyle/>
              <a:p>
                <a:endParaRPr lang="en-US"/>
              </a:p>
            </p:txBody>
          </p:sp>
          <p:sp>
            <p:nvSpPr>
              <p:cNvPr id="6198" name="Freeform 82"/>
              <p:cNvSpPr>
                <a:spLocks/>
              </p:cNvSpPr>
              <p:nvPr/>
            </p:nvSpPr>
            <p:spPr bwMode="auto">
              <a:xfrm>
                <a:off x="1287" y="1476"/>
                <a:ext cx="431" cy="117"/>
              </a:xfrm>
              <a:custGeom>
                <a:avLst/>
                <a:gdLst>
                  <a:gd name="T0" fmla="*/ 53 w 431"/>
                  <a:gd name="T1" fmla="*/ 114 h 117"/>
                  <a:gd name="T2" fmla="*/ 339 w 431"/>
                  <a:gd name="T3" fmla="*/ 90 h 117"/>
                  <a:gd name="T4" fmla="*/ 425 w 431"/>
                  <a:gd name="T5" fmla="*/ 63 h 117"/>
                  <a:gd name="T6" fmla="*/ 431 w 431"/>
                  <a:gd name="T7" fmla="*/ 5 h 117"/>
                  <a:gd name="T8" fmla="*/ 264 w 431"/>
                  <a:gd name="T9" fmla="*/ 0 h 117"/>
                  <a:gd name="T10" fmla="*/ 59 w 431"/>
                  <a:gd name="T11" fmla="*/ 24 h 117"/>
                  <a:gd name="T12" fmla="*/ 0 w 431"/>
                  <a:gd name="T13" fmla="*/ 101 h 117"/>
                  <a:gd name="T14" fmla="*/ 63 w 431"/>
                  <a:gd name="T15" fmla="*/ 117 h 117"/>
                  <a:gd name="T16" fmla="*/ 0 60000 65536"/>
                  <a:gd name="T17" fmla="*/ 0 60000 65536"/>
                  <a:gd name="T18" fmla="*/ 0 60000 65536"/>
                  <a:gd name="T19" fmla="*/ 0 60000 65536"/>
                  <a:gd name="T20" fmla="*/ 0 60000 65536"/>
                  <a:gd name="T21" fmla="*/ 0 60000 65536"/>
                  <a:gd name="T22" fmla="*/ 0 60000 65536"/>
                  <a:gd name="T23" fmla="*/ 0 60000 65536"/>
                  <a:gd name="T24" fmla="*/ 0 w 431"/>
                  <a:gd name="T25" fmla="*/ 0 h 117"/>
                  <a:gd name="T26" fmla="*/ 431 w 431"/>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1" h="117">
                    <a:moveTo>
                      <a:pt x="53" y="114"/>
                    </a:moveTo>
                    <a:lnTo>
                      <a:pt x="339" y="90"/>
                    </a:lnTo>
                    <a:lnTo>
                      <a:pt x="425" y="63"/>
                    </a:lnTo>
                    <a:lnTo>
                      <a:pt x="431" y="5"/>
                    </a:lnTo>
                    <a:lnTo>
                      <a:pt x="264" y="0"/>
                    </a:lnTo>
                    <a:lnTo>
                      <a:pt x="59" y="24"/>
                    </a:lnTo>
                    <a:lnTo>
                      <a:pt x="0" y="101"/>
                    </a:lnTo>
                    <a:lnTo>
                      <a:pt x="63" y="117"/>
                    </a:lnTo>
                  </a:path>
                </a:pathLst>
              </a:custGeom>
              <a:solidFill>
                <a:schemeClr val="bg1"/>
              </a:solidFill>
              <a:ln w="9525">
                <a:solidFill>
                  <a:schemeClr val="folHlink"/>
                </a:solidFill>
                <a:round/>
                <a:headEnd/>
                <a:tailEnd/>
              </a:ln>
            </p:spPr>
            <p:txBody>
              <a:bodyPr/>
              <a:lstStyle/>
              <a:p>
                <a:endParaRPr lang="en-US"/>
              </a:p>
            </p:txBody>
          </p:sp>
          <p:sp>
            <p:nvSpPr>
              <p:cNvPr id="6199" name="Freeform 83"/>
              <p:cNvSpPr>
                <a:spLocks/>
              </p:cNvSpPr>
              <p:nvPr/>
            </p:nvSpPr>
            <p:spPr bwMode="auto">
              <a:xfrm>
                <a:off x="1224" y="1478"/>
                <a:ext cx="104" cy="121"/>
              </a:xfrm>
              <a:custGeom>
                <a:avLst/>
                <a:gdLst>
                  <a:gd name="T0" fmla="*/ 9 w 104"/>
                  <a:gd name="T1" fmla="*/ 27 h 121"/>
                  <a:gd name="T2" fmla="*/ 81 w 104"/>
                  <a:gd name="T3" fmla="*/ 0 h 121"/>
                  <a:gd name="T4" fmla="*/ 104 w 104"/>
                  <a:gd name="T5" fmla="*/ 42 h 121"/>
                  <a:gd name="T6" fmla="*/ 41 w 104"/>
                  <a:gd name="T7" fmla="*/ 121 h 121"/>
                  <a:gd name="T8" fmla="*/ 0 w 104"/>
                  <a:gd name="T9" fmla="*/ 81 h 121"/>
                  <a:gd name="T10" fmla="*/ 9 w 104"/>
                  <a:gd name="T11" fmla="*/ 27 h 121"/>
                  <a:gd name="T12" fmla="*/ 0 60000 65536"/>
                  <a:gd name="T13" fmla="*/ 0 60000 65536"/>
                  <a:gd name="T14" fmla="*/ 0 60000 65536"/>
                  <a:gd name="T15" fmla="*/ 0 60000 65536"/>
                  <a:gd name="T16" fmla="*/ 0 60000 65536"/>
                  <a:gd name="T17" fmla="*/ 0 60000 65536"/>
                  <a:gd name="T18" fmla="*/ 0 w 104"/>
                  <a:gd name="T19" fmla="*/ 0 h 121"/>
                  <a:gd name="T20" fmla="*/ 104 w 104"/>
                  <a:gd name="T21" fmla="*/ 121 h 121"/>
                </a:gdLst>
                <a:ahLst/>
                <a:cxnLst>
                  <a:cxn ang="T12">
                    <a:pos x="T0" y="T1"/>
                  </a:cxn>
                  <a:cxn ang="T13">
                    <a:pos x="T2" y="T3"/>
                  </a:cxn>
                  <a:cxn ang="T14">
                    <a:pos x="T4" y="T5"/>
                  </a:cxn>
                  <a:cxn ang="T15">
                    <a:pos x="T6" y="T7"/>
                  </a:cxn>
                  <a:cxn ang="T16">
                    <a:pos x="T8" y="T9"/>
                  </a:cxn>
                  <a:cxn ang="T17">
                    <a:pos x="T10" y="T11"/>
                  </a:cxn>
                </a:cxnLst>
                <a:rect l="T18" t="T19" r="T20" b="T21"/>
                <a:pathLst>
                  <a:path w="104" h="121">
                    <a:moveTo>
                      <a:pt x="9" y="27"/>
                    </a:moveTo>
                    <a:lnTo>
                      <a:pt x="81" y="0"/>
                    </a:lnTo>
                    <a:lnTo>
                      <a:pt x="104" y="42"/>
                    </a:lnTo>
                    <a:lnTo>
                      <a:pt x="41" y="121"/>
                    </a:lnTo>
                    <a:lnTo>
                      <a:pt x="0" y="81"/>
                    </a:lnTo>
                    <a:lnTo>
                      <a:pt x="9" y="27"/>
                    </a:lnTo>
                    <a:close/>
                  </a:path>
                </a:pathLst>
              </a:custGeom>
              <a:solidFill>
                <a:schemeClr val="bg1"/>
              </a:solidFill>
              <a:ln w="9525">
                <a:solidFill>
                  <a:schemeClr val="folHlink"/>
                </a:solidFill>
                <a:round/>
                <a:headEnd/>
                <a:tailEnd/>
              </a:ln>
            </p:spPr>
            <p:txBody>
              <a:bodyPr/>
              <a:lstStyle/>
              <a:p>
                <a:endParaRPr lang="en-US"/>
              </a:p>
            </p:txBody>
          </p:sp>
          <p:sp>
            <p:nvSpPr>
              <p:cNvPr id="6200" name="Freeform 84"/>
              <p:cNvSpPr>
                <a:spLocks/>
              </p:cNvSpPr>
              <p:nvPr/>
            </p:nvSpPr>
            <p:spPr bwMode="auto">
              <a:xfrm>
                <a:off x="1572" y="1368"/>
                <a:ext cx="342" cy="110"/>
              </a:xfrm>
              <a:custGeom>
                <a:avLst/>
                <a:gdLst>
                  <a:gd name="T0" fmla="*/ 57 w 342"/>
                  <a:gd name="T1" fmla="*/ 105 h 110"/>
                  <a:gd name="T2" fmla="*/ 342 w 342"/>
                  <a:gd name="T3" fmla="*/ 96 h 110"/>
                  <a:gd name="T4" fmla="*/ 290 w 342"/>
                  <a:gd name="T5" fmla="*/ 14 h 110"/>
                  <a:gd name="T6" fmla="*/ 62 w 342"/>
                  <a:gd name="T7" fmla="*/ 0 h 110"/>
                  <a:gd name="T8" fmla="*/ 0 w 342"/>
                  <a:gd name="T9" fmla="*/ 60 h 110"/>
                  <a:gd name="T10" fmla="*/ 66 w 342"/>
                  <a:gd name="T11" fmla="*/ 110 h 110"/>
                  <a:gd name="T12" fmla="*/ 0 60000 65536"/>
                  <a:gd name="T13" fmla="*/ 0 60000 65536"/>
                  <a:gd name="T14" fmla="*/ 0 60000 65536"/>
                  <a:gd name="T15" fmla="*/ 0 60000 65536"/>
                  <a:gd name="T16" fmla="*/ 0 60000 65536"/>
                  <a:gd name="T17" fmla="*/ 0 60000 65536"/>
                  <a:gd name="T18" fmla="*/ 0 w 342"/>
                  <a:gd name="T19" fmla="*/ 0 h 110"/>
                  <a:gd name="T20" fmla="*/ 342 w 342"/>
                  <a:gd name="T21" fmla="*/ 110 h 110"/>
                </a:gdLst>
                <a:ahLst/>
                <a:cxnLst>
                  <a:cxn ang="T12">
                    <a:pos x="T0" y="T1"/>
                  </a:cxn>
                  <a:cxn ang="T13">
                    <a:pos x="T2" y="T3"/>
                  </a:cxn>
                  <a:cxn ang="T14">
                    <a:pos x="T4" y="T5"/>
                  </a:cxn>
                  <a:cxn ang="T15">
                    <a:pos x="T6" y="T7"/>
                  </a:cxn>
                  <a:cxn ang="T16">
                    <a:pos x="T8" y="T9"/>
                  </a:cxn>
                  <a:cxn ang="T17">
                    <a:pos x="T10" y="T11"/>
                  </a:cxn>
                </a:cxnLst>
                <a:rect l="T18" t="T19" r="T20" b="T21"/>
                <a:pathLst>
                  <a:path w="342" h="110">
                    <a:moveTo>
                      <a:pt x="57" y="105"/>
                    </a:moveTo>
                    <a:lnTo>
                      <a:pt x="342" y="96"/>
                    </a:lnTo>
                    <a:lnTo>
                      <a:pt x="290" y="14"/>
                    </a:lnTo>
                    <a:lnTo>
                      <a:pt x="62" y="0"/>
                    </a:lnTo>
                    <a:lnTo>
                      <a:pt x="0" y="60"/>
                    </a:lnTo>
                    <a:lnTo>
                      <a:pt x="66" y="110"/>
                    </a:lnTo>
                  </a:path>
                </a:pathLst>
              </a:custGeom>
              <a:solidFill>
                <a:schemeClr val="bg1"/>
              </a:solidFill>
              <a:ln w="9525">
                <a:solidFill>
                  <a:schemeClr val="folHlink"/>
                </a:solidFill>
                <a:round/>
                <a:headEnd/>
                <a:tailEnd/>
              </a:ln>
            </p:spPr>
            <p:txBody>
              <a:bodyPr/>
              <a:lstStyle/>
              <a:p>
                <a:endParaRPr lang="en-US"/>
              </a:p>
            </p:txBody>
          </p:sp>
          <p:sp>
            <p:nvSpPr>
              <p:cNvPr id="6201" name="Freeform 85"/>
              <p:cNvSpPr>
                <a:spLocks/>
              </p:cNvSpPr>
              <p:nvPr/>
            </p:nvSpPr>
            <p:spPr bwMode="auto">
              <a:xfrm>
                <a:off x="1235" y="1374"/>
                <a:ext cx="333" cy="105"/>
              </a:xfrm>
              <a:custGeom>
                <a:avLst/>
                <a:gdLst>
                  <a:gd name="T0" fmla="*/ 67 w 333"/>
                  <a:gd name="T1" fmla="*/ 105 h 105"/>
                  <a:gd name="T2" fmla="*/ 270 w 333"/>
                  <a:gd name="T3" fmla="*/ 96 h 105"/>
                  <a:gd name="T4" fmla="*/ 333 w 333"/>
                  <a:gd name="T5" fmla="*/ 54 h 105"/>
                  <a:gd name="T6" fmla="*/ 247 w 333"/>
                  <a:gd name="T7" fmla="*/ 0 h 105"/>
                  <a:gd name="T8" fmla="*/ 63 w 333"/>
                  <a:gd name="T9" fmla="*/ 6 h 105"/>
                  <a:gd name="T10" fmla="*/ 0 w 333"/>
                  <a:gd name="T11" fmla="*/ 38 h 105"/>
                  <a:gd name="T12" fmla="*/ 4 w 333"/>
                  <a:gd name="T13" fmla="*/ 92 h 105"/>
                  <a:gd name="T14" fmla="*/ 67 w 333"/>
                  <a:gd name="T15" fmla="*/ 105 h 105"/>
                  <a:gd name="T16" fmla="*/ 0 60000 65536"/>
                  <a:gd name="T17" fmla="*/ 0 60000 65536"/>
                  <a:gd name="T18" fmla="*/ 0 60000 65536"/>
                  <a:gd name="T19" fmla="*/ 0 60000 65536"/>
                  <a:gd name="T20" fmla="*/ 0 60000 65536"/>
                  <a:gd name="T21" fmla="*/ 0 60000 65536"/>
                  <a:gd name="T22" fmla="*/ 0 60000 65536"/>
                  <a:gd name="T23" fmla="*/ 0 60000 65536"/>
                  <a:gd name="T24" fmla="*/ 0 w 333"/>
                  <a:gd name="T25" fmla="*/ 0 h 105"/>
                  <a:gd name="T26" fmla="*/ 333 w 333"/>
                  <a:gd name="T27" fmla="*/ 105 h 10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3" h="105">
                    <a:moveTo>
                      <a:pt x="67" y="105"/>
                    </a:moveTo>
                    <a:lnTo>
                      <a:pt x="270" y="96"/>
                    </a:lnTo>
                    <a:lnTo>
                      <a:pt x="333" y="54"/>
                    </a:lnTo>
                    <a:lnTo>
                      <a:pt x="247" y="0"/>
                    </a:lnTo>
                    <a:lnTo>
                      <a:pt x="63" y="6"/>
                    </a:lnTo>
                    <a:lnTo>
                      <a:pt x="0" y="38"/>
                    </a:lnTo>
                    <a:lnTo>
                      <a:pt x="4" y="92"/>
                    </a:lnTo>
                    <a:lnTo>
                      <a:pt x="67" y="105"/>
                    </a:lnTo>
                    <a:close/>
                  </a:path>
                </a:pathLst>
              </a:custGeom>
              <a:solidFill>
                <a:schemeClr val="bg1"/>
              </a:solidFill>
              <a:ln w="9525">
                <a:solidFill>
                  <a:schemeClr val="folHlink"/>
                </a:solidFill>
                <a:round/>
                <a:headEnd/>
                <a:tailEnd/>
              </a:ln>
            </p:spPr>
            <p:txBody>
              <a:bodyPr/>
              <a:lstStyle/>
              <a:p>
                <a:endParaRPr lang="en-US"/>
              </a:p>
            </p:txBody>
          </p:sp>
          <p:sp>
            <p:nvSpPr>
              <p:cNvPr id="6202" name="Freeform 86"/>
              <p:cNvSpPr>
                <a:spLocks/>
              </p:cNvSpPr>
              <p:nvPr/>
            </p:nvSpPr>
            <p:spPr bwMode="auto">
              <a:xfrm>
                <a:off x="929" y="1332"/>
                <a:ext cx="309" cy="120"/>
              </a:xfrm>
              <a:custGeom>
                <a:avLst/>
                <a:gdLst>
                  <a:gd name="T0" fmla="*/ 66 w 309"/>
                  <a:gd name="T1" fmla="*/ 105 h 120"/>
                  <a:gd name="T2" fmla="*/ 211 w 309"/>
                  <a:gd name="T3" fmla="*/ 120 h 120"/>
                  <a:gd name="T4" fmla="*/ 306 w 309"/>
                  <a:gd name="T5" fmla="*/ 110 h 120"/>
                  <a:gd name="T6" fmla="*/ 309 w 309"/>
                  <a:gd name="T7" fmla="*/ 36 h 120"/>
                  <a:gd name="T8" fmla="*/ 90 w 309"/>
                  <a:gd name="T9" fmla="*/ 14 h 120"/>
                  <a:gd name="T10" fmla="*/ 7 w 309"/>
                  <a:gd name="T11" fmla="*/ 0 h 120"/>
                  <a:gd name="T12" fmla="*/ 0 w 309"/>
                  <a:gd name="T13" fmla="*/ 65 h 120"/>
                  <a:gd name="T14" fmla="*/ 78 w 309"/>
                  <a:gd name="T15" fmla="*/ 110 h 120"/>
                  <a:gd name="T16" fmla="*/ 0 60000 65536"/>
                  <a:gd name="T17" fmla="*/ 0 60000 65536"/>
                  <a:gd name="T18" fmla="*/ 0 60000 65536"/>
                  <a:gd name="T19" fmla="*/ 0 60000 65536"/>
                  <a:gd name="T20" fmla="*/ 0 60000 65536"/>
                  <a:gd name="T21" fmla="*/ 0 60000 65536"/>
                  <a:gd name="T22" fmla="*/ 0 60000 65536"/>
                  <a:gd name="T23" fmla="*/ 0 60000 65536"/>
                  <a:gd name="T24" fmla="*/ 0 w 309"/>
                  <a:gd name="T25" fmla="*/ 0 h 120"/>
                  <a:gd name="T26" fmla="*/ 309 w 309"/>
                  <a:gd name="T27" fmla="*/ 120 h 12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9" h="120">
                    <a:moveTo>
                      <a:pt x="66" y="105"/>
                    </a:moveTo>
                    <a:lnTo>
                      <a:pt x="211" y="120"/>
                    </a:lnTo>
                    <a:lnTo>
                      <a:pt x="306" y="110"/>
                    </a:lnTo>
                    <a:lnTo>
                      <a:pt x="309" y="36"/>
                    </a:lnTo>
                    <a:lnTo>
                      <a:pt x="90" y="14"/>
                    </a:lnTo>
                    <a:lnTo>
                      <a:pt x="7" y="0"/>
                    </a:lnTo>
                    <a:lnTo>
                      <a:pt x="0" y="65"/>
                    </a:lnTo>
                    <a:lnTo>
                      <a:pt x="78" y="110"/>
                    </a:lnTo>
                  </a:path>
                </a:pathLst>
              </a:custGeom>
              <a:solidFill>
                <a:schemeClr val="bg1"/>
              </a:solidFill>
              <a:ln w="9525">
                <a:solidFill>
                  <a:schemeClr val="folHlink"/>
                </a:solidFill>
                <a:round/>
                <a:headEnd/>
                <a:tailEnd/>
              </a:ln>
            </p:spPr>
            <p:txBody>
              <a:bodyPr/>
              <a:lstStyle/>
              <a:p>
                <a:endParaRPr lang="en-US"/>
              </a:p>
            </p:txBody>
          </p:sp>
          <p:sp>
            <p:nvSpPr>
              <p:cNvPr id="6203" name="Text Box 90"/>
              <p:cNvSpPr txBox="1">
                <a:spLocks noChangeArrowheads="1"/>
              </p:cNvSpPr>
              <p:nvPr/>
            </p:nvSpPr>
            <p:spPr bwMode="auto">
              <a:xfrm>
                <a:off x="1208" y="1519"/>
                <a:ext cx="43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b="1" dirty="0">
                    <a:latin typeface="Calibri" panose="020F0502020204030204" pitchFamily="34" charset="0"/>
                  </a:rPr>
                  <a:t>ICE</a:t>
                </a:r>
              </a:p>
            </p:txBody>
          </p:sp>
        </p:grpSp>
      </p:grpSp>
      <p:sp>
        <p:nvSpPr>
          <p:cNvPr id="6157" name="Text Box 97"/>
          <p:cNvSpPr txBox="1">
            <a:spLocks noChangeArrowheads="1"/>
          </p:cNvSpPr>
          <p:nvPr/>
        </p:nvSpPr>
        <p:spPr bwMode="auto">
          <a:xfrm>
            <a:off x="6779449" y="4624389"/>
            <a:ext cx="391376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2200" b="1" dirty="0">
                <a:solidFill>
                  <a:srgbClr val="C00000"/>
                </a:solidFill>
                <a:latin typeface="Calibri" panose="020F0502020204030204" pitchFamily="34" charset="0"/>
              </a:rPr>
              <a:t>Combined Runoff / Storm Surge</a:t>
            </a:r>
          </a:p>
        </p:txBody>
      </p:sp>
      <p:sp>
        <p:nvSpPr>
          <p:cNvPr id="6158" name="Text Box 98"/>
          <p:cNvSpPr txBox="1">
            <a:spLocks noChangeArrowheads="1"/>
          </p:cNvSpPr>
          <p:nvPr/>
        </p:nvSpPr>
        <p:spPr bwMode="auto">
          <a:xfrm>
            <a:off x="4565647" y="2881315"/>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dirty="0">
                <a:solidFill>
                  <a:srgbClr val="C00000"/>
                </a:solidFill>
                <a:latin typeface="Calibri" panose="020F0502020204030204" pitchFamily="34" charset="0"/>
              </a:rPr>
              <a:t>A</a:t>
            </a:r>
          </a:p>
        </p:txBody>
      </p:sp>
      <p:sp>
        <p:nvSpPr>
          <p:cNvPr id="6159" name="Text Box 99"/>
          <p:cNvSpPr txBox="1">
            <a:spLocks noChangeArrowheads="1"/>
          </p:cNvSpPr>
          <p:nvPr/>
        </p:nvSpPr>
        <p:spPr bwMode="auto">
          <a:xfrm>
            <a:off x="1465263" y="2555876"/>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dirty="0">
                <a:solidFill>
                  <a:srgbClr val="C00000"/>
                </a:solidFill>
                <a:latin typeface="Calibri" panose="020F0502020204030204" pitchFamily="34" charset="0"/>
              </a:rPr>
              <a:t>B</a:t>
            </a:r>
          </a:p>
        </p:txBody>
      </p:sp>
      <p:sp>
        <p:nvSpPr>
          <p:cNvPr id="6160" name="Text Box 100"/>
          <p:cNvSpPr txBox="1">
            <a:spLocks noChangeArrowheads="1"/>
          </p:cNvSpPr>
          <p:nvPr/>
        </p:nvSpPr>
        <p:spPr bwMode="auto">
          <a:xfrm>
            <a:off x="2220913" y="1830389"/>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dirty="0">
                <a:solidFill>
                  <a:srgbClr val="C00000"/>
                </a:solidFill>
                <a:latin typeface="Calibri" panose="020F0502020204030204" pitchFamily="34" charset="0"/>
              </a:rPr>
              <a:t>C</a:t>
            </a:r>
          </a:p>
        </p:txBody>
      </p:sp>
      <p:sp>
        <p:nvSpPr>
          <p:cNvPr id="6161" name="Text Box 101"/>
          <p:cNvSpPr txBox="1">
            <a:spLocks noChangeArrowheads="1"/>
          </p:cNvSpPr>
          <p:nvPr/>
        </p:nvSpPr>
        <p:spPr bwMode="auto">
          <a:xfrm>
            <a:off x="6958648" y="2032001"/>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dirty="0">
                <a:solidFill>
                  <a:srgbClr val="C00000"/>
                </a:solidFill>
                <a:latin typeface="Calibri" panose="020F0502020204030204" pitchFamily="34" charset="0"/>
              </a:rPr>
              <a:t>A</a:t>
            </a:r>
          </a:p>
        </p:txBody>
      </p:sp>
      <p:sp>
        <p:nvSpPr>
          <p:cNvPr id="6162" name="Text Box 102"/>
          <p:cNvSpPr txBox="1">
            <a:spLocks noChangeArrowheads="1"/>
          </p:cNvSpPr>
          <p:nvPr/>
        </p:nvSpPr>
        <p:spPr bwMode="auto">
          <a:xfrm>
            <a:off x="9808210" y="1789114"/>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dirty="0">
                <a:solidFill>
                  <a:srgbClr val="C00000"/>
                </a:solidFill>
                <a:latin typeface="Calibri" panose="020F0502020204030204" pitchFamily="34" charset="0"/>
              </a:rPr>
              <a:t>B</a:t>
            </a:r>
          </a:p>
        </p:txBody>
      </p:sp>
      <p:sp>
        <p:nvSpPr>
          <p:cNvPr id="6163" name="Text Box 103"/>
          <p:cNvSpPr txBox="1">
            <a:spLocks noChangeArrowheads="1"/>
          </p:cNvSpPr>
          <p:nvPr/>
        </p:nvSpPr>
        <p:spPr bwMode="auto">
          <a:xfrm>
            <a:off x="8576310" y="2319339"/>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dirty="0">
                <a:solidFill>
                  <a:srgbClr val="C00000"/>
                </a:solidFill>
                <a:latin typeface="Calibri" panose="020F0502020204030204" pitchFamily="34" charset="0"/>
              </a:rPr>
              <a:t>C</a:t>
            </a:r>
          </a:p>
        </p:txBody>
      </p:sp>
      <p:sp>
        <p:nvSpPr>
          <p:cNvPr id="6164" name="Text Box 104"/>
          <p:cNvSpPr txBox="1">
            <a:spLocks noChangeArrowheads="1"/>
          </p:cNvSpPr>
          <p:nvPr/>
        </p:nvSpPr>
        <p:spPr bwMode="auto">
          <a:xfrm>
            <a:off x="10075690" y="2425701"/>
            <a:ext cx="88267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sz="2000" dirty="0">
                <a:latin typeface="Calibri" panose="020F0502020204030204" pitchFamily="34" charset="0"/>
              </a:rPr>
              <a:t>Runoff</a:t>
            </a:r>
          </a:p>
        </p:txBody>
      </p:sp>
      <p:sp>
        <p:nvSpPr>
          <p:cNvPr id="6165" name="Text Box 105"/>
          <p:cNvSpPr txBox="1">
            <a:spLocks noChangeArrowheads="1"/>
          </p:cNvSpPr>
          <p:nvPr/>
        </p:nvSpPr>
        <p:spPr bwMode="auto">
          <a:xfrm>
            <a:off x="1872903" y="3560764"/>
            <a:ext cx="7143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sz="2000" dirty="0">
                <a:latin typeface="Calibri" panose="020F0502020204030204" pitchFamily="34" charset="0"/>
              </a:rPr>
              <a:t>River</a:t>
            </a:r>
          </a:p>
        </p:txBody>
      </p:sp>
      <p:sp>
        <p:nvSpPr>
          <p:cNvPr id="6166" name="Slide Number Placeholder 58"/>
          <p:cNvSpPr>
            <a:spLocks noGrp="1"/>
          </p:cNvSpPr>
          <p:nvPr>
            <p:ph type="sldNum" sz="quarter" idx="12"/>
          </p:nvPr>
        </p:nvSpPr>
        <p:spPr>
          <a:xfrm>
            <a:off x="9052560" y="6248400"/>
            <a:ext cx="2540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C4D2A135-B3DC-4E74-A8BB-3F9D997DAEDE}" type="slidenum">
              <a:rPr lang="en-US" altLang="en-US" sz="1400"/>
              <a:pPr eaLnBrk="1" hangingPunct="1"/>
              <a:t>6</a:t>
            </a:fld>
            <a:endParaRPr lang="en-US" altLang="en-US" sz="1400"/>
          </a:p>
        </p:txBody>
      </p:sp>
      <p:sp>
        <p:nvSpPr>
          <p:cNvPr id="2" name="Title 2">
            <a:extLst>
              <a:ext uri="{FF2B5EF4-FFF2-40B4-BE49-F238E27FC236}">
                <a16:creationId xmlns:a16="http://schemas.microsoft.com/office/drawing/2014/main" id="{BCF5858B-C488-C058-A719-5E83935F0FAA}"/>
              </a:ext>
            </a:extLst>
          </p:cNvPr>
          <p:cNvSpPr txBox="1">
            <a:spLocks/>
          </p:cNvSpPr>
          <p:nvPr/>
        </p:nvSpPr>
        <p:spPr>
          <a:xfrm>
            <a:off x="873760" y="214086"/>
            <a:ext cx="10861040" cy="1143000"/>
          </a:xfrm>
          <a:prstGeom prst="rect">
            <a:avLst/>
          </a:prstGeom>
        </p:spPr>
        <p:txBody>
          <a:bodyPr anchor="ctr"/>
          <a:lstStyle>
            <a:lvl1pPr algn="l" rtl="0" eaLnBrk="0" fontAlgn="base" hangingPunct="0">
              <a:spcBef>
                <a:spcPct val="0"/>
              </a:spcBef>
              <a:spcAft>
                <a:spcPct val="0"/>
              </a:spcAft>
              <a:defRPr sz="3800">
                <a:solidFill>
                  <a:schemeClr val="accent6">
                    <a:lumMod val="75000"/>
                  </a:schemeClr>
                </a:solidFill>
                <a:effectLst/>
                <a:latin typeface="+mj-lt"/>
                <a:ea typeface="+mj-ea"/>
                <a:cs typeface="+mj-cs"/>
              </a:defRPr>
            </a:lvl1pPr>
            <a:lvl2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9pPr>
          </a:lstStyle>
          <a:p>
            <a:r>
              <a:rPr lang="en-US" sz="3600" kern="0" dirty="0">
                <a:latin typeface="Calibri" panose="020F0502020204030204" pitchFamily="34" charset="0"/>
              </a:rPr>
              <a:t>Problems requiring Coincident Frequency Analysis</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8">
            <a:extLst>
              <a:ext uri="{FF2B5EF4-FFF2-40B4-BE49-F238E27FC236}">
                <a16:creationId xmlns:a16="http://schemas.microsoft.com/office/drawing/2014/main" id="{2172CF41-CF80-CF92-3514-03FCB973F821}"/>
              </a:ext>
            </a:extLst>
          </p:cNvPr>
          <p:cNvSpPr>
            <a:spLocks/>
          </p:cNvSpPr>
          <p:nvPr/>
        </p:nvSpPr>
        <p:spPr bwMode="auto">
          <a:xfrm rot="21059134">
            <a:off x="6434513" y="2084518"/>
            <a:ext cx="1882038" cy="951705"/>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0 h 10000"/>
              <a:gd name="T8" fmla="*/ 0 60000 65536"/>
              <a:gd name="T9" fmla="*/ 0 60000 65536"/>
              <a:gd name="T10" fmla="*/ 0 60000 65536"/>
              <a:gd name="T11" fmla="*/ 0 60000 65536"/>
              <a:gd name="T12" fmla="*/ 0 w 10000"/>
              <a:gd name="T13" fmla="*/ 0 h 10000"/>
              <a:gd name="T14" fmla="*/ 10000 w 10000"/>
              <a:gd name="T15" fmla="*/ 10000 h 10000"/>
            </a:gdLst>
            <a:ahLst/>
            <a:cxnLst>
              <a:cxn ang="T8">
                <a:pos x="T0" y="T1"/>
              </a:cxn>
              <a:cxn ang="T9">
                <a:pos x="T2" y="T3"/>
              </a:cxn>
              <a:cxn ang="T10">
                <a:pos x="T4" y="T5"/>
              </a:cxn>
              <a:cxn ang="T11">
                <a:pos x="T6" y="T7"/>
              </a:cxn>
            </a:cxnLst>
            <a:rect l="T12" t="T13" r="T14" b="T15"/>
            <a:pathLst>
              <a:path w="10000" h="10000">
                <a:moveTo>
                  <a:pt x="0" y="10000"/>
                </a:moveTo>
                <a:cubicBezTo>
                  <a:pt x="806" y="8535"/>
                  <a:pt x="1612" y="7056"/>
                  <a:pt x="2902" y="5606"/>
                </a:cubicBezTo>
                <a:cubicBezTo>
                  <a:pt x="4192" y="4156"/>
                  <a:pt x="6227" y="2236"/>
                  <a:pt x="7738" y="1301"/>
                </a:cubicBezTo>
                <a:cubicBezTo>
                  <a:pt x="8946" y="412"/>
                  <a:pt x="9350" y="351"/>
                  <a:pt x="10000" y="0"/>
                </a:cubicBezTo>
              </a:path>
            </a:pathLst>
          </a:custGeom>
          <a:noFill/>
          <a:ln w="19050" cmpd="sng">
            <a:solidFill>
              <a:srgbClr val="FF9933"/>
            </a:solidFill>
            <a:round/>
            <a:headEnd/>
            <a:tailEnd/>
          </a:ln>
        </p:spPr>
        <p:txBody>
          <a:bodyPr wrap="none" anchor="ctr"/>
          <a:lstStyle/>
          <a:p>
            <a:endParaRPr lang="en-US" dirty="0">
              <a:latin typeface="Calibri" panose="020F0502020204030204" pitchFamily="34" charset="0"/>
            </a:endParaRPr>
          </a:p>
        </p:txBody>
      </p:sp>
      <p:sp>
        <p:nvSpPr>
          <p:cNvPr id="5123" name="Freeform 18"/>
          <p:cNvSpPr>
            <a:spLocks/>
          </p:cNvSpPr>
          <p:nvPr/>
        </p:nvSpPr>
        <p:spPr bwMode="auto">
          <a:xfrm>
            <a:off x="6486525" y="2141539"/>
            <a:ext cx="1733550" cy="981075"/>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0 h 10000"/>
              <a:gd name="T8" fmla="*/ 0 60000 65536"/>
              <a:gd name="T9" fmla="*/ 0 60000 65536"/>
              <a:gd name="T10" fmla="*/ 0 60000 65536"/>
              <a:gd name="T11" fmla="*/ 0 60000 65536"/>
              <a:gd name="T12" fmla="*/ 0 w 10000"/>
              <a:gd name="T13" fmla="*/ 0 h 10000"/>
              <a:gd name="T14" fmla="*/ 10000 w 10000"/>
              <a:gd name="T15" fmla="*/ 10000 h 10000"/>
            </a:gdLst>
            <a:ahLst/>
            <a:cxnLst>
              <a:cxn ang="T8">
                <a:pos x="T0" y="T1"/>
              </a:cxn>
              <a:cxn ang="T9">
                <a:pos x="T2" y="T3"/>
              </a:cxn>
              <a:cxn ang="T10">
                <a:pos x="T4" y="T5"/>
              </a:cxn>
              <a:cxn ang="T11">
                <a:pos x="T6" y="T7"/>
              </a:cxn>
            </a:cxnLst>
            <a:rect l="T12" t="T13" r="T14" b="T15"/>
            <a:pathLst>
              <a:path w="10000" h="10000">
                <a:moveTo>
                  <a:pt x="0" y="10000"/>
                </a:moveTo>
                <a:cubicBezTo>
                  <a:pt x="806" y="8535"/>
                  <a:pt x="1612" y="7056"/>
                  <a:pt x="2902" y="5606"/>
                </a:cubicBezTo>
                <a:cubicBezTo>
                  <a:pt x="4192" y="4156"/>
                  <a:pt x="6227" y="2236"/>
                  <a:pt x="7738" y="1301"/>
                </a:cubicBezTo>
                <a:cubicBezTo>
                  <a:pt x="8946" y="412"/>
                  <a:pt x="9350" y="351"/>
                  <a:pt x="10000" y="0"/>
                </a:cubicBezTo>
              </a:path>
            </a:pathLst>
          </a:custGeom>
          <a:noFill/>
          <a:ln w="19050" cmpd="sng">
            <a:solidFill>
              <a:srgbClr val="00B050"/>
            </a:solidFill>
            <a:round/>
            <a:headEnd/>
            <a:tailEnd/>
          </a:ln>
        </p:spPr>
        <p:txBody>
          <a:bodyPr wrap="none" anchor="ctr"/>
          <a:lstStyle/>
          <a:p>
            <a:endParaRPr lang="en-US" dirty="0">
              <a:latin typeface="Calibri" panose="020F0502020204030204" pitchFamily="34" charset="0"/>
            </a:endParaRPr>
          </a:p>
        </p:txBody>
      </p:sp>
      <p:grpSp>
        <p:nvGrpSpPr>
          <p:cNvPr id="2" name="Group 5"/>
          <p:cNvGrpSpPr>
            <a:grpSpLocks/>
          </p:cNvGrpSpPr>
          <p:nvPr/>
        </p:nvGrpSpPr>
        <p:grpSpPr bwMode="auto">
          <a:xfrm>
            <a:off x="6340476" y="1565276"/>
            <a:ext cx="2022475" cy="1641475"/>
            <a:chOff x="1104" y="1392"/>
            <a:chExt cx="1056" cy="912"/>
          </a:xfrm>
        </p:grpSpPr>
        <p:sp>
          <p:nvSpPr>
            <p:cNvPr id="5175"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sp>
          <p:nvSpPr>
            <p:cNvPr id="5176"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grpSp>
      <p:sp>
        <p:nvSpPr>
          <p:cNvPr id="139272" name="Text Box 8"/>
          <p:cNvSpPr txBox="1">
            <a:spLocks noChangeArrowheads="1"/>
          </p:cNvSpPr>
          <p:nvPr/>
        </p:nvSpPr>
        <p:spPr bwMode="auto">
          <a:xfrm rot="16200000">
            <a:off x="5326602" y="2153520"/>
            <a:ext cx="1484822"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Peak Flow (</a:t>
            </a:r>
            <a:r>
              <a:rPr lang="en-US" sz="1600" dirty="0" err="1">
                <a:latin typeface="Calibri" panose="020F0502020204030204" pitchFamily="34" charset="0"/>
              </a:rPr>
              <a:t>cfs</a:t>
            </a:r>
            <a:r>
              <a:rPr lang="en-US" sz="1600" dirty="0">
                <a:latin typeface="Calibri" panose="020F0502020204030204" pitchFamily="34" charset="0"/>
              </a:rPr>
              <a:t>)</a:t>
            </a:r>
          </a:p>
        </p:txBody>
      </p:sp>
      <p:sp>
        <p:nvSpPr>
          <p:cNvPr id="139273" name="Text Box 9"/>
          <p:cNvSpPr txBox="1">
            <a:spLocks noChangeArrowheads="1"/>
          </p:cNvSpPr>
          <p:nvPr/>
        </p:nvSpPr>
        <p:spPr bwMode="auto">
          <a:xfrm>
            <a:off x="6129338" y="3373438"/>
            <a:ext cx="2246555"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err="1">
                <a:latin typeface="Calibri" panose="020F0502020204030204" pitchFamily="34" charset="0"/>
              </a:rPr>
              <a:t>Exceedance</a:t>
            </a:r>
            <a:r>
              <a:rPr lang="en-US" sz="1600" dirty="0">
                <a:latin typeface="Calibri" panose="020F0502020204030204" pitchFamily="34" charset="0"/>
              </a:rPr>
              <a:t> Probability</a:t>
            </a:r>
            <a:endParaRPr lang="en-US" sz="2700" dirty="0">
              <a:latin typeface="Calibri" panose="020F0502020204030204" pitchFamily="34" charset="0"/>
            </a:endParaRPr>
          </a:p>
        </p:txBody>
      </p:sp>
      <p:sp>
        <p:nvSpPr>
          <p:cNvPr id="139274" name="Text Box 10"/>
          <p:cNvSpPr txBox="1">
            <a:spLocks noChangeArrowheads="1"/>
          </p:cNvSpPr>
          <p:nvPr/>
        </p:nvSpPr>
        <p:spPr bwMode="auto">
          <a:xfrm>
            <a:off x="6238875" y="3149601"/>
            <a:ext cx="369246"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latin typeface="Calibri" panose="020F0502020204030204" pitchFamily="34" charset="0"/>
              </a:rPr>
              <a:t>1</a:t>
            </a:r>
            <a:endParaRPr lang="en-US" sz="2700" dirty="0">
              <a:latin typeface="Calibri" panose="020F0502020204030204" pitchFamily="34" charset="0"/>
            </a:endParaRPr>
          </a:p>
        </p:txBody>
      </p:sp>
      <p:sp>
        <p:nvSpPr>
          <p:cNvPr id="139275" name="Text Box 11"/>
          <p:cNvSpPr txBox="1">
            <a:spLocks noChangeArrowheads="1"/>
          </p:cNvSpPr>
          <p:nvPr/>
        </p:nvSpPr>
        <p:spPr bwMode="auto">
          <a:xfrm>
            <a:off x="8051800" y="3124201"/>
            <a:ext cx="369246"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latin typeface="Calibri" panose="020F0502020204030204" pitchFamily="34" charset="0"/>
              </a:rPr>
              <a:t>0</a:t>
            </a:r>
            <a:endParaRPr lang="en-US" sz="2700" dirty="0">
              <a:latin typeface="Calibri" panose="020F0502020204030204" pitchFamily="34" charset="0"/>
            </a:endParaRPr>
          </a:p>
        </p:txBody>
      </p:sp>
      <p:sp>
        <p:nvSpPr>
          <p:cNvPr id="139299" name="Rectangle 35"/>
          <p:cNvSpPr>
            <a:spLocks noChangeArrowheads="1"/>
          </p:cNvSpPr>
          <p:nvPr/>
        </p:nvSpPr>
        <p:spPr bwMode="auto">
          <a:xfrm>
            <a:off x="2339975" y="6318250"/>
            <a:ext cx="1811338" cy="444032"/>
          </a:xfrm>
          <a:prstGeom prst="rect">
            <a:avLst/>
          </a:prstGeom>
          <a:noFill/>
          <a:ln w="9525">
            <a:noFill/>
            <a:miter lim="800000"/>
            <a:headEnd/>
            <a:tailEnd/>
          </a:ln>
          <a:effectLst/>
        </p:spPr>
        <p:txBody>
          <a:bodyPr>
            <a:spAutoFit/>
          </a:bodyPr>
          <a:lstStyle/>
          <a:p>
            <a:pPr>
              <a:lnSpc>
                <a:spcPct val="65000"/>
              </a:lnSpc>
              <a:spcBef>
                <a:spcPct val="20000"/>
              </a:spcBef>
              <a:defRPr/>
            </a:pPr>
            <a:r>
              <a:rPr lang="en-US" sz="1400" i="1" dirty="0">
                <a:solidFill>
                  <a:schemeClr val="bg1"/>
                </a:solidFill>
                <a:latin typeface="Calibri" panose="020F0502020204030204" pitchFamily="34" charset="0"/>
              </a:rPr>
              <a:t>Corps of Engineers</a:t>
            </a:r>
          </a:p>
          <a:p>
            <a:pPr>
              <a:lnSpc>
                <a:spcPct val="75000"/>
              </a:lnSpc>
              <a:spcBef>
                <a:spcPct val="20000"/>
              </a:spcBef>
              <a:defRPr/>
            </a:pPr>
            <a:r>
              <a:rPr lang="en-US" sz="1400" i="1" dirty="0">
                <a:solidFill>
                  <a:schemeClr val="bg1"/>
                </a:solidFill>
                <a:latin typeface="Calibri" panose="020F0502020204030204" pitchFamily="34" charset="0"/>
              </a:rPr>
              <a:t>IWR-HEC</a:t>
            </a:r>
          </a:p>
        </p:txBody>
      </p:sp>
      <p:pic>
        <p:nvPicPr>
          <p:cNvPr id="5130" name="Picture 36"/>
          <p:cNvPicPr>
            <a:picLocks noChangeArrowheads="1"/>
          </p:cNvPicPr>
          <p:nvPr/>
        </p:nvPicPr>
        <p:blipFill>
          <a:blip r:embed="rId3" cstate="print"/>
          <a:srcRect l="3603" t="5269" r="5013" b="4742"/>
          <a:stretch>
            <a:fillRect/>
          </a:stretch>
        </p:blipFill>
        <p:spPr bwMode="auto">
          <a:xfrm>
            <a:off x="32446" y="6224112"/>
            <a:ext cx="750888" cy="598487"/>
          </a:xfrm>
          <a:prstGeom prst="rect">
            <a:avLst/>
          </a:prstGeom>
          <a:noFill/>
          <a:ln w="25400">
            <a:solidFill>
              <a:srgbClr val="FF0000"/>
            </a:solidFill>
            <a:miter lim="800000"/>
            <a:headEnd/>
            <a:tailEnd/>
          </a:ln>
        </p:spPr>
      </p:pic>
      <p:sp>
        <p:nvSpPr>
          <p:cNvPr id="40" name="Text Box 45"/>
          <p:cNvSpPr txBox="1">
            <a:spLocks noChangeArrowheads="1"/>
          </p:cNvSpPr>
          <p:nvPr/>
        </p:nvSpPr>
        <p:spPr bwMode="auto">
          <a:xfrm rot="21571670">
            <a:off x="1306093" y="2049355"/>
            <a:ext cx="2928950" cy="472209"/>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dirty="0">
                <a:solidFill>
                  <a:srgbClr val="C00000"/>
                </a:solidFill>
                <a:latin typeface="Calibri" panose="020F0502020204030204" pitchFamily="34" charset="0"/>
              </a:rPr>
              <a:t>Reservoir Analysis</a:t>
            </a:r>
          </a:p>
        </p:txBody>
      </p:sp>
      <p:sp>
        <p:nvSpPr>
          <p:cNvPr id="4107" name="Line 38"/>
          <p:cNvSpPr>
            <a:spLocks noChangeShapeType="1"/>
          </p:cNvSpPr>
          <p:nvPr/>
        </p:nvSpPr>
        <p:spPr bwMode="auto">
          <a:xfrm flipH="1" flipV="1">
            <a:off x="4135699" y="2231871"/>
            <a:ext cx="3403340" cy="0"/>
          </a:xfrm>
          <a:prstGeom prst="line">
            <a:avLst/>
          </a:prstGeom>
          <a:noFill/>
          <a:ln w="19050">
            <a:solidFill>
              <a:schemeClr val="tx1"/>
            </a:solidFill>
            <a:prstDash val="sysDot"/>
            <a:miter lim="800000"/>
            <a:headEnd/>
            <a:tailEnd type="arrow" w="med" len="med"/>
          </a:ln>
        </p:spPr>
        <p:txBody>
          <a:bodyPr wrap="none"/>
          <a:lstStyle/>
          <a:p>
            <a:endParaRPr lang="en-US" dirty="0">
              <a:latin typeface="Calibri" panose="020F0502020204030204" pitchFamily="34" charset="0"/>
            </a:endParaRPr>
          </a:p>
        </p:txBody>
      </p:sp>
      <p:sp>
        <p:nvSpPr>
          <p:cNvPr id="139338" name="Text Box 74"/>
          <p:cNvSpPr txBox="1">
            <a:spLocks noChangeArrowheads="1"/>
          </p:cNvSpPr>
          <p:nvPr/>
        </p:nvSpPr>
        <p:spPr bwMode="auto">
          <a:xfrm>
            <a:off x="4256405" y="3493326"/>
            <a:ext cx="2181225" cy="1026207"/>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b="1" dirty="0">
                <a:solidFill>
                  <a:srgbClr val="00B050"/>
                </a:solidFill>
                <a:latin typeface="Calibri" panose="020F0502020204030204" pitchFamily="34" charset="0"/>
              </a:rPr>
              <a:t>event</a:t>
            </a:r>
            <a:r>
              <a:rPr lang="en-US" sz="2000" dirty="0">
                <a:solidFill>
                  <a:srgbClr val="00B050"/>
                </a:solidFill>
                <a:latin typeface="Calibri" panose="020F0502020204030204" pitchFamily="34" charset="0"/>
              </a:rPr>
              <a:t> or </a:t>
            </a:r>
          </a:p>
          <a:p>
            <a:pPr algn="ctr" defTabSz="1019175" eaLnBrk="0" hangingPunct="0">
              <a:defRPr/>
            </a:pPr>
            <a:r>
              <a:rPr lang="en-US" sz="2000" dirty="0">
                <a:solidFill>
                  <a:srgbClr val="00B050"/>
                </a:solidFill>
                <a:latin typeface="Calibri" panose="020F0502020204030204" pitchFamily="34" charset="0"/>
              </a:rPr>
              <a:t>sample </a:t>
            </a:r>
          </a:p>
          <a:p>
            <a:pPr algn="ctr" defTabSz="1019175" eaLnBrk="0" hangingPunct="0">
              <a:defRPr/>
            </a:pPr>
            <a:r>
              <a:rPr lang="en-US" sz="2000" dirty="0">
                <a:solidFill>
                  <a:srgbClr val="00B050"/>
                </a:solidFill>
                <a:latin typeface="Calibri" panose="020F0502020204030204" pitchFamily="34" charset="0"/>
              </a:rPr>
              <a:t>member</a:t>
            </a:r>
            <a:endParaRPr lang="en-US" sz="2700" dirty="0">
              <a:solidFill>
                <a:srgbClr val="00B050"/>
              </a:solidFill>
              <a:latin typeface="Calibri" panose="020F0502020204030204" pitchFamily="34" charset="0"/>
            </a:endParaRPr>
          </a:p>
        </p:txBody>
      </p:sp>
      <p:sp>
        <p:nvSpPr>
          <p:cNvPr id="41" name="Text Box 45"/>
          <p:cNvSpPr txBox="1">
            <a:spLocks noChangeArrowheads="1"/>
          </p:cNvSpPr>
          <p:nvPr/>
        </p:nvSpPr>
        <p:spPr bwMode="auto">
          <a:xfrm rot="21571670">
            <a:off x="4318222" y="1756778"/>
            <a:ext cx="1633321" cy="410654"/>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dirty="0">
                <a:solidFill>
                  <a:schemeClr val="accent2">
                    <a:lumMod val="60000"/>
                    <a:lumOff val="40000"/>
                  </a:schemeClr>
                </a:solidFill>
                <a:latin typeface="Calibri" panose="020F0502020204030204" pitchFamily="34" charset="0"/>
              </a:rPr>
              <a:t>hydrograph</a:t>
            </a:r>
            <a:endParaRPr lang="en-US" sz="3200" dirty="0">
              <a:solidFill>
                <a:schemeClr val="accent2">
                  <a:lumMod val="60000"/>
                  <a:lumOff val="40000"/>
                </a:schemeClr>
              </a:solidFill>
              <a:latin typeface="Calibri" panose="020F0502020204030204" pitchFamily="34" charset="0"/>
            </a:endParaRPr>
          </a:p>
        </p:txBody>
      </p:sp>
      <p:sp>
        <p:nvSpPr>
          <p:cNvPr id="39" name="Rectangle 34"/>
          <p:cNvSpPr>
            <a:spLocks noChangeArrowheads="1"/>
          </p:cNvSpPr>
          <p:nvPr/>
        </p:nvSpPr>
        <p:spPr bwMode="auto">
          <a:xfrm>
            <a:off x="260821" y="0"/>
            <a:ext cx="11032746" cy="1143000"/>
          </a:xfrm>
          <a:prstGeom prst="rect">
            <a:avLst/>
          </a:prstGeom>
          <a:noFill/>
          <a:ln w="9525">
            <a:noFill/>
            <a:miter lim="800000"/>
            <a:headEnd/>
            <a:tailEnd/>
          </a:ln>
          <a:effectLst/>
        </p:spPr>
        <p:txBody>
          <a:bodyPr anchor="ctr"/>
          <a:lstStyle/>
          <a:p>
            <a:pPr algn="ctr">
              <a:defRPr/>
            </a:pPr>
            <a:r>
              <a:rPr lang="en-US" sz="4000" dirty="0">
                <a:latin typeface="Calibri" panose="020F0502020204030204" pitchFamily="34" charset="0"/>
              </a:rPr>
              <a:t>To generate Pool Stage Frequency Curve</a:t>
            </a:r>
          </a:p>
        </p:txBody>
      </p:sp>
      <p:sp>
        <p:nvSpPr>
          <p:cNvPr id="49" name="TextBox 48"/>
          <p:cNvSpPr txBox="1"/>
          <p:nvPr/>
        </p:nvSpPr>
        <p:spPr>
          <a:xfrm>
            <a:off x="7404509" y="4105536"/>
            <a:ext cx="2631531" cy="1169551"/>
          </a:xfrm>
          <a:prstGeom prst="rect">
            <a:avLst/>
          </a:prstGeom>
          <a:noFill/>
        </p:spPr>
        <p:txBody>
          <a:bodyPr wrap="square">
            <a:spAutoFit/>
          </a:bodyPr>
          <a:lstStyle/>
          <a:p>
            <a:pPr>
              <a:lnSpc>
                <a:spcPts val="2800"/>
              </a:lnSpc>
              <a:defRPr/>
            </a:pPr>
            <a:r>
              <a:rPr lang="en-US" dirty="0">
                <a:solidFill>
                  <a:schemeClr val="accent6"/>
                </a:solidFill>
                <a:latin typeface="Calibri" panose="020F0502020204030204" pitchFamily="34" charset="0"/>
              </a:rPr>
              <a:t>…end with a sample of Pool Stages</a:t>
            </a:r>
          </a:p>
        </p:txBody>
      </p:sp>
      <p:sp>
        <p:nvSpPr>
          <p:cNvPr id="71" name="TextBox 70"/>
          <p:cNvSpPr txBox="1"/>
          <p:nvPr/>
        </p:nvSpPr>
        <p:spPr>
          <a:xfrm>
            <a:off x="6430964" y="1790700"/>
            <a:ext cx="617537" cy="338138"/>
          </a:xfrm>
          <a:prstGeom prst="rect">
            <a:avLst/>
          </a:prstGeom>
          <a:noFill/>
        </p:spPr>
        <p:txBody>
          <a:bodyPr>
            <a:spAutoFit/>
          </a:bodyPr>
          <a:lstStyle/>
          <a:p>
            <a:pPr>
              <a:defRPr/>
            </a:pPr>
            <a:r>
              <a:rPr lang="en-US" sz="1600" dirty="0">
                <a:solidFill>
                  <a:srgbClr val="00B050"/>
                </a:solidFill>
                <a:latin typeface="Calibri" panose="020F0502020204030204" pitchFamily="34" charset="0"/>
              </a:rPr>
              <a:t>CDF</a:t>
            </a:r>
          </a:p>
        </p:txBody>
      </p:sp>
      <p:grpSp>
        <p:nvGrpSpPr>
          <p:cNvPr id="75" name="Group 74"/>
          <p:cNvGrpSpPr/>
          <p:nvPr/>
        </p:nvGrpSpPr>
        <p:grpSpPr>
          <a:xfrm>
            <a:off x="7218364" y="2035189"/>
            <a:ext cx="3845353" cy="1872160"/>
            <a:chOff x="5694363" y="2035188"/>
            <a:chExt cx="3845353" cy="1872160"/>
          </a:xfrm>
        </p:grpSpPr>
        <p:sp>
          <p:nvSpPr>
            <p:cNvPr id="5131" name="Oval 41"/>
            <p:cNvSpPr>
              <a:spLocks noChangeArrowheads="1"/>
            </p:cNvSpPr>
            <p:nvPr/>
          </p:nvSpPr>
          <p:spPr bwMode="auto">
            <a:xfrm>
              <a:off x="6021388" y="3143250"/>
              <a:ext cx="120650" cy="119063"/>
            </a:xfrm>
            <a:prstGeom prst="ellipse">
              <a:avLst/>
            </a:prstGeom>
            <a:solidFill>
              <a:srgbClr val="00B050"/>
            </a:solidFill>
            <a:ln w="9525">
              <a:solidFill>
                <a:schemeClr val="tx1"/>
              </a:solidFill>
              <a:round/>
              <a:headEnd/>
              <a:tailEnd/>
            </a:ln>
          </p:spPr>
          <p:txBody>
            <a:bodyPr wrap="none" anchor="ctr"/>
            <a:lstStyle/>
            <a:p>
              <a:endParaRPr lang="en-US" dirty="0">
                <a:latin typeface="Calibri" panose="020F0502020204030204" pitchFamily="34" charset="0"/>
              </a:endParaRPr>
            </a:p>
          </p:txBody>
        </p:sp>
        <p:sp>
          <p:nvSpPr>
            <p:cNvPr id="5132" name="Line 42"/>
            <p:cNvSpPr>
              <a:spLocks noChangeShapeType="1"/>
            </p:cNvSpPr>
            <p:nvPr/>
          </p:nvSpPr>
          <p:spPr bwMode="auto">
            <a:xfrm flipV="1">
              <a:off x="6081713" y="2231870"/>
              <a:ext cx="0" cy="906618"/>
            </a:xfrm>
            <a:prstGeom prst="line">
              <a:avLst/>
            </a:prstGeom>
            <a:noFill/>
            <a:ln w="19050">
              <a:solidFill>
                <a:schemeClr val="tx1"/>
              </a:solidFill>
              <a:prstDash val="sysDot"/>
              <a:miter lim="800000"/>
              <a:headEnd/>
              <a:tailEnd type="arrow" w="med" len="med"/>
            </a:ln>
          </p:spPr>
          <p:txBody>
            <a:bodyPr wrap="none"/>
            <a:lstStyle/>
            <a:p>
              <a:endParaRPr lang="en-US" dirty="0">
                <a:latin typeface="Calibri" panose="020F0502020204030204" pitchFamily="34" charset="0"/>
              </a:endParaRPr>
            </a:p>
          </p:txBody>
        </p:sp>
        <p:sp>
          <p:nvSpPr>
            <p:cNvPr id="5133" name="Rectangle 48"/>
            <p:cNvSpPr>
              <a:spLocks noChangeArrowheads="1"/>
            </p:cNvSpPr>
            <p:nvPr/>
          </p:nvSpPr>
          <p:spPr bwMode="auto">
            <a:xfrm>
              <a:off x="6018213" y="2163963"/>
              <a:ext cx="111125" cy="104775"/>
            </a:xfrm>
            <a:prstGeom prst="rect">
              <a:avLst/>
            </a:prstGeom>
            <a:solidFill>
              <a:schemeClr val="accent6"/>
            </a:solidFill>
            <a:ln w="9525">
              <a:solidFill>
                <a:schemeClr val="tx1"/>
              </a:solidFill>
              <a:miter lim="800000"/>
              <a:headEnd/>
              <a:tailEnd/>
            </a:ln>
          </p:spPr>
          <p:txBody>
            <a:bodyPr wrap="none" anchor="ctr"/>
            <a:lstStyle/>
            <a:p>
              <a:endParaRPr lang="en-US" dirty="0">
                <a:latin typeface="Calibri" panose="020F0502020204030204" pitchFamily="34" charset="0"/>
              </a:endParaRPr>
            </a:p>
          </p:txBody>
        </p:sp>
        <p:grpSp>
          <p:nvGrpSpPr>
            <p:cNvPr id="3" name="Group 46"/>
            <p:cNvGrpSpPr>
              <a:grpSpLocks/>
            </p:cNvGrpSpPr>
            <p:nvPr/>
          </p:nvGrpSpPr>
          <p:grpSpPr bwMode="auto">
            <a:xfrm>
              <a:off x="5694363" y="2035188"/>
              <a:ext cx="681037" cy="1227107"/>
              <a:chOff x="5694680" y="2034747"/>
              <a:chExt cx="680679" cy="1227881"/>
            </a:xfrm>
          </p:grpSpPr>
          <p:sp>
            <p:nvSpPr>
              <p:cNvPr id="5171" name="Oval 41"/>
              <p:cNvSpPr>
                <a:spLocks noChangeArrowheads="1"/>
              </p:cNvSpPr>
              <p:nvPr/>
            </p:nvSpPr>
            <p:spPr bwMode="auto">
              <a:xfrm>
                <a:off x="5694680" y="3143565"/>
                <a:ext cx="120650" cy="119063"/>
              </a:xfrm>
              <a:prstGeom prst="ellipse">
                <a:avLst/>
              </a:prstGeom>
              <a:solidFill>
                <a:srgbClr val="00B050"/>
              </a:solidFill>
              <a:ln w="9525">
                <a:solidFill>
                  <a:schemeClr val="tx1"/>
                </a:solidFill>
                <a:round/>
                <a:headEnd/>
                <a:tailEnd/>
              </a:ln>
            </p:spPr>
            <p:txBody>
              <a:bodyPr wrap="none" anchor="ctr"/>
              <a:lstStyle/>
              <a:p>
                <a:endParaRPr lang="en-US" dirty="0">
                  <a:latin typeface="Calibri" panose="020F0502020204030204" pitchFamily="34" charset="0"/>
                </a:endParaRPr>
              </a:p>
            </p:txBody>
          </p:sp>
          <p:sp>
            <p:nvSpPr>
              <p:cNvPr id="5172" name="Rectangle 48"/>
              <p:cNvSpPr>
                <a:spLocks noChangeArrowheads="1"/>
              </p:cNvSpPr>
              <p:nvPr/>
            </p:nvSpPr>
            <p:spPr bwMode="auto">
              <a:xfrm>
                <a:off x="5702516" y="2397378"/>
                <a:ext cx="111125" cy="104775"/>
              </a:xfrm>
              <a:prstGeom prst="rect">
                <a:avLst/>
              </a:prstGeom>
              <a:solidFill>
                <a:schemeClr val="accent6"/>
              </a:solidFill>
              <a:ln w="9525">
                <a:solidFill>
                  <a:schemeClr val="accent2"/>
                </a:solidFill>
                <a:miter lim="800000"/>
                <a:headEnd/>
                <a:tailEnd/>
              </a:ln>
            </p:spPr>
            <p:txBody>
              <a:bodyPr wrap="none" anchor="ctr"/>
              <a:lstStyle/>
              <a:p>
                <a:endParaRPr lang="en-US" dirty="0">
                  <a:latin typeface="Calibri" panose="020F0502020204030204" pitchFamily="34" charset="0"/>
                </a:endParaRPr>
              </a:p>
            </p:txBody>
          </p:sp>
          <p:sp>
            <p:nvSpPr>
              <p:cNvPr id="5173" name="Oval 41"/>
              <p:cNvSpPr>
                <a:spLocks noChangeArrowheads="1"/>
              </p:cNvSpPr>
              <p:nvPr/>
            </p:nvSpPr>
            <p:spPr bwMode="auto">
              <a:xfrm>
                <a:off x="6254709" y="3141727"/>
                <a:ext cx="120650" cy="119063"/>
              </a:xfrm>
              <a:prstGeom prst="ellipse">
                <a:avLst/>
              </a:prstGeom>
              <a:solidFill>
                <a:srgbClr val="00B050"/>
              </a:solidFill>
              <a:ln w="9525">
                <a:solidFill>
                  <a:schemeClr val="tx1"/>
                </a:solidFill>
                <a:round/>
                <a:headEnd/>
                <a:tailEnd/>
              </a:ln>
            </p:spPr>
            <p:txBody>
              <a:bodyPr wrap="none" anchor="ctr"/>
              <a:lstStyle/>
              <a:p>
                <a:endParaRPr lang="en-US" dirty="0">
                  <a:latin typeface="Calibri" panose="020F0502020204030204" pitchFamily="34" charset="0"/>
                </a:endParaRPr>
              </a:p>
            </p:txBody>
          </p:sp>
          <p:sp>
            <p:nvSpPr>
              <p:cNvPr id="5174" name="Rectangle 48"/>
              <p:cNvSpPr>
                <a:spLocks noChangeArrowheads="1"/>
              </p:cNvSpPr>
              <p:nvPr/>
            </p:nvSpPr>
            <p:spPr bwMode="auto">
              <a:xfrm>
                <a:off x="6262545" y="2034747"/>
                <a:ext cx="111125" cy="104775"/>
              </a:xfrm>
              <a:prstGeom prst="rect">
                <a:avLst/>
              </a:prstGeom>
              <a:solidFill>
                <a:schemeClr val="accent6"/>
              </a:solidFill>
              <a:ln w="9525">
                <a:solidFill>
                  <a:schemeClr val="accent2"/>
                </a:solidFill>
                <a:miter lim="800000"/>
                <a:headEnd/>
                <a:tailEnd/>
              </a:ln>
            </p:spPr>
            <p:txBody>
              <a:bodyPr wrap="none" anchor="ctr"/>
              <a:lstStyle/>
              <a:p>
                <a:endParaRPr lang="en-US" dirty="0">
                  <a:solidFill>
                    <a:schemeClr val="accent6"/>
                  </a:solidFill>
                  <a:latin typeface="Calibri" panose="020F0502020204030204" pitchFamily="34" charset="0"/>
                </a:endParaRPr>
              </a:p>
            </p:txBody>
          </p:sp>
        </p:grpSp>
        <p:sp>
          <p:nvSpPr>
            <p:cNvPr id="46" name="Text Box 45"/>
            <p:cNvSpPr txBox="1">
              <a:spLocks noChangeArrowheads="1"/>
            </p:cNvSpPr>
            <p:nvPr/>
          </p:nvSpPr>
          <p:spPr bwMode="auto">
            <a:xfrm rot="21571670">
              <a:off x="7034203" y="2881141"/>
              <a:ext cx="2505513" cy="1026207"/>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solidFill>
                    <a:srgbClr val="00B050"/>
                  </a:solidFill>
                  <a:latin typeface="Calibri" panose="020F0502020204030204" pitchFamily="34" charset="0"/>
                </a:rPr>
                <a:t>choose random probability U[0,1] </a:t>
              </a:r>
            </a:p>
            <a:p>
              <a:pPr defTabSz="1019175" eaLnBrk="0" hangingPunct="0">
                <a:defRPr/>
              </a:pPr>
              <a:r>
                <a:rPr lang="en-US" sz="2000" dirty="0">
                  <a:solidFill>
                    <a:srgbClr val="00B050"/>
                  </a:solidFill>
                  <a:latin typeface="Calibri" panose="020F0502020204030204" pitchFamily="34" charset="0"/>
                </a:rPr>
                <a:t>to “generate” event</a:t>
              </a:r>
              <a:endParaRPr lang="en-US" sz="3200" dirty="0">
                <a:solidFill>
                  <a:srgbClr val="00B050"/>
                </a:solidFill>
                <a:latin typeface="Calibri" panose="020F0502020204030204" pitchFamily="34" charset="0"/>
              </a:endParaRPr>
            </a:p>
          </p:txBody>
        </p:sp>
        <p:sp>
          <p:nvSpPr>
            <p:cNvPr id="72" name="Freeform 71"/>
            <p:cNvSpPr/>
            <p:nvPr/>
          </p:nvSpPr>
          <p:spPr>
            <a:xfrm rot="20533360">
              <a:off x="6360506" y="2854826"/>
              <a:ext cx="1206500" cy="285193"/>
            </a:xfrm>
            <a:custGeom>
              <a:avLst/>
              <a:gdLst>
                <a:gd name="connsiteX0" fmla="*/ 1235947 w 1235947"/>
                <a:gd name="connsiteY0" fmla="*/ 562708 h 562708"/>
                <a:gd name="connsiteX1" fmla="*/ 834013 w 1235947"/>
                <a:gd name="connsiteY1" fmla="*/ 140677 h 562708"/>
                <a:gd name="connsiteX2" fmla="*/ 351692 w 1235947"/>
                <a:gd name="connsiteY2" fmla="*/ 20097 h 562708"/>
                <a:gd name="connsiteX3" fmla="*/ 0 w 1235947"/>
                <a:gd name="connsiteY3" fmla="*/ 261257 h 562708"/>
                <a:gd name="connsiteX0" fmla="*/ 1235947 w 1235947"/>
                <a:gd name="connsiteY0" fmla="*/ 546380 h 546380"/>
                <a:gd name="connsiteX1" fmla="*/ 834013 w 1235947"/>
                <a:gd name="connsiteY1" fmla="*/ 124349 h 546380"/>
                <a:gd name="connsiteX2" fmla="*/ 351692 w 1235947"/>
                <a:gd name="connsiteY2" fmla="*/ 20097 h 546380"/>
                <a:gd name="connsiteX3" fmla="*/ 0 w 1235947"/>
                <a:gd name="connsiteY3" fmla="*/ 244929 h 546380"/>
                <a:gd name="connsiteX0" fmla="*/ 1235947 w 1235947"/>
                <a:gd name="connsiteY0" fmla="*/ 543658 h 543658"/>
                <a:gd name="connsiteX1" fmla="*/ 834013 w 1235947"/>
                <a:gd name="connsiteY1" fmla="*/ 137956 h 543658"/>
                <a:gd name="connsiteX2" fmla="*/ 351692 w 1235947"/>
                <a:gd name="connsiteY2" fmla="*/ 17375 h 543658"/>
                <a:gd name="connsiteX3" fmla="*/ 0 w 1235947"/>
                <a:gd name="connsiteY3" fmla="*/ 242207 h 543658"/>
              </a:gdLst>
              <a:ahLst/>
              <a:cxnLst>
                <a:cxn ang="0">
                  <a:pos x="connsiteX0" y="connsiteY0"/>
                </a:cxn>
                <a:cxn ang="0">
                  <a:pos x="connsiteX1" y="connsiteY1"/>
                </a:cxn>
                <a:cxn ang="0">
                  <a:pos x="connsiteX2" y="connsiteY2"/>
                </a:cxn>
                <a:cxn ang="0">
                  <a:pos x="connsiteX3" y="connsiteY3"/>
                </a:cxn>
              </a:cxnLst>
              <a:rect l="l" t="t" r="r" b="b"/>
              <a:pathLst>
                <a:path w="1235947" h="543658">
                  <a:moveTo>
                    <a:pt x="1235947" y="543658"/>
                  </a:moveTo>
                  <a:cubicBezTo>
                    <a:pt x="1108668" y="377860"/>
                    <a:pt x="981389" y="225670"/>
                    <a:pt x="834013" y="137956"/>
                  </a:cubicBezTo>
                  <a:cubicBezTo>
                    <a:pt x="686637" y="50242"/>
                    <a:pt x="490694" y="0"/>
                    <a:pt x="351692" y="17375"/>
                  </a:cubicBezTo>
                  <a:cubicBezTo>
                    <a:pt x="212690" y="34750"/>
                    <a:pt x="106345" y="131675"/>
                    <a:pt x="0" y="242207"/>
                  </a:cubicBezTo>
                </a:path>
              </a:pathLst>
            </a:cu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grpSp>
      <p:grpSp>
        <p:nvGrpSpPr>
          <p:cNvPr id="70" name="Group 69"/>
          <p:cNvGrpSpPr/>
          <p:nvPr/>
        </p:nvGrpSpPr>
        <p:grpSpPr>
          <a:xfrm>
            <a:off x="1782354" y="4038639"/>
            <a:ext cx="2218267" cy="1016000"/>
            <a:chOff x="406406" y="4038639"/>
            <a:chExt cx="2218267" cy="1016000"/>
          </a:xfrm>
        </p:grpSpPr>
        <p:sp>
          <p:nvSpPr>
            <p:cNvPr id="95" name="Freeform 94"/>
            <p:cNvSpPr/>
            <p:nvPr/>
          </p:nvSpPr>
          <p:spPr>
            <a:xfrm>
              <a:off x="425830" y="4073988"/>
              <a:ext cx="1671918" cy="909918"/>
            </a:xfrm>
            <a:custGeom>
              <a:avLst/>
              <a:gdLst>
                <a:gd name="connsiteX0" fmla="*/ 0 w 1671918"/>
                <a:gd name="connsiteY0" fmla="*/ 0 h 909918"/>
                <a:gd name="connsiteX1" fmla="*/ 183776 w 1671918"/>
                <a:gd name="connsiteY1" fmla="*/ 188259 h 909918"/>
                <a:gd name="connsiteX2" fmla="*/ 327212 w 1671918"/>
                <a:gd name="connsiteY2" fmla="*/ 233082 h 909918"/>
                <a:gd name="connsiteX3" fmla="*/ 1671918 w 1671918"/>
                <a:gd name="connsiteY3" fmla="*/ 233082 h 909918"/>
                <a:gd name="connsiteX4" fmla="*/ 1532965 w 1671918"/>
                <a:gd name="connsiteY4" fmla="*/ 909918 h 909918"/>
                <a:gd name="connsiteX5" fmla="*/ 1219200 w 1671918"/>
                <a:gd name="connsiteY5" fmla="*/ 878541 h 909918"/>
                <a:gd name="connsiteX6" fmla="*/ 1075765 w 1671918"/>
                <a:gd name="connsiteY6" fmla="*/ 896471 h 909918"/>
                <a:gd name="connsiteX7" fmla="*/ 726141 w 1671918"/>
                <a:gd name="connsiteY7" fmla="*/ 851647 h 909918"/>
                <a:gd name="connsiteX8" fmla="*/ 546847 w 1671918"/>
                <a:gd name="connsiteY8" fmla="*/ 645459 h 909918"/>
                <a:gd name="connsiteX9" fmla="*/ 277906 w 1671918"/>
                <a:gd name="connsiteY9" fmla="*/ 448235 h 909918"/>
                <a:gd name="connsiteX10" fmla="*/ 183776 w 1671918"/>
                <a:gd name="connsiteY10" fmla="*/ 242047 h 909918"/>
                <a:gd name="connsiteX11" fmla="*/ 0 w 1671918"/>
                <a:gd name="connsiteY11" fmla="*/ 0 h 909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71918" h="909918">
                  <a:moveTo>
                    <a:pt x="0" y="0"/>
                  </a:moveTo>
                  <a:lnTo>
                    <a:pt x="183776" y="188259"/>
                  </a:lnTo>
                  <a:lnTo>
                    <a:pt x="327212" y="233082"/>
                  </a:lnTo>
                  <a:lnTo>
                    <a:pt x="1671918" y="233082"/>
                  </a:lnTo>
                  <a:lnTo>
                    <a:pt x="1532965" y="909918"/>
                  </a:lnTo>
                  <a:lnTo>
                    <a:pt x="1219200" y="878541"/>
                  </a:lnTo>
                  <a:lnTo>
                    <a:pt x="1075765" y="896471"/>
                  </a:lnTo>
                  <a:lnTo>
                    <a:pt x="726141" y="851647"/>
                  </a:lnTo>
                  <a:lnTo>
                    <a:pt x="546847" y="645459"/>
                  </a:lnTo>
                  <a:lnTo>
                    <a:pt x="277906" y="448235"/>
                  </a:lnTo>
                  <a:lnTo>
                    <a:pt x="183776" y="242047"/>
                  </a:lnTo>
                  <a:lnTo>
                    <a:pt x="0" y="0"/>
                  </a:lnTo>
                  <a:close/>
                </a:path>
              </a:pathLst>
            </a:custGeom>
            <a:solidFill>
              <a:srgbClr val="00FF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68" name="Freeform 67"/>
            <p:cNvSpPr/>
            <p:nvPr/>
          </p:nvSpPr>
          <p:spPr>
            <a:xfrm>
              <a:off x="406406" y="4106373"/>
              <a:ext cx="1574800" cy="880533"/>
            </a:xfrm>
            <a:custGeom>
              <a:avLst/>
              <a:gdLst>
                <a:gd name="connsiteX0" fmla="*/ 0 w 1600200"/>
                <a:gd name="connsiteY0" fmla="*/ 0 h 787400"/>
                <a:gd name="connsiteX1" fmla="*/ 194733 w 1600200"/>
                <a:gd name="connsiteY1" fmla="*/ 194733 h 787400"/>
                <a:gd name="connsiteX2" fmla="*/ 287867 w 1600200"/>
                <a:gd name="connsiteY2" fmla="*/ 381000 h 787400"/>
                <a:gd name="connsiteX3" fmla="*/ 550333 w 1600200"/>
                <a:gd name="connsiteY3" fmla="*/ 550333 h 787400"/>
                <a:gd name="connsiteX4" fmla="*/ 668867 w 1600200"/>
                <a:gd name="connsiteY4" fmla="*/ 668867 h 787400"/>
                <a:gd name="connsiteX5" fmla="*/ 745067 w 1600200"/>
                <a:gd name="connsiteY5" fmla="*/ 736600 h 787400"/>
                <a:gd name="connsiteX6" fmla="*/ 1075267 w 1600200"/>
                <a:gd name="connsiteY6" fmla="*/ 787400 h 787400"/>
                <a:gd name="connsiteX7" fmla="*/ 1244600 w 1600200"/>
                <a:gd name="connsiteY7" fmla="*/ 770467 h 787400"/>
                <a:gd name="connsiteX8" fmla="*/ 1600200 w 1600200"/>
                <a:gd name="connsiteY8" fmla="*/ 787400 h 787400"/>
                <a:gd name="connsiteX9" fmla="*/ 1600200 w 1600200"/>
                <a:gd name="connsiteY9" fmla="*/ 787400 h 78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0200" h="787400">
                  <a:moveTo>
                    <a:pt x="0" y="0"/>
                  </a:moveTo>
                  <a:lnTo>
                    <a:pt x="194733" y="194733"/>
                  </a:lnTo>
                  <a:lnTo>
                    <a:pt x="287867" y="381000"/>
                  </a:lnTo>
                  <a:lnTo>
                    <a:pt x="550333" y="550333"/>
                  </a:lnTo>
                  <a:lnTo>
                    <a:pt x="668867" y="668867"/>
                  </a:lnTo>
                  <a:lnTo>
                    <a:pt x="745067" y="736600"/>
                  </a:lnTo>
                  <a:lnTo>
                    <a:pt x="1075267" y="787400"/>
                  </a:lnTo>
                  <a:lnTo>
                    <a:pt x="1244600" y="770467"/>
                  </a:lnTo>
                  <a:lnTo>
                    <a:pt x="1600200" y="787400"/>
                  </a:lnTo>
                  <a:lnTo>
                    <a:pt x="1600200" y="787400"/>
                  </a:lnTo>
                </a:path>
              </a:pathLst>
            </a:custGeom>
            <a:ln w="28575">
              <a:solidFill>
                <a:srgbClr val="99663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sp>
          <p:nvSpPr>
            <p:cNvPr id="69" name="Freeform 68"/>
            <p:cNvSpPr/>
            <p:nvPr/>
          </p:nvSpPr>
          <p:spPr>
            <a:xfrm>
              <a:off x="1964273" y="4038639"/>
              <a:ext cx="660400" cy="1016000"/>
            </a:xfrm>
            <a:custGeom>
              <a:avLst/>
              <a:gdLst>
                <a:gd name="connsiteX0" fmla="*/ 0 w 660400"/>
                <a:gd name="connsiteY0" fmla="*/ 1016000 h 1016000"/>
                <a:gd name="connsiteX1" fmla="*/ 211666 w 660400"/>
                <a:gd name="connsiteY1" fmla="*/ 0 h 1016000"/>
                <a:gd name="connsiteX2" fmla="*/ 448733 w 660400"/>
                <a:gd name="connsiteY2" fmla="*/ 0 h 1016000"/>
                <a:gd name="connsiteX3" fmla="*/ 660400 w 660400"/>
                <a:gd name="connsiteY3" fmla="*/ 1007534 h 1016000"/>
              </a:gdLst>
              <a:ahLst/>
              <a:cxnLst>
                <a:cxn ang="0">
                  <a:pos x="connsiteX0" y="connsiteY0"/>
                </a:cxn>
                <a:cxn ang="0">
                  <a:pos x="connsiteX1" y="connsiteY1"/>
                </a:cxn>
                <a:cxn ang="0">
                  <a:pos x="connsiteX2" y="connsiteY2"/>
                </a:cxn>
                <a:cxn ang="0">
                  <a:pos x="connsiteX3" y="connsiteY3"/>
                </a:cxn>
              </a:cxnLst>
              <a:rect l="l" t="t" r="r" b="b"/>
              <a:pathLst>
                <a:path w="660400" h="1016000">
                  <a:moveTo>
                    <a:pt x="0" y="1016000"/>
                  </a:moveTo>
                  <a:lnTo>
                    <a:pt x="211666" y="0"/>
                  </a:lnTo>
                  <a:lnTo>
                    <a:pt x="448733" y="0"/>
                  </a:lnTo>
                  <a:lnTo>
                    <a:pt x="660400" y="1007534"/>
                  </a:lnTo>
                </a:path>
              </a:pathLst>
            </a:custGeom>
            <a:solidFill>
              <a:schemeClr val="bg1">
                <a:lumMod val="65000"/>
              </a:schemeClr>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sp>
          <p:nvSpPr>
            <p:cNvPr id="91" name="Freeform 90"/>
            <p:cNvSpPr/>
            <p:nvPr/>
          </p:nvSpPr>
          <p:spPr>
            <a:xfrm>
              <a:off x="421110" y="4043096"/>
              <a:ext cx="1692442" cy="252664"/>
            </a:xfrm>
            <a:custGeom>
              <a:avLst/>
              <a:gdLst>
                <a:gd name="connsiteX0" fmla="*/ 0 w 1704474"/>
                <a:gd name="connsiteY0" fmla="*/ 0 h 248653"/>
                <a:gd name="connsiteX1" fmla="*/ 64169 w 1704474"/>
                <a:gd name="connsiteY1" fmla="*/ 80211 h 248653"/>
                <a:gd name="connsiteX2" fmla="*/ 144379 w 1704474"/>
                <a:gd name="connsiteY2" fmla="*/ 156411 h 248653"/>
                <a:gd name="connsiteX3" fmla="*/ 232611 w 1704474"/>
                <a:gd name="connsiteY3" fmla="*/ 224590 h 248653"/>
                <a:gd name="connsiteX4" fmla="*/ 324853 w 1704474"/>
                <a:gd name="connsiteY4" fmla="*/ 248653 h 248653"/>
                <a:gd name="connsiteX5" fmla="*/ 1704474 w 1704474"/>
                <a:gd name="connsiteY5" fmla="*/ 240632 h 248653"/>
                <a:gd name="connsiteX0" fmla="*/ 0 w 1692442"/>
                <a:gd name="connsiteY0" fmla="*/ 0 h 252664"/>
                <a:gd name="connsiteX1" fmla="*/ 64169 w 1692442"/>
                <a:gd name="connsiteY1" fmla="*/ 80211 h 252664"/>
                <a:gd name="connsiteX2" fmla="*/ 144379 w 1692442"/>
                <a:gd name="connsiteY2" fmla="*/ 156411 h 252664"/>
                <a:gd name="connsiteX3" fmla="*/ 232611 w 1692442"/>
                <a:gd name="connsiteY3" fmla="*/ 224590 h 252664"/>
                <a:gd name="connsiteX4" fmla="*/ 324853 w 1692442"/>
                <a:gd name="connsiteY4" fmla="*/ 248653 h 252664"/>
                <a:gd name="connsiteX5" fmla="*/ 1692442 w 1692442"/>
                <a:gd name="connsiteY5" fmla="*/ 252664 h 252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2442" h="252664">
                  <a:moveTo>
                    <a:pt x="0" y="0"/>
                  </a:moveTo>
                  <a:lnTo>
                    <a:pt x="64169" y="80211"/>
                  </a:lnTo>
                  <a:lnTo>
                    <a:pt x="144379" y="156411"/>
                  </a:lnTo>
                  <a:lnTo>
                    <a:pt x="232611" y="224590"/>
                  </a:lnTo>
                  <a:lnTo>
                    <a:pt x="324853" y="248653"/>
                  </a:lnTo>
                  <a:lnTo>
                    <a:pt x="1692442" y="252664"/>
                  </a:lnTo>
                </a:path>
              </a:pathLst>
            </a:custGeom>
            <a:ln w="19050">
              <a:solidFill>
                <a:srgbClr val="00CC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sp>
          <p:nvSpPr>
            <p:cNvPr id="92" name="Isosceles Triangle 91"/>
            <p:cNvSpPr/>
            <p:nvPr/>
          </p:nvSpPr>
          <p:spPr>
            <a:xfrm flipV="1">
              <a:off x="1804743" y="4179453"/>
              <a:ext cx="112295" cy="92242"/>
            </a:xfrm>
            <a:prstGeom prst="triangle">
              <a:avLst/>
            </a:prstGeom>
            <a:solidFill>
              <a:srgbClr val="00FFFF"/>
            </a:solidFill>
            <a:ln w="9525">
              <a:solidFill>
                <a:srgbClr val="00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grpSp>
      <p:sp>
        <p:nvSpPr>
          <p:cNvPr id="93" name="Line 39"/>
          <p:cNvSpPr>
            <a:spLocks noChangeShapeType="1"/>
          </p:cNvSpPr>
          <p:nvPr/>
        </p:nvSpPr>
        <p:spPr bwMode="auto">
          <a:xfrm flipV="1">
            <a:off x="3019693" y="3493719"/>
            <a:ext cx="0" cy="550334"/>
          </a:xfrm>
          <a:prstGeom prst="line">
            <a:avLst/>
          </a:prstGeom>
          <a:noFill/>
          <a:ln w="19050">
            <a:solidFill>
              <a:schemeClr val="tx1"/>
            </a:solidFill>
            <a:prstDash val="sysDot"/>
            <a:miter lim="800000"/>
            <a:headEnd type="arrow" w="med" len="med"/>
            <a:tailEnd/>
          </a:ln>
        </p:spPr>
        <p:txBody>
          <a:bodyPr wrap="none"/>
          <a:lstStyle/>
          <a:p>
            <a:endParaRPr lang="en-US" dirty="0">
              <a:latin typeface="Calibri" panose="020F0502020204030204" pitchFamily="34" charset="0"/>
            </a:endParaRPr>
          </a:p>
        </p:txBody>
      </p:sp>
      <p:sp>
        <p:nvSpPr>
          <p:cNvPr id="97" name="Freeform 96"/>
          <p:cNvSpPr/>
          <p:nvPr/>
        </p:nvSpPr>
        <p:spPr>
          <a:xfrm>
            <a:off x="3026953" y="5130801"/>
            <a:ext cx="816795" cy="702733"/>
          </a:xfrm>
          <a:custGeom>
            <a:avLst/>
            <a:gdLst>
              <a:gd name="connsiteX0" fmla="*/ 0 w 1168400"/>
              <a:gd name="connsiteY0" fmla="*/ 0 h 702733"/>
              <a:gd name="connsiteX1" fmla="*/ 203200 w 1168400"/>
              <a:gd name="connsiteY1" fmla="*/ 567267 h 702733"/>
              <a:gd name="connsiteX2" fmla="*/ 1168400 w 1168400"/>
              <a:gd name="connsiteY2" fmla="*/ 702733 h 702733"/>
            </a:gdLst>
            <a:ahLst/>
            <a:cxnLst>
              <a:cxn ang="0">
                <a:pos x="connsiteX0" y="connsiteY0"/>
              </a:cxn>
              <a:cxn ang="0">
                <a:pos x="connsiteX1" y="connsiteY1"/>
              </a:cxn>
              <a:cxn ang="0">
                <a:pos x="connsiteX2" y="connsiteY2"/>
              </a:cxn>
            </a:cxnLst>
            <a:rect l="l" t="t" r="r" b="b"/>
            <a:pathLst>
              <a:path w="1168400" h="702733">
                <a:moveTo>
                  <a:pt x="0" y="0"/>
                </a:moveTo>
                <a:cubicBezTo>
                  <a:pt x="4233" y="225072"/>
                  <a:pt x="8467" y="450145"/>
                  <a:pt x="203200" y="567267"/>
                </a:cubicBezTo>
                <a:cubicBezTo>
                  <a:pt x="397933" y="684389"/>
                  <a:pt x="783166" y="693561"/>
                  <a:pt x="1168400" y="702733"/>
                </a:cubicBezTo>
              </a:path>
            </a:pathLst>
          </a:custGeom>
          <a:ln w="19050">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sp>
        <p:nvSpPr>
          <p:cNvPr id="98" name="Text Box 45"/>
          <p:cNvSpPr txBox="1">
            <a:spLocks noChangeArrowheads="1"/>
          </p:cNvSpPr>
          <p:nvPr/>
        </p:nvSpPr>
        <p:spPr bwMode="auto">
          <a:xfrm rot="21571670">
            <a:off x="3640486" y="5330052"/>
            <a:ext cx="1389908" cy="718430"/>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dirty="0">
                <a:solidFill>
                  <a:srgbClr val="9933FF"/>
                </a:solidFill>
                <a:latin typeface="Calibri" panose="020F0502020204030204" pitchFamily="34" charset="0"/>
              </a:rPr>
              <a:t>peak pool level</a:t>
            </a:r>
            <a:endParaRPr lang="en-US" sz="3200" dirty="0">
              <a:solidFill>
                <a:srgbClr val="9933FF"/>
              </a:solidFill>
              <a:latin typeface="Calibri" panose="020F0502020204030204" pitchFamily="34" charset="0"/>
            </a:endParaRPr>
          </a:p>
        </p:txBody>
      </p:sp>
      <p:sp>
        <p:nvSpPr>
          <p:cNvPr id="99" name="Text Box 45"/>
          <p:cNvSpPr txBox="1">
            <a:spLocks noChangeArrowheads="1"/>
          </p:cNvSpPr>
          <p:nvPr/>
        </p:nvSpPr>
        <p:spPr bwMode="auto">
          <a:xfrm rot="21571670">
            <a:off x="1171513" y="2524702"/>
            <a:ext cx="2939141" cy="718430"/>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solidFill>
                  <a:srgbClr val="00B050"/>
                </a:solidFill>
                <a:latin typeface="Calibri" panose="020F0502020204030204" pitchFamily="34" charset="0"/>
              </a:rPr>
              <a:t>another random U[0,1] to sample </a:t>
            </a:r>
            <a:r>
              <a:rPr lang="en-US" sz="2000" b="1" i="1" dirty="0">
                <a:solidFill>
                  <a:srgbClr val="00B050"/>
                </a:solidFill>
                <a:latin typeface="Calibri" panose="020F0502020204030204" pitchFamily="34" charset="0"/>
              </a:rPr>
              <a:t>starting</a:t>
            </a:r>
            <a:r>
              <a:rPr lang="en-US" sz="2000" dirty="0">
                <a:solidFill>
                  <a:srgbClr val="00B050"/>
                </a:solidFill>
                <a:latin typeface="Calibri" panose="020F0502020204030204" pitchFamily="34" charset="0"/>
              </a:rPr>
              <a:t> pool </a:t>
            </a:r>
            <a:endParaRPr lang="en-US" sz="3200" dirty="0">
              <a:solidFill>
                <a:srgbClr val="00B050"/>
              </a:solidFill>
              <a:latin typeface="Calibri" panose="020F0502020204030204" pitchFamily="34" charset="0"/>
            </a:endParaRPr>
          </a:p>
        </p:txBody>
      </p:sp>
      <p:grpSp>
        <p:nvGrpSpPr>
          <p:cNvPr id="76" name="Group 75"/>
          <p:cNvGrpSpPr/>
          <p:nvPr/>
        </p:nvGrpSpPr>
        <p:grpSpPr>
          <a:xfrm>
            <a:off x="6850002" y="4626414"/>
            <a:ext cx="2390699" cy="2096118"/>
            <a:chOff x="5973839" y="4757044"/>
            <a:chExt cx="2390699" cy="2096118"/>
          </a:xfrm>
        </p:grpSpPr>
        <p:grpSp>
          <p:nvGrpSpPr>
            <p:cNvPr id="4" name="Group 5"/>
            <p:cNvGrpSpPr>
              <a:grpSpLocks/>
            </p:cNvGrpSpPr>
            <p:nvPr/>
          </p:nvGrpSpPr>
          <p:grpSpPr bwMode="auto">
            <a:xfrm>
              <a:off x="6348791" y="4866800"/>
              <a:ext cx="2015747" cy="1640967"/>
              <a:chOff x="1104" y="1392"/>
              <a:chExt cx="1056" cy="912"/>
            </a:xfrm>
          </p:grpSpPr>
          <p:sp>
            <p:nvSpPr>
              <p:cNvPr id="5169"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sp>
            <p:nvSpPr>
              <p:cNvPr id="5170"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grpSp>
        <p:sp>
          <p:nvSpPr>
            <p:cNvPr id="53" name="Rectangle 52"/>
            <p:cNvSpPr/>
            <p:nvPr/>
          </p:nvSpPr>
          <p:spPr bwMode="auto">
            <a:xfrm>
              <a:off x="7066518" y="5705475"/>
              <a:ext cx="96281" cy="788988"/>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4" name="Rectangle 53"/>
            <p:cNvSpPr/>
            <p:nvPr/>
          </p:nvSpPr>
          <p:spPr bwMode="auto">
            <a:xfrm>
              <a:off x="7177644" y="5872163"/>
              <a:ext cx="94694" cy="6223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5" name="Rectangle 54"/>
            <p:cNvSpPr/>
            <p:nvPr/>
          </p:nvSpPr>
          <p:spPr bwMode="auto">
            <a:xfrm>
              <a:off x="7284712" y="6076950"/>
              <a:ext cx="101044" cy="417512"/>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6" name="Rectangle 55"/>
            <p:cNvSpPr/>
            <p:nvPr/>
          </p:nvSpPr>
          <p:spPr bwMode="auto">
            <a:xfrm>
              <a:off x="7398660" y="6129338"/>
              <a:ext cx="96837" cy="365125"/>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7" name="Rectangle 56"/>
            <p:cNvSpPr/>
            <p:nvPr/>
          </p:nvSpPr>
          <p:spPr bwMode="auto">
            <a:xfrm>
              <a:off x="6521980" y="6357937"/>
              <a:ext cx="96837" cy="136525"/>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8" name="Rectangle 57"/>
            <p:cNvSpPr/>
            <p:nvPr/>
          </p:nvSpPr>
          <p:spPr bwMode="auto">
            <a:xfrm>
              <a:off x="6414560" y="6474707"/>
              <a:ext cx="95250" cy="1905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9" name="Rectangle 58"/>
            <p:cNvSpPr/>
            <p:nvPr/>
          </p:nvSpPr>
          <p:spPr bwMode="auto">
            <a:xfrm>
              <a:off x="6737350" y="5937956"/>
              <a:ext cx="96838" cy="5558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0" name="Rectangle 59"/>
            <p:cNvSpPr/>
            <p:nvPr/>
          </p:nvSpPr>
          <p:spPr bwMode="auto">
            <a:xfrm>
              <a:off x="6845652" y="6079067"/>
              <a:ext cx="96838" cy="414689"/>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1" name="Rectangle 60"/>
            <p:cNvSpPr/>
            <p:nvPr/>
          </p:nvSpPr>
          <p:spPr bwMode="auto">
            <a:xfrm>
              <a:off x="7712075" y="6459538"/>
              <a:ext cx="96838" cy="36512"/>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2" name="Rectangle 61"/>
            <p:cNvSpPr/>
            <p:nvPr/>
          </p:nvSpPr>
          <p:spPr bwMode="auto">
            <a:xfrm>
              <a:off x="6956602" y="5974644"/>
              <a:ext cx="96837" cy="518583"/>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3" name="Rectangle 62"/>
            <p:cNvSpPr/>
            <p:nvPr/>
          </p:nvSpPr>
          <p:spPr bwMode="auto">
            <a:xfrm>
              <a:off x="7600950" y="6429375"/>
              <a:ext cx="96838" cy="635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4" name="Rectangle 63"/>
            <p:cNvSpPr/>
            <p:nvPr/>
          </p:nvSpPr>
          <p:spPr bwMode="auto">
            <a:xfrm>
              <a:off x="7824788" y="6484938"/>
              <a:ext cx="96837" cy="7937"/>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5" name="Rectangle 64"/>
            <p:cNvSpPr/>
            <p:nvPr/>
          </p:nvSpPr>
          <p:spPr bwMode="auto">
            <a:xfrm>
              <a:off x="7935913" y="6473825"/>
              <a:ext cx="96837" cy="1905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6" name="Text Box 25"/>
            <p:cNvSpPr txBox="1">
              <a:spLocks noChangeArrowheads="1"/>
            </p:cNvSpPr>
            <p:nvPr/>
          </p:nvSpPr>
          <p:spPr bwMode="auto">
            <a:xfrm rot="21571670">
              <a:off x="6594013" y="6504064"/>
              <a:ext cx="1383640"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Pool Stage (</a:t>
              </a:r>
              <a:r>
                <a:rPr lang="en-US" sz="1600" dirty="0" err="1">
                  <a:latin typeface="Calibri" panose="020F0502020204030204" pitchFamily="34" charset="0"/>
                </a:rPr>
                <a:t>ft</a:t>
              </a:r>
              <a:r>
                <a:rPr lang="en-US" sz="1600" dirty="0">
                  <a:latin typeface="Calibri" panose="020F0502020204030204" pitchFamily="34" charset="0"/>
                </a:rPr>
                <a:t>)</a:t>
              </a:r>
              <a:endParaRPr lang="en-US" sz="2700" dirty="0">
                <a:latin typeface="Calibri" panose="020F0502020204030204" pitchFamily="34" charset="0"/>
              </a:endParaRPr>
            </a:p>
          </p:txBody>
        </p:sp>
        <p:sp>
          <p:nvSpPr>
            <p:cNvPr id="67" name="Text Box 26"/>
            <p:cNvSpPr txBox="1">
              <a:spLocks noChangeArrowheads="1"/>
            </p:cNvSpPr>
            <p:nvPr/>
          </p:nvSpPr>
          <p:spPr bwMode="auto">
            <a:xfrm rot="16204749">
              <a:off x="5255519" y="5475364"/>
              <a:ext cx="1785738"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Relative Frequency</a:t>
              </a:r>
              <a:endParaRPr lang="en-US" sz="2700" dirty="0">
                <a:latin typeface="Calibri" panose="020F0502020204030204" pitchFamily="34" charset="0"/>
              </a:endParaRPr>
            </a:p>
          </p:txBody>
        </p:sp>
        <p:sp>
          <p:nvSpPr>
            <p:cNvPr id="100" name="Rectangle 99"/>
            <p:cNvSpPr/>
            <p:nvPr/>
          </p:nvSpPr>
          <p:spPr bwMode="auto">
            <a:xfrm>
              <a:off x="6629225" y="6016979"/>
              <a:ext cx="96837" cy="477484"/>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grpSp>
      <p:grpSp>
        <p:nvGrpSpPr>
          <p:cNvPr id="78" name="Group 77"/>
          <p:cNvGrpSpPr/>
          <p:nvPr/>
        </p:nvGrpSpPr>
        <p:grpSpPr>
          <a:xfrm>
            <a:off x="4384946" y="3101231"/>
            <a:ext cx="2194859" cy="1997371"/>
            <a:chOff x="2931383" y="3311542"/>
            <a:chExt cx="1967744" cy="1997371"/>
          </a:xfrm>
        </p:grpSpPr>
        <p:sp>
          <p:nvSpPr>
            <p:cNvPr id="108" name="Circular Arrow 107"/>
            <p:cNvSpPr/>
            <p:nvPr/>
          </p:nvSpPr>
          <p:spPr>
            <a:xfrm rot="12128786" flipV="1">
              <a:off x="2931383" y="3384530"/>
              <a:ext cx="1587777" cy="1924383"/>
            </a:xfrm>
            <a:prstGeom prst="circularArrow">
              <a:avLst>
                <a:gd name="adj1" fmla="val 2320"/>
                <a:gd name="adj2" fmla="val 566556"/>
                <a:gd name="adj3" fmla="val 20051460"/>
                <a:gd name="adj4" fmla="val 13630478"/>
                <a:gd name="adj5" fmla="val 6413"/>
              </a:avLst>
            </a:prstGeom>
            <a:solidFill>
              <a:srgbClr val="00B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panose="020F0502020204030204" pitchFamily="34" charset="0"/>
              </a:endParaRPr>
            </a:p>
          </p:txBody>
        </p:sp>
        <p:sp>
          <p:nvSpPr>
            <p:cNvPr id="77" name="Circular Arrow 76"/>
            <p:cNvSpPr/>
            <p:nvPr/>
          </p:nvSpPr>
          <p:spPr>
            <a:xfrm rot="3108655" flipV="1">
              <a:off x="3143047" y="3143239"/>
              <a:ext cx="1587777" cy="1924383"/>
            </a:xfrm>
            <a:prstGeom prst="circularArrow">
              <a:avLst>
                <a:gd name="adj1" fmla="val 2320"/>
                <a:gd name="adj2" fmla="val 566556"/>
                <a:gd name="adj3" fmla="val 20051460"/>
                <a:gd name="adj4" fmla="val 14994684"/>
                <a:gd name="adj5" fmla="val 6413"/>
              </a:avLst>
            </a:prstGeom>
            <a:solidFill>
              <a:srgbClr val="00B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panose="020F0502020204030204" pitchFamily="34" charset="0"/>
              </a:endParaRPr>
            </a:p>
          </p:txBody>
        </p:sp>
      </p:grpSp>
      <p:sp>
        <p:nvSpPr>
          <p:cNvPr id="79" name="Rectangle 66"/>
          <p:cNvSpPr>
            <a:spLocks noChangeArrowheads="1"/>
          </p:cNvSpPr>
          <p:nvPr/>
        </p:nvSpPr>
        <p:spPr bwMode="auto">
          <a:xfrm>
            <a:off x="1021807" y="881064"/>
            <a:ext cx="9184639" cy="600075"/>
          </a:xfrm>
          <a:prstGeom prst="rect">
            <a:avLst/>
          </a:prstGeom>
          <a:noFill/>
          <a:ln w="9525">
            <a:noFill/>
            <a:miter lim="800000"/>
            <a:headEnd/>
            <a:tailEnd/>
          </a:ln>
          <a:effectLst/>
        </p:spPr>
        <p:txBody>
          <a:bodyPr anchor="ctr"/>
          <a:lstStyle/>
          <a:p>
            <a:pPr algn="ctr">
              <a:defRPr/>
            </a:pPr>
            <a:r>
              <a:rPr lang="en-US" sz="3200" dirty="0">
                <a:latin typeface="Calibri" panose="020F0502020204030204" pitchFamily="34" charset="0"/>
              </a:rPr>
              <a:t>simulate each event to determine pool stage</a:t>
            </a:r>
          </a:p>
        </p:txBody>
      </p:sp>
      <p:grpSp>
        <p:nvGrpSpPr>
          <p:cNvPr id="81" name="Group 80"/>
          <p:cNvGrpSpPr/>
          <p:nvPr/>
        </p:nvGrpSpPr>
        <p:grpSpPr>
          <a:xfrm>
            <a:off x="4705588" y="5252121"/>
            <a:ext cx="2035801" cy="841541"/>
            <a:chOff x="3590895" y="5252120"/>
            <a:chExt cx="2035801" cy="841541"/>
          </a:xfrm>
        </p:grpSpPr>
        <p:sp>
          <p:nvSpPr>
            <p:cNvPr id="74" name="Line 40"/>
            <p:cNvSpPr>
              <a:spLocks noChangeShapeType="1"/>
            </p:cNvSpPr>
            <p:nvPr/>
          </p:nvSpPr>
          <p:spPr bwMode="auto">
            <a:xfrm flipH="1" flipV="1">
              <a:off x="3590895" y="5841369"/>
              <a:ext cx="645639" cy="0"/>
            </a:xfrm>
            <a:prstGeom prst="line">
              <a:avLst/>
            </a:prstGeom>
            <a:noFill/>
            <a:ln w="19050">
              <a:solidFill>
                <a:schemeClr val="tx1"/>
              </a:solidFill>
              <a:prstDash val="sysDot"/>
              <a:miter lim="800000"/>
              <a:headEnd type="arrow" w="med" len="med"/>
              <a:tailEnd/>
            </a:ln>
          </p:spPr>
          <p:txBody>
            <a:bodyPr wrap="none"/>
            <a:lstStyle/>
            <a:p>
              <a:endParaRPr lang="en-US" dirty="0">
                <a:solidFill>
                  <a:srgbClr val="00B050"/>
                </a:solidFill>
                <a:latin typeface="Calibri" panose="020F0502020204030204" pitchFamily="34" charset="0"/>
              </a:endParaRPr>
            </a:p>
          </p:txBody>
        </p:sp>
        <p:sp>
          <p:nvSpPr>
            <p:cNvPr id="80" name="Text Box 45"/>
            <p:cNvSpPr txBox="1">
              <a:spLocks noChangeArrowheads="1"/>
            </p:cNvSpPr>
            <p:nvPr/>
          </p:nvSpPr>
          <p:spPr bwMode="auto">
            <a:xfrm rot="21571670">
              <a:off x="4277031" y="5252120"/>
              <a:ext cx="1349665" cy="841541"/>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dirty="0">
                  <a:solidFill>
                    <a:srgbClr val="00B050"/>
                  </a:solidFill>
                  <a:latin typeface="Calibri" panose="020F0502020204030204" pitchFamily="34" charset="0"/>
                </a:rPr>
                <a:t>Peak Stage(</a:t>
              </a:r>
              <a:r>
                <a:rPr lang="en-US" dirty="0" err="1">
                  <a:solidFill>
                    <a:srgbClr val="00B050"/>
                  </a:solidFill>
                  <a:latin typeface="Calibri" panose="020F0502020204030204" pitchFamily="34" charset="0"/>
                </a:rPr>
                <a:t>i</a:t>
              </a:r>
              <a:r>
                <a:rPr lang="en-US" dirty="0">
                  <a:solidFill>
                    <a:srgbClr val="00B050"/>
                  </a:solidFill>
                  <a:latin typeface="Calibri" panose="020F0502020204030204" pitchFamily="34" charset="0"/>
                </a:rPr>
                <a:t>)</a:t>
              </a:r>
            </a:p>
          </p:txBody>
        </p:sp>
      </p:grpSp>
      <p:grpSp>
        <p:nvGrpSpPr>
          <p:cNvPr id="5" name="Group 4">
            <a:extLst>
              <a:ext uri="{FF2B5EF4-FFF2-40B4-BE49-F238E27FC236}">
                <a16:creationId xmlns:a16="http://schemas.microsoft.com/office/drawing/2014/main" id="{83233CD2-8C40-60F1-8A7F-BFFE3111CB42}"/>
              </a:ext>
            </a:extLst>
          </p:cNvPr>
          <p:cNvGrpSpPr/>
          <p:nvPr/>
        </p:nvGrpSpPr>
        <p:grpSpPr>
          <a:xfrm>
            <a:off x="9292048" y="5115992"/>
            <a:ext cx="2831620" cy="1517039"/>
            <a:chOff x="2374838" y="4889514"/>
            <a:chExt cx="2831620" cy="1517039"/>
          </a:xfrm>
        </p:grpSpPr>
        <p:sp>
          <p:nvSpPr>
            <p:cNvPr id="6" name="Text Box 65">
              <a:extLst>
                <a:ext uri="{FF2B5EF4-FFF2-40B4-BE49-F238E27FC236}">
                  <a16:creationId xmlns:a16="http://schemas.microsoft.com/office/drawing/2014/main" id="{8960BAC9-A3DD-2ED6-CE1E-E81A8E970EE8}"/>
                </a:ext>
              </a:extLst>
            </p:cNvPr>
            <p:cNvSpPr txBox="1">
              <a:spLocks noChangeArrowheads="1"/>
            </p:cNvSpPr>
            <p:nvPr/>
          </p:nvSpPr>
          <p:spPr bwMode="auto">
            <a:xfrm>
              <a:off x="2374838" y="4889514"/>
              <a:ext cx="2831620" cy="718430"/>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latin typeface="Calibri" panose="020F0502020204030204" pitchFamily="34" charset="0"/>
                </a:rPr>
                <a:t>the sample is a pool stage frequency curve:</a:t>
              </a:r>
            </a:p>
          </p:txBody>
        </p:sp>
        <p:grpSp>
          <p:nvGrpSpPr>
            <p:cNvPr id="7" name="Group 5">
              <a:extLst>
                <a:ext uri="{FF2B5EF4-FFF2-40B4-BE49-F238E27FC236}">
                  <a16:creationId xmlns:a16="http://schemas.microsoft.com/office/drawing/2014/main" id="{0F980F92-BC91-C28F-A9E5-C2F8C9A00D6C}"/>
                </a:ext>
              </a:extLst>
            </p:cNvPr>
            <p:cNvGrpSpPr>
              <a:grpSpLocks/>
            </p:cNvGrpSpPr>
            <p:nvPr/>
          </p:nvGrpSpPr>
          <p:grpSpPr bwMode="auto">
            <a:xfrm>
              <a:off x="2985989" y="5716440"/>
              <a:ext cx="1844676" cy="690113"/>
              <a:chOff x="759" y="1240"/>
              <a:chExt cx="1056" cy="912"/>
            </a:xfrm>
          </p:grpSpPr>
          <p:sp>
            <p:nvSpPr>
              <p:cNvPr id="9" name="Line 6">
                <a:extLst>
                  <a:ext uri="{FF2B5EF4-FFF2-40B4-BE49-F238E27FC236}">
                    <a16:creationId xmlns:a16="http://schemas.microsoft.com/office/drawing/2014/main" id="{AB5FA359-8A4C-FFC0-5C54-3EBA7735F738}"/>
                  </a:ext>
                </a:extLst>
              </p:cNvPr>
              <p:cNvSpPr>
                <a:spLocks noChangeShapeType="1"/>
              </p:cNvSpPr>
              <p:nvPr/>
            </p:nvSpPr>
            <p:spPr bwMode="auto">
              <a:xfrm flipV="1">
                <a:off x="759" y="1240"/>
                <a:ext cx="0" cy="912"/>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sp>
            <p:nvSpPr>
              <p:cNvPr id="10" name="Line 7">
                <a:extLst>
                  <a:ext uri="{FF2B5EF4-FFF2-40B4-BE49-F238E27FC236}">
                    <a16:creationId xmlns:a16="http://schemas.microsoft.com/office/drawing/2014/main" id="{34270FDE-6935-23D4-2BE6-EDB7242251AE}"/>
                  </a:ext>
                </a:extLst>
              </p:cNvPr>
              <p:cNvSpPr>
                <a:spLocks noChangeShapeType="1"/>
              </p:cNvSpPr>
              <p:nvPr/>
            </p:nvSpPr>
            <p:spPr bwMode="auto">
              <a:xfrm>
                <a:off x="759" y="2152"/>
                <a:ext cx="1056" cy="0"/>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grpSp>
        <p:sp>
          <p:nvSpPr>
            <p:cNvPr id="8" name="Freeform 118">
              <a:extLst>
                <a:ext uri="{FF2B5EF4-FFF2-40B4-BE49-F238E27FC236}">
                  <a16:creationId xmlns:a16="http://schemas.microsoft.com/office/drawing/2014/main" id="{B7ECDA63-74FB-185E-CD42-4816E481B257}"/>
                </a:ext>
              </a:extLst>
            </p:cNvPr>
            <p:cNvSpPr/>
            <p:nvPr/>
          </p:nvSpPr>
          <p:spPr>
            <a:xfrm>
              <a:off x="3105409" y="5787255"/>
              <a:ext cx="1466491" cy="508958"/>
            </a:xfrm>
            <a:custGeom>
              <a:avLst/>
              <a:gdLst>
                <a:gd name="connsiteX0" fmla="*/ 0 w 1466491"/>
                <a:gd name="connsiteY0" fmla="*/ 508958 h 508958"/>
                <a:gd name="connsiteX1" fmla="*/ 172529 w 1466491"/>
                <a:gd name="connsiteY1" fmla="*/ 431321 h 508958"/>
                <a:gd name="connsiteX2" fmla="*/ 414068 w 1466491"/>
                <a:gd name="connsiteY2" fmla="*/ 241540 h 508958"/>
                <a:gd name="connsiteX3" fmla="*/ 560717 w 1466491"/>
                <a:gd name="connsiteY3" fmla="*/ 241540 h 508958"/>
                <a:gd name="connsiteX4" fmla="*/ 828136 w 1466491"/>
                <a:gd name="connsiteY4" fmla="*/ 138023 h 508958"/>
                <a:gd name="connsiteX5" fmla="*/ 1000665 w 1466491"/>
                <a:gd name="connsiteY5" fmla="*/ 94890 h 508958"/>
                <a:gd name="connsiteX6" fmla="*/ 1268084 w 1466491"/>
                <a:gd name="connsiteY6" fmla="*/ 17253 h 508958"/>
                <a:gd name="connsiteX7" fmla="*/ 1466491 w 1466491"/>
                <a:gd name="connsiteY7" fmla="*/ 0 h 50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6491" h="508958">
                  <a:moveTo>
                    <a:pt x="0" y="508958"/>
                  </a:moveTo>
                  <a:lnTo>
                    <a:pt x="172529" y="431321"/>
                  </a:lnTo>
                  <a:lnTo>
                    <a:pt x="414068" y="241540"/>
                  </a:lnTo>
                  <a:lnTo>
                    <a:pt x="560717" y="241540"/>
                  </a:lnTo>
                  <a:lnTo>
                    <a:pt x="828136" y="138023"/>
                  </a:lnTo>
                  <a:lnTo>
                    <a:pt x="1000665" y="94890"/>
                  </a:lnTo>
                  <a:lnTo>
                    <a:pt x="1268084" y="17253"/>
                  </a:lnTo>
                  <a:lnTo>
                    <a:pt x="1466491" y="0"/>
                  </a:lnTo>
                </a:path>
              </a:pathLst>
            </a:custGeom>
            <a:ln w="19050">
              <a:solidFill>
                <a:srgbClr val="B469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grpSp>
      <p:sp>
        <p:nvSpPr>
          <p:cNvPr id="12" name="TextBox 11">
            <a:extLst>
              <a:ext uri="{FF2B5EF4-FFF2-40B4-BE49-F238E27FC236}">
                <a16:creationId xmlns:a16="http://schemas.microsoft.com/office/drawing/2014/main" id="{AF3FA449-5488-161E-0803-C5D5C6283183}"/>
              </a:ext>
            </a:extLst>
          </p:cNvPr>
          <p:cNvSpPr txBox="1"/>
          <p:nvPr/>
        </p:nvSpPr>
        <p:spPr>
          <a:xfrm>
            <a:off x="8415531" y="1383213"/>
            <a:ext cx="2848441" cy="769441"/>
          </a:xfrm>
          <a:prstGeom prst="rect">
            <a:avLst/>
          </a:prstGeom>
          <a:noFill/>
          <a:ln w="19050">
            <a:noFill/>
          </a:ln>
        </p:spPr>
        <p:txBody>
          <a:bodyPr wrap="square" rtlCol="0">
            <a:spAutoFit/>
          </a:bodyPr>
          <a:lstStyle/>
          <a:p>
            <a:r>
              <a:rPr lang="en-US" sz="2200" i="1" dirty="0">
                <a:solidFill>
                  <a:srgbClr val="FF6600"/>
                </a:solidFill>
                <a:latin typeface="Calibri" panose="020F0502020204030204" pitchFamily="34" charset="0"/>
              </a:rPr>
              <a:t>sample new frequency curve (uncertainty)</a:t>
            </a:r>
          </a:p>
        </p:txBody>
      </p:sp>
      <p:sp>
        <p:nvSpPr>
          <p:cNvPr id="13" name="TextBox 12">
            <a:extLst>
              <a:ext uri="{FF2B5EF4-FFF2-40B4-BE49-F238E27FC236}">
                <a16:creationId xmlns:a16="http://schemas.microsoft.com/office/drawing/2014/main" id="{AFA6D59F-5D00-B8D0-E9F4-DEA9AF8A8E2A}"/>
              </a:ext>
            </a:extLst>
          </p:cNvPr>
          <p:cNvSpPr txBox="1"/>
          <p:nvPr/>
        </p:nvSpPr>
        <p:spPr>
          <a:xfrm>
            <a:off x="8407396" y="2067620"/>
            <a:ext cx="3320395" cy="810478"/>
          </a:xfrm>
          <a:prstGeom prst="rect">
            <a:avLst/>
          </a:prstGeom>
          <a:noFill/>
        </p:spPr>
        <p:txBody>
          <a:bodyPr wrap="square">
            <a:spAutoFit/>
          </a:bodyPr>
          <a:lstStyle/>
          <a:p>
            <a:pPr>
              <a:lnSpc>
                <a:spcPts val="2800"/>
              </a:lnSpc>
              <a:defRPr/>
            </a:pPr>
            <a:r>
              <a:rPr lang="en-US" dirty="0">
                <a:solidFill>
                  <a:schemeClr val="accent6"/>
                </a:solidFill>
                <a:latin typeface="Calibri" panose="020F0502020204030204" pitchFamily="34" charset="0"/>
              </a:rPr>
              <a:t>replace flow-frequency curve with a sample…</a:t>
            </a:r>
          </a:p>
        </p:txBody>
      </p:sp>
      <p:sp>
        <p:nvSpPr>
          <p:cNvPr id="14" name="Text Box 74">
            <a:extLst>
              <a:ext uri="{FF2B5EF4-FFF2-40B4-BE49-F238E27FC236}">
                <a16:creationId xmlns:a16="http://schemas.microsoft.com/office/drawing/2014/main" id="{6180AF52-D913-CF23-0CBC-8FDA3A39878F}"/>
              </a:ext>
            </a:extLst>
          </p:cNvPr>
          <p:cNvSpPr txBox="1">
            <a:spLocks noChangeArrowheads="1"/>
          </p:cNvSpPr>
          <p:nvPr/>
        </p:nvSpPr>
        <p:spPr bwMode="auto">
          <a:xfrm>
            <a:off x="408825" y="3252812"/>
            <a:ext cx="2233435" cy="718430"/>
          </a:xfrm>
          <a:prstGeom prst="rect">
            <a:avLst/>
          </a:prstGeom>
          <a:noFill/>
          <a:ln w="19050">
            <a:noFill/>
            <a:miter lim="800000"/>
            <a:headEnd/>
            <a:tailEnd/>
          </a:ln>
          <a:effectLst/>
        </p:spPr>
        <p:txBody>
          <a:bodyPr wrap="square" lIns="101882" tIns="50941" rIns="101882" bIns="50941">
            <a:spAutoFit/>
          </a:bodyPr>
          <a:lstStyle/>
          <a:p>
            <a:pPr algn="r" defTabSz="1019175" eaLnBrk="0" hangingPunct="0">
              <a:defRPr/>
            </a:pPr>
            <a:r>
              <a:rPr lang="en-US" sz="2000" i="1" dirty="0">
                <a:solidFill>
                  <a:srgbClr val="FF6600"/>
                </a:solidFill>
                <a:latin typeface="Calibri" panose="020F0502020204030204" pitchFamily="34" charset="0"/>
              </a:rPr>
              <a:t>sample uncertain  model parameters</a:t>
            </a:r>
            <a:endParaRPr lang="en-US" sz="2800" i="1" dirty="0">
              <a:solidFill>
                <a:srgbClr val="FF6600"/>
              </a:solidFill>
              <a:latin typeface="Calibri" panose="020F0502020204030204" pitchFamily="34" charset="0"/>
            </a:endParaRPr>
          </a:p>
        </p:txBody>
      </p:sp>
      <p:sp>
        <p:nvSpPr>
          <p:cNvPr id="15" name="TextBox 14">
            <a:extLst>
              <a:ext uri="{FF2B5EF4-FFF2-40B4-BE49-F238E27FC236}">
                <a16:creationId xmlns:a16="http://schemas.microsoft.com/office/drawing/2014/main" id="{B3D2B822-6BE7-5E83-5C3A-0FE5FD559915}"/>
              </a:ext>
            </a:extLst>
          </p:cNvPr>
          <p:cNvSpPr txBox="1"/>
          <p:nvPr/>
        </p:nvSpPr>
        <p:spPr>
          <a:xfrm>
            <a:off x="9320765" y="3875213"/>
            <a:ext cx="1943207" cy="683007"/>
          </a:xfrm>
          <a:prstGeom prst="rect">
            <a:avLst/>
          </a:prstGeom>
          <a:noFill/>
        </p:spPr>
        <p:txBody>
          <a:bodyPr wrap="square" rtlCol="0">
            <a:spAutoFit/>
          </a:bodyPr>
          <a:lstStyle/>
          <a:p>
            <a:pPr algn="ctr">
              <a:lnSpc>
                <a:spcPts val="2300"/>
              </a:lnSpc>
            </a:pPr>
            <a:r>
              <a:rPr lang="en-US" sz="2200" dirty="0">
                <a:solidFill>
                  <a:srgbClr val="FF6600"/>
                </a:solidFill>
                <a:latin typeface="Calibri" panose="020F0502020204030204" pitchFamily="34" charset="0"/>
              </a:rPr>
              <a:t>One Realization</a:t>
            </a:r>
          </a:p>
        </p:txBody>
      </p:sp>
      <p:sp>
        <p:nvSpPr>
          <p:cNvPr id="16" name="Freeform 42">
            <a:extLst>
              <a:ext uri="{FF2B5EF4-FFF2-40B4-BE49-F238E27FC236}">
                <a16:creationId xmlns:a16="http://schemas.microsoft.com/office/drawing/2014/main" id="{59F76C60-3784-FA09-4549-303F6A05B694}"/>
              </a:ext>
            </a:extLst>
          </p:cNvPr>
          <p:cNvSpPr>
            <a:spLocks/>
          </p:cNvSpPr>
          <p:nvPr/>
        </p:nvSpPr>
        <p:spPr bwMode="auto">
          <a:xfrm>
            <a:off x="6448430" y="1784350"/>
            <a:ext cx="1685925" cy="979488"/>
          </a:xfrm>
          <a:custGeom>
            <a:avLst/>
            <a:gdLst>
              <a:gd name="T0" fmla="*/ 0 w 10000"/>
              <a:gd name="T1" fmla="*/ 2147483647 h 9897"/>
              <a:gd name="T2" fmla="*/ 2147483647 w 10000"/>
              <a:gd name="T3" fmla="*/ 2147483647 h 9897"/>
              <a:gd name="T4" fmla="*/ 2147483647 w 10000"/>
              <a:gd name="T5" fmla="*/ 2147483647 h 9897"/>
              <a:gd name="T6" fmla="*/ 2147483647 w 10000"/>
              <a:gd name="T7" fmla="*/ 2147483647 h 9897"/>
              <a:gd name="T8" fmla="*/ 2147483647 w 10000"/>
              <a:gd name="T9" fmla="*/ 0 h 9897"/>
              <a:gd name="T10" fmla="*/ 0 60000 65536"/>
              <a:gd name="T11" fmla="*/ 0 60000 65536"/>
              <a:gd name="T12" fmla="*/ 0 60000 65536"/>
              <a:gd name="T13" fmla="*/ 0 60000 65536"/>
              <a:gd name="T14" fmla="*/ 0 60000 65536"/>
              <a:gd name="T15" fmla="*/ 0 w 10000"/>
              <a:gd name="T16" fmla="*/ 0 h 9897"/>
              <a:gd name="T17" fmla="*/ 10000 w 10000"/>
              <a:gd name="T18" fmla="*/ 9897 h 9897"/>
            </a:gdLst>
            <a:ahLst/>
            <a:cxnLst>
              <a:cxn ang="T10">
                <a:pos x="T0" y="T1"/>
              </a:cxn>
              <a:cxn ang="T11">
                <a:pos x="T2" y="T3"/>
              </a:cxn>
              <a:cxn ang="T12">
                <a:pos x="T4" y="T5"/>
              </a:cxn>
              <a:cxn ang="T13">
                <a:pos x="T6" y="T7"/>
              </a:cxn>
              <a:cxn ang="T14">
                <a:pos x="T8" y="T9"/>
              </a:cxn>
            </a:cxnLst>
            <a:rect l="T15" t="T16" r="T17" b="T18"/>
            <a:pathLst>
              <a:path w="10000" h="9897">
                <a:moveTo>
                  <a:pt x="0" y="9897"/>
                </a:moveTo>
                <a:lnTo>
                  <a:pt x="2260" y="7874"/>
                </a:lnTo>
                <a:lnTo>
                  <a:pt x="5367" y="4952"/>
                </a:lnTo>
                <a:lnTo>
                  <a:pt x="8192" y="1869"/>
                </a:lnTo>
                <a:lnTo>
                  <a:pt x="10000" y="0"/>
                </a:lnTo>
              </a:path>
            </a:pathLst>
          </a:custGeom>
          <a:noFill/>
          <a:ln w="9525" cap="flat">
            <a:solidFill>
              <a:srgbClr val="FF6600"/>
            </a:solidFill>
            <a:prstDash val="dash"/>
            <a:round/>
            <a:headEnd/>
            <a:tailEnd/>
          </a:ln>
        </p:spPr>
        <p:txBody>
          <a:bodyPr/>
          <a:lstStyle/>
          <a:p>
            <a:endParaRPr lang="en-US"/>
          </a:p>
        </p:txBody>
      </p:sp>
      <p:sp>
        <p:nvSpPr>
          <p:cNvPr id="17" name="Freeform 43">
            <a:extLst>
              <a:ext uri="{FF2B5EF4-FFF2-40B4-BE49-F238E27FC236}">
                <a16:creationId xmlns:a16="http://schemas.microsoft.com/office/drawing/2014/main" id="{CB5A9083-35D9-14F9-69C1-AF56B1301A8C}"/>
              </a:ext>
            </a:extLst>
          </p:cNvPr>
          <p:cNvSpPr>
            <a:spLocks/>
          </p:cNvSpPr>
          <p:nvPr/>
        </p:nvSpPr>
        <p:spPr bwMode="auto">
          <a:xfrm rot="288927">
            <a:off x="6815143" y="2281238"/>
            <a:ext cx="1419225" cy="882650"/>
          </a:xfrm>
          <a:custGeom>
            <a:avLst/>
            <a:gdLst>
              <a:gd name="T0" fmla="*/ 0 w 10072"/>
              <a:gd name="T1" fmla="*/ 2147483647 h 9456"/>
              <a:gd name="T2" fmla="*/ 2147483647 w 10072"/>
              <a:gd name="T3" fmla="*/ 2147483647 h 9456"/>
              <a:gd name="T4" fmla="*/ 2147483647 w 10072"/>
              <a:gd name="T5" fmla="*/ 2147483647 h 9456"/>
              <a:gd name="T6" fmla="*/ 2147483647 w 10072"/>
              <a:gd name="T7" fmla="*/ 2147483647 h 9456"/>
              <a:gd name="T8" fmla="*/ 2147483647 w 10072"/>
              <a:gd name="T9" fmla="*/ 0 h 9456"/>
              <a:gd name="T10" fmla="*/ 0 60000 65536"/>
              <a:gd name="T11" fmla="*/ 0 60000 65536"/>
              <a:gd name="T12" fmla="*/ 0 60000 65536"/>
              <a:gd name="T13" fmla="*/ 0 60000 65536"/>
              <a:gd name="T14" fmla="*/ 0 60000 65536"/>
              <a:gd name="T15" fmla="*/ 0 w 10072"/>
              <a:gd name="T16" fmla="*/ 0 h 9456"/>
              <a:gd name="T17" fmla="*/ 10072 w 10072"/>
              <a:gd name="T18" fmla="*/ 9456 h 9456"/>
            </a:gdLst>
            <a:ahLst/>
            <a:cxnLst>
              <a:cxn ang="T10">
                <a:pos x="T0" y="T1"/>
              </a:cxn>
              <a:cxn ang="T11">
                <a:pos x="T2" y="T3"/>
              </a:cxn>
              <a:cxn ang="T12">
                <a:pos x="T4" y="T5"/>
              </a:cxn>
              <a:cxn ang="T13">
                <a:pos x="T6" y="T7"/>
              </a:cxn>
              <a:cxn ang="T14">
                <a:pos x="T8" y="T9"/>
              </a:cxn>
            </a:cxnLst>
            <a:rect l="T15" t="T16" r="T17" b="T18"/>
            <a:pathLst>
              <a:path w="10072" h="9456">
                <a:moveTo>
                  <a:pt x="0" y="9456"/>
                </a:moveTo>
                <a:lnTo>
                  <a:pt x="2297" y="6191"/>
                </a:lnTo>
                <a:lnTo>
                  <a:pt x="4797" y="3640"/>
                </a:lnTo>
                <a:lnTo>
                  <a:pt x="8041" y="1191"/>
                </a:lnTo>
                <a:lnTo>
                  <a:pt x="10072" y="0"/>
                </a:lnTo>
              </a:path>
            </a:pathLst>
          </a:custGeom>
          <a:noFill/>
          <a:ln w="9525" cap="flat">
            <a:solidFill>
              <a:srgbClr val="FF6600"/>
            </a:solidFill>
            <a:prstDash val="dash"/>
            <a:round/>
            <a:headEnd/>
            <a:tailEnd/>
          </a:ln>
        </p:spPr>
        <p:txBody>
          <a:bodyPr/>
          <a:lstStyle/>
          <a:p>
            <a:endParaRPr lang="en-US"/>
          </a:p>
        </p:txBody>
      </p:sp>
      <p:sp>
        <p:nvSpPr>
          <p:cNvPr id="18" name="Freeform 118">
            <a:extLst>
              <a:ext uri="{FF2B5EF4-FFF2-40B4-BE49-F238E27FC236}">
                <a16:creationId xmlns:a16="http://schemas.microsoft.com/office/drawing/2014/main" id="{8E037E2B-E02A-A4F2-2CA0-D33AADEAED6B}"/>
              </a:ext>
            </a:extLst>
          </p:cNvPr>
          <p:cNvSpPr/>
          <p:nvPr/>
        </p:nvSpPr>
        <p:spPr>
          <a:xfrm>
            <a:off x="10028508" y="6052683"/>
            <a:ext cx="1466491" cy="508958"/>
          </a:xfrm>
          <a:custGeom>
            <a:avLst/>
            <a:gdLst>
              <a:gd name="connsiteX0" fmla="*/ 0 w 1466491"/>
              <a:gd name="connsiteY0" fmla="*/ 508958 h 508958"/>
              <a:gd name="connsiteX1" fmla="*/ 172529 w 1466491"/>
              <a:gd name="connsiteY1" fmla="*/ 431321 h 508958"/>
              <a:gd name="connsiteX2" fmla="*/ 414068 w 1466491"/>
              <a:gd name="connsiteY2" fmla="*/ 241540 h 508958"/>
              <a:gd name="connsiteX3" fmla="*/ 560717 w 1466491"/>
              <a:gd name="connsiteY3" fmla="*/ 241540 h 508958"/>
              <a:gd name="connsiteX4" fmla="*/ 828136 w 1466491"/>
              <a:gd name="connsiteY4" fmla="*/ 138023 h 508958"/>
              <a:gd name="connsiteX5" fmla="*/ 1000665 w 1466491"/>
              <a:gd name="connsiteY5" fmla="*/ 94890 h 508958"/>
              <a:gd name="connsiteX6" fmla="*/ 1268084 w 1466491"/>
              <a:gd name="connsiteY6" fmla="*/ 17253 h 508958"/>
              <a:gd name="connsiteX7" fmla="*/ 1466491 w 1466491"/>
              <a:gd name="connsiteY7" fmla="*/ 0 h 50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6491" h="508958">
                <a:moveTo>
                  <a:pt x="0" y="508958"/>
                </a:moveTo>
                <a:lnTo>
                  <a:pt x="172529" y="431321"/>
                </a:lnTo>
                <a:lnTo>
                  <a:pt x="414068" y="241540"/>
                </a:lnTo>
                <a:lnTo>
                  <a:pt x="560717" y="241540"/>
                </a:lnTo>
                <a:lnTo>
                  <a:pt x="828136" y="138023"/>
                </a:lnTo>
                <a:lnTo>
                  <a:pt x="1000665" y="94890"/>
                </a:lnTo>
                <a:lnTo>
                  <a:pt x="1268084" y="17253"/>
                </a:lnTo>
                <a:lnTo>
                  <a:pt x="1466491" y="0"/>
                </a:lnTo>
              </a:path>
            </a:pathLst>
          </a:custGeom>
          <a:ln w="19050">
            <a:solidFill>
              <a:srgbClr val="B469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sp>
        <p:nvSpPr>
          <p:cNvPr id="19" name="Freeform 118">
            <a:extLst>
              <a:ext uri="{FF2B5EF4-FFF2-40B4-BE49-F238E27FC236}">
                <a16:creationId xmlns:a16="http://schemas.microsoft.com/office/drawing/2014/main" id="{DF61C5EC-886A-334E-6F9B-81946B2CCF32}"/>
              </a:ext>
            </a:extLst>
          </p:cNvPr>
          <p:cNvSpPr/>
          <p:nvPr/>
        </p:nvSpPr>
        <p:spPr>
          <a:xfrm rot="21431489">
            <a:off x="10012658" y="5990760"/>
            <a:ext cx="1496269" cy="571523"/>
          </a:xfrm>
          <a:custGeom>
            <a:avLst/>
            <a:gdLst>
              <a:gd name="connsiteX0" fmla="*/ 0 w 1466491"/>
              <a:gd name="connsiteY0" fmla="*/ 508958 h 508958"/>
              <a:gd name="connsiteX1" fmla="*/ 172529 w 1466491"/>
              <a:gd name="connsiteY1" fmla="*/ 431321 h 508958"/>
              <a:gd name="connsiteX2" fmla="*/ 414068 w 1466491"/>
              <a:gd name="connsiteY2" fmla="*/ 241540 h 508958"/>
              <a:gd name="connsiteX3" fmla="*/ 560717 w 1466491"/>
              <a:gd name="connsiteY3" fmla="*/ 241540 h 508958"/>
              <a:gd name="connsiteX4" fmla="*/ 828136 w 1466491"/>
              <a:gd name="connsiteY4" fmla="*/ 138023 h 508958"/>
              <a:gd name="connsiteX5" fmla="*/ 1000665 w 1466491"/>
              <a:gd name="connsiteY5" fmla="*/ 94890 h 508958"/>
              <a:gd name="connsiteX6" fmla="*/ 1268084 w 1466491"/>
              <a:gd name="connsiteY6" fmla="*/ 17253 h 508958"/>
              <a:gd name="connsiteX7" fmla="*/ 1466491 w 1466491"/>
              <a:gd name="connsiteY7" fmla="*/ 0 h 50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6491" h="508958">
                <a:moveTo>
                  <a:pt x="0" y="508958"/>
                </a:moveTo>
                <a:lnTo>
                  <a:pt x="172529" y="431321"/>
                </a:lnTo>
                <a:lnTo>
                  <a:pt x="414068" y="241540"/>
                </a:lnTo>
                <a:lnTo>
                  <a:pt x="560717" y="241540"/>
                </a:lnTo>
                <a:lnTo>
                  <a:pt x="828136" y="138023"/>
                </a:lnTo>
                <a:lnTo>
                  <a:pt x="1000665" y="94890"/>
                </a:lnTo>
                <a:lnTo>
                  <a:pt x="1268084" y="17253"/>
                </a:lnTo>
                <a:lnTo>
                  <a:pt x="1466491" y="0"/>
                </a:lnTo>
              </a:path>
            </a:pathLst>
          </a:custGeom>
          <a:ln w="19050">
            <a:solidFill>
              <a:srgbClr val="B469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sp>
        <p:nvSpPr>
          <p:cNvPr id="22" name="Freeform 118">
            <a:extLst>
              <a:ext uri="{FF2B5EF4-FFF2-40B4-BE49-F238E27FC236}">
                <a16:creationId xmlns:a16="http://schemas.microsoft.com/office/drawing/2014/main" id="{5E512815-3EB9-7BC8-E6C5-3B34A48D14F6}"/>
              </a:ext>
            </a:extLst>
          </p:cNvPr>
          <p:cNvSpPr/>
          <p:nvPr/>
        </p:nvSpPr>
        <p:spPr>
          <a:xfrm rot="233708">
            <a:off x="10020674" y="6041090"/>
            <a:ext cx="1466491" cy="508958"/>
          </a:xfrm>
          <a:custGeom>
            <a:avLst/>
            <a:gdLst>
              <a:gd name="connsiteX0" fmla="*/ 0 w 1466491"/>
              <a:gd name="connsiteY0" fmla="*/ 508958 h 508958"/>
              <a:gd name="connsiteX1" fmla="*/ 172529 w 1466491"/>
              <a:gd name="connsiteY1" fmla="*/ 431321 h 508958"/>
              <a:gd name="connsiteX2" fmla="*/ 414068 w 1466491"/>
              <a:gd name="connsiteY2" fmla="*/ 241540 h 508958"/>
              <a:gd name="connsiteX3" fmla="*/ 560717 w 1466491"/>
              <a:gd name="connsiteY3" fmla="*/ 241540 h 508958"/>
              <a:gd name="connsiteX4" fmla="*/ 828136 w 1466491"/>
              <a:gd name="connsiteY4" fmla="*/ 138023 h 508958"/>
              <a:gd name="connsiteX5" fmla="*/ 1000665 w 1466491"/>
              <a:gd name="connsiteY5" fmla="*/ 94890 h 508958"/>
              <a:gd name="connsiteX6" fmla="*/ 1268084 w 1466491"/>
              <a:gd name="connsiteY6" fmla="*/ 17253 h 508958"/>
              <a:gd name="connsiteX7" fmla="*/ 1466491 w 1466491"/>
              <a:gd name="connsiteY7" fmla="*/ 0 h 50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6491" h="508958">
                <a:moveTo>
                  <a:pt x="0" y="508958"/>
                </a:moveTo>
                <a:lnTo>
                  <a:pt x="172529" y="431321"/>
                </a:lnTo>
                <a:lnTo>
                  <a:pt x="414068" y="241540"/>
                </a:lnTo>
                <a:lnTo>
                  <a:pt x="560717" y="241540"/>
                </a:lnTo>
                <a:lnTo>
                  <a:pt x="828136" y="138023"/>
                </a:lnTo>
                <a:lnTo>
                  <a:pt x="1000665" y="94890"/>
                </a:lnTo>
                <a:lnTo>
                  <a:pt x="1268084" y="17253"/>
                </a:lnTo>
                <a:lnTo>
                  <a:pt x="1466491" y="0"/>
                </a:lnTo>
              </a:path>
            </a:pathLst>
          </a:custGeom>
          <a:ln w="19050">
            <a:solidFill>
              <a:srgbClr val="B469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sp>
        <p:nvSpPr>
          <p:cNvPr id="23" name="Freeform 118">
            <a:extLst>
              <a:ext uri="{FF2B5EF4-FFF2-40B4-BE49-F238E27FC236}">
                <a16:creationId xmlns:a16="http://schemas.microsoft.com/office/drawing/2014/main" id="{B803968C-29CB-6773-6B56-5347F0E2ED4C}"/>
              </a:ext>
            </a:extLst>
          </p:cNvPr>
          <p:cNvSpPr/>
          <p:nvPr/>
        </p:nvSpPr>
        <p:spPr>
          <a:xfrm rot="233708">
            <a:off x="10030266" y="6088716"/>
            <a:ext cx="1466491" cy="508958"/>
          </a:xfrm>
          <a:custGeom>
            <a:avLst/>
            <a:gdLst>
              <a:gd name="connsiteX0" fmla="*/ 0 w 1466491"/>
              <a:gd name="connsiteY0" fmla="*/ 508958 h 508958"/>
              <a:gd name="connsiteX1" fmla="*/ 172529 w 1466491"/>
              <a:gd name="connsiteY1" fmla="*/ 431321 h 508958"/>
              <a:gd name="connsiteX2" fmla="*/ 414068 w 1466491"/>
              <a:gd name="connsiteY2" fmla="*/ 241540 h 508958"/>
              <a:gd name="connsiteX3" fmla="*/ 560717 w 1466491"/>
              <a:gd name="connsiteY3" fmla="*/ 241540 h 508958"/>
              <a:gd name="connsiteX4" fmla="*/ 828136 w 1466491"/>
              <a:gd name="connsiteY4" fmla="*/ 138023 h 508958"/>
              <a:gd name="connsiteX5" fmla="*/ 1000665 w 1466491"/>
              <a:gd name="connsiteY5" fmla="*/ 94890 h 508958"/>
              <a:gd name="connsiteX6" fmla="*/ 1268084 w 1466491"/>
              <a:gd name="connsiteY6" fmla="*/ 17253 h 508958"/>
              <a:gd name="connsiteX7" fmla="*/ 1466491 w 1466491"/>
              <a:gd name="connsiteY7" fmla="*/ 0 h 50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6491" h="508958">
                <a:moveTo>
                  <a:pt x="0" y="508958"/>
                </a:moveTo>
                <a:lnTo>
                  <a:pt x="172529" y="431321"/>
                </a:lnTo>
                <a:lnTo>
                  <a:pt x="414068" y="241540"/>
                </a:lnTo>
                <a:lnTo>
                  <a:pt x="560717" y="241540"/>
                </a:lnTo>
                <a:lnTo>
                  <a:pt x="828136" y="138023"/>
                </a:lnTo>
                <a:lnTo>
                  <a:pt x="1000665" y="94890"/>
                </a:lnTo>
                <a:lnTo>
                  <a:pt x="1268084" y="17253"/>
                </a:lnTo>
                <a:lnTo>
                  <a:pt x="1466491" y="0"/>
                </a:lnTo>
              </a:path>
            </a:pathLst>
          </a:custGeom>
          <a:ln w="19050">
            <a:solidFill>
              <a:srgbClr val="B469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sp>
        <p:nvSpPr>
          <p:cNvPr id="24" name="TextBox 23">
            <a:extLst>
              <a:ext uri="{FF2B5EF4-FFF2-40B4-BE49-F238E27FC236}">
                <a16:creationId xmlns:a16="http://schemas.microsoft.com/office/drawing/2014/main" id="{C688C071-E081-961A-DFED-E64D22A9044A}"/>
              </a:ext>
            </a:extLst>
          </p:cNvPr>
          <p:cNvSpPr txBox="1"/>
          <p:nvPr/>
        </p:nvSpPr>
        <p:spPr>
          <a:xfrm>
            <a:off x="8977300" y="4822491"/>
            <a:ext cx="3173346" cy="387286"/>
          </a:xfrm>
          <a:prstGeom prst="rect">
            <a:avLst/>
          </a:prstGeom>
          <a:noFill/>
        </p:spPr>
        <p:txBody>
          <a:bodyPr wrap="square" rtlCol="0">
            <a:spAutoFit/>
          </a:bodyPr>
          <a:lstStyle/>
          <a:p>
            <a:pPr algn="ctr">
              <a:lnSpc>
                <a:spcPts val="2300"/>
              </a:lnSpc>
            </a:pPr>
            <a:r>
              <a:rPr lang="en-US" sz="2200" i="1" dirty="0">
                <a:solidFill>
                  <a:srgbClr val="FF6600"/>
                </a:solidFill>
                <a:latin typeface="Calibri" panose="020F0502020204030204" pitchFamily="34" charset="0"/>
              </a:rPr>
              <a:t>after many realizations:</a:t>
            </a:r>
          </a:p>
        </p:txBody>
      </p:sp>
    </p:spTree>
    <p:extLst>
      <p:ext uri="{BB962C8B-B14F-4D97-AF65-F5344CB8AC3E}">
        <p14:creationId xmlns:p14="http://schemas.microsoft.com/office/powerpoint/2010/main" val="4218373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10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933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7" grpId="0" animBg="1"/>
      <p:bldP spid="139338" grpId="0"/>
      <p:bldP spid="41" grpId="0"/>
      <p:bldP spid="49" grpId="0"/>
      <p:bldP spid="93" grpId="0" animBg="1"/>
      <p:bldP spid="97" grpId="0" animBg="1"/>
      <p:bldP spid="98" grpId="0"/>
      <p:bldP spid="99" grpId="0"/>
      <p:bldP spid="13" grpId="0"/>
      <p:bldP spid="15" grpId="0"/>
      <p:bldP spid="18" grpId="0" animBg="1"/>
      <p:bldP spid="19" grpId="0" animBg="1"/>
      <p:bldP spid="22" grpId="0" animBg="1"/>
      <p:bldP spid="23" grpId="0" animBg="1"/>
      <p:bldP spid="24"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6960" y="1463040"/>
            <a:ext cx="9660709" cy="4559809"/>
          </a:xfrm>
        </p:spPr>
        <p:txBody>
          <a:bodyPr/>
          <a:lstStyle/>
          <a:p>
            <a:r>
              <a:rPr lang="en-US" sz="2900" dirty="0"/>
              <a:t>We can also estimate a pool stage frequency curve by combining an inflow frequency curve with an initial pool stage frequency (or duration) curve</a:t>
            </a:r>
          </a:p>
          <a:p>
            <a:pPr>
              <a:spcBef>
                <a:spcPts val="1800"/>
              </a:spcBef>
            </a:pPr>
            <a:r>
              <a:rPr lang="en-US" sz="2900" dirty="0"/>
              <a:t>How does the Monte Carlo (HEC-WAT/FRA) analysis differ?</a:t>
            </a:r>
          </a:p>
          <a:p>
            <a:pPr marL="914400" lvl="1" indent="-514350">
              <a:buFont typeface="+mj-lt"/>
              <a:buAutoNum type="arabicPeriod"/>
            </a:pPr>
            <a:r>
              <a:rPr lang="en-US" sz="2600" dirty="0"/>
              <a:t>Can explicitly incorporate uncertainty in flow frequency curve and other variables</a:t>
            </a:r>
          </a:p>
          <a:p>
            <a:pPr marL="914400" lvl="1" indent="-514350">
              <a:buFont typeface="+mj-lt"/>
              <a:buAutoNum type="arabicPeriod"/>
            </a:pPr>
            <a:r>
              <a:rPr lang="en-US" sz="2600" dirty="0"/>
              <a:t>Can easily capture more random variables than peak flow and initial pool stage if they are relevant, rather than just two.</a:t>
            </a:r>
          </a:p>
          <a:p>
            <a:pPr marL="914400" lvl="1" indent="-514350">
              <a:buFont typeface="+mj-lt"/>
              <a:buAutoNum type="arabicPeriod"/>
            </a:pPr>
            <a:r>
              <a:rPr lang="en-US" sz="2600" dirty="0"/>
              <a:t>Can consider a range of event hydrograph shapes with differing volumes for a given peak magnitude</a:t>
            </a:r>
          </a:p>
          <a:p>
            <a:pPr marL="914400" lvl="1" indent="-514350">
              <a:spcBef>
                <a:spcPts val="600"/>
              </a:spcBef>
              <a:buFont typeface="+mj-lt"/>
              <a:buAutoNum type="arabicPeriod"/>
            </a:pPr>
            <a:r>
              <a:rPr lang="en-US" sz="2600" dirty="0"/>
              <a:t>Correlation!   </a:t>
            </a:r>
            <a:r>
              <a:rPr lang="en-US" sz="2400" i="1" dirty="0"/>
              <a:t>- can do correlated sampling of marginal distributions</a:t>
            </a:r>
          </a:p>
        </p:txBody>
      </p:sp>
      <p:sp>
        <p:nvSpPr>
          <p:cNvPr id="6" name="Title 3">
            <a:extLst>
              <a:ext uri="{FF2B5EF4-FFF2-40B4-BE49-F238E27FC236}">
                <a16:creationId xmlns:a16="http://schemas.microsoft.com/office/drawing/2014/main" id="{6E99C0AE-97D2-3150-EE08-82598F8D1504}"/>
              </a:ext>
            </a:extLst>
          </p:cNvPr>
          <p:cNvSpPr>
            <a:spLocks noGrp="1"/>
          </p:cNvSpPr>
          <p:nvPr>
            <p:ph type="title"/>
          </p:nvPr>
        </p:nvSpPr>
        <p:spPr>
          <a:xfrm>
            <a:off x="914400" y="193040"/>
            <a:ext cx="10363200" cy="1143000"/>
          </a:xfrm>
        </p:spPr>
        <p:txBody>
          <a:bodyPr/>
          <a:lstStyle/>
          <a:p>
            <a:r>
              <a:rPr lang="en-US" dirty="0"/>
              <a:t>Comparison to Total Probability Theorem Method</a:t>
            </a:r>
          </a:p>
        </p:txBody>
      </p:sp>
    </p:spTree>
    <p:extLst>
      <p:ext uri="{BB962C8B-B14F-4D97-AF65-F5344CB8AC3E}">
        <p14:creationId xmlns:p14="http://schemas.microsoft.com/office/powerpoint/2010/main" val="11477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reeform 18"/>
          <p:cNvSpPr>
            <a:spLocks/>
          </p:cNvSpPr>
          <p:nvPr/>
        </p:nvSpPr>
        <p:spPr bwMode="auto">
          <a:xfrm>
            <a:off x="6486525" y="1876426"/>
            <a:ext cx="1733550" cy="1246188"/>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0 h 10000"/>
              <a:gd name="T8" fmla="*/ 0 60000 65536"/>
              <a:gd name="T9" fmla="*/ 0 60000 65536"/>
              <a:gd name="T10" fmla="*/ 0 60000 65536"/>
              <a:gd name="T11" fmla="*/ 0 60000 65536"/>
              <a:gd name="T12" fmla="*/ 0 w 10000"/>
              <a:gd name="T13" fmla="*/ 0 h 10000"/>
              <a:gd name="T14" fmla="*/ 10000 w 10000"/>
              <a:gd name="T15" fmla="*/ 10000 h 10000"/>
            </a:gdLst>
            <a:ahLst/>
            <a:cxnLst>
              <a:cxn ang="T8">
                <a:pos x="T0" y="T1"/>
              </a:cxn>
              <a:cxn ang="T9">
                <a:pos x="T2" y="T3"/>
              </a:cxn>
              <a:cxn ang="T10">
                <a:pos x="T4" y="T5"/>
              </a:cxn>
              <a:cxn ang="T11">
                <a:pos x="T6" y="T7"/>
              </a:cxn>
            </a:cxnLst>
            <a:rect l="T12" t="T13" r="T14" b="T15"/>
            <a:pathLst>
              <a:path w="10000" h="10000">
                <a:moveTo>
                  <a:pt x="0" y="10000"/>
                </a:moveTo>
                <a:cubicBezTo>
                  <a:pt x="806" y="8535"/>
                  <a:pt x="1612" y="7056"/>
                  <a:pt x="2902" y="5606"/>
                </a:cubicBezTo>
                <a:cubicBezTo>
                  <a:pt x="4192" y="4156"/>
                  <a:pt x="6227" y="2236"/>
                  <a:pt x="7738" y="1301"/>
                </a:cubicBezTo>
                <a:cubicBezTo>
                  <a:pt x="8946" y="412"/>
                  <a:pt x="9350" y="351"/>
                  <a:pt x="10000" y="0"/>
                </a:cubicBezTo>
              </a:path>
            </a:pathLst>
          </a:custGeom>
          <a:noFill/>
          <a:ln w="19050" cmpd="sng">
            <a:solidFill>
              <a:srgbClr val="00B050"/>
            </a:solidFill>
            <a:round/>
            <a:headEnd/>
            <a:tailEnd/>
          </a:ln>
        </p:spPr>
        <p:txBody>
          <a:bodyPr wrap="none" anchor="ctr"/>
          <a:lstStyle/>
          <a:p>
            <a:endParaRPr lang="en-US" dirty="0">
              <a:latin typeface="Calibri" panose="020F0502020204030204" pitchFamily="34" charset="0"/>
            </a:endParaRPr>
          </a:p>
        </p:txBody>
      </p:sp>
      <p:grpSp>
        <p:nvGrpSpPr>
          <p:cNvPr id="2" name="Group 5"/>
          <p:cNvGrpSpPr>
            <a:grpSpLocks/>
          </p:cNvGrpSpPr>
          <p:nvPr/>
        </p:nvGrpSpPr>
        <p:grpSpPr bwMode="auto">
          <a:xfrm>
            <a:off x="6340476" y="1565276"/>
            <a:ext cx="2022475" cy="1641475"/>
            <a:chOff x="1104" y="1392"/>
            <a:chExt cx="1056" cy="912"/>
          </a:xfrm>
        </p:grpSpPr>
        <p:sp>
          <p:nvSpPr>
            <p:cNvPr id="5175"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sp>
          <p:nvSpPr>
            <p:cNvPr id="5176"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grpSp>
      <p:sp>
        <p:nvSpPr>
          <p:cNvPr id="139272" name="Text Box 8"/>
          <p:cNvSpPr txBox="1">
            <a:spLocks noChangeArrowheads="1"/>
          </p:cNvSpPr>
          <p:nvPr/>
        </p:nvSpPr>
        <p:spPr bwMode="auto">
          <a:xfrm rot="16200000">
            <a:off x="5355938" y="2153520"/>
            <a:ext cx="1426153"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err="1">
                <a:latin typeface="Calibri" panose="020F0502020204030204" pitchFamily="34" charset="0"/>
              </a:rPr>
              <a:t>Precip</a:t>
            </a:r>
            <a:r>
              <a:rPr lang="en-US" sz="1600" dirty="0">
                <a:latin typeface="Calibri" panose="020F0502020204030204" pitchFamily="34" charset="0"/>
              </a:rPr>
              <a:t> (inches)</a:t>
            </a:r>
          </a:p>
        </p:txBody>
      </p:sp>
      <p:sp>
        <p:nvSpPr>
          <p:cNvPr id="139273" name="Text Box 9"/>
          <p:cNvSpPr txBox="1">
            <a:spLocks noChangeArrowheads="1"/>
          </p:cNvSpPr>
          <p:nvPr/>
        </p:nvSpPr>
        <p:spPr bwMode="auto">
          <a:xfrm>
            <a:off x="6129338" y="3373438"/>
            <a:ext cx="2246555"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err="1">
                <a:latin typeface="Calibri" panose="020F0502020204030204" pitchFamily="34" charset="0"/>
              </a:rPr>
              <a:t>Exceedance</a:t>
            </a:r>
            <a:r>
              <a:rPr lang="en-US" sz="1600" dirty="0">
                <a:latin typeface="Calibri" panose="020F0502020204030204" pitchFamily="34" charset="0"/>
              </a:rPr>
              <a:t> Probability</a:t>
            </a:r>
            <a:endParaRPr lang="en-US" sz="2700" dirty="0">
              <a:latin typeface="Calibri" panose="020F0502020204030204" pitchFamily="34" charset="0"/>
            </a:endParaRPr>
          </a:p>
        </p:txBody>
      </p:sp>
      <p:sp>
        <p:nvSpPr>
          <p:cNvPr id="139274" name="Text Box 10"/>
          <p:cNvSpPr txBox="1">
            <a:spLocks noChangeArrowheads="1"/>
          </p:cNvSpPr>
          <p:nvPr/>
        </p:nvSpPr>
        <p:spPr bwMode="auto">
          <a:xfrm>
            <a:off x="6238875" y="3149601"/>
            <a:ext cx="369246"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cs typeface="Times New Roman" panose="02020603050405020304" pitchFamily="18" charset="0"/>
              </a:rPr>
              <a:t>1</a:t>
            </a:r>
            <a:endParaRPr lang="en-US" sz="2700" dirty="0">
              <a:cs typeface="Times New Roman" panose="02020603050405020304" pitchFamily="18" charset="0"/>
            </a:endParaRPr>
          </a:p>
        </p:txBody>
      </p:sp>
      <p:sp>
        <p:nvSpPr>
          <p:cNvPr id="139275" name="Text Box 11"/>
          <p:cNvSpPr txBox="1">
            <a:spLocks noChangeArrowheads="1"/>
          </p:cNvSpPr>
          <p:nvPr/>
        </p:nvSpPr>
        <p:spPr bwMode="auto">
          <a:xfrm>
            <a:off x="8051800" y="3124201"/>
            <a:ext cx="369246"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cs typeface="Times New Roman" panose="02020603050405020304" pitchFamily="18" charset="0"/>
              </a:rPr>
              <a:t>0</a:t>
            </a:r>
            <a:endParaRPr lang="en-US" sz="2700" dirty="0">
              <a:cs typeface="Times New Roman" panose="02020603050405020304" pitchFamily="18" charset="0"/>
            </a:endParaRPr>
          </a:p>
        </p:txBody>
      </p:sp>
      <p:sp>
        <p:nvSpPr>
          <p:cNvPr id="40" name="Text Box 45"/>
          <p:cNvSpPr txBox="1">
            <a:spLocks noChangeArrowheads="1"/>
          </p:cNvSpPr>
          <p:nvPr/>
        </p:nvSpPr>
        <p:spPr bwMode="auto">
          <a:xfrm rot="21571670">
            <a:off x="1131237" y="3980414"/>
            <a:ext cx="3294189" cy="472209"/>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dirty="0">
                <a:solidFill>
                  <a:srgbClr val="C00000"/>
                </a:solidFill>
                <a:latin typeface="Calibri" panose="020F0502020204030204" pitchFamily="34" charset="0"/>
              </a:rPr>
              <a:t>Reservoir Analysis</a:t>
            </a:r>
          </a:p>
        </p:txBody>
      </p:sp>
      <p:sp>
        <p:nvSpPr>
          <p:cNvPr id="4107" name="Line 38"/>
          <p:cNvSpPr>
            <a:spLocks noChangeShapeType="1"/>
          </p:cNvSpPr>
          <p:nvPr/>
        </p:nvSpPr>
        <p:spPr bwMode="auto">
          <a:xfrm flipH="1" flipV="1">
            <a:off x="4305281" y="2371725"/>
            <a:ext cx="2952770" cy="0"/>
          </a:xfrm>
          <a:prstGeom prst="line">
            <a:avLst/>
          </a:prstGeom>
          <a:noFill/>
          <a:ln w="19050">
            <a:solidFill>
              <a:schemeClr val="tx1"/>
            </a:solidFill>
            <a:prstDash val="sysDot"/>
            <a:miter lim="800000"/>
            <a:headEnd/>
            <a:tailEnd type="arrow" w="med" len="med"/>
          </a:ln>
        </p:spPr>
        <p:txBody>
          <a:bodyPr wrap="none"/>
          <a:lstStyle/>
          <a:p>
            <a:endParaRPr lang="en-US" dirty="0">
              <a:latin typeface="Calibri" panose="020F0502020204030204" pitchFamily="34" charset="0"/>
            </a:endParaRPr>
          </a:p>
        </p:txBody>
      </p:sp>
      <p:sp>
        <p:nvSpPr>
          <p:cNvPr id="139338" name="Text Box 74"/>
          <p:cNvSpPr txBox="1">
            <a:spLocks noChangeArrowheads="1"/>
          </p:cNvSpPr>
          <p:nvPr/>
        </p:nvSpPr>
        <p:spPr bwMode="auto">
          <a:xfrm>
            <a:off x="4256405" y="3703638"/>
            <a:ext cx="2181225" cy="1026207"/>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b="1" dirty="0">
                <a:solidFill>
                  <a:srgbClr val="00B050"/>
                </a:solidFill>
                <a:latin typeface="Calibri" panose="020F0502020204030204" pitchFamily="34" charset="0"/>
              </a:rPr>
              <a:t>event</a:t>
            </a:r>
            <a:r>
              <a:rPr lang="en-US" sz="2000" dirty="0">
                <a:solidFill>
                  <a:srgbClr val="00B050"/>
                </a:solidFill>
                <a:latin typeface="Calibri" panose="020F0502020204030204" pitchFamily="34" charset="0"/>
              </a:rPr>
              <a:t> or </a:t>
            </a:r>
          </a:p>
          <a:p>
            <a:pPr algn="ctr" defTabSz="1019175" eaLnBrk="0" hangingPunct="0">
              <a:defRPr/>
            </a:pPr>
            <a:r>
              <a:rPr lang="en-US" sz="2000" dirty="0">
                <a:solidFill>
                  <a:srgbClr val="00B050"/>
                </a:solidFill>
                <a:latin typeface="Calibri" panose="020F0502020204030204" pitchFamily="34" charset="0"/>
              </a:rPr>
              <a:t>sample </a:t>
            </a:r>
          </a:p>
          <a:p>
            <a:pPr algn="ctr" defTabSz="1019175" eaLnBrk="0" hangingPunct="0">
              <a:defRPr/>
            </a:pPr>
            <a:r>
              <a:rPr lang="en-US" sz="2000" dirty="0">
                <a:solidFill>
                  <a:srgbClr val="00B050"/>
                </a:solidFill>
                <a:latin typeface="Calibri" panose="020F0502020204030204" pitchFamily="34" charset="0"/>
              </a:rPr>
              <a:t>member</a:t>
            </a:r>
            <a:endParaRPr lang="en-US" sz="2700" dirty="0">
              <a:solidFill>
                <a:srgbClr val="00B050"/>
              </a:solidFill>
              <a:latin typeface="Calibri" panose="020F0502020204030204" pitchFamily="34" charset="0"/>
            </a:endParaRPr>
          </a:p>
        </p:txBody>
      </p:sp>
      <p:sp>
        <p:nvSpPr>
          <p:cNvPr id="41" name="Text Box 45"/>
          <p:cNvSpPr txBox="1">
            <a:spLocks noChangeArrowheads="1"/>
          </p:cNvSpPr>
          <p:nvPr/>
        </p:nvSpPr>
        <p:spPr bwMode="auto">
          <a:xfrm rot="21571670">
            <a:off x="4306946" y="1896679"/>
            <a:ext cx="1644597" cy="410654"/>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dirty="0">
                <a:solidFill>
                  <a:schemeClr val="accent2">
                    <a:lumMod val="60000"/>
                    <a:lumOff val="40000"/>
                  </a:schemeClr>
                </a:solidFill>
                <a:latin typeface="Calibri" panose="020F0502020204030204" pitchFamily="34" charset="0"/>
              </a:rPr>
              <a:t>hyetographs</a:t>
            </a:r>
            <a:endParaRPr lang="en-US" sz="3200" dirty="0">
              <a:solidFill>
                <a:schemeClr val="accent2">
                  <a:lumMod val="60000"/>
                  <a:lumOff val="40000"/>
                </a:schemeClr>
              </a:solidFill>
              <a:latin typeface="Calibri" panose="020F0502020204030204" pitchFamily="34" charset="0"/>
            </a:endParaRPr>
          </a:p>
        </p:txBody>
      </p:sp>
      <p:sp>
        <p:nvSpPr>
          <p:cNvPr id="39" name="Rectangle 34"/>
          <p:cNvSpPr>
            <a:spLocks noChangeArrowheads="1"/>
          </p:cNvSpPr>
          <p:nvPr/>
        </p:nvSpPr>
        <p:spPr bwMode="auto">
          <a:xfrm>
            <a:off x="1692275" y="0"/>
            <a:ext cx="8877300" cy="1143000"/>
          </a:xfrm>
          <a:prstGeom prst="rect">
            <a:avLst/>
          </a:prstGeom>
          <a:noFill/>
          <a:ln w="9525">
            <a:noFill/>
            <a:miter lim="800000"/>
            <a:headEnd/>
            <a:tailEnd/>
          </a:ln>
          <a:effectLst/>
        </p:spPr>
        <p:txBody>
          <a:bodyPr anchor="ctr"/>
          <a:lstStyle/>
          <a:p>
            <a:pPr algn="ctr">
              <a:defRPr/>
            </a:pPr>
            <a:r>
              <a:rPr lang="en-US" sz="4400" dirty="0">
                <a:latin typeface="Calibri" panose="020F0502020204030204" pitchFamily="34" charset="0"/>
              </a:rPr>
              <a:t>Starting with Precipitation</a:t>
            </a:r>
          </a:p>
        </p:txBody>
      </p:sp>
      <p:sp>
        <p:nvSpPr>
          <p:cNvPr id="49" name="TextBox 48"/>
          <p:cNvSpPr txBox="1"/>
          <p:nvPr/>
        </p:nvSpPr>
        <p:spPr>
          <a:xfrm>
            <a:off x="8550275" y="4378326"/>
            <a:ext cx="2221694" cy="1169551"/>
          </a:xfrm>
          <a:prstGeom prst="rect">
            <a:avLst/>
          </a:prstGeom>
          <a:noFill/>
        </p:spPr>
        <p:txBody>
          <a:bodyPr wrap="square">
            <a:spAutoFit/>
          </a:bodyPr>
          <a:lstStyle/>
          <a:p>
            <a:pPr>
              <a:lnSpc>
                <a:spcPts val="2800"/>
              </a:lnSpc>
              <a:defRPr/>
            </a:pPr>
            <a:r>
              <a:rPr lang="en-US" dirty="0">
                <a:solidFill>
                  <a:schemeClr val="accent6"/>
                </a:solidFill>
                <a:latin typeface="Calibri" panose="020F0502020204030204" pitchFamily="34" charset="0"/>
              </a:rPr>
              <a:t>…end with a sample of Pool Stages</a:t>
            </a:r>
          </a:p>
        </p:txBody>
      </p:sp>
      <p:sp>
        <p:nvSpPr>
          <p:cNvPr id="71" name="TextBox 70"/>
          <p:cNvSpPr txBox="1"/>
          <p:nvPr/>
        </p:nvSpPr>
        <p:spPr>
          <a:xfrm>
            <a:off x="6430964" y="1790700"/>
            <a:ext cx="617537" cy="338138"/>
          </a:xfrm>
          <a:prstGeom prst="rect">
            <a:avLst/>
          </a:prstGeom>
          <a:noFill/>
        </p:spPr>
        <p:txBody>
          <a:bodyPr>
            <a:spAutoFit/>
          </a:bodyPr>
          <a:lstStyle/>
          <a:p>
            <a:pPr>
              <a:defRPr/>
            </a:pPr>
            <a:r>
              <a:rPr lang="en-US" sz="1600" dirty="0">
                <a:solidFill>
                  <a:srgbClr val="00B050"/>
                </a:solidFill>
                <a:latin typeface="Calibri" panose="020F0502020204030204" pitchFamily="34" charset="0"/>
              </a:rPr>
              <a:t>CDF</a:t>
            </a:r>
          </a:p>
        </p:txBody>
      </p:sp>
      <p:grpSp>
        <p:nvGrpSpPr>
          <p:cNvPr id="3" name="Group 74"/>
          <p:cNvGrpSpPr/>
          <p:nvPr/>
        </p:nvGrpSpPr>
        <p:grpSpPr>
          <a:xfrm>
            <a:off x="7218363" y="1570038"/>
            <a:ext cx="3854337" cy="2327748"/>
            <a:chOff x="5694363" y="1579563"/>
            <a:chExt cx="3854337" cy="2327748"/>
          </a:xfrm>
        </p:grpSpPr>
        <p:sp>
          <p:nvSpPr>
            <p:cNvPr id="5131" name="Oval 41"/>
            <p:cNvSpPr>
              <a:spLocks noChangeArrowheads="1"/>
            </p:cNvSpPr>
            <p:nvPr/>
          </p:nvSpPr>
          <p:spPr bwMode="auto">
            <a:xfrm>
              <a:off x="6021388" y="3143250"/>
              <a:ext cx="120650" cy="119063"/>
            </a:xfrm>
            <a:prstGeom prst="ellipse">
              <a:avLst/>
            </a:prstGeom>
            <a:solidFill>
              <a:srgbClr val="00B050"/>
            </a:solidFill>
            <a:ln w="9525">
              <a:solidFill>
                <a:srgbClr val="00B050"/>
              </a:solidFill>
              <a:round/>
              <a:headEnd/>
              <a:tailEnd/>
            </a:ln>
          </p:spPr>
          <p:txBody>
            <a:bodyPr wrap="none" anchor="ctr"/>
            <a:lstStyle/>
            <a:p>
              <a:endParaRPr lang="en-US" dirty="0">
                <a:latin typeface="Calibri" panose="020F0502020204030204" pitchFamily="34" charset="0"/>
              </a:endParaRPr>
            </a:p>
          </p:txBody>
        </p:sp>
        <p:sp>
          <p:nvSpPr>
            <p:cNvPr id="5132" name="Line 42"/>
            <p:cNvSpPr>
              <a:spLocks noChangeShapeType="1"/>
            </p:cNvSpPr>
            <p:nvPr/>
          </p:nvSpPr>
          <p:spPr bwMode="auto">
            <a:xfrm flipV="1">
              <a:off x="5748338" y="2420938"/>
              <a:ext cx="0" cy="717550"/>
            </a:xfrm>
            <a:prstGeom prst="line">
              <a:avLst/>
            </a:prstGeom>
            <a:noFill/>
            <a:ln w="19050">
              <a:solidFill>
                <a:schemeClr val="tx1"/>
              </a:solidFill>
              <a:prstDash val="sysDot"/>
              <a:miter lim="800000"/>
              <a:headEnd/>
              <a:tailEnd type="arrow" w="med" len="med"/>
            </a:ln>
          </p:spPr>
          <p:txBody>
            <a:bodyPr wrap="none"/>
            <a:lstStyle/>
            <a:p>
              <a:endParaRPr lang="en-US" dirty="0">
                <a:latin typeface="Calibri" panose="020F0502020204030204" pitchFamily="34" charset="0"/>
              </a:endParaRPr>
            </a:p>
          </p:txBody>
        </p:sp>
        <p:sp>
          <p:nvSpPr>
            <p:cNvPr id="5133" name="Rectangle 48"/>
            <p:cNvSpPr>
              <a:spLocks noChangeArrowheads="1"/>
            </p:cNvSpPr>
            <p:nvPr/>
          </p:nvSpPr>
          <p:spPr bwMode="auto">
            <a:xfrm>
              <a:off x="6018213" y="2105025"/>
              <a:ext cx="111125" cy="104775"/>
            </a:xfrm>
            <a:prstGeom prst="rect">
              <a:avLst/>
            </a:prstGeom>
            <a:solidFill>
              <a:schemeClr val="accent6"/>
            </a:solidFill>
            <a:ln w="9525">
              <a:solidFill>
                <a:schemeClr val="tx1"/>
              </a:solidFill>
              <a:miter lim="800000"/>
              <a:headEnd/>
              <a:tailEnd/>
            </a:ln>
          </p:spPr>
          <p:txBody>
            <a:bodyPr wrap="none" anchor="ctr"/>
            <a:lstStyle/>
            <a:p>
              <a:endParaRPr lang="en-US" dirty="0">
                <a:latin typeface="Calibri" panose="020F0502020204030204" pitchFamily="34" charset="0"/>
              </a:endParaRPr>
            </a:p>
          </p:txBody>
        </p:sp>
        <p:grpSp>
          <p:nvGrpSpPr>
            <p:cNvPr id="4" name="Group 46"/>
            <p:cNvGrpSpPr>
              <a:grpSpLocks/>
            </p:cNvGrpSpPr>
            <p:nvPr/>
          </p:nvGrpSpPr>
          <p:grpSpPr bwMode="auto">
            <a:xfrm>
              <a:off x="5694363" y="1990725"/>
              <a:ext cx="681037" cy="1271588"/>
              <a:chOff x="5694680" y="1990242"/>
              <a:chExt cx="680679" cy="1272386"/>
            </a:xfrm>
          </p:grpSpPr>
          <p:sp>
            <p:nvSpPr>
              <p:cNvPr id="5171" name="Oval 41"/>
              <p:cNvSpPr>
                <a:spLocks noChangeArrowheads="1"/>
              </p:cNvSpPr>
              <p:nvPr/>
            </p:nvSpPr>
            <p:spPr bwMode="auto">
              <a:xfrm>
                <a:off x="5694680" y="3143565"/>
                <a:ext cx="120650" cy="119063"/>
              </a:xfrm>
              <a:prstGeom prst="ellipse">
                <a:avLst/>
              </a:prstGeom>
              <a:solidFill>
                <a:srgbClr val="00B050"/>
              </a:solidFill>
              <a:ln w="9525">
                <a:solidFill>
                  <a:srgbClr val="00B050"/>
                </a:solidFill>
                <a:round/>
                <a:headEnd/>
                <a:tailEnd/>
              </a:ln>
            </p:spPr>
            <p:txBody>
              <a:bodyPr wrap="none" anchor="ctr"/>
              <a:lstStyle/>
              <a:p>
                <a:endParaRPr lang="en-US" dirty="0">
                  <a:latin typeface="Calibri" panose="020F0502020204030204" pitchFamily="34" charset="0"/>
                </a:endParaRPr>
              </a:p>
            </p:txBody>
          </p:sp>
          <p:sp>
            <p:nvSpPr>
              <p:cNvPr id="5172" name="Rectangle 48"/>
              <p:cNvSpPr>
                <a:spLocks noChangeArrowheads="1"/>
              </p:cNvSpPr>
              <p:nvPr/>
            </p:nvSpPr>
            <p:spPr bwMode="auto">
              <a:xfrm>
                <a:off x="5702516" y="2320233"/>
                <a:ext cx="111125" cy="104775"/>
              </a:xfrm>
              <a:prstGeom prst="rect">
                <a:avLst/>
              </a:prstGeom>
              <a:solidFill>
                <a:schemeClr val="accent6"/>
              </a:solidFill>
              <a:ln w="9525">
                <a:solidFill>
                  <a:schemeClr val="accent2"/>
                </a:solidFill>
                <a:miter lim="800000"/>
                <a:headEnd/>
                <a:tailEnd/>
              </a:ln>
            </p:spPr>
            <p:txBody>
              <a:bodyPr wrap="none" anchor="ctr"/>
              <a:lstStyle/>
              <a:p>
                <a:endParaRPr lang="en-US" dirty="0">
                  <a:latin typeface="Calibri" panose="020F0502020204030204" pitchFamily="34" charset="0"/>
                </a:endParaRPr>
              </a:p>
            </p:txBody>
          </p:sp>
          <p:sp>
            <p:nvSpPr>
              <p:cNvPr id="5173" name="Oval 41"/>
              <p:cNvSpPr>
                <a:spLocks noChangeArrowheads="1"/>
              </p:cNvSpPr>
              <p:nvPr/>
            </p:nvSpPr>
            <p:spPr bwMode="auto">
              <a:xfrm>
                <a:off x="6254709" y="3141727"/>
                <a:ext cx="120650" cy="119063"/>
              </a:xfrm>
              <a:prstGeom prst="ellipse">
                <a:avLst/>
              </a:prstGeom>
              <a:solidFill>
                <a:srgbClr val="00B050"/>
              </a:solidFill>
              <a:ln w="9525">
                <a:solidFill>
                  <a:srgbClr val="00B050"/>
                </a:solidFill>
                <a:round/>
                <a:headEnd/>
                <a:tailEnd/>
              </a:ln>
            </p:spPr>
            <p:txBody>
              <a:bodyPr wrap="none" anchor="ctr"/>
              <a:lstStyle/>
              <a:p>
                <a:endParaRPr lang="en-US" dirty="0">
                  <a:latin typeface="Calibri" panose="020F0502020204030204" pitchFamily="34" charset="0"/>
                </a:endParaRPr>
              </a:p>
            </p:txBody>
          </p:sp>
          <p:sp>
            <p:nvSpPr>
              <p:cNvPr id="5174" name="Rectangle 48"/>
              <p:cNvSpPr>
                <a:spLocks noChangeArrowheads="1"/>
              </p:cNvSpPr>
              <p:nvPr/>
            </p:nvSpPr>
            <p:spPr bwMode="auto">
              <a:xfrm>
                <a:off x="6262545" y="1990242"/>
                <a:ext cx="111125" cy="104775"/>
              </a:xfrm>
              <a:prstGeom prst="rect">
                <a:avLst/>
              </a:prstGeom>
              <a:solidFill>
                <a:schemeClr val="accent6"/>
              </a:solidFill>
              <a:ln w="9525">
                <a:solidFill>
                  <a:schemeClr val="accent2"/>
                </a:solidFill>
                <a:miter lim="800000"/>
                <a:headEnd/>
                <a:tailEnd/>
              </a:ln>
            </p:spPr>
            <p:txBody>
              <a:bodyPr wrap="none" anchor="ctr"/>
              <a:lstStyle/>
              <a:p>
                <a:endParaRPr lang="en-US" dirty="0">
                  <a:latin typeface="Calibri" panose="020F0502020204030204" pitchFamily="34" charset="0"/>
                </a:endParaRPr>
              </a:p>
            </p:txBody>
          </p:sp>
        </p:grpSp>
        <p:sp>
          <p:nvSpPr>
            <p:cNvPr id="46" name="Text Box 45"/>
            <p:cNvSpPr txBox="1">
              <a:spLocks noChangeArrowheads="1"/>
            </p:cNvSpPr>
            <p:nvPr/>
          </p:nvSpPr>
          <p:spPr bwMode="auto">
            <a:xfrm rot="21571670">
              <a:off x="7034204" y="2881104"/>
              <a:ext cx="2514496" cy="1026207"/>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solidFill>
                    <a:srgbClr val="00B050"/>
                  </a:solidFill>
                  <a:latin typeface="Calibri" panose="020F0502020204030204" pitchFamily="34" charset="0"/>
                </a:rPr>
                <a:t>choose random probability U[0,1] </a:t>
              </a:r>
            </a:p>
            <a:p>
              <a:pPr defTabSz="1019175" eaLnBrk="0" hangingPunct="0">
                <a:defRPr/>
              </a:pPr>
              <a:r>
                <a:rPr lang="en-US" sz="2000" dirty="0">
                  <a:solidFill>
                    <a:srgbClr val="00B050"/>
                  </a:solidFill>
                  <a:latin typeface="Calibri" panose="020F0502020204030204" pitchFamily="34" charset="0"/>
                </a:rPr>
                <a:t>to “generate” event</a:t>
              </a:r>
              <a:endParaRPr lang="en-US" sz="3200" dirty="0">
                <a:solidFill>
                  <a:srgbClr val="00B050"/>
                </a:solidFill>
                <a:latin typeface="Calibri" panose="020F0502020204030204" pitchFamily="34" charset="0"/>
              </a:endParaRPr>
            </a:p>
          </p:txBody>
        </p:sp>
        <p:sp>
          <p:nvSpPr>
            <p:cNvPr id="48" name="TextBox 47"/>
            <p:cNvSpPr txBox="1"/>
            <p:nvPr/>
          </p:nvSpPr>
          <p:spPr>
            <a:xfrm>
              <a:off x="6783389" y="1579563"/>
              <a:ext cx="2673576" cy="1169551"/>
            </a:xfrm>
            <a:prstGeom prst="rect">
              <a:avLst/>
            </a:prstGeom>
            <a:noFill/>
          </p:spPr>
          <p:txBody>
            <a:bodyPr wrap="square">
              <a:spAutoFit/>
            </a:bodyPr>
            <a:lstStyle/>
            <a:p>
              <a:pPr>
                <a:lnSpc>
                  <a:spcPts val="2800"/>
                </a:lnSpc>
                <a:defRPr/>
              </a:pPr>
              <a:r>
                <a:rPr lang="en-US" dirty="0">
                  <a:solidFill>
                    <a:schemeClr val="accent6"/>
                  </a:solidFill>
                  <a:latin typeface="Calibri" panose="020F0502020204030204" pitchFamily="34" charset="0"/>
                </a:rPr>
                <a:t>replace </a:t>
              </a:r>
              <a:r>
                <a:rPr lang="en-US" dirty="0" err="1">
                  <a:solidFill>
                    <a:schemeClr val="accent6"/>
                  </a:solidFill>
                  <a:latin typeface="Calibri" panose="020F0502020204030204" pitchFamily="34" charset="0"/>
                </a:rPr>
                <a:t>precip</a:t>
              </a:r>
              <a:r>
                <a:rPr lang="en-US" dirty="0">
                  <a:solidFill>
                    <a:schemeClr val="accent6"/>
                  </a:solidFill>
                  <a:latin typeface="Calibri" panose="020F0502020204030204" pitchFamily="34" charset="0"/>
                </a:rPr>
                <a:t>-frequency curve with a sample…</a:t>
              </a:r>
            </a:p>
          </p:txBody>
        </p:sp>
        <p:sp>
          <p:nvSpPr>
            <p:cNvPr id="72" name="Freeform 71"/>
            <p:cNvSpPr/>
            <p:nvPr/>
          </p:nvSpPr>
          <p:spPr>
            <a:xfrm rot="20533360">
              <a:off x="6350000" y="2787650"/>
              <a:ext cx="1206500" cy="354013"/>
            </a:xfrm>
            <a:custGeom>
              <a:avLst/>
              <a:gdLst>
                <a:gd name="connsiteX0" fmla="*/ 1235947 w 1235947"/>
                <a:gd name="connsiteY0" fmla="*/ 562708 h 562708"/>
                <a:gd name="connsiteX1" fmla="*/ 834013 w 1235947"/>
                <a:gd name="connsiteY1" fmla="*/ 140677 h 562708"/>
                <a:gd name="connsiteX2" fmla="*/ 351692 w 1235947"/>
                <a:gd name="connsiteY2" fmla="*/ 20097 h 562708"/>
                <a:gd name="connsiteX3" fmla="*/ 0 w 1235947"/>
                <a:gd name="connsiteY3" fmla="*/ 261257 h 562708"/>
                <a:gd name="connsiteX0" fmla="*/ 1235947 w 1235947"/>
                <a:gd name="connsiteY0" fmla="*/ 546380 h 546380"/>
                <a:gd name="connsiteX1" fmla="*/ 834013 w 1235947"/>
                <a:gd name="connsiteY1" fmla="*/ 124349 h 546380"/>
                <a:gd name="connsiteX2" fmla="*/ 351692 w 1235947"/>
                <a:gd name="connsiteY2" fmla="*/ 20097 h 546380"/>
                <a:gd name="connsiteX3" fmla="*/ 0 w 1235947"/>
                <a:gd name="connsiteY3" fmla="*/ 244929 h 546380"/>
                <a:gd name="connsiteX0" fmla="*/ 1235947 w 1235947"/>
                <a:gd name="connsiteY0" fmla="*/ 543658 h 543658"/>
                <a:gd name="connsiteX1" fmla="*/ 834013 w 1235947"/>
                <a:gd name="connsiteY1" fmla="*/ 137956 h 543658"/>
                <a:gd name="connsiteX2" fmla="*/ 351692 w 1235947"/>
                <a:gd name="connsiteY2" fmla="*/ 17375 h 543658"/>
                <a:gd name="connsiteX3" fmla="*/ 0 w 1235947"/>
                <a:gd name="connsiteY3" fmla="*/ 242207 h 543658"/>
              </a:gdLst>
              <a:ahLst/>
              <a:cxnLst>
                <a:cxn ang="0">
                  <a:pos x="connsiteX0" y="connsiteY0"/>
                </a:cxn>
                <a:cxn ang="0">
                  <a:pos x="connsiteX1" y="connsiteY1"/>
                </a:cxn>
                <a:cxn ang="0">
                  <a:pos x="connsiteX2" y="connsiteY2"/>
                </a:cxn>
                <a:cxn ang="0">
                  <a:pos x="connsiteX3" y="connsiteY3"/>
                </a:cxn>
              </a:cxnLst>
              <a:rect l="l" t="t" r="r" b="b"/>
              <a:pathLst>
                <a:path w="1235947" h="543658">
                  <a:moveTo>
                    <a:pt x="1235947" y="543658"/>
                  </a:moveTo>
                  <a:cubicBezTo>
                    <a:pt x="1108668" y="377860"/>
                    <a:pt x="981389" y="225670"/>
                    <a:pt x="834013" y="137956"/>
                  </a:cubicBezTo>
                  <a:cubicBezTo>
                    <a:pt x="686637" y="50242"/>
                    <a:pt x="490694" y="0"/>
                    <a:pt x="351692" y="17375"/>
                  </a:cubicBezTo>
                  <a:cubicBezTo>
                    <a:pt x="212690" y="34750"/>
                    <a:pt x="106345" y="131675"/>
                    <a:pt x="0" y="242207"/>
                  </a:cubicBezTo>
                </a:path>
              </a:pathLst>
            </a:custGeom>
            <a:ln w="19050">
              <a:solidFill>
                <a:srgbClr val="00B050"/>
              </a:solidFill>
              <a:prstDash val="sysDash"/>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grpSp>
      <p:grpSp>
        <p:nvGrpSpPr>
          <p:cNvPr id="5" name="Group 69"/>
          <p:cNvGrpSpPr/>
          <p:nvPr/>
        </p:nvGrpSpPr>
        <p:grpSpPr>
          <a:xfrm>
            <a:off x="1755417" y="5467389"/>
            <a:ext cx="2218267" cy="1016000"/>
            <a:chOff x="406406" y="4038639"/>
            <a:chExt cx="2218267" cy="1016000"/>
          </a:xfrm>
        </p:grpSpPr>
        <p:sp>
          <p:nvSpPr>
            <p:cNvPr id="95" name="Freeform 94"/>
            <p:cNvSpPr/>
            <p:nvPr/>
          </p:nvSpPr>
          <p:spPr>
            <a:xfrm>
              <a:off x="425830" y="4073988"/>
              <a:ext cx="1671918" cy="909918"/>
            </a:xfrm>
            <a:custGeom>
              <a:avLst/>
              <a:gdLst>
                <a:gd name="connsiteX0" fmla="*/ 0 w 1671918"/>
                <a:gd name="connsiteY0" fmla="*/ 0 h 909918"/>
                <a:gd name="connsiteX1" fmla="*/ 183776 w 1671918"/>
                <a:gd name="connsiteY1" fmla="*/ 188259 h 909918"/>
                <a:gd name="connsiteX2" fmla="*/ 327212 w 1671918"/>
                <a:gd name="connsiteY2" fmla="*/ 233082 h 909918"/>
                <a:gd name="connsiteX3" fmla="*/ 1671918 w 1671918"/>
                <a:gd name="connsiteY3" fmla="*/ 233082 h 909918"/>
                <a:gd name="connsiteX4" fmla="*/ 1532965 w 1671918"/>
                <a:gd name="connsiteY4" fmla="*/ 909918 h 909918"/>
                <a:gd name="connsiteX5" fmla="*/ 1219200 w 1671918"/>
                <a:gd name="connsiteY5" fmla="*/ 878541 h 909918"/>
                <a:gd name="connsiteX6" fmla="*/ 1075765 w 1671918"/>
                <a:gd name="connsiteY6" fmla="*/ 896471 h 909918"/>
                <a:gd name="connsiteX7" fmla="*/ 726141 w 1671918"/>
                <a:gd name="connsiteY7" fmla="*/ 851647 h 909918"/>
                <a:gd name="connsiteX8" fmla="*/ 546847 w 1671918"/>
                <a:gd name="connsiteY8" fmla="*/ 645459 h 909918"/>
                <a:gd name="connsiteX9" fmla="*/ 277906 w 1671918"/>
                <a:gd name="connsiteY9" fmla="*/ 448235 h 909918"/>
                <a:gd name="connsiteX10" fmla="*/ 183776 w 1671918"/>
                <a:gd name="connsiteY10" fmla="*/ 242047 h 909918"/>
                <a:gd name="connsiteX11" fmla="*/ 0 w 1671918"/>
                <a:gd name="connsiteY11" fmla="*/ 0 h 909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71918" h="909918">
                  <a:moveTo>
                    <a:pt x="0" y="0"/>
                  </a:moveTo>
                  <a:lnTo>
                    <a:pt x="183776" y="188259"/>
                  </a:lnTo>
                  <a:lnTo>
                    <a:pt x="327212" y="233082"/>
                  </a:lnTo>
                  <a:lnTo>
                    <a:pt x="1671918" y="233082"/>
                  </a:lnTo>
                  <a:lnTo>
                    <a:pt x="1532965" y="909918"/>
                  </a:lnTo>
                  <a:lnTo>
                    <a:pt x="1219200" y="878541"/>
                  </a:lnTo>
                  <a:lnTo>
                    <a:pt x="1075765" y="896471"/>
                  </a:lnTo>
                  <a:lnTo>
                    <a:pt x="726141" y="851647"/>
                  </a:lnTo>
                  <a:lnTo>
                    <a:pt x="546847" y="645459"/>
                  </a:lnTo>
                  <a:lnTo>
                    <a:pt x="277906" y="448235"/>
                  </a:lnTo>
                  <a:lnTo>
                    <a:pt x="183776" y="242047"/>
                  </a:lnTo>
                  <a:lnTo>
                    <a:pt x="0" y="0"/>
                  </a:lnTo>
                  <a:close/>
                </a:path>
              </a:pathLst>
            </a:custGeom>
            <a:solidFill>
              <a:srgbClr val="00FF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68" name="Freeform 67"/>
            <p:cNvSpPr/>
            <p:nvPr/>
          </p:nvSpPr>
          <p:spPr>
            <a:xfrm>
              <a:off x="406406" y="4106373"/>
              <a:ext cx="1574800" cy="880533"/>
            </a:xfrm>
            <a:custGeom>
              <a:avLst/>
              <a:gdLst>
                <a:gd name="connsiteX0" fmla="*/ 0 w 1600200"/>
                <a:gd name="connsiteY0" fmla="*/ 0 h 787400"/>
                <a:gd name="connsiteX1" fmla="*/ 194733 w 1600200"/>
                <a:gd name="connsiteY1" fmla="*/ 194733 h 787400"/>
                <a:gd name="connsiteX2" fmla="*/ 287867 w 1600200"/>
                <a:gd name="connsiteY2" fmla="*/ 381000 h 787400"/>
                <a:gd name="connsiteX3" fmla="*/ 550333 w 1600200"/>
                <a:gd name="connsiteY3" fmla="*/ 550333 h 787400"/>
                <a:gd name="connsiteX4" fmla="*/ 668867 w 1600200"/>
                <a:gd name="connsiteY4" fmla="*/ 668867 h 787400"/>
                <a:gd name="connsiteX5" fmla="*/ 745067 w 1600200"/>
                <a:gd name="connsiteY5" fmla="*/ 736600 h 787400"/>
                <a:gd name="connsiteX6" fmla="*/ 1075267 w 1600200"/>
                <a:gd name="connsiteY6" fmla="*/ 787400 h 787400"/>
                <a:gd name="connsiteX7" fmla="*/ 1244600 w 1600200"/>
                <a:gd name="connsiteY7" fmla="*/ 770467 h 787400"/>
                <a:gd name="connsiteX8" fmla="*/ 1600200 w 1600200"/>
                <a:gd name="connsiteY8" fmla="*/ 787400 h 787400"/>
                <a:gd name="connsiteX9" fmla="*/ 1600200 w 1600200"/>
                <a:gd name="connsiteY9" fmla="*/ 787400 h 78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0200" h="787400">
                  <a:moveTo>
                    <a:pt x="0" y="0"/>
                  </a:moveTo>
                  <a:lnTo>
                    <a:pt x="194733" y="194733"/>
                  </a:lnTo>
                  <a:lnTo>
                    <a:pt x="287867" y="381000"/>
                  </a:lnTo>
                  <a:lnTo>
                    <a:pt x="550333" y="550333"/>
                  </a:lnTo>
                  <a:lnTo>
                    <a:pt x="668867" y="668867"/>
                  </a:lnTo>
                  <a:lnTo>
                    <a:pt x="745067" y="736600"/>
                  </a:lnTo>
                  <a:lnTo>
                    <a:pt x="1075267" y="787400"/>
                  </a:lnTo>
                  <a:lnTo>
                    <a:pt x="1244600" y="770467"/>
                  </a:lnTo>
                  <a:lnTo>
                    <a:pt x="1600200" y="787400"/>
                  </a:lnTo>
                  <a:lnTo>
                    <a:pt x="1600200" y="787400"/>
                  </a:lnTo>
                </a:path>
              </a:pathLst>
            </a:custGeom>
            <a:ln w="28575">
              <a:solidFill>
                <a:srgbClr val="99663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sp>
          <p:nvSpPr>
            <p:cNvPr id="69" name="Freeform 68"/>
            <p:cNvSpPr/>
            <p:nvPr/>
          </p:nvSpPr>
          <p:spPr>
            <a:xfrm>
              <a:off x="1964273" y="4038639"/>
              <a:ext cx="660400" cy="1016000"/>
            </a:xfrm>
            <a:custGeom>
              <a:avLst/>
              <a:gdLst>
                <a:gd name="connsiteX0" fmla="*/ 0 w 660400"/>
                <a:gd name="connsiteY0" fmla="*/ 1016000 h 1016000"/>
                <a:gd name="connsiteX1" fmla="*/ 211666 w 660400"/>
                <a:gd name="connsiteY1" fmla="*/ 0 h 1016000"/>
                <a:gd name="connsiteX2" fmla="*/ 448733 w 660400"/>
                <a:gd name="connsiteY2" fmla="*/ 0 h 1016000"/>
                <a:gd name="connsiteX3" fmla="*/ 660400 w 660400"/>
                <a:gd name="connsiteY3" fmla="*/ 1007534 h 1016000"/>
              </a:gdLst>
              <a:ahLst/>
              <a:cxnLst>
                <a:cxn ang="0">
                  <a:pos x="connsiteX0" y="connsiteY0"/>
                </a:cxn>
                <a:cxn ang="0">
                  <a:pos x="connsiteX1" y="connsiteY1"/>
                </a:cxn>
                <a:cxn ang="0">
                  <a:pos x="connsiteX2" y="connsiteY2"/>
                </a:cxn>
                <a:cxn ang="0">
                  <a:pos x="connsiteX3" y="connsiteY3"/>
                </a:cxn>
              </a:cxnLst>
              <a:rect l="l" t="t" r="r" b="b"/>
              <a:pathLst>
                <a:path w="660400" h="1016000">
                  <a:moveTo>
                    <a:pt x="0" y="1016000"/>
                  </a:moveTo>
                  <a:lnTo>
                    <a:pt x="211666" y="0"/>
                  </a:lnTo>
                  <a:lnTo>
                    <a:pt x="448733" y="0"/>
                  </a:lnTo>
                  <a:lnTo>
                    <a:pt x="660400" y="1007534"/>
                  </a:lnTo>
                </a:path>
              </a:pathLst>
            </a:custGeom>
            <a:solidFill>
              <a:schemeClr val="bg1">
                <a:lumMod val="65000"/>
              </a:schemeClr>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sp>
          <p:nvSpPr>
            <p:cNvPr id="91" name="Freeform 90"/>
            <p:cNvSpPr/>
            <p:nvPr/>
          </p:nvSpPr>
          <p:spPr>
            <a:xfrm>
              <a:off x="421110" y="4043096"/>
              <a:ext cx="1692442" cy="252664"/>
            </a:xfrm>
            <a:custGeom>
              <a:avLst/>
              <a:gdLst>
                <a:gd name="connsiteX0" fmla="*/ 0 w 1704474"/>
                <a:gd name="connsiteY0" fmla="*/ 0 h 248653"/>
                <a:gd name="connsiteX1" fmla="*/ 64169 w 1704474"/>
                <a:gd name="connsiteY1" fmla="*/ 80211 h 248653"/>
                <a:gd name="connsiteX2" fmla="*/ 144379 w 1704474"/>
                <a:gd name="connsiteY2" fmla="*/ 156411 h 248653"/>
                <a:gd name="connsiteX3" fmla="*/ 232611 w 1704474"/>
                <a:gd name="connsiteY3" fmla="*/ 224590 h 248653"/>
                <a:gd name="connsiteX4" fmla="*/ 324853 w 1704474"/>
                <a:gd name="connsiteY4" fmla="*/ 248653 h 248653"/>
                <a:gd name="connsiteX5" fmla="*/ 1704474 w 1704474"/>
                <a:gd name="connsiteY5" fmla="*/ 240632 h 248653"/>
                <a:gd name="connsiteX0" fmla="*/ 0 w 1692442"/>
                <a:gd name="connsiteY0" fmla="*/ 0 h 252664"/>
                <a:gd name="connsiteX1" fmla="*/ 64169 w 1692442"/>
                <a:gd name="connsiteY1" fmla="*/ 80211 h 252664"/>
                <a:gd name="connsiteX2" fmla="*/ 144379 w 1692442"/>
                <a:gd name="connsiteY2" fmla="*/ 156411 h 252664"/>
                <a:gd name="connsiteX3" fmla="*/ 232611 w 1692442"/>
                <a:gd name="connsiteY3" fmla="*/ 224590 h 252664"/>
                <a:gd name="connsiteX4" fmla="*/ 324853 w 1692442"/>
                <a:gd name="connsiteY4" fmla="*/ 248653 h 252664"/>
                <a:gd name="connsiteX5" fmla="*/ 1692442 w 1692442"/>
                <a:gd name="connsiteY5" fmla="*/ 252664 h 252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2442" h="252664">
                  <a:moveTo>
                    <a:pt x="0" y="0"/>
                  </a:moveTo>
                  <a:lnTo>
                    <a:pt x="64169" y="80211"/>
                  </a:lnTo>
                  <a:lnTo>
                    <a:pt x="144379" y="156411"/>
                  </a:lnTo>
                  <a:lnTo>
                    <a:pt x="232611" y="224590"/>
                  </a:lnTo>
                  <a:lnTo>
                    <a:pt x="324853" y="248653"/>
                  </a:lnTo>
                  <a:lnTo>
                    <a:pt x="1692442" y="252664"/>
                  </a:lnTo>
                </a:path>
              </a:pathLst>
            </a:custGeom>
            <a:ln w="19050">
              <a:solidFill>
                <a:srgbClr val="00CC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sp>
          <p:nvSpPr>
            <p:cNvPr id="92" name="Isosceles Triangle 91"/>
            <p:cNvSpPr/>
            <p:nvPr/>
          </p:nvSpPr>
          <p:spPr>
            <a:xfrm flipV="1">
              <a:off x="1804743" y="4179453"/>
              <a:ext cx="112295" cy="92242"/>
            </a:xfrm>
            <a:prstGeom prst="triangle">
              <a:avLst/>
            </a:prstGeom>
            <a:solidFill>
              <a:srgbClr val="00FFFF"/>
            </a:solidFill>
            <a:ln w="9525">
              <a:solidFill>
                <a:srgbClr val="00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grpSp>
      <p:sp>
        <p:nvSpPr>
          <p:cNvPr id="93" name="Line 39"/>
          <p:cNvSpPr>
            <a:spLocks noChangeShapeType="1"/>
          </p:cNvSpPr>
          <p:nvPr/>
        </p:nvSpPr>
        <p:spPr bwMode="auto">
          <a:xfrm flipV="1">
            <a:off x="2504095" y="5106492"/>
            <a:ext cx="0" cy="550334"/>
          </a:xfrm>
          <a:prstGeom prst="line">
            <a:avLst/>
          </a:prstGeom>
          <a:noFill/>
          <a:ln w="19050">
            <a:solidFill>
              <a:schemeClr val="tx1"/>
            </a:solidFill>
            <a:prstDash val="sysDot"/>
            <a:miter lim="800000"/>
            <a:headEnd type="arrow" w="med" len="med"/>
            <a:tailEnd/>
          </a:ln>
        </p:spPr>
        <p:txBody>
          <a:bodyPr wrap="none"/>
          <a:lstStyle/>
          <a:p>
            <a:endParaRPr lang="en-US" dirty="0">
              <a:latin typeface="Calibri" panose="020F0502020204030204" pitchFamily="34" charset="0"/>
            </a:endParaRPr>
          </a:p>
        </p:txBody>
      </p:sp>
      <p:sp>
        <p:nvSpPr>
          <p:cNvPr id="98" name="Text Box 45"/>
          <p:cNvSpPr txBox="1">
            <a:spLocks noChangeArrowheads="1"/>
          </p:cNvSpPr>
          <p:nvPr/>
        </p:nvSpPr>
        <p:spPr bwMode="auto">
          <a:xfrm rot="21571670">
            <a:off x="4570941" y="5645193"/>
            <a:ext cx="1389908" cy="718430"/>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dirty="0">
                <a:solidFill>
                  <a:srgbClr val="9933FF"/>
                </a:solidFill>
                <a:latin typeface="Calibri" panose="020F0502020204030204" pitchFamily="34" charset="0"/>
              </a:rPr>
              <a:t>peak pool level</a:t>
            </a:r>
            <a:endParaRPr lang="en-US" sz="3200" dirty="0">
              <a:solidFill>
                <a:srgbClr val="9933FF"/>
              </a:solidFill>
              <a:latin typeface="Calibri" panose="020F0502020204030204" pitchFamily="34" charset="0"/>
            </a:endParaRPr>
          </a:p>
        </p:txBody>
      </p:sp>
      <p:sp>
        <p:nvSpPr>
          <p:cNvPr id="99" name="Text Box 45"/>
          <p:cNvSpPr txBox="1">
            <a:spLocks noChangeArrowheads="1"/>
          </p:cNvSpPr>
          <p:nvPr/>
        </p:nvSpPr>
        <p:spPr bwMode="auto">
          <a:xfrm rot="21571670">
            <a:off x="1129042" y="4327678"/>
            <a:ext cx="2926099" cy="718430"/>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solidFill>
                  <a:srgbClr val="00B050"/>
                </a:solidFill>
                <a:latin typeface="Calibri" panose="020F0502020204030204" pitchFamily="34" charset="0"/>
              </a:rPr>
              <a:t>new </a:t>
            </a:r>
            <a:r>
              <a:rPr lang="en-US" sz="2000" dirty="0" err="1">
                <a:solidFill>
                  <a:srgbClr val="00B050"/>
                </a:solidFill>
                <a:latin typeface="Calibri" panose="020F0502020204030204" pitchFamily="34" charset="0"/>
              </a:rPr>
              <a:t>randoms</a:t>
            </a:r>
            <a:r>
              <a:rPr lang="en-US" sz="2000" dirty="0">
                <a:solidFill>
                  <a:srgbClr val="00B050"/>
                </a:solidFill>
                <a:latin typeface="Calibri" panose="020F0502020204030204" pitchFamily="34" charset="0"/>
              </a:rPr>
              <a:t> U[0,1] to sample </a:t>
            </a:r>
            <a:r>
              <a:rPr lang="en-US" sz="2000" b="1" i="1" dirty="0">
                <a:solidFill>
                  <a:srgbClr val="00B050"/>
                </a:solidFill>
                <a:latin typeface="Calibri" panose="020F0502020204030204" pitchFamily="34" charset="0"/>
              </a:rPr>
              <a:t>starting</a:t>
            </a:r>
            <a:r>
              <a:rPr lang="en-US" sz="2000" dirty="0">
                <a:solidFill>
                  <a:srgbClr val="00B050"/>
                </a:solidFill>
                <a:latin typeface="Calibri" panose="020F0502020204030204" pitchFamily="34" charset="0"/>
              </a:rPr>
              <a:t> pool</a:t>
            </a:r>
            <a:endParaRPr lang="en-US" sz="3200" dirty="0">
              <a:solidFill>
                <a:srgbClr val="00B050"/>
              </a:solidFill>
              <a:latin typeface="Calibri" panose="020F0502020204030204" pitchFamily="34" charset="0"/>
            </a:endParaRPr>
          </a:p>
        </p:txBody>
      </p:sp>
      <p:grpSp>
        <p:nvGrpSpPr>
          <p:cNvPr id="6" name="Group 75"/>
          <p:cNvGrpSpPr/>
          <p:nvPr/>
        </p:nvGrpSpPr>
        <p:grpSpPr>
          <a:xfrm>
            <a:off x="7497840" y="4757045"/>
            <a:ext cx="2390699" cy="2096118"/>
            <a:chOff x="5973839" y="4757044"/>
            <a:chExt cx="2390699" cy="2096118"/>
          </a:xfrm>
        </p:grpSpPr>
        <p:grpSp>
          <p:nvGrpSpPr>
            <p:cNvPr id="7" name="Group 5"/>
            <p:cNvGrpSpPr>
              <a:grpSpLocks/>
            </p:cNvGrpSpPr>
            <p:nvPr/>
          </p:nvGrpSpPr>
          <p:grpSpPr bwMode="auto">
            <a:xfrm>
              <a:off x="6348791" y="4866800"/>
              <a:ext cx="2015747" cy="1640967"/>
              <a:chOff x="1104" y="1392"/>
              <a:chExt cx="1056" cy="912"/>
            </a:xfrm>
          </p:grpSpPr>
          <p:sp>
            <p:nvSpPr>
              <p:cNvPr id="5169"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sp>
            <p:nvSpPr>
              <p:cNvPr id="5170"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grpSp>
        <p:sp>
          <p:nvSpPr>
            <p:cNvPr id="53" name="Rectangle 52"/>
            <p:cNvSpPr/>
            <p:nvPr/>
          </p:nvSpPr>
          <p:spPr bwMode="auto">
            <a:xfrm>
              <a:off x="7066518" y="5705475"/>
              <a:ext cx="96281" cy="788988"/>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4" name="Rectangle 53"/>
            <p:cNvSpPr/>
            <p:nvPr/>
          </p:nvSpPr>
          <p:spPr bwMode="auto">
            <a:xfrm>
              <a:off x="7177644" y="5872163"/>
              <a:ext cx="94694" cy="6223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5" name="Rectangle 54"/>
            <p:cNvSpPr/>
            <p:nvPr/>
          </p:nvSpPr>
          <p:spPr bwMode="auto">
            <a:xfrm>
              <a:off x="7284712" y="6076950"/>
              <a:ext cx="101044" cy="417512"/>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6" name="Rectangle 55"/>
            <p:cNvSpPr/>
            <p:nvPr/>
          </p:nvSpPr>
          <p:spPr bwMode="auto">
            <a:xfrm>
              <a:off x="7398660" y="6129338"/>
              <a:ext cx="96837" cy="365125"/>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7" name="Rectangle 56"/>
            <p:cNvSpPr/>
            <p:nvPr/>
          </p:nvSpPr>
          <p:spPr bwMode="auto">
            <a:xfrm>
              <a:off x="6521980" y="6357937"/>
              <a:ext cx="96837" cy="136525"/>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8" name="Rectangle 57"/>
            <p:cNvSpPr/>
            <p:nvPr/>
          </p:nvSpPr>
          <p:spPr bwMode="auto">
            <a:xfrm>
              <a:off x="6414560" y="6474707"/>
              <a:ext cx="95250" cy="1905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59" name="Rectangle 58"/>
            <p:cNvSpPr/>
            <p:nvPr/>
          </p:nvSpPr>
          <p:spPr bwMode="auto">
            <a:xfrm>
              <a:off x="6737350" y="5937956"/>
              <a:ext cx="96838" cy="5558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0" name="Rectangle 59"/>
            <p:cNvSpPr/>
            <p:nvPr/>
          </p:nvSpPr>
          <p:spPr bwMode="auto">
            <a:xfrm>
              <a:off x="6845652" y="6079067"/>
              <a:ext cx="96838" cy="414689"/>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1" name="Rectangle 60"/>
            <p:cNvSpPr/>
            <p:nvPr/>
          </p:nvSpPr>
          <p:spPr bwMode="auto">
            <a:xfrm>
              <a:off x="7712075" y="6459538"/>
              <a:ext cx="96838" cy="36512"/>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2" name="Rectangle 61"/>
            <p:cNvSpPr/>
            <p:nvPr/>
          </p:nvSpPr>
          <p:spPr bwMode="auto">
            <a:xfrm>
              <a:off x="6956602" y="5974644"/>
              <a:ext cx="96837" cy="518583"/>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3" name="Rectangle 62"/>
            <p:cNvSpPr/>
            <p:nvPr/>
          </p:nvSpPr>
          <p:spPr bwMode="auto">
            <a:xfrm>
              <a:off x="7600950" y="6429375"/>
              <a:ext cx="96838" cy="635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4" name="Rectangle 63"/>
            <p:cNvSpPr/>
            <p:nvPr/>
          </p:nvSpPr>
          <p:spPr bwMode="auto">
            <a:xfrm>
              <a:off x="7824788" y="6484938"/>
              <a:ext cx="96837" cy="7937"/>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5" name="Rectangle 64"/>
            <p:cNvSpPr/>
            <p:nvPr/>
          </p:nvSpPr>
          <p:spPr bwMode="auto">
            <a:xfrm>
              <a:off x="7935913" y="6473825"/>
              <a:ext cx="96837" cy="1905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6" name="Text Box 25"/>
            <p:cNvSpPr txBox="1">
              <a:spLocks noChangeArrowheads="1"/>
            </p:cNvSpPr>
            <p:nvPr/>
          </p:nvSpPr>
          <p:spPr bwMode="auto">
            <a:xfrm rot="21571670">
              <a:off x="6703721" y="6504064"/>
              <a:ext cx="116422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Damage ($)</a:t>
              </a:r>
              <a:endParaRPr lang="en-US" sz="2700" dirty="0">
                <a:latin typeface="Calibri" panose="020F0502020204030204" pitchFamily="34" charset="0"/>
              </a:endParaRPr>
            </a:p>
          </p:txBody>
        </p:sp>
        <p:sp>
          <p:nvSpPr>
            <p:cNvPr id="67" name="Text Box 26"/>
            <p:cNvSpPr txBox="1">
              <a:spLocks noChangeArrowheads="1"/>
            </p:cNvSpPr>
            <p:nvPr/>
          </p:nvSpPr>
          <p:spPr bwMode="auto">
            <a:xfrm rot="16204749">
              <a:off x="5255519" y="5475364"/>
              <a:ext cx="1785738"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Relative Frequency</a:t>
              </a:r>
              <a:endParaRPr lang="en-US" sz="2700" dirty="0">
                <a:latin typeface="Calibri" panose="020F0502020204030204" pitchFamily="34" charset="0"/>
              </a:endParaRPr>
            </a:p>
          </p:txBody>
        </p:sp>
        <p:sp>
          <p:nvSpPr>
            <p:cNvPr id="100" name="Rectangle 99"/>
            <p:cNvSpPr/>
            <p:nvPr/>
          </p:nvSpPr>
          <p:spPr bwMode="auto">
            <a:xfrm>
              <a:off x="6629225" y="6016979"/>
              <a:ext cx="96837" cy="477484"/>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grpSp>
      <p:grpSp>
        <p:nvGrpSpPr>
          <p:cNvPr id="8" name="Group 77"/>
          <p:cNvGrpSpPr/>
          <p:nvPr/>
        </p:nvGrpSpPr>
        <p:grpSpPr>
          <a:xfrm>
            <a:off x="4406804" y="3311543"/>
            <a:ext cx="2138162" cy="1997371"/>
            <a:chOff x="2931383" y="3311542"/>
            <a:chExt cx="1967744" cy="1997371"/>
          </a:xfrm>
        </p:grpSpPr>
        <p:sp>
          <p:nvSpPr>
            <p:cNvPr id="108" name="Circular Arrow 107"/>
            <p:cNvSpPr/>
            <p:nvPr/>
          </p:nvSpPr>
          <p:spPr>
            <a:xfrm rot="12128786" flipV="1">
              <a:off x="2931383" y="3384530"/>
              <a:ext cx="1587777" cy="1924383"/>
            </a:xfrm>
            <a:prstGeom prst="circularArrow">
              <a:avLst>
                <a:gd name="adj1" fmla="val 2320"/>
                <a:gd name="adj2" fmla="val 566556"/>
                <a:gd name="adj3" fmla="val 20051460"/>
                <a:gd name="adj4" fmla="val 13630478"/>
                <a:gd name="adj5" fmla="val 6413"/>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panose="020F0502020204030204" pitchFamily="34" charset="0"/>
              </a:endParaRPr>
            </a:p>
          </p:txBody>
        </p:sp>
        <p:sp>
          <p:nvSpPr>
            <p:cNvPr id="77" name="Circular Arrow 76"/>
            <p:cNvSpPr/>
            <p:nvPr/>
          </p:nvSpPr>
          <p:spPr>
            <a:xfrm rot="3108655" flipV="1">
              <a:off x="3143047" y="3143239"/>
              <a:ext cx="1587777" cy="1924383"/>
            </a:xfrm>
            <a:prstGeom prst="circularArrow">
              <a:avLst>
                <a:gd name="adj1" fmla="val 2320"/>
                <a:gd name="adj2" fmla="val 566556"/>
                <a:gd name="adj3" fmla="val 20051460"/>
                <a:gd name="adj4" fmla="val 14994684"/>
                <a:gd name="adj5" fmla="val 6413"/>
              </a:avLst>
            </a:prstGeom>
            <a:solidFill>
              <a:srgbClr val="00B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panose="020F0502020204030204" pitchFamily="34" charset="0"/>
              </a:endParaRPr>
            </a:p>
          </p:txBody>
        </p:sp>
      </p:grpSp>
      <p:sp>
        <p:nvSpPr>
          <p:cNvPr id="79" name="Rectangle 66"/>
          <p:cNvSpPr>
            <a:spLocks noChangeArrowheads="1"/>
          </p:cNvSpPr>
          <p:nvPr/>
        </p:nvSpPr>
        <p:spPr bwMode="auto">
          <a:xfrm>
            <a:off x="1056640" y="881064"/>
            <a:ext cx="10281919" cy="600075"/>
          </a:xfrm>
          <a:prstGeom prst="rect">
            <a:avLst/>
          </a:prstGeom>
          <a:noFill/>
          <a:ln w="9525">
            <a:noFill/>
            <a:miter lim="800000"/>
            <a:headEnd/>
            <a:tailEnd/>
          </a:ln>
          <a:effectLst/>
        </p:spPr>
        <p:txBody>
          <a:bodyPr anchor="ctr"/>
          <a:lstStyle/>
          <a:p>
            <a:pPr algn="ctr">
              <a:defRPr/>
            </a:pPr>
            <a:r>
              <a:rPr lang="en-US" sz="3200" dirty="0">
                <a:latin typeface="Calibri" panose="020F0502020204030204" pitchFamily="34" charset="0"/>
              </a:rPr>
              <a:t>add rainfall/runoff model w/uncertainty to the sequence</a:t>
            </a:r>
          </a:p>
        </p:txBody>
      </p:sp>
      <p:grpSp>
        <p:nvGrpSpPr>
          <p:cNvPr id="9" name="Group 80"/>
          <p:cNvGrpSpPr/>
          <p:nvPr/>
        </p:nvGrpSpPr>
        <p:grpSpPr>
          <a:xfrm>
            <a:off x="5756635" y="5547334"/>
            <a:ext cx="1798753" cy="841541"/>
            <a:chOff x="4276724" y="5252058"/>
            <a:chExt cx="1798753" cy="841541"/>
          </a:xfrm>
        </p:grpSpPr>
        <p:sp>
          <p:nvSpPr>
            <p:cNvPr id="74" name="Line 40"/>
            <p:cNvSpPr>
              <a:spLocks noChangeShapeType="1"/>
            </p:cNvSpPr>
            <p:nvPr/>
          </p:nvSpPr>
          <p:spPr bwMode="auto">
            <a:xfrm flipH="1" flipV="1">
              <a:off x="4276724" y="5765169"/>
              <a:ext cx="492964" cy="0"/>
            </a:xfrm>
            <a:prstGeom prst="line">
              <a:avLst/>
            </a:prstGeom>
            <a:noFill/>
            <a:ln w="19050">
              <a:solidFill>
                <a:schemeClr val="tx1"/>
              </a:solidFill>
              <a:prstDash val="sysDot"/>
              <a:miter lim="800000"/>
              <a:headEnd type="arrow" w="med" len="med"/>
              <a:tailEnd/>
            </a:ln>
          </p:spPr>
          <p:txBody>
            <a:bodyPr wrap="none"/>
            <a:lstStyle/>
            <a:p>
              <a:endParaRPr lang="en-US" dirty="0">
                <a:solidFill>
                  <a:srgbClr val="00B050"/>
                </a:solidFill>
                <a:latin typeface="Calibri" panose="020F0502020204030204" pitchFamily="34" charset="0"/>
              </a:endParaRPr>
            </a:p>
          </p:txBody>
        </p:sp>
        <p:sp>
          <p:nvSpPr>
            <p:cNvPr id="80" name="Text Box 45"/>
            <p:cNvSpPr txBox="1">
              <a:spLocks noChangeArrowheads="1"/>
            </p:cNvSpPr>
            <p:nvPr/>
          </p:nvSpPr>
          <p:spPr bwMode="auto">
            <a:xfrm rot="21571670">
              <a:off x="4741104" y="5252058"/>
              <a:ext cx="1334373" cy="841541"/>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dirty="0">
                  <a:solidFill>
                    <a:srgbClr val="00B050"/>
                  </a:solidFill>
                  <a:latin typeface="Calibri" panose="020F0502020204030204" pitchFamily="34" charset="0"/>
                </a:rPr>
                <a:t>Peak Stage(</a:t>
              </a:r>
              <a:r>
                <a:rPr lang="en-US" dirty="0" err="1">
                  <a:solidFill>
                    <a:srgbClr val="00B050"/>
                  </a:solidFill>
                  <a:latin typeface="Calibri" panose="020F0502020204030204" pitchFamily="34" charset="0"/>
                </a:rPr>
                <a:t>i</a:t>
              </a:r>
              <a:r>
                <a:rPr lang="en-US" dirty="0">
                  <a:solidFill>
                    <a:srgbClr val="00B050"/>
                  </a:solidFill>
                  <a:latin typeface="Calibri" panose="020F0502020204030204" pitchFamily="34" charset="0"/>
                </a:rPr>
                <a:t>)</a:t>
              </a:r>
            </a:p>
          </p:txBody>
        </p:sp>
      </p:grpSp>
      <p:sp>
        <p:nvSpPr>
          <p:cNvPr id="70" name="Text Box 45"/>
          <p:cNvSpPr txBox="1">
            <a:spLocks noChangeArrowheads="1"/>
          </p:cNvSpPr>
          <p:nvPr/>
        </p:nvSpPr>
        <p:spPr bwMode="auto">
          <a:xfrm rot="21571670">
            <a:off x="890588" y="1885671"/>
            <a:ext cx="3477691" cy="472209"/>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dirty="0">
                <a:solidFill>
                  <a:srgbClr val="C00000"/>
                </a:solidFill>
                <a:latin typeface="Calibri" panose="020F0502020204030204" pitchFamily="34" charset="0"/>
              </a:rPr>
              <a:t>Rainfall/Runoff Analysis</a:t>
            </a:r>
          </a:p>
        </p:txBody>
      </p:sp>
      <p:sp>
        <p:nvSpPr>
          <p:cNvPr id="75" name="Text Box 45"/>
          <p:cNvSpPr txBox="1">
            <a:spLocks noChangeArrowheads="1"/>
          </p:cNvSpPr>
          <p:nvPr/>
        </p:nvSpPr>
        <p:spPr bwMode="auto">
          <a:xfrm rot="21571670">
            <a:off x="988532" y="2309584"/>
            <a:ext cx="3219013" cy="718430"/>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solidFill>
                  <a:srgbClr val="00B050"/>
                </a:solidFill>
                <a:latin typeface="Calibri" panose="020F0502020204030204" pitchFamily="34" charset="0"/>
              </a:rPr>
              <a:t>new </a:t>
            </a:r>
            <a:r>
              <a:rPr lang="en-US" sz="2000" dirty="0" err="1">
                <a:solidFill>
                  <a:srgbClr val="00B050"/>
                </a:solidFill>
                <a:latin typeface="Calibri" panose="020F0502020204030204" pitchFamily="34" charset="0"/>
              </a:rPr>
              <a:t>randoms</a:t>
            </a:r>
            <a:r>
              <a:rPr lang="en-US" sz="2000" dirty="0">
                <a:solidFill>
                  <a:srgbClr val="00B050"/>
                </a:solidFill>
                <a:latin typeface="Calibri" panose="020F0502020204030204" pitchFamily="34" charset="0"/>
              </a:rPr>
              <a:t> U[0,1] to sample infiltration rate, etc </a:t>
            </a:r>
            <a:endParaRPr lang="en-US" sz="3200" dirty="0">
              <a:solidFill>
                <a:srgbClr val="00B050"/>
              </a:solidFill>
              <a:latin typeface="Calibri" panose="020F0502020204030204" pitchFamily="34" charset="0"/>
            </a:endParaRPr>
          </a:p>
        </p:txBody>
      </p:sp>
      <p:sp>
        <p:nvSpPr>
          <p:cNvPr id="76" name="Line 39"/>
          <p:cNvSpPr>
            <a:spLocks noChangeShapeType="1"/>
          </p:cNvSpPr>
          <p:nvPr/>
        </p:nvSpPr>
        <p:spPr bwMode="auto">
          <a:xfrm flipV="1">
            <a:off x="2513620" y="3076575"/>
            <a:ext cx="0" cy="799076"/>
          </a:xfrm>
          <a:prstGeom prst="line">
            <a:avLst/>
          </a:prstGeom>
          <a:noFill/>
          <a:ln w="19050">
            <a:solidFill>
              <a:schemeClr val="tx1"/>
            </a:solidFill>
            <a:prstDash val="sysDot"/>
            <a:miter lim="800000"/>
            <a:headEnd type="arrow" w="med" len="med"/>
            <a:tailEnd/>
          </a:ln>
        </p:spPr>
        <p:txBody>
          <a:bodyPr wrap="none"/>
          <a:lstStyle/>
          <a:p>
            <a:endParaRPr lang="en-US" dirty="0">
              <a:latin typeface="Calibri" panose="020F0502020204030204" pitchFamily="34" charset="0"/>
            </a:endParaRPr>
          </a:p>
        </p:txBody>
      </p:sp>
      <p:sp>
        <p:nvSpPr>
          <p:cNvPr id="78" name="Text Box 45"/>
          <p:cNvSpPr txBox="1">
            <a:spLocks noChangeArrowheads="1"/>
          </p:cNvSpPr>
          <p:nvPr/>
        </p:nvSpPr>
        <p:spPr bwMode="auto">
          <a:xfrm rot="21571670">
            <a:off x="2550888" y="3201801"/>
            <a:ext cx="1692141" cy="410654"/>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dirty="0">
                <a:solidFill>
                  <a:schemeClr val="accent2">
                    <a:lumMod val="60000"/>
                    <a:lumOff val="40000"/>
                  </a:schemeClr>
                </a:solidFill>
                <a:latin typeface="Calibri" panose="020F0502020204030204" pitchFamily="34" charset="0"/>
              </a:rPr>
              <a:t>hydrographs</a:t>
            </a:r>
            <a:endParaRPr lang="en-US" sz="3200" dirty="0">
              <a:solidFill>
                <a:schemeClr val="accent2">
                  <a:lumMod val="60000"/>
                  <a:lumOff val="40000"/>
                </a:schemeClr>
              </a:solidFill>
              <a:latin typeface="Calibri" panose="020F0502020204030204" pitchFamily="34" charset="0"/>
            </a:endParaRPr>
          </a:p>
        </p:txBody>
      </p:sp>
      <p:sp>
        <p:nvSpPr>
          <p:cNvPr id="81" name="Line 40"/>
          <p:cNvSpPr>
            <a:spLocks noChangeShapeType="1"/>
          </p:cNvSpPr>
          <p:nvPr/>
        </p:nvSpPr>
        <p:spPr bwMode="auto">
          <a:xfrm flipH="1" flipV="1">
            <a:off x="4130308" y="6069969"/>
            <a:ext cx="492964" cy="0"/>
          </a:xfrm>
          <a:prstGeom prst="line">
            <a:avLst/>
          </a:prstGeom>
          <a:noFill/>
          <a:ln w="19050">
            <a:solidFill>
              <a:schemeClr val="tx1"/>
            </a:solidFill>
            <a:prstDash val="sysDot"/>
            <a:miter lim="800000"/>
            <a:headEnd type="arrow" w="med" len="med"/>
            <a:tailEnd/>
          </a:ln>
        </p:spPr>
        <p:txBody>
          <a:bodyPr wrap="none"/>
          <a:lstStyle/>
          <a:p>
            <a:endParaRPr lang="en-US" dirty="0">
              <a:latin typeface="Calibri" panose="020F0502020204030204" pitchFamily="34" charset="0"/>
            </a:endParaRPr>
          </a:p>
        </p:txBody>
      </p:sp>
    </p:spTree>
    <p:extLst>
      <p:ext uri="{BB962C8B-B14F-4D97-AF65-F5344CB8AC3E}">
        <p14:creationId xmlns:p14="http://schemas.microsoft.com/office/powerpoint/2010/main" val="138722138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defRPr/>
            </a:pPr>
            <a:r>
              <a:rPr lang="en-US" dirty="0"/>
              <a:t>Questions?</a:t>
            </a:r>
          </a:p>
        </p:txBody>
      </p:sp>
    </p:spTree>
    <p:extLst>
      <p:ext uri="{BB962C8B-B14F-4D97-AF65-F5344CB8AC3E}">
        <p14:creationId xmlns:p14="http://schemas.microsoft.com/office/powerpoint/2010/main" val="4114288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4" descr="PMX0206ice001_lar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
            <a:ext cx="9144000" cy="600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5"/>
          <p:cNvSpPr txBox="1">
            <a:spLocks noChangeArrowheads="1"/>
          </p:cNvSpPr>
          <p:nvPr/>
        </p:nvSpPr>
        <p:spPr bwMode="auto">
          <a:xfrm>
            <a:off x="3062289" y="6134100"/>
            <a:ext cx="535556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3200" dirty="0" err="1">
                <a:latin typeface="Calibri" panose="020F0502020204030204" pitchFamily="34" charset="0"/>
              </a:rPr>
              <a:t>Cazanovia</a:t>
            </a:r>
            <a:r>
              <a:rPr lang="en-US" altLang="en-US" sz="3200" dirty="0">
                <a:latin typeface="Calibri" panose="020F0502020204030204" pitchFamily="34" charset="0"/>
              </a:rPr>
              <a:t> Creek, South Buffalo</a:t>
            </a:r>
          </a:p>
        </p:txBody>
      </p:sp>
      <p:sp>
        <p:nvSpPr>
          <p:cNvPr id="717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CD5E5ADC-C315-4343-860B-422447F65256}" type="slidenum">
              <a:rPr lang="en-US" altLang="en-US" sz="1400"/>
              <a:pPr eaLnBrk="1" hangingPunct="1"/>
              <a:t>7</a:t>
            </a:fld>
            <a:endParaRPr lang="en-US" altLang="en-US" sz="14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Freeform 3"/>
          <p:cNvSpPr>
            <a:spLocks/>
          </p:cNvSpPr>
          <p:nvPr/>
        </p:nvSpPr>
        <p:spPr bwMode="auto">
          <a:xfrm>
            <a:off x="2145349" y="2315846"/>
            <a:ext cx="1347787" cy="2378075"/>
          </a:xfrm>
          <a:custGeom>
            <a:avLst/>
            <a:gdLst>
              <a:gd name="T0" fmla="*/ 0 w 849"/>
              <a:gd name="T1" fmla="*/ 0 h 1498"/>
              <a:gd name="T2" fmla="*/ 2147483647 w 849"/>
              <a:gd name="T3" fmla="*/ 2147483647 h 1498"/>
              <a:gd name="T4" fmla="*/ 2147483647 w 849"/>
              <a:gd name="T5" fmla="*/ 2147483647 h 1498"/>
              <a:gd name="T6" fmla="*/ 2147483647 w 849"/>
              <a:gd name="T7" fmla="*/ 2147483647 h 1498"/>
              <a:gd name="T8" fmla="*/ 2147483647 w 849"/>
              <a:gd name="T9" fmla="*/ 2147483647 h 1498"/>
              <a:gd name="T10" fmla="*/ 2147483647 w 849"/>
              <a:gd name="T11" fmla="*/ 2147483647 h 1498"/>
              <a:gd name="T12" fmla="*/ 0 60000 65536"/>
              <a:gd name="T13" fmla="*/ 0 60000 65536"/>
              <a:gd name="T14" fmla="*/ 0 60000 65536"/>
              <a:gd name="T15" fmla="*/ 0 60000 65536"/>
              <a:gd name="T16" fmla="*/ 0 60000 65536"/>
              <a:gd name="T17" fmla="*/ 0 60000 65536"/>
              <a:gd name="T18" fmla="*/ 0 w 849"/>
              <a:gd name="T19" fmla="*/ 0 h 1498"/>
              <a:gd name="T20" fmla="*/ 849 w 849"/>
              <a:gd name="T21" fmla="*/ 1498 h 1498"/>
            </a:gdLst>
            <a:ahLst/>
            <a:cxnLst>
              <a:cxn ang="T12">
                <a:pos x="T0" y="T1"/>
              </a:cxn>
              <a:cxn ang="T13">
                <a:pos x="T2" y="T3"/>
              </a:cxn>
              <a:cxn ang="T14">
                <a:pos x="T4" y="T5"/>
              </a:cxn>
              <a:cxn ang="T15">
                <a:pos x="T6" y="T7"/>
              </a:cxn>
              <a:cxn ang="T16">
                <a:pos x="T8" y="T9"/>
              </a:cxn>
              <a:cxn ang="T17">
                <a:pos x="T10" y="T11"/>
              </a:cxn>
            </a:cxnLst>
            <a:rect l="T18" t="T19" r="T20" b="T21"/>
            <a:pathLst>
              <a:path w="849" h="1498">
                <a:moveTo>
                  <a:pt x="0" y="0"/>
                </a:moveTo>
                <a:cubicBezTo>
                  <a:pt x="42" y="106"/>
                  <a:pt x="83" y="212"/>
                  <a:pt x="136" y="287"/>
                </a:cubicBezTo>
                <a:cubicBezTo>
                  <a:pt x="189" y="362"/>
                  <a:pt x="235" y="383"/>
                  <a:pt x="318" y="451"/>
                </a:cubicBezTo>
                <a:cubicBezTo>
                  <a:pt x="402" y="519"/>
                  <a:pt x="553" y="588"/>
                  <a:pt x="637" y="697"/>
                </a:cubicBezTo>
                <a:cubicBezTo>
                  <a:pt x="720" y="806"/>
                  <a:pt x="789" y="974"/>
                  <a:pt x="819" y="1107"/>
                </a:cubicBezTo>
                <a:cubicBezTo>
                  <a:pt x="849" y="1240"/>
                  <a:pt x="817" y="1417"/>
                  <a:pt x="817" y="1498"/>
                </a:cubicBezTo>
              </a:path>
            </a:pathLst>
          </a:custGeom>
          <a:noFill/>
          <a:ln w="38100" cmpd="sng">
            <a:solidFill>
              <a:schemeClr val="accent2">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96" name="Freeform 4"/>
          <p:cNvSpPr>
            <a:spLocks/>
          </p:cNvSpPr>
          <p:nvPr/>
        </p:nvSpPr>
        <p:spPr bwMode="auto">
          <a:xfrm>
            <a:off x="3288348" y="2087245"/>
            <a:ext cx="622300" cy="1600200"/>
          </a:xfrm>
          <a:custGeom>
            <a:avLst/>
            <a:gdLst>
              <a:gd name="T0" fmla="*/ 2147483647 w 344"/>
              <a:gd name="T1" fmla="*/ 2147483647 h 1008"/>
              <a:gd name="T2" fmla="*/ 2147483647 w 344"/>
              <a:gd name="T3" fmla="*/ 2147483647 h 1008"/>
              <a:gd name="T4" fmla="*/ 2147483647 w 344"/>
              <a:gd name="T5" fmla="*/ 2147483647 h 1008"/>
              <a:gd name="T6" fmla="*/ 2147483647 w 344"/>
              <a:gd name="T7" fmla="*/ 2147483647 h 1008"/>
              <a:gd name="T8" fmla="*/ 2147483647 w 344"/>
              <a:gd name="T9" fmla="*/ 0 h 1008"/>
              <a:gd name="T10" fmla="*/ 0 60000 65536"/>
              <a:gd name="T11" fmla="*/ 0 60000 65536"/>
              <a:gd name="T12" fmla="*/ 0 60000 65536"/>
              <a:gd name="T13" fmla="*/ 0 60000 65536"/>
              <a:gd name="T14" fmla="*/ 0 60000 65536"/>
              <a:gd name="T15" fmla="*/ 0 w 344"/>
              <a:gd name="T16" fmla="*/ 0 h 1008"/>
              <a:gd name="T17" fmla="*/ 344 w 344"/>
              <a:gd name="T18" fmla="*/ 1008 h 1008"/>
            </a:gdLst>
            <a:ahLst/>
            <a:cxnLst>
              <a:cxn ang="T10">
                <a:pos x="T0" y="T1"/>
              </a:cxn>
              <a:cxn ang="T11">
                <a:pos x="T2" y="T3"/>
              </a:cxn>
              <a:cxn ang="T12">
                <a:pos x="T4" y="T5"/>
              </a:cxn>
              <a:cxn ang="T13">
                <a:pos x="T6" y="T7"/>
              </a:cxn>
              <a:cxn ang="T14">
                <a:pos x="T8" y="T9"/>
              </a:cxn>
            </a:cxnLst>
            <a:rect l="T15" t="T16" r="T17" b="T18"/>
            <a:pathLst>
              <a:path w="344" h="1008">
                <a:moveTo>
                  <a:pt x="8" y="1008"/>
                </a:moveTo>
                <a:cubicBezTo>
                  <a:pt x="4" y="948"/>
                  <a:pt x="0" y="888"/>
                  <a:pt x="8" y="816"/>
                </a:cubicBezTo>
                <a:cubicBezTo>
                  <a:pt x="16" y="744"/>
                  <a:pt x="24" y="656"/>
                  <a:pt x="56" y="576"/>
                </a:cubicBezTo>
                <a:cubicBezTo>
                  <a:pt x="88" y="496"/>
                  <a:pt x="152" y="432"/>
                  <a:pt x="200" y="336"/>
                </a:cubicBezTo>
                <a:cubicBezTo>
                  <a:pt x="248" y="240"/>
                  <a:pt x="296" y="120"/>
                  <a:pt x="344" y="0"/>
                </a:cubicBezTo>
              </a:path>
            </a:pathLst>
          </a:custGeom>
          <a:noFill/>
          <a:ln w="28575" cmpd="sng">
            <a:solidFill>
              <a:schemeClr val="accent2">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97" name="Freeform 7"/>
          <p:cNvSpPr>
            <a:spLocks/>
          </p:cNvSpPr>
          <p:nvPr/>
        </p:nvSpPr>
        <p:spPr bwMode="auto">
          <a:xfrm rot="20952985">
            <a:off x="2977171" y="2558734"/>
            <a:ext cx="457200" cy="681037"/>
          </a:xfrm>
          <a:custGeom>
            <a:avLst/>
            <a:gdLst>
              <a:gd name="T0" fmla="*/ 2147483647 w 288"/>
              <a:gd name="T1" fmla="*/ 2147483647 h 429"/>
              <a:gd name="T2" fmla="*/ 2147483647 w 288"/>
              <a:gd name="T3" fmla="*/ 2147483647 h 429"/>
              <a:gd name="T4" fmla="*/ 2147483647 w 288"/>
              <a:gd name="T5" fmla="*/ 2147483647 h 429"/>
              <a:gd name="T6" fmla="*/ 2147483647 w 288"/>
              <a:gd name="T7" fmla="*/ 2147483647 h 429"/>
              <a:gd name="T8" fmla="*/ 2147483647 w 288"/>
              <a:gd name="T9" fmla="*/ 2147483647 h 429"/>
              <a:gd name="T10" fmla="*/ 0 w 288"/>
              <a:gd name="T11" fmla="*/ 2147483647 h 429"/>
              <a:gd name="T12" fmla="*/ 2147483647 w 288"/>
              <a:gd name="T13" fmla="*/ 2147483647 h 429"/>
              <a:gd name="T14" fmla="*/ 2147483647 w 288"/>
              <a:gd name="T15" fmla="*/ 2147483647 h 429"/>
              <a:gd name="T16" fmla="*/ 2147483647 w 288"/>
              <a:gd name="T17" fmla="*/ 0 h 429"/>
              <a:gd name="T18" fmla="*/ 2147483647 w 288"/>
              <a:gd name="T19" fmla="*/ 2147483647 h 429"/>
              <a:gd name="T20" fmla="*/ 2147483647 w 288"/>
              <a:gd name="T21" fmla="*/ 2147483647 h 4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8"/>
              <a:gd name="T34" fmla="*/ 0 h 429"/>
              <a:gd name="T35" fmla="*/ 288 w 288"/>
              <a:gd name="T36" fmla="*/ 429 h 4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8" h="429">
                <a:moveTo>
                  <a:pt x="288" y="189"/>
                </a:moveTo>
                <a:lnTo>
                  <a:pt x="192" y="333"/>
                </a:lnTo>
                <a:lnTo>
                  <a:pt x="144" y="429"/>
                </a:lnTo>
                <a:lnTo>
                  <a:pt x="48" y="429"/>
                </a:lnTo>
                <a:lnTo>
                  <a:pt x="18" y="384"/>
                </a:lnTo>
                <a:lnTo>
                  <a:pt x="0" y="237"/>
                </a:lnTo>
                <a:lnTo>
                  <a:pt x="57" y="150"/>
                </a:lnTo>
                <a:lnTo>
                  <a:pt x="144" y="45"/>
                </a:lnTo>
                <a:lnTo>
                  <a:pt x="216" y="0"/>
                </a:lnTo>
                <a:lnTo>
                  <a:pt x="288" y="45"/>
                </a:lnTo>
                <a:lnTo>
                  <a:pt x="288" y="189"/>
                </a:lnTo>
                <a:close/>
              </a:path>
            </a:pathLst>
          </a:custGeom>
          <a:solidFill>
            <a:srgbClr val="99FF99"/>
          </a:solidFill>
          <a:ln w="19050">
            <a:solidFill>
              <a:schemeClr val="tx1"/>
            </a:solidFill>
            <a:round/>
            <a:headEnd/>
            <a:tailEnd/>
          </a:ln>
        </p:spPr>
        <p:txBody>
          <a:bodyPr/>
          <a:lstStyle/>
          <a:p>
            <a:endParaRPr lang="en-US"/>
          </a:p>
        </p:txBody>
      </p:sp>
      <p:sp>
        <p:nvSpPr>
          <p:cNvPr id="8198" name="Text Box 8"/>
          <p:cNvSpPr txBox="1">
            <a:spLocks noChangeArrowheads="1"/>
          </p:cNvSpPr>
          <p:nvPr/>
        </p:nvSpPr>
        <p:spPr bwMode="auto">
          <a:xfrm>
            <a:off x="4026536" y="2209483"/>
            <a:ext cx="13303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800" dirty="0">
                <a:latin typeface="Calibri" panose="020F0502020204030204" pitchFamily="34" charset="0"/>
              </a:rPr>
              <a:t>tributary peak flow</a:t>
            </a:r>
          </a:p>
        </p:txBody>
      </p:sp>
      <p:sp>
        <p:nvSpPr>
          <p:cNvPr id="8199" name="Text Box 9"/>
          <p:cNvSpPr txBox="1">
            <a:spLocks noChangeArrowheads="1"/>
          </p:cNvSpPr>
          <p:nvPr/>
        </p:nvSpPr>
        <p:spPr bwMode="auto">
          <a:xfrm>
            <a:off x="2107249" y="3441383"/>
            <a:ext cx="12652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800" dirty="0" err="1">
                <a:latin typeface="Calibri" panose="020F0502020204030204" pitchFamily="34" charset="0"/>
              </a:rPr>
              <a:t>mainstem</a:t>
            </a:r>
            <a:r>
              <a:rPr lang="en-US" altLang="en-US" sz="1800" dirty="0">
                <a:latin typeface="Calibri" panose="020F0502020204030204" pitchFamily="34" charset="0"/>
              </a:rPr>
              <a:t> stage</a:t>
            </a:r>
          </a:p>
        </p:txBody>
      </p:sp>
      <p:sp>
        <p:nvSpPr>
          <p:cNvPr id="8200" name="Text Box 10"/>
          <p:cNvSpPr txBox="1">
            <a:spLocks noChangeArrowheads="1"/>
          </p:cNvSpPr>
          <p:nvPr/>
        </p:nvSpPr>
        <p:spPr bwMode="auto">
          <a:xfrm>
            <a:off x="3372486" y="2914333"/>
            <a:ext cx="19859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800" dirty="0">
                <a:latin typeface="Calibri" panose="020F0502020204030204" pitchFamily="34" charset="0"/>
              </a:rPr>
              <a:t>tributary stage near confluence</a:t>
            </a:r>
          </a:p>
        </p:txBody>
      </p:sp>
      <p:sp>
        <p:nvSpPr>
          <p:cNvPr id="8201" name="Text Box 11"/>
          <p:cNvSpPr txBox="1">
            <a:spLocks noChangeArrowheads="1"/>
          </p:cNvSpPr>
          <p:nvPr/>
        </p:nvSpPr>
        <p:spPr bwMode="auto">
          <a:xfrm>
            <a:off x="3012124" y="3731896"/>
            <a:ext cx="4016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b="1" dirty="0">
                <a:solidFill>
                  <a:srgbClr val="C00000"/>
                </a:solidFill>
                <a:latin typeface="Calibri" panose="020F0502020204030204" pitchFamily="34" charset="0"/>
              </a:rPr>
              <a:t>B</a:t>
            </a:r>
            <a:endParaRPr lang="en-US" altLang="en-US" sz="2000" dirty="0">
              <a:solidFill>
                <a:srgbClr val="C00000"/>
              </a:solidFill>
              <a:latin typeface="Calibri" panose="020F0502020204030204" pitchFamily="34" charset="0"/>
            </a:endParaRPr>
          </a:p>
        </p:txBody>
      </p:sp>
      <p:sp>
        <p:nvSpPr>
          <p:cNvPr id="8202" name="Text Box 12"/>
          <p:cNvSpPr txBox="1">
            <a:spLocks noChangeArrowheads="1"/>
          </p:cNvSpPr>
          <p:nvPr/>
        </p:nvSpPr>
        <p:spPr bwMode="auto">
          <a:xfrm>
            <a:off x="3032787" y="2718950"/>
            <a:ext cx="4016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b="1" dirty="0">
                <a:solidFill>
                  <a:srgbClr val="C00000"/>
                </a:solidFill>
                <a:latin typeface="Calibri" panose="020F0502020204030204" pitchFamily="34" charset="0"/>
              </a:rPr>
              <a:t>C</a:t>
            </a:r>
            <a:endParaRPr lang="en-US" altLang="en-US" sz="2000" dirty="0">
              <a:solidFill>
                <a:srgbClr val="C00000"/>
              </a:solidFill>
              <a:latin typeface="Calibri" panose="020F0502020204030204" pitchFamily="34" charset="0"/>
            </a:endParaRPr>
          </a:p>
        </p:txBody>
      </p:sp>
      <p:sp>
        <p:nvSpPr>
          <p:cNvPr id="8203" name="Text Box 13"/>
          <p:cNvSpPr txBox="1">
            <a:spLocks noChangeArrowheads="1"/>
          </p:cNvSpPr>
          <p:nvPr/>
        </p:nvSpPr>
        <p:spPr bwMode="auto">
          <a:xfrm>
            <a:off x="3724910" y="2301559"/>
            <a:ext cx="4016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b="1" dirty="0">
                <a:solidFill>
                  <a:srgbClr val="C00000"/>
                </a:solidFill>
                <a:latin typeface="Calibri" panose="020F0502020204030204" pitchFamily="34" charset="0"/>
              </a:rPr>
              <a:t>A</a:t>
            </a:r>
            <a:endParaRPr lang="en-US" altLang="en-US" sz="2000" dirty="0">
              <a:solidFill>
                <a:srgbClr val="C00000"/>
              </a:solidFill>
              <a:latin typeface="Calibri" panose="020F0502020204030204" pitchFamily="34" charset="0"/>
            </a:endParaRPr>
          </a:p>
        </p:txBody>
      </p:sp>
      <p:sp>
        <p:nvSpPr>
          <p:cNvPr id="41998" name="Text Box 14"/>
          <p:cNvSpPr txBox="1">
            <a:spLocks noChangeArrowheads="1"/>
          </p:cNvSpPr>
          <p:nvPr/>
        </p:nvSpPr>
        <p:spPr bwMode="auto">
          <a:xfrm>
            <a:off x="6019800" y="1979613"/>
            <a:ext cx="4871357"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ts val="2400"/>
              </a:spcBef>
            </a:pPr>
            <a:r>
              <a:rPr lang="en-US" altLang="en-US" sz="2300" dirty="0">
                <a:latin typeface="Calibri" panose="020F0502020204030204" pitchFamily="34" charset="0"/>
              </a:rPr>
              <a:t>In this example, the variable of interest, C, is the </a:t>
            </a:r>
            <a:r>
              <a:rPr lang="en-US" altLang="en-US" sz="2300" u="sng" dirty="0">
                <a:solidFill>
                  <a:schemeClr val="accent6"/>
                </a:solidFill>
                <a:latin typeface="Calibri" panose="020F0502020204030204" pitchFamily="34" charset="0"/>
              </a:rPr>
              <a:t>tributary stage near the confluence</a:t>
            </a:r>
            <a:r>
              <a:rPr lang="en-US" altLang="en-US" sz="2300" u="sng" dirty="0">
                <a:latin typeface="Calibri" panose="020F0502020204030204" pitchFamily="34" charset="0"/>
              </a:rPr>
              <a:t> </a:t>
            </a:r>
            <a:r>
              <a:rPr lang="en-US" altLang="en-US" sz="2300" dirty="0">
                <a:latin typeface="Calibri" panose="020F0502020204030204" pitchFamily="34" charset="0"/>
              </a:rPr>
              <a:t>with the </a:t>
            </a:r>
            <a:r>
              <a:rPr lang="en-US" altLang="en-US" sz="2300" dirty="0" err="1">
                <a:latin typeface="Calibri" panose="020F0502020204030204" pitchFamily="34" charset="0"/>
              </a:rPr>
              <a:t>mainstem</a:t>
            </a:r>
            <a:r>
              <a:rPr lang="en-US" altLang="en-US" sz="2300" dirty="0">
                <a:latin typeface="Calibri" panose="020F0502020204030204" pitchFamily="34" charset="0"/>
              </a:rPr>
              <a:t>.</a:t>
            </a:r>
          </a:p>
          <a:p>
            <a:pPr eaLnBrk="1" hangingPunct="1">
              <a:spcBef>
                <a:spcPts val="2400"/>
              </a:spcBef>
            </a:pPr>
            <a:r>
              <a:rPr lang="en-US" altLang="en-US" sz="2300" dirty="0">
                <a:latin typeface="Calibri" panose="020F0502020204030204" pitchFamily="34" charset="0"/>
              </a:rPr>
              <a:t>We’d like a frequency curve for the tributary stage, C.</a:t>
            </a:r>
          </a:p>
          <a:p>
            <a:pPr eaLnBrk="1" hangingPunct="1">
              <a:spcBef>
                <a:spcPts val="2400"/>
              </a:spcBef>
            </a:pPr>
            <a:r>
              <a:rPr lang="en-US" altLang="en-US" sz="2300" dirty="0">
                <a:latin typeface="Calibri" panose="020F0502020204030204" pitchFamily="34" charset="0"/>
              </a:rPr>
              <a:t>This stage is a function of BOTH the </a:t>
            </a:r>
            <a:r>
              <a:rPr lang="en-US" altLang="en-US" sz="2300" u="sng" dirty="0">
                <a:solidFill>
                  <a:schemeClr val="accent6"/>
                </a:solidFill>
                <a:latin typeface="Calibri" panose="020F0502020204030204" pitchFamily="34" charset="0"/>
              </a:rPr>
              <a:t>tributary flow</a:t>
            </a:r>
            <a:r>
              <a:rPr lang="en-US" altLang="en-US" sz="2300" dirty="0">
                <a:latin typeface="Calibri" panose="020F0502020204030204" pitchFamily="34" charset="0"/>
              </a:rPr>
              <a:t>, A and the </a:t>
            </a:r>
            <a:r>
              <a:rPr lang="en-US" altLang="en-US" sz="2300" u="sng" dirty="0">
                <a:solidFill>
                  <a:schemeClr val="accent6"/>
                </a:solidFill>
                <a:latin typeface="Calibri" panose="020F0502020204030204" pitchFamily="34" charset="0"/>
              </a:rPr>
              <a:t>stage on the </a:t>
            </a:r>
            <a:r>
              <a:rPr lang="en-US" altLang="en-US" sz="2300" u="sng" dirty="0" err="1">
                <a:solidFill>
                  <a:schemeClr val="accent6"/>
                </a:solidFill>
                <a:latin typeface="Calibri" panose="020F0502020204030204" pitchFamily="34" charset="0"/>
              </a:rPr>
              <a:t>mainstem</a:t>
            </a:r>
            <a:r>
              <a:rPr lang="en-US" altLang="en-US" sz="2300" dirty="0">
                <a:latin typeface="Calibri" panose="020F0502020204030204" pitchFamily="34" charset="0"/>
              </a:rPr>
              <a:t>, B (</a:t>
            </a:r>
            <a:r>
              <a:rPr lang="en-US" altLang="en-US" sz="2300" dirty="0" err="1">
                <a:latin typeface="Calibri" panose="020F0502020204030204" pitchFamily="34" charset="0"/>
              </a:rPr>
              <a:t>ie</a:t>
            </a:r>
            <a:r>
              <a:rPr lang="en-US" altLang="en-US" sz="2300" dirty="0">
                <a:latin typeface="Calibri" panose="020F0502020204030204" pitchFamily="34" charset="0"/>
              </a:rPr>
              <a:t>, backwater effects.) </a:t>
            </a:r>
          </a:p>
        </p:txBody>
      </p:sp>
      <p:sp>
        <p:nvSpPr>
          <p:cNvPr id="41999" name="Text Box 15"/>
          <p:cNvSpPr txBox="1">
            <a:spLocks noChangeArrowheads="1"/>
          </p:cNvSpPr>
          <p:nvPr/>
        </p:nvSpPr>
        <p:spPr bwMode="auto">
          <a:xfrm>
            <a:off x="2224724" y="5130483"/>
            <a:ext cx="3330575"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100" i="1" dirty="0">
                <a:latin typeface="Calibri" panose="020F0502020204030204" pitchFamily="34" charset="0"/>
              </a:rPr>
              <a:t>variable C can be computed with backwater analysis, given A and B</a:t>
            </a:r>
          </a:p>
        </p:txBody>
      </p:sp>
      <p:sp>
        <p:nvSpPr>
          <p:cNvPr id="8206" name="Slide Number Placeholder 1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CDD8BBCC-DC89-4006-BBB3-4301C71C09BD}" type="slidenum">
              <a:rPr lang="en-US" altLang="en-US" sz="1400"/>
              <a:pPr eaLnBrk="1" hangingPunct="1"/>
              <a:t>8</a:t>
            </a:fld>
            <a:endParaRPr lang="en-US" altLang="en-US" sz="1400"/>
          </a:p>
        </p:txBody>
      </p:sp>
      <p:sp>
        <p:nvSpPr>
          <p:cNvPr id="3" name="Title 2">
            <a:extLst>
              <a:ext uri="{FF2B5EF4-FFF2-40B4-BE49-F238E27FC236}">
                <a16:creationId xmlns:a16="http://schemas.microsoft.com/office/drawing/2014/main" id="{4D67AA6D-7CEC-A88A-FADB-81B4A04C0741}"/>
              </a:ext>
            </a:extLst>
          </p:cNvPr>
          <p:cNvSpPr>
            <a:spLocks noGrp="1"/>
          </p:cNvSpPr>
          <p:nvPr>
            <p:ph type="title"/>
          </p:nvPr>
        </p:nvSpPr>
        <p:spPr>
          <a:xfrm>
            <a:off x="914400" y="375920"/>
            <a:ext cx="10363200" cy="1143000"/>
          </a:xfrm>
        </p:spPr>
        <p:txBody>
          <a:bodyPr/>
          <a:lstStyle/>
          <a:p>
            <a:r>
              <a:rPr lang="en-US" altLang="en-US" dirty="0">
                <a:effectLst/>
              </a:rPr>
              <a:t>Example: Tributary Flooding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4199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99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99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9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8" grpId="0" uiExpand="1" build="p"/>
      <p:bldP spid="4199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reeform 4"/>
          <p:cNvSpPr>
            <a:spLocks/>
          </p:cNvSpPr>
          <p:nvPr/>
        </p:nvSpPr>
        <p:spPr bwMode="auto">
          <a:xfrm>
            <a:off x="2274888" y="2974976"/>
            <a:ext cx="7002462" cy="2835275"/>
          </a:xfrm>
          <a:custGeom>
            <a:avLst/>
            <a:gdLst>
              <a:gd name="T0" fmla="*/ 0 w 4411"/>
              <a:gd name="T1" fmla="*/ 2147483647 h 1786"/>
              <a:gd name="T2" fmla="*/ 2147483647 w 4411"/>
              <a:gd name="T3" fmla="*/ 2147483647 h 1786"/>
              <a:gd name="T4" fmla="*/ 2147483647 w 4411"/>
              <a:gd name="T5" fmla="*/ 2147483647 h 1786"/>
              <a:gd name="T6" fmla="*/ 2147483647 w 4411"/>
              <a:gd name="T7" fmla="*/ 2147483647 h 1786"/>
              <a:gd name="T8" fmla="*/ 2147483647 w 4411"/>
              <a:gd name="T9" fmla="*/ 2147483647 h 1786"/>
              <a:gd name="T10" fmla="*/ 2147483647 w 4411"/>
              <a:gd name="T11" fmla="*/ 2147483647 h 1786"/>
              <a:gd name="T12" fmla="*/ 2147483647 w 4411"/>
              <a:gd name="T13" fmla="*/ 2147483647 h 1786"/>
              <a:gd name="T14" fmla="*/ 2147483647 w 4411"/>
              <a:gd name="T15" fmla="*/ 2147483647 h 1786"/>
              <a:gd name="T16" fmla="*/ 2147483647 w 4411"/>
              <a:gd name="T17" fmla="*/ 2147483647 h 1786"/>
              <a:gd name="T18" fmla="*/ 2147483647 w 4411"/>
              <a:gd name="T19" fmla="*/ 2147483647 h 1786"/>
              <a:gd name="T20" fmla="*/ 2147483647 w 4411"/>
              <a:gd name="T21" fmla="*/ 2147483647 h 1786"/>
              <a:gd name="T22" fmla="*/ 2147483647 w 4411"/>
              <a:gd name="T23" fmla="*/ 2147483647 h 1786"/>
              <a:gd name="T24" fmla="*/ 2147483647 w 4411"/>
              <a:gd name="T25" fmla="*/ 2147483647 h 1786"/>
              <a:gd name="T26" fmla="*/ 2147483647 w 4411"/>
              <a:gd name="T27" fmla="*/ 2147483647 h 1786"/>
              <a:gd name="T28" fmla="*/ 2147483647 w 4411"/>
              <a:gd name="T29" fmla="*/ 0 h 178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411"/>
              <a:gd name="T46" fmla="*/ 0 h 1786"/>
              <a:gd name="T47" fmla="*/ 4411 w 4411"/>
              <a:gd name="T48" fmla="*/ 1786 h 178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411" h="1786">
                <a:moveTo>
                  <a:pt x="0" y="206"/>
                </a:moveTo>
                <a:cubicBezTo>
                  <a:pt x="29" y="354"/>
                  <a:pt x="110" y="889"/>
                  <a:pt x="172" y="1101"/>
                </a:cubicBezTo>
                <a:cubicBezTo>
                  <a:pt x="234" y="1313"/>
                  <a:pt x="265" y="1371"/>
                  <a:pt x="370" y="1479"/>
                </a:cubicBezTo>
                <a:cubicBezTo>
                  <a:pt x="475" y="1587"/>
                  <a:pt x="655" y="1706"/>
                  <a:pt x="800" y="1746"/>
                </a:cubicBezTo>
                <a:cubicBezTo>
                  <a:pt x="945" y="1786"/>
                  <a:pt x="1120" y="1772"/>
                  <a:pt x="1238" y="1720"/>
                </a:cubicBezTo>
                <a:cubicBezTo>
                  <a:pt x="1356" y="1668"/>
                  <a:pt x="1440" y="1529"/>
                  <a:pt x="1505" y="1436"/>
                </a:cubicBezTo>
                <a:cubicBezTo>
                  <a:pt x="1570" y="1343"/>
                  <a:pt x="1598" y="1234"/>
                  <a:pt x="1625" y="1161"/>
                </a:cubicBezTo>
                <a:cubicBezTo>
                  <a:pt x="1652" y="1088"/>
                  <a:pt x="1649" y="1040"/>
                  <a:pt x="1668" y="998"/>
                </a:cubicBezTo>
                <a:cubicBezTo>
                  <a:pt x="1687" y="956"/>
                  <a:pt x="1699" y="938"/>
                  <a:pt x="1736" y="911"/>
                </a:cubicBezTo>
                <a:cubicBezTo>
                  <a:pt x="1773" y="884"/>
                  <a:pt x="1796" y="858"/>
                  <a:pt x="1892" y="834"/>
                </a:cubicBezTo>
                <a:cubicBezTo>
                  <a:pt x="1988" y="810"/>
                  <a:pt x="2166" y="796"/>
                  <a:pt x="2313" y="766"/>
                </a:cubicBezTo>
                <a:cubicBezTo>
                  <a:pt x="2460" y="736"/>
                  <a:pt x="2604" y="700"/>
                  <a:pt x="2777" y="654"/>
                </a:cubicBezTo>
                <a:cubicBezTo>
                  <a:pt x="2950" y="608"/>
                  <a:pt x="3171" y="558"/>
                  <a:pt x="3353" y="491"/>
                </a:cubicBezTo>
                <a:cubicBezTo>
                  <a:pt x="3535" y="424"/>
                  <a:pt x="3693" y="332"/>
                  <a:pt x="3869" y="250"/>
                </a:cubicBezTo>
                <a:cubicBezTo>
                  <a:pt x="4045" y="168"/>
                  <a:pt x="4228" y="84"/>
                  <a:pt x="4411" y="0"/>
                </a:cubicBezTo>
              </a:path>
            </a:pathLst>
          </a:custGeom>
          <a:noFill/>
          <a:ln w="38100" cmpd="sng">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19" name="Line 6"/>
          <p:cNvSpPr>
            <a:spLocks noChangeShapeType="1"/>
          </p:cNvSpPr>
          <p:nvPr/>
        </p:nvSpPr>
        <p:spPr bwMode="auto">
          <a:xfrm>
            <a:off x="2424114" y="4121150"/>
            <a:ext cx="2090737" cy="0"/>
          </a:xfrm>
          <a:prstGeom prst="line">
            <a:avLst/>
          </a:prstGeom>
          <a:noFill/>
          <a:ln w="1905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0" name="Text Box 7"/>
          <p:cNvSpPr txBox="1">
            <a:spLocks noChangeArrowheads="1"/>
          </p:cNvSpPr>
          <p:nvPr/>
        </p:nvSpPr>
        <p:spPr bwMode="auto">
          <a:xfrm>
            <a:off x="1780948" y="3997326"/>
            <a:ext cx="6935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err="1">
                <a:solidFill>
                  <a:schemeClr val="accent2">
                    <a:lumMod val="75000"/>
                  </a:schemeClr>
                </a:solidFill>
                <a:latin typeface="Calibri" panose="020F0502020204030204" pitchFamily="34" charset="0"/>
              </a:rPr>
              <a:t>Q</a:t>
            </a:r>
            <a:r>
              <a:rPr lang="en-US" altLang="en-US" baseline="-25000" dirty="0" err="1">
                <a:solidFill>
                  <a:schemeClr val="accent2">
                    <a:lumMod val="75000"/>
                  </a:schemeClr>
                </a:solidFill>
                <a:latin typeface="Calibri" panose="020F0502020204030204" pitchFamily="34" charset="0"/>
              </a:rPr>
              <a:t>low</a:t>
            </a:r>
            <a:endParaRPr lang="en-US" altLang="en-US" baseline="-25000" dirty="0">
              <a:solidFill>
                <a:schemeClr val="accent2">
                  <a:lumMod val="75000"/>
                </a:schemeClr>
              </a:solidFill>
              <a:latin typeface="Calibri" panose="020F0502020204030204" pitchFamily="34" charset="0"/>
            </a:endParaRPr>
          </a:p>
        </p:txBody>
      </p:sp>
      <p:sp>
        <p:nvSpPr>
          <p:cNvPr id="9221" name="Freeform 8"/>
          <p:cNvSpPr>
            <a:spLocks/>
          </p:cNvSpPr>
          <p:nvPr/>
        </p:nvSpPr>
        <p:spPr bwMode="auto">
          <a:xfrm>
            <a:off x="4513263" y="2630489"/>
            <a:ext cx="4532312" cy="1487487"/>
          </a:xfrm>
          <a:custGeom>
            <a:avLst/>
            <a:gdLst>
              <a:gd name="T0" fmla="*/ 2147483647 w 2855"/>
              <a:gd name="T1" fmla="*/ 0 h 937"/>
              <a:gd name="T2" fmla="*/ 2147483647 w 2855"/>
              <a:gd name="T3" fmla="*/ 2147483647 h 937"/>
              <a:gd name="T4" fmla="*/ 2147483647 w 2855"/>
              <a:gd name="T5" fmla="*/ 2147483647 h 937"/>
              <a:gd name="T6" fmla="*/ 2147483647 w 2855"/>
              <a:gd name="T7" fmla="*/ 2147483647 h 937"/>
              <a:gd name="T8" fmla="*/ 2147483647 w 2855"/>
              <a:gd name="T9" fmla="*/ 2147483647 h 937"/>
              <a:gd name="T10" fmla="*/ 0 w 2855"/>
              <a:gd name="T11" fmla="*/ 2147483647 h 937"/>
              <a:gd name="T12" fmla="*/ 0 60000 65536"/>
              <a:gd name="T13" fmla="*/ 0 60000 65536"/>
              <a:gd name="T14" fmla="*/ 0 60000 65536"/>
              <a:gd name="T15" fmla="*/ 0 60000 65536"/>
              <a:gd name="T16" fmla="*/ 0 60000 65536"/>
              <a:gd name="T17" fmla="*/ 0 60000 65536"/>
              <a:gd name="T18" fmla="*/ 0 w 2855"/>
              <a:gd name="T19" fmla="*/ 0 h 937"/>
              <a:gd name="T20" fmla="*/ 2855 w 2855"/>
              <a:gd name="T21" fmla="*/ 937 h 937"/>
            </a:gdLst>
            <a:ahLst/>
            <a:cxnLst>
              <a:cxn ang="T12">
                <a:pos x="T0" y="T1"/>
              </a:cxn>
              <a:cxn ang="T13">
                <a:pos x="T2" y="T3"/>
              </a:cxn>
              <a:cxn ang="T14">
                <a:pos x="T4" y="T5"/>
              </a:cxn>
              <a:cxn ang="T15">
                <a:pos x="T6" y="T7"/>
              </a:cxn>
              <a:cxn ang="T16">
                <a:pos x="T8" y="T9"/>
              </a:cxn>
              <a:cxn ang="T17">
                <a:pos x="T10" y="T11"/>
              </a:cxn>
            </a:cxnLst>
            <a:rect l="T18" t="T19" r="T20" b="T21"/>
            <a:pathLst>
              <a:path w="2855" h="937">
                <a:moveTo>
                  <a:pt x="2855" y="0"/>
                </a:moveTo>
                <a:lnTo>
                  <a:pt x="2485" y="129"/>
                </a:lnTo>
                <a:lnTo>
                  <a:pt x="1823" y="421"/>
                </a:lnTo>
                <a:lnTo>
                  <a:pt x="1195" y="601"/>
                </a:lnTo>
                <a:lnTo>
                  <a:pt x="430" y="782"/>
                </a:lnTo>
                <a:lnTo>
                  <a:pt x="0" y="937"/>
                </a:lnTo>
              </a:path>
            </a:pathLst>
          </a:custGeom>
          <a:noFill/>
          <a:ln w="19050">
            <a:solidFill>
              <a:schemeClr val="accent2">
                <a:lumMod val="75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22" name="Line 11"/>
          <p:cNvSpPr>
            <a:spLocks noChangeShapeType="1"/>
          </p:cNvSpPr>
          <p:nvPr/>
        </p:nvSpPr>
        <p:spPr bwMode="auto">
          <a:xfrm flipV="1">
            <a:off x="5891213" y="2989263"/>
            <a:ext cx="0" cy="1200150"/>
          </a:xfrm>
          <a:prstGeom prst="line">
            <a:avLst/>
          </a:prstGeom>
          <a:noFill/>
          <a:ln w="28575">
            <a:solidFill>
              <a:srgbClr val="9933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3" name="Oval 12"/>
          <p:cNvSpPr>
            <a:spLocks noChangeArrowheads="1"/>
          </p:cNvSpPr>
          <p:nvPr/>
        </p:nvSpPr>
        <p:spPr bwMode="auto">
          <a:xfrm>
            <a:off x="5781676" y="2865439"/>
            <a:ext cx="219075" cy="204787"/>
          </a:xfrm>
          <a:prstGeom prst="ellipse">
            <a:avLst/>
          </a:prstGeom>
          <a:solidFill>
            <a:srgbClr val="FF0000"/>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24" name="Text Box 9"/>
          <p:cNvSpPr txBox="1">
            <a:spLocks noChangeArrowheads="1"/>
          </p:cNvSpPr>
          <p:nvPr/>
        </p:nvSpPr>
        <p:spPr bwMode="auto">
          <a:xfrm>
            <a:off x="9242426" y="2171700"/>
            <a:ext cx="7040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solidFill>
                  <a:schemeClr val="accent2">
                    <a:lumMod val="75000"/>
                  </a:schemeClr>
                </a:solidFill>
                <a:latin typeface="Calibri" panose="020F0502020204030204" pitchFamily="34" charset="0"/>
              </a:rPr>
              <a:t>Q</a:t>
            </a:r>
            <a:r>
              <a:rPr lang="en-US" altLang="en-US" baseline="-25000" dirty="0">
                <a:solidFill>
                  <a:schemeClr val="accent2">
                    <a:lumMod val="75000"/>
                  </a:schemeClr>
                </a:solidFill>
                <a:latin typeface="Calibri" panose="020F0502020204030204" pitchFamily="34" charset="0"/>
              </a:rPr>
              <a:t>100</a:t>
            </a:r>
          </a:p>
        </p:txBody>
      </p:sp>
      <p:grpSp>
        <p:nvGrpSpPr>
          <p:cNvPr id="2" name="Group 17"/>
          <p:cNvGrpSpPr>
            <a:grpSpLocks/>
          </p:cNvGrpSpPr>
          <p:nvPr/>
        </p:nvGrpSpPr>
        <p:grpSpPr bwMode="auto">
          <a:xfrm>
            <a:off x="1531939" y="2592391"/>
            <a:ext cx="7580313" cy="1025526"/>
            <a:chOff x="5" y="1633"/>
            <a:chExt cx="4775" cy="646"/>
          </a:xfrm>
        </p:grpSpPr>
        <p:sp>
          <p:nvSpPr>
            <p:cNvPr id="9236" name="Line 10"/>
            <p:cNvSpPr>
              <a:spLocks noChangeShapeType="1"/>
            </p:cNvSpPr>
            <p:nvPr/>
          </p:nvSpPr>
          <p:spPr bwMode="auto">
            <a:xfrm>
              <a:off x="525" y="2228"/>
              <a:ext cx="1341" cy="0"/>
            </a:xfrm>
            <a:prstGeom prst="line">
              <a:avLst/>
            </a:prstGeom>
            <a:noFill/>
            <a:ln w="1905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7" name="Text Box 13"/>
            <p:cNvSpPr txBox="1">
              <a:spLocks noChangeArrowheads="1"/>
            </p:cNvSpPr>
            <p:nvPr/>
          </p:nvSpPr>
          <p:spPr bwMode="auto">
            <a:xfrm>
              <a:off x="5" y="1988"/>
              <a:ext cx="443" cy="291"/>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solidFill>
                    <a:schemeClr val="accent2">
                      <a:lumMod val="75000"/>
                    </a:schemeClr>
                  </a:solidFill>
                  <a:latin typeface="Calibri" panose="020F0502020204030204" pitchFamily="34" charset="0"/>
                </a:rPr>
                <a:t>Q</a:t>
              </a:r>
              <a:r>
                <a:rPr lang="en-US" altLang="en-US" baseline="-25000" dirty="0">
                  <a:solidFill>
                    <a:schemeClr val="accent2">
                      <a:lumMod val="75000"/>
                    </a:schemeClr>
                  </a:solidFill>
                  <a:latin typeface="Calibri" panose="020F0502020204030204" pitchFamily="34" charset="0"/>
                </a:rPr>
                <a:t>100</a:t>
              </a:r>
            </a:p>
          </p:txBody>
        </p:sp>
        <p:sp>
          <p:nvSpPr>
            <p:cNvPr id="9238" name="Freeform 14"/>
            <p:cNvSpPr>
              <a:spLocks/>
            </p:cNvSpPr>
            <p:nvPr/>
          </p:nvSpPr>
          <p:spPr bwMode="auto">
            <a:xfrm>
              <a:off x="1858" y="1633"/>
              <a:ext cx="2922" cy="595"/>
            </a:xfrm>
            <a:custGeom>
              <a:avLst/>
              <a:gdLst>
                <a:gd name="T0" fmla="*/ 2922 w 2922"/>
                <a:gd name="T1" fmla="*/ 0 h 595"/>
                <a:gd name="T2" fmla="*/ 2501 w 2922"/>
                <a:gd name="T3" fmla="*/ 121 h 595"/>
                <a:gd name="T4" fmla="*/ 2054 w 2922"/>
                <a:gd name="T5" fmla="*/ 224 h 595"/>
                <a:gd name="T6" fmla="*/ 1314 w 2922"/>
                <a:gd name="T7" fmla="*/ 370 h 595"/>
                <a:gd name="T8" fmla="*/ 644 w 2922"/>
                <a:gd name="T9" fmla="*/ 473 h 595"/>
                <a:gd name="T10" fmla="*/ 0 w 2922"/>
                <a:gd name="T11" fmla="*/ 595 h 595"/>
                <a:gd name="T12" fmla="*/ 0 60000 65536"/>
                <a:gd name="T13" fmla="*/ 0 60000 65536"/>
                <a:gd name="T14" fmla="*/ 0 60000 65536"/>
                <a:gd name="T15" fmla="*/ 0 60000 65536"/>
                <a:gd name="T16" fmla="*/ 0 60000 65536"/>
                <a:gd name="T17" fmla="*/ 0 60000 65536"/>
                <a:gd name="T18" fmla="*/ 0 w 2922"/>
                <a:gd name="T19" fmla="*/ 0 h 595"/>
                <a:gd name="T20" fmla="*/ 2922 w 2922"/>
                <a:gd name="T21" fmla="*/ 595 h 595"/>
              </a:gdLst>
              <a:ahLst/>
              <a:cxnLst>
                <a:cxn ang="T12">
                  <a:pos x="T0" y="T1"/>
                </a:cxn>
                <a:cxn ang="T13">
                  <a:pos x="T2" y="T3"/>
                </a:cxn>
                <a:cxn ang="T14">
                  <a:pos x="T4" y="T5"/>
                </a:cxn>
                <a:cxn ang="T15">
                  <a:pos x="T6" y="T7"/>
                </a:cxn>
                <a:cxn ang="T16">
                  <a:pos x="T8" y="T9"/>
                </a:cxn>
                <a:cxn ang="T17">
                  <a:pos x="T10" y="T11"/>
                </a:cxn>
              </a:cxnLst>
              <a:rect l="T18" t="T19" r="T20" b="T21"/>
              <a:pathLst>
                <a:path w="2922" h="595">
                  <a:moveTo>
                    <a:pt x="2922" y="0"/>
                  </a:moveTo>
                  <a:lnTo>
                    <a:pt x="2501" y="121"/>
                  </a:lnTo>
                  <a:lnTo>
                    <a:pt x="2054" y="224"/>
                  </a:lnTo>
                  <a:lnTo>
                    <a:pt x="1314" y="370"/>
                  </a:lnTo>
                  <a:lnTo>
                    <a:pt x="644" y="473"/>
                  </a:lnTo>
                  <a:lnTo>
                    <a:pt x="0" y="595"/>
                  </a:lnTo>
                </a:path>
              </a:pathLst>
            </a:custGeom>
            <a:noFill/>
            <a:ln w="19050">
              <a:solidFill>
                <a:schemeClr val="accent2">
                  <a:lumMod val="75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3" name="Group 21"/>
          <p:cNvGrpSpPr>
            <a:grpSpLocks/>
          </p:cNvGrpSpPr>
          <p:nvPr/>
        </p:nvGrpSpPr>
        <p:grpSpPr bwMode="auto">
          <a:xfrm>
            <a:off x="2671764" y="1946275"/>
            <a:ext cx="6905625" cy="1582738"/>
            <a:chOff x="723" y="1226"/>
            <a:chExt cx="4350" cy="997"/>
          </a:xfrm>
        </p:grpSpPr>
        <p:sp>
          <p:nvSpPr>
            <p:cNvPr id="9233" name="Text Box 18"/>
            <p:cNvSpPr txBox="1">
              <a:spLocks noChangeArrowheads="1"/>
            </p:cNvSpPr>
            <p:nvPr/>
          </p:nvSpPr>
          <p:spPr bwMode="auto">
            <a:xfrm>
              <a:off x="4173" y="1226"/>
              <a:ext cx="900"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A</a:t>
              </a:r>
              <a:r>
                <a:rPr lang="en-US" altLang="en-US" sz="3000" dirty="0">
                  <a:latin typeface="Calibri" panose="020F0502020204030204" pitchFamily="34" charset="0"/>
                </a:rPr>
                <a:t>)</a:t>
              </a:r>
            </a:p>
          </p:txBody>
        </p:sp>
        <p:sp>
          <p:nvSpPr>
            <p:cNvPr id="9234" name="Text Box 19"/>
            <p:cNvSpPr txBox="1">
              <a:spLocks noChangeArrowheads="1"/>
            </p:cNvSpPr>
            <p:nvPr/>
          </p:nvSpPr>
          <p:spPr bwMode="auto">
            <a:xfrm>
              <a:off x="723" y="1877"/>
              <a:ext cx="900"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B</a:t>
              </a:r>
              <a:r>
                <a:rPr lang="en-US" altLang="en-US" sz="3000" dirty="0">
                  <a:latin typeface="Calibri" panose="020F0502020204030204" pitchFamily="34" charset="0"/>
                </a:rPr>
                <a:t>)</a:t>
              </a:r>
            </a:p>
          </p:txBody>
        </p:sp>
        <p:sp>
          <p:nvSpPr>
            <p:cNvPr id="9235" name="Text Box 20"/>
            <p:cNvSpPr txBox="1">
              <a:spLocks noChangeArrowheads="1"/>
            </p:cNvSpPr>
            <p:nvPr/>
          </p:nvSpPr>
          <p:spPr bwMode="auto">
            <a:xfrm>
              <a:off x="2339" y="1459"/>
              <a:ext cx="900"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Calibri" panose="020F0502020204030204" pitchFamily="34" charset="0"/>
                </a:rPr>
                <a:t>P(</a:t>
              </a:r>
              <a:r>
                <a:rPr lang="en-US" altLang="en-US" sz="3000" b="1" dirty="0">
                  <a:latin typeface="Calibri" panose="020F0502020204030204" pitchFamily="34" charset="0"/>
                </a:rPr>
                <a:t>C</a:t>
              </a:r>
              <a:r>
                <a:rPr lang="en-US" altLang="en-US" sz="3000" dirty="0">
                  <a:latin typeface="Calibri" panose="020F0502020204030204" pitchFamily="34" charset="0"/>
                </a:rPr>
                <a:t>)=?</a:t>
              </a:r>
            </a:p>
          </p:txBody>
        </p:sp>
      </p:grpSp>
      <p:sp>
        <p:nvSpPr>
          <p:cNvPr id="18" name="Text Box 14"/>
          <p:cNvSpPr txBox="1">
            <a:spLocks noChangeArrowheads="1"/>
          </p:cNvSpPr>
          <p:nvPr/>
        </p:nvSpPr>
        <p:spPr bwMode="auto">
          <a:xfrm>
            <a:off x="5459187" y="5094289"/>
            <a:ext cx="4950052" cy="1400383"/>
          </a:xfrm>
          <a:prstGeom prst="rect">
            <a:avLst/>
          </a:prstGeom>
          <a:noFill/>
          <a:ln w="9525">
            <a:noFill/>
            <a:miter lim="800000"/>
            <a:headEnd/>
            <a:tailEnd/>
          </a:ln>
          <a:effectLst/>
        </p:spPr>
        <p:txBody>
          <a:bodyPr wrap="square">
            <a:spAutoFit/>
          </a:bodyPr>
          <a:lstStyle/>
          <a:p>
            <a:pPr>
              <a:spcBef>
                <a:spcPts val="600"/>
              </a:spcBef>
              <a:defRPr/>
            </a:pPr>
            <a:r>
              <a:rPr lang="en-US" sz="2500" dirty="0">
                <a:latin typeface="Calibri" panose="020F0502020204030204" pitchFamily="34" charset="0"/>
              </a:rPr>
              <a:t>Variable A = more influential</a:t>
            </a:r>
          </a:p>
          <a:p>
            <a:pPr>
              <a:spcBef>
                <a:spcPts val="600"/>
              </a:spcBef>
              <a:defRPr/>
            </a:pPr>
            <a:r>
              <a:rPr lang="en-US" sz="2500" dirty="0">
                <a:latin typeface="Calibri" panose="020F0502020204030204" pitchFamily="34" charset="0"/>
              </a:rPr>
              <a:t>Variable B = less influential</a:t>
            </a:r>
          </a:p>
          <a:p>
            <a:pPr marL="1828800" indent="-1828800">
              <a:spcBef>
                <a:spcPts val="600"/>
              </a:spcBef>
              <a:defRPr/>
            </a:pPr>
            <a:r>
              <a:rPr lang="en-US" sz="2500" b="1" dirty="0">
                <a:latin typeface="Calibri" panose="020F0502020204030204" pitchFamily="34" charset="0"/>
              </a:rPr>
              <a:t>Variable C = variable of interest</a:t>
            </a:r>
          </a:p>
        </p:txBody>
      </p:sp>
      <p:sp>
        <p:nvSpPr>
          <p:cNvPr id="9229" name="Text Box 18"/>
          <p:cNvSpPr txBox="1">
            <a:spLocks noChangeArrowheads="1"/>
          </p:cNvSpPr>
          <p:nvPr/>
        </p:nvSpPr>
        <p:spPr bwMode="auto">
          <a:xfrm>
            <a:off x="9215438" y="3155951"/>
            <a:ext cx="82391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b="1" dirty="0">
                <a:solidFill>
                  <a:srgbClr val="C00000"/>
                </a:solidFill>
                <a:latin typeface="Calibri" panose="020F0502020204030204" pitchFamily="34" charset="0"/>
              </a:rPr>
              <a:t>A</a:t>
            </a:r>
          </a:p>
        </p:txBody>
      </p:sp>
      <p:sp>
        <p:nvSpPr>
          <p:cNvPr id="9230" name="Text Box 19"/>
          <p:cNvSpPr txBox="1">
            <a:spLocks noChangeArrowheads="1"/>
          </p:cNvSpPr>
          <p:nvPr/>
        </p:nvSpPr>
        <p:spPr bwMode="auto">
          <a:xfrm>
            <a:off x="3214689" y="4351339"/>
            <a:ext cx="73818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b="1" dirty="0">
                <a:solidFill>
                  <a:srgbClr val="C00000"/>
                </a:solidFill>
                <a:latin typeface="Calibri" panose="020F0502020204030204" pitchFamily="34" charset="0"/>
              </a:rPr>
              <a:t>B</a:t>
            </a:r>
            <a:endParaRPr lang="en-US" altLang="en-US" sz="3000" dirty="0">
              <a:solidFill>
                <a:srgbClr val="C00000"/>
              </a:solidFill>
              <a:latin typeface="Calibri" panose="020F0502020204030204" pitchFamily="34" charset="0"/>
            </a:endParaRPr>
          </a:p>
        </p:txBody>
      </p:sp>
      <p:sp>
        <p:nvSpPr>
          <p:cNvPr id="9231" name="Text Box 20"/>
          <p:cNvSpPr txBox="1">
            <a:spLocks noChangeArrowheads="1"/>
          </p:cNvSpPr>
          <p:nvPr/>
        </p:nvSpPr>
        <p:spPr bwMode="auto">
          <a:xfrm>
            <a:off x="5694363" y="4221164"/>
            <a:ext cx="60166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b="1" dirty="0">
                <a:solidFill>
                  <a:srgbClr val="C00000"/>
                </a:solidFill>
                <a:latin typeface="Calibri" panose="020F0502020204030204" pitchFamily="34" charset="0"/>
              </a:rPr>
              <a:t>C</a:t>
            </a:r>
          </a:p>
        </p:txBody>
      </p:sp>
      <p:sp>
        <p:nvSpPr>
          <p:cNvPr id="9232" name="Slide Number Placeholder 2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A32E32A7-0E60-4F7F-8B61-7A685DF75E83}" type="slidenum">
              <a:rPr lang="en-US" altLang="en-US" sz="1400"/>
              <a:pPr eaLnBrk="1" hangingPunct="1"/>
              <a:t>9</a:t>
            </a:fld>
            <a:endParaRPr lang="en-US" altLang="en-US" sz="1400"/>
          </a:p>
        </p:txBody>
      </p:sp>
      <p:sp>
        <p:nvSpPr>
          <p:cNvPr id="23" name="Text Box 9">
            <a:extLst>
              <a:ext uri="{FF2B5EF4-FFF2-40B4-BE49-F238E27FC236}">
                <a16:creationId xmlns:a16="http://schemas.microsoft.com/office/drawing/2014/main" id="{97E9ABA9-C1D1-45A2-AE67-A4F29B049119}"/>
              </a:ext>
            </a:extLst>
          </p:cNvPr>
          <p:cNvSpPr txBox="1">
            <a:spLocks noChangeArrowheads="1"/>
          </p:cNvSpPr>
          <p:nvPr/>
        </p:nvSpPr>
        <p:spPr bwMode="auto">
          <a:xfrm>
            <a:off x="3271045" y="4931459"/>
            <a:ext cx="16589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800" dirty="0">
                <a:latin typeface="Calibri" panose="020F0502020204030204" pitchFamily="34" charset="0"/>
              </a:rPr>
              <a:t>mainstem channel</a:t>
            </a:r>
          </a:p>
        </p:txBody>
      </p:sp>
      <p:sp>
        <p:nvSpPr>
          <p:cNvPr id="24" name="Text Box 9">
            <a:extLst>
              <a:ext uri="{FF2B5EF4-FFF2-40B4-BE49-F238E27FC236}">
                <a16:creationId xmlns:a16="http://schemas.microsoft.com/office/drawing/2014/main" id="{D7442257-4509-4C2D-8A71-78A2FCFAC8BA}"/>
              </a:ext>
            </a:extLst>
          </p:cNvPr>
          <p:cNvSpPr txBox="1">
            <a:spLocks noChangeArrowheads="1"/>
          </p:cNvSpPr>
          <p:nvPr/>
        </p:nvSpPr>
        <p:spPr bwMode="auto">
          <a:xfrm>
            <a:off x="7556502" y="3833943"/>
            <a:ext cx="16589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800" dirty="0">
                <a:latin typeface="Calibri" panose="020F0502020204030204" pitchFamily="34" charset="0"/>
              </a:rPr>
              <a:t>tributary channel</a:t>
            </a:r>
          </a:p>
        </p:txBody>
      </p:sp>
      <p:grpSp>
        <p:nvGrpSpPr>
          <p:cNvPr id="5" name="Group 4">
            <a:extLst>
              <a:ext uri="{FF2B5EF4-FFF2-40B4-BE49-F238E27FC236}">
                <a16:creationId xmlns:a16="http://schemas.microsoft.com/office/drawing/2014/main" id="{58872171-BF70-4053-959A-681C0EFE6C9E}"/>
              </a:ext>
            </a:extLst>
          </p:cNvPr>
          <p:cNvGrpSpPr/>
          <p:nvPr/>
        </p:nvGrpSpPr>
        <p:grpSpPr>
          <a:xfrm>
            <a:off x="1656428" y="2576058"/>
            <a:ext cx="8111107" cy="1452576"/>
            <a:chOff x="132427" y="2576058"/>
            <a:chExt cx="8111107" cy="1452576"/>
          </a:xfrm>
        </p:grpSpPr>
        <p:sp>
          <p:nvSpPr>
            <p:cNvPr id="25" name="Line 6">
              <a:extLst>
                <a:ext uri="{FF2B5EF4-FFF2-40B4-BE49-F238E27FC236}">
                  <a16:creationId xmlns:a16="http://schemas.microsoft.com/office/drawing/2014/main" id="{C379353E-961D-4B53-BD31-E00FAE80B68A}"/>
                </a:ext>
              </a:extLst>
            </p:cNvPr>
            <p:cNvSpPr>
              <a:spLocks noChangeShapeType="1"/>
            </p:cNvSpPr>
            <p:nvPr/>
          </p:nvSpPr>
          <p:spPr bwMode="auto">
            <a:xfrm>
              <a:off x="875621" y="3824422"/>
              <a:ext cx="2090737" cy="0"/>
            </a:xfrm>
            <a:prstGeom prst="line">
              <a:avLst/>
            </a:prstGeom>
            <a:noFill/>
            <a:ln w="19050">
              <a:solidFill>
                <a:schemeClr val="accent2">
                  <a:lumMod val="75000"/>
                </a:schemeClr>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6" name="Freeform 8">
              <a:extLst>
                <a:ext uri="{FF2B5EF4-FFF2-40B4-BE49-F238E27FC236}">
                  <a16:creationId xmlns:a16="http://schemas.microsoft.com/office/drawing/2014/main" id="{6AF98D67-5AC8-44CC-95C4-29CC510E9D24}"/>
                </a:ext>
              </a:extLst>
            </p:cNvPr>
            <p:cNvSpPr>
              <a:spLocks/>
            </p:cNvSpPr>
            <p:nvPr/>
          </p:nvSpPr>
          <p:spPr bwMode="auto">
            <a:xfrm>
              <a:off x="2949575" y="2896284"/>
              <a:ext cx="4638674" cy="921066"/>
            </a:xfrm>
            <a:custGeom>
              <a:avLst/>
              <a:gdLst>
                <a:gd name="T0" fmla="*/ 2147483647 w 2855"/>
                <a:gd name="T1" fmla="*/ 0 h 937"/>
                <a:gd name="T2" fmla="*/ 2147483647 w 2855"/>
                <a:gd name="T3" fmla="*/ 2147483647 h 937"/>
                <a:gd name="T4" fmla="*/ 2147483647 w 2855"/>
                <a:gd name="T5" fmla="*/ 2147483647 h 937"/>
                <a:gd name="T6" fmla="*/ 2147483647 w 2855"/>
                <a:gd name="T7" fmla="*/ 2147483647 h 937"/>
                <a:gd name="T8" fmla="*/ 2147483647 w 2855"/>
                <a:gd name="T9" fmla="*/ 2147483647 h 937"/>
                <a:gd name="T10" fmla="*/ 0 w 2855"/>
                <a:gd name="T11" fmla="*/ 2147483647 h 937"/>
                <a:gd name="T12" fmla="*/ 0 60000 65536"/>
                <a:gd name="T13" fmla="*/ 0 60000 65536"/>
                <a:gd name="T14" fmla="*/ 0 60000 65536"/>
                <a:gd name="T15" fmla="*/ 0 60000 65536"/>
                <a:gd name="T16" fmla="*/ 0 60000 65536"/>
                <a:gd name="T17" fmla="*/ 0 60000 65536"/>
                <a:gd name="T18" fmla="*/ 0 w 2855"/>
                <a:gd name="T19" fmla="*/ 0 h 937"/>
                <a:gd name="T20" fmla="*/ 2855 w 2855"/>
                <a:gd name="T21" fmla="*/ 937 h 937"/>
                <a:gd name="connsiteX0" fmla="*/ 10000 w 10000"/>
                <a:gd name="connsiteY0" fmla="*/ 0 h 10000"/>
                <a:gd name="connsiteX1" fmla="*/ 8704 w 10000"/>
                <a:gd name="connsiteY1" fmla="*/ 1377 h 10000"/>
                <a:gd name="connsiteX2" fmla="*/ 6385 w 10000"/>
                <a:gd name="connsiteY2" fmla="*/ 4493 h 10000"/>
                <a:gd name="connsiteX3" fmla="*/ 4186 w 10000"/>
                <a:gd name="connsiteY3" fmla="*/ 6414 h 10000"/>
                <a:gd name="connsiteX4" fmla="*/ 2157 w 10000"/>
                <a:gd name="connsiteY4" fmla="*/ 8426 h 10000"/>
                <a:gd name="connsiteX5" fmla="*/ 0 w 10000"/>
                <a:gd name="connsiteY5" fmla="*/ 10000 h 10000"/>
                <a:gd name="connsiteX0" fmla="*/ 10000 w 10000"/>
                <a:gd name="connsiteY0" fmla="*/ 0 h 10000"/>
                <a:gd name="connsiteX1" fmla="*/ 8704 w 10000"/>
                <a:gd name="connsiteY1" fmla="*/ 1377 h 10000"/>
                <a:gd name="connsiteX2" fmla="*/ 6385 w 10000"/>
                <a:gd name="connsiteY2" fmla="*/ 4493 h 10000"/>
                <a:gd name="connsiteX3" fmla="*/ 4186 w 10000"/>
                <a:gd name="connsiteY3" fmla="*/ 6414 h 10000"/>
                <a:gd name="connsiteX4" fmla="*/ 2157 w 10000"/>
                <a:gd name="connsiteY4" fmla="*/ 8426 h 10000"/>
                <a:gd name="connsiteX5" fmla="*/ 0 w 10000"/>
                <a:gd name="connsiteY5" fmla="*/ 10000 h 10000"/>
                <a:gd name="connsiteX0" fmla="*/ 10000 w 10000"/>
                <a:gd name="connsiteY0" fmla="*/ 0 h 10000"/>
                <a:gd name="connsiteX1" fmla="*/ 8704 w 10000"/>
                <a:gd name="connsiteY1" fmla="*/ 1377 h 10000"/>
                <a:gd name="connsiteX2" fmla="*/ 6385 w 10000"/>
                <a:gd name="connsiteY2" fmla="*/ 4493 h 10000"/>
                <a:gd name="connsiteX3" fmla="*/ 4186 w 10000"/>
                <a:gd name="connsiteY3" fmla="*/ 6414 h 10000"/>
                <a:gd name="connsiteX4" fmla="*/ 2157 w 10000"/>
                <a:gd name="connsiteY4" fmla="*/ 8426 h 10000"/>
                <a:gd name="connsiteX5" fmla="*/ 0 w 10000"/>
                <a:gd name="connsiteY5" fmla="*/ 10000 h 10000"/>
                <a:gd name="connsiteX0" fmla="*/ 10000 w 10000"/>
                <a:gd name="connsiteY0" fmla="*/ 0 h 10000"/>
                <a:gd name="connsiteX1" fmla="*/ 8704 w 10000"/>
                <a:gd name="connsiteY1" fmla="*/ 1377 h 10000"/>
                <a:gd name="connsiteX2" fmla="*/ 6385 w 10000"/>
                <a:gd name="connsiteY2" fmla="*/ 4493 h 10000"/>
                <a:gd name="connsiteX3" fmla="*/ 4256 w 10000"/>
                <a:gd name="connsiteY3" fmla="*/ 7212 h 10000"/>
                <a:gd name="connsiteX4" fmla="*/ 2157 w 10000"/>
                <a:gd name="connsiteY4" fmla="*/ 8426 h 10000"/>
                <a:gd name="connsiteX5" fmla="*/ 0 w 10000"/>
                <a:gd name="connsiteY5" fmla="*/ 10000 h 10000"/>
                <a:gd name="connsiteX0" fmla="*/ 10000 w 10000"/>
                <a:gd name="connsiteY0" fmla="*/ 0 h 10000"/>
                <a:gd name="connsiteX1" fmla="*/ 8704 w 10000"/>
                <a:gd name="connsiteY1" fmla="*/ 1377 h 10000"/>
                <a:gd name="connsiteX2" fmla="*/ 6473 w 10000"/>
                <a:gd name="connsiteY2" fmla="*/ 5530 h 10000"/>
                <a:gd name="connsiteX3" fmla="*/ 4256 w 10000"/>
                <a:gd name="connsiteY3" fmla="*/ 7212 h 10000"/>
                <a:gd name="connsiteX4" fmla="*/ 2157 w 10000"/>
                <a:gd name="connsiteY4" fmla="*/ 8426 h 10000"/>
                <a:gd name="connsiteX5" fmla="*/ 0 w 10000"/>
                <a:gd name="connsiteY5" fmla="*/ 10000 h 10000"/>
                <a:gd name="connsiteX0" fmla="*/ 10000 w 10000"/>
                <a:gd name="connsiteY0" fmla="*/ 0 h 10000"/>
                <a:gd name="connsiteX1" fmla="*/ 8616 w 10000"/>
                <a:gd name="connsiteY1" fmla="*/ 2494 h 10000"/>
                <a:gd name="connsiteX2" fmla="*/ 6473 w 10000"/>
                <a:gd name="connsiteY2" fmla="*/ 5530 h 10000"/>
                <a:gd name="connsiteX3" fmla="*/ 4256 w 10000"/>
                <a:gd name="connsiteY3" fmla="*/ 7212 h 10000"/>
                <a:gd name="connsiteX4" fmla="*/ 2157 w 10000"/>
                <a:gd name="connsiteY4" fmla="*/ 8426 h 10000"/>
                <a:gd name="connsiteX5" fmla="*/ 0 w 10000"/>
                <a:gd name="connsiteY5" fmla="*/ 10000 h 10000"/>
                <a:gd name="connsiteX0" fmla="*/ 10000 w 10000"/>
                <a:gd name="connsiteY0" fmla="*/ 0 h 10000"/>
                <a:gd name="connsiteX1" fmla="*/ 8616 w 10000"/>
                <a:gd name="connsiteY1" fmla="*/ 2494 h 10000"/>
                <a:gd name="connsiteX2" fmla="*/ 6473 w 10000"/>
                <a:gd name="connsiteY2" fmla="*/ 5530 h 10000"/>
                <a:gd name="connsiteX3" fmla="*/ 4326 w 10000"/>
                <a:gd name="connsiteY3" fmla="*/ 7611 h 10000"/>
                <a:gd name="connsiteX4" fmla="*/ 2157 w 10000"/>
                <a:gd name="connsiteY4" fmla="*/ 8426 h 10000"/>
                <a:gd name="connsiteX5" fmla="*/ 0 w 10000"/>
                <a:gd name="connsiteY5" fmla="*/ 10000 h 10000"/>
                <a:gd name="connsiteX0" fmla="*/ 10000 w 10000"/>
                <a:gd name="connsiteY0" fmla="*/ 0 h 10000"/>
                <a:gd name="connsiteX1" fmla="*/ 8616 w 10000"/>
                <a:gd name="connsiteY1" fmla="*/ 2494 h 10000"/>
                <a:gd name="connsiteX2" fmla="*/ 6473 w 10000"/>
                <a:gd name="connsiteY2" fmla="*/ 5530 h 10000"/>
                <a:gd name="connsiteX3" fmla="*/ 4326 w 10000"/>
                <a:gd name="connsiteY3" fmla="*/ 7611 h 10000"/>
                <a:gd name="connsiteX4" fmla="*/ 2227 w 10000"/>
                <a:gd name="connsiteY4" fmla="*/ 9064 h 10000"/>
                <a:gd name="connsiteX5" fmla="*/ 0 w 10000"/>
                <a:gd name="connsiteY5" fmla="*/ 10000 h 10000"/>
                <a:gd name="connsiteX0" fmla="*/ 10000 w 10000"/>
                <a:gd name="connsiteY0" fmla="*/ 0 h 10000"/>
                <a:gd name="connsiteX1" fmla="*/ 8616 w 10000"/>
                <a:gd name="connsiteY1" fmla="*/ 2494 h 10000"/>
                <a:gd name="connsiteX2" fmla="*/ 6473 w 10000"/>
                <a:gd name="connsiteY2" fmla="*/ 5530 h 10000"/>
                <a:gd name="connsiteX3" fmla="*/ 4326 w 10000"/>
                <a:gd name="connsiteY3" fmla="*/ 7611 h 10000"/>
                <a:gd name="connsiteX4" fmla="*/ 2227 w 10000"/>
                <a:gd name="connsiteY4" fmla="*/ 9064 h 10000"/>
                <a:gd name="connsiteX5" fmla="*/ 0 w 10000"/>
                <a:gd name="connsiteY5"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10000" y="0"/>
                  </a:moveTo>
                  <a:lnTo>
                    <a:pt x="8616" y="2494"/>
                  </a:lnTo>
                  <a:lnTo>
                    <a:pt x="6473" y="5530"/>
                  </a:lnTo>
                  <a:lnTo>
                    <a:pt x="4326" y="7611"/>
                  </a:lnTo>
                  <a:cubicBezTo>
                    <a:pt x="3650" y="8282"/>
                    <a:pt x="2586" y="8952"/>
                    <a:pt x="2227" y="9064"/>
                  </a:cubicBezTo>
                  <a:cubicBezTo>
                    <a:pt x="1971" y="9296"/>
                    <a:pt x="502" y="9848"/>
                    <a:pt x="0" y="10000"/>
                  </a:cubicBezTo>
                </a:path>
              </a:pathLst>
            </a:custGeom>
            <a:noFill/>
            <a:ln w="19050">
              <a:solidFill>
                <a:schemeClr val="accent2">
                  <a:lumMod val="75000"/>
                </a:schemeClr>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 name="Text Box 9">
              <a:extLst>
                <a:ext uri="{FF2B5EF4-FFF2-40B4-BE49-F238E27FC236}">
                  <a16:creationId xmlns:a16="http://schemas.microsoft.com/office/drawing/2014/main" id="{D83B1DBC-9034-461C-AAA6-A505F0EDCD6A}"/>
                </a:ext>
              </a:extLst>
            </p:cNvPr>
            <p:cNvSpPr txBox="1">
              <a:spLocks noChangeArrowheads="1"/>
            </p:cNvSpPr>
            <p:nvPr/>
          </p:nvSpPr>
          <p:spPr bwMode="auto">
            <a:xfrm>
              <a:off x="7738267" y="2576058"/>
              <a:ext cx="5052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solidFill>
                    <a:schemeClr val="accent2">
                      <a:lumMod val="75000"/>
                    </a:schemeClr>
                  </a:solidFill>
                  <a:latin typeface="Calibri" panose="020F0502020204030204" pitchFamily="34" charset="0"/>
                </a:rPr>
                <a:t>Q</a:t>
              </a:r>
              <a:r>
                <a:rPr lang="en-US" altLang="en-US" baseline="-25000" dirty="0">
                  <a:solidFill>
                    <a:schemeClr val="accent2">
                      <a:lumMod val="75000"/>
                    </a:schemeClr>
                  </a:solidFill>
                  <a:latin typeface="Calibri" panose="020F0502020204030204" pitchFamily="34" charset="0"/>
                </a:rPr>
                <a:t>5</a:t>
              </a:r>
            </a:p>
          </p:txBody>
        </p:sp>
        <p:sp>
          <p:nvSpPr>
            <p:cNvPr id="28" name="Text Box 7">
              <a:extLst>
                <a:ext uri="{FF2B5EF4-FFF2-40B4-BE49-F238E27FC236}">
                  <a16:creationId xmlns:a16="http://schemas.microsoft.com/office/drawing/2014/main" id="{CDF35896-50C1-464F-9914-6C300F3AD4D4}"/>
                </a:ext>
              </a:extLst>
            </p:cNvPr>
            <p:cNvSpPr txBox="1">
              <a:spLocks noChangeArrowheads="1"/>
            </p:cNvSpPr>
            <p:nvPr/>
          </p:nvSpPr>
          <p:spPr bwMode="auto">
            <a:xfrm>
              <a:off x="132427" y="3566969"/>
              <a:ext cx="5998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solidFill>
                    <a:schemeClr val="accent2">
                      <a:lumMod val="75000"/>
                    </a:schemeClr>
                  </a:solidFill>
                  <a:latin typeface="Calibri" panose="020F0502020204030204" pitchFamily="34" charset="0"/>
                </a:rPr>
                <a:t>Q</a:t>
              </a:r>
              <a:r>
                <a:rPr lang="en-US" altLang="en-US" baseline="-25000" dirty="0">
                  <a:solidFill>
                    <a:schemeClr val="accent2">
                      <a:lumMod val="75000"/>
                    </a:schemeClr>
                  </a:solidFill>
                  <a:latin typeface="Calibri" panose="020F0502020204030204" pitchFamily="34" charset="0"/>
                </a:rPr>
                <a:t>20</a:t>
              </a:r>
            </a:p>
          </p:txBody>
        </p:sp>
      </p:grpSp>
      <p:sp>
        <p:nvSpPr>
          <p:cNvPr id="4" name="Title 2">
            <a:extLst>
              <a:ext uri="{FF2B5EF4-FFF2-40B4-BE49-F238E27FC236}">
                <a16:creationId xmlns:a16="http://schemas.microsoft.com/office/drawing/2014/main" id="{1FB737DE-1A9A-7A4B-06AB-CDAB9606B6A4}"/>
              </a:ext>
            </a:extLst>
          </p:cNvPr>
          <p:cNvSpPr txBox="1">
            <a:spLocks/>
          </p:cNvSpPr>
          <p:nvPr/>
        </p:nvSpPr>
        <p:spPr>
          <a:xfrm>
            <a:off x="914400" y="609600"/>
            <a:ext cx="10363200" cy="1143000"/>
          </a:xfrm>
          <a:prstGeom prst="rect">
            <a:avLst/>
          </a:prstGeom>
        </p:spPr>
        <p:txBody>
          <a:bodyPr/>
          <a:lstStyle>
            <a:lvl1pPr algn="l" rtl="0" eaLnBrk="0" fontAlgn="base" hangingPunct="0">
              <a:spcBef>
                <a:spcPct val="0"/>
              </a:spcBef>
              <a:spcAft>
                <a:spcPct val="0"/>
              </a:spcAft>
              <a:defRPr sz="3800">
                <a:solidFill>
                  <a:schemeClr val="accent6">
                    <a:lumMod val="75000"/>
                  </a:schemeClr>
                </a:solidFill>
                <a:effectLst/>
                <a:latin typeface="+mj-lt"/>
                <a:ea typeface="+mj-ea"/>
                <a:cs typeface="+mj-cs"/>
              </a:defRPr>
            </a:lvl1pPr>
            <a:lvl2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9pPr>
          </a:lstStyle>
          <a:p>
            <a:r>
              <a:rPr lang="en-US" altLang="en-US" kern="0" dirty="0">
                <a:latin typeface="Calibri" panose="020F0502020204030204" pitchFamily="34" charset="0"/>
              </a:rPr>
              <a:t>Example: Tributary Flooding</a:t>
            </a:r>
            <a:endParaRPr lang="en-US" kern="0" dirty="0">
              <a:latin typeface="Calibri" panose="020F0502020204030204" pitchFamily="34" charset="0"/>
            </a:endParaRPr>
          </a:p>
        </p:txBody>
      </p:sp>
    </p:spTree>
    <p:extLst>
      <p:ext uri="{BB962C8B-B14F-4D97-AF65-F5344CB8AC3E}">
        <p14:creationId xmlns:p14="http://schemas.microsoft.com/office/powerpoint/2010/main" val="2685241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88792</TotalTime>
  <Words>10252</Words>
  <Application>Microsoft Office PowerPoint</Application>
  <PresentationFormat>Widescreen</PresentationFormat>
  <Paragraphs>1150</Paragraphs>
  <Slides>63</Slides>
  <Notes>59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63</vt:i4>
      </vt:variant>
    </vt:vector>
  </HeadingPairs>
  <TitlesOfParts>
    <vt:vector size="72" baseType="lpstr">
      <vt:lpstr>Arial</vt:lpstr>
      <vt:lpstr>Arial Narrow</vt:lpstr>
      <vt:lpstr>Calibri</vt:lpstr>
      <vt:lpstr>Ink Free</vt:lpstr>
      <vt:lpstr>Roel</vt:lpstr>
      <vt:lpstr>Symbol</vt:lpstr>
      <vt:lpstr>Times New Roman</vt:lpstr>
      <vt:lpstr>Wingdings</vt:lpstr>
      <vt:lpstr>Default Design</vt:lpstr>
      <vt:lpstr>PowerPoint Presentation</vt:lpstr>
      <vt:lpstr>Coincident Frequency</vt:lpstr>
      <vt:lpstr>Topics</vt:lpstr>
      <vt:lpstr>Problems requiring Coincident Frequency Analysis</vt:lpstr>
      <vt:lpstr>PowerPoint Presentation</vt:lpstr>
      <vt:lpstr>PowerPoint Presentation</vt:lpstr>
      <vt:lpstr>PowerPoint Presentation</vt:lpstr>
      <vt:lpstr>Example: Tributary Flooding</vt:lpstr>
      <vt:lpstr>PowerPoint Presentation</vt:lpstr>
      <vt:lpstr>Should we assume worst case for variable B?</vt:lpstr>
      <vt:lpstr>Questions to ask</vt:lpstr>
      <vt:lpstr>5 Possibilities for Tributary &amp; Mainstem Relationship</vt:lpstr>
      <vt:lpstr>Easier Cases conditions (1) or (2)</vt:lpstr>
      <vt:lpstr>More Challenging Cases   condition (3), (4) or (5)</vt:lpstr>
      <vt:lpstr>Total Probability Method</vt:lpstr>
      <vt:lpstr>Total Probability Method</vt:lpstr>
      <vt:lpstr>Total Probability Method</vt:lpstr>
      <vt:lpstr>Computing the “Response Function”</vt:lpstr>
      <vt:lpstr>Total Probability Method</vt:lpstr>
      <vt:lpstr>Now what?</vt:lpstr>
      <vt:lpstr>PowerPoint Presentation</vt:lpstr>
      <vt:lpstr>PowerPoint Presentation</vt:lpstr>
      <vt:lpstr>Law of Total Probability</vt:lpstr>
      <vt:lpstr>Law of Total Probability</vt:lpstr>
      <vt:lpstr>Law of Total Probability</vt:lpstr>
      <vt:lpstr>Law of Total Probability</vt:lpstr>
      <vt:lpstr>PowerPoint Presentation</vt:lpstr>
      <vt:lpstr>PowerPoint Presentation</vt:lpstr>
      <vt:lpstr>Case 4, Event on A and B</vt:lpstr>
      <vt:lpstr>Total Probability Method</vt:lpstr>
      <vt:lpstr>PowerPoint Presentation</vt:lpstr>
      <vt:lpstr>Case 5, Not Independent</vt:lpstr>
      <vt:lpstr>With Some Correlation</vt:lpstr>
      <vt:lpstr>Total Probability Method</vt:lpstr>
      <vt:lpstr>Maintaining Correlation</vt:lpstr>
      <vt:lpstr>PowerPoint Presentation</vt:lpstr>
      <vt:lpstr>Coincident Frequency Analysis in HEC-SSP</vt:lpstr>
      <vt:lpstr>Variable A</vt:lpstr>
      <vt:lpstr>Variable B</vt:lpstr>
      <vt:lpstr>Response Curves</vt:lpstr>
      <vt:lpstr>Coincident Frequency Results</vt:lpstr>
      <vt:lpstr>Other ways…</vt:lpstr>
      <vt:lpstr>Monte Carlo Simulation</vt:lpstr>
      <vt:lpstr>PowerPoint Presentation</vt:lpstr>
      <vt:lpstr>Replacing Flow-Frequency Curve at A with a Large Sample of Peak Flows</vt:lpstr>
      <vt:lpstr>From each flow A &amp; flow B,  compute peak stage C, get sample of stages</vt:lpstr>
      <vt:lpstr>Need to Sample Correlated Values?</vt:lpstr>
      <vt:lpstr>Two Flow Locations</vt:lpstr>
      <vt:lpstr>Make Correlation Plots</vt:lpstr>
      <vt:lpstr>Sample of Correlated Flows</vt:lpstr>
      <vt:lpstr>Sample of Correlated Flows</vt:lpstr>
      <vt:lpstr>Correlated Sampling</vt:lpstr>
      <vt:lpstr>PowerPoint Presentation</vt:lpstr>
      <vt:lpstr>PowerPoint Presentation</vt:lpstr>
      <vt:lpstr>Knowledge Uncertainty?</vt:lpstr>
      <vt:lpstr>Natural Variability</vt:lpstr>
      <vt:lpstr>Knowledge Uncertainty</vt:lpstr>
      <vt:lpstr>How do we capture knowledge uncertainty in MC event modeling?</vt:lpstr>
      <vt:lpstr>PowerPoint Presentation</vt:lpstr>
      <vt:lpstr>PowerPoint Presentation</vt:lpstr>
      <vt:lpstr>Comparison to Total Probability Theorem Method</vt:lpstr>
      <vt:lpstr>PowerPoint Presentation</vt:lpstr>
      <vt:lpstr>Questions?</vt:lpstr>
    </vt:vector>
  </TitlesOfParts>
  <Company>Hydrologic Engineering Center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Beth Faber</dc:creator>
  <cp:lastModifiedBy>Faber, Beth A CIV USARMY CEIWR (USA)</cp:lastModifiedBy>
  <cp:revision>544</cp:revision>
  <cp:lastPrinted>2019-04-11T00:07:24Z</cp:lastPrinted>
  <dcterms:created xsi:type="dcterms:W3CDTF">2003-06-10T23:46:53Z</dcterms:created>
  <dcterms:modified xsi:type="dcterms:W3CDTF">2024-05-02T00:42:31Z</dcterms:modified>
</cp:coreProperties>
</file>