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6" r:id="rId2"/>
    <p:sldId id="420" r:id="rId3"/>
    <p:sldId id="258" r:id="rId4"/>
    <p:sldId id="260" r:id="rId5"/>
    <p:sldId id="423" r:id="rId6"/>
    <p:sldId id="268" r:id="rId7"/>
    <p:sldId id="270" r:id="rId8"/>
    <p:sldId id="421" r:id="rId9"/>
    <p:sldId id="272" r:id="rId10"/>
    <p:sldId id="422" r:id="rId11"/>
    <p:sldId id="280" r:id="rId12"/>
    <p:sldId id="281" r:id="rId13"/>
    <p:sldId id="282" r:id="rId14"/>
    <p:sldId id="307" r:id="rId15"/>
    <p:sldId id="284" r:id="rId16"/>
    <p:sldId id="285" r:id="rId17"/>
    <p:sldId id="286" r:id="rId18"/>
    <p:sldId id="287" r:id="rId19"/>
    <p:sldId id="288" r:id="rId20"/>
    <p:sldId id="289" r:id="rId21"/>
    <p:sldId id="283" r:id="rId22"/>
    <p:sldId id="290" r:id="rId23"/>
    <p:sldId id="291" r:id="rId24"/>
    <p:sldId id="424" r:id="rId25"/>
    <p:sldId id="310" r:id="rId26"/>
    <p:sldId id="311" r:id="rId27"/>
    <p:sldId id="312" r:id="rId28"/>
    <p:sldId id="263" r:id="rId29"/>
    <p:sldId id="262" r:id="rId30"/>
    <p:sldId id="293" r:id="rId31"/>
    <p:sldId id="416" r:id="rId32"/>
    <p:sldId id="294" r:id="rId33"/>
    <p:sldId id="295" r:id="rId34"/>
    <p:sldId id="308" r:id="rId35"/>
    <p:sldId id="299" r:id="rId36"/>
    <p:sldId id="300" r:id="rId37"/>
    <p:sldId id="309" r:id="rId38"/>
    <p:sldId id="418" r:id="rId39"/>
    <p:sldId id="265" r:id="rId40"/>
    <p:sldId id="264" r:id="rId41"/>
    <p:sldId id="275" r:id="rId42"/>
    <p:sldId id="278" r:id="rId43"/>
    <p:sldId id="279" r:id="rId44"/>
    <p:sldId id="296" r:id="rId45"/>
    <p:sldId id="277" r:id="rId46"/>
    <p:sldId id="417" r:id="rId47"/>
    <p:sldId id="297" r:id="rId48"/>
    <p:sldId id="298" r:id="rId49"/>
    <p:sldId id="276" r:id="rId50"/>
    <p:sldId id="302" r:id="rId51"/>
    <p:sldId id="304" r:id="rId52"/>
    <p:sldId id="303" r:id="rId53"/>
    <p:sldId id="322" r:id="rId54"/>
    <p:sldId id="306" r:id="rId55"/>
    <p:sldId id="407" r:id="rId56"/>
    <p:sldId id="414" r:id="rId57"/>
    <p:sldId id="305" r:id="rId58"/>
    <p:sldId id="266" r:id="rId59"/>
    <p:sldId id="267" r:id="rId60"/>
    <p:sldId id="313" r:id="rId61"/>
    <p:sldId id="314" r:id="rId62"/>
    <p:sldId id="315" r:id="rId63"/>
    <p:sldId id="316" r:id="rId64"/>
    <p:sldId id="317" r:id="rId65"/>
    <p:sldId id="318" r:id="rId66"/>
    <p:sldId id="320" r:id="rId67"/>
    <p:sldId id="319" r:id="rId68"/>
    <p:sldId id="321" r:id="rId69"/>
    <p:sldId id="415" r:id="rId70"/>
    <p:sldId id="419" r:id="rId71"/>
    <p:sldId id="259" r:id="rId72"/>
    <p:sldId id="274" r:id="rId73"/>
    <p:sldId id="301"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420"/>
            <p14:sldId id="258"/>
          </p14:sldIdLst>
        </p14:section>
        <p14:section name="Section 1" id="{E1863C31-BC10-463C-A44F-40A7FDF0F802}">
          <p14:sldIdLst>
            <p14:sldId id="260"/>
            <p14:sldId id="423"/>
            <p14:sldId id="268"/>
            <p14:sldId id="270"/>
            <p14:sldId id="421"/>
            <p14:sldId id="272"/>
            <p14:sldId id="422"/>
          </p14:sldIdLst>
        </p14:section>
        <p14:section name="Section 2" id="{5DF98AEE-687E-4E8C-A0D8-05259BFCFFCE}">
          <p14:sldIdLst>
            <p14:sldId id="280"/>
            <p14:sldId id="281"/>
            <p14:sldId id="282"/>
            <p14:sldId id="307"/>
            <p14:sldId id="284"/>
            <p14:sldId id="285"/>
            <p14:sldId id="286"/>
            <p14:sldId id="287"/>
            <p14:sldId id="288"/>
            <p14:sldId id="289"/>
            <p14:sldId id="283"/>
            <p14:sldId id="290"/>
            <p14:sldId id="291"/>
            <p14:sldId id="424"/>
            <p14:sldId id="310"/>
            <p14:sldId id="311"/>
            <p14:sldId id="312"/>
          </p14:sldIdLst>
        </p14:section>
        <p14:section name="Section 3" id="{0386305E-48DF-4A52-AB20-42376A86CBBF}">
          <p14:sldIdLst>
            <p14:sldId id="263"/>
            <p14:sldId id="262"/>
            <p14:sldId id="293"/>
            <p14:sldId id="416"/>
            <p14:sldId id="294"/>
            <p14:sldId id="295"/>
            <p14:sldId id="308"/>
            <p14:sldId id="299"/>
            <p14:sldId id="300"/>
            <p14:sldId id="309"/>
            <p14:sldId id="418"/>
          </p14:sldIdLst>
        </p14:section>
        <p14:section name="Section 4" id="{827A5D3A-E915-483B-AC03-93F21696C528}">
          <p14:sldIdLst>
            <p14:sldId id="265"/>
            <p14:sldId id="264"/>
            <p14:sldId id="275"/>
            <p14:sldId id="278"/>
            <p14:sldId id="279"/>
            <p14:sldId id="296"/>
            <p14:sldId id="277"/>
            <p14:sldId id="417"/>
            <p14:sldId id="297"/>
            <p14:sldId id="298"/>
            <p14:sldId id="276"/>
            <p14:sldId id="302"/>
            <p14:sldId id="304"/>
            <p14:sldId id="303"/>
            <p14:sldId id="322"/>
            <p14:sldId id="306"/>
            <p14:sldId id="407"/>
            <p14:sldId id="414"/>
            <p14:sldId id="305"/>
          </p14:sldIdLst>
        </p14:section>
        <p14:section name="Section 5" id="{3E254B52-F8C0-431A-90A8-CC507EF54F7E}">
          <p14:sldIdLst>
            <p14:sldId id="266"/>
            <p14:sldId id="267"/>
            <p14:sldId id="313"/>
            <p14:sldId id="314"/>
            <p14:sldId id="315"/>
            <p14:sldId id="316"/>
            <p14:sldId id="317"/>
            <p14:sldId id="318"/>
            <p14:sldId id="320"/>
            <p14:sldId id="319"/>
            <p14:sldId id="321"/>
            <p14:sldId id="415"/>
            <p14:sldId id="419"/>
          </p14:sldIdLst>
        </p14:section>
        <p14:section name="End" id="{7EBE2B09-AB6E-440A-AF9C-0F0F5C3BF444}">
          <p14:sldIdLst>
            <p14:sldId id="259"/>
            <p14:sldId id="274"/>
            <p14:sldId id="30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FFFFFF"/>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77419" autoAdjust="0"/>
  </p:normalViewPr>
  <p:slideViewPr>
    <p:cSldViewPr snapToGrid="0">
      <p:cViewPr varScale="1">
        <p:scale>
          <a:sx n="126" d="100"/>
          <a:sy n="126" d="100"/>
        </p:scale>
        <p:origin x="1650" y="114"/>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48381452318463"/>
          <c:y val="0.14773776546629733"/>
          <c:w val="0.79329396325459323"/>
          <c:h val="0.71088300942991545"/>
        </c:manualLayout>
      </c:layout>
      <c:scatterChart>
        <c:scatterStyle val="smoothMarker"/>
        <c:varyColors val="0"/>
        <c:ser>
          <c:idx val="0"/>
          <c:order val="0"/>
          <c:tx>
            <c:v>Linear</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Sheet1!$F$6:$F$12</c:f>
              <c:numCache>
                <c:formatCode>General</c:formatCode>
                <c:ptCount val="7"/>
                <c:pt idx="0">
                  <c:v>2</c:v>
                </c:pt>
                <c:pt idx="1">
                  <c:v>10</c:v>
                </c:pt>
                <c:pt idx="2">
                  <c:v>25</c:v>
                </c:pt>
                <c:pt idx="3">
                  <c:v>50</c:v>
                </c:pt>
                <c:pt idx="4">
                  <c:v>100</c:v>
                </c:pt>
                <c:pt idx="5">
                  <c:v>200</c:v>
                </c:pt>
                <c:pt idx="6">
                  <c:v>500</c:v>
                </c:pt>
              </c:numCache>
            </c:numRef>
          </c:xVal>
          <c:yVal>
            <c:numRef>
              <c:f>Sheet1!$G$6:$G$12</c:f>
              <c:numCache>
                <c:formatCode>General</c:formatCode>
                <c:ptCount val="7"/>
                <c:pt idx="0">
                  <c:v>100</c:v>
                </c:pt>
                <c:pt idx="1">
                  <c:v>200</c:v>
                </c:pt>
                <c:pt idx="2">
                  <c:v>300</c:v>
                </c:pt>
                <c:pt idx="3">
                  <c:v>400</c:v>
                </c:pt>
                <c:pt idx="4">
                  <c:v>500</c:v>
                </c:pt>
                <c:pt idx="5">
                  <c:v>600</c:v>
                </c:pt>
                <c:pt idx="6">
                  <c:v>700</c:v>
                </c:pt>
              </c:numCache>
            </c:numRef>
          </c:yVal>
          <c:smooth val="1"/>
          <c:extLst>
            <c:ext xmlns:c16="http://schemas.microsoft.com/office/drawing/2014/chart" uri="{C3380CC4-5D6E-409C-BE32-E72D297353CC}">
              <c16:uniqueId val="{00000000-A8A4-4BCF-9B77-20C2EFC9A055}"/>
            </c:ext>
          </c:extLst>
        </c:ser>
        <c:ser>
          <c:idx val="1"/>
          <c:order val="1"/>
          <c:tx>
            <c:v>Non-Linear</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Sheet1!$F$6:$F$12</c:f>
              <c:numCache>
                <c:formatCode>General</c:formatCode>
                <c:ptCount val="7"/>
                <c:pt idx="0">
                  <c:v>2</c:v>
                </c:pt>
                <c:pt idx="1">
                  <c:v>10</c:v>
                </c:pt>
                <c:pt idx="2">
                  <c:v>25</c:v>
                </c:pt>
                <c:pt idx="3">
                  <c:v>50</c:v>
                </c:pt>
                <c:pt idx="4">
                  <c:v>100</c:v>
                </c:pt>
                <c:pt idx="5">
                  <c:v>200</c:v>
                </c:pt>
                <c:pt idx="6">
                  <c:v>500</c:v>
                </c:pt>
              </c:numCache>
            </c:numRef>
          </c:xVal>
          <c:yVal>
            <c:numRef>
              <c:f>Sheet1!$H$6:$H$12</c:f>
              <c:numCache>
                <c:formatCode>General</c:formatCode>
                <c:ptCount val="7"/>
                <c:pt idx="0">
                  <c:v>100</c:v>
                </c:pt>
                <c:pt idx="1">
                  <c:v>200</c:v>
                </c:pt>
                <c:pt idx="2">
                  <c:v>350</c:v>
                </c:pt>
                <c:pt idx="3">
                  <c:v>500</c:v>
                </c:pt>
                <c:pt idx="4">
                  <c:v>650</c:v>
                </c:pt>
                <c:pt idx="5">
                  <c:v>900</c:v>
                </c:pt>
                <c:pt idx="6">
                  <c:v>1200</c:v>
                </c:pt>
              </c:numCache>
            </c:numRef>
          </c:yVal>
          <c:smooth val="1"/>
          <c:extLst>
            <c:ext xmlns:c16="http://schemas.microsoft.com/office/drawing/2014/chart" uri="{C3380CC4-5D6E-409C-BE32-E72D297353CC}">
              <c16:uniqueId val="{00000001-A8A4-4BCF-9B77-20C2EFC9A055}"/>
            </c:ext>
          </c:extLst>
        </c:ser>
        <c:dLbls>
          <c:showLegendKey val="0"/>
          <c:showVal val="0"/>
          <c:showCatName val="0"/>
          <c:showSerName val="0"/>
          <c:showPercent val="0"/>
          <c:showBubbleSize val="0"/>
        </c:dLbls>
        <c:axId val="971585599"/>
        <c:axId val="883853215"/>
      </c:scatterChart>
      <c:valAx>
        <c:axId val="971585599"/>
        <c:scaling>
          <c:logBase val="10"/>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AEP</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3853215"/>
        <c:crosses val="autoZero"/>
        <c:crossBetween val="midCat"/>
      </c:valAx>
      <c:valAx>
        <c:axId val="883853215"/>
        <c:scaling>
          <c:logBase val="10"/>
          <c:orientation val="minMax"/>
          <c:max val="10000"/>
          <c:min val="1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Flow (cfs)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71585599"/>
        <c:crosses val="autoZero"/>
        <c:crossBetween val="midCat"/>
      </c:valAx>
      <c:spPr>
        <a:noFill/>
        <a:ln w="25400">
          <a:noFill/>
        </a:ln>
        <a:effectLst/>
      </c:spPr>
    </c:plotArea>
    <c:legend>
      <c:legendPos val="r"/>
      <c:layout>
        <c:manualLayout>
          <c:xMode val="edge"/>
          <c:yMode val="edge"/>
          <c:x val="0.79569400699912507"/>
          <c:y val="0.53739554023891056"/>
          <c:w val="0.19597265966754157"/>
          <c:h val="0.1246546120793072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 methods we will be using in the workshop.  We tend to recommend these methods as well to users.  </a:t>
            </a:r>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2655197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highlight hydrologic methods and Met methods you will see in the workshop.  </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2969089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Hydrologic processes</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39322425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a loss method is to partition rainfall (or snowmelt) into infiltrated water in the soil, or to direct runoff that flows along the surface.</a:t>
            </a:r>
          </a:p>
          <a:p>
            <a:endParaRPr lang="en-US" dirty="0"/>
          </a:p>
          <a:p>
            <a:r>
              <a:rPr lang="en-US" dirty="0"/>
              <a:t>Deficit and constant is a flexible method useful for event or continuous modeling.  The principle is that there is a certain amount of space in the soil that can hold water (termed a deficit) that can fill up when it rains, or empty when evapotranspiration occurs.  At the start of a simulation there is a certain amount of space available – in this example, one inch.  As it rains, this deficit reduces to zero as the soil fills up.  During that period, no runoff is generated (unless there is impervious area.)  Once the deficit is zero, water is infiltrated at a rate equal to the constant rate (here 0.1 inches per hour) and the rest becomes direct runoff.  In continuous models where evapotranspiration is computed, plants will pull water from the soil, increasing the deficit up to the maximum value (here, 8 inches.)  The impervious area is a reflection of how much of a subbasin has no infiltration at all – these areas are not subject to the deficit or constant rate computations.</a:t>
            </a:r>
          </a:p>
          <a:p>
            <a:endParaRPr lang="en-US" dirty="0"/>
          </a:p>
          <a:p>
            <a:r>
              <a:rPr lang="en-US" dirty="0"/>
              <a:t>The deficit and constant parameters can be estimated from soils data but need to be calibrated to observed events.  The impervious area is easy to estimate using the National Land Cover Database data.</a:t>
            </a:r>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3030342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is a simple but flexible way to describe how the direct runoff in a subbasin gets to the watershed outlet.  Without a transform method, direct runoff would arrive at the watershed outlet instantly.  It usually takes longer than that for direct runoff to reach the outlet.</a:t>
            </a:r>
          </a:p>
          <a:p>
            <a:endParaRPr lang="en-US" dirty="0"/>
          </a:p>
          <a:p>
            <a:r>
              <a:rPr lang="en-US" dirty="0"/>
              <a:t>The time of concentration is thought of as the maximum travel time of a droplet of direct runoff from where it fell to the outlet.  It controls how quickly the outlet hydrograph peaks.</a:t>
            </a:r>
          </a:p>
          <a:p>
            <a:endParaRPr lang="en-US" dirty="0"/>
          </a:p>
          <a:p>
            <a:r>
              <a:rPr lang="en-US" dirty="0"/>
              <a:t>The storage coefficient describes how much attenuation there is in the direct runoff hydrograph – that is, how much the peak of the direct runoff spreads out over time.</a:t>
            </a:r>
          </a:p>
          <a:p>
            <a:endParaRPr lang="en-US" dirty="0"/>
          </a:p>
          <a:p>
            <a:r>
              <a:rPr lang="en-US" dirty="0"/>
              <a:t>There are a number of ways to estimate these values initially, but they almost always require some calibration to observed events.</a:t>
            </a:r>
          </a:p>
          <a:p>
            <a:endParaRPr lang="en-US" dirty="0"/>
          </a:p>
          <a:p>
            <a:r>
              <a:rPr lang="en-US" dirty="0"/>
              <a:t>The method option on the top will come into play when we talk about hypothetical storm modeling because there is a tool that lets us account for how much quicker water reaches the outlet when rainfall intensities are higher.</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3860300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looks complicated but I promise it’s not that bad!</a:t>
            </a:r>
          </a:p>
          <a:p>
            <a:endParaRPr lang="en-US" dirty="0"/>
          </a:p>
          <a:p>
            <a:r>
              <a:rPr lang="en-US" dirty="0"/>
              <a:t>Linear reservoir baseflow lets you partition infiltrated water into a number of soil layers that return water to the stream at varying rates.  In this example, we have a two-layer model, which is used to model an interflow layer (fast responding, not too deep in the soil) and a regular baseflow layer (slower responding, deeper in the soil.)  In some watersheds you might only need one layer, in others you might need to go up to three, it all depends on how complex the flow in the soil is.</a:t>
            </a:r>
          </a:p>
          <a:p>
            <a:endParaRPr lang="en-US" dirty="0"/>
          </a:p>
          <a:p>
            <a:r>
              <a:rPr lang="en-US" dirty="0"/>
              <a:t>Each baseflow layer has 4 parameters.</a:t>
            </a:r>
          </a:p>
          <a:p>
            <a:r>
              <a:rPr lang="en-US" dirty="0"/>
              <a:t>The first is the initial flow – how much water is exiting the baseflow layer at the start of the simulation?  You can set it to a specific value, or use a value normalized to the area of the subbasin.</a:t>
            </a:r>
          </a:p>
          <a:p>
            <a:r>
              <a:rPr lang="en-US" dirty="0"/>
              <a:t>The second is the fraction – what fraction of the infiltrated water goes into this layer?  In this example both layers are getting 50% of the infiltrated water.  The fractions don’t have to add up to 100% but they can’t be greater.  If the total is less than 100%, it is assumed that the remainder is lost to a deep groundwater aquifer that doesn’t return to the stream.  Most of the time 50%-50% is a good first guess.</a:t>
            </a:r>
          </a:p>
          <a:p>
            <a:r>
              <a:rPr lang="en-US" dirty="0"/>
              <a:t>The groundwater coefficient is the timing parameter – how quickly does this layer respond?  This value is often related to the Clark UH time of concentration, with the shallow layer 3-5 times slower than </a:t>
            </a:r>
            <a:r>
              <a:rPr lang="en-US" dirty="0" err="1"/>
              <a:t>tc</a:t>
            </a:r>
            <a:r>
              <a:rPr lang="en-US" dirty="0"/>
              <a:t>, and the deeper layer 10-20 times slower.</a:t>
            </a:r>
          </a:p>
          <a:p>
            <a:r>
              <a:rPr lang="en-US" dirty="0"/>
              <a:t>The last setting is the number of reservoirs – this can be used to increase attenuation in the layer so that slows down and spreads out the baseflow response.</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20</a:t>
            </a:fld>
            <a:endParaRPr lang="en-US"/>
          </a:p>
        </p:txBody>
      </p:sp>
    </p:spTree>
    <p:extLst>
      <p:ext uri="{BB962C8B-B14F-4D97-AF65-F5344CB8AC3E}">
        <p14:creationId xmlns:p14="http://schemas.microsoft.com/office/powerpoint/2010/main" val="529612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to Precipitation Methods</a:t>
            </a:r>
          </a:p>
          <a:p>
            <a:endParaRPr lang="en-US" dirty="0"/>
          </a:p>
          <a:p>
            <a:r>
              <a:rPr lang="en-US" dirty="0"/>
              <a:t>The highlighted methods you will see this in the workshop and will talk a little more in detail over these methods.  </a:t>
            </a:r>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764738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past 5-10 years, gridded datasets are more prevalent and readily available, especially for ingesting into HMS.  The advantages of using a gridded dataset is getting a better representation of the spatial values.  To take advantage of the gridded precipitation, there are some tweaks we make to the basin model.  </a:t>
            </a:r>
          </a:p>
          <a:p>
            <a:r>
              <a:rPr lang="en-US" dirty="0"/>
              <a:t>We use gridded precipitation for calibrating out model and for forecasting runoff.  </a:t>
            </a:r>
          </a:p>
        </p:txBody>
      </p:sp>
      <p:sp>
        <p:nvSpPr>
          <p:cNvPr id="4" name="Slide Number Placeholder 3"/>
          <p:cNvSpPr>
            <a:spLocks noGrp="1"/>
          </p:cNvSpPr>
          <p:nvPr>
            <p:ph type="sldNum" sz="quarter" idx="5"/>
          </p:nvPr>
        </p:nvSpPr>
        <p:spPr/>
        <p:txBody>
          <a:bodyPr/>
          <a:lstStyle/>
          <a:p>
            <a:fld id="{78AF3204-0D06-4E77-ABDE-F4433C802620}" type="slidenum">
              <a:rPr lang="en-US" smtClean="0"/>
              <a:t>22</a:t>
            </a:fld>
            <a:endParaRPr lang="en-US"/>
          </a:p>
        </p:txBody>
      </p:sp>
    </p:spTree>
    <p:extLst>
      <p:ext uri="{BB962C8B-B14F-4D97-AF65-F5344CB8AC3E}">
        <p14:creationId xmlns:p14="http://schemas.microsoft.com/office/powerpoint/2010/main" val="39282295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onto the second Precipitation Method, we have the Hypothetical storm which is a general method for modeling design storms, i.e. 1/100 year.  Used to be the SCS Storm method but made it more general.  </a:t>
            </a:r>
          </a:p>
          <a:p>
            <a:endParaRPr lang="en-US" dirty="0"/>
          </a:p>
          <a:p>
            <a:r>
              <a:rPr lang="en-US" dirty="0"/>
              <a:t>There are additional options the user needs to specify.  We will be using the User Specified Pattern, meaning you need to input the temporal pattern and its applied to the entire basin.  </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4250141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user-specified option.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2804758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focus on AEP neutral, deterministic approach to flow frequency.  </a:t>
            </a:r>
          </a:p>
          <a:p>
            <a:endParaRPr lang="en-US" dirty="0"/>
          </a:p>
          <a:p>
            <a:r>
              <a:rPr lang="en-US" dirty="0"/>
              <a:t>We will answer these </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209793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parameterize your Hypothetical Storm, you will need to input some additional information into the model.  We won’t be dealing with time series data (leave that aside) but we will see Paired Data and Grid Data.  Paired Data is defining some functional relationship, given x, you output y.  We will see this for the time pattern and area reduction function.  You will also use the Grid Data which takes in a raster dataset.  In our case, it will be the NOAA Atlas 14 grids we download from Atlas 14.  </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4098941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has multiple Compute Options.  The simulation run is the most common method of running an HMS model.  Its job is to run the combination of basin model and meteorologic model as-is for a specified time window with a given model timestep.  Deterministic, historic rainfall</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26985396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our workshop, we will also use the Frequency Analysis Compute type.  This is another Compute Option where you combine AEP, Met Model associated with the AEP, and Basin model.  It extracts the time series maximum value and plots the value as a frequency curve.  The purpose of this Compute Option is to make it easier to get the peak flow value and assign the value to a quantile to get a compute flow frequency curve.  </a:t>
            </a:r>
          </a:p>
          <a:p>
            <a:endParaRPr lang="en-US" dirty="0"/>
          </a:p>
          <a:p>
            <a:r>
              <a:rPr lang="en-US" dirty="0"/>
              <a:t>We will come back to this.  </a:t>
            </a:r>
          </a:p>
        </p:txBody>
      </p:sp>
      <p:sp>
        <p:nvSpPr>
          <p:cNvPr id="4" name="Slide Number Placeholder 3"/>
          <p:cNvSpPr>
            <a:spLocks noGrp="1"/>
          </p:cNvSpPr>
          <p:nvPr>
            <p:ph type="sldNum" sz="quarter" idx="5"/>
          </p:nvPr>
        </p:nvSpPr>
        <p:spPr/>
        <p:txBody>
          <a:bodyPr/>
          <a:lstStyle/>
          <a:p>
            <a:fld id="{78AF3204-0D06-4E77-ABDE-F4433C802620}" type="slidenum">
              <a:rPr lang="en-US" smtClean="0"/>
              <a:t>27</a:t>
            </a:fld>
            <a:endParaRPr lang="en-US"/>
          </a:p>
        </p:txBody>
      </p:sp>
    </p:spTree>
    <p:extLst>
      <p:ext uri="{BB962C8B-B14F-4D97-AF65-F5344CB8AC3E}">
        <p14:creationId xmlns:p14="http://schemas.microsoft.com/office/powerpoint/2010/main" val="1763626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that was a quick overview of HMS.  We talked about what is HMS, setting up an HMS model, and now we’re going to discuss the precipitation source in more detail.  In HMS, we have the Hypothetical Storm method that we are using to create design storms to get design floods.  One of the inputs to the Hypothetical Storm method is rainfall input.  </a:t>
            </a:r>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0087132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2941652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t>
            </a:r>
            <a:r>
              <a:rPr lang="en-US" dirty="0" err="1"/>
              <a:t>isopluvial</a:t>
            </a:r>
            <a:r>
              <a:rPr lang="en-US" dirty="0"/>
              <a:t> map is rasterized for GIS consumption.  </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41481364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pixel of the raster has a curve like this – to build the raster, go to the same average recurrence interval on the x-axis (for example 100 years) and then read off the value on the black curve.</a:t>
            </a:r>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4278710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33260475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download the grids from Atlas 14, HMS can read the files directly.  You do not need to convert to </a:t>
            </a:r>
            <a:r>
              <a:rPr lang="en-US" dirty="0" err="1"/>
              <a:t>dss</a:t>
            </a:r>
            <a:r>
              <a:rPr lang="en-US" dirty="0"/>
              <a:t> (other gridded time series data needs </a:t>
            </a:r>
            <a:r>
              <a:rPr lang="en-US" dirty="0" err="1"/>
              <a:t>dss</a:t>
            </a:r>
            <a:r>
              <a:rPr lang="en-US" dirty="0"/>
              <a:t>).  You do need to check your units.  NOAA Atlas 14 saves its data in 1000 inches for easy storage.  This option lets you convert to the proper units.  </a:t>
            </a:r>
          </a:p>
        </p:txBody>
      </p:sp>
      <p:sp>
        <p:nvSpPr>
          <p:cNvPr id="4" name="Slide Number Placeholder 3"/>
          <p:cNvSpPr>
            <a:spLocks noGrp="1"/>
          </p:cNvSpPr>
          <p:nvPr>
            <p:ph type="sldNum" sz="quarter" idx="5"/>
          </p:nvPr>
        </p:nvSpPr>
        <p:spPr/>
        <p:txBody>
          <a:bodyPr/>
          <a:lstStyle/>
          <a:p>
            <a:fld id="{78AF3204-0D06-4E77-ABDE-F4433C802620}" type="slidenum">
              <a:rPr lang="en-US" smtClean="0"/>
              <a:t>35</a:t>
            </a:fld>
            <a:endParaRPr lang="en-US"/>
          </a:p>
        </p:txBody>
      </p:sp>
    </p:spTree>
    <p:extLst>
      <p:ext uri="{BB962C8B-B14F-4D97-AF65-F5344CB8AC3E}">
        <p14:creationId xmlns:p14="http://schemas.microsoft.com/office/powerpoint/2010/main" val="13494102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Hypothetical storm, you specify one duration and assign the grid for that one duration.  In this example, we are assigning the 24 hour depth, 100 year AEP precipitation frequency grid.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964268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Basic overview of HEC-HMS.  </a:t>
            </a:r>
          </a:p>
        </p:txBody>
      </p:sp>
      <p:sp>
        <p:nvSpPr>
          <p:cNvPr id="4" name="Slide Number Placeholder 3"/>
          <p:cNvSpPr>
            <a:spLocks noGrp="1"/>
          </p:cNvSpPr>
          <p:nvPr>
            <p:ph type="sldNum" sz="quarter" idx="5"/>
          </p:nvPr>
        </p:nvSpPr>
        <p:spPr/>
        <p:txBody>
          <a:bodyPr/>
          <a:lstStyle/>
          <a:p>
            <a:fld id="{78AF3204-0D06-4E77-ABDE-F4433C802620}" type="slidenum">
              <a:rPr lang="en-US" smtClean="0"/>
              <a:t>4</a:t>
            </a:fld>
            <a:endParaRPr lang="en-US"/>
          </a:p>
        </p:txBody>
      </p:sp>
    </p:spTree>
    <p:extLst>
      <p:ext uri="{BB962C8B-B14F-4D97-AF65-F5344CB8AC3E}">
        <p14:creationId xmlns:p14="http://schemas.microsoft.com/office/powerpoint/2010/main" val="11483312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will average the </a:t>
            </a:r>
            <a:r>
              <a:rPr lang="en-US" dirty="0" err="1"/>
              <a:t>precip</a:t>
            </a:r>
            <a:r>
              <a:rPr lang="en-US" dirty="0"/>
              <a:t>-frequency grid over your watershed area.  It will average either by subbasin or above a computation point.  Even though we performed an average, the rainfall depths are still “point value”.  We’ve simply averaged all of the </a:t>
            </a:r>
            <a:r>
              <a:rPr lang="en-US" dirty="0" err="1"/>
              <a:t>precip</a:t>
            </a:r>
            <a:r>
              <a:rPr lang="en-US" dirty="0"/>
              <a:t>-frequency depths of a given frequency and duration over an area.  We have NOT applied area reduction.  Atlas 14 does not reflect the depths from a storm pattern</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29656348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modeling design storms, there are a number of assumptions you have to make.</a:t>
            </a:r>
          </a:p>
          <a:p>
            <a:endParaRPr lang="en-US" dirty="0"/>
          </a:p>
          <a:p>
            <a:r>
              <a:rPr lang="en-US" dirty="0"/>
              <a:t>When modeling a Hypothetical Storm event, there is the hydrologic considerations and there is the meteorological consideration.  </a:t>
            </a:r>
          </a:p>
          <a:p>
            <a:r>
              <a:rPr lang="en-US" dirty="0"/>
              <a:t>-The hydrologic considerations are looking at the watershed and understanding what processes, initial states, and representative parameters that contribute to generating a flood.  </a:t>
            </a:r>
          </a:p>
          <a:p>
            <a:r>
              <a:rPr lang="en-US" dirty="0"/>
              <a:t>-The meteorological consideration is looking at the storm and understanding what type of storm, i.e. its temporal distribution, its depth, its duration would create a large flood.</a:t>
            </a:r>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3211799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understand what the flood response will be on a basin, we will look at these three points: Model calibration, initial conditions for flood frequency, and the non-linearity of hydrologic response.  </a:t>
            </a:r>
          </a:p>
        </p:txBody>
      </p:sp>
      <p:sp>
        <p:nvSpPr>
          <p:cNvPr id="4" name="Slide Number Placeholder 3"/>
          <p:cNvSpPr>
            <a:spLocks noGrp="1"/>
          </p:cNvSpPr>
          <p:nvPr>
            <p:ph type="sldNum" sz="quarter" idx="5"/>
          </p:nvPr>
        </p:nvSpPr>
        <p:spPr/>
        <p:txBody>
          <a:bodyPr/>
          <a:lstStyle/>
          <a:p>
            <a:fld id="{78AF3204-0D06-4E77-ABDE-F4433C802620}" type="slidenum">
              <a:rPr lang="en-US" smtClean="0"/>
              <a:t>41</a:t>
            </a:fld>
            <a:endParaRPr lang="en-US"/>
          </a:p>
        </p:txBody>
      </p:sp>
    </p:spTree>
    <p:extLst>
      <p:ext uri="{BB962C8B-B14F-4D97-AF65-F5344CB8AC3E}">
        <p14:creationId xmlns:p14="http://schemas.microsoft.com/office/powerpoint/2010/main" val="39428770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Watershed model is a stand in for reality.  We are looking to replicate the flood response given a rainfall boundary condition and there are a lot of different hydrologic processes that can affect the flooding characteristics.  In modeling, we have hydrologic methods that attempt to describe hydrologic behavior.  For each method, we have parameters.  We set parameters so the model can reproduce the flood event.   This is what model calibration basically is – adjusting model parameters.  </a:t>
            </a:r>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7325484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43</a:t>
            </a:fld>
            <a:endParaRPr lang="en-US"/>
          </a:p>
        </p:txBody>
      </p:sp>
    </p:spTree>
    <p:extLst>
      <p:ext uri="{BB962C8B-B14F-4D97-AF65-F5344CB8AC3E}">
        <p14:creationId xmlns:p14="http://schemas.microsoft.com/office/powerpoint/2010/main" val="40231208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situation you will probably find yourself often is performing a flow frequency analysis without any streamflow data. There is no gage to perform a bulletin 17C analysis</a:t>
            </a:r>
          </a:p>
          <a:p>
            <a:r>
              <a:rPr lang="en-US" dirty="0"/>
              <a:t>-If you were to create a model, you cannot calibrate the model.  If you’re lucky, you might be in a situation where the stream gage was discontinued.  That is still data you can use.  But what about if you have no gage? How do you calibrate your models</a:t>
            </a:r>
          </a:p>
          <a:p>
            <a:r>
              <a:rPr lang="en-US" dirty="0"/>
              <a:t>-A couple strategies you can consider if you find yourself if this situation:</a:t>
            </a:r>
          </a:p>
          <a:p>
            <a:pPr marL="228600" indent="-228600">
              <a:buAutoNum type="arabicPeriod"/>
            </a:pPr>
            <a:r>
              <a:rPr lang="en-US" dirty="0"/>
              <a:t>Borrow parameters from neighboring watersheds that are similar.  Transfer the parameters over to your basin.  You could also expand your watershed region until you have a gage.  Adjust initial parameters to a similar degree to match calibration target.</a:t>
            </a:r>
          </a:p>
          <a:p>
            <a:pPr marL="685800" lvl="1" indent="-228600">
              <a:buAutoNum type="arabicPeriod"/>
            </a:pPr>
            <a:r>
              <a:rPr lang="en-US" dirty="0"/>
              <a:t>If regression equations were created for your region, you can borrow those regression parameters. We will commonly see users initialize parameters using TR-55 methods.</a:t>
            </a:r>
          </a:p>
          <a:p>
            <a:pPr marL="228600" indent="-228600">
              <a:buAutoNum type="arabicPeriod"/>
            </a:pPr>
            <a:r>
              <a:rPr lang="en-US" dirty="0"/>
              <a:t>Adjust with watershed specific data.  This would essentially to spend a longer time during the initial estimate phase.  </a:t>
            </a:r>
          </a:p>
          <a:p>
            <a:pPr marL="228600" indent="-228600">
              <a:buAutoNum type="arabicPeriod"/>
            </a:pPr>
            <a:r>
              <a:rPr lang="en-US" dirty="0"/>
              <a:t>Once you have your parameters set up and have run your simulation, you can compare your results against </a:t>
            </a:r>
            <a:r>
              <a:rPr lang="en-US" dirty="0" err="1"/>
              <a:t>usgs</a:t>
            </a:r>
            <a:r>
              <a:rPr lang="en-US" dirty="0"/>
              <a:t> regression equations or against regional flow per square mile estimates.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44</a:t>
            </a:fld>
            <a:endParaRPr lang="en-US"/>
          </a:p>
        </p:txBody>
      </p:sp>
    </p:spTree>
    <p:extLst>
      <p:ext uri="{BB962C8B-B14F-4D97-AF65-F5344CB8AC3E}">
        <p14:creationId xmlns:p14="http://schemas.microsoft.com/office/powerpoint/2010/main" val="36489626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Initial conditions are the starting states for your watershed.  For event based simulations, initial conditions are very critical and can affect your results quite drastically.  The processes where you will need to set initial conditions are:</a:t>
            </a:r>
          </a:p>
          <a:p>
            <a:r>
              <a:rPr lang="en-US" dirty="0"/>
              <a:t>Soil water storage, snow, reservoir storage, reach flow, and baseflow.  </a:t>
            </a:r>
          </a:p>
          <a:p>
            <a:endParaRPr lang="en-US" dirty="0"/>
          </a:p>
          <a:p>
            <a:r>
              <a:rPr lang="en-US" dirty="0"/>
              <a:t>Snow and reservoir information, and to a lesser extent reaches, are watershed-specific.  Not every watershed will need to consider these things.</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1936349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Non-linearity with respects to surface runoff.  The runoff severity can increase with increased precipitation.  This is referring specifically to our unit hydrograph transform assumption where we scale the hydrograph linearly with increased rainfall depth.  In reality, we have quicker runoff and less attenuation of your hydrograph.  This is important for capturing peak flows.  </a:t>
            </a:r>
          </a:p>
          <a:p>
            <a:endParaRPr lang="en-US" dirty="0"/>
          </a:p>
          <a:p>
            <a:endParaRPr lang="en-US" dirty="0"/>
          </a:p>
          <a:p>
            <a:r>
              <a:rPr lang="en-US" dirty="0"/>
              <a:t>If you don’t account for this, your precipitation-based frequency curve is likely to wind up lower and flatter than a streamflow-based one.</a:t>
            </a:r>
          </a:p>
        </p:txBody>
      </p:sp>
      <p:sp>
        <p:nvSpPr>
          <p:cNvPr id="4" name="Slide Number Placeholder 3"/>
          <p:cNvSpPr>
            <a:spLocks noGrp="1"/>
          </p:cNvSpPr>
          <p:nvPr>
            <p:ph type="sldNum" sz="quarter" idx="5"/>
          </p:nvPr>
        </p:nvSpPr>
        <p:spPr/>
        <p:txBody>
          <a:bodyPr/>
          <a:lstStyle/>
          <a:p>
            <a:fld id="{78AF3204-0D06-4E77-ABDE-F4433C802620}" type="slidenum">
              <a:rPr lang="en-US" smtClean="0"/>
              <a:t>47</a:t>
            </a:fld>
            <a:endParaRPr lang="en-US"/>
          </a:p>
        </p:txBody>
      </p:sp>
    </p:spTree>
    <p:extLst>
      <p:ext uri="{BB962C8B-B14F-4D97-AF65-F5344CB8AC3E}">
        <p14:creationId xmlns:p14="http://schemas.microsoft.com/office/powerpoint/2010/main" val="14350011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HMS, we have a way of characterizing the non-linearity of intense rainfall through the Variable Clark UH method.  You create concentration and storage curves that adjust the time of concentration and storage based off the excess rainfall intensity.  </a:t>
            </a:r>
          </a:p>
        </p:txBody>
      </p:sp>
      <p:sp>
        <p:nvSpPr>
          <p:cNvPr id="4" name="Slide Number Placeholder 3"/>
          <p:cNvSpPr>
            <a:spLocks noGrp="1"/>
          </p:cNvSpPr>
          <p:nvPr>
            <p:ph type="sldNum" sz="quarter" idx="5"/>
          </p:nvPr>
        </p:nvSpPr>
        <p:spPr/>
        <p:txBody>
          <a:bodyPr/>
          <a:lstStyle/>
          <a:p>
            <a:fld id="{78AF3204-0D06-4E77-ABDE-F4433C802620}" type="slidenum">
              <a:rPr lang="en-US" smtClean="0"/>
              <a:t>48</a:t>
            </a:fld>
            <a:endParaRPr lang="en-US"/>
          </a:p>
        </p:txBody>
      </p:sp>
    </p:spTree>
    <p:extLst>
      <p:ext uri="{BB962C8B-B14F-4D97-AF65-F5344CB8AC3E}">
        <p14:creationId xmlns:p14="http://schemas.microsoft.com/office/powerpoint/2010/main" val="26613227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getting into how we can create a design storm and we’ve listed three points to consider.  </a:t>
            </a:r>
          </a:p>
          <a:p>
            <a:pPr marL="228600" indent="-228600">
              <a:buAutoNum type="arabicPeriod"/>
            </a:pPr>
            <a:r>
              <a:rPr lang="en-US" dirty="0"/>
              <a:t>The storm duration – length of storm</a:t>
            </a:r>
          </a:p>
          <a:p>
            <a:pPr marL="228600" indent="-228600">
              <a:buAutoNum type="arabicPeriod"/>
            </a:pPr>
            <a:r>
              <a:rPr lang="en-US" dirty="0"/>
              <a:t>Storm spatial pattern</a:t>
            </a:r>
          </a:p>
          <a:p>
            <a:pPr marL="685800" lvl="1" indent="-228600">
              <a:buAutoNum type="arabicPeriod"/>
            </a:pPr>
            <a:r>
              <a:rPr lang="en-US" dirty="0"/>
              <a:t>How rainfall is distributed over the basin</a:t>
            </a:r>
          </a:p>
          <a:p>
            <a:pPr marL="685800" lvl="1" indent="-228600">
              <a:buAutoNum type="arabicPeriod"/>
            </a:pPr>
            <a:r>
              <a:rPr lang="en-US" dirty="0"/>
              <a:t>Using areal reduction factors</a:t>
            </a:r>
          </a:p>
          <a:p>
            <a:pPr marL="228600" lvl="0" indent="-228600">
              <a:buAutoNum type="arabicPeriod"/>
            </a:pPr>
            <a:r>
              <a:rPr lang="en-US" dirty="0"/>
              <a:t>Storm temporal pattern – how the storm depth changes over time</a:t>
            </a:r>
          </a:p>
          <a:p>
            <a:pPr marL="685800" lvl="1" indent="-228600">
              <a:buAutoNum type="arabicPeriod"/>
            </a:pPr>
            <a:endParaRPr lang="en-US" dirty="0"/>
          </a:p>
          <a:p>
            <a:pPr marL="685800" lvl="1" indent="-228600">
              <a:buAutoNum type="arabicPeriod"/>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1038127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25361903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Peak flow is sensitive to all hypothetical storm settings.  What we mean by sensitive is changing any of these can change the peak flow.  Some more than others.  In general, here is a rank of the most sensitive to least sensitive storm settings when using hypothetical storm.  </a:t>
            </a:r>
          </a:p>
        </p:txBody>
      </p:sp>
      <p:sp>
        <p:nvSpPr>
          <p:cNvPr id="4" name="Slide Number Placeholder 3"/>
          <p:cNvSpPr>
            <a:spLocks noGrp="1"/>
          </p:cNvSpPr>
          <p:nvPr>
            <p:ph type="sldNum" sz="quarter" idx="5"/>
          </p:nvPr>
        </p:nvSpPr>
        <p:spPr/>
        <p:txBody>
          <a:bodyPr/>
          <a:lstStyle/>
          <a:p>
            <a:fld id="{78AF3204-0D06-4E77-ABDE-F4433C802620}" type="slidenum">
              <a:rPr lang="en-US" smtClean="0"/>
              <a:t>50</a:t>
            </a:fld>
            <a:endParaRPr lang="en-US"/>
          </a:p>
        </p:txBody>
      </p:sp>
    </p:spTree>
    <p:extLst>
      <p:ext uri="{BB962C8B-B14F-4D97-AF65-F5344CB8AC3E}">
        <p14:creationId xmlns:p14="http://schemas.microsoft.com/office/powerpoint/2010/main" val="6575352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Storm duration refers to the amount of time it rains.  Your pattern needs the storm duration.  You can choose the duration either using your watershed time of concentration or from meteorology.  </a:t>
            </a:r>
          </a:p>
        </p:txBody>
      </p:sp>
      <p:sp>
        <p:nvSpPr>
          <p:cNvPr id="4" name="Slide Number Placeholder 3"/>
          <p:cNvSpPr>
            <a:spLocks noGrp="1"/>
          </p:cNvSpPr>
          <p:nvPr>
            <p:ph type="sldNum" sz="quarter" idx="5"/>
          </p:nvPr>
        </p:nvSpPr>
        <p:spPr/>
        <p:txBody>
          <a:bodyPr/>
          <a:lstStyle/>
          <a:p>
            <a:fld id="{78AF3204-0D06-4E77-ABDE-F4433C802620}" type="slidenum">
              <a:rPr lang="en-US" smtClean="0"/>
              <a:t>51</a:t>
            </a:fld>
            <a:endParaRPr lang="en-US"/>
          </a:p>
        </p:txBody>
      </p:sp>
    </p:spTree>
    <p:extLst>
      <p:ext uri="{BB962C8B-B14F-4D97-AF65-F5344CB8AC3E}">
        <p14:creationId xmlns:p14="http://schemas.microsoft.com/office/powerpoint/2010/main" val="13381263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Time patterns are the temporal distribution of the storm and dependent on your storm duration.  If you don’t match your duration with your pattern, you can end up elongating your pattern or condensing your pattern and it will affect your peak flow drastically.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Synthetic patterns can be obtained from NOAA, where they analyzed a bunch of storms and divided them into 6-hr, 12-hr, 24-hr and 96-hr durations.  For certain states, the distributions are again into regions.  For each region, distributions are further divided into 4 quartiles with 9 percentile patterns.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Time pattern usually defines what the most severe increments of rainfall are – they are shown as percents of the total storm duration and total storm depth (cumulative curves)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52</a:t>
            </a:fld>
            <a:endParaRPr lang="en-US"/>
          </a:p>
        </p:txBody>
      </p:sp>
    </p:spTree>
    <p:extLst>
      <p:ext uri="{BB962C8B-B14F-4D97-AF65-F5344CB8AC3E}">
        <p14:creationId xmlns:p14="http://schemas.microsoft.com/office/powerpoint/2010/main" val="29244110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Area reduction is where you take your point precipitation value you get from NOAA Atlas and adjust the values so it properly represents an area.  Storms depths reduce as you move further away from the storm center.  You will overestimate your flows if you do not reduce your precipitation depths.  This curve is an example of areal reduction taken from TP-40, as you increase in your area, the depth of your rainfall decreases.  In most cases, your area is the watershed area.  </a:t>
            </a:r>
          </a:p>
        </p:txBody>
      </p:sp>
      <p:sp>
        <p:nvSpPr>
          <p:cNvPr id="4" name="Slide Number Placeholder 3"/>
          <p:cNvSpPr>
            <a:spLocks noGrp="1"/>
          </p:cNvSpPr>
          <p:nvPr>
            <p:ph type="sldNum" sz="quarter" idx="5"/>
          </p:nvPr>
        </p:nvSpPr>
        <p:spPr/>
        <p:txBody>
          <a:bodyPr/>
          <a:lstStyle/>
          <a:p>
            <a:fld id="{78AF3204-0D06-4E77-ABDE-F4433C802620}" type="slidenum">
              <a:rPr lang="en-US" smtClean="0"/>
              <a:t>54</a:t>
            </a:fld>
            <a:endParaRPr lang="en-US"/>
          </a:p>
        </p:txBody>
      </p:sp>
    </p:spTree>
    <p:extLst>
      <p:ext uri="{BB962C8B-B14F-4D97-AF65-F5344CB8AC3E}">
        <p14:creationId xmlns:p14="http://schemas.microsoft.com/office/powerpoint/2010/main" val="39220146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Depth area reduction curves are going to be region specific.  TP-40 was actually created for the entire U.S. and it was done back in the 1960 or so it bears updating.  There are more recent areal reduction factors you can find from HMR documents.    </a:t>
            </a:r>
          </a:p>
        </p:txBody>
      </p:sp>
      <p:sp>
        <p:nvSpPr>
          <p:cNvPr id="4" name="Slide Number Placeholder 3"/>
          <p:cNvSpPr>
            <a:spLocks noGrp="1"/>
          </p:cNvSpPr>
          <p:nvPr>
            <p:ph type="sldNum" sz="quarter" idx="5"/>
          </p:nvPr>
        </p:nvSpPr>
        <p:spPr/>
        <p:txBody>
          <a:bodyPr/>
          <a:lstStyle/>
          <a:p>
            <a:fld id="{7713C674-44D9-452E-9082-FD3823B33D43}" type="slidenum">
              <a:rPr lang="en-US" smtClean="0"/>
              <a:t>55</a:t>
            </a:fld>
            <a:endParaRPr lang="en-US"/>
          </a:p>
        </p:txBody>
      </p:sp>
    </p:spTree>
    <p:extLst>
      <p:ext uri="{BB962C8B-B14F-4D97-AF65-F5344CB8AC3E}">
        <p14:creationId xmlns:p14="http://schemas.microsoft.com/office/powerpoint/2010/main" val="36004369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reduction factor for California (HMR-59).  </a:t>
            </a:r>
          </a:p>
        </p:txBody>
      </p:sp>
      <p:sp>
        <p:nvSpPr>
          <p:cNvPr id="4" name="Slide Number Placeholder 3"/>
          <p:cNvSpPr>
            <a:spLocks noGrp="1"/>
          </p:cNvSpPr>
          <p:nvPr>
            <p:ph type="sldNum" sz="quarter" idx="5"/>
          </p:nvPr>
        </p:nvSpPr>
        <p:spPr/>
        <p:txBody>
          <a:bodyPr/>
          <a:lstStyle/>
          <a:p>
            <a:fld id="{78AF3204-0D06-4E77-ABDE-F4433C802620}" type="slidenum">
              <a:rPr lang="en-US" smtClean="0"/>
              <a:t>56</a:t>
            </a:fld>
            <a:endParaRPr lang="en-US"/>
          </a:p>
        </p:txBody>
      </p:sp>
    </p:spTree>
    <p:extLst>
      <p:ext uri="{BB962C8B-B14F-4D97-AF65-F5344CB8AC3E}">
        <p14:creationId xmlns:p14="http://schemas.microsoft.com/office/powerpoint/2010/main" val="26185567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57</a:t>
            </a:fld>
            <a:endParaRPr lang="en-US"/>
          </a:p>
        </p:txBody>
      </p:sp>
    </p:spTree>
    <p:extLst>
      <p:ext uri="{BB962C8B-B14F-4D97-AF65-F5344CB8AC3E}">
        <p14:creationId xmlns:p14="http://schemas.microsoft.com/office/powerpoint/2010/main" val="37155912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58</a:t>
            </a:fld>
            <a:endParaRPr lang="en-US"/>
          </a:p>
        </p:txBody>
      </p:sp>
    </p:spTree>
    <p:extLst>
      <p:ext uri="{BB962C8B-B14F-4D97-AF65-F5344CB8AC3E}">
        <p14:creationId xmlns:p14="http://schemas.microsoft.com/office/powerpoint/2010/main" val="20465958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very important assumption we make in flood frequency is AEP neutral.  A simplification of our hydrologic modeling.  This has been the most common method of applying AEP rainfall in hydrologic models.  </a:t>
            </a:r>
          </a:p>
          <a:p>
            <a:endParaRPr lang="en-US" dirty="0"/>
          </a:p>
          <a:p>
            <a:r>
              <a:rPr lang="en-US" dirty="0"/>
              <a:t>The more advanced techniques are beyond the scope of this class but I’m happy to discuss them off-line.</a:t>
            </a:r>
          </a:p>
        </p:txBody>
      </p:sp>
      <p:sp>
        <p:nvSpPr>
          <p:cNvPr id="4" name="Slide Number Placeholder 3"/>
          <p:cNvSpPr>
            <a:spLocks noGrp="1"/>
          </p:cNvSpPr>
          <p:nvPr>
            <p:ph type="sldNum" sz="quarter" idx="5"/>
          </p:nvPr>
        </p:nvSpPr>
        <p:spPr/>
        <p:txBody>
          <a:bodyPr/>
          <a:lstStyle/>
          <a:p>
            <a:fld id="{78AF3204-0D06-4E77-ABDE-F4433C802620}" type="slidenum">
              <a:rPr lang="en-US" smtClean="0"/>
              <a:t>59</a:t>
            </a:fld>
            <a:endParaRPr lang="en-US"/>
          </a:p>
        </p:txBody>
      </p:sp>
    </p:spTree>
    <p:extLst>
      <p:ext uri="{BB962C8B-B14F-4D97-AF65-F5344CB8AC3E}">
        <p14:creationId xmlns:p14="http://schemas.microsoft.com/office/powerpoint/2010/main" val="92759379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60</a:t>
            </a:fld>
            <a:endParaRPr lang="en-US"/>
          </a:p>
        </p:txBody>
      </p:sp>
    </p:spTree>
    <p:extLst>
      <p:ext uri="{BB962C8B-B14F-4D97-AF65-F5344CB8AC3E}">
        <p14:creationId xmlns:p14="http://schemas.microsoft.com/office/powerpoint/2010/main" val="9269896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three parts to an HMS model that needs to be set up in order to run a simulation.  Basin Model and Met Model are the main part of the model that you will spend the most time on.  </a:t>
            </a:r>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82107482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interface again for a frequency analysis ordinate.  Right now you can only choose AEPs from a list – these are the AEPs used in Atlas 14.</a:t>
            </a:r>
          </a:p>
          <a:p>
            <a:endParaRPr lang="en-US" dirty="0"/>
          </a:p>
          <a:p>
            <a:r>
              <a:rPr lang="en-US" dirty="0"/>
              <a:t>In the simplest of cases, your HMS project might contain one met model for each frequency ordinate, and one total basin model.  However, in most situations you will need to create multiple basin models in order to capture initial conditions.  To do this, first create a “master” basin model that has all the parameters set that you don’t plan to change.  Then, make a number of copies of that master basin model and in the copies change only the parameters you intend to vary (for example initial deficit in a deficit and constant loss model.)</a:t>
            </a:r>
          </a:p>
        </p:txBody>
      </p:sp>
      <p:sp>
        <p:nvSpPr>
          <p:cNvPr id="4" name="Slide Number Placeholder 3"/>
          <p:cNvSpPr>
            <a:spLocks noGrp="1"/>
          </p:cNvSpPr>
          <p:nvPr>
            <p:ph type="sldNum" sz="quarter" idx="5"/>
          </p:nvPr>
        </p:nvSpPr>
        <p:spPr/>
        <p:txBody>
          <a:bodyPr/>
          <a:lstStyle/>
          <a:p>
            <a:fld id="{78AF3204-0D06-4E77-ABDE-F4433C802620}" type="slidenum">
              <a:rPr lang="en-US" smtClean="0"/>
              <a:t>61</a:t>
            </a:fld>
            <a:endParaRPr lang="en-US"/>
          </a:p>
        </p:txBody>
      </p:sp>
    </p:spTree>
    <p:extLst>
      <p:ext uri="{BB962C8B-B14F-4D97-AF65-F5344CB8AC3E}">
        <p14:creationId xmlns:p14="http://schemas.microsoft.com/office/powerpoint/2010/main" val="41694152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 model defines the AEP.  This is the AEP neutral assumption.  </a:t>
            </a:r>
          </a:p>
          <a:p>
            <a:r>
              <a:rPr lang="en-US" dirty="0"/>
              <a:t>The basin model captures the appropriate hydrologic conditions for the AEP.  You try to capture the appropriateness based on a calibrated model.  You assume the initial conditions (i.e. dry conditions for common frequency, wet condition for rare frequencies).  See if you can include variable Tc and R which changes as a function of rainfall.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62</a:t>
            </a:fld>
            <a:endParaRPr lang="en-US"/>
          </a:p>
        </p:txBody>
      </p:sp>
    </p:spTree>
    <p:extLst>
      <p:ext uri="{BB962C8B-B14F-4D97-AF65-F5344CB8AC3E}">
        <p14:creationId xmlns:p14="http://schemas.microsoft.com/office/powerpoint/2010/main" val="3473316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guidelines when performing this type of analysis:</a:t>
            </a:r>
          </a:p>
          <a:p>
            <a:pPr marL="228600" indent="-228600">
              <a:buAutoNum type="arabicPeriod"/>
            </a:pPr>
            <a:r>
              <a:rPr lang="en-US" dirty="0"/>
              <a:t>Calibrate your model across a range of events.  This means looking at storms that are small, medium, and large</a:t>
            </a:r>
          </a:p>
          <a:p>
            <a:pPr marL="228600" indent="-228600">
              <a:buAutoNum type="arabicPeriod"/>
            </a:pPr>
            <a:r>
              <a:rPr lang="en-US" dirty="0"/>
              <a:t>Based on your calibration, choose calibration parameter sets that represent a range of conditions</a:t>
            </a:r>
          </a:p>
          <a:p>
            <a:pPr marL="228600" indent="-228600">
              <a:buAutoNum type="arabicPeriod"/>
            </a:pPr>
            <a:r>
              <a:rPr lang="en-US" dirty="0"/>
              <a:t>Create a basin model for each condition set.  If you decide to use dry, average, wet, you would have three basin models</a:t>
            </a:r>
          </a:p>
          <a:p>
            <a:pPr marL="228600" indent="-228600">
              <a:buAutoNum type="arabicPeriod"/>
            </a:pPr>
            <a:r>
              <a:rPr lang="en-US" dirty="0"/>
              <a:t>Decide which AEPs need which condition.  Most likely, you have dry with common AEP and wet with rare AEP.  </a:t>
            </a:r>
          </a:p>
        </p:txBody>
      </p:sp>
      <p:sp>
        <p:nvSpPr>
          <p:cNvPr id="4" name="Slide Number Placeholder 3"/>
          <p:cNvSpPr>
            <a:spLocks noGrp="1"/>
          </p:cNvSpPr>
          <p:nvPr>
            <p:ph type="sldNum" sz="quarter" idx="5"/>
          </p:nvPr>
        </p:nvSpPr>
        <p:spPr/>
        <p:txBody>
          <a:bodyPr/>
          <a:lstStyle/>
          <a:p>
            <a:fld id="{78AF3204-0D06-4E77-ABDE-F4433C802620}" type="slidenum">
              <a:rPr lang="en-US" smtClean="0"/>
              <a:t>63</a:t>
            </a:fld>
            <a:endParaRPr lang="en-US"/>
          </a:p>
        </p:txBody>
      </p:sp>
    </p:spTree>
    <p:extLst>
      <p:ext uri="{BB962C8B-B14F-4D97-AF65-F5344CB8AC3E}">
        <p14:creationId xmlns:p14="http://schemas.microsoft.com/office/powerpoint/2010/main" val="384803881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use Frequency Analysis with any meteorologic model but probably use it with Hypothetical Storm, Frequency Storm, or maybe Specified Hyetograph.  </a:t>
            </a:r>
          </a:p>
        </p:txBody>
      </p:sp>
      <p:sp>
        <p:nvSpPr>
          <p:cNvPr id="4" name="Slide Number Placeholder 3"/>
          <p:cNvSpPr>
            <a:spLocks noGrp="1"/>
          </p:cNvSpPr>
          <p:nvPr>
            <p:ph type="sldNum" sz="quarter" idx="5"/>
          </p:nvPr>
        </p:nvSpPr>
        <p:spPr/>
        <p:txBody>
          <a:bodyPr/>
          <a:lstStyle/>
          <a:p>
            <a:fld id="{78AF3204-0D06-4E77-ABDE-F4433C802620}" type="slidenum">
              <a:rPr lang="en-US" smtClean="0"/>
              <a:t>64</a:t>
            </a:fld>
            <a:endParaRPr lang="en-US"/>
          </a:p>
        </p:txBody>
      </p:sp>
    </p:spTree>
    <p:extLst>
      <p:ext uri="{BB962C8B-B14F-4D97-AF65-F5344CB8AC3E}">
        <p14:creationId xmlns:p14="http://schemas.microsoft.com/office/powerpoint/2010/main" val="238785806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 tip: leave the storm area blank to automatically compute it as the drainage area above the computation point!</a:t>
            </a:r>
          </a:p>
        </p:txBody>
      </p:sp>
      <p:sp>
        <p:nvSpPr>
          <p:cNvPr id="4" name="Slide Number Placeholder 3"/>
          <p:cNvSpPr>
            <a:spLocks noGrp="1"/>
          </p:cNvSpPr>
          <p:nvPr>
            <p:ph type="sldNum" sz="quarter" idx="5"/>
          </p:nvPr>
        </p:nvSpPr>
        <p:spPr/>
        <p:txBody>
          <a:bodyPr/>
          <a:lstStyle/>
          <a:p>
            <a:fld id="{78AF3204-0D06-4E77-ABDE-F4433C802620}" type="slidenum">
              <a:rPr lang="en-US" smtClean="0"/>
              <a:t>65</a:t>
            </a:fld>
            <a:endParaRPr lang="en-US"/>
          </a:p>
        </p:txBody>
      </p:sp>
    </p:spTree>
    <p:extLst>
      <p:ext uri="{BB962C8B-B14F-4D97-AF65-F5344CB8AC3E}">
        <p14:creationId xmlns:p14="http://schemas.microsoft.com/office/powerpoint/2010/main" val="22917628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do this in your workshop.  As I mentioned throughout the presentation, there are different ways to vary the basin model or met model.  You can copy the met model and change the time pattern and/or the area reduction functions, create a new frequency analysis compute option and rerun the analysis.  You can see the change in your AEP flows base on a different time pattern selection or area reduction selection, or basin model selection.  </a:t>
            </a:r>
          </a:p>
        </p:txBody>
      </p:sp>
      <p:sp>
        <p:nvSpPr>
          <p:cNvPr id="4" name="Slide Number Placeholder 3"/>
          <p:cNvSpPr>
            <a:spLocks noGrp="1"/>
          </p:cNvSpPr>
          <p:nvPr>
            <p:ph type="sldNum" sz="quarter" idx="5"/>
          </p:nvPr>
        </p:nvSpPr>
        <p:spPr/>
        <p:txBody>
          <a:bodyPr/>
          <a:lstStyle/>
          <a:p>
            <a:fld id="{78AF3204-0D06-4E77-ABDE-F4433C802620}" type="slidenum">
              <a:rPr lang="en-US" smtClean="0"/>
              <a:t>69</a:t>
            </a:fld>
            <a:endParaRPr lang="en-US"/>
          </a:p>
        </p:txBody>
      </p:sp>
    </p:spTree>
    <p:extLst>
      <p:ext uri="{BB962C8B-B14F-4D97-AF65-F5344CB8AC3E}">
        <p14:creationId xmlns:p14="http://schemas.microsoft.com/office/powerpoint/2010/main" val="7065196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72</a:t>
            </a:fld>
            <a:endParaRPr lang="en-US"/>
          </a:p>
        </p:txBody>
      </p:sp>
    </p:spTree>
    <p:extLst>
      <p:ext uri="{BB962C8B-B14F-4D97-AF65-F5344CB8AC3E}">
        <p14:creationId xmlns:p14="http://schemas.microsoft.com/office/powerpoint/2010/main" val="17673163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73</a:t>
            </a:fld>
            <a:endParaRPr lang="en-US"/>
          </a:p>
        </p:txBody>
      </p:sp>
    </p:spTree>
    <p:extLst>
      <p:ext uri="{BB962C8B-B14F-4D97-AF65-F5344CB8AC3E}">
        <p14:creationId xmlns:p14="http://schemas.microsoft.com/office/powerpoint/2010/main" val="2839777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HMS project can have multiple basin models – usually they represent the same watershed but with different methods and/or parameters set or selected.</a:t>
            </a:r>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3863892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HMS project will also have several met models – each is used to represent a different set of processes or potentially different periods in time for boundary conditions.</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3841802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different compute types.  Method for setting model parameters and managing results and will get you simulated results.  These can serve different purposes, Optimization is used for optimizing a parameter value based some maximization or minimization of a given metric.  The methods I would point your attention to are the Simulation Run, Uncertainty Analysis, and Frequency Analysis </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14146700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four types of input data: Time-series, Paired data, Grid Data, and Terrain data.  </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4021433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5/1/2024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5/1/2024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4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36.svg"/><Relationship Id="rId4" Type="http://schemas.openxmlformats.org/officeDocument/2006/relationships/image" Target="../media/image35.png"/></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Flood Frequency Analysis Using HEC-HMS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fontScale="70000" lnSpcReduction="20000"/>
          </a:bodyPr>
          <a:lstStyle/>
          <a:p>
            <a:r>
              <a:rPr lang="en-US" dirty="0"/>
              <a:t>Flood Frequency Analysis PROSPECT</a:t>
            </a:r>
          </a:p>
          <a:p>
            <a:r>
              <a:rPr lang="en-US" sz="2000" dirty="0"/>
              <a:t>May 2024</a:t>
            </a:r>
          </a:p>
          <a:p>
            <a:endParaRPr lang="en-US" dirty="0"/>
          </a:p>
          <a:p>
            <a:r>
              <a:rPr lang="en-US" dirty="0"/>
              <a:t>David Ho, P.H.</a:t>
            </a:r>
          </a:p>
          <a:p>
            <a:endParaRPr lang="en-US" dirty="0"/>
          </a:p>
          <a:p>
            <a:r>
              <a:rPr lang="en-US" dirty="0"/>
              <a:t>Original Slides from: </a:t>
            </a:r>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9F86C-2CD6-45A5-BD66-31B977FADFDD}"/>
              </a:ext>
            </a:extLst>
          </p:cNvPr>
          <p:cNvSpPr>
            <a:spLocks noGrp="1"/>
          </p:cNvSpPr>
          <p:nvPr>
            <p:ph type="title"/>
          </p:nvPr>
        </p:nvSpPr>
        <p:spPr/>
        <p:txBody>
          <a:bodyPr/>
          <a:lstStyle/>
          <a:p>
            <a:r>
              <a:rPr lang="en-US" dirty="0"/>
              <a:t>Data Management</a:t>
            </a:r>
          </a:p>
        </p:txBody>
      </p:sp>
      <p:sp>
        <p:nvSpPr>
          <p:cNvPr id="3" name="Content Placeholder 2">
            <a:extLst>
              <a:ext uri="{FF2B5EF4-FFF2-40B4-BE49-F238E27FC236}">
                <a16:creationId xmlns:a16="http://schemas.microsoft.com/office/drawing/2014/main" id="{C0AF9017-7E60-4742-AFCD-183DB0CD3710}"/>
              </a:ext>
            </a:extLst>
          </p:cNvPr>
          <p:cNvSpPr>
            <a:spLocks noGrp="1"/>
          </p:cNvSpPr>
          <p:nvPr>
            <p:ph idx="1"/>
          </p:nvPr>
        </p:nvSpPr>
        <p:spPr>
          <a:xfrm>
            <a:off x="838200" y="1825625"/>
            <a:ext cx="10515600" cy="2964089"/>
          </a:xfrm>
        </p:spPr>
        <p:txBody>
          <a:bodyPr numCol="2">
            <a:normAutofit fontScale="92500" lnSpcReduction="10000"/>
          </a:bodyPr>
          <a:lstStyle/>
          <a:p>
            <a:r>
              <a:rPr lang="en-US" dirty="0"/>
              <a:t>Four main types:</a:t>
            </a:r>
          </a:p>
          <a:p>
            <a:pPr lvl="1"/>
            <a:r>
              <a:rPr lang="en-US" dirty="0"/>
              <a:t>Time-series data</a:t>
            </a:r>
          </a:p>
          <a:p>
            <a:pPr lvl="2"/>
            <a:r>
              <a:rPr lang="en-US" dirty="0"/>
              <a:t>Discharge, precipitation, temperature</a:t>
            </a:r>
          </a:p>
          <a:p>
            <a:pPr lvl="1"/>
            <a:r>
              <a:rPr lang="en-US" dirty="0">
                <a:solidFill>
                  <a:srgbClr val="C00000"/>
                </a:solidFill>
              </a:rPr>
              <a:t>Paired data</a:t>
            </a:r>
          </a:p>
          <a:p>
            <a:pPr lvl="2"/>
            <a:r>
              <a:rPr lang="en-US" dirty="0">
                <a:solidFill>
                  <a:srgbClr val="C00000"/>
                </a:solidFill>
              </a:rPr>
              <a:t>Areal reduction, elevation-storage</a:t>
            </a:r>
          </a:p>
          <a:p>
            <a:pPr lvl="1"/>
            <a:r>
              <a:rPr lang="en-US" dirty="0">
                <a:solidFill>
                  <a:srgbClr val="C00000"/>
                </a:solidFill>
              </a:rPr>
              <a:t>Grid data</a:t>
            </a:r>
          </a:p>
          <a:p>
            <a:pPr lvl="2"/>
            <a:r>
              <a:rPr lang="en-US" dirty="0">
                <a:solidFill>
                  <a:srgbClr val="C00000"/>
                </a:solidFill>
              </a:rPr>
              <a:t>Precipitation, CN grid</a:t>
            </a:r>
          </a:p>
          <a:p>
            <a:pPr lvl="1"/>
            <a:r>
              <a:rPr lang="en-US" dirty="0"/>
              <a:t>Terrain data</a:t>
            </a:r>
          </a:p>
          <a:p>
            <a:pPr lvl="2"/>
            <a:r>
              <a:rPr lang="en-US" dirty="0"/>
              <a:t>DEM</a:t>
            </a:r>
          </a:p>
          <a:p>
            <a:r>
              <a:rPr lang="en-US" dirty="0"/>
              <a:t>Re-usable data components</a:t>
            </a:r>
          </a:p>
          <a:p>
            <a:r>
              <a:rPr lang="en-US" dirty="0"/>
              <a:t>Estimate or set parameters</a:t>
            </a:r>
          </a:p>
          <a:p>
            <a:r>
              <a:rPr lang="en-US" dirty="0"/>
              <a:t>Provide boundary conditions</a:t>
            </a:r>
          </a:p>
          <a:p>
            <a:endParaRPr lang="en-US" dirty="0"/>
          </a:p>
          <a:p>
            <a:endParaRPr lang="en-US" dirty="0"/>
          </a:p>
          <a:p>
            <a:endParaRPr lang="en-US" dirty="0"/>
          </a:p>
        </p:txBody>
      </p:sp>
    </p:spTree>
    <p:extLst>
      <p:ext uri="{BB962C8B-B14F-4D97-AF65-F5344CB8AC3E}">
        <p14:creationId xmlns:p14="http://schemas.microsoft.com/office/powerpoint/2010/main" val="3585264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5B3F69-9FFD-4263-91CF-ED9E6D62E90C}"/>
              </a:ext>
            </a:extLst>
          </p:cNvPr>
          <p:cNvSpPr>
            <a:spLocks noGrp="1"/>
          </p:cNvSpPr>
          <p:nvPr>
            <p:ph type="title"/>
          </p:nvPr>
        </p:nvSpPr>
        <p:spPr/>
        <p:txBody>
          <a:bodyPr/>
          <a:lstStyle/>
          <a:p>
            <a:r>
              <a:rPr lang="en-US" dirty="0"/>
              <a:t>Setting Up an HEC-HMS Model</a:t>
            </a:r>
          </a:p>
        </p:txBody>
      </p:sp>
      <p:sp>
        <p:nvSpPr>
          <p:cNvPr id="5" name="Text Placeholder 4">
            <a:extLst>
              <a:ext uri="{FF2B5EF4-FFF2-40B4-BE49-F238E27FC236}">
                <a16:creationId xmlns:a16="http://schemas.microsoft.com/office/drawing/2014/main" id="{7A33B012-6767-4E8D-808D-7264931BA00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585616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01B3A1-FC8D-4DDC-8539-C08429813D8D}"/>
              </a:ext>
            </a:extLst>
          </p:cNvPr>
          <p:cNvSpPr>
            <a:spLocks noGrp="1"/>
          </p:cNvSpPr>
          <p:nvPr>
            <p:ph type="title"/>
          </p:nvPr>
        </p:nvSpPr>
        <p:spPr/>
        <p:txBody>
          <a:bodyPr/>
          <a:lstStyle/>
          <a:p>
            <a:r>
              <a:rPr lang="en-US" dirty="0"/>
              <a:t>Model Inputs for a Basic Model</a:t>
            </a:r>
          </a:p>
        </p:txBody>
      </p:sp>
      <p:sp>
        <p:nvSpPr>
          <p:cNvPr id="5" name="Content Placeholder 4">
            <a:extLst>
              <a:ext uri="{FF2B5EF4-FFF2-40B4-BE49-F238E27FC236}">
                <a16:creationId xmlns:a16="http://schemas.microsoft.com/office/drawing/2014/main" id="{4EECD5B6-B796-4604-9B52-EA5C8783F7D8}"/>
              </a:ext>
            </a:extLst>
          </p:cNvPr>
          <p:cNvSpPr>
            <a:spLocks noGrp="1"/>
          </p:cNvSpPr>
          <p:nvPr>
            <p:ph idx="1"/>
          </p:nvPr>
        </p:nvSpPr>
        <p:spPr/>
        <p:txBody>
          <a:bodyPr/>
          <a:lstStyle/>
          <a:p>
            <a:r>
              <a:rPr lang="en-US" dirty="0"/>
              <a:t>Basin model</a:t>
            </a:r>
          </a:p>
          <a:p>
            <a:pPr lvl="1"/>
            <a:r>
              <a:rPr lang="en-US" dirty="0"/>
              <a:t>Subbasin element</a:t>
            </a:r>
          </a:p>
          <a:p>
            <a:r>
              <a:rPr lang="en-US" dirty="0"/>
              <a:t>Meteorologic model</a:t>
            </a:r>
          </a:p>
          <a:p>
            <a:pPr lvl="1"/>
            <a:r>
              <a:rPr lang="en-US" dirty="0"/>
              <a:t>Precipitation method</a:t>
            </a:r>
          </a:p>
        </p:txBody>
      </p:sp>
    </p:spTree>
    <p:extLst>
      <p:ext uri="{BB962C8B-B14F-4D97-AF65-F5344CB8AC3E}">
        <p14:creationId xmlns:p14="http://schemas.microsoft.com/office/powerpoint/2010/main" val="870372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A117F-DA94-4EDB-8040-00AEC3D0A6C6}"/>
              </a:ext>
            </a:extLst>
          </p:cNvPr>
          <p:cNvSpPr>
            <a:spLocks noGrp="1"/>
          </p:cNvSpPr>
          <p:nvPr>
            <p:ph type="title"/>
          </p:nvPr>
        </p:nvSpPr>
        <p:spPr/>
        <p:txBody>
          <a:bodyPr/>
          <a:lstStyle/>
          <a:p>
            <a:r>
              <a:rPr lang="en-US" dirty="0"/>
              <a:t>Subbasin Processes</a:t>
            </a:r>
          </a:p>
        </p:txBody>
      </p:sp>
      <p:sp>
        <p:nvSpPr>
          <p:cNvPr id="3" name="Content Placeholder 2">
            <a:extLst>
              <a:ext uri="{FF2B5EF4-FFF2-40B4-BE49-F238E27FC236}">
                <a16:creationId xmlns:a16="http://schemas.microsoft.com/office/drawing/2014/main" id="{B99F72CC-DAE7-477A-A034-A9A5D87211F5}"/>
              </a:ext>
            </a:extLst>
          </p:cNvPr>
          <p:cNvSpPr>
            <a:spLocks noGrp="1"/>
          </p:cNvSpPr>
          <p:nvPr>
            <p:ph idx="1"/>
          </p:nvPr>
        </p:nvSpPr>
        <p:spPr/>
        <p:txBody>
          <a:bodyPr/>
          <a:lstStyle/>
          <a:p>
            <a:r>
              <a:rPr lang="en-US" dirty="0"/>
              <a:t>Canopy</a:t>
            </a:r>
          </a:p>
          <a:p>
            <a:r>
              <a:rPr lang="en-US" dirty="0"/>
              <a:t>Surface</a:t>
            </a:r>
          </a:p>
          <a:p>
            <a:r>
              <a:rPr lang="en-US" dirty="0">
                <a:solidFill>
                  <a:srgbClr val="C00000"/>
                </a:solidFill>
              </a:rPr>
              <a:t>Loss</a:t>
            </a:r>
          </a:p>
          <a:p>
            <a:r>
              <a:rPr lang="en-US" dirty="0">
                <a:solidFill>
                  <a:srgbClr val="C00000"/>
                </a:solidFill>
              </a:rPr>
              <a:t>Transform</a:t>
            </a:r>
          </a:p>
          <a:p>
            <a:r>
              <a:rPr lang="en-US" dirty="0">
                <a:solidFill>
                  <a:srgbClr val="C00000"/>
                </a:solidFill>
              </a:rPr>
              <a:t>Baseflow</a:t>
            </a:r>
          </a:p>
          <a:p>
            <a:r>
              <a:rPr lang="en-US" dirty="0"/>
              <a:t>Discretization</a:t>
            </a:r>
          </a:p>
        </p:txBody>
      </p:sp>
      <p:pic>
        <p:nvPicPr>
          <p:cNvPr id="5" name="Picture 4">
            <a:extLst>
              <a:ext uri="{FF2B5EF4-FFF2-40B4-BE49-F238E27FC236}">
                <a16:creationId xmlns:a16="http://schemas.microsoft.com/office/drawing/2014/main" id="{C763EE0F-3872-4705-BB27-F72934DB3D08}"/>
              </a:ext>
            </a:extLst>
          </p:cNvPr>
          <p:cNvPicPr>
            <a:picLocks noChangeAspect="1"/>
          </p:cNvPicPr>
          <p:nvPr/>
        </p:nvPicPr>
        <p:blipFill>
          <a:blip r:embed="rId3"/>
          <a:stretch>
            <a:fillRect/>
          </a:stretch>
        </p:blipFill>
        <p:spPr>
          <a:xfrm>
            <a:off x="5150639" y="1825625"/>
            <a:ext cx="6312492" cy="3949922"/>
          </a:xfrm>
          <a:prstGeom prst="rect">
            <a:avLst/>
          </a:prstGeom>
        </p:spPr>
      </p:pic>
    </p:spTree>
    <p:extLst>
      <p:ext uri="{BB962C8B-B14F-4D97-AF65-F5344CB8AC3E}">
        <p14:creationId xmlns:p14="http://schemas.microsoft.com/office/powerpoint/2010/main" val="1701377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6AF6F53-23A9-4DC8-A1F2-49592C651A83}"/>
              </a:ext>
            </a:extLst>
          </p:cNvPr>
          <p:cNvSpPr/>
          <p:nvPr/>
        </p:nvSpPr>
        <p:spPr>
          <a:xfrm>
            <a:off x="3352800" y="3429000"/>
            <a:ext cx="5486400" cy="1371600"/>
          </a:xfrm>
          <a:prstGeom prst="rect">
            <a:avLst/>
          </a:prstGeom>
          <a:solidFill>
            <a:srgbClr val="CC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289543C5-3067-4F7B-966E-12D3900FE210}"/>
              </a:ext>
            </a:extLst>
          </p:cNvPr>
          <p:cNvSpPr/>
          <p:nvPr/>
        </p:nvSpPr>
        <p:spPr>
          <a:xfrm>
            <a:off x="3352800" y="4788725"/>
            <a:ext cx="5486400" cy="1371600"/>
          </a:xfrm>
          <a:prstGeom prst="rect">
            <a:avLst/>
          </a:prstGeom>
          <a:solidFill>
            <a:srgbClr val="9966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8B87F40-3561-49C0-8B33-5D530D3893BB}"/>
              </a:ext>
            </a:extLst>
          </p:cNvPr>
          <p:cNvSpPr/>
          <p:nvPr/>
        </p:nvSpPr>
        <p:spPr>
          <a:xfrm>
            <a:off x="0" y="0"/>
            <a:ext cx="12192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effectLst>
                  <a:outerShdw blurRad="38100" dist="38100" dir="2700000" algn="tl">
                    <a:srgbClr val="000000">
                      <a:alpha val="43137"/>
                    </a:srgbClr>
                  </a:outerShdw>
                </a:effectLst>
                <a:latin typeface="Lato" panose="020F0502020204030203" pitchFamily="34" charset="0"/>
              </a:rPr>
              <a:t>Meteorologic Model</a:t>
            </a:r>
          </a:p>
        </p:txBody>
      </p:sp>
      <p:sp>
        <p:nvSpPr>
          <p:cNvPr id="8" name="Arrow: Down 7">
            <a:extLst>
              <a:ext uri="{FF2B5EF4-FFF2-40B4-BE49-F238E27FC236}">
                <a16:creationId xmlns:a16="http://schemas.microsoft.com/office/drawing/2014/main" id="{CDAB74EF-8F78-4D89-B58C-90CD7E4DC4CF}"/>
              </a:ext>
            </a:extLst>
          </p:cNvPr>
          <p:cNvSpPr/>
          <p:nvPr/>
        </p:nvSpPr>
        <p:spPr>
          <a:xfrm>
            <a:off x="3239159" y="914400"/>
            <a:ext cx="457200" cy="14953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667CABD-9C45-495B-8DD9-FA06DFA4B340}"/>
              </a:ext>
            </a:extLst>
          </p:cNvPr>
          <p:cNvSpPr txBox="1"/>
          <p:nvPr/>
        </p:nvSpPr>
        <p:spPr>
          <a:xfrm>
            <a:off x="3467759" y="1296071"/>
            <a:ext cx="1686296" cy="369332"/>
          </a:xfrm>
          <a:prstGeom prst="rect">
            <a:avLst/>
          </a:prstGeom>
          <a:noFill/>
        </p:spPr>
        <p:txBody>
          <a:bodyPr wrap="square" rtlCol="0">
            <a:spAutoFit/>
          </a:bodyPr>
          <a:lstStyle/>
          <a:p>
            <a:pPr algn="ctr"/>
            <a:r>
              <a:rPr lang="en-US" b="1" dirty="0">
                <a:solidFill>
                  <a:schemeClr val="accent1"/>
                </a:solidFill>
                <a:effectLst>
                  <a:outerShdw blurRad="38100" dist="38100" dir="2700000" algn="tl">
                    <a:srgbClr val="000000">
                      <a:alpha val="43137"/>
                    </a:srgbClr>
                  </a:outerShdw>
                </a:effectLst>
                <a:latin typeface="Lato" panose="020F0502020204030203" pitchFamily="34" charset="0"/>
              </a:rPr>
              <a:t>Precipitation</a:t>
            </a:r>
          </a:p>
        </p:txBody>
      </p:sp>
      <p:sp>
        <p:nvSpPr>
          <p:cNvPr id="10" name="Arrow: Bent 9">
            <a:extLst>
              <a:ext uri="{FF2B5EF4-FFF2-40B4-BE49-F238E27FC236}">
                <a16:creationId xmlns:a16="http://schemas.microsoft.com/office/drawing/2014/main" id="{18E533A8-2641-4FCD-B79E-6FA8349276A7}"/>
              </a:ext>
            </a:extLst>
          </p:cNvPr>
          <p:cNvSpPr/>
          <p:nvPr/>
        </p:nvSpPr>
        <p:spPr>
          <a:xfrm rot="10800000" flipH="1">
            <a:off x="3352800" y="3426988"/>
            <a:ext cx="914400" cy="159268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Right 11">
            <a:extLst>
              <a:ext uri="{FF2B5EF4-FFF2-40B4-BE49-F238E27FC236}">
                <a16:creationId xmlns:a16="http://schemas.microsoft.com/office/drawing/2014/main" id="{F4487D97-AB4D-4903-B9A2-93236F6A0613}"/>
              </a:ext>
            </a:extLst>
          </p:cNvPr>
          <p:cNvSpPr/>
          <p:nvPr/>
        </p:nvSpPr>
        <p:spPr>
          <a:xfrm>
            <a:off x="5376304" y="3949854"/>
            <a:ext cx="3462896"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effectLst>
                  <a:outerShdw blurRad="38100" dist="38100" dir="2700000" algn="tl">
                    <a:srgbClr val="000000">
                      <a:alpha val="43137"/>
                    </a:srgbClr>
                  </a:outerShdw>
                </a:effectLst>
                <a:latin typeface="Lato" panose="020F0502020204030203" pitchFamily="34" charset="0"/>
              </a:rPr>
              <a:t>Interflow</a:t>
            </a:r>
          </a:p>
        </p:txBody>
      </p:sp>
      <p:sp>
        <p:nvSpPr>
          <p:cNvPr id="13" name="Arrow: Right 12">
            <a:extLst>
              <a:ext uri="{FF2B5EF4-FFF2-40B4-BE49-F238E27FC236}">
                <a16:creationId xmlns:a16="http://schemas.microsoft.com/office/drawing/2014/main" id="{F94A220B-1FC4-4141-A9F9-61249007A36A}"/>
              </a:ext>
            </a:extLst>
          </p:cNvPr>
          <p:cNvSpPr/>
          <p:nvPr/>
        </p:nvSpPr>
        <p:spPr>
          <a:xfrm>
            <a:off x="5376304" y="2957732"/>
            <a:ext cx="3462896"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effectLst>
                  <a:outerShdw blurRad="38100" dist="38100" dir="2700000" algn="tl">
                    <a:srgbClr val="000000">
                      <a:alpha val="43137"/>
                    </a:srgbClr>
                  </a:outerShdw>
                </a:effectLst>
                <a:latin typeface="Lato" panose="020F0502020204030203" pitchFamily="34" charset="0"/>
              </a:rPr>
              <a:t>Direct Runoff</a:t>
            </a:r>
          </a:p>
        </p:txBody>
      </p:sp>
      <p:sp>
        <p:nvSpPr>
          <p:cNvPr id="14" name="Arrow: Right 13">
            <a:extLst>
              <a:ext uri="{FF2B5EF4-FFF2-40B4-BE49-F238E27FC236}">
                <a16:creationId xmlns:a16="http://schemas.microsoft.com/office/drawing/2014/main" id="{679D317D-88A4-49A8-9E6A-E3771F2173C0}"/>
              </a:ext>
            </a:extLst>
          </p:cNvPr>
          <p:cNvSpPr/>
          <p:nvPr/>
        </p:nvSpPr>
        <p:spPr>
          <a:xfrm>
            <a:off x="5376304" y="5309580"/>
            <a:ext cx="3462896"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effectLst>
                  <a:outerShdw blurRad="38100" dist="38100" dir="2700000" algn="tl">
                    <a:srgbClr val="000000">
                      <a:alpha val="43137"/>
                    </a:srgbClr>
                  </a:outerShdw>
                </a:effectLst>
                <a:latin typeface="Lato" panose="020F0502020204030203" pitchFamily="34" charset="0"/>
              </a:rPr>
              <a:t>Baseflow</a:t>
            </a:r>
          </a:p>
        </p:txBody>
      </p:sp>
      <p:sp>
        <p:nvSpPr>
          <p:cNvPr id="15" name="Arrow: Bent 14">
            <a:extLst>
              <a:ext uri="{FF2B5EF4-FFF2-40B4-BE49-F238E27FC236}">
                <a16:creationId xmlns:a16="http://schemas.microsoft.com/office/drawing/2014/main" id="{D18334C6-F53B-4EC9-88E7-3643CACBE681}"/>
              </a:ext>
            </a:extLst>
          </p:cNvPr>
          <p:cNvSpPr/>
          <p:nvPr/>
        </p:nvSpPr>
        <p:spPr>
          <a:xfrm rot="10800000" flipH="1">
            <a:off x="3352800" y="2512588"/>
            <a:ext cx="914400" cy="9144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a:extLst>
              <a:ext uri="{FF2B5EF4-FFF2-40B4-BE49-F238E27FC236}">
                <a16:creationId xmlns:a16="http://schemas.microsoft.com/office/drawing/2014/main" id="{C69C06BE-FFDD-452F-8D07-016D06297776}"/>
              </a:ext>
            </a:extLst>
          </p:cNvPr>
          <p:cNvSpPr/>
          <p:nvPr/>
        </p:nvSpPr>
        <p:spPr>
          <a:xfrm>
            <a:off x="3038475" y="2409700"/>
            <a:ext cx="1466850" cy="2743325"/>
          </a:xfrm>
          <a:prstGeom prst="rect">
            <a:avLst/>
          </a:prstGeom>
          <a:solidFill>
            <a:srgbClr val="FFFFFF">
              <a:alpha val="25098"/>
            </a:srgbClr>
          </a:solid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Loss</a:t>
            </a:r>
          </a:p>
        </p:txBody>
      </p:sp>
      <p:sp>
        <p:nvSpPr>
          <p:cNvPr id="22" name="Arrow: Down 21">
            <a:extLst>
              <a:ext uri="{FF2B5EF4-FFF2-40B4-BE49-F238E27FC236}">
                <a16:creationId xmlns:a16="http://schemas.microsoft.com/office/drawing/2014/main" id="{24AAE0AA-6488-462F-944F-FA6ACB62EEE9}"/>
              </a:ext>
            </a:extLst>
          </p:cNvPr>
          <p:cNvSpPr/>
          <p:nvPr/>
        </p:nvSpPr>
        <p:spPr>
          <a:xfrm>
            <a:off x="4988440" y="5766779"/>
            <a:ext cx="457200" cy="9161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4533076-3838-4451-8150-BF73E1F6EC1E}"/>
              </a:ext>
            </a:extLst>
          </p:cNvPr>
          <p:cNvSpPr/>
          <p:nvPr/>
        </p:nvSpPr>
        <p:spPr>
          <a:xfrm>
            <a:off x="5057775" y="3781362"/>
            <a:ext cx="4095750" cy="2148170"/>
          </a:xfrm>
          <a:prstGeom prst="rect">
            <a:avLst/>
          </a:prstGeom>
          <a:solidFill>
            <a:srgbClr val="FFFFFF">
              <a:alpha val="25098"/>
            </a:srgbClr>
          </a:solid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Baseflow</a:t>
            </a:r>
          </a:p>
        </p:txBody>
      </p:sp>
      <p:sp>
        <p:nvSpPr>
          <p:cNvPr id="20" name="Rectangle 19">
            <a:extLst>
              <a:ext uri="{FF2B5EF4-FFF2-40B4-BE49-F238E27FC236}">
                <a16:creationId xmlns:a16="http://schemas.microsoft.com/office/drawing/2014/main" id="{F81793E7-B31C-40AC-B185-076835938642}"/>
              </a:ext>
            </a:extLst>
          </p:cNvPr>
          <p:cNvSpPr/>
          <p:nvPr/>
        </p:nvSpPr>
        <p:spPr>
          <a:xfrm>
            <a:off x="5046485" y="2409700"/>
            <a:ext cx="4095751" cy="1117172"/>
          </a:xfrm>
          <a:prstGeom prst="rect">
            <a:avLst/>
          </a:prstGeom>
          <a:solidFill>
            <a:srgbClr val="FFFFFF">
              <a:alpha val="25098"/>
            </a:srgbClr>
          </a:solid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Transform</a:t>
            </a:r>
          </a:p>
        </p:txBody>
      </p:sp>
      <p:sp>
        <p:nvSpPr>
          <p:cNvPr id="21" name="TextBox 20">
            <a:extLst>
              <a:ext uri="{FF2B5EF4-FFF2-40B4-BE49-F238E27FC236}">
                <a16:creationId xmlns:a16="http://schemas.microsoft.com/office/drawing/2014/main" id="{95E0BD1C-58A1-40F2-B5E7-98FD4F3DC6BD}"/>
              </a:ext>
            </a:extLst>
          </p:cNvPr>
          <p:cNvSpPr txBox="1"/>
          <p:nvPr/>
        </p:nvSpPr>
        <p:spPr>
          <a:xfrm>
            <a:off x="9472054" y="4747934"/>
            <a:ext cx="2470068" cy="400110"/>
          </a:xfrm>
          <a:prstGeom prst="rect">
            <a:avLst/>
          </a:prstGeom>
          <a:noFill/>
        </p:spPr>
        <p:txBody>
          <a:bodyPr wrap="square" rtlCol="0">
            <a:spAutoFit/>
          </a:bodyPr>
          <a:lstStyle/>
          <a:p>
            <a:pPr algn="ctr"/>
            <a:r>
              <a:rPr lang="en-US" sz="2000" b="1" dirty="0">
                <a:effectLst>
                  <a:outerShdw blurRad="38100" dist="38100" dir="2700000" algn="tl">
                    <a:srgbClr val="000000">
                      <a:alpha val="43137"/>
                    </a:srgbClr>
                  </a:outerShdw>
                </a:effectLst>
                <a:latin typeface="Lato" panose="020F0502020204030203" pitchFamily="34" charset="0"/>
              </a:rPr>
              <a:t>Subbasin Outlet</a:t>
            </a:r>
          </a:p>
        </p:txBody>
      </p:sp>
      <p:grpSp>
        <p:nvGrpSpPr>
          <p:cNvPr id="26" name="Group 25">
            <a:extLst>
              <a:ext uri="{FF2B5EF4-FFF2-40B4-BE49-F238E27FC236}">
                <a16:creationId xmlns:a16="http://schemas.microsoft.com/office/drawing/2014/main" id="{7D2F53F6-1A7B-41DE-8335-A4EE08E985C8}"/>
              </a:ext>
            </a:extLst>
          </p:cNvPr>
          <p:cNvGrpSpPr/>
          <p:nvPr/>
        </p:nvGrpSpPr>
        <p:grpSpPr>
          <a:xfrm>
            <a:off x="10135588" y="3376334"/>
            <a:ext cx="1143000" cy="1143000"/>
            <a:chOff x="6572579" y="1168890"/>
            <a:chExt cx="1143000" cy="1143000"/>
          </a:xfrm>
        </p:grpSpPr>
        <p:sp>
          <p:nvSpPr>
            <p:cNvPr id="23" name="Rectangle 22">
              <a:extLst>
                <a:ext uri="{FF2B5EF4-FFF2-40B4-BE49-F238E27FC236}">
                  <a16:creationId xmlns:a16="http://schemas.microsoft.com/office/drawing/2014/main" id="{82DCF7F8-763F-42C1-82AE-894F49942934}"/>
                </a:ext>
              </a:extLst>
            </p:cNvPr>
            <p:cNvSpPr/>
            <p:nvPr/>
          </p:nvSpPr>
          <p:spPr>
            <a:xfrm>
              <a:off x="6572579" y="1168890"/>
              <a:ext cx="1143000" cy="1143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CBBC4458-0B65-41E5-8329-7EBAEAF929A1}"/>
                </a:ext>
              </a:extLst>
            </p:cNvPr>
            <p:cNvSpPr/>
            <p:nvPr/>
          </p:nvSpPr>
          <p:spPr>
            <a:xfrm>
              <a:off x="6626431" y="1296071"/>
              <a:ext cx="1068779" cy="936490"/>
            </a:xfrm>
            <a:custGeom>
              <a:avLst/>
              <a:gdLst>
                <a:gd name="connsiteX0" fmla="*/ 0 w 1068779"/>
                <a:gd name="connsiteY0" fmla="*/ 727062 h 727062"/>
                <a:gd name="connsiteX1" fmla="*/ 225631 w 1068779"/>
                <a:gd name="connsiteY1" fmla="*/ 620184 h 727062"/>
                <a:gd name="connsiteX2" fmla="*/ 320634 w 1068779"/>
                <a:gd name="connsiteY2" fmla="*/ 430179 h 727062"/>
                <a:gd name="connsiteX3" fmla="*/ 368135 w 1068779"/>
                <a:gd name="connsiteY3" fmla="*/ 240174 h 727062"/>
                <a:gd name="connsiteX4" fmla="*/ 451263 w 1068779"/>
                <a:gd name="connsiteY4" fmla="*/ 14543 h 727062"/>
                <a:gd name="connsiteX5" fmla="*/ 546265 w 1068779"/>
                <a:gd name="connsiteY5" fmla="*/ 50169 h 727062"/>
                <a:gd name="connsiteX6" fmla="*/ 617517 w 1068779"/>
                <a:gd name="connsiteY6" fmla="*/ 275800 h 727062"/>
                <a:gd name="connsiteX7" fmla="*/ 724395 w 1068779"/>
                <a:gd name="connsiteY7" fmla="*/ 501431 h 727062"/>
                <a:gd name="connsiteX8" fmla="*/ 855024 w 1068779"/>
                <a:gd name="connsiteY8" fmla="*/ 632059 h 727062"/>
                <a:gd name="connsiteX9" fmla="*/ 1068779 w 1068779"/>
                <a:gd name="connsiteY9" fmla="*/ 691436 h 727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779" h="727062">
                  <a:moveTo>
                    <a:pt x="0" y="727062"/>
                  </a:moveTo>
                  <a:cubicBezTo>
                    <a:pt x="86096" y="698363"/>
                    <a:pt x="172192" y="669664"/>
                    <a:pt x="225631" y="620184"/>
                  </a:cubicBezTo>
                  <a:cubicBezTo>
                    <a:pt x="279070" y="570704"/>
                    <a:pt x="296883" y="493514"/>
                    <a:pt x="320634" y="430179"/>
                  </a:cubicBezTo>
                  <a:cubicBezTo>
                    <a:pt x="344385" y="366844"/>
                    <a:pt x="346364" y="309447"/>
                    <a:pt x="368135" y="240174"/>
                  </a:cubicBezTo>
                  <a:cubicBezTo>
                    <a:pt x="389906" y="170901"/>
                    <a:pt x="421575" y="46210"/>
                    <a:pt x="451263" y="14543"/>
                  </a:cubicBezTo>
                  <a:cubicBezTo>
                    <a:pt x="480951" y="-17124"/>
                    <a:pt x="518556" y="6626"/>
                    <a:pt x="546265" y="50169"/>
                  </a:cubicBezTo>
                  <a:cubicBezTo>
                    <a:pt x="573974" y="93712"/>
                    <a:pt x="587829" y="200590"/>
                    <a:pt x="617517" y="275800"/>
                  </a:cubicBezTo>
                  <a:cubicBezTo>
                    <a:pt x="647205" y="351010"/>
                    <a:pt x="684811" y="442055"/>
                    <a:pt x="724395" y="501431"/>
                  </a:cubicBezTo>
                  <a:cubicBezTo>
                    <a:pt x="763979" y="560807"/>
                    <a:pt x="797627" y="600392"/>
                    <a:pt x="855024" y="632059"/>
                  </a:cubicBezTo>
                  <a:cubicBezTo>
                    <a:pt x="912421" y="663726"/>
                    <a:pt x="990600" y="677581"/>
                    <a:pt x="1068779" y="691436"/>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71849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C64B9-9DDA-4CBE-94E6-06E85A2F2AFE}"/>
              </a:ext>
            </a:extLst>
          </p:cNvPr>
          <p:cNvSpPr>
            <a:spLocks noGrp="1"/>
          </p:cNvSpPr>
          <p:nvPr>
            <p:ph type="title"/>
          </p:nvPr>
        </p:nvSpPr>
        <p:spPr/>
        <p:txBody>
          <a:bodyPr/>
          <a:lstStyle/>
          <a:p>
            <a:r>
              <a:rPr lang="en-US" dirty="0"/>
              <a:t>Loss Methods</a:t>
            </a:r>
          </a:p>
        </p:txBody>
      </p:sp>
      <p:sp>
        <p:nvSpPr>
          <p:cNvPr id="3" name="Content Placeholder 2">
            <a:extLst>
              <a:ext uri="{FF2B5EF4-FFF2-40B4-BE49-F238E27FC236}">
                <a16:creationId xmlns:a16="http://schemas.microsoft.com/office/drawing/2014/main" id="{AEBFFD8E-93EF-471F-920B-4B166351CDCD}"/>
              </a:ext>
            </a:extLst>
          </p:cNvPr>
          <p:cNvSpPr>
            <a:spLocks noGrp="1"/>
          </p:cNvSpPr>
          <p:nvPr>
            <p:ph idx="1"/>
          </p:nvPr>
        </p:nvSpPr>
        <p:spPr/>
        <p:txBody>
          <a:bodyPr/>
          <a:lstStyle/>
          <a:p>
            <a:r>
              <a:rPr lang="en-US" dirty="0"/>
              <a:t>Determine how much of the water infiltrates or runs off</a:t>
            </a:r>
          </a:p>
          <a:p>
            <a:pPr lvl="1"/>
            <a:r>
              <a:rPr lang="en-US" dirty="0">
                <a:solidFill>
                  <a:srgbClr val="C00000"/>
                </a:solidFill>
              </a:rPr>
              <a:t>Deficit and Constant</a:t>
            </a:r>
            <a:r>
              <a:rPr lang="en-US" dirty="0"/>
              <a:t> (+Gridded)</a:t>
            </a:r>
          </a:p>
          <a:p>
            <a:pPr lvl="1"/>
            <a:r>
              <a:rPr lang="en-US" dirty="0"/>
              <a:t>Exponential</a:t>
            </a:r>
          </a:p>
          <a:p>
            <a:pPr lvl="1"/>
            <a:r>
              <a:rPr lang="en-US" dirty="0"/>
              <a:t>Green and </a:t>
            </a:r>
            <a:r>
              <a:rPr lang="en-US" dirty="0" err="1"/>
              <a:t>Ampt</a:t>
            </a:r>
            <a:r>
              <a:rPr lang="en-US" dirty="0"/>
              <a:t> (+Gridded)</a:t>
            </a:r>
          </a:p>
          <a:p>
            <a:pPr lvl="1"/>
            <a:r>
              <a:rPr lang="en-US" dirty="0"/>
              <a:t>Initial and Constant</a:t>
            </a:r>
          </a:p>
          <a:p>
            <a:pPr lvl="1"/>
            <a:r>
              <a:rPr lang="en-US" dirty="0"/>
              <a:t>Layered Green </a:t>
            </a:r>
            <a:r>
              <a:rPr lang="en-US" dirty="0" err="1"/>
              <a:t>Ampt</a:t>
            </a:r>
            <a:endParaRPr lang="en-US" dirty="0"/>
          </a:p>
          <a:p>
            <a:pPr lvl="1"/>
            <a:r>
              <a:rPr lang="en-US" dirty="0"/>
              <a:t>SCS Curve Number (+Gridded)</a:t>
            </a:r>
          </a:p>
          <a:p>
            <a:pPr lvl="1"/>
            <a:r>
              <a:rPr lang="en-US" dirty="0"/>
              <a:t>Smith </a:t>
            </a:r>
            <a:r>
              <a:rPr lang="en-US" dirty="0" err="1"/>
              <a:t>Parlange</a:t>
            </a:r>
            <a:endParaRPr lang="en-US" dirty="0"/>
          </a:p>
          <a:p>
            <a:pPr lvl="1"/>
            <a:r>
              <a:rPr lang="en-US" dirty="0"/>
              <a:t>Soil Moisture Accounting (+Gridded)</a:t>
            </a:r>
          </a:p>
        </p:txBody>
      </p:sp>
    </p:spTree>
    <p:extLst>
      <p:ext uri="{BB962C8B-B14F-4D97-AF65-F5344CB8AC3E}">
        <p14:creationId xmlns:p14="http://schemas.microsoft.com/office/powerpoint/2010/main" val="38031795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59AFD-BFCD-4D3B-AA65-94B87AA4F313}"/>
              </a:ext>
            </a:extLst>
          </p:cNvPr>
          <p:cNvSpPr>
            <a:spLocks noGrp="1"/>
          </p:cNvSpPr>
          <p:nvPr>
            <p:ph type="title"/>
          </p:nvPr>
        </p:nvSpPr>
        <p:spPr/>
        <p:txBody>
          <a:bodyPr/>
          <a:lstStyle/>
          <a:p>
            <a:r>
              <a:rPr lang="en-US" dirty="0"/>
              <a:t>Deficit and Constant Loss</a:t>
            </a:r>
          </a:p>
        </p:txBody>
      </p:sp>
      <p:pic>
        <p:nvPicPr>
          <p:cNvPr id="5" name="Content Placeholder 4">
            <a:extLst>
              <a:ext uri="{FF2B5EF4-FFF2-40B4-BE49-F238E27FC236}">
                <a16:creationId xmlns:a16="http://schemas.microsoft.com/office/drawing/2014/main" id="{0D76AAA7-2DF8-4909-BEB6-FE15257559EE}"/>
              </a:ext>
            </a:extLst>
          </p:cNvPr>
          <p:cNvPicPr>
            <a:picLocks noGrp="1" noChangeAspect="1"/>
          </p:cNvPicPr>
          <p:nvPr>
            <p:ph idx="1"/>
          </p:nvPr>
        </p:nvPicPr>
        <p:blipFill>
          <a:blip r:embed="rId3"/>
          <a:stretch>
            <a:fillRect/>
          </a:stretch>
        </p:blipFill>
        <p:spPr>
          <a:xfrm>
            <a:off x="1814285" y="1777123"/>
            <a:ext cx="4967516" cy="1427558"/>
          </a:xfrm>
        </p:spPr>
      </p:pic>
      <p:pic>
        <p:nvPicPr>
          <p:cNvPr id="4" name="Picture 3">
            <a:extLst>
              <a:ext uri="{FF2B5EF4-FFF2-40B4-BE49-F238E27FC236}">
                <a16:creationId xmlns:a16="http://schemas.microsoft.com/office/drawing/2014/main" id="{E2BD80BB-C017-E2A1-0ABC-FBB0215A0123}"/>
              </a:ext>
            </a:extLst>
          </p:cNvPr>
          <p:cNvPicPr>
            <a:picLocks noChangeAspect="1"/>
          </p:cNvPicPr>
          <p:nvPr/>
        </p:nvPicPr>
        <p:blipFill>
          <a:blip r:embed="rId4"/>
          <a:stretch>
            <a:fillRect/>
          </a:stretch>
        </p:blipFill>
        <p:spPr>
          <a:xfrm>
            <a:off x="7873606" y="1626799"/>
            <a:ext cx="3916017" cy="2466999"/>
          </a:xfrm>
          <a:prstGeom prst="rect">
            <a:avLst/>
          </a:prstGeom>
        </p:spPr>
      </p:pic>
      <p:grpSp>
        <p:nvGrpSpPr>
          <p:cNvPr id="20" name="Group 19">
            <a:extLst>
              <a:ext uri="{FF2B5EF4-FFF2-40B4-BE49-F238E27FC236}">
                <a16:creationId xmlns:a16="http://schemas.microsoft.com/office/drawing/2014/main" id="{E3991768-B7EF-B48D-99F8-084CE42E3CFC}"/>
              </a:ext>
            </a:extLst>
          </p:cNvPr>
          <p:cNvGrpSpPr/>
          <p:nvPr/>
        </p:nvGrpSpPr>
        <p:grpSpPr>
          <a:xfrm>
            <a:off x="1252086" y="3775240"/>
            <a:ext cx="5917970" cy="2059503"/>
            <a:chOff x="1876201" y="4392097"/>
            <a:chExt cx="6352940" cy="2309477"/>
          </a:xfrm>
        </p:grpSpPr>
        <p:sp>
          <p:nvSpPr>
            <p:cNvPr id="6" name="Rectangle 5">
              <a:extLst>
                <a:ext uri="{FF2B5EF4-FFF2-40B4-BE49-F238E27FC236}">
                  <a16:creationId xmlns:a16="http://schemas.microsoft.com/office/drawing/2014/main" id="{A1EBA9EC-AD95-75B8-527F-95116F408EF2}"/>
                </a:ext>
              </a:extLst>
            </p:cNvPr>
            <p:cNvSpPr/>
            <p:nvPr/>
          </p:nvSpPr>
          <p:spPr>
            <a:xfrm>
              <a:off x="2910114" y="4840509"/>
              <a:ext cx="4435446" cy="1502233"/>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Left Brace 8">
              <a:extLst>
                <a:ext uri="{FF2B5EF4-FFF2-40B4-BE49-F238E27FC236}">
                  <a16:creationId xmlns:a16="http://schemas.microsoft.com/office/drawing/2014/main" id="{02DA7254-345E-8C12-A596-3831A952E8A6}"/>
                </a:ext>
              </a:extLst>
            </p:cNvPr>
            <p:cNvSpPr/>
            <p:nvPr/>
          </p:nvSpPr>
          <p:spPr>
            <a:xfrm>
              <a:off x="2344057" y="4397829"/>
              <a:ext cx="362857" cy="19449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ight Brace 9">
              <a:extLst>
                <a:ext uri="{FF2B5EF4-FFF2-40B4-BE49-F238E27FC236}">
                  <a16:creationId xmlns:a16="http://schemas.microsoft.com/office/drawing/2014/main" id="{0BA4B5A9-5EC3-4A8F-1AC9-33C527B76BE1}"/>
                </a:ext>
              </a:extLst>
            </p:cNvPr>
            <p:cNvSpPr/>
            <p:nvPr/>
          </p:nvSpPr>
          <p:spPr>
            <a:xfrm>
              <a:off x="7401235" y="4397829"/>
              <a:ext cx="298594" cy="442681"/>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9311F7F9-FEF4-8E12-7BC2-3D427F9FBC97}"/>
                </a:ext>
              </a:extLst>
            </p:cNvPr>
            <p:cNvSpPr txBox="1"/>
            <p:nvPr/>
          </p:nvSpPr>
          <p:spPr>
            <a:xfrm>
              <a:off x="1876201" y="5185620"/>
              <a:ext cx="529312" cy="369332"/>
            </a:xfrm>
            <a:prstGeom prst="rect">
              <a:avLst/>
            </a:prstGeom>
            <a:noFill/>
          </p:spPr>
          <p:txBody>
            <a:bodyPr wrap="none" rtlCol="0">
              <a:spAutoFit/>
            </a:bodyPr>
            <a:lstStyle/>
            <a:p>
              <a:r>
                <a:rPr lang="en-US" dirty="0"/>
                <a:t>8 in</a:t>
              </a:r>
            </a:p>
          </p:txBody>
        </p:sp>
        <p:sp>
          <p:nvSpPr>
            <p:cNvPr id="12" name="TextBox 11">
              <a:extLst>
                <a:ext uri="{FF2B5EF4-FFF2-40B4-BE49-F238E27FC236}">
                  <a16:creationId xmlns:a16="http://schemas.microsoft.com/office/drawing/2014/main" id="{CF0C5896-A9A6-A95E-DED2-F3FFBDF1F47C}"/>
                </a:ext>
              </a:extLst>
            </p:cNvPr>
            <p:cNvSpPr txBox="1"/>
            <p:nvPr/>
          </p:nvSpPr>
          <p:spPr>
            <a:xfrm>
              <a:off x="7699829" y="4434503"/>
              <a:ext cx="529312" cy="369332"/>
            </a:xfrm>
            <a:prstGeom prst="rect">
              <a:avLst/>
            </a:prstGeom>
            <a:noFill/>
          </p:spPr>
          <p:txBody>
            <a:bodyPr wrap="none" rtlCol="0">
              <a:spAutoFit/>
            </a:bodyPr>
            <a:lstStyle/>
            <a:p>
              <a:r>
                <a:rPr lang="en-US" dirty="0"/>
                <a:t>1 in</a:t>
              </a:r>
            </a:p>
          </p:txBody>
        </p:sp>
        <p:sp>
          <p:nvSpPr>
            <p:cNvPr id="13" name="Rectangle 12">
              <a:extLst>
                <a:ext uri="{FF2B5EF4-FFF2-40B4-BE49-F238E27FC236}">
                  <a16:creationId xmlns:a16="http://schemas.microsoft.com/office/drawing/2014/main" id="{B512EB7A-191B-B70C-051B-0A9BE68FFD08}"/>
                </a:ext>
              </a:extLst>
            </p:cNvPr>
            <p:cNvSpPr/>
            <p:nvPr/>
          </p:nvSpPr>
          <p:spPr>
            <a:xfrm>
              <a:off x="2910114" y="4397829"/>
              <a:ext cx="4435446" cy="442685"/>
            </a:xfrm>
            <a:prstGeom prst="rect">
              <a:avLst/>
            </a:prstGeom>
            <a:solidFill>
              <a:srgbClr val="CC99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Arrow Connector 14">
              <a:extLst>
                <a:ext uri="{FF2B5EF4-FFF2-40B4-BE49-F238E27FC236}">
                  <a16:creationId xmlns:a16="http://schemas.microsoft.com/office/drawing/2014/main" id="{F28B5DD9-A90A-E55B-DF6C-D0E7AD065B84}"/>
                </a:ext>
              </a:extLst>
            </p:cNvPr>
            <p:cNvCxnSpPr/>
            <p:nvPr/>
          </p:nvCxnSpPr>
          <p:spPr>
            <a:xfrm>
              <a:off x="4143829" y="4397829"/>
              <a:ext cx="0" cy="268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938B73E-E99F-2404-9D16-F138851F7788}"/>
                </a:ext>
              </a:extLst>
            </p:cNvPr>
            <p:cNvCxnSpPr/>
            <p:nvPr/>
          </p:nvCxnSpPr>
          <p:spPr>
            <a:xfrm>
              <a:off x="4143829" y="6342742"/>
              <a:ext cx="0" cy="2685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17246A3-D674-1206-D81A-E70BDFE3CC0B}"/>
                </a:ext>
              </a:extLst>
            </p:cNvPr>
            <p:cNvSpPr txBox="1"/>
            <p:nvPr/>
          </p:nvSpPr>
          <p:spPr>
            <a:xfrm>
              <a:off x="4271058" y="6332242"/>
              <a:ext cx="995785" cy="369332"/>
            </a:xfrm>
            <a:prstGeom prst="rect">
              <a:avLst/>
            </a:prstGeom>
            <a:noFill/>
          </p:spPr>
          <p:txBody>
            <a:bodyPr wrap="none" rtlCol="0">
              <a:spAutoFit/>
            </a:bodyPr>
            <a:lstStyle/>
            <a:p>
              <a:r>
                <a:rPr lang="en-US" dirty="0"/>
                <a:t>0.1 in/</a:t>
              </a:r>
              <a:r>
                <a:rPr lang="en-US" dirty="0" err="1"/>
                <a:t>hr</a:t>
              </a:r>
              <a:endParaRPr lang="en-US" dirty="0"/>
            </a:p>
          </p:txBody>
        </p:sp>
        <p:sp>
          <p:nvSpPr>
            <p:cNvPr id="19" name="TextBox 18">
              <a:extLst>
                <a:ext uri="{FF2B5EF4-FFF2-40B4-BE49-F238E27FC236}">
                  <a16:creationId xmlns:a16="http://schemas.microsoft.com/office/drawing/2014/main" id="{A826D166-EB9C-A420-6FE5-62AB0C837469}"/>
                </a:ext>
              </a:extLst>
            </p:cNvPr>
            <p:cNvSpPr txBox="1"/>
            <p:nvPr/>
          </p:nvSpPr>
          <p:spPr>
            <a:xfrm>
              <a:off x="4132052" y="4392097"/>
              <a:ext cx="995785" cy="369332"/>
            </a:xfrm>
            <a:prstGeom prst="rect">
              <a:avLst/>
            </a:prstGeom>
            <a:noFill/>
          </p:spPr>
          <p:txBody>
            <a:bodyPr wrap="none" rtlCol="0">
              <a:spAutoFit/>
            </a:bodyPr>
            <a:lstStyle/>
            <a:p>
              <a:r>
                <a:rPr lang="en-US" dirty="0"/>
                <a:t>0.1 in/</a:t>
              </a:r>
              <a:r>
                <a:rPr lang="en-US" dirty="0" err="1"/>
                <a:t>hr</a:t>
              </a:r>
              <a:endParaRPr lang="en-US" dirty="0"/>
            </a:p>
          </p:txBody>
        </p:sp>
      </p:grpSp>
    </p:spTree>
    <p:extLst>
      <p:ext uri="{BB962C8B-B14F-4D97-AF65-F5344CB8AC3E}">
        <p14:creationId xmlns:p14="http://schemas.microsoft.com/office/powerpoint/2010/main" val="751194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FFB325-F9B7-402A-8B9D-26D2ACF61F71}"/>
              </a:ext>
            </a:extLst>
          </p:cNvPr>
          <p:cNvSpPr>
            <a:spLocks noGrp="1"/>
          </p:cNvSpPr>
          <p:nvPr>
            <p:ph type="title"/>
          </p:nvPr>
        </p:nvSpPr>
        <p:spPr/>
        <p:txBody>
          <a:bodyPr/>
          <a:lstStyle/>
          <a:p>
            <a:r>
              <a:rPr lang="en-US" dirty="0"/>
              <a:t>Transform Methods</a:t>
            </a:r>
          </a:p>
        </p:txBody>
      </p:sp>
      <p:sp>
        <p:nvSpPr>
          <p:cNvPr id="3" name="Content Placeholder 2">
            <a:extLst>
              <a:ext uri="{FF2B5EF4-FFF2-40B4-BE49-F238E27FC236}">
                <a16:creationId xmlns:a16="http://schemas.microsoft.com/office/drawing/2014/main" id="{8D447356-2A09-4A93-86A4-04711B812D8A}"/>
              </a:ext>
            </a:extLst>
          </p:cNvPr>
          <p:cNvSpPr>
            <a:spLocks noGrp="1"/>
          </p:cNvSpPr>
          <p:nvPr>
            <p:ph idx="1"/>
          </p:nvPr>
        </p:nvSpPr>
        <p:spPr/>
        <p:txBody>
          <a:bodyPr/>
          <a:lstStyle/>
          <a:p>
            <a:r>
              <a:rPr lang="en-US" dirty="0"/>
              <a:t>Determine how runoff throughout the watershed becomes streamflow at the watershed outlet</a:t>
            </a:r>
          </a:p>
          <a:p>
            <a:pPr lvl="1"/>
            <a:r>
              <a:rPr lang="en-US" dirty="0">
                <a:solidFill>
                  <a:srgbClr val="C00000"/>
                </a:solidFill>
              </a:rPr>
              <a:t>Clark Unit Hydrograph</a:t>
            </a:r>
          </a:p>
          <a:p>
            <a:pPr lvl="1"/>
            <a:r>
              <a:rPr lang="en-US" dirty="0"/>
              <a:t>Kinematic Wave</a:t>
            </a:r>
          </a:p>
          <a:p>
            <a:pPr lvl="1"/>
            <a:r>
              <a:rPr lang="en-US" dirty="0" err="1">
                <a:solidFill>
                  <a:srgbClr val="C00000"/>
                </a:solidFill>
              </a:rPr>
              <a:t>ModClark</a:t>
            </a:r>
            <a:endParaRPr lang="en-US" dirty="0">
              <a:solidFill>
                <a:srgbClr val="C00000"/>
              </a:solidFill>
            </a:endParaRPr>
          </a:p>
          <a:p>
            <a:pPr lvl="1"/>
            <a:r>
              <a:rPr lang="en-US" dirty="0"/>
              <a:t>SCS Unit Hydrograph</a:t>
            </a:r>
          </a:p>
          <a:p>
            <a:pPr lvl="1"/>
            <a:r>
              <a:rPr lang="en-US" dirty="0"/>
              <a:t>Snyder Unit Hydrograph</a:t>
            </a:r>
          </a:p>
          <a:p>
            <a:pPr lvl="1"/>
            <a:r>
              <a:rPr lang="en-US" dirty="0"/>
              <a:t>User-Specified S-Graph</a:t>
            </a:r>
          </a:p>
          <a:p>
            <a:pPr lvl="1"/>
            <a:r>
              <a:rPr lang="en-US" dirty="0"/>
              <a:t>User-Specified Unit Hydrograph</a:t>
            </a:r>
          </a:p>
          <a:p>
            <a:pPr lvl="1"/>
            <a:r>
              <a:rPr lang="en-US" dirty="0"/>
              <a:t>2D Diffusion Wave</a:t>
            </a:r>
          </a:p>
        </p:txBody>
      </p:sp>
    </p:spTree>
    <p:extLst>
      <p:ext uri="{BB962C8B-B14F-4D97-AF65-F5344CB8AC3E}">
        <p14:creationId xmlns:p14="http://schemas.microsoft.com/office/powerpoint/2010/main" val="29973084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947DB-961F-48F8-9B9D-AEEF51A6503B}"/>
              </a:ext>
            </a:extLst>
          </p:cNvPr>
          <p:cNvSpPr>
            <a:spLocks noGrp="1"/>
          </p:cNvSpPr>
          <p:nvPr>
            <p:ph type="title"/>
          </p:nvPr>
        </p:nvSpPr>
        <p:spPr/>
        <p:txBody>
          <a:bodyPr/>
          <a:lstStyle/>
          <a:p>
            <a:r>
              <a:rPr lang="en-US" dirty="0"/>
              <a:t>Clark Unit Hydrograph</a:t>
            </a:r>
          </a:p>
        </p:txBody>
      </p:sp>
      <p:pic>
        <p:nvPicPr>
          <p:cNvPr id="5" name="Content Placeholder 4">
            <a:extLst>
              <a:ext uri="{FF2B5EF4-FFF2-40B4-BE49-F238E27FC236}">
                <a16:creationId xmlns:a16="http://schemas.microsoft.com/office/drawing/2014/main" id="{7410F5EF-0E55-4746-9DCC-F013D261B9FB}"/>
              </a:ext>
            </a:extLst>
          </p:cNvPr>
          <p:cNvPicPr>
            <a:picLocks noGrp="1" noChangeAspect="1"/>
          </p:cNvPicPr>
          <p:nvPr>
            <p:ph idx="1"/>
          </p:nvPr>
        </p:nvPicPr>
        <p:blipFill>
          <a:blip r:embed="rId3"/>
          <a:stretch>
            <a:fillRect/>
          </a:stretch>
        </p:blipFill>
        <p:spPr>
          <a:xfrm>
            <a:off x="2135789" y="2137290"/>
            <a:ext cx="7920422" cy="2583419"/>
          </a:xfrm>
        </p:spPr>
      </p:pic>
    </p:spTree>
    <p:extLst>
      <p:ext uri="{BB962C8B-B14F-4D97-AF65-F5344CB8AC3E}">
        <p14:creationId xmlns:p14="http://schemas.microsoft.com/office/powerpoint/2010/main" val="5680178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C596A-5C1E-4C01-ACFD-F5AC15C8909F}"/>
              </a:ext>
            </a:extLst>
          </p:cNvPr>
          <p:cNvSpPr>
            <a:spLocks noGrp="1"/>
          </p:cNvSpPr>
          <p:nvPr>
            <p:ph type="title"/>
          </p:nvPr>
        </p:nvSpPr>
        <p:spPr/>
        <p:txBody>
          <a:bodyPr/>
          <a:lstStyle/>
          <a:p>
            <a:r>
              <a:rPr lang="en-US" dirty="0"/>
              <a:t>Baseflow Methods</a:t>
            </a:r>
          </a:p>
        </p:txBody>
      </p:sp>
      <p:sp>
        <p:nvSpPr>
          <p:cNvPr id="3" name="Content Placeholder 2">
            <a:extLst>
              <a:ext uri="{FF2B5EF4-FFF2-40B4-BE49-F238E27FC236}">
                <a16:creationId xmlns:a16="http://schemas.microsoft.com/office/drawing/2014/main" id="{72EA5120-5966-4C2E-BEFE-EFF5A25F874A}"/>
              </a:ext>
            </a:extLst>
          </p:cNvPr>
          <p:cNvSpPr>
            <a:spLocks noGrp="1"/>
          </p:cNvSpPr>
          <p:nvPr>
            <p:ph idx="1"/>
          </p:nvPr>
        </p:nvSpPr>
        <p:spPr/>
        <p:txBody>
          <a:bodyPr/>
          <a:lstStyle/>
          <a:p>
            <a:r>
              <a:rPr lang="en-US" dirty="0"/>
              <a:t>Determine how infiltrated water returns to the stream at the watershed outlet</a:t>
            </a:r>
          </a:p>
          <a:p>
            <a:pPr lvl="1"/>
            <a:r>
              <a:rPr lang="en-US" dirty="0"/>
              <a:t>Bounded Recession</a:t>
            </a:r>
          </a:p>
          <a:p>
            <a:pPr lvl="1"/>
            <a:r>
              <a:rPr lang="en-US" dirty="0"/>
              <a:t>Constant Monthly</a:t>
            </a:r>
          </a:p>
          <a:p>
            <a:pPr lvl="1"/>
            <a:r>
              <a:rPr lang="en-US" dirty="0">
                <a:solidFill>
                  <a:srgbClr val="C00000"/>
                </a:solidFill>
              </a:rPr>
              <a:t>Linear Reservoir</a:t>
            </a:r>
          </a:p>
          <a:p>
            <a:pPr lvl="1"/>
            <a:r>
              <a:rPr lang="en-US" dirty="0"/>
              <a:t>Nonlinear </a:t>
            </a:r>
            <a:r>
              <a:rPr lang="en-US" dirty="0" err="1"/>
              <a:t>Boussinesq</a:t>
            </a:r>
            <a:endParaRPr lang="en-US" dirty="0"/>
          </a:p>
          <a:p>
            <a:pPr lvl="1"/>
            <a:r>
              <a:rPr lang="en-US" dirty="0"/>
              <a:t>Recession</a:t>
            </a:r>
          </a:p>
        </p:txBody>
      </p:sp>
    </p:spTree>
    <p:extLst>
      <p:ext uri="{BB962C8B-B14F-4D97-AF65-F5344CB8AC3E}">
        <p14:creationId xmlns:p14="http://schemas.microsoft.com/office/powerpoint/2010/main" val="4045225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Become familiar with HEC-HMS</a:t>
            </a:r>
          </a:p>
          <a:p>
            <a:r>
              <a:rPr lang="en-US" dirty="0"/>
              <a:t>See how precipitation-frequency data becomes a flow-frequency analysis</a:t>
            </a:r>
          </a:p>
          <a:p>
            <a:r>
              <a:rPr lang="en-US" dirty="0"/>
              <a:t>Answer these questions:</a:t>
            </a:r>
          </a:p>
          <a:p>
            <a:pPr lvl="1"/>
            <a:r>
              <a:rPr lang="en-US" dirty="0"/>
              <a:t>How do I set up a rainfall-runoff model and where do I get the data?</a:t>
            </a:r>
          </a:p>
          <a:p>
            <a:pPr lvl="1"/>
            <a:r>
              <a:rPr lang="en-US" dirty="0"/>
              <a:t>What are the assumptions and modeling decisions to consider? </a:t>
            </a:r>
          </a:p>
          <a:p>
            <a:pPr lvl="1"/>
            <a:r>
              <a:rPr lang="en-US" dirty="0"/>
              <a:t>How to create AEP/Design hydrographs from frequency curves?</a:t>
            </a:r>
          </a:p>
          <a:p>
            <a:pPr lvl="1"/>
            <a:endParaRPr lang="en-US" dirty="0"/>
          </a:p>
          <a:p>
            <a:pPr marL="0" indent="0">
              <a:buNone/>
            </a:pPr>
            <a:endParaRPr lang="en-US" dirty="0"/>
          </a:p>
        </p:txBody>
      </p:sp>
    </p:spTree>
    <p:extLst>
      <p:ext uri="{BB962C8B-B14F-4D97-AF65-F5344CB8AC3E}">
        <p14:creationId xmlns:p14="http://schemas.microsoft.com/office/powerpoint/2010/main" val="3281388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3D8E8-2917-4603-AD9E-DB7AEFFE7E29}"/>
              </a:ext>
            </a:extLst>
          </p:cNvPr>
          <p:cNvSpPr>
            <a:spLocks noGrp="1"/>
          </p:cNvSpPr>
          <p:nvPr>
            <p:ph type="title"/>
          </p:nvPr>
        </p:nvSpPr>
        <p:spPr/>
        <p:txBody>
          <a:bodyPr/>
          <a:lstStyle/>
          <a:p>
            <a:r>
              <a:rPr lang="en-US" dirty="0"/>
              <a:t>Linear Reservoir Baseflow</a:t>
            </a:r>
          </a:p>
        </p:txBody>
      </p:sp>
      <p:pic>
        <p:nvPicPr>
          <p:cNvPr id="5" name="Picture 4">
            <a:extLst>
              <a:ext uri="{FF2B5EF4-FFF2-40B4-BE49-F238E27FC236}">
                <a16:creationId xmlns:a16="http://schemas.microsoft.com/office/drawing/2014/main" id="{2F8C0E28-D62D-4283-9D2F-6A2CA7E4B886}"/>
              </a:ext>
            </a:extLst>
          </p:cNvPr>
          <p:cNvPicPr>
            <a:picLocks noChangeAspect="1"/>
          </p:cNvPicPr>
          <p:nvPr/>
        </p:nvPicPr>
        <p:blipFill>
          <a:blip r:embed="rId3"/>
          <a:stretch>
            <a:fillRect/>
          </a:stretch>
        </p:blipFill>
        <p:spPr>
          <a:xfrm>
            <a:off x="2621702" y="1690688"/>
            <a:ext cx="6948596" cy="4578218"/>
          </a:xfrm>
          <a:prstGeom prst="rect">
            <a:avLst/>
          </a:prstGeom>
        </p:spPr>
      </p:pic>
    </p:spTree>
    <p:extLst>
      <p:ext uri="{BB962C8B-B14F-4D97-AF65-F5344CB8AC3E}">
        <p14:creationId xmlns:p14="http://schemas.microsoft.com/office/powerpoint/2010/main" val="23399737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00AE5-FE14-4FDE-B431-9F9B7E36A48D}"/>
              </a:ext>
            </a:extLst>
          </p:cNvPr>
          <p:cNvSpPr>
            <a:spLocks noGrp="1"/>
          </p:cNvSpPr>
          <p:nvPr>
            <p:ph type="title"/>
          </p:nvPr>
        </p:nvSpPr>
        <p:spPr/>
        <p:txBody>
          <a:bodyPr/>
          <a:lstStyle/>
          <a:p>
            <a:r>
              <a:rPr lang="en-US" dirty="0"/>
              <a:t>Precipitation Methods</a:t>
            </a:r>
          </a:p>
        </p:txBody>
      </p:sp>
      <p:sp>
        <p:nvSpPr>
          <p:cNvPr id="3" name="Content Placeholder 2">
            <a:extLst>
              <a:ext uri="{FF2B5EF4-FFF2-40B4-BE49-F238E27FC236}">
                <a16:creationId xmlns:a16="http://schemas.microsoft.com/office/drawing/2014/main" id="{314208B1-B131-485E-B325-55DE68160432}"/>
              </a:ext>
            </a:extLst>
          </p:cNvPr>
          <p:cNvSpPr>
            <a:spLocks noGrp="1"/>
          </p:cNvSpPr>
          <p:nvPr>
            <p:ph idx="1"/>
          </p:nvPr>
        </p:nvSpPr>
        <p:spPr>
          <a:xfrm>
            <a:off x="838200" y="1825625"/>
            <a:ext cx="10515600" cy="2653610"/>
          </a:xfrm>
        </p:spPr>
        <p:txBody>
          <a:bodyPr numCol="2">
            <a:normAutofit/>
          </a:bodyPr>
          <a:lstStyle/>
          <a:p>
            <a:r>
              <a:rPr lang="en-US" dirty="0"/>
              <a:t>Frequency Storm</a:t>
            </a:r>
          </a:p>
          <a:p>
            <a:r>
              <a:rPr lang="en-US" dirty="0"/>
              <a:t>Gage Weights</a:t>
            </a:r>
          </a:p>
          <a:p>
            <a:r>
              <a:rPr lang="en-US" dirty="0">
                <a:solidFill>
                  <a:srgbClr val="C00000"/>
                </a:solidFill>
              </a:rPr>
              <a:t>Gridded Precipitation</a:t>
            </a:r>
          </a:p>
          <a:p>
            <a:r>
              <a:rPr lang="en-US" dirty="0"/>
              <a:t>HMR52 Storm</a:t>
            </a:r>
          </a:p>
          <a:p>
            <a:r>
              <a:rPr lang="en-US" dirty="0">
                <a:solidFill>
                  <a:srgbClr val="C00000"/>
                </a:solidFill>
              </a:rPr>
              <a:t>Hypothetical Storm</a:t>
            </a:r>
          </a:p>
          <a:p>
            <a:r>
              <a:rPr lang="en-US" dirty="0"/>
              <a:t>Interpolated Precipitation</a:t>
            </a:r>
          </a:p>
          <a:p>
            <a:r>
              <a:rPr lang="en-US" dirty="0"/>
              <a:t>Inverse Distance</a:t>
            </a:r>
          </a:p>
          <a:p>
            <a:r>
              <a:rPr lang="en-US" dirty="0"/>
              <a:t>Specified Hyetograph</a:t>
            </a:r>
          </a:p>
          <a:p>
            <a:r>
              <a:rPr lang="en-US" dirty="0"/>
              <a:t>Standard Project Storm</a:t>
            </a:r>
          </a:p>
        </p:txBody>
      </p:sp>
    </p:spTree>
    <p:extLst>
      <p:ext uri="{BB962C8B-B14F-4D97-AF65-F5344CB8AC3E}">
        <p14:creationId xmlns:p14="http://schemas.microsoft.com/office/powerpoint/2010/main" val="30898887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E5433-4456-415C-AE36-68275F66DF74}"/>
              </a:ext>
            </a:extLst>
          </p:cNvPr>
          <p:cNvSpPr>
            <a:spLocks noGrp="1"/>
          </p:cNvSpPr>
          <p:nvPr>
            <p:ph type="title"/>
          </p:nvPr>
        </p:nvSpPr>
        <p:spPr/>
        <p:txBody>
          <a:bodyPr/>
          <a:lstStyle/>
          <a:p>
            <a:r>
              <a:rPr lang="en-US" dirty="0"/>
              <a:t>Gridded Precipitation</a:t>
            </a:r>
          </a:p>
        </p:txBody>
      </p:sp>
      <p:sp>
        <p:nvSpPr>
          <p:cNvPr id="3" name="Content Placeholder 2">
            <a:extLst>
              <a:ext uri="{FF2B5EF4-FFF2-40B4-BE49-F238E27FC236}">
                <a16:creationId xmlns:a16="http://schemas.microsoft.com/office/drawing/2014/main" id="{0EB66E5F-8480-4F80-B1F9-8D004E81C5FC}"/>
              </a:ext>
            </a:extLst>
          </p:cNvPr>
          <p:cNvSpPr>
            <a:spLocks noGrp="1"/>
          </p:cNvSpPr>
          <p:nvPr>
            <p:ph idx="1"/>
          </p:nvPr>
        </p:nvSpPr>
        <p:spPr/>
        <p:txBody>
          <a:bodyPr/>
          <a:lstStyle/>
          <a:p>
            <a:r>
              <a:rPr lang="en-US" dirty="0"/>
              <a:t>Observed precipitation input based on precipitation grids</a:t>
            </a:r>
          </a:p>
          <a:p>
            <a:r>
              <a:rPr lang="en-US" dirty="0"/>
              <a:t>Basin model changes:</a:t>
            </a:r>
          </a:p>
          <a:p>
            <a:pPr lvl="1"/>
            <a:r>
              <a:rPr lang="en-US" dirty="0"/>
              <a:t>Discretization method</a:t>
            </a:r>
          </a:p>
          <a:p>
            <a:pPr lvl="1"/>
            <a:r>
              <a:rPr lang="en-US" dirty="0" err="1"/>
              <a:t>ModClark</a:t>
            </a:r>
            <a:r>
              <a:rPr lang="en-US" dirty="0"/>
              <a:t> transform</a:t>
            </a:r>
          </a:p>
          <a:p>
            <a:r>
              <a:rPr lang="en-US" dirty="0"/>
              <a:t>Used for:</a:t>
            </a:r>
          </a:p>
          <a:p>
            <a:pPr lvl="1"/>
            <a:r>
              <a:rPr lang="en-US" dirty="0">
                <a:solidFill>
                  <a:srgbClr val="C00000"/>
                </a:solidFill>
              </a:rPr>
              <a:t>Calibration</a:t>
            </a:r>
          </a:p>
        </p:txBody>
      </p:sp>
      <p:pic>
        <p:nvPicPr>
          <p:cNvPr id="5" name="Picture 4" descr="A picture containing colorful, sitting&#10;&#10;Description automatically generated">
            <a:extLst>
              <a:ext uri="{FF2B5EF4-FFF2-40B4-BE49-F238E27FC236}">
                <a16:creationId xmlns:a16="http://schemas.microsoft.com/office/drawing/2014/main" id="{55529F0C-62F8-4BDA-99A2-4541E0C86C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8732" y="2464889"/>
            <a:ext cx="5986786" cy="4167480"/>
          </a:xfrm>
          <a:prstGeom prst="rect">
            <a:avLst/>
          </a:prstGeom>
        </p:spPr>
      </p:pic>
    </p:spTree>
    <p:extLst>
      <p:ext uri="{BB962C8B-B14F-4D97-AF65-F5344CB8AC3E}">
        <p14:creationId xmlns:p14="http://schemas.microsoft.com/office/powerpoint/2010/main" val="23504157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5A147-372F-4A05-A718-DCA97504952F}"/>
              </a:ext>
            </a:extLst>
          </p:cNvPr>
          <p:cNvSpPr>
            <a:spLocks noGrp="1"/>
          </p:cNvSpPr>
          <p:nvPr>
            <p:ph type="title"/>
          </p:nvPr>
        </p:nvSpPr>
        <p:spPr/>
        <p:txBody>
          <a:bodyPr/>
          <a:lstStyle/>
          <a:p>
            <a:r>
              <a:rPr lang="en-US" dirty="0"/>
              <a:t>Hypothetical Storm</a:t>
            </a:r>
          </a:p>
        </p:txBody>
      </p:sp>
      <p:sp>
        <p:nvSpPr>
          <p:cNvPr id="3" name="Content Placeholder 2">
            <a:extLst>
              <a:ext uri="{FF2B5EF4-FFF2-40B4-BE49-F238E27FC236}">
                <a16:creationId xmlns:a16="http://schemas.microsoft.com/office/drawing/2014/main" id="{A1F60CCF-4EC6-4DA7-AF7F-4A953F9035FE}"/>
              </a:ext>
            </a:extLst>
          </p:cNvPr>
          <p:cNvSpPr>
            <a:spLocks noGrp="1"/>
          </p:cNvSpPr>
          <p:nvPr>
            <p:ph idx="1"/>
          </p:nvPr>
        </p:nvSpPr>
        <p:spPr/>
        <p:txBody>
          <a:bodyPr/>
          <a:lstStyle/>
          <a:p>
            <a:r>
              <a:rPr lang="en-US" dirty="0"/>
              <a:t>General method for modeling design storms</a:t>
            </a:r>
          </a:p>
          <a:p>
            <a:r>
              <a:rPr lang="en-US" dirty="0"/>
              <a:t>Specify a number of storm properties:</a:t>
            </a:r>
          </a:p>
          <a:p>
            <a:pPr lvl="1"/>
            <a:r>
              <a:rPr lang="en-US" dirty="0"/>
              <a:t>Duration</a:t>
            </a:r>
          </a:p>
          <a:p>
            <a:pPr lvl="1"/>
            <a:r>
              <a:rPr lang="en-US" dirty="0"/>
              <a:t>Precipitation depth</a:t>
            </a:r>
          </a:p>
          <a:p>
            <a:pPr lvl="1"/>
            <a:r>
              <a:rPr lang="en-US" dirty="0"/>
              <a:t>Time pattern</a:t>
            </a:r>
          </a:p>
          <a:p>
            <a:pPr lvl="1"/>
            <a:r>
              <a:rPr lang="en-US" dirty="0"/>
              <a:t>Area reduction</a:t>
            </a:r>
          </a:p>
        </p:txBody>
      </p:sp>
      <p:sp>
        <p:nvSpPr>
          <p:cNvPr id="4" name="TextBox 3">
            <a:extLst>
              <a:ext uri="{FF2B5EF4-FFF2-40B4-BE49-F238E27FC236}">
                <a16:creationId xmlns:a16="http://schemas.microsoft.com/office/drawing/2014/main" id="{36061C48-74EB-491C-8C92-CB6AFEA58A21}"/>
              </a:ext>
            </a:extLst>
          </p:cNvPr>
          <p:cNvSpPr txBox="1"/>
          <p:nvPr/>
        </p:nvSpPr>
        <p:spPr>
          <a:xfrm>
            <a:off x="5784273" y="3414156"/>
            <a:ext cx="5569527" cy="1569660"/>
          </a:xfrm>
          <a:prstGeom prst="rect">
            <a:avLst/>
          </a:prstGeom>
          <a:noFill/>
        </p:spPr>
        <p:txBody>
          <a:bodyPr wrap="square" rtlCol="0">
            <a:spAutoFit/>
          </a:bodyPr>
          <a:lstStyle/>
          <a:p>
            <a:r>
              <a:rPr lang="en-US" sz="2400" dirty="0">
                <a:latin typeface="Lato" panose="020F0502020204030203" pitchFamily="34" charset="0"/>
              </a:rPr>
              <a:t>Special storm specification methods:</a:t>
            </a:r>
          </a:p>
          <a:p>
            <a:pPr marL="285750" indent="-285750">
              <a:buFont typeface="Arial" panose="020B0604020202020204" pitchFamily="34" charset="0"/>
              <a:buChar char="•"/>
            </a:pPr>
            <a:r>
              <a:rPr lang="en-US" sz="2400" dirty="0">
                <a:latin typeface="Lato" panose="020F0502020204030203" pitchFamily="34" charset="0"/>
              </a:rPr>
              <a:t>Area-Dependent Pattern</a:t>
            </a:r>
          </a:p>
          <a:p>
            <a:pPr marL="285750" indent="-285750">
              <a:buFont typeface="Arial" panose="020B0604020202020204" pitchFamily="34" charset="0"/>
              <a:buChar char="•"/>
            </a:pPr>
            <a:r>
              <a:rPr lang="en-US" sz="2400" dirty="0">
                <a:latin typeface="Lato" panose="020F0502020204030203" pitchFamily="34" charset="0"/>
              </a:rPr>
              <a:t>SCS Storms</a:t>
            </a:r>
          </a:p>
          <a:p>
            <a:pPr marL="285750" indent="-285750">
              <a:buFont typeface="Arial" panose="020B0604020202020204" pitchFamily="34" charset="0"/>
              <a:buChar char="•"/>
            </a:pPr>
            <a:r>
              <a:rPr lang="en-US" sz="2400" dirty="0">
                <a:solidFill>
                  <a:srgbClr val="C00000"/>
                </a:solidFill>
                <a:latin typeface="Lato" panose="020F0502020204030203" pitchFamily="34" charset="0"/>
              </a:rPr>
              <a:t>User-Specified Pattern</a:t>
            </a:r>
          </a:p>
        </p:txBody>
      </p:sp>
    </p:spTree>
    <p:extLst>
      <p:ext uri="{BB962C8B-B14F-4D97-AF65-F5344CB8AC3E}">
        <p14:creationId xmlns:p14="http://schemas.microsoft.com/office/powerpoint/2010/main" val="765730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2C50A-7CC4-4EB8-96F4-5F7B78B82B69}"/>
              </a:ext>
            </a:extLst>
          </p:cNvPr>
          <p:cNvSpPr>
            <a:spLocks noGrp="1"/>
          </p:cNvSpPr>
          <p:nvPr>
            <p:ph type="title"/>
          </p:nvPr>
        </p:nvSpPr>
        <p:spPr/>
        <p:txBody>
          <a:bodyPr/>
          <a:lstStyle/>
          <a:p>
            <a:r>
              <a:rPr lang="en-US" dirty="0"/>
              <a:t>User-Specified Pattern Hypothetical Storm</a:t>
            </a:r>
          </a:p>
        </p:txBody>
      </p:sp>
      <p:pic>
        <p:nvPicPr>
          <p:cNvPr id="5" name="Content Placeholder 4">
            <a:extLst>
              <a:ext uri="{FF2B5EF4-FFF2-40B4-BE49-F238E27FC236}">
                <a16:creationId xmlns:a16="http://schemas.microsoft.com/office/drawing/2014/main" id="{EE1EAD3E-A982-4654-A2C2-FD6DE9D506A8}"/>
              </a:ext>
            </a:extLst>
          </p:cNvPr>
          <p:cNvPicPr>
            <a:picLocks noGrp="1" noChangeAspect="1"/>
          </p:cNvPicPr>
          <p:nvPr>
            <p:ph idx="1"/>
          </p:nvPr>
        </p:nvPicPr>
        <p:blipFill>
          <a:blip r:embed="rId3"/>
          <a:stretch>
            <a:fillRect/>
          </a:stretch>
        </p:blipFill>
        <p:spPr>
          <a:xfrm>
            <a:off x="2536181" y="2220686"/>
            <a:ext cx="7119638" cy="3289190"/>
          </a:xfrm>
        </p:spPr>
      </p:pic>
    </p:spTree>
    <p:extLst>
      <p:ext uri="{BB962C8B-B14F-4D97-AF65-F5344CB8AC3E}">
        <p14:creationId xmlns:p14="http://schemas.microsoft.com/office/powerpoint/2010/main" val="4099322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DBA95-0C1E-47B9-9F01-14AE50FFB640}"/>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18C95992-AD8E-4F83-AAB2-FABF7FF65F7C}"/>
              </a:ext>
            </a:extLst>
          </p:cNvPr>
          <p:cNvSpPr>
            <a:spLocks noGrp="1"/>
          </p:cNvSpPr>
          <p:nvPr>
            <p:ph idx="1"/>
          </p:nvPr>
        </p:nvSpPr>
        <p:spPr/>
        <p:txBody>
          <a:bodyPr/>
          <a:lstStyle/>
          <a:p>
            <a:r>
              <a:rPr lang="en-US" dirty="0"/>
              <a:t>Time-Series Data</a:t>
            </a:r>
          </a:p>
          <a:p>
            <a:pPr lvl="1"/>
            <a:r>
              <a:rPr lang="en-US" dirty="0"/>
              <a:t>Time-indexed data</a:t>
            </a:r>
          </a:p>
          <a:p>
            <a:r>
              <a:rPr lang="en-US" dirty="0">
                <a:solidFill>
                  <a:srgbClr val="C00000"/>
                </a:solidFill>
              </a:rPr>
              <a:t>Paired Data</a:t>
            </a:r>
          </a:p>
          <a:p>
            <a:pPr lvl="1"/>
            <a:r>
              <a:rPr lang="en-US" dirty="0"/>
              <a:t>Functional relationship</a:t>
            </a:r>
          </a:p>
          <a:p>
            <a:r>
              <a:rPr lang="en-US" dirty="0">
                <a:solidFill>
                  <a:srgbClr val="C00000"/>
                </a:solidFill>
              </a:rPr>
              <a:t>Grid Data</a:t>
            </a:r>
          </a:p>
          <a:p>
            <a:pPr lvl="1"/>
            <a:r>
              <a:rPr lang="en-US" dirty="0"/>
              <a:t>Raster format data</a:t>
            </a:r>
          </a:p>
        </p:txBody>
      </p:sp>
      <p:pic>
        <p:nvPicPr>
          <p:cNvPr id="7" name="Picture 6">
            <a:extLst>
              <a:ext uri="{FF2B5EF4-FFF2-40B4-BE49-F238E27FC236}">
                <a16:creationId xmlns:a16="http://schemas.microsoft.com/office/drawing/2014/main" id="{B4EE5B13-109B-40CA-BA75-897DD8ADBF6B}"/>
              </a:ext>
            </a:extLst>
          </p:cNvPr>
          <p:cNvPicPr>
            <a:picLocks noChangeAspect="1"/>
          </p:cNvPicPr>
          <p:nvPr/>
        </p:nvPicPr>
        <p:blipFill>
          <a:blip r:embed="rId3"/>
          <a:stretch>
            <a:fillRect/>
          </a:stretch>
        </p:blipFill>
        <p:spPr>
          <a:xfrm>
            <a:off x="8605876" y="3977957"/>
            <a:ext cx="3580952" cy="2885714"/>
          </a:xfrm>
          <a:prstGeom prst="rect">
            <a:avLst/>
          </a:prstGeom>
        </p:spPr>
      </p:pic>
      <p:pic>
        <p:nvPicPr>
          <p:cNvPr id="9" name="Picture 8">
            <a:extLst>
              <a:ext uri="{FF2B5EF4-FFF2-40B4-BE49-F238E27FC236}">
                <a16:creationId xmlns:a16="http://schemas.microsoft.com/office/drawing/2014/main" id="{691D005D-2949-4FED-AC66-C95E9BB11DA1}"/>
              </a:ext>
            </a:extLst>
          </p:cNvPr>
          <p:cNvPicPr>
            <a:picLocks noChangeAspect="1"/>
          </p:cNvPicPr>
          <p:nvPr/>
        </p:nvPicPr>
        <p:blipFill>
          <a:blip r:embed="rId4"/>
          <a:stretch>
            <a:fillRect/>
          </a:stretch>
        </p:blipFill>
        <p:spPr>
          <a:xfrm>
            <a:off x="8611048" y="-5670"/>
            <a:ext cx="3580952" cy="2885714"/>
          </a:xfrm>
          <a:prstGeom prst="rect">
            <a:avLst/>
          </a:prstGeom>
        </p:spPr>
      </p:pic>
      <p:pic>
        <p:nvPicPr>
          <p:cNvPr id="5" name="Picture 4">
            <a:extLst>
              <a:ext uri="{FF2B5EF4-FFF2-40B4-BE49-F238E27FC236}">
                <a16:creationId xmlns:a16="http://schemas.microsoft.com/office/drawing/2014/main" id="{6690B933-0F5C-4C8E-84C2-C6AC928CEA37}"/>
              </a:ext>
            </a:extLst>
          </p:cNvPr>
          <p:cNvPicPr>
            <a:picLocks noChangeAspect="1"/>
          </p:cNvPicPr>
          <p:nvPr/>
        </p:nvPicPr>
        <p:blipFill>
          <a:blip r:embed="rId5"/>
          <a:stretch>
            <a:fillRect/>
          </a:stretch>
        </p:blipFill>
        <p:spPr>
          <a:xfrm>
            <a:off x="5089025" y="2108514"/>
            <a:ext cx="3580952" cy="2885714"/>
          </a:xfrm>
          <a:prstGeom prst="rect">
            <a:avLst/>
          </a:prstGeom>
        </p:spPr>
      </p:pic>
    </p:spTree>
    <p:extLst>
      <p:ext uri="{BB962C8B-B14F-4D97-AF65-F5344CB8AC3E}">
        <p14:creationId xmlns:p14="http://schemas.microsoft.com/office/powerpoint/2010/main" val="19885892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B7AA4-5061-4ED0-92B8-A1DAC634FDF1}"/>
              </a:ext>
            </a:extLst>
          </p:cNvPr>
          <p:cNvSpPr>
            <a:spLocks noGrp="1"/>
          </p:cNvSpPr>
          <p:nvPr>
            <p:ph type="title"/>
          </p:nvPr>
        </p:nvSpPr>
        <p:spPr/>
        <p:txBody>
          <a:bodyPr/>
          <a:lstStyle/>
          <a:p>
            <a:r>
              <a:rPr lang="en-US" dirty="0"/>
              <a:t>Simulation Run</a:t>
            </a:r>
          </a:p>
        </p:txBody>
      </p:sp>
      <p:sp>
        <p:nvSpPr>
          <p:cNvPr id="3" name="Content Placeholder 2">
            <a:extLst>
              <a:ext uri="{FF2B5EF4-FFF2-40B4-BE49-F238E27FC236}">
                <a16:creationId xmlns:a16="http://schemas.microsoft.com/office/drawing/2014/main" id="{004D8F77-6D62-4CBF-A952-5E7A28C1422B}"/>
              </a:ext>
            </a:extLst>
          </p:cNvPr>
          <p:cNvSpPr>
            <a:spLocks noGrp="1"/>
          </p:cNvSpPr>
          <p:nvPr>
            <p:ph idx="1"/>
          </p:nvPr>
        </p:nvSpPr>
        <p:spPr/>
        <p:txBody>
          <a:bodyPr/>
          <a:lstStyle/>
          <a:p>
            <a:r>
              <a:rPr lang="en-US" dirty="0"/>
              <a:t>Basin Model</a:t>
            </a:r>
          </a:p>
          <a:p>
            <a:r>
              <a:rPr lang="en-US" dirty="0"/>
              <a:t>Meteorologic Model</a:t>
            </a:r>
          </a:p>
          <a:p>
            <a:r>
              <a:rPr lang="en-US" dirty="0"/>
              <a:t>Control Specification</a:t>
            </a:r>
          </a:p>
          <a:p>
            <a:pPr lvl="1"/>
            <a:r>
              <a:rPr lang="en-US" dirty="0"/>
              <a:t>Time window</a:t>
            </a:r>
          </a:p>
          <a:p>
            <a:pPr lvl="1"/>
            <a:r>
              <a:rPr lang="en-US" dirty="0"/>
              <a:t>Time step</a:t>
            </a:r>
          </a:p>
        </p:txBody>
      </p:sp>
      <p:pic>
        <p:nvPicPr>
          <p:cNvPr id="5" name="Picture 4">
            <a:extLst>
              <a:ext uri="{FF2B5EF4-FFF2-40B4-BE49-F238E27FC236}">
                <a16:creationId xmlns:a16="http://schemas.microsoft.com/office/drawing/2014/main" id="{8839A9EE-4B35-4F09-AF3F-780B7F43D439}"/>
              </a:ext>
            </a:extLst>
          </p:cNvPr>
          <p:cNvPicPr>
            <a:picLocks noChangeAspect="1"/>
          </p:cNvPicPr>
          <p:nvPr/>
        </p:nvPicPr>
        <p:blipFill>
          <a:blip r:embed="rId3"/>
          <a:stretch>
            <a:fillRect/>
          </a:stretch>
        </p:blipFill>
        <p:spPr>
          <a:xfrm>
            <a:off x="6458562" y="1152810"/>
            <a:ext cx="4895238" cy="2276190"/>
          </a:xfrm>
          <a:prstGeom prst="rect">
            <a:avLst/>
          </a:prstGeom>
        </p:spPr>
      </p:pic>
      <p:pic>
        <p:nvPicPr>
          <p:cNvPr id="7" name="Picture 6">
            <a:extLst>
              <a:ext uri="{FF2B5EF4-FFF2-40B4-BE49-F238E27FC236}">
                <a16:creationId xmlns:a16="http://schemas.microsoft.com/office/drawing/2014/main" id="{4F5FE761-3419-458B-8A5C-08EDD95DA83C}"/>
              </a:ext>
            </a:extLst>
          </p:cNvPr>
          <p:cNvPicPr>
            <a:picLocks noChangeAspect="1"/>
          </p:cNvPicPr>
          <p:nvPr/>
        </p:nvPicPr>
        <p:blipFill>
          <a:blip r:embed="rId4"/>
          <a:stretch>
            <a:fillRect/>
          </a:stretch>
        </p:blipFill>
        <p:spPr>
          <a:xfrm>
            <a:off x="6458562" y="3943257"/>
            <a:ext cx="4895238" cy="1828571"/>
          </a:xfrm>
          <a:prstGeom prst="rect">
            <a:avLst/>
          </a:prstGeom>
        </p:spPr>
      </p:pic>
    </p:spTree>
    <p:extLst>
      <p:ext uri="{BB962C8B-B14F-4D97-AF65-F5344CB8AC3E}">
        <p14:creationId xmlns:p14="http://schemas.microsoft.com/office/powerpoint/2010/main" val="3369755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9D3BA-D94C-4833-8265-A8F215658511}"/>
              </a:ext>
            </a:extLst>
          </p:cNvPr>
          <p:cNvSpPr>
            <a:spLocks noGrp="1"/>
          </p:cNvSpPr>
          <p:nvPr>
            <p:ph type="title"/>
          </p:nvPr>
        </p:nvSpPr>
        <p:spPr>
          <a:xfrm>
            <a:off x="838200" y="365125"/>
            <a:ext cx="5738683" cy="1325563"/>
          </a:xfrm>
        </p:spPr>
        <p:txBody>
          <a:bodyPr/>
          <a:lstStyle/>
          <a:p>
            <a:r>
              <a:rPr lang="en-US" dirty="0"/>
              <a:t>Frequency Analysis Compute</a:t>
            </a:r>
          </a:p>
        </p:txBody>
      </p:sp>
      <p:sp>
        <p:nvSpPr>
          <p:cNvPr id="3" name="Content Placeholder 2">
            <a:extLst>
              <a:ext uri="{FF2B5EF4-FFF2-40B4-BE49-F238E27FC236}">
                <a16:creationId xmlns:a16="http://schemas.microsoft.com/office/drawing/2014/main" id="{DC741CC0-16B8-4B9D-A4A2-C8D339EFA69E}"/>
              </a:ext>
            </a:extLst>
          </p:cNvPr>
          <p:cNvSpPr>
            <a:spLocks noGrp="1"/>
          </p:cNvSpPr>
          <p:nvPr>
            <p:ph idx="1"/>
          </p:nvPr>
        </p:nvSpPr>
        <p:spPr>
          <a:xfrm>
            <a:off x="838200" y="1825625"/>
            <a:ext cx="5738683" cy="4351338"/>
          </a:xfrm>
        </p:spPr>
        <p:txBody>
          <a:bodyPr/>
          <a:lstStyle/>
          <a:p>
            <a:r>
              <a:rPr lang="en-US" dirty="0"/>
              <a:t>Each ordinate combines:</a:t>
            </a:r>
          </a:p>
          <a:p>
            <a:pPr lvl="1"/>
            <a:r>
              <a:rPr lang="en-US" dirty="0"/>
              <a:t>AEP</a:t>
            </a:r>
          </a:p>
          <a:p>
            <a:pPr lvl="1"/>
            <a:r>
              <a:rPr lang="en-US" dirty="0"/>
              <a:t>Meteorologic Model</a:t>
            </a:r>
          </a:p>
          <a:p>
            <a:pPr lvl="1"/>
            <a:r>
              <a:rPr lang="en-US" dirty="0"/>
              <a:t>Basin Model</a:t>
            </a:r>
          </a:p>
          <a:p>
            <a:r>
              <a:rPr lang="en-US" dirty="0"/>
              <a:t>Extracts timeseries maximum</a:t>
            </a:r>
          </a:p>
          <a:p>
            <a:r>
              <a:rPr lang="en-US" dirty="0"/>
              <a:t>Plots as frequency curve</a:t>
            </a:r>
          </a:p>
        </p:txBody>
      </p:sp>
      <p:pic>
        <p:nvPicPr>
          <p:cNvPr id="5" name="Picture 4">
            <a:extLst>
              <a:ext uri="{FF2B5EF4-FFF2-40B4-BE49-F238E27FC236}">
                <a16:creationId xmlns:a16="http://schemas.microsoft.com/office/drawing/2014/main" id="{A591A2B7-4C0F-4631-AE15-549697F4E9C7}"/>
              </a:ext>
            </a:extLst>
          </p:cNvPr>
          <p:cNvPicPr>
            <a:picLocks noChangeAspect="1"/>
          </p:cNvPicPr>
          <p:nvPr/>
        </p:nvPicPr>
        <p:blipFill>
          <a:blip r:embed="rId3"/>
          <a:stretch>
            <a:fillRect/>
          </a:stretch>
        </p:blipFill>
        <p:spPr>
          <a:xfrm>
            <a:off x="6576883" y="907566"/>
            <a:ext cx="5448862" cy="5042868"/>
          </a:xfrm>
          <a:prstGeom prst="rect">
            <a:avLst/>
          </a:prstGeom>
        </p:spPr>
      </p:pic>
    </p:spTree>
    <p:extLst>
      <p:ext uri="{BB962C8B-B14F-4D97-AF65-F5344CB8AC3E}">
        <p14:creationId xmlns:p14="http://schemas.microsoft.com/office/powerpoint/2010/main" val="145699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Precipitation-Frequency Data in HEC-HMS</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Precipitation-Frequency Data</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pPr marL="514350" indent="-514350">
              <a:buFont typeface="+mj-lt"/>
              <a:buAutoNum type="arabicPeriod"/>
            </a:pPr>
            <a:r>
              <a:rPr lang="en-US" dirty="0"/>
              <a:t>Precipitation-frequency and data sources (quick review)</a:t>
            </a:r>
          </a:p>
          <a:p>
            <a:pPr marL="514350" indent="-514350">
              <a:buFont typeface="+mj-lt"/>
              <a:buAutoNum type="arabicPeriod"/>
            </a:pPr>
            <a:r>
              <a:rPr lang="en-US" dirty="0"/>
              <a:t>Using precipitation-frequency grids in hypothetical storm</a:t>
            </a:r>
          </a:p>
          <a:p>
            <a:pPr marL="514350" indent="-514350">
              <a:buFont typeface="+mj-lt"/>
              <a:buAutoNum type="arabicPeriod"/>
            </a:pPr>
            <a:endParaRPr lang="en-US" dirty="0"/>
          </a:p>
        </p:txBody>
      </p:sp>
    </p:spTree>
    <p:extLst>
      <p:ext uri="{BB962C8B-B14F-4D97-AF65-F5344CB8AC3E}">
        <p14:creationId xmlns:p14="http://schemas.microsoft.com/office/powerpoint/2010/main" val="1326097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Introduction to HEC-HMS</a:t>
            </a:r>
          </a:p>
          <a:p>
            <a:pPr marL="514350" indent="-514350">
              <a:buFont typeface="+mj-lt"/>
              <a:buAutoNum type="arabicPeriod"/>
            </a:pPr>
            <a:r>
              <a:rPr lang="en-US" dirty="0"/>
              <a:t>Setting up an HEC-HMS model</a:t>
            </a:r>
          </a:p>
          <a:p>
            <a:pPr marL="514350" indent="-514350">
              <a:buFont typeface="+mj-lt"/>
              <a:buAutoNum type="arabicPeriod"/>
            </a:pPr>
            <a:r>
              <a:rPr lang="en-US" dirty="0"/>
              <a:t>Precipitation-frequency data</a:t>
            </a:r>
          </a:p>
          <a:p>
            <a:pPr marL="514350" indent="-514350">
              <a:buFont typeface="+mj-lt"/>
              <a:buAutoNum type="arabicPeriod"/>
            </a:pPr>
            <a:r>
              <a:rPr lang="en-US" dirty="0"/>
              <a:t>Modeling hypothetical storm events</a:t>
            </a:r>
          </a:p>
          <a:p>
            <a:pPr marL="514350" indent="-514350">
              <a:buFont typeface="+mj-lt"/>
              <a:buAutoNum type="arabicPeriod"/>
            </a:pPr>
            <a:r>
              <a:rPr lang="en-US" dirty="0"/>
              <a:t>Modeling flood frequency with HEC-HMS</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541B6-15A3-40AF-AF78-E86B0A876644}"/>
              </a:ext>
            </a:extLst>
          </p:cNvPr>
          <p:cNvSpPr>
            <a:spLocks noGrp="1"/>
          </p:cNvSpPr>
          <p:nvPr>
            <p:ph type="title"/>
          </p:nvPr>
        </p:nvSpPr>
        <p:spPr/>
        <p:txBody>
          <a:bodyPr/>
          <a:lstStyle/>
          <a:p>
            <a:r>
              <a:rPr lang="en-US" dirty="0"/>
              <a:t>Precipitation-Frequency Data</a:t>
            </a:r>
          </a:p>
        </p:txBody>
      </p:sp>
      <p:sp>
        <p:nvSpPr>
          <p:cNvPr id="3" name="Content Placeholder 2">
            <a:extLst>
              <a:ext uri="{FF2B5EF4-FFF2-40B4-BE49-F238E27FC236}">
                <a16:creationId xmlns:a16="http://schemas.microsoft.com/office/drawing/2014/main" id="{CC5578BD-054C-4946-8D7F-D71F0589B51D}"/>
              </a:ext>
            </a:extLst>
          </p:cNvPr>
          <p:cNvSpPr>
            <a:spLocks noGrp="1"/>
          </p:cNvSpPr>
          <p:nvPr>
            <p:ph idx="1"/>
          </p:nvPr>
        </p:nvSpPr>
        <p:spPr>
          <a:xfrm>
            <a:off x="838200" y="1825625"/>
            <a:ext cx="6503504" cy="4351338"/>
          </a:xfrm>
        </p:spPr>
        <p:txBody>
          <a:bodyPr/>
          <a:lstStyle/>
          <a:p>
            <a:r>
              <a:rPr lang="en-US" dirty="0"/>
              <a:t>For most applications, NOAA Atlas 14</a:t>
            </a:r>
          </a:p>
          <a:p>
            <a:r>
              <a:rPr lang="en-US" dirty="0"/>
              <a:t>Other cases: NOAA Atlas 2/TP-49, custom studies</a:t>
            </a:r>
          </a:p>
          <a:p>
            <a:r>
              <a:rPr lang="en-US" dirty="0"/>
              <a:t>Input data: </a:t>
            </a:r>
            <a:r>
              <a:rPr lang="en-US" i="1" dirty="0" err="1"/>
              <a:t>isopluvial</a:t>
            </a:r>
            <a:r>
              <a:rPr lang="en-US" i="1" dirty="0"/>
              <a:t> raster</a:t>
            </a:r>
          </a:p>
          <a:p>
            <a:pPr lvl="1"/>
            <a:r>
              <a:rPr lang="en-US" dirty="0"/>
              <a:t>Represents a storm depth of a single duration and frequency occurring everywhere</a:t>
            </a:r>
          </a:p>
          <a:p>
            <a:pPr lvl="1"/>
            <a:r>
              <a:rPr lang="en-US" dirty="0"/>
              <a:t>Not a storm pattern!</a:t>
            </a:r>
          </a:p>
        </p:txBody>
      </p:sp>
      <p:sp>
        <p:nvSpPr>
          <p:cNvPr id="4" name="Star: 16 Points 3">
            <a:extLst>
              <a:ext uri="{FF2B5EF4-FFF2-40B4-BE49-F238E27FC236}">
                <a16:creationId xmlns:a16="http://schemas.microsoft.com/office/drawing/2014/main" id="{76001AC0-8650-4F26-A90F-CE32DC42A598}"/>
              </a:ext>
            </a:extLst>
          </p:cNvPr>
          <p:cNvSpPr/>
          <p:nvPr/>
        </p:nvSpPr>
        <p:spPr>
          <a:xfrm>
            <a:off x="7341704" y="4558748"/>
            <a:ext cx="4492487" cy="2199861"/>
          </a:xfrm>
          <a:prstGeom prst="star16">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Refer back to the “Frequency Curves in Poor Data Environments” lecture!</a:t>
            </a:r>
          </a:p>
        </p:txBody>
      </p:sp>
      <p:pic>
        <p:nvPicPr>
          <p:cNvPr id="1026" name="Picture 2">
            <a:extLst>
              <a:ext uri="{FF2B5EF4-FFF2-40B4-BE49-F238E27FC236}">
                <a16:creationId xmlns:a16="http://schemas.microsoft.com/office/drawing/2014/main" id="{6F885199-89B9-482E-AC15-BE1E1B646A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0352" y="1164038"/>
            <a:ext cx="5102147" cy="3491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449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6C474-D8A1-D641-F832-408FFCAC486B}"/>
              </a:ext>
            </a:extLst>
          </p:cNvPr>
          <p:cNvSpPr>
            <a:spLocks noGrp="1"/>
          </p:cNvSpPr>
          <p:nvPr>
            <p:ph type="title"/>
          </p:nvPr>
        </p:nvSpPr>
        <p:spPr/>
        <p:txBody>
          <a:bodyPr/>
          <a:lstStyle/>
          <a:p>
            <a:r>
              <a:rPr lang="en-US" dirty="0"/>
              <a:t>NOAA Atlas 15</a:t>
            </a:r>
          </a:p>
        </p:txBody>
      </p:sp>
      <p:pic>
        <p:nvPicPr>
          <p:cNvPr id="5" name="Content Placeholder 4">
            <a:extLst>
              <a:ext uri="{FF2B5EF4-FFF2-40B4-BE49-F238E27FC236}">
                <a16:creationId xmlns:a16="http://schemas.microsoft.com/office/drawing/2014/main" id="{073B19FD-7233-D1F1-76E2-EF5285B7887B}"/>
              </a:ext>
            </a:extLst>
          </p:cNvPr>
          <p:cNvPicPr>
            <a:picLocks noGrp="1" noChangeAspect="1"/>
          </p:cNvPicPr>
          <p:nvPr>
            <p:ph idx="1"/>
          </p:nvPr>
        </p:nvPicPr>
        <p:blipFill>
          <a:blip r:embed="rId2"/>
          <a:stretch>
            <a:fillRect/>
          </a:stretch>
        </p:blipFill>
        <p:spPr>
          <a:xfrm>
            <a:off x="1296906" y="1509952"/>
            <a:ext cx="8866667" cy="3838095"/>
          </a:xfrm>
        </p:spPr>
      </p:pic>
      <p:sp>
        <p:nvSpPr>
          <p:cNvPr id="7" name="TextBox 6">
            <a:extLst>
              <a:ext uri="{FF2B5EF4-FFF2-40B4-BE49-F238E27FC236}">
                <a16:creationId xmlns:a16="http://schemas.microsoft.com/office/drawing/2014/main" id="{9A05DB5B-36FE-B6CF-E530-97B993704900}"/>
              </a:ext>
            </a:extLst>
          </p:cNvPr>
          <p:cNvSpPr txBox="1"/>
          <p:nvPr/>
        </p:nvSpPr>
        <p:spPr>
          <a:xfrm>
            <a:off x="2194560" y="6458823"/>
            <a:ext cx="6096000" cy="369332"/>
          </a:xfrm>
          <a:prstGeom prst="rect">
            <a:avLst/>
          </a:prstGeom>
          <a:noFill/>
        </p:spPr>
        <p:txBody>
          <a:bodyPr wrap="square">
            <a:spAutoFit/>
          </a:bodyPr>
          <a:lstStyle/>
          <a:p>
            <a:r>
              <a:rPr lang="en-US" dirty="0"/>
              <a:t>https://www.weather.gov/owp/hdsc</a:t>
            </a:r>
          </a:p>
        </p:txBody>
      </p:sp>
      <p:pic>
        <p:nvPicPr>
          <p:cNvPr id="9" name="Picture 8">
            <a:extLst>
              <a:ext uri="{FF2B5EF4-FFF2-40B4-BE49-F238E27FC236}">
                <a16:creationId xmlns:a16="http://schemas.microsoft.com/office/drawing/2014/main" id="{F4E8F633-039B-B481-BCA6-B3E6F7AAEFAF}"/>
              </a:ext>
            </a:extLst>
          </p:cNvPr>
          <p:cNvPicPr>
            <a:picLocks noChangeAspect="1"/>
          </p:cNvPicPr>
          <p:nvPr/>
        </p:nvPicPr>
        <p:blipFill>
          <a:blip r:embed="rId3"/>
          <a:stretch>
            <a:fillRect/>
          </a:stretch>
        </p:blipFill>
        <p:spPr>
          <a:xfrm>
            <a:off x="8916354" y="4179449"/>
            <a:ext cx="3128405" cy="2499360"/>
          </a:xfrm>
          <a:prstGeom prst="rect">
            <a:avLst/>
          </a:prstGeom>
        </p:spPr>
      </p:pic>
    </p:spTree>
    <p:extLst>
      <p:ext uri="{BB962C8B-B14F-4D97-AF65-F5344CB8AC3E}">
        <p14:creationId xmlns:p14="http://schemas.microsoft.com/office/powerpoint/2010/main" val="17412541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8BE6186-C403-47D4-9166-62931612275A}"/>
              </a:ext>
            </a:extLst>
          </p:cNvPr>
          <p:cNvPicPr>
            <a:picLocks noChangeAspect="1"/>
          </p:cNvPicPr>
          <p:nvPr/>
        </p:nvPicPr>
        <p:blipFill>
          <a:blip r:embed="rId3"/>
          <a:stretch>
            <a:fillRect/>
          </a:stretch>
        </p:blipFill>
        <p:spPr>
          <a:xfrm>
            <a:off x="2214723" y="0"/>
            <a:ext cx="9549765" cy="6858000"/>
          </a:xfrm>
          <a:prstGeom prst="rect">
            <a:avLst/>
          </a:prstGeom>
        </p:spPr>
      </p:pic>
      <p:sp>
        <p:nvSpPr>
          <p:cNvPr id="2" name="TextBox 1">
            <a:extLst>
              <a:ext uri="{FF2B5EF4-FFF2-40B4-BE49-F238E27FC236}">
                <a16:creationId xmlns:a16="http://schemas.microsoft.com/office/drawing/2014/main" id="{E044CF70-EAB5-4184-85ED-1DE0865CEFA8}"/>
              </a:ext>
            </a:extLst>
          </p:cNvPr>
          <p:cNvSpPr txBox="1"/>
          <p:nvPr/>
        </p:nvSpPr>
        <p:spPr>
          <a:xfrm>
            <a:off x="139343" y="647271"/>
            <a:ext cx="2075380"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24-hour</a:t>
            </a:r>
          </a:p>
          <a:p>
            <a:r>
              <a:rPr lang="en-US" sz="2800" b="1" dirty="0">
                <a:effectLst>
                  <a:outerShdw blurRad="38100" dist="38100" dir="2700000" algn="tl">
                    <a:srgbClr val="000000">
                      <a:alpha val="43137"/>
                    </a:srgbClr>
                  </a:outerShdw>
                </a:effectLst>
                <a:latin typeface="Lato" panose="020F0502020204030203" pitchFamily="34" charset="0"/>
              </a:rPr>
              <a:t>1/100 AEP</a:t>
            </a:r>
          </a:p>
        </p:txBody>
      </p:sp>
    </p:spTree>
    <p:extLst>
      <p:ext uri="{BB962C8B-B14F-4D97-AF65-F5344CB8AC3E}">
        <p14:creationId xmlns:p14="http://schemas.microsoft.com/office/powerpoint/2010/main" val="21983374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CF9DB2-DDA8-43A6-9C44-7CB2629453BE}"/>
              </a:ext>
            </a:extLst>
          </p:cNvPr>
          <p:cNvSpPr>
            <a:spLocks noGrp="1"/>
          </p:cNvSpPr>
          <p:nvPr>
            <p:ph type="title"/>
          </p:nvPr>
        </p:nvSpPr>
        <p:spPr/>
        <p:txBody>
          <a:bodyPr/>
          <a:lstStyle/>
          <a:p>
            <a:r>
              <a:rPr lang="en-US" dirty="0"/>
              <a:t>Precipitation-Frequency Curves</a:t>
            </a:r>
          </a:p>
        </p:txBody>
      </p:sp>
      <p:pic>
        <p:nvPicPr>
          <p:cNvPr id="5" name="Content Placeholder 4" descr="A close up of a map&#10;&#10;Description automatically generated">
            <a:extLst>
              <a:ext uri="{FF2B5EF4-FFF2-40B4-BE49-F238E27FC236}">
                <a16:creationId xmlns:a16="http://schemas.microsoft.com/office/drawing/2014/main" id="{42D7C89D-8A0A-4F5E-AEA9-ACB812514C3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928749" y="1885966"/>
            <a:ext cx="6334501" cy="4606909"/>
          </a:xfrm>
        </p:spPr>
      </p:pic>
      <p:cxnSp>
        <p:nvCxnSpPr>
          <p:cNvPr id="7" name="Straight Connector 6">
            <a:extLst>
              <a:ext uri="{FF2B5EF4-FFF2-40B4-BE49-F238E27FC236}">
                <a16:creationId xmlns:a16="http://schemas.microsoft.com/office/drawing/2014/main" id="{A2A9EC8F-C561-4951-B367-88BE331FCAA8}"/>
              </a:ext>
            </a:extLst>
          </p:cNvPr>
          <p:cNvCxnSpPr>
            <a:cxnSpLocks/>
          </p:cNvCxnSpPr>
          <p:nvPr/>
        </p:nvCxnSpPr>
        <p:spPr>
          <a:xfrm flipV="1">
            <a:off x="6998447" y="4217194"/>
            <a:ext cx="0" cy="14963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D093D3-5D67-4D0C-BAC4-912841AB9A53}"/>
              </a:ext>
            </a:extLst>
          </p:cNvPr>
          <p:cNvCxnSpPr/>
          <p:nvPr/>
        </p:nvCxnSpPr>
        <p:spPr>
          <a:xfrm flipH="1">
            <a:off x="3723341" y="4217194"/>
            <a:ext cx="327510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4766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C993C6-B691-4835-8237-1804C70C4833}"/>
              </a:ext>
            </a:extLst>
          </p:cNvPr>
          <p:cNvSpPr>
            <a:spLocks noGrp="1"/>
          </p:cNvSpPr>
          <p:nvPr>
            <p:ph type="title"/>
          </p:nvPr>
        </p:nvSpPr>
        <p:spPr/>
        <p:txBody>
          <a:bodyPr/>
          <a:lstStyle/>
          <a:p>
            <a:r>
              <a:rPr lang="en-US" dirty="0"/>
              <a:t>Getting Data</a:t>
            </a:r>
          </a:p>
        </p:txBody>
      </p:sp>
      <p:sp>
        <p:nvSpPr>
          <p:cNvPr id="3" name="Content Placeholder 2">
            <a:extLst>
              <a:ext uri="{FF2B5EF4-FFF2-40B4-BE49-F238E27FC236}">
                <a16:creationId xmlns:a16="http://schemas.microsoft.com/office/drawing/2014/main" id="{A6DDFA91-6D1E-4302-AA01-0702C34B64C4}"/>
              </a:ext>
            </a:extLst>
          </p:cNvPr>
          <p:cNvSpPr>
            <a:spLocks noGrp="1"/>
          </p:cNvSpPr>
          <p:nvPr>
            <p:ph idx="1"/>
          </p:nvPr>
        </p:nvSpPr>
        <p:spPr>
          <a:xfrm>
            <a:off x="838200" y="1825625"/>
            <a:ext cx="5646290" cy="4351338"/>
          </a:xfrm>
        </p:spPr>
        <p:txBody>
          <a:bodyPr/>
          <a:lstStyle/>
          <a:p>
            <a:r>
              <a:rPr lang="en-US" dirty="0"/>
              <a:t>NOAA Precipitation Frequency Data Server (PFDS)</a:t>
            </a:r>
          </a:p>
          <a:p>
            <a:r>
              <a:rPr lang="en-US" dirty="0"/>
              <a:t>ASC-format </a:t>
            </a:r>
            <a:r>
              <a:rPr lang="en-US" dirty="0" err="1"/>
              <a:t>rasters</a:t>
            </a:r>
            <a:r>
              <a:rPr lang="en-US" dirty="0"/>
              <a:t> for all volumes of A14</a:t>
            </a:r>
          </a:p>
        </p:txBody>
      </p:sp>
      <p:pic>
        <p:nvPicPr>
          <p:cNvPr id="7" name="Picture 6">
            <a:extLst>
              <a:ext uri="{FF2B5EF4-FFF2-40B4-BE49-F238E27FC236}">
                <a16:creationId xmlns:a16="http://schemas.microsoft.com/office/drawing/2014/main" id="{9FB71D6B-AB7F-4663-BA90-208B89FD6367}"/>
              </a:ext>
            </a:extLst>
          </p:cNvPr>
          <p:cNvPicPr>
            <a:picLocks noChangeAspect="1"/>
          </p:cNvPicPr>
          <p:nvPr/>
        </p:nvPicPr>
        <p:blipFill>
          <a:blip r:embed="rId3"/>
          <a:stretch>
            <a:fillRect/>
          </a:stretch>
        </p:blipFill>
        <p:spPr>
          <a:xfrm>
            <a:off x="6484490" y="0"/>
            <a:ext cx="5707510" cy="6858000"/>
          </a:xfrm>
          <a:prstGeom prst="rect">
            <a:avLst/>
          </a:prstGeom>
        </p:spPr>
      </p:pic>
    </p:spTree>
    <p:extLst>
      <p:ext uri="{BB962C8B-B14F-4D97-AF65-F5344CB8AC3E}">
        <p14:creationId xmlns:p14="http://schemas.microsoft.com/office/powerpoint/2010/main" val="9796120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45E85-33DD-405C-91D3-8E9E3B194AD1}"/>
              </a:ext>
            </a:extLst>
          </p:cNvPr>
          <p:cNvSpPr>
            <a:spLocks noGrp="1"/>
          </p:cNvSpPr>
          <p:nvPr>
            <p:ph type="title"/>
          </p:nvPr>
        </p:nvSpPr>
        <p:spPr/>
        <p:txBody>
          <a:bodyPr/>
          <a:lstStyle/>
          <a:p>
            <a:r>
              <a:rPr lang="en-US" dirty="0"/>
              <a:t>Precipitation-Frequency Grids in HMS</a:t>
            </a:r>
          </a:p>
        </p:txBody>
      </p:sp>
      <p:sp>
        <p:nvSpPr>
          <p:cNvPr id="3" name="Content Placeholder 2">
            <a:extLst>
              <a:ext uri="{FF2B5EF4-FFF2-40B4-BE49-F238E27FC236}">
                <a16:creationId xmlns:a16="http://schemas.microsoft.com/office/drawing/2014/main" id="{CAD3EB9A-E993-4804-82CA-AEDF11C8BAE8}"/>
              </a:ext>
            </a:extLst>
          </p:cNvPr>
          <p:cNvSpPr>
            <a:spLocks noGrp="1"/>
          </p:cNvSpPr>
          <p:nvPr>
            <p:ph idx="1"/>
          </p:nvPr>
        </p:nvSpPr>
        <p:spPr/>
        <p:txBody>
          <a:bodyPr/>
          <a:lstStyle/>
          <a:p>
            <a:r>
              <a:rPr lang="en-US" dirty="0"/>
              <a:t>Native support for PF </a:t>
            </a:r>
            <a:r>
              <a:rPr lang="en-US" dirty="0" err="1"/>
              <a:t>rasters</a:t>
            </a:r>
            <a:r>
              <a:rPr lang="en-US" dirty="0"/>
              <a:t> in HMS</a:t>
            </a:r>
          </a:p>
          <a:p>
            <a:r>
              <a:rPr lang="en-US" dirty="0"/>
              <a:t>Download A14 PFDS </a:t>
            </a:r>
            <a:r>
              <a:rPr lang="en-US" dirty="0" err="1"/>
              <a:t>rasters</a:t>
            </a:r>
            <a:r>
              <a:rPr lang="en-US" dirty="0"/>
              <a:t> and directly plug them in</a:t>
            </a:r>
          </a:p>
        </p:txBody>
      </p:sp>
      <p:pic>
        <p:nvPicPr>
          <p:cNvPr id="5" name="Picture 4">
            <a:extLst>
              <a:ext uri="{FF2B5EF4-FFF2-40B4-BE49-F238E27FC236}">
                <a16:creationId xmlns:a16="http://schemas.microsoft.com/office/drawing/2014/main" id="{7B36B519-1154-4343-9AF1-EE621BB3103F}"/>
              </a:ext>
            </a:extLst>
          </p:cNvPr>
          <p:cNvPicPr>
            <a:picLocks noChangeAspect="1"/>
          </p:cNvPicPr>
          <p:nvPr/>
        </p:nvPicPr>
        <p:blipFill>
          <a:blip r:embed="rId3"/>
          <a:stretch>
            <a:fillRect/>
          </a:stretch>
        </p:blipFill>
        <p:spPr>
          <a:xfrm>
            <a:off x="2415444" y="3137228"/>
            <a:ext cx="7361111" cy="2444174"/>
          </a:xfrm>
          <a:prstGeom prst="rect">
            <a:avLst/>
          </a:prstGeom>
        </p:spPr>
      </p:pic>
      <p:sp>
        <p:nvSpPr>
          <p:cNvPr id="6" name="Rectangle 5">
            <a:extLst>
              <a:ext uri="{FF2B5EF4-FFF2-40B4-BE49-F238E27FC236}">
                <a16:creationId xmlns:a16="http://schemas.microsoft.com/office/drawing/2014/main" id="{40A6F938-8771-405D-8C82-158FA350FCBE}"/>
              </a:ext>
            </a:extLst>
          </p:cNvPr>
          <p:cNvSpPr/>
          <p:nvPr/>
        </p:nvSpPr>
        <p:spPr>
          <a:xfrm>
            <a:off x="3883630" y="4869951"/>
            <a:ext cx="5496675" cy="636998"/>
          </a:xfrm>
          <a:prstGeom prst="rect">
            <a:avLst/>
          </a:prstGeom>
          <a:solidFill>
            <a:srgbClr val="FFFFFF">
              <a:alpha val="25098"/>
            </a:srgbClr>
          </a:solid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Data-Specific!</a:t>
            </a:r>
          </a:p>
        </p:txBody>
      </p:sp>
    </p:spTree>
    <p:extLst>
      <p:ext uri="{BB962C8B-B14F-4D97-AF65-F5344CB8AC3E}">
        <p14:creationId xmlns:p14="http://schemas.microsoft.com/office/powerpoint/2010/main" val="2286852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877AD-9447-43FE-9094-B44E868A1CEB}"/>
              </a:ext>
            </a:extLst>
          </p:cNvPr>
          <p:cNvSpPr>
            <a:spLocks noGrp="1"/>
          </p:cNvSpPr>
          <p:nvPr>
            <p:ph type="title"/>
          </p:nvPr>
        </p:nvSpPr>
        <p:spPr/>
        <p:txBody>
          <a:bodyPr/>
          <a:lstStyle/>
          <a:p>
            <a:r>
              <a:rPr lang="en-US" dirty="0"/>
              <a:t>Hypothetical Storm + PF Grids</a:t>
            </a:r>
          </a:p>
        </p:txBody>
      </p:sp>
      <p:pic>
        <p:nvPicPr>
          <p:cNvPr id="4" name="Content Placeholder 4">
            <a:extLst>
              <a:ext uri="{FF2B5EF4-FFF2-40B4-BE49-F238E27FC236}">
                <a16:creationId xmlns:a16="http://schemas.microsoft.com/office/drawing/2014/main" id="{8ADD12CE-C287-4EA8-8B58-96575F35FF42}"/>
              </a:ext>
            </a:extLst>
          </p:cNvPr>
          <p:cNvPicPr>
            <a:picLocks noChangeAspect="1"/>
          </p:cNvPicPr>
          <p:nvPr/>
        </p:nvPicPr>
        <p:blipFill>
          <a:blip r:embed="rId3"/>
          <a:stretch>
            <a:fillRect/>
          </a:stretch>
        </p:blipFill>
        <p:spPr>
          <a:xfrm>
            <a:off x="2536181" y="2220686"/>
            <a:ext cx="7119638" cy="3289190"/>
          </a:xfrm>
          <a:prstGeom prst="rect">
            <a:avLst/>
          </a:prstGeom>
        </p:spPr>
      </p:pic>
      <p:sp>
        <p:nvSpPr>
          <p:cNvPr id="3" name="Rectangle 2">
            <a:extLst>
              <a:ext uri="{FF2B5EF4-FFF2-40B4-BE49-F238E27FC236}">
                <a16:creationId xmlns:a16="http://schemas.microsoft.com/office/drawing/2014/main" id="{EBDC96F1-E730-91A9-B64F-6B45768E7548}"/>
              </a:ext>
            </a:extLst>
          </p:cNvPr>
          <p:cNvSpPr/>
          <p:nvPr/>
        </p:nvSpPr>
        <p:spPr>
          <a:xfrm>
            <a:off x="3550920" y="4168140"/>
            <a:ext cx="6104899" cy="358140"/>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8401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A6439-93D3-4616-9505-E668C8DDD7AB}"/>
              </a:ext>
            </a:extLst>
          </p:cNvPr>
          <p:cNvSpPr>
            <a:spLocks noGrp="1"/>
          </p:cNvSpPr>
          <p:nvPr>
            <p:ph type="title"/>
          </p:nvPr>
        </p:nvSpPr>
        <p:spPr/>
        <p:txBody>
          <a:bodyPr/>
          <a:lstStyle/>
          <a:p>
            <a:r>
              <a:rPr lang="en-US" dirty="0"/>
              <a:t>Precipitation Depth</a:t>
            </a:r>
          </a:p>
        </p:txBody>
      </p:sp>
      <p:sp>
        <p:nvSpPr>
          <p:cNvPr id="3" name="Content Placeholder 2">
            <a:extLst>
              <a:ext uri="{FF2B5EF4-FFF2-40B4-BE49-F238E27FC236}">
                <a16:creationId xmlns:a16="http://schemas.microsoft.com/office/drawing/2014/main" id="{064A9992-E58C-482D-90E0-2D07C93F30A3}"/>
              </a:ext>
            </a:extLst>
          </p:cNvPr>
          <p:cNvSpPr>
            <a:spLocks noGrp="1"/>
          </p:cNvSpPr>
          <p:nvPr>
            <p:ph idx="1"/>
          </p:nvPr>
        </p:nvSpPr>
        <p:spPr>
          <a:xfrm>
            <a:off x="838201" y="1825625"/>
            <a:ext cx="5750958" cy="4351338"/>
          </a:xfrm>
        </p:spPr>
        <p:txBody>
          <a:bodyPr/>
          <a:lstStyle/>
          <a:p>
            <a:r>
              <a:rPr lang="en-US" dirty="0"/>
              <a:t>Computed as a watershed-average above the computation point or subbasin </a:t>
            </a:r>
          </a:p>
          <a:p>
            <a:pPr lvl="1"/>
            <a:r>
              <a:rPr lang="en-US" dirty="0"/>
              <a:t>Spatial Distribution set to Variable by Subbasin or Uniform</a:t>
            </a:r>
          </a:p>
          <a:p>
            <a:r>
              <a:rPr lang="en-US" dirty="0"/>
              <a:t>NOT the same as area reduction</a:t>
            </a:r>
          </a:p>
        </p:txBody>
      </p:sp>
      <p:pic>
        <p:nvPicPr>
          <p:cNvPr id="5" name="Picture 4">
            <a:extLst>
              <a:ext uri="{FF2B5EF4-FFF2-40B4-BE49-F238E27FC236}">
                <a16:creationId xmlns:a16="http://schemas.microsoft.com/office/drawing/2014/main" id="{2A2AA1BC-F3A3-4877-A93D-E3AA4CBCB926}"/>
              </a:ext>
            </a:extLst>
          </p:cNvPr>
          <p:cNvPicPr>
            <a:picLocks noChangeAspect="1"/>
          </p:cNvPicPr>
          <p:nvPr/>
        </p:nvPicPr>
        <p:blipFill>
          <a:blip r:embed="rId3"/>
          <a:stretch>
            <a:fillRect/>
          </a:stretch>
        </p:blipFill>
        <p:spPr>
          <a:xfrm>
            <a:off x="7171363" y="64"/>
            <a:ext cx="5020638" cy="6857936"/>
          </a:xfrm>
          <a:prstGeom prst="rect">
            <a:avLst/>
          </a:prstGeom>
        </p:spPr>
      </p:pic>
      <p:sp>
        <p:nvSpPr>
          <p:cNvPr id="6" name="TextBox 5">
            <a:extLst>
              <a:ext uri="{FF2B5EF4-FFF2-40B4-BE49-F238E27FC236}">
                <a16:creationId xmlns:a16="http://schemas.microsoft.com/office/drawing/2014/main" id="{010046CC-F5AF-470F-A9FA-4167C6D31204}"/>
              </a:ext>
            </a:extLst>
          </p:cNvPr>
          <p:cNvSpPr txBox="1"/>
          <p:nvPr/>
        </p:nvSpPr>
        <p:spPr>
          <a:xfrm>
            <a:off x="8383712" y="3326259"/>
            <a:ext cx="2013735"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7" name="Oval 6">
            <a:extLst>
              <a:ext uri="{FF2B5EF4-FFF2-40B4-BE49-F238E27FC236}">
                <a16:creationId xmlns:a16="http://schemas.microsoft.com/office/drawing/2014/main" id="{0F1D6A90-9C3A-42FA-B820-F6245F2BFF89}"/>
              </a:ext>
            </a:extLst>
          </p:cNvPr>
          <p:cNvSpPr/>
          <p:nvPr/>
        </p:nvSpPr>
        <p:spPr>
          <a:xfrm>
            <a:off x="9164548" y="4777482"/>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067AAFD-041B-41CE-B060-595BFCE98AF0}"/>
              </a:ext>
            </a:extLst>
          </p:cNvPr>
          <p:cNvSpPr txBox="1"/>
          <p:nvPr/>
        </p:nvSpPr>
        <p:spPr>
          <a:xfrm>
            <a:off x="9255988" y="5011559"/>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Tree>
    <p:extLst>
      <p:ext uri="{BB962C8B-B14F-4D97-AF65-F5344CB8AC3E}">
        <p14:creationId xmlns:p14="http://schemas.microsoft.com/office/powerpoint/2010/main" val="7580567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B1493-4DBF-18BA-F764-FA4C967A002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516F78A8-69EC-7DF0-E1FF-8F8CF0050E05}"/>
              </a:ext>
            </a:extLst>
          </p:cNvPr>
          <p:cNvSpPr>
            <a:spLocks noGrp="1"/>
          </p:cNvSpPr>
          <p:nvPr>
            <p:ph idx="1"/>
          </p:nvPr>
        </p:nvSpPr>
        <p:spPr>
          <a:xfrm>
            <a:off x="838200" y="1690688"/>
            <a:ext cx="10515600" cy="4351338"/>
          </a:xfrm>
        </p:spPr>
        <p:txBody>
          <a:bodyPr/>
          <a:lstStyle/>
          <a:p>
            <a:r>
              <a:rPr lang="en-US" dirty="0"/>
              <a:t>Intro to HMS</a:t>
            </a:r>
          </a:p>
          <a:p>
            <a:pPr lvl="1"/>
            <a:r>
              <a:rPr lang="en-US" dirty="0"/>
              <a:t>Basin model and Meteorological Model</a:t>
            </a:r>
          </a:p>
          <a:p>
            <a:pPr lvl="1"/>
            <a:r>
              <a:rPr lang="en-US" dirty="0"/>
              <a:t>Various compute options: Simulation Run and Frequency Storm option</a:t>
            </a:r>
          </a:p>
          <a:p>
            <a:r>
              <a:rPr lang="en-US" dirty="0"/>
              <a:t>Setting up HMS model</a:t>
            </a:r>
          </a:p>
          <a:p>
            <a:pPr lvl="1"/>
            <a:r>
              <a:rPr lang="en-US" dirty="0"/>
              <a:t>Select important Hydrologic Process: Loss, Transform, and Baseflow</a:t>
            </a:r>
          </a:p>
          <a:p>
            <a:pPr lvl="1"/>
            <a:r>
              <a:rPr lang="en-US" dirty="0"/>
              <a:t>Select Meteorologic Model Method: Gridded Precipitation and Hypothetical Storm</a:t>
            </a:r>
          </a:p>
          <a:p>
            <a:r>
              <a:rPr lang="en-US" dirty="0"/>
              <a:t>Precipitation-Frequency</a:t>
            </a:r>
          </a:p>
          <a:p>
            <a:pPr lvl="1"/>
            <a:r>
              <a:rPr lang="en-US" dirty="0"/>
              <a:t>NOAA Atlas 14 gridded data</a:t>
            </a:r>
          </a:p>
          <a:p>
            <a:endParaRPr lang="en-US" dirty="0"/>
          </a:p>
          <a:p>
            <a:pPr lvl="1"/>
            <a:endParaRPr lang="en-US" dirty="0"/>
          </a:p>
        </p:txBody>
      </p:sp>
    </p:spTree>
    <p:extLst>
      <p:ext uri="{BB962C8B-B14F-4D97-AF65-F5344CB8AC3E}">
        <p14:creationId xmlns:p14="http://schemas.microsoft.com/office/powerpoint/2010/main" val="2584264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Modeling Hypothetical Storm Events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Introduction to HEC-HMS</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Modeling Hypothetical Storm Events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pPr marL="514350" indent="-514350">
              <a:buFont typeface="+mj-lt"/>
              <a:buAutoNum type="arabicPeriod"/>
            </a:pPr>
            <a:r>
              <a:rPr lang="en-US" dirty="0"/>
              <a:t>Hydrologic considerations</a:t>
            </a:r>
          </a:p>
          <a:p>
            <a:pPr lvl="1"/>
            <a:r>
              <a:rPr lang="en-US" dirty="0"/>
              <a:t>How does the watershed respond during a flood?</a:t>
            </a:r>
          </a:p>
          <a:p>
            <a:pPr marL="514350" indent="-514350">
              <a:buFont typeface="+mj-lt"/>
              <a:buAutoNum type="arabicPeriod"/>
            </a:pPr>
            <a:r>
              <a:rPr lang="en-US" dirty="0"/>
              <a:t>Meteorologic considerations</a:t>
            </a:r>
          </a:p>
          <a:p>
            <a:pPr lvl="1"/>
            <a:r>
              <a:rPr lang="en-US" dirty="0"/>
              <a:t>What meteorologic characteristics create a flood?</a:t>
            </a:r>
          </a:p>
        </p:txBody>
      </p:sp>
    </p:spTree>
    <p:extLst>
      <p:ext uri="{BB962C8B-B14F-4D97-AF65-F5344CB8AC3E}">
        <p14:creationId xmlns:p14="http://schemas.microsoft.com/office/powerpoint/2010/main" val="2223971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37617-C35F-4676-A787-22C0C31E5B6A}"/>
              </a:ext>
            </a:extLst>
          </p:cNvPr>
          <p:cNvSpPr>
            <a:spLocks noGrp="1"/>
          </p:cNvSpPr>
          <p:nvPr>
            <p:ph type="title"/>
          </p:nvPr>
        </p:nvSpPr>
        <p:spPr/>
        <p:txBody>
          <a:bodyPr/>
          <a:lstStyle/>
          <a:p>
            <a:r>
              <a:rPr lang="en-US" dirty="0"/>
              <a:t>Hydrologic Considerations</a:t>
            </a:r>
          </a:p>
        </p:txBody>
      </p:sp>
      <p:sp>
        <p:nvSpPr>
          <p:cNvPr id="3" name="Content Placeholder 2">
            <a:extLst>
              <a:ext uri="{FF2B5EF4-FFF2-40B4-BE49-F238E27FC236}">
                <a16:creationId xmlns:a16="http://schemas.microsoft.com/office/drawing/2014/main" id="{18283C96-3117-4DC6-9EBC-709DB72DDB84}"/>
              </a:ext>
            </a:extLst>
          </p:cNvPr>
          <p:cNvSpPr>
            <a:spLocks noGrp="1"/>
          </p:cNvSpPr>
          <p:nvPr>
            <p:ph idx="1"/>
          </p:nvPr>
        </p:nvSpPr>
        <p:spPr/>
        <p:txBody>
          <a:bodyPr/>
          <a:lstStyle/>
          <a:p>
            <a:r>
              <a:rPr lang="en-US" dirty="0"/>
              <a:t>Model calibration</a:t>
            </a:r>
          </a:p>
          <a:p>
            <a:r>
              <a:rPr lang="en-US" dirty="0"/>
              <a:t>Initial conditions for flood frequency analysis</a:t>
            </a:r>
          </a:p>
          <a:p>
            <a:r>
              <a:rPr lang="en-US" dirty="0"/>
              <a:t>Non-linearity of hydrologic response</a:t>
            </a:r>
          </a:p>
          <a:p>
            <a:pPr lvl="1"/>
            <a:r>
              <a:rPr lang="en-US" dirty="0"/>
              <a:t>Dependency of hydrologic parameters on amount of rainfall</a:t>
            </a:r>
          </a:p>
        </p:txBody>
      </p:sp>
    </p:spTree>
    <p:extLst>
      <p:ext uri="{BB962C8B-B14F-4D97-AF65-F5344CB8AC3E}">
        <p14:creationId xmlns:p14="http://schemas.microsoft.com/office/powerpoint/2010/main" val="8697640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71B66-8285-4CD9-9B17-185670B7894E}"/>
              </a:ext>
            </a:extLst>
          </p:cNvPr>
          <p:cNvSpPr>
            <a:spLocks noGrp="1"/>
          </p:cNvSpPr>
          <p:nvPr>
            <p:ph type="title"/>
          </p:nvPr>
        </p:nvSpPr>
        <p:spPr/>
        <p:txBody>
          <a:bodyPr/>
          <a:lstStyle/>
          <a:p>
            <a:r>
              <a:rPr lang="en-US" dirty="0"/>
              <a:t>Model Calibration</a:t>
            </a:r>
          </a:p>
        </p:txBody>
      </p:sp>
      <p:sp>
        <p:nvSpPr>
          <p:cNvPr id="3" name="Content Placeholder 2">
            <a:extLst>
              <a:ext uri="{FF2B5EF4-FFF2-40B4-BE49-F238E27FC236}">
                <a16:creationId xmlns:a16="http://schemas.microsoft.com/office/drawing/2014/main" id="{57E63559-F35F-4C14-977E-57D38EBF7AE5}"/>
              </a:ext>
            </a:extLst>
          </p:cNvPr>
          <p:cNvSpPr>
            <a:spLocks noGrp="1"/>
          </p:cNvSpPr>
          <p:nvPr>
            <p:ph idx="1"/>
          </p:nvPr>
        </p:nvSpPr>
        <p:spPr>
          <a:xfrm>
            <a:off x="838200" y="1825625"/>
            <a:ext cx="5257800" cy="4351338"/>
          </a:xfrm>
        </p:spPr>
        <p:txBody>
          <a:bodyPr/>
          <a:lstStyle/>
          <a:p>
            <a:r>
              <a:rPr lang="en-US" dirty="0"/>
              <a:t>Watershed model is a stand-in for reality</a:t>
            </a:r>
          </a:p>
          <a:p>
            <a:r>
              <a:rPr lang="en-US" dirty="0"/>
              <a:t>Set parameters so the model can re-produce real flood events</a:t>
            </a:r>
          </a:p>
        </p:txBody>
      </p:sp>
      <p:pic>
        <p:nvPicPr>
          <p:cNvPr id="7" name="Picture 6" descr="A screenshot of a map&#10;&#10;Description automatically generated">
            <a:extLst>
              <a:ext uri="{FF2B5EF4-FFF2-40B4-BE49-F238E27FC236}">
                <a16:creationId xmlns:a16="http://schemas.microsoft.com/office/drawing/2014/main" id="{CDDA5651-2310-413D-9F12-818EA7C764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825625"/>
            <a:ext cx="6096000" cy="4437954"/>
          </a:xfrm>
          <a:prstGeom prst="rect">
            <a:avLst/>
          </a:prstGeom>
        </p:spPr>
      </p:pic>
    </p:spTree>
    <p:extLst>
      <p:ext uri="{BB962C8B-B14F-4D97-AF65-F5344CB8AC3E}">
        <p14:creationId xmlns:p14="http://schemas.microsoft.com/office/powerpoint/2010/main" val="5687774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11609-AE5B-4080-8B6A-78D830FD933F}"/>
              </a:ext>
            </a:extLst>
          </p:cNvPr>
          <p:cNvSpPr>
            <a:spLocks noGrp="1"/>
          </p:cNvSpPr>
          <p:nvPr>
            <p:ph type="title"/>
          </p:nvPr>
        </p:nvSpPr>
        <p:spPr/>
        <p:txBody>
          <a:bodyPr/>
          <a:lstStyle/>
          <a:p>
            <a:r>
              <a:rPr lang="en-US" dirty="0"/>
              <a:t>Model Calibration</a:t>
            </a:r>
          </a:p>
        </p:txBody>
      </p:sp>
      <p:sp>
        <p:nvSpPr>
          <p:cNvPr id="3" name="Content Placeholder 2">
            <a:extLst>
              <a:ext uri="{FF2B5EF4-FFF2-40B4-BE49-F238E27FC236}">
                <a16:creationId xmlns:a16="http://schemas.microsoft.com/office/drawing/2014/main" id="{12C02AE1-C7FC-48DC-A574-525A9B119E6B}"/>
              </a:ext>
            </a:extLst>
          </p:cNvPr>
          <p:cNvSpPr>
            <a:spLocks noGrp="1"/>
          </p:cNvSpPr>
          <p:nvPr>
            <p:ph idx="1"/>
          </p:nvPr>
        </p:nvSpPr>
        <p:spPr/>
        <p:txBody>
          <a:bodyPr/>
          <a:lstStyle/>
          <a:p>
            <a:r>
              <a:rPr lang="en-US" dirty="0"/>
              <a:t>Calibrate to events of different magnitudes</a:t>
            </a:r>
          </a:p>
          <a:p>
            <a:r>
              <a:rPr lang="en-US" dirty="0"/>
              <a:t>Identify varying initial conditions (wet vs. dry)</a:t>
            </a:r>
          </a:p>
          <a:p>
            <a:pPr lvl="1"/>
            <a:r>
              <a:rPr lang="en-US" dirty="0"/>
              <a:t>Loss: initial deficit</a:t>
            </a:r>
          </a:p>
          <a:p>
            <a:pPr lvl="1"/>
            <a:r>
              <a:rPr lang="en-US" dirty="0"/>
              <a:t>Baseflow: initial baseflow</a:t>
            </a:r>
          </a:p>
          <a:p>
            <a:pPr lvl="1"/>
            <a:r>
              <a:rPr lang="en-US" dirty="0"/>
              <a:t>Snow, reservoir, reach as needed</a:t>
            </a:r>
          </a:p>
          <a:p>
            <a:r>
              <a:rPr lang="en-US" dirty="0"/>
              <a:t>Most important parameters:</a:t>
            </a:r>
          </a:p>
          <a:p>
            <a:pPr lvl="1"/>
            <a:r>
              <a:rPr lang="en-US" dirty="0"/>
              <a:t>Loss: constant loss rate</a:t>
            </a:r>
          </a:p>
          <a:p>
            <a:pPr lvl="1"/>
            <a:r>
              <a:rPr lang="en-US" dirty="0"/>
              <a:t>Transform: time of concentration, storage coefficient</a:t>
            </a:r>
          </a:p>
        </p:txBody>
      </p:sp>
    </p:spTree>
    <p:extLst>
      <p:ext uri="{BB962C8B-B14F-4D97-AF65-F5344CB8AC3E}">
        <p14:creationId xmlns:p14="http://schemas.microsoft.com/office/powerpoint/2010/main" val="10211012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619BE-2039-484F-892C-3AC82D12E116}"/>
              </a:ext>
            </a:extLst>
          </p:cNvPr>
          <p:cNvSpPr>
            <a:spLocks noGrp="1"/>
          </p:cNvSpPr>
          <p:nvPr>
            <p:ph type="title"/>
          </p:nvPr>
        </p:nvSpPr>
        <p:spPr/>
        <p:txBody>
          <a:bodyPr/>
          <a:lstStyle/>
          <a:p>
            <a:r>
              <a:rPr lang="en-US" dirty="0" err="1"/>
              <a:t>Ungaged</a:t>
            </a:r>
            <a:r>
              <a:rPr lang="en-US" dirty="0"/>
              <a:t> Watersheds</a:t>
            </a:r>
          </a:p>
        </p:txBody>
      </p:sp>
      <p:sp>
        <p:nvSpPr>
          <p:cNvPr id="3" name="Content Placeholder 2">
            <a:extLst>
              <a:ext uri="{FF2B5EF4-FFF2-40B4-BE49-F238E27FC236}">
                <a16:creationId xmlns:a16="http://schemas.microsoft.com/office/drawing/2014/main" id="{257A59AE-FCAA-4F60-AA93-6BCACA9B2EFB}"/>
              </a:ext>
            </a:extLst>
          </p:cNvPr>
          <p:cNvSpPr>
            <a:spLocks noGrp="1"/>
          </p:cNvSpPr>
          <p:nvPr>
            <p:ph idx="1"/>
          </p:nvPr>
        </p:nvSpPr>
        <p:spPr>
          <a:xfrm>
            <a:off x="838200" y="1619885"/>
            <a:ext cx="10515600" cy="4351338"/>
          </a:xfrm>
        </p:spPr>
        <p:txBody>
          <a:bodyPr/>
          <a:lstStyle/>
          <a:p>
            <a:r>
              <a:rPr lang="en-US" dirty="0"/>
              <a:t>Can’t calibrate without observed streamflow data!</a:t>
            </a:r>
          </a:p>
          <a:p>
            <a:r>
              <a:rPr lang="en-US" dirty="0"/>
              <a:t>Borrow parameters from neighboring similar watersheds</a:t>
            </a:r>
          </a:p>
          <a:p>
            <a:pPr lvl="1"/>
            <a:r>
              <a:rPr lang="en-US" dirty="0"/>
              <a:t>Transfer parameters</a:t>
            </a:r>
          </a:p>
          <a:p>
            <a:pPr lvl="1"/>
            <a:r>
              <a:rPr lang="en-US" dirty="0"/>
              <a:t>Regression equations</a:t>
            </a:r>
          </a:p>
          <a:p>
            <a:r>
              <a:rPr lang="en-US" dirty="0"/>
              <a:t>Adjust with watershed-specific data</a:t>
            </a:r>
          </a:p>
          <a:p>
            <a:pPr lvl="1"/>
            <a:r>
              <a:rPr lang="en-US" dirty="0"/>
              <a:t>Compare soils and land-use data</a:t>
            </a:r>
          </a:p>
          <a:p>
            <a:r>
              <a:rPr lang="en-US" dirty="0"/>
              <a:t>Compare results against</a:t>
            </a:r>
          </a:p>
          <a:p>
            <a:pPr lvl="1"/>
            <a:r>
              <a:rPr lang="en-US" dirty="0"/>
              <a:t>USGS Regression Equation Quantile estimates</a:t>
            </a:r>
          </a:p>
          <a:p>
            <a:pPr lvl="1"/>
            <a:r>
              <a:rPr lang="en-US" dirty="0"/>
              <a:t>Regional flow per square mile </a:t>
            </a:r>
          </a:p>
          <a:p>
            <a:pPr lvl="1"/>
            <a:endParaRPr lang="en-US" dirty="0"/>
          </a:p>
          <a:p>
            <a:endParaRPr lang="en-US" dirty="0"/>
          </a:p>
        </p:txBody>
      </p:sp>
    </p:spTree>
    <p:extLst>
      <p:ext uri="{BB962C8B-B14F-4D97-AF65-F5344CB8AC3E}">
        <p14:creationId xmlns:p14="http://schemas.microsoft.com/office/powerpoint/2010/main" val="19690341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74BE5-5561-47D8-A777-4C5E30FB8155}"/>
              </a:ext>
            </a:extLst>
          </p:cNvPr>
          <p:cNvSpPr>
            <a:spLocks noGrp="1"/>
          </p:cNvSpPr>
          <p:nvPr>
            <p:ph type="title"/>
          </p:nvPr>
        </p:nvSpPr>
        <p:spPr/>
        <p:txBody>
          <a:bodyPr/>
          <a:lstStyle/>
          <a:p>
            <a:r>
              <a:rPr lang="en-US" dirty="0"/>
              <a:t>Initial Conditions</a:t>
            </a:r>
          </a:p>
        </p:txBody>
      </p:sp>
      <p:sp>
        <p:nvSpPr>
          <p:cNvPr id="3" name="Content Placeholder 2">
            <a:extLst>
              <a:ext uri="{FF2B5EF4-FFF2-40B4-BE49-F238E27FC236}">
                <a16:creationId xmlns:a16="http://schemas.microsoft.com/office/drawing/2014/main" id="{F06779E5-715D-44D6-95AC-700F2AA290E8}"/>
              </a:ext>
            </a:extLst>
          </p:cNvPr>
          <p:cNvSpPr>
            <a:spLocks noGrp="1"/>
          </p:cNvSpPr>
          <p:nvPr>
            <p:ph idx="1"/>
          </p:nvPr>
        </p:nvSpPr>
        <p:spPr/>
        <p:txBody>
          <a:bodyPr/>
          <a:lstStyle/>
          <a:p>
            <a:r>
              <a:rPr lang="en-US" dirty="0"/>
              <a:t>Flood severity related to watershed conditions prior to storm</a:t>
            </a:r>
          </a:p>
          <a:p>
            <a:r>
              <a:rPr lang="en-US" dirty="0"/>
              <a:t>Model should reflect this variation</a:t>
            </a:r>
          </a:p>
          <a:p>
            <a:r>
              <a:rPr lang="en-US" dirty="0"/>
              <a:t>Factors:</a:t>
            </a:r>
          </a:p>
          <a:p>
            <a:pPr lvl="1"/>
            <a:r>
              <a:rPr lang="en-US" dirty="0"/>
              <a:t>Soil water storage</a:t>
            </a:r>
          </a:p>
          <a:p>
            <a:pPr lvl="1"/>
            <a:r>
              <a:rPr lang="en-US" dirty="0">
                <a:solidFill>
                  <a:schemeClr val="accent1"/>
                </a:solidFill>
              </a:rPr>
              <a:t>Snow</a:t>
            </a:r>
          </a:p>
          <a:p>
            <a:pPr lvl="1"/>
            <a:r>
              <a:rPr lang="en-US" dirty="0">
                <a:solidFill>
                  <a:schemeClr val="accent1"/>
                </a:solidFill>
              </a:rPr>
              <a:t>Reservoir storage/outflow</a:t>
            </a:r>
          </a:p>
          <a:p>
            <a:pPr lvl="1"/>
            <a:r>
              <a:rPr lang="en-US" dirty="0"/>
              <a:t>Reach flow</a:t>
            </a:r>
          </a:p>
          <a:p>
            <a:pPr lvl="1"/>
            <a:r>
              <a:rPr lang="en-US" dirty="0"/>
              <a:t>Baseflow</a:t>
            </a:r>
          </a:p>
        </p:txBody>
      </p:sp>
    </p:spTree>
    <p:extLst>
      <p:ext uri="{BB962C8B-B14F-4D97-AF65-F5344CB8AC3E}">
        <p14:creationId xmlns:p14="http://schemas.microsoft.com/office/powerpoint/2010/main" val="26656428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D08580F-0C02-0EA7-AAC3-90187DD3106A}"/>
              </a:ext>
            </a:extLst>
          </p:cNvPr>
          <p:cNvPicPr>
            <a:picLocks noGrp="1" noChangeAspect="1"/>
          </p:cNvPicPr>
          <p:nvPr>
            <p:ph idx="1"/>
          </p:nvPr>
        </p:nvPicPr>
        <p:blipFill>
          <a:blip r:embed="rId2"/>
          <a:stretch>
            <a:fillRect/>
          </a:stretch>
        </p:blipFill>
        <p:spPr>
          <a:xfrm>
            <a:off x="1402022" y="994132"/>
            <a:ext cx="5318876" cy="4351338"/>
          </a:xfrm>
        </p:spPr>
      </p:pic>
      <p:sp>
        <p:nvSpPr>
          <p:cNvPr id="7" name="TextBox 6">
            <a:extLst>
              <a:ext uri="{FF2B5EF4-FFF2-40B4-BE49-F238E27FC236}">
                <a16:creationId xmlns:a16="http://schemas.microsoft.com/office/drawing/2014/main" id="{BA859AA9-EEA2-2384-43CB-A14109AEE795}"/>
              </a:ext>
            </a:extLst>
          </p:cNvPr>
          <p:cNvSpPr txBox="1"/>
          <p:nvPr/>
        </p:nvSpPr>
        <p:spPr>
          <a:xfrm>
            <a:off x="2453640" y="6343590"/>
            <a:ext cx="9860280" cy="430887"/>
          </a:xfrm>
          <a:prstGeom prst="rect">
            <a:avLst/>
          </a:prstGeom>
          <a:noFill/>
        </p:spPr>
        <p:txBody>
          <a:bodyPr wrap="square">
            <a:spAutoFit/>
          </a:bodyPr>
          <a:lstStyle/>
          <a:p>
            <a:r>
              <a:rPr lang="en-US" sz="1100" b="0" i="0" dirty="0">
                <a:solidFill>
                  <a:srgbClr val="464646"/>
                </a:solidFill>
                <a:effectLst/>
                <a:latin typeface="Open Sans" panose="020B0606030504020204" pitchFamily="34" charset="0"/>
              </a:rPr>
              <a:t>Newman, A. J., Stone, A. G., </a:t>
            </a:r>
            <a:r>
              <a:rPr lang="en-US" sz="1100" b="0" i="0" dirty="0" err="1">
                <a:solidFill>
                  <a:srgbClr val="464646"/>
                </a:solidFill>
                <a:effectLst/>
                <a:latin typeface="Open Sans" panose="020B0606030504020204" pitchFamily="34" charset="0"/>
              </a:rPr>
              <a:t>Saharia</a:t>
            </a:r>
            <a:r>
              <a:rPr lang="en-US" sz="1100" b="0" i="0" dirty="0">
                <a:solidFill>
                  <a:srgbClr val="464646"/>
                </a:solidFill>
                <a:effectLst/>
                <a:latin typeface="Open Sans" panose="020B0606030504020204" pitchFamily="34" charset="0"/>
              </a:rPr>
              <a:t>, M., Holman, K. D., </a:t>
            </a:r>
            <a:r>
              <a:rPr lang="en-US" sz="1100" b="0" i="0" dirty="0" err="1">
                <a:solidFill>
                  <a:srgbClr val="464646"/>
                </a:solidFill>
                <a:effectLst/>
                <a:latin typeface="Open Sans" panose="020B0606030504020204" pitchFamily="34" charset="0"/>
              </a:rPr>
              <a:t>Addor</a:t>
            </a:r>
            <a:r>
              <a:rPr lang="en-US" sz="1100" b="0" i="0" dirty="0">
                <a:solidFill>
                  <a:srgbClr val="464646"/>
                </a:solidFill>
                <a:effectLst/>
                <a:latin typeface="Open Sans" panose="020B0606030504020204" pitchFamily="34" charset="0"/>
              </a:rPr>
              <a:t>, N., and Clark, M. P.: Identifying sensitivities in flood frequency analyses using a stochastic hydrologic modeling system, </a:t>
            </a:r>
            <a:r>
              <a:rPr lang="en-US" sz="1100" b="0" i="0" dirty="0" err="1">
                <a:solidFill>
                  <a:srgbClr val="464646"/>
                </a:solidFill>
                <a:effectLst/>
                <a:latin typeface="Open Sans" panose="020B0606030504020204" pitchFamily="34" charset="0"/>
              </a:rPr>
              <a:t>Hydrol</a:t>
            </a:r>
            <a:r>
              <a:rPr lang="en-US" sz="1100" b="0" i="0" dirty="0">
                <a:solidFill>
                  <a:srgbClr val="464646"/>
                </a:solidFill>
                <a:effectLst/>
                <a:latin typeface="Open Sans" panose="020B0606030504020204" pitchFamily="34" charset="0"/>
              </a:rPr>
              <a:t>. Earth Syst. Sci., 25, 5603–5621, https://doi.org/10.5194/hess-25-5603-2021, 2021.</a:t>
            </a:r>
            <a:endParaRPr lang="en-US" sz="1100" dirty="0"/>
          </a:p>
        </p:txBody>
      </p:sp>
      <p:pic>
        <p:nvPicPr>
          <p:cNvPr id="9" name="Picture 8">
            <a:extLst>
              <a:ext uri="{FF2B5EF4-FFF2-40B4-BE49-F238E27FC236}">
                <a16:creationId xmlns:a16="http://schemas.microsoft.com/office/drawing/2014/main" id="{78497D66-EA44-471F-5561-7B3A595451CC}"/>
              </a:ext>
            </a:extLst>
          </p:cNvPr>
          <p:cNvPicPr>
            <a:picLocks noChangeAspect="1"/>
          </p:cNvPicPr>
          <p:nvPr/>
        </p:nvPicPr>
        <p:blipFill>
          <a:blip r:embed="rId3"/>
          <a:stretch>
            <a:fillRect/>
          </a:stretch>
        </p:blipFill>
        <p:spPr>
          <a:xfrm>
            <a:off x="7801290" y="201673"/>
            <a:ext cx="3602644" cy="2968128"/>
          </a:xfrm>
          <a:prstGeom prst="rect">
            <a:avLst/>
          </a:prstGeom>
        </p:spPr>
      </p:pic>
      <p:pic>
        <p:nvPicPr>
          <p:cNvPr id="11" name="Picture 10">
            <a:extLst>
              <a:ext uri="{FF2B5EF4-FFF2-40B4-BE49-F238E27FC236}">
                <a16:creationId xmlns:a16="http://schemas.microsoft.com/office/drawing/2014/main" id="{F6148FD8-3E66-3D39-A8BE-DC91F6BAE2E1}"/>
              </a:ext>
            </a:extLst>
          </p:cNvPr>
          <p:cNvPicPr>
            <a:picLocks noChangeAspect="1"/>
          </p:cNvPicPr>
          <p:nvPr/>
        </p:nvPicPr>
        <p:blipFill>
          <a:blip r:embed="rId4"/>
          <a:stretch>
            <a:fillRect/>
          </a:stretch>
        </p:blipFill>
        <p:spPr>
          <a:xfrm>
            <a:off x="7801290" y="3307001"/>
            <a:ext cx="3600622" cy="2968128"/>
          </a:xfrm>
          <a:prstGeom prst="rect">
            <a:avLst/>
          </a:prstGeom>
        </p:spPr>
      </p:pic>
    </p:spTree>
    <p:extLst>
      <p:ext uri="{BB962C8B-B14F-4D97-AF65-F5344CB8AC3E}">
        <p14:creationId xmlns:p14="http://schemas.microsoft.com/office/powerpoint/2010/main" val="11692099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B9F9C-9BA8-4F28-9F79-85AB72370635}"/>
              </a:ext>
            </a:extLst>
          </p:cNvPr>
          <p:cNvSpPr>
            <a:spLocks noGrp="1"/>
          </p:cNvSpPr>
          <p:nvPr>
            <p:ph type="title"/>
          </p:nvPr>
        </p:nvSpPr>
        <p:spPr/>
        <p:txBody>
          <a:bodyPr/>
          <a:lstStyle/>
          <a:p>
            <a:r>
              <a:rPr lang="en-US" dirty="0"/>
              <a:t>Non-Linearity in Surface Runoff</a:t>
            </a:r>
          </a:p>
        </p:txBody>
      </p:sp>
      <p:sp>
        <p:nvSpPr>
          <p:cNvPr id="3" name="Content Placeholder 2">
            <a:extLst>
              <a:ext uri="{FF2B5EF4-FFF2-40B4-BE49-F238E27FC236}">
                <a16:creationId xmlns:a16="http://schemas.microsoft.com/office/drawing/2014/main" id="{7AF6A56C-28AF-41C9-A11D-A3611377A9EA}"/>
              </a:ext>
            </a:extLst>
          </p:cNvPr>
          <p:cNvSpPr>
            <a:spLocks noGrp="1"/>
          </p:cNvSpPr>
          <p:nvPr>
            <p:ph idx="1"/>
          </p:nvPr>
        </p:nvSpPr>
        <p:spPr/>
        <p:txBody>
          <a:bodyPr/>
          <a:lstStyle/>
          <a:p>
            <a:r>
              <a:rPr lang="en-US" dirty="0"/>
              <a:t>Runoff severity can increase with increased precipitation</a:t>
            </a:r>
          </a:p>
          <a:p>
            <a:pPr lvl="1"/>
            <a:r>
              <a:rPr lang="en-US" dirty="0"/>
              <a:t>Flood wave reaches outlet more quickly</a:t>
            </a:r>
          </a:p>
          <a:p>
            <a:pPr lvl="1"/>
            <a:r>
              <a:rPr lang="en-US" dirty="0"/>
              <a:t>Less attenuation</a:t>
            </a:r>
          </a:p>
          <a:p>
            <a:r>
              <a:rPr lang="en-US" dirty="0"/>
              <a:t>Important consideration for peak flows</a:t>
            </a:r>
          </a:p>
        </p:txBody>
      </p:sp>
      <p:graphicFrame>
        <p:nvGraphicFramePr>
          <p:cNvPr id="5" name="Chart 4">
            <a:extLst>
              <a:ext uri="{FF2B5EF4-FFF2-40B4-BE49-F238E27FC236}">
                <a16:creationId xmlns:a16="http://schemas.microsoft.com/office/drawing/2014/main" id="{1B068C7B-DF93-6BFE-507F-E2A20DAFB447}"/>
              </a:ext>
            </a:extLst>
          </p:cNvPr>
          <p:cNvGraphicFramePr>
            <a:graphicFrameLocks/>
          </p:cNvGraphicFramePr>
          <p:nvPr>
            <p:extLst>
              <p:ext uri="{D42A27DB-BD31-4B8C-83A1-F6EECF244321}">
                <p14:modId xmlns:p14="http://schemas.microsoft.com/office/powerpoint/2010/main" val="503540117"/>
              </p:ext>
            </p:extLst>
          </p:nvPr>
        </p:nvGraphicFramePr>
        <p:xfrm>
          <a:off x="7505700" y="3317557"/>
          <a:ext cx="4572000" cy="34385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814319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C30F8-267A-4F88-BA91-B9231F5C8BB2}"/>
              </a:ext>
            </a:extLst>
          </p:cNvPr>
          <p:cNvSpPr>
            <a:spLocks noGrp="1"/>
          </p:cNvSpPr>
          <p:nvPr>
            <p:ph type="title"/>
          </p:nvPr>
        </p:nvSpPr>
        <p:spPr/>
        <p:txBody>
          <a:bodyPr/>
          <a:lstStyle/>
          <a:p>
            <a:r>
              <a:rPr lang="en-US" dirty="0"/>
              <a:t>Variable Parameter Clark UH</a:t>
            </a:r>
          </a:p>
        </p:txBody>
      </p:sp>
      <p:pic>
        <p:nvPicPr>
          <p:cNvPr id="5" name="Picture 4">
            <a:extLst>
              <a:ext uri="{FF2B5EF4-FFF2-40B4-BE49-F238E27FC236}">
                <a16:creationId xmlns:a16="http://schemas.microsoft.com/office/drawing/2014/main" id="{FB2012E8-CAE3-48E3-A556-E5AA25325327}"/>
              </a:ext>
            </a:extLst>
          </p:cNvPr>
          <p:cNvPicPr>
            <a:picLocks noChangeAspect="1"/>
          </p:cNvPicPr>
          <p:nvPr/>
        </p:nvPicPr>
        <p:blipFill>
          <a:blip r:embed="rId3"/>
          <a:stretch>
            <a:fillRect/>
          </a:stretch>
        </p:blipFill>
        <p:spPr>
          <a:xfrm>
            <a:off x="216412" y="1921607"/>
            <a:ext cx="6666315" cy="3014786"/>
          </a:xfrm>
          <a:prstGeom prst="rect">
            <a:avLst/>
          </a:prstGeom>
        </p:spPr>
      </p:pic>
      <p:pic>
        <p:nvPicPr>
          <p:cNvPr id="7" name="Picture 6">
            <a:extLst>
              <a:ext uri="{FF2B5EF4-FFF2-40B4-BE49-F238E27FC236}">
                <a16:creationId xmlns:a16="http://schemas.microsoft.com/office/drawing/2014/main" id="{BDE874B5-1E9A-46C4-9EC2-43C89B75AB87}"/>
              </a:ext>
            </a:extLst>
          </p:cNvPr>
          <p:cNvPicPr>
            <a:picLocks noChangeAspect="1"/>
          </p:cNvPicPr>
          <p:nvPr/>
        </p:nvPicPr>
        <p:blipFill>
          <a:blip r:embed="rId4"/>
          <a:stretch>
            <a:fillRect/>
          </a:stretch>
        </p:blipFill>
        <p:spPr>
          <a:xfrm>
            <a:off x="7277973" y="1588113"/>
            <a:ext cx="4895238" cy="4904762"/>
          </a:xfrm>
          <a:prstGeom prst="rect">
            <a:avLst/>
          </a:prstGeom>
        </p:spPr>
      </p:pic>
      <p:sp>
        <p:nvSpPr>
          <p:cNvPr id="8" name="TextBox 7">
            <a:extLst>
              <a:ext uri="{FF2B5EF4-FFF2-40B4-BE49-F238E27FC236}">
                <a16:creationId xmlns:a16="http://schemas.microsoft.com/office/drawing/2014/main" id="{A5E040AB-4C6E-47CB-9974-552A77D50BCD}"/>
              </a:ext>
            </a:extLst>
          </p:cNvPr>
          <p:cNvSpPr txBox="1"/>
          <p:nvPr/>
        </p:nvSpPr>
        <p:spPr>
          <a:xfrm>
            <a:off x="8395855" y="6492875"/>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Index Excess (in/</a:t>
            </a:r>
            <a:r>
              <a:rPr lang="en-US" b="1" dirty="0" err="1">
                <a:solidFill>
                  <a:srgbClr val="C00000"/>
                </a:solidFill>
                <a:effectLst>
                  <a:outerShdw blurRad="38100" dist="38100" dir="2700000" algn="tl">
                    <a:srgbClr val="000000">
                      <a:alpha val="43137"/>
                    </a:srgbClr>
                  </a:outerShdw>
                </a:effectLst>
                <a:latin typeface="Lato" panose="020F0502020204030203" pitchFamily="34" charset="0"/>
              </a:rPr>
              <a:t>hr</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
        <p:nvSpPr>
          <p:cNvPr id="9" name="TextBox 8">
            <a:extLst>
              <a:ext uri="{FF2B5EF4-FFF2-40B4-BE49-F238E27FC236}">
                <a16:creationId xmlns:a16="http://schemas.microsoft.com/office/drawing/2014/main" id="{B8790EEE-C80A-4AC1-9750-CB6B8B41830B}"/>
              </a:ext>
            </a:extLst>
          </p:cNvPr>
          <p:cNvSpPr txBox="1"/>
          <p:nvPr/>
        </p:nvSpPr>
        <p:spPr>
          <a:xfrm rot="16200000">
            <a:off x="5031841" y="3798407"/>
            <a:ext cx="4122933"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 of Index Time of Concentration</a:t>
            </a:r>
          </a:p>
        </p:txBody>
      </p:sp>
    </p:spTree>
    <p:extLst>
      <p:ext uri="{BB962C8B-B14F-4D97-AF65-F5344CB8AC3E}">
        <p14:creationId xmlns:p14="http://schemas.microsoft.com/office/powerpoint/2010/main" val="269900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DED26-BB27-4BCC-915C-321D79F95FC3}"/>
              </a:ext>
            </a:extLst>
          </p:cNvPr>
          <p:cNvSpPr>
            <a:spLocks noGrp="1"/>
          </p:cNvSpPr>
          <p:nvPr>
            <p:ph type="title"/>
          </p:nvPr>
        </p:nvSpPr>
        <p:spPr/>
        <p:txBody>
          <a:bodyPr/>
          <a:lstStyle/>
          <a:p>
            <a:r>
              <a:rPr lang="en-US" dirty="0"/>
              <a:t>Meteorologic Considerations</a:t>
            </a:r>
          </a:p>
        </p:txBody>
      </p:sp>
      <p:sp>
        <p:nvSpPr>
          <p:cNvPr id="3" name="Content Placeholder 2">
            <a:extLst>
              <a:ext uri="{FF2B5EF4-FFF2-40B4-BE49-F238E27FC236}">
                <a16:creationId xmlns:a16="http://schemas.microsoft.com/office/drawing/2014/main" id="{238DBCD4-14EE-4036-9105-26EF65266A0F}"/>
              </a:ext>
            </a:extLst>
          </p:cNvPr>
          <p:cNvSpPr>
            <a:spLocks noGrp="1"/>
          </p:cNvSpPr>
          <p:nvPr>
            <p:ph idx="1"/>
          </p:nvPr>
        </p:nvSpPr>
        <p:spPr/>
        <p:txBody>
          <a:bodyPr/>
          <a:lstStyle/>
          <a:p>
            <a:r>
              <a:rPr lang="en-US" dirty="0"/>
              <a:t>Storm duration</a:t>
            </a:r>
          </a:p>
          <a:p>
            <a:r>
              <a:rPr lang="en-US" dirty="0"/>
              <a:t>Storm spatial pattern</a:t>
            </a:r>
          </a:p>
          <a:p>
            <a:pPr lvl="1"/>
            <a:r>
              <a:rPr lang="en-US" dirty="0"/>
              <a:t>Distribution of rainfall</a:t>
            </a:r>
          </a:p>
          <a:p>
            <a:pPr lvl="1"/>
            <a:r>
              <a:rPr lang="en-US" dirty="0"/>
              <a:t>Area reduction</a:t>
            </a:r>
          </a:p>
          <a:p>
            <a:r>
              <a:rPr lang="en-US" dirty="0"/>
              <a:t>Storm temporal pattern</a:t>
            </a:r>
          </a:p>
        </p:txBody>
      </p:sp>
      <p:sp>
        <p:nvSpPr>
          <p:cNvPr id="4" name="TextBox 3">
            <a:extLst>
              <a:ext uri="{FF2B5EF4-FFF2-40B4-BE49-F238E27FC236}">
                <a16:creationId xmlns:a16="http://schemas.microsoft.com/office/drawing/2014/main" id="{EA959405-9171-45C0-AE8E-813A23C1FA84}"/>
              </a:ext>
            </a:extLst>
          </p:cNvPr>
          <p:cNvSpPr txBox="1"/>
          <p:nvPr/>
        </p:nvSpPr>
        <p:spPr>
          <a:xfrm>
            <a:off x="6226140" y="2442680"/>
            <a:ext cx="3781746" cy="954107"/>
          </a:xfrm>
          <a:prstGeom prst="rect">
            <a:avLst/>
          </a:prstGeom>
          <a:noFill/>
        </p:spPr>
        <p:txBody>
          <a:bodyPr wrap="square" rtlCol="0">
            <a:spAutoFit/>
          </a:bodyPr>
          <a:lstStyle/>
          <a:p>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Unique for all storms, but we generalize</a:t>
            </a:r>
          </a:p>
        </p:txBody>
      </p:sp>
    </p:spTree>
    <p:extLst>
      <p:ext uri="{BB962C8B-B14F-4D97-AF65-F5344CB8AC3E}">
        <p14:creationId xmlns:p14="http://schemas.microsoft.com/office/powerpoint/2010/main" val="919651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Introduction to HEC-HMS</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a:xfrm>
            <a:off x="1245704" y="1825625"/>
            <a:ext cx="10108096" cy="4351338"/>
          </a:xfrm>
        </p:spPr>
        <p:txBody>
          <a:bodyPr/>
          <a:lstStyle/>
          <a:p>
            <a:r>
              <a:rPr lang="en-US" dirty="0"/>
              <a:t>HEC Hydrologic Modeling System</a:t>
            </a:r>
          </a:p>
          <a:p>
            <a:r>
              <a:rPr lang="en-US" dirty="0"/>
              <a:t>Watershed hydrology model</a:t>
            </a:r>
          </a:p>
          <a:p>
            <a:pPr lvl="1"/>
            <a:r>
              <a:rPr lang="en-US" dirty="0"/>
              <a:t>“Rainfall-runoff” model</a:t>
            </a:r>
          </a:p>
          <a:p>
            <a:pPr lvl="1"/>
            <a:r>
              <a:rPr lang="en-US" dirty="0"/>
              <a:t>Event or continuous modeling</a:t>
            </a:r>
          </a:p>
          <a:p>
            <a:r>
              <a:rPr lang="en-US" dirty="0"/>
              <a:t>User chooses hydrologic process methods/parameters</a:t>
            </a:r>
          </a:p>
          <a:p>
            <a:r>
              <a:rPr lang="en-US" dirty="0"/>
              <a:t>Driven by user-specified boundary conditions</a:t>
            </a:r>
          </a:p>
          <a:p>
            <a:r>
              <a:rPr lang="en-US" dirty="0"/>
              <a:t>GIS</a:t>
            </a:r>
          </a:p>
        </p:txBody>
      </p:sp>
      <p:sp>
        <p:nvSpPr>
          <p:cNvPr id="7" name="Star: 16 Points 6">
            <a:extLst>
              <a:ext uri="{FF2B5EF4-FFF2-40B4-BE49-F238E27FC236}">
                <a16:creationId xmlns:a16="http://schemas.microsoft.com/office/drawing/2014/main" id="{66749760-BEA2-4686-8538-495D44D74924}"/>
              </a:ext>
            </a:extLst>
          </p:cNvPr>
          <p:cNvSpPr/>
          <p:nvPr/>
        </p:nvSpPr>
        <p:spPr>
          <a:xfrm>
            <a:off x="7571801" y="169628"/>
            <a:ext cx="4492487" cy="2199861"/>
          </a:xfrm>
          <a:prstGeom prst="star16">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For more information, come to the HMS training classes!</a:t>
            </a:r>
          </a:p>
        </p:txBody>
      </p:sp>
      <p:sp>
        <p:nvSpPr>
          <p:cNvPr id="2" name="TextBox 1">
            <a:extLst>
              <a:ext uri="{FF2B5EF4-FFF2-40B4-BE49-F238E27FC236}">
                <a16:creationId xmlns:a16="http://schemas.microsoft.com/office/drawing/2014/main" id="{5F807510-B741-E61B-6B3A-B49B297A83F9}"/>
              </a:ext>
            </a:extLst>
          </p:cNvPr>
          <p:cNvSpPr txBox="1"/>
          <p:nvPr/>
        </p:nvSpPr>
        <p:spPr>
          <a:xfrm>
            <a:off x="8158773" y="2407589"/>
            <a:ext cx="3774110" cy="923330"/>
          </a:xfrm>
          <a:prstGeom prst="rect">
            <a:avLst/>
          </a:prstGeom>
          <a:noFill/>
        </p:spPr>
        <p:txBody>
          <a:bodyPr wrap="none" rtlCol="0">
            <a:spAutoFit/>
          </a:bodyPr>
          <a:lstStyle/>
          <a:p>
            <a:r>
              <a:rPr lang="en-US" dirty="0"/>
              <a:t>Basic HEC-HMS: Nov 18-22, 2024</a:t>
            </a:r>
          </a:p>
          <a:p>
            <a:r>
              <a:rPr lang="en-US" dirty="0"/>
              <a:t>Advanced HEC-HMS: June 24-28, 2024</a:t>
            </a:r>
          </a:p>
          <a:p>
            <a:endParaRPr lang="en-US" dirty="0"/>
          </a:p>
        </p:txBody>
      </p:sp>
    </p:spTree>
    <p:extLst>
      <p:ext uri="{BB962C8B-B14F-4D97-AF65-F5344CB8AC3E}">
        <p14:creationId xmlns:p14="http://schemas.microsoft.com/office/powerpoint/2010/main" val="12193447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FD14D-53AB-496F-AB5D-D684D3D7C3F7}"/>
              </a:ext>
            </a:extLst>
          </p:cNvPr>
          <p:cNvSpPr>
            <a:spLocks noGrp="1"/>
          </p:cNvSpPr>
          <p:nvPr>
            <p:ph type="title"/>
          </p:nvPr>
        </p:nvSpPr>
        <p:spPr/>
        <p:txBody>
          <a:bodyPr/>
          <a:lstStyle/>
          <a:p>
            <a:r>
              <a:rPr lang="en-US" dirty="0"/>
              <a:t>Watershed Response</a:t>
            </a:r>
          </a:p>
        </p:txBody>
      </p:sp>
      <p:sp>
        <p:nvSpPr>
          <p:cNvPr id="3" name="Content Placeholder 2">
            <a:extLst>
              <a:ext uri="{FF2B5EF4-FFF2-40B4-BE49-F238E27FC236}">
                <a16:creationId xmlns:a16="http://schemas.microsoft.com/office/drawing/2014/main" id="{ED11D3D0-AF13-4BBC-B4CA-31F32E4A356F}"/>
              </a:ext>
            </a:extLst>
          </p:cNvPr>
          <p:cNvSpPr>
            <a:spLocks noGrp="1"/>
          </p:cNvSpPr>
          <p:nvPr>
            <p:ph idx="1"/>
          </p:nvPr>
        </p:nvSpPr>
        <p:spPr/>
        <p:txBody>
          <a:bodyPr/>
          <a:lstStyle/>
          <a:p>
            <a:r>
              <a:rPr lang="en-US" dirty="0"/>
              <a:t>Peak flow is sensitive to all the hypothetical storm settings</a:t>
            </a:r>
          </a:p>
          <a:p>
            <a:pPr lvl="1"/>
            <a:r>
              <a:rPr lang="en-US" dirty="0"/>
              <a:t>Time pattern (most sensitive)</a:t>
            </a:r>
          </a:p>
          <a:p>
            <a:pPr lvl="1"/>
            <a:r>
              <a:rPr lang="en-US" dirty="0"/>
              <a:t>Storm duration</a:t>
            </a:r>
          </a:p>
          <a:p>
            <a:pPr lvl="1"/>
            <a:r>
              <a:rPr lang="en-US" dirty="0"/>
              <a:t>Area reduction</a:t>
            </a:r>
          </a:p>
          <a:p>
            <a:pPr lvl="1"/>
            <a:r>
              <a:rPr lang="en-US" dirty="0"/>
              <a:t>Spatial pattern (least sensitive)</a:t>
            </a:r>
          </a:p>
        </p:txBody>
      </p:sp>
    </p:spTree>
    <p:extLst>
      <p:ext uri="{BB962C8B-B14F-4D97-AF65-F5344CB8AC3E}">
        <p14:creationId xmlns:p14="http://schemas.microsoft.com/office/powerpoint/2010/main" val="2852785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65CCF-F8E9-4FEF-8311-19F4D6E471EC}"/>
              </a:ext>
            </a:extLst>
          </p:cNvPr>
          <p:cNvSpPr>
            <a:spLocks noGrp="1"/>
          </p:cNvSpPr>
          <p:nvPr>
            <p:ph type="title"/>
          </p:nvPr>
        </p:nvSpPr>
        <p:spPr/>
        <p:txBody>
          <a:bodyPr/>
          <a:lstStyle/>
          <a:p>
            <a:r>
              <a:rPr lang="en-US" dirty="0"/>
              <a:t>Storm Duration</a:t>
            </a:r>
          </a:p>
        </p:txBody>
      </p:sp>
      <p:sp>
        <p:nvSpPr>
          <p:cNvPr id="3" name="Content Placeholder 2">
            <a:extLst>
              <a:ext uri="{FF2B5EF4-FFF2-40B4-BE49-F238E27FC236}">
                <a16:creationId xmlns:a16="http://schemas.microsoft.com/office/drawing/2014/main" id="{279829AD-4793-471D-9140-79082FE936C0}"/>
              </a:ext>
            </a:extLst>
          </p:cNvPr>
          <p:cNvSpPr>
            <a:spLocks noGrp="1"/>
          </p:cNvSpPr>
          <p:nvPr>
            <p:ph idx="1"/>
          </p:nvPr>
        </p:nvSpPr>
        <p:spPr/>
        <p:txBody>
          <a:bodyPr/>
          <a:lstStyle/>
          <a:p>
            <a:r>
              <a:rPr lang="en-US" dirty="0"/>
              <a:t>Total amount of time of rainfall</a:t>
            </a:r>
          </a:p>
          <a:p>
            <a:r>
              <a:rPr lang="en-US" dirty="0"/>
              <a:t>Time pattern depends on it</a:t>
            </a:r>
          </a:p>
          <a:p>
            <a:r>
              <a:rPr lang="en-US" dirty="0"/>
              <a:t>Chosen one of two ways:</a:t>
            </a:r>
          </a:p>
          <a:p>
            <a:pPr lvl="1"/>
            <a:r>
              <a:rPr lang="en-US" dirty="0"/>
              <a:t>Watershed-based (close to time of concentration)</a:t>
            </a:r>
          </a:p>
          <a:p>
            <a:pPr lvl="2"/>
            <a:r>
              <a:rPr lang="en-US" dirty="0"/>
              <a:t>If solely interested in peak flow</a:t>
            </a:r>
          </a:p>
          <a:p>
            <a:pPr lvl="1"/>
            <a:r>
              <a:rPr lang="en-US" dirty="0"/>
              <a:t>Meteorologically-based</a:t>
            </a:r>
          </a:p>
          <a:p>
            <a:pPr lvl="2"/>
            <a:r>
              <a:rPr lang="en-US" dirty="0"/>
              <a:t>Historically, which storms have produced large floods </a:t>
            </a:r>
          </a:p>
        </p:txBody>
      </p:sp>
    </p:spTree>
    <p:extLst>
      <p:ext uri="{BB962C8B-B14F-4D97-AF65-F5344CB8AC3E}">
        <p14:creationId xmlns:p14="http://schemas.microsoft.com/office/powerpoint/2010/main" val="10113745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AA401-1743-4BD2-B8EA-0015B098EC05}"/>
              </a:ext>
            </a:extLst>
          </p:cNvPr>
          <p:cNvSpPr>
            <a:spLocks noGrp="1"/>
          </p:cNvSpPr>
          <p:nvPr>
            <p:ph type="title"/>
          </p:nvPr>
        </p:nvSpPr>
        <p:spPr/>
        <p:txBody>
          <a:bodyPr/>
          <a:lstStyle/>
          <a:p>
            <a:r>
              <a:rPr lang="en-US" dirty="0"/>
              <a:t>Time Patterns</a:t>
            </a:r>
          </a:p>
        </p:txBody>
      </p:sp>
      <p:sp>
        <p:nvSpPr>
          <p:cNvPr id="3" name="Content Placeholder 2">
            <a:extLst>
              <a:ext uri="{FF2B5EF4-FFF2-40B4-BE49-F238E27FC236}">
                <a16:creationId xmlns:a16="http://schemas.microsoft.com/office/drawing/2014/main" id="{BBC640F7-829A-4EDB-83B0-70033F9B012A}"/>
              </a:ext>
            </a:extLst>
          </p:cNvPr>
          <p:cNvSpPr>
            <a:spLocks noGrp="1"/>
          </p:cNvSpPr>
          <p:nvPr>
            <p:ph idx="1"/>
          </p:nvPr>
        </p:nvSpPr>
        <p:spPr>
          <a:xfrm>
            <a:off x="838200" y="1825625"/>
            <a:ext cx="5257800" cy="4351338"/>
          </a:xfrm>
        </p:spPr>
        <p:txBody>
          <a:bodyPr/>
          <a:lstStyle/>
          <a:p>
            <a:r>
              <a:rPr lang="en-US" dirty="0"/>
              <a:t>Dependent on storm duration</a:t>
            </a:r>
          </a:p>
          <a:p>
            <a:pPr lvl="1"/>
            <a:r>
              <a:rPr lang="en-US" dirty="0"/>
              <a:t>Incorrect pairing will condense or elongate your storm</a:t>
            </a:r>
          </a:p>
          <a:p>
            <a:r>
              <a:rPr lang="en-US" dirty="0"/>
              <a:t>Two sources:</a:t>
            </a:r>
          </a:p>
          <a:p>
            <a:pPr lvl="1"/>
            <a:r>
              <a:rPr lang="en-US" dirty="0"/>
              <a:t>Observed storms</a:t>
            </a:r>
          </a:p>
          <a:p>
            <a:pPr lvl="1"/>
            <a:r>
              <a:rPr lang="en-US" dirty="0"/>
              <a:t>Synthetic patterns</a:t>
            </a:r>
          </a:p>
        </p:txBody>
      </p:sp>
      <p:pic>
        <p:nvPicPr>
          <p:cNvPr id="5" name="Picture 4">
            <a:extLst>
              <a:ext uri="{FF2B5EF4-FFF2-40B4-BE49-F238E27FC236}">
                <a16:creationId xmlns:a16="http://schemas.microsoft.com/office/drawing/2014/main" id="{93F0BFD4-A35F-4E70-A3C3-508FD3B67C05}"/>
              </a:ext>
            </a:extLst>
          </p:cNvPr>
          <p:cNvPicPr>
            <a:picLocks noChangeAspect="1"/>
          </p:cNvPicPr>
          <p:nvPr/>
        </p:nvPicPr>
        <p:blipFill>
          <a:blip r:embed="rId3"/>
          <a:stretch>
            <a:fillRect/>
          </a:stretch>
        </p:blipFill>
        <p:spPr>
          <a:xfrm>
            <a:off x="6341423" y="3477"/>
            <a:ext cx="5850577" cy="6854523"/>
          </a:xfrm>
          <a:prstGeom prst="rect">
            <a:avLst/>
          </a:prstGeom>
        </p:spPr>
      </p:pic>
      <p:sp>
        <p:nvSpPr>
          <p:cNvPr id="6" name="TextBox 5">
            <a:extLst>
              <a:ext uri="{FF2B5EF4-FFF2-40B4-BE49-F238E27FC236}">
                <a16:creationId xmlns:a16="http://schemas.microsoft.com/office/drawing/2014/main" id="{E83D3F15-5704-1027-3D07-23E0930246A3}"/>
              </a:ext>
            </a:extLst>
          </p:cNvPr>
          <p:cNvSpPr txBox="1"/>
          <p:nvPr/>
        </p:nvSpPr>
        <p:spPr>
          <a:xfrm>
            <a:off x="2286000" y="6371471"/>
            <a:ext cx="6096000" cy="369332"/>
          </a:xfrm>
          <a:prstGeom prst="rect">
            <a:avLst/>
          </a:prstGeom>
          <a:noFill/>
        </p:spPr>
        <p:txBody>
          <a:bodyPr wrap="square">
            <a:spAutoFit/>
          </a:bodyPr>
          <a:lstStyle/>
          <a:p>
            <a:r>
              <a:rPr lang="en-US" dirty="0"/>
              <a:t>https://hdsc.nws.noaa.gov/pfds/pfds_temporal.html</a:t>
            </a:r>
          </a:p>
        </p:txBody>
      </p:sp>
    </p:spTree>
    <p:extLst>
      <p:ext uri="{BB962C8B-B14F-4D97-AF65-F5344CB8AC3E}">
        <p14:creationId xmlns:p14="http://schemas.microsoft.com/office/powerpoint/2010/main" val="9519942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9D883-DAD1-4AC6-B36A-936ABD6A8D20}"/>
              </a:ext>
            </a:extLst>
          </p:cNvPr>
          <p:cNvSpPr>
            <a:spLocks noGrp="1"/>
          </p:cNvSpPr>
          <p:nvPr>
            <p:ph type="title"/>
          </p:nvPr>
        </p:nvSpPr>
        <p:spPr/>
        <p:txBody>
          <a:bodyPr/>
          <a:lstStyle/>
          <a:p>
            <a:r>
              <a:rPr lang="en-US" dirty="0"/>
              <a:t>Time Pattern from Observed Storm</a:t>
            </a:r>
          </a:p>
        </p:txBody>
      </p:sp>
      <p:sp>
        <p:nvSpPr>
          <p:cNvPr id="3" name="Content Placeholder 2">
            <a:extLst>
              <a:ext uri="{FF2B5EF4-FFF2-40B4-BE49-F238E27FC236}">
                <a16:creationId xmlns:a16="http://schemas.microsoft.com/office/drawing/2014/main" id="{3968379E-0CC9-4E8F-A9A8-64430EFC3F9D}"/>
              </a:ext>
            </a:extLst>
          </p:cNvPr>
          <p:cNvSpPr>
            <a:spLocks noGrp="1"/>
          </p:cNvSpPr>
          <p:nvPr>
            <p:ph idx="1"/>
          </p:nvPr>
        </p:nvSpPr>
        <p:spPr>
          <a:xfrm>
            <a:off x="838200" y="1825625"/>
            <a:ext cx="3774897" cy="4351338"/>
          </a:xfrm>
        </p:spPr>
        <p:txBody>
          <a:bodyPr/>
          <a:lstStyle/>
          <a:p>
            <a:r>
              <a:rPr lang="en-US" dirty="0"/>
              <a:t>Dimensionless %-% cumulative pattern</a:t>
            </a:r>
          </a:p>
          <a:p>
            <a:r>
              <a:rPr lang="en-US" dirty="0"/>
              <a:t>% of total duration</a:t>
            </a:r>
          </a:p>
          <a:p>
            <a:r>
              <a:rPr lang="en-US" dirty="0"/>
              <a:t>% of total depth</a:t>
            </a:r>
          </a:p>
          <a:p>
            <a:r>
              <a:rPr lang="en-US" dirty="0"/>
              <a:t>Input as a Paired Data curve</a:t>
            </a:r>
          </a:p>
          <a:p>
            <a:pPr lvl="1"/>
            <a:r>
              <a:rPr lang="en-US" dirty="0"/>
              <a:t>Percentage curve</a:t>
            </a:r>
          </a:p>
          <a:p>
            <a:endParaRPr lang="en-US" dirty="0"/>
          </a:p>
        </p:txBody>
      </p:sp>
      <p:pic>
        <p:nvPicPr>
          <p:cNvPr id="5" name="Picture 4">
            <a:extLst>
              <a:ext uri="{FF2B5EF4-FFF2-40B4-BE49-F238E27FC236}">
                <a16:creationId xmlns:a16="http://schemas.microsoft.com/office/drawing/2014/main" id="{C24EE093-BCA6-433D-AB9B-52A82E8A0AD0}"/>
              </a:ext>
            </a:extLst>
          </p:cNvPr>
          <p:cNvPicPr>
            <a:picLocks noChangeAspect="1"/>
          </p:cNvPicPr>
          <p:nvPr/>
        </p:nvPicPr>
        <p:blipFill>
          <a:blip r:embed="rId2"/>
          <a:stretch>
            <a:fillRect/>
          </a:stretch>
        </p:blipFill>
        <p:spPr>
          <a:xfrm>
            <a:off x="4613097" y="1458852"/>
            <a:ext cx="4584589" cy="2755631"/>
          </a:xfrm>
          <a:prstGeom prst="rect">
            <a:avLst/>
          </a:prstGeom>
        </p:spPr>
      </p:pic>
      <p:pic>
        <p:nvPicPr>
          <p:cNvPr id="7" name="Picture 6">
            <a:extLst>
              <a:ext uri="{FF2B5EF4-FFF2-40B4-BE49-F238E27FC236}">
                <a16:creationId xmlns:a16="http://schemas.microsoft.com/office/drawing/2014/main" id="{862BB2C5-2DC9-4B3D-8F70-2D5095CBE5B0}"/>
              </a:ext>
            </a:extLst>
          </p:cNvPr>
          <p:cNvPicPr>
            <a:picLocks noChangeAspect="1"/>
          </p:cNvPicPr>
          <p:nvPr/>
        </p:nvPicPr>
        <p:blipFill>
          <a:blip r:embed="rId3"/>
          <a:stretch>
            <a:fillRect/>
          </a:stretch>
        </p:blipFill>
        <p:spPr>
          <a:xfrm>
            <a:off x="5691154" y="2649614"/>
            <a:ext cx="4584589" cy="2749534"/>
          </a:xfrm>
          <a:prstGeom prst="rect">
            <a:avLst/>
          </a:prstGeom>
        </p:spPr>
      </p:pic>
      <p:pic>
        <p:nvPicPr>
          <p:cNvPr id="11" name="Picture 10">
            <a:extLst>
              <a:ext uri="{FF2B5EF4-FFF2-40B4-BE49-F238E27FC236}">
                <a16:creationId xmlns:a16="http://schemas.microsoft.com/office/drawing/2014/main" id="{C519C14B-72EE-425F-B70F-56F62684C77D}"/>
              </a:ext>
            </a:extLst>
          </p:cNvPr>
          <p:cNvPicPr>
            <a:picLocks noChangeAspect="1"/>
          </p:cNvPicPr>
          <p:nvPr/>
        </p:nvPicPr>
        <p:blipFill>
          <a:blip r:embed="rId4"/>
          <a:stretch>
            <a:fillRect/>
          </a:stretch>
        </p:blipFill>
        <p:spPr>
          <a:xfrm>
            <a:off x="7607411" y="3913377"/>
            <a:ext cx="4584589" cy="2944623"/>
          </a:xfrm>
          <a:prstGeom prst="rect">
            <a:avLst/>
          </a:prstGeom>
        </p:spPr>
      </p:pic>
    </p:spTree>
    <p:extLst>
      <p:ext uri="{BB962C8B-B14F-4D97-AF65-F5344CB8AC3E}">
        <p14:creationId xmlns:p14="http://schemas.microsoft.com/office/powerpoint/2010/main" val="265287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01F3B-285D-4F61-A52A-DDEFDB30B9E0}"/>
              </a:ext>
            </a:extLst>
          </p:cNvPr>
          <p:cNvSpPr>
            <a:spLocks noGrp="1"/>
          </p:cNvSpPr>
          <p:nvPr>
            <p:ph type="title"/>
          </p:nvPr>
        </p:nvSpPr>
        <p:spPr>
          <a:xfrm>
            <a:off x="838200" y="274954"/>
            <a:ext cx="10515600" cy="1325563"/>
          </a:xfrm>
        </p:spPr>
        <p:txBody>
          <a:bodyPr/>
          <a:lstStyle/>
          <a:p>
            <a:r>
              <a:rPr lang="en-US" dirty="0"/>
              <a:t>Area Reduction</a:t>
            </a:r>
          </a:p>
        </p:txBody>
      </p:sp>
      <p:sp>
        <p:nvSpPr>
          <p:cNvPr id="3" name="Content Placeholder 2">
            <a:extLst>
              <a:ext uri="{FF2B5EF4-FFF2-40B4-BE49-F238E27FC236}">
                <a16:creationId xmlns:a16="http://schemas.microsoft.com/office/drawing/2014/main" id="{73044D99-052C-41E0-A98C-3E43E76B394F}"/>
              </a:ext>
            </a:extLst>
          </p:cNvPr>
          <p:cNvSpPr>
            <a:spLocks noGrp="1"/>
          </p:cNvSpPr>
          <p:nvPr>
            <p:ph idx="1"/>
          </p:nvPr>
        </p:nvSpPr>
        <p:spPr>
          <a:xfrm>
            <a:off x="784860" y="1484126"/>
            <a:ext cx="10515600" cy="3611042"/>
          </a:xfrm>
        </p:spPr>
        <p:txBody>
          <a:bodyPr/>
          <a:lstStyle/>
          <a:p>
            <a:r>
              <a:rPr lang="en-US" dirty="0"/>
              <a:t>Precipitation-frequency describes precipitation at a </a:t>
            </a:r>
            <a:r>
              <a:rPr lang="en-US" b="1" dirty="0">
                <a:effectLst>
                  <a:outerShdw blurRad="38100" dist="38100" dir="2700000" algn="tl">
                    <a:srgbClr val="000000">
                      <a:alpha val="43137"/>
                    </a:srgbClr>
                  </a:outerShdw>
                </a:effectLst>
              </a:rPr>
              <a:t>point</a:t>
            </a:r>
          </a:p>
          <a:p>
            <a:r>
              <a:rPr lang="en-US" dirty="0"/>
              <a:t>Compute area-average from point depths</a:t>
            </a:r>
          </a:p>
          <a:p>
            <a:r>
              <a:rPr lang="en-US" dirty="0"/>
              <a:t>Area-average </a:t>
            </a:r>
            <a:r>
              <a:rPr lang="en-US" i="1" dirty="0"/>
              <a:t>reduced</a:t>
            </a:r>
            <a:r>
              <a:rPr lang="en-US" dirty="0"/>
              <a:t> from point-average</a:t>
            </a:r>
          </a:p>
          <a:p>
            <a:r>
              <a:rPr lang="en-US" dirty="0"/>
              <a:t>Area is typically your watershed area</a:t>
            </a:r>
          </a:p>
        </p:txBody>
      </p:sp>
      <p:pic>
        <p:nvPicPr>
          <p:cNvPr id="6" name="Picture 5">
            <a:extLst>
              <a:ext uri="{FF2B5EF4-FFF2-40B4-BE49-F238E27FC236}">
                <a16:creationId xmlns:a16="http://schemas.microsoft.com/office/drawing/2014/main" id="{05862D89-CE3A-4730-ACAD-B4977A6B066E}"/>
              </a:ext>
            </a:extLst>
          </p:cNvPr>
          <p:cNvPicPr>
            <a:picLocks noChangeAspect="1"/>
          </p:cNvPicPr>
          <p:nvPr/>
        </p:nvPicPr>
        <p:blipFill>
          <a:blip r:embed="rId3"/>
          <a:stretch>
            <a:fillRect/>
          </a:stretch>
        </p:blipFill>
        <p:spPr>
          <a:xfrm>
            <a:off x="5913911" y="3521095"/>
            <a:ext cx="4847398" cy="3209664"/>
          </a:xfrm>
          <a:prstGeom prst="rect">
            <a:avLst/>
          </a:prstGeom>
        </p:spPr>
      </p:pic>
      <p:sp>
        <p:nvSpPr>
          <p:cNvPr id="5" name="TextBox 4">
            <a:extLst>
              <a:ext uri="{FF2B5EF4-FFF2-40B4-BE49-F238E27FC236}">
                <a16:creationId xmlns:a16="http://schemas.microsoft.com/office/drawing/2014/main" id="{334BECA0-7D2E-4603-AD7C-F638961D4DD1}"/>
              </a:ext>
            </a:extLst>
          </p:cNvPr>
          <p:cNvSpPr txBox="1"/>
          <p:nvPr/>
        </p:nvSpPr>
        <p:spPr>
          <a:xfrm>
            <a:off x="8395855" y="6492875"/>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Area (mi</a:t>
            </a:r>
            <a:r>
              <a:rPr lang="en-US"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
        <p:nvSpPr>
          <p:cNvPr id="7" name="TextBox 6">
            <a:extLst>
              <a:ext uri="{FF2B5EF4-FFF2-40B4-BE49-F238E27FC236}">
                <a16:creationId xmlns:a16="http://schemas.microsoft.com/office/drawing/2014/main" id="{BE3AB29C-C671-4879-AA54-030A60ADB009}"/>
              </a:ext>
            </a:extLst>
          </p:cNvPr>
          <p:cNvSpPr txBox="1"/>
          <p:nvPr/>
        </p:nvSpPr>
        <p:spPr>
          <a:xfrm rot="16200000">
            <a:off x="4553588" y="4882364"/>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Percent of Point (%)</a:t>
            </a:r>
          </a:p>
        </p:txBody>
      </p:sp>
      <p:pic>
        <p:nvPicPr>
          <p:cNvPr id="8" name="Graphic 7" descr="Circus Tent outline">
            <a:extLst>
              <a:ext uri="{FF2B5EF4-FFF2-40B4-BE49-F238E27FC236}">
                <a16:creationId xmlns:a16="http://schemas.microsoft.com/office/drawing/2014/main" id="{084271C8-0A0F-4928-90D3-0E1BB25073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74162" y="3891372"/>
            <a:ext cx="1803788" cy="1803788"/>
          </a:xfrm>
          <a:prstGeom prst="rect">
            <a:avLst/>
          </a:prstGeom>
        </p:spPr>
      </p:pic>
      <p:sp>
        <p:nvSpPr>
          <p:cNvPr id="9" name="TextBox 8">
            <a:extLst>
              <a:ext uri="{FF2B5EF4-FFF2-40B4-BE49-F238E27FC236}">
                <a16:creationId xmlns:a16="http://schemas.microsoft.com/office/drawing/2014/main" id="{6283E8D0-AC44-4542-9753-D0FFFF3D6EEB}"/>
              </a:ext>
            </a:extLst>
          </p:cNvPr>
          <p:cNvSpPr txBox="1"/>
          <p:nvPr/>
        </p:nvSpPr>
        <p:spPr>
          <a:xfrm>
            <a:off x="10643602" y="3987134"/>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24-hour</a:t>
            </a:r>
          </a:p>
        </p:txBody>
      </p:sp>
      <p:sp>
        <p:nvSpPr>
          <p:cNvPr id="10" name="TextBox 9">
            <a:extLst>
              <a:ext uri="{FF2B5EF4-FFF2-40B4-BE49-F238E27FC236}">
                <a16:creationId xmlns:a16="http://schemas.microsoft.com/office/drawing/2014/main" id="{3662AACC-0DE0-4C85-811C-9F2358646C35}"/>
              </a:ext>
            </a:extLst>
          </p:cNvPr>
          <p:cNvSpPr txBox="1"/>
          <p:nvPr/>
        </p:nvSpPr>
        <p:spPr>
          <a:xfrm>
            <a:off x="10590876" y="4423934"/>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6-hour</a:t>
            </a:r>
          </a:p>
        </p:txBody>
      </p:sp>
      <p:sp>
        <p:nvSpPr>
          <p:cNvPr id="11" name="TextBox 10">
            <a:extLst>
              <a:ext uri="{FF2B5EF4-FFF2-40B4-BE49-F238E27FC236}">
                <a16:creationId xmlns:a16="http://schemas.microsoft.com/office/drawing/2014/main" id="{9E7669D3-A49D-4FFE-893D-5C9AE40A3E5E}"/>
              </a:ext>
            </a:extLst>
          </p:cNvPr>
          <p:cNvSpPr txBox="1"/>
          <p:nvPr/>
        </p:nvSpPr>
        <p:spPr>
          <a:xfrm>
            <a:off x="10030751" y="4725836"/>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3-hour</a:t>
            </a:r>
          </a:p>
        </p:txBody>
      </p:sp>
      <p:sp>
        <p:nvSpPr>
          <p:cNvPr id="12" name="TextBox 11">
            <a:extLst>
              <a:ext uri="{FF2B5EF4-FFF2-40B4-BE49-F238E27FC236}">
                <a16:creationId xmlns:a16="http://schemas.microsoft.com/office/drawing/2014/main" id="{3B80EDB1-E0F7-4DEE-974E-A8F93E57E091}"/>
              </a:ext>
            </a:extLst>
          </p:cNvPr>
          <p:cNvSpPr txBox="1"/>
          <p:nvPr/>
        </p:nvSpPr>
        <p:spPr>
          <a:xfrm>
            <a:off x="9507284" y="5436667"/>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1-hour</a:t>
            </a:r>
          </a:p>
        </p:txBody>
      </p:sp>
      <p:sp>
        <p:nvSpPr>
          <p:cNvPr id="13" name="TextBox 12">
            <a:extLst>
              <a:ext uri="{FF2B5EF4-FFF2-40B4-BE49-F238E27FC236}">
                <a16:creationId xmlns:a16="http://schemas.microsoft.com/office/drawing/2014/main" id="{79853307-F920-4AEE-9AEB-D653D53CFC91}"/>
              </a:ext>
            </a:extLst>
          </p:cNvPr>
          <p:cNvSpPr txBox="1"/>
          <p:nvPr/>
        </p:nvSpPr>
        <p:spPr>
          <a:xfrm>
            <a:off x="7797906" y="5899806"/>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30-min</a:t>
            </a:r>
          </a:p>
        </p:txBody>
      </p:sp>
    </p:spTree>
    <p:extLst>
      <p:ext uri="{BB962C8B-B14F-4D97-AF65-F5344CB8AC3E}">
        <p14:creationId xmlns:p14="http://schemas.microsoft.com/office/powerpoint/2010/main" val="26581709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C4BE-2BA0-4657-BEC6-713A2F2A2AA0}"/>
              </a:ext>
            </a:extLst>
          </p:cNvPr>
          <p:cNvSpPr>
            <a:spLocks noGrp="1"/>
          </p:cNvSpPr>
          <p:nvPr>
            <p:ph type="title"/>
          </p:nvPr>
        </p:nvSpPr>
        <p:spPr/>
        <p:txBody>
          <a:bodyPr/>
          <a:lstStyle/>
          <a:p>
            <a:r>
              <a:rPr lang="en-US" dirty="0"/>
              <a:t>Depth-Area Reduction from Observed Events</a:t>
            </a:r>
          </a:p>
        </p:txBody>
      </p:sp>
      <p:sp>
        <p:nvSpPr>
          <p:cNvPr id="3" name="Content Placeholder 2">
            <a:extLst>
              <a:ext uri="{FF2B5EF4-FFF2-40B4-BE49-F238E27FC236}">
                <a16:creationId xmlns:a16="http://schemas.microsoft.com/office/drawing/2014/main" id="{DD6C36E3-415A-4AC7-8ADE-585025C5C180}"/>
              </a:ext>
            </a:extLst>
          </p:cNvPr>
          <p:cNvSpPr>
            <a:spLocks noGrp="1"/>
          </p:cNvSpPr>
          <p:nvPr>
            <p:ph idx="1"/>
          </p:nvPr>
        </p:nvSpPr>
        <p:spPr/>
        <p:txBody>
          <a:bodyPr/>
          <a:lstStyle/>
          <a:p>
            <a:r>
              <a:rPr lang="en-US" dirty="0"/>
              <a:t>Storm information summarized in depth-area-duration table</a:t>
            </a:r>
          </a:p>
        </p:txBody>
      </p:sp>
      <p:pic>
        <p:nvPicPr>
          <p:cNvPr id="5" name="Picture 4">
            <a:extLst>
              <a:ext uri="{FF2B5EF4-FFF2-40B4-BE49-F238E27FC236}">
                <a16:creationId xmlns:a16="http://schemas.microsoft.com/office/drawing/2014/main" id="{6A48BC04-681A-44AF-95B5-FC4FF9E13969}"/>
              </a:ext>
            </a:extLst>
          </p:cNvPr>
          <p:cNvPicPr>
            <a:picLocks noChangeAspect="1"/>
          </p:cNvPicPr>
          <p:nvPr/>
        </p:nvPicPr>
        <p:blipFill>
          <a:blip r:embed="rId3"/>
          <a:stretch>
            <a:fillRect/>
          </a:stretch>
        </p:blipFill>
        <p:spPr>
          <a:xfrm>
            <a:off x="2806829" y="2697191"/>
            <a:ext cx="6578341" cy="3385556"/>
          </a:xfrm>
          <a:prstGeom prst="rect">
            <a:avLst/>
          </a:prstGeom>
        </p:spPr>
      </p:pic>
      <p:sp>
        <p:nvSpPr>
          <p:cNvPr id="6" name="Rectangle 5">
            <a:extLst>
              <a:ext uri="{FF2B5EF4-FFF2-40B4-BE49-F238E27FC236}">
                <a16:creationId xmlns:a16="http://schemas.microsoft.com/office/drawing/2014/main" id="{A036442E-F743-4824-9287-F8A5794311F5}"/>
              </a:ext>
            </a:extLst>
          </p:cNvPr>
          <p:cNvSpPr/>
          <p:nvPr/>
        </p:nvSpPr>
        <p:spPr>
          <a:xfrm>
            <a:off x="2845222" y="3429000"/>
            <a:ext cx="6539948" cy="30811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6357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33538-6CF9-46C4-A6BA-EBCB832EAD8D}"/>
              </a:ext>
            </a:extLst>
          </p:cNvPr>
          <p:cNvSpPr>
            <a:spLocks noGrp="1"/>
          </p:cNvSpPr>
          <p:nvPr>
            <p:ph type="title"/>
          </p:nvPr>
        </p:nvSpPr>
        <p:spPr/>
        <p:txBody>
          <a:bodyPr/>
          <a:lstStyle/>
          <a:p>
            <a:r>
              <a:rPr lang="en-US" dirty="0"/>
              <a:t>Example from HMR-59</a:t>
            </a:r>
          </a:p>
        </p:txBody>
      </p:sp>
      <p:pic>
        <p:nvPicPr>
          <p:cNvPr id="5" name="Content Placeholder 4">
            <a:extLst>
              <a:ext uri="{FF2B5EF4-FFF2-40B4-BE49-F238E27FC236}">
                <a16:creationId xmlns:a16="http://schemas.microsoft.com/office/drawing/2014/main" id="{9547E9CA-6DC2-4837-9FB1-5D9CC23A33F7}"/>
              </a:ext>
            </a:extLst>
          </p:cNvPr>
          <p:cNvPicPr>
            <a:picLocks noGrp="1" noChangeAspect="1"/>
          </p:cNvPicPr>
          <p:nvPr>
            <p:ph idx="1"/>
          </p:nvPr>
        </p:nvPicPr>
        <p:blipFill>
          <a:blip r:embed="rId3"/>
          <a:stretch>
            <a:fillRect/>
          </a:stretch>
        </p:blipFill>
        <p:spPr>
          <a:xfrm>
            <a:off x="1694812" y="1828435"/>
            <a:ext cx="7430775" cy="5029565"/>
          </a:xfrm>
        </p:spPr>
      </p:pic>
      <p:sp>
        <p:nvSpPr>
          <p:cNvPr id="3" name="TextBox 2">
            <a:extLst>
              <a:ext uri="{FF2B5EF4-FFF2-40B4-BE49-F238E27FC236}">
                <a16:creationId xmlns:a16="http://schemas.microsoft.com/office/drawing/2014/main" id="{C35470A9-17DA-429A-88CE-3AB733FD82DC}"/>
              </a:ext>
            </a:extLst>
          </p:cNvPr>
          <p:cNvSpPr txBox="1"/>
          <p:nvPr/>
        </p:nvSpPr>
        <p:spPr>
          <a:xfrm>
            <a:off x="9017000" y="5740400"/>
            <a:ext cx="3175000" cy="584775"/>
          </a:xfrm>
          <a:prstGeom prst="rect">
            <a:avLst/>
          </a:prstGeom>
          <a:noFill/>
        </p:spPr>
        <p:txBody>
          <a:bodyPr wrap="square" rtlCol="0">
            <a:spAutoFit/>
          </a:bodyPr>
          <a:lstStyle/>
          <a:p>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&lt; 10 mi</a:t>
            </a:r>
            <a:r>
              <a:rPr lang="en-US" sz="3200"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sz="3200" b="1" dirty="0">
                <a:solidFill>
                  <a:srgbClr val="C00000"/>
                </a:solidFill>
                <a:effectLst>
                  <a:outerShdw blurRad="38100" dist="38100" dir="2700000" algn="tl">
                    <a:srgbClr val="000000">
                      <a:alpha val="43137"/>
                    </a:srgbClr>
                  </a:outerShdw>
                </a:effectLst>
                <a:latin typeface="Lato" panose="020F0502020204030203" pitchFamily="34" charset="0"/>
              </a:rPr>
              <a:t> = 100%</a:t>
            </a:r>
          </a:p>
        </p:txBody>
      </p:sp>
    </p:spTree>
    <p:extLst>
      <p:ext uri="{BB962C8B-B14F-4D97-AF65-F5344CB8AC3E}">
        <p14:creationId xmlns:p14="http://schemas.microsoft.com/office/powerpoint/2010/main" val="12190038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EBDE6-5B4A-4C02-A8C6-12BAAF4FF9E0}"/>
              </a:ext>
            </a:extLst>
          </p:cNvPr>
          <p:cNvSpPr>
            <a:spLocks noGrp="1"/>
          </p:cNvSpPr>
          <p:nvPr>
            <p:ph type="title"/>
          </p:nvPr>
        </p:nvSpPr>
        <p:spPr/>
        <p:txBody>
          <a:bodyPr/>
          <a:lstStyle/>
          <a:p>
            <a:r>
              <a:rPr lang="en-US" dirty="0"/>
              <a:t>Spatial Pattern</a:t>
            </a:r>
          </a:p>
        </p:txBody>
      </p:sp>
      <p:sp>
        <p:nvSpPr>
          <p:cNvPr id="3" name="Content Placeholder 2">
            <a:extLst>
              <a:ext uri="{FF2B5EF4-FFF2-40B4-BE49-F238E27FC236}">
                <a16:creationId xmlns:a16="http://schemas.microsoft.com/office/drawing/2014/main" id="{9D2BA7CC-B257-4083-9984-53440CB34559}"/>
              </a:ext>
            </a:extLst>
          </p:cNvPr>
          <p:cNvSpPr>
            <a:spLocks noGrp="1"/>
          </p:cNvSpPr>
          <p:nvPr>
            <p:ph idx="1"/>
          </p:nvPr>
        </p:nvSpPr>
        <p:spPr/>
        <p:txBody>
          <a:bodyPr/>
          <a:lstStyle/>
          <a:p>
            <a:r>
              <a:rPr lang="en-US" dirty="0"/>
              <a:t>Currently HMS allows both spatially-uniform and variable rainfall above the computation point</a:t>
            </a:r>
          </a:p>
          <a:p>
            <a:pPr lvl="1"/>
            <a:r>
              <a:rPr lang="en-US" dirty="0"/>
              <a:t>Compute average depths per computation point or by subbasin</a:t>
            </a:r>
          </a:p>
        </p:txBody>
      </p:sp>
      <p:pic>
        <p:nvPicPr>
          <p:cNvPr id="5" name="Picture 4">
            <a:extLst>
              <a:ext uri="{FF2B5EF4-FFF2-40B4-BE49-F238E27FC236}">
                <a16:creationId xmlns:a16="http://schemas.microsoft.com/office/drawing/2014/main" id="{293A2DA7-52E2-0E07-8BE1-CB45F6420978}"/>
              </a:ext>
            </a:extLst>
          </p:cNvPr>
          <p:cNvPicPr>
            <a:picLocks noChangeAspect="1"/>
          </p:cNvPicPr>
          <p:nvPr/>
        </p:nvPicPr>
        <p:blipFill>
          <a:blip r:embed="rId3"/>
          <a:stretch>
            <a:fillRect/>
          </a:stretch>
        </p:blipFill>
        <p:spPr>
          <a:xfrm>
            <a:off x="4455218" y="3483351"/>
            <a:ext cx="6009524" cy="3009524"/>
          </a:xfrm>
          <a:prstGeom prst="rect">
            <a:avLst/>
          </a:prstGeom>
        </p:spPr>
      </p:pic>
    </p:spTree>
    <p:extLst>
      <p:ext uri="{BB962C8B-B14F-4D97-AF65-F5344CB8AC3E}">
        <p14:creationId xmlns:p14="http://schemas.microsoft.com/office/powerpoint/2010/main" val="6195030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Modeling Flood Frequency with HEC-HMS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AEP Neutral Approach</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Assumption:</a:t>
            </a:r>
          </a:p>
          <a:p>
            <a:pPr lvl="1"/>
            <a:r>
              <a:rPr lang="en-US" dirty="0"/>
              <a:t>Precipitation frequency for a particular depth and duration equals the flood frequency</a:t>
            </a:r>
          </a:p>
          <a:p>
            <a:pPr lvl="1"/>
            <a:r>
              <a:rPr lang="en-US" dirty="0"/>
              <a:t>i.e., 1/100 AEP rainfall causes 1/100 AEP flood</a:t>
            </a:r>
          </a:p>
          <a:p>
            <a:r>
              <a:rPr lang="en-US" dirty="0"/>
              <a:t>More advanced techniques are required to break free of this assumption</a:t>
            </a:r>
          </a:p>
        </p:txBody>
      </p:sp>
    </p:spTree>
    <p:extLst>
      <p:ext uri="{BB962C8B-B14F-4D97-AF65-F5344CB8AC3E}">
        <p14:creationId xmlns:p14="http://schemas.microsoft.com/office/powerpoint/2010/main" val="3595338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ACB68-B256-4D96-AEC7-EAF71581319A}"/>
              </a:ext>
            </a:extLst>
          </p:cNvPr>
          <p:cNvSpPr>
            <a:spLocks noGrp="1"/>
          </p:cNvSpPr>
          <p:nvPr>
            <p:ph type="title"/>
          </p:nvPr>
        </p:nvSpPr>
        <p:spPr/>
        <p:txBody>
          <a:bodyPr/>
          <a:lstStyle/>
          <a:p>
            <a:r>
              <a:rPr lang="en-US" dirty="0"/>
              <a:t>Keys to an HEC-HMS Model</a:t>
            </a:r>
          </a:p>
        </p:txBody>
      </p:sp>
      <p:sp>
        <p:nvSpPr>
          <p:cNvPr id="3" name="Content Placeholder 2">
            <a:extLst>
              <a:ext uri="{FF2B5EF4-FFF2-40B4-BE49-F238E27FC236}">
                <a16:creationId xmlns:a16="http://schemas.microsoft.com/office/drawing/2014/main" id="{658EB7AB-3BF7-4836-B3CF-97C128C21A06}"/>
              </a:ext>
            </a:extLst>
          </p:cNvPr>
          <p:cNvSpPr>
            <a:spLocks noGrp="1"/>
          </p:cNvSpPr>
          <p:nvPr>
            <p:ph idx="1"/>
          </p:nvPr>
        </p:nvSpPr>
        <p:spPr/>
        <p:txBody>
          <a:bodyPr/>
          <a:lstStyle/>
          <a:p>
            <a:r>
              <a:rPr lang="en-US" dirty="0"/>
              <a:t>Basin model</a:t>
            </a:r>
          </a:p>
          <a:p>
            <a:r>
              <a:rPr lang="en-US" dirty="0"/>
              <a:t>Meteorologic model</a:t>
            </a:r>
          </a:p>
          <a:p>
            <a:r>
              <a:rPr lang="en-US" dirty="0"/>
              <a:t>Compute type</a:t>
            </a:r>
          </a:p>
        </p:txBody>
      </p:sp>
      <p:pic>
        <p:nvPicPr>
          <p:cNvPr id="4" name="Picture 3">
            <a:extLst>
              <a:ext uri="{FF2B5EF4-FFF2-40B4-BE49-F238E27FC236}">
                <a16:creationId xmlns:a16="http://schemas.microsoft.com/office/drawing/2014/main" id="{D99EAF72-5086-4534-8837-2418AC229AE4}"/>
              </a:ext>
            </a:extLst>
          </p:cNvPr>
          <p:cNvPicPr>
            <a:picLocks noChangeAspect="1"/>
          </p:cNvPicPr>
          <p:nvPr/>
        </p:nvPicPr>
        <p:blipFill>
          <a:blip r:embed="rId3"/>
          <a:stretch>
            <a:fillRect/>
          </a:stretch>
        </p:blipFill>
        <p:spPr>
          <a:xfrm>
            <a:off x="5527735" y="1416275"/>
            <a:ext cx="6664265" cy="5441725"/>
          </a:xfrm>
          <a:prstGeom prst="rect">
            <a:avLst/>
          </a:prstGeom>
        </p:spPr>
      </p:pic>
    </p:spTree>
    <p:extLst>
      <p:ext uri="{BB962C8B-B14F-4D97-AF65-F5344CB8AC3E}">
        <p14:creationId xmlns:p14="http://schemas.microsoft.com/office/powerpoint/2010/main" val="33878903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A1665-B766-43CA-AA69-F101B668C35B}"/>
              </a:ext>
            </a:extLst>
          </p:cNvPr>
          <p:cNvSpPr>
            <a:spLocks noGrp="1"/>
          </p:cNvSpPr>
          <p:nvPr>
            <p:ph type="title"/>
          </p:nvPr>
        </p:nvSpPr>
        <p:spPr/>
        <p:txBody>
          <a:bodyPr/>
          <a:lstStyle/>
          <a:p>
            <a:r>
              <a:rPr lang="en-US" dirty="0"/>
              <a:t>Frequency Analysis Compute</a:t>
            </a:r>
          </a:p>
        </p:txBody>
      </p:sp>
      <p:sp>
        <p:nvSpPr>
          <p:cNvPr id="3" name="Content Placeholder 2">
            <a:extLst>
              <a:ext uri="{FF2B5EF4-FFF2-40B4-BE49-F238E27FC236}">
                <a16:creationId xmlns:a16="http://schemas.microsoft.com/office/drawing/2014/main" id="{14329BD9-C81F-433C-807F-0128291949BD}"/>
              </a:ext>
            </a:extLst>
          </p:cNvPr>
          <p:cNvSpPr>
            <a:spLocks noGrp="1"/>
          </p:cNvSpPr>
          <p:nvPr>
            <p:ph idx="1"/>
          </p:nvPr>
        </p:nvSpPr>
        <p:spPr>
          <a:xfrm>
            <a:off x="838200" y="1825625"/>
            <a:ext cx="7771544" cy="4351338"/>
          </a:xfrm>
        </p:spPr>
        <p:txBody>
          <a:bodyPr/>
          <a:lstStyle/>
          <a:p>
            <a:r>
              <a:rPr lang="en-US" dirty="0"/>
              <a:t>Collection of frequency ordinates (AEPs)</a:t>
            </a:r>
          </a:p>
          <a:p>
            <a:r>
              <a:rPr lang="en-US" dirty="0"/>
              <a:t>User specifies a basin model and met model combination that represents a specific AEP</a:t>
            </a:r>
          </a:p>
          <a:p>
            <a:r>
              <a:rPr lang="en-US" dirty="0"/>
              <a:t>HEC-HMS runs each ordinate as a separate simulation</a:t>
            </a:r>
          </a:p>
          <a:p>
            <a:r>
              <a:rPr lang="en-US" dirty="0"/>
              <a:t>Collects the results</a:t>
            </a:r>
          </a:p>
          <a:p>
            <a:r>
              <a:rPr lang="en-US" dirty="0"/>
              <a:t>Creates a frequency curve plot</a:t>
            </a:r>
          </a:p>
        </p:txBody>
      </p:sp>
      <p:pic>
        <p:nvPicPr>
          <p:cNvPr id="5" name="Picture 4">
            <a:extLst>
              <a:ext uri="{FF2B5EF4-FFF2-40B4-BE49-F238E27FC236}">
                <a16:creationId xmlns:a16="http://schemas.microsoft.com/office/drawing/2014/main" id="{300D2E03-DE49-4561-9E44-F227655CDC99}"/>
              </a:ext>
            </a:extLst>
          </p:cNvPr>
          <p:cNvPicPr>
            <a:picLocks noChangeAspect="1"/>
          </p:cNvPicPr>
          <p:nvPr/>
        </p:nvPicPr>
        <p:blipFill>
          <a:blip r:embed="rId3"/>
          <a:stretch>
            <a:fillRect/>
          </a:stretch>
        </p:blipFill>
        <p:spPr>
          <a:xfrm>
            <a:off x="9108576" y="1825625"/>
            <a:ext cx="2747802" cy="4260481"/>
          </a:xfrm>
          <a:prstGeom prst="rect">
            <a:avLst/>
          </a:prstGeom>
        </p:spPr>
      </p:pic>
    </p:spTree>
    <p:extLst>
      <p:ext uri="{BB962C8B-B14F-4D97-AF65-F5344CB8AC3E}">
        <p14:creationId xmlns:p14="http://schemas.microsoft.com/office/powerpoint/2010/main" val="23857750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28DD0-ED3B-44BC-A330-BF55348CE8A2}"/>
              </a:ext>
            </a:extLst>
          </p:cNvPr>
          <p:cNvSpPr>
            <a:spLocks noGrp="1"/>
          </p:cNvSpPr>
          <p:nvPr>
            <p:ph type="title"/>
          </p:nvPr>
        </p:nvSpPr>
        <p:spPr/>
        <p:txBody>
          <a:bodyPr/>
          <a:lstStyle/>
          <a:p>
            <a:r>
              <a:rPr lang="en-US" dirty="0"/>
              <a:t>Frequency Analysis Ordinate</a:t>
            </a:r>
          </a:p>
        </p:txBody>
      </p:sp>
      <p:pic>
        <p:nvPicPr>
          <p:cNvPr id="5" name="Content Placeholder 4" descr="A screenshot of a cell phone&#10;&#10;Description automatically generated">
            <a:extLst>
              <a:ext uri="{FF2B5EF4-FFF2-40B4-BE49-F238E27FC236}">
                <a16:creationId xmlns:a16="http://schemas.microsoft.com/office/drawing/2014/main" id="{D1DBF684-7B53-4582-BCC0-D38A6A6891C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49659" y="1785691"/>
            <a:ext cx="6692682" cy="3701256"/>
          </a:xfrm>
        </p:spPr>
      </p:pic>
    </p:spTree>
    <p:extLst>
      <p:ext uri="{BB962C8B-B14F-4D97-AF65-F5344CB8AC3E}">
        <p14:creationId xmlns:p14="http://schemas.microsoft.com/office/powerpoint/2010/main" val="2067818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84189-AF83-45A8-9312-7560A26DE4E8}"/>
              </a:ext>
            </a:extLst>
          </p:cNvPr>
          <p:cNvSpPr>
            <a:spLocks noGrp="1"/>
          </p:cNvSpPr>
          <p:nvPr>
            <p:ph type="title"/>
          </p:nvPr>
        </p:nvSpPr>
        <p:spPr/>
        <p:txBody>
          <a:bodyPr/>
          <a:lstStyle/>
          <a:p>
            <a:r>
              <a:rPr lang="en-US" dirty="0"/>
              <a:t>Frequency Analysis Ordinate</a:t>
            </a:r>
          </a:p>
        </p:txBody>
      </p:sp>
      <p:sp>
        <p:nvSpPr>
          <p:cNvPr id="3" name="Content Placeholder 2">
            <a:extLst>
              <a:ext uri="{FF2B5EF4-FFF2-40B4-BE49-F238E27FC236}">
                <a16:creationId xmlns:a16="http://schemas.microsoft.com/office/drawing/2014/main" id="{F8FFAB7E-8944-4096-9C93-E135431B2542}"/>
              </a:ext>
            </a:extLst>
          </p:cNvPr>
          <p:cNvSpPr>
            <a:spLocks noGrp="1"/>
          </p:cNvSpPr>
          <p:nvPr>
            <p:ph idx="1"/>
          </p:nvPr>
        </p:nvSpPr>
        <p:spPr/>
        <p:txBody>
          <a:bodyPr/>
          <a:lstStyle/>
          <a:p>
            <a:r>
              <a:rPr lang="en-US" dirty="0"/>
              <a:t>Meteorologic model defines the AEP</a:t>
            </a:r>
          </a:p>
          <a:p>
            <a:pPr lvl="1"/>
            <a:r>
              <a:rPr lang="en-US" dirty="0"/>
              <a:t>Frequency from the precipitation-frequency data</a:t>
            </a:r>
          </a:p>
          <a:p>
            <a:r>
              <a:rPr lang="en-US" dirty="0"/>
              <a:t>Basin model captures appropriate hydrologic conditions for AEP</a:t>
            </a:r>
          </a:p>
          <a:p>
            <a:pPr lvl="1"/>
            <a:r>
              <a:rPr lang="en-US" dirty="0"/>
              <a:t>Based on a calibrated model (if data available)</a:t>
            </a:r>
          </a:p>
          <a:p>
            <a:pPr lvl="1"/>
            <a:r>
              <a:rPr lang="en-US" dirty="0"/>
              <a:t>Initial conditions</a:t>
            </a:r>
          </a:p>
          <a:p>
            <a:pPr lvl="1"/>
            <a:r>
              <a:rPr lang="en-US" dirty="0"/>
              <a:t>Considerations for non-linearity</a:t>
            </a:r>
          </a:p>
          <a:p>
            <a:r>
              <a:rPr lang="en-US" dirty="0"/>
              <a:t>Time window</a:t>
            </a:r>
          </a:p>
          <a:p>
            <a:pPr lvl="1"/>
            <a:r>
              <a:rPr lang="en-US" dirty="0"/>
              <a:t>Make sure window big enough to capture the peak</a:t>
            </a:r>
          </a:p>
          <a:p>
            <a:pPr lvl="1"/>
            <a:endParaRPr lang="en-US" dirty="0"/>
          </a:p>
        </p:txBody>
      </p:sp>
    </p:spTree>
    <p:extLst>
      <p:ext uri="{BB962C8B-B14F-4D97-AF65-F5344CB8AC3E}">
        <p14:creationId xmlns:p14="http://schemas.microsoft.com/office/powerpoint/2010/main" val="24404081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9F8B1-693B-4819-B2E8-777494C9A663}"/>
              </a:ext>
            </a:extLst>
          </p:cNvPr>
          <p:cNvSpPr>
            <a:spLocks noGrp="1"/>
          </p:cNvSpPr>
          <p:nvPr>
            <p:ph type="title"/>
          </p:nvPr>
        </p:nvSpPr>
        <p:spPr/>
        <p:txBody>
          <a:bodyPr/>
          <a:lstStyle/>
          <a:p>
            <a:r>
              <a:rPr lang="en-US" dirty="0"/>
              <a:t>Basin Models</a:t>
            </a:r>
          </a:p>
        </p:txBody>
      </p:sp>
      <p:sp>
        <p:nvSpPr>
          <p:cNvPr id="3" name="Content Placeholder 2">
            <a:extLst>
              <a:ext uri="{FF2B5EF4-FFF2-40B4-BE49-F238E27FC236}">
                <a16:creationId xmlns:a16="http://schemas.microsoft.com/office/drawing/2014/main" id="{BEB8BE5E-3557-49B4-A564-3435503EC5FB}"/>
              </a:ext>
            </a:extLst>
          </p:cNvPr>
          <p:cNvSpPr>
            <a:spLocks noGrp="1"/>
          </p:cNvSpPr>
          <p:nvPr>
            <p:ph idx="1"/>
          </p:nvPr>
        </p:nvSpPr>
        <p:spPr/>
        <p:txBody>
          <a:bodyPr/>
          <a:lstStyle/>
          <a:p>
            <a:pPr marL="514350" indent="-514350">
              <a:buFont typeface="+mj-lt"/>
              <a:buAutoNum type="arabicPeriod"/>
            </a:pPr>
            <a:r>
              <a:rPr lang="en-US" dirty="0"/>
              <a:t>Calibrate model across range of events</a:t>
            </a:r>
          </a:p>
          <a:p>
            <a:pPr marL="514350" indent="-514350">
              <a:buFont typeface="+mj-lt"/>
              <a:buAutoNum type="arabicPeriod"/>
            </a:pPr>
            <a:r>
              <a:rPr lang="en-US" dirty="0"/>
              <a:t>Choose calibration parameter sets to represent range of conditions</a:t>
            </a:r>
          </a:p>
          <a:p>
            <a:pPr lvl="1"/>
            <a:r>
              <a:rPr lang="en-US" dirty="0"/>
              <a:t>e.g. “dry”, “average”, “wet”</a:t>
            </a:r>
          </a:p>
          <a:p>
            <a:pPr marL="514350" indent="-514350">
              <a:buFont typeface="+mj-lt"/>
              <a:buAutoNum type="arabicPeriod"/>
            </a:pPr>
            <a:r>
              <a:rPr lang="en-US" dirty="0"/>
              <a:t>Create a basin model for each condition set</a:t>
            </a:r>
          </a:p>
          <a:p>
            <a:pPr marL="514350" indent="-514350">
              <a:buFont typeface="+mj-lt"/>
              <a:buAutoNum type="arabicPeriod"/>
            </a:pPr>
            <a:r>
              <a:rPr lang="en-US" dirty="0"/>
              <a:t>Decide which AEPs need which conditions</a:t>
            </a:r>
          </a:p>
        </p:txBody>
      </p:sp>
    </p:spTree>
    <p:extLst>
      <p:ext uri="{BB962C8B-B14F-4D97-AF65-F5344CB8AC3E}">
        <p14:creationId xmlns:p14="http://schemas.microsoft.com/office/powerpoint/2010/main" val="23025243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94B81-164C-4DE0-87F3-870AD0C6926D}"/>
              </a:ext>
            </a:extLst>
          </p:cNvPr>
          <p:cNvSpPr>
            <a:spLocks noGrp="1"/>
          </p:cNvSpPr>
          <p:nvPr>
            <p:ph type="title"/>
          </p:nvPr>
        </p:nvSpPr>
        <p:spPr/>
        <p:txBody>
          <a:bodyPr/>
          <a:lstStyle/>
          <a:p>
            <a:r>
              <a:rPr lang="en-US" dirty="0"/>
              <a:t>Meteorologic Models</a:t>
            </a:r>
          </a:p>
        </p:txBody>
      </p:sp>
      <p:sp>
        <p:nvSpPr>
          <p:cNvPr id="3" name="Content Placeholder 2">
            <a:extLst>
              <a:ext uri="{FF2B5EF4-FFF2-40B4-BE49-F238E27FC236}">
                <a16:creationId xmlns:a16="http://schemas.microsoft.com/office/drawing/2014/main" id="{A04203D9-50BB-4DF5-A2C5-C271F1B8A7CC}"/>
              </a:ext>
            </a:extLst>
          </p:cNvPr>
          <p:cNvSpPr>
            <a:spLocks noGrp="1"/>
          </p:cNvSpPr>
          <p:nvPr>
            <p:ph idx="1"/>
          </p:nvPr>
        </p:nvSpPr>
        <p:spPr/>
        <p:txBody>
          <a:bodyPr/>
          <a:lstStyle/>
          <a:p>
            <a:r>
              <a:rPr lang="en-US" dirty="0"/>
              <a:t>The Frequency Analysis will use ANY meteorologic model!</a:t>
            </a:r>
          </a:p>
          <a:p>
            <a:r>
              <a:rPr lang="en-US" dirty="0"/>
              <a:t>You should probably use:</a:t>
            </a:r>
          </a:p>
          <a:p>
            <a:pPr lvl="1"/>
            <a:r>
              <a:rPr lang="en-US" dirty="0">
                <a:solidFill>
                  <a:srgbClr val="C00000"/>
                </a:solidFill>
              </a:rPr>
              <a:t>Hypothetical storm</a:t>
            </a:r>
          </a:p>
          <a:p>
            <a:pPr lvl="1"/>
            <a:r>
              <a:rPr lang="en-US" dirty="0"/>
              <a:t>Frequency storm</a:t>
            </a:r>
          </a:p>
          <a:p>
            <a:pPr lvl="1"/>
            <a:r>
              <a:rPr lang="en-US" dirty="0"/>
              <a:t>Specified hyetograph (in specific instances)</a:t>
            </a:r>
          </a:p>
        </p:txBody>
      </p:sp>
    </p:spTree>
    <p:extLst>
      <p:ext uri="{BB962C8B-B14F-4D97-AF65-F5344CB8AC3E}">
        <p14:creationId xmlns:p14="http://schemas.microsoft.com/office/powerpoint/2010/main" val="1656437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37D95-D99B-4C09-A850-BFFA4F2261D8}"/>
              </a:ext>
            </a:extLst>
          </p:cNvPr>
          <p:cNvSpPr>
            <a:spLocks noGrp="1"/>
          </p:cNvSpPr>
          <p:nvPr>
            <p:ph type="title"/>
          </p:nvPr>
        </p:nvSpPr>
        <p:spPr/>
        <p:txBody>
          <a:bodyPr/>
          <a:lstStyle/>
          <a:p>
            <a:r>
              <a:rPr lang="en-US" dirty="0"/>
              <a:t>Hypothetical Storm</a:t>
            </a:r>
          </a:p>
        </p:txBody>
      </p:sp>
      <p:sp>
        <p:nvSpPr>
          <p:cNvPr id="6" name="TextBox 5">
            <a:extLst>
              <a:ext uri="{FF2B5EF4-FFF2-40B4-BE49-F238E27FC236}">
                <a16:creationId xmlns:a16="http://schemas.microsoft.com/office/drawing/2014/main" id="{3D526716-40B3-430F-B118-2984A437B1AB}"/>
              </a:ext>
            </a:extLst>
          </p:cNvPr>
          <p:cNvSpPr txBox="1"/>
          <p:nvPr/>
        </p:nvSpPr>
        <p:spPr>
          <a:xfrm>
            <a:off x="7749087" y="3080450"/>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Paired Data: Percentage Curve</a:t>
            </a:r>
          </a:p>
        </p:txBody>
      </p:sp>
      <p:sp>
        <p:nvSpPr>
          <p:cNvPr id="7" name="TextBox 6">
            <a:extLst>
              <a:ext uri="{FF2B5EF4-FFF2-40B4-BE49-F238E27FC236}">
                <a16:creationId xmlns:a16="http://schemas.microsoft.com/office/drawing/2014/main" id="{F12B1D4C-2290-4399-9EEF-C65931917FAD}"/>
              </a:ext>
            </a:extLst>
          </p:cNvPr>
          <p:cNvSpPr txBox="1"/>
          <p:nvPr/>
        </p:nvSpPr>
        <p:spPr>
          <a:xfrm>
            <a:off x="7749087" y="4171705"/>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Grid Data: Precipitation-Frequency</a:t>
            </a:r>
          </a:p>
        </p:txBody>
      </p:sp>
      <p:pic>
        <p:nvPicPr>
          <p:cNvPr id="11" name="Picture 10">
            <a:extLst>
              <a:ext uri="{FF2B5EF4-FFF2-40B4-BE49-F238E27FC236}">
                <a16:creationId xmlns:a16="http://schemas.microsoft.com/office/drawing/2014/main" id="{0DF55E2F-2334-4679-8F6C-72B0D758E0B4}"/>
              </a:ext>
            </a:extLst>
          </p:cNvPr>
          <p:cNvPicPr>
            <a:picLocks noChangeAspect="1"/>
          </p:cNvPicPr>
          <p:nvPr/>
        </p:nvPicPr>
        <p:blipFill>
          <a:blip r:embed="rId3"/>
          <a:stretch>
            <a:fillRect/>
          </a:stretch>
        </p:blipFill>
        <p:spPr>
          <a:xfrm>
            <a:off x="1360713" y="1904904"/>
            <a:ext cx="6388373" cy="4096721"/>
          </a:xfrm>
          <a:prstGeom prst="rect">
            <a:avLst/>
          </a:prstGeom>
        </p:spPr>
      </p:pic>
      <p:sp>
        <p:nvSpPr>
          <p:cNvPr id="12" name="TextBox 11">
            <a:extLst>
              <a:ext uri="{FF2B5EF4-FFF2-40B4-BE49-F238E27FC236}">
                <a16:creationId xmlns:a16="http://schemas.microsoft.com/office/drawing/2014/main" id="{DF3FD122-3A68-406B-9057-782B0CCC3417}"/>
              </a:ext>
            </a:extLst>
          </p:cNvPr>
          <p:cNvSpPr txBox="1"/>
          <p:nvPr/>
        </p:nvSpPr>
        <p:spPr>
          <a:xfrm>
            <a:off x="7749087" y="5203585"/>
            <a:ext cx="4019359" cy="369332"/>
          </a:xfrm>
          <a:prstGeom prst="rect">
            <a:avLst/>
          </a:prstGeom>
          <a:no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Paired Data: Area-Reduction </a:t>
            </a:r>
            <a:r>
              <a:rPr lang="en-US" b="1" dirty="0" err="1">
                <a:solidFill>
                  <a:srgbClr val="C00000"/>
                </a:solidFill>
                <a:effectLst>
                  <a:outerShdw blurRad="38100" dist="38100" dir="2700000" algn="tl">
                    <a:srgbClr val="000000">
                      <a:alpha val="43137"/>
                    </a:srgbClr>
                  </a:outerShdw>
                </a:effectLst>
                <a:latin typeface="Lato" panose="020F0502020204030203" pitchFamily="34" charset="0"/>
              </a:rPr>
              <a:t>Func</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Tree>
    <p:extLst>
      <p:ext uri="{BB962C8B-B14F-4D97-AF65-F5344CB8AC3E}">
        <p14:creationId xmlns:p14="http://schemas.microsoft.com/office/powerpoint/2010/main" val="21251660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1BC14-5E5D-4E69-A1BE-3C17D079DC36}"/>
              </a:ext>
            </a:extLst>
          </p:cNvPr>
          <p:cNvSpPr>
            <a:spLocks noGrp="1"/>
          </p:cNvSpPr>
          <p:nvPr>
            <p:ph type="title"/>
          </p:nvPr>
        </p:nvSpPr>
        <p:spPr/>
        <p:txBody>
          <a:bodyPr/>
          <a:lstStyle/>
          <a:p>
            <a:r>
              <a:rPr lang="en-US" dirty="0"/>
              <a:t>Create Frequency Analysis</a:t>
            </a:r>
          </a:p>
        </p:txBody>
      </p:sp>
      <p:pic>
        <p:nvPicPr>
          <p:cNvPr id="5" name="Picture 4">
            <a:extLst>
              <a:ext uri="{FF2B5EF4-FFF2-40B4-BE49-F238E27FC236}">
                <a16:creationId xmlns:a16="http://schemas.microsoft.com/office/drawing/2014/main" id="{89A2A94B-7C06-40E7-B174-FF2DD4B5B3B1}"/>
              </a:ext>
            </a:extLst>
          </p:cNvPr>
          <p:cNvPicPr>
            <a:picLocks noChangeAspect="1"/>
          </p:cNvPicPr>
          <p:nvPr/>
        </p:nvPicPr>
        <p:blipFill>
          <a:blip r:embed="rId2"/>
          <a:stretch>
            <a:fillRect/>
          </a:stretch>
        </p:blipFill>
        <p:spPr>
          <a:xfrm>
            <a:off x="1856659" y="1519793"/>
            <a:ext cx="8478682" cy="4192237"/>
          </a:xfrm>
          <a:prstGeom prst="rect">
            <a:avLst/>
          </a:prstGeom>
        </p:spPr>
      </p:pic>
    </p:spTree>
    <p:extLst>
      <p:ext uri="{BB962C8B-B14F-4D97-AF65-F5344CB8AC3E}">
        <p14:creationId xmlns:p14="http://schemas.microsoft.com/office/powerpoint/2010/main" val="1043306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1FC38-7F38-4301-9723-4C87BCF4FE16}"/>
              </a:ext>
            </a:extLst>
          </p:cNvPr>
          <p:cNvSpPr>
            <a:spLocks noGrp="1"/>
          </p:cNvSpPr>
          <p:nvPr>
            <p:ph type="title"/>
          </p:nvPr>
        </p:nvSpPr>
        <p:spPr/>
        <p:txBody>
          <a:bodyPr/>
          <a:lstStyle/>
          <a:p>
            <a:r>
              <a:rPr lang="en-US" dirty="0"/>
              <a:t>Add/Copy/Delete Ordinates</a:t>
            </a:r>
          </a:p>
        </p:txBody>
      </p:sp>
      <p:sp>
        <p:nvSpPr>
          <p:cNvPr id="3" name="Content Placeholder 2">
            <a:extLst>
              <a:ext uri="{FF2B5EF4-FFF2-40B4-BE49-F238E27FC236}">
                <a16:creationId xmlns:a16="http://schemas.microsoft.com/office/drawing/2014/main" id="{700306ED-81C4-4596-92EF-77111907ED71}"/>
              </a:ext>
            </a:extLst>
          </p:cNvPr>
          <p:cNvSpPr>
            <a:spLocks noGrp="1"/>
          </p:cNvSpPr>
          <p:nvPr>
            <p:ph idx="1"/>
          </p:nvPr>
        </p:nvSpPr>
        <p:spPr/>
        <p:txBody>
          <a:bodyPr/>
          <a:lstStyle/>
          <a:p>
            <a:r>
              <a:rPr lang="en-US" dirty="0"/>
              <a:t>Right-click menu</a:t>
            </a:r>
          </a:p>
        </p:txBody>
      </p:sp>
      <p:pic>
        <p:nvPicPr>
          <p:cNvPr id="6" name="Picture 5">
            <a:extLst>
              <a:ext uri="{FF2B5EF4-FFF2-40B4-BE49-F238E27FC236}">
                <a16:creationId xmlns:a16="http://schemas.microsoft.com/office/drawing/2014/main" id="{24230DD0-FDA1-4FF8-9A5E-8C392C94A892}"/>
              </a:ext>
            </a:extLst>
          </p:cNvPr>
          <p:cNvPicPr>
            <a:picLocks noChangeAspect="1"/>
          </p:cNvPicPr>
          <p:nvPr/>
        </p:nvPicPr>
        <p:blipFill>
          <a:blip r:embed="rId2"/>
          <a:stretch>
            <a:fillRect/>
          </a:stretch>
        </p:blipFill>
        <p:spPr>
          <a:xfrm>
            <a:off x="6006956" y="1825625"/>
            <a:ext cx="4195281" cy="4293608"/>
          </a:xfrm>
          <a:prstGeom prst="rect">
            <a:avLst/>
          </a:prstGeom>
        </p:spPr>
      </p:pic>
      <p:sp>
        <p:nvSpPr>
          <p:cNvPr id="7" name="Rectangle 6">
            <a:extLst>
              <a:ext uri="{FF2B5EF4-FFF2-40B4-BE49-F238E27FC236}">
                <a16:creationId xmlns:a16="http://schemas.microsoft.com/office/drawing/2014/main" id="{3A4338BA-8156-4ADB-8BF6-4FA9B42027F4}"/>
              </a:ext>
            </a:extLst>
          </p:cNvPr>
          <p:cNvSpPr/>
          <p:nvPr/>
        </p:nvSpPr>
        <p:spPr>
          <a:xfrm>
            <a:off x="7900827" y="5095982"/>
            <a:ext cx="1982912" cy="369870"/>
          </a:xfrm>
          <a:prstGeom prst="rect">
            <a:avLst/>
          </a:prstGeom>
          <a:no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59558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5A7E7-C14D-46E2-950D-8C4DE1F21D59}"/>
              </a:ext>
            </a:extLst>
          </p:cNvPr>
          <p:cNvSpPr>
            <a:spLocks noGrp="1"/>
          </p:cNvSpPr>
          <p:nvPr>
            <p:ph type="title"/>
          </p:nvPr>
        </p:nvSpPr>
        <p:spPr/>
        <p:txBody>
          <a:bodyPr/>
          <a:lstStyle/>
          <a:p>
            <a:r>
              <a:rPr lang="en-US" dirty="0"/>
              <a:t>Frequency Analysis</a:t>
            </a:r>
            <a:br>
              <a:rPr lang="en-US" dirty="0"/>
            </a:br>
            <a:r>
              <a:rPr lang="en-US" dirty="0"/>
              <a:t>Results</a:t>
            </a:r>
          </a:p>
        </p:txBody>
      </p:sp>
      <p:pic>
        <p:nvPicPr>
          <p:cNvPr id="5" name="Picture 4">
            <a:extLst>
              <a:ext uri="{FF2B5EF4-FFF2-40B4-BE49-F238E27FC236}">
                <a16:creationId xmlns:a16="http://schemas.microsoft.com/office/drawing/2014/main" id="{5D10FB17-A95F-40C7-8169-955ED7F15C58}"/>
              </a:ext>
            </a:extLst>
          </p:cNvPr>
          <p:cNvPicPr>
            <a:picLocks noChangeAspect="1"/>
          </p:cNvPicPr>
          <p:nvPr/>
        </p:nvPicPr>
        <p:blipFill>
          <a:blip r:embed="rId2"/>
          <a:stretch>
            <a:fillRect/>
          </a:stretch>
        </p:blipFill>
        <p:spPr>
          <a:xfrm>
            <a:off x="614952" y="1825625"/>
            <a:ext cx="4838700" cy="3381375"/>
          </a:xfrm>
          <a:prstGeom prst="rect">
            <a:avLst/>
          </a:prstGeom>
        </p:spPr>
      </p:pic>
      <p:pic>
        <p:nvPicPr>
          <p:cNvPr id="7" name="Picture 6">
            <a:extLst>
              <a:ext uri="{FF2B5EF4-FFF2-40B4-BE49-F238E27FC236}">
                <a16:creationId xmlns:a16="http://schemas.microsoft.com/office/drawing/2014/main" id="{EF941EB0-F491-42E7-A4AA-3050807DCD4C}"/>
              </a:ext>
            </a:extLst>
          </p:cNvPr>
          <p:cNvPicPr>
            <a:picLocks noChangeAspect="1"/>
          </p:cNvPicPr>
          <p:nvPr/>
        </p:nvPicPr>
        <p:blipFill>
          <a:blip r:embed="rId3"/>
          <a:stretch>
            <a:fillRect/>
          </a:stretch>
        </p:blipFill>
        <p:spPr>
          <a:xfrm>
            <a:off x="6264881" y="1071562"/>
            <a:ext cx="5600700" cy="4714875"/>
          </a:xfrm>
          <a:prstGeom prst="rect">
            <a:avLst/>
          </a:prstGeom>
        </p:spPr>
      </p:pic>
    </p:spTree>
    <p:extLst>
      <p:ext uri="{BB962C8B-B14F-4D97-AF65-F5344CB8AC3E}">
        <p14:creationId xmlns:p14="http://schemas.microsoft.com/office/powerpoint/2010/main" val="269332387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A09C0-F168-4275-933F-8F43D5431EFA}"/>
              </a:ext>
            </a:extLst>
          </p:cNvPr>
          <p:cNvSpPr>
            <a:spLocks noGrp="1"/>
          </p:cNvSpPr>
          <p:nvPr>
            <p:ph type="title"/>
          </p:nvPr>
        </p:nvSpPr>
        <p:spPr/>
        <p:txBody>
          <a:bodyPr/>
          <a:lstStyle/>
          <a:p>
            <a:r>
              <a:rPr lang="en-US" dirty="0"/>
              <a:t>Uncertainty</a:t>
            </a:r>
          </a:p>
        </p:txBody>
      </p:sp>
      <p:sp>
        <p:nvSpPr>
          <p:cNvPr id="3" name="Content Placeholder 2">
            <a:extLst>
              <a:ext uri="{FF2B5EF4-FFF2-40B4-BE49-F238E27FC236}">
                <a16:creationId xmlns:a16="http://schemas.microsoft.com/office/drawing/2014/main" id="{9F5E8149-BE1C-4B5F-848F-4483E90213A6}"/>
              </a:ext>
            </a:extLst>
          </p:cNvPr>
          <p:cNvSpPr>
            <a:spLocks noGrp="1"/>
          </p:cNvSpPr>
          <p:nvPr>
            <p:ph idx="1"/>
          </p:nvPr>
        </p:nvSpPr>
        <p:spPr/>
        <p:txBody>
          <a:bodyPr/>
          <a:lstStyle/>
          <a:p>
            <a:r>
              <a:rPr lang="en-US" dirty="0"/>
              <a:t>Copy hypothetical storm met models with varied parameters</a:t>
            </a:r>
          </a:p>
          <a:p>
            <a:pPr lvl="1"/>
            <a:r>
              <a:rPr lang="en-US" dirty="0"/>
              <a:t>Time patterns</a:t>
            </a:r>
          </a:p>
          <a:p>
            <a:pPr lvl="1"/>
            <a:r>
              <a:rPr lang="en-US" dirty="0"/>
              <a:t>Area reduction functions</a:t>
            </a:r>
          </a:p>
          <a:p>
            <a:r>
              <a:rPr lang="en-US" dirty="0"/>
              <a:t>Copy frequency analyses to vary the met models</a:t>
            </a:r>
          </a:p>
        </p:txBody>
      </p:sp>
    </p:spTree>
    <p:extLst>
      <p:ext uri="{BB962C8B-B14F-4D97-AF65-F5344CB8AC3E}">
        <p14:creationId xmlns:p14="http://schemas.microsoft.com/office/powerpoint/2010/main" val="1065340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6038B-872A-4D22-9941-303E6C80FC1A}"/>
              </a:ext>
            </a:extLst>
          </p:cNvPr>
          <p:cNvSpPr>
            <a:spLocks noGrp="1"/>
          </p:cNvSpPr>
          <p:nvPr>
            <p:ph type="title"/>
          </p:nvPr>
        </p:nvSpPr>
        <p:spPr/>
        <p:txBody>
          <a:bodyPr/>
          <a:lstStyle/>
          <a:p>
            <a:r>
              <a:rPr lang="en-US" dirty="0"/>
              <a:t>Basin Model</a:t>
            </a:r>
          </a:p>
        </p:txBody>
      </p:sp>
      <p:sp>
        <p:nvSpPr>
          <p:cNvPr id="3" name="Content Placeholder 2">
            <a:extLst>
              <a:ext uri="{FF2B5EF4-FFF2-40B4-BE49-F238E27FC236}">
                <a16:creationId xmlns:a16="http://schemas.microsoft.com/office/drawing/2014/main" id="{DCCD91ED-FC91-4DC5-9092-F9CE4F642EB3}"/>
              </a:ext>
            </a:extLst>
          </p:cNvPr>
          <p:cNvSpPr>
            <a:spLocks noGrp="1"/>
          </p:cNvSpPr>
          <p:nvPr>
            <p:ph idx="1"/>
          </p:nvPr>
        </p:nvSpPr>
        <p:spPr>
          <a:xfrm>
            <a:off x="838200" y="1825625"/>
            <a:ext cx="10515600" cy="930827"/>
          </a:xfrm>
        </p:spPr>
        <p:txBody>
          <a:bodyPr/>
          <a:lstStyle/>
          <a:p>
            <a:r>
              <a:rPr lang="en-US" dirty="0"/>
              <a:t>Representation of surface hydrology in watershed</a:t>
            </a:r>
          </a:p>
        </p:txBody>
      </p:sp>
      <p:sp>
        <p:nvSpPr>
          <p:cNvPr id="4" name="Content Placeholder 2">
            <a:extLst>
              <a:ext uri="{FF2B5EF4-FFF2-40B4-BE49-F238E27FC236}">
                <a16:creationId xmlns:a16="http://schemas.microsoft.com/office/drawing/2014/main" id="{5A795732-36DE-4980-A46D-9977E9D4EFB3}"/>
              </a:ext>
            </a:extLst>
          </p:cNvPr>
          <p:cNvSpPr txBox="1">
            <a:spLocks/>
          </p:cNvSpPr>
          <p:nvPr/>
        </p:nvSpPr>
        <p:spPr>
          <a:xfrm>
            <a:off x="838200" y="2763078"/>
            <a:ext cx="10515600" cy="2365513"/>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Seven basin elements:</a:t>
            </a:r>
          </a:p>
          <a:p>
            <a:pPr lvl="1"/>
            <a:r>
              <a:rPr lang="en-US" dirty="0">
                <a:solidFill>
                  <a:srgbClr val="C00000"/>
                </a:solidFill>
              </a:rPr>
              <a:t>Subbasin</a:t>
            </a:r>
          </a:p>
          <a:p>
            <a:pPr lvl="1"/>
            <a:r>
              <a:rPr lang="en-US" dirty="0"/>
              <a:t>Reach</a:t>
            </a:r>
          </a:p>
          <a:p>
            <a:pPr lvl="1"/>
            <a:r>
              <a:rPr lang="en-US" dirty="0"/>
              <a:t>Reservoir</a:t>
            </a:r>
          </a:p>
          <a:p>
            <a:pPr lvl="1"/>
            <a:r>
              <a:rPr lang="en-US" dirty="0"/>
              <a:t>Junction</a:t>
            </a:r>
          </a:p>
          <a:p>
            <a:pPr lvl="1"/>
            <a:endParaRPr lang="en-US" dirty="0"/>
          </a:p>
          <a:p>
            <a:pPr lvl="1"/>
            <a:r>
              <a:rPr lang="en-US" dirty="0"/>
              <a:t>Diversion</a:t>
            </a:r>
          </a:p>
          <a:p>
            <a:pPr lvl="1"/>
            <a:r>
              <a:rPr lang="en-US" dirty="0"/>
              <a:t>Source</a:t>
            </a:r>
          </a:p>
          <a:p>
            <a:pPr lvl="1"/>
            <a:r>
              <a:rPr lang="en-US" dirty="0"/>
              <a:t>Sink</a:t>
            </a:r>
          </a:p>
        </p:txBody>
      </p:sp>
    </p:spTree>
    <p:extLst>
      <p:ext uri="{BB962C8B-B14F-4D97-AF65-F5344CB8AC3E}">
        <p14:creationId xmlns:p14="http://schemas.microsoft.com/office/powerpoint/2010/main" val="152080045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41CCC-EE31-7DAF-C8D9-F8A5935B62CE}"/>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8DD2685-EEBB-6872-5F27-5D632391F927}"/>
              </a:ext>
            </a:extLst>
          </p:cNvPr>
          <p:cNvSpPr>
            <a:spLocks noGrp="1"/>
          </p:cNvSpPr>
          <p:nvPr>
            <p:ph idx="1"/>
          </p:nvPr>
        </p:nvSpPr>
        <p:spPr>
          <a:xfrm>
            <a:off x="838200" y="1566545"/>
            <a:ext cx="10515600" cy="4351338"/>
          </a:xfrm>
        </p:spPr>
        <p:txBody>
          <a:bodyPr/>
          <a:lstStyle/>
          <a:p>
            <a:r>
              <a:rPr lang="en-US" dirty="0"/>
              <a:t>Modeling Hypothetical Storm</a:t>
            </a:r>
          </a:p>
          <a:p>
            <a:pPr lvl="1"/>
            <a:r>
              <a:rPr lang="en-US" dirty="0"/>
              <a:t>Hydrologic Considerations: Calibration, Initial Conditions, and Non-linearity</a:t>
            </a:r>
          </a:p>
          <a:p>
            <a:pPr lvl="1"/>
            <a:r>
              <a:rPr lang="en-US" dirty="0"/>
              <a:t>Meteorological Considerations: Storm duration, time pattern, areal reduction, spatial pattern</a:t>
            </a:r>
          </a:p>
          <a:p>
            <a:r>
              <a:rPr lang="en-US" dirty="0"/>
              <a:t>Modeling Flood Frequency Curves in HMS</a:t>
            </a:r>
          </a:p>
          <a:p>
            <a:pPr lvl="1"/>
            <a:r>
              <a:rPr lang="en-US" dirty="0"/>
              <a:t>AEP Neutral Assumption</a:t>
            </a:r>
          </a:p>
          <a:p>
            <a:pPr lvl="1"/>
            <a:r>
              <a:rPr lang="en-US" dirty="0"/>
              <a:t>HEC-HMS Flow Frequency Analysis Compute Option </a:t>
            </a:r>
          </a:p>
          <a:p>
            <a:pPr lvl="2"/>
            <a:r>
              <a:rPr lang="en-US" dirty="0"/>
              <a:t>Select appropriate basin and a met model per ordinate (per AEP storm)</a:t>
            </a:r>
          </a:p>
          <a:p>
            <a:pPr lvl="2"/>
            <a:r>
              <a:rPr lang="en-US" dirty="0"/>
              <a:t>Consider modeling different met or basin parameters to observe uncertainty</a:t>
            </a:r>
          </a:p>
          <a:p>
            <a:pPr lvl="2"/>
            <a:endParaRPr lang="en-US" dirty="0"/>
          </a:p>
        </p:txBody>
      </p:sp>
    </p:spTree>
    <p:extLst>
      <p:ext uri="{BB962C8B-B14F-4D97-AF65-F5344CB8AC3E}">
        <p14:creationId xmlns:p14="http://schemas.microsoft.com/office/powerpoint/2010/main" val="39161679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02039-4B7E-4831-A881-CE9F8B4F30B2}"/>
              </a:ext>
            </a:extLst>
          </p:cNvPr>
          <p:cNvSpPr>
            <a:spLocks noGrp="1"/>
          </p:cNvSpPr>
          <p:nvPr>
            <p:ph type="title"/>
          </p:nvPr>
        </p:nvSpPr>
        <p:spPr/>
        <p:txBody>
          <a:bodyPr/>
          <a:lstStyle/>
          <a:p>
            <a:r>
              <a:rPr lang="en-US" dirty="0"/>
              <a:t>GIS</a:t>
            </a:r>
          </a:p>
        </p:txBody>
      </p:sp>
      <p:sp>
        <p:nvSpPr>
          <p:cNvPr id="3" name="Content Placeholder 2">
            <a:extLst>
              <a:ext uri="{FF2B5EF4-FFF2-40B4-BE49-F238E27FC236}">
                <a16:creationId xmlns:a16="http://schemas.microsoft.com/office/drawing/2014/main" id="{D83C60BB-F76D-4FB5-921B-0E7D36C9D3B4}"/>
              </a:ext>
            </a:extLst>
          </p:cNvPr>
          <p:cNvSpPr>
            <a:spLocks noGrp="1"/>
          </p:cNvSpPr>
          <p:nvPr>
            <p:ph idx="1"/>
          </p:nvPr>
        </p:nvSpPr>
        <p:spPr/>
        <p:txBody>
          <a:bodyPr/>
          <a:lstStyle/>
          <a:p>
            <a:r>
              <a:rPr lang="en-US" dirty="0"/>
              <a:t>Watershed delineation and parameter estimation framework</a:t>
            </a:r>
          </a:p>
          <a:p>
            <a:r>
              <a:rPr lang="en-US" dirty="0"/>
              <a:t>Delineate watersheds from DEMs</a:t>
            </a:r>
          </a:p>
          <a:p>
            <a:pPr lvl="1"/>
            <a:r>
              <a:rPr lang="en-US" dirty="0"/>
              <a:t>Terrain reconditioning</a:t>
            </a:r>
          </a:p>
          <a:p>
            <a:r>
              <a:rPr lang="en-US" dirty="0"/>
              <a:t>Estimate subbasin parameters</a:t>
            </a:r>
          </a:p>
          <a:p>
            <a:pPr lvl="1"/>
            <a:r>
              <a:rPr lang="en-US" dirty="0"/>
              <a:t>Raster data</a:t>
            </a:r>
          </a:p>
          <a:p>
            <a:pPr lvl="1"/>
            <a:r>
              <a:rPr lang="en-US" dirty="0"/>
              <a:t>Impervious area, soil properties, etc.</a:t>
            </a:r>
          </a:p>
        </p:txBody>
      </p:sp>
    </p:spTree>
    <p:extLst>
      <p:ext uri="{BB962C8B-B14F-4D97-AF65-F5344CB8AC3E}">
        <p14:creationId xmlns:p14="http://schemas.microsoft.com/office/powerpoint/2010/main" val="11557516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9DC10-D32E-4D88-8BF9-95742F24A47F}"/>
              </a:ext>
            </a:extLst>
          </p:cNvPr>
          <p:cNvSpPr>
            <a:spLocks noGrp="1"/>
          </p:cNvSpPr>
          <p:nvPr>
            <p:ph type="title"/>
          </p:nvPr>
        </p:nvSpPr>
        <p:spPr/>
        <p:txBody>
          <a:bodyPr/>
          <a:lstStyle/>
          <a:p>
            <a:r>
              <a:rPr lang="en-US" dirty="0"/>
              <a:t>User-Specified Pattern Hypothetical Storm</a:t>
            </a:r>
          </a:p>
        </p:txBody>
      </p:sp>
      <p:sp>
        <p:nvSpPr>
          <p:cNvPr id="3" name="Content Placeholder 2">
            <a:extLst>
              <a:ext uri="{FF2B5EF4-FFF2-40B4-BE49-F238E27FC236}">
                <a16:creationId xmlns:a16="http://schemas.microsoft.com/office/drawing/2014/main" id="{B0F307E1-D407-4CA9-A146-57AE70F3EF65}"/>
              </a:ext>
            </a:extLst>
          </p:cNvPr>
          <p:cNvSpPr>
            <a:spLocks noGrp="1"/>
          </p:cNvSpPr>
          <p:nvPr>
            <p:ph idx="1"/>
          </p:nvPr>
        </p:nvSpPr>
        <p:spPr/>
        <p:txBody>
          <a:bodyPr/>
          <a:lstStyle/>
          <a:p>
            <a:r>
              <a:rPr lang="en-US" dirty="0"/>
              <a:t>Time pattern (dimensionless %-% curve)</a:t>
            </a:r>
          </a:p>
          <a:p>
            <a:r>
              <a:rPr lang="en-US" dirty="0"/>
              <a:t>Storm duration</a:t>
            </a:r>
          </a:p>
          <a:p>
            <a:r>
              <a:rPr lang="en-US" dirty="0"/>
              <a:t>Source of precipitation depth (single value or raster)</a:t>
            </a:r>
          </a:p>
          <a:p>
            <a:r>
              <a:rPr lang="en-US" dirty="0"/>
              <a:t>Basin model computation point</a:t>
            </a:r>
          </a:p>
          <a:p>
            <a:r>
              <a:rPr lang="en-US" dirty="0"/>
              <a:t>Area reduction function</a:t>
            </a:r>
          </a:p>
          <a:p>
            <a:r>
              <a:rPr lang="en-US" dirty="0"/>
              <a:t>Storm area</a:t>
            </a:r>
          </a:p>
        </p:txBody>
      </p:sp>
    </p:spTree>
    <p:extLst>
      <p:ext uri="{BB962C8B-B14F-4D97-AF65-F5344CB8AC3E}">
        <p14:creationId xmlns:p14="http://schemas.microsoft.com/office/powerpoint/2010/main" val="3933778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68708-04D7-477B-9FC9-D2B7439CD0B3}"/>
              </a:ext>
            </a:extLst>
          </p:cNvPr>
          <p:cNvSpPr>
            <a:spLocks noGrp="1"/>
          </p:cNvSpPr>
          <p:nvPr>
            <p:ph type="title"/>
          </p:nvPr>
        </p:nvSpPr>
        <p:spPr/>
        <p:txBody>
          <a:bodyPr/>
          <a:lstStyle/>
          <a:p>
            <a:r>
              <a:rPr lang="en-US" dirty="0"/>
              <a:t>Meteorologic Model</a:t>
            </a:r>
          </a:p>
        </p:txBody>
      </p:sp>
      <p:sp>
        <p:nvSpPr>
          <p:cNvPr id="3" name="Content Placeholder 2">
            <a:extLst>
              <a:ext uri="{FF2B5EF4-FFF2-40B4-BE49-F238E27FC236}">
                <a16:creationId xmlns:a16="http://schemas.microsoft.com/office/drawing/2014/main" id="{C261D722-8CA4-4414-9ECD-C6E5F290F62E}"/>
              </a:ext>
            </a:extLst>
          </p:cNvPr>
          <p:cNvSpPr>
            <a:spLocks noGrp="1"/>
          </p:cNvSpPr>
          <p:nvPr>
            <p:ph idx="1"/>
          </p:nvPr>
        </p:nvSpPr>
        <p:spPr>
          <a:xfrm>
            <a:off x="838200" y="1825625"/>
            <a:ext cx="10515600" cy="1156114"/>
          </a:xfrm>
        </p:spPr>
        <p:txBody>
          <a:bodyPr/>
          <a:lstStyle/>
          <a:p>
            <a:r>
              <a:rPr lang="en-US" dirty="0"/>
              <a:t>Represents atmospheric boundary conditions</a:t>
            </a:r>
          </a:p>
          <a:p>
            <a:r>
              <a:rPr lang="en-US" dirty="0"/>
              <a:t>Provides meteorologic data to basin model</a:t>
            </a:r>
          </a:p>
          <a:p>
            <a:endParaRPr lang="en-US" dirty="0"/>
          </a:p>
        </p:txBody>
      </p:sp>
      <p:sp>
        <p:nvSpPr>
          <p:cNvPr id="4" name="TextBox 3">
            <a:extLst>
              <a:ext uri="{FF2B5EF4-FFF2-40B4-BE49-F238E27FC236}">
                <a16:creationId xmlns:a16="http://schemas.microsoft.com/office/drawing/2014/main" id="{1BAA11EF-31AD-4948-982F-0335E6FD3724}"/>
              </a:ext>
            </a:extLst>
          </p:cNvPr>
          <p:cNvSpPr txBox="1"/>
          <p:nvPr/>
        </p:nvSpPr>
        <p:spPr>
          <a:xfrm>
            <a:off x="838199" y="2981739"/>
            <a:ext cx="10515601" cy="1938992"/>
          </a:xfrm>
          <a:prstGeom prst="rect">
            <a:avLst/>
          </a:prstGeom>
          <a:noFill/>
        </p:spPr>
        <p:txBody>
          <a:bodyPr wrap="square" numCol="2" rtlCol="0">
            <a:spAutoFit/>
          </a:bodyPr>
          <a:lstStyle/>
          <a:p>
            <a:pPr marL="285750" indent="-285750">
              <a:buFont typeface="Arial" panose="020B0604020202020204" pitchFamily="34" charset="0"/>
              <a:buChar char="•"/>
            </a:pPr>
            <a:r>
              <a:rPr lang="en-US" sz="2400" dirty="0">
                <a:latin typeface="Lato" panose="020F0502020204030203" pitchFamily="34" charset="0"/>
              </a:rPr>
              <a:t>Shortwave radiation</a:t>
            </a:r>
          </a:p>
          <a:p>
            <a:pPr marL="285750" indent="-285750">
              <a:buFont typeface="Arial" panose="020B0604020202020204" pitchFamily="34" charset="0"/>
              <a:buChar char="•"/>
            </a:pPr>
            <a:r>
              <a:rPr lang="en-US" sz="2400" dirty="0">
                <a:latin typeface="Lato" panose="020F0502020204030203" pitchFamily="34" charset="0"/>
              </a:rPr>
              <a:t>Longwave radiation</a:t>
            </a:r>
          </a:p>
          <a:p>
            <a:pPr marL="285750" indent="-285750">
              <a:buFont typeface="Arial" panose="020B0604020202020204" pitchFamily="34" charset="0"/>
              <a:buChar char="•"/>
            </a:pPr>
            <a:r>
              <a:rPr lang="en-US" sz="2400" dirty="0">
                <a:solidFill>
                  <a:srgbClr val="C00000"/>
                </a:solidFill>
                <a:latin typeface="Lato" panose="020F0502020204030203" pitchFamily="34" charset="0"/>
              </a:rPr>
              <a:t>Precipitation</a:t>
            </a:r>
          </a:p>
          <a:p>
            <a:pPr marL="285750" indent="-285750">
              <a:buFont typeface="Arial" panose="020B0604020202020204" pitchFamily="34" charset="0"/>
              <a:buChar char="•"/>
            </a:pPr>
            <a:r>
              <a:rPr lang="en-US" sz="2400" dirty="0">
                <a:latin typeface="Lato" panose="020F0502020204030203" pitchFamily="34" charset="0"/>
              </a:rPr>
              <a:t>Temperature</a:t>
            </a:r>
          </a:p>
          <a:p>
            <a:pPr marL="285750" indent="-285750">
              <a:buFont typeface="Arial" panose="020B0604020202020204" pitchFamily="34" charset="0"/>
              <a:buChar char="•"/>
            </a:pPr>
            <a:r>
              <a:rPr lang="en-US" sz="2400" dirty="0">
                <a:latin typeface="Lato" panose="020F0502020204030203" pitchFamily="34" charset="0"/>
              </a:rPr>
              <a:t>Windspeed</a:t>
            </a:r>
          </a:p>
          <a:p>
            <a:pPr marL="285750" indent="-285750">
              <a:buFont typeface="Arial" panose="020B0604020202020204" pitchFamily="34" charset="0"/>
              <a:buChar char="•"/>
            </a:pPr>
            <a:r>
              <a:rPr lang="en-US" sz="2400" dirty="0">
                <a:latin typeface="Lato" panose="020F0502020204030203" pitchFamily="34" charset="0"/>
              </a:rPr>
              <a:t>Surface pressure</a:t>
            </a:r>
          </a:p>
          <a:p>
            <a:pPr marL="285750" indent="-285750">
              <a:buFont typeface="Arial" panose="020B0604020202020204" pitchFamily="34" charset="0"/>
              <a:buChar char="•"/>
            </a:pPr>
            <a:r>
              <a:rPr lang="en-US" sz="2400" dirty="0">
                <a:latin typeface="Lato" panose="020F0502020204030203" pitchFamily="34" charset="0"/>
              </a:rPr>
              <a:t>Dew point</a:t>
            </a:r>
          </a:p>
          <a:p>
            <a:pPr marL="285750" indent="-285750">
              <a:buFont typeface="Arial" panose="020B0604020202020204" pitchFamily="34" charset="0"/>
              <a:buChar char="•"/>
            </a:pPr>
            <a:r>
              <a:rPr lang="en-US" sz="2400" dirty="0">
                <a:latin typeface="Lato" panose="020F0502020204030203" pitchFamily="34" charset="0"/>
              </a:rPr>
              <a:t>Potential evapotranspiration</a:t>
            </a:r>
          </a:p>
          <a:p>
            <a:endParaRPr lang="en-US" sz="2400" dirty="0">
              <a:latin typeface="Lato" panose="020F0502020204030203" pitchFamily="34" charset="0"/>
            </a:endParaRPr>
          </a:p>
        </p:txBody>
      </p:sp>
    </p:spTree>
    <p:extLst>
      <p:ext uri="{BB962C8B-B14F-4D97-AF65-F5344CB8AC3E}">
        <p14:creationId xmlns:p14="http://schemas.microsoft.com/office/powerpoint/2010/main" val="1107280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8B97D-668B-4512-B28F-67E65F6A3714}"/>
              </a:ext>
            </a:extLst>
          </p:cNvPr>
          <p:cNvSpPr>
            <a:spLocks noGrp="1"/>
          </p:cNvSpPr>
          <p:nvPr>
            <p:ph type="title"/>
          </p:nvPr>
        </p:nvSpPr>
        <p:spPr/>
        <p:txBody>
          <a:bodyPr/>
          <a:lstStyle/>
          <a:p>
            <a:r>
              <a:rPr lang="en-US" dirty="0"/>
              <a:t>Compute Type</a:t>
            </a:r>
          </a:p>
        </p:txBody>
      </p:sp>
      <p:sp>
        <p:nvSpPr>
          <p:cNvPr id="3" name="Content Placeholder 2">
            <a:extLst>
              <a:ext uri="{FF2B5EF4-FFF2-40B4-BE49-F238E27FC236}">
                <a16:creationId xmlns:a16="http://schemas.microsoft.com/office/drawing/2014/main" id="{FDCC14D0-6890-4DC6-83FC-A9F0D92DBA45}"/>
              </a:ext>
            </a:extLst>
          </p:cNvPr>
          <p:cNvSpPr>
            <a:spLocks noGrp="1"/>
          </p:cNvSpPr>
          <p:nvPr>
            <p:ph idx="1"/>
          </p:nvPr>
        </p:nvSpPr>
        <p:spPr/>
        <p:txBody>
          <a:bodyPr/>
          <a:lstStyle/>
          <a:p>
            <a:r>
              <a:rPr lang="en-US" dirty="0"/>
              <a:t>Method for setting model parameters and managing results</a:t>
            </a:r>
          </a:p>
          <a:p>
            <a:r>
              <a:rPr lang="en-US" dirty="0"/>
              <a:t>Seven compute types:</a:t>
            </a:r>
          </a:p>
          <a:p>
            <a:pPr lvl="1"/>
            <a:r>
              <a:rPr lang="en-US" dirty="0">
                <a:solidFill>
                  <a:srgbClr val="C00000"/>
                </a:solidFill>
              </a:rPr>
              <a:t>Simulation Run</a:t>
            </a:r>
          </a:p>
          <a:p>
            <a:pPr lvl="1"/>
            <a:r>
              <a:rPr lang="en-US" dirty="0"/>
              <a:t>Optimization Trial</a:t>
            </a:r>
          </a:p>
          <a:p>
            <a:pPr lvl="1"/>
            <a:r>
              <a:rPr lang="en-US" dirty="0"/>
              <a:t>Forecast Alternative</a:t>
            </a:r>
          </a:p>
          <a:p>
            <a:pPr lvl="1"/>
            <a:r>
              <a:rPr lang="en-US" dirty="0"/>
              <a:t>Ensemble Analysis</a:t>
            </a:r>
          </a:p>
          <a:p>
            <a:pPr lvl="1"/>
            <a:r>
              <a:rPr lang="en-US" dirty="0"/>
              <a:t>Depth-Area Analysis</a:t>
            </a:r>
          </a:p>
          <a:p>
            <a:pPr lvl="1"/>
            <a:r>
              <a:rPr lang="en-US" dirty="0"/>
              <a:t>Uncertainty Analysis</a:t>
            </a:r>
          </a:p>
          <a:p>
            <a:pPr lvl="1"/>
            <a:r>
              <a:rPr lang="en-US" dirty="0">
                <a:solidFill>
                  <a:srgbClr val="C00000"/>
                </a:solidFill>
              </a:rPr>
              <a:t>Frequency Analysis</a:t>
            </a:r>
          </a:p>
          <a:p>
            <a:pPr marL="457200" lvl="1" indent="0">
              <a:buNone/>
            </a:pPr>
            <a:endParaRPr lang="en-US" dirty="0">
              <a:solidFill>
                <a:srgbClr val="C00000"/>
              </a:solidFill>
            </a:endParaRPr>
          </a:p>
          <a:p>
            <a:pPr lvl="1"/>
            <a:endParaRPr lang="en-US" dirty="0"/>
          </a:p>
        </p:txBody>
      </p:sp>
    </p:spTree>
    <p:extLst>
      <p:ext uri="{BB962C8B-B14F-4D97-AF65-F5344CB8AC3E}">
        <p14:creationId xmlns:p14="http://schemas.microsoft.com/office/powerpoint/2010/main" val="3492452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4718</TotalTime>
  <Words>5081</Words>
  <Application>Microsoft Office PowerPoint</Application>
  <PresentationFormat>Widescreen</PresentationFormat>
  <Paragraphs>574</Paragraphs>
  <Slides>73</Slides>
  <Notes>57</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Arial</vt:lpstr>
      <vt:lpstr>Calibri</vt:lpstr>
      <vt:lpstr>Lato</vt:lpstr>
      <vt:lpstr>Open Sans</vt:lpstr>
      <vt:lpstr>Office Theme</vt:lpstr>
      <vt:lpstr>Flood Frequency Analysis Using HEC-HMS</vt:lpstr>
      <vt:lpstr>Purpose</vt:lpstr>
      <vt:lpstr>Outline</vt:lpstr>
      <vt:lpstr>Introduction to HEC-HMS</vt:lpstr>
      <vt:lpstr>Introduction to HEC-HMS</vt:lpstr>
      <vt:lpstr>Keys to an HEC-HMS Model</vt:lpstr>
      <vt:lpstr>Basin Model</vt:lpstr>
      <vt:lpstr>Meteorologic Model</vt:lpstr>
      <vt:lpstr>Compute Type</vt:lpstr>
      <vt:lpstr>Data Management</vt:lpstr>
      <vt:lpstr>Setting Up an HEC-HMS Model</vt:lpstr>
      <vt:lpstr>Model Inputs for a Basic Model</vt:lpstr>
      <vt:lpstr>Subbasin Processes</vt:lpstr>
      <vt:lpstr>PowerPoint Presentation</vt:lpstr>
      <vt:lpstr>Loss Methods</vt:lpstr>
      <vt:lpstr>Deficit and Constant Loss</vt:lpstr>
      <vt:lpstr>Transform Methods</vt:lpstr>
      <vt:lpstr>Clark Unit Hydrograph</vt:lpstr>
      <vt:lpstr>Baseflow Methods</vt:lpstr>
      <vt:lpstr>Linear Reservoir Baseflow</vt:lpstr>
      <vt:lpstr>Precipitation Methods</vt:lpstr>
      <vt:lpstr>Gridded Precipitation</vt:lpstr>
      <vt:lpstr>Hypothetical Storm</vt:lpstr>
      <vt:lpstr>User-Specified Pattern Hypothetical Storm</vt:lpstr>
      <vt:lpstr>Data</vt:lpstr>
      <vt:lpstr>Simulation Run</vt:lpstr>
      <vt:lpstr>Frequency Analysis Compute</vt:lpstr>
      <vt:lpstr>Precipitation-Frequency Data in HEC-HMS</vt:lpstr>
      <vt:lpstr>Precipitation-Frequency Data</vt:lpstr>
      <vt:lpstr>Precipitation-Frequency Data</vt:lpstr>
      <vt:lpstr>NOAA Atlas 15</vt:lpstr>
      <vt:lpstr>PowerPoint Presentation</vt:lpstr>
      <vt:lpstr>Precipitation-Frequency Curves</vt:lpstr>
      <vt:lpstr>Getting Data</vt:lpstr>
      <vt:lpstr>Precipitation-Frequency Grids in HMS</vt:lpstr>
      <vt:lpstr>Hypothetical Storm + PF Grids</vt:lpstr>
      <vt:lpstr>Precipitation Depth</vt:lpstr>
      <vt:lpstr>Summary</vt:lpstr>
      <vt:lpstr>Modeling Hypothetical Storm Events</vt:lpstr>
      <vt:lpstr>Modeling Hypothetical Storm Events</vt:lpstr>
      <vt:lpstr>Hydrologic Considerations</vt:lpstr>
      <vt:lpstr>Model Calibration</vt:lpstr>
      <vt:lpstr>Model Calibration</vt:lpstr>
      <vt:lpstr>Ungaged Watersheds</vt:lpstr>
      <vt:lpstr>Initial Conditions</vt:lpstr>
      <vt:lpstr>PowerPoint Presentation</vt:lpstr>
      <vt:lpstr>Non-Linearity in Surface Runoff</vt:lpstr>
      <vt:lpstr>Variable Parameter Clark UH</vt:lpstr>
      <vt:lpstr>Meteorologic Considerations</vt:lpstr>
      <vt:lpstr>Watershed Response</vt:lpstr>
      <vt:lpstr>Storm Duration</vt:lpstr>
      <vt:lpstr>Time Patterns</vt:lpstr>
      <vt:lpstr>Time Pattern from Observed Storm</vt:lpstr>
      <vt:lpstr>Area Reduction</vt:lpstr>
      <vt:lpstr>Depth-Area Reduction from Observed Events</vt:lpstr>
      <vt:lpstr>Example from HMR-59</vt:lpstr>
      <vt:lpstr>Spatial Pattern</vt:lpstr>
      <vt:lpstr>Modeling Flood Frequency with HEC-HMS</vt:lpstr>
      <vt:lpstr>AEP Neutral Approach</vt:lpstr>
      <vt:lpstr>Frequency Analysis Compute</vt:lpstr>
      <vt:lpstr>Frequency Analysis Ordinate</vt:lpstr>
      <vt:lpstr>Frequency Analysis Ordinate</vt:lpstr>
      <vt:lpstr>Basin Models</vt:lpstr>
      <vt:lpstr>Meteorologic Models</vt:lpstr>
      <vt:lpstr>Hypothetical Storm</vt:lpstr>
      <vt:lpstr>Create Frequency Analysis</vt:lpstr>
      <vt:lpstr>Add/Copy/Delete Ordinates</vt:lpstr>
      <vt:lpstr>Frequency Analysis Results</vt:lpstr>
      <vt:lpstr>Uncertainty</vt:lpstr>
      <vt:lpstr>Summary</vt:lpstr>
      <vt:lpstr>Questions?</vt:lpstr>
      <vt:lpstr>GIS</vt:lpstr>
      <vt:lpstr>User-Specified Pattern Hypothetical Storm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Ho, David CIV USARMY CEIWR (USA)</cp:lastModifiedBy>
  <cp:revision>380</cp:revision>
  <dcterms:created xsi:type="dcterms:W3CDTF">2022-03-09T16:42:08Z</dcterms:created>
  <dcterms:modified xsi:type="dcterms:W3CDTF">2024-05-01T19:54:30Z</dcterms:modified>
</cp:coreProperties>
</file>