
<file path=[Content_Types].xml><?xml version="1.0" encoding="utf-8"?>
<Types xmlns="http://schemas.openxmlformats.org/package/2006/content-types">
  <Default Extension="bin" ContentType="application/vnd.openxmlformats-officedocument.oleObject"/>
  <Default Extension="emf" ContentType="image/x-emf"/>
  <Default Extension="fntdata" ContentType="application/x-fontdata"/>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Lst>
  <p:notesMasterIdLst>
    <p:notesMasterId r:id="rId69"/>
  </p:notesMasterIdLst>
  <p:handoutMasterIdLst>
    <p:handoutMasterId r:id="rId70"/>
  </p:handoutMasterIdLst>
  <p:sldIdLst>
    <p:sldId id="256" r:id="rId2"/>
    <p:sldId id="432" r:id="rId3"/>
    <p:sldId id="257" r:id="rId4"/>
    <p:sldId id="369" r:id="rId5"/>
    <p:sldId id="259" r:id="rId6"/>
    <p:sldId id="322" r:id="rId7"/>
    <p:sldId id="260" r:id="rId8"/>
    <p:sldId id="392" r:id="rId9"/>
    <p:sldId id="393" r:id="rId10"/>
    <p:sldId id="394" r:id="rId11"/>
    <p:sldId id="379" r:id="rId12"/>
    <p:sldId id="262" r:id="rId13"/>
    <p:sldId id="315" r:id="rId14"/>
    <p:sldId id="316" r:id="rId15"/>
    <p:sldId id="317" r:id="rId16"/>
    <p:sldId id="318" r:id="rId17"/>
    <p:sldId id="263" r:id="rId18"/>
    <p:sldId id="265" r:id="rId19"/>
    <p:sldId id="300" r:id="rId20"/>
    <p:sldId id="319" r:id="rId21"/>
    <p:sldId id="267" r:id="rId22"/>
    <p:sldId id="430" r:id="rId23"/>
    <p:sldId id="429" r:id="rId24"/>
    <p:sldId id="431" r:id="rId25"/>
    <p:sldId id="359" r:id="rId26"/>
    <p:sldId id="395" r:id="rId27"/>
    <p:sldId id="387" r:id="rId28"/>
    <p:sldId id="388" r:id="rId29"/>
    <p:sldId id="550" r:id="rId30"/>
    <p:sldId id="551" r:id="rId31"/>
    <p:sldId id="552" r:id="rId32"/>
    <p:sldId id="548" r:id="rId33"/>
    <p:sldId id="549" r:id="rId34"/>
    <p:sldId id="553" r:id="rId35"/>
    <p:sldId id="283" r:id="rId36"/>
    <p:sldId id="305" r:id="rId37"/>
    <p:sldId id="320" r:id="rId38"/>
    <p:sldId id="370" r:id="rId39"/>
    <p:sldId id="338" r:id="rId40"/>
    <p:sldId id="341" r:id="rId41"/>
    <p:sldId id="385" r:id="rId42"/>
    <p:sldId id="546" r:id="rId43"/>
    <p:sldId id="555" r:id="rId44"/>
    <p:sldId id="339" r:id="rId45"/>
    <p:sldId id="340" r:id="rId46"/>
    <p:sldId id="343" r:id="rId47"/>
    <p:sldId id="376" r:id="rId48"/>
    <p:sldId id="396" r:id="rId49"/>
    <p:sldId id="347" r:id="rId50"/>
    <p:sldId id="348" r:id="rId51"/>
    <p:sldId id="349" r:id="rId52"/>
    <p:sldId id="350" r:id="rId53"/>
    <p:sldId id="384" r:id="rId54"/>
    <p:sldId id="383" r:id="rId55"/>
    <p:sldId id="377" r:id="rId56"/>
    <p:sldId id="351" r:id="rId57"/>
    <p:sldId id="554" r:id="rId58"/>
    <p:sldId id="345" r:id="rId59"/>
    <p:sldId id="346" r:id="rId60"/>
    <p:sldId id="371" r:id="rId61"/>
    <p:sldId id="368" r:id="rId62"/>
    <p:sldId id="414" r:id="rId63"/>
    <p:sldId id="365" r:id="rId64"/>
    <p:sldId id="366" r:id="rId65"/>
    <p:sldId id="310" r:id="rId66"/>
    <p:sldId id="372" r:id="rId67"/>
    <p:sldId id="433" r:id="rId68"/>
  </p:sldIdLst>
  <p:sldSz cx="12192000" cy="6858000"/>
  <p:notesSz cx="7010400" cy="9296400"/>
  <p:embeddedFontLst>
    <p:embeddedFont>
      <p:font typeface="Arial Narrow" panose="020B0606020202030204" pitchFamily="34" charset="0"/>
      <p:regular r:id="rId71"/>
      <p:bold r:id="rId72"/>
      <p:italic r:id="rId73"/>
      <p:boldItalic r:id="rId74"/>
    </p:embeddedFont>
    <p:embeddedFont>
      <p:font typeface="Calibri" panose="020F0502020204030204" pitchFamily="34" charset="0"/>
      <p:regular r:id="rId75"/>
      <p:bold r:id="rId76"/>
      <p:italic r:id="rId77"/>
      <p:boldItalic r:id="rId78"/>
    </p:embeddedFont>
    <p:embeddedFont>
      <p:font typeface="Cambria Math" panose="02040503050406030204" pitchFamily="18" charset="0"/>
      <p:regular r:id="rId79"/>
    </p:embeddedFont>
    <p:embeddedFont>
      <p:font typeface="Ink Free" panose="03080402000500000000" pitchFamily="66" charset="0"/>
      <p:regular r:id="rId80"/>
    </p:embeddedFont>
  </p:embeddedFontLst>
  <p:defaultTextStyle>
    <a:defPPr>
      <a:defRPr lang="en-US"/>
    </a:defPPr>
    <a:lvl1pPr algn="l" rtl="0" fontAlgn="base">
      <a:spcBef>
        <a:spcPct val="0"/>
      </a:spcBef>
      <a:spcAft>
        <a:spcPct val="0"/>
      </a:spcAft>
      <a:defRPr kern="1200">
        <a:solidFill>
          <a:schemeClr val="tx1"/>
        </a:solidFill>
        <a:effectLst>
          <a:outerShdw blurRad="38100" dist="38100" dir="2700000" algn="tl">
            <a:srgbClr val="000000">
              <a:alpha val="43137"/>
            </a:srgbClr>
          </a:outerShdw>
        </a:effectLst>
        <a:latin typeface="Arial Narrow" panose="020B0606020202030204" pitchFamily="34" charset="0"/>
        <a:ea typeface="+mn-ea"/>
        <a:cs typeface="+mn-cs"/>
      </a:defRPr>
    </a:lvl1pPr>
    <a:lvl2pPr marL="457200" algn="l" rtl="0" fontAlgn="base">
      <a:spcBef>
        <a:spcPct val="0"/>
      </a:spcBef>
      <a:spcAft>
        <a:spcPct val="0"/>
      </a:spcAft>
      <a:defRPr kern="1200">
        <a:solidFill>
          <a:schemeClr val="tx1"/>
        </a:solidFill>
        <a:effectLst>
          <a:outerShdw blurRad="38100" dist="38100" dir="2700000" algn="tl">
            <a:srgbClr val="000000">
              <a:alpha val="43137"/>
            </a:srgbClr>
          </a:outerShdw>
        </a:effectLst>
        <a:latin typeface="Arial Narrow" panose="020B0606020202030204" pitchFamily="34" charset="0"/>
        <a:ea typeface="+mn-ea"/>
        <a:cs typeface="+mn-cs"/>
      </a:defRPr>
    </a:lvl2pPr>
    <a:lvl3pPr marL="914400" algn="l" rtl="0" fontAlgn="base">
      <a:spcBef>
        <a:spcPct val="0"/>
      </a:spcBef>
      <a:spcAft>
        <a:spcPct val="0"/>
      </a:spcAft>
      <a:defRPr kern="1200">
        <a:solidFill>
          <a:schemeClr val="tx1"/>
        </a:solidFill>
        <a:effectLst>
          <a:outerShdw blurRad="38100" dist="38100" dir="2700000" algn="tl">
            <a:srgbClr val="000000">
              <a:alpha val="43137"/>
            </a:srgbClr>
          </a:outerShdw>
        </a:effectLst>
        <a:latin typeface="Arial Narrow" panose="020B0606020202030204" pitchFamily="34" charset="0"/>
        <a:ea typeface="+mn-ea"/>
        <a:cs typeface="+mn-cs"/>
      </a:defRPr>
    </a:lvl3pPr>
    <a:lvl4pPr marL="1371600" algn="l" rtl="0" fontAlgn="base">
      <a:spcBef>
        <a:spcPct val="0"/>
      </a:spcBef>
      <a:spcAft>
        <a:spcPct val="0"/>
      </a:spcAft>
      <a:defRPr kern="1200">
        <a:solidFill>
          <a:schemeClr val="tx1"/>
        </a:solidFill>
        <a:effectLst>
          <a:outerShdw blurRad="38100" dist="38100" dir="2700000" algn="tl">
            <a:srgbClr val="000000">
              <a:alpha val="43137"/>
            </a:srgbClr>
          </a:outerShdw>
        </a:effectLst>
        <a:latin typeface="Arial Narrow" panose="020B0606020202030204" pitchFamily="34" charset="0"/>
        <a:ea typeface="+mn-ea"/>
        <a:cs typeface="+mn-cs"/>
      </a:defRPr>
    </a:lvl4pPr>
    <a:lvl5pPr marL="1828800" algn="l" rtl="0" fontAlgn="base">
      <a:spcBef>
        <a:spcPct val="0"/>
      </a:spcBef>
      <a:spcAft>
        <a:spcPct val="0"/>
      </a:spcAft>
      <a:defRPr kern="1200">
        <a:solidFill>
          <a:schemeClr val="tx1"/>
        </a:solidFill>
        <a:effectLst>
          <a:outerShdw blurRad="38100" dist="38100" dir="2700000" algn="tl">
            <a:srgbClr val="000000">
              <a:alpha val="43137"/>
            </a:srgbClr>
          </a:outerShdw>
        </a:effectLst>
        <a:latin typeface="Arial Narrow" panose="020B0606020202030204" pitchFamily="34" charset="0"/>
        <a:ea typeface="+mn-ea"/>
        <a:cs typeface="+mn-cs"/>
      </a:defRPr>
    </a:lvl5pPr>
    <a:lvl6pPr marL="2286000" algn="l" defTabSz="914400" rtl="0" eaLnBrk="1" latinLnBrk="0" hangingPunct="1">
      <a:defRPr kern="1200">
        <a:solidFill>
          <a:schemeClr val="tx1"/>
        </a:solidFill>
        <a:effectLst>
          <a:outerShdw blurRad="38100" dist="38100" dir="2700000" algn="tl">
            <a:srgbClr val="000000">
              <a:alpha val="43137"/>
            </a:srgbClr>
          </a:outerShdw>
        </a:effectLst>
        <a:latin typeface="Arial Narrow" panose="020B0606020202030204" pitchFamily="34" charset="0"/>
        <a:ea typeface="+mn-ea"/>
        <a:cs typeface="+mn-cs"/>
      </a:defRPr>
    </a:lvl6pPr>
    <a:lvl7pPr marL="2743200" algn="l" defTabSz="914400" rtl="0" eaLnBrk="1" latinLnBrk="0" hangingPunct="1">
      <a:defRPr kern="1200">
        <a:solidFill>
          <a:schemeClr val="tx1"/>
        </a:solidFill>
        <a:effectLst>
          <a:outerShdw blurRad="38100" dist="38100" dir="2700000" algn="tl">
            <a:srgbClr val="000000">
              <a:alpha val="43137"/>
            </a:srgbClr>
          </a:outerShdw>
        </a:effectLst>
        <a:latin typeface="Arial Narrow" panose="020B0606020202030204" pitchFamily="34" charset="0"/>
        <a:ea typeface="+mn-ea"/>
        <a:cs typeface="+mn-cs"/>
      </a:defRPr>
    </a:lvl7pPr>
    <a:lvl8pPr marL="3200400" algn="l" defTabSz="914400" rtl="0" eaLnBrk="1" latinLnBrk="0" hangingPunct="1">
      <a:defRPr kern="1200">
        <a:solidFill>
          <a:schemeClr val="tx1"/>
        </a:solidFill>
        <a:effectLst>
          <a:outerShdw blurRad="38100" dist="38100" dir="2700000" algn="tl">
            <a:srgbClr val="000000">
              <a:alpha val="43137"/>
            </a:srgbClr>
          </a:outerShdw>
        </a:effectLst>
        <a:latin typeface="Arial Narrow" panose="020B0606020202030204" pitchFamily="34" charset="0"/>
        <a:ea typeface="+mn-ea"/>
        <a:cs typeface="+mn-cs"/>
      </a:defRPr>
    </a:lvl8pPr>
    <a:lvl9pPr marL="3657600" algn="l" defTabSz="914400" rtl="0" eaLnBrk="1" latinLnBrk="0" hangingPunct="1">
      <a:defRPr kern="1200">
        <a:solidFill>
          <a:schemeClr val="tx1"/>
        </a:solidFill>
        <a:effectLst>
          <a:outerShdw blurRad="38100" dist="38100" dir="2700000" algn="tl">
            <a:srgbClr val="000000">
              <a:alpha val="43137"/>
            </a:srgbClr>
          </a:outerShdw>
        </a:effectLst>
        <a:latin typeface="Arial Narrow" panose="020B0606020202030204" pitchFamily="34" charset="0"/>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928" userDrawn="1">
          <p15:clr>
            <a:srgbClr val="A4A3A4"/>
          </p15:clr>
        </p15:guide>
        <p15:guide id="2" pos="2208"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33"/>
    <a:srgbClr val="FFFF99"/>
    <a:srgbClr val="009900"/>
    <a:srgbClr val="CC00CC"/>
    <a:srgbClr val="00FF99"/>
    <a:srgbClr val="008000"/>
    <a:srgbClr val="66FF66"/>
    <a:srgbClr val="66CCFF"/>
    <a:srgbClr val="FFFF00"/>
    <a:srgbClr val="FF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20" autoAdjust="0"/>
    <p:restoredTop sz="89276" autoAdjust="0"/>
  </p:normalViewPr>
  <p:slideViewPr>
    <p:cSldViewPr snapToGrid="0">
      <p:cViewPr varScale="1">
        <p:scale>
          <a:sx n="89" d="100"/>
          <a:sy n="89" d="100"/>
        </p:scale>
        <p:origin x="662" y="82"/>
      </p:cViewPr>
      <p:guideLst>
        <p:guide orient="horz" pos="2160"/>
        <p:guide pos="3840"/>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88" d="100"/>
          <a:sy n="88" d="100"/>
        </p:scale>
        <p:origin x="3101" y="91"/>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tableStyles" Target="tableStyle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font" Target="fonts/font4.fntdata"/><Relationship Id="rId79" Type="http://schemas.openxmlformats.org/officeDocument/2006/relationships/font" Target="fonts/font9.fntdata"/><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notesMaster" Target="notesMasters/notesMaster1.xml"/><Relationship Id="rId77" Type="http://schemas.openxmlformats.org/officeDocument/2006/relationships/font" Target="fonts/font7.fntdata"/><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font" Target="fonts/font2.fntdata"/><Relationship Id="rId80" Type="http://schemas.openxmlformats.org/officeDocument/2006/relationships/font" Target="fonts/font10.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handoutMaster" Target="handoutMasters/handoutMaster1.xml"/><Relationship Id="rId75" Type="http://schemas.openxmlformats.org/officeDocument/2006/relationships/font" Target="fonts/font5.fntdata"/><Relationship Id="rId83"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font" Target="fonts/font3.fntdata"/><Relationship Id="rId78" Type="http://schemas.openxmlformats.org/officeDocument/2006/relationships/font" Target="fonts/font8.fntdata"/><Relationship Id="rId8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font" Target="fonts/font6.fntdata"/><Relationship Id="rId7" Type="http://schemas.openxmlformats.org/officeDocument/2006/relationships/slide" Target="slides/slide6.xml"/><Relationship Id="rId71" Type="http://schemas.openxmlformats.org/officeDocument/2006/relationships/font" Target="fonts/font1.fntdata"/><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62" name="Rectangle 2"/>
          <p:cNvSpPr>
            <a:spLocks noGrp="1" noChangeArrowheads="1"/>
          </p:cNvSpPr>
          <p:nvPr>
            <p:ph type="hdr" sz="quarter"/>
          </p:nvPr>
        </p:nvSpPr>
        <p:spPr bwMode="auto">
          <a:xfrm>
            <a:off x="1" y="0"/>
            <a:ext cx="3037760" cy="464401"/>
          </a:xfrm>
          <a:prstGeom prst="rect">
            <a:avLst/>
          </a:prstGeom>
          <a:noFill/>
          <a:ln w="9525">
            <a:noFill/>
            <a:miter lim="800000"/>
            <a:headEnd/>
            <a:tailEnd/>
          </a:ln>
          <a:effectLst/>
        </p:spPr>
        <p:txBody>
          <a:bodyPr vert="horz" wrap="square" lIns="93159" tIns="46580" rIns="93159" bIns="46580" numCol="1" anchor="t" anchorCtr="0" compatLnSpc="1">
            <a:prstTxWarp prst="textNoShape">
              <a:avLst/>
            </a:prstTxWarp>
          </a:bodyPr>
          <a:lstStyle>
            <a:lvl1pPr defTabSz="931761">
              <a:defRPr sz="1300">
                <a:effectLst/>
              </a:defRPr>
            </a:lvl1pPr>
          </a:lstStyle>
          <a:p>
            <a:pPr>
              <a:defRPr/>
            </a:pPr>
            <a:endParaRPr lang="en-US" dirty="0">
              <a:latin typeface="Calibri" panose="020F0502020204030204" pitchFamily="34" charset="0"/>
            </a:endParaRPr>
          </a:p>
        </p:txBody>
      </p:sp>
      <p:sp>
        <p:nvSpPr>
          <p:cNvPr id="92163" name="Rectangle 3"/>
          <p:cNvSpPr>
            <a:spLocks noGrp="1" noChangeArrowheads="1"/>
          </p:cNvSpPr>
          <p:nvPr>
            <p:ph type="dt" sz="quarter" idx="1"/>
          </p:nvPr>
        </p:nvSpPr>
        <p:spPr bwMode="auto">
          <a:xfrm>
            <a:off x="3970249" y="0"/>
            <a:ext cx="3038956" cy="464401"/>
          </a:xfrm>
          <a:prstGeom prst="rect">
            <a:avLst/>
          </a:prstGeom>
          <a:noFill/>
          <a:ln w="9525">
            <a:noFill/>
            <a:miter lim="800000"/>
            <a:headEnd/>
            <a:tailEnd/>
          </a:ln>
          <a:effectLst/>
        </p:spPr>
        <p:txBody>
          <a:bodyPr vert="horz" wrap="square" lIns="93159" tIns="46580" rIns="93159" bIns="46580" numCol="1" anchor="t" anchorCtr="0" compatLnSpc="1">
            <a:prstTxWarp prst="textNoShape">
              <a:avLst/>
            </a:prstTxWarp>
          </a:bodyPr>
          <a:lstStyle>
            <a:lvl1pPr algn="r" defTabSz="931761">
              <a:defRPr sz="1300">
                <a:effectLst/>
              </a:defRPr>
            </a:lvl1pPr>
          </a:lstStyle>
          <a:p>
            <a:pPr>
              <a:defRPr/>
            </a:pPr>
            <a:r>
              <a:rPr lang="en-US" dirty="0">
                <a:latin typeface="Calibri" panose="020F0502020204030204" pitchFamily="34" charset="0"/>
              </a:rPr>
              <a:t>Lecture 4.1  Graphical Frequency Analysis</a:t>
            </a:r>
          </a:p>
        </p:txBody>
      </p:sp>
      <p:sp>
        <p:nvSpPr>
          <p:cNvPr id="92164" name="Rectangle 4"/>
          <p:cNvSpPr>
            <a:spLocks noGrp="1" noChangeArrowheads="1"/>
          </p:cNvSpPr>
          <p:nvPr>
            <p:ph type="ftr" sz="quarter" idx="2"/>
          </p:nvPr>
        </p:nvSpPr>
        <p:spPr bwMode="auto">
          <a:xfrm>
            <a:off x="1" y="8829899"/>
            <a:ext cx="3037760" cy="464401"/>
          </a:xfrm>
          <a:prstGeom prst="rect">
            <a:avLst/>
          </a:prstGeom>
          <a:noFill/>
          <a:ln w="9525">
            <a:noFill/>
            <a:miter lim="800000"/>
            <a:headEnd/>
            <a:tailEnd/>
          </a:ln>
          <a:effectLst/>
        </p:spPr>
        <p:txBody>
          <a:bodyPr vert="horz" wrap="square" lIns="93159" tIns="46580" rIns="93159" bIns="46580" numCol="1" anchor="b" anchorCtr="0" compatLnSpc="1">
            <a:prstTxWarp prst="textNoShape">
              <a:avLst/>
            </a:prstTxWarp>
          </a:bodyPr>
          <a:lstStyle>
            <a:lvl1pPr defTabSz="931761">
              <a:defRPr sz="1300">
                <a:effectLst/>
              </a:defRPr>
            </a:lvl1pPr>
          </a:lstStyle>
          <a:p>
            <a:pPr>
              <a:defRPr/>
            </a:pPr>
            <a:r>
              <a:rPr lang="en-US" dirty="0">
                <a:latin typeface="Calibri" panose="020F0502020204030204" pitchFamily="34" charset="0"/>
              </a:rPr>
              <a:t>Lecture 4.1</a:t>
            </a:r>
          </a:p>
        </p:txBody>
      </p:sp>
      <p:sp>
        <p:nvSpPr>
          <p:cNvPr id="92165" name="Rectangle 5"/>
          <p:cNvSpPr>
            <a:spLocks noGrp="1" noChangeArrowheads="1"/>
          </p:cNvSpPr>
          <p:nvPr>
            <p:ph type="sldNum" sz="quarter" idx="3"/>
          </p:nvPr>
        </p:nvSpPr>
        <p:spPr bwMode="auto">
          <a:xfrm>
            <a:off x="3970249" y="8829899"/>
            <a:ext cx="3038956" cy="464401"/>
          </a:xfrm>
          <a:prstGeom prst="rect">
            <a:avLst/>
          </a:prstGeom>
          <a:noFill/>
          <a:ln w="9525">
            <a:noFill/>
            <a:miter lim="800000"/>
            <a:headEnd/>
            <a:tailEnd/>
          </a:ln>
          <a:effectLst/>
        </p:spPr>
        <p:txBody>
          <a:bodyPr vert="horz" wrap="square" lIns="93159" tIns="46580" rIns="93159" bIns="46580" numCol="1" anchor="b" anchorCtr="0" compatLnSpc="1">
            <a:prstTxWarp prst="textNoShape">
              <a:avLst/>
            </a:prstTxWarp>
          </a:bodyPr>
          <a:lstStyle>
            <a:lvl1pPr algn="r" defTabSz="931761">
              <a:defRPr sz="1300">
                <a:effectLst/>
              </a:defRPr>
            </a:lvl1pPr>
          </a:lstStyle>
          <a:p>
            <a:pPr>
              <a:defRPr/>
            </a:pPr>
            <a:endParaRPr lang="en-US" dirty="0">
              <a:latin typeface="Calibri" panose="020F0502020204030204" pitchFamily="34" charset="0"/>
            </a:endParaRPr>
          </a:p>
        </p:txBody>
      </p:sp>
    </p:spTree>
    <p:extLst>
      <p:ext uri="{BB962C8B-B14F-4D97-AF65-F5344CB8AC3E}">
        <p14:creationId xmlns:p14="http://schemas.microsoft.com/office/powerpoint/2010/main" val="86075496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4994" name="Rectangle 2"/>
          <p:cNvSpPr>
            <a:spLocks noGrp="1" noChangeArrowheads="1"/>
          </p:cNvSpPr>
          <p:nvPr>
            <p:ph type="hdr" sz="quarter"/>
          </p:nvPr>
        </p:nvSpPr>
        <p:spPr bwMode="auto">
          <a:xfrm>
            <a:off x="1" y="0"/>
            <a:ext cx="3037760" cy="464401"/>
          </a:xfrm>
          <a:prstGeom prst="rect">
            <a:avLst/>
          </a:prstGeom>
          <a:noFill/>
          <a:ln w="9525">
            <a:noFill/>
            <a:miter lim="800000"/>
            <a:headEnd/>
            <a:tailEnd/>
          </a:ln>
          <a:effectLst/>
        </p:spPr>
        <p:txBody>
          <a:bodyPr vert="horz" wrap="square" lIns="93159" tIns="46580" rIns="93159" bIns="46580" numCol="1" anchor="t" anchorCtr="0" compatLnSpc="1">
            <a:prstTxWarp prst="textNoShape">
              <a:avLst/>
            </a:prstTxWarp>
          </a:bodyPr>
          <a:lstStyle>
            <a:lvl1pPr defTabSz="931761">
              <a:defRPr sz="1300">
                <a:effectLst/>
                <a:latin typeface="Calibri" panose="020F0502020204030204" pitchFamily="34" charset="0"/>
              </a:defRPr>
            </a:lvl1pPr>
          </a:lstStyle>
          <a:p>
            <a:pPr>
              <a:defRPr/>
            </a:pPr>
            <a:endParaRPr lang="en-US" dirty="0"/>
          </a:p>
        </p:txBody>
      </p:sp>
      <p:sp>
        <p:nvSpPr>
          <p:cNvPr id="84995" name="Rectangle 3"/>
          <p:cNvSpPr>
            <a:spLocks noGrp="1" noChangeArrowheads="1"/>
          </p:cNvSpPr>
          <p:nvPr>
            <p:ph type="dt" idx="1"/>
          </p:nvPr>
        </p:nvSpPr>
        <p:spPr bwMode="auto">
          <a:xfrm>
            <a:off x="3970249" y="0"/>
            <a:ext cx="3038956" cy="464401"/>
          </a:xfrm>
          <a:prstGeom prst="rect">
            <a:avLst/>
          </a:prstGeom>
          <a:noFill/>
          <a:ln w="9525">
            <a:noFill/>
            <a:miter lim="800000"/>
            <a:headEnd/>
            <a:tailEnd/>
          </a:ln>
          <a:effectLst/>
        </p:spPr>
        <p:txBody>
          <a:bodyPr vert="horz" wrap="square" lIns="93159" tIns="46580" rIns="93159" bIns="46580" numCol="1" anchor="t" anchorCtr="0" compatLnSpc="1">
            <a:prstTxWarp prst="textNoShape">
              <a:avLst/>
            </a:prstTxWarp>
          </a:bodyPr>
          <a:lstStyle>
            <a:lvl1pPr algn="r" defTabSz="931761">
              <a:defRPr sz="1300">
                <a:effectLst/>
                <a:latin typeface="Calibri" panose="020F0502020204030204" pitchFamily="34" charset="0"/>
              </a:defRPr>
            </a:lvl1pPr>
          </a:lstStyle>
          <a:p>
            <a:pPr>
              <a:defRPr/>
            </a:pPr>
            <a:endParaRPr lang="en-US" dirty="0"/>
          </a:p>
        </p:txBody>
      </p:sp>
      <p:sp>
        <p:nvSpPr>
          <p:cNvPr id="64516" name="Rectangle 4"/>
          <p:cNvSpPr>
            <a:spLocks noGrp="1" noRot="1" noChangeAspect="1" noChangeArrowheads="1" noTextEdit="1"/>
          </p:cNvSpPr>
          <p:nvPr>
            <p:ph type="sldImg" idx="2"/>
          </p:nvPr>
        </p:nvSpPr>
        <p:spPr bwMode="auto">
          <a:xfrm>
            <a:off x="406400" y="698500"/>
            <a:ext cx="6197600" cy="34861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4997" name="Rectangle 5"/>
          <p:cNvSpPr>
            <a:spLocks noGrp="1" noChangeArrowheads="1"/>
          </p:cNvSpPr>
          <p:nvPr>
            <p:ph type="body" sz="quarter" idx="3"/>
          </p:nvPr>
        </p:nvSpPr>
        <p:spPr bwMode="auto">
          <a:xfrm>
            <a:off x="701759" y="4417053"/>
            <a:ext cx="5606885" cy="4181699"/>
          </a:xfrm>
          <a:prstGeom prst="rect">
            <a:avLst/>
          </a:prstGeom>
          <a:noFill/>
          <a:ln w="9525">
            <a:noFill/>
            <a:miter lim="800000"/>
            <a:headEnd/>
            <a:tailEnd/>
          </a:ln>
          <a:effectLst/>
        </p:spPr>
        <p:txBody>
          <a:bodyPr vert="horz" wrap="square" lIns="93159" tIns="46580" rIns="93159" bIns="46580" numCol="1" anchor="t" anchorCtr="0" compatLnSpc="1">
            <a:prstTxWarp prst="textNoShape">
              <a:avLst/>
            </a:prstTxWarp>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84998" name="Rectangle 6"/>
          <p:cNvSpPr>
            <a:spLocks noGrp="1" noChangeArrowheads="1"/>
          </p:cNvSpPr>
          <p:nvPr>
            <p:ph type="ftr" sz="quarter" idx="4"/>
          </p:nvPr>
        </p:nvSpPr>
        <p:spPr bwMode="auto">
          <a:xfrm>
            <a:off x="1" y="8829899"/>
            <a:ext cx="3037760" cy="464401"/>
          </a:xfrm>
          <a:prstGeom prst="rect">
            <a:avLst/>
          </a:prstGeom>
          <a:noFill/>
          <a:ln w="9525">
            <a:noFill/>
            <a:miter lim="800000"/>
            <a:headEnd/>
            <a:tailEnd/>
          </a:ln>
          <a:effectLst/>
        </p:spPr>
        <p:txBody>
          <a:bodyPr vert="horz" wrap="square" lIns="93159" tIns="46580" rIns="93159" bIns="46580" numCol="1" anchor="b" anchorCtr="0" compatLnSpc="1">
            <a:prstTxWarp prst="textNoShape">
              <a:avLst/>
            </a:prstTxWarp>
          </a:bodyPr>
          <a:lstStyle>
            <a:lvl1pPr defTabSz="931761">
              <a:defRPr sz="1300">
                <a:effectLst/>
                <a:latin typeface="Calibri" panose="020F0502020204030204" pitchFamily="34" charset="0"/>
              </a:defRPr>
            </a:lvl1pPr>
          </a:lstStyle>
          <a:p>
            <a:pPr>
              <a:defRPr/>
            </a:pPr>
            <a:endParaRPr lang="en-US" dirty="0"/>
          </a:p>
        </p:txBody>
      </p:sp>
      <p:sp>
        <p:nvSpPr>
          <p:cNvPr id="84999" name="Rectangle 7"/>
          <p:cNvSpPr>
            <a:spLocks noGrp="1" noChangeArrowheads="1"/>
          </p:cNvSpPr>
          <p:nvPr>
            <p:ph type="sldNum" sz="quarter" idx="5"/>
          </p:nvPr>
        </p:nvSpPr>
        <p:spPr bwMode="auto">
          <a:xfrm>
            <a:off x="3970249" y="8829899"/>
            <a:ext cx="3038956" cy="464401"/>
          </a:xfrm>
          <a:prstGeom prst="rect">
            <a:avLst/>
          </a:prstGeom>
          <a:noFill/>
          <a:ln w="9525">
            <a:noFill/>
            <a:miter lim="800000"/>
            <a:headEnd/>
            <a:tailEnd/>
          </a:ln>
          <a:effectLst/>
        </p:spPr>
        <p:txBody>
          <a:bodyPr vert="horz" wrap="square" lIns="93159" tIns="46580" rIns="93159" bIns="46580" numCol="1" anchor="b" anchorCtr="0" compatLnSpc="1">
            <a:prstTxWarp prst="textNoShape">
              <a:avLst/>
            </a:prstTxWarp>
          </a:bodyPr>
          <a:lstStyle>
            <a:lvl1pPr algn="r" defTabSz="930290">
              <a:defRPr sz="1300">
                <a:effectLst/>
                <a:latin typeface="Calibri" panose="020F0502020204030204" pitchFamily="34" charset="0"/>
              </a:defRPr>
            </a:lvl1pPr>
          </a:lstStyle>
          <a:p>
            <a:fld id="{F4E079D0-AEFA-4925-99BB-6C91040ADD2A}" type="slidenum">
              <a:rPr lang="en-US" altLang="en-US" smtClean="0"/>
              <a:pPr/>
              <a:t>‹#›</a:t>
            </a:fld>
            <a:endParaRPr lang="en-US" altLang="en-US" dirty="0"/>
          </a:p>
        </p:txBody>
      </p:sp>
    </p:spTree>
    <p:extLst>
      <p:ext uri="{BB962C8B-B14F-4D97-AF65-F5344CB8AC3E}">
        <p14:creationId xmlns:p14="http://schemas.microsoft.com/office/powerpoint/2010/main" val="138075075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anose="020F0502020204030204"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anose="020F0502020204030204"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anose="020F0502020204030204"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anose="020F0502020204030204"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anose="020F050202020403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8500"/>
            <a:ext cx="6197600" cy="3486150"/>
          </a:xfrm>
        </p:spPr>
      </p:sp>
      <p:sp>
        <p:nvSpPr>
          <p:cNvPr id="3" name="Notes Placeholder 2"/>
          <p:cNvSpPr>
            <a:spLocks noGrp="1"/>
          </p:cNvSpPr>
          <p:nvPr>
            <p:ph type="body" idx="1"/>
          </p:nvPr>
        </p:nvSpPr>
        <p:spPr/>
        <p:txBody>
          <a:bodyPr/>
          <a:lstStyle/>
          <a:p>
            <a:r>
              <a:rPr lang="en-US" dirty="0"/>
              <a:t>We’re going to construct the sampling distribution – this is the Monte Carlo simulation.  We’re going to generate random samples, compute and estimate of the mean, and see how wrong they are.</a:t>
            </a:r>
          </a:p>
          <a:p>
            <a:endParaRPr lang="en-US" dirty="0"/>
          </a:p>
          <a:p>
            <a:r>
              <a:rPr lang="en-US" dirty="0"/>
              <a:t>The idea of the sampling</a:t>
            </a:r>
            <a:r>
              <a:rPr lang="en-US" baseline="0" dirty="0"/>
              <a:t> distribution will be developed by looking at an estimate of the mean from 10 sample members.  We can do a statistical experiment with a know distribution to examine the formation and properties of the sampling distribution of this estimator.</a:t>
            </a:r>
          </a:p>
          <a:p>
            <a:endParaRPr lang="en-US" baseline="0" dirty="0"/>
          </a:p>
          <a:p>
            <a:r>
              <a:rPr lang="en-US" baseline="0" dirty="0"/>
              <a:t>The experiment will start with a known distribution, and create random samples of 10 members each.</a:t>
            </a:r>
            <a:endParaRPr lang="en-US" dirty="0"/>
          </a:p>
        </p:txBody>
      </p:sp>
      <p:sp>
        <p:nvSpPr>
          <p:cNvPr id="4" name="Slide Number Placeholder 3"/>
          <p:cNvSpPr>
            <a:spLocks noGrp="1"/>
          </p:cNvSpPr>
          <p:nvPr>
            <p:ph type="sldNum" sz="quarter" idx="10"/>
          </p:nvPr>
        </p:nvSpPr>
        <p:spPr/>
        <p:txBody>
          <a:bodyPr/>
          <a:lstStyle/>
          <a:p>
            <a:pPr>
              <a:defRPr/>
            </a:pPr>
            <a:fld id="{8EFADD01-AB30-465E-BA67-74A61C10ABBA}" type="slidenum">
              <a:rPr lang="en-US" smtClean="0"/>
              <a:pPr>
                <a:defRPr/>
              </a:pPr>
              <a:t>22</a:t>
            </a:fld>
            <a:endParaRPr lang="en-US"/>
          </a:p>
        </p:txBody>
      </p:sp>
    </p:spTree>
    <p:extLst>
      <p:ext uri="{BB962C8B-B14F-4D97-AF65-F5344CB8AC3E}">
        <p14:creationId xmlns:p14="http://schemas.microsoft.com/office/powerpoint/2010/main" val="39935276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a:xfrm>
            <a:off x="406400" y="698500"/>
            <a:ext cx="6197600" cy="3486150"/>
          </a:xfrm>
          <a:ln/>
        </p:spPr>
      </p:sp>
      <p:sp>
        <p:nvSpPr>
          <p:cNvPr id="686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This is the same chart, with the probability axis changed to a Normal probability scale.</a:t>
            </a:r>
          </a:p>
        </p:txBody>
      </p:sp>
      <p:sp>
        <p:nvSpPr>
          <p:cNvPr id="6861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90" eaLnBrk="0" hangingPunct="0">
              <a:defRPr>
                <a:solidFill>
                  <a:schemeClr val="tx1"/>
                </a:solidFill>
                <a:latin typeface="Arial Narrow" panose="020B0606020202030204" pitchFamily="34" charset="0"/>
              </a:defRPr>
            </a:lvl1pPr>
            <a:lvl2pPr marL="741695" indent="-285267" defTabSz="930290" eaLnBrk="0" hangingPunct="0">
              <a:defRPr>
                <a:solidFill>
                  <a:schemeClr val="tx1"/>
                </a:solidFill>
                <a:latin typeface="Arial Narrow" panose="020B0606020202030204" pitchFamily="34" charset="0"/>
              </a:defRPr>
            </a:lvl2pPr>
            <a:lvl3pPr marL="1141070" indent="-228214" defTabSz="930290" eaLnBrk="0" hangingPunct="0">
              <a:defRPr>
                <a:solidFill>
                  <a:schemeClr val="tx1"/>
                </a:solidFill>
                <a:latin typeface="Arial Narrow" panose="020B0606020202030204" pitchFamily="34" charset="0"/>
              </a:defRPr>
            </a:lvl3pPr>
            <a:lvl4pPr marL="1597497" indent="-228214" defTabSz="930290" eaLnBrk="0" hangingPunct="0">
              <a:defRPr>
                <a:solidFill>
                  <a:schemeClr val="tx1"/>
                </a:solidFill>
                <a:latin typeface="Arial Narrow" panose="020B0606020202030204" pitchFamily="34" charset="0"/>
              </a:defRPr>
            </a:lvl4pPr>
            <a:lvl5pPr marL="2053925" indent="-228214" defTabSz="930290" eaLnBrk="0" hangingPunct="0">
              <a:defRPr>
                <a:solidFill>
                  <a:schemeClr val="tx1"/>
                </a:solidFill>
                <a:latin typeface="Arial Narrow" panose="020B0606020202030204" pitchFamily="34" charset="0"/>
              </a:defRPr>
            </a:lvl5pPr>
            <a:lvl6pPr marL="2510353" indent="-228214" defTabSz="930290" eaLnBrk="0" fontAlgn="base" hangingPunct="0">
              <a:spcBef>
                <a:spcPct val="0"/>
              </a:spcBef>
              <a:spcAft>
                <a:spcPct val="0"/>
              </a:spcAft>
              <a:defRPr>
                <a:solidFill>
                  <a:schemeClr val="tx1"/>
                </a:solidFill>
                <a:latin typeface="Arial Narrow" panose="020B0606020202030204" pitchFamily="34" charset="0"/>
              </a:defRPr>
            </a:lvl6pPr>
            <a:lvl7pPr marL="2966781" indent="-228214" defTabSz="930290" eaLnBrk="0" fontAlgn="base" hangingPunct="0">
              <a:spcBef>
                <a:spcPct val="0"/>
              </a:spcBef>
              <a:spcAft>
                <a:spcPct val="0"/>
              </a:spcAft>
              <a:defRPr>
                <a:solidFill>
                  <a:schemeClr val="tx1"/>
                </a:solidFill>
                <a:latin typeface="Arial Narrow" panose="020B0606020202030204" pitchFamily="34" charset="0"/>
              </a:defRPr>
            </a:lvl7pPr>
            <a:lvl8pPr marL="3423209" indent="-228214" defTabSz="930290" eaLnBrk="0" fontAlgn="base" hangingPunct="0">
              <a:spcBef>
                <a:spcPct val="0"/>
              </a:spcBef>
              <a:spcAft>
                <a:spcPct val="0"/>
              </a:spcAft>
              <a:defRPr>
                <a:solidFill>
                  <a:schemeClr val="tx1"/>
                </a:solidFill>
                <a:latin typeface="Arial Narrow" panose="020B0606020202030204" pitchFamily="34" charset="0"/>
              </a:defRPr>
            </a:lvl8pPr>
            <a:lvl9pPr marL="3879637" indent="-228214" defTabSz="93029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fld id="{18DB456C-5643-4E19-A7E1-8996BD4A35B0}" type="slidenum">
              <a:rPr lang="en-US" altLang="en-US">
                <a:latin typeface="Calibri" panose="020F0502020204030204" pitchFamily="34" charset="0"/>
              </a:rPr>
              <a:pPr eaLnBrk="1" hangingPunct="1"/>
              <a:t>63</a:t>
            </a:fld>
            <a:endParaRPr lang="en-US" altLang="en-US" dirty="0">
              <a:latin typeface="Calibri" panose="020F0502020204030204" pitchFamily="34" charset="0"/>
            </a:endParaRPr>
          </a:p>
        </p:txBody>
      </p:sp>
    </p:spTree>
    <p:extLst>
      <p:ext uri="{BB962C8B-B14F-4D97-AF65-F5344CB8AC3E}">
        <p14:creationId xmlns:p14="http://schemas.microsoft.com/office/powerpoint/2010/main" val="23530583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a:xfrm>
            <a:off x="406400" y="698500"/>
            <a:ext cx="6197600" cy="3486150"/>
          </a:xfrm>
          <a:ln/>
        </p:spPr>
      </p:sp>
      <p:sp>
        <p:nvSpPr>
          <p:cNvPr id="6963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Generally, an analytical probability distribution will not fit the stage data.  Instead, fit a graphical curve to the plotted data.  Be careful about extrapolation.</a:t>
            </a:r>
          </a:p>
        </p:txBody>
      </p:sp>
      <p:sp>
        <p:nvSpPr>
          <p:cNvPr id="6963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90" eaLnBrk="0" hangingPunct="0">
              <a:defRPr>
                <a:solidFill>
                  <a:schemeClr val="tx1"/>
                </a:solidFill>
                <a:latin typeface="Arial Narrow" panose="020B0606020202030204" pitchFamily="34" charset="0"/>
              </a:defRPr>
            </a:lvl1pPr>
            <a:lvl2pPr marL="741695" indent="-285267" defTabSz="930290" eaLnBrk="0" hangingPunct="0">
              <a:defRPr>
                <a:solidFill>
                  <a:schemeClr val="tx1"/>
                </a:solidFill>
                <a:latin typeface="Arial Narrow" panose="020B0606020202030204" pitchFamily="34" charset="0"/>
              </a:defRPr>
            </a:lvl2pPr>
            <a:lvl3pPr marL="1141070" indent="-228214" defTabSz="930290" eaLnBrk="0" hangingPunct="0">
              <a:defRPr>
                <a:solidFill>
                  <a:schemeClr val="tx1"/>
                </a:solidFill>
                <a:latin typeface="Arial Narrow" panose="020B0606020202030204" pitchFamily="34" charset="0"/>
              </a:defRPr>
            </a:lvl3pPr>
            <a:lvl4pPr marL="1597497" indent="-228214" defTabSz="930290" eaLnBrk="0" hangingPunct="0">
              <a:defRPr>
                <a:solidFill>
                  <a:schemeClr val="tx1"/>
                </a:solidFill>
                <a:latin typeface="Arial Narrow" panose="020B0606020202030204" pitchFamily="34" charset="0"/>
              </a:defRPr>
            </a:lvl4pPr>
            <a:lvl5pPr marL="2053925" indent="-228214" defTabSz="930290" eaLnBrk="0" hangingPunct="0">
              <a:defRPr>
                <a:solidFill>
                  <a:schemeClr val="tx1"/>
                </a:solidFill>
                <a:latin typeface="Arial Narrow" panose="020B0606020202030204" pitchFamily="34" charset="0"/>
              </a:defRPr>
            </a:lvl5pPr>
            <a:lvl6pPr marL="2510353" indent="-228214" defTabSz="930290" eaLnBrk="0" fontAlgn="base" hangingPunct="0">
              <a:spcBef>
                <a:spcPct val="0"/>
              </a:spcBef>
              <a:spcAft>
                <a:spcPct val="0"/>
              </a:spcAft>
              <a:defRPr>
                <a:solidFill>
                  <a:schemeClr val="tx1"/>
                </a:solidFill>
                <a:latin typeface="Arial Narrow" panose="020B0606020202030204" pitchFamily="34" charset="0"/>
              </a:defRPr>
            </a:lvl6pPr>
            <a:lvl7pPr marL="2966781" indent="-228214" defTabSz="930290" eaLnBrk="0" fontAlgn="base" hangingPunct="0">
              <a:spcBef>
                <a:spcPct val="0"/>
              </a:spcBef>
              <a:spcAft>
                <a:spcPct val="0"/>
              </a:spcAft>
              <a:defRPr>
                <a:solidFill>
                  <a:schemeClr val="tx1"/>
                </a:solidFill>
                <a:latin typeface="Arial Narrow" panose="020B0606020202030204" pitchFamily="34" charset="0"/>
              </a:defRPr>
            </a:lvl7pPr>
            <a:lvl8pPr marL="3423209" indent="-228214" defTabSz="930290" eaLnBrk="0" fontAlgn="base" hangingPunct="0">
              <a:spcBef>
                <a:spcPct val="0"/>
              </a:spcBef>
              <a:spcAft>
                <a:spcPct val="0"/>
              </a:spcAft>
              <a:defRPr>
                <a:solidFill>
                  <a:schemeClr val="tx1"/>
                </a:solidFill>
                <a:latin typeface="Arial Narrow" panose="020B0606020202030204" pitchFamily="34" charset="0"/>
              </a:defRPr>
            </a:lvl8pPr>
            <a:lvl9pPr marL="3879637" indent="-228214" defTabSz="93029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fld id="{EE19C5FC-8BA6-45FF-B758-B26AE14DD522}" type="slidenum">
              <a:rPr lang="en-US" altLang="en-US">
                <a:latin typeface="Calibri" panose="020F0502020204030204" pitchFamily="34" charset="0"/>
              </a:rPr>
              <a:pPr eaLnBrk="1" hangingPunct="1"/>
              <a:t>64</a:t>
            </a:fld>
            <a:endParaRPr lang="en-US" altLang="en-US" dirty="0">
              <a:latin typeface="Calibri" panose="020F0502020204030204" pitchFamily="34" charset="0"/>
            </a:endParaRPr>
          </a:p>
        </p:txBody>
      </p:sp>
    </p:spTree>
    <p:extLst>
      <p:ext uri="{BB962C8B-B14F-4D97-AF65-F5344CB8AC3E}">
        <p14:creationId xmlns:p14="http://schemas.microsoft.com/office/powerpoint/2010/main" val="35731681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8500"/>
            <a:ext cx="6197600" cy="3486150"/>
          </a:xfrm>
        </p:spPr>
      </p:sp>
      <p:sp>
        <p:nvSpPr>
          <p:cNvPr id="3" name="Notes Placeholder 2"/>
          <p:cNvSpPr>
            <a:spLocks noGrp="1"/>
          </p:cNvSpPr>
          <p:nvPr>
            <p:ph type="body" idx="1"/>
          </p:nvPr>
        </p:nvSpPr>
        <p:spPr/>
        <p:txBody>
          <a:bodyPr/>
          <a:lstStyle/>
          <a:p>
            <a:pPr defTabSz="881390">
              <a:defRPr/>
            </a:pPr>
            <a:r>
              <a:rPr lang="en-US" baseline="0" dirty="0"/>
              <a:t>The experiment will start with a known distribution, and create random samples of 10 members each, and estimates the mean (using the sample average) of each sample.  Done 100 times, this produces 100 estimates of the mean, each from a sample of size 10.  This pink histogram is made up of the 100 estimates of the mean.  It will be centered at the population values, because the estimator is unbiased.</a:t>
            </a:r>
            <a:endParaRPr lang="en-US" dirty="0"/>
          </a:p>
          <a:p>
            <a:endParaRPr lang="en-US" dirty="0"/>
          </a:p>
        </p:txBody>
      </p:sp>
      <p:sp>
        <p:nvSpPr>
          <p:cNvPr id="4" name="Slide Number Placeholder 3"/>
          <p:cNvSpPr>
            <a:spLocks noGrp="1"/>
          </p:cNvSpPr>
          <p:nvPr>
            <p:ph type="sldNum" sz="quarter" idx="10"/>
          </p:nvPr>
        </p:nvSpPr>
        <p:spPr/>
        <p:txBody>
          <a:bodyPr/>
          <a:lstStyle/>
          <a:p>
            <a:pPr>
              <a:defRPr/>
            </a:pPr>
            <a:fld id="{8EFADD01-AB30-465E-BA67-74A61C10ABBA}" type="slidenum">
              <a:rPr lang="en-US" smtClean="0"/>
              <a:pPr>
                <a:defRPr/>
              </a:pPr>
              <a:t>23</a:t>
            </a:fld>
            <a:endParaRPr lang="en-US"/>
          </a:p>
        </p:txBody>
      </p:sp>
    </p:spTree>
    <p:extLst>
      <p:ext uri="{BB962C8B-B14F-4D97-AF65-F5344CB8AC3E}">
        <p14:creationId xmlns:p14="http://schemas.microsoft.com/office/powerpoint/2010/main" val="13193676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8500"/>
            <a:ext cx="6197600" cy="3486150"/>
          </a:xfrm>
        </p:spPr>
      </p:sp>
      <p:sp>
        <p:nvSpPr>
          <p:cNvPr id="3" name="Notes Placeholder 2"/>
          <p:cNvSpPr>
            <a:spLocks noGrp="1"/>
          </p:cNvSpPr>
          <p:nvPr>
            <p:ph type="body" idx="1"/>
          </p:nvPr>
        </p:nvSpPr>
        <p:spPr/>
        <p:txBody>
          <a:bodyPr/>
          <a:lstStyle/>
          <a:p>
            <a:r>
              <a:rPr lang="en-US" dirty="0"/>
              <a:t>Because the Central Limit</a:t>
            </a:r>
            <a:r>
              <a:rPr lang="en-US" baseline="0" dirty="0"/>
              <a:t> Theorem tells us that our sample of sample means is asymptotically Normal, we switch the histogram to a Normal distribution.  It is centered on the known mean of the original distribution.  It’s variance is equal to sigma-squared/N.</a:t>
            </a:r>
            <a:endParaRPr lang="en-US" dirty="0"/>
          </a:p>
        </p:txBody>
      </p:sp>
      <p:sp>
        <p:nvSpPr>
          <p:cNvPr id="4" name="Slide Number Placeholder 3"/>
          <p:cNvSpPr>
            <a:spLocks noGrp="1"/>
          </p:cNvSpPr>
          <p:nvPr>
            <p:ph type="sldNum" sz="quarter" idx="10"/>
          </p:nvPr>
        </p:nvSpPr>
        <p:spPr/>
        <p:txBody>
          <a:bodyPr/>
          <a:lstStyle/>
          <a:p>
            <a:pPr>
              <a:defRPr/>
            </a:pPr>
            <a:fld id="{8EFADD01-AB30-465E-BA67-74A61C10ABBA}" type="slidenum">
              <a:rPr lang="en-US" smtClean="0"/>
              <a:pPr>
                <a:defRPr/>
              </a:pPr>
              <a:t>24</a:t>
            </a:fld>
            <a:endParaRPr lang="en-US"/>
          </a:p>
        </p:txBody>
      </p:sp>
    </p:spTree>
    <p:extLst>
      <p:ext uri="{BB962C8B-B14F-4D97-AF65-F5344CB8AC3E}">
        <p14:creationId xmlns:p14="http://schemas.microsoft.com/office/powerpoint/2010/main" val="40005860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Using synthetic events, we can estimate points higher on the frequency curve, to fill in the gap.</a:t>
            </a:r>
          </a:p>
        </p:txBody>
      </p:sp>
      <p:sp>
        <p:nvSpPr>
          <p:cNvPr id="4" name="Footer Placeholder 3"/>
          <p:cNvSpPr>
            <a:spLocks noGrp="1"/>
          </p:cNvSpPr>
          <p:nvPr>
            <p:ph type="ftr" sz="quarter" idx="4"/>
          </p:nvPr>
        </p:nvSpPr>
        <p:spPr>
          <a:xfrm>
            <a:off x="0" y="9102725"/>
            <a:ext cx="3170238" cy="477838"/>
          </a:xfrm>
          <a:prstGeom prst="rect">
            <a:avLst/>
          </a:prstGeom>
        </p:spPr>
        <p:txBody>
          <a:bodyPr/>
          <a:lstStyle/>
          <a:p>
            <a:pPr>
              <a:defRPr/>
            </a:pPr>
            <a:r>
              <a:rPr lang="en-US"/>
              <a:t>Lecture 1.5 Time-series Analysis</a:t>
            </a:r>
          </a:p>
        </p:txBody>
      </p:sp>
      <p:sp>
        <p:nvSpPr>
          <p:cNvPr id="5" name="Slide Number Placeholder 4"/>
          <p:cNvSpPr>
            <a:spLocks noGrp="1"/>
          </p:cNvSpPr>
          <p:nvPr>
            <p:ph type="sldNum" sz="quarter" idx="5"/>
          </p:nvPr>
        </p:nvSpPr>
        <p:spPr/>
        <p:txBody>
          <a:bodyPr/>
          <a:lstStyle/>
          <a:p>
            <a:pPr>
              <a:defRPr/>
            </a:pPr>
            <a:fld id="{2EE9098C-50B1-43DA-9CC8-6AA7FB20936C}" type="slidenum">
              <a:rPr lang="en-US" altLang="en-US" smtClean="0"/>
              <a:pPr>
                <a:defRPr/>
              </a:pPr>
              <a:t>42</a:t>
            </a:fld>
            <a:endParaRPr lang="en-US" altLang="en-US"/>
          </a:p>
        </p:txBody>
      </p:sp>
    </p:spTree>
    <p:extLst>
      <p:ext uri="{BB962C8B-B14F-4D97-AF65-F5344CB8AC3E}">
        <p14:creationId xmlns:p14="http://schemas.microsoft.com/office/powerpoint/2010/main" val="19649735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8500"/>
            <a:ext cx="6197600" cy="34861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4E079D0-AEFA-4925-99BB-6C91040ADD2A}" type="slidenum">
              <a:rPr lang="en-US" altLang="en-US" smtClean="0"/>
              <a:pPr/>
              <a:t>43</a:t>
            </a:fld>
            <a:endParaRPr lang="en-US" altLang="en-US"/>
          </a:p>
        </p:txBody>
      </p:sp>
    </p:spTree>
    <p:extLst>
      <p:ext uri="{BB962C8B-B14F-4D97-AF65-F5344CB8AC3E}">
        <p14:creationId xmlns:p14="http://schemas.microsoft.com/office/powerpoint/2010/main" val="24533228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8500"/>
            <a:ext cx="6197600" cy="34861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4E079D0-AEFA-4925-99BB-6C91040ADD2A}" type="slidenum">
              <a:rPr lang="en-US" altLang="en-US" smtClean="0"/>
              <a:pPr/>
              <a:t>49</a:t>
            </a:fld>
            <a:endParaRPr lang="en-US" altLang="en-US"/>
          </a:p>
        </p:txBody>
      </p:sp>
    </p:spTree>
    <p:extLst>
      <p:ext uri="{BB962C8B-B14F-4D97-AF65-F5344CB8AC3E}">
        <p14:creationId xmlns:p14="http://schemas.microsoft.com/office/powerpoint/2010/main" val="34505214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a:xfrm>
            <a:off x="406400" y="698500"/>
            <a:ext cx="6197600" cy="3486150"/>
          </a:xfrm>
          <a:ln/>
        </p:spPr>
      </p:sp>
      <p:sp>
        <p:nvSpPr>
          <p:cNvPr id="6553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6554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90" eaLnBrk="0" hangingPunct="0">
              <a:defRPr>
                <a:solidFill>
                  <a:schemeClr val="tx1"/>
                </a:solidFill>
                <a:latin typeface="Arial Narrow" panose="020B0606020202030204" pitchFamily="34" charset="0"/>
              </a:defRPr>
            </a:lvl1pPr>
            <a:lvl2pPr marL="741695" indent="-285267" defTabSz="930290" eaLnBrk="0" hangingPunct="0">
              <a:defRPr>
                <a:solidFill>
                  <a:schemeClr val="tx1"/>
                </a:solidFill>
                <a:latin typeface="Arial Narrow" panose="020B0606020202030204" pitchFamily="34" charset="0"/>
              </a:defRPr>
            </a:lvl2pPr>
            <a:lvl3pPr marL="1141070" indent="-228214" defTabSz="930290" eaLnBrk="0" hangingPunct="0">
              <a:defRPr>
                <a:solidFill>
                  <a:schemeClr val="tx1"/>
                </a:solidFill>
                <a:latin typeface="Arial Narrow" panose="020B0606020202030204" pitchFamily="34" charset="0"/>
              </a:defRPr>
            </a:lvl3pPr>
            <a:lvl4pPr marL="1597497" indent="-228214" defTabSz="930290" eaLnBrk="0" hangingPunct="0">
              <a:defRPr>
                <a:solidFill>
                  <a:schemeClr val="tx1"/>
                </a:solidFill>
                <a:latin typeface="Arial Narrow" panose="020B0606020202030204" pitchFamily="34" charset="0"/>
              </a:defRPr>
            </a:lvl4pPr>
            <a:lvl5pPr marL="2053925" indent="-228214" defTabSz="930290" eaLnBrk="0" hangingPunct="0">
              <a:defRPr>
                <a:solidFill>
                  <a:schemeClr val="tx1"/>
                </a:solidFill>
                <a:latin typeface="Arial Narrow" panose="020B0606020202030204" pitchFamily="34" charset="0"/>
              </a:defRPr>
            </a:lvl5pPr>
            <a:lvl6pPr marL="2510353" indent="-228214" defTabSz="930290" eaLnBrk="0" fontAlgn="base" hangingPunct="0">
              <a:spcBef>
                <a:spcPct val="0"/>
              </a:spcBef>
              <a:spcAft>
                <a:spcPct val="0"/>
              </a:spcAft>
              <a:defRPr>
                <a:solidFill>
                  <a:schemeClr val="tx1"/>
                </a:solidFill>
                <a:latin typeface="Arial Narrow" panose="020B0606020202030204" pitchFamily="34" charset="0"/>
              </a:defRPr>
            </a:lvl6pPr>
            <a:lvl7pPr marL="2966781" indent="-228214" defTabSz="930290" eaLnBrk="0" fontAlgn="base" hangingPunct="0">
              <a:spcBef>
                <a:spcPct val="0"/>
              </a:spcBef>
              <a:spcAft>
                <a:spcPct val="0"/>
              </a:spcAft>
              <a:defRPr>
                <a:solidFill>
                  <a:schemeClr val="tx1"/>
                </a:solidFill>
                <a:latin typeface="Arial Narrow" panose="020B0606020202030204" pitchFamily="34" charset="0"/>
              </a:defRPr>
            </a:lvl7pPr>
            <a:lvl8pPr marL="3423209" indent="-228214" defTabSz="930290" eaLnBrk="0" fontAlgn="base" hangingPunct="0">
              <a:spcBef>
                <a:spcPct val="0"/>
              </a:spcBef>
              <a:spcAft>
                <a:spcPct val="0"/>
              </a:spcAft>
              <a:defRPr>
                <a:solidFill>
                  <a:schemeClr val="tx1"/>
                </a:solidFill>
                <a:latin typeface="Arial Narrow" panose="020B0606020202030204" pitchFamily="34" charset="0"/>
              </a:defRPr>
            </a:lvl8pPr>
            <a:lvl9pPr marL="3879637" indent="-228214" defTabSz="93029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fld id="{DC010A76-86CB-47EC-BA9E-88A3FA12F802}" type="slidenum">
              <a:rPr lang="en-US" altLang="en-US">
                <a:latin typeface="Calibri" panose="020F0502020204030204" pitchFamily="34" charset="0"/>
              </a:rPr>
              <a:pPr eaLnBrk="1" hangingPunct="1"/>
              <a:t>50</a:t>
            </a:fld>
            <a:endParaRPr lang="en-US" altLang="en-US" dirty="0">
              <a:latin typeface="Calibri" panose="020F0502020204030204" pitchFamily="34" charset="0"/>
            </a:endParaRPr>
          </a:p>
        </p:txBody>
      </p:sp>
      <p:sp>
        <p:nvSpPr>
          <p:cNvPr id="65541" name="Footer Placeholder 4"/>
          <p:cNvSpPr>
            <a:spLocks noGrp="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90" eaLnBrk="0" hangingPunct="0">
              <a:defRPr>
                <a:solidFill>
                  <a:schemeClr val="tx1"/>
                </a:solidFill>
                <a:latin typeface="Arial Narrow" panose="020B0606020202030204" pitchFamily="34" charset="0"/>
              </a:defRPr>
            </a:lvl1pPr>
            <a:lvl2pPr marL="741695" indent="-285267" defTabSz="930290" eaLnBrk="0" hangingPunct="0">
              <a:defRPr>
                <a:solidFill>
                  <a:schemeClr val="tx1"/>
                </a:solidFill>
                <a:latin typeface="Arial Narrow" panose="020B0606020202030204" pitchFamily="34" charset="0"/>
              </a:defRPr>
            </a:lvl2pPr>
            <a:lvl3pPr marL="1141070" indent="-228214" defTabSz="930290" eaLnBrk="0" hangingPunct="0">
              <a:defRPr>
                <a:solidFill>
                  <a:schemeClr val="tx1"/>
                </a:solidFill>
                <a:latin typeface="Arial Narrow" panose="020B0606020202030204" pitchFamily="34" charset="0"/>
              </a:defRPr>
            </a:lvl3pPr>
            <a:lvl4pPr marL="1597497" indent="-228214" defTabSz="930290" eaLnBrk="0" hangingPunct="0">
              <a:defRPr>
                <a:solidFill>
                  <a:schemeClr val="tx1"/>
                </a:solidFill>
                <a:latin typeface="Arial Narrow" panose="020B0606020202030204" pitchFamily="34" charset="0"/>
              </a:defRPr>
            </a:lvl4pPr>
            <a:lvl5pPr marL="2053925" indent="-228214" defTabSz="930290" eaLnBrk="0" hangingPunct="0">
              <a:defRPr>
                <a:solidFill>
                  <a:schemeClr val="tx1"/>
                </a:solidFill>
                <a:latin typeface="Arial Narrow" panose="020B0606020202030204" pitchFamily="34" charset="0"/>
              </a:defRPr>
            </a:lvl5pPr>
            <a:lvl6pPr marL="2510353" indent="-228214" defTabSz="930290" eaLnBrk="0" fontAlgn="base" hangingPunct="0">
              <a:spcBef>
                <a:spcPct val="0"/>
              </a:spcBef>
              <a:spcAft>
                <a:spcPct val="0"/>
              </a:spcAft>
              <a:defRPr>
                <a:solidFill>
                  <a:schemeClr val="tx1"/>
                </a:solidFill>
                <a:latin typeface="Arial Narrow" panose="020B0606020202030204" pitchFamily="34" charset="0"/>
              </a:defRPr>
            </a:lvl6pPr>
            <a:lvl7pPr marL="2966781" indent="-228214" defTabSz="930290" eaLnBrk="0" fontAlgn="base" hangingPunct="0">
              <a:spcBef>
                <a:spcPct val="0"/>
              </a:spcBef>
              <a:spcAft>
                <a:spcPct val="0"/>
              </a:spcAft>
              <a:defRPr>
                <a:solidFill>
                  <a:schemeClr val="tx1"/>
                </a:solidFill>
                <a:latin typeface="Arial Narrow" panose="020B0606020202030204" pitchFamily="34" charset="0"/>
              </a:defRPr>
            </a:lvl7pPr>
            <a:lvl8pPr marL="3423209" indent="-228214" defTabSz="930290" eaLnBrk="0" fontAlgn="base" hangingPunct="0">
              <a:spcBef>
                <a:spcPct val="0"/>
              </a:spcBef>
              <a:spcAft>
                <a:spcPct val="0"/>
              </a:spcAft>
              <a:defRPr>
                <a:solidFill>
                  <a:schemeClr val="tx1"/>
                </a:solidFill>
                <a:latin typeface="Arial Narrow" panose="020B0606020202030204" pitchFamily="34" charset="0"/>
              </a:defRPr>
            </a:lvl8pPr>
            <a:lvl9pPr marL="3879637" indent="-228214" defTabSz="93029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r>
              <a:rPr lang="en-US" altLang="en-US" dirty="0">
                <a:latin typeface="Calibri" panose="020F0502020204030204" pitchFamily="34" charset="0"/>
              </a:rPr>
              <a:t>Lecture 1.4</a:t>
            </a:r>
          </a:p>
        </p:txBody>
      </p:sp>
    </p:spTree>
    <p:extLst>
      <p:ext uri="{BB962C8B-B14F-4D97-AF65-F5344CB8AC3E}">
        <p14:creationId xmlns:p14="http://schemas.microsoft.com/office/powerpoint/2010/main" val="22713917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8500"/>
            <a:ext cx="6197600" cy="34861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4E079D0-AEFA-4925-99BB-6C91040ADD2A}" type="slidenum">
              <a:rPr lang="en-US" altLang="en-US" smtClean="0"/>
              <a:pPr/>
              <a:t>57</a:t>
            </a:fld>
            <a:endParaRPr lang="en-US" altLang="en-US"/>
          </a:p>
        </p:txBody>
      </p:sp>
    </p:spTree>
    <p:extLst>
      <p:ext uri="{BB962C8B-B14F-4D97-AF65-F5344CB8AC3E}">
        <p14:creationId xmlns:p14="http://schemas.microsoft.com/office/powerpoint/2010/main" val="21866257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It is possible to plot partial duration series empirically, with plotting positions.  The exceedance probabilities are still interpreted as relative frequencies of equaling or exceeding a value, based on N years.  The rank is interpreted the same way, as number of exceedances.  </a:t>
            </a:r>
          </a:p>
          <a:p>
            <a:endParaRPr lang="en-US" dirty="0"/>
          </a:p>
          <a:p>
            <a:r>
              <a:rPr lang="en-US" dirty="0"/>
              <a:t>But, rank k might be higher than number-of-years N.  </a:t>
            </a:r>
          </a:p>
          <a:p>
            <a:endParaRPr lang="en-US" dirty="0"/>
          </a:p>
          <a:p>
            <a:r>
              <a:rPr lang="en-US" dirty="0"/>
              <a:t>However, it is always possible to interpret as average number of exceedances per year, rather than likelihood of exceedance.  This interpretation always makes sense.	</a:t>
            </a:r>
          </a:p>
        </p:txBody>
      </p:sp>
      <p:sp>
        <p:nvSpPr>
          <p:cNvPr id="4" name="Footer Placeholder 3"/>
          <p:cNvSpPr>
            <a:spLocks noGrp="1"/>
          </p:cNvSpPr>
          <p:nvPr>
            <p:ph type="ftr" sz="quarter" idx="4"/>
          </p:nvPr>
        </p:nvSpPr>
        <p:spPr>
          <a:xfrm>
            <a:off x="0" y="8813749"/>
            <a:ext cx="3038145" cy="462669"/>
          </a:xfrm>
          <a:prstGeom prst="rect">
            <a:avLst/>
          </a:prstGeom>
        </p:spPr>
        <p:txBody>
          <a:bodyPr/>
          <a:lstStyle/>
          <a:p>
            <a:pPr>
              <a:defRPr/>
            </a:pPr>
            <a:r>
              <a:rPr lang="en-US"/>
              <a:t>Lecture 1.5 Time-series Analysis</a:t>
            </a:r>
          </a:p>
        </p:txBody>
      </p:sp>
      <p:sp>
        <p:nvSpPr>
          <p:cNvPr id="5" name="Slide Number Placeholder 4"/>
          <p:cNvSpPr>
            <a:spLocks noGrp="1"/>
          </p:cNvSpPr>
          <p:nvPr>
            <p:ph type="sldNum" sz="quarter" idx="5"/>
          </p:nvPr>
        </p:nvSpPr>
        <p:spPr/>
        <p:txBody>
          <a:bodyPr/>
          <a:lstStyle/>
          <a:p>
            <a:pPr>
              <a:defRPr/>
            </a:pPr>
            <a:fld id="{2EE9098C-50B1-43DA-9CC8-6AA7FB20936C}" type="slidenum">
              <a:rPr lang="en-US" altLang="en-US" smtClean="0"/>
              <a:pPr>
                <a:defRPr/>
              </a:pPr>
              <a:t>62</a:t>
            </a:fld>
            <a:endParaRPr lang="en-US" altLang="en-US"/>
          </a:p>
        </p:txBody>
      </p:sp>
    </p:spTree>
    <p:extLst>
      <p:ext uri="{BB962C8B-B14F-4D97-AF65-F5344CB8AC3E}">
        <p14:creationId xmlns:p14="http://schemas.microsoft.com/office/powerpoint/2010/main" val="14980886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C4C8C978-60E9-4DEA-8AC3-B61BC6FE4621}" type="slidenum">
              <a:rPr lang="en-US" altLang="en-US"/>
              <a:pPr/>
              <a:t>‹#›</a:t>
            </a:fld>
            <a:endParaRPr lang="en-US" altLang="en-US"/>
          </a:p>
        </p:txBody>
      </p:sp>
    </p:spTree>
    <p:extLst>
      <p:ext uri="{BB962C8B-B14F-4D97-AF65-F5344CB8AC3E}">
        <p14:creationId xmlns:p14="http://schemas.microsoft.com/office/powerpoint/2010/main" val="2368233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555F48F0-F6C9-492D-91FF-6235CC25CF47}" type="slidenum">
              <a:rPr lang="en-US" altLang="en-US"/>
              <a:pPr/>
              <a:t>‹#›</a:t>
            </a:fld>
            <a:endParaRPr lang="en-US" altLang="en-US"/>
          </a:p>
        </p:txBody>
      </p:sp>
    </p:spTree>
    <p:extLst>
      <p:ext uri="{BB962C8B-B14F-4D97-AF65-F5344CB8AC3E}">
        <p14:creationId xmlns:p14="http://schemas.microsoft.com/office/powerpoint/2010/main" val="9592900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7869C9F7-C8AB-4E9A-B926-07301DEED32F}" type="slidenum">
              <a:rPr lang="en-US" altLang="en-US"/>
              <a:pPr/>
              <a:t>‹#›</a:t>
            </a:fld>
            <a:endParaRPr lang="en-US" altLang="en-US"/>
          </a:p>
        </p:txBody>
      </p:sp>
    </p:spTree>
    <p:extLst>
      <p:ext uri="{BB962C8B-B14F-4D97-AF65-F5344CB8AC3E}">
        <p14:creationId xmlns:p14="http://schemas.microsoft.com/office/powerpoint/2010/main" val="4850453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p>
            <a:r>
              <a:rPr lang="en-US"/>
              <a:t>Click to edit Master title style</a:t>
            </a:r>
          </a:p>
        </p:txBody>
      </p:sp>
      <p:sp>
        <p:nvSpPr>
          <p:cNvPr id="3" name="Table Placeholder 2"/>
          <p:cNvSpPr>
            <a:spLocks noGrp="1"/>
          </p:cNvSpPr>
          <p:nvPr>
            <p:ph type="tbl" idx="1"/>
          </p:nvPr>
        </p:nvSpPr>
        <p:spPr>
          <a:xfrm>
            <a:off x="609600" y="1600201"/>
            <a:ext cx="10972800" cy="4525963"/>
          </a:xfrm>
        </p:spPr>
        <p:txBody>
          <a:bodyPr/>
          <a:lstStyle/>
          <a:p>
            <a:pPr lvl="0"/>
            <a:endParaRPr lang="en-US" noProof="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89F4B1FD-B182-4224-813E-1DE20E3D0F6B}" type="slidenum">
              <a:rPr lang="en-US" altLang="en-US"/>
              <a:pPr/>
              <a:t>‹#›</a:t>
            </a:fld>
            <a:endParaRPr lang="en-US" altLang="en-US"/>
          </a:p>
        </p:txBody>
      </p:sp>
    </p:spTree>
    <p:extLst>
      <p:ext uri="{BB962C8B-B14F-4D97-AF65-F5344CB8AC3E}">
        <p14:creationId xmlns:p14="http://schemas.microsoft.com/office/powerpoint/2010/main" val="30227106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p>
            <a:r>
              <a:rPr lang="en-US"/>
              <a:t>Click to edit Master title style</a:t>
            </a:r>
          </a:p>
        </p:txBody>
      </p:sp>
      <p:sp>
        <p:nvSpPr>
          <p:cNvPr id="3" name="Text Placeholder 2"/>
          <p:cNvSpPr>
            <a:spLocks noGrp="1"/>
          </p:cNvSpPr>
          <p:nvPr>
            <p:ph type="body" sz="half" idx="1"/>
          </p:nvPr>
        </p:nvSpPr>
        <p:spPr>
          <a:xfrm>
            <a:off x="609600" y="1600201"/>
            <a:ext cx="53848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F4A33767-41E7-4F5C-9654-3A3C1CEC653F}" type="slidenum">
              <a:rPr lang="en-US" altLang="en-US"/>
              <a:pPr/>
              <a:t>‹#›</a:t>
            </a:fld>
            <a:endParaRPr lang="en-US" altLang="en-US"/>
          </a:p>
        </p:txBody>
      </p:sp>
    </p:spTree>
    <p:extLst>
      <p:ext uri="{BB962C8B-B14F-4D97-AF65-F5344CB8AC3E}">
        <p14:creationId xmlns:p14="http://schemas.microsoft.com/office/powerpoint/2010/main" val="25819392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p>
            <a:r>
              <a:rPr lang="en-US"/>
              <a:t>Click to edit Master title style</a:t>
            </a:r>
          </a:p>
        </p:txBody>
      </p:sp>
      <p:sp>
        <p:nvSpPr>
          <p:cNvPr id="3" name="Text Placeholder 2"/>
          <p:cNvSpPr>
            <a:spLocks noGrp="1"/>
          </p:cNvSpPr>
          <p:nvPr>
            <p:ph type="body" sz="half" idx="1"/>
          </p:nvPr>
        </p:nvSpPr>
        <p:spPr>
          <a:xfrm>
            <a:off x="609600" y="1600201"/>
            <a:ext cx="53848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6197600" y="1600200"/>
            <a:ext cx="5384800" cy="21859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6197600" y="3938589"/>
            <a:ext cx="5384800" cy="21875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Rectangle 4"/>
          <p:cNvSpPr>
            <a:spLocks noGrp="1" noChangeArrowheads="1"/>
          </p:cNvSpPr>
          <p:nvPr>
            <p:ph type="dt" sz="half" idx="10"/>
          </p:nvPr>
        </p:nvSpPr>
        <p:spPr>
          <a:ln/>
        </p:spPr>
        <p:txBody>
          <a:bodyPr/>
          <a:lstStyle>
            <a:lvl1pPr>
              <a:defRPr/>
            </a:lvl1pPr>
          </a:lstStyle>
          <a:p>
            <a:pPr>
              <a:defRPr/>
            </a:pPr>
            <a:endParaRPr lang="en-US"/>
          </a:p>
        </p:txBody>
      </p:sp>
      <p:sp>
        <p:nvSpPr>
          <p:cNvPr id="7" name="Rectangle 5"/>
          <p:cNvSpPr>
            <a:spLocks noGrp="1" noChangeArrowheads="1"/>
          </p:cNvSpPr>
          <p:nvPr>
            <p:ph type="ftr" sz="quarter" idx="11"/>
          </p:nvPr>
        </p:nvSpPr>
        <p:spPr>
          <a:ln/>
        </p:spPr>
        <p:txBody>
          <a:bodyPr/>
          <a:lstStyle>
            <a:lvl1pPr>
              <a:defRPr/>
            </a:lvl1pPr>
          </a:lstStyle>
          <a:p>
            <a:pPr>
              <a:defRPr/>
            </a:pPr>
            <a:endParaRPr lang="en-US"/>
          </a:p>
        </p:txBody>
      </p:sp>
      <p:sp>
        <p:nvSpPr>
          <p:cNvPr id="8" name="Rectangle 6"/>
          <p:cNvSpPr>
            <a:spLocks noGrp="1" noChangeArrowheads="1"/>
          </p:cNvSpPr>
          <p:nvPr>
            <p:ph type="sldNum" sz="quarter" idx="12"/>
          </p:nvPr>
        </p:nvSpPr>
        <p:spPr>
          <a:ln/>
        </p:spPr>
        <p:txBody>
          <a:bodyPr/>
          <a:lstStyle>
            <a:lvl1pPr>
              <a:defRPr/>
            </a:lvl1pPr>
          </a:lstStyle>
          <a:p>
            <a:fld id="{8C24FAF3-B12B-4B6A-BBAA-AE7EA5C2C9BF}" type="slidenum">
              <a:rPr lang="en-US" altLang="en-US"/>
              <a:pPr/>
              <a:t>‹#›</a:t>
            </a:fld>
            <a:endParaRPr lang="en-US" altLang="en-US"/>
          </a:p>
        </p:txBody>
      </p:sp>
    </p:spTree>
    <p:extLst>
      <p:ext uri="{BB962C8B-B14F-4D97-AF65-F5344CB8AC3E}">
        <p14:creationId xmlns:p14="http://schemas.microsoft.com/office/powerpoint/2010/main" val="89710251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chart">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914400" y="609600"/>
            <a:ext cx="10363200" cy="1143000"/>
          </a:xfrm>
        </p:spPr>
        <p:txBody>
          <a:bodyPr/>
          <a:lstStyle/>
          <a:p>
            <a:r>
              <a:rPr lang="en-US"/>
              <a:t>Click to edit Master title style</a:t>
            </a:r>
          </a:p>
        </p:txBody>
      </p:sp>
      <p:sp>
        <p:nvSpPr>
          <p:cNvPr id="3" name="Chart Placeholder 2"/>
          <p:cNvSpPr>
            <a:spLocks noGrp="1"/>
          </p:cNvSpPr>
          <p:nvPr>
            <p:ph type="chart" idx="1"/>
          </p:nvPr>
        </p:nvSpPr>
        <p:spPr>
          <a:xfrm>
            <a:off x="914400" y="1981200"/>
            <a:ext cx="10363200" cy="4114800"/>
          </a:xfrm>
        </p:spPr>
        <p:txBody>
          <a:bodyPr/>
          <a:lstStyle/>
          <a:p>
            <a:pPr lvl="0"/>
            <a:endParaRPr lang="en-US" noProof="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D2D55C6F-624B-4F6C-AE82-59E03470B375}" type="slidenum">
              <a:rPr lang="en-US" altLang="en-US"/>
              <a:pPr/>
              <a:t>‹#›</a:t>
            </a:fld>
            <a:endParaRPr lang="en-US" altLang="en-US"/>
          </a:p>
        </p:txBody>
      </p:sp>
    </p:spTree>
    <p:extLst>
      <p:ext uri="{BB962C8B-B14F-4D97-AF65-F5344CB8AC3E}">
        <p14:creationId xmlns:p14="http://schemas.microsoft.com/office/powerpoint/2010/main" val="40813388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59E58734-ED60-4D27-8C35-72E5C714C57E}" type="slidenum">
              <a:rPr lang="en-US" altLang="en-US"/>
              <a:pPr/>
              <a:t>‹#›</a:t>
            </a:fld>
            <a:endParaRPr lang="en-US" altLang="en-US"/>
          </a:p>
        </p:txBody>
      </p:sp>
    </p:spTree>
    <p:extLst>
      <p:ext uri="{BB962C8B-B14F-4D97-AF65-F5344CB8AC3E}">
        <p14:creationId xmlns:p14="http://schemas.microsoft.com/office/powerpoint/2010/main" val="30299421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31977E70-8BFA-45B2-A812-DE98D0A1B34A}" type="slidenum">
              <a:rPr lang="en-US" altLang="en-US"/>
              <a:pPr/>
              <a:t>‹#›</a:t>
            </a:fld>
            <a:endParaRPr lang="en-US" altLang="en-US"/>
          </a:p>
        </p:txBody>
      </p:sp>
    </p:spTree>
    <p:extLst>
      <p:ext uri="{BB962C8B-B14F-4D97-AF65-F5344CB8AC3E}">
        <p14:creationId xmlns:p14="http://schemas.microsoft.com/office/powerpoint/2010/main" val="20956632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C5FA89B7-6D84-466D-9E39-E4428E88E923}" type="slidenum">
              <a:rPr lang="en-US" altLang="en-US"/>
              <a:pPr/>
              <a:t>‹#›</a:t>
            </a:fld>
            <a:endParaRPr lang="en-US" altLang="en-US"/>
          </a:p>
        </p:txBody>
      </p:sp>
    </p:spTree>
    <p:extLst>
      <p:ext uri="{BB962C8B-B14F-4D97-AF65-F5344CB8AC3E}">
        <p14:creationId xmlns:p14="http://schemas.microsoft.com/office/powerpoint/2010/main" val="3478650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fld id="{1F3A434C-2639-4717-AE2D-60AD928364DB}" type="slidenum">
              <a:rPr lang="en-US" altLang="en-US"/>
              <a:pPr/>
              <a:t>‹#›</a:t>
            </a:fld>
            <a:endParaRPr lang="en-US" altLang="en-US"/>
          </a:p>
        </p:txBody>
      </p:sp>
    </p:spTree>
    <p:extLst>
      <p:ext uri="{BB962C8B-B14F-4D97-AF65-F5344CB8AC3E}">
        <p14:creationId xmlns:p14="http://schemas.microsoft.com/office/powerpoint/2010/main" val="33347631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fld id="{8F92496D-D2F8-4B18-B3C2-FAF130FFE34F}" type="slidenum">
              <a:rPr lang="en-US" altLang="en-US"/>
              <a:pPr/>
              <a:t>‹#›</a:t>
            </a:fld>
            <a:endParaRPr lang="en-US" altLang="en-US"/>
          </a:p>
        </p:txBody>
      </p:sp>
    </p:spTree>
    <p:extLst>
      <p:ext uri="{BB962C8B-B14F-4D97-AF65-F5344CB8AC3E}">
        <p14:creationId xmlns:p14="http://schemas.microsoft.com/office/powerpoint/2010/main" val="33139990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fld id="{F1FB9250-B08E-40E3-8F9E-9ECE5FBD46D5}" type="slidenum">
              <a:rPr lang="en-US" altLang="en-US"/>
              <a:pPr/>
              <a:t>‹#›</a:t>
            </a:fld>
            <a:endParaRPr lang="en-US" altLang="en-US"/>
          </a:p>
        </p:txBody>
      </p:sp>
    </p:spTree>
    <p:extLst>
      <p:ext uri="{BB962C8B-B14F-4D97-AF65-F5344CB8AC3E}">
        <p14:creationId xmlns:p14="http://schemas.microsoft.com/office/powerpoint/2010/main" val="7652903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56582E67-3D47-450D-8BEE-E860CB2D3515}" type="slidenum">
              <a:rPr lang="en-US" altLang="en-US"/>
              <a:pPr/>
              <a:t>‹#›</a:t>
            </a:fld>
            <a:endParaRPr lang="en-US" altLang="en-US"/>
          </a:p>
        </p:txBody>
      </p:sp>
    </p:spTree>
    <p:extLst>
      <p:ext uri="{BB962C8B-B14F-4D97-AF65-F5344CB8AC3E}">
        <p14:creationId xmlns:p14="http://schemas.microsoft.com/office/powerpoint/2010/main" val="9062205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66666CF2-B047-43A7-926E-5F3D7B3DA774}" type="slidenum">
              <a:rPr lang="en-US" altLang="en-US"/>
              <a:pPr/>
              <a:t>‹#›</a:t>
            </a:fld>
            <a:endParaRPr lang="en-US" altLang="en-US"/>
          </a:p>
        </p:txBody>
      </p:sp>
    </p:spTree>
    <p:extLst>
      <p:ext uri="{BB962C8B-B14F-4D97-AF65-F5344CB8AC3E}">
        <p14:creationId xmlns:p14="http://schemas.microsoft.com/office/powerpoint/2010/main" val="38008031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274638"/>
            <a:ext cx="109728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7" name="Rectangle 3"/>
          <p:cNvSpPr>
            <a:spLocks noGrp="1" noChangeArrowheads="1"/>
          </p:cNvSpPr>
          <p:nvPr>
            <p:ph type="body" idx="1"/>
          </p:nvPr>
        </p:nvSpPr>
        <p:spPr bwMode="auto">
          <a:xfrm>
            <a:off x="609600" y="1600201"/>
            <a:ext cx="109728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28" name="Rectangle 4"/>
          <p:cNvSpPr>
            <a:spLocks noGrp="1" noChangeArrowheads="1"/>
          </p:cNvSpPr>
          <p:nvPr>
            <p:ph type="dt" sz="half" idx="2"/>
          </p:nvPr>
        </p:nvSpPr>
        <p:spPr bwMode="auto">
          <a:xfrm>
            <a:off x="609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ffectLst/>
                <a:latin typeface="Calibri" panose="020F0502020204030204" pitchFamily="34" charset="0"/>
              </a:defRPr>
            </a:lvl1pPr>
          </a:lstStyle>
          <a:p>
            <a:pPr>
              <a:defRPr/>
            </a:pPr>
            <a:endParaRPr lang="en-US" dirty="0"/>
          </a:p>
        </p:txBody>
      </p:sp>
      <p:sp>
        <p:nvSpPr>
          <p:cNvPr id="1029" name="Rectangle 5"/>
          <p:cNvSpPr>
            <a:spLocks noGrp="1" noChangeArrowheads="1"/>
          </p:cNvSpPr>
          <p:nvPr>
            <p:ph type="ftr" sz="quarter" idx="3"/>
          </p:nvPr>
        </p:nvSpPr>
        <p:spPr bwMode="auto">
          <a:xfrm>
            <a:off x="4165600" y="6245225"/>
            <a:ext cx="3860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ffectLst/>
                <a:latin typeface="Calibri" panose="020F0502020204030204" pitchFamily="34" charset="0"/>
              </a:defRPr>
            </a:lvl1pPr>
          </a:lstStyle>
          <a:p>
            <a:pPr>
              <a:defRPr/>
            </a:pPr>
            <a:endParaRPr lang="en-US" dirty="0"/>
          </a:p>
        </p:txBody>
      </p:sp>
      <p:sp>
        <p:nvSpPr>
          <p:cNvPr id="1030" name="Rectangle 6"/>
          <p:cNvSpPr>
            <a:spLocks noGrp="1" noChangeArrowheads="1"/>
          </p:cNvSpPr>
          <p:nvPr>
            <p:ph type="sldNum" sz="quarter" idx="4"/>
          </p:nvPr>
        </p:nvSpPr>
        <p:spPr bwMode="auto">
          <a:xfrm>
            <a:off x="8737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effectLst/>
                <a:latin typeface="Calibri" panose="020F0502020204030204" pitchFamily="34" charset="0"/>
              </a:defRPr>
            </a:lvl1pPr>
          </a:lstStyle>
          <a:p>
            <a:fld id="{FF2D148B-5DB2-45C3-A6B2-375C2EABDFDC}" type="slidenum">
              <a:rPr lang="en-US" altLang="en-US" smtClean="0"/>
              <a:pPr/>
              <a:t>‹#›</a:t>
            </a:fld>
            <a:endParaRPr lang="en-US"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hf hdr="0" ftr="0" dt="0"/>
  <p:txStyles>
    <p:titleStyle>
      <a:lvl1pPr algn="l" rtl="0" eaLnBrk="0" fontAlgn="base" hangingPunct="0">
        <a:spcBef>
          <a:spcPct val="0"/>
        </a:spcBef>
        <a:spcAft>
          <a:spcPct val="0"/>
        </a:spcAft>
        <a:defRPr sz="4400" b="1">
          <a:solidFill>
            <a:schemeClr val="accent6">
              <a:lumMod val="75000"/>
            </a:schemeClr>
          </a:solidFill>
          <a:effectLst/>
          <a:latin typeface="Calibri" panose="020F0502020204030204" pitchFamily="34" charset="0"/>
          <a:ea typeface="+mj-ea"/>
          <a:cs typeface="+mj-cs"/>
        </a:defRPr>
      </a:lvl1pPr>
      <a:lvl2pPr algn="ctr" rtl="0" eaLnBrk="0" fontAlgn="base" hangingPunct="0">
        <a:spcBef>
          <a:spcPct val="0"/>
        </a:spcBef>
        <a:spcAft>
          <a:spcPct val="0"/>
        </a:spcAft>
        <a:defRPr sz="4400" b="1">
          <a:solidFill>
            <a:srgbClr val="FFFFFF"/>
          </a:solidFill>
          <a:effectLst>
            <a:outerShdw blurRad="38100" dist="38100" dir="2700000" algn="tl">
              <a:srgbClr val="000000"/>
            </a:outerShdw>
          </a:effectLst>
          <a:latin typeface="Arial Narrow" pitchFamily="34" charset="0"/>
        </a:defRPr>
      </a:lvl2pPr>
      <a:lvl3pPr algn="ctr" rtl="0" eaLnBrk="0" fontAlgn="base" hangingPunct="0">
        <a:spcBef>
          <a:spcPct val="0"/>
        </a:spcBef>
        <a:spcAft>
          <a:spcPct val="0"/>
        </a:spcAft>
        <a:defRPr sz="4400" b="1">
          <a:solidFill>
            <a:srgbClr val="FFFFFF"/>
          </a:solidFill>
          <a:effectLst>
            <a:outerShdw blurRad="38100" dist="38100" dir="2700000" algn="tl">
              <a:srgbClr val="000000"/>
            </a:outerShdw>
          </a:effectLst>
          <a:latin typeface="Arial Narrow" pitchFamily="34" charset="0"/>
        </a:defRPr>
      </a:lvl3pPr>
      <a:lvl4pPr algn="ctr" rtl="0" eaLnBrk="0" fontAlgn="base" hangingPunct="0">
        <a:spcBef>
          <a:spcPct val="0"/>
        </a:spcBef>
        <a:spcAft>
          <a:spcPct val="0"/>
        </a:spcAft>
        <a:defRPr sz="4400" b="1">
          <a:solidFill>
            <a:srgbClr val="FFFFFF"/>
          </a:solidFill>
          <a:effectLst>
            <a:outerShdw blurRad="38100" dist="38100" dir="2700000" algn="tl">
              <a:srgbClr val="000000"/>
            </a:outerShdw>
          </a:effectLst>
          <a:latin typeface="Arial Narrow" pitchFamily="34" charset="0"/>
        </a:defRPr>
      </a:lvl4pPr>
      <a:lvl5pPr algn="ctr" rtl="0" eaLnBrk="0" fontAlgn="base" hangingPunct="0">
        <a:spcBef>
          <a:spcPct val="0"/>
        </a:spcBef>
        <a:spcAft>
          <a:spcPct val="0"/>
        </a:spcAft>
        <a:defRPr sz="4400" b="1">
          <a:solidFill>
            <a:srgbClr val="FFFFFF"/>
          </a:solidFill>
          <a:effectLst>
            <a:outerShdw blurRad="38100" dist="38100" dir="2700000" algn="tl">
              <a:srgbClr val="000000"/>
            </a:outerShdw>
          </a:effectLst>
          <a:latin typeface="Arial Narrow" pitchFamily="34" charset="0"/>
        </a:defRPr>
      </a:lvl5pPr>
      <a:lvl6pPr marL="457200" algn="ctr" rtl="0" fontAlgn="base">
        <a:spcBef>
          <a:spcPct val="0"/>
        </a:spcBef>
        <a:spcAft>
          <a:spcPct val="0"/>
        </a:spcAft>
        <a:defRPr sz="4400" b="1">
          <a:solidFill>
            <a:srgbClr val="FFFFFF"/>
          </a:solidFill>
          <a:effectLst>
            <a:outerShdw blurRad="38100" dist="38100" dir="2700000" algn="tl">
              <a:srgbClr val="000000"/>
            </a:outerShdw>
          </a:effectLst>
          <a:latin typeface="Arial Narrow" pitchFamily="34" charset="0"/>
        </a:defRPr>
      </a:lvl6pPr>
      <a:lvl7pPr marL="914400" algn="ctr" rtl="0" fontAlgn="base">
        <a:spcBef>
          <a:spcPct val="0"/>
        </a:spcBef>
        <a:spcAft>
          <a:spcPct val="0"/>
        </a:spcAft>
        <a:defRPr sz="4400" b="1">
          <a:solidFill>
            <a:srgbClr val="FFFFFF"/>
          </a:solidFill>
          <a:effectLst>
            <a:outerShdw blurRad="38100" dist="38100" dir="2700000" algn="tl">
              <a:srgbClr val="000000"/>
            </a:outerShdw>
          </a:effectLst>
          <a:latin typeface="Arial Narrow" pitchFamily="34" charset="0"/>
        </a:defRPr>
      </a:lvl7pPr>
      <a:lvl8pPr marL="1371600" algn="ctr" rtl="0" fontAlgn="base">
        <a:spcBef>
          <a:spcPct val="0"/>
        </a:spcBef>
        <a:spcAft>
          <a:spcPct val="0"/>
        </a:spcAft>
        <a:defRPr sz="4400" b="1">
          <a:solidFill>
            <a:srgbClr val="FFFFFF"/>
          </a:solidFill>
          <a:effectLst>
            <a:outerShdw blurRad="38100" dist="38100" dir="2700000" algn="tl">
              <a:srgbClr val="000000"/>
            </a:outerShdw>
          </a:effectLst>
          <a:latin typeface="Arial Narrow" pitchFamily="34" charset="0"/>
        </a:defRPr>
      </a:lvl8pPr>
      <a:lvl9pPr marL="1828800" algn="ctr" rtl="0" fontAlgn="base">
        <a:spcBef>
          <a:spcPct val="0"/>
        </a:spcBef>
        <a:spcAft>
          <a:spcPct val="0"/>
        </a:spcAft>
        <a:defRPr sz="4400" b="1">
          <a:solidFill>
            <a:srgbClr val="FFFFFF"/>
          </a:solidFill>
          <a:effectLst>
            <a:outerShdw blurRad="38100" dist="38100" dir="2700000" algn="tl">
              <a:srgbClr val="000000"/>
            </a:outerShdw>
          </a:effectLst>
          <a:latin typeface="Arial Narrow" pitchFamily="34" charset="0"/>
        </a:defRPr>
      </a:lvl9pPr>
    </p:titleStyle>
    <p:bodyStyle>
      <a:lvl1pPr marL="342900" indent="-342900" algn="l" rtl="0" eaLnBrk="0" fontAlgn="base" hangingPunct="0">
        <a:spcBef>
          <a:spcPct val="20000"/>
        </a:spcBef>
        <a:spcAft>
          <a:spcPct val="0"/>
        </a:spcAft>
        <a:buChar char="•"/>
        <a:defRPr sz="3200">
          <a:solidFill>
            <a:schemeClr val="tx1"/>
          </a:solidFill>
          <a:effectLst/>
          <a:latin typeface="Calibri" panose="020F0502020204030204" pitchFamily="34" charset="0"/>
          <a:ea typeface="+mn-ea"/>
          <a:cs typeface="+mn-cs"/>
        </a:defRPr>
      </a:lvl1pPr>
      <a:lvl2pPr marL="742950" indent="-285750" algn="l" rtl="0" eaLnBrk="0" fontAlgn="base" hangingPunct="0">
        <a:spcBef>
          <a:spcPct val="20000"/>
        </a:spcBef>
        <a:spcAft>
          <a:spcPct val="0"/>
        </a:spcAft>
        <a:buChar char="–"/>
        <a:defRPr sz="2800">
          <a:solidFill>
            <a:schemeClr val="tx1"/>
          </a:solidFill>
          <a:effectLst/>
          <a:latin typeface="Calibri" panose="020F0502020204030204" pitchFamily="34" charset="0"/>
        </a:defRPr>
      </a:lvl2pPr>
      <a:lvl3pPr marL="1143000" indent="-228600" algn="l" rtl="0" eaLnBrk="0" fontAlgn="base" hangingPunct="0">
        <a:spcBef>
          <a:spcPct val="20000"/>
        </a:spcBef>
        <a:spcAft>
          <a:spcPct val="0"/>
        </a:spcAft>
        <a:buChar char="•"/>
        <a:defRPr sz="2400">
          <a:solidFill>
            <a:schemeClr val="tx1"/>
          </a:solidFill>
          <a:effectLst/>
          <a:latin typeface="Calibri" panose="020F0502020204030204" pitchFamily="34" charset="0"/>
        </a:defRPr>
      </a:lvl3pPr>
      <a:lvl4pPr marL="1600200" indent="-228600" algn="l" rtl="0" eaLnBrk="0" fontAlgn="base" hangingPunct="0">
        <a:spcBef>
          <a:spcPct val="20000"/>
        </a:spcBef>
        <a:spcAft>
          <a:spcPct val="0"/>
        </a:spcAft>
        <a:buChar char="–"/>
        <a:defRPr sz="2000">
          <a:solidFill>
            <a:schemeClr val="tx1"/>
          </a:solidFill>
          <a:effectLst/>
          <a:latin typeface="Calibri" panose="020F0502020204030204" pitchFamily="34" charset="0"/>
        </a:defRPr>
      </a:lvl4pPr>
      <a:lvl5pPr marL="2057400" indent="-228600" algn="l" rtl="0" eaLnBrk="0" fontAlgn="base" hangingPunct="0">
        <a:spcBef>
          <a:spcPct val="20000"/>
        </a:spcBef>
        <a:spcAft>
          <a:spcPct val="0"/>
        </a:spcAft>
        <a:buChar char="»"/>
        <a:defRPr sz="2000">
          <a:solidFill>
            <a:schemeClr val="tx1"/>
          </a:solidFill>
          <a:effectLst/>
          <a:latin typeface="Calibri" panose="020F0502020204030204" pitchFamily="34" charset="0"/>
        </a:defRPr>
      </a:lvl5pPr>
      <a:lvl6pPr marL="2514600" indent="-228600" algn="l" rtl="0" fontAlgn="base">
        <a:spcBef>
          <a:spcPct val="20000"/>
        </a:spcBef>
        <a:spcAft>
          <a:spcPct val="0"/>
        </a:spcAft>
        <a:buChar char="»"/>
        <a:defRPr sz="2000">
          <a:solidFill>
            <a:srgbClr val="FFFFFF"/>
          </a:solidFill>
          <a:effectLst>
            <a:outerShdw blurRad="38100" dist="38100" dir="2700000" algn="tl">
              <a:srgbClr val="000000"/>
            </a:outerShdw>
          </a:effectLst>
          <a:latin typeface="+mn-lt"/>
        </a:defRPr>
      </a:lvl6pPr>
      <a:lvl7pPr marL="2971800" indent="-228600" algn="l" rtl="0" fontAlgn="base">
        <a:spcBef>
          <a:spcPct val="20000"/>
        </a:spcBef>
        <a:spcAft>
          <a:spcPct val="0"/>
        </a:spcAft>
        <a:buChar char="»"/>
        <a:defRPr sz="2000">
          <a:solidFill>
            <a:srgbClr val="FFFFFF"/>
          </a:solidFill>
          <a:effectLst>
            <a:outerShdw blurRad="38100" dist="38100" dir="2700000" algn="tl">
              <a:srgbClr val="000000"/>
            </a:outerShdw>
          </a:effectLst>
          <a:latin typeface="+mn-lt"/>
        </a:defRPr>
      </a:lvl7pPr>
      <a:lvl8pPr marL="3429000" indent="-228600" algn="l" rtl="0" fontAlgn="base">
        <a:spcBef>
          <a:spcPct val="20000"/>
        </a:spcBef>
        <a:spcAft>
          <a:spcPct val="0"/>
        </a:spcAft>
        <a:buChar char="»"/>
        <a:defRPr sz="2000">
          <a:solidFill>
            <a:srgbClr val="FFFFFF"/>
          </a:solidFill>
          <a:effectLst>
            <a:outerShdw blurRad="38100" dist="38100" dir="2700000" algn="tl">
              <a:srgbClr val="000000"/>
            </a:outerShdw>
          </a:effectLst>
          <a:latin typeface="+mn-lt"/>
        </a:defRPr>
      </a:lvl8pPr>
      <a:lvl9pPr marL="3886200" indent="-228600" algn="l" rtl="0" fontAlgn="base">
        <a:spcBef>
          <a:spcPct val="20000"/>
        </a:spcBef>
        <a:spcAft>
          <a:spcPct val="0"/>
        </a:spcAft>
        <a:buChar char="»"/>
        <a:defRPr sz="2000">
          <a:solidFill>
            <a:srgbClr val="FFFFFF"/>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Layout" Target="../slideLayouts/slideLayout6.xml"/><Relationship Id="rId5" Type="http://schemas.openxmlformats.org/officeDocument/2006/relationships/image" Target="../media/image9.png"/><Relationship Id="rId4" Type="http://schemas.openxmlformats.org/officeDocument/2006/relationships/oleObject" Target="../embeddings/oleObject1.bin"/></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image" Target="../media/image10.emf"/><Relationship Id="rId1" Type="http://schemas.openxmlformats.org/officeDocument/2006/relationships/slideLayout" Target="../slideLayouts/slideLayout6.xml"/><Relationship Id="rId6" Type="http://schemas.openxmlformats.org/officeDocument/2006/relationships/image" Target="../media/image2.emf"/><Relationship Id="rId5" Type="http://schemas.openxmlformats.org/officeDocument/2006/relationships/oleObject" Target="../embeddings/oleObject3.bin"/><Relationship Id="rId4" Type="http://schemas.openxmlformats.org/officeDocument/2006/relationships/image" Target="../media/image9.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oleObject" Target="../embeddings/oleObject4.bin"/><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2.emf"/><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oleObject" Target="../embeddings/oleObject5.bin"/><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8" Type="http://schemas.openxmlformats.org/officeDocument/2006/relationships/image" Target="../media/image16.wmf"/><Relationship Id="rId3" Type="http://schemas.openxmlformats.org/officeDocument/2006/relationships/oleObject" Target="../embeddings/oleObject6.bin"/><Relationship Id="rId7" Type="http://schemas.openxmlformats.org/officeDocument/2006/relationships/oleObject" Target="../embeddings/oleObject8.bin"/><Relationship Id="rId2" Type="http://schemas.openxmlformats.org/officeDocument/2006/relationships/notesSlide" Target="../notesSlides/notesSlide3.xml"/><Relationship Id="rId1" Type="http://schemas.openxmlformats.org/officeDocument/2006/relationships/slideLayout" Target="../slideLayouts/slideLayout14.xml"/><Relationship Id="rId6" Type="http://schemas.openxmlformats.org/officeDocument/2006/relationships/image" Target="../media/image15.wmf"/><Relationship Id="rId5" Type="http://schemas.openxmlformats.org/officeDocument/2006/relationships/oleObject" Target="../embeddings/oleObject7.bin"/><Relationship Id="rId10" Type="http://schemas.openxmlformats.org/officeDocument/2006/relationships/image" Target="../media/image19.png"/><Relationship Id="rId4" Type="http://schemas.openxmlformats.org/officeDocument/2006/relationships/image" Target="../media/image14.wmf"/></Relationships>
</file>

<file path=ppt/slides/_rels/slide25.xml.rels><?xml version="1.0" encoding="UTF-8" standalone="yes"?>
<Relationships xmlns="http://schemas.openxmlformats.org/package/2006/relationships"><Relationship Id="rId8" Type="http://schemas.openxmlformats.org/officeDocument/2006/relationships/image" Target="../media/image21.emf"/><Relationship Id="rId13" Type="http://schemas.openxmlformats.org/officeDocument/2006/relationships/oleObject" Target="../embeddings/oleObject13.bin"/><Relationship Id="rId3" Type="http://schemas.openxmlformats.org/officeDocument/2006/relationships/image" Target="../media/image18.emf"/><Relationship Id="rId7" Type="http://schemas.openxmlformats.org/officeDocument/2006/relationships/image" Target="../media/image20.emf"/><Relationship Id="rId12" Type="http://schemas.openxmlformats.org/officeDocument/2006/relationships/image" Target="../media/image23.emf"/><Relationship Id="rId2" Type="http://schemas.openxmlformats.org/officeDocument/2006/relationships/image" Target="../media/image17.emf"/><Relationship Id="rId1" Type="http://schemas.openxmlformats.org/officeDocument/2006/relationships/slideLayout" Target="../slideLayouts/slideLayout7.xml"/><Relationship Id="rId6" Type="http://schemas.openxmlformats.org/officeDocument/2006/relationships/oleObject" Target="../embeddings/oleObject10.bin"/><Relationship Id="rId11" Type="http://schemas.openxmlformats.org/officeDocument/2006/relationships/oleObject" Target="../embeddings/oleObject12.bin"/><Relationship Id="rId5" Type="http://schemas.openxmlformats.org/officeDocument/2006/relationships/image" Target="../media/image19.emf"/><Relationship Id="rId10" Type="http://schemas.openxmlformats.org/officeDocument/2006/relationships/image" Target="../media/image22.emf"/><Relationship Id="rId4" Type="http://schemas.openxmlformats.org/officeDocument/2006/relationships/oleObject" Target="../embeddings/oleObject9.bin"/><Relationship Id="rId9" Type="http://schemas.openxmlformats.org/officeDocument/2006/relationships/oleObject" Target="../embeddings/oleObject11.bin"/><Relationship Id="rId14" Type="http://schemas.openxmlformats.org/officeDocument/2006/relationships/image" Target="../media/image24.emf"/></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image" Target="../media/image25.emf"/><Relationship Id="rId1" Type="http://schemas.openxmlformats.org/officeDocument/2006/relationships/slideLayout" Target="../slideLayouts/slideLayout6.xml"/><Relationship Id="rId6" Type="http://schemas.openxmlformats.org/officeDocument/2006/relationships/oleObject" Target="../embeddings/oleObject15.bin"/><Relationship Id="rId5" Type="http://schemas.openxmlformats.org/officeDocument/2006/relationships/image" Target="../media/image2.emf"/><Relationship Id="rId4" Type="http://schemas.openxmlformats.org/officeDocument/2006/relationships/image" Target="../media/image9.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image" Target="../media/image26.emf"/><Relationship Id="rId1" Type="http://schemas.openxmlformats.org/officeDocument/2006/relationships/slideLayout" Target="../slideLayouts/slideLayout2.xml"/><Relationship Id="rId6" Type="http://schemas.openxmlformats.org/officeDocument/2006/relationships/image" Target="../media/image30.emf"/><Relationship Id="rId5" Type="http://schemas.openxmlformats.org/officeDocument/2006/relationships/image" Target="../media/image29.emf"/><Relationship Id="rId4" Type="http://schemas.openxmlformats.org/officeDocument/2006/relationships/image" Target="../media/image28.emf"/></Relationships>
</file>

<file path=ppt/slides/_rels/slide29.xml.rels><?xml version="1.0" encoding="UTF-8" standalone="yes"?>
<Relationships xmlns="http://schemas.openxmlformats.org/package/2006/relationships"><Relationship Id="rId3" Type="http://schemas.openxmlformats.org/officeDocument/2006/relationships/image" Target="../media/image32.emf"/><Relationship Id="rId2" Type="http://schemas.openxmlformats.org/officeDocument/2006/relationships/image" Target="../media/image31.emf"/><Relationship Id="rId1" Type="http://schemas.openxmlformats.org/officeDocument/2006/relationships/slideLayout" Target="../slideLayouts/slideLayout2.xml"/><Relationship Id="rId4" Type="http://schemas.openxmlformats.org/officeDocument/2006/relationships/image" Target="../media/image27.e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oleObject" Target="../embeddings/oleObject16.bin"/><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5.emf"/><Relationship Id="rId2" Type="http://schemas.openxmlformats.org/officeDocument/2006/relationships/image" Target="../media/image34.emf"/><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7.emf"/><Relationship Id="rId2" Type="http://schemas.openxmlformats.org/officeDocument/2006/relationships/image" Target="../media/image36.emf"/><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9.emf"/><Relationship Id="rId2" Type="http://schemas.openxmlformats.org/officeDocument/2006/relationships/image" Target="../media/image38.emf"/><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40.emf"/><Relationship Id="rId2" Type="http://schemas.openxmlformats.org/officeDocument/2006/relationships/oleObject" Target="../embeddings/oleObject17.bin"/><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2" Type="http://schemas.openxmlformats.org/officeDocument/2006/relationships/image" Target="../media/image41.emf"/><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42.emf"/><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43.emf"/><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44.emf"/><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45.emf"/><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2" Type="http://schemas.openxmlformats.org/officeDocument/2006/relationships/image" Target="../media/image47.emf"/><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3" Type="http://schemas.openxmlformats.org/officeDocument/2006/relationships/image" Target="../media/image49.emf"/><Relationship Id="rId2" Type="http://schemas.openxmlformats.org/officeDocument/2006/relationships/image" Target="../media/image48.emf"/><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15.xml"/></Relationships>
</file>

<file path=ppt/slides/_rels/slide56.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54.emf"/><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2" Type="http://schemas.openxmlformats.org/officeDocument/2006/relationships/image" Target="../media/image55.emf"/><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57.em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57.em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59.emf"/><Relationship Id="rId2" Type="http://schemas.openxmlformats.org/officeDocument/2006/relationships/image" Target="../media/image58.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fld id="{50BF8E48-8802-4250-AFC1-38F7000EFA5D}" type="slidenum">
              <a:rPr lang="en-US" altLang="en-US">
                <a:latin typeface="Calibri" panose="020F0502020204030204" pitchFamily="34" charset="0"/>
              </a:rPr>
              <a:pPr eaLnBrk="1" hangingPunct="1"/>
              <a:t>1</a:t>
            </a:fld>
            <a:endParaRPr lang="en-US" altLang="en-US" dirty="0">
              <a:latin typeface="Calibri" panose="020F0502020204030204" pitchFamily="34" charset="0"/>
            </a:endParaRPr>
          </a:p>
        </p:txBody>
      </p:sp>
      <p:sp>
        <p:nvSpPr>
          <p:cNvPr id="2050" name="Rectangle 2"/>
          <p:cNvSpPr>
            <a:spLocks noGrp="1" noChangeArrowheads="1"/>
          </p:cNvSpPr>
          <p:nvPr>
            <p:ph type="ctrTitle"/>
          </p:nvPr>
        </p:nvSpPr>
        <p:spPr/>
        <p:txBody>
          <a:bodyPr/>
          <a:lstStyle/>
          <a:p>
            <a:pPr eaLnBrk="1" hangingPunct="1">
              <a:defRPr/>
            </a:pPr>
            <a:r>
              <a:rPr lang="en-US" dirty="0"/>
              <a:t>Graphical Frequency Analysis</a:t>
            </a:r>
            <a:br>
              <a:rPr lang="en-US" dirty="0"/>
            </a:br>
            <a:r>
              <a:rPr lang="en-US" dirty="0"/>
              <a:t>&amp; Plotting Positions</a:t>
            </a:r>
          </a:p>
        </p:txBody>
      </p:sp>
      <p:sp>
        <p:nvSpPr>
          <p:cNvPr id="2052" name="Text Box 4"/>
          <p:cNvSpPr txBox="1">
            <a:spLocks noChangeArrowheads="1"/>
          </p:cNvSpPr>
          <p:nvPr/>
        </p:nvSpPr>
        <p:spPr bwMode="auto">
          <a:xfrm>
            <a:off x="3959226" y="3965575"/>
            <a:ext cx="5394325" cy="1766888"/>
          </a:xfrm>
          <a:prstGeom prst="rect">
            <a:avLst/>
          </a:prstGeom>
          <a:noFill/>
          <a:ln w="9525">
            <a:noFill/>
            <a:miter lim="800000"/>
            <a:headEnd/>
            <a:tailEnd/>
          </a:ln>
          <a:effectLst/>
        </p:spPr>
        <p:txBody>
          <a:bodyPr>
            <a:spAutoFit/>
          </a:bodyPr>
          <a:lstStyle/>
          <a:p>
            <a:pPr>
              <a:spcBef>
                <a:spcPct val="20000"/>
              </a:spcBef>
              <a:defRPr/>
            </a:pPr>
            <a:r>
              <a:rPr lang="en-US" sz="3200" dirty="0">
                <a:effectLst/>
                <a:latin typeface="Calibri" panose="020F0502020204030204" pitchFamily="34" charset="0"/>
              </a:rPr>
              <a:t>Beth Faber, PhD, PE</a:t>
            </a:r>
          </a:p>
          <a:p>
            <a:pPr>
              <a:spcBef>
                <a:spcPct val="20000"/>
              </a:spcBef>
              <a:defRPr/>
            </a:pPr>
            <a:r>
              <a:rPr lang="en-US" sz="3200" dirty="0">
                <a:effectLst/>
                <a:latin typeface="Calibri" panose="020F0502020204030204" pitchFamily="34" charset="0"/>
              </a:rPr>
              <a:t>May 2024</a:t>
            </a:r>
          </a:p>
          <a:p>
            <a:pPr>
              <a:spcBef>
                <a:spcPct val="20000"/>
              </a:spcBef>
              <a:defRPr/>
            </a:pPr>
            <a:r>
              <a:rPr lang="en-US" sz="3200" dirty="0">
                <a:effectLst/>
                <a:latin typeface="Calibri" panose="020F0502020204030204" pitchFamily="34" charset="0"/>
              </a:rPr>
              <a:t>Flood Frequency Analysis</a:t>
            </a:r>
          </a:p>
        </p:txBody>
      </p:sp>
      <p:sp>
        <p:nvSpPr>
          <p:cNvPr id="5" name="TextBox 4">
            <a:extLst>
              <a:ext uri="{FF2B5EF4-FFF2-40B4-BE49-F238E27FC236}">
                <a16:creationId xmlns:a16="http://schemas.microsoft.com/office/drawing/2014/main" id="{848E5331-D06F-42D5-9CD4-B3BE5AC5E79E}"/>
              </a:ext>
            </a:extLst>
          </p:cNvPr>
          <p:cNvSpPr txBox="1"/>
          <p:nvPr/>
        </p:nvSpPr>
        <p:spPr>
          <a:xfrm>
            <a:off x="914400" y="1576428"/>
            <a:ext cx="3110523" cy="553998"/>
          </a:xfrm>
          <a:prstGeom prst="rect">
            <a:avLst/>
          </a:prstGeom>
          <a:noFill/>
        </p:spPr>
        <p:txBody>
          <a:bodyPr wrap="square" rtlCol="0">
            <a:spAutoFit/>
          </a:bodyPr>
          <a:lstStyle/>
          <a:p>
            <a:r>
              <a:rPr lang="en-US" sz="3000" b="0" dirty="0">
                <a:solidFill>
                  <a:srgbClr val="000000"/>
                </a:solidFill>
                <a:effectLst/>
                <a:latin typeface="Calibri" panose="020F0502020204030204" pitchFamily="34" charset="0"/>
                <a:cs typeface="Calibri" panose="020F0502020204030204" pitchFamily="34" charset="0"/>
              </a:rPr>
              <a:t>Lecture 11</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49998" y="1666875"/>
            <a:ext cx="7011988" cy="4846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9878" name="Rectangle 6"/>
          <p:cNvSpPr>
            <a:spLocks noGrp="1" noChangeArrowheads="1"/>
          </p:cNvSpPr>
          <p:nvPr>
            <p:ph type="title"/>
          </p:nvPr>
        </p:nvSpPr>
        <p:spPr>
          <a:xfrm>
            <a:off x="605017" y="390525"/>
            <a:ext cx="9623248" cy="1143000"/>
          </a:xfrm>
        </p:spPr>
        <p:txBody>
          <a:bodyPr/>
          <a:lstStyle/>
          <a:p>
            <a:pPr eaLnBrk="1" hangingPunct="1">
              <a:defRPr/>
            </a:pPr>
            <a:r>
              <a:rPr lang="en-US" dirty="0">
                <a:solidFill>
                  <a:schemeClr val="accent6"/>
                </a:solidFill>
              </a:rPr>
              <a:t>Graphical Curve is Better for this</a:t>
            </a:r>
          </a:p>
        </p:txBody>
      </p:sp>
      <p:grpSp>
        <p:nvGrpSpPr>
          <p:cNvPr id="35845" name="Group 8"/>
          <p:cNvGrpSpPr>
            <a:grpSpLocks/>
          </p:cNvGrpSpPr>
          <p:nvPr/>
        </p:nvGrpSpPr>
        <p:grpSpPr bwMode="auto">
          <a:xfrm>
            <a:off x="2967611" y="2008189"/>
            <a:ext cx="5300663" cy="223837"/>
            <a:chOff x="1672" y="1500"/>
            <a:chExt cx="3339" cy="141"/>
          </a:xfrm>
        </p:grpSpPr>
        <p:sp>
          <p:nvSpPr>
            <p:cNvPr id="35850" name="Text Box 9"/>
            <p:cNvSpPr txBox="1">
              <a:spLocks noChangeArrowheads="1"/>
            </p:cNvSpPr>
            <p:nvPr/>
          </p:nvSpPr>
          <p:spPr bwMode="auto">
            <a:xfrm>
              <a:off x="4384" y="1503"/>
              <a:ext cx="140"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9900FF"/>
                  </a:solidFill>
                  <a:effectLst/>
                  <a:latin typeface="Calibri" panose="020F0502020204030204" pitchFamily="34" charset="0"/>
                </a:rPr>
                <a:t>20</a:t>
              </a:r>
            </a:p>
          </p:txBody>
        </p:sp>
        <p:sp>
          <p:nvSpPr>
            <p:cNvPr id="35851" name="Text Box 10"/>
            <p:cNvSpPr txBox="1">
              <a:spLocks noChangeArrowheads="1"/>
            </p:cNvSpPr>
            <p:nvPr/>
          </p:nvSpPr>
          <p:spPr bwMode="auto">
            <a:xfrm>
              <a:off x="4828" y="1500"/>
              <a:ext cx="183"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9900FF"/>
                  </a:solidFill>
                  <a:effectLst/>
                  <a:latin typeface="Calibri" panose="020F0502020204030204" pitchFamily="34" charset="0"/>
                </a:rPr>
                <a:t>100</a:t>
              </a:r>
            </a:p>
          </p:txBody>
        </p:sp>
        <p:sp>
          <p:nvSpPr>
            <p:cNvPr id="35852" name="Text Box 11"/>
            <p:cNvSpPr txBox="1">
              <a:spLocks noChangeArrowheads="1"/>
            </p:cNvSpPr>
            <p:nvPr/>
          </p:nvSpPr>
          <p:spPr bwMode="auto">
            <a:xfrm>
              <a:off x="4129" y="1505"/>
              <a:ext cx="183"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9900FF"/>
                  </a:solidFill>
                  <a:effectLst/>
                  <a:latin typeface="Calibri" panose="020F0502020204030204" pitchFamily="34" charset="0"/>
                </a:rPr>
                <a:t>10</a:t>
              </a:r>
            </a:p>
          </p:txBody>
        </p:sp>
        <p:sp>
          <p:nvSpPr>
            <p:cNvPr id="35853" name="Text Box 12"/>
            <p:cNvSpPr txBox="1">
              <a:spLocks noChangeArrowheads="1"/>
            </p:cNvSpPr>
            <p:nvPr/>
          </p:nvSpPr>
          <p:spPr bwMode="auto">
            <a:xfrm>
              <a:off x="3823" y="1500"/>
              <a:ext cx="107"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9900FF"/>
                  </a:solidFill>
                  <a:effectLst/>
                  <a:latin typeface="Calibri" panose="020F0502020204030204" pitchFamily="34" charset="0"/>
                </a:rPr>
                <a:t> 5</a:t>
              </a:r>
            </a:p>
          </p:txBody>
        </p:sp>
        <p:sp>
          <p:nvSpPr>
            <p:cNvPr id="35854" name="Text Box 13"/>
            <p:cNvSpPr txBox="1">
              <a:spLocks noChangeArrowheads="1"/>
            </p:cNvSpPr>
            <p:nvPr/>
          </p:nvSpPr>
          <p:spPr bwMode="auto">
            <a:xfrm>
              <a:off x="3271" y="1503"/>
              <a:ext cx="107"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9900FF"/>
                  </a:solidFill>
                  <a:effectLst/>
                  <a:latin typeface="Calibri" panose="020F0502020204030204" pitchFamily="34" charset="0"/>
                </a:rPr>
                <a:t>2</a:t>
              </a:r>
            </a:p>
          </p:txBody>
        </p:sp>
        <p:sp>
          <p:nvSpPr>
            <p:cNvPr id="35855" name="Text Box 14"/>
            <p:cNvSpPr txBox="1">
              <a:spLocks noChangeArrowheads="1"/>
            </p:cNvSpPr>
            <p:nvPr/>
          </p:nvSpPr>
          <p:spPr bwMode="auto">
            <a:xfrm>
              <a:off x="1672" y="1500"/>
              <a:ext cx="274"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9900FF"/>
                  </a:solidFill>
                  <a:effectLst/>
                  <a:latin typeface="Calibri" panose="020F0502020204030204" pitchFamily="34" charset="0"/>
                </a:rPr>
                <a:t>1.01</a:t>
              </a:r>
            </a:p>
          </p:txBody>
        </p:sp>
        <p:sp>
          <p:nvSpPr>
            <p:cNvPr id="35856" name="Text Box 15"/>
            <p:cNvSpPr txBox="1">
              <a:spLocks noChangeArrowheads="1"/>
            </p:cNvSpPr>
            <p:nvPr/>
          </p:nvSpPr>
          <p:spPr bwMode="auto">
            <a:xfrm>
              <a:off x="2063" y="1501"/>
              <a:ext cx="1011"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9900FF"/>
                  </a:solidFill>
                  <a:effectLst/>
                  <a:latin typeface="Calibri" panose="020F0502020204030204" pitchFamily="34" charset="0"/>
                </a:rPr>
                <a:t>Return Period</a:t>
              </a:r>
            </a:p>
          </p:txBody>
        </p:sp>
      </p:grpSp>
      <p:sp>
        <p:nvSpPr>
          <p:cNvPr id="35847" name="Text Box 20"/>
          <p:cNvSpPr txBox="1">
            <a:spLocks noChangeArrowheads="1"/>
          </p:cNvSpPr>
          <p:nvPr/>
        </p:nvSpPr>
        <p:spPr bwMode="auto">
          <a:xfrm>
            <a:off x="2527874" y="5867401"/>
            <a:ext cx="307975"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2100">
                <a:solidFill>
                  <a:schemeClr val="tx2"/>
                </a:solidFill>
                <a:effectLst/>
                <a:latin typeface="Times New Roman" panose="02020603050405020304" pitchFamily="18" charset="0"/>
              </a:rPr>
              <a:t>1</a:t>
            </a:r>
          </a:p>
        </p:txBody>
      </p:sp>
      <p:sp>
        <p:nvSpPr>
          <p:cNvPr id="35848" name="Text Box 21"/>
          <p:cNvSpPr txBox="1">
            <a:spLocks noChangeArrowheads="1"/>
          </p:cNvSpPr>
          <p:nvPr/>
        </p:nvSpPr>
        <p:spPr bwMode="auto">
          <a:xfrm>
            <a:off x="8412737" y="5954714"/>
            <a:ext cx="307975"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2100" dirty="0">
                <a:solidFill>
                  <a:schemeClr val="tx2"/>
                </a:solidFill>
                <a:effectLst/>
                <a:latin typeface="Times New Roman" panose="02020603050405020304" pitchFamily="18" charset="0"/>
              </a:rPr>
              <a:t>0</a:t>
            </a:r>
          </a:p>
        </p:txBody>
      </p:sp>
      <p:sp>
        <p:nvSpPr>
          <p:cNvPr id="16" name="Text Box 17"/>
          <p:cNvSpPr txBox="1">
            <a:spLocks noChangeArrowheads="1"/>
          </p:cNvSpPr>
          <p:nvPr/>
        </p:nvSpPr>
        <p:spPr bwMode="auto">
          <a:xfrm>
            <a:off x="3639123" y="6138863"/>
            <a:ext cx="4135438" cy="29686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tIns="18288" bIns="18288">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algn="ctr" eaLnBrk="1" hangingPunct="1">
              <a:spcBef>
                <a:spcPct val="50000"/>
              </a:spcBef>
              <a:buFontTx/>
              <a:buNone/>
            </a:pPr>
            <a:r>
              <a:rPr lang="en-US" altLang="en-US" sz="1700" dirty="0">
                <a:solidFill>
                  <a:schemeClr val="tx2"/>
                </a:solidFill>
                <a:effectLst/>
                <a:latin typeface="Arial" panose="020B0604020202020204" pitchFamily="34" charset="0"/>
              </a:rPr>
              <a:t>Annual </a:t>
            </a:r>
            <a:r>
              <a:rPr lang="en-US" altLang="en-US" sz="1700" dirty="0">
                <a:effectLst/>
                <a:latin typeface="Arial" panose="020B0604020202020204" pitchFamily="34" charset="0"/>
              </a:rPr>
              <a:t>Exceedance</a:t>
            </a:r>
            <a:r>
              <a:rPr lang="en-US" altLang="en-US" sz="1700" dirty="0">
                <a:solidFill>
                  <a:schemeClr val="tx2"/>
                </a:solidFill>
                <a:effectLst/>
                <a:latin typeface="Arial" panose="020B0604020202020204" pitchFamily="34" charset="0"/>
              </a:rPr>
              <a:t> Probability</a:t>
            </a:r>
          </a:p>
        </p:txBody>
      </p:sp>
      <p:sp>
        <p:nvSpPr>
          <p:cNvPr id="17" name="Freeform 18">
            <a:extLst>
              <a:ext uri="{FF2B5EF4-FFF2-40B4-BE49-F238E27FC236}">
                <a16:creationId xmlns:a16="http://schemas.microsoft.com/office/drawing/2014/main" id="{20A66A50-959B-4898-9A6B-3296700FC41C}"/>
              </a:ext>
            </a:extLst>
          </p:cNvPr>
          <p:cNvSpPr>
            <a:spLocks/>
          </p:cNvSpPr>
          <p:nvPr/>
        </p:nvSpPr>
        <p:spPr bwMode="auto">
          <a:xfrm>
            <a:off x="2992127" y="3335338"/>
            <a:ext cx="5037137" cy="1998662"/>
          </a:xfrm>
          <a:custGeom>
            <a:avLst/>
            <a:gdLst>
              <a:gd name="T0" fmla="*/ 0 w 5037667"/>
              <a:gd name="T1" fmla="*/ 2002369 h 1998133"/>
              <a:gd name="T2" fmla="*/ 473734 w 5037667"/>
              <a:gd name="T3" fmla="*/ 1993884 h 1998133"/>
              <a:gd name="T4" fmla="*/ 630834 w 5037667"/>
              <a:gd name="T5" fmla="*/ 1728282 h 1998133"/>
              <a:gd name="T6" fmla="*/ 1725751 w 5037667"/>
              <a:gd name="T7" fmla="*/ 1730862 h 1998133"/>
              <a:gd name="T8" fmla="*/ 1903404 w 5037667"/>
              <a:gd name="T9" fmla="*/ 1298147 h 1998133"/>
              <a:gd name="T10" fmla="*/ 2452089 w 5037667"/>
              <a:gd name="T11" fmla="*/ 903973 h 1998133"/>
              <a:gd name="T12" fmla="*/ 2777013 w 5037667"/>
              <a:gd name="T13" fmla="*/ 693673 h 1998133"/>
              <a:gd name="T14" fmla="*/ 3217085 w 5037667"/>
              <a:gd name="T15" fmla="*/ 458575 h 1998133"/>
              <a:gd name="T16" fmla="*/ 3637610 w 5037667"/>
              <a:gd name="T17" fmla="*/ 246053 h 1998133"/>
              <a:gd name="T18" fmla="*/ 3798348 w 5037667"/>
              <a:gd name="T19" fmla="*/ 246053 h 1998133"/>
              <a:gd name="T20" fmla="*/ 4060592 w 5037667"/>
              <a:gd name="T21" fmla="*/ 16965 h 1998133"/>
              <a:gd name="T22" fmla="*/ 5033439 w 5037667"/>
              <a:gd name="T23" fmla="*/ 0 h 199813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037667"/>
              <a:gd name="T37" fmla="*/ 0 h 1998133"/>
              <a:gd name="T38" fmla="*/ 5037667 w 5037667"/>
              <a:gd name="T39" fmla="*/ 1998133 h 199813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037667" h="1998133">
                <a:moveTo>
                  <a:pt x="0" y="1998133"/>
                </a:moveTo>
                <a:lnTo>
                  <a:pt x="474134" y="1989666"/>
                </a:lnTo>
                <a:lnTo>
                  <a:pt x="631362" y="1724626"/>
                </a:lnTo>
                <a:lnTo>
                  <a:pt x="1727200" y="1727200"/>
                </a:lnTo>
                <a:lnTo>
                  <a:pt x="1905000" y="1295400"/>
                </a:lnTo>
                <a:lnTo>
                  <a:pt x="2454152" y="902061"/>
                </a:lnTo>
                <a:lnTo>
                  <a:pt x="2779349" y="692205"/>
                </a:lnTo>
                <a:lnTo>
                  <a:pt x="3219789" y="457607"/>
                </a:lnTo>
                <a:lnTo>
                  <a:pt x="3640667" y="245533"/>
                </a:lnTo>
                <a:lnTo>
                  <a:pt x="3801534" y="245533"/>
                </a:lnTo>
                <a:lnTo>
                  <a:pt x="4064000" y="16933"/>
                </a:lnTo>
                <a:lnTo>
                  <a:pt x="5037667" y="0"/>
                </a:lnTo>
              </a:path>
            </a:pathLst>
          </a:custGeom>
          <a:noFill/>
          <a:ln w="28575" algn="ctr">
            <a:solidFill>
              <a:srgbClr val="00B050"/>
            </a:solidFill>
            <a:round/>
            <a:headEnd/>
            <a:tailEnd/>
          </a:ln>
          <a:extLst>
            <a:ext uri="{909E8E84-426E-40DD-AFC4-6F175D3DCCD1}">
              <a14:hiddenFill xmlns:a14="http://schemas.microsoft.com/office/drawing/2010/main">
                <a:solidFill>
                  <a:srgbClr val="FFFFFF"/>
                </a:solidFill>
              </a14:hiddenFill>
            </a:ext>
          </a:extLst>
        </p:spPr>
        <p:txBody>
          <a:bodyPr wrap="none" lIns="0" tIns="0" rIns="0" bIns="0">
            <a:spAutoFit/>
          </a:bodyPr>
          <a:lstStyle/>
          <a:p>
            <a:endParaRPr lang="en-US"/>
          </a:p>
        </p:txBody>
      </p:sp>
      <p:cxnSp>
        <p:nvCxnSpPr>
          <p:cNvPr id="2" name="Straight Arrow Connector 1">
            <a:extLst>
              <a:ext uri="{FF2B5EF4-FFF2-40B4-BE49-F238E27FC236}">
                <a16:creationId xmlns:a16="http://schemas.microsoft.com/office/drawing/2014/main" id="{565CF838-5330-B8B8-F65A-5EB3B85A2C41}"/>
              </a:ext>
            </a:extLst>
          </p:cNvPr>
          <p:cNvCxnSpPr/>
          <p:nvPr/>
        </p:nvCxnSpPr>
        <p:spPr bwMode="auto">
          <a:xfrm>
            <a:off x="5568580" y="5040351"/>
            <a:ext cx="1048215" cy="0"/>
          </a:xfrm>
          <a:prstGeom prst="straightConnector1">
            <a:avLst/>
          </a:prstGeom>
          <a:noFill/>
          <a:ln w="19050" cap="flat" cmpd="sng" algn="ctr">
            <a:solidFill>
              <a:srgbClr val="0070C0"/>
            </a:solidFill>
            <a:prstDash val="solid"/>
            <a:round/>
            <a:headEnd type="arrow" w="med" len="med"/>
            <a:tailEnd type="none" w="med" len="med"/>
          </a:ln>
          <a:effectLst/>
        </p:spPr>
      </p:cxnSp>
      <p:sp>
        <p:nvSpPr>
          <p:cNvPr id="3" name="TextBox 2">
            <a:extLst>
              <a:ext uri="{FF2B5EF4-FFF2-40B4-BE49-F238E27FC236}">
                <a16:creationId xmlns:a16="http://schemas.microsoft.com/office/drawing/2014/main" id="{B01B565D-3D8F-1158-34D3-2633204E1311}"/>
              </a:ext>
            </a:extLst>
          </p:cNvPr>
          <p:cNvSpPr txBox="1"/>
          <p:nvPr/>
        </p:nvSpPr>
        <p:spPr>
          <a:xfrm>
            <a:off x="6641006" y="4832602"/>
            <a:ext cx="2038764" cy="400110"/>
          </a:xfrm>
          <a:prstGeom prst="rect">
            <a:avLst/>
          </a:prstGeom>
          <a:noFill/>
        </p:spPr>
        <p:txBody>
          <a:bodyPr wrap="square" rtlCol="0">
            <a:spAutoFit/>
          </a:bodyPr>
          <a:lstStyle/>
          <a:p>
            <a:r>
              <a:rPr lang="en-US" sz="2000" b="1" dirty="0">
                <a:solidFill>
                  <a:srgbClr val="0070C0"/>
                </a:solidFill>
                <a:effectLst/>
                <a:latin typeface="Ink Free" panose="03080402000500000000" pitchFamily="66" charset="0"/>
              </a:rPr>
              <a:t>max hydropower</a:t>
            </a:r>
          </a:p>
        </p:txBody>
      </p:sp>
      <p:cxnSp>
        <p:nvCxnSpPr>
          <p:cNvPr id="4" name="Straight Arrow Connector 3">
            <a:extLst>
              <a:ext uri="{FF2B5EF4-FFF2-40B4-BE49-F238E27FC236}">
                <a16:creationId xmlns:a16="http://schemas.microsoft.com/office/drawing/2014/main" id="{336EF040-12B8-0B33-B9E5-910BEADA7764}"/>
              </a:ext>
            </a:extLst>
          </p:cNvPr>
          <p:cNvCxnSpPr/>
          <p:nvPr/>
        </p:nvCxnSpPr>
        <p:spPr bwMode="auto">
          <a:xfrm>
            <a:off x="8352667" y="3326780"/>
            <a:ext cx="1048215" cy="0"/>
          </a:xfrm>
          <a:prstGeom prst="straightConnector1">
            <a:avLst/>
          </a:prstGeom>
          <a:noFill/>
          <a:ln w="19050" cap="flat" cmpd="sng" algn="ctr">
            <a:solidFill>
              <a:srgbClr val="0070C0"/>
            </a:solidFill>
            <a:prstDash val="solid"/>
            <a:round/>
            <a:headEnd type="arrow" w="med" len="med"/>
            <a:tailEnd type="none" w="med" len="med"/>
          </a:ln>
          <a:effectLst/>
        </p:spPr>
      </p:cxnSp>
      <p:sp>
        <p:nvSpPr>
          <p:cNvPr id="5" name="TextBox 4">
            <a:extLst>
              <a:ext uri="{FF2B5EF4-FFF2-40B4-BE49-F238E27FC236}">
                <a16:creationId xmlns:a16="http://schemas.microsoft.com/office/drawing/2014/main" id="{0D673FA9-7A81-5C94-E427-D82CEEE1EA77}"/>
              </a:ext>
            </a:extLst>
          </p:cNvPr>
          <p:cNvSpPr txBox="1"/>
          <p:nvPr/>
        </p:nvSpPr>
        <p:spPr>
          <a:xfrm>
            <a:off x="9425093" y="3119031"/>
            <a:ext cx="2038764" cy="400110"/>
          </a:xfrm>
          <a:prstGeom prst="rect">
            <a:avLst/>
          </a:prstGeom>
          <a:noFill/>
        </p:spPr>
        <p:txBody>
          <a:bodyPr wrap="square" rtlCol="0">
            <a:spAutoFit/>
          </a:bodyPr>
          <a:lstStyle/>
          <a:p>
            <a:r>
              <a:rPr lang="en-US" sz="2000" b="1" dirty="0">
                <a:solidFill>
                  <a:srgbClr val="0070C0"/>
                </a:solidFill>
                <a:effectLst/>
                <a:latin typeface="Ink Free" panose="03080402000500000000" pitchFamily="66" charset="0"/>
              </a:rPr>
              <a:t>channel capacity</a:t>
            </a:r>
          </a:p>
        </p:txBody>
      </p:sp>
    </p:spTree>
    <p:extLst>
      <p:ext uri="{BB962C8B-B14F-4D97-AF65-F5344CB8AC3E}">
        <p14:creationId xmlns:p14="http://schemas.microsoft.com/office/powerpoint/2010/main" val="35241647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fld id="{562C56BC-FD94-40D0-BB16-F8BF076CE0F4}" type="slidenum">
              <a:rPr lang="en-US" altLang="en-US">
                <a:latin typeface="Calibri" panose="020F0502020204030204" pitchFamily="34" charset="0"/>
              </a:rPr>
              <a:pPr eaLnBrk="1" hangingPunct="1"/>
              <a:t>11</a:t>
            </a:fld>
            <a:endParaRPr lang="en-US" altLang="en-US" dirty="0">
              <a:latin typeface="Calibri" panose="020F0502020204030204" pitchFamily="34" charset="0"/>
            </a:endParaRPr>
          </a:p>
        </p:txBody>
      </p:sp>
      <p:sp>
        <p:nvSpPr>
          <p:cNvPr id="4098" name="Rectangle 2"/>
          <p:cNvSpPr>
            <a:spLocks noGrp="1" noChangeArrowheads="1"/>
          </p:cNvSpPr>
          <p:nvPr>
            <p:ph type="title"/>
          </p:nvPr>
        </p:nvSpPr>
        <p:spPr/>
        <p:txBody>
          <a:bodyPr/>
          <a:lstStyle/>
          <a:p>
            <a:pPr eaLnBrk="1" hangingPunct="1">
              <a:defRPr/>
            </a:pPr>
            <a:r>
              <a:rPr lang="en-US" dirty="0">
                <a:cs typeface="Times New Roman" pitchFamily="18" charset="0"/>
              </a:rPr>
              <a:t>Outline</a:t>
            </a:r>
            <a:endParaRPr lang="en-US" dirty="0"/>
          </a:p>
        </p:txBody>
      </p:sp>
      <p:sp>
        <p:nvSpPr>
          <p:cNvPr id="4099" name="Rectangle 3"/>
          <p:cNvSpPr>
            <a:spLocks noGrp="1" noChangeArrowheads="1"/>
          </p:cNvSpPr>
          <p:nvPr>
            <p:ph type="body" idx="1"/>
          </p:nvPr>
        </p:nvSpPr>
        <p:spPr>
          <a:xfrm>
            <a:off x="1079405" y="1346201"/>
            <a:ext cx="9131395" cy="4779963"/>
          </a:xfrm>
        </p:spPr>
        <p:txBody>
          <a:bodyPr/>
          <a:lstStyle/>
          <a:p>
            <a:pPr eaLnBrk="1" hangingPunct="1">
              <a:defRPr/>
            </a:pPr>
            <a:r>
              <a:rPr lang="en-US" dirty="0">
                <a:cs typeface="Times New Roman" pitchFamily="18" charset="0"/>
              </a:rPr>
              <a:t>Graphical Frequency Analysis </a:t>
            </a:r>
          </a:p>
          <a:p>
            <a:pPr eaLnBrk="1" hangingPunct="1">
              <a:defRPr/>
            </a:pPr>
            <a:r>
              <a:rPr lang="en-US" dirty="0">
                <a:solidFill>
                  <a:srgbClr val="C00000"/>
                </a:solidFill>
                <a:cs typeface="Times New Roman" pitchFamily="18" charset="0"/>
              </a:rPr>
              <a:t>Plotting Positions</a:t>
            </a:r>
          </a:p>
          <a:p>
            <a:pPr lvl="1" eaLnBrk="1" hangingPunct="1">
              <a:defRPr/>
            </a:pPr>
            <a:r>
              <a:rPr lang="en-US" dirty="0">
                <a:cs typeface="Times New Roman" pitchFamily="18" charset="0"/>
              </a:rPr>
              <a:t>Statistical estimation theory</a:t>
            </a:r>
          </a:p>
          <a:p>
            <a:pPr lvl="1" eaLnBrk="1" hangingPunct="1">
              <a:defRPr/>
            </a:pPr>
            <a:r>
              <a:rPr lang="en-US" dirty="0">
                <a:cs typeface="Times New Roman" pitchFamily="18" charset="0"/>
              </a:rPr>
              <a:t>Sampling Distributions to define uncertainty</a:t>
            </a:r>
          </a:p>
          <a:p>
            <a:pPr eaLnBrk="1" hangingPunct="1">
              <a:defRPr/>
            </a:pPr>
            <a:r>
              <a:rPr lang="en-US" dirty="0">
                <a:cs typeface="Times New Roman" pitchFamily="18" charset="0"/>
              </a:rPr>
              <a:t>Non-analytic (Graphical) Frequency Curves</a:t>
            </a:r>
          </a:p>
          <a:p>
            <a:pPr lvl="1" eaLnBrk="1" hangingPunct="1">
              <a:defRPr/>
            </a:pPr>
            <a:r>
              <a:rPr lang="en-US" dirty="0">
                <a:cs typeface="Times New Roman" pitchFamily="18" charset="0"/>
              </a:rPr>
              <a:t>Regulated Flow Frequency Curves</a:t>
            </a:r>
          </a:p>
          <a:p>
            <a:pPr lvl="1" eaLnBrk="1" hangingPunct="1">
              <a:defRPr/>
            </a:pPr>
            <a:r>
              <a:rPr lang="en-US" dirty="0">
                <a:cs typeface="Times New Roman" pitchFamily="18" charset="0"/>
              </a:rPr>
              <a:t>Stage Frequency Curves</a:t>
            </a:r>
          </a:p>
          <a:p>
            <a:pPr eaLnBrk="1" hangingPunct="1">
              <a:defRPr/>
            </a:pPr>
            <a:r>
              <a:rPr lang="en-US" dirty="0">
                <a:cs typeface="Times New Roman" pitchFamily="18" charset="0"/>
              </a:rPr>
              <a:t>Partial Duration Series </a:t>
            </a:r>
            <a:r>
              <a:rPr lang="en-US" sz="2800" i="1" dirty="0">
                <a:cs typeface="Times New Roman" pitchFamily="18" charset="0"/>
              </a:rPr>
              <a:t>(peaks over threshold)</a:t>
            </a:r>
          </a:p>
          <a:p>
            <a:pPr lvl="1" eaLnBrk="1" hangingPunct="1">
              <a:defRPr/>
            </a:pPr>
            <a:r>
              <a:rPr lang="en-US" dirty="0">
                <a:solidFill>
                  <a:schemeClr val="tx1">
                    <a:lumMod val="10000"/>
                  </a:schemeClr>
                </a:solidFill>
                <a:cs typeface="Times New Roman" pitchFamily="18" charset="0"/>
              </a:rPr>
              <a:t>as graphical, rather than analytical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fld id="{F79D9EFE-B958-4B54-B79E-A329E2B334F4}" type="slidenum">
              <a:rPr lang="en-US" altLang="en-US">
                <a:latin typeface="Calibri" panose="020F0502020204030204" pitchFamily="34" charset="0"/>
              </a:rPr>
              <a:pPr eaLnBrk="1" hangingPunct="1"/>
              <a:t>12</a:t>
            </a:fld>
            <a:endParaRPr lang="en-US" altLang="en-US" dirty="0">
              <a:latin typeface="Calibri" panose="020F0502020204030204" pitchFamily="34" charset="0"/>
            </a:endParaRPr>
          </a:p>
        </p:txBody>
      </p:sp>
      <p:sp>
        <p:nvSpPr>
          <p:cNvPr id="8194" name="Rectangle 2"/>
          <p:cNvSpPr>
            <a:spLocks noGrp="1" noChangeArrowheads="1"/>
          </p:cNvSpPr>
          <p:nvPr>
            <p:ph type="title"/>
          </p:nvPr>
        </p:nvSpPr>
        <p:spPr/>
        <p:txBody>
          <a:bodyPr/>
          <a:lstStyle/>
          <a:p>
            <a:pPr eaLnBrk="1" hangingPunct="1">
              <a:defRPr/>
            </a:pPr>
            <a:r>
              <a:rPr lang="en-US" dirty="0"/>
              <a:t>Plotting Position – basic idea</a:t>
            </a:r>
          </a:p>
        </p:txBody>
      </p:sp>
      <p:sp>
        <p:nvSpPr>
          <p:cNvPr id="8196" name="Rectangle 4"/>
          <p:cNvSpPr>
            <a:spLocks noGrp="1" noChangeArrowheads="1"/>
          </p:cNvSpPr>
          <p:nvPr>
            <p:ph type="body" idx="1"/>
          </p:nvPr>
        </p:nvSpPr>
        <p:spPr>
          <a:xfrm>
            <a:off x="1058779" y="1597025"/>
            <a:ext cx="9254003" cy="4605338"/>
          </a:xfrm>
        </p:spPr>
        <p:txBody>
          <a:bodyPr/>
          <a:lstStyle/>
          <a:p>
            <a:pPr eaLnBrk="1" hangingPunct="1">
              <a:spcBef>
                <a:spcPct val="55000"/>
              </a:spcBef>
              <a:defRPr/>
            </a:pPr>
            <a:r>
              <a:rPr lang="en-US" sz="3000" dirty="0"/>
              <a:t>A plotting position is an </a:t>
            </a:r>
            <a:r>
              <a:rPr lang="en-US" sz="3000" u="sng" dirty="0">
                <a:solidFill>
                  <a:srgbClr val="C00000"/>
                </a:solidFill>
              </a:rPr>
              <a:t>estimate of the exceedance</a:t>
            </a:r>
            <a:r>
              <a:rPr lang="en-US" sz="3000" dirty="0">
                <a:solidFill>
                  <a:srgbClr val="C00000"/>
                </a:solidFill>
              </a:rPr>
              <a:t> </a:t>
            </a:r>
            <a:r>
              <a:rPr lang="en-US" sz="3000" u="sng" dirty="0">
                <a:solidFill>
                  <a:srgbClr val="C00000"/>
                </a:solidFill>
              </a:rPr>
              <a:t>probability</a:t>
            </a:r>
            <a:r>
              <a:rPr lang="en-US" sz="3000" dirty="0"/>
              <a:t> for some observation of a random variable, such as flow or stage</a:t>
            </a:r>
          </a:p>
          <a:p>
            <a:pPr eaLnBrk="1" hangingPunct="1">
              <a:spcBef>
                <a:spcPct val="55000"/>
              </a:spcBef>
              <a:defRPr/>
            </a:pPr>
            <a:r>
              <a:rPr lang="en-US" sz="3000" dirty="0"/>
              <a:t>For a period of record, plot each observation on the probability axis at the estimate of its exceedance probability based on its </a:t>
            </a:r>
            <a:r>
              <a:rPr lang="en-US" sz="3000" dirty="0">
                <a:solidFill>
                  <a:srgbClr val="0070C0"/>
                </a:solidFill>
              </a:rPr>
              <a:t>relative frequency</a:t>
            </a:r>
          </a:p>
        </p:txBody>
      </p:sp>
      <p:sp>
        <p:nvSpPr>
          <p:cNvPr id="8197" name="Rectangle 5"/>
          <p:cNvSpPr>
            <a:spLocks noChangeArrowheads="1"/>
          </p:cNvSpPr>
          <p:nvPr/>
        </p:nvSpPr>
        <p:spPr bwMode="auto">
          <a:xfrm>
            <a:off x="1274773" y="5072063"/>
            <a:ext cx="7772400" cy="857250"/>
          </a:xfrm>
          <a:prstGeom prst="rect">
            <a:avLst/>
          </a:prstGeom>
          <a:noFill/>
          <a:ln w="9525">
            <a:noFill/>
            <a:miter lim="800000"/>
            <a:headEnd/>
            <a:tailEnd/>
          </a:ln>
          <a:effectLst/>
        </p:spPr>
        <p:txBody>
          <a:bodyPr lIns="92075" tIns="46038" rIns="92075" bIns="46038"/>
          <a:lstStyle/>
          <a:p>
            <a:pPr marL="342900" indent="-342900">
              <a:spcBef>
                <a:spcPct val="20000"/>
              </a:spcBef>
              <a:defRPr/>
            </a:pPr>
            <a:r>
              <a:rPr lang="en-US" sz="2400" dirty="0">
                <a:solidFill>
                  <a:srgbClr val="FFFFFF"/>
                </a:solidFill>
                <a:effectLst/>
                <a:latin typeface="Calibri" panose="020F0502020204030204" pitchFamily="34" charset="0"/>
              </a:rPr>
              <a:t>       	</a:t>
            </a:r>
            <a:r>
              <a:rPr lang="en-US" sz="2400" dirty="0">
                <a:effectLst/>
                <a:latin typeface="Calibri" panose="020F0502020204030204" pitchFamily="34" charset="0"/>
              </a:rPr>
              <a:t>Estimated Probability 	=  # of Occurrences   </a:t>
            </a:r>
          </a:p>
          <a:p>
            <a:pPr marL="342900" indent="-342900">
              <a:spcBef>
                <a:spcPct val="20000"/>
              </a:spcBef>
              <a:defRPr/>
            </a:pPr>
            <a:r>
              <a:rPr lang="en-US" sz="2400" dirty="0">
                <a:effectLst/>
                <a:latin typeface="Calibri" panose="020F0502020204030204" pitchFamily="34" charset="0"/>
              </a:rPr>
              <a:t>   				         	     # of Trials                → # years</a:t>
            </a:r>
          </a:p>
          <a:p>
            <a:pPr marL="342900" indent="-342900">
              <a:spcBef>
                <a:spcPct val="60000"/>
              </a:spcBef>
              <a:defRPr/>
            </a:pPr>
            <a:r>
              <a:rPr lang="en-US" sz="2400" dirty="0">
                <a:effectLst/>
                <a:latin typeface="Calibri" panose="020F0502020204030204" pitchFamily="34" charset="0"/>
              </a:rPr>
              <a:t>					=  Relative Frequency</a:t>
            </a:r>
          </a:p>
          <a:p>
            <a:pPr marL="342900" indent="-342900">
              <a:defRPr/>
            </a:pPr>
            <a:endParaRPr lang="en-US" sz="2400" dirty="0">
              <a:effectLst/>
              <a:latin typeface="Calibri" panose="020F0502020204030204" pitchFamily="34" charset="0"/>
            </a:endParaRPr>
          </a:p>
        </p:txBody>
      </p:sp>
      <p:sp>
        <p:nvSpPr>
          <p:cNvPr id="8198" name="Line 6"/>
          <p:cNvSpPr>
            <a:spLocks noChangeShapeType="1"/>
          </p:cNvSpPr>
          <p:nvPr/>
        </p:nvSpPr>
        <p:spPr bwMode="auto">
          <a:xfrm>
            <a:off x="5316549" y="5521325"/>
            <a:ext cx="2060528" cy="0"/>
          </a:xfrm>
          <a:prstGeom prst="line">
            <a:avLst/>
          </a:prstGeom>
          <a:noFill/>
          <a:ln w="19050">
            <a:solidFill>
              <a:schemeClr val="tx1"/>
            </a:solidFill>
            <a:round/>
            <a:headEnd/>
            <a:tailEnd/>
          </a:ln>
          <a:effectLst/>
        </p:spPr>
        <p:txBody>
          <a:bodyPr/>
          <a:lstStyle/>
          <a:p>
            <a:pPr>
              <a:defRPr/>
            </a:pPr>
            <a:endParaRPr lang="en-US" dirty="0">
              <a:latin typeface="Calibri" panose="020F050202020403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196">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196">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197"/>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19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p:bldP spid="819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fld id="{4D079544-DDE9-4AD5-9D5F-34C915C4CDC6}" type="slidenum">
              <a:rPr lang="en-US" altLang="en-US">
                <a:latin typeface="Calibri" panose="020F0502020204030204" pitchFamily="34" charset="0"/>
              </a:rPr>
              <a:pPr eaLnBrk="1" hangingPunct="1"/>
              <a:t>13</a:t>
            </a:fld>
            <a:endParaRPr lang="en-US" altLang="en-US" dirty="0">
              <a:latin typeface="Calibri" panose="020F0502020204030204" pitchFamily="34" charset="0"/>
            </a:endParaRPr>
          </a:p>
        </p:txBody>
      </p:sp>
      <p:pic>
        <p:nvPicPr>
          <p:cNvPr id="2150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11629" y="1676337"/>
            <a:ext cx="6900862"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8307" name="Rectangle 3"/>
          <p:cNvSpPr>
            <a:spLocks noGrp="1" noChangeArrowheads="1"/>
          </p:cNvSpPr>
          <p:nvPr>
            <p:ph type="title"/>
          </p:nvPr>
        </p:nvSpPr>
        <p:spPr>
          <a:xfrm>
            <a:off x="598142" y="331788"/>
            <a:ext cx="10069860" cy="1143000"/>
          </a:xfrm>
        </p:spPr>
        <p:txBody>
          <a:bodyPr/>
          <a:lstStyle/>
          <a:p>
            <a:pPr eaLnBrk="1" hangingPunct="1">
              <a:defRPr/>
            </a:pPr>
            <a:r>
              <a:rPr lang="en-US" dirty="0"/>
              <a:t>a 30-year record of annual peak flows</a:t>
            </a:r>
          </a:p>
        </p:txBody>
      </p:sp>
      <p:sp>
        <p:nvSpPr>
          <p:cNvPr id="21509" name="Text Box 4"/>
          <p:cNvSpPr txBox="1">
            <a:spLocks noChangeArrowheads="1"/>
          </p:cNvSpPr>
          <p:nvPr/>
        </p:nvSpPr>
        <p:spPr bwMode="auto">
          <a:xfrm>
            <a:off x="5429059" y="2211389"/>
            <a:ext cx="14732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spcBef>
                <a:spcPct val="50000"/>
              </a:spcBef>
            </a:pPr>
            <a:r>
              <a:rPr lang="en-US" altLang="en-US" sz="2000">
                <a:effectLst/>
                <a:latin typeface="Times New Roman" panose="02020603050405020304" pitchFamily="18" charset="0"/>
              </a:rPr>
              <a:t>1962-1991</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fld id="{F657148A-FEE9-4C78-B913-5C2E7C74B22F}" type="slidenum">
              <a:rPr lang="en-US" altLang="en-US">
                <a:latin typeface="Calibri" panose="020F0502020204030204" pitchFamily="34" charset="0"/>
              </a:rPr>
              <a:pPr eaLnBrk="1" hangingPunct="1"/>
              <a:t>14</a:t>
            </a:fld>
            <a:endParaRPr lang="en-US" altLang="en-US" dirty="0">
              <a:latin typeface="Calibri" panose="020F0502020204030204" pitchFamily="34" charset="0"/>
            </a:endParaRPr>
          </a:p>
        </p:txBody>
      </p:sp>
      <p:pic>
        <p:nvPicPr>
          <p:cNvPr id="2253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08521" y="1680651"/>
            <a:ext cx="6900862" cy="4791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9331" name="Rectangle 3"/>
          <p:cNvSpPr>
            <a:spLocks noGrp="1" noChangeArrowheads="1"/>
          </p:cNvSpPr>
          <p:nvPr>
            <p:ph type="title"/>
          </p:nvPr>
        </p:nvSpPr>
        <p:spPr/>
        <p:txBody>
          <a:bodyPr/>
          <a:lstStyle/>
          <a:p>
            <a:pPr eaLnBrk="1" hangingPunct="1">
              <a:defRPr/>
            </a:pPr>
            <a:r>
              <a:rPr lang="en-US"/>
              <a:t>Rank the annual events…</a:t>
            </a:r>
          </a:p>
        </p:txBody>
      </p:sp>
      <p:sp>
        <p:nvSpPr>
          <p:cNvPr id="22533" name="Text Box 4"/>
          <p:cNvSpPr txBox="1">
            <a:spLocks noChangeArrowheads="1"/>
          </p:cNvSpPr>
          <p:nvPr/>
        </p:nvSpPr>
        <p:spPr bwMode="auto">
          <a:xfrm>
            <a:off x="5456558" y="2183889"/>
            <a:ext cx="14732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spcBef>
                <a:spcPct val="50000"/>
              </a:spcBef>
            </a:pPr>
            <a:r>
              <a:rPr lang="en-US" altLang="en-US" sz="2000">
                <a:effectLst/>
                <a:latin typeface="Times New Roman" panose="02020603050405020304" pitchFamily="18" charset="0"/>
              </a:rPr>
              <a:t>1962-1991</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fld id="{B4D2ED64-002F-4132-88CA-126AF0506039}" type="slidenum">
              <a:rPr lang="en-US" altLang="en-US">
                <a:latin typeface="Calibri" panose="020F0502020204030204" pitchFamily="34" charset="0"/>
              </a:rPr>
              <a:pPr eaLnBrk="1" hangingPunct="1"/>
              <a:t>15</a:t>
            </a:fld>
            <a:endParaRPr lang="en-US" altLang="en-US" dirty="0">
              <a:latin typeface="Calibri" panose="020F0502020204030204" pitchFamily="34" charset="0"/>
            </a:endParaRPr>
          </a:p>
        </p:txBody>
      </p:sp>
      <p:pic>
        <p:nvPicPr>
          <p:cNvPr id="1028" name="Picture 1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27058" y="1693864"/>
            <a:ext cx="6718300" cy="4916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035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2296" y="1692275"/>
            <a:ext cx="6737350" cy="4933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0356" name="Rectangle 4"/>
          <p:cNvSpPr>
            <a:spLocks noGrp="1" noChangeArrowheads="1"/>
          </p:cNvSpPr>
          <p:nvPr>
            <p:ph type="title"/>
          </p:nvPr>
        </p:nvSpPr>
        <p:spPr>
          <a:xfrm>
            <a:off x="625642" y="481013"/>
            <a:ext cx="9356558" cy="1143000"/>
          </a:xfrm>
        </p:spPr>
        <p:txBody>
          <a:bodyPr/>
          <a:lstStyle/>
          <a:p>
            <a:pPr eaLnBrk="1" hangingPunct="1">
              <a:defRPr/>
            </a:pPr>
            <a:r>
              <a:rPr lang="en-US" dirty="0"/>
              <a:t>Estimate Exceedance Probability by Relative Frequency</a:t>
            </a:r>
          </a:p>
        </p:txBody>
      </p:sp>
      <p:sp>
        <p:nvSpPr>
          <p:cNvPr id="100357" name="Line 5"/>
          <p:cNvSpPr>
            <a:spLocks noChangeShapeType="1"/>
          </p:cNvSpPr>
          <p:nvPr/>
        </p:nvSpPr>
        <p:spPr bwMode="auto">
          <a:xfrm>
            <a:off x="8337358" y="2443164"/>
            <a:ext cx="0" cy="3330575"/>
          </a:xfrm>
          <a:prstGeom prst="line">
            <a:avLst/>
          </a:prstGeom>
          <a:noFill/>
          <a:ln w="12700">
            <a:solidFill>
              <a:srgbClr val="FF0000"/>
            </a:solidFill>
            <a:round/>
            <a:headEnd/>
            <a:tailEnd/>
          </a:ln>
          <a:effectLst/>
        </p:spPr>
        <p:txBody>
          <a:bodyPr/>
          <a:lstStyle/>
          <a:p>
            <a:pPr>
              <a:defRPr/>
            </a:pPr>
            <a:endParaRPr lang="en-US" dirty="0">
              <a:latin typeface="Calibri" panose="020F0502020204030204" pitchFamily="34" charset="0"/>
            </a:endParaRPr>
          </a:p>
        </p:txBody>
      </p:sp>
      <p:sp>
        <p:nvSpPr>
          <p:cNvPr id="100358" name="Line 6"/>
          <p:cNvSpPr>
            <a:spLocks noChangeShapeType="1"/>
          </p:cNvSpPr>
          <p:nvPr/>
        </p:nvSpPr>
        <p:spPr bwMode="auto">
          <a:xfrm>
            <a:off x="8175433" y="3536951"/>
            <a:ext cx="0" cy="2239963"/>
          </a:xfrm>
          <a:prstGeom prst="line">
            <a:avLst/>
          </a:prstGeom>
          <a:noFill/>
          <a:ln w="12700">
            <a:solidFill>
              <a:srgbClr val="FF0000"/>
            </a:solidFill>
            <a:round/>
            <a:headEnd/>
            <a:tailEnd/>
          </a:ln>
          <a:effectLst/>
        </p:spPr>
        <p:txBody>
          <a:bodyPr/>
          <a:lstStyle/>
          <a:p>
            <a:pPr>
              <a:defRPr/>
            </a:pPr>
            <a:endParaRPr lang="en-US" dirty="0">
              <a:latin typeface="Calibri" panose="020F0502020204030204" pitchFamily="34" charset="0"/>
            </a:endParaRPr>
          </a:p>
        </p:txBody>
      </p:sp>
      <p:sp>
        <p:nvSpPr>
          <p:cNvPr id="1033" name="Text Box 7"/>
          <p:cNvSpPr txBox="1">
            <a:spLocks noChangeArrowheads="1"/>
          </p:cNvSpPr>
          <p:nvPr/>
        </p:nvSpPr>
        <p:spPr bwMode="auto">
          <a:xfrm>
            <a:off x="8732647" y="2155826"/>
            <a:ext cx="1332295"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spcBef>
                <a:spcPct val="50000"/>
              </a:spcBef>
            </a:pPr>
            <a:r>
              <a:rPr lang="en-US" altLang="en-US" dirty="0">
                <a:solidFill>
                  <a:srgbClr val="C00000"/>
                </a:solidFill>
                <a:effectLst/>
                <a:latin typeface="Calibri" panose="020F0502020204030204" pitchFamily="34" charset="0"/>
              </a:rPr>
              <a:t>exceeded </a:t>
            </a:r>
          </a:p>
          <a:p>
            <a:pPr eaLnBrk="1" hangingPunct="1"/>
            <a:r>
              <a:rPr lang="en-US" altLang="en-US" dirty="0">
                <a:solidFill>
                  <a:srgbClr val="C00000"/>
                </a:solidFill>
                <a:effectLst/>
                <a:latin typeface="Calibri" panose="020F0502020204030204" pitchFamily="34" charset="0"/>
              </a:rPr>
              <a:t>1 year of 30 ≈ 1/30       </a:t>
            </a:r>
          </a:p>
          <a:p>
            <a:pPr eaLnBrk="1" hangingPunct="1"/>
            <a:r>
              <a:rPr lang="en-US" altLang="en-US" dirty="0">
                <a:solidFill>
                  <a:srgbClr val="C00000"/>
                </a:solidFill>
                <a:effectLst/>
                <a:latin typeface="Calibri" panose="020F0502020204030204" pitchFamily="34" charset="0"/>
              </a:rPr>
              <a:t>≈ .032</a:t>
            </a:r>
          </a:p>
        </p:txBody>
      </p:sp>
      <p:graphicFrame>
        <p:nvGraphicFramePr>
          <p:cNvPr id="1026" name="Object 14"/>
          <p:cNvGraphicFramePr>
            <a:graphicFrameLocks noChangeAspect="1"/>
          </p:cNvGraphicFramePr>
          <p:nvPr>
            <p:extLst>
              <p:ext uri="{D42A27DB-BD31-4B8C-83A1-F6EECF244321}">
                <p14:modId xmlns:p14="http://schemas.microsoft.com/office/powerpoint/2010/main" val="1469225446"/>
              </p:ext>
            </p:extLst>
          </p:nvPr>
        </p:nvGraphicFramePr>
        <p:xfrm>
          <a:off x="6281547" y="2498726"/>
          <a:ext cx="1246187" cy="1065213"/>
        </p:xfrm>
        <a:graphic>
          <a:graphicData uri="http://schemas.openxmlformats.org/presentationml/2006/ole">
            <mc:AlternateContent xmlns:mc="http://schemas.openxmlformats.org/markup-compatibility/2006">
              <mc:Choice xmlns:v="urn:schemas-microsoft-com:vml" Requires="v">
                <p:oleObj r:id="rId4" imgW="733333" imgH="695238" progId="">
                  <p:embed/>
                </p:oleObj>
              </mc:Choice>
              <mc:Fallback>
                <p:oleObj r:id="rId4" imgW="733333" imgH="695238" progId="">
                  <p:embed/>
                  <p:pic>
                    <p:nvPicPr>
                      <p:cNvPr id="1026" name="Object 1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81547" y="2498726"/>
                        <a:ext cx="1246187" cy="1065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34" name="Text Box 8"/>
          <p:cNvSpPr txBox="1">
            <a:spLocks noChangeArrowheads="1"/>
          </p:cNvSpPr>
          <p:nvPr/>
        </p:nvSpPr>
        <p:spPr bwMode="auto">
          <a:xfrm>
            <a:off x="6256171" y="2447925"/>
            <a:ext cx="1284288" cy="1144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Ins="0" bIns="0">
            <a:spAutoFit/>
          </a:bodyPr>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spcBef>
                <a:spcPct val="50000"/>
              </a:spcBef>
            </a:pPr>
            <a:r>
              <a:rPr lang="en-US" altLang="en-US" dirty="0">
                <a:solidFill>
                  <a:srgbClr val="C00000"/>
                </a:solidFill>
                <a:effectLst/>
                <a:latin typeface="Calibri" panose="020F0502020204030204" pitchFamily="34" charset="0"/>
              </a:rPr>
              <a:t>exceeded </a:t>
            </a:r>
          </a:p>
          <a:p>
            <a:pPr eaLnBrk="1" hangingPunct="1"/>
            <a:r>
              <a:rPr lang="en-US" altLang="en-US" dirty="0">
                <a:solidFill>
                  <a:srgbClr val="C00000"/>
                </a:solidFill>
                <a:effectLst/>
                <a:latin typeface="Calibri" panose="020F0502020204030204" pitchFamily="34" charset="0"/>
              </a:rPr>
              <a:t>2 years of 30 ≈ 2/30          ≈ .065</a:t>
            </a:r>
          </a:p>
        </p:txBody>
      </p:sp>
      <p:sp>
        <p:nvSpPr>
          <p:cNvPr id="100361" name="Line 9"/>
          <p:cNvSpPr>
            <a:spLocks noChangeShapeType="1"/>
          </p:cNvSpPr>
          <p:nvPr/>
        </p:nvSpPr>
        <p:spPr bwMode="auto">
          <a:xfrm flipH="1">
            <a:off x="8351647" y="2428876"/>
            <a:ext cx="327025" cy="219075"/>
          </a:xfrm>
          <a:prstGeom prst="line">
            <a:avLst/>
          </a:prstGeom>
          <a:noFill/>
          <a:ln w="9525">
            <a:solidFill>
              <a:srgbClr val="FF0000"/>
            </a:solidFill>
            <a:round/>
            <a:headEnd/>
            <a:tailEnd/>
          </a:ln>
          <a:effectLst/>
        </p:spPr>
        <p:txBody>
          <a:bodyPr/>
          <a:lstStyle/>
          <a:p>
            <a:pPr>
              <a:defRPr/>
            </a:pPr>
            <a:endParaRPr lang="en-US" dirty="0">
              <a:latin typeface="Calibri" panose="020F0502020204030204" pitchFamily="34" charset="0"/>
            </a:endParaRPr>
          </a:p>
        </p:txBody>
      </p:sp>
      <p:sp>
        <p:nvSpPr>
          <p:cNvPr id="100362" name="Line 10"/>
          <p:cNvSpPr>
            <a:spLocks noChangeShapeType="1"/>
          </p:cNvSpPr>
          <p:nvPr/>
        </p:nvSpPr>
        <p:spPr bwMode="auto">
          <a:xfrm>
            <a:off x="7081646" y="3467101"/>
            <a:ext cx="1090612" cy="817563"/>
          </a:xfrm>
          <a:prstGeom prst="line">
            <a:avLst/>
          </a:prstGeom>
          <a:noFill/>
          <a:ln w="9525">
            <a:solidFill>
              <a:srgbClr val="FF0000"/>
            </a:solidFill>
            <a:round/>
            <a:headEnd/>
            <a:tailEnd/>
          </a:ln>
          <a:effectLst/>
        </p:spPr>
        <p:txBody>
          <a:bodyPr/>
          <a:lstStyle/>
          <a:p>
            <a:pPr>
              <a:defRPr/>
            </a:pPr>
            <a:endParaRPr lang="en-US" dirty="0">
              <a:latin typeface="Calibri" panose="020F0502020204030204" pitchFamily="34" charset="0"/>
            </a:endParaRPr>
          </a:p>
        </p:txBody>
      </p:sp>
      <p:sp>
        <p:nvSpPr>
          <p:cNvPr id="1037" name="Text Box 11"/>
          <p:cNvSpPr txBox="1">
            <a:spLocks noChangeArrowheads="1"/>
          </p:cNvSpPr>
          <p:nvPr/>
        </p:nvSpPr>
        <p:spPr bwMode="auto">
          <a:xfrm>
            <a:off x="3773297" y="3235326"/>
            <a:ext cx="1265237" cy="835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algn="ctr">
              <a:lnSpc>
                <a:spcPct val="90000"/>
              </a:lnSpc>
            </a:pPr>
            <a:r>
              <a:rPr lang="en-US" altLang="en-US" b="1" i="1" dirty="0">
                <a:effectLst/>
                <a:latin typeface="Calibri" panose="020F0502020204030204" pitchFamily="34" charset="0"/>
              </a:rPr>
              <a:t>flow vs plotting position</a:t>
            </a:r>
          </a:p>
        </p:txBody>
      </p:sp>
      <p:sp>
        <p:nvSpPr>
          <p:cNvPr id="100364" name="Line 12"/>
          <p:cNvSpPr>
            <a:spLocks noChangeShapeType="1"/>
          </p:cNvSpPr>
          <p:nvPr/>
        </p:nvSpPr>
        <p:spPr bwMode="auto">
          <a:xfrm>
            <a:off x="4443222" y="4022726"/>
            <a:ext cx="274637" cy="366713"/>
          </a:xfrm>
          <a:prstGeom prst="line">
            <a:avLst/>
          </a:prstGeom>
          <a:noFill/>
          <a:ln w="19050">
            <a:solidFill>
              <a:schemeClr val="tx1"/>
            </a:solidFill>
            <a:round/>
            <a:headEnd/>
            <a:tailEnd type="arrow" w="med" len="med"/>
          </a:ln>
          <a:effectLst/>
        </p:spPr>
        <p:txBody>
          <a:bodyPr/>
          <a:lstStyle/>
          <a:p>
            <a:pPr>
              <a:defRPr/>
            </a:pPr>
            <a:endParaRPr lang="en-US" dirty="0">
              <a:latin typeface="Calibri" panose="020F0502020204030204" pitchFamily="34" charset="0"/>
            </a:endParaRPr>
          </a:p>
        </p:txBody>
      </p:sp>
      <p:sp>
        <p:nvSpPr>
          <p:cNvPr id="3" name="TextBox 2">
            <a:extLst>
              <a:ext uri="{FF2B5EF4-FFF2-40B4-BE49-F238E27FC236}">
                <a16:creationId xmlns:a16="http://schemas.microsoft.com/office/drawing/2014/main" id="{E12A6463-8974-6562-7C9E-7FDA88BBA5E6}"/>
              </a:ext>
            </a:extLst>
          </p:cNvPr>
          <p:cNvSpPr txBox="1"/>
          <p:nvPr/>
        </p:nvSpPr>
        <p:spPr>
          <a:xfrm>
            <a:off x="9451633" y="4214010"/>
            <a:ext cx="2466714" cy="954107"/>
          </a:xfrm>
          <a:prstGeom prst="rect">
            <a:avLst/>
          </a:prstGeom>
          <a:noFill/>
        </p:spPr>
        <p:txBody>
          <a:bodyPr wrap="square" rtlCol="0">
            <a:spAutoFit/>
          </a:bodyPr>
          <a:lstStyle/>
          <a:p>
            <a:pPr algn="ctr"/>
            <a:r>
              <a:rPr lang="en-US" sz="2800" dirty="0">
                <a:solidFill>
                  <a:srgbClr val="FFC000"/>
                </a:solidFill>
                <a:effectLst/>
                <a:latin typeface="Calibri" panose="020F0502020204030204" pitchFamily="34" charset="0"/>
                <a:cs typeface="Calibri" panose="020F0502020204030204" pitchFamily="34" charset="0"/>
              </a:rPr>
              <a:t>Review from Intro Lecture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10035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fld id="{5B5CD67C-F6B9-4446-84E7-8FEB63CB7F61}" type="slidenum">
              <a:rPr lang="en-US" altLang="en-US">
                <a:latin typeface="Calibri" panose="020F0502020204030204" pitchFamily="34" charset="0"/>
              </a:rPr>
              <a:pPr eaLnBrk="1" hangingPunct="1"/>
              <a:t>16</a:t>
            </a:fld>
            <a:endParaRPr lang="en-US" altLang="en-US" dirty="0">
              <a:latin typeface="Calibri" panose="020F0502020204030204" pitchFamily="34" charset="0"/>
            </a:endParaRPr>
          </a:p>
        </p:txBody>
      </p:sp>
      <p:pic>
        <p:nvPicPr>
          <p:cNvPr id="205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41880" y="1677988"/>
            <a:ext cx="6737350" cy="4933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1379" name="Rectangle 3"/>
          <p:cNvSpPr>
            <a:spLocks noGrp="1" noChangeArrowheads="1"/>
          </p:cNvSpPr>
          <p:nvPr>
            <p:ph type="title"/>
          </p:nvPr>
        </p:nvSpPr>
        <p:spPr/>
        <p:txBody>
          <a:bodyPr/>
          <a:lstStyle/>
          <a:p>
            <a:pPr eaLnBrk="1" hangingPunct="1">
              <a:defRPr/>
            </a:pPr>
            <a:r>
              <a:rPr lang="en-US" dirty="0"/>
              <a:t>Use log(flow) and frequency scale</a:t>
            </a:r>
          </a:p>
        </p:txBody>
      </p:sp>
      <p:sp>
        <p:nvSpPr>
          <p:cNvPr id="2055" name="Text Box 16"/>
          <p:cNvSpPr txBox="1">
            <a:spLocks noChangeArrowheads="1"/>
          </p:cNvSpPr>
          <p:nvPr/>
        </p:nvSpPr>
        <p:spPr bwMode="auto">
          <a:xfrm>
            <a:off x="3902417" y="3525839"/>
            <a:ext cx="1265238" cy="835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algn="ctr">
              <a:lnSpc>
                <a:spcPct val="90000"/>
              </a:lnSpc>
            </a:pPr>
            <a:r>
              <a:rPr lang="en-US" altLang="en-US" b="1" i="1" dirty="0">
                <a:effectLst/>
                <a:latin typeface="Calibri" panose="020F0502020204030204" pitchFamily="34" charset="0"/>
              </a:rPr>
              <a:t>flow vs plotting position</a:t>
            </a:r>
          </a:p>
        </p:txBody>
      </p:sp>
      <p:sp>
        <p:nvSpPr>
          <p:cNvPr id="101393" name="Line 17"/>
          <p:cNvSpPr>
            <a:spLocks noChangeShapeType="1"/>
          </p:cNvSpPr>
          <p:nvPr/>
        </p:nvSpPr>
        <p:spPr bwMode="auto">
          <a:xfrm>
            <a:off x="4572342" y="4324351"/>
            <a:ext cx="274638" cy="366713"/>
          </a:xfrm>
          <a:prstGeom prst="line">
            <a:avLst/>
          </a:prstGeom>
          <a:noFill/>
          <a:ln w="19050">
            <a:solidFill>
              <a:schemeClr val="tx1"/>
            </a:solidFill>
            <a:round/>
            <a:headEnd/>
            <a:tailEnd type="arrow" w="med" len="med"/>
          </a:ln>
          <a:effectLst/>
        </p:spPr>
        <p:txBody>
          <a:bodyPr/>
          <a:lstStyle/>
          <a:p>
            <a:pPr>
              <a:defRPr/>
            </a:pPr>
            <a:endParaRPr lang="en-US" dirty="0">
              <a:latin typeface="Calibri" panose="020F0502020204030204" pitchFamily="34" charset="0"/>
            </a:endParaRPr>
          </a:p>
        </p:txBody>
      </p:sp>
      <p:sp>
        <p:nvSpPr>
          <p:cNvPr id="101394" name="Line 18"/>
          <p:cNvSpPr>
            <a:spLocks noChangeShapeType="1"/>
          </p:cNvSpPr>
          <p:nvPr/>
        </p:nvSpPr>
        <p:spPr bwMode="auto">
          <a:xfrm>
            <a:off x="7345705" y="3581401"/>
            <a:ext cx="0" cy="2239963"/>
          </a:xfrm>
          <a:prstGeom prst="line">
            <a:avLst/>
          </a:prstGeom>
          <a:noFill/>
          <a:ln w="12700">
            <a:solidFill>
              <a:srgbClr val="FF0000"/>
            </a:solidFill>
            <a:round/>
            <a:headEnd/>
            <a:tailEnd/>
          </a:ln>
          <a:effectLst/>
        </p:spPr>
        <p:txBody>
          <a:bodyPr/>
          <a:lstStyle/>
          <a:p>
            <a:pPr>
              <a:defRPr/>
            </a:pPr>
            <a:endParaRPr lang="en-US" dirty="0">
              <a:latin typeface="Calibri" panose="020F0502020204030204" pitchFamily="34" charset="0"/>
            </a:endParaRPr>
          </a:p>
        </p:txBody>
      </p:sp>
      <p:graphicFrame>
        <p:nvGraphicFramePr>
          <p:cNvPr id="2050" name="Object 24"/>
          <p:cNvGraphicFramePr>
            <a:graphicFrameLocks noChangeAspect="1"/>
          </p:cNvGraphicFramePr>
          <p:nvPr>
            <p:extLst>
              <p:ext uri="{D42A27DB-BD31-4B8C-83A1-F6EECF244321}">
                <p14:modId xmlns:p14="http://schemas.microsoft.com/office/powerpoint/2010/main" val="1383133825"/>
              </p:ext>
            </p:extLst>
          </p:nvPr>
        </p:nvGraphicFramePr>
        <p:xfrm>
          <a:off x="5112092" y="2749550"/>
          <a:ext cx="1246188" cy="1087438"/>
        </p:xfrm>
        <a:graphic>
          <a:graphicData uri="http://schemas.openxmlformats.org/presentationml/2006/ole">
            <mc:AlternateContent xmlns:mc="http://schemas.openxmlformats.org/markup-compatibility/2006">
              <mc:Choice xmlns:v="urn:schemas-microsoft-com:vml" Requires="v">
                <p:oleObj r:id="rId3" imgW="733333" imgH="695238" progId="">
                  <p:embed/>
                </p:oleObj>
              </mc:Choice>
              <mc:Fallback>
                <p:oleObj r:id="rId3" imgW="733333" imgH="695238" progId="">
                  <p:embed/>
                  <p:pic>
                    <p:nvPicPr>
                      <p:cNvPr id="2050" name="Object 2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12092" y="2749550"/>
                        <a:ext cx="1246188" cy="1087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058" name="Text Box 19"/>
          <p:cNvSpPr txBox="1">
            <a:spLocks noChangeArrowheads="1"/>
          </p:cNvSpPr>
          <p:nvPr/>
        </p:nvSpPr>
        <p:spPr bwMode="auto">
          <a:xfrm>
            <a:off x="5073889" y="2682875"/>
            <a:ext cx="1287567" cy="1144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Ins="0" bIns="0">
            <a:spAutoFit/>
          </a:bodyPr>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spcBef>
                <a:spcPct val="50000"/>
              </a:spcBef>
            </a:pPr>
            <a:r>
              <a:rPr lang="en-US" altLang="en-US" dirty="0">
                <a:solidFill>
                  <a:srgbClr val="C00000"/>
                </a:solidFill>
                <a:effectLst/>
                <a:latin typeface="Calibri" panose="020F0502020204030204" pitchFamily="34" charset="0"/>
              </a:rPr>
              <a:t>exceeded </a:t>
            </a:r>
          </a:p>
          <a:p>
            <a:pPr eaLnBrk="1" hangingPunct="1"/>
            <a:r>
              <a:rPr lang="en-US" altLang="en-US" dirty="0">
                <a:solidFill>
                  <a:srgbClr val="C00000"/>
                </a:solidFill>
                <a:effectLst/>
                <a:latin typeface="Calibri" panose="020F0502020204030204" pitchFamily="34" charset="0"/>
              </a:rPr>
              <a:t>2 years of 30 ≈ 2/30          ≈ .065</a:t>
            </a:r>
          </a:p>
        </p:txBody>
      </p:sp>
      <p:sp>
        <p:nvSpPr>
          <p:cNvPr id="101396" name="Line 20"/>
          <p:cNvSpPr>
            <a:spLocks noChangeShapeType="1"/>
          </p:cNvSpPr>
          <p:nvPr/>
        </p:nvSpPr>
        <p:spPr bwMode="auto">
          <a:xfrm>
            <a:off x="6132856" y="3384551"/>
            <a:ext cx="1209675" cy="944563"/>
          </a:xfrm>
          <a:prstGeom prst="line">
            <a:avLst/>
          </a:prstGeom>
          <a:noFill/>
          <a:ln w="9525">
            <a:solidFill>
              <a:srgbClr val="FF0000"/>
            </a:solidFill>
            <a:round/>
            <a:headEnd/>
            <a:tailEnd/>
          </a:ln>
          <a:effectLst/>
        </p:spPr>
        <p:txBody>
          <a:bodyPr/>
          <a:lstStyle/>
          <a:p>
            <a:pPr>
              <a:defRPr/>
            </a:pPr>
            <a:endParaRPr lang="en-US" dirty="0">
              <a:latin typeface="Calibri" panose="020F0502020204030204" pitchFamily="34" charset="0"/>
            </a:endParaRPr>
          </a:p>
        </p:txBody>
      </p:sp>
      <p:sp>
        <p:nvSpPr>
          <p:cNvPr id="101397" name="Line 21"/>
          <p:cNvSpPr>
            <a:spLocks noChangeShapeType="1"/>
          </p:cNvSpPr>
          <p:nvPr/>
        </p:nvSpPr>
        <p:spPr bwMode="auto">
          <a:xfrm>
            <a:off x="7621930" y="2487614"/>
            <a:ext cx="0" cy="3330575"/>
          </a:xfrm>
          <a:prstGeom prst="line">
            <a:avLst/>
          </a:prstGeom>
          <a:noFill/>
          <a:ln w="12700">
            <a:solidFill>
              <a:srgbClr val="FF0000"/>
            </a:solidFill>
            <a:round/>
            <a:headEnd/>
            <a:tailEnd/>
          </a:ln>
          <a:effectLst/>
        </p:spPr>
        <p:txBody>
          <a:bodyPr/>
          <a:lstStyle/>
          <a:p>
            <a:pPr>
              <a:defRPr/>
            </a:pPr>
            <a:endParaRPr lang="en-US" dirty="0">
              <a:latin typeface="Calibri" panose="020F0502020204030204" pitchFamily="34" charset="0"/>
            </a:endParaRPr>
          </a:p>
        </p:txBody>
      </p:sp>
      <p:graphicFrame>
        <p:nvGraphicFramePr>
          <p:cNvPr id="2051" name="Object 25"/>
          <p:cNvGraphicFramePr>
            <a:graphicFrameLocks noChangeAspect="1"/>
          </p:cNvGraphicFramePr>
          <p:nvPr>
            <p:extLst>
              <p:ext uri="{D42A27DB-BD31-4B8C-83A1-F6EECF244321}">
                <p14:modId xmlns:p14="http://schemas.microsoft.com/office/powerpoint/2010/main" val="2309568195"/>
              </p:ext>
            </p:extLst>
          </p:nvPr>
        </p:nvGraphicFramePr>
        <p:xfrm>
          <a:off x="6362480" y="2084389"/>
          <a:ext cx="1212850" cy="1087437"/>
        </p:xfrm>
        <a:graphic>
          <a:graphicData uri="http://schemas.openxmlformats.org/presentationml/2006/ole">
            <mc:AlternateContent xmlns:mc="http://schemas.openxmlformats.org/markup-compatibility/2006">
              <mc:Choice xmlns:v="urn:schemas-microsoft-com:vml" Requires="v">
                <p:oleObj r:id="rId5" imgW="733333" imgH="695238" progId="">
                  <p:embed/>
                </p:oleObj>
              </mc:Choice>
              <mc:Fallback>
                <p:oleObj r:id="rId5" imgW="733333" imgH="695238" progId="">
                  <p:embed/>
                  <p:pic>
                    <p:nvPicPr>
                      <p:cNvPr id="2051" name="Object 2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62480" y="2084389"/>
                        <a:ext cx="1212850" cy="1087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061" name="Text Box 22"/>
          <p:cNvSpPr txBox="1">
            <a:spLocks noChangeArrowheads="1"/>
          </p:cNvSpPr>
          <p:nvPr/>
        </p:nvSpPr>
        <p:spPr bwMode="auto">
          <a:xfrm>
            <a:off x="6343982" y="2006601"/>
            <a:ext cx="1295398"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spcBef>
                <a:spcPct val="50000"/>
              </a:spcBef>
            </a:pPr>
            <a:r>
              <a:rPr lang="en-US" altLang="en-US" dirty="0">
                <a:solidFill>
                  <a:srgbClr val="C00000"/>
                </a:solidFill>
                <a:effectLst/>
                <a:latin typeface="Calibri" panose="020F0502020204030204" pitchFamily="34" charset="0"/>
              </a:rPr>
              <a:t>exceeded </a:t>
            </a:r>
          </a:p>
          <a:p>
            <a:pPr eaLnBrk="1" hangingPunct="1"/>
            <a:r>
              <a:rPr lang="en-US" altLang="en-US" dirty="0">
                <a:solidFill>
                  <a:srgbClr val="C00000"/>
                </a:solidFill>
                <a:effectLst/>
                <a:latin typeface="Calibri" panose="020F0502020204030204" pitchFamily="34" charset="0"/>
              </a:rPr>
              <a:t>1 year of 30 ≈ 1/30        ≈ .032</a:t>
            </a:r>
          </a:p>
        </p:txBody>
      </p:sp>
      <p:sp>
        <p:nvSpPr>
          <p:cNvPr id="101399" name="Line 23"/>
          <p:cNvSpPr>
            <a:spLocks noChangeShapeType="1"/>
          </p:cNvSpPr>
          <p:nvPr/>
        </p:nvSpPr>
        <p:spPr bwMode="auto">
          <a:xfrm flipH="1" flipV="1">
            <a:off x="7245693" y="2670176"/>
            <a:ext cx="365125" cy="238125"/>
          </a:xfrm>
          <a:prstGeom prst="line">
            <a:avLst/>
          </a:prstGeom>
          <a:noFill/>
          <a:ln w="9525">
            <a:solidFill>
              <a:srgbClr val="FF0000"/>
            </a:solidFill>
            <a:round/>
            <a:headEnd/>
            <a:tailEnd/>
          </a:ln>
          <a:effectLst/>
        </p:spPr>
        <p:txBody>
          <a:bodyPr/>
          <a:lstStyle/>
          <a:p>
            <a:pPr>
              <a:defRPr/>
            </a:pPr>
            <a:endParaRPr lang="en-US" dirty="0">
              <a:latin typeface="Calibri" panose="020F0502020204030204" pitchFamily="34" charset="0"/>
            </a:endParaRPr>
          </a:p>
        </p:txBody>
      </p:sp>
      <p:sp>
        <p:nvSpPr>
          <p:cNvPr id="101403" name="Freeform 27"/>
          <p:cNvSpPr>
            <a:spLocks/>
          </p:cNvSpPr>
          <p:nvPr/>
        </p:nvSpPr>
        <p:spPr bwMode="auto">
          <a:xfrm>
            <a:off x="4051642" y="2524126"/>
            <a:ext cx="4548188" cy="2767013"/>
          </a:xfrm>
          <a:custGeom>
            <a:avLst/>
            <a:gdLst/>
            <a:ahLst/>
            <a:cxnLst>
              <a:cxn ang="0">
                <a:pos x="0" y="1743"/>
              </a:cxn>
              <a:cxn ang="0">
                <a:pos x="528" y="1527"/>
              </a:cxn>
              <a:cxn ang="0">
                <a:pos x="954" y="1248"/>
              </a:cxn>
              <a:cxn ang="0">
                <a:pos x="1242" y="999"/>
              </a:cxn>
              <a:cxn ang="0">
                <a:pos x="1401" y="993"/>
              </a:cxn>
              <a:cxn ang="0">
                <a:pos x="1617" y="834"/>
              </a:cxn>
              <a:cxn ang="0">
                <a:pos x="1809" y="708"/>
              </a:cxn>
              <a:cxn ang="0">
                <a:pos x="2055" y="699"/>
              </a:cxn>
              <a:cxn ang="0">
                <a:pos x="2865" y="0"/>
              </a:cxn>
            </a:cxnLst>
            <a:rect l="0" t="0" r="r" b="b"/>
            <a:pathLst>
              <a:path w="2865" h="1743">
                <a:moveTo>
                  <a:pt x="0" y="1743"/>
                </a:moveTo>
                <a:cubicBezTo>
                  <a:pt x="88" y="1706"/>
                  <a:pt x="369" y="1609"/>
                  <a:pt x="528" y="1527"/>
                </a:cubicBezTo>
                <a:cubicBezTo>
                  <a:pt x="687" y="1445"/>
                  <a:pt x="835" y="1336"/>
                  <a:pt x="954" y="1248"/>
                </a:cubicBezTo>
                <a:cubicBezTo>
                  <a:pt x="1073" y="1160"/>
                  <a:pt x="1167" y="1042"/>
                  <a:pt x="1242" y="999"/>
                </a:cubicBezTo>
                <a:lnTo>
                  <a:pt x="1401" y="993"/>
                </a:lnTo>
                <a:cubicBezTo>
                  <a:pt x="1463" y="966"/>
                  <a:pt x="1549" y="881"/>
                  <a:pt x="1617" y="834"/>
                </a:cubicBezTo>
                <a:cubicBezTo>
                  <a:pt x="1685" y="787"/>
                  <a:pt x="1736" y="731"/>
                  <a:pt x="1809" y="708"/>
                </a:cubicBezTo>
                <a:lnTo>
                  <a:pt x="2055" y="699"/>
                </a:lnTo>
                <a:cubicBezTo>
                  <a:pt x="2231" y="581"/>
                  <a:pt x="2696" y="146"/>
                  <a:pt x="2865" y="0"/>
                </a:cubicBezTo>
              </a:path>
            </a:pathLst>
          </a:custGeom>
          <a:noFill/>
          <a:ln w="28575" cmpd="sng">
            <a:solidFill>
              <a:srgbClr val="008000"/>
            </a:solidFill>
            <a:round/>
            <a:headEnd/>
            <a:tailEnd/>
          </a:ln>
          <a:effectLst/>
        </p:spPr>
        <p:txBody>
          <a:bodyPr/>
          <a:lstStyle/>
          <a:p>
            <a:pPr>
              <a:defRPr/>
            </a:pPr>
            <a:endParaRPr lang="en-US" dirty="0">
              <a:latin typeface="Calibri" panose="020F0502020204030204" pitchFamily="34" charset="0"/>
            </a:endParaRPr>
          </a:p>
        </p:txBody>
      </p:sp>
      <p:pic>
        <p:nvPicPr>
          <p:cNvPr id="2064" name="Picture 1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740367" y="4665664"/>
            <a:ext cx="6565900" cy="1304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3" name="Straight Arrow Connector 2">
            <a:extLst>
              <a:ext uri="{FF2B5EF4-FFF2-40B4-BE49-F238E27FC236}">
                <a16:creationId xmlns:a16="http://schemas.microsoft.com/office/drawing/2014/main" id="{3EAEC1D5-51E4-4955-9962-6084B44B6B70}"/>
              </a:ext>
            </a:extLst>
          </p:cNvPr>
          <p:cNvCxnSpPr/>
          <p:nvPr/>
        </p:nvCxnSpPr>
        <p:spPr bwMode="auto">
          <a:xfrm flipH="1" flipV="1">
            <a:off x="8377084" y="2908301"/>
            <a:ext cx="1002890" cy="617538"/>
          </a:xfrm>
          <a:prstGeom prst="straightConnector1">
            <a:avLst/>
          </a:prstGeom>
          <a:solidFill>
            <a:schemeClr val="accent1"/>
          </a:solidFill>
          <a:ln w="12700" cap="flat" cmpd="sng" algn="ctr">
            <a:solidFill>
              <a:srgbClr val="008000"/>
            </a:solidFill>
            <a:prstDash val="solid"/>
            <a:round/>
            <a:headEnd type="none" w="med" len="med"/>
            <a:tailEnd type="arrow" w="med" len="med"/>
          </a:ln>
          <a:effectLst/>
        </p:spPr>
      </p:cxnSp>
      <p:sp>
        <p:nvSpPr>
          <p:cNvPr id="4" name="TextBox 3">
            <a:extLst>
              <a:ext uri="{FF2B5EF4-FFF2-40B4-BE49-F238E27FC236}">
                <a16:creationId xmlns:a16="http://schemas.microsoft.com/office/drawing/2014/main" id="{ED1DABC4-6728-4FFA-8919-F40A092E95EE}"/>
              </a:ext>
            </a:extLst>
          </p:cNvPr>
          <p:cNvSpPr txBox="1"/>
          <p:nvPr/>
        </p:nvSpPr>
        <p:spPr>
          <a:xfrm>
            <a:off x="9387348" y="3038168"/>
            <a:ext cx="1711208" cy="707886"/>
          </a:xfrm>
          <a:prstGeom prst="rect">
            <a:avLst/>
          </a:prstGeom>
          <a:noFill/>
        </p:spPr>
        <p:txBody>
          <a:bodyPr wrap="square" rtlCol="0">
            <a:spAutoFit/>
          </a:bodyPr>
          <a:lstStyle/>
          <a:p>
            <a:r>
              <a:rPr lang="en-US" sz="2000" b="1" dirty="0">
                <a:solidFill>
                  <a:srgbClr val="008000"/>
                </a:solidFill>
                <a:effectLst/>
                <a:latin typeface="Ink Free" panose="03080402000500000000" pitchFamily="66" charset="0"/>
              </a:rPr>
              <a:t>how do we extrapolate?</a:t>
            </a:r>
          </a:p>
        </p:txBody>
      </p:sp>
      <p:sp>
        <p:nvSpPr>
          <p:cNvPr id="2" name="TextBox 1">
            <a:extLst>
              <a:ext uri="{FF2B5EF4-FFF2-40B4-BE49-F238E27FC236}">
                <a16:creationId xmlns:a16="http://schemas.microsoft.com/office/drawing/2014/main" id="{C8C60B76-A1CC-51B8-4818-212E7EC0F493}"/>
              </a:ext>
            </a:extLst>
          </p:cNvPr>
          <p:cNvSpPr txBox="1"/>
          <p:nvPr/>
        </p:nvSpPr>
        <p:spPr>
          <a:xfrm>
            <a:off x="9451633" y="4214010"/>
            <a:ext cx="2466714" cy="954107"/>
          </a:xfrm>
          <a:prstGeom prst="rect">
            <a:avLst/>
          </a:prstGeom>
          <a:noFill/>
        </p:spPr>
        <p:txBody>
          <a:bodyPr wrap="square" rtlCol="0">
            <a:spAutoFit/>
          </a:bodyPr>
          <a:lstStyle/>
          <a:p>
            <a:pPr algn="ctr"/>
            <a:r>
              <a:rPr lang="en-US" sz="2800" dirty="0">
                <a:solidFill>
                  <a:srgbClr val="FFC000"/>
                </a:solidFill>
                <a:effectLst/>
                <a:latin typeface="Calibri" panose="020F0502020204030204" pitchFamily="34" charset="0"/>
                <a:cs typeface="Calibri" panose="020F0502020204030204" pitchFamily="34" charset="0"/>
              </a:rPr>
              <a:t>Review from Intro Lecture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0140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fld id="{65ACFCC6-785A-48BE-8163-E4BFD17BE57D}" type="slidenum">
              <a:rPr lang="en-US" altLang="en-US">
                <a:latin typeface="Calibri" panose="020F0502020204030204" pitchFamily="34" charset="0"/>
              </a:rPr>
              <a:pPr eaLnBrk="1" hangingPunct="1"/>
              <a:t>17</a:t>
            </a:fld>
            <a:endParaRPr lang="en-US" altLang="en-US" dirty="0">
              <a:latin typeface="Calibri" panose="020F0502020204030204" pitchFamily="34" charset="0"/>
            </a:endParaRPr>
          </a:p>
        </p:txBody>
      </p:sp>
      <p:sp>
        <p:nvSpPr>
          <p:cNvPr id="9218" name="Rectangle 2"/>
          <p:cNvSpPr>
            <a:spLocks noGrp="1" noChangeArrowheads="1"/>
          </p:cNvSpPr>
          <p:nvPr>
            <p:ph type="title"/>
          </p:nvPr>
        </p:nvSpPr>
        <p:spPr/>
        <p:txBody>
          <a:bodyPr/>
          <a:lstStyle/>
          <a:p>
            <a:pPr eaLnBrk="1" hangingPunct="1">
              <a:defRPr/>
            </a:pPr>
            <a:r>
              <a:rPr lang="en-US" dirty="0"/>
              <a:t>Remember the simple plotting position?</a:t>
            </a:r>
          </a:p>
        </p:txBody>
      </p:sp>
      <p:sp>
        <p:nvSpPr>
          <p:cNvPr id="9219" name="Rectangle 3"/>
          <p:cNvSpPr>
            <a:spLocks noGrp="1" noChangeArrowheads="1"/>
          </p:cNvSpPr>
          <p:nvPr>
            <p:ph type="body" idx="1"/>
          </p:nvPr>
        </p:nvSpPr>
        <p:spPr>
          <a:xfrm>
            <a:off x="1072529" y="1481138"/>
            <a:ext cx="9138271" cy="4830762"/>
          </a:xfrm>
        </p:spPr>
        <p:txBody>
          <a:bodyPr/>
          <a:lstStyle/>
          <a:p>
            <a:pPr eaLnBrk="1" hangingPunct="1">
              <a:defRPr/>
            </a:pPr>
            <a:r>
              <a:rPr lang="en-US" sz="2600" dirty="0"/>
              <a:t>Rank the N observed flows from </a:t>
            </a:r>
            <a:r>
              <a:rPr lang="en-US" sz="2600" dirty="0">
                <a:solidFill>
                  <a:srgbClr val="C00000"/>
                </a:solidFill>
              </a:rPr>
              <a:t>largest to smallest</a:t>
            </a:r>
          </a:p>
          <a:p>
            <a:pPr eaLnBrk="1" hangingPunct="1">
              <a:spcBef>
                <a:spcPct val="55000"/>
              </a:spcBef>
              <a:buFontTx/>
              <a:buNone/>
              <a:defRPr/>
            </a:pPr>
            <a:r>
              <a:rPr lang="en-US" sz="2400" dirty="0"/>
              <a:t>		The top ranked event has rank		m = 1</a:t>
            </a:r>
          </a:p>
          <a:p>
            <a:pPr eaLnBrk="1" hangingPunct="1">
              <a:buFontTx/>
              <a:buNone/>
              <a:defRPr/>
            </a:pPr>
            <a:r>
              <a:rPr lang="en-US" sz="2400" dirty="0"/>
              <a:t>		The second largest event has rank		m = 2</a:t>
            </a:r>
          </a:p>
          <a:p>
            <a:pPr eaLnBrk="1" hangingPunct="1">
              <a:spcBef>
                <a:spcPts val="0"/>
              </a:spcBef>
              <a:buNone/>
              <a:defRPr/>
            </a:pPr>
            <a:r>
              <a:rPr lang="en-US" sz="1600" dirty="0"/>
              <a:t>			...</a:t>
            </a:r>
          </a:p>
          <a:p>
            <a:pPr eaLnBrk="1" hangingPunct="1">
              <a:buFontTx/>
              <a:buNone/>
              <a:defRPr/>
            </a:pPr>
            <a:r>
              <a:rPr lang="en-US" sz="2400" dirty="0"/>
              <a:t>		The smallest event has rank			m = N 	</a:t>
            </a:r>
          </a:p>
          <a:p>
            <a:pPr eaLnBrk="1" hangingPunct="1">
              <a:spcBef>
                <a:spcPct val="70000"/>
              </a:spcBef>
              <a:defRPr/>
            </a:pPr>
            <a:r>
              <a:rPr lang="en-US" sz="2600" dirty="0"/>
              <a:t>Estimate cumulative frequency based on the relative frequency of observations within the sample</a:t>
            </a:r>
          </a:p>
          <a:p>
            <a:pPr eaLnBrk="1" hangingPunct="1">
              <a:spcBef>
                <a:spcPct val="55000"/>
              </a:spcBef>
              <a:buFontTx/>
              <a:buNone/>
              <a:defRPr/>
            </a:pPr>
            <a:r>
              <a:rPr lang="en-US" sz="2400" dirty="0"/>
              <a:t>		incremental probability of each		1/N</a:t>
            </a:r>
          </a:p>
          <a:p>
            <a:pPr eaLnBrk="1" hangingPunct="1">
              <a:spcBef>
                <a:spcPct val="30000"/>
              </a:spcBef>
              <a:buFontTx/>
              <a:buNone/>
              <a:defRPr/>
            </a:pPr>
            <a:r>
              <a:rPr lang="en-US" sz="2400" dirty="0"/>
              <a:t>		exceedance probability of each		m/N</a:t>
            </a:r>
          </a:p>
          <a:p>
            <a:pPr eaLnBrk="1" hangingPunct="1">
              <a:spcBef>
                <a:spcPct val="30000"/>
              </a:spcBef>
              <a:buFontTx/>
              <a:buNone/>
              <a:defRPr/>
            </a:pPr>
            <a:r>
              <a:rPr lang="en-US" sz="2400" dirty="0"/>
              <a:t>		</a:t>
            </a:r>
            <a:r>
              <a:rPr lang="en-US" sz="2400" u="sng" dirty="0">
                <a:solidFill>
                  <a:srgbClr val="C00000"/>
                </a:solidFill>
              </a:rPr>
              <a:t>simple Plotting Position</a:t>
            </a:r>
            <a:r>
              <a:rPr lang="en-US" sz="2400" dirty="0">
                <a:solidFill>
                  <a:srgbClr val="C00000"/>
                </a:solidFill>
              </a:rPr>
              <a:t> 			m/N</a:t>
            </a:r>
          </a:p>
        </p:txBody>
      </p:sp>
      <p:sp>
        <p:nvSpPr>
          <p:cNvPr id="5" name="TextBox 4"/>
          <p:cNvSpPr txBox="1"/>
          <p:nvPr/>
        </p:nvSpPr>
        <p:spPr>
          <a:xfrm>
            <a:off x="8820727" y="2082553"/>
            <a:ext cx="2032000" cy="1631216"/>
          </a:xfrm>
          <a:prstGeom prst="rect">
            <a:avLst/>
          </a:prstGeom>
          <a:noFill/>
        </p:spPr>
        <p:txBody>
          <a:bodyPr>
            <a:spAutoFit/>
          </a:bodyPr>
          <a:lstStyle/>
          <a:p>
            <a:pPr>
              <a:defRPr/>
            </a:pPr>
            <a:r>
              <a:rPr lang="en-US" sz="2000" b="1" dirty="0">
                <a:solidFill>
                  <a:srgbClr val="0070C0"/>
                </a:solidFill>
                <a:effectLst/>
                <a:latin typeface="Ink Free" panose="03080402000500000000" pitchFamily="66" charset="0"/>
              </a:rPr>
              <a:t>the rank is the number of times the observation has been equaled or exceeded…</a:t>
            </a:r>
          </a:p>
        </p:txBody>
      </p:sp>
      <p:sp>
        <p:nvSpPr>
          <p:cNvPr id="2" name="TextBox 1">
            <a:extLst>
              <a:ext uri="{FF2B5EF4-FFF2-40B4-BE49-F238E27FC236}">
                <a16:creationId xmlns:a16="http://schemas.microsoft.com/office/drawing/2014/main" id="{7C7599C0-B302-0569-85E3-BD798840E451}"/>
              </a:ext>
            </a:extLst>
          </p:cNvPr>
          <p:cNvSpPr txBox="1"/>
          <p:nvPr/>
        </p:nvSpPr>
        <p:spPr>
          <a:xfrm>
            <a:off x="9470106" y="4601938"/>
            <a:ext cx="2466714" cy="954107"/>
          </a:xfrm>
          <a:prstGeom prst="rect">
            <a:avLst/>
          </a:prstGeom>
          <a:noFill/>
        </p:spPr>
        <p:txBody>
          <a:bodyPr wrap="square" rtlCol="0">
            <a:spAutoFit/>
          </a:bodyPr>
          <a:lstStyle/>
          <a:p>
            <a:pPr algn="ctr"/>
            <a:r>
              <a:rPr lang="en-US" sz="2800" dirty="0">
                <a:solidFill>
                  <a:srgbClr val="FFC000"/>
                </a:solidFill>
                <a:effectLst/>
                <a:latin typeface="Calibri" panose="020F0502020204030204" pitchFamily="34" charset="0"/>
                <a:cs typeface="Calibri" panose="020F0502020204030204" pitchFamily="34" charset="0"/>
              </a:rPr>
              <a:t>Review from Intro Lecture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21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219">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219">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219">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9219">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219">
                                            <p:txEl>
                                              <p:pRg st="5" end="5"/>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9219">
                                            <p:txEl>
                                              <p:pRg st="6" end="6"/>
                                            </p:txEl>
                                          </p:spTgt>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9219">
                                            <p:txEl>
                                              <p:pRg st="7" end="7"/>
                                            </p:txEl>
                                          </p:spTgt>
                                        </p:tgtEl>
                                        <p:attrNameLst>
                                          <p:attrName>style.visibility</p:attrName>
                                        </p:attrNameLst>
                                      </p:cBhvr>
                                      <p:to>
                                        <p:strVal val="visible"/>
                                      </p:to>
                                    </p:set>
                                  </p:childTnLst>
                                </p:cTn>
                              </p:par>
                            </p:childTnLst>
                          </p:cTn>
                        </p:par>
                      </p:childTnLst>
                    </p:cTn>
                  </p:par>
                  <p:par>
                    <p:cTn id="29" fill="hold" nodeType="clickPar">
                      <p:stCondLst>
                        <p:cond delay="indefinite"/>
                      </p:stCondLst>
                      <p:childTnLst>
                        <p:par>
                          <p:cTn id="30" fill="hold" nodeType="withGroup">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9219">
                                            <p:txEl>
                                              <p:pRg st="8" end="8"/>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uiExpand="1" build="p"/>
      <p:bldP spid="5" grpId="0" uiExpand="1"/>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fld id="{BD982DFC-496A-46FF-ACCF-C4C90F0500BB}" type="slidenum">
              <a:rPr lang="en-US" altLang="en-US">
                <a:latin typeface="Calibri" panose="020F0502020204030204" pitchFamily="34" charset="0"/>
              </a:rPr>
              <a:pPr eaLnBrk="1" hangingPunct="1"/>
              <a:t>18</a:t>
            </a:fld>
            <a:endParaRPr lang="en-US" altLang="en-US" dirty="0">
              <a:latin typeface="Calibri" panose="020F0502020204030204" pitchFamily="34" charset="0"/>
            </a:endParaRPr>
          </a:p>
        </p:txBody>
      </p:sp>
      <p:sp>
        <p:nvSpPr>
          <p:cNvPr id="11266" name="Rectangle 2"/>
          <p:cNvSpPr>
            <a:spLocks noGrp="1" noChangeArrowheads="1"/>
          </p:cNvSpPr>
          <p:nvPr>
            <p:ph type="title"/>
          </p:nvPr>
        </p:nvSpPr>
        <p:spPr/>
        <p:txBody>
          <a:bodyPr/>
          <a:lstStyle/>
          <a:p>
            <a:pPr eaLnBrk="1" hangingPunct="1">
              <a:defRPr/>
            </a:pPr>
            <a:r>
              <a:rPr lang="en-US" dirty="0"/>
              <a:t>A Problem with simple PP = m/N</a:t>
            </a:r>
          </a:p>
        </p:txBody>
      </p:sp>
      <p:sp>
        <p:nvSpPr>
          <p:cNvPr id="11267" name="Rectangle 3"/>
          <p:cNvSpPr>
            <a:spLocks noGrp="1" noChangeArrowheads="1"/>
          </p:cNvSpPr>
          <p:nvPr>
            <p:ph type="body" idx="1"/>
          </p:nvPr>
        </p:nvSpPr>
        <p:spPr>
          <a:xfrm>
            <a:off x="1072529" y="1656920"/>
            <a:ext cx="9138271" cy="4469243"/>
          </a:xfrm>
        </p:spPr>
        <p:txBody>
          <a:bodyPr/>
          <a:lstStyle/>
          <a:p>
            <a:pPr eaLnBrk="1" hangingPunct="1">
              <a:spcBef>
                <a:spcPct val="25000"/>
              </a:spcBef>
              <a:defRPr/>
            </a:pPr>
            <a:r>
              <a:rPr lang="en-US" sz="3000" dirty="0"/>
              <a:t>Probability of exceeding the smallest value is </a:t>
            </a:r>
            <a:r>
              <a:rPr lang="en-US" sz="3000" dirty="0">
                <a:solidFill>
                  <a:srgbClr val="C00000"/>
                </a:solidFill>
              </a:rPr>
              <a:t>N/N = 1.0</a:t>
            </a:r>
          </a:p>
          <a:p>
            <a:pPr lvl="1" eaLnBrk="1" hangingPunct="1">
              <a:spcBef>
                <a:spcPct val="25000"/>
              </a:spcBef>
              <a:defRPr/>
            </a:pPr>
            <a:r>
              <a:rPr lang="en-US" dirty="0"/>
              <a:t>this is unreasonable</a:t>
            </a:r>
          </a:p>
          <a:p>
            <a:pPr lvl="1" eaLnBrk="1" hangingPunct="1">
              <a:spcBef>
                <a:spcPct val="25000"/>
              </a:spcBef>
              <a:defRPr/>
            </a:pPr>
            <a:r>
              <a:rPr lang="en-US" dirty="0"/>
              <a:t>it also implies a problem with the exceedance probability estimates for other values	</a:t>
            </a:r>
          </a:p>
          <a:p>
            <a:pPr eaLnBrk="1" hangingPunct="1">
              <a:spcBef>
                <a:spcPct val="50000"/>
              </a:spcBef>
              <a:defRPr/>
            </a:pPr>
            <a:r>
              <a:rPr lang="en-US" sz="3000" dirty="0"/>
              <a:t>Plotting position m/N is therefore </a:t>
            </a:r>
            <a:r>
              <a:rPr lang="en-US" sz="3000" u="sng" dirty="0">
                <a:solidFill>
                  <a:srgbClr val="C00000"/>
                </a:solidFill>
              </a:rPr>
              <a:t>statistically biased</a:t>
            </a:r>
            <a:r>
              <a:rPr lang="en-US" sz="3000" dirty="0">
                <a:solidFill>
                  <a:srgbClr val="C00000"/>
                </a:solidFill>
              </a:rPr>
              <a:t> </a:t>
            </a:r>
          </a:p>
        </p:txBody>
      </p:sp>
      <p:sp>
        <p:nvSpPr>
          <p:cNvPr id="2" name="TextBox 1">
            <a:extLst>
              <a:ext uri="{FF2B5EF4-FFF2-40B4-BE49-F238E27FC236}">
                <a16:creationId xmlns:a16="http://schemas.microsoft.com/office/drawing/2014/main" id="{E8F8CCA6-6C6E-694D-F27E-5F7809ECDAB9}"/>
              </a:ext>
            </a:extLst>
          </p:cNvPr>
          <p:cNvSpPr txBox="1"/>
          <p:nvPr/>
        </p:nvSpPr>
        <p:spPr>
          <a:xfrm>
            <a:off x="8737600" y="4980628"/>
            <a:ext cx="2466714" cy="954107"/>
          </a:xfrm>
          <a:prstGeom prst="rect">
            <a:avLst/>
          </a:prstGeom>
          <a:noFill/>
        </p:spPr>
        <p:txBody>
          <a:bodyPr wrap="square" rtlCol="0">
            <a:spAutoFit/>
          </a:bodyPr>
          <a:lstStyle/>
          <a:p>
            <a:pPr algn="ctr"/>
            <a:r>
              <a:rPr lang="en-US" sz="2800" dirty="0">
                <a:solidFill>
                  <a:srgbClr val="FFC000"/>
                </a:solidFill>
                <a:effectLst/>
                <a:latin typeface="Calibri" panose="020F0502020204030204" pitchFamily="34" charset="0"/>
                <a:cs typeface="Calibri" panose="020F0502020204030204" pitchFamily="34" charset="0"/>
              </a:rPr>
              <a:t>Review from Intro Lecture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fld id="{938C0F49-D380-4486-A425-1364951E9B44}" type="slidenum">
              <a:rPr lang="en-US" altLang="en-US">
                <a:latin typeface="Calibri" panose="020F0502020204030204" pitchFamily="34" charset="0"/>
              </a:rPr>
              <a:pPr eaLnBrk="1" hangingPunct="1"/>
              <a:t>19</a:t>
            </a:fld>
            <a:endParaRPr lang="en-US" altLang="en-US" dirty="0">
              <a:latin typeface="Calibri" panose="020F0502020204030204" pitchFamily="34" charset="0"/>
            </a:endParaRPr>
          </a:p>
        </p:txBody>
      </p:sp>
      <p:graphicFrame>
        <p:nvGraphicFramePr>
          <p:cNvPr id="3074" name="Object 231"/>
          <p:cNvGraphicFramePr>
            <a:graphicFrameLocks noChangeAspect="1"/>
          </p:cNvGraphicFramePr>
          <p:nvPr>
            <p:extLst>
              <p:ext uri="{D42A27DB-BD31-4B8C-83A1-F6EECF244321}">
                <p14:modId xmlns:p14="http://schemas.microsoft.com/office/powerpoint/2010/main" val="3535143310"/>
              </p:ext>
            </p:extLst>
          </p:nvPr>
        </p:nvGraphicFramePr>
        <p:xfrm>
          <a:off x="3225705" y="0"/>
          <a:ext cx="6619875" cy="6858000"/>
        </p:xfrm>
        <a:graphic>
          <a:graphicData uri="http://schemas.openxmlformats.org/presentationml/2006/ole">
            <mc:AlternateContent xmlns:mc="http://schemas.openxmlformats.org/markup-compatibility/2006">
              <mc:Choice xmlns:v="urn:schemas-microsoft-com:vml" Requires="v">
                <p:oleObj name="Document" r:id="rId2" imgW="5952994" imgH="5980009" progId="Word.Document.8">
                  <p:embed/>
                </p:oleObj>
              </mc:Choice>
              <mc:Fallback>
                <p:oleObj name="Document" r:id="rId2" imgW="5952994" imgH="5980009" progId="Word.Document.8">
                  <p:embed/>
                  <p:pic>
                    <p:nvPicPr>
                      <p:cNvPr id="3074" name="Object 231"/>
                      <p:cNvPicPr>
                        <a:picLocks noChangeAspect="1" noChangeArrowheads="1"/>
                      </p:cNvPicPr>
                      <p:nvPr/>
                    </p:nvPicPr>
                    <p:blipFill>
                      <a:blip r:embed="rId3">
                        <a:extLst>
                          <a:ext uri="{28A0092B-C50C-407E-A947-70E740481C1C}">
                            <a14:useLocalDpi xmlns:a14="http://schemas.microsoft.com/office/drawing/2010/main" val="0"/>
                          </a:ext>
                        </a:extLst>
                      </a:blip>
                      <a:srcRect r="323" b="3065"/>
                      <a:stretch>
                        <a:fillRect/>
                      </a:stretch>
                    </p:blipFill>
                    <p:spPr bwMode="auto">
                      <a:xfrm>
                        <a:off x="3225705" y="0"/>
                        <a:ext cx="6619875" cy="68580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076" name="Text Box 232"/>
          <p:cNvSpPr txBox="1">
            <a:spLocks noChangeArrowheads="1"/>
          </p:cNvSpPr>
          <p:nvPr/>
        </p:nvSpPr>
        <p:spPr bwMode="auto">
          <a:xfrm>
            <a:off x="1003204" y="1828801"/>
            <a:ext cx="2209800" cy="2523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spcBef>
                <a:spcPct val="30000"/>
              </a:spcBef>
            </a:pPr>
            <a:r>
              <a:rPr lang="en-US" altLang="en-US" sz="2000" b="1" dirty="0">
                <a:effectLst/>
                <a:latin typeface="Calibri" panose="020F0502020204030204" pitchFamily="34" charset="0"/>
              </a:rPr>
              <a:t>EXAMPLE: </a:t>
            </a:r>
          </a:p>
          <a:p>
            <a:pPr eaLnBrk="1" hangingPunct="1">
              <a:spcBef>
                <a:spcPct val="30000"/>
              </a:spcBef>
            </a:pPr>
            <a:r>
              <a:rPr lang="en-US" altLang="en-US" sz="2000" b="1" dirty="0">
                <a:effectLst/>
                <a:latin typeface="Calibri" panose="020F0502020204030204" pitchFamily="34" charset="0"/>
              </a:rPr>
              <a:t>MILL CREEK, LOS MOLINOS, CALIFORNIA</a:t>
            </a:r>
          </a:p>
          <a:p>
            <a:pPr eaLnBrk="1" hangingPunct="1">
              <a:spcBef>
                <a:spcPct val="30000"/>
              </a:spcBef>
            </a:pPr>
            <a:r>
              <a:rPr lang="en-US" altLang="en-US" sz="2000" dirty="0">
                <a:effectLst/>
                <a:latin typeface="Calibri" panose="020F0502020204030204" pitchFamily="34" charset="0"/>
              </a:rPr>
              <a:t>simple </a:t>
            </a:r>
          </a:p>
          <a:p>
            <a:pPr eaLnBrk="1" hangingPunct="1">
              <a:spcBef>
                <a:spcPts val="0"/>
              </a:spcBef>
            </a:pPr>
            <a:r>
              <a:rPr lang="en-US" altLang="en-US" sz="2000" dirty="0">
                <a:effectLst/>
                <a:latin typeface="Calibri" panose="020F0502020204030204" pitchFamily="34" charset="0"/>
              </a:rPr>
              <a:t>PLOTTING POSITION m/N</a:t>
            </a:r>
          </a:p>
        </p:txBody>
      </p:sp>
      <p:cxnSp>
        <p:nvCxnSpPr>
          <p:cNvPr id="5" name="Straight Connector 4"/>
          <p:cNvCxnSpPr/>
          <p:nvPr/>
        </p:nvCxnSpPr>
        <p:spPr bwMode="auto">
          <a:xfrm>
            <a:off x="6356254" y="0"/>
            <a:ext cx="0" cy="6858000"/>
          </a:xfrm>
          <a:prstGeom prst="line">
            <a:avLst/>
          </a:prstGeom>
          <a:solidFill>
            <a:schemeClr val="accent1"/>
          </a:solidFill>
          <a:ln w="28575" cap="flat" cmpd="sng" algn="ctr">
            <a:solidFill>
              <a:srgbClr val="00B0F0"/>
            </a:solidFill>
            <a:prstDash val="solid"/>
            <a:round/>
            <a:headEnd type="none" w="med" len="med"/>
            <a:tailEnd type="none" w="med" len="med"/>
          </a:ln>
          <a:effectLst/>
        </p:spPr>
      </p:cxn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FBD17B-E983-4B59-8BF7-BEB309AA6E39}"/>
              </a:ext>
            </a:extLst>
          </p:cNvPr>
          <p:cNvSpPr>
            <a:spLocks noGrp="1"/>
          </p:cNvSpPr>
          <p:nvPr>
            <p:ph type="title"/>
          </p:nvPr>
        </p:nvSpPr>
        <p:spPr/>
        <p:txBody>
          <a:bodyPr/>
          <a:lstStyle/>
          <a:p>
            <a:r>
              <a:rPr lang="en-US" dirty="0"/>
              <a:t>Goals</a:t>
            </a:r>
          </a:p>
        </p:txBody>
      </p:sp>
      <p:sp>
        <p:nvSpPr>
          <p:cNvPr id="3" name="Content Placeholder 2">
            <a:extLst>
              <a:ext uri="{FF2B5EF4-FFF2-40B4-BE49-F238E27FC236}">
                <a16:creationId xmlns:a16="http://schemas.microsoft.com/office/drawing/2014/main" id="{277E0AF0-265F-4868-A9B2-7381FEA193A8}"/>
              </a:ext>
            </a:extLst>
          </p:cNvPr>
          <p:cNvSpPr>
            <a:spLocks noGrp="1"/>
          </p:cNvSpPr>
          <p:nvPr>
            <p:ph idx="1"/>
          </p:nvPr>
        </p:nvSpPr>
        <p:spPr>
          <a:xfrm>
            <a:off x="609600" y="1600201"/>
            <a:ext cx="9502588" cy="4525963"/>
          </a:xfrm>
        </p:spPr>
        <p:txBody>
          <a:bodyPr/>
          <a:lstStyle/>
          <a:p>
            <a:pPr>
              <a:spcBef>
                <a:spcPts val="1800"/>
              </a:spcBef>
            </a:pPr>
            <a:r>
              <a:rPr lang="en-US" sz="2800" dirty="0"/>
              <a:t>Know how a graphical frequency curve differs from an analytical frequency curve</a:t>
            </a:r>
          </a:p>
          <a:p>
            <a:pPr>
              <a:spcBef>
                <a:spcPts val="1800"/>
              </a:spcBef>
            </a:pPr>
            <a:r>
              <a:rPr lang="en-US" sz="2800" dirty="0"/>
              <a:t>Understand plotting positions, what they estimate, and how they differ from each other</a:t>
            </a:r>
          </a:p>
          <a:p>
            <a:pPr lvl="1">
              <a:spcBef>
                <a:spcPts val="1800"/>
              </a:spcBef>
            </a:pPr>
            <a:r>
              <a:rPr lang="en-US" dirty="0"/>
              <a:t>and that plotting positions are the basis for a graphical frequency curve</a:t>
            </a:r>
          </a:p>
          <a:p>
            <a:pPr>
              <a:spcBef>
                <a:spcPts val="1800"/>
              </a:spcBef>
            </a:pPr>
            <a:r>
              <a:rPr lang="en-US" sz="2800" dirty="0"/>
              <a:t>Become familiar with the methods of developing graphical frequency curves for regulated flow and stage</a:t>
            </a:r>
          </a:p>
        </p:txBody>
      </p:sp>
      <p:sp>
        <p:nvSpPr>
          <p:cNvPr id="4" name="Slide Number Placeholder 3">
            <a:extLst>
              <a:ext uri="{FF2B5EF4-FFF2-40B4-BE49-F238E27FC236}">
                <a16:creationId xmlns:a16="http://schemas.microsoft.com/office/drawing/2014/main" id="{ECBA38B0-42EB-479C-8E83-C500A6BBD1F8}"/>
              </a:ext>
            </a:extLst>
          </p:cNvPr>
          <p:cNvSpPr>
            <a:spLocks noGrp="1"/>
          </p:cNvSpPr>
          <p:nvPr>
            <p:ph type="sldNum" sz="quarter" idx="12"/>
          </p:nvPr>
        </p:nvSpPr>
        <p:spPr/>
        <p:txBody>
          <a:bodyPr/>
          <a:lstStyle/>
          <a:p>
            <a:fld id="{59E58734-ED60-4D27-8C35-72E5C714C57E}" type="slidenum">
              <a:rPr lang="en-US" altLang="en-US" smtClean="0"/>
              <a:pPr/>
              <a:t>2</a:t>
            </a:fld>
            <a:endParaRPr lang="en-US" altLang="en-US"/>
          </a:p>
        </p:txBody>
      </p:sp>
    </p:spTree>
    <p:extLst>
      <p:ext uri="{BB962C8B-B14F-4D97-AF65-F5344CB8AC3E}">
        <p14:creationId xmlns:p14="http://schemas.microsoft.com/office/powerpoint/2010/main" val="125092075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fld id="{4E8B316D-E23C-486D-B0C4-983F823F6F6C}" type="slidenum">
              <a:rPr lang="en-US" altLang="en-US">
                <a:latin typeface="Calibri" panose="020F0502020204030204" pitchFamily="34" charset="0"/>
              </a:rPr>
              <a:pPr eaLnBrk="1" hangingPunct="1"/>
              <a:t>20</a:t>
            </a:fld>
            <a:endParaRPr lang="en-US" altLang="en-US" dirty="0">
              <a:latin typeface="Calibri" panose="020F0502020204030204" pitchFamily="34" charset="0"/>
            </a:endParaRPr>
          </a:p>
        </p:txBody>
      </p:sp>
      <p:pic>
        <p:nvPicPr>
          <p:cNvPr id="25603"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33983" y="404814"/>
            <a:ext cx="6618288" cy="6135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4455" name="Rectangle 7"/>
          <p:cNvSpPr>
            <a:spLocks noChangeArrowheads="1"/>
          </p:cNvSpPr>
          <p:nvPr/>
        </p:nvSpPr>
        <p:spPr bwMode="auto">
          <a:xfrm>
            <a:off x="1379908" y="5689601"/>
            <a:ext cx="50800" cy="55563"/>
          </a:xfrm>
          <a:prstGeom prst="rect">
            <a:avLst/>
          </a:prstGeom>
          <a:solidFill>
            <a:srgbClr val="000066"/>
          </a:solidFill>
          <a:ln w="9525">
            <a:solidFill>
              <a:srgbClr val="000066"/>
            </a:solidFill>
            <a:miter lim="800000"/>
            <a:headEnd/>
            <a:tailEnd/>
          </a:ln>
          <a:effectLst/>
        </p:spPr>
        <p:txBody>
          <a:bodyPr wrap="none" anchor="ctr"/>
          <a:lstStyle/>
          <a:p>
            <a:pPr>
              <a:defRPr/>
            </a:pPr>
            <a:endParaRPr lang="en-US" dirty="0">
              <a:latin typeface="Calibri" panose="020F0502020204030204" pitchFamily="34" charset="0"/>
            </a:endParaRPr>
          </a:p>
        </p:txBody>
      </p:sp>
      <p:sp>
        <p:nvSpPr>
          <p:cNvPr id="104456" name="Oval 8"/>
          <p:cNvSpPr>
            <a:spLocks noChangeArrowheads="1"/>
          </p:cNvSpPr>
          <p:nvPr/>
        </p:nvSpPr>
        <p:spPr bwMode="auto">
          <a:xfrm>
            <a:off x="1094159" y="5448300"/>
            <a:ext cx="676275" cy="571500"/>
          </a:xfrm>
          <a:prstGeom prst="ellipse">
            <a:avLst/>
          </a:prstGeom>
          <a:noFill/>
          <a:ln w="9525">
            <a:solidFill>
              <a:srgbClr val="C00000"/>
            </a:solidFill>
            <a:round/>
            <a:headEnd/>
            <a:tailEnd/>
          </a:ln>
          <a:effectLst/>
        </p:spPr>
        <p:txBody>
          <a:bodyPr wrap="none" anchor="ctr"/>
          <a:lstStyle/>
          <a:p>
            <a:pPr>
              <a:defRPr/>
            </a:pPr>
            <a:endParaRPr lang="en-US" dirty="0">
              <a:latin typeface="Calibri" panose="020F0502020204030204" pitchFamily="34" charset="0"/>
            </a:endParaRPr>
          </a:p>
        </p:txBody>
      </p:sp>
      <p:pic>
        <p:nvPicPr>
          <p:cNvPr id="25606" name="Picture 1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19771" y="4824413"/>
            <a:ext cx="6191250" cy="1238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p:cNvSpPr txBox="1"/>
          <p:nvPr/>
        </p:nvSpPr>
        <p:spPr>
          <a:xfrm>
            <a:off x="3224584" y="5959475"/>
            <a:ext cx="1393825" cy="260350"/>
          </a:xfrm>
          <a:prstGeom prst="rect">
            <a:avLst/>
          </a:prstGeom>
          <a:noFill/>
        </p:spPr>
        <p:txBody>
          <a:bodyPr>
            <a:spAutoFit/>
          </a:bodyPr>
          <a:lstStyle/>
          <a:p>
            <a:pPr>
              <a:defRPr/>
            </a:pPr>
            <a:r>
              <a:rPr lang="en-US" sz="1050" dirty="0">
                <a:effectLst/>
                <a:latin typeface="Arial" pitchFamily="34" charset="0"/>
                <a:cs typeface="Arial" pitchFamily="34" charset="0"/>
              </a:rPr>
              <a:t>99.5 99               95</a:t>
            </a:r>
          </a:p>
        </p:txBody>
      </p:sp>
      <p:sp>
        <p:nvSpPr>
          <p:cNvPr id="8" name="Rectangle 7"/>
          <p:cNvSpPr/>
          <p:nvPr/>
        </p:nvSpPr>
        <p:spPr bwMode="auto">
          <a:xfrm>
            <a:off x="1368797" y="5675314"/>
            <a:ext cx="66675" cy="71437"/>
          </a:xfrm>
          <a:prstGeom prst="rect">
            <a:avLst/>
          </a:prstGeom>
          <a:noFill/>
          <a:ln w="9525" cap="flat" cmpd="sng" algn="ctr">
            <a:solidFill>
              <a:schemeClr val="bg1"/>
            </a:solidFill>
            <a:prstDash val="solid"/>
            <a:round/>
            <a:headEnd type="none" w="med" len="med"/>
            <a:tailEnd type="none" w="med" len="med"/>
          </a:ln>
          <a:effectLst/>
        </p:spPr>
        <p:txBody>
          <a:bodyPr/>
          <a:lstStyle/>
          <a:p>
            <a:pPr>
              <a:defRPr/>
            </a:pPr>
            <a:endParaRPr lang="en-US" dirty="0">
              <a:latin typeface="Calibri" panose="020F0502020204030204" pitchFamily="34"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Slide Number Placeholder 6"/>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fld id="{72CD96F2-B269-4B08-B285-3CEBAD5E530B}" type="slidenum">
              <a:rPr lang="en-US" altLang="en-US">
                <a:latin typeface="Calibri" panose="020F0502020204030204" pitchFamily="34" charset="0"/>
              </a:rPr>
              <a:pPr eaLnBrk="1" hangingPunct="1"/>
              <a:t>21</a:t>
            </a:fld>
            <a:endParaRPr lang="en-US" altLang="en-US" dirty="0">
              <a:latin typeface="Calibri" panose="020F0502020204030204" pitchFamily="34" charset="0"/>
            </a:endParaRPr>
          </a:p>
        </p:txBody>
      </p:sp>
      <p:sp>
        <p:nvSpPr>
          <p:cNvPr id="14338" name="Rectangle 2"/>
          <p:cNvSpPr>
            <a:spLocks noGrp="1" noChangeArrowheads="1"/>
          </p:cNvSpPr>
          <p:nvPr>
            <p:ph type="title"/>
          </p:nvPr>
        </p:nvSpPr>
        <p:spPr/>
        <p:txBody>
          <a:bodyPr/>
          <a:lstStyle/>
          <a:p>
            <a:pPr eaLnBrk="1" hangingPunct="1">
              <a:defRPr/>
            </a:pPr>
            <a:r>
              <a:rPr lang="en-US" dirty="0"/>
              <a:t>Choosing a Plotting Position</a:t>
            </a:r>
          </a:p>
        </p:txBody>
      </p:sp>
      <p:sp>
        <p:nvSpPr>
          <p:cNvPr id="14339" name="Rectangle 3"/>
          <p:cNvSpPr>
            <a:spLocks noGrp="1" noChangeArrowheads="1"/>
          </p:cNvSpPr>
          <p:nvPr>
            <p:ph type="body" sz="half" idx="1"/>
          </p:nvPr>
        </p:nvSpPr>
        <p:spPr>
          <a:xfrm>
            <a:off x="1072529" y="1417638"/>
            <a:ext cx="9920897" cy="4678362"/>
          </a:xfrm>
        </p:spPr>
        <p:txBody>
          <a:bodyPr/>
          <a:lstStyle/>
          <a:p>
            <a:pPr eaLnBrk="1" hangingPunct="1">
              <a:spcBef>
                <a:spcPct val="40000"/>
              </a:spcBef>
              <a:buFontTx/>
              <a:buNone/>
              <a:defRPr/>
            </a:pPr>
            <a:r>
              <a:rPr lang="en-US" dirty="0"/>
              <a:t>How Should a Plotting Position Be Chosen?</a:t>
            </a:r>
            <a:endParaRPr lang="en-US" sz="3600" dirty="0"/>
          </a:p>
          <a:p>
            <a:pPr eaLnBrk="1" hangingPunct="1">
              <a:spcBef>
                <a:spcPct val="40000"/>
              </a:spcBef>
              <a:buFontTx/>
              <a:buNone/>
              <a:defRPr/>
            </a:pPr>
            <a:r>
              <a:rPr lang="en-US" sz="2400" dirty="0"/>
              <a:t>	P</a:t>
            </a:r>
            <a:r>
              <a:rPr lang="en-US" sz="2600" dirty="0"/>
              <a:t>lotting position is an </a:t>
            </a:r>
            <a:r>
              <a:rPr lang="en-US" sz="2600" u="sng" dirty="0">
                <a:solidFill>
                  <a:srgbClr val="C00000"/>
                </a:solidFill>
              </a:rPr>
              <a:t>estimator</a:t>
            </a:r>
            <a:r>
              <a:rPr lang="en-US" sz="2600" dirty="0">
                <a:solidFill>
                  <a:srgbClr val="C00000"/>
                </a:solidFill>
              </a:rPr>
              <a:t> </a:t>
            </a:r>
            <a:r>
              <a:rPr lang="en-US" sz="2600" dirty="0"/>
              <a:t>of exceedance probability</a:t>
            </a:r>
          </a:p>
          <a:p>
            <a:pPr lvl="1" eaLnBrk="1" hangingPunct="1">
              <a:spcBef>
                <a:spcPct val="40000"/>
              </a:spcBef>
              <a:defRPr/>
            </a:pPr>
            <a:r>
              <a:rPr lang="en-US" sz="2400" dirty="0"/>
              <a:t>an estimator is generally a function of the data</a:t>
            </a:r>
          </a:p>
          <a:p>
            <a:pPr lvl="1" eaLnBrk="1" hangingPunct="1">
              <a:spcBef>
                <a:spcPct val="10000"/>
              </a:spcBef>
              <a:defRPr/>
            </a:pPr>
            <a:r>
              <a:rPr lang="en-US" sz="2400" dirty="0"/>
              <a:t>two plotting position estimators seen so far are the </a:t>
            </a:r>
            <a:r>
              <a:rPr lang="en-US" sz="2400" u="sng" dirty="0"/>
              <a:t>Median</a:t>
            </a:r>
            <a:r>
              <a:rPr lang="en-US" sz="2400" dirty="0"/>
              <a:t> and   </a:t>
            </a:r>
            <a:r>
              <a:rPr lang="en-US" sz="2400" u="sng" dirty="0"/>
              <a:t>Weibull</a:t>
            </a:r>
            <a:r>
              <a:rPr lang="en-US" sz="2400" dirty="0"/>
              <a:t> plotting positions</a:t>
            </a:r>
          </a:p>
          <a:p>
            <a:pPr eaLnBrk="1" hangingPunct="1">
              <a:spcBef>
                <a:spcPct val="65000"/>
              </a:spcBef>
              <a:buFontTx/>
              <a:buNone/>
              <a:defRPr/>
            </a:pPr>
            <a:r>
              <a:rPr lang="en-US" sz="2400" dirty="0"/>
              <a:t>	</a:t>
            </a:r>
            <a:r>
              <a:rPr lang="en-US" sz="2600" dirty="0">
                <a:solidFill>
                  <a:srgbClr val="C00000"/>
                </a:solidFill>
              </a:rPr>
              <a:t>Other estimators discussed so far have been for the MEAN,    standard deviation and skew</a:t>
            </a:r>
          </a:p>
          <a:p>
            <a:pPr eaLnBrk="1" hangingPunct="1">
              <a:spcBef>
                <a:spcPct val="40000"/>
              </a:spcBef>
              <a:buFontTx/>
              <a:buNone/>
              <a:defRPr/>
            </a:pPr>
            <a:r>
              <a:rPr lang="en-US" sz="2600" dirty="0"/>
              <a:t>	Remember that an estimator for the mean was given as:</a:t>
            </a:r>
          </a:p>
        </p:txBody>
      </p:sp>
      <p:graphicFrame>
        <p:nvGraphicFramePr>
          <p:cNvPr id="4098" name="Object 4"/>
          <p:cNvGraphicFramePr>
            <a:graphicFrameLocks noGrp="1" noChangeAspect="1"/>
          </p:cNvGraphicFramePr>
          <p:nvPr>
            <p:ph sz="half" idx="2"/>
            <p:extLst>
              <p:ext uri="{D42A27DB-BD31-4B8C-83A1-F6EECF244321}">
                <p14:modId xmlns:p14="http://schemas.microsoft.com/office/powerpoint/2010/main" val="1309693812"/>
              </p:ext>
            </p:extLst>
          </p:nvPr>
        </p:nvGraphicFramePr>
        <p:xfrm>
          <a:off x="4003651" y="5561012"/>
          <a:ext cx="1981200" cy="922338"/>
        </p:xfrm>
        <a:graphic>
          <a:graphicData uri="http://schemas.openxmlformats.org/presentationml/2006/ole">
            <mc:AlternateContent xmlns:mc="http://schemas.openxmlformats.org/markup-compatibility/2006">
              <mc:Choice xmlns:v="urn:schemas-microsoft-com:vml" Requires="v">
                <p:oleObj name="Equation" r:id="rId2" imgW="927000" imgH="431640" progId="Equation.3">
                  <p:embed/>
                </p:oleObj>
              </mc:Choice>
              <mc:Fallback>
                <p:oleObj name="Equation" r:id="rId2" imgW="927000" imgH="431640" progId="Equation.3">
                  <p:embed/>
                  <p:pic>
                    <p:nvPicPr>
                      <p:cNvPr id="4098" name="Object 4"/>
                      <p:cNvPicPr>
                        <a:picLocks noChangeAspect="1" noChangeArrowheads="1"/>
                      </p:cNvPicPr>
                      <p:nvPr/>
                    </p:nvPicPr>
                    <p:blipFill>
                      <a:blip r:embed="rId3">
                        <a:lum bright="-100000"/>
                        <a:extLst>
                          <a:ext uri="{28A0092B-C50C-407E-A947-70E740481C1C}">
                            <a14:useLocalDpi xmlns:a14="http://schemas.microsoft.com/office/drawing/2010/main" val="0"/>
                          </a:ext>
                        </a:extLst>
                      </a:blip>
                      <a:srcRect/>
                      <a:stretch>
                        <a:fillRect/>
                      </a:stretch>
                    </p:blipFill>
                    <p:spPr bwMode="auto">
                      <a:xfrm>
                        <a:off x="4003651" y="5561012"/>
                        <a:ext cx="1981200" cy="9223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 name="TextBox 1">
            <a:extLst>
              <a:ext uri="{FF2B5EF4-FFF2-40B4-BE49-F238E27FC236}">
                <a16:creationId xmlns:a16="http://schemas.microsoft.com/office/drawing/2014/main" id="{F6FADCC3-86B3-0E63-ACD3-39752EECB611}"/>
              </a:ext>
            </a:extLst>
          </p:cNvPr>
          <p:cNvSpPr txBox="1"/>
          <p:nvPr/>
        </p:nvSpPr>
        <p:spPr>
          <a:xfrm>
            <a:off x="7522408" y="5440362"/>
            <a:ext cx="2787129" cy="1384995"/>
          </a:xfrm>
          <a:prstGeom prst="rect">
            <a:avLst/>
          </a:prstGeom>
          <a:noFill/>
        </p:spPr>
        <p:txBody>
          <a:bodyPr wrap="square" rtlCol="0">
            <a:spAutoFit/>
          </a:bodyPr>
          <a:lstStyle/>
          <a:p>
            <a:pPr algn="ctr"/>
            <a:r>
              <a:rPr lang="en-US" sz="2800" dirty="0">
                <a:solidFill>
                  <a:srgbClr val="FFC000"/>
                </a:solidFill>
                <a:effectLst/>
                <a:latin typeface="Calibri" panose="020F0502020204030204" pitchFamily="34" charset="0"/>
                <a:cs typeface="Calibri" panose="020F0502020204030204" pitchFamily="34" charset="0"/>
              </a:rPr>
              <a:t>Review from Uncertainty Lecture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33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339">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4339">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4339">
                                            <p:txEl>
                                              <p:pRg st="3" end="3"/>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339">
                                            <p:txEl>
                                              <p:pRg st="4" end="4"/>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4339">
                                            <p:txEl>
                                              <p:pRg st="5" end="5"/>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09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9" grpId="0" uiExpand="1" build="p"/>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Number Placeholder 5"/>
          <p:cNvSpPr>
            <a:spLocks noGrp="1"/>
          </p:cNvSpPr>
          <p:nvPr>
            <p:ph type="sldNum" sz="quarter" idx="12"/>
          </p:nvPr>
        </p:nvSpPr>
        <p:spPr>
          <a:noFill/>
        </p:spPr>
        <p:txBody>
          <a:bodyPr/>
          <a:lstStyle/>
          <a:p>
            <a:fld id="{D6488088-E4C8-4929-9F33-15A24E670AE5}" type="slidenum">
              <a:rPr lang="en-US" smtClean="0"/>
              <a:pPr/>
              <a:t>22</a:t>
            </a:fld>
            <a:endParaRPr lang="en-US" dirty="0"/>
          </a:p>
        </p:txBody>
      </p:sp>
      <p:sp>
        <p:nvSpPr>
          <p:cNvPr id="25603" name="Rectangle 3"/>
          <p:cNvSpPr>
            <a:spLocks noGrp="1" noChangeArrowheads="1"/>
          </p:cNvSpPr>
          <p:nvPr>
            <p:ph type="body" idx="1"/>
          </p:nvPr>
        </p:nvSpPr>
        <p:spPr>
          <a:xfrm>
            <a:off x="1074419" y="1524000"/>
            <a:ext cx="6301740" cy="5105400"/>
          </a:xfrm>
        </p:spPr>
        <p:txBody>
          <a:bodyPr/>
          <a:lstStyle/>
          <a:p>
            <a:pPr marL="0" indent="0" eaLnBrk="1" hangingPunct="1">
              <a:buFontTx/>
              <a:buNone/>
              <a:defRPr/>
            </a:pPr>
            <a:r>
              <a:rPr lang="en-US" sz="2700" dirty="0"/>
              <a:t>Consider the sample mean, an </a:t>
            </a:r>
            <a:r>
              <a:rPr lang="en-US" sz="2700" u="sng" dirty="0"/>
              <a:t>unbiased</a:t>
            </a:r>
            <a:r>
              <a:rPr lang="en-US" sz="2700" dirty="0"/>
              <a:t> estimator of the pop. mean</a:t>
            </a:r>
          </a:p>
          <a:p>
            <a:pPr marL="0" indent="0" eaLnBrk="1" hangingPunct="1">
              <a:spcBef>
                <a:spcPts val="1200"/>
              </a:spcBef>
              <a:buNone/>
              <a:defRPr/>
            </a:pPr>
            <a:r>
              <a:rPr lang="en-US" sz="2700" dirty="0">
                <a:solidFill>
                  <a:srgbClr val="008000"/>
                </a:solidFill>
              </a:rPr>
              <a:t>Let’s examine properties of estimating    the mean from 10 data points</a:t>
            </a:r>
            <a:r>
              <a:rPr lang="en-US" sz="2700" dirty="0">
                <a:solidFill>
                  <a:srgbClr val="0033CC"/>
                </a:solidFill>
              </a:rPr>
              <a:t> </a:t>
            </a:r>
          </a:p>
          <a:p>
            <a:pPr lvl="1" eaLnBrk="1" hangingPunct="1">
              <a:spcBef>
                <a:spcPts val="1200"/>
              </a:spcBef>
              <a:defRPr/>
            </a:pPr>
            <a:r>
              <a:rPr lang="en-US" sz="2400" dirty="0"/>
              <a:t>There exists an actual “population” probability distribution of X</a:t>
            </a:r>
          </a:p>
          <a:p>
            <a:pPr lvl="1" eaLnBrk="1" hangingPunct="1">
              <a:spcBef>
                <a:spcPts val="1200"/>
              </a:spcBef>
              <a:defRPr/>
            </a:pPr>
            <a:r>
              <a:rPr lang="en-US" sz="2400" dirty="0"/>
              <a:t>The distribution of X has a mean </a:t>
            </a:r>
            <a:r>
              <a:rPr lang="en-US" sz="2400" dirty="0">
                <a:latin typeface="Symbol" pitchFamily="18" charset="2"/>
              </a:rPr>
              <a:t>m</a:t>
            </a:r>
            <a:r>
              <a:rPr lang="en-US" sz="2400" dirty="0"/>
              <a:t>           and standard deviation </a:t>
            </a:r>
            <a:r>
              <a:rPr lang="en-US" sz="2400" dirty="0">
                <a:latin typeface="Symbol" pitchFamily="18" charset="2"/>
              </a:rPr>
              <a:t>s</a:t>
            </a:r>
            <a:endParaRPr lang="en-US" sz="2400" baseline="-25000" dirty="0">
              <a:latin typeface="Symbol" pitchFamily="18" charset="2"/>
            </a:endParaRPr>
          </a:p>
          <a:p>
            <a:pPr lvl="1" eaLnBrk="1" hangingPunct="1">
              <a:spcBef>
                <a:spcPts val="600"/>
              </a:spcBef>
              <a:defRPr/>
            </a:pPr>
            <a:r>
              <a:rPr lang="en-US" sz="2400" dirty="0"/>
              <a:t>As an experiment, we’ll generate               </a:t>
            </a:r>
            <a:r>
              <a:rPr lang="en-US" sz="2400" dirty="0">
                <a:solidFill>
                  <a:srgbClr val="008000"/>
                </a:solidFill>
              </a:rPr>
              <a:t>10-member random samples </a:t>
            </a:r>
            <a:r>
              <a:rPr lang="en-US" sz="2400" dirty="0"/>
              <a:t>of flow X from the distribution of X above, </a:t>
            </a:r>
            <a:r>
              <a:rPr lang="en-US" sz="2400" dirty="0">
                <a:solidFill>
                  <a:srgbClr val="008000"/>
                </a:solidFill>
              </a:rPr>
              <a:t>100 times </a:t>
            </a:r>
          </a:p>
          <a:p>
            <a:pPr eaLnBrk="1" hangingPunct="1">
              <a:buFontTx/>
              <a:buNone/>
              <a:defRPr/>
            </a:pPr>
            <a:r>
              <a:rPr lang="en-US" sz="2400" dirty="0"/>
              <a:t>	</a:t>
            </a:r>
          </a:p>
          <a:p>
            <a:pPr eaLnBrk="1" hangingPunct="1">
              <a:spcBef>
                <a:spcPts val="0"/>
              </a:spcBef>
              <a:buNone/>
              <a:defRPr/>
            </a:pPr>
            <a:endParaRPr lang="en-US" sz="2400" dirty="0"/>
          </a:p>
          <a:p>
            <a:pPr eaLnBrk="1" hangingPunct="1">
              <a:spcBef>
                <a:spcPts val="0"/>
              </a:spcBef>
              <a:buNone/>
              <a:defRPr/>
            </a:pPr>
            <a:r>
              <a:rPr lang="en-US" sz="2400" dirty="0"/>
              <a:t>	</a:t>
            </a:r>
          </a:p>
          <a:p>
            <a:pPr eaLnBrk="1" hangingPunct="1">
              <a:spcBef>
                <a:spcPts val="0"/>
              </a:spcBef>
              <a:buNone/>
              <a:defRPr/>
            </a:pPr>
            <a:r>
              <a:rPr lang="en-US" sz="2400" dirty="0"/>
              <a:t>		</a:t>
            </a:r>
            <a:endParaRPr lang="en-US" sz="2400" b="1" dirty="0">
              <a:latin typeface="Symbol" pitchFamily="18" charset="2"/>
            </a:endParaRPr>
          </a:p>
        </p:txBody>
      </p:sp>
      <p:sp>
        <p:nvSpPr>
          <p:cNvPr id="25619" name="Rectangle 19"/>
          <p:cNvSpPr>
            <a:spLocks noGrp="1" noChangeArrowheads="1"/>
          </p:cNvSpPr>
          <p:nvPr>
            <p:ph type="title"/>
          </p:nvPr>
        </p:nvSpPr>
        <p:spPr/>
        <p:txBody>
          <a:bodyPr/>
          <a:lstStyle/>
          <a:p>
            <a:pPr eaLnBrk="1" hangingPunct="1">
              <a:defRPr/>
            </a:pPr>
            <a:r>
              <a:rPr lang="en-US" dirty="0"/>
              <a:t>Creating a Sampling Distribution</a:t>
            </a:r>
          </a:p>
        </p:txBody>
      </p:sp>
      <p:grpSp>
        <p:nvGrpSpPr>
          <p:cNvPr id="2" name="Group 13"/>
          <p:cNvGrpSpPr>
            <a:grpSpLocks/>
          </p:cNvGrpSpPr>
          <p:nvPr/>
        </p:nvGrpSpPr>
        <p:grpSpPr bwMode="auto">
          <a:xfrm>
            <a:off x="6667499" y="3068528"/>
            <a:ext cx="5149852" cy="2253417"/>
            <a:chOff x="2111374" y="2761198"/>
            <a:chExt cx="5149852" cy="2253417"/>
          </a:xfrm>
        </p:grpSpPr>
        <p:sp>
          <p:nvSpPr>
            <p:cNvPr id="39942" name="Line 4"/>
            <p:cNvSpPr>
              <a:spLocks noChangeShapeType="1"/>
            </p:cNvSpPr>
            <p:nvPr/>
          </p:nvSpPr>
          <p:spPr bwMode="auto">
            <a:xfrm>
              <a:off x="2111374" y="4591050"/>
              <a:ext cx="4803775" cy="0"/>
            </a:xfrm>
            <a:prstGeom prst="line">
              <a:avLst/>
            </a:prstGeom>
            <a:noFill/>
            <a:ln w="19050">
              <a:solidFill>
                <a:schemeClr val="tx1"/>
              </a:solidFill>
              <a:round/>
              <a:headEnd type="arrow" w="med" len="med"/>
              <a:tailEnd type="arrow" w="med" len="med"/>
            </a:ln>
          </p:spPr>
          <p:txBody>
            <a:bodyPr/>
            <a:lstStyle/>
            <a:p>
              <a:endParaRPr lang="en-US" dirty="0">
                <a:latin typeface="Calibri" panose="020F0502020204030204" pitchFamily="34" charset="0"/>
              </a:endParaRPr>
            </a:p>
          </p:txBody>
        </p:sp>
        <p:sp>
          <p:nvSpPr>
            <p:cNvPr id="39943" name="TextBox 18"/>
            <p:cNvSpPr txBox="1">
              <a:spLocks noChangeArrowheads="1"/>
            </p:cNvSpPr>
            <p:nvPr/>
          </p:nvSpPr>
          <p:spPr bwMode="auto">
            <a:xfrm>
              <a:off x="6477000" y="4552950"/>
              <a:ext cx="390525" cy="461665"/>
            </a:xfrm>
            <a:prstGeom prst="rect">
              <a:avLst/>
            </a:prstGeom>
            <a:noFill/>
            <a:ln w="9525">
              <a:noFill/>
              <a:miter lim="800000"/>
              <a:headEnd/>
              <a:tailEnd/>
            </a:ln>
          </p:spPr>
          <p:txBody>
            <a:bodyPr>
              <a:spAutoFit/>
            </a:bodyPr>
            <a:lstStyle/>
            <a:p>
              <a:r>
                <a:rPr lang="en-US" sz="2400" dirty="0">
                  <a:effectLst/>
                  <a:latin typeface="Calibri" panose="020F0502020204030204" pitchFamily="34" charset="0"/>
                </a:rPr>
                <a:t>X</a:t>
              </a:r>
            </a:p>
          </p:txBody>
        </p:sp>
        <p:sp>
          <p:nvSpPr>
            <p:cNvPr id="39944" name="Line 5"/>
            <p:cNvSpPr>
              <a:spLocks noChangeShapeType="1"/>
            </p:cNvSpPr>
            <p:nvPr/>
          </p:nvSpPr>
          <p:spPr bwMode="auto">
            <a:xfrm flipV="1">
              <a:off x="4557078" y="3609975"/>
              <a:ext cx="0" cy="981075"/>
            </a:xfrm>
            <a:prstGeom prst="line">
              <a:avLst/>
            </a:prstGeom>
            <a:noFill/>
            <a:ln w="19050">
              <a:solidFill>
                <a:schemeClr val="tx1"/>
              </a:solidFill>
              <a:round/>
              <a:headEnd type="arrow" w="med" len="med"/>
              <a:tailEnd/>
            </a:ln>
          </p:spPr>
          <p:txBody>
            <a:bodyPr/>
            <a:lstStyle/>
            <a:p>
              <a:endParaRPr lang="en-US" dirty="0">
                <a:latin typeface="Calibri" panose="020F0502020204030204" pitchFamily="34" charset="0"/>
              </a:endParaRPr>
            </a:p>
          </p:txBody>
        </p:sp>
        <p:sp>
          <p:nvSpPr>
            <p:cNvPr id="39945" name="TextBox 21"/>
            <p:cNvSpPr txBox="1">
              <a:spLocks noChangeArrowheads="1"/>
            </p:cNvSpPr>
            <p:nvPr/>
          </p:nvSpPr>
          <p:spPr bwMode="auto">
            <a:xfrm>
              <a:off x="4377691" y="4505325"/>
              <a:ext cx="485775" cy="461665"/>
            </a:xfrm>
            <a:prstGeom prst="rect">
              <a:avLst/>
            </a:prstGeom>
            <a:noFill/>
            <a:ln w="9525">
              <a:noFill/>
              <a:miter lim="800000"/>
              <a:headEnd/>
              <a:tailEnd/>
            </a:ln>
          </p:spPr>
          <p:txBody>
            <a:bodyPr>
              <a:spAutoFit/>
            </a:bodyPr>
            <a:lstStyle/>
            <a:p>
              <a:r>
                <a:rPr lang="en-US" sz="2400" dirty="0">
                  <a:effectLst/>
                  <a:latin typeface="Symbol" pitchFamily="18" charset="2"/>
                </a:rPr>
                <a:t>m</a:t>
              </a:r>
            </a:p>
          </p:txBody>
        </p:sp>
        <p:sp>
          <p:nvSpPr>
            <p:cNvPr id="39946" name="Line 7"/>
            <p:cNvSpPr>
              <a:spLocks noChangeShapeType="1"/>
            </p:cNvSpPr>
            <p:nvPr/>
          </p:nvSpPr>
          <p:spPr bwMode="auto">
            <a:xfrm>
              <a:off x="3883978" y="4135438"/>
              <a:ext cx="674687" cy="0"/>
            </a:xfrm>
            <a:prstGeom prst="line">
              <a:avLst/>
            </a:prstGeom>
            <a:noFill/>
            <a:ln w="19050">
              <a:solidFill>
                <a:schemeClr val="tx1"/>
              </a:solidFill>
              <a:round/>
              <a:headEnd type="arrow" w="med" len="med"/>
              <a:tailEnd type="arrow" w="med" len="med"/>
            </a:ln>
          </p:spPr>
          <p:txBody>
            <a:bodyPr/>
            <a:lstStyle/>
            <a:p>
              <a:endParaRPr lang="en-US" dirty="0">
                <a:latin typeface="Calibri" panose="020F0502020204030204" pitchFamily="34" charset="0"/>
              </a:endParaRPr>
            </a:p>
          </p:txBody>
        </p:sp>
        <p:sp>
          <p:nvSpPr>
            <p:cNvPr id="39947" name="TextBox 24"/>
            <p:cNvSpPr txBox="1">
              <a:spLocks noChangeArrowheads="1"/>
            </p:cNvSpPr>
            <p:nvPr/>
          </p:nvSpPr>
          <p:spPr bwMode="auto">
            <a:xfrm>
              <a:off x="4130040" y="3648075"/>
              <a:ext cx="400051" cy="461665"/>
            </a:xfrm>
            <a:prstGeom prst="rect">
              <a:avLst/>
            </a:prstGeom>
            <a:noFill/>
            <a:ln w="9525">
              <a:noFill/>
              <a:miter lim="800000"/>
              <a:headEnd/>
              <a:tailEnd/>
            </a:ln>
          </p:spPr>
          <p:txBody>
            <a:bodyPr>
              <a:spAutoFit/>
            </a:bodyPr>
            <a:lstStyle/>
            <a:p>
              <a:r>
                <a:rPr lang="en-US" sz="2400" dirty="0">
                  <a:effectLst/>
                  <a:latin typeface="Symbol" pitchFamily="18" charset="2"/>
                </a:rPr>
                <a:t>s</a:t>
              </a:r>
              <a:endParaRPr lang="en-US" sz="2400" baseline="-25000" dirty="0">
                <a:effectLst/>
                <a:latin typeface="Calibri" panose="020F0502020204030204" pitchFamily="34" charset="0"/>
              </a:endParaRPr>
            </a:p>
          </p:txBody>
        </p:sp>
        <p:sp>
          <p:nvSpPr>
            <p:cNvPr id="39948" name="Freeform 11"/>
            <p:cNvSpPr>
              <a:spLocks/>
            </p:cNvSpPr>
            <p:nvPr/>
          </p:nvSpPr>
          <p:spPr bwMode="auto">
            <a:xfrm>
              <a:off x="2339976" y="3090863"/>
              <a:ext cx="4305300" cy="1489075"/>
            </a:xfrm>
            <a:custGeom>
              <a:avLst/>
              <a:gdLst>
                <a:gd name="T0" fmla="*/ 0 w 10530"/>
                <a:gd name="T1" fmla="*/ 2147483647 h 10096"/>
                <a:gd name="T2" fmla="*/ 2147483647 w 10530"/>
                <a:gd name="T3" fmla="*/ 2147483647 h 10096"/>
                <a:gd name="T4" fmla="*/ 2147483647 w 10530"/>
                <a:gd name="T5" fmla="*/ 2147483647 h 10096"/>
                <a:gd name="T6" fmla="*/ 2147483647 w 10530"/>
                <a:gd name="T7" fmla="*/ 0 h 10096"/>
                <a:gd name="T8" fmla="*/ 2147483647 w 10530"/>
                <a:gd name="T9" fmla="*/ 2147483647 h 10096"/>
                <a:gd name="T10" fmla="*/ 2147483647 w 10530"/>
                <a:gd name="T11" fmla="*/ 2147483647 h 10096"/>
                <a:gd name="T12" fmla="*/ 2147483647 w 10530"/>
                <a:gd name="T13" fmla="*/ 2147483647 h 10096"/>
                <a:gd name="T14" fmla="*/ 2147483647 w 10530"/>
                <a:gd name="T15" fmla="*/ 2147483647 h 10096"/>
                <a:gd name="T16" fmla="*/ 0 60000 65536"/>
                <a:gd name="T17" fmla="*/ 0 60000 65536"/>
                <a:gd name="T18" fmla="*/ 0 60000 65536"/>
                <a:gd name="T19" fmla="*/ 0 60000 65536"/>
                <a:gd name="T20" fmla="*/ 0 60000 65536"/>
                <a:gd name="T21" fmla="*/ 0 60000 65536"/>
                <a:gd name="T22" fmla="*/ 0 60000 65536"/>
                <a:gd name="T23" fmla="*/ 0 60000 65536"/>
                <a:gd name="T24" fmla="*/ 0 w 10530"/>
                <a:gd name="T25" fmla="*/ 0 h 10096"/>
                <a:gd name="T26" fmla="*/ 10530 w 10530"/>
                <a:gd name="T27" fmla="*/ 10096 h 1009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0530" h="10096">
                  <a:moveTo>
                    <a:pt x="0" y="10043"/>
                  </a:moveTo>
                  <a:cubicBezTo>
                    <a:pt x="950" y="9736"/>
                    <a:pt x="1796" y="9480"/>
                    <a:pt x="2548" y="8041"/>
                  </a:cubicBezTo>
                  <a:cubicBezTo>
                    <a:pt x="3300" y="6602"/>
                    <a:pt x="4035" y="2748"/>
                    <a:pt x="4511" y="1408"/>
                  </a:cubicBezTo>
                  <a:cubicBezTo>
                    <a:pt x="4987" y="68"/>
                    <a:pt x="5108" y="0"/>
                    <a:pt x="5403" y="0"/>
                  </a:cubicBezTo>
                  <a:cubicBezTo>
                    <a:pt x="5698" y="0"/>
                    <a:pt x="5901" y="331"/>
                    <a:pt x="6283" y="1407"/>
                  </a:cubicBezTo>
                  <a:cubicBezTo>
                    <a:pt x="6665" y="2483"/>
                    <a:pt x="7239" y="5183"/>
                    <a:pt x="7697" y="6459"/>
                  </a:cubicBezTo>
                  <a:cubicBezTo>
                    <a:pt x="8156" y="7735"/>
                    <a:pt x="8562" y="8457"/>
                    <a:pt x="9034" y="9063"/>
                  </a:cubicBezTo>
                  <a:cubicBezTo>
                    <a:pt x="9506" y="9669"/>
                    <a:pt x="10281" y="9886"/>
                    <a:pt x="10530" y="10096"/>
                  </a:cubicBezTo>
                </a:path>
              </a:pathLst>
            </a:custGeom>
            <a:noFill/>
            <a:ln w="28575" cmpd="sng">
              <a:solidFill>
                <a:srgbClr val="0033CC"/>
              </a:solidFill>
              <a:round/>
              <a:headEnd/>
              <a:tailEnd/>
            </a:ln>
          </p:spPr>
          <p:txBody>
            <a:bodyPr/>
            <a:lstStyle/>
            <a:p>
              <a:endParaRPr lang="en-US" dirty="0">
                <a:solidFill>
                  <a:srgbClr val="008000"/>
                </a:solidFill>
                <a:latin typeface="Calibri" panose="020F0502020204030204" pitchFamily="34" charset="0"/>
              </a:endParaRPr>
            </a:p>
          </p:txBody>
        </p:sp>
        <p:sp>
          <p:nvSpPr>
            <p:cNvPr id="39949" name="TextBox 12"/>
            <p:cNvSpPr txBox="1">
              <a:spLocks noChangeArrowheads="1"/>
            </p:cNvSpPr>
            <p:nvPr/>
          </p:nvSpPr>
          <p:spPr bwMode="auto">
            <a:xfrm>
              <a:off x="4928871" y="2761198"/>
              <a:ext cx="2332355" cy="830997"/>
            </a:xfrm>
            <a:prstGeom prst="rect">
              <a:avLst/>
            </a:prstGeom>
            <a:noFill/>
            <a:ln w="9525">
              <a:noFill/>
              <a:miter lim="800000"/>
              <a:headEnd/>
              <a:tailEnd/>
            </a:ln>
          </p:spPr>
          <p:txBody>
            <a:bodyPr wrap="square">
              <a:spAutoFit/>
            </a:bodyPr>
            <a:lstStyle/>
            <a:p>
              <a:pPr algn="r"/>
              <a:r>
                <a:rPr lang="en-US" sz="2400" dirty="0">
                  <a:effectLst/>
                  <a:latin typeface="Calibri" panose="020F0502020204030204" pitchFamily="34" charset="0"/>
                </a:rPr>
                <a:t>here, distribution of X is Normal</a:t>
              </a:r>
            </a:p>
          </p:txBody>
        </p:sp>
      </p:grpSp>
      <mc:AlternateContent xmlns:mc="http://schemas.openxmlformats.org/markup-compatibility/2006" xmlns:a14="http://schemas.microsoft.com/office/drawing/2010/main">
        <mc:Choice Requires="a14">
          <p:sp>
            <p:nvSpPr>
              <p:cNvPr id="14" name="Object 4">
                <a:extLst>
                  <a:ext uri="{FF2B5EF4-FFF2-40B4-BE49-F238E27FC236}">
                    <a16:creationId xmlns:a16="http://schemas.microsoft.com/office/drawing/2014/main" id="{F04D5BDF-4720-4612-BB57-11B56EA1CE9B}"/>
                  </a:ext>
                </a:extLst>
              </p:cNvPr>
              <p:cNvSpPr txBox="1"/>
              <p:nvPr/>
            </p:nvSpPr>
            <p:spPr bwMode="auto">
              <a:xfrm>
                <a:off x="7261224" y="1325508"/>
                <a:ext cx="2027555" cy="1077912"/>
              </a:xfrm>
              <a:prstGeom prst="rect">
                <a:avLst/>
              </a:prstGeom>
              <a:noFill/>
              <a:effectLst/>
            </p:spPr>
            <p:txBody>
              <a:bodyPr>
                <a:noAutofit/>
              </a:bodyPr>
              <a:lstStyle/>
              <a:p>
                <a:pPr/>
                <a14:m>
                  <m:oMathPara xmlns:m="http://schemas.openxmlformats.org/officeDocument/2006/math">
                    <m:oMathParaPr>
                      <m:jc m:val="left"/>
                    </m:oMathParaPr>
                    <m:oMath xmlns:m="http://schemas.openxmlformats.org/officeDocument/2006/math">
                      <m:acc>
                        <m:accPr>
                          <m:chr m:val="̅"/>
                          <m:ctrlPr>
                            <a:rPr lang="en-US" sz="2400" i="1" smtClean="0">
                              <a:solidFill>
                                <a:schemeClr val="tx1"/>
                              </a:solidFill>
                              <a:effectLst/>
                              <a:latin typeface="Cambria Math" panose="02040503050406030204" pitchFamily="18" charset="0"/>
                            </a:rPr>
                          </m:ctrlPr>
                        </m:accPr>
                        <m:e>
                          <m:r>
                            <m:rPr>
                              <m:sty m:val="p"/>
                            </m:rPr>
                            <a:rPr lang="en-US" sz="2400" i="0">
                              <a:solidFill>
                                <a:schemeClr val="tx1"/>
                              </a:solidFill>
                              <a:effectLst/>
                              <a:latin typeface="Cambria Math" panose="02040503050406030204" pitchFamily="18" charset="0"/>
                            </a:rPr>
                            <m:t>X</m:t>
                          </m:r>
                        </m:e>
                      </m:acc>
                      <m:r>
                        <a:rPr lang="en-US" sz="2400" i="0">
                          <a:solidFill>
                            <a:schemeClr val="tx1"/>
                          </a:solidFill>
                          <a:effectLst/>
                          <a:latin typeface="Cambria Math" panose="02040503050406030204" pitchFamily="18" charset="0"/>
                        </a:rPr>
                        <m:t>=</m:t>
                      </m:r>
                      <m:f>
                        <m:fPr>
                          <m:ctrlPr>
                            <a:rPr lang="en-US" sz="2400" i="1" smtClean="0">
                              <a:solidFill>
                                <a:schemeClr val="tx1"/>
                              </a:solidFill>
                              <a:effectLst/>
                              <a:latin typeface="Cambria Math" panose="02040503050406030204" pitchFamily="18" charset="0"/>
                            </a:rPr>
                          </m:ctrlPr>
                        </m:fPr>
                        <m:num>
                          <m:r>
                            <a:rPr lang="en-US" sz="2400" b="0" i="0" smtClean="0">
                              <a:solidFill>
                                <a:schemeClr val="tx1"/>
                              </a:solidFill>
                              <a:effectLst/>
                              <a:latin typeface="Cambria Math" panose="02040503050406030204" pitchFamily="18" charset="0"/>
                            </a:rPr>
                            <m:t>1</m:t>
                          </m:r>
                        </m:num>
                        <m:den>
                          <m:r>
                            <m:rPr>
                              <m:sty m:val="p"/>
                            </m:rPr>
                            <a:rPr lang="en-US" sz="2400" b="0" i="0" smtClean="0">
                              <a:solidFill>
                                <a:schemeClr val="tx1"/>
                              </a:solidFill>
                              <a:effectLst/>
                              <a:latin typeface="Cambria Math" panose="02040503050406030204" pitchFamily="18" charset="0"/>
                            </a:rPr>
                            <m:t>N</m:t>
                          </m:r>
                        </m:den>
                      </m:f>
                      <m:nary>
                        <m:naryPr>
                          <m:chr m:val="∑"/>
                          <m:ctrlPr>
                            <a:rPr lang="en-US" sz="2400" i="1">
                              <a:solidFill>
                                <a:schemeClr val="tx1"/>
                              </a:solidFill>
                              <a:effectLst/>
                              <a:latin typeface="Cambria Math" panose="02040503050406030204" pitchFamily="18" charset="0"/>
                            </a:rPr>
                          </m:ctrlPr>
                        </m:naryPr>
                        <m:sub>
                          <m:r>
                            <m:rPr>
                              <m:sty m:val="p"/>
                            </m:rPr>
                            <a:rPr lang="en-US" sz="2400" i="0">
                              <a:solidFill>
                                <a:schemeClr val="tx1"/>
                              </a:solidFill>
                              <a:effectLst/>
                              <a:latin typeface="Cambria Math" panose="02040503050406030204" pitchFamily="18" charset="0"/>
                            </a:rPr>
                            <m:t>i</m:t>
                          </m:r>
                          <m:r>
                            <a:rPr lang="en-US" sz="2400" i="0">
                              <a:solidFill>
                                <a:schemeClr val="tx1"/>
                              </a:solidFill>
                              <a:effectLst/>
                              <a:latin typeface="Cambria Math" panose="02040503050406030204" pitchFamily="18" charset="0"/>
                            </a:rPr>
                            <m:t>=1</m:t>
                          </m:r>
                        </m:sub>
                        <m:sup>
                          <m:r>
                            <m:rPr>
                              <m:sty m:val="p"/>
                            </m:rPr>
                            <a:rPr lang="en-US" sz="2400" i="0">
                              <a:solidFill>
                                <a:schemeClr val="tx1"/>
                              </a:solidFill>
                              <a:effectLst/>
                              <a:latin typeface="Cambria Math" panose="02040503050406030204" pitchFamily="18" charset="0"/>
                            </a:rPr>
                            <m:t>i</m:t>
                          </m:r>
                          <m:r>
                            <a:rPr lang="en-US" sz="2400" i="0">
                              <a:solidFill>
                                <a:schemeClr val="tx1"/>
                              </a:solidFill>
                              <a:effectLst/>
                              <a:latin typeface="Cambria Math" panose="02040503050406030204" pitchFamily="18" charset="0"/>
                            </a:rPr>
                            <m:t>=</m:t>
                          </m:r>
                          <m:r>
                            <m:rPr>
                              <m:sty m:val="p"/>
                            </m:rPr>
                            <a:rPr lang="en-US" sz="2400" i="0">
                              <a:solidFill>
                                <a:schemeClr val="tx1"/>
                              </a:solidFill>
                              <a:effectLst/>
                              <a:latin typeface="Cambria Math" panose="02040503050406030204" pitchFamily="18" charset="0"/>
                            </a:rPr>
                            <m:t>N</m:t>
                          </m:r>
                        </m:sup>
                        <m:e>
                          <m:sSub>
                            <m:sSubPr>
                              <m:ctrlPr>
                                <a:rPr lang="en-US" sz="2400" i="1">
                                  <a:effectLst/>
                                  <a:latin typeface="Cambria Math" panose="02040503050406030204" pitchFamily="18" charset="0"/>
                                </a:rPr>
                              </m:ctrlPr>
                            </m:sSubPr>
                            <m:e>
                              <m:r>
                                <m:rPr>
                                  <m:sty m:val="p"/>
                                </m:rPr>
                                <a:rPr lang="en-US" sz="2400">
                                  <a:effectLst/>
                                  <a:latin typeface="Cambria Math" panose="02040503050406030204" pitchFamily="18" charset="0"/>
                                </a:rPr>
                                <m:t>X</m:t>
                              </m:r>
                            </m:e>
                            <m:sub>
                              <m:r>
                                <m:rPr>
                                  <m:sty m:val="p"/>
                                </m:rPr>
                                <a:rPr lang="en-US" sz="2400">
                                  <a:effectLst/>
                                  <a:latin typeface="Cambria Math" panose="02040503050406030204" pitchFamily="18" charset="0"/>
                                </a:rPr>
                                <m:t>i</m:t>
                              </m:r>
                            </m:sub>
                          </m:sSub>
                        </m:e>
                      </m:nary>
                    </m:oMath>
                  </m:oMathPara>
                </a14:m>
                <a:endParaRPr lang="en-US" sz="2400" dirty="0">
                  <a:solidFill>
                    <a:schemeClr val="tx1"/>
                  </a:solidFill>
                  <a:effectLst/>
                  <a:latin typeface="Times New Roman" panose="02020603050405020304" pitchFamily="18" charset="0"/>
                  <a:cs typeface="Times New Roman" panose="02020603050405020304" pitchFamily="18" charset="0"/>
                </a:endParaRPr>
              </a:p>
            </p:txBody>
          </p:sp>
        </mc:Choice>
        <mc:Fallback xmlns="">
          <p:sp>
            <p:nvSpPr>
              <p:cNvPr id="14" name="Object 4">
                <a:extLst>
                  <a:ext uri="{FF2B5EF4-FFF2-40B4-BE49-F238E27FC236}">
                    <a16:creationId xmlns:a16="http://schemas.microsoft.com/office/drawing/2014/main" id="{F04D5BDF-4720-4612-BB57-11B56EA1CE9B}"/>
                  </a:ext>
                </a:extLst>
              </p:cNvPr>
              <p:cNvSpPr txBox="1">
                <a:spLocks noRot="1" noChangeAspect="1" noMove="1" noResize="1" noEditPoints="1" noAdjustHandles="1" noChangeArrowheads="1" noChangeShapeType="1" noTextEdit="1"/>
              </p:cNvSpPr>
              <p:nvPr/>
            </p:nvSpPr>
            <p:spPr bwMode="auto">
              <a:xfrm>
                <a:off x="7261224" y="1325508"/>
                <a:ext cx="2027555" cy="1077912"/>
              </a:xfrm>
              <a:prstGeom prst="rect">
                <a:avLst/>
              </a:prstGeom>
              <a:blipFill>
                <a:blip r:embed="rId3"/>
                <a:stretch>
                  <a:fillRect b="-565"/>
                </a:stretch>
              </a:blipFill>
              <a:effectLst/>
            </p:spPr>
            <p:txBody>
              <a:bodyPr/>
              <a:lstStyle/>
              <a:p>
                <a:r>
                  <a:rPr lang="en-US">
                    <a:noFill/>
                  </a:rPr>
                  <a:t> </a:t>
                </a:r>
              </a:p>
            </p:txBody>
          </p:sp>
        </mc:Fallback>
      </mc:AlternateContent>
      <p:sp>
        <p:nvSpPr>
          <p:cNvPr id="4" name="TextBox 3">
            <a:extLst>
              <a:ext uri="{FF2B5EF4-FFF2-40B4-BE49-F238E27FC236}">
                <a16:creationId xmlns:a16="http://schemas.microsoft.com/office/drawing/2014/main" id="{9F589E57-F795-789E-15F1-FE692083D24C}"/>
              </a:ext>
            </a:extLst>
          </p:cNvPr>
          <p:cNvSpPr txBox="1"/>
          <p:nvPr/>
        </p:nvSpPr>
        <p:spPr>
          <a:xfrm>
            <a:off x="9113203" y="269254"/>
            <a:ext cx="2787129" cy="1569660"/>
          </a:xfrm>
          <a:prstGeom prst="rect">
            <a:avLst/>
          </a:prstGeom>
          <a:noFill/>
        </p:spPr>
        <p:txBody>
          <a:bodyPr wrap="square" rtlCol="0">
            <a:spAutoFit/>
          </a:bodyPr>
          <a:lstStyle/>
          <a:p>
            <a:pPr algn="ctr"/>
            <a:r>
              <a:rPr lang="en-US" sz="3200" dirty="0">
                <a:solidFill>
                  <a:srgbClr val="FFC000"/>
                </a:solidFill>
                <a:effectLst/>
                <a:latin typeface="Calibri" panose="020F0502020204030204" pitchFamily="34" charset="0"/>
                <a:cs typeface="Calibri" panose="020F0502020204030204" pitchFamily="34" charset="0"/>
              </a:rPr>
              <a:t>Review from Uncertainty Lecture</a:t>
            </a:r>
          </a:p>
        </p:txBody>
      </p:sp>
    </p:spTree>
    <p:extLst>
      <p:ext uri="{BB962C8B-B14F-4D97-AF65-F5344CB8AC3E}">
        <p14:creationId xmlns:p14="http://schemas.microsoft.com/office/powerpoint/2010/main" val="2913361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560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560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560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5603">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560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3" grpId="0" build="p"/>
      <p:bldP spid="1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Number Placeholder 5"/>
          <p:cNvSpPr>
            <a:spLocks noGrp="1"/>
          </p:cNvSpPr>
          <p:nvPr>
            <p:ph type="sldNum" sz="quarter" idx="12"/>
          </p:nvPr>
        </p:nvSpPr>
        <p:spPr>
          <a:noFill/>
        </p:spPr>
        <p:txBody>
          <a:bodyPr/>
          <a:lstStyle/>
          <a:p>
            <a:fld id="{762D5375-0253-4BC3-AB2A-D79867D2C70E}" type="slidenum">
              <a:rPr lang="en-US" smtClean="0"/>
              <a:pPr/>
              <a:t>23</a:t>
            </a:fld>
            <a:endParaRPr lang="en-US" dirty="0"/>
          </a:p>
        </p:txBody>
      </p:sp>
      <p:sp>
        <p:nvSpPr>
          <p:cNvPr id="25603" name="Rectangle 3"/>
          <p:cNvSpPr>
            <a:spLocks noGrp="1" noChangeArrowheads="1"/>
          </p:cNvSpPr>
          <p:nvPr>
            <p:ph type="body" idx="1"/>
          </p:nvPr>
        </p:nvSpPr>
        <p:spPr>
          <a:xfrm>
            <a:off x="697049" y="1447800"/>
            <a:ext cx="6243085" cy="5181600"/>
          </a:xfrm>
        </p:spPr>
        <p:txBody>
          <a:bodyPr/>
          <a:lstStyle/>
          <a:p>
            <a:pPr lvl="1" eaLnBrk="1" hangingPunct="1">
              <a:spcBef>
                <a:spcPts val="1200"/>
              </a:spcBef>
              <a:defRPr/>
            </a:pPr>
            <a:r>
              <a:rPr lang="en-US" sz="2400" dirty="0">
                <a:solidFill>
                  <a:schemeClr val="bg1">
                    <a:lumMod val="75000"/>
                  </a:schemeClr>
                </a:solidFill>
              </a:rPr>
              <a:t>Generate 100 different 10-member samples of flow X</a:t>
            </a:r>
          </a:p>
          <a:p>
            <a:pPr lvl="1" eaLnBrk="1" hangingPunct="1">
              <a:spcBef>
                <a:spcPts val="1200"/>
              </a:spcBef>
              <a:defRPr/>
            </a:pPr>
            <a:r>
              <a:rPr lang="en-US" sz="2400" dirty="0"/>
              <a:t>Compute an estimate of the mean, X,  from each sample of 10</a:t>
            </a:r>
          </a:p>
          <a:p>
            <a:pPr lvl="1" eaLnBrk="1" hangingPunct="1">
              <a:spcBef>
                <a:spcPts val="1200"/>
              </a:spcBef>
              <a:defRPr/>
            </a:pPr>
            <a:r>
              <a:rPr lang="en-US" sz="2400" dirty="0"/>
              <a:t>A frequency analysis of the 100 estimates of X </a:t>
            </a:r>
            <a:r>
              <a:rPr lang="en-US" sz="2400" i="1" dirty="0"/>
              <a:t>(one from each 10-member sample)</a:t>
            </a:r>
            <a:r>
              <a:rPr lang="en-US" sz="2400" dirty="0"/>
              <a:t> would result in this </a:t>
            </a:r>
            <a:r>
              <a:rPr lang="en-US" sz="2400" u="sng" dirty="0"/>
              <a:t>histogram</a:t>
            </a:r>
            <a:endParaRPr lang="en-US" sz="2400" dirty="0"/>
          </a:p>
          <a:p>
            <a:pPr lvl="1" eaLnBrk="1" hangingPunct="1">
              <a:spcBef>
                <a:spcPts val="1800"/>
              </a:spcBef>
              <a:defRPr/>
            </a:pPr>
            <a:r>
              <a:rPr lang="en-US" sz="2400" dirty="0"/>
              <a:t>the average of 100 X would be close to the </a:t>
            </a:r>
            <a:r>
              <a:rPr lang="en-US" sz="2400" dirty="0">
                <a:solidFill>
                  <a:srgbClr val="008000"/>
                </a:solidFill>
              </a:rPr>
              <a:t>population value of the mean, </a:t>
            </a:r>
            <a:r>
              <a:rPr lang="en-US" sz="2400" dirty="0">
                <a:solidFill>
                  <a:srgbClr val="008000"/>
                </a:solidFill>
                <a:latin typeface="Symbol" pitchFamily="18" charset="2"/>
              </a:rPr>
              <a:t>m</a:t>
            </a:r>
          </a:p>
          <a:p>
            <a:pPr lvl="1" eaLnBrk="1" hangingPunct="1">
              <a:spcBef>
                <a:spcPts val="1800"/>
              </a:spcBef>
              <a:defRPr/>
            </a:pPr>
            <a:r>
              <a:rPr lang="en-US" sz="2400" dirty="0"/>
              <a:t>the histogram of X could be approximated by a </a:t>
            </a:r>
            <a:r>
              <a:rPr lang="en-US" sz="2400" u="sng" dirty="0"/>
              <a:t>Normal distribution</a:t>
            </a:r>
            <a:endParaRPr lang="en-US" sz="2400" dirty="0"/>
          </a:p>
        </p:txBody>
      </p:sp>
      <p:grpSp>
        <p:nvGrpSpPr>
          <p:cNvPr id="2" name="Group 19"/>
          <p:cNvGrpSpPr>
            <a:grpSpLocks/>
          </p:cNvGrpSpPr>
          <p:nvPr/>
        </p:nvGrpSpPr>
        <p:grpSpPr bwMode="auto">
          <a:xfrm>
            <a:off x="9121222" y="2993675"/>
            <a:ext cx="2045809" cy="1733916"/>
            <a:chOff x="3880884" y="3459326"/>
            <a:chExt cx="2045809" cy="1733916"/>
          </a:xfrm>
        </p:grpSpPr>
        <p:sp>
          <p:nvSpPr>
            <p:cNvPr id="40982" name="Line 10"/>
            <p:cNvSpPr>
              <a:spLocks noChangeShapeType="1"/>
            </p:cNvSpPr>
            <p:nvPr/>
          </p:nvSpPr>
          <p:spPr bwMode="auto">
            <a:xfrm flipV="1">
              <a:off x="4244975" y="3897842"/>
              <a:ext cx="0" cy="1295400"/>
            </a:xfrm>
            <a:prstGeom prst="line">
              <a:avLst/>
            </a:prstGeom>
            <a:noFill/>
            <a:ln w="28575">
              <a:solidFill>
                <a:srgbClr val="008000"/>
              </a:solidFill>
              <a:prstDash val="dash"/>
              <a:round/>
              <a:headEnd/>
              <a:tailEnd/>
            </a:ln>
          </p:spPr>
          <p:txBody>
            <a:bodyPr/>
            <a:lstStyle/>
            <a:p>
              <a:endParaRPr lang="en-US" dirty="0">
                <a:effectLst/>
                <a:latin typeface="Calibri" panose="020F0502020204030204" pitchFamily="34" charset="0"/>
              </a:endParaRPr>
            </a:p>
          </p:txBody>
        </p:sp>
        <p:sp>
          <p:nvSpPr>
            <p:cNvPr id="40983" name="Text Box 12"/>
            <p:cNvSpPr txBox="1">
              <a:spLocks noChangeArrowheads="1"/>
            </p:cNvSpPr>
            <p:nvPr/>
          </p:nvSpPr>
          <p:spPr bwMode="auto">
            <a:xfrm>
              <a:off x="3880884" y="3459326"/>
              <a:ext cx="2045809" cy="769441"/>
            </a:xfrm>
            <a:prstGeom prst="rect">
              <a:avLst/>
            </a:prstGeom>
            <a:noFill/>
            <a:ln w="9525">
              <a:noFill/>
              <a:miter lim="800000"/>
              <a:headEnd/>
              <a:tailEnd/>
            </a:ln>
          </p:spPr>
          <p:txBody>
            <a:bodyPr wrap="square">
              <a:spAutoFit/>
            </a:bodyPr>
            <a:lstStyle/>
            <a:p>
              <a:pPr algn="r"/>
              <a:r>
                <a:rPr lang="en-US" sz="2200" dirty="0">
                  <a:solidFill>
                    <a:srgbClr val="008000"/>
                  </a:solidFill>
                  <a:effectLst/>
                  <a:latin typeface="Symbol" pitchFamily="18" charset="2"/>
                </a:rPr>
                <a:t>m </a:t>
              </a:r>
              <a:r>
                <a:rPr lang="en-US" sz="2200" dirty="0">
                  <a:solidFill>
                    <a:srgbClr val="008000"/>
                  </a:solidFill>
                  <a:effectLst/>
                  <a:latin typeface="Calibri" panose="020F0502020204030204" pitchFamily="34" charset="0"/>
                </a:rPr>
                <a:t>= Population Mean</a:t>
              </a:r>
            </a:p>
          </p:txBody>
        </p:sp>
      </p:grpSp>
      <p:grpSp>
        <p:nvGrpSpPr>
          <p:cNvPr id="3" name="Group 18"/>
          <p:cNvGrpSpPr>
            <a:grpSpLocks/>
          </p:cNvGrpSpPr>
          <p:nvPr/>
        </p:nvGrpSpPr>
        <p:grpSpPr bwMode="auto">
          <a:xfrm>
            <a:off x="8023862" y="2099439"/>
            <a:ext cx="2891155" cy="2628153"/>
            <a:chOff x="2816860" y="2565090"/>
            <a:chExt cx="2891155" cy="2628153"/>
          </a:xfrm>
        </p:grpSpPr>
        <p:sp>
          <p:nvSpPr>
            <p:cNvPr id="40974" name="Rectangle 5"/>
            <p:cNvSpPr>
              <a:spLocks noChangeArrowheads="1"/>
            </p:cNvSpPr>
            <p:nvPr/>
          </p:nvSpPr>
          <p:spPr bwMode="auto">
            <a:xfrm>
              <a:off x="2816860" y="4953530"/>
              <a:ext cx="565150" cy="239713"/>
            </a:xfrm>
            <a:prstGeom prst="rect">
              <a:avLst/>
            </a:prstGeom>
            <a:noFill/>
            <a:ln w="28575">
              <a:solidFill>
                <a:srgbClr val="FF00FF"/>
              </a:solidFill>
              <a:miter lim="800000"/>
              <a:headEnd/>
              <a:tailEnd/>
            </a:ln>
          </p:spPr>
          <p:txBody>
            <a:bodyPr wrap="none" anchor="ctr"/>
            <a:lstStyle/>
            <a:p>
              <a:endParaRPr lang="en-US" dirty="0">
                <a:effectLst/>
                <a:latin typeface="Calibri" panose="020F0502020204030204" pitchFamily="34" charset="0"/>
              </a:endParaRPr>
            </a:p>
          </p:txBody>
        </p:sp>
        <p:sp>
          <p:nvSpPr>
            <p:cNvPr id="40975" name="Rectangle 6"/>
            <p:cNvSpPr>
              <a:spLocks noChangeArrowheads="1"/>
            </p:cNvSpPr>
            <p:nvPr/>
          </p:nvSpPr>
          <p:spPr bwMode="auto">
            <a:xfrm>
              <a:off x="3386455" y="4551893"/>
              <a:ext cx="565150" cy="641350"/>
            </a:xfrm>
            <a:prstGeom prst="rect">
              <a:avLst/>
            </a:prstGeom>
            <a:noFill/>
            <a:ln w="28575">
              <a:solidFill>
                <a:srgbClr val="FF00FF"/>
              </a:solidFill>
              <a:miter lim="800000"/>
              <a:headEnd/>
              <a:tailEnd/>
            </a:ln>
          </p:spPr>
          <p:txBody>
            <a:bodyPr wrap="none" anchor="ctr"/>
            <a:lstStyle/>
            <a:p>
              <a:endParaRPr lang="en-US" dirty="0">
                <a:effectLst/>
                <a:latin typeface="Calibri" panose="020F0502020204030204" pitchFamily="34" charset="0"/>
              </a:endParaRPr>
            </a:p>
          </p:txBody>
        </p:sp>
        <p:sp>
          <p:nvSpPr>
            <p:cNvPr id="40976" name="Rectangle 7"/>
            <p:cNvSpPr>
              <a:spLocks noChangeArrowheads="1"/>
            </p:cNvSpPr>
            <p:nvPr/>
          </p:nvSpPr>
          <p:spPr bwMode="auto">
            <a:xfrm>
              <a:off x="3952875" y="4058180"/>
              <a:ext cx="615950" cy="1135063"/>
            </a:xfrm>
            <a:prstGeom prst="rect">
              <a:avLst/>
            </a:prstGeom>
            <a:noFill/>
            <a:ln w="28575">
              <a:solidFill>
                <a:srgbClr val="FF00FF"/>
              </a:solidFill>
              <a:miter lim="800000"/>
              <a:headEnd/>
              <a:tailEnd/>
            </a:ln>
          </p:spPr>
          <p:txBody>
            <a:bodyPr wrap="none" anchor="ctr"/>
            <a:lstStyle/>
            <a:p>
              <a:endParaRPr lang="en-US" dirty="0">
                <a:effectLst/>
                <a:latin typeface="Calibri" panose="020F0502020204030204" pitchFamily="34" charset="0"/>
              </a:endParaRPr>
            </a:p>
          </p:txBody>
        </p:sp>
        <p:sp>
          <p:nvSpPr>
            <p:cNvPr id="40977" name="Rectangle 8"/>
            <p:cNvSpPr>
              <a:spLocks noChangeArrowheads="1"/>
            </p:cNvSpPr>
            <p:nvPr/>
          </p:nvSpPr>
          <p:spPr bwMode="auto">
            <a:xfrm>
              <a:off x="4573270" y="4742393"/>
              <a:ext cx="565150" cy="450850"/>
            </a:xfrm>
            <a:prstGeom prst="rect">
              <a:avLst/>
            </a:prstGeom>
            <a:noFill/>
            <a:ln w="28575">
              <a:solidFill>
                <a:srgbClr val="FF00FF"/>
              </a:solidFill>
              <a:miter lim="800000"/>
              <a:headEnd/>
              <a:tailEnd/>
            </a:ln>
          </p:spPr>
          <p:txBody>
            <a:bodyPr wrap="none" anchor="ctr"/>
            <a:lstStyle/>
            <a:p>
              <a:endParaRPr lang="en-US" dirty="0">
                <a:effectLst/>
                <a:latin typeface="Calibri" panose="020F0502020204030204" pitchFamily="34" charset="0"/>
              </a:endParaRPr>
            </a:p>
          </p:txBody>
        </p:sp>
        <p:sp>
          <p:nvSpPr>
            <p:cNvPr id="40978" name="Rectangle 9"/>
            <p:cNvSpPr>
              <a:spLocks noChangeArrowheads="1"/>
            </p:cNvSpPr>
            <p:nvPr/>
          </p:nvSpPr>
          <p:spPr bwMode="auto">
            <a:xfrm>
              <a:off x="5142865" y="4878918"/>
              <a:ext cx="565150" cy="314325"/>
            </a:xfrm>
            <a:prstGeom prst="rect">
              <a:avLst/>
            </a:prstGeom>
            <a:noFill/>
            <a:ln w="28575">
              <a:solidFill>
                <a:srgbClr val="FF00FF"/>
              </a:solidFill>
              <a:miter lim="800000"/>
              <a:headEnd/>
              <a:tailEnd/>
            </a:ln>
          </p:spPr>
          <p:txBody>
            <a:bodyPr wrap="none" anchor="ctr"/>
            <a:lstStyle/>
            <a:p>
              <a:endParaRPr lang="en-US" dirty="0">
                <a:effectLst/>
                <a:latin typeface="Calibri" panose="020F0502020204030204" pitchFamily="34" charset="0"/>
              </a:endParaRPr>
            </a:p>
          </p:txBody>
        </p:sp>
        <p:sp>
          <p:nvSpPr>
            <p:cNvPr id="40980" name="Text Box 14"/>
            <p:cNvSpPr txBox="1">
              <a:spLocks noChangeArrowheads="1"/>
            </p:cNvSpPr>
            <p:nvPr/>
          </p:nvSpPr>
          <p:spPr bwMode="auto">
            <a:xfrm>
              <a:off x="3041650" y="2565090"/>
              <a:ext cx="2438400" cy="837152"/>
            </a:xfrm>
            <a:prstGeom prst="rect">
              <a:avLst/>
            </a:prstGeom>
            <a:noFill/>
            <a:ln w="9525">
              <a:noFill/>
              <a:miter lim="800000"/>
              <a:headEnd/>
              <a:tailEnd/>
            </a:ln>
          </p:spPr>
          <p:txBody>
            <a:bodyPr>
              <a:spAutoFit/>
            </a:bodyPr>
            <a:lstStyle/>
            <a:p>
              <a:pPr algn="ctr">
                <a:spcBef>
                  <a:spcPct val="20000"/>
                </a:spcBef>
              </a:pPr>
              <a:r>
                <a:rPr lang="en-US" sz="2200" i="1" dirty="0">
                  <a:solidFill>
                    <a:srgbClr val="FF00FF"/>
                  </a:solidFill>
                  <a:effectLst/>
                  <a:latin typeface="Calibri" panose="020F0502020204030204" pitchFamily="34" charset="0"/>
                </a:rPr>
                <a:t>histogram of X</a:t>
              </a:r>
            </a:p>
            <a:p>
              <a:pPr algn="ctr">
                <a:spcBef>
                  <a:spcPct val="20000"/>
                </a:spcBef>
              </a:pPr>
              <a:r>
                <a:rPr lang="en-US" sz="2200" i="1" dirty="0">
                  <a:solidFill>
                    <a:srgbClr val="FF00FF"/>
                  </a:solidFill>
                  <a:effectLst/>
                  <a:latin typeface="Calibri" panose="020F0502020204030204" pitchFamily="34" charset="0"/>
                </a:rPr>
                <a:t>with N = 10</a:t>
              </a:r>
            </a:p>
          </p:txBody>
        </p:sp>
      </p:grpSp>
      <p:sp>
        <p:nvSpPr>
          <p:cNvPr id="25617" name="Line 17"/>
          <p:cNvSpPr>
            <a:spLocks noChangeShapeType="1"/>
          </p:cNvSpPr>
          <p:nvPr/>
        </p:nvSpPr>
        <p:spPr bwMode="auto">
          <a:xfrm>
            <a:off x="3647586" y="5590976"/>
            <a:ext cx="168275" cy="0"/>
          </a:xfrm>
          <a:prstGeom prst="line">
            <a:avLst/>
          </a:prstGeom>
          <a:noFill/>
          <a:ln w="19050">
            <a:solidFill>
              <a:schemeClr val="tx1"/>
            </a:solidFill>
            <a:round/>
            <a:headEnd/>
            <a:tailEnd/>
          </a:ln>
        </p:spPr>
        <p:txBody>
          <a:bodyPr lIns="91397" tIns="45697" rIns="91397" bIns="45697"/>
          <a:lstStyle/>
          <a:p>
            <a:endParaRPr lang="en-US" dirty="0">
              <a:latin typeface="Calibri" panose="020F0502020204030204" pitchFamily="34" charset="0"/>
            </a:endParaRPr>
          </a:p>
        </p:txBody>
      </p:sp>
      <p:sp>
        <p:nvSpPr>
          <p:cNvPr id="25619" name="Rectangle 19"/>
          <p:cNvSpPr>
            <a:spLocks noGrp="1" noChangeArrowheads="1"/>
          </p:cNvSpPr>
          <p:nvPr>
            <p:ph type="title"/>
          </p:nvPr>
        </p:nvSpPr>
        <p:spPr/>
        <p:txBody>
          <a:bodyPr/>
          <a:lstStyle/>
          <a:p>
            <a:pPr eaLnBrk="1" hangingPunct="1">
              <a:defRPr/>
            </a:pPr>
            <a:r>
              <a:rPr lang="en-US" dirty="0"/>
              <a:t>Creating a Sampling Distribution</a:t>
            </a:r>
          </a:p>
        </p:txBody>
      </p:sp>
      <p:sp>
        <p:nvSpPr>
          <p:cNvPr id="25620" name="Line 20"/>
          <p:cNvSpPr>
            <a:spLocks noChangeShapeType="1"/>
          </p:cNvSpPr>
          <p:nvPr/>
        </p:nvSpPr>
        <p:spPr bwMode="auto">
          <a:xfrm>
            <a:off x="1848622" y="3679343"/>
            <a:ext cx="177800" cy="0"/>
          </a:xfrm>
          <a:prstGeom prst="line">
            <a:avLst/>
          </a:prstGeom>
          <a:noFill/>
          <a:ln w="12700">
            <a:solidFill>
              <a:schemeClr val="tx1"/>
            </a:solidFill>
            <a:round/>
            <a:headEnd/>
            <a:tailEnd/>
          </a:ln>
        </p:spPr>
        <p:txBody>
          <a:bodyPr lIns="91397" tIns="45697" rIns="91397" bIns="45697"/>
          <a:lstStyle/>
          <a:p>
            <a:endParaRPr lang="en-US" dirty="0">
              <a:latin typeface="Calibri" panose="020F0502020204030204" pitchFamily="34" charset="0"/>
            </a:endParaRPr>
          </a:p>
        </p:txBody>
      </p:sp>
      <p:sp>
        <p:nvSpPr>
          <p:cNvPr id="17" name="Line 20"/>
          <p:cNvSpPr>
            <a:spLocks noChangeShapeType="1"/>
          </p:cNvSpPr>
          <p:nvPr/>
        </p:nvSpPr>
        <p:spPr bwMode="auto">
          <a:xfrm>
            <a:off x="5906913" y="2436495"/>
            <a:ext cx="177800" cy="0"/>
          </a:xfrm>
          <a:prstGeom prst="line">
            <a:avLst/>
          </a:prstGeom>
          <a:noFill/>
          <a:ln w="12700">
            <a:solidFill>
              <a:schemeClr val="tx1"/>
            </a:solidFill>
            <a:round/>
            <a:headEnd/>
            <a:tailEnd/>
          </a:ln>
        </p:spPr>
        <p:txBody>
          <a:bodyPr lIns="91397" tIns="45697" rIns="91397" bIns="45697"/>
          <a:lstStyle/>
          <a:p>
            <a:endParaRPr lang="en-US" dirty="0">
              <a:latin typeface="Calibri" panose="020F0502020204030204" pitchFamily="34" charset="0"/>
            </a:endParaRPr>
          </a:p>
        </p:txBody>
      </p:sp>
      <p:grpSp>
        <p:nvGrpSpPr>
          <p:cNvPr id="4" name="Group 25"/>
          <p:cNvGrpSpPr>
            <a:grpSpLocks/>
          </p:cNvGrpSpPr>
          <p:nvPr/>
        </p:nvGrpSpPr>
        <p:grpSpPr bwMode="auto">
          <a:xfrm>
            <a:off x="7191379" y="4733330"/>
            <a:ext cx="4124319" cy="459552"/>
            <a:chOff x="2297510" y="5198534"/>
            <a:chExt cx="4124052" cy="460274"/>
          </a:xfrm>
        </p:grpSpPr>
        <p:cxnSp>
          <p:nvCxnSpPr>
            <p:cNvPr id="40971" name="Straight Connector 21"/>
            <p:cNvCxnSpPr>
              <a:cxnSpLocks noChangeShapeType="1"/>
            </p:cNvCxnSpPr>
            <p:nvPr/>
          </p:nvCxnSpPr>
          <p:spPr bwMode="auto">
            <a:xfrm>
              <a:off x="2762613" y="5198534"/>
              <a:ext cx="3658949" cy="0"/>
            </a:xfrm>
            <a:prstGeom prst="line">
              <a:avLst/>
            </a:prstGeom>
            <a:noFill/>
            <a:ln w="19050" algn="ctr">
              <a:solidFill>
                <a:schemeClr val="tx1"/>
              </a:solidFill>
              <a:round/>
              <a:headEnd/>
              <a:tailEnd/>
            </a:ln>
          </p:spPr>
        </p:cxnSp>
        <p:sp>
          <p:nvSpPr>
            <p:cNvPr id="40972" name="Text Box 14"/>
            <p:cNvSpPr txBox="1">
              <a:spLocks noChangeArrowheads="1"/>
            </p:cNvSpPr>
            <p:nvPr/>
          </p:nvSpPr>
          <p:spPr bwMode="auto">
            <a:xfrm>
              <a:off x="2297510" y="5227244"/>
              <a:ext cx="2438400" cy="431564"/>
            </a:xfrm>
            <a:prstGeom prst="rect">
              <a:avLst/>
            </a:prstGeom>
            <a:noFill/>
            <a:ln w="9525">
              <a:noFill/>
              <a:miter lim="800000"/>
              <a:headEnd/>
              <a:tailEnd/>
            </a:ln>
          </p:spPr>
          <p:txBody>
            <a:bodyPr>
              <a:spAutoFit/>
            </a:bodyPr>
            <a:lstStyle/>
            <a:p>
              <a:pPr algn="ctr">
                <a:spcBef>
                  <a:spcPct val="20000"/>
                </a:spcBef>
              </a:pPr>
              <a:r>
                <a:rPr lang="en-US" sz="2200" dirty="0">
                  <a:effectLst/>
                  <a:latin typeface="Calibri" panose="020F0502020204030204" pitchFamily="34" charset="0"/>
                </a:rPr>
                <a:t>estimate of X</a:t>
              </a:r>
            </a:p>
          </p:txBody>
        </p:sp>
        <p:sp>
          <p:nvSpPr>
            <p:cNvPr id="40973" name="Line 17"/>
            <p:cNvSpPr>
              <a:spLocks noChangeShapeType="1"/>
            </p:cNvSpPr>
            <p:nvPr/>
          </p:nvSpPr>
          <p:spPr bwMode="auto">
            <a:xfrm>
              <a:off x="4105236" y="5301019"/>
              <a:ext cx="168264" cy="0"/>
            </a:xfrm>
            <a:prstGeom prst="line">
              <a:avLst/>
            </a:prstGeom>
            <a:noFill/>
            <a:ln w="19050">
              <a:solidFill>
                <a:schemeClr val="tx1"/>
              </a:solidFill>
              <a:round/>
              <a:headEnd/>
              <a:tailEnd/>
            </a:ln>
          </p:spPr>
          <p:txBody>
            <a:bodyPr/>
            <a:lstStyle/>
            <a:p>
              <a:endParaRPr lang="en-US" dirty="0">
                <a:effectLst/>
                <a:latin typeface="Calibri" panose="020F0502020204030204" pitchFamily="34" charset="0"/>
              </a:endParaRPr>
            </a:p>
          </p:txBody>
        </p:sp>
      </p:grpSp>
      <p:sp>
        <p:nvSpPr>
          <p:cNvPr id="27" name="Line 17">
            <a:extLst>
              <a:ext uri="{FF2B5EF4-FFF2-40B4-BE49-F238E27FC236}">
                <a16:creationId xmlns:a16="http://schemas.microsoft.com/office/drawing/2014/main" id="{6FE99EF2-636F-44DE-B853-A8ABC4A7C4EE}"/>
              </a:ext>
            </a:extLst>
          </p:cNvPr>
          <p:cNvSpPr>
            <a:spLocks noChangeShapeType="1"/>
          </p:cNvSpPr>
          <p:nvPr/>
        </p:nvSpPr>
        <p:spPr bwMode="auto">
          <a:xfrm>
            <a:off x="3913328" y="4630856"/>
            <a:ext cx="168275" cy="0"/>
          </a:xfrm>
          <a:prstGeom prst="line">
            <a:avLst/>
          </a:prstGeom>
          <a:noFill/>
          <a:ln w="19050">
            <a:solidFill>
              <a:schemeClr val="tx1"/>
            </a:solidFill>
            <a:round/>
            <a:headEnd/>
            <a:tailEnd/>
          </a:ln>
        </p:spPr>
        <p:txBody>
          <a:bodyPr/>
          <a:lstStyle/>
          <a:p>
            <a:endParaRPr lang="en-US" dirty="0">
              <a:latin typeface="Calibri" panose="020F0502020204030204" pitchFamily="34" charset="0"/>
            </a:endParaRPr>
          </a:p>
        </p:txBody>
      </p:sp>
      <p:sp>
        <p:nvSpPr>
          <p:cNvPr id="31" name="Line 15">
            <a:extLst>
              <a:ext uri="{FF2B5EF4-FFF2-40B4-BE49-F238E27FC236}">
                <a16:creationId xmlns:a16="http://schemas.microsoft.com/office/drawing/2014/main" id="{D381A836-8D67-4021-944C-E2AF836BCB35}"/>
              </a:ext>
            </a:extLst>
          </p:cNvPr>
          <p:cNvSpPr>
            <a:spLocks noChangeShapeType="1"/>
          </p:cNvSpPr>
          <p:nvPr/>
        </p:nvSpPr>
        <p:spPr bwMode="auto">
          <a:xfrm>
            <a:off x="10166987" y="2165896"/>
            <a:ext cx="152400" cy="0"/>
          </a:xfrm>
          <a:prstGeom prst="line">
            <a:avLst/>
          </a:prstGeom>
          <a:noFill/>
          <a:ln w="19050">
            <a:solidFill>
              <a:srgbClr val="FF00FF"/>
            </a:solidFill>
            <a:round/>
            <a:headEnd/>
            <a:tailEnd/>
          </a:ln>
        </p:spPr>
        <p:txBody>
          <a:bodyPr/>
          <a:lstStyle/>
          <a:p>
            <a:endParaRPr lang="en-US" dirty="0">
              <a:latin typeface="Calibri" panose="020F0502020204030204" pitchFamily="34" charset="0"/>
            </a:endParaRPr>
          </a:p>
        </p:txBody>
      </p:sp>
      <mc:AlternateContent xmlns:mc="http://schemas.openxmlformats.org/markup-compatibility/2006" xmlns:a14="http://schemas.microsoft.com/office/drawing/2010/main">
        <mc:Choice Requires="a14">
          <p:sp>
            <p:nvSpPr>
              <p:cNvPr id="32" name="Object 4">
                <a:extLst>
                  <a:ext uri="{FF2B5EF4-FFF2-40B4-BE49-F238E27FC236}">
                    <a16:creationId xmlns:a16="http://schemas.microsoft.com/office/drawing/2014/main" id="{F635E3F1-FAF3-4144-BB87-60EC71576569}"/>
                  </a:ext>
                </a:extLst>
              </p:cNvPr>
              <p:cNvSpPr txBox="1"/>
              <p:nvPr/>
            </p:nvSpPr>
            <p:spPr bwMode="auto">
              <a:xfrm>
                <a:off x="6561457" y="1955606"/>
                <a:ext cx="2027555" cy="1077912"/>
              </a:xfrm>
              <a:prstGeom prst="rect">
                <a:avLst/>
              </a:prstGeom>
              <a:noFill/>
            </p:spPr>
            <p:txBody>
              <a:bodyPr>
                <a:noAutofit/>
              </a:bodyPr>
              <a:lstStyle/>
              <a:p>
                <a:pPr/>
                <a14:m>
                  <m:oMathPara xmlns:m="http://schemas.openxmlformats.org/officeDocument/2006/math">
                    <m:oMathParaPr>
                      <m:jc m:val="left"/>
                    </m:oMathParaPr>
                    <m:oMath xmlns:m="http://schemas.openxmlformats.org/officeDocument/2006/math">
                      <m:acc>
                        <m:accPr>
                          <m:chr m:val="̅"/>
                          <m:ctrlPr>
                            <a:rPr lang="en-US" sz="2400" i="1" smtClean="0">
                              <a:solidFill>
                                <a:schemeClr val="tx1"/>
                              </a:solidFill>
                              <a:effectLst/>
                              <a:latin typeface="Cambria Math" panose="02040503050406030204" pitchFamily="18" charset="0"/>
                            </a:rPr>
                          </m:ctrlPr>
                        </m:accPr>
                        <m:e>
                          <m:r>
                            <m:rPr>
                              <m:sty m:val="p"/>
                            </m:rPr>
                            <a:rPr lang="en-US" sz="2400" i="0">
                              <a:solidFill>
                                <a:schemeClr val="tx1"/>
                              </a:solidFill>
                              <a:effectLst/>
                              <a:latin typeface="Cambria Math" panose="02040503050406030204" pitchFamily="18" charset="0"/>
                            </a:rPr>
                            <m:t>X</m:t>
                          </m:r>
                        </m:e>
                      </m:acc>
                      <m:r>
                        <a:rPr lang="en-US" sz="2400" i="0">
                          <a:solidFill>
                            <a:schemeClr val="tx1"/>
                          </a:solidFill>
                          <a:effectLst/>
                          <a:latin typeface="Cambria Math" panose="02040503050406030204" pitchFamily="18" charset="0"/>
                        </a:rPr>
                        <m:t>=</m:t>
                      </m:r>
                      <m:f>
                        <m:fPr>
                          <m:ctrlPr>
                            <a:rPr lang="en-US" sz="2400" i="1" smtClean="0">
                              <a:solidFill>
                                <a:schemeClr val="tx1"/>
                              </a:solidFill>
                              <a:effectLst/>
                              <a:latin typeface="Cambria Math" panose="02040503050406030204" pitchFamily="18" charset="0"/>
                            </a:rPr>
                          </m:ctrlPr>
                        </m:fPr>
                        <m:num>
                          <m:r>
                            <a:rPr lang="en-US" sz="2400" b="0" i="0" smtClean="0">
                              <a:solidFill>
                                <a:schemeClr val="tx1"/>
                              </a:solidFill>
                              <a:effectLst/>
                              <a:latin typeface="Cambria Math" panose="02040503050406030204" pitchFamily="18" charset="0"/>
                            </a:rPr>
                            <m:t>1</m:t>
                          </m:r>
                        </m:num>
                        <m:den>
                          <m:r>
                            <m:rPr>
                              <m:sty m:val="p"/>
                            </m:rPr>
                            <a:rPr lang="en-US" sz="2400" b="0" i="0" smtClean="0">
                              <a:solidFill>
                                <a:schemeClr val="tx1"/>
                              </a:solidFill>
                              <a:effectLst/>
                              <a:latin typeface="Cambria Math" panose="02040503050406030204" pitchFamily="18" charset="0"/>
                            </a:rPr>
                            <m:t>N</m:t>
                          </m:r>
                        </m:den>
                      </m:f>
                      <m:nary>
                        <m:naryPr>
                          <m:chr m:val="∑"/>
                          <m:ctrlPr>
                            <a:rPr lang="en-US" sz="2400" i="1">
                              <a:solidFill>
                                <a:schemeClr val="tx1"/>
                              </a:solidFill>
                              <a:effectLst/>
                              <a:latin typeface="Cambria Math" panose="02040503050406030204" pitchFamily="18" charset="0"/>
                            </a:rPr>
                          </m:ctrlPr>
                        </m:naryPr>
                        <m:sub>
                          <m:r>
                            <m:rPr>
                              <m:sty m:val="p"/>
                            </m:rPr>
                            <a:rPr lang="en-US" sz="2400" i="0">
                              <a:solidFill>
                                <a:schemeClr val="tx1"/>
                              </a:solidFill>
                              <a:effectLst/>
                              <a:latin typeface="Cambria Math" panose="02040503050406030204" pitchFamily="18" charset="0"/>
                            </a:rPr>
                            <m:t>i</m:t>
                          </m:r>
                          <m:r>
                            <a:rPr lang="en-US" sz="2400" i="0">
                              <a:solidFill>
                                <a:schemeClr val="tx1"/>
                              </a:solidFill>
                              <a:effectLst/>
                              <a:latin typeface="Cambria Math" panose="02040503050406030204" pitchFamily="18" charset="0"/>
                            </a:rPr>
                            <m:t>=1</m:t>
                          </m:r>
                        </m:sub>
                        <m:sup>
                          <m:r>
                            <m:rPr>
                              <m:sty m:val="p"/>
                            </m:rPr>
                            <a:rPr lang="en-US" sz="2400" i="0">
                              <a:solidFill>
                                <a:schemeClr val="tx1"/>
                              </a:solidFill>
                              <a:effectLst/>
                              <a:latin typeface="Cambria Math" panose="02040503050406030204" pitchFamily="18" charset="0"/>
                            </a:rPr>
                            <m:t>i</m:t>
                          </m:r>
                          <m:r>
                            <a:rPr lang="en-US" sz="2400" i="0">
                              <a:solidFill>
                                <a:schemeClr val="tx1"/>
                              </a:solidFill>
                              <a:effectLst/>
                              <a:latin typeface="Cambria Math" panose="02040503050406030204" pitchFamily="18" charset="0"/>
                            </a:rPr>
                            <m:t>=</m:t>
                          </m:r>
                          <m:r>
                            <m:rPr>
                              <m:sty m:val="p"/>
                            </m:rPr>
                            <a:rPr lang="en-US" sz="2400" i="0">
                              <a:solidFill>
                                <a:schemeClr val="tx1"/>
                              </a:solidFill>
                              <a:effectLst/>
                              <a:latin typeface="Cambria Math" panose="02040503050406030204" pitchFamily="18" charset="0"/>
                            </a:rPr>
                            <m:t>N</m:t>
                          </m:r>
                        </m:sup>
                        <m:e>
                          <m:sSub>
                            <m:sSubPr>
                              <m:ctrlPr>
                                <a:rPr lang="en-US" sz="2400" i="1">
                                  <a:effectLst/>
                                  <a:latin typeface="Cambria Math" panose="02040503050406030204" pitchFamily="18" charset="0"/>
                                </a:rPr>
                              </m:ctrlPr>
                            </m:sSubPr>
                            <m:e>
                              <m:r>
                                <m:rPr>
                                  <m:sty m:val="p"/>
                                </m:rPr>
                                <a:rPr lang="en-US" sz="2400">
                                  <a:effectLst/>
                                  <a:latin typeface="Cambria Math" panose="02040503050406030204" pitchFamily="18" charset="0"/>
                                </a:rPr>
                                <m:t>X</m:t>
                              </m:r>
                            </m:e>
                            <m:sub>
                              <m:r>
                                <m:rPr>
                                  <m:sty m:val="p"/>
                                </m:rPr>
                                <a:rPr lang="en-US" sz="2400">
                                  <a:effectLst/>
                                  <a:latin typeface="Cambria Math" panose="02040503050406030204" pitchFamily="18" charset="0"/>
                                </a:rPr>
                                <m:t>i</m:t>
                              </m:r>
                            </m:sub>
                          </m:sSub>
                        </m:e>
                      </m:nary>
                    </m:oMath>
                  </m:oMathPara>
                </a14:m>
                <a:endParaRPr lang="en-US" sz="2400" dirty="0">
                  <a:solidFill>
                    <a:schemeClr val="tx1"/>
                  </a:solidFill>
                  <a:effectLst/>
                  <a:latin typeface="Times New Roman" panose="02020603050405020304" pitchFamily="18" charset="0"/>
                  <a:cs typeface="Times New Roman" panose="02020603050405020304" pitchFamily="18" charset="0"/>
                </a:endParaRPr>
              </a:p>
            </p:txBody>
          </p:sp>
        </mc:Choice>
        <mc:Fallback xmlns="">
          <p:sp>
            <p:nvSpPr>
              <p:cNvPr id="32" name="Object 4">
                <a:extLst>
                  <a:ext uri="{FF2B5EF4-FFF2-40B4-BE49-F238E27FC236}">
                    <a16:creationId xmlns:a16="http://schemas.microsoft.com/office/drawing/2014/main" id="{F635E3F1-FAF3-4144-BB87-60EC71576569}"/>
                  </a:ext>
                </a:extLst>
              </p:cNvPr>
              <p:cNvSpPr txBox="1">
                <a:spLocks noRot="1" noChangeAspect="1" noMove="1" noResize="1" noEditPoints="1" noAdjustHandles="1" noChangeArrowheads="1" noChangeShapeType="1" noTextEdit="1"/>
              </p:cNvSpPr>
              <p:nvPr/>
            </p:nvSpPr>
            <p:spPr bwMode="auto">
              <a:xfrm>
                <a:off x="6561457" y="1955606"/>
                <a:ext cx="2027555" cy="1077912"/>
              </a:xfrm>
              <a:prstGeom prst="rect">
                <a:avLst/>
              </a:prstGeom>
              <a:blipFill>
                <a:blip r:embed="rId3"/>
                <a:stretch>
                  <a:fillRect b="-565"/>
                </a:stretch>
              </a:blipFill>
            </p:spPr>
            <p:txBody>
              <a:bodyPr/>
              <a:lstStyle/>
              <a:p>
                <a:r>
                  <a:rPr lang="en-US">
                    <a:noFill/>
                  </a:rPr>
                  <a:t> </a:t>
                </a:r>
              </a:p>
            </p:txBody>
          </p:sp>
        </mc:Fallback>
      </mc:AlternateContent>
      <p:sp>
        <p:nvSpPr>
          <p:cNvPr id="7" name="TextBox 6">
            <a:extLst>
              <a:ext uri="{FF2B5EF4-FFF2-40B4-BE49-F238E27FC236}">
                <a16:creationId xmlns:a16="http://schemas.microsoft.com/office/drawing/2014/main" id="{CB945571-4C35-E6BA-ED3C-351878DA4F5D}"/>
              </a:ext>
            </a:extLst>
          </p:cNvPr>
          <p:cNvSpPr txBox="1"/>
          <p:nvPr/>
        </p:nvSpPr>
        <p:spPr>
          <a:xfrm>
            <a:off x="9113203" y="269254"/>
            <a:ext cx="2787129" cy="1569660"/>
          </a:xfrm>
          <a:prstGeom prst="rect">
            <a:avLst/>
          </a:prstGeom>
          <a:noFill/>
        </p:spPr>
        <p:txBody>
          <a:bodyPr wrap="square" rtlCol="0">
            <a:spAutoFit/>
          </a:bodyPr>
          <a:lstStyle/>
          <a:p>
            <a:pPr algn="ctr"/>
            <a:r>
              <a:rPr lang="en-US" sz="3200" dirty="0">
                <a:solidFill>
                  <a:srgbClr val="FFC000"/>
                </a:solidFill>
                <a:effectLst/>
                <a:latin typeface="Calibri" panose="020F0502020204030204" pitchFamily="34" charset="0"/>
                <a:cs typeface="Calibri" panose="020F0502020204030204" pitchFamily="34" charset="0"/>
              </a:rPr>
              <a:t>Review from Uncertainty Lecture</a:t>
            </a:r>
          </a:p>
        </p:txBody>
      </p:sp>
    </p:spTree>
    <p:extLst>
      <p:ext uri="{BB962C8B-B14F-4D97-AF65-F5344CB8AC3E}">
        <p14:creationId xmlns:p14="http://schemas.microsoft.com/office/powerpoint/2010/main" val="27255050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560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560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560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5620"/>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1"/>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5603">
                                            <p:txEl>
                                              <p:pRg st="3" end="3"/>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7"/>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5603">
                                            <p:txEl>
                                              <p:pRg st="4" end="4"/>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56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3" grpId="0" build="p"/>
      <p:bldP spid="25617" grpId="0" uiExpand="1" animBg="1"/>
      <p:bldP spid="25620" grpId="0" uiExpand="1" animBg="1"/>
      <p:bldP spid="17" grpId="0" uiExpand="1" animBg="1"/>
      <p:bldP spid="27" grpId="0" animBg="1"/>
      <p:bldP spid="31"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9" name="Slide Number Placeholder 7"/>
          <p:cNvSpPr>
            <a:spLocks noGrp="1"/>
          </p:cNvSpPr>
          <p:nvPr>
            <p:ph type="sldNum" sz="quarter" idx="12"/>
          </p:nvPr>
        </p:nvSpPr>
        <p:spPr>
          <a:noFill/>
        </p:spPr>
        <p:txBody>
          <a:bodyPr/>
          <a:lstStyle/>
          <a:p>
            <a:fld id="{0F7C922A-4A8F-477D-AFB7-17535C93D1EC}" type="slidenum">
              <a:rPr lang="en-US" smtClean="0"/>
              <a:pPr/>
              <a:t>24</a:t>
            </a:fld>
            <a:endParaRPr lang="en-US"/>
          </a:p>
        </p:txBody>
      </p:sp>
      <p:sp>
        <p:nvSpPr>
          <p:cNvPr id="26626" name="Rectangle 2"/>
          <p:cNvSpPr>
            <a:spLocks noGrp="1" noChangeArrowheads="1"/>
          </p:cNvSpPr>
          <p:nvPr>
            <p:ph type="title"/>
          </p:nvPr>
        </p:nvSpPr>
        <p:spPr/>
        <p:txBody>
          <a:bodyPr/>
          <a:lstStyle/>
          <a:p>
            <a:pPr eaLnBrk="1" hangingPunct="1">
              <a:defRPr/>
            </a:pPr>
            <a:r>
              <a:rPr lang="en-US" dirty="0"/>
              <a:t>Sampling Distribution for the Mean</a:t>
            </a:r>
          </a:p>
        </p:txBody>
      </p:sp>
      <p:sp>
        <p:nvSpPr>
          <p:cNvPr id="26627" name="Rectangle 3"/>
          <p:cNvSpPr>
            <a:spLocks noGrp="1" noChangeArrowheads="1"/>
          </p:cNvSpPr>
          <p:nvPr>
            <p:ph type="body" sz="half" idx="1"/>
          </p:nvPr>
        </p:nvSpPr>
        <p:spPr>
          <a:xfrm>
            <a:off x="761638" y="1470029"/>
            <a:ext cx="5638322" cy="4656139"/>
          </a:xfrm>
        </p:spPr>
        <p:txBody>
          <a:bodyPr/>
          <a:lstStyle/>
          <a:p>
            <a:pPr marL="685800" lvl="1" indent="-227013" eaLnBrk="1" hangingPunct="1">
              <a:defRPr/>
            </a:pPr>
            <a:r>
              <a:rPr lang="en-US" sz="2400" dirty="0">
                <a:solidFill>
                  <a:srgbClr val="C00000"/>
                </a:solidFill>
              </a:rPr>
              <a:t>CENTRAL LIMIT THEOREM</a:t>
            </a:r>
            <a:r>
              <a:rPr lang="en-US" sz="2400" dirty="0"/>
              <a:t>:  Since the estimator adds identical RVs, as N becomes very large, the distribution of X is Normal, with mean equal to the population value.</a:t>
            </a:r>
          </a:p>
          <a:p>
            <a:pPr marL="685800" lvl="1" indent="-227013" eaLnBrk="1" hangingPunct="1">
              <a:spcBef>
                <a:spcPts val="1200"/>
              </a:spcBef>
              <a:defRPr/>
            </a:pPr>
            <a:r>
              <a:rPr lang="en-US" sz="2400" dirty="0"/>
              <a:t>The </a:t>
            </a:r>
            <a:r>
              <a:rPr lang="en-US" sz="2400" dirty="0">
                <a:solidFill>
                  <a:srgbClr val="FF00FF"/>
                </a:solidFill>
              </a:rPr>
              <a:t>pink</a:t>
            </a:r>
            <a:r>
              <a:rPr lang="en-US" sz="2400" dirty="0"/>
              <a:t> distribution to the right is the </a:t>
            </a:r>
            <a:r>
              <a:rPr lang="en-US" sz="2400" u="sng" dirty="0"/>
              <a:t>sampling distribution</a:t>
            </a:r>
            <a:r>
              <a:rPr lang="en-US" sz="2400" dirty="0"/>
              <a:t> for the sample mean, X</a:t>
            </a:r>
          </a:p>
          <a:p>
            <a:pPr eaLnBrk="1" hangingPunct="1">
              <a:buFontTx/>
              <a:buNone/>
              <a:defRPr/>
            </a:pPr>
            <a:r>
              <a:rPr lang="en-US" sz="2400" dirty="0"/>
              <a:t>	</a:t>
            </a:r>
          </a:p>
          <a:p>
            <a:pPr eaLnBrk="1" hangingPunct="1">
              <a:spcBef>
                <a:spcPts val="0"/>
              </a:spcBef>
              <a:buNone/>
              <a:defRPr/>
            </a:pPr>
            <a:r>
              <a:rPr lang="en-US" sz="2400" dirty="0"/>
              <a:t>	The standard deviation of the distribution-of-sample-means is equal to</a:t>
            </a:r>
          </a:p>
        </p:txBody>
      </p:sp>
      <p:sp>
        <p:nvSpPr>
          <p:cNvPr id="19" name="Line 26"/>
          <p:cNvSpPr>
            <a:spLocks noChangeShapeType="1"/>
          </p:cNvSpPr>
          <p:nvPr/>
        </p:nvSpPr>
        <p:spPr bwMode="auto">
          <a:xfrm>
            <a:off x="1856349" y="2664663"/>
            <a:ext cx="161925" cy="0"/>
          </a:xfrm>
          <a:prstGeom prst="line">
            <a:avLst/>
          </a:prstGeom>
          <a:noFill/>
          <a:ln w="19050">
            <a:solidFill>
              <a:schemeClr val="tx1"/>
            </a:solidFill>
            <a:round/>
            <a:headEnd/>
            <a:tailEnd/>
          </a:ln>
        </p:spPr>
        <p:txBody>
          <a:bodyPr lIns="91397" tIns="45697" rIns="91397" bIns="45697"/>
          <a:lstStyle/>
          <a:p>
            <a:endParaRPr lang="en-US" dirty="0">
              <a:latin typeface="Calibri" panose="020F0502020204030204" pitchFamily="34" charset="0"/>
            </a:endParaRPr>
          </a:p>
        </p:txBody>
      </p:sp>
      <p:graphicFrame>
        <p:nvGraphicFramePr>
          <p:cNvPr id="22" name="Object 21"/>
          <p:cNvGraphicFramePr>
            <a:graphicFrameLocks noChangeAspect="1"/>
          </p:cNvGraphicFramePr>
          <p:nvPr>
            <p:extLst>
              <p:ext uri="{D42A27DB-BD31-4B8C-83A1-F6EECF244321}">
                <p14:modId xmlns:p14="http://schemas.microsoft.com/office/powerpoint/2010/main" val="2452634171"/>
              </p:ext>
            </p:extLst>
          </p:nvPr>
        </p:nvGraphicFramePr>
        <p:xfrm>
          <a:off x="6399960" y="5142180"/>
          <a:ext cx="1468305" cy="950080"/>
        </p:xfrm>
        <a:graphic>
          <a:graphicData uri="http://schemas.openxmlformats.org/presentationml/2006/ole">
            <mc:AlternateContent xmlns:mc="http://schemas.openxmlformats.org/markup-compatibility/2006">
              <mc:Choice xmlns:v="urn:schemas-microsoft-com:vml" Requires="v">
                <p:oleObj name="Equation" r:id="rId3" imgW="647640" imgH="419040" progId="Equation.3">
                  <p:embed/>
                </p:oleObj>
              </mc:Choice>
              <mc:Fallback>
                <p:oleObj name="Equation" r:id="rId3" imgW="647640" imgH="419040" progId="Equation.3">
                  <p:embed/>
                  <p:pic>
                    <p:nvPicPr>
                      <p:cNvPr id="22" name="Object 2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99960" y="5142180"/>
                        <a:ext cx="1468305" cy="950080"/>
                      </a:xfrm>
                      <a:prstGeom prst="rect">
                        <a:avLst/>
                      </a:prstGeom>
                      <a:noFill/>
                    </p:spPr>
                  </p:pic>
                </p:oleObj>
              </mc:Fallback>
            </mc:AlternateContent>
          </a:graphicData>
        </a:graphic>
      </p:graphicFrame>
      <p:grpSp>
        <p:nvGrpSpPr>
          <p:cNvPr id="2" name="Group 1"/>
          <p:cNvGrpSpPr/>
          <p:nvPr/>
        </p:nvGrpSpPr>
        <p:grpSpPr>
          <a:xfrm>
            <a:off x="7266247" y="2055575"/>
            <a:ext cx="4341462" cy="2588958"/>
            <a:chOff x="3275328" y="2508505"/>
            <a:chExt cx="4341462" cy="2588958"/>
          </a:xfrm>
        </p:grpSpPr>
        <p:grpSp>
          <p:nvGrpSpPr>
            <p:cNvPr id="3" name="Group 20"/>
            <p:cNvGrpSpPr>
              <a:grpSpLocks/>
            </p:cNvGrpSpPr>
            <p:nvPr/>
          </p:nvGrpSpPr>
          <p:grpSpPr bwMode="auto">
            <a:xfrm>
              <a:off x="3275328" y="3316046"/>
              <a:ext cx="3870011" cy="1781417"/>
              <a:chOff x="3275326" y="3316046"/>
              <a:chExt cx="3870011" cy="1781417"/>
            </a:xfrm>
          </p:grpSpPr>
          <p:sp>
            <p:nvSpPr>
              <p:cNvPr id="1036" name="Line 4"/>
              <p:cNvSpPr>
                <a:spLocks noChangeShapeType="1"/>
              </p:cNvSpPr>
              <p:nvPr/>
            </p:nvSpPr>
            <p:spPr bwMode="auto">
              <a:xfrm>
                <a:off x="3275326" y="5097463"/>
                <a:ext cx="3870011" cy="0"/>
              </a:xfrm>
              <a:prstGeom prst="line">
                <a:avLst/>
              </a:prstGeom>
              <a:noFill/>
              <a:ln w="19050">
                <a:solidFill>
                  <a:schemeClr val="tx1"/>
                </a:solidFill>
                <a:round/>
                <a:headEnd/>
                <a:tailEnd/>
              </a:ln>
            </p:spPr>
            <p:txBody>
              <a:bodyPr/>
              <a:lstStyle/>
              <a:p>
                <a:endParaRPr lang="en-US" dirty="0">
                  <a:effectLst/>
                  <a:latin typeface="Calibri" panose="020F0502020204030204" pitchFamily="34" charset="0"/>
                </a:endParaRPr>
              </a:p>
            </p:txBody>
          </p:sp>
          <p:sp>
            <p:nvSpPr>
              <p:cNvPr id="1037" name="Line 5"/>
              <p:cNvSpPr>
                <a:spLocks noChangeShapeType="1"/>
              </p:cNvSpPr>
              <p:nvPr/>
            </p:nvSpPr>
            <p:spPr bwMode="auto">
              <a:xfrm flipV="1">
                <a:off x="5172393" y="3937000"/>
                <a:ext cx="0" cy="1160463"/>
              </a:xfrm>
              <a:prstGeom prst="line">
                <a:avLst/>
              </a:prstGeom>
              <a:noFill/>
              <a:ln w="19050">
                <a:solidFill>
                  <a:schemeClr val="tx1"/>
                </a:solidFill>
                <a:round/>
                <a:headEnd type="arrow" w="med" len="med"/>
                <a:tailEnd/>
              </a:ln>
            </p:spPr>
            <p:txBody>
              <a:bodyPr/>
              <a:lstStyle/>
              <a:p>
                <a:endParaRPr lang="en-US" dirty="0">
                  <a:effectLst/>
                  <a:latin typeface="Calibri" panose="020F0502020204030204" pitchFamily="34" charset="0"/>
                </a:endParaRPr>
              </a:p>
            </p:txBody>
          </p:sp>
          <p:sp>
            <p:nvSpPr>
              <p:cNvPr id="1038" name="Line 7"/>
              <p:cNvSpPr>
                <a:spLocks noChangeShapeType="1"/>
              </p:cNvSpPr>
              <p:nvPr/>
            </p:nvSpPr>
            <p:spPr bwMode="auto">
              <a:xfrm>
                <a:off x="5172393" y="4841875"/>
                <a:ext cx="449262" cy="0"/>
              </a:xfrm>
              <a:prstGeom prst="line">
                <a:avLst/>
              </a:prstGeom>
              <a:noFill/>
              <a:ln w="19050">
                <a:solidFill>
                  <a:schemeClr val="tx1"/>
                </a:solidFill>
                <a:round/>
                <a:headEnd type="arrow" w="med" len="med"/>
                <a:tailEnd type="arrow" w="med" len="med"/>
              </a:ln>
            </p:spPr>
            <p:txBody>
              <a:bodyPr/>
              <a:lstStyle/>
              <a:p>
                <a:endParaRPr lang="en-US" dirty="0">
                  <a:effectLst/>
                  <a:latin typeface="Calibri" panose="020F0502020204030204" pitchFamily="34" charset="0"/>
                </a:endParaRPr>
              </a:p>
            </p:txBody>
          </p:sp>
          <p:sp>
            <p:nvSpPr>
              <p:cNvPr id="1039" name="Freeform 11"/>
              <p:cNvSpPr>
                <a:spLocks/>
              </p:cNvSpPr>
              <p:nvPr/>
            </p:nvSpPr>
            <p:spPr bwMode="auto">
              <a:xfrm>
                <a:off x="3674530" y="3316046"/>
                <a:ext cx="2978516" cy="1773238"/>
              </a:xfrm>
              <a:custGeom>
                <a:avLst/>
                <a:gdLst>
                  <a:gd name="T0" fmla="*/ 0 w 10000"/>
                  <a:gd name="T1" fmla="*/ 2147483647 h 10026"/>
                  <a:gd name="T2" fmla="*/ 2147483647 w 10000"/>
                  <a:gd name="T3" fmla="*/ 2147483647 h 10026"/>
                  <a:gd name="T4" fmla="*/ 2147483647 w 10000"/>
                  <a:gd name="T5" fmla="*/ 2147483647 h 10026"/>
                  <a:gd name="T6" fmla="*/ 2147483647 w 10000"/>
                  <a:gd name="T7" fmla="*/ 2147483647 h 10026"/>
                  <a:gd name="T8" fmla="*/ 2147483647 w 10000"/>
                  <a:gd name="T9" fmla="*/ 2147483647 h 10026"/>
                  <a:gd name="T10" fmla="*/ 2147483647 w 10000"/>
                  <a:gd name="T11" fmla="*/ 2147483647 h 10026"/>
                  <a:gd name="T12" fmla="*/ 2147483647 w 10000"/>
                  <a:gd name="T13" fmla="*/ 2147483647 h 10026"/>
                  <a:gd name="T14" fmla="*/ 0 60000 65536"/>
                  <a:gd name="T15" fmla="*/ 0 60000 65536"/>
                  <a:gd name="T16" fmla="*/ 0 60000 65536"/>
                  <a:gd name="T17" fmla="*/ 0 60000 65536"/>
                  <a:gd name="T18" fmla="*/ 0 60000 65536"/>
                  <a:gd name="T19" fmla="*/ 0 60000 65536"/>
                  <a:gd name="T20" fmla="*/ 0 60000 65536"/>
                  <a:gd name="T21" fmla="*/ 0 w 10000"/>
                  <a:gd name="T22" fmla="*/ 0 h 10026"/>
                  <a:gd name="T23" fmla="*/ 10000 w 10000"/>
                  <a:gd name="T24" fmla="*/ 10026 h 1002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000" h="10026">
                    <a:moveTo>
                      <a:pt x="0" y="10026"/>
                    </a:moveTo>
                    <a:cubicBezTo>
                      <a:pt x="877" y="9719"/>
                      <a:pt x="1747" y="9603"/>
                      <a:pt x="2456" y="8182"/>
                    </a:cubicBezTo>
                    <a:cubicBezTo>
                      <a:pt x="3165" y="6761"/>
                      <a:pt x="3816" y="2856"/>
                      <a:pt x="4254" y="1498"/>
                    </a:cubicBezTo>
                    <a:cubicBezTo>
                      <a:pt x="4693" y="141"/>
                      <a:pt x="4806" y="52"/>
                      <a:pt x="5088" y="39"/>
                    </a:cubicBezTo>
                    <a:cubicBezTo>
                      <a:pt x="5369" y="26"/>
                      <a:pt x="5495" y="0"/>
                      <a:pt x="5954" y="1383"/>
                    </a:cubicBezTo>
                    <a:cubicBezTo>
                      <a:pt x="6413" y="2766"/>
                      <a:pt x="7171" y="6906"/>
                      <a:pt x="7844" y="8340"/>
                    </a:cubicBezTo>
                    <a:cubicBezTo>
                      <a:pt x="8516" y="9774"/>
                      <a:pt x="9550" y="9616"/>
                      <a:pt x="10000" y="10026"/>
                    </a:cubicBezTo>
                  </a:path>
                </a:pathLst>
              </a:custGeom>
              <a:noFill/>
              <a:ln w="28575" cmpd="sng">
                <a:solidFill>
                  <a:srgbClr val="FF00FF"/>
                </a:solidFill>
                <a:round/>
                <a:headEnd/>
                <a:tailEnd/>
              </a:ln>
            </p:spPr>
            <p:txBody>
              <a:bodyPr/>
              <a:lstStyle/>
              <a:p>
                <a:endParaRPr lang="en-US" dirty="0">
                  <a:effectLst/>
                  <a:latin typeface="Calibri" panose="020F0502020204030204" pitchFamily="34" charset="0"/>
                </a:endParaRPr>
              </a:p>
            </p:txBody>
          </p:sp>
          <p:sp>
            <p:nvSpPr>
              <p:cNvPr id="1040" name="Freeform 12"/>
              <p:cNvSpPr>
                <a:spLocks/>
              </p:cNvSpPr>
              <p:nvPr/>
            </p:nvSpPr>
            <p:spPr bwMode="auto">
              <a:xfrm>
                <a:off x="5593080" y="3965575"/>
                <a:ext cx="906463" cy="758825"/>
              </a:xfrm>
              <a:custGeom>
                <a:avLst/>
                <a:gdLst>
                  <a:gd name="T0" fmla="*/ 0 w 571"/>
                  <a:gd name="T1" fmla="*/ 2147483647 h 478"/>
                  <a:gd name="T2" fmla="*/ 2147483647 w 571"/>
                  <a:gd name="T3" fmla="*/ 2147483647 h 478"/>
                  <a:gd name="T4" fmla="*/ 2147483647 w 571"/>
                  <a:gd name="T5" fmla="*/ 0 h 478"/>
                  <a:gd name="T6" fmla="*/ 0 60000 65536"/>
                  <a:gd name="T7" fmla="*/ 0 60000 65536"/>
                  <a:gd name="T8" fmla="*/ 0 60000 65536"/>
                  <a:gd name="T9" fmla="*/ 0 w 571"/>
                  <a:gd name="T10" fmla="*/ 0 h 478"/>
                  <a:gd name="T11" fmla="*/ 571 w 571"/>
                  <a:gd name="T12" fmla="*/ 478 h 478"/>
                </a:gdLst>
                <a:ahLst/>
                <a:cxnLst>
                  <a:cxn ang="T6">
                    <a:pos x="T0" y="T1"/>
                  </a:cxn>
                  <a:cxn ang="T7">
                    <a:pos x="T2" y="T3"/>
                  </a:cxn>
                  <a:cxn ang="T8">
                    <a:pos x="T4" y="T5"/>
                  </a:cxn>
                </a:cxnLst>
                <a:rect l="T9" t="T10" r="T11" b="T12"/>
                <a:pathLst>
                  <a:path w="571" h="478">
                    <a:moveTo>
                      <a:pt x="0" y="478"/>
                    </a:moveTo>
                    <a:cubicBezTo>
                      <a:pt x="49" y="413"/>
                      <a:pt x="200" y="170"/>
                      <a:pt x="295" y="90"/>
                    </a:cubicBezTo>
                    <a:cubicBezTo>
                      <a:pt x="390" y="10"/>
                      <a:pt x="514" y="19"/>
                      <a:pt x="571" y="0"/>
                    </a:cubicBezTo>
                  </a:path>
                </a:pathLst>
              </a:custGeom>
              <a:noFill/>
              <a:ln w="19050" cmpd="sng">
                <a:solidFill>
                  <a:schemeClr val="tx1"/>
                </a:solidFill>
                <a:prstDash val="sysDot"/>
                <a:round/>
                <a:headEnd type="triangle" w="med" len="med"/>
                <a:tailEnd type="none" w="med" len="med"/>
              </a:ln>
            </p:spPr>
            <p:txBody>
              <a:bodyPr/>
              <a:lstStyle/>
              <a:p>
                <a:endParaRPr lang="en-US" dirty="0">
                  <a:effectLst/>
                  <a:latin typeface="Calibri" panose="020F0502020204030204" pitchFamily="34" charset="0"/>
                </a:endParaRPr>
              </a:p>
            </p:txBody>
          </p:sp>
        </p:grpSp>
        <p:graphicFrame>
          <p:nvGraphicFramePr>
            <p:cNvPr id="1030" name="Object 6"/>
            <p:cNvGraphicFramePr>
              <a:graphicFrameLocks noChangeAspect="1"/>
            </p:cNvGraphicFramePr>
            <p:nvPr/>
          </p:nvGraphicFramePr>
          <p:xfrm>
            <a:off x="6508537" y="3671282"/>
            <a:ext cx="1057275" cy="501195"/>
          </p:xfrm>
          <a:graphic>
            <a:graphicData uri="http://schemas.openxmlformats.org/presentationml/2006/ole">
              <mc:AlternateContent xmlns:mc="http://schemas.openxmlformats.org/markup-compatibility/2006">
                <mc:Choice xmlns:v="urn:schemas-microsoft-com:vml" Requires="v">
                  <p:oleObj name="Equation" r:id="rId5" imgW="482400" imgH="228600" progId="Equation.3">
                    <p:embed/>
                  </p:oleObj>
                </mc:Choice>
                <mc:Fallback>
                  <p:oleObj name="Equation" r:id="rId5" imgW="482400" imgH="228600" progId="Equation.3">
                    <p:embed/>
                    <p:pic>
                      <p:nvPicPr>
                        <p:cNvPr id="103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508537" y="3671282"/>
                          <a:ext cx="1057275" cy="50119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32" name="Object 8"/>
            <p:cNvGraphicFramePr>
              <a:graphicFrameLocks noChangeAspect="1"/>
            </p:cNvGraphicFramePr>
            <p:nvPr/>
          </p:nvGraphicFramePr>
          <p:xfrm>
            <a:off x="5023168" y="3424238"/>
            <a:ext cx="1004887" cy="503237"/>
          </p:xfrm>
          <a:graphic>
            <a:graphicData uri="http://schemas.openxmlformats.org/presentationml/2006/ole">
              <mc:AlternateContent xmlns:mc="http://schemas.openxmlformats.org/markup-compatibility/2006">
                <mc:Choice xmlns:v="urn:schemas-microsoft-com:vml" Requires="v">
                  <p:oleObj name="Equation" r:id="rId7" imgW="457200" imgH="228600" progId="Equation.3">
                    <p:embed/>
                  </p:oleObj>
                </mc:Choice>
                <mc:Fallback>
                  <p:oleObj name="Equation" r:id="rId7" imgW="457200" imgH="228600" progId="Equation.3">
                    <p:embed/>
                    <p:pic>
                      <p:nvPicPr>
                        <p:cNvPr id="1032" name="Object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023168" y="3424238"/>
                          <a:ext cx="1004887" cy="5032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3" name="Text Box 25"/>
            <p:cNvSpPr txBox="1">
              <a:spLocks noChangeArrowheads="1"/>
            </p:cNvSpPr>
            <p:nvPr/>
          </p:nvSpPr>
          <p:spPr bwMode="auto">
            <a:xfrm>
              <a:off x="5516342" y="2508505"/>
              <a:ext cx="2100448" cy="769441"/>
            </a:xfrm>
            <a:prstGeom prst="rect">
              <a:avLst/>
            </a:prstGeom>
            <a:noFill/>
            <a:ln w="9525">
              <a:noFill/>
              <a:miter lim="800000"/>
              <a:headEnd/>
              <a:tailEnd/>
            </a:ln>
          </p:spPr>
          <p:txBody>
            <a:bodyPr wrap="square">
              <a:spAutoFit/>
            </a:bodyPr>
            <a:lstStyle/>
            <a:p>
              <a:pPr algn="ctr">
                <a:spcBef>
                  <a:spcPct val="20000"/>
                </a:spcBef>
              </a:pPr>
              <a:r>
                <a:rPr lang="en-US" sz="2200" dirty="0">
                  <a:solidFill>
                    <a:srgbClr val="FF00FF"/>
                  </a:solidFill>
                  <a:effectLst/>
                  <a:latin typeface="Calibri" panose="020F0502020204030204" pitchFamily="34" charset="0"/>
                </a:rPr>
                <a:t>distribution of sample means, X</a:t>
              </a:r>
            </a:p>
          </p:txBody>
        </p:sp>
        <p:sp>
          <p:nvSpPr>
            <p:cNvPr id="24" name="Line 26"/>
            <p:cNvSpPr>
              <a:spLocks noChangeShapeType="1"/>
            </p:cNvSpPr>
            <p:nvPr/>
          </p:nvSpPr>
          <p:spPr bwMode="auto">
            <a:xfrm>
              <a:off x="7365787" y="2930984"/>
              <a:ext cx="161925" cy="0"/>
            </a:xfrm>
            <a:prstGeom prst="line">
              <a:avLst/>
            </a:prstGeom>
            <a:noFill/>
            <a:ln w="19050">
              <a:solidFill>
                <a:srgbClr val="FF00FF"/>
              </a:solidFill>
              <a:round/>
              <a:headEnd/>
              <a:tailEnd/>
            </a:ln>
            <a:effectLst/>
          </p:spPr>
          <p:txBody>
            <a:bodyPr/>
            <a:lstStyle/>
            <a:p>
              <a:pPr>
                <a:defRPr/>
              </a:pPr>
              <a:endParaRPr lang="en-US" dirty="0">
                <a:effectLst/>
                <a:latin typeface="Calibri" panose="020F0502020204030204" pitchFamily="34" charset="0"/>
              </a:endParaRPr>
            </a:p>
          </p:txBody>
        </p:sp>
      </p:grpSp>
      <p:sp>
        <p:nvSpPr>
          <p:cNvPr id="25" name="Line 26"/>
          <p:cNvSpPr>
            <a:spLocks noChangeShapeType="1"/>
          </p:cNvSpPr>
          <p:nvPr/>
        </p:nvSpPr>
        <p:spPr bwMode="auto">
          <a:xfrm>
            <a:off x="2384168" y="4279265"/>
            <a:ext cx="161925" cy="0"/>
          </a:xfrm>
          <a:prstGeom prst="line">
            <a:avLst/>
          </a:prstGeom>
          <a:noFill/>
          <a:ln w="19050">
            <a:solidFill>
              <a:schemeClr val="tx1"/>
            </a:solidFill>
            <a:round/>
            <a:headEnd/>
            <a:tailEnd/>
          </a:ln>
          <a:effectLst/>
        </p:spPr>
        <p:txBody>
          <a:bodyPr/>
          <a:lstStyle/>
          <a:p>
            <a:pPr>
              <a:defRPr/>
            </a:pPr>
            <a:endParaRPr lang="en-US" dirty="0">
              <a:latin typeface="Calibri" panose="020F0502020204030204" pitchFamily="34" charset="0"/>
            </a:endParaRPr>
          </a:p>
        </p:txBody>
      </p:sp>
      <p:sp>
        <p:nvSpPr>
          <p:cNvPr id="26" name="Text Box 14">
            <a:extLst>
              <a:ext uri="{FF2B5EF4-FFF2-40B4-BE49-F238E27FC236}">
                <a16:creationId xmlns:a16="http://schemas.microsoft.com/office/drawing/2014/main" id="{2E229CD7-2075-413E-91D2-C868D6FAD070}"/>
              </a:ext>
            </a:extLst>
          </p:cNvPr>
          <p:cNvSpPr txBox="1">
            <a:spLocks noChangeArrowheads="1"/>
          </p:cNvSpPr>
          <p:nvPr/>
        </p:nvSpPr>
        <p:spPr bwMode="auto">
          <a:xfrm>
            <a:off x="7191379" y="4632695"/>
            <a:ext cx="2438558" cy="430887"/>
          </a:xfrm>
          <a:prstGeom prst="rect">
            <a:avLst/>
          </a:prstGeom>
          <a:noFill/>
          <a:ln w="9525">
            <a:noFill/>
            <a:miter lim="800000"/>
            <a:headEnd/>
            <a:tailEnd/>
          </a:ln>
        </p:spPr>
        <p:txBody>
          <a:bodyPr>
            <a:spAutoFit/>
          </a:bodyPr>
          <a:lstStyle/>
          <a:p>
            <a:pPr algn="ctr">
              <a:spcBef>
                <a:spcPct val="20000"/>
              </a:spcBef>
            </a:pPr>
            <a:r>
              <a:rPr lang="en-US" sz="2200" dirty="0">
                <a:effectLst/>
                <a:latin typeface="Calibri" panose="020F0502020204030204" pitchFamily="34" charset="0"/>
              </a:rPr>
              <a:t>estimate of X</a:t>
            </a:r>
          </a:p>
        </p:txBody>
      </p:sp>
      <p:sp>
        <p:nvSpPr>
          <p:cNvPr id="27" name="Line 17">
            <a:extLst>
              <a:ext uri="{FF2B5EF4-FFF2-40B4-BE49-F238E27FC236}">
                <a16:creationId xmlns:a16="http://schemas.microsoft.com/office/drawing/2014/main" id="{3CCC6EB7-B9F8-44BB-AADA-1885E3FB5CD0}"/>
              </a:ext>
            </a:extLst>
          </p:cNvPr>
          <p:cNvSpPr>
            <a:spLocks noChangeShapeType="1"/>
          </p:cNvSpPr>
          <p:nvPr/>
        </p:nvSpPr>
        <p:spPr bwMode="auto">
          <a:xfrm>
            <a:off x="8999222" y="4713974"/>
            <a:ext cx="168275" cy="0"/>
          </a:xfrm>
          <a:prstGeom prst="line">
            <a:avLst/>
          </a:prstGeom>
          <a:noFill/>
          <a:ln w="19050">
            <a:solidFill>
              <a:schemeClr val="tx1"/>
            </a:solidFill>
            <a:round/>
            <a:headEnd/>
            <a:tailEnd/>
          </a:ln>
        </p:spPr>
        <p:txBody>
          <a:bodyPr/>
          <a:lstStyle/>
          <a:p>
            <a:endParaRPr lang="en-US" dirty="0">
              <a:latin typeface="Calibri" panose="020F0502020204030204" pitchFamily="34" charset="0"/>
            </a:endParaRPr>
          </a:p>
        </p:txBody>
      </p:sp>
      <mc:AlternateContent xmlns:mc="http://schemas.openxmlformats.org/markup-compatibility/2006" xmlns:a14="http://schemas.microsoft.com/office/drawing/2010/main">
        <mc:Choice Requires="a14">
          <p:sp>
            <p:nvSpPr>
              <p:cNvPr id="28" name="Object 4">
                <a:extLst>
                  <a:ext uri="{FF2B5EF4-FFF2-40B4-BE49-F238E27FC236}">
                    <a16:creationId xmlns:a16="http://schemas.microsoft.com/office/drawing/2014/main" id="{ECBD3D9B-D8EB-4721-ADBE-7EEC5E5362B5}"/>
                  </a:ext>
                </a:extLst>
              </p:cNvPr>
              <p:cNvSpPr txBox="1"/>
              <p:nvPr/>
            </p:nvSpPr>
            <p:spPr bwMode="auto">
              <a:xfrm>
                <a:off x="6860790" y="1652507"/>
                <a:ext cx="1742976" cy="1077912"/>
              </a:xfrm>
              <a:prstGeom prst="rect">
                <a:avLst/>
              </a:prstGeom>
              <a:noFill/>
            </p:spPr>
            <p:txBody>
              <a:bodyPr>
                <a:noAutofit/>
              </a:bodyPr>
              <a:lstStyle/>
              <a:p>
                <a:pPr/>
                <a14:m>
                  <m:oMathPara xmlns:m="http://schemas.openxmlformats.org/officeDocument/2006/math">
                    <m:oMathParaPr>
                      <m:jc m:val="left"/>
                    </m:oMathParaPr>
                    <m:oMath xmlns:m="http://schemas.openxmlformats.org/officeDocument/2006/math">
                      <m:acc>
                        <m:accPr>
                          <m:chr m:val="̅"/>
                          <m:ctrlPr>
                            <a:rPr lang="en-US" sz="2400" i="1" smtClean="0">
                              <a:solidFill>
                                <a:schemeClr val="tx1"/>
                              </a:solidFill>
                              <a:effectLst/>
                              <a:latin typeface="Cambria Math" panose="02040503050406030204" pitchFamily="18" charset="0"/>
                            </a:rPr>
                          </m:ctrlPr>
                        </m:accPr>
                        <m:e>
                          <m:r>
                            <m:rPr>
                              <m:sty m:val="p"/>
                            </m:rPr>
                            <a:rPr lang="en-US" sz="2400" i="0">
                              <a:solidFill>
                                <a:schemeClr val="tx1"/>
                              </a:solidFill>
                              <a:effectLst/>
                              <a:latin typeface="Cambria Math" panose="02040503050406030204" pitchFamily="18" charset="0"/>
                            </a:rPr>
                            <m:t>X</m:t>
                          </m:r>
                        </m:e>
                      </m:acc>
                      <m:r>
                        <a:rPr lang="en-US" sz="2400" i="0">
                          <a:solidFill>
                            <a:schemeClr val="tx1"/>
                          </a:solidFill>
                          <a:effectLst/>
                          <a:latin typeface="Cambria Math" panose="02040503050406030204" pitchFamily="18" charset="0"/>
                        </a:rPr>
                        <m:t>=</m:t>
                      </m:r>
                      <m:f>
                        <m:fPr>
                          <m:ctrlPr>
                            <a:rPr lang="en-US" sz="2400" i="1" smtClean="0">
                              <a:solidFill>
                                <a:schemeClr val="tx1"/>
                              </a:solidFill>
                              <a:effectLst/>
                              <a:latin typeface="Cambria Math" panose="02040503050406030204" pitchFamily="18" charset="0"/>
                            </a:rPr>
                          </m:ctrlPr>
                        </m:fPr>
                        <m:num>
                          <m:r>
                            <a:rPr lang="en-US" sz="2400" b="0" i="0" smtClean="0">
                              <a:solidFill>
                                <a:schemeClr val="tx1"/>
                              </a:solidFill>
                              <a:effectLst/>
                              <a:latin typeface="Cambria Math" panose="02040503050406030204" pitchFamily="18" charset="0"/>
                            </a:rPr>
                            <m:t>1</m:t>
                          </m:r>
                        </m:num>
                        <m:den>
                          <m:r>
                            <m:rPr>
                              <m:sty m:val="p"/>
                            </m:rPr>
                            <a:rPr lang="en-US" sz="2400" b="0" i="0" smtClean="0">
                              <a:solidFill>
                                <a:schemeClr val="tx1"/>
                              </a:solidFill>
                              <a:effectLst/>
                              <a:latin typeface="Cambria Math" panose="02040503050406030204" pitchFamily="18" charset="0"/>
                            </a:rPr>
                            <m:t>N</m:t>
                          </m:r>
                        </m:den>
                      </m:f>
                      <m:nary>
                        <m:naryPr>
                          <m:chr m:val="∑"/>
                          <m:ctrlPr>
                            <a:rPr lang="en-US" sz="2400" i="1">
                              <a:solidFill>
                                <a:schemeClr val="tx1"/>
                              </a:solidFill>
                              <a:effectLst/>
                              <a:latin typeface="Cambria Math" panose="02040503050406030204" pitchFamily="18" charset="0"/>
                            </a:rPr>
                          </m:ctrlPr>
                        </m:naryPr>
                        <m:sub>
                          <m:r>
                            <m:rPr>
                              <m:sty m:val="p"/>
                            </m:rPr>
                            <a:rPr lang="en-US" sz="2400" i="0">
                              <a:solidFill>
                                <a:schemeClr val="tx1"/>
                              </a:solidFill>
                              <a:effectLst/>
                              <a:latin typeface="Cambria Math" panose="02040503050406030204" pitchFamily="18" charset="0"/>
                            </a:rPr>
                            <m:t>i</m:t>
                          </m:r>
                          <m:r>
                            <a:rPr lang="en-US" sz="2400" i="0">
                              <a:solidFill>
                                <a:schemeClr val="tx1"/>
                              </a:solidFill>
                              <a:effectLst/>
                              <a:latin typeface="Cambria Math" panose="02040503050406030204" pitchFamily="18" charset="0"/>
                            </a:rPr>
                            <m:t>=1</m:t>
                          </m:r>
                        </m:sub>
                        <m:sup>
                          <m:r>
                            <m:rPr>
                              <m:sty m:val="p"/>
                            </m:rPr>
                            <a:rPr lang="en-US" sz="2400" i="0">
                              <a:solidFill>
                                <a:schemeClr val="tx1"/>
                              </a:solidFill>
                              <a:effectLst/>
                              <a:latin typeface="Cambria Math" panose="02040503050406030204" pitchFamily="18" charset="0"/>
                            </a:rPr>
                            <m:t>i</m:t>
                          </m:r>
                          <m:r>
                            <a:rPr lang="en-US" sz="2400" i="0">
                              <a:solidFill>
                                <a:schemeClr val="tx1"/>
                              </a:solidFill>
                              <a:effectLst/>
                              <a:latin typeface="Cambria Math" panose="02040503050406030204" pitchFamily="18" charset="0"/>
                            </a:rPr>
                            <m:t>=</m:t>
                          </m:r>
                          <m:r>
                            <m:rPr>
                              <m:sty m:val="p"/>
                            </m:rPr>
                            <a:rPr lang="en-US" sz="2400" i="0">
                              <a:solidFill>
                                <a:schemeClr val="tx1"/>
                              </a:solidFill>
                              <a:effectLst/>
                              <a:latin typeface="Cambria Math" panose="02040503050406030204" pitchFamily="18" charset="0"/>
                            </a:rPr>
                            <m:t>N</m:t>
                          </m:r>
                        </m:sup>
                        <m:e>
                          <m:sSub>
                            <m:sSubPr>
                              <m:ctrlPr>
                                <a:rPr lang="en-US" sz="2400" i="1">
                                  <a:effectLst/>
                                  <a:latin typeface="Cambria Math" panose="02040503050406030204" pitchFamily="18" charset="0"/>
                                </a:rPr>
                              </m:ctrlPr>
                            </m:sSubPr>
                            <m:e>
                              <m:r>
                                <m:rPr>
                                  <m:sty m:val="p"/>
                                </m:rPr>
                                <a:rPr lang="en-US" sz="2400">
                                  <a:effectLst/>
                                  <a:latin typeface="Cambria Math" panose="02040503050406030204" pitchFamily="18" charset="0"/>
                                </a:rPr>
                                <m:t>X</m:t>
                              </m:r>
                            </m:e>
                            <m:sub>
                              <m:r>
                                <m:rPr>
                                  <m:sty m:val="p"/>
                                </m:rPr>
                                <a:rPr lang="en-US" sz="2400">
                                  <a:effectLst/>
                                  <a:latin typeface="Cambria Math" panose="02040503050406030204" pitchFamily="18" charset="0"/>
                                </a:rPr>
                                <m:t>i</m:t>
                              </m:r>
                            </m:sub>
                          </m:sSub>
                        </m:e>
                      </m:nary>
                    </m:oMath>
                  </m:oMathPara>
                </a14:m>
                <a:endParaRPr lang="en-US" sz="2400" dirty="0">
                  <a:solidFill>
                    <a:schemeClr val="tx1"/>
                  </a:solidFill>
                  <a:effectLst/>
                  <a:latin typeface="Times New Roman" panose="02020603050405020304" pitchFamily="18" charset="0"/>
                  <a:cs typeface="Times New Roman" panose="02020603050405020304" pitchFamily="18" charset="0"/>
                </a:endParaRPr>
              </a:p>
            </p:txBody>
          </p:sp>
        </mc:Choice>
        <mc:Fallback xmlns="">
          <p:sp>
            <p:nvSpPr>
              <p:cNvPr id="28" name="Object 4">
                <a:extLst>
                  <a:ext uri="{FF2B5EF4-FFF2-40B4-BE49-F238E27FC236}">
                    <a16:creationId xmlns:a16="http://schemas.microsoft.com/office/drawing/2014/main" id="{ECBD3D9B-D8EB-4721-ADBE-7EEC5E5362B5}"/>
                  </a:ext>
                </a:extLst>
              </p:cNvPr>
              <p:cNvSpPr txBox="1">
                <a:spLocks noRot="1" noChangeAspect="1" noMove="1" noResize="1" noEditPoints="1" noAdjustHandles="1" noChangeArrowheads="1" noChangeShapeType="1" noTextEdit="1"/>
              </p:cNvSpPr>
              <p:nvPr/>
            </p:nvSpPr>
            <p:spPr bwMode="auto">
              <a:xfrm>
                <a:off x="6860790" y="1652507"/>
                <a:ext cx="1742976" cy="1077912"/>
              </a:xfrm>
              <a:prstGeom prst="rect">
                <a:avLst/>
              </a:prstGeom>
              <a:blipFill>
                <a:blip r:embed="rId10"/>
                <a:stretch>
                  <a:fillRect b="-565"/>
                </a:stretch>
              </a:blipFill>
            </p:spPr>
            <p:txBody>
              <a:bodyPr/>
              <a:lstStyle/>
              <a:p>
                <a:r>
                  <a:rPr lang="en-US">
                    <a:noFill/>
                  </a:rPr>
                  <a:t> </a:t>
                </a:r>
              </a:p>
            </p:txBody>
          </p:sp>
        </mc:Fallback>
      </mc:AlternateContent>
      <p:sp>
        <p:nvSpPr>
          <p:cNvPr id="5" name="TextBox 4">
            <a:extLst>
              <a:ext uri="{FF2B5EF4-FFF2-40B4-BE49-F238E27FC236}">
                <a16:creationId xmlns:a16="http://schemas.microsoft.com/office/drawing/2014/main" id="{DED2C60B-BD61-F858-FA29-F5268BBF0659}"/>
              </a:ext>
            </a:extLst>
          </p:cNvPr>
          <p:cNvSpPr txBox="1"/>
          <p:nvPr/>
        </p:nvSpPr>
        <p:spPr>
          <a:xfrm>
            <a:off x="9113203" y="269254"/>
            <a:ext cx="2787129" cy="1569660"/>
          </a:xfrm>
          <a:prstGeom prst="rect">
            <a:avLst/>
          </a:prstGeom>
          <a:noFill/>
        </p:spPr>
        <p:txBody>
          <a:bodyPr wrap="square" rtlCol="0">
            <a:spAutoFit/>
          </a:bodyPr>
          <a:lstStyle/>
          <a:p>
            <a:pPr algn="ctr"/>
            <a:r>
              <a:rPr lang="en-US" sz="3200" dirty="0">
                <a:solidFill>
                  <a:srgbClr val="FFC000"/>
                </a:solidFill>
                <a:effectLst/>
                <a:latin typeface="Calibri" panose="020F0502020204030204" pitchFamily="34" charset="0"/>
                <a:cs typeface="Calibri" panose="020F0502020204030204" pitchFamily="34" charset="0"/>
              </a:rPr>
              <a:t>Review from Uncertainty Lecture</a:t>
            </a:r>
          </a:p>
        </p:txBody>
      </p:sp>
    </p:spTree>
    <p:extLst>
      <p:ext uri="{BB962C8B-B14F-4D97-AF65-F5344CB8AC3E}">
        <p14:creationId xmlns:p14="http://schemas.microsoft.com/office/powerpoint/2010/main" val="6023718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6627">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6627">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6627">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7" grpId="0" build="p"/>
      <p:bldP spid="19" grpId="0" uiExpand="1" animBg="1"/>
      <p:bldP spid="25"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9"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fld id="{0002145B-7D5F-41A7-9D8C-F4C413F6A47F}" type="slidenum">
              <a:rPr lang="en-US" altLang="en-US">
                <a:latin typeface="Calibri" panose="020F0502020204030204" pitchFamily="34" charset="0"/>
              </a:rPr>
              <a:pPr eaLnBrk="1" hangingPunct="1"/>
              <a:t>25</a:t>
            </a:fld>
            <a:endParaRPr lang="en-US" altLang="en-US" dirty="0">
              <a:latin typeface="Calibri" panose="020F0502020204030204" pitchFamily="34" charset="0"/>
            </a:endParaRPr>
          </a:p>
        </p:txBody>
      </p:sp>
      <p:pic>
        <p:nvPicPr>
          <p:cNvPr id="8200"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17888" y="1023939"/>
            <a:ext cx="5372100" cy="562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8201" name="Group 41"/>
          <p:cNvGrpSpPr>
            <a:grpSpLocks/>
          </p:cNvGrpSpPr>
          <p:nvPr/>
        </p:nvGrpSpPr>
        <p:grpSpPr bwMode="auto">
          <a:xfrm>
            <a:off x="3417888" y="1023939"/>
            <a:ext cx="5372100" cy="5629275"/>
            <a:chOff x="1193" y="645"/>
            <a:chExt cx="3384" cy="3546"/>
          </a:xfrm>
        </p:grpSpPr>
        <p:grpSp>
          <p:nvGrpSpPr>
            <p:cNvPr id="8217" name="Group 40"/>
            <p:cNvGrpSpPr>
              <a:grpSpLocks/>
            </p:cNvGrpSpPr>
            <p:nvPr/>
          </p:nvGrpSpPr>
          <p:grpSpPr bwMode="auto">
            <a:xfrm>
              <a:off x="1193" y="645"/>
              <a:ext cx="3384" cy="3546"/>
              <a:chOff x="1193" y="645"/>
              <a:chExt cx="3384" cy="3546"/>
            </a:xfrm>
          </p:grpSpPr>
          <p:pic>
            <p:nvPicPr>
              <p:cNvPr id="8219"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93" y="645"/>
                <a:ext cx="3384" cy="35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8071" name="Line 7"/>
              <p:cNvSpPr>
                <a:spLocks noChangeShapeType="1"/>
              </p:cNvSpPr>
              <p:nvPr/>
            </p:nvSpPr>
            <p:spPr bwMode="auto">
              <a:xfrm>
                <a:off x="2958" y="3359"/>
                <a:ext cx="192" cy="0"/>
              </a:xfrm>
              <a:prstGeom prst="line">
                <a:avLst/>
              </a:prstGeom>
              <a:noFill/>
              <a:ln w="15875">
                <a:solidFill>
                  <a:srgbClr val="FF00FF"/>
                </a:solidFill>
                <a:round/>
                <a:headEnd/>
                <a:tailEnd type="triangle" w="med" len="med"/>
              </a:ln>
              <a:effectLst/>
            </p:spPr>
            <p:txBody>
              <a:bodyPr/>
              <a:lstStyle/>
              <a:p>
                <a:pPr>
                  <a:defRPr/>
                </a:pPr>
                <a:endParaRPr lang="en-US" dirty="0">
                  <a:latin typeface="Calibri" panose="020F0502020204030204" pitchFamily="34" charset="0"/>
                </a:endParaRPr>
              </a:p>
            </p:txBody>
          </p:sp>
          <p:graphicFrame>
            <p:nvGraphicFramePr>
              <p:cNvPr id="8198" name="Object 8"/>
              <p:cNvGraphicFramePr>
                <a:graphicFrameLocks noChangeAspect="1"/>
              </p:cNvGraphicFramePr>
              <p:nvPr/>
            </p:nvGraphicFramePr>
            <p:xfrm>
              <a:off x="2981" y="3008"/>
              <a:ext cx="674" cy="428"/>
            </p:xfrm>
            <a:graphic>
              <a:graphicData uri="http://schemas.openxmlformats.org/presentationml/2006/ole">
                <mc:AlternateContent xmlns:mc="http://schemas.openxmlformats.org/markup-compatibility/2006">
                  <mc:Choice xmlns:v="urn:schemas-microsoft-com:vml" Requires="v">
                    <p:oleObj name="Equation" r:id="rId4" imgW="660240" imgH="419040" progId="Equation.3">
                      <p:embed/>
                    </p:oleObj>
                  </mc:Choice>
                  <mc:Fallback>
                    <p:oleObj name="Equation" r:id="rId4" imgW="660240" imgH="419040" progId="Equation.3">
                      <p:embed/>
                      <p:pic>
                        <p:nvPicPr>
                          <p:cNvPr id="8198" name="Object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81" y="3008"/>
                            <a:ext cx="674" cy="42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8221" name="Text Box 9"/>
              <p:cNvSpPr txBox="1">
                <a:spLocks noChangeArrowheads="1"/>
              </p:cNvSpPr>
              <p:nvPr/>
            </p:nvSpPr>
            <p:spPr bwMode="auto">
              <a:xfrm>
                <a:off x="3100" y="1392"/>
                <a:ext cx="1301" cy="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spcBef>
                    <a:spcPct val="50000"/>
                  </a:spcBef>
                </a:pPr>
                <a:r>
                  <a:rPr lang="en-US" altLang="en-US" dirty="0">
                    <a:solidFill>
                      <a:srgbClr val="FF00FF"/>
                    </a:solidFill>
                    <a:effectLst/>
                    <a:latin typeface="Calibri" panose="020F0502020204030204" pitchFamily="34" charset="0"/>
                  </a:rPr>
                  <a:t>sampling distribution for X, with N=10</a:t>
                </a:r>
              </a:p>
            </p:txBody>
          </p:sp>
        </p:grpSp>
        <p:sp>
          <p:nvSpPr>
            <p:cNvPr id="88074" name="Line 10"/>
            <p:cNvSpPr>
              <a:spLocks noChangeShapeType="1"/>
            </p:cNvSpPr>
            <p:nvPr/>
          </p:nvSpPr>
          <p:spPr bwMode="auto">
            <a:xfrm>
              <a:off x="3327" y="1611"/>
              <a:ext cx="78" cy="0"/>
            </a:xfrm>
            <a:prstGeom prst="line">
              <a:avLst/>
            </a:prstGeom>
            <a:noFill/>
            <a:ln w="12700">
              <a:solidFill>
                <a:srgbClr val="FF00FF"/>
              </a:solidFill>
              <a:round/>
              <a:headEnd/>
              <a:tailEnd/>
            </a:ln>
            <a:effectLst/>
          </p:spPr>
          <p:txBody>
            <a:bodyPr/>
            <a:lstStyle/>
            <a:p>
              <a:pPr>
                <a:defRPr/>
              </a:pPr>
              <a:endParaRPr lang="en-US" dirty="0">
                <a:latin typeface="Calibri" panose="020F0502020204030204" pitchFamily="34" charset="0"/>
              </a:endParaRPr>
            </a:p>
          </p:txBody>
        </p:sp>
      </p:grpSp>
      <p:sp>
        <p:nvSpPr>
          <p:cNvPr id="88089" name="Rectangle 25"/>
          <p:cNvSpPr>
            <a:spLocks noChangeArrowheads="1"/>
          </p:cNvSpPr>
          <p:nvPr/>
        </p:nvSpPr>
        <p:spPr bwMode="auto">
          <a:xfrm>
            <a:off x="1981200" y="52388"/>
            <a:ext cx="8229600" cy="1143000"/>
          </a:xfrm>
          <a:prstGeom prst="rect">
            <a:avLst/>
          </a:prstGeom>
          <a:noFill/>
          <a:ln w="9525">
            <a:noFill/>
            <a:miter lim="800000"/>
            <a:headEnd/>
            <a:tailEnd/>
          </a:ln>
          <a:effectLst/>
        </p:spPr>
        <p:txBody>
          <a:bodyPr anchor="ctr"/>
          <a:lstStyle/>
          <a:p>
            <a:pPr algn="ctr">
              <a:defRPr/>
            </a:pPr>
            <a:r>
              <a:rPr lang="en-US" sz="4000" b="1" dirty="0">
                <a:solidFill>
                  <a:schemeClr val="accent6">
                    <a:lumMod val="75000"/>
                  </a:schemeClr>
                </a:solidFill>
                <a:effectLst/>
                <a:latin typeface="Calibri" panose="020F0502020204030204" pitchFamily="34" charset="0"/>
              </a:rPr>
              <a:t>Sampling Distribution for the Mean</a:t>
            </a:r>
          </a:p>
        </p:txBody>
      </p:sp>
      <p:grpSp>
        <p:nvGrpSpPr>
          <p:cNvPr id="4" name="Group 42"/>
          <p:cNvGrpSpPr>
            <a:grpSpLocks/>
          </p:cNvGrpSpPr>
          <p:nvPr/>
        </p:nvGrpSpPr>
        <p:grpSpPr bwMode="auto">
          <a:xfrm>
            <a:off x="3425826" y="1030288"/>
            <a:ext cx="5362575" cy="5619750"/>
            <a:chOff x="1198" y="656"/>
            <a:chExt cx="3378" cy="3540"/>
          </a:xfrm>
        </p:grpSpPr>
        <p:sp>
          <p:nvSpPr>
            <p:cNvPr id="32" name="Line 43"/>
            <p:cNvSpPr>
              <a:spLocks noChangeShapeType="1"/>
            </p:cNvSpPr>
            <p:nvPr/>
          </p:nvSpPr>
          <p:spPr bwMode="auto">
            <a:xfrm>
              <a:off x="2958" y="3527"/>
              <a:ext cx="192" cy="0"/>
            </a:xfrm>
            <a:prstGeom prst="line">
              <a:avLst/>
            </a:prstGeom>
            <a:noFill/>
            <a:ln w="15875">
              <a:solidFill>
                <a:srgbClr val="FF00FF"/>
              </a:solidFill>
              <a:round/>
              <a:headEnd/>
              <a:tailEnd type="triangle" w="med" len="med"/>
            </a:ln>
            <a:effectLst/>
          </p:spPr>
          <p:txBody>
            <a:bodyPr/>
            <a:lstStyle/>
            <a:p>
              <a:pPr>
                <a:defRPr/>
              </a:pPr>
              <a:endParaRPr lang="en-US" dirty="0">
                <a:latin typeface="Calibri" panose="020F0502020204030204" pitchFamily="34" charset="0"/>
              </a:endParaRPr>
            </a:p>
          </p:txBody>
        </p:sp>
        <p:graphicFrame>
          <p:nvGraphicFramePr>
            <p:cNvPr id="8195" name="Object 44"/>
            <p:cNvGraphicFramePr>
              <a:graphicFrameLocks noChangeAspect="1"/>
            </p:cNvGraphicFramePr>
            <p:nvPr/>
          </p:nvGraphicFramePr>
          <p:xfrm>
            <a:off x="2991" y="3208"/>
            <a:ext cx="607" cy="393"/>
          </p:xfrm>
          <a:graphic>
            <a:graphicData uri="http://schemas.openxmlformats.org/presentationml/2006/ole">
              <mc:AlternateContent xmlns:mc="http://schemas.openxmlformats.org/markup-compatibility/2006">
                <mc:Choice xmlns:v="urn:schemas-microsoft-com:vml" Requires="v">
                  <p:oleObj name="Equation" r:id="rId6" imgW="647640" imgH="419040" progId="Equation.3">
                    <p:embed/>
                  </p:oleObj>
                </mc:Choice>
                <mc:Fallback>
                  <p:oleObj name="Equation" r:id="rId6" imgW="647640" imgH="419040" progId="Equation.3">
                    <p:embed/>
                    <p:pic>
                      <p:nvPicPr>
                        <p:cNvPr id="8195" name="Object 4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991" y="3208"/>
                          <a:ext cx="607" cy="39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pic>
          <p:nvPicPr>
            <p:cNvPr id="8210" name="Picture 4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198" y="656"/>
              <a:ext cx="3378" cy="35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 name="Line 46"/>
            <p:cNvSpPr>
              <a:spLocks noChangeShapeType="1"/>
            </p:cNvSpPr>
            <p:nvPr/>
          </p:nvSpPr>
          <p:spPr bwMode="auto">
            <a:xfrm>
              <a:off x="2949" y="3462"/>
              <a:ext cx="192" cy="0"/>
            </a:xfrm>
            <a:prstGeom prst="line">
              <a:avLst/>
            </a:prstGeom>
            <a:noFill/>
            <a:ln w="15875">
              <a:solidFill>
                <a:srgbClr val="FF00FF"/>
              </a:solidFill>
              <a:round/>
              <a:headEnd/>
              <a:tailEnd type="triangle" w="med" len="med"/>
            </a:ln>
            <a:effectLst/>
          </p:spPr>
          <p:txBody>
            <a:bodyPr/>
            <a:lstStyle/>
            <a:p>
              <a:pPr>
                <a:defRPr/>
              </a:pPr>
              <a:endParaRPr lang="en-US" dirty="0">
                <a:latin typeface="Calibri" panose="020F0502020204030204" pitchFamily="34" charset="0"/>
              </a:endParaRPr>
            </a:p>
          </p:txBody>
        </p:sp>
        <p:sp>
          <p:nvSpPr>
            <p:cNvPr id="38" name="Line 47"/>
            <p:cNvSpPr>
              <a:spLocks noChangeShapeType="1"/>
            </p:cNvSpPr>
            <p:nvPr/>
          </p:nvSpPr>
          <p:spPr bwMode="auto">
            <a:xfrm>
              <a:off x="2947" y="3278"/>
              <a:ext cx="115" cy="0"/>
            </a:xfrm>
            <a:prstGeom prst="line">
              <a:avLst/>
            </a:prstGeom>
            <a:noFill/>
            <a:ln w="15875">
              <a:solidFill>
                <a:srgbClr val="FF9933"/>
              </a:solidFill>
              <a:round/>
              <a:headEnd/>
              <a:tailEnd type="triangle" w="med" len="med"/>
            </a:ln>
            <a:effectLst/>
          </p:spPr>
          <p:txBody>
            <a:bodyPr/>
            <a:lstStyle/>
            <a:p>
              <a:pPr>
                <a:defRPr/>
              </a:pPr>
              <a:endParaRPr lang="en-US" dirty="0">
                <a:latin typeface="Calibri" panose="020F0502020204030204" pitchFamily="34" charset="0"/>
              </a:endParaRPr>
            </a:p>
          </p:txBody>
        </p:sp>
        <p:graphicFrame>
          <p:nvGraphicFramePr>
            <p:cNvPr id="8196" name="Object 48"/>
            <p:cNvGraphicFramePr>
              <a:graphicFrameLocks noChangeAspect="1"/>
            </p:cNvGraphicFramePr>
            <p:nvPr/>
          </p:nvGraphicFramePr>
          <p:xfrm>
            <a:off x="3641" y="3084"/>
            <a:ext cx="203" cy="214"/>
          </p:xfrm>
          <a:graphic>
            <a:graphicData uri="http://schemas.openxmlformats.org/presentationml/2006/ole">
              <mc:AlternateContent xmlns:mc="http://schemas.openxmlformats.org/markup-compatibility/2006">
                <mc:Choice xmlns:v="urn:schemas-microsoft-com:vml" Requires="v">
                  <p:oleObj name="Equation" r:id="rId9" imgW="215640" imgH="228600" progId="Equation.3">
                    <p:embed/>
                  </p:oleObj>
                </mc:Choice>
                <mc:Fallback>
                  <p:oleObj name="Equation" r:id="rId9" imgW="215640" imgH="228600" progId="Equation.3">
                    <p:embed/>
                    <p:pic>
                      <p:nvPicPr>
                        <p:cNvPr id="8196" name="Object 48"/>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641" y="3084"/>
                          <a:ext cx="203" cy="21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8213" name="Text Box 49"/>
            <p:cNvSpPr txBox="1">
              <a:spLocks noChangeArrowheads="1"/>
            </p:cNvSpPr>
            <p:nvPr/>
          </p:nvSpPr>
          <p:spPr bwMode="auto">
            <a:xfrm>
              <a:off x="3631" y="3063"/>
              <a:ext cx="562" cy="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spcBef>
                  <a:spcPct val="50000"/>
                </a:spcBef>
              </a:pPr>
              <a:r>
                <a:rPr lang="en-US" altLang="en-US" dirty="0">
                  <a:solidFill>
                    <a:srgbClr val="FF00FF"/>
                  </a:solidFill>
                  <a:effectLst/>
                  <a:latin typeface="Calibri" panose="020F0502020204030204" pitchFamily="34" charset="0"/>
                </a:rPr>
                <a:t>     for  N = 10</a:t>
              </a:r>
            </a:p>
          </p:txBody>
        </p:sp>
        <p:graphicFrame>
          <p:nvGraphicFramePr>
            <p:cNvPr id="8197" name="Object 50"/>
            <p:cNvGraphicFramePr>
              <a:graphicFrameLocks noChangeAspect="1"/>
            </p:cNvGraphicFramePr>
            <p:nvPr/>
          </p:nvGraphicFramePr>
          <p:xfrm>
            <a:off x="3358" y="2562"/>
            <a:ext cx="203" cy="214"/>
          </p:xfrm>
          <a:graphic>
            <a:graphicData uri="http://schemas.openxmlformats.org/presentationml/2006/ole">
              <mc:AlternateContent xmlns:mc="http://schemas.openxmlformats.org/markup-compatibility/2006">
                <mc:Choice xmlns:v="urn:schemas-microsoft-com:vml" Requires="v">
                  <p:oleObj name="Equation" r:id="rId11" imgW="215640" imgH="228600" progId="Equation.3">
                    <p:embed/>
                  </p:oleObj>
                </mc:Choice>
                <mc:Fallback>
                  <p:oleObj name="Equation" r:id="rId11" imgW="215640" imgH="228600" progId="Equation.3">
                    <p:embed/>
                    <p:pic>
                      <p:nvPicPr>
                        <p:cNvPr id="8197" name="Object 50"/>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358" y="2562"/>
                          <a:ext cx="203" cy="21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8214" name="Text Box 51"/>
            <p:cNvSpPr txBox="1">
              <a:spLocks noChangeArrowheads="1"/>
            </p:cNvSpPr>
            <p:nvPr/>
          </p:nvSpPr>
          <p:spPr bwMode="auto">
            <a:xfrm>
              <a:off x="3348" y="2541"/>
              <a:ext cx="562" cy="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spcBef>
                  <a:spcPct val="50000"/>
                </a:spcBef>
              </a:pPr>
              <a:r>
                <a:rPr lang="en-US" altLang="en-US" dirty="0">
                  <a:solidFill>
                    <a:srgbClr val="FF9933"/>
                  </a:solidFill>
                  <a:effectLst/>
                  <a:latin typeface="Calibri" panose="020F0502020204030204" pitchFamily="34" charset="0"/>
                </a:rPr>
                <a:t>     for  N = 50</a:t>
              </a:r>
            </a:p>
          </p:txBody>
        </p:sp>
        <p:sp>
          <p:nvSpPr>
            <p:cNvPr id="45" name="Line 52"/>
            <p:cNvSpPr>
              <a:spLocks noChangeShapeType="1"/>
            </p:cNvSpPr>
            <p:nvPr/>
          </p:nvSpPr>
          <p:spPr bwMode="auto">
            <a:xfrm flipH="1">
              <a:off x="3154" y="3301"/>
              <a:ext cx="478" cy="134"/>
            </a:xfrm>
            <a:prstGeom prst="line">
              <a:avLst/>
            </a:prstGeom>
            <a:noFill/>
            <a:ln w="9525">
              <a:solidFill>
                <a:srgbClr val="FF00FF"/>
              </a:solidFill>
              <a:round/>
              <a:headEnd/>
              <a:tailEnd/>
            </a:ln>
            <a:effectLst/>
          </p:spPr>
          <p:txBody>
            <a:bodyPr/>
            <a:lstStyle/>
            <a:p>
              <a:pPr>
                <a:defRPr/>
              </a:pPr>
              <a:endParaRPr lang="en-US" dirty="0">
                <a:latin typeface="Calibri" panose="020F0502020204030204" pitchFamily="34" charset="0"/>
              </a:endParaRPr>
            </a:p>
          </p:txBody>
        </p:sp>
        <p:sp>
          <p:nvSpPr>
            <p:cNvPr id="46" name="Line 53"/>
            <p:cNvSpPr>
              <a:spLocks noChangeShapeType="1"/>
            </p:cNvSpPr>
            <p:nvPr/>
          </p:nvSpPr>
          <p:spPr bwMode="auto">
            <a:xfrm flipH="1">
              <a:off x="3020" y="2789"/>
              <a:ext cx="352" cy="442"/>
            </a:xfrm>
            <a:prstGeom prst="line">
              <a:avLst/>
            </a:prstGeom>
            <a:noFill/>
            <a:ln w="9525">
              <a:solidFill>
                <a:srgbClr val="FF9933"/>
              </a:solidFill>
              <a:round/>
              <a:headEnd/>
              <a:tailEnd/>
            </a:ln>
            <a:effectLst/>
          </p:spPr>
          <p:txBody>
            <a:bodyPr/>
            <a:lstStyle/>
            <a:p>
              <a:pPr>
                <a:defRPr/>
              </a:pPr>
              <a:endParaRPr lang="en-US" dirty="0">
                <a:latin typeface="Calibri" panose="020F0502020204030204" pitchFamily="34" charset="0"/>
              </a:endParaRPr>
            </a:p>
          </p:txBody>
        </p:sp>
      </p:grpSp>
      <p:sp>
        <p:nvSpPr>
          <p:cNvPr id="88084" name="Line 20"/>
          <p:cNvSpPr>
            <a:spLocks noChangeShapeType="1"/>
          </p:cNvSpPr>
          <p:nvPr/>
        </p:nvSpPr>
        <p:spPr bwMode="auto">
          <a:xfrm>
            <a:off x="6221414" y="6134100"/>
            <a:ext cx="801687" cy="0"/>
          </a:xfrm>
          <a:prstGeom prst="line">
            <a:avLst/>
          </a:prstGeom>
          <a:noFill/>
          <a:ln w="19050">
            <a:solidFill>
              <a:schemeClr val="accent2"/>
            </a:solidFill>
            <a:round/>
            <a:headEnd/>
            <a:tailEnd type="triangle" w="med" len="med"/>
          </a:ln>
          <a:effectLst/>
        </p:spPr>
        <p:txBody>
          <a:bodyPr/>
          <a:lstStyle/>
          <a:p>
            <a:pPr>
              <a:defRPr/>
            </a:pPr>
            <a:endParaRPr lang="en-US" dirty="0">
              <a:latin typeface="Calibri" panose="020F0502020204030204" pitchFamily="34" charset="0"/>
            </a:endParaRPr>
          </a:p>
        </p:txBody>
      </p:sp>
      <p:sp>
        <p:nvSpPr>
          <p:cNvPr id="8206" name="TextBox 30"/>
          <p:cNvSpPr txBox="1">
            <a:spLocks noChangeArrowheads="1"/>
          </p:cNvSpPr>
          <p:nvPr/>
        </p:nvSpPr>
        <p:spPr bwMode="auto">
          <a:xfrm>
            <a:off x="6692901" y="6300789"/>
            <a:ext cx="18891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r>
              <a:rPr lang="en-US" altLang="en-US" sz="1400" b="1" dirty="0">
                <a:effectLst/>
                <a:latin typeface="Calibri" panose="020F0502020204030204" pitchFamily="34" charset="0"/>
              </a:rPr>
              <a:t>X</a:t>
            </a:r>
          </a:p>
        </p:txBody>
      </p:sp>
      <p:sp>
        <p:nvSpPr>
          <p:cNvPr id="8207" name="Text Box 24"/>
          <p:cNvSpPr txBox="1">
            <a:spLocks noChangeArrowheads="1"/>
          </p:cNvSpPr>
          <p:nvPr/>
        </p:nvSpPr>
        <p:spPr bwMode="auto">
          <a:xfrm>
            <a:off x="4051301" y="5100639"/>
            <a:ext cx="1565275"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spcBef>
                <a:spcPct val="50000"/>
              </a:spcBef>
            </a:pPr>
            <a:r>
              <a:rPr lang="en-US" altLang="en-US" dirty="0">
                <a:solidFill>
                  <a:schemeClr val="accent2"/>
                </a:solidFill>
                <a:effectLst/>
                <a:latin typeface="Calibri" panose="020F0502020204030204" pitchFamily="34" charset="0"/>
              </a:rPr>
              <a:t>population distribution </a:t>
            </a:r>
          </a:p>
          <a:p>
            <a:pPr eaLnBrk="1" hangingPunct="1"/>
            <a:r>
              <a:rPr lang="en-US" altLang="en-US" dirty="0">
                <a:solidFill>
                  <a:schemeClr val="accent2"/>
                </a:solidFill>
                <a:effectLst/>
                <a:latin typeface="Calibri" panose="020F0502020204030204" pitchFamily="34" charset="0"/>
              </a:rPr>
              <a:t>of X</a:t>
            </a:r>
          </a:p>
        </p:txBody>
      </p:sp>
      <p:sp>
        <p:nvSpPr>
          <p:cNvPr id="88086" name="Line 22"/>
          <p:cNvSpPr>
            <a:spLocks noChangeShapeType="1"/>
          </p:cNvSpPr>
          <p:nvPr/>
        </p:nvSpPr>
        <p:spPr bwMode="auto">
          <a:xfrm>
            <a:off x="6205538" y="4473575"/>
            <a:ext cx="6350" cy="1900238"/>
          </a:xfrm>
          <a:prstGeom prst="line">
            <a:avLst/>
          </a:prstGeom>
          <a:noFill/>
          <a:ln w="9525">
            <a:solidFill>
              <a:schemeClr val="tx1"/>
            </a:solidFill>
            <a:round/>
            <a:headEnd/>
            <a:tailEnd/>
          </a:ln>
          <a:effectLst/>
        </p:spPr>
        <p:txBody>
          <a:bodyPr/>
          <a:lstStyle/>
          <a:p>
            <a:pPr>
              <a:defRPr/>
            </a:pPr>
            <a:endParaRPr lang="en-US" dirty="0">
              <a:latin typeface="Calibri" panose="020F0502020204030204" pitchFamily="34" charset="0"/>
            </a:endParaRPr>
          </a:p>
        </p:txBody>
      </p:sp>
      <p:graphicFrame>
        <p:nvGraphicFramePr>
          <p:cNvPr id="8194" name="Object 26"/>
          <p:cNvGraphicFramePr>
            <a:graphicFrameLocks noChangeAspect="1"/>
          </p:cNvGraphicFramePr>
          <p:nvPr/>
        </p:nvGraphicFramePr>
        <p:xfrm>
          <a:off x="6435725" y="5854701"/>
          <a:ext cx="217488" cy="219075"/>
        </p:xfrm>
        <a:graphic>
          <a:graphicData uri="http://schemas.openxmlformats.org/presentationml/2006/ole">
            <mc:AlternateContent xmlns:mc="http://schemas.openxmlformats.org/markup-compatibility/2006">
              <mc:Choice xmlns:v="urn:schemas-microsoft-com:vml" Requires="v">
                <p:oleObj name="Equation" r:id="rId13" imgW="139680" imgH="139680" progId="Equation.3">
                  <p:embed/>
                </p:oleObj>
              </mc:Choice>
              <mc:Fallback>
                <p:oleObj name="Equation" r:id="rId13" imgW="139680" imgH="139680" progId="Equation.3">
                  <p:embed/>
                  <p:pic>
                    <p:nvPicPr>
                      <p:cNvPr id="8194" name="Object 26"/>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435725" y="5854701"/>
                        <a:ext cx="217488" cy="2190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8203" name="Text Box 23"/>
          <p:cNvSpPr txBox="1">
            <a:spLocks noChangeArrowheads="1"/>
          </p:cNvSpPr>
          <p:nvPr/>
        </p:nvSpPr>
        <p:spPr bwMode="auto">
          <a:xfrm>
            <a:off x="6064251" y="4154488"/>
            <a:ext cx="33972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spcBef>
                <a:spcPct val="50000"/>
              </a:spcBef>
            </a:pPr>
            <a:r>
              <a:rPr lang="en-US" altLang="en-US">
                <a:solidFill>
                  <a:schemeClr val="accent2"/>
                </a:solidFill>
                <a:effectLst/>
                <a:latin typeface="Symbol" panose="05050102010706020507" pitchFamily="18" charset="2"/>
              </a:rPr>
              <a:t>m</a:t>
            </a:r>
          </a:p>
        </p:txBody>
      </p:sp>
      <p:sp>
        <p:nvSpPr>
          <p:cNvPr id="2" name="TextBox 1">
            <a:extLst>
              <a:ext uri="{FF2B5EF4-FFF2-40B4-BE49-F238E27FC236}">
                <a16:creationId xmlns:a16="http://schemas.microsoft.com/office/drawing/2014/main" id="{2A043747-720F-836B-7B5B-CF95CE1AC587}"/>
              </a:ext>
            </a:extLst>
          </p:cNvPr>
          <p:cNvSpPr txBox="1"/>
          <p:nvPr/>
        </p:nvSpPr>
        <p:spPr>
          <a:xfrm>
            <a:off x="9148763" y="1195388"/>
            <a:ext cx="2787129" cy="1569660"/>
          </a:xfrm>
          <a:prstGeom prst="rect">
            <a:avLst/>
          </a:prstGeom>
          <a:noFill/>
        </p:spPr>
        <p:txBody>
          <a:bodyPr wrap="square" rtlCol="0">
            <a:spAutoFit/>
          </a:bodyPr>
          <a:lstStyle/>
          <a:p>
            <a:pPr algn="ctr"/>
            <a:r>
              <a:rPr lang="en-US" sz="3200" dirty="0">
                <a:solidFill>
                  <a:srgbClr val="FFC000"/>
                </a:solidFill>
                <a:effectLst/>
                <a:latin typeface="Calibri" panose="020F0502020204030204" pitchFamily="34" charset="0"/>
                <a:cs typeface="Calibri" panose="020F0502020204030204" pitchFamily="34" charset="0"/>
              </a:rPr>
              <a:t>Review from Uncertainty Lecture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2"/>
          <a:stretch>
            <a:fillRect/>
          </a:stretch>
        </p:blipFill>
        <p:spPr>
          <a:xfrm>
            <a:off x="1533144" y="1728217"/>
            <a:ext cx="6738107" cy="4723559"/>
          </a:xfrm>
          <a:prstGeom prst="rect">
            <a:avLst/>
          </a:prstGeom>
        </p:spPr>
      </p:pic>
      <p:sp>
        <p:nvSpPr>
          <p:cNvPr id="2052" name="Slide Number Placeholder 4"/>
          <p:cNvSpPr>
            <a:spLocks noGrp="1"/>
          </p:cNvSpPr>
          <p:nvPr>
            <p:ph type="sldNum" sz="quarter" idx="12"/>
          </p:nvPr>
        </p:nvSpPr>
        <p:spPr>
          <a:noFill/>
        </p:spPr>
        <p:txBody>
          <a:bodyPr/>
          <a:lstStyle/>
          <a:p>
            <a:fld id="{208F925E-FCF2-4ECC-A2A1-693966644220}" type="slidenum">
              <a:rPr lang="en-US" smtClean="0"/>
              <a:pPr/>
              <a:t>26</a:t>
            </a:fld>
            <a:endParaRPr lang="en-US"/>
          </a:p>
        </p:txBody>
      </p:sp>
      <p:sp>
        <p:nvSpPr>
          <p:cNvPr id="101397" name="Line 21"/>
          <p:cNvSpPr>
            <a:spLocks noChangeShapeType="1"/>
          </p:cNvSpPr>
          <p:nvPr/>
        </p:nvSpPr>
        <p:spPr bwMode="auto">
          <a:xfrm>
            <a:off x="7035864" y="2487614"/>
            <a:ext cx="0" cy="3330575"/>
          </a:xfrm>
          <a:prstGeom prst="line">
            <a:avLst/>
          </a:prstGeom>
          <a:noFill/>
          <a:ln w="19050">
            <a:solidFill>
              <a:srgbClr val="66CCFF"/>
            </a:solidFill>
            <a:round/>
            <a:headEnd/>
            <a:tailEnd/>
          </a:ln>
          <a:effectLst/>
        </p:spPr>
        <p:txBody>
          <a:bodyPr/>
          <a:lstStyle/>
          <a:p>
            <a:pPr>
              <a:defRPr/>
            </a:pPr>
            <a:endParaRPr lang="en-US" dirty="0">
              <a:latin typeface="Calibri" panose="020F0502020204030204" pitchFamily="34" charset="0"/>
            </a:endParaRPr>
          </a:p>
        </p:txBody>
      </p:sp>
      <p:graphicFrame>
        <p:nvGraphicFramePr>
          <p:cNvPr id="2051" name="Object 25"/>
          <p:cNvGraphicFramePr>
            <a:graphicFrameLocks noChangeAspect="1"/>
          </p:cNvGraphicFramePr>
          <p:nvPr/>
        </p:nvGraphicFramePr>
        <p:xfrm>
          <a:off x="7255384" y="2084833"/>
          <a:ext cx="942975" cy="992885"/>
        </p:xfrm>
        <a:graphic>
          <a:graphicData uri="http://schemas.openxmlformats.org/presentationml/2006/ole">
            <mc:AlternateContent xmlns:mc="http://schemas.openxmlformats.org/markup-compatibility/2006">
              <mc:Choice xmlns:v="urn:schemas-microsoft-com:vml" Requires="v">
                <p:oleObj r:id="rId3" imgW="733333" imgH="695238" progId="">
                  <p:embed/>
                </p:oleObj>
              </mc:Choice>
              <mc:Fallback>
                <p:oleObj r:id="rId3" imgW="733333" imgH="695238" progId="">
                  <p:embed/>
                  <p:pic>
                    <p:nvPicPr>
                      <p:cNvPr id="2051" name="Object 2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55384" y="2084833"/>
                        <a:ext cx="942975" cy="992885"/>
                      </a:xfrm>
                      <a:prstGeom prst="rect">
                        <a:avLst/>
                      </a:prstGeom>
                      <a:noFill/>
                      <a:ln>
                        <a:noFill/>
                      </a:ln>
                      <a:effectLst/>
                    </p:spPr>
                  </p:pic>
                </p:oleObj>
              </mc:Fallback>
            </mc:AlternateContent>
          </a:graphicData>
        </a:graphic>
      </p:graphicFrame>
      <p:sp>
        <p:nvSpPr>
          <p:cNvPr id="2061" name="Text Box 22"/>
          <p:cNvSpPr txBox="1">
            <a:spLocks noChangeArrowheads="1"/>
          </p:cNvSpPr>
          <p:nvPr/>
        </p:nvSpPr>
        <p:spPr bwMode="auto">
          <a:xfrm>
            <a:off x="7259766" y="2024507"/>
            <a:ext cx="1062037" cy="1077218"/>
          </a:xfrm>
          <a:prstGeom prst="rect">
            <a:avLst/>
          </a:prstGeom>
          <a:noFill/>
          <a:ln w="9525">
            <a:noFill/>
            <a:miter lim="800000"/>
            <a:headEnd/>
            <a:tailEnd/>
          </a:ln>
        </p:spPr>
        <p:txBody>
          <a:bodyPr wrap="square">
            <a:spAutoFit/>
          </a:bodyPr>
          <a:lstStyle/>
          <a:p>
            <a:pPr>
              <a:spcBef>
                <a:spcPct val="50000"/>
              </a:spcBef>
            </a:pPr>
            <a:r>
              <a:rPr lang="en-US" sz="1600" dirty="0">
                <a:solidFill>
                  <a:srgbClr val="00B0F0"/>
                </a:solidFill>
                <a:effectLst/>
                <a:latin typeface="Calibri" panose="020F0502020204030204" pitchFamily="34" charset="0"/>
              </a:rPr>
              <a:t>exceeded </a:t>
            </a:r>
          </a:p>
          <a:p>
            <a:r>
              <a:rPr lang="en-US" sz="1600" dirty="0">
                <a:solidFill>
                  <a:srgbClr val="00B0F0"/>
                </a:solidFill>
                <a:effectLst/>
                <a:latin typeface="Calibri" panose="020F0502020204030204" pitchFamily="34" charset="0"/>
              </a:rPr>
              <a:t>1 year of 30 ≈ 1/30       ≈ .033</a:t>
            </a:r>
          </a:p>
        </p:txBody>
      </p:sp>
      <p:sp>
        <p:nvSpPr>
          <p:cNvPr id="101399" name="Line 23"/>
          <p:cNvSpPr>
            <a:spLocks noChangeShapeType="1"/>
          </p:cNvSpPr>
          <p:nvPr/>
        </p:nvSpPr>
        <p:spPr bwMode="auto">
          <a:xfrm flipH="1">
            <a:off x="7046977" y="2573781"/>
            <a:ext cx="197229" cy="270003"/>
          </a:xfrm>
          <a:prstGeom prst="line">
            <a:avLst/>
          </a:prstGeom>
          <a:noFill/>
          <a:ln w="19050">
            <a:solidFill>
              <a:srgbClr val="66CCFF"/>
            </a:solidFill>
            <a:round/>
            <a:headEnd/>
            <a:tailEnd/>
          </a:ln>
          <a:effectLst/>
        </p:spPr>
        <p:txBody>
          <a:bodyPr/>
          <a:lstStyle/>
          <a:p>
            <a:pPr>
              <a:defRPr/>
            </a:pPr>
            <a:endParaRPr lang="en-US" sz="1600" dirty="0">
              <a:latin typeface="Calibri" panose="020F0502020204030204" pitchFamily="34" charset="0"/>
            </a:endParaRPr>
          </a:p>
        </p:txBody>
      </p:sp>
      <p:pic>
        <p:nvPicPr>
          <p:cNvPr id="2064" name="Picture 16"/>
          <p:cNvPicPr>
            <a:picLocks noChangeAspect="1" noChangeArrowheads="1"/>
          </p:cNvPicPr>
          <p:nvPr/>
        </p:nvPicPr>
        <p:blipFill>
          <a:blip r:embed="rId5" cstate="print"/>
          <a:srcRect/>
          <a:stretch>
            <a:fillRect/>
          </a:stretch>
        </p:blipFill>
        <p:spPr bwMode="auto">
          <a:xfrm>
            <a:off x="2117725" y="4665664"/>
            <a:ext cx="6565900" cy="1304925"/>
          </a:xfrm>
          <a:prstGeom prst="rect">
            <a:avLst/>
          </a:prstGeom>
          <a:noFill/>
          <a:ln w="9525">
            <a:noFill/>
            <a:miter lim="800000"/>
            <a:headEnd/>
            <a:tailEnd/>
          </a:ln>
        </p:spPr>
      </p:pic>
      <p:sp>
        <p:nvSpPr>
          <p:cNvPr id="38" name="Text Box 32"/>
          <p:cNvSpPr txBox="1">
            <a:spLocks noChangeArrowheads="1"/>
          </p:cNvSpPr>
          <p:nvPr/>
        </p:nvSpPr>
        <p:spPr bwMode="auto">
          <a:xfrm>
            <a:off x="2752471" y="2432051"/>
            <a:ext cx="1219266" cy="1200329"/>
          </a:xfrm>
          <a:prstGeom prst="rect">
            <a:avLst/>
          </a:prstGeom>
          <a:solidFill>
            <a:schemeClr val="bg1"/>
          </a:solidFill>
          <a:ln w="9525">
            <a:noFill/>
            <a:miter lim="800000"/>
            <a:headEnd/>
            <a:tailEnd/>
          </a:ln>
        </p:spPr>
        <p:txBody>
          <a:bodyPr wrap="square">
            <a:spAutoFit/>
          </a:bodyPr>
          <a:lstStyle/>
          <a:p>
            <a:pPr>
              <a:spcBef>
                <a:spcPct val="50000"/>
              </a:spcBef>
            </a:pPr>
            <a:r>
              <a:rPr lang="en-US" sz="2400" b="1" dirty="0">
                <a:solidFill>
                  <a:schemeClr val="accent2"/>
                </a:solidFill>
                <a:effectLst/>
                <a:latin typeface="Calibri" panose="020F0502020204030204" pitchFamily="34" charset="0"/>
              </a:rPr>
              <a:t>N = 30 ordered events</a:t>
            </a:r>
            <a:endParaRPr lang="en-US" sz="2400" b="1" baseline="-25000" dirty="0">
              <a:solidFill>
                <a:schemeClr val="accent2"/>
              </a:solidFill>
              <a:effectLst/>
              <a:latin typeface="Calibri" panose="020F0502020204030204" pitchFamily="34" charset="0"/>
            </a:endParaRPr>
          </a:p>
        </p:txBody>
      </p:sp>
      <p:sp>
        <p:nvSpPr>
          <p:cNvPr id="31" name="Rectangle 2"/>
          <p:cNvSpPr>
            <a:spLocks noGrp="1" noChangeArrowheads="1"/>
          </p:cNvSpPr>
          <p:nvPr>
            <p:ph type="title"/>
          </p:nvPr>
        </p:nvSpPr>
        <p:spPr>
          <a:xfrm>
            <a:off x="605017" y="260160"/>
            <a:ext cx="10087564" cy="1143000"/>
          </a:xfrm>
        </p:spPr>
        <p:txBody>
          <a:bodyPr/>
          <a:lstStyle/>
          <a:p>
            <a:pPr eaLnBrk="1" hangingPunct="1">
              <a:defRPr/>
            </a:pPr>
            <a:r>
              <a:rPr lang="en-US" dirty="0">
                <a:solidFill>
                  <a:schemeClr val="accent6"/>
                </a:solidFill>
              </a:rPr>
              <a:t>Sampling Distribution for Plotting Position </a:t>
            </a:r>
          </a:p>
        </p:txBody>
      </p:sp>
      <p:sp>
        <p:nvSpPr>
          <p:cNvPr id="32" name="Rectangle 3"/>
          <p:cNvSpPr txBox="1">
            <a:spLocks noChangeArrowheads="1"/>
          </p:cNvSpPr>
          <p:nvPr/>
        </p:nvSpPr>
        <p:spPr>
          <a:xfrm>
            <a:off x="8468955" y="1876426"/>
            <a:ext cx="2523694" cy="4487863"/>
          </a:xfrm>
          <a:prstGeom prst="rect">
            <a:avLst/>
          </a:prstGeom>
        </p:spPr>
        <p:txBody>
          <a:bodyPr/>
          <a:lstStyle>
            <a:lvl1pPr marL="342900" indent="-342900" algn="l" rtl="0" eaLnBrk="0" fontAlgn="base" hangingPunct="0">
              <a:spcBef>
                <a:spcPct val="20000"/>
              </a:spcBef>
              <a:spcAft>
                <a:spcPct val="0"/>
              </a:spcAft>
              <a:buChar char="•"/>
              <a:defRPr sz="3200">
                <a:solidFill>
                  <a:srgbClr val="FFFFFF"/>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har char="–"/>
              <a:defRPr sz="2800">
                <a:solidFill>
                  <a:srgbClr val="FFFFFF"/>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har char="•"/>
              <a:defRPr sz="2400">
                <a:solidFill>
                  <a:srgbClr val="FFFFFF"/>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har char="–"/>
              <a:defRPr sz="2000">
                <a:solidFill>
                  <a:srgbClr val="FFFFFF"/>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har char="»"/>
              <a:defRPr sz="2000">
                <a:solidFill>
                  <a:srgbClr val="FFFFFF"/>
                </a:solidFill>
                <a:effectLst>
                  <a:outerShdw blurRad="38100" dist="38100" dir="2700000" algn="tl">
                    <a:srgbClr val="000000"/>
                  </a:outerShdw>
                </a:effectLst>
                <a:latin typeface="+mn-lt"/>
              </a:defRPr>
            </a:lvl5pPr>
            <a:lvl6pPr marL="2514600" indent="-228600" algn="l" rtl="0" fontAlgn="base">
              <a:spcBef>
                <a:spcPct val="20000"/>
              </a:spcBef>
              <a:spcAft>
                <a:spcPct val="0"/>
              </a:spcAft>
              <a:buChar char="»"/>
              <a:defRPr sz="2000">
                <a:solidFill>
                  <a:srgbClr val="FFFFFF"/>
                </a:solidFill>
                <a:effectLst>
                  <a:outerShdw blurRad="38100" dist="38100" dir="2700000" algn="tl">
                    <a:srgbClr val="000000"/>
                  </a:outerShdw>
                </a:effectLst>
                <a:latin typeface="+mn-lt"/>
              </a:defRPr>
            </a:lvl6pPr>
            <a:lvl7pPr marL="2971800" indent="-228600" algn="l" rtl="0" fontAlgn="base">
              <a:spcBef>
                <a:spcPct val="20000"/>
              </a:spcBef>
              <a:spcAft>
                <a:spcPct val="0"/>
              </a:spcAft>
              <a:buChar char="»"/>
              <a:defRPr sz="2000">
                <a:solidFill>
                  <a:srgbClr val="FFFFFF"/>
                </a:solidFill>
                <a:effectLst>
                  <a:outerShdw blurRad="38100" dist="38100" dir="2700000" algn="tl">
                    <a:srgbClr val="000000"/>
                  </a:outerShdw>
                </a:effectLst>
                <a:latin typeface="+mn-lt"/>
              </a:defRPr>
            </a:lvl7pPr>
            <a:lvl8pPr marL="3429000" indent="-228600" algn="l" rtl="0" fontAlgn="base">
              <a:spcBef>
                <a:spcPct val="20000"/>
              </a:spcBef>
              <a:spcAft>
                <a:spcPct val="0"/>
              </a:spcAft>
              <a:buChar char="»"/>
              <a:defRPr sz="2000">
                <a:solidFill>
                  <a:srgbClr val="FFFFFF"/>
                </a:solidFill>
                <a:effectLst>
                  <a:outerShdw blurRad="38100" dist="38100" dir="2700000" algn="tl">
                    <a:srgbClr val="000000"/>
                  </a:outerShdw>
                </a:effectLst>
                <a:latin typeface="+mn-lt"/>
              </a:defRPr>
            </a:lvl8pPr>
            <a:lvl9pPr marL="3886200" indent="-228600" algn="l" rtl="0" fontAlgn="base">
              <a:spcBef>
                <a:spcPct val="20000"/>
              </a:spcBef>
              <a:spcAft>
                <a:spcPct val="0"/>
              </a:spcAft>
              <a:buChar char="»"/>
              <a:defRPr sz="2000">
                <a:solidFill>
                  <a:srgbClr val="FFFFFF"/>
                </a:solidFill>
                <a:effectLst>
                  <a:outerShdw blurRad="38100" dist="38100" dir="2700000" algn="tl">
                    <a:srgbClr val="000000"/>
                  </a:outerShdw>
                </a:effectLst>
                <a:latin typeface="+mn-lt"/>
              </a:defRPr>
            </a:lvl9pPr>
          </a:lstStyle>
          <a:p>
            <a:pPr marL="0" indent="0" algn="ctr" eaLnBrk="1" hangingPunct="1">
              <a:spcBef>
                <a:spcPct val="40000"/>
              </a:spcBef>
              <a:buNone/>
              <a:defRPr/>
            </a:pPr>
            <a:r>
              <a:rPr lang="en-US" sz="2600" kern="0" dirty="0">
                <a:solidFill>
                  <a:schemeClr val="tx1"/>
                </a:solidFill>
                <a:effectLst/>
                <a:latin typeface="Calibri" panose="020F0502020204030204" pitchFamily="34" charset="0"/>
              </a:rPr>
              <a:t>The sampling distribution for the estimate of exceedance probability </a:t>
            </a:r>
            <a:r>
              <a:rPr lang="en-US" sz="2600" kern="0" dirty="0">
                <a:solidFill>
                  <a:schemeClr val="bg1"/>
                </a:solidFill>
                <a:effectLst/>
                <a:latin typeface="Calibri" panose="020F0502020204030204" pitchFamily="34" charset="0"/>
              </a:rPr>
              <a:t>is </a:t>
            </a:r>
            <a:r>
              <a:rPr lang="en-US" sz="2600" b="1" kern="0" dirty="0">
                <a:solidFill>
                  <a:srgbClr val="C00000"/>
                </a:solidFill>
                <a:effectLst/>
                <a:latin typeface="Calibri" panose="020F0502020204030204" pitchFamily="34" charset="0"/>
              </a:rPr>
              <a:t>NOT symmetrical</a:t>
            </a:r>
            <a:r>
              <a:rPr lang="en-US" sz="2600" kern="0" dirty="0">
                <a:solidFill>
                  <a:schemeClr val="bg1"/>
                </a:solidFill>
                <a:effectLst/>
                <a:latin typeface="Calibri" panose="020F0502020204030204" pitchFamily="34" charset="0"/>
              </a:rPr>
              <a:t>.  </a:t>
            </a:r>
          </a:p>
        </p:txBody>
      </p:sp>
      <p:sp>
        <p:nvSpPr>
          <p:cNvPr id="37" name="Text Box 32"/>
          <p:cNvSpPr txBox="1">
            <a:spLocks noChangeArrowheads="1"/>
          </p:cNvSpPr>
          <p:nvPr/>
        </p:nvSpPr>
        <p:spPr bwMode="auto">
          <a:xfrm>
            <a:off x="8477911" y="4794977"/>
            <a:ext cx="2542745" cy="1323439"/>
          </a:xfrm>
          <a:prstGeom prst="rect">
            <a:avLst/>
          </a:prstGeom>
          <a:noFill/>
          <a:ln w="9525">
            <a:noFill/>
            <a:miter lim="800000"/>
            <a:headEnd/>
            <a:tailEnd/>
          </a:ln>
        </p:spPr>
        <p:txBody>
          <a:bodyPr wrap="square">
            <a:spAutoFit/>
          </a:bodyPr>
          <a:lstStyle/>
          <a:p>
            <a:pPr algn="ctr">
              <a:spcBef>
                <a:spcPct val="50000"/>
              </a:spcBef>
            </a:pPr>
            <a:r>
              <a:rPr lang="en-US" sz="2000" dirty="0">
                <a:solidFill>
                  <a:schemeClr val="bg1">
                    <a:lumMod val="50000"/>
                  </a:schemeClr>
                </a:solidFill>
                <a:effectLst/>
                <a:latin typeface="Calibri" panose="020F0502020204030204" pitchFamily="34" charset="0"/>
              </a:rPr>
              <a:t>Not Normal because Central Limit Theorem does not apply.  </a:t>
            </a:r>
            <a:r>
              <a:rPr lang="en-US" sz="2000" i="1" dirty="0">
                <a:solidFill>
                  <a:schemeClr val="bg1">
                    <a:lumMod val="50000"/>
                  </a:schemeClr>
                </a:solidFill>
                <a:effectLst/>
                <a:latin typeface="Calibri" panose="020F0502020204030204" pitchFamily="34" charset="0"/>
              </a:rPr>
              <a:t>RVs are not summed</a:t>
            </a:r>
            <a:endParaRPr lang="en-US" sz="2000" i="1" baseline="-25000" dirty="0">
              <a:solidFill>
                <a:schemeClr val="bg1">
                  <a:lumMod val="50000"/>
                </a:schemeClr>
              </a:solidFill>
              <a:effectLst/>
              <a:latin typeface="Calibri" panose="020F0502020204030204" pitchFamily="34" charset="0"/>
            </a:endParaRPr>
          </a:p>
        </p:txBody>
      </p:sp>
      <p:grpSp>
        <p:nvGrpSpPr>
          <p:cNvPr id="39" name="Group 38"/>
          <p:cNvGrpSpPr/>
          <p:nvPr/>
        </p:nvGrpSpPr>
        <p:grpSpPr>
          <a:xfrm>
            <a:off x="4313683" y="1964804"/>
            <a:ext cx="2385822" cy="1330847"/>
            <a:chOff x="2789682" y="1964803"/>
            <a:chExt cx="2385822" cy="1330847"/>
          </a:xfrm>
        </p:grpSpPr>
        <p:graphicFrame>
          <p:nvGraphicFramePr>
            <p:cNvPr id="40" name="Object 25"/>
            <p:cNvGraphicFramePr>
              <a:graphicFrameLocks noChangeAspect="1"/>
            </p:cNvGraphicFramePr>
            <p:nvPr/>
          </p:nvGraphicFramePr>
          <p:xfrm>
            <a:off x="2852929" y="2103438"/>
            <a:ext cx="1576196" cy="1192212"/>
          </p:xfrm>
          <a:graphic>
            <a:graphicData uri="http://schemas.openxmlformats.org/presentationml/2006/ole">
              <mc:AlternateContent xmlns:mc="http://schemas.openxmlformats.org/markup-compatibility/2006">
                <mc:Choice xmlns:v="urn:schemas-microsoft-com:vml" Requires="v">
                  <p:oleObj r:id="rId6" imgW="733333" imgH="695238" progId="">
                    <p:embed/>
                  </p:oleObj>
                </mc:Choice>
                <mc:Fallback>
                  <p:oleObj r:id="rId6" imgW="733333" imgH="695238" progId="">
                    <p:embed/>
                    <p:pic>
                      <p:nvPicPr>
                        <p:cNvPr id="40" name="Object 2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52929" y="2103438"/>
                          <a:ext cx="1576196" cy="1192212"/>
                        </a:xfrm>
                        <a:prstGeom prst="rect">
                          <a:avLst/>
                        </a:prstGeom>
                        <a:noFill/>
                        <a:ln>
                          <a:noFill/>
                        </a:ln>
                        <a:effectLst/>
                      </p:spPr>
                    </p:pic>
                  </p:oleObj>
                </mc:Fallback>
              </mc:AlternateContent>
            </a:graphicData>
          </a:graphic>
        </p:graphicFrame>
        <p:sp>
          <p:nvSpPr>
            <p:cNvPr id="41" name="Text Box 32"/>
            <p:cNvSpPr txBox="1">
              <a:spLocks noChangeArrowheads="1"/>
            </p:cNvSpPr>
            <p:nvPr/>
          </p:nvSpPr>
          <p:spPr bwMode="auto">
            <a:xfrm>
              <a:off x="2789682" y="1964803"/>
              <a:ext cx="1867281" cy="1323439"/>
            </a:xfrm>
            <a:prstGeom prst="rect">
              <a:avLst/>
            </a:prstGeom>
            <a:noFill/>
            <a:ln w="9525">
              <a:noFill/>
              <a:miter lim="800000"/>
              <a:headEnd/>
              <a:tailEnd/>
            </a:ln>
          </p:spPr>
          <p:txBody>
            <a:bodyPr wrap="square">
              <a:spAutoFit/>
            </a:bodyPr>
            <a:lstStyle/>
            <a:p>
              <a:pPr>
                <a:spcBef>
                  <a:spcPct val="50000"/>
                </a:spcBef>
              </a:pPr>
              <a:r>
                <a:rPr lang="en-US" sz="2000" dirty="0">
                  <a:effectLst/>
                  <a:latin typeface="Calibri" panose="020F0502020204030204" pitchFamily="34" charset="0"/>
                </a:rPr>
                <a:t>sampling distribution for exceedance probability of X</a:t>
              </a:r>
              <a:r>
                <a:rPr lang="en-US" sz="2000" baseline="-25000" dirty="0">
                  <a:effectLst/>
                  <a:latin typeface="Calibri" panose="020F0502020204030204" pitchFamily="34" charset="0"/>
                </a:rPr>
                <a:t>1</a:t>
              </a:r>
            </a:p>
          </p:txBody>
        </p:sp>
        <p:cxnSp>
          <p:nvCxnSpPr>
            <p:cNvPr id="42" name="Straight Arrow Connector 41"/>
            <p:cNvCxnSpPr>
              <a:cxnSpLocks/>
            </p:cNvCxnSpPr>
            <p:nvPr/>
          </p:nvCxnSpPr>
          <p:spPr bwMode="auto">
            <a:xfrm>
              <a:off x="4429125" y="2734234"/>
              <a:ext cx="746379" cy="383870"/>
            </a:xfrm>
            <a:prstGeom prst="straightConnector1">
              <a:avLst/>
            </a:prstGeom>
            <a:solidFill>
              <a:schemeClr val="accent1"/>
            </a:solidFill>
            <a:ln w="19050" cap="flat" cmpd="sng" algn="ctr">
              <a:solidFill>
                <a:schemeClr val="tx1"/>
              </a:solidFill>
              <a:prstDash val="solid"/>
              <a:round/>
              <a:headEnd type="none" w="med" len="med"/>
              <a:tailEnd type="arrow" w="lg" len="lg"/>
            </a:ln>
            <a:effectLst/>
          </p:spPr>
        </p:cxnSp>
      </p:grpSp>
      <p:grpSp>
        <p:nvGrpSpPr>
          <p:cNvPr id="18" name="Group 17"/>
          <p:cNvGrpSpPr/>
          <p:nvPr/>
        </p:nvGrpSpPr>
        <p:grpSpPr>
          <a:xfrm>
            <a:off x="2548129" y="3020450"/>
            <a:ext cx="5058032" cy="2720966"/>
            <a:chOff x="863346" y="3759209"/>
            <a:chExt cx="5058032" cy="2720966"/>
          </a:xfrm>
        </p:grpSpPr>
        <p:sp>
          <p:nvSpPr>
            <p:cNvPr id="19" name="Line 11"/>
            <p:cNvSpPr>
              <a:spLocks noChangeShapeType="1"/>
            </p:cNvSpPr>
            <p:nvPr/>
          </p:nvSpPr>
          <p:spPr bwMode="auto">
            <a:xfrm>
              <a:off x="863346" y="3984625"/>
              <a:ext cx="4454779" cy="0"/>
            </a:xfrm>
            <a:prstGeom prst="line">
              <a:avLst/>
            </a:prstGeom>
            <a:noFill/>
            <a:ln w="9525">
              <a:solidFill>
                <a:schemeClr val="tx1"/>
              </a:solidFill>
              <a:prstDash val="dash"/>
              <a:round/>
              <a:headEnd/>
              <a:tailEnd/>
            </a:ln>
            <a:effectLst/>
          </p:spPr>
          <p:txBody>
            <a:bodyPr/>
            <a:lstStyle/>
            <a:p>
              <a:pPr>
                <a:defRPr/>
              </a:pPr>
              <a:endParaRPr lang="en-US" dirty="0">
                <a:latin typeface="Calibri" panose="020F0502020204030204" pitchFamily="34" charset="0"/>
              </a:endParaRPr>
            </a:p>
          </p:txBody>
        </p:sp>
        <p:sp>
          <p:nvSpPr>
            <p:cNvPr id="20" name="Line 12"/>
            <p:cNvSpPr>
              <a:spLocks noChangeShapeType="1"/>
            </p:cNvSpPr>
            <p:nvPr/>
          </p:nvSpPr>
          <p:spPr bwMode="auto">
            <a:xfrm>
              <a:off x="5346700" y="3965575"/>
              <a:ext cx="0" cy="2514600"/>
            </a:xfrm>
            <a:prstGeom prst="line">
              <a:avLst/>
            </a:prstGeom>
            <a:noFill/>
            <a:ln w="9525">
              <a:solidFill>
                <a:schemeClr val="tx1"/>
              </a:solidFill>
              <a:prstDash val="dash"/>
              <a:round/>
              <a:headEnd/>
              <a:tailEnd/>
            </a:ln>
            <a:effectLst/>
          </p:spPr>
          <p:txBody>
            <a:bodyPr/>
            <a:lstStyle/>
            <a:p>
              <a:pPr>
                <a:defRPr/>
              </a:pPr>
              <a:endParaRPr lang="en-US" dirty="0">
                <a:latin typeface="Calibri" panose="020F0502020204030204" pitchFamily="34" charset="0"/>
              </a:endParaRPr>
            </a:p>
          </p:txBody>
        </p:sp>
        <p:grpSp>
          <p:nvGrpSpPr>
            <p:cNvPr id="21" name="Group 32"/>
            <p:cNvGrpSpPr>
              <a:grpSpLocks/>
            </p:cNvGrpSpPr>
            <p:nvPr/>
          </p:nvGrpSpPr>
          <p:grpSpPr bwMode="auto">
            <a:xfrm>
              <a:off x="4046854" y="4316006"/>
              <a:ext cx="811171" cy="263525"/>
              <a:chOff x="5115502" y="4464515"/>
              <a:chExt cx="1201731" cy="152462"/>
            </a:xfrm>
          </p:grpSpPr>
          <p:sp>
            <p:nvSpPr>
              <p:cNvPr id="28" name="Line 19"/>
              <p:cNvSpPr>
                <a:spLocks noChangeShapeType="1"/>
              </p:cNvSpPr>
              <p:nvPr/>
            </p:nvSpPr>
            <p:spPr bwMode="auto">
              <a:xfrm flipH="1">
                <a:off x="5115502" y="4616976"/>
                <a:ext cx="1142999" cy="0"/>
              </a:xfrm>
              <a:prstGeom prst="line">
                <a:avLst/>
              </a:prstGeom>
              <a:noFill/>
              <a:ln w="19050">
                <a:solidFill>
                  <a:schemeClr val="tx1"/>
                </a:solidFill>
                <a:round/>
                <a:headEnd/>
                <a:tailEnd/>
              </a:ln>
              <a:effectLst/>
            </p:spPr>
            <p:txBody>
              <a:bodyPr/>
              <a:lstStyle/>
              <a:p>
                <a:pPr>
                  <a:defRPr/>
                </a:pPr>
                <a:endParaRPr lang="en-US" dirty="0">
                  <a:latin typeface="Calibri" panose="020F0502020204030204" pitchFamily="34" charset="0"/>
                </a:endParaRPr>
              </a:p>
            </p:txBody>
          </p:sp>
          <p:sp>
            <p:nvSpPr>
              <p:cNvPr id="29" name="Freeform 20"/>
              <p:cNvSpPr>
                <a:spLocks/>
              </p:cNvSpPr>
              <p:nvPr/>
            </p:nvSpPr>
            <p:spPr bwMode="auto">
              <a:xfrm flipH="1">
                <a:off x="5174228" y="4464515"/>
                <a:ext cx="1143005" cy="152462"/>
              </a:xfrm>
              <a:custGeom>
                <a:avLst/>
                <a:gdLst>
                  <a:gd name="connsiteX0" fmla="*/ 10000 w 10000"/>
                  <a:gd name="connsiteY0" fmla="*/ 10000 h 10000"/>
                  <a:gd name="connsiteX1" fmla="*/ 8958 w 10000"/>
                  <a:gd name="connsiteY1" fmla="*/ 7500 h 10000"/>
                  <a:gd name="connsiteX2" fmla="*/ 5530 w 10000"/>
                  <a:gd name="connsiteY2" fmla="*/ 0 h 10000"/>
                  <a:gd name="connsiteX3" fmla="*/ 2583 w 10000"/>
                  <a:gd name="connsiteY3" fmla="*/ 7188 h 10000"/>
                  <a:gd name="connsiteX4" fmla="*/ 0 w 10000"/>
                  <a:gd name="connsiteY4" fmla="*/ 10000 h 10000"/>
                  <a:gd name="connsiteX0" fmla="*/ 10000 w 10000"/>
                  <a:gd name="connsiteY0" fmla="*/ 10004 h 10004"/>
                  <a:gd name="connsiteX1" fmla="*/ 8506 w 10000"/>
                  <a:gd name="connsiteY1" fmla="*/ 7165 h 10004"/>
                  <a:gd name="connsiteX2" fmla="*/ 5530 w 10000"/>
                  <a:gd name="connsiteY2" fmla="*/ 4 h 10004"/>
                  <a:gd name="connsiteX3" fmla="*/ 2583 w 10000"/>
                  <a:gd name="connsiteY3" fmla="*/ 7192 h 10004"/>
                  <a:gd name="connsiteX4" fmla="*/ 0 w 10000"/>
                  <a:gd name="connsiteY4" fmla="*/ 10004 h 10004"/>
                  <a:gd name="connsiteX0" fmla="*/ 10000 w 10000"/>
                  <a:gd name="connsiteY0" fmla="*/ 10004 h 10004"/>
                  <a:gd name="connsiteX1" fmla="*/ 8506 w 10000"/>
                  <a:gd name="connsiteY1" fmla="*/ 7165 h 10004"/>
                  <a:gd name="connsiteX2" fmla="*/ 5711 w 10000"/>
                  <a:gd name="connsiteY2" fmla="*/ 4 h 10004"/>
                  <a:gd name="connsiteX3" fmla="*/ 2583 w 10000"/>
                  <a:gd name="connsiteY3" fmla="*/ 7192 h 10004"/>
                  <a:gd name="connsiteX4" fmla="*/ 0 w 10000"/>
                  <a:gd name="connsiteY4" fmla="*/ 10004 h 100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4">
                    <a:moveTo>
                      <a:pt x="10000" y="10004"/>
                    </a:moveTo>
                    <a:cubicBezTo>
                      <a:pt x="9833" y="9587"/>
                      <a:pt x="9221" y="8832"/>
                      <a:pt x="8506" y="7165"/>
                    </a:cubicBezTo>
                    <a:cubicBezTo>
                      <a:pt x="7791" y="5498"/>
                      <a:pt x="6698" y="0"/>
                      <a:pt x="5711" y="4"/>
                    </a:cubicBezTo>
                    <a:cubicBezTo>
                      <a:pt x="4724" y="8"/>
                      <a:pt x="3535" y="5525"/>
                      <a:pt x="2583" y="7192"/>
                    </a:cubicBezTo>
                    <a:cubicBezTo>
                      <a:pt x="1631" y="8859"/>
                      <a:pt x="542" y="9483"/>
                      <a:pt x="0" y="10004"/>
                    </a:cubicBezTo>
                  </a:path>
                </a:pathLst>
              </a:custGeom>
              <a:noFill/>
              <a:ln w="19050">
                <a:solidFill>
                  <a:schemeClr val="tx1"/>
                </a:solidFill>
                <a:round/>
                <a:headEnd/>
                <a:tailEnd/>
              </a:ln>
              <a:effectLst/>
            </p:spPr>
            <p:txBody>
              <a:bodyPr/>
              <a:lstStyle/>
              <a:p>
                <a:pPr>
                  <a:defRPr/>
                </a:pPr>
                <a:endParaRPr lang="en-US" dirty="0">
                  <a:latin typeface="Calibri" panose="020F0502020204030204" pitchFamily="34" charset="0"/>
                </a:endParaRPr>
              </a:p>
            </p:txBody>
          </p:sp>
        </p:grpSp>
        <p:grpSp>
          <p:nvGrpSpPr>
            <p:cNvPr id="22" name="Group 38"/>
            <p:cNvGrpSpPr>
              <a:grpSpLocks/>
            </p:cNvGrpSpPr>
            <p:nvPr/>
          </p:nvGrpSpPr>
          <p:grpSpPr bwMode="auto">
            <a:xfrm>
              <a:off x="5022853" y="3759209"/>
              <a:ext cx="898525" cy="217488"/>
              <a:chOff x="3870" y="2384"/>
              <a:chExt cx="566" cy="137"/>
            </a:xfrm>
          </p:grpSpPr>
          <p:sp>
            <p:nvSpPr>
              <p:cNvPr id="26" name="Line 23"/>
              <p:cNvSpPr>
                <a:spLocks noChangeShapeType="1"/>
              </p:cNvSpPr>
              <p:nvPr/>
            </p:nvSpPr>
            <p:spPr bwMode="auto">
              <a:xfrm flipH="1">
                <a:off x="3873" y="2521"/>
                <a:ext cx="563" cy="0"/>
              </a:xfrm>
              <a:prstGeom prst="line">
                <a:avLst/>
              </a:prstGeom>
              <a:noFill/>
              <a:ln w="19050">
                <a:solidFill>
                  <a:schemeClr val="tx1"/>
                </a:solidFill>
                <a:round/>
                <a:headEnd/>
                <a:tailEnd/>
              </a:ln>
              <a:effectLst/>
            </p:spPr>
            <p:txBody>
              <a:bodyPr/>
              <a:lstStyle/>
              <a:p>
                <a:pPr>
                  <a:defRPr/>
                </a:pPr>
                <a:endParaRPr lang="en-US" dirty="0">
                  <a:latin typeface="Calibri" panose="020F0502020204030204" pitchFamily="34" charset="0"/>
                </a:endParaRPr>
              </a:p>
            </p:txBody>
          </p:sp>
          <p:sp>
            <p:nvSpPr>
              <p:cNvPr id="27" name="Freeform 24"/>
              <p:cNvSpPr>
                <a:spLocks/>
              </p:cNvSpPr>
              <p:nvPr/>
            </p:nvSpPr>
            <p:spPr bwMode="auto">
              <a:xfrm flipH="1">
                <a:off x="3870" y="2384"/>
                <a:ext cx="563" cy="137"/>
              </a:xfrm>
              <a:custGeom>
                <a:avLst/>
                <a:gdLst/>
                <a:ahLst/>
                <a:cxnLst>
                  <a:cxn ang="0">
                    <a:pos x="720" y="96"/>
                  </a:cxn>
                  <a:cxn ang="0">
                    <a:pos x="654" y="75"/>
                  </a:cxn>
                  <a:cxn ang="0">
                    <a:pos x="480" y="0"/>
                  </a:cxn>
                  <a:cxn ang="0">
                    <a:pos x="213" y="72"/>
                  </a:cxn>
                  <a:cxn ang="0">
                    <a:pos x="0" y="96"/>
                  </a:cxn>
                </a:cxnLst>
                <a:rect l="0" t="0" r="r" b="b"/>
                <a:pathLst>
                  <a:path w="720" h="96">
                    <a:moveTo>
                      <a:pt x="720" y="96"/>
                    </a:moveTo>
                    <a:cubicBezTo>
                      <a:pt x="709" y="93"/>
                      <a:pt x="694" y="91"/>
                      <a:pt x="654" y="75"/>
                    </a:cubicBezTo>
                    <a:cubicBezTo>
                      <a:pt x="614" y="59"/>
                      <a:pt x="553" y="0"/>
                      <a:pt x="480" y="0"/>
                    </a:cubicBezTo>
                    <a:cubicBezTo>
                      <a:pt x="407" y="0"/>
                      <a:pt x="293" y="56"/>
                      <a:pt x="213" y="72"/>
                    </a:cubicBezTo>
                    <a:cubicBezTo>
                      <a:pt x="133" y="88"/>
                      <a:pt x="44" y="91"/>
                      <a:pt x="0" y="96"/>
                    </a:cubicBezTo>
                  </a:path>
                </a:pathLst>
              </a:custGeom>
              <a:noFill/>
              <a:ln w="19050">
                <a:solidFill>
                  <a:schemeClr val="tx1"/>
                </a:solidFill>
                <a:round/>
                <a:headEnd/>
                <a:tailEnd/>
              </a:ln>
              <a:effectLst/>
            </p:spPr>
            <p:txBody>
              <a:bodyPr/>
              <a:lstStyle/>
              <a:p>
                <a:pPr>
                  <a:defRPr/>
                </a:pPr>
                <a:endParaRPr lang="en-US" dirty="0">
                  <a:latin typeface="Calibri" panose="020F0502020204030204" pitchFamily="34" charset="0"/>
                </a:endParaRPr>
              </a:p>
            </p:txBody>
          </p:sp>
        </p:grpSp>
        <p:grpSp>
          <p:nvGrpSpPr>
            <p:cNvPr id="23" name="Group 43"/>
            <p:cNvGrpSpPr>
              <a:grpSpLocks/>
            </p:cNvGrpSpPr>
            <p:nvPr/>
          </p:nvGrpSpPr>
          <p:grpSpPr bwMode="auto">
            <a:xfrm>
              <a:off x="1363657" y="5419727"/>
              <a:ext cx="928688" cy="231775"/>
              <a:chOff x="1576" y="3430"/>
              <a:chExt cx="585" cy="146"/>
            </a:xfrm>
          </p:grpSpPr>
          <p:sp>
            <p:nvSpPr>
              <p:cNvPr id="24" name="Line 41"/>
              <p:cNvSpPr>
                <a:spLocks noChangeShapeType="1"/>
              </p:cNvSpPr>
              <p:nvPr/>
            </p:nvSpPr>
            <p:spPr bwMode="auto">
              <a:xfrm flipH="1">
                <a:off x="1576" y="3576"/>
                <a:ext cx="585" cy="0"/>
              </a:xfrm>
              <a:prstGeom prst="line">
                <a:avLst/>
              </a:prstGeom>
              <a:noFill/>
              <a:ln w="19050">
                <a:solidFill>
                  <a:schemeClr val="tx1"/>
                </a:solidFill>
                <a:round/>
                <a:headEnd/>
                <a:tailEnd/>
              </a:ln>
              <a:effectLst/>
            </p:spPr>
            <p:txBody>
              <a:bodyPr/>
              <a:lstStyle/>
              <a:p>
                <a:pPr>
                  <a:defRPr/>
                </a:pPr>
                <a:endParaRPr lang="en-US" dirty="0">
                  <a:latin typeface="Calibri" panose="020F0502020204030204" pitchFamily="34" charset="0"/>
                </a:endParaRPr>
              </a:p>
            </p:txBody>
          </p:sp>
          <p:sp>
            <p:nvSpPr>
              <p:cNvPr id="25" name="Freeform 42"/>
              <p:cNvSpPr>
                <a:spLocks/>
              </p:cNvSpPr>
              <p:nvPr/>
            </p:nvSpPr>
            <p:spPr bwMode="auto">
              <a:xfrm>
                <a:off x="1594" y="3430"/>
                <a:ext cx="541" cy="146"/>
              </a:xfrm>
              <a:custGeom>
                <a:avLst/>
                <a:gdLst/>
                <a:ahLst/>
                <a:cxnLst>
                  <a:cxn ang="0">
                    <a:pos x="720" y="96"/>
                  </a:cxn>
                  <a:cxn ang="0">
                    <a:pos x="654" y="75"/>
                  </a:cxn>
                  <a:cxn ang="0">
                    <a:pos x="480" y="0"/>
                  </a:cxn>
                  <a:cxn ang="0">
                    <a:pos x="213" y="72"/>
                  </a:cxn>
                  <a:cxn ang="0">
                    <a:pos x="0" y="96"/>
                  </a:cxn>
                </a:cxnLst>
                <a:rect l="0" t="0" r="r" b="b"/>
                <a:pathLst>
                  <a:path w="720" h="96">
                    <a:moveTo>
                      <a:pt x="720" y="96"/>
                    </a:moveTo>
                    <a:cubicBezTo>
                      <a:pt x="709" y="93"/>
                      <a:pt x="694" y="91"/>
                      <a:pt x="654" y="75"/>
                    </a:cubicBezTo>
                    <a:cubicBezTo>
                      <a:pt x="614" y="59"/>
                      <a:pt x="553" y="0"/>
                      <a:pt x="480" y="0"/>
                    </a:cubicBezTo>
                    <a:cubicBezTo>
                      <a:pt x="407" y="0"/>
                      <a:pt x="293" y="56"/>
                      <a:pt x="213" y="72"/>
                    </a:cubicBezTo>
                    <a:cubicBezTo>
                      <a:pt x="133" y="88"/>
                      <a:pt x="44" y="91"/>
                      <a:pt x="0" y="96"/>
                    </a:cubicBezTo>
                  </a:path>
                </a:pathLst>
              </a:custGeom>
              <a:noFill/>
              <a:ln w="19050">
                <a:solidFill>
                  <a:schemeClr val="tx1"/>
                </a:solidFill>
                <a:round/>
                <a:headEnd/>
                <a:tailEnd/>
              </a:ln>
              <a:effectLst/>
            </p:spPr>
            <p:txBody>
              <a:bodyPr/>
              <a:lstStyle/>
              <a:p>
                <a:pPr>
                  <a:defRPr/>
                </a:pPr>
                <a:endParaRPr lang="en-US" dirty="0">
                  <a:latin typeface="Calibri" panose="020F0502020204030204" pitchFamily="34" charset="0"/>
                </a:endParaRPr>
              </a:p>
            </p:txBody>
          </p:sp>
        </p:grpSp>
      </p:grpSp>
    </p:spTree>
    <p:extLst>
      <p:ext uri="{BB962C8B-B14F-4D97-AF65-F5344CB8AC3E}">
        <p14:creationId xmlns:p14="http://schemas.microsoft.com/office/powerpoint/2010/main" val="15401297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What are we uncertain about?</a:t>
            </a:r>
          </a:p>
        </p:txBody>
      </p:sp>
      <p:sp>
        <p:nvSpPr>
          <p:cNvPr id="8" name="Content Placeholder 7"/>
          <p:cNvSpPr>
            <a:spLocks noGrp="1"/>
          </p:cNvSpPr>
          <p:nvPr>
            <p:ph idx="1"/>
          </p:nvPr>
        </p:nvSpPr>
        <p:spPr>
          <a:xfrm>
            <a:off x="1072529" y="1371601"/>
            <a:ext cx="10097495" cy="4754563"/>
          </a:xfrm>
        </p:spPr>
        <p:txBody>
          <a:bodyPr/>
          <a:lstStyle/>
          <a:p>
            <a:pPr>
              <a:spcBef>
                <a:spcPts val="1200"/>
              </a:spcBef>
            </a:pPr>
            <a:r>
              <a:rPr lang="en-US" sz="2600" dirty="0"/>
              <a:t>The </a:t>
            </a:r>
            <a:r>
              <a:rPr lang="en-US" sz="2600" b="1" dirty="0">
                <a:solidFill>
                  <a:srgbClr val="0070C0"/>
                </a:solidFill>
              </a:rPr>
              <a:t>estimated</a:t>
            </a:r>
            <a:r>
              <a:rPr lang="en-US" sz="2600" dirty="0"/>
              <a:t> exceedance probabilities of events in the record are based on rank and the record length</a:t>
            </a:r>
          </a:p>
          <a:p>
            <a:pPr lvl="1">
              <a:spcBef>
                <a:spcPts val="1200"/>
              </a:spcBef>
            </a:pPr>
            <a:r>
              <a:rPr lang="en-US" sz="2400" dirty="0"/>
              <a:t>i.e., the largest event in N=30 years is assigned a likelihood near          1/30, or 0.033 annual likelihood</a:t>
            </a:r>
          </a:p>
          <a:p>
            <a:pPr>
              <a:spcBef>
                <a:spcPts val="1200"/>
              </a:spcBef>
            </a:pPr>
            <a:r>
              <a:rPr lang="en-US" sz="2600" b="1" i="1" dirty="0"/>
              <a:t>In what time period is it actually the largest? Longer than N? Shorter?</a:t>
            </a:r>
          </a:p>
          <a:p>
            <a:pPr>
              <a:spcBef>
                <a:spcPts val="1200"/>
              </a:spcBef>
            </a:pPr>
            <a:r>
              <a:rPr lang="en-US" sz="2600" dirty="0"/>
              <a:t>Can do a </a:t>
            </a:r>
            <a:r>
              <a:rPr lang="en-US" sz="2600" b="1" u="sng" dirty="0">
                <a:solidFill>
                  <a:srgbClr val="C00000"/>
                </a:solidFill>
              </a:rPr>
              <a:t>sampling experiment</a:t>
            </a:r>
            <a:r>
              <a:rPr lang="en-US" sz="2600" dirty="0">
                <a:solidFill>
                  <a:srgbClr val="C00000"/>
                </a:solidFill>
              </a:rPr>
              <a:t> </a:t>
            </a:r>
            <a:r>
              <a:rPr lang="en-US" sz="2600" dirty="0"/>
              <a:t>to see what the actual exceedance probability might be for the largest event in 30 years…. </a:t>
            </a:r>
          </a:p>
          <a:p>
            <a:pPr lvl="1">
              <a:spcBef>
                <a:spcPts val="1200"/>
              </a:spcBef>
            </a:pPr>
            <a:r>
              <a:rPr lang="en-US" sz="2600" dirty="0"/>
              <a:t>Sample 30 years from U[0,1] as the AEP of each event </a:t>
            </a:r>
          </a:p>
          <a:p>
            <a:pPr lvl="1">
              <a:spcBef>
                <a:spcPts val="1200"/>
              </a:spcBef>
            </a:pPr>
            <a:r>
              <a:rPr lang="en-US" sz="2600" dirty="0"/>
              <a:t>Choose the smallest AEP </a:t>
            </a:r>
            <a:r>
              <a:rPr lang="en-US" sz="2600" i="1" dirty="0"/>
              <a:t>= largest event </a:t>
            </a:r>
            <a:r>
              <a:rPr lang="en-US" sz="2600" dirty="0"/>
              <a:t>from each sample</a:t>
            </a:r>
          </a:p>
          <a:p>
            <a:pPr lvl="1">
              <a:spcBef>
                <a:spcPts val="1200"/>
              </a:spcBef>
            </a:pPr>
            <a:r>
              <a:rPr lang="en-US" sz="2600" dirty="0"/>
              <a:t>Repeat for 1,000 samples</a:t>
            </a:r>
          </a:p>
        </p:txBody>
      </p:sp>
      <p:sp>
        <p:nvSpPr>
          <p:cNvPr id="6" name="Slide Number Placeholder 5"/>
          <p:cNvSpPr>
            <a:spLocks noGrp="1"/>
          </p:cNvSpPr>
          <p:nvPr>
            <p:ph type="sldNum" sz="quarter" idx="12"/>
          </p:nvPr>
        </p:nvSpPr>
        <p:spPr/>
        <p:txBody>
          <a:bodyPr/>
          <a:lstStyle/>
          <a:p>
            <a:fld id="{8C24FAF3-B12B-4B6A-BBAA-AE7EA5C2C9BF}" type="slidenum">
              <a:rPr lang="en-US" altLang="en-US" smtClean="0"/>
              <a:pPr/>
              <a:t>27</a:t>
            </a:fld>
            <a:endParaRPr lang="en-US" altLang="en-US"/>
          </a:p>
        </p:txBody>
      </p:sp>
      <p:sp>
        <p:nvSpPr>
          <p:cNvPr id="2" name="TextBox 1">
            <a:extLst>
              <a:ext uri="{FF2B5EF4-FFF2-40B4-BE49-F238E27FC236}">
                <a16:creationId xmlns:a16="http://schemas.microsoft.com/office/drawing/2014/main" id="{EFBA5E0D-A7F5-469B-8B36-045C108CE9EF}"/>
              </a:ext>
            </a:extLst>
          </p:cNvPr>
          <p:cNvSpPr txBox="1"/>
          <p:nvPr/>
        </p:nvSpPr>
        <p:spPr>
          <a:xfrm>
            <a:off x="10177639" y="4645152"/>
            <a:ext cx="1883664" cy="1200329"/>
          </a:xfrm>
          <a:prstGeom prst="rect">
            <a:avLst/>
          </a:prstGeom>
          <a:noFill/>
        </p:spPr>
        <p:txBody>
          <a:bodyPr wrap="square" rtlCol="0">
            <a:spAutoFit/>
          </a:bodyPr>
          <a:lstStyle/>
          <a:p>
            <a:r>
              <a:rPr lang="en-US" sz="2400" dirty="0">
                <a:solidFill>
                  <a:srgbClr val="C00000"/>
                </a:solidFill>
                <a:effectLst/>
                <a:latin typeface="Calibri" panose="020F0502020204030204" pitchFamily="34" charset="0"/>
                <a:cs typeface="Calibri" panose="020F0502020204030204" pitchFamily="34" charset="0"/>
              </a:rPr>
              <a:t>Source:</a:t>
            </a:r>
          </a:p>
          <a:p>
            <a:r>
              <a:rPr lang="en-US" sz="2400" dirty="0">
                <a:solidFill>
                  <a:srgbClr val="C00000"/>
                </a:solidFill>
                <a:effectLst/>
                <a:latin typeface="Calibri" panose="020F0502020204030204" pitchFamily="34" charset="0"/>
                <a:cs typeface="Calibri" panose="020F0502020204030204" pitchFamily="34" charset="0"/>
              </a:rPr>
              <a:t>Dave Margo, </a:t>
            </a:r>
          </a:p>
          <a:p>
            <a:r>
              <a:rPr lang="en-US" sz="2400" dirty="0">
                <a:solidFill>
                  <a:srgbClr val="C00000"/>
                </a:solidFill>
                <a:effectLst/>
                <a:latin typeface="Calibri" panose="020F0502020204030204" pitchFamily="34" charset="0"/>
                <a:cs typeface="Calibri" panose="020F0502020204030204" pitchFamily="34" charset="0"/>
              </a:rPr>
              <a:t>USACE / RMC</a:t>
            </a:r>
          </a:p>
        </p:txBody>
      </p:sp>
    </p:spTree>
    <p:extLst>
      <p:ext uri="{BB962C8B-B14F-4D97-AF65-F5344CB8AC3E}">
        <p14:creationId xmlns:p14="http://schemas.microsoft.com/office/powerpoint/2010/main" val="18097405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8">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8">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8">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8">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uiExpand="1" build="p"/>
      <p:bldP spid="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a:extLst>
              <a:ext uri="{FF2B5EF4-FFF2-40B4-BE49-F238E27FC236}">
                <a16:creationId xmlns:a16="http://schemas.microsoft.com/office/drawing/2014/main" id="{97515A07-98F0-5AB8-CF2A-E79B338CF030}"/>
              </a:ext>
            </a:extLst>
          </p:cNvPr>
          <p:cNvPicPr>
            <a:picLocks noChangeAspect="1"/>
          </p:cNvPicPr>
          <p:nvPr/>
        </p:nvPicPr>
        <p:blipFill>
          <a:blip r:embed="rId2"/>
          <a:stretch>
            <a:fillRect/>
          </a:stretch>
        </p:blipFill>
        <p:spPr>
          <a:xfrm>
            <a:off x="5609372" y="3726881"/>
            <a:ext cx="1327800" cy="2560503"/>
          </a:xfrm>
          <a:prstGeom prst="rect">
            <a:avLst/>
          </a:prstGeom>
        </p:spPr>
      </p:pic>
      <p:pic>
        <p:nvPicPr>
          <p:cNvPr id="20" name="Picture 19">
            <a:extLst>
              <a:ext uri="{FF2B5EF4-FFF2-40B4-BE49-F238E27FC236}">
                <a16:creationId xmlns:a16="http://schemas.microsoft.com/office/drawing/2014/main" id="{4957A0BE-F079-2CCB-C894-5BB693C2606D}"/>
              </a:ext>
            </a:extLst>
          </p:cNvPr>
          <p:cNvPicPr>
            <a:picLocks noChangeAspect="1"/>
          </p:cNvPicPr>
          <p:nvPr/>
        </p:nvPicPr>
        <p:blipFill>
          <a:blip r:embed="rId3"/>
          <a:stretch>
            <a:fillRect/>
          </a:stretch>
        </p:blipFill>
        <p:spPr>
          <a:xfrm>
            <a:off x="21975" y="3264142"/>
            <a:ext cx="5413096" cy="3029255"/>
          </a:xfrm>
          <a:prstGeom prst="rect">
            <a:avLst/>
          </a:prstGeom>
        </p:spPr>
      </p:pic>
      <p:pic>
        <p:nvPicPr>
          <p:cNvPr id="10" name="Picture 9">
            <a:extLst>
              <a:ext uri="{FF2B5EF4-FFF2-40B4-BE49-F238E27FC236}">
                <a16:creationId xmlns:a16="http://schemas.microsoft.com/office/drawing/2014/main" id="{7F101AAF-D879-C6EA-AF4F-9DF3D29EFDE3}"/>
              </a:ext>
            </a:extLst>
          </p:cNvPr>
          <p:cNvPicPr>
            <a:picLocks noChangeAspect="1"/>
          </p:cNvPicPr>
          <p:nvPr/>
        </p:nvPicPr>
        <p:blipFill>
          <a:blip r:embed="rId4"/>
          <a:stretch>
            <a:fillRect/>
          </a:stretch>
        </p:blipFill>
        <p:spPr>
          <a:xfrm>
            <a:off x="28324" y="3264142"/>
            <a:ext cx="5413096" cy="3027578"/>
          </a:xfrm>
          <a:prstGeom prst="rect">
            <a:avLst/>
          </a:prstGeom>
        </p:spPr>
      </p:pic>
      <p:sp>
        <p:nvSpPr>
          <p:cNvPr id="2" name="Title 1"/>
          <p:cNvSpPr>
            <a:spLocks noGrp="1"/>
          </p:cNvSpPr>
          <p:nvPr>
            <p:ph type="title"/>
          </p:nvPr>
        </p:nvSpPr>
        <p:spPr/>
        <p:txBody>
          <a:bodyPr/>
          <a:lstStyle/>
          <a:p>
            <a:r>
              <a:rPr lang="en-US" dirty="0"/>
              <a:t>What’s the real exceedance </a:t>
            </a:r>
            <a:r>
              <a:rPr lang="en-US" dirty="0" err="1"/>
              <a:t>prob</a:t>
            </a:r>
            <a:r>
              <a:rPr lang="en-US" dirty="0"/>
              <a:t>?</a:t>
            </a:r>
          </a:p>
        </p:txBody>
      </p:sp>
      <p:sp>
        <p:nvSpPr>
          <p:cNvPr id="3" name="Content Placeholder 2"/>
          <p:cNvSpPr>
            <a:spLocks noGrp="1"/>
          </p:cNvSpPr>
          <p:nvPr>
            <p:ph idx="1"/>
          </p:nvPr>
        </p:nvSpPr>
        <p:spPr>
          <a:xfrm>
            <a:off x="1065665" y="1312606"/>
            <a:ext cx="9145135" cy="4813559"/>
          </a:xfrm>
        </p:spPr>
        <p:txBody>
          <a:bodyPr/>
          <a:lstStyle/>
          <a:p>
            <a:r>
              <a:rPr lang="en-US" sz="2600" dirty="0"/>
              <a:t>Sample 30 “years” as 30 AEPs ~ U[0,1] </a:t>
            </a:r>
          </a:p>
          <a:p>
            <a:r>
              <a:rPr lang="en-US" sz="2600" dirty="0"/>
              <a:t>Note the smallest AEP</a:t>
            </a:r>
          </a:p>
          <a:p>
            <a:r>
              <a:rPr lang="en-US" sz="2600" dirty="0"/>
              <a:t>Repeat for 1,000 samples</a:t>
            </a:r>
          </a:p>
        </p:txBody>
      </p:sp>
      <p:sp>
        <p:nvSpPr>
          <p:cNvPr id="4" name="Slide Number Placeholder 3"/>
          <p:cNvSpPr>
            <a:spLocks noGrp="1"/>
          </p:cNvSpPr>
          <p:nvPr>
            <p:ph type="sldNum" sz="quarter" idx="12"/>
          </p:nvPr>
        </p:nvSpPr>
        <p:spPr/>
        <p:txBody>
          <a:bodyPr/>
          <a:lstStyle/>
          <a:p>
            <a:fld id="{59E58734-ED60-4D27-8C35-72E5C714C57E}" type="slidenum">
              <a:rPr lang="en-US" altLang="en-US" smtClean="0"/>
              <a:pPr/>
              <a:t>28</a:t>
            </a:fld>
            <a:endParaRPr lang="en-US" altLang="en-US"/>
          </a:p>
        </p:txBody>
      </p:sp>
      <p:sp>
        <p:nvSpPr>
          <p:cNvPr id="12" name="TextBox 11">
            <a:extLst>
              <a:ext uri="{FF2B5EF4-FFF2-40B4-BE49-F238E27FC236}">
                <a16:creationId xmlns:a16="http://schemas.microsoft.com/office/drawing/2014/main" id="{11DA5C53-DE52-494F-AD1E-4F909E408DB7}"/>
              </a:ext>
            </a:extLst>
          </p:cNvPr>
          <p:cNvSpPr txBox="1"/>
          <p:nvPr/>
        </p:nvSpPr>
        <p:spPr>
          <a:xfrm>
            <a:off x="1002249" y="2880360"/>
            <a:ext cx="4334256" cy="400110"/>
          </a:xfrm>
          <a:prstGeom prst="rect">
            <a:avLst/>
          </a:prstGeom>
          <a:noFill/>
        </p:spPr>
        <p:txBody>
          <a:bodyPr wrap="square" rtlCol="0">
            <a:spAutoFit/>
          </a:bodyPr>
          <a:lstStyle/>
          <a:p>
            <a:r>
              <a:rPr lang="en-US" sz="2000" b="1" dirty="0">
                <a:solidFill>
                  <a:srgbClr val="C00000"/>
                </a:solidFill>
                <a:effectLst/>
                <a:latin typeface="Ink Free" panose="03080402000500000000" pitchFamily="66" charset="0"/>
              </a:rPr>
              <a:t>1 sample of 30 events as AEPs</a:t>
            </a:r>
          </a:p>
        </p:txBody>
      </p:sp>
      <p:sp>
        <p:nvSpPr>
          <p:cNvPr id="13" name="TextBox 12">
            <a:extLst>
              <a:ext uri="{FF2B5EF4-FFF2-40B4-BE49-F238E27FC236}">
                <a16:creationId xmlns:a16="http://schemas.microsoft.com/office/drawing/2014/main" id="{46F4B875-665A-4525-A0B0-286E8AA385DD}"/>
              </a:ext>
            </a:extLst>
          </p:cNvPr>
          <p:cNvSpPr txBox="1"/>
          <p:nvPr/>
        </p:nvSpPr>
        <p:spPr>
          <a:xfrm>
            <a:off x="5694291" y="2902834"/>
            <a:ext cx="5255161" cy="400110"/>
          </a:xfrm>
          <a:prstGeom prst="rect">
            <a:avLst/>
          </a:prstGeom>
          <a:noFill/>
        </p:spPr>
        <p:txBody>
          <a:bodyPr wrap="square" rtlCol="0">
            <a:spAutoFit/>
          </a:bodyPr>
          <a:lstStyle/>
          <a:p>
            <a:r>
              <a:rPr lang="en-US" sz="2000" b="1" u="sng" dirty="0">
                <a:solidFill>
                  <a:schemeClr val="accent2"/>
                </a:solidFill>
                <a:effectLst/>
                <a:latin typeface="Ink Free" panose="03080402000500000000" pitchFamily="66" charset="0"/>
              </a:rPr>
              <a:t>smallest</a:t>
            </a:r>
            <a:r>
              <a:rPr lang="en-US" sz="2000" b="1" dirty="0">
                <a:solidFill>
                  <a:srgbClr val="C00000"/>
                </a:solidFill>
                <a:effectLst/>
                <a:latin typeface="Ink Free" panose="03080402000500000000" pitchFamily="66" charset="0"/>
              </a:rPr>
              <a:t> </a:t>
            </a:r>
            <a:r>
              <a:rPr lang="en-US" sz="2000" b="1" dirty="0">
                <a:solidFill>
                  <a:schemeClr val="accent2"/>
                </a:solidFill>
                <a:effectLst/>
                <a:latin typeface="Ink Free" panose="03080402000500000000" pitchFamily="66" charset="0"/>
              </a:rPr>
              <a:t>AEP</a:t>
            </a:r>
            <a:r>
              <a:rPr lang="en-US" sz="2000" b="1" dirty="0">
                <a:solidFill>
                  <a:srgbClr val="C00000"/>
                </a:solidFill>
                <a:effectLst/>
                <a:latin typeface="Ink Free" panose="03080402000500000000" pitchFamily="66" charset="0"/>
              </a:rPr>
              <a:t> from 1000 samples size N=30 </a:t>
            </a:r>
          </a:p>
        </p:txBody>
      </p:sp>
      <p:sp>
        <p:nvSpPr>
          <p:cNvPr id="22" name="Oval 21">
            <a:extLst>
              <a:ext uri="{FF2B5EF4-FFF2-40B4-BE49-F238E27FC236}">
                <a16:creationId xmlns:a16="http://schemas.microsoft.com/office/drawing/2014/main" id="{A50968CF-5F6B-42E1-B3A4-8DAB9840564A}"/>
              </a:ext>
            </a:extLst>
          </p:cNvPr>
          <p:cNvSpPr/>
          <p:nvPr/>
        </p:nvSpPr>
        <p:spPr bwMode="auto">
          <a:xfrm>
            <a:off x="2018660" y="5689548"/>
            <a:ext cx="179294" cy="188258"/>
          </a:xfrm>
          <a:prstGeom prst="ellipse">
            <a:avLst/>
          </a:prstGeom>
          <a:noFill/>
          <a:ln w="19050" cap="flat" cmpd="sng" algn="ctr">
            <a:solidFill>
              <a:srgbClr val="0099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outerShdw blurRad="38100" dist="38100" dir="2700000" algn="tl">
                  <a:srgbClr val="000000">
                    <a:alpha val="43137"/>
                  </a:srgbClr>
                </a:outerShdw>
              </a:effectLst>
              <a:latin typeface="Arial Narrow" pitchFamily="34" charset="0"/>
            </a:endParaRPr>
          </a:p>
        </p:txBody>
      </p:sp>
      <p:sp>
        <p:nvSpPr>
          <p:cNvPr id="35" name="TextBox 34">
            <a:extLst>
              <a:ext uri="{FF2B5EF4-FFF2-40B4-BE49-F238E27FC236}">
                <a16:creationId xmlns:a16="http://schemas.microsoft.com/office/drawing/2014/main" id="{17A8E1A4-BEE9-7449-41A4-196BC37EDA65}"/>
              </a:ext>
            </a:extLst>
          </p:cNvPr>
          <p:cNvSpPr txBox="1"/>
          <p:nvPr/>
        </p:nvSpPr>
        <p:spPr>
          <a:xfrm>
            <a:off x="5578715" y="3123269"/>
            <a:ext cx="1034569" cy="646331"/>
          </a:xfrm>
          <a:prstGeom prst="rect">
            <a:avLst/>
          </a:prstGeom>
          <a:noFill/>
        </p:spPr>
        <p:txBody>
          <a:bodyPr wrap="square" rtlCol="0">
            <a:spAutoFit/>
          </a:bodyPr>
          <a:lstStyle/>
          <a:p>
            <a:pPr algn="ctr"/>
            <a:r>
              <a:rPr lang="en-US" dirty="0" err="1">
                <a:effectLst/>
                <a:latin typeface="Calibri" panose="020F0502020204030204" pitchFamily="34" charset="0"/>
                <a:cs typeface="Calibri" panose="020F0502020204030204" pitchFamily="34" charset="0"/>
              </a:rPr>
              <a:t>approx</a:t>
            </a:r>
            <a:r>
              <a:rPr lang="en-US" dirty="0">
                <a:effectLst/>
                <a:latin typeface="Calibri" panose="020F0502020204030204" pitchFamily="34" charset="0"/>
                <a:cs typeface="Calibri" panose="020F0502020204030204" pitchFamily="34" charset="0"/>
              </a:rPr>
              <a:t> ~U(0, 1)</a:t>
            </a:r>
          </a:p>
        </p:txBody>
      </p:sp>
      <p:pic>
        <p:nvPicPr>
          <p:cNvPr id="29" name="Picture 28">
            <a:extLst>
              <a:ext uri="{FF2B5EF4-FFF2-40B4-BE49-F238E27FC236}">
                <a16:creationId xmlns:a16="http://schemas.microsoft.com/office/drawing/2014/main" id="{F8981E95-3962-E4D4-C993-A046103281AA}"/>
              </a:ext>
            </a:extLst>
          </p:cNvPr>
          <p:cNvPicPr>
            <a:picLocks noChangeAspect="1"/>
          </p:cNvPicPr>
          <p:nvPr/>
        </p:nvPicPr>
        <p:blipFill>
          <a:blip r:embed="rId5"/>
          <a:stretch>
            <a:fillRect/>
          </a:stretch>
        </p:blipFill>
        <p:spPr>
          <a:xfrm>
            <a:off x="5532486" y="3269461"/>
            <a:ext cx="5413096" cy="3027578"/>
          </a:xfrm>
          <a:prstGeom prst="rect">
            <a:avLst/>
          </a:prstGeom>
        </p:spPr>
      </p:pic>
      <p:grpSp>
        <p:nvGrpSpPr>
          <p:cNvPr id="34" name="Group 33">
            <a:extLst>
              <a:ext uri="{FF2B5EF4-FFF2-40B4-BE49-F238E27FC236}">
                <a16:creationId xmlns:a16="http://schemas.microsoft.com/office/drawing/2014/main" id="{42A3B008-4EC9-1532-B460-BB7542A647F8}"/>
              </a:ext>
            </a:extLst>
          </p:cNvPr>
          <p:cNvGrpSpPr/>
          <p:nvPr/>
        </p:nvGrpSpPr>
        <p:grpSpPr>
          <a:xfrm>
            <a:off x="10816773" y="3296798"/>
            <a:ext cx="1361237" cy="3046019"/>
            <a:chOff x="10816773" y="3296798"/>
            <a:chExt cx="1361237" cy="3046019"/>
          </a:xfrm>
        </p:grpSpPr>
        <p:pic>
          <p:nvPicPr>
            <p:cNvPr id="27" name="Picture 26">
              <a:extLst>
                <a:ext uri="{FF2B5EF4-FFF2-40B4-BE49-F238E27FC236}">
                  <a16:creationId xmlns:a16="http://schemas.microsoft.com/office/drawing/2014/main" id="{BF743F2E-7522-297A-2A24-9C436A9372FA}"/>
                </a:ext>
              </a:extLst>
            </p:cNvPr>
            <p:cNvPicPr>
              <a:picLocks noChangeAspect="1"/>
            </p:cNvPicPr>
            <p:nvPr/>
          </p:nvPicPr>
          <p:blipFill>
            <a:blip r:embed="rId6"/>
            <a:stretch>
              <a:fillRect/>
            </a:stretch>
          </p:blipFill>
          <p:spPr>
            <a:xfrm>
              <a:off x="10816773" y="3296798"/>
              <a:ext cx="1361237" cy="3046019"/>
            </a:xfrm>
            <a:prstGeom prst="rect">
              <a:avLst/>
            </a:prstGeom>
          </p:spPr>
        </p:pic>
        <p:sp>
          <p:nvSpPr>
            <p:cNvPr id="30" name="Rectangle 29">
              <a:extLst>
                <a:ext uri="{FF2B5EF4-FFF2-40B4-BE49-F238E27FC236}">
                  <a16:creationId xmlns:a16="http://schemas.microsoft.com/office/drawing/2014/main" id="{A444F338-6BDF-0A41-D9A8-448D404234A9}"/>
                </a:ext>
              </a:extLst>
            </p:cNvPr>
            <p:cNvSpPr/>
            <p:nvPr/>
          </p:nvSpPr>
          <p:spPr bwMode="auto">
            <a:xfrm>
              <a:off x="10943446" y="5980434"/>
              <a:ext cx="9144" cy="45719"/>
            </a:xfrm>
            <a:prstGeom prst="rect">
              <a:avLst/>
            </a:prstGeom>
            <a:solidFill>
              <a:srgbClr val="0070C0"/>
            </a:solidFill>
            <a:ln w="9525" cap="flat" cmpd="sng" algn="ctr">
              <a:solidFill>
                <a:srgbClr val="0070C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outerShdw blurRad="38100" dist="38100" dir="2700000" algn="tl">
                    <a:srgbClr val="000000">
                      <a:alpha val="43137"/>
                    </a:srgbClr>
                  </a:outerShdw>
                </a:effectLst>
                <a:latin typeface="Arial Narrow" pitchFamily="34" charset="0"/>
              </a:endParaRPr>
            </a:p>
          </p:txBody>
        </p:sp>
        <p:grpSp>
          <p:nvGrpSpPr>
            <p:cNvPr id="33" name="Group 32">
              <a:extLst>
                <a:ext uri="{FF2B5EF4-FFF2-40B4-BE49-F238E27FC236}">
                  <a16:creationId xmlns:a16="http://schemas.microsoft.com/office/drawing/2014/main" id="{6E431D09-F178-0737-30D8-398167049008}"/>
                </a:ext>
              </a:extLst>
            </p:cNvPr>
            <p:cNvGrpSpPr/>
            <p:nvPr/>
          </p:nvGrpSpPr>
          <p:grpSpPr>
            <a:xfrm>
              <a:off x="11749548" y="3913241"/>
              <a:ext cx="191729" cy="2251859"/>
              <a:chOff x="11749548" y="3913241"/>
              <a:chExt cx="191729" cy="2251859"/>
            </a:xfrm>
          </p:grpSpPr>
          <p:sp>
            <p:nvSpPr>
              <p:cNvPr id="31" name="TextBox 30">
                <a:extLst>
                  <a:ext uri="{FF2B5EF4-FFF2-40B4-BE49-F238E27FC236}">
                    <a16:creationId xmlns:a16="http://schemas.microsoft.com/office/drawing/2014/main" id="{3856EDAE-BC41-057E-B2AE-6B903154CCC7}"/>
                  </a:ext>
                </a:extLst>
              </p:cNvPr>
              <p:cNvSpPr txBox="1"/>
              <p:nvPr/>
            </p:nvSpPr>
            <p:spPr>
              <a:xfrm>
                <a:off x="11749548" y="3913241"/>
                <a:ext cx="176981" cy="369332"/>
              </a:xfrm>
              <a:prstGeom prst="rect">
                <a:avLst/>
              </a:prstGeom>
              <a:noFill/>
            </p:spPr>
            <p:txBody>
              <a:bodyPr wrap="square" rtlCol="0">
                <a:spAutoFit/>
              </a:bodyPr>
              <a:lstStyle/>
              <a:p>
                <a:r>
                  <a:rPr lang="en-US" dirty="0">
                    <a:solidFill>
                      <a:schemeClr val="accent2"/>
                    </a:solidFill>
                    <a:effectLst/>
                    <a:latin typeface="Calibri" panose="020F0502020204030204" pitchFamily="34" charset="0"/>
                    <a:cs typeface="Calibri" panose="020F0502020204030204" pitchFamily="34" charset="0"/>
                  </a:rPr>
                  <a:t>1</a:t>
                </a:r>
              </a:p>
            </p:txBody>
          </p:sp>
          <p:sp>
            <p:nvSpPr>
              <p:cNvPr id="32" name="TextBox 31">
                <a:extLst>
                  <a:ext uri="{FF2B5EF4-FFF2-40B4-BE49-F238E27FC236}">
                    <a16:creationId xmlns:a16="http://schemas.microsoft.com/office/drawing/2014/main" id="{408E51E1-00C8-4777-1C44-687742081765}"/>
                  </a:ext>
                </a:extLst>
              </p:cNvPr>
              <p:cNvSpPr txBox="1"/>
              <p:nvPr/>
            </p:nvSpPr>
            <p:spPr>
              <a:xfrm>
                <a:off x="11764296" y="5795768"/>
                <a:ext cx="176981" cy="369332"/>
              </a:xfrm>
              <a:prstGeom prst="rect">
                <a:avLst/>
              </a:prstGeom>
              <a:noFill/>
            </p:spPr>
            <p:txBody>
              <a:bodyPr wrap="square" rtlCol="0">
                <a:spAutoFit/>
              </a:bodyPr>
              <a:lstStyle/>
              <a:p>
                <a:r>
                  <a:rPr lang="en-US" dirty="0">
                    <a:solidFill>
                      <a:schemeClr val="accent2"/>
                    </a:solidFill>
                    <a:effectLst/>
                    <a:latin typeface="Calibri" panose="020F0502020204030204" pitchFamily="34" charset="0"/>
                    <a:cs typeface="Calibri" panose="020F0502020204030204" pitchFamily="34" charset="0"/>
                  </a:rPr>
                  <a:t>0</a:t>
                </a:r>
              </a:p>
            </p:txBody>
          </p:sp>
        </p:grpSp>
      </p:grpSp>
      <p:cxnSp>
        <p:nvCxnSpPr>
          <p:cNvPr id="24" name="Straight Arrow Connector 23">
            <a:extLst>
              <a:ext uri="{FF2B5EF4-FFF2-40B4-BE49-F238E27FC236}">
                <a16:creationId xmlns:a16="http://schemas.microsoft.com/office/drawing/2014/main" id="{49B93B94-B3BD-475E-A182-48C2CA446AA1}"/>
              </a:ext>
            </a:extLst>
          </p:cNvPr>
          <p:cNvCxnSpPr>
            <a:cxnSpLocks/>
            <a:stCxn id="22" idx="6"/>
          </p:cNvCxnSpPr>
          <p:nvPr/>
        </p:nvCxnSpPr>
        <p:spPr bwMode="auto">
          <a:xfrm flipV="1">
            <a:off x="2197954" y="4619117"/>
            <a:ext cx="4802634" cy="1164560"/>
          </a:xfrm>
          <a:prstGeom prst="straightConnector1">
            <a:avLst/>
          </a:prstGeom>
          <a:solidFill>
            <a:schemeClr val="accent1"/>
          </a:solidFill>
          <a:ln w="19050" cap="flat" cmpd="sng" algn="ctr">
            <a:solidFill>
              <a:srgbClr val="009900"/>
            </a:solidFill>
            <a:prstDash val="solid"/>
            <a:round/>
            <a:headEnd type="none" w="med" len="med"/>
            <a:tailEnd type="arrow" w="med" len="med"/>
          </a:ln>
          <a:effectLst/>
        </p:spPr>
      </p:cxnSp>
    </p:spTree>
    <p:extLst>
      <p:ext uri="{BB962C8B-B14F-4D97-AF65-F5344CB8AC3E}">
        <p14:creationId xmlns:p14="http://schemas.microsoft.com/office/powerpoint/2010/main" val="6201022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3"/>
                                        </p:tgtEl>
                                        <p:attrNameLst>
                                          <p:attrName>style.visibility</p:attrName>
                                        </p:attrNameLst>
                                      </p:cBhvr>
                                      <p:to>
                                        <p:strVal val="visible"/>
                                      </p:to>
                                    </p:set>
                                  </p:childTnLst>
                                  <p:subTnLst>
                                    <p:set>
                                      <p:cBhvr override="childStyle">
                                        <p:cTn dur="1" fill="hold" display="0" masterRel="nextClick" afterEffect="1"/>
                                        <p:tgtEl>
                                          <p:spTgt spid="23"/>
                                        </p:tgtEl>
                                        <p:attrNameLst>
                                          <p:attrName>style.visibility</p:attrName>
                                        </p:attrNameLst>
                                      </p:cBhvr>
                                      <p:to>
                                        <p:strVal val="hidden"/>
                                      </p:to>
                                    </p:set>
                                  </p:subTnLst>
                                </p:cTn>
                              </p:par>
                              <p:par>
                                <p:cTn id="11" presetID="1" presetClass="entr" presetSubtype="0" fill="hold" grpId="0" nodeType="withEffect">
                                  <p:stCondLst>
                                    <p:cond delay="0"/>
                                  </p:stCondLst>
                                  <p:childTnLst>
                                    <p:set>
                                      <p:cBhvr>
                                        <p:cTn id="12" dur="1" fill="hold">
                                          <p:stCondLst>
                                            <p:cond delay="0"/>
                                          </p:stCondLst>
                                        </p:cTn>
                                        <p:tgtEl>
                                          <p:spTgt spid="35"/>
                                        </p:tgtEl>
                                        <p:attrNameLst>
                                          <p:attrName>style.visibility</p:attrName>
                                        </p:attrNameLst>
                                      </p:cBhvr>
                                      <p:to>
                                        <p:strVal val="visible"/>
                                      </p:to>
                                    </p:set>
                                  </p:childTnLst>
                                  <p:subTnLst>
                                    <p:set>
                                      <p:cBhvr override="childStyle">
                                        <p:cTn dur="1" fill="hold" display="0" masterRel="nextClick" afterEffect="1"/>
                                        <p:tgtEl>
                                          <p:spTgt spid="35"/>
                                        </p:tgtEl>
                                        <p:attrNameLst>
                                          <p:attrName>style.visibility</p:attrName>
                                        </p:attrNameLst>
                                      </p:cBhvr>
                                      <p:to>
                                        <p:strVal val="hidden"/>
                                      </p:to>
                                    </p:set>
                                  </p:sub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4"/>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9"/>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3"/>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13" grpId="0"/>
      <p:bldP spid="22" grpId="0" animBg="1"/>
      <p:bldP spid="35"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A03046BE-F072-C3E5-388F-D1EEDBBC4D98}"/>
              </a:ext>
            </a:extLst>
          </p:cNvPr>
          <p:cNvPicPr>
            <a:picLocks noChangeAspect="1"/>
          </p:cNvPicPr>
          <p:nvPr/>
        </p:nvPicPr>
        <p:blipFill>
          <a:blip r:embed="rId2"/>
          <a:stretch>
            <a:fillRect/>
          </a:stretch>
        </p:blipFill>
        <p:spPr>
          <a:xfrm>
            <a:off x="5539494" y="3259457"/>
            <a:ext cx="5413096" cy="3029255"/>
          </a:xfrm>
          <a:prstGeom prst="rect">
            <a:avLst/>
          </a:prstGeom>
        </p:spPr>
      </p:pic>
      <p:pic>
        <p:nvPicPr>
          <p:cNvPr id="6" name="Picture 5">
            <a:extLst>
              <a:ext uri="{FF2B5EF4-FFF2-40B4-BE49-F238E27FC236}">
                <a16:creationId xmlns:a16="http://schemas.microsoft.com/office/drawing/2014/main" id="{4D940798-676F-AAAD-486F-A27806B6C377}"/>
              </a:ext>
            </a:extLst>
          </p:cNvPr>
          <p:cNvPicPr>
            <a:picLocks noChangeAspect="1"/>
          </p:cNvPicPr>
          <p:nvPr/>
        </p:nvPicPr>
        <p:blipFill>
          <a:blip r:embed="rId3"/>
          <a:stretch>
            <a:fillRect/>
          </a:stretch>
        </p:blipFill>
        <p:spPr>
          <a:xfrm>
            <a:off x="10806382" y="3258129"/>
            <a:ext cx="1369619" cy="3029255"/>
          </a:xfrm>
          <a:prstGeom prst="rect">
            <a:avLst/>
          </a:prstGeom>
        </p:spPr>
      </p:pic>
      <p:pic>
        <p:nvPicPr>
          <p:cNvPr id="20" name="Picture 19">
            <a:extLst>
              <a:ext uri="{FF2B5EF4-FFF2-40B4-BE49-F238E27FC236}">
                <a16:creationId xmlns:a16="http://schemas.microsoft.com/office/drawing/2014/main" id="{4957A0BE-F079-2CCB-C894-5BB693C2606D}"/>
              </a:ext>
            </a:extLst>
          </p:cNvPr>
          <p:cNvPicPr>
            <a:picLocks noChangeAspect="1"/>
          </p:cNvPicPr>
          <p:nvPr/>
        </p:nvPicPr>
        <p:blipFill>
          <a:blip r:embed="rId4"/>
          <a:stretch>
            <a:fillRect/>
          </a:stretch>
        </p:blipFill>
        <p:spPr>
          <a:xfrm>
            <a:off x="21975" y="3264142"/>
            <a:ext cx="5413096" cy="3029255"/>
          </a:xfrm>
          <a:prstGeom prst="rect">
            <a:avLst/>
          </a:prstGeom>
        </p:spPr>
      </p:pic>
      <p:sp>
        <p:nvSpPr>
          <p:cNvPr id="2" name="Title 1"/>
          <p:cNvSpPr>
            <a:spLocks noGrp="1"/>
          </p:cNvSpPr>
          <p:nvPr>
            <p:ph type="title"/>
          </p:nvPr>
        </p:nvSpPr>
        <p:spPr/>
        <p:txBody>
          <a:bodyPr/>
          <a:lstStyle/>
          <a:p>
            <a:r>
              <a:rPr lang="en-US" dirty="0"/>
              <a:t>What’s the real exceedance </a:t>
            </a:r>
            <a:r>
              <a:rPr lang="en-US" dirty="0" err="1"/>
              <a:t>prob</a:t>
            </a:r>
            <a:r>
              <a:rPr lang="en-US" dirty="0"/>
              <a:t>?</a:t>
            </a:r>
          </a:p>
        </p:txBody>
      </p:sp>
      <p:sp>
        <p:nvSpPr>
          <p:cNvPr id="3" name="Content Placeholder 2"/>
          <p:cNvSpPr>
            <a:spLocks noGrp="1"/>
          </p:cNvSpPr>
          <p:nvPr>
            <p:ph idx="1"/>
          </p:nvPr>
        </p:nvSpPr>
        <p:spPr>
          <a:xfrm>
            <a:off x="1065665" y="1312606"/>
            <a:ext cx="9145135" cy="4813559"/>
          </a:xfrm>
        </p:spPr>
        <p:txBody>
          <a:bodyPr/>
          <a:lstStyle/>
          <a:p>
            <a:r>
              <a:rPr lang="en-US" sz="2600" dirty="0"/>
              <a:t>Sample 30 “years” as 30 AEPs ~ U[0,1] </a:t>
            </a:r>
          </a:p>
          <a:p>
            <a:r>
              <a:rPr lang="en-US" sz="2600" dirty="0"/>
              <a:t>Note the smallest AEP</a:t>
            </a:r>
          </a:p>
          <a:p>
            <a:r>
              <a:rPr lang="en-US" sz="2600" dirty="0"/>
              <a:t>Repeat for 1,000 samples</a:t>
            </a:r>
          </a:p>
        </p:txBody>
      </p:sp>
      <p:sp>
        <p:nvSpPr>
          <p:cNvPr id="4" name="Slide Number Placeholder 3"/>
          <p:cNvSpPr>
            <a:spLocks noGrp="1"/>
          </p:cNvSpPr>
          <p:nvPr>
            <p:ph type="sldNum" sz="quarter" idx="12"/>
          </p:nvPr>
        </p:nvSpPr>
        <p:spPr/>
        <p:txBody>
          <a:bodyPr/>
          <a:lstStyle/>
          <a:p>
            <a:fld id="{59E58734-ED60-4D27-8C35-72E5C714C57E}" type="slidenum">
              <a:rPr lang="en-US" altLang="en-US" smtClean="0"/>
              <a:pPr/>
              <a:t>29</a:t>
            </a:fld>
            <a:endParaRPr lang="en-US" altLang="en-US"/>
          </a:p>
        </p:txBody>
      </p:sp>
      <p:sp>
        <p:nvSpPr>
          <p:cNvPr id="12" name="TextBox 11">
            <a:extLst>
              <a:ext uri="{FF2B5EF4-FFF2-40B4-BE49-F238E27FC236}">
                <a16:creationId xmlns:a16="http://schemas.microsoft.com/office/drawing/2014/main" id="{11DA5C53-DE52-494F-AD1E-4F909E408DB7}"/>
              </a:ext>
            </a:extLst>
          </p:cNvPr>
          <p:cNvSpPr txBox="1"/>
          <p:nvPr/>
        </p:nvSpPr>
        <p:spPr>
          <a:xfrm>
            <a:off x="1002249" y="2880360"/>
            <a:ext cx="4334256" cy="400110"/>
          </a:xfrm>
          <a:prstGeom prst="rect">
            <a:avLst/>
          </a:prstGeom>
          <a:noFill/>
        </p:spPr>
        <p:txBody>
          <a:bodyPr wrap="square" rtlCol="0">
            <a:spAutoFit/>
          </a:bodyPr>
          <a:lstStyle/>
          <a:p>
            <a:r>
              <a:rPr lang="en-US" sz="2000" b="1" dirty="0">
                <a:solidFill>
                  <a:srgbClr val="C00000"/>
                </a:solidFill>
                <a:effectLst/>
                <a:latin typeface="Ink Free" panose="03080402000500000000" pitchFamily="66" charset="0"/>
              </a:rPr>
              <a:t>1 sample of 30 events as AEPs</a:t>
            </a:r>
          </a:p>
        </p:txBody>
      </p:sp>
      <p:sp>
        <p:nvSpPr>
          <p:cNvPr id="13" name="TextBox 12">
            <a:extLst>
              <a:ext uri="{FF2B5EF4-FFF2-40B4-BE49-F238E27FC236}">
                <a16:creationId xmlns:a16="http://schemas.microsoft.com/office/drawing/2014/main" id="{46F4B875-665A-4525-A0B0-286E8AA385DD}"/>
              </a:ext>
            </a:extLst>
          </p:cNvPr>
          <p:cNvSpPr txBox="1"/>
          <p:nvPr/>
        </p:nvSpPr>
        <p:spPr>
          <a:xfrm>
            <a:off x="5694291" y="2902834"/>
            <a:ext cx="5255161" cy="400110"/>
          </a:xfrm>
          <a:prstGeom prst="rect">
            <a:avLst/>
          </a:prstGeom>
          <a:noFill/>
        </p:spPr>
        <p:txBody>
          <a:bodyPr wrap="square" rtlCol="0">
            <a:spAutoFit/>
          </a:bodyPr>
          <a:lstStyle/>
          <a:p>
            <a:r>
              <a:rPr lang="en-US" sz="2000" b="1" u="sng" dirty="0">
                <a:solidFill>
                  <a:schemeClr val="accent2"/>
                </a:solidFill>
                <a:effectLst/>
                <a:latin typeface="Ink Free" panose="03080402000500000000" pitchFamily="66" charset="0"/>
              </a:rPr>
              <a:t>smallest</a:t>
            </a:r>
            <a:r>
              <a:rPr lang="en-US" sz="2000" b="1" dirty="0">
                <a:solidFill>
                  <a:srgbClr val="C00000"/>
                </a:solidFill>
                <a:effectLst/>
                <a:latin typeface="Ink Free" panose="03080402000500000000" pitchFamily="66" charset="0"/>
              </a:rPr>
              <a:t> </a:t>
            </a:r>
            <a:r>
              <a:rPr lang="en-US" sz="2000" b="1" dirty="0">
                <a:solidFill>
                  <a:schemeClr val="accent2"/>
                </a:solidFill>
                <a:effectLst/>
                <a:latin typeface="Ink Free" panose="03080402000500000000" pitchFamily="66" charset="0"/>
              </a:rPr>
              <a:t>AEP</a:t>
            </a:r>
            <a:r>
              <a:rPr lang="en-US" sz="2000" b="1" dirty="0">
                <a:solidFill>
                  <a:srgbClr val="C00000"/>
                </a:solidFill>
                <a:effectLst/>
                <a:latin typeface="Ink Free" panose="03080402000500000000" pitchFamily="66" charset="0"/>
              </a:rPr>
              <a:t> from 1000 samples size N=30 </a:t>
            </a:r>
          </a:p>
        </p:txBody>
      </p:sp>
      <p:sp>
        <p:nvSpPr>
          <p:cNvPr id="22" name="Oval 21">
            <a:extLst>
              <a:ext uri="{FF2B5EF4-FFF2-40B4-BE49-F238E27FC236}">
                <a16:creationId xmlns:a16="http://schemas.microsoft.com/office/drawing/2014/main" id="{A50968CF-5F6B-42E1-B3A4-8DAB9840564A}"/>
              </a:ext>
            </a:extLst>
          </p:cNvPr>
          <p:cNvSpPr/>
          <p:nvPr/>
        </p:nvSpPr>
        <p:spPr bwMode="auto">
          <a:xfrm>
            <a:off x="2018767" y="6005153"/>
            <a:ext cx="179294" cy="188258"/>
          </a:xfrm>
          <a:prstGeom prst="ellipse">
            <a:avLst/>
          </a:prstGeom>
          <a:noFill/>
          <a:ln w="19050" cap="flat" cmpd="sng" algn="ctr">
            <a:solidFill>
              <a:srgbClr val="0099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outerShdw blurRad="38100" dist="38100" dir="2700000" algn="tl">
                  <a:srgbClr val="000000">
                    <a:alpha val="43137"/>
                  </a:srgbClr>
                </a:outerShdw>
              </a:effectLst>
              <a:latin typeface="Arial Narrow" pitchFamily="34" charset="0"/>
            </a:endParaRPr>
          </a:p>
        </p:txBody>
      </p:sp>
      <p:sp>
        <p:nvSpPr>
          <p:cNvPr id="30" name="Rectangle 29">
            <a:extLst>
              <a:ext uri="{FF2B5EF4-FFF2-40B4-BE49-F238E27FC236}">
                <a16:creationId xmlns:a16="http://schemas.microsoft.com/office/drawing/2014/main" id="{A444F338-6BDF-0A41-D9A8-448D404234A9}"/>
              </a:ext>
            </a:extLst>
          </p:cNvPr>
          <p:cNvSpPr/>
          <p:nvPr/>
        </p:nvSpPr>
        <p:spPr bwMode="auto">
          <a:xfrm>
            <a:off x="10943446" y="5980434"/>
            <a:ext cx="9144" cy="45719"/>
          </a:xfrm>
          <a:prstGeom prst="rect">
            <a:avLst/>
          </a:prstGeom>
          <a:solidFill>
            <a:srgbClr val="0070C0"/>
          </a:solidFill>
          <a:ln w="9525" cap="flat" cmpd="sng" algn="ctr">
            <a:solidFill>
              <a:srgbClr val="0070C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outerShdw blurRad="38100" dist="38100" dir="2700000" algn="tl">
                  <a:srgbClr val="000000">
                    <a:alpha val="43137"/>
                  </a:srgbClr>
                </a:outerShdw>
              </a:effectLst>
              <a:latin typeface="Arial Narrow" pitchFamily="34" charset="0"/>
            </a:endParaRPr>
          </a:p>
        </p:txBody>
      </p:sp>
      <p:grpSp>
        <p:nvGrpSpPr>
          <p:cNvPr id="33" name="Group 32">
            <a:extLst>
              <a:ext uri="{FF2B5EF4-FFF2-40B4-BE49-F238E27FC236}">
                <a16:creationId xmlns:a16="http://schemas.microsoft.com/office/drawing/2014/main" id="{6E431D09-F178-0737-30D8-398167049008}"/>
              </a:ext>
            </a:extLst>
          </p:cNvPr>
          <p:cNvGrpSpPr/>
          <p:nvPr/>
        </p:nvGrpSpPr>
        <p:grpSpPr>
          <a:xfrm>
            <a:off x="11749548" y="3913241"/>
            <a:ext cx="191729" cy="2251859"/>
            <a:chOff x="11749548" y="3913241"/>
            <a:chExt cx="191729" cy="2251859"/>
          </a:xfrm>
        </p:grpSpPr>
        <p:sp>
          <p:nvSpPr>
            <p:cNvPr id="31" name="TextBox 30">
              <a:extLst>
                <a:ext uri="{FF2B5EF4-FFF2-40B4-BE49-F238E27FC236}">
                  <a16:creationId xmlns:a16="http://schemas.microsoft.com/office/drawing/2014/main" id="{3856EDAE-BC41-057E-B2AE-6B903154CCC7}"/>
                </a:ext>
              </a:extLst>
            </p:cNvPr>
            <p:cNvSpPr txBox="1"/>
            <p:nvPr/>
          </p:nvSpPr>
          <p:spPr>
            <a:xfrm>
              <a:off x="11749548" y="3913241"/>
              <a:ext cx="176981" cy="369332"/>
            </a:xfrm>
            <a:prstGeom prst="rect">
              <a:avLst/>
            </a:prstGeom>
            <a:noFill/>
          </p:spPr>
          <p:txBody>
            <a:bodyPr wrap="square" rtlCol="0">
              <a:spAutoFit/>
            </a:bodyPr>
            <a:lstStyle/>
            <a:p>
              <a:r>
                <a:rPr lang="en-US" dirty="0">
                  <a:solidFill>
                    <a:schemeClr val="accent2"/>
                  </a:solidFill>
                  <a:effectLst/>
                  <a:latin typeface="Calibri" panose="020F0502020204030204" pitchFamily="34" charset="0"/>
                  <a:cs typeface="Calibri" panose="020F0502020204030204" pitchFamily="34" charset="0"/>
                </a:rPr>
                <a:t>1</a:t>
              </a:r>
            </a:p>
          </p:txBody>
        </p:sp>
        <p:sp>
          <p:nvSpPr>
            <p:cNvPr id="32" name="TextBox 31">
              <a:extLst>
                <a:ext uri="{FF2B5EF4-FFF2-40B4-BE49-F238E27FC236}">
                  <a16:creationId xmlns:a16="http://schemas.microsoft.com/office/drawing/2014/main" id="{408E51E1-00C8-4777-1C44-687742081765}"/>
                </a:ext>
              </a:extLst>
            </p:cNvPr>
            <p:cNvSpPr txBox="1"/>
            <p:nvPr/>
          </p:nvSpPr>
          <p:spPr>
            <a:xfrm>
              <a:off x="11764296" y="5795768"/>
              <a:ext cx="176981" cy="369332"/>
            </a:xfrm>
            <a:prstGeom prst="rect">
              <a:avLst/>
            </a:prstGeom>
            <a:noFill/>
          </p:spPr>
          <p:txBody>
            <a:bodyPr wrap="square" rtlCol="0">
              <a:spAutoFit/>
            </a:bodyPr>
            <a:lstStyle/>
            <a:p>
              <a:r>
                <a:rPr lang="en-US" dirty="0">
                  <a:solidFill>
                    <a:schemeClr val="accent2"/>
                  </a:solidFill>
                  <a:effectLst/>
                  <a:latin typeface="Calibri" panose="020F0502020204030204" pitchFamily="34" charset="0"/>
                  <a:cs typeface="Calibri" panose="020F0502020204030204" pitchFamily="34" charset="0"/>
                </a:rPr>
                <a:t>0</a:t>
              </a:r>
            </a:p>
          </p:txBody>
        </p:sp>
      </p:grpSp>
      <p:cxnSp>
        <p:nvCxnSpPr>
          <p:cNvPr id="24" name="Straight Arrow Connector 23">
            <a:extLst>
              <a:ext uri="{FF2B5EF4-FFF2-40B4-BE49-F238E27FC236}">
                <a16:creationId xmlns:a16="http://schemas.microsoft.com/office/drawing/2014/main" id="{49B93B94-B3BD-475E-A182-48C2CA446AA1}"/>
              </a:ext>
            </a:extLst>
          </p:cNvPr>
          <p:cNvCxnSpPr>
            <a:cxnSpLocks/>
            <a:stCxn id="22" idx="6"/>
          </p:cNvCxnSpPr>
          <p:nvPr/>
        </p:nvCxnSpPr>
        <p:spPr bwMode="auto">
          <a:xfrm flipV="1">
            <a:off x="2198061" y="5905167"/>
            <a:ext cx="4739111" cy="194115"/>
          </a:xfrm>
          <a:prstGeom prst="straightConnector1">
            <a:avLst/>
          </a:prstGeom>
          <a:solidFill>
            <a:schemeClr val="accent1"/>
          </a:solidFill>
          <a:ln w="19050" cap="flat" cmpd="sng" algn="ctr">
            <a:solidFill>
              <a:srgbClr val="009900"/>
            </a:solidFill>
            <a:prstDash val="solid"/>
            <a:round/>
            <a:headEnd type="none" w="med" len="med"/>
            <a:tailEnd type="arrow" w="med" len="med"/>
          </a:ln>
          <a:effectLst/>
        </p:spPr>
      </p:cxnSp>
      <p:sp>
        <p:nvSpPr>
          <p:cNvPr id="9" name="TextBox 8">
            <a:extLst>
              <a:ext uri="{FF2B5EF4-FFF2-40B4-BE49-F238E27FC236}">
                <a16:creationId xmlns:a16="http://schemas.microsoft.com/office/drawing/2014/main" id="{75F897D1-A540-6E86-D9A5-EDB44D14E7D2}"/>
              </a:ext>
            </a:extLst>
          </p:cNvPr>
          <p:cNvSpPr txBox="1"/>
          <p:nvPr/>
        </p:nvSpPr>
        <p:spPr>
          <a:xfrm>
            <a:off x="5729422" y="4529731"/>
            <a:ext cx="1380139" cy="1015663"/>
          </a:xfrm>
          <a:prstGeom prst="rect">
            <a:avLst/>
          </a:prstGeom>
          <a:noFill/>
        </p:spPr>
        <p:txBody>
          <a:bodyPr wrap="square" rtlCol="0">
            <a:spAutoFit/>
          </a:bodyPr>
          <a:lstStyle/>
          <a:p>
            <a:r>
              <a:rPr lang="en-US" sz="2000" b="1" dirty="0">
                <a:solidFill>
                  <a:srgbClr val="CC00CC"/>
                </a:solidFill>
                <a:effectLst/>
                <a:latin typeface="Ink Free" panose="03080402000500000000" pitchFamily="66" charset="0"/>
              </a:rPr>
              <a:t>Linear Probability Axis</a:t>
            </a:r>
          </a:p>
        </p:txBody>
      </p:sp>
      <p:sp>
        <p:nvSpPr>
          <p:cNvPr id="11" name="Oval 10">
            <a:extLst>
              <a:ext uri="{FF2B5EF4-FFF2-40B4-BE49-F238E27FC236}">
                <a16:creationId xmlns:a16="http://schemas.microsoft.com/office/drawing/2014/main" id="{0C3C5E2D-2BD2-3B7F-FFA1-CC715F938777}"/>
              </a:ext>
            </a:extLst>
          </p:cNvPr>
          <p:cNvSpPr/>
          <p:nvPr/>
        </p:nvSpPr>
        <p:spPr bwMode="auto">
          <a:xfrm>
            <a:off x="643468" y="3852334"/>
            <a:ext cx="392649" cy="220134"/>
          </a:xfrm>
          <a:prstGeom prst="ellipse">
            <a:avLst/>
          </a:prstGeom>
          <a:noFill/>
          <a:ln w="19050" cap="flat" cmpd="sng" algn="ctr">
            <a:solidFill>
              <a:srgbClr val="FF9933"/>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outerShdw blurRad="38100" dist="38100" dir="2700000" algn="tl">
                  <a:srgbClr val="000000">
                    <a:alpha val="43137"/>
                  </a:srgbClr>
                </a:outerShdw>
              </a:effectLst>
              <a:latin typeface="Arial Narrow" pitchFamily="34" charset="0"/>
            </a:endParaRPr>
          </a:p>
        </p:txBody>
      </p:sp>
      <p:sp>
        <p:nvSpPr>
          <p:cNvPr id="14" name="Oval 13">
            <a:extLst>
              <a:ext uri="{FF2B5EF4-FFF2-40B4-BE49-F238E27FC236}">
                <a16:creationId xmlns:a16="http://schemas.microsoft.com/office/drawing/2014/main" id="{3835E9E0-CD93-A234-B6B2-47176A3E0597}"/>
              </a:ext>
            </a:extLst>
          </p:cNvPr>
          <p:cNvSpPr/>
          <p:nvPr/>
        </p:nvSpPr>
        <p:spPr bwMode="auto">
          <a:xfrm>
            <a:off x="6561666" y="3838529"/>
            <a:ext cx="392649" cy="220134"/>
          </a:xfrm>
          <a:prstGeom prst="ellipse">
            <a:avLst/>
          </a:prstGeom>
          <a:noFill/>
          <a:ln w="19050" cap="flat" cmpd="sng" algn="ctr">
            <a:solidFill>
              <a:srgbClr val="FF9933"/>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outerShdw blurRad="38100" dist="38100" dir="2700000" algn="tl">
                  <a:srgbClr val="000000">
                    <a:alpha val="43137"/>
                  </a:srgbClr>
                </a:outerShdw>
              </a:effectLst>
              <a:latin typeface="Arial Narrow" pitchFamily="34" charset="0"/>
            </a:endParaRPr>
          </a:p>
        </p:txBody>
      </p:sp>
      <p:sp>
        <p:nvSpPr>
          <p:cNvPr id="15" name="TextBox 14">
            <a:extLst>
              <a:ext uri="{FF2B5EF4-FFF2-40B4-BE49-F238E27FC236}">
                <a16:creationId xmlns:a16="http://schemas.microsoft.com/office/drawing/2014/main" id="{E3581D9E-697E-6CD9-5F27-804FEDA0901D}"/>
              </a:ext>
            </a:extLst>
          </p:cNvPr>
          <p:cNvSpPr txBox="1"/>
          <p:nvPr/>
        </p:nvSpPr>
        <p:spPr>
          <a:xfrm>
            <a:off x="7311560" y="1390227"/>
            <a:ext cx="4452736" cy="954107"/>
          </a:xfrm>
          <a:prstGeom prst="rect">
            <a:avLst/>
          </a:prstGeom>
          <a:solidFill>
            <a:schemeClr val="accent5"/>
          </a:solidFill>
        </p:spPr>
        <p:txBody>
          <a:bodyPr wrap="square" rtlCol="0">
            <a:spAutoFit/>
          </a:bodyPr>
          <a:lstStyle/>
          <a:p>
            <a:r>
              <a:rPr lang="en-US" sz="2800" b="1" dirty="0">
                <a:effectLst/>
                <a:latin typeface="Ink Free" panose="03080402000500000000" pitchFamily="66" charset="0"/>
              </a:rPr>
              <a:t>back to Linear Probability Axis to see direction of skew</a:t>
            </a:r>
          </a:p>
        </p:txBody>
      </p:sp>
    </p:spTree>
    <p:extLst>
      <p:ext uri="{BB962C8B-B14F-4D97-AF65-F5344CB8AC3E}">
        <p14:creationId xmlns:p14="http://schemas.microsoft.com/office/powerpoint/2010/main" val="10187908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fld id="{DB99DE39-D5F1-43D3-A3C7-3838360BD0C7}" type="slidenum">
              <a:rPr lang="en-US" altLang="en-US">
                <a:latin typeface="Calibri" panose="020F0502020204030204" pitchFamily="34" charset="0"/>
              </a:rPr>
              <a:pPr eaLnBrk="1" hangingPunct="1"/>
              <a:t>3</a:t>
            </a:fld>
            <a:endParaRPr lang="en-US" altLang="en-US" dirty="0">
              <a:latin typeface="Calibri" panose="020F0502020204030204" pitchFamily="34" charset="0"/>
            </a:endParaRPr>
          </a:p>
        </p:txBody>
      </p:sp>
      <p:sp>
        <p:nvSpPr>
          <p:cNvPr id="3074" name="Rectangle 2"/>
          <p:cNvSpPr>
            <a:spLocks noGrp="1" noChangeArrowheads="1"/>
          </p:cNvSpPr>
          <p:nvPr>
            <p:ph type="title"/>
          </p:nvPr>
        </p:nvSpPr>
        <p:spPr/>
        <p:txBody>
          <a:bodyPr/>
          <a:lstStyle/>
          <a:p>
            <a:pPr eaLnBrk="1" hangingPunct="1">
              <a:defRPr/>
            </a:pPr>
            <a:r>
              <a:rPr lang="en-US" dirty="0"/>
              <a:t>Graphical Frequency Analysis</a:t>
            </a:r>
          </a:p>
        </p:txBody>
      </p:sp>
      <p:sp>
        <p:nvSpPr>
          <p:cNvPr id="3075" name="Rectangle 3"/>
          <p:cNvSpPr>
            <a:spLocks noGrp="1" noChangeArrowheads="1"/>
          </p:cNvSpPr>
          <p:nvPr>
            <p:ph type="body" idx="1"/>
          </p:nvPr>
        </p:nvSpPr>
        <p:spPr>
          <a:xfrm>
            <a:off x="609600" y="1600201"/>
            <a:ext cx="10008637" cy="4525963"/>
          </a:xfrm>
        </p:spPr>
        <p:txBody>
          <a:bodyPr/>
          <a:lstStyle/>
          <a:p>
            <a:pPr marL="514350" indent="-514350" eaLnBrk="1" hangingPunct="1">
              <a:spcBef>
                <a:spcPct val="60000"/>
              </a:spcBef>
              <a:buFont typeface="+mj-lt"/>
              <a:buAutoNum type="arabicPeriod"/>
              <a:defRPr/>
            </a:pPr>
            <a:r>
              <a:rPr lang="en-US" dirty="0"/>
              <a:t>Used for estimating an </a:t>
            </a:r>
            <a:r>
              <a:rPr lang="en-US" dirty="0">
                <a:solidFill>
                  <a:srgbClr val="C00000"/>
                </a:solidFill>
              </a:rPr>
              <a:t>empirical</a:t>
            </a:r>
            <a:r>
              <a:rPr lang="en-US" dirty="0"/>
              <a:t> or just non-analytical frequency curve with no assumed distribution</a:t>
            </a:r>
          </a:p>
          <a:p>
            <a:pPr marL="514350" indent="-514350" eaLnBrk="1" hangingPunct="1">
              <a:spcBef>
                <a:spcPct val="60000"/>
              </a:spcBef>
              <a:buFont typeface="+mj-lt"/>
              <a:buAutoNum type="arabicPeriod"/>
              <a:defRPr/>
            </a:pPr>
            <a:r>
              <a:rPr lang="en-US" dirty="0"/>
              <a:t>Used for regulated flows, channel or pool stages, partial duration series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Box 27">
            <a:extLst>
              <a:ext uri="{FF2B5EF4-FFF2-40B4-BE49-F238E27FC236}">
                <a16:creationId xmlns:a16="http://schemas.microsoft.com/office/drawing/2014/main" id="{0603E54D-9242-4742-9B2A-A12BE39E8F87}"/>
              </a:ext>
            </a:extLst>
          </p:cNvPr>
          <p:cNvSpPr txBox="1"/>
          <p:nvPr/>
        </p:nvSpPr>
        <p:spPr>
          <a:xfrm>
            <a:off x="199178" y="3452248"/>
            <a:ext cx="2877334" cy="3046988"/>
          </a:xfrm>
          <a:prstGeom prst="rect">
            <a:avLst/>
          </a:prstGeom>
          <a:noFill/>
        </p:spPr>
        <p:txBody>
          <a:bodyPr wrap="square" rtlCol="0">
            <a:spAutoFit/>
          </a:bodyPr>
          <a:lstStyle/>
          <a:p>
            <a:r>
              <a:rPr lang="en-US" sz="2400" dirty="0">
                <a:effectLst/>
                <a:latin typeface="Calibri" panose="020F0502020204030204" pitchFamily="34" charset="0"/>
                <a:cs typeface="Calibri" panose="020F0502020204030204" pitchFamily="34" charset="0"/>
              </a:rPr>
              <a:t>For N=30, </a:t>
            </a:r>
          </a:p>
          <a:p>
            <a:r>
              <a:rPr lang="en-US" sz="2400" dirty="0">
                <a:effectLst/>
                <a:latin typeface="Calibri" panose="020F0502020204030204" pitchFamily="34" charset="0"/>
                <a:cs typeface="Calibri" panose="020F0502020204030204" pitchFamily="34" charset="0"/>
              </a:rPr>
              <a:t>PP</a:t>
            </a:r>
            <a:r>
              <a:rPr lang="en-US" sz="2400" baseline="-25000" dirty="0">
                <a:effectLst/>
                <a:latin typeface="Calibri" panose="020F0502020204030204" pitchFamily="34" charset="0"/>
                <a:cs typeface="Calibri" panose="020F0502020204030204" pitchFamily="34" charset="0"/>
              </a:rPr>
              <a:t>1</a:t>
            </a:r>
            <a:r>
              <a:rPr lang="en-US" sz="2400" dirty="0">
                <a:effectLst/>
                <a:latin typeface="Calibri" panose="020F0502020204030204" pitchFamily="34" charset="0"/>
                <a:cs typeface="Calibri" panose="020F0502020204030204" pitchFamily="34" charset="0"/>
              </a:rPr>
              <a:t> = 0.032</a:t>
            </a:r>
          </a:p>
          <a:p>
            <a:endParaRPr lang="en-US" sz="2400" dirty="0">
              <a:solidFill>
                <a:srgbClr val="C00000"/>
              </a:solidFill>
              <a:effectLst/>
              <a:latin typeface="Calibri" panose="020F0502020204030204" pitchFamily="34" charset="0"/>
              <a:cs typeface="Calibri" panose="020F0502020204030204" pitchFamily="34" charset="0"/>
            </a:endParaRPr>
          </a:p>
          <a:p>
            <a:r>
              <a:rPr lang="en-US" sz="2400" i="1" dirty="0">
                <a:solidFill>
                  <a:srgbClr val="C00000"/>
                </a:solidFill>
                <a:effectLst/>
                <a:latin typeface="Calibri" panose="020F0502020204030204" pitchFamily="34" charset="0"/>
                <a:cs typeface="Calibri" panose="020F0502020204030204" pitchFamily="34" charset="0"/>
              </a:rPr>
              <a:t>Sampling Experiment</a:t>
            </a:r>
          </a:p>
          <a:p>
            <a:r>
              <a:rPr lang="en-US" sz="2400" dirty="0">
                <a:solidFill>
                  <a:srgbClr val="C00000"/>
                </a:solidFill>
                <a:effectLst/>
                <a:latin typeface="Calibri" panose="020F0502020204030204" pitchFamily="34" charset="0"/>
                <a:cs typeface="Calibri" panose="020F0502020204030204" pitchFamily="34" charset="0"/>
              </a:rPr>
              <a:t>Smallest AEP of 30:</a:t>
            </a:r>
          </a:p>
          <a:p>
            <a:r>
              <a:rPr lang="en-US" sz="2400" u="sng" dirty="0">
                <a:solidFill>
                  <a:srgbClr val="C00000"/>
                </a:solidFill>
                <a:effectLst/>
                <a:latin typeface="Calibri" panose="020F0502020204030204" pitchFamily="34" charset="0"/>
                <a:cs typeface="Calibri" panose="020F0502020204030204" pitchFamily="34" charset="0"/>
              </a:rPr>
              <a:t>average</a:t>
            </a:r>
            <a:r>
              <a:rPr lang="en-US" sz="2400" dirty="0">
                <a:solidFill>
                  <a:srgbClr val="C00000"/>
                </a:solidFill>
                <a:effectLst/>
                <a:latin typeface="Calibri" panose="020F0502020204030204" pitchFamily="34" charset="0"/>
                <a:cs typeface="Calibri" panose="020F0502020204030204" pitchFamily="34" charset="0"/>
              </a:rPr>
              <a:t> of 1000 </a:t>
            </a:r>
          </a:p>
          <a:p>
            <a:r>
              <a:rPr lang="en-US" sz="2400" dirty="0">
                <a:solidFill>
                  <a:srgbClr val="C00000"/>
                </a:solidFill>
                <a:effectLst/>
                <a:latin typeface="Calibri" panose="020F0502020204030204" pitchFamily="34" charset="0"/>
                <a:cs typeface="Calibri" panose="020F0502020204030204" pitchFamily="34" charset="0"/>
              </a:rPr>
              <a:t>samples = 0.031</a:t>
            </a:r>
          </a:p>
          <a:p>
            <a:endParaRPr lang="en-US" sz="2400" dirty="0">
              <a:solidFill>
                <a:srgbClr val="C00000"/>
              </a:solidFill>
              <a:effectLst/>
              <a:latin typeface="Calibri" panose="020F0502020204030204" pitchFamily="34" charset="0"/>
              <a:cs typeface="Calibri" panose="020F0502020204030204" pitchFamily="34" charset="0"/>
            </a:endParaRPr>
          </a:p>
        </p:txBody>
      </p:sp>
      <p:sp>
        <p:nvSpPr>
          <p:cNvPr id="9219" name="Slide Number Placeholder 7"/>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fld id="{EBFA5A8E-4AB5-4B28-BCBA-60277076C497}" type="slidenum">
              <a:rPr lang="en-US" altLang="en-US">
                <a:latin typeface="Calibri" panose="020F0502020204030204" pitchFamily="34" charset="0"/>
              </a:rPr>
              <a:pPr eaLnBrk="1" hangingPunct="1"/>
              <a:t>30</a:t>
            </a:fld>
            <a:endParaRPr lang="en-US" altLang="en-US" dirty="0">
              <a:latin typeface="Calibri" panose="020F0502020204030204" pitchFamily="34" charset="0"/>
            </a:endParaRPr>
          </a:p>
        </p:txBody>
      </p:sp>
      <p:sp>
        <p:nvSpPr>
          <p:cNvPr id="35842" name="Rectangle 2"/>
          <p:cNvSpPr>
            <a:spLocks noGrp="1" noChangeArrowheads="1"/>
          </p:cNvSpPr>
          <p:nvPr>
            <p:ph type="title"/>
          </p:nvPr>
        </p:nvSpPr>
        <p:spPr/>
        <p:txBody>
          <a:bodyPr/>
          <a:lstStyle/>
          <a:p>
            <a:pPr eaLnBrk="1" hangingPunct="1">
              <a:defRPr/>
            </a:pPr>
            <a:r>
              <a:rPr lang="en-US" dirty="0"/>
              <a:t>Weibull Plotting Position</a:t>
            </a:r>
          </a:p>
        </p:txBody>
      </p:sp>
      <p:sp>
        <p:nvSpPr>
          <p:cNvPr id="35843" name="Rectangle 3"/>
          <p:cNvSpPr>
            <a:spLocks noGrp="1" noChangeArrowheads="1"/>
          </p:cNvSpPr>
          <p:nvPr>
            <p:ph type="body" sz="half" idx="1"/>
          </p:nvPr>
        </p:nvSpPr>
        <p:spPr>
          <a:xfrm>
            <a:off x="1079405" y="1433513"/>
            <a:ext cx="9055195" cy="4692650"/>
          </a:xfrm>
        </p:spPr>
        <p:txBody>
          <a:bodyPr/>
          <a:lstStyle/>
          <a:p>
            <a:pPr marL="0" indent="0" eaLnBrk="1" hangingPunct="1">
              <a:buNone/>
              <a:defRPr/>
            </a:pPr>
            <a:r>
              <a:rPr lang="en-US" sz="2800" dirty="0"/>
              <a:t>The Weibull plotting position is the </a:t>
            </a:r>
            <a:r>
              <a:rPr lang="en-US" sz="2800" u="sng" dirty="0"/>
              <a:t>mean</a:t>
            </a:r>
            <a:r>
              <a:rPr lang="en-US" sz="2800" dirty="0"/>
              <a:t> of the sampling distribution at </a:t>
            </a:r>
            <a:r>
              <a:rPr lang="en-US" sz="2800" dirty="0" err="1"/>
              <a:t>X</a:t>
            </a:r>
            <a:r>
              <a:rPr lang="en-US" sz="2800" baseline="-25000" dirty="0" err="1"/>
              <a:t>m</a:t>
            </a:r>
            <a:r>
              <a:rPr lang="en-US" sz="2800" dirty="0"/>
              <a:t>, which results in an </a:t>
            </a:r>
            <a:r>
              <a:rPr lang="en-US" sz="2800" u="sng" dirty="0"/>
              <a:t>unbiased estimate</a:t>
            </a:r>
            <a:r>
              <a:rPr lang="en-US" sz="2800" dirty="0"/>
              <a:t> of the exceedance probability</a:t>
            </a:r>
          </a:p>
          <a:p>
            <a:pPr marL="0" indent="0" eaLnBrk="1" hangingPunct="1">
              <a:buNone/>
              <a:defRPr/>
            </a:pPr>
            <a:endParaRPr lang="en-US" sz="2800" dirty="0"/>
          </a:p>
          <a:p>
            <a:pPr marL="0" indent="0" eaLnBrk="1" hangingPunct="1">
              <a:buNone/>
              <a:defRPr/>
            </a:pPr>
            <a:endParaRPr lang="en-US" sz="2000" dirty="0"/>
          </a:p>
          <a:p>
            <a:pPr marL="0" indent="0" eaLnBrk="1" hangingPunct="1">
              <a:buNone/>
              <a:defRPr/>
            </a:pPr>
            <a:endParaRPr lang="en-US" sz="2000" dirty="0"/>
          </a:p>
          <a:p>
            <a:pPr marL="0" indent="0" eaLnBrk="1" hangingPunct="1">
              <a:buNone/>
              <a:defRPr/>
            </a:pPr>
            <a:endParaRPr lang="en-US" sz="2000" dirty="0"/>
          </a:p>
        </p:txBody>
      </p:sp>
      <p:graphicFrame>
        <p:nvGraphicFramePr>
          <p:cNvPr id="9218" name="Object 4"/>
          <p:cNvGraphicFramePr>
            <a:graphicFrameLocks noGrp="1" noChangeAspect="1"/>
          </p:cNvGraphicFramePr>
          <p:nvPr>
            <p:ph sz="quarter" idx="2"/>
          </p:nvPr>
        </p:nvGraphicFramePr>
        <p:xfrm>
          <a:off x="3875977" y="2865438"/>
          <a:ext cx="1800225" cy="914400"/>
        </p:xfrm>
        <a:graphic>
          <a:graphicData uri="http://schemas.openxmlformats.org/presentationml/2006/ole">
            <mc:AlternateContent xmlns:mc="http://schemas.openxmlformats.org/markup-compatibility/2006">
              <mc:Choice xmlns:v="urn:schemas-microsoft-com:vml" Requires="v">
                <p:oleObj name="Equation" r:id="rId2" imgW="774360" imgH="393480" progId="Equation.3">
                  <p:embed/>
                </p:oleObj>
              </mc:Choice>
              <mc:Fallback>
                <p:oleObj name="Equation" r:id="rId2" imgW="774360" imgH="393480" progId="Equation.3">
                  <p:embed/>
                  <p:pic>
                    <p:nvPicPr>
                      <p:cNvPr id="9218" name="Object 4"/>
                      <p:cNvPicPr>
                        <a:picLocks noChangeAspect="1" noChangeArrowheads="1"/>
                      </p:cNvPicPr>
                      <p:nvPr/>
                    </p:nvPicPr>
                    <p:blipFill>
                      <a:blip r:embed="rId3">
                        <a:lum bright="-100000"/>
                        <a:extLst>
                          <a:ext uri="{28A0092B-C50C-407E-A947-70E740481C1C}">
                            <a14:useLocalDpi xmlns:a14="http://schemas.microsoft.com/office/drawing/2010/main" val="0"/>
                          </a:ext>
                        </a:extLst>
                      </a:blip>
                      <a:srcRect/>
                      <a:stretch>
                        <a:fillRect/>
                      </a:stretch>
                    </p:blipFill>
                    <p:spPr bwMode="auto">
                      <a:xfrm>
                        <a:off x="3875977" y="2865438"/>
                        <a:ext cx="1800225" cy="914400"/>
                      </a:xfrm>
                      <a:prstGeom prst="rect">
                        <a:avLst/>
                      </a:prstGeom>
                      <a:noFill/>
                      <a:ln w="15875">
                        <a:noFill/>
                      </a:ln>
                      <a:effectLst/>
                    </p:spPr>
                  </p:pic>
                </p:oleObj>
              </mc:Fallback>
            </mc:AlternateContent>
          </a:graphicData>
        </a:graphic>
      </p:graphicFrame>
      <p:sp>
        <p:nvSpPr>
          <p:cNvPr id="17" name="Line 5"/>
          <p:cNvSpPr>
            <a:spLocks noChangeShapeType="1"/>
          </p:cNvSpPr>
          <p:nvPr/>
        </p:nvSpPr>
        <p:spPr bwMode="auto">
          <a:xfrm>
            <a:off x="3580067" y="3928053"/>
            <a:ext cx="0" cy="2057400"/>
          </a:xfrm>
          <a:prstGeom prst="line">
            <a:avLst/>
          </a:prstGeom>
          <a:noFill/>
          <a:ln w="12700">
            <a:solidFill>
              <a:schemeClr val="tx1"/>
            </a:solidFill>
            <a:round/>
            <a:headEnd/>
            <a:tailEnd/>
          </a:ln>
        </p:spPr>
        <p:txBody>
          <a:bodyPr/>
          <a:lstStyle/>
          <a:p>
            <a:pPr>
              <a:defRPr/>
            </a:pPr>
            <a:endParaRPr lang="en-US" dirty="0">
              <a:latin typeface="Calibri" panose="020F0502020204030204" pitchFamily="34" charset="0"/>
            </a:endParaRPr>
          </a:p>
        </p:txBody>
      </p:sp>
      <p:sp>
        <p:nvSpPr>
          <p:cNvPr id="18" name="Line 6"/>
          <p:cNvSpPr>
            <a:spLocks noChangeShapeType="1"/>
          </p:cNvSpPr>
          <p:nvPr/>
        </p:nvSpPr>
        <p:spPr bwMode="auto">
          <a:xfrm>
            <a:off x="3351468" y="5876925"/>
            <a:ext cx="7566025" cy="0"/>
          </a:xfrm>
          <a:prstGeom prst="line">
            <a:avLst/>
          </a:prstGeom>
          <a:noFill/>
          <a:ln w="12700">
            <a:solidFill>
              <a:schemeClr val="tx1"/>
            </a:solidFill>
            <a:round/>
            <a:headEnd/>
            <a:tailEnd/>
          </a:ln>
        </p:spPr>
        <p:txBody>
          <a:bodyPr/>
          <a:lstStyle/>
          <a:p>
            <a:pPr>
              <a:defRPr/>
            </a:pPr>
            <a:endParaRPr lang="en-US" dirty="0">
              <a:latin typeface="Calibri" panose="020F0502020204030204" pitchFamily="34" charset="0"/>
            </a:endParaRPr>
          </a:p>
        </p:txBody>
      </p:sp>
      <p:sp>
        <p:nvSpPr>
          <p:cNvPr id="20" name="Line 8"/>
          <p:cNvSpPr>
            <a:spLocks noChangeShapeType="1"/>
          </p:cNvSpPr>
          <p:nvPr/>
        </p:nvSpPr>
        <p:spPr bwMode="auto">
          <a:xfrm>
            <a:off x="7237984" y="4405695"/>
            <a:ext cx="0" cy="1462087"/>
          </a:xfrm>
          <a:prstGeom prst="line">
            <a:avLst/>
          </a:prstGeom>
          <a:noFill/>
          <a:ln w="19050">
            <a:solidFill>
              <a:schemeClr val="tx1"/>
            </a:solidFill>
            <a:prstDash val="dash"/>
            <a:round/>
            <a:headEnd/>
            <a:tailEnd/>
          </a:ln>
        </p:spPr>
        <p:txBody>
          <a:bodyPr/>
          <a:lstStyle/>
          <a:p>
            <a:pPr>
              <a:defRPr/>
            </a:pPr>
            <a:endParaRPr lang="en-US" dirty="0">
              <a:latin typeface="Calibri" panose="020F0502020204030204" pitchFamily="34" charset="0"/>
            </a:endParaRPr>
          </a:p>
        </p:txBody>
      </p:sp>
      <p:sp>
        <p:nvSpPr>
          <p:cNvPr id="21" name="Text Box 9"/>
          <p:cNvSpPr txBox="1">
            <a:spLocks noChangeArrowheads="1"/>
          </p:cNvSpPr>
          <p:nvPr/>
        </p:nvSpPr>
        <p:spPr bwMode="auto">
          <a:xfrm>
            <a:off x="9017413" y="3876944"/>
            <a:ext cx="2362200" cy="1323439"/>
          </a:xfrm>
          <a:prstGeom prst="rect">
            <a:avLst/>
          </a:prstGeom>
          <a:noFill/>
          <a:ln w="9525">
            <a:noFill/>
            <a:miter lim="800000"/>
            <a:headEnd/>
            <a:tailEnd/>
          </a:ln>
        </p:spPr>
        <p:txBody>
          <a:bodyPr>
            <a:spAutoFit/>
          </a:bodyPr>
          <a:lstStyle/>
          <a:p>
            <a:pPr algn="ctr">
              <a:spcBef>
                <a:spcPct val="50000"/>
              </a:spcBef>
              <a:defRPr/>
            </a:pPr>
            <a:r>
              <a:rPr lang="en-US" sz="2000" dirty="0">
                <a:effectLst/>
                <a:latin typeface="Calibri" panose="020F0502020204030204" pitchFamily="34" charset="0"/>
              </a:rPr>
              <a:t>Sampling Distribution for Exceedance Probability</a:t>
            </a:r>
          </a:p>
        </p:txBody>
      </p:sp>
      <p:sp>
        <p:nvSpPr>
          <p:cNvPr id="22" name="Line 11"/>
          <p:cNvSpPr>
            <a:spLocks noChangeShapeType="1"/>
          </p:cNvSpPr>
          <p:nvPr/>
        </p:nvSpPr>
        <p:spPr bwMode="auto">
          <a:xfrm flipH="1">
            <a:off x="7289102" y="5473700"/>
            <a:ext cx="533400" cy="152400"/>
          </a:xfrm>
          <a:prstGeom prst="line">
            <a:avLst/>
          </a:prstGeom>
          <a:noFill/>
          <a:ln w="12700">
            <a:solidFill>
              <a:schemeClr val="tx1"/>
            </a:solidFill>
            <a:round/>
            <a:headEnd/>
            <a:tailEnd type="arrow" w="lg" len="lg"/>
          </a:ln>
        </p:spPr>
        <p:txBody>
          <a:bodyPr/>
          <a:lstStyle/>
          <a:p>
            <a:pPr>
              <a:defRPr/>
            </a:pPr>
            <a:endParaRPr lang="en-US" dirty="0">
              <a:latin typeface="Calibri" panose="020F0502020204030204" pitchFamily="34" charset="0"/>
            </a:endParaRPr>
          </a:p>
        </p:txBody>
      </p:sp>
      <p:sp>
        <p:nvSpPr>
          <p:cNvPr id="23" name="Text Box 12"/>
          <p:cNvSpPr txBox="1">
            <a:spLocks noChangeArrowheads="1"/>
          </p:cNvSpPr>
          <p:nvPr/>
        </p:nvSpPr>
        <p:spPr bwMode="auto">
          <a:xfrm>
            <a:off x="4727830" y="6029326"/>
            <a:ext cx="4291013" cy="366713"/>
          </a:xfrm>
          <a:prstGeom prst="rect">
            <a:avLst/>
          </a:prstGeom>
          <a:noFill/>
          <a:ln w="9525">
            <a:noFill/>
            <a:miter lim="800000"/>
            <a:headEnd/>
            <a:tailEnd/>
          </a:ln>
        </p:spPr>
        <p:txBody>
          <a:bodyPr>
            <a:spAutoFit/>
          </a:bodyPr>
          <a:lstStyle/>
          <a:p>
            <a:pPr>
              <a:spcBef>
                <a:spcPct val="50000"/>
              </a:spcBef>
              <a:defRPr/>
            </a:pPr>
            <a:r>
              <a:rPr lang="en-US" dirty="0">
                <a:effectLst/>
                <a:latin typeface="Calibri" panose="020F0502020204030204" pitchFamily="34" charset="0"/>
              </a:rPr>
              <a:t>Exceedance Probability of </a:t>
            </a:r>
            <a:r>
              <a:rPr lang="en-US" dirty="0" err="1">
                <a:effectLst/>
                <a:latin typeface="Calibri" panose="020F0502020204030204" pitchFamily="34" charset="0"/>
              </a:rPr>
              <a:t>X</a:t>
            </a:r>
            <a:r>
              <a:rPr lang="en-US" baseline="-25000" dirty="0" err="1">
                <a:effectLst/>
                <a:latin typeface="Calibri" panose="020F0502020204030204" pitchFamily="34" charset="0"/>
              </a:rPr>
              <a:t>m</a:t>
            </a:r>
            <a:endParaRPr lang="en-US" baseline="-25000" dirty="0">
              <a:effectLst/>
              <a:latin typeface="Calibri" panose="020F0502020204030204" pitchFamily="34" charset="0"/>
            </a:endParaRPr>
          </a:p>
        </p:txBody>
      </p:sp>
      <p:sp>
        <p:nvSpPr>
          <p:cNvPr id="24" name="Line 13"/>
          <p:cNvSpPr>
            <a:spLocks noChangeShapeType="1"/>
          </p:cNvSpPr>
          <p:nvPr/>
        </p:nvSpPr>
        <p:spPr bwMode="auto">
          <a:xfrm flipH="1">
            <a:off x="8829037" y="4777463"/>
            <a:ext cx="680719" cy="571764"/>
          </a:xfrm>
          <a:prstGeom prst="line">
            <a:avLst/>
          </a:prstGeom>
          <a:noFill/>
          <a:ln w="19050">
            <a:solidFill>
              <a:schemeClr val="tx1"/>
            </a:solidFill>
            <a:round/>
            <a:headEnd/>
            <a:tailEnd type="arrow" w="lg" len="lg"/>
          </a:ln>
        </p:spPr>
        <p:txBody>
          <a:bodyPr/>
          <a:lstStyle/>
          <a:p>
            <a:pPr>
              <a:defRPr/>
            </a:pPr>
            <a:endParaRPr lang="en-US" dirty="0">
              <a:latin typeface="Calibri" panose="020F0502020204030204" pitchFamily="34" charset="0"/>
            </a:endParaRPr>
          </a:p>
        </p:txBody>
      </p:sp>
      <p:sp>
        <p:nvSpPr>
          <p:cNvPr id="25" name="Text Box 14"/>
          <p:cNvSpPr txBox="1">
            <a:spLocks noChangeArrowheads="1"/>
          </p:cNvSpPr>
          <p:nvPr/>
        </p:nvSpPr>
        <p:spPr bwMode="auto">
          <a:xfrm>
            <a:off x="2651379" y="5540375"/>
            <a:ext cx="635000" cy="369332"/>
          </a:xfrm>
          <a:prstGeom prst="rect">
            <a:avLst/>
          </a:prstGeom>
          <a:noFill/>
          <a:ln w="9525">
            <a:noFill/>
            <a:miter lim="800000"/>
            <a:headEnd/>
            <a:tailEnd/>
          </a:ln>
          <a:effectLst/>
        </p:spPr>
        <p:txBody>
          <a:bodyPr>
            <a:spAutoFit/>
          </a:bodyPr>
          <a:lstStyle/>
          <a:p>
            <a:pPr>
              <a:spcBef>
                <a:spcPct val="50000"/>
              </a:spcBef>
              <a:defRPr/>
            </a:pPr>
            <a:r>
              <a:rPr lang="en-US" dirty="0" err="1">
                <a:effectLst/>
                <a:latin typeface="Calibri" panose="020F0502020204030204" pitchFamily="34" charset="0"/>
              </a:rPr>
              <a:t>X</a:t>
            </a:r>
            <a:r>
              <a:rPr lang="en-US" baseline="-25000" dirty="0" err="1">
                <a:effectLst/>
                <a:latin typeface="Calibri" panose="020F0502020204030204" pitchFamily="34" charset="0"/>
              </a:rPr>
              <a:t>m</a:t>
            </a:r>
            <a:endParaRPr lang="en-US" baseline="-25000" dirty="0">
              <a:effectLst/>
              <a:latin typeface="Calibri" panose="020F0502020204030204" pitchFamily="34" charset="0"/>
            </a:endParaRPr>
          </a:p>
        </p:txBody>
      </p:sp>
      <p:sp>
        <p:nvSpPr>
          <p:cNvPr id="26" name="Text Box 15"/>
          <p:cNvSpPr txBox="1">
            <a:spLocks noChangeArrowheads="1"/>
          </p:cNvSpPr>
          <p:nvPr/>
        </p:nvSpPr>
        <p:spPr bwMode="auto">
          <a:xfrm>
            <a:off x="7752652" y="5307013"/>
            <a:ext cx="914400" cy="366712"/>
          </a:xfrm>
          <a:prstGeom prst="rect">
            <a:avLst/>
          </a:prstGeom>
          <a:noFill/>
          <a:ln w="9525">
            <a:noFill/>
            <a:miter lim="800000"/>
            <a:headEnd/>
            <a:tailEnd/>
          </a:ln>
          <a:effectLst/>
        </p:spPr>
        <p:txBody>
          <a:bodyPr>
            <a:spAutoFit/>
          </a:bodyPr>
          <a:lstStyle/>
          <a:p>
            <a:pPr>
              <a:spcBef>
                <a:spcPct val="50000"/>
              </a:spcBef>
              <a:defRPr/>
            </a:pPr>
            <a:r>
              <a:rPr lang="en-US" dirty="0">
                <a:effectLst/>
                <a:latin typeface="Calibri" panose="020F0502020204030204" pitchFamily="34" charset="0"/>
              </a:rPr>
              <a:t>mean</a:t>
            </a:r>
          </a:p>
        </p:txBody>
      </p:sp>
      <p:sp>
        <p:nvSpPr>
          <p:cNvPr id="27" name="Freeform 7"/>
          <p:cNvSpPr>
            <a:spLocks/>
          </p:cNvSpPr>
          <p:nvPr/>
        </p:nvSpPr>
        <p:spPr bwMode="auto">
          <a:xfrm>
            <a:off x="3591179" y="4554539"/>
            <a:ext cx="6356350" cy="1311275"/>
          </a:xfrm>
          <a:custGeom>
            <a:avLst/>
            <a:gdLst>
              <a:gd name="T0" fmla="*/ 0 w 3526"/>
              <a:gd name="T1" fmla="*/ 816 h 816"/>
              <a:gd name="T2" fmla="*/ 818 w 3526"/>
              <a:gd name="T3" fmla="*/ 632 h 816"/>
              <a:gd name="T4" fmla="*/ 1770 w 3526"/>
              <a:gd name="T5" fmla="*/ 85 h 816"/>
              <a:gd name="T6" fmla="*/ 2339 w 3526"/>
              <a:gd name="T7" fmla="*/ 120 h 816"/>
              <a:gd name="T8" fmla="*/ 3055 w 3526"/>
              <a:gd name="T9" fmla="*/ 675 h 816"/>
              <a:gd name="T10" fmla="*/ 3526 w 3526"/>
              <a:gd name="T11" fmla="*/ 816 h 816"/>
              <a:gd name="T12" fmla="*/ 0 60000 65536"/>
              <a:gd name="T13" fmla="*/ 0 60000 65536"/>
              <a:gd name="T14" fmla="*/ 0 60000 65536"/>
              <a:gd name="T15" fmla="*/ 0 60000 65536"/>
              <a:gd name="T16" fmla="*/ 0 60000 65536"/>
              <a:gd name="T17" fmla="*/ 0 60000 65536"/>
              <a:gd name="T18" fmla="*/ 0 w 3526"/>
              <a:gd name="T19" fmla="*/ 0 h 816"/>
              <a:gd name="T20" fmla="*/ 3526 w 3526"/>
              <a:gd name="T21" fmla="*/ 816 h 816"/>
              <a:gd name="connsiteX0" fmla="*/ 0 w 10000"/>
              <a:gd name="connsiteY0" fmla="*/ 10000 h 10000"/>
              <a:gd name="connsiteX1" fmla="*/ 2320 w 10000"/>
              <a:gd name="connsiteY1" fmla="*/ 7745 h 10000"/>
              <a:gd name="connsiteX2" fmla="*/ 5020 w 10000"/>
              <a:gd name="connsiteY2" fmla="*/ 1042 h 10000"/>
              <a:gd name="connsiteX3" fmla="*/ 6634 w 10000"/>
              <a:gd name="connsiteY3" fmla="*/ 1471 h 10000"/>
              <a:gd name="connsiteX4" fmla="*/ 8404 w 10000"/>
              <a:gd name="connsiteY4" fmla="*/ 8272 h 10000"/>
              <a:gd name="connsiteX5" fmla="*/ 10000 w 10000"/>
              <a:gd name="connsiteY5" fmla="*/ 10000 h 10000"/>
              <a:gd name="connsiteX0" fmla="*/ 0 w 10000"/>
              <a:gd name="connsiteY0" fmla="*/ 10030 h 10030"/>
              <a:gd name="connsiteX1" fmla="*/ 2320 w 10000"/>
              <a:gd name="connsiteY1" fmla="*/ 7775 h 10030"/>
              <a:gd name="connsiteX2" fmla="*/ 5020 w 10000"/>
              <a:gd name="connsiteY2" fmla="*/ 1072 h 10030"/>
              <a:gd name="connsiteX3" fmla="*/ 6411 w 10000"/>
              <a:gd name="connsiteY3" fmla="*/ 1341 h 10030"/>
              <a:gd name="connsiteX4" fmla="*/ 8404 w 10000"/>
              <a:gd name="connsiteY4" fmla="*/ 8302 h 10030"/>
              <a:gd name="connsiteX5" fmla="*/ 10000 w 10000"/>
              <a:gd name="connsiteY5" fmla="*/ 10030 h 10030"/>
              <a:gd name="connsiteX0" fmla="*/ 0 w 10000"/>
              <a:gd name="connsiteY0" fmla="*/ 10030 h 10030"/>
              <a:gd name="connsiteX1" fmla="*/ 1800 w 10000"/>
              <a:gd name="connsiteY1" fmla="*/ 7775 h 10030"/>
              <a:gd name="connsiteX2" fmla="*/ 5020 w 10000"/>
              <a:gd name="connsiteY2" fmla="*/ 1072 h 10030"/>
              <a:gd name="connsiteX3" fmla="*/ 6411 w 10000"/>
              <a:gd name="connsiteY3" fmla="*/ 1341 h 10030"/>
              <a:gd name="connsiteX4" fmla="*/ 8404 w 10000"/>
              <a:gd name="connsiteY4" fmla="*/ 8302 h 10030"/>
              <a:gd name="connsiteX5" fmla="*/ 10000 w 10000"/>
              <a:gd name="connsiteY5" fmla="*/ 10030 h 10030"/>
              <a:gd name="connsiteX0" fmla="*/ 0 w 11355"/>
              <a:gd name="connsiteY0" fmla="*/ 10030 h 10030"/>
              <a:gd name="connsiteX1" fmla="*/ 3155 w 11355"/>
              <a:gd name="connsiteY1" fmla="*/ 7775 h 10030"/>
              <a:gd name="connsiteX2" fmla="*/ 6375 w 11355"/>
              <a:gd name="connsiteY2" fmla="*/ 1072 h 10030"/>
              <a:gd name="connsiteX3" fmla="*/ 7766 w 11355"/>
              <a:gd name="connsiteY3" fmla="*/ 1341 h 10030"/>
              <a:gd name="connsiteX4" fmla="*/ 9759 w 11355"/>
              <a:gd name="connsiteY4" fmla="*/ 8302 h 10030"/>
              <a:gd name="connsiteX5" fmla="*/ 11355 w 11355"/>
              <a:gd name="connsiteY5" fmla="*/ 10030 h 10030"/>
              <a:gd name="connsiteX0" fmla="*/ 0 w 11355"/>
              <a:gd name="connsiteY0" fmla="*/ 10030 h 10030"/>
              <a:gd name="connsiteX1" fmla="*/ 3155 w 11355"/>
              <a:gd name="connsiteY1" fmla="*/ 7775 h 10030"/>
              <a:gd name="connsiteX2" fmla="*/ 6375 w 11355"/>
              <a:gd name="connsiteY2" fmla="*/ 1072 h 10030"/>
              <a:gd name="connsiteX3" fmla="*/ 8100 w 11355"/>
              <a:gd name="connsiteY3" fmla="*/ 1341 h 10030"/>
              <a:gd name="connsiteX4" fmla="*/ 9759 w 11355"/>
              <a:gd name="connsiteY4" fmla="*/ 8302 h 10030"/>
              <a:gd name="connsiteX5" fmla="*/ 11355 w 11355"/>
              <a:gd name="connsiteY5" fmla="*/ 10030 h 10030"/>
              <a:gd name="connsiteX0" fmla="*/ 0 w 11355"/>
              <a:gd name="connsiteY0" fmla="*/ 10030 h 10030"/>
              <a:gd name="connsiteX1" fmla="*/ 3155 w 11355"/>
              <a:gd name="connsiteY1" fmla="*/ 7775 h 10030"/>
              <a:gd name="connsiteX2" fmla="*/ 6561 w 11355"/>
              <a:gd name="connsiteY2" fmla="*/ 1072 h 10030"/>
              <a:gd name="connsiteX3" fmla="*/ 8100 w 11355"/>
              <a:gd name="connsiteY3" fmla="*/ 1341 h 10030"/>
              <a:gd name="connsiteX4" fmla="*/ 9759 w 11355"/>
              <a:gd name="connsiteY4" fmla="*/ 8302 h 10030"/>
              <a:gd name="connsiteX5" fmla="*/ 11355 w 11355"/>
              <a:gd name="connsiteY5" fmla="*/ 10030 h 10030"/>
              <a:gd name="connsiteX0" fmla="*/ 0 w 11355"/>
              <a:gd name="connsiteY0" fmla="*/ 10124 h 10124"/>
              <a:gd name="connsiteX1" fmla="*/ 3155 w 11355"/>
              <a:gd name="connsiteY1" fmla="*/ 8430 h 10124"/>
              <a:gd name="connsiteX2" fmla="*/ 6561 w 11355"/>
              <a:gd name="connsiteY2" fmla="*/ 1166 h 10124"/>
              <a:gd name="connsiteX3" fmla="*/ 8100 w 11355"/>
              <a:gd name="connsiteY3" fmla="*/ 1435 h 10124"/>
              <a:gd name="connsiteX4" fmla="*/ 9759 w 11355"/>
              <a:gd name="connsiteY4" fmla="*/ 8396 h 10124"/>
              <a:gd name="connsiteX5" fmla="*/ 11355 w 11355"/>
              <a:gd name="connsiteY5" fmla="*/ 10124 h 10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355" h="10124">
                <a:moveTo>
                  <a:pt x="0" y="10124"/>
                </a:moveTo>
                <a:cubicBezTo>
                  <a:pt x="386" y="9744"/>
                  <a:pt x="2062" y="9923"/>
                  <a:pt x="3155" y="8430"/>
                </a:cubicBezTo>
                <a:cubicBezTo>
                  <a:pt x="4249" y="6937"/>
                  <a:pt x="5737" y="2332"/>
                  <a:pt x="6561" y="1166"/>
                </a:cubicBezTo>
                <a:cubicBezTo>
                  <a:pt x="7385" y="0"/>
                  <a:pt x="7567" y="230"/>
                  <a:pt x="8100" y="1435"/>
                </a:cubicBezTo>
                <a:cubicBezTo>
                  <a:pt x="8633" y="2640"/>
                  <a:pt x="9217" y="6948"/>
                  <a:pt x="9759" y="8396"/>
                </a:cubicBezTo>
                <a:cubicBezTo>
                  <a:pt x="10302" y="9844"/>
                  <a:pt x="11077" y="9769"/>
                  <a:pt x="11355" y="10124"/>
                </a:cubicBezTo>
              </a:path>
            </a:pathLst>
          </a:custGeom>
          <a:noFill/>
          <a:ln w="19050" cmpd="sng">
            <a:solidFill>
              <a:schemeClr val="tx1"/>
            </a:solidFill>
            <a:round/>
            <a:headEnd/>
            <a:tailEnd/>
          </a:ln>
        </p:spPr>
        <p:txBody>
          <a:bodyPr/>
          <a:lstStyle/>
          <a:p>
            <a:pPr>
              <a:defRPr/>
            </a:pPr>
            <a:endParaRPr lang="en-US" dirty="0">
              <a:latin typeface="Calibri" panose="020F0502020204030204" pitchFamily="34" charset="0"/>
            </a:endParaRPr>
          </a:p>
        </p:txBody>
      </p:sp>
      <p:sp>
        <p:nvSpPr>
          <p:cNvPr id="2" name="TextBox 1">
            <a:extLst>
              <a:ext uri="{FF2B5EF4-FFF2-40B4-BE49-F238E27FC236}">
                <a16:creationId xmlns:a16="http://schemas.microsoft.com/office/drawing/2014/main" id="{3743433B-A5DE-4C31-BF5C-41C4EC640C77}"/>
              </a:ext>
            </a:extLst>
          </p:cNvPr>
          <p:cNvSpPr txBox="1"/>
          <p:nvPr/>
        </p:nvSpPr>
        <p:spPr>
          <a:xfrm>
            <a:off x="6781896" y="2565350"/>
            <a:ext cx="2283905" cy="1384995"/>
          </a:xfrm>
          <a:prstGeom prst="rect">
            <a:avLst/>
          </a:prstGeom>
          <a:noFill/>
        </p:spPr>
        <p:txBody>
          <a:bodyPr wrap="square" rtlCol="0">
            <a:spAutoFit/>
          </a:bodyPr>
          <a:lstStyle/>
          <a:p>
            <a:r>
              <a:rPr lang="en-US" sz="2800" dirty="0">
                <a:solidFill>
                  <a:srgbClr val="00B050"/>
                </a:solidFill>
                <a:effectLst/>
                <a:latin typeface="Calibri" panose="020F0502020204030204" pitchFamily="34" charset="0"/>
                <a:cs typeface="Calibri" panose="020F0502020204030204" pitchFamily="34" charset="0"/>
              </a:rPr>
              <a:t>Return Period of largest event = N + 1</a:t>
            </a:r>
          </a:p>
        </p:txBody>
      </p:sp>
      <p:sp>
        <p:nvSpPr>
          <p:cNvPr id="29" name="Rectangle 28">
            <a:extLst>
              <a:ext uri="{FF2B5EF4-FFF2-40B4-BE49-F238E27FC236}">
                <a16:creationId xmlns:a16="http://schemas.microsoft.com/office/drawing/2014/main" id="{0E77057D-A04A-439C-B3E8-427C66256596}"/>
              </a:ext>
            </a:extLst>
          </p:cNvPr>
          <p:cNvSpPr/>
          <p:nvPr/>
        </p:nvSpPr>
        <p:spPr bwMode="auto">
          <a:xfrm>
            <a:off x="3734787" y="2877937"/>
            <a:ext cx="2155026" cy="1034868"/>
          </a:xfrm>
          <a:prstGeom prst="rect">
            <a:avLst/>
          </a:prstGeom>
          <a:noFill/>
          <a:ln w="19050" cap="flat" cmpd="sng" algn="ctr">
            <a:solidFill>
              <a:srgbClr val="00B0F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outerShdw blurRad="38100" dist="38100" dir="2700000" algn="tl">
                  <a:srgbClr val="000000">
                    <a:alpha val="43137"/>
                  </a:srgbClr>
                </a:outerShdw>
              </a:effectLst>
              <a:latin typeface="Arial Narrow" pitchFamily="34" charset="0"/>
            </a:endParaRPr>
          </a:p>
        </p:txBody>
      </p:sp>
      <p:sp>
        <p:nvSpPr>
          <p:cNvPr id="5" name="TextBox 4">
            <a:extLst>
              <a:ext uri="{FF2B5EF4-FFF2-40B4-BE49-F238E27FC236}">
                <a16:creationId xmlns:a16="http://schemas.microsoft.com/office/drawing/2014/main" id="{91EBA4C2-70ED-989F-0328-D9E993CC3285}"/>
              </a:ext>
            </a:extLst>
          </p:cNvPr>
          <p:cNvSpPr txBox="1"/>
          <p:nvPr/>
        </p:nvSpPr>
        <p:spPr>
          <a:xfrm>
            <a:off x="10339797" y="5916374"/>
            <a:ext cx="176981" cy="461665"/>
          </a:xfrm>
          <a:prstGeom prst="rect">
            <a:avLst/>
          </a:prstGeom>
          <a:noFill/>
        </p:spPr>
        <p:txBody>
          <a:bodyPr wrap="square" rtlCol="0">
            <a:spAutoFit/>
          </a:bodyPr>
          <a:lstStyle/>
          <a:p>
            <a:r>
              <a:rPr lang="en-US" sz="2400" dirty="0">
                <a:solidFill>
                  <a:schemeClr val="accent2"/>
                </a:solidFill>
                <a:effectLst/>
                <a:latin typeface="Calibri" panose="020F0502020204030204" pitchFamily="34" charset="0"/>
                <a:cs typeface="Calibri" panose="020F0502020204030204" pitchFamily="34" charset="0"/>
              </a:rPr>
              <a:t>0</a:t>
            </a:r>
          </a:p>
        </p:txBody>
      </p:sp>
      <p:sp>
        <p:nvSpPr>
          <p:cNvPr id="6" name="Arrow: Left 5">
            <a:extLst>
              <a:ext uri="{FF2B5EF4-FFF2-40B4-BE49-F238E27FC236}">
                <a16:creationId xmlns:a16="http://schemas.microsoft.com/office/drawing/2014/main" id="{A703EFB1-6DD0-7054-52DF-752637138A44}"/>
              </a:ext>
            </a:extLst>
          </p:cNvPr>
          <p:cNvSpPr/>
          <p:nvPr/>
        </p:nvSpPr>
        <p:spPr bwMode="auto">
          <a:xfrm>
            <a:off x="3318934" y="6012392"/>
            <a:ext cx="399923" cy="215899"/>
          </a:xfrm>
          <a:prstGeom prst="leftArrow">
            <a:avLst>
              <a:gd name="adj1" fmla="val 29227"/>
              <a:gd name="adj2" fmla="val 84622"/>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outerShdw blurRad="38100" dist="38100" dir="2700000" algn="tl">
                  <a:srgbClr val="000000">
                    <a:alpha val="43137"/>
                  </a:srgbClr>
                </a:outerShdw>
              </a:effectLst>
              <a:latin typeface="Arial Narrow" pitchFamily="34" charset="0"/>
            </a:endParaRPr>
          </a:p>
        </p:txBody>
      </p:sp>
      <p:sp>
        <p:nvSpPr>
          <p:cNvPr id="7" name="TextBox 6">
            <a:extLst>
              <a:ext uri="{FF2B5EF4-FFF2-40B4-BE49-F238E27FC236}">
                <a16:creationId xmlns:a16="http://schemas.microsoft.com/office/drawing/2014/main" id="{0D6FAAC9-064F-7D0A-D601-32328FA52F2E}"/>
              </a:ext>
            </a:extLst>
          </p:cNvPr>
          <p:cNvSpPr txBox="1"/>
          <p:nvPr/>
        </p:nvSpPr>
        <p:spPr>
          <a:xfrm>
            <a:off x="3673204" y="5874287"/>
            <a:ext cx="176981" cy="461665"/>
          </a:xfrm>
          <a:prstGeom prst="rect">
            <a:avLst/>
          </a:prstGeom>
          <a:noFill/>
        </p:spPr>
        <p:txBody>
          <a:bodyPr wrap="square" rtlCol="0">
            <a:spAutoFit/>
          </a:bodyPr>
          <a:lstStyle/>
          <a:p>
            <a:r>
              <a:rPr lang="en-US" sz="2400" dirty="0">
                <a:solidFill>
                  <a:schemeClr val="accent2"/>
                </a:solidFill>
                <a:effectLst/>
                <a:latin typeface="Calibri" panose="020F0502020204030204" pitchFamily="34" charset="0"/>
                <a:cs typeface="Calibri" panose="020F0502020204030204" pitchFamily="34" charset="0"/>
              </a:rPr>
              <a:t>1</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fld id="{F5880C25-EF51-4E7B-BB5D-3AC995FB2959}" type="slidenum">
              <a:rPr lang="en-US" altLang="en-US">
                <a:latin typeface="Calibri" panose="020F0502020204030204" pitchFamily="34" charset="0"/>
              </a:rPr>
              <a:pPr eaLnBrk="1" hangingPunct="1"/>
              <a:t>31</a:t>
            </a:fld>
            <a:endParaRPr lang="en-US" altLang="en-US" dirty="0">
              <a:latin typeface="Calibri" panose="020F0502020204030204" pitchFamily="34" charset="0"/>
            </a:endParaRPr>
          </a:p>
        </p:txBody>
      </p:sp>
      <p:sp>
        <p:nvSpPr>
          <p:cNvPr id="78850" name="Rectangle 2"/>
          <p:cNvSpPr>
            <a:spLocks noGrp="1" noChangeArrowheads="1"/>
          </p:cNvSpPr>
          <p:nvPr>
            <p:ph type="title"/>
          </p:nvPr>
        </p:nvSpPr>
        <p:spPr>
          <a:xfrm>
            <a:off x="598141" y="265113"/>
            <a:ext cx="9612659" cy="1143000"/>
          </a:xfrm>
        </p:spPr>
        <p:txBody>
          <a:bodyPr/>
          <a:lstStyle/>
          <a:p>
            <a:pPr eaLnBrk="1" hangingPunct="1">
              <a:defRPr/>
            </a:pPr>
            <a:r>
              <a:rPr lang="en-US" dirty="0"/>
              <a:t>Median Plotting Position </a:t>
            </a:r>
          </a:p>
        </p:txBody>
      </p:sp>
      <p:sp>
        <p:nvSpPr>
          <p:cNvPr id="33" name="Line 5"/>
          <p:cNvSpPr>
            <a:spLocks noChangeShapeType="1"/>
          </p:cNvSpPr>
          <p:nvPr/>
        </p:nvSpPr>
        <p:spPr bwMode="auto">
          <a:xfrm>
            <a:off x="3363786" y="5878513"/>
            <a:ext cx="7485062" cy="0"/>
          </a:xfrm>
          <a:prstGeom prst="line">
            <a:avLst/>
          </a:prstGeom>
          <a:noFill/>
          <a:ln w="12700">
            <a:solidFill>
              <a:schemeClr val="tx1"/>
            </a:solidFill>
            <a:round/>
            <a:headEnd/>
            <a:tailEnd/>
          </a:ln>
        </p:spPr>
        <p:txBody>
          <a:bodyPr/>
          <a:lstStyle/>
          <a:p>
            <a:pPr>
              <a:defRPr/>
            </a:pPr>
            <a:endParaRPr lang="en-US" dirty="0">
              <a:latin typeface="Calibri" panose="020F0502020204030204" pitchFamily="34" charset="0"/>
            </a:endParaRPr>
          </a:p>
        </p:txBody>
      </p:sp>
      <p:sp>
        <p:nvSpPr>
          <p:cNvPr id="34" name="Text Box 8"/>
          <p:cNvSpPr txBox="1">
            <a:spLocks noChangeArrowheads="1"/>
          </p:cNvSpPr>
          <p:nvPr/>
        </p:nvSpPr>
        <p:spPr bwMode="auto">
          <a:xfrm>
            <a:off x="4084512" y="4338639"/>
            <a:ext cx="1331911" cy="1006475"/>
          </a:xfrm>
          <a:prstGeom prst="rect">
            <a:avLst/>
          </a:prstGeom>
          <a:noFill/>
          <a:ln w="9525">
            <a:noFill/>
            <a:miter lim="800000"/>
            <a:headEnd/>
            <a:tailEnd/>
          </a:ln>
        </p:spPr>
        <p:txBody>
          <a:bodyPr wrap="square">
            <a:spAutoFit/>
          </a:bodyPr>
          <a:lstStyle/>
          <a:p>
            <a:pPr algn="ctr">
              <a:spcBef>
                <a:spcPct val="50000"/>
              </a:spcBef>
              <a:defRPr/>
            </a:pPr>
            <a:r>
              <a:rPr lang="en-US" sz="2000" dirty="0">
                <a:effectLst/>
                <a:latin typeface="Calibri" panose="020F0502020204030204" pitchFamily="34" charset="0"/>
              </a:rPr>
              <a:t>Area = probability = 50%</a:t>
            </a:r>
          </a:p>
        </p:txBody>
      </p:sp>
      <p:sp>
        <p:nvSpPr>
          <p:cNvPr id="36" name="Line 10"/>
          <p:cNvSpPr>
            <a:spLocks noChangeShapeType="1"/>
          </p:cNvSpPr>
          <p:nvPr/>
        </p:nvSpPr>
        <p:spPr bwMode="auto">
          <a:xfrm>
            <a:off x="5383086" y="4760913"/>
            <a:ext cx="1319212" cy="550862"/>
          </a:xfrm>
          <a:prstGeom prst="line">
            <a:avLst/>
          </a:prstGeom>
          <a:noFill/>
          <a:ln w="19050">
            <a:solidFill>
              <a:schemeClr val="tx1"/>
            </a:solidFill>
            <a:round/>
            <a:headEnd/>
            <a:tailEnd type="arrow" w="lg" len="lg"/>
          </a:ln>
        </p:spPr>
        <p:txBody>
          <a:bodyPr/>
          <a:lstStyle/>
          <a:p>
            <a:pPr>
              <a:defRPr/>
            </a:pPr>
            <a:endParaRPr lang="en-US" dirty="0">
              <a:latin typeface="Calibri" panose="020F0502020204030204" pitchFamily="34" charset="0"/>
            </a:endParaRPr>
          </a:p>
        </p:txBody>
      </p:sp>
      <p:sp>
        <p:nvSpPr>
          <p:cNvPr id="37" name="Text Box 11"/>
          <p:cNvSpPr txBox="1">
            <a:spLocks noChangeArrowheads="1"/>
          </p:cNvSpPr>
          <p:nvPr/>
        </p:nvSpPr>
        <p:spPr bwMode="auto">
          <a:xfrm>
            <a:off x="2663698" y="5541963"/>
            <a:ext cx="635000" cy="369332"/>
          </a:xfrm>
          <a:prstGeom prst="rect">
            <a:avLst/>
          </a:prstGeom>
          <a:noFill/>
          <a:ln w="9525">
            <a:noFill/>
            <a:miter lim="800000"/>
            <a:headEnd/>
            <a:tailEnd/>
          </a:ln>
          <a:effectLst/>
        </p:spPr>
        <p:txBody>
          <a:bodyPr>
            <a:spAutoFit/>
          </a:bodyPr>
          <a:lstStyle/>
          <a:p>
            <a:pPr>
              <a:spcBef>
                <a:spcPct val="50000"/>
              </a:spcBef>
              <a:defRPr/>
            </a:pPr>
            <a:r>
              <a:rPr lang="en-US" dirty="0" err="1">
                <a:effectLst/>
                <a:latin typeface="Calibri" panose="020F0502020204030204" pitchFamily="34" charset="0"/>
              </a:rPr>
              <a:t>X</a:t>
            </a:r>
            <a:r>
              <a:rPr lang="en-US" baseline="-25000" dirty="0" err="1">
                <a:effectLst/>
                <a:latin typeface="Calibri" panose="020F0502020204030204" pitchFamily="34" charset="0"/>
              </a:rPr>
              <a:t>m</a:t>
            </a:r>
            <a:endParaRPr lang="en-US" baseline="-25000" dirty="0">
              <a:effectLst/>
              <a:latin typeface="Calibri" panose="020F0502020204030204" pitchFamily="34" charset="0"/>
            </a:endParaRPr>
          </a:p>
        </p:txBody>
      </p:sp>
      <p:sp>
        <p:nvSpPr>
          <p:cNvPr id="38" name="Text Box 12"/>
          <p:cNvSpPr txBox="1">
            <a:spLocks noChangeArrowheads="1"/>
          </p:cNvSpPr>
          <p:nvPr/>
        </p:nvSpPr>
        <p:spPr bwMode="auto">
          <a:xfrm>
            <a:off x="5787899" y="3875088"/>
            <a:ext cx="2333625" cy="646331"/>
          </a:xfrm>
          <a:prstGeom prst="rect">
            <a:avLst/>
          </a:prstGeom>
          <a:noFill/>
          <a:ln w="9525">
            <a:noFill/>
            <a:miter lim="800000"/>
            <a:headEnd/>
            <a:tailEnd/>
          </a:ln>
        </p:spPr>
        <p:txBody>
          <a:bodyPr>
            <a:spAutoFit/>
          </a:bodyPr>
          <a:lstStyle/>
          <a:p>
            <a:pPr algn="ctr">
              <a:spcBef>
                <a:spcPct val="50000"/>
              </a:spcBef>
              <a:defRPr/>
            </a:pPr>
            <a:r>
              <a:rPr lang="en-US" dirty="0">
                <a:effectLst/>
                <a:latin typeface="Calibri" panose="020F0502020204030204" pitchFamily="34" charset="0"/>
              </a:rPr>
              <a:t>Median Plotting Position</a:t>
            </a:r>
          </a:p>
        </p:txBody>
      </p:sp>
      <p:sp>
        <p:nvSpPr>
          <p:cNvPr id="39" name="Freeform 7"/>
          <p:cNvSpPr>
            <a:spLocks/>
          </p:cNvSpPr>
          <p:nvPr/>
        </p:nvSpPr>
        <p:spPr bwMode="auto">
          <a:xfrm>
            <a:off x="3600323" y="4554539"/>
            <a:ext cx="6356350" cy="1311275"/>
          </a:xfrm>
          <a:custGeom>
            <a:avLst/>
            <a:gdLst>
              <a:gd name="T0" fmla="*/ 0 w 3526"/>
              <a:gd name="T1" fmla="*/ 816 h 816"/>
              <a:gd name="T2" fmla="*/ 818 w 3526"/>
              <a:gd name="T3" fmla="*/ 632 h 816"/>
              <a:gd name="T4" fmla="*/ 1770 w 3526"/>
              <a:gd name="T5" fmla="*/ 85 h 816"/>
              <a:gd name="T6" fmla="*/ 2339 w 3526"/>
              <a:gd name="T7" fmla="*/ 120 h 816"/>
              <a:gd name="T8" fmla="*/ 3055 w 3526"/>
              <a:gd name="T9" fmla="*/ 675 h 816"/>
              <a:gd name="T10" fmla="*/ 3526 w 3526"/>
              <a:gd name="T11" fmla="*/ 816 h 816"/>
              <a:gd name="T12" fmla="*/ 0 60000 65536"/>
              <a:gd name="T13" fmla="*/ 0 60000 65536"/>
              <a:gd name="T14" fmla="*/ 0 60000 65536"/>
              <a:gd name="T15" fmla="*/ 0 60000 65536"/>
              <a:gd name="T16" fmla="*/ 0 60000 65536"/>
              <a:gd name="T17" fmla="*/ 0 60000 65536"/>
              <a:gd name="T18" fmla="*/ 0 w 3526"/>
              <a:gd name="T19" fmla="*/ 0 h 816"/>
              <a:gd name="T20" fmla="*/ 3526 w 3526"/>
              <a:gd name="T21" fmla="*/ 816 h 816"/>
              <a:gd name="connsiteX0" fmla="*/ 0 w 10000"/>
              <a:gd name="connsiteY0" fmla="*/ 10000 h 10000"/>
              <a:gd name="connsiteX1" fmla="*/ 2320 w 10000"/>
              <a:gd name="connsiteY1" fmla="*/ 7745 h 10000"/>
              <a:gd name="connsiteX2" fmla="*/ 5020 w 10000"/>
              <a:gd name="connsiteY2" fmla="*/ 1042 h 10000"/>
              <a:gd name="connsiteX3" fmla="*/ 6634 w 10000"/>
              <a:gd name="connsiteY3" fmla="*/ 1471 h 10000"/>
              <a:gd name="connsiteX4" fmla="*/ 8404 w 10000"/>
              <a:gd name="connsiteY4" fmla="*/ 8272 h 10000"/>
              <a:gd name="connsiteX5" fmla="*/ 10000 w 10000"/>
              <a:gd name="connsiteY5" fmla="*/ 10000 h 10000"/>
              <a:gd name="connsiteX0" fmla="*/ 0 w 10000"/>
              <a:gd name="connsiteY0" fmla="*/ 10030 h 10030"/>
              <a:gd name="connsiteX1" fmla="*/ 2320 w 10000"/>
              <a:gd name="connsiteY1" fmla="*/ 7775 h 10030"/>
              <a:gd name="connsiteX2" fmla="*/ 5020 w 10000"/>
              <a:gd name="connsiteY2" fmla="*/ 1072 h 10030"/>
              <a:gd name="connsiteX3" fmla="*/ 6411 w 10000"/>
              <a:gd name="connsiteY3" fmla="*/ 1341 h 10030"/>
              <a:gd name="connsiteX4" fmla="*/ 8404 w 10000"/>
              <a:gd name="connsiteY4" fmla="*/ 8302 h 10030"/>
              <a:gd name="connsiteX5" fmla="*/ 10000 w 10000"/>
              <a:gd name="connsiteY5" fmla="*/ 10030 h 10030"/>
              <a:gd name="connsiteX0" fmla="*/ 0 w 10000"/>
              <a:gd name="connsiteY0" fmla="*/ 10030 h 10030"/>
              <a:gd name="connsiteX1" fmla="*/ 1800 w 10000"/>
              <a:gd name="connsiteY1" fmla="*/ 7775 h 10030"/>
              <a:gd name="connsiteX2" fmla="*/ 5020 w 10000"/>
              <a:gd name="connsiteY2" fmla="*/ 1072 h 10030"/>
              <a:gd name="connsiteX3" fmla="*/ 6411 w 10000"/>
              <a:gd name="connsiteY3" fmla="*/ 1341 h 10030"/>
              <a:gd name="connsiteX4" fmla="*/ 8404 w 10000"/>
              <a:gd name="connsiteY4" fmla="*/ 8302 h 10030"/>
              <a:gd name="connsiteX5" fmla="*/ 10000 w 10000"/>
              <a:gd name="connsiteY5" fmla="*/ 10030 h 10030"/>
              <a:gd name="connsiteX0" fmla="*/ 0 w 11355"/>
              <a:gd name="connsiteY0" fmla="*/ 10030 h 10030"/>
              <a:gd name="connsiteX1" fmla="*/ 3155 w 11355"/>
              <a:gd name="connsiteY1" fmla="*/ 7775 h 10030"/>
              <a:gd name="connsiteX2" fmla="*/ 6375 w 11355"/>
              <a:gd name="connsiteY2" fmla="*/ 1072 h 10030"/>
              <a:gd name="connsiteX3" fmla="*/ 7766 w 11355"/>
              <a:gd name="connsiteY3" fmla="*/ 1341 h 10030"/>
              <a:gd name="connsiteX4" fmla="*/ 9759 w 11355"/>
              <a:gd name="connsiteY4" fmla="*/ 8302 h 10030"/>
              <a:gd name="connsiteX5" fmla="*/ 11355 w 11355"/>
              <a:gd name="connsiteY5" fmla="*/ 10030 h 10030"/>
              <a:gd name="connsiteX0" fmla="*/ 0 w 11355"/>
              <a:gd name="connsiteY0" fmla="*/ 10030 h 10030"/>
              <a:gd name="connsiteX1" fmla="*/ 3155 w 11355"/>
              <a:gd name="connsiteY1" fmla="*/ 7775 h 10030"/>
              <a:gd name="connsiteX2" fmla="*/ 6375 w 11355"/>
              <a:gd name="connsiteY2" fmla="*/ 1072 h 10030"/>
              <a:gd name="connsiteX3" fmla="*/ 8100 w 11355"/>
              <a:gd name="connsiteY3" fmla="*/ 1341 h 10030"/>
              <a:gd name="connsiteX4" fmla="*/ 9759 w 11355"/>
              <a:gd name="connsiteY4" fmla="*/ 8302 h 10030"/>
              <a:gd name="connsiteX5" fmla="*/ 11355 w 11355"/>
              <a:gd name="connsiteY5" fmla="*/ 10030 h 10030"/>
              <a:gd name="connsiteX0" fmla="*/ 0 w 11355"/>
              <a:gd name="connsiteY0" fmla="*/ 10030 h 10030"/>
              <a:gd name="connsiteX1" fmla="*/ 3155 w 11355"/>
              <a:gd name="connsiteY1" fmla="*/ 7775 h 10030"/>
              <a:gd name="connsiteX2" fmla="*/ 6561 w 11355"/>
              <a:gd name="connsiteY2" fmla="*/ 1072 h 10030"/>
              <a:gd name="connsiteX3" fmla="*/ 8100 w 11355"/>
              <a:gd name="connsiteY3" fmla="*/ 1341 h 10030"/>
              <a:gd name="connsiteX4" fmla="*/ 9759 w 11355"/>
              <a:gd name="connsiteY4" fmla="*/ 8302 h 10030"/>
              <a:gd name="connsiteX5" fmla="*/ 11355 w 11355"/>
              <a:gd name="connsiteY5" fmla="*/ 10030 h 10030"/>
              <a:gd name="connsiteX0" fmla="*/ 0 w 11355"/>
              <a:gd name="connsiteY0" fmla="*/ 10124 h 10124"/>
              <a:gd name="connsiteX1" fmla="*/ 3155 w 11355"/>
              <a:gd name="connsiteY1" fmla="*/ 8430 h 10124"/>
              <a:gd name="connsiteX2" fmla="*/ 6561 w 11355"/>
              <a:gd name="connsiteY2" fmla="*/ 1166 h 10124"/>
              <a:gd name="connsiteX3" fmla="*/ 8100 w 11355"/>
              <a:gd name="connsiteY3" fmla="*/ 1435 h 10124"/>
              <a:gd name="connsiteX4" fmla="*/ 9759 w 11355"/>
              <a:gd name="connsiteY4" fmla="*/ 8396 h 10124"/>
              <a:gd name="connsiteX5" fmla="*/ 11355 w 11355"/>
              <a:gd name="connsiteY5" fmla="*/ 10124 h 10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355" h="10124">
                <a:moveTo>
                  <a:pt x="0" y="10124"/>
                </a:moveTo>
                <a:cubicBezTo>
                  <a:pt x="386" y="9744"/>
                  <a:pt x="2062" y="9923"/>
                  <a:pt x="3155" y="8430"/>
                </a:cubicBezTo>
                <a:cubicBezTo>
                  <a:pt x="4249" y="6937"/>
                  <a:pt x="5737" y="2332"/>
                  <a:pt x="6561" y="1166"/>
                </a:cubicBezTo>
                <a:cubicBezTo>
                  <a:pt x="7385" y="0"/>
                  <a:pt x="7567" y="230"/>
                  <a:pt x="8100" y="1435"/>
                </a:cubicBezTo>
                <a:cubicBezTo>
                  <a:pt x="8633" y="2640"/>
                  <a:pt x="9217" y="6948"/>
                  <a:pt x="9759" y="8396"/>
                </a:cubicBezTo>
                <a:cubicBezTo>
                  <a:pt x="10302" y="9844"/>
                  <a:pt x="11077" y="9769"/>
                  <a:pt x="11355" y="10124"/>
                </a:cubicBezTo>
              </a:path>
            </a:pathLst>
          </a:custGeom>
          <a:noFill/>
          <a:ln w="19050" cmpd="sng">
            <a:solidFill>
              <a:schemeClr val="tx1"/>
            </a:solidFill>
            <a:round/>
            <a:headEnd/>
            <a:tailEnd/>
          </a:ln>
        </p:spPr>
        <p:txBody>
          <a:bodyPr/>
          <a:lstStyle/>
          <a:p>
            <a:pPr>
              <a:defRPr/>
            </a:pPr>
            <a:endParaRPr lang="en-US" dirty="0">
              <a:latin typeface="Calibri" panose="020F0502020204030204" pitchFamily="34" charset="0"/>
            </a:endParaRPr>
          </a:p>
        </p:txBody>
      </p:sp>
      <p:grpSp>
        <p:nvGrpSpPr>
          <p:cNvPr id="10252" name="Group 39"/>
          <p:cNvGrpSpPr>
            <a:grpSpLocks/>
          </p:cNvGrpSpPr>
          <p:nvPr/>
        </p:nvGrpSpPr>
        <p:grpSpPr bwMode="auto">
          <a:xfrm flipH="1">
            <a:off x="4733798" y="4416426"/>
            <a:ext cx="2794000" cy="1465263"/>
            <a:chOff x="3859538" y="2232025"/>
            <a:chExt cx="2795262" cy="1465263"/>
          </a:xfrm>
        </p:grpSpPr>
        <p:sp>
          <p:nvSpPr>
            <p:cNvPr id="41" name="Line 7"/>
            <p:cNvSpPr>
              <a:spLocks noChangeShapeType="1"/>
            </p:cNvSpPr>
            <p:nvPr/>
          </p:nvSpPr>
          <p:spPr bwMode="auto">
            <a:xfrm>
              <a:off x="3869067" y="2232025"/>
              <a:ext cx="0" cy="1462088"/>
            </a:xfrm>
            <a:prstGeom prst="line">
              <a:avLst/>
            </a:prstGeom>
            <a:noFill/>
            <a:ln w="19050">
              <a:solidFill>
                <a:schemeClr val="tx1"/>
              </a:solidFill>
              <a:prstDash val="dash"/>
              <a:round/>
              <a:headEnd/>
              <a:tailEnd/>
            </a:ln>
          </p:spPr>
          <p:txBody>
            <a:bodyPr/>
            <a:lstStyle/>
            <a:p>
              <a:pPr>
                <a:defRPr/>
              </a:pPr>
              <a:endParaRPr lang="en-US" dirty="0">
                <a:latin typeface="Calibri" panose="020F0502020204030204" pitchFamily="34" charset="0"/>
              </a:endParaRPr>
            </a:p>
          </p:txBody>
        </p:sp>
        <p:sp>
          <p:nvSpPr>
            <p:cNvPr id="42" name="Line 15"/>
            <p:cNvSpPr>
              <a:spLocks noChangeShapeType="1"/>
            </p:cNvSpPr>
            <p:nvPr/>
          </p:nvSpPr>
          <p:spPr bwMode="auto">
            <a:xfrm flipH="1">
              <a:off x="3911949" y="2520950"/>
              <a:ext cx="281115" cy="512763"/>
            </a:xfrm>
            <a:prstGeom prst="line">
              <a:avLst/>
            </a:prstGeom>
            <a:noFill/>
            <a:ln w="9525">
              <a:solidFill>
                <a:schemeClr val="tx1"/>
              </a:solidFill>
              <a:round/>
              <a:headEnd/>
              <a:tailEnd/>
            </a:ln>
          </p:spPr>
          <p:txBody>
            <a:bodyPr/>
            <a:lstStyle/>
            <a:p>
              <a:pPr>
                <a:defRPr/>
              </a:pPr>
              <a:endParaRPr lang="en-US" dirty="0">
                <a:latin typeface="Calibri" panose="020F0502020204030204" pitchFamily="34" charset="0"/>
              </a:endParaRPr>
            </a:p>
          </p:txBody>
        </p:sp>
        <p:sp>
          <p:nvSpPr>
            <p:cNvPr id="43" name="Line 16"/>
            <p:cNvSpPr>
              <a:spLocks noChangeShapeType="1"/>
            </p:cNvSpPr>
            <p:nvPr/>
          </p:nvSpPr>
          <p:spPr bwMode="auto">
            <a:xfrm flipH="1">
              <a:off x="3916714" y="2606675"/>
              <a:ext cx="465347" cy="846138"/>
            </a:xfrm>
            <a:prstGeom prst="line">
              <a:avLst/>
            </a:prstGeom>
            <a:noFill/>
            <a:ln w="9525">
              <a:solidFill>
                <a:schemeClr val="tx1"/>
              </a:solidFill>
              <a:round/>
              <a:headEnd/>
              <a:tailEnd/>
            </a:ln>
          </p:spPr>
          <p:txBody>
            <a:bodyPr/>
            <a:lstStyle/>
            <a:p>
              <a:pPr>
                <a:defRPr/>
              </a:pPr>
              <a:endParaRPr lang="en-US" dirty="0">
                <a:latin typeface="Calibri" panose="020F0502020204030204" pitchFamily="34" charset="0"/>
              </a:endParaRPr>
            </a:p>
          </p:txBody>
        </p:sp>
        <p:sp>
          <p:nvSpPr>
            <p:cNvPr id="44" name="Line 17"/>
            <p:cNvSpPr>
              <a:spLocks noChangeShapeType="1"/>
            </p:cNvSpPr>
            <p:nvPr/>
          </p:nvSpPr>
          <p:spPr bwMode="auto">
            <a:xfrm flipH="1">
              <a:off x="4023124" y="2706688"/>
              <a:ext cx="539994" cy="985837"/>
            </a:xfrm>
            <a:prstGeom prst="line">
              <a:avLst/>
            </a:prstGeom>
            <a:noFill/>
            <a:ln w="9525">
              <a:solidFill>
                <a:schemeClr val="tx1"/>
              </a:solidFill>
              <a:round/>
              <a:headEnd/>
              <a:tailEnd/>
            </a:ln>
          </p:spPr>
          <p:txBody>
            <a:bodyPr/>
            <a:lstStyle/>
            <a:p>
              <a:pPr>
                <a:defRPr/>
              </a:pPr>
              <a:endParaRPr lang="en-US" dirty="0">
                <a:latin typeface="Calibri" panose="020F0502020204030204" pitchFamily="34" charset="0"/>
              </a:endParaRPr>
            </a:p>
          </p:txBody>
        </p:sp>
        <p:sp>
          <p:nvSpPr>
            <p:cNvPr id="45" name="Line 18"/>
            <p:cNvSpPr>
              <a:spLocks noChangeShapeType="1"/>
            </p:cNvSpPr>
            <p:nvPr/>
          </p:nvSpPr>
          <p:spPr bwMode="auto">
            <a:xfrm flipH="1">
              <a:off x="4262945" y="2820988"/>
              <a:ext cx="473289" cy="863600"/>
            </a:xfrm>
            <a:prstGeom prst="line">
              <a:avLst/>
            </a:prstGeom>
            <a:noFill/>
            <a:ln w="9525">
              <a:solidFill>
                <a:schemeClr val="tx1"/>
              </a:solidFill>
              <a:round/>
              <a:headEnd/>
              <a:tailEnd/>
            </a:ln>
          </p:spPr>
          <p:txBody>
            <a:bodyPr/>
            <a:lstStyle/>
            <a:p>
              <a:pPr>
                <a:defRPr/>
              </a:pPr>
              <a:endParaRPr lang="en-US" dirty="0">
                <a:latin typeface="Calibri" panose="020F0502020204030204" pitchFamily="34" charset="0"/>
              </a:endParaRPr>
            </a:p>
          </p:txBody>
        </p:sp>
        <p:sp>
          <p:nvSpPr>
            <p:cNvPr id="46" name="Line 19"/>
            <p:cNvSpPr>
              <a:spLocks noChangeShapeType="1"/>
            </p:cNvSpPr>
            <p:nvPr/>
          </p:nvSpPr>
          <p:spPr bwMode="auto">
            <a:xfrm flipH="1">
              <a:off x="4504354" y="2930525"/>
              <a:ext cx="406584" cy="744538"/>
            </a:xfrm>
            <a:prstGeom prst="line">
              <a:avLst/>
            </a:prstGeom>
            <a:noFill/>
            <a:ln w="9525">
              <a:solidFill>
                <a:schemeClr val="tx1"/>
              </a:solidFill>
              <a:round/>
              <a:headEnd/>
              <a:tailEnd/>
            </a:ln>
          </p:spPr>
          <p:txBody>
            <a:bodyPr/>
            <a:lstStyle/>
            <a:p>
              <a:pPr>
                <a:defRPr/>
              </a:pPr>
              <a:endParaRPr lang="en-US" dirty="0">
                <a:latin typeface="Calibri" panose="020F0502020204030204" pitchFamily="34" charset="0"/>
              </a:endParaRPr>
            </a:p>
          </p:txBody>
        </p:sp>
        <p:sp>
          <p:nvSpPr>
            <p:cNvPr id="47" name="Line 20"/>
            <p:cNvSpPr>
              <a:spLocks noChangeShapeType="1"/>
            </p:cNvSpPr>
            <p:nvPr/>
          </p:nvSpPr>
          <p:spPr bwMode="auto">
            <a:xfrm flipH="1">
              <a:off x="4740998" y="3044825"/>
              <a:ext cx="343055" cy="630238"/>
            </a:xfrm>
            <a:prstGeom prst="line">
              <a:avLst/>
            </a:prstGeom>
            <a:noFill/>
            <a:ln w="9525">
              <a:solidFill>
                <a:schemeClr val="tx1"/>
              </a:solidFill>
              <a:round/>
              <a:headEnd/>
              <a:tailEnd/>
            </a:ln>
          </p:spPr>
          <p:txBody>
            <a:bodyPr/>
            <a:lstStyle/>
            <a:p>
              <a:pPr>
                <a:defRPr/>
              </a:pPr>
              <a:endParaRPr lang="en-US" dirty="0">
                <a:latin typeface="Calibri" panose="020F0502020204030204" pitchFamily="34" charset="0"/>
              </a:endParaRPr>
            </a:p>
          </p:txBody>
        </p:sp>
        <p:sp>
          <p:nvSpPr>
            <p:cNvPr id="48" name="Line 21"/>
            <p:cNvSpPr>
              <a:spLocks noChangeShapeType="1"/>
            </p:cNvSpPr>
            <p:nvPr/>
          </p:nvSpPr>
          <p:spPr bwMode="auto">
            <a:xfrm flipH="1">
              <a:off x="4969701" y="3148013"/>
              <a:ext cx="293821" cy="536575"/>
            </a:xfrm>
            <a:prstGeom prst="line">
              <a:avLst/>
            </a:prstGeom>
            <a:noFill/>
            <a:ln w="9525">
              <a:solidFill>
                <a:schemeClr val="tx1"/>
              </a:solidFill>
              <a:round/>
              <a:headEnd/>
              <a:tailEnd/>
            </a:ln>
          </p:spPr>
          <p:txBody>
            <a:bodyPr/>
            <a:lstStyle/>
            <a:p>
              <a:pPr>
                <a:defRPr/>
              </a:pPr>
              <a:endParaRPr lang="en-US" dirty="0">
                <a:latin typeface="Calibri" panose="020F0502020204030204" pitchFamily="34" charset="0"/>
              </a:endParaRPr>
            </a:p>
          </p:txBody>
        </p:sp>
        <p:sp>
          <p:nvSpPr>
            <p:cNvPr id="49" name="Line 22"/>
            <p:cNvSpPr>
              <a:spLocks noChangeShapeType="1"/>
            </p:cNvSpPr>
            <p:nvPr/>
          </p:nvSpPr>
          <p:spPr bwMode="auto">
            <a:xfrm flipH="1">
              <a:off x="5203170" y="3263900"/>
              <a:ext cx="233467" cy="425450"/>
            </a:xfrm>
            <a:prstGeom prst="line">
              <a:avLst/>
            </a:prstGeom>
            <a:noFill/>
            <a:ln w="9525">
              <a:solidFill>
                <a:schemeClr val="tx1"/>
              </a:solidFill>
              <a:round/>
              <a:headEnd/>
              <a:tailEnd/>
            </a:ln>
          </p:spPr>
          <p:txBody>
            <a:bodyPr/>
            <a:lstStyle/>
            <a:p>
              <a:pPr>
                <a:defRPr/>
              </a:pPr>
              <a:endParaRPr lang="en-US" dirty="0">
                <a:latin typeface="Calibri" panose="020F0502020204030204" pitchFamily="34" charset="0"/>
              </a:endParaRPr>
            </a:p>
          </p:txBody>
        </p:sp>
        <p:sp>
          <p:nvSpPr>
            <p:cNvPr id="50" name="Line 23"/>
            <p:cNvSpPr>
              <a:spLocks noChangeShapeType="1"/>
            </p:cNvSpPr>
            <p:nvPr/>
          </p:nvSpPr>
          <p:spPr bwMode="auto">
            <a:xfrm flipH="1">
              <a:off x="5441402" y="3357563"/>
              <a:ext cx="181057" cy="328612"/>
            </a:xfrm>
            <a:prstGeom prst="line">
              <a:avLst/>
            </a:prstGeom>
            <a:noFill/>
            <a:ln w="9525">
              <a:solidFill>
                <a:schemeClr val="tx1"/>
              </a:solidFill>
              <a:round/>
              <a:headEnd/>
              <a:tailEnd/>
            </a:ln>
          </p:spPr>
          <p:txBody>
            <a:bodyPr/>
            <a:lstStyle/>
            <a:p>
              <a:pPr>
                <a:defRPr/>
              </a:pPr>
              <a:endParaRPr lang="en-US" dirty="0">
                <a:latin typeface="Calibri" panose="020F0502020204030204" pitchFamily="34" charset="0"/>
              </a:endParaRPr>
            </a:p>
          </p:txBody>
        </p:sp>
        <p:sp>
          <p:nvSpPr>
            <p:cNvPr id="51" name="Line 24"/>
            <p:cNvSpPr>
              <a:spLocks noChangeShapeType="1"/>
            </p:cNvSpPr>
            <p:nvPr/>
          </p:nvSpPr>
          <p:spPr bwMode="auto">
            <a:xfrm flipH="1">
              <a:off x="5679635" y="3435350"/>
              <a:ext cx="134998" cy="244475"/>
            </a:xfrm>
            <a:prstGeom prst="line">
              <a:avLst/>
            </a:prstGeom>
            <a:noFill/>
            <a:ln w="9525">
              <a:solidFill>
                <a:schemeClr val="tx1"/>
              </a:solidFill>
              <a:round/>
              <a:headEnd/>
              <a:tailEnd/>
            </a:ln>
          </p:spPr>
          <p:txBody>
            <a:bodyPr/>
            <a:lstStyle/>
            <a:p>
              <a:pPr>
                <a:defRPr/>
              </a:pPr>
              <a:endParaRPr lang="en-US" dirty="0">
                <a:latin typeface="Calibri" panose="020F0502020204030204" pitchFamily="34" charset="0"/>
              </a:endParaRPr>
            </a:p>
          </p:txBody>
        </p:sp>
        <p:sp>
          <p:nvSpPr>
            <p:cNvPr id="52" name="Line 25"/>
            <p:cNvSpPr>
              <a:spLocks noChangeShapeType="1"/>
            </p:cNvSpPr>
            <p:nvPr/>
          </p:nvSpPr>
          <p:spPr bwMode="auto">
            <a:xfrm flipH="1">
              <a:off x="5913102" y="3502025"/>
              <a:ext cx="101646" cy="185738"/>
            </a:xfrm>
            <a:prstGeom prst="line">
              <a:avLst/>
            </a:prstGeom>
            <a:noFill/>
            <a:ln w="9525">
              <a:solidFill>
                <a:schemeClr val="tx1"/>
              </a:solidFill>
              <a:round/>
              <a:headEnd/>
              <a:tailEnd/>
            </a:ln>
          </p:spPr>
          <p:txBody>
            <a:bodyPr/>
            <a:lstStyle/>
            <a:p>
              <a:pPr>
                <a:defRPr/>
              </a:pPr>
              <a:endParaRPr lang="en-US" dirty="0">
                <a:latin typeface="Calibri" panose="020F0502020204030204" pitchFamily="34" charset="0"/>
              </a:endParaRPr>
            </a:p>
          </p:txBody>
        </p:sp>
        <p:sp>
          <p:nvSpPr>
            <p:cNvPr id="53" name="Line 26"/>
            <p:cNvSpPr>
              <a:spLocks noChangeShapeType="1"/>
            </p:cNvSpPr>
            <p:nvPr/>
          </p:nvSpPr>
          <p:spPr bwMode="auto">
            <a:xfrm flipH="1">
              <a:off x="6143394" y="3544888"/>
              <a:ext cx="82587" cy="152400"/>
            </a:xfrm>
            <a:prstGeom prst="line">
              <a:avLst/>
            </a:prstGeom>
            <a:noFill/>
            <a:ln w="9525">
              <a:solidFill>
                <a:schemeClr val="tx1"/>
              </a:solidFill>
              <a:round/>
              <a:headEnd/>
              <a:tailEnd/>
            </a:ln>
          </p:spPr>
          <p:txBody>
            <a:bodyPr/>
            <a:lstStyle/>
            <a:p>
              <a:pPr>
                <a:defRPr/>
              </a:pPr>
              <a:endParaRPr lang="en-US" dirty="0">
                <a:latin typeface="Calibri" panose="020F0502020204030204" pitchFamily="34" charset="0"/>
              </a:endParaRPr>
            </a:p>
          </p:txBody>
        </p:sp>
        <p:sp>
          <p:nvSpPr>
            <p:cNvPr id="54" name="Line 27"/>
            <p:cNvSpPr>
              <a:spLocks noChangeShapeType="1"/>
            </p:cNvSpPr>
            <p:nvPr/>
          </p:nvSpPr>
          <p:spPr bwMode="auto">
            <a:xfrm flipH="1">
              <a:off x="6381627" y="3582988"/>
              <a:ext cx="58764" cy="109537"/>
            </a:xfrm>
            <a:prstGeom prst="line">
              <a:avLst/>
            </a:prstGeom>
            <a:noFill/>
            <a:ln w="9525">
              <a:solidFill>
                <a:schemeClr val="tx1"/>
              </a:solidFill>
              <a:round/>
              <a:headEnd/>
              <a:tailEnd/>
            </a:ln>
          </p:spPr>
          <p:txBody>
            <a:bodyPr/>
            <a:lstStyle/>
            <a:p>
              <a:pPr>
                <a:defRPr/>
              </a:pPr>
              <a:endParaRPr lang="en-US" dirty="0">
                <a:latin typeface="Calibri" panose="020F0502020204030204" pitchFamily="34" charset="0"/>
              </a:endParaRPr>
            </a:p>
          </p:txBody>
        </p:sp>
        <p:sp>
          <p:nvSpPr>
            <p:cNvPr id="55" name="Line 28"/>
            <p:cNvSpPr>
              <a:spLocks noChangeShapeType="1"/>
            </p:cNvSpPr>
            <p:nvPr/>
          </p:nvSpPr>
          <p:spPr bwMode="auto">
            <a:xfrm flipH="1">
              <a:off x="6615094" y="3621088"/>
              <a:ext cx="39706" cy="76200"/>
            </a:xfrm>
            <a:prstGeom prst="line">
              <a:avLst/>
            </a:prstGeom>
            <a:noFill/>
            <a:ln w="9525">
              <a:solidFill>
                <a:schemeClr val="tx1"/>
              </a:solidFill>
              <a:round/>
              <a:headEnd/>
              <a:tailEnd/>
            </a:ln>
          </p:spPr>
          <p:txBody>
            <a:bodyPr/>
            <a:lstStyle/>
            <a:p>
              <a:pPr>
                <a:defRPr/>
              </a:pPr>
              <a:endParaRPr lang="en-US" dirty="0">
                <a:latin typeface="Calibri" panose="020F0502020204030204" pitchFamily="34" charset="0"/>
              </a:endParaRPr>
            </a:p>
          </p:txBody>
        </p:sp>
        <p:sp>
          <p:nvSpPr>
            <p:cNvPr id="56" name="Line 15"/>
            <p:cNvSpPr>
              <a:spLocks noChangeShapeType="1"/>
            </p:cNvSpPr>
            <p:nvPr/>
          </p:nvSpPr>
          <p:spPr bwMode="auto">
            <a:xfrm flipH="1">
              <a:off x="3859538" y="2486025"/>
              <a:ext cx="101646" cy="184150"/>
            </a:xfrm>
            <a:prstGeom prst="line">
              <a:avLst/>
            </a:prstGeom>
            <a:noFill/>
            <a:ln w="9525">
              <a:solidFill>
                <a:schemeClr val="tx1"/>
              </a:solidFill>
              <a:round/>
              <a:headEnd/>
              <a:tailEnd/>
            </a:ln>
          </p:spPr>
          <p:txBody>
            <a:bodyPr/>
            <a:lstStyle/>
            <a:p>
              <a:pPr>
                <a:defRPr/>
              </a:pPr>
              <a:endParaRPr lang="en-US" dirty="0">
                <a:latin typeface="Calibri" panose="020F0502020204030204" pitchFamily="34" charset="0"/>
              </a:endParaRPr>
            </a:p>
          </p:txBody>
        </p:sp>
      </p:grpSp>
      <p:sp>
        <p:nvSpPr>
          <p:cNvPr id="40" name="Text Box 12"/>
          <p:cNvSpPr txBox="1">
            <a:spLocks noChangeArrowheads="1"/>
          </p:cNvSpPr>
          <p:nvPr/>
        </p:nvSpPr>
        <p:spPr bwMode="auto">
          <a:xfrm>
            <a:off x="4736974" y="6029326"/>
            <a:ext cx="4291013" cy="366713"/>
          </a:xfrm>
          <a:prstGeom prst="rect">
            <a:avLst/>
          </a:prstGeom>
          <a:noFill/>
          <a:ln w="9525">
            <a:noFill/>
            <a:miter lim="800000"/>
            <a:headEnd/>
            <a:tailEnd/>
          </a:ln>
        </p:spPr>
        <p:txBody>
          <a:bodyPr>
            <a:spAutoFit/>
          </a:bodyPr>
          <a:lstStyle/>
          <a:p>
            <a:pPr>
              <a:spcBef>
                <a:spcPct val="50000"/>
              </a:spcBef>
              <a:defRPr/>
            </a:pPr>
            <a:r>
              <a:rPr lang="en-US" dirty="0">
                <a:effectLst/>
                <a:latin typeface="Calibri" panose="020F0502020204030204" pitchFamily="34" charset="0"/>
              </a:rPr>
              <a:t>Exceedance Probability of </a:t>
            </a:r>
            <a:r>
              <a:rPr lang="en-US" dirty="0" err="1">
                <a:effectLst/>
                <a:latin typeface="Calibri" panose="020F0502020204030204" pitchFamily="34" charset="0"/>
              </a:rPr>
              <a:t>X</a:t>
            </a:r>
            <a:r>
              <a:rPr lang="en-US" baseline="-25000" dirty="0" err="1">
                <a:effectLst/>
                <a:latin typeface="Calibri" panose="020F0502020204030204" pitchFamily="34" charset="0"/>
              </a:rPr>
              <a:t>m</a:t>
            </a:r>
            <a:endParaRPr lang="en-US" baseline="-25000" dirty="0">
              <a:effectLst/>
              <a:latin typeface="Calibri" panose="020F0502020204030204" pitchFamily="34" charset="0"/>
            </a:endParaRPr>
          </a:p>
        </p:txBody>
      </p:sp>
      <p:sp>
        <p:nvSpPr>
          <p:cNvPr id="57" name="Text Box 26"/>
          <p:cNvSpPr txBox="1">
            <a:spLocks noChangeArrowheads="1"/>
          </p:cNvSpPr>
          <p:nvPr/>
        </p:nvSpPr>
        <p:spPr bwMode="auto">
          <a:xfrm>
            <a:off x="1076240" y="1434674"/>
            <a:ext cx="9612658" cy="1585049"/>
          </a:xfrm>
          <a:prstGeom prst="rect">
            <a:avLst/>
          </a:prstGeom>
          <a:noFill/>
          <a:ln w="9525">
            <a:noFill/>
            <a:miter lim="800000"/>
            <a:headEnd/>
            <a:tailEnd/>
          </a:ln>
        </p:spPr>
        <p:txBody>
          <a:bodyPr wrap="square">
            <a:spAutoFit/>
          </a:bodyPr>
          <a:lstStyle/>
          <a:p>
            <a:pPr>
              <a:defRPr/>
            </a:pPr>
            <a:r>
              <a:rPr lang="en-US" sz="2800" dirty="0">
                <a:effectLst/>
                <a:latin typeface="Calibri" panose="020F0502020204030204" pitchFamily="34" charset="0"/>
              </a:rPr>
              <a:t>The Median plotting position is the </a:t>
            </a:r>
            <a:r>
              <a:rPr lang="en-US" sz="2800" u="sng" dirty="0">
                <a:effectLst/>
                <a:latin typeface="Calibri" panose="020F0502020204030204" pitchFamily="34" charset="0"/>
              </a:rPr>
              <a:t>median value</a:t>
            </a:r>
            <a:r>
              <a:rPr lang="en-US" sz="2800" dirty="0">
                <a:effectLst/>
                <a:latin typeface="Calibri" panose="020F0502020204030204" pitchFamily="34" charset="0"/>
              </a:rPr>
              <a:t> of the sampling distribution for estimating the population probability of </a:t>
            </a:r>
            <a:r>
              <a:rPr lang="en-US" sz="2800" dirty="0" err="1">
                <a:effectLst/>
                <a:latin typeface="Calibri" panose="020F0502020204030204" pitchFamily="34" charset="0"/>
              </a:rPr>
              <a:t>X</a:t>
            </a:r>
            <a:r>
              <a:rPr lang="en-US" sz="2800" baseline="-25000" dirty="0" err="1">
                <a:effectLst/>
                <a:latin typeface="Calibri" panose="020F0502020204030204" pitchFamily="34" charset="0"/>
              </a:rPr>
              <a:t>m</a:t>
            </a:r>
            <a:endParaRPr lang="en-US" sz="2800" dirty="0">
              <a:effectLst/>
              <a:latin typeface="Calibri" panose="020F0502020204030204" pitchFamily="34" charset="0"/>
            </a:endParaRPr>
          </a:p>
          <a:p>
            <a:pPr>
              <a:spcBef>
                <a:spcPts val="1800"/>
              </a:spcBef>
              <a:defRPr/>
            </a:pPr>
            <a:r>
              <a:rPr lang="en-US" sz="2600" dirty="0">
                <a:effectLst/>
                <a:latin typeface="Calibri" panose="020F0502020204030204" pitchFamily="34" charset="0"/>
              </a:rPr>
              <a:t>An approximation for N &lt; 100 is:</a:t>
            </a:r>
          </a:p>
        </p:txBody>
      </p:sp>
      <p:sp>
        <p:nvSpPr>
          <p:cNvPr id="58" name="TextBox 57">
            <a:extLst>
              <a:ext uri="{FF2B5EF4-FFF2-40B4-BE49-F238E27FC236}">
                <a16:creationId xmlns:a16="http://schemas.microsoft.com/office/drawing/2014/main" id="{D4E4D7F1-E252-432E-9EC0-E89BF39E36D4}"/>
              </a:ext>
            </a:extLst>
          </p:cNvPr>
          <p:cNvSpPr txBox="1"/>
          <p:nvPr/>
        </p:nvSpPr>
        <p:spPr>
          <a:xfrm>
            <a:off x="9339790" y="2544415"/>
            <a:ext cx="2422261" cy="1384995"/>
          </a:xfrm>
          <a:prstGeom prst="rect">
            <a:avLst/>
          </a:prstGeom>
          <a:noFill/>
        </p:spPr>
        <p:txBody>
          <a:bodyPr wrap="square" rtlCol="0">
            <a:spAutoFit/>
          </a:bodyPr>
          <a:lstStyle/>
          <a:p>
            <a:r>
              <a:rPr lang="en-US" sz="2800" dirty="0">
                <a:solidFill>
                  <a:srgbClr val="00B050"/>
                </a:solidFill>
                <a:effectLst/>
                <a:latin typeface="Calibri" panose="020F0502020204030204" pitchFamily="34" charset="0"/>
                <a:cs typeface="Calibri" panose="020F0502020204030204" pitchFamily="34" charset="0"/>
              </a:rPr>
              <a:t>Return Period of largest event = 1.5N + 1</a:t>
            </a:r>
          </a:p>
        </p:txBody>
      </p:sp>
      <p:sp>
        <p:nvSpPr>
          <p:cNvPr id="35" name="TextBox 34">
            <a:extLst>
              <a:ext uri="{FF2B5EF4-FFF2-40B4-BE49-F238E27FC236}">
                <a16:creationId xmlns:a16="http://schemas.microsoft.com/office/drawing/2014/main" id="{4EF9CD1B-5A49-4E39-83CC-6A4811605CF8}"/>
              </a:ext>
            </a:extLst>
          </p:cNvPr>
          <p:cNvSpPr txBox="1"/>
          <p:nvPr/>
        </p:nvSpPr>
        <p:spPr>
          <a:xfrm>
            <a:off x="199178" y="3452248"/>
            <a:ext cx="2844800" cy="3046988"/>
          </a:xfrm>
          <a:prstGeom prst="rect">
            <a:avLst/>
          </a:prstGeom>
          <a:noFill/>
        </p:spPr>
        <p:txBody>
          <a:bodyPr wrap="square" rtlCol="0">
            <a:spAutoFit/>
          </a:bodyPr>
          <a:lstStyle/>
          <a:p>
            <a:r>
              <a:rPr lang="en-US" sz="2400" dirty="0">
                <a:effectLst/>
                <a:latin typeface="Calibri" panose="020F0502020204030204" pitchFamily="34" charset="0"/>
                <a:cs typeface="Calibri" panose="020F0502020204030204" pitchFamily="34" charset="0"/>
              </a:rPr>
              <a:t>For N=30, </a:t>
            </a:r>
          </a:p>
          <a:p>
            <a:r>
              <a:rPr lang="en-US" sz="2400" dirty="0">
                <a:effectLst/>
                <a:latin typeface="Calibri" panose="020F0502020204030204" pitchFamily="34" charset="0"/>
                <a:cs typeface="Calibri" panose="020F0502020204030204" pitchFamily="34" charset="0"/>
              </a:rPr>
              <a:t>PP</a:t>
            </a:r>
            <a:r>
              <a:rPr lang="en-US" sz="2400" baseline="-25000" dirty="0">
                <a:effectLst/>
                <a:latin typeface="Calibri" panose="020F0502020204030204" pitchFamily="34" charset="0"/>
                <a:cs typeface="Calibri" panose="020F0502020204030204" pitchFamily="34" charset="0"/>
              </a:rPr>
              <a:t>1</a:t>
            </a:r>
            <a:r>
              <a:rPr lang="en-US" sz="2400" dirty="0">
                <a:effectLst/>
                <a:latin typeface="Calibri" panose="020F0502020204030204" pitchFamily="34" charset="0"/>
                <a:cs typeface="Calibri" panose="020F0502020204030204" pitchFamily="34" charset="0"/>
              </a:rPr>
              <a:t> = 0.023</a:t>
            </a:r>
          </a:p>
          <a:p>
            <a:endParaRPr lang="en-US" sz="2400" dirty="0">
              <a:solidFill>
                <a:srgbClr val="C00000"/>
              </a:solidFill>
              <a:effectLst/>
              <a:latin typeface="Calibri" panose="020F0502020204030204" pitchFamily="34" charset="0"/>
              <a:cs typeface="Calibri" panose="020F0502020204030204" pitchFamily="34" charset="0"/>
            </a:endParaRPr>
          </a:p>
          <a:p>
            <a:r>
              <a:rPr lang="en-US" sz="2400" i="1" dirty="0">
                <a:solidFill>
                  <a:srgbClr val="C00000"/>
                </a:solidFill>
                <a:effectLst/>
                <a:latin typeface="Calibri" panose="020F0502020204030204" pitchFamily="34" charset="0"/>
                <a:cs typeface="Calibri" panose="020F0502020204030204" pitchFamily="34" charset="0"/>
              </a:rPr>
              <a:t>Sampling Experiment</a:t>
            </a:r>
          </a:p>
          <a:p>
            <a:r>
              <a:rPr lang="en-US" sz="2400" dirty="0">
                <a:solidFill>
                  <a:srgbClr val="C00000"/>
                </a:solidFill>
                <a:effectLst/>
                <a:latin typeface="Calibri" panose="020F0502020204030204" pitchFamily="34" charset="0"/>
                <a:cs typeface="Calibri" panose="020F0502020204030204" pitchFamily="34" charset="0"/>
              </a:rPr>
              <a:t>Smallest AEP of 30:</a:t>
            </a:r>
          </a:p>
          <a:p>
            <a:r>
              <a:rPr lang="en-US" sz="2400" u="sng" dirty="0">
                <a:solidFill>
                  <a:srgbClr val="C00000"/>
                </a:solidFill>
                <a:effectLst/>
                <a:latin typeface="Calibri" panose="020F0502020204030204" pitchFamily="34" charset="0"/>
                <a:cs typeface="Calibri" panose="020F0502020204030204" pitchFamily="34" charset="0"/>
              </a:rPr>
              <a:t>median</a:t>
            </a:r>
            <a:r>
              <a:rPr lang="en-US" sz="2400" dirty="0">
                <a:solidFill>
                  <a:srgbClr val="C00000"/>
                </a:solidFill>
                <a:effectLst/>
                <a:latin typeface="Calibri" panose="020F0502020204030204" pitchFamily="34" charset="0"/>
                <a:cs typeface="Calibri" panose="020F0502020204030204" pitchFamily="34" charset="0"/>
              </a:rPr>
              <a:t> of 1000 </a:t>
            </a:r>
          </a:p>
          <a:p>
            <a:r>
              <a:rPr lang="en-US" sz="2400" dirty="0">
                <a:solidFill>
                  <a:srgbClr val="C00000"/>
                </a:solidFill>
                <a:effectLst/>
                <a:latin typeface="Calibri" panose="020F0502020204030204" pitchFamily="34" charset="0"/>
                <a:cs typeface="Calibri" panose="020F0502020204030204" pitchFamily="34" charset="0"/>
              </a:rPr>
              <a:t>samples = 0.023</a:t>
            </a:r>
          </a:p>
          <a:p>
            <a:endParaRPr lang="en-US" sz="2400" dirty="0">
              <a:solidFill>
                <a:srgbClr val="C00000"/>
              </a:solidFill>
              <a:effectLst/>
              <a:latin typeface="Calibri" panose="020F0502020204030204" pitchFamily="34" charset="0"/>
              <a:cs typeface="Calibri" panose="020F0502020204030204" pitchFamily="34" charset="0"/>
            </a:endParaRPr>
          </a:p>
        </p:txBody>
      </p:sp>
      <mc:AlternateContent xmlns:mc="http://schemas.openxmlformats.org/markup-compatibility/2006" xmlns:a14="http://schemas.microsoft.com/office/drawing/2010/main">
        <mc:Choice Requires="a14">
          <p:sp>
            <p:nvSpPr>
              <p:cNvPr id="3" name="Object 46">
                <a:extLst>
                  <a:ext uri="{FF2B5EF4-FFF2-40B4-BE49-F238E27FC236}">
                    <a16:creationId xmlns:a16="http://schemas.microsoft.com/office/drawing/2014/main" id="{36DE6F66-0773-9D3C-FFA2-609652BA3AAB}"/>
                  </a:ext>
                </a:extLst>
              </p:cNvPr>
              <p:cNvSpPr txBox="1"/>
              <p:nvPr/>
            </p:nvSpPr>
            <p:spPr bwMode="auto">
              <a:xfrm>
                <a:off x="5869653" y="2687639"/>
                <a:ext cx="2952614" cy="962025"/>
              </a:xfrm>
              <a:prstGeom prst="rect">
                <a:avLst/>
              </a:prstGeom>
              <a:noFill/>
              <a:ln w="15875">
                <a:noFill/>
              </a:ln>
              <a:effectLst/>
            </p:spPr>
            <p:txBody>
              <a:bodyPr>
                <a:noAutofit/>
              </a:bodyPr>
              <a:lstStyle/>
              <a:p>
                <a:pPr/>
                <a14:m>
                  <m:oMathPara xmlns:m="http://schemas.openxmlformats.org/officeDocument/2006/math">
                    <m:oMathParaPr>
                      <m:jc m:val="left"/>
                    </m:oMathParaPr>
                    <m:oMath xmlns:m="http://schemas.openxmlformats.org/officeDocument/2006/math">
                      <m:r>
                        <m:rPr>
                          <m:sty m:val="p"/>
                        </m:rPr>
                        <a:rPr lang="en-US" sz="2600" i="0" smtClean="0">
                          <a:solidFill>
                            <a:srgbClr val="000000"/>
                          </a:solidFill>
                          <a:effectLst/>
                          <a:latin typeface="Cambria Math" panose="02040503050406030204" pitchFamily="18" charset="0"/>
                        </a:rPr>
                        <m:t>P</m:t>
                      </m:r>
                      <m:sSub>
                        <m:sSubPr>
                          <m:ctrlPr>
                            <a:rPr lang="en-US" sz="2600" i="1">
                              <a:solidFill>
                                <a:srgbClr val="000000"/>
                              </a:solidFill>
                              <a:effectLst/>
                              <a:latin typeface="Cambria Math" panose="02040503050406030204" pitchFamily="18" charset="0"/>
                            </a:rPr>
                          </m:ctrlPr>
                        </m:sSubPr>
                        <m:e>
                          <m:r>
                            <m:rPr>
                              <m:sty m:val="p"/>
                            </m:rPr>
                            <a:rPr lang="en-US" sz="2600" i="0">
                              <a:solidFill>
                                <a:srgbClr val="000000"/>
                              </a:solidFill>
                              <a:effectLst/>
                              <a:latin typeface="Cambria Math" panose="02040503050406030204" pitchFamily="18" charset="0"/>
                            </a:rPr>
                            <m:t>P</m:t>
                          </m:r>
                        </m:e>
                        <m:sub>
                          <m:r>
                            <m:rPr>
                              <m:sty m:val="p"/>
                            </m:rPr>
                            <a:rPr lang="en-US" sz="2600" i="0">
                              <a:solidFill>
                                <a:srgbClr val="000000"/>
                              </a:solidFill>
                              <a:effectLst/>
                              <a:latin typeface="Cambria Math" panose="02040503050406030204" pitchFamily="18" charset="0"/>
                            </a:rPr>
                            <m:t>m</m:t>
                          </m:r>
                        </m:sub>
                      </m:sSub>
                      <m:r>
                        <a:rPr lang="en-US" sz="2600" i="0">
                          <a:solidFill>
                            <a:srgbClr val="000000"/>
                          </a:solidFill>
                          <a:effectLst/>
                          <a:latin typeface="Cambria Math" panose="02040503050406030204" pitchFamily="18" charset="0"/>
                        </a:rPr>
                        <m:t>=</m:t>
                      </m:r>
                      <m:f>
                        <m:fPr>
                          <m:ctrlPr>
                            <a:rPr lang="en-US" sz="2600" i="1">
                              <a:solidFill>
                                <a:srgbClr val="000000"/>
                              </a:solidFill>
                              <a:effectLst/>
                              <a:latin typeface="Cambria Math" panose="02040503050406030204" pitchFamily="18" charset="0"/>
                            </a:rPr>
                          </m:ctrlPr>
                        </m:fPr>
                        <m:num>
                          <m:r>
                            <m:rPr>
                              <m:sty m:val="p"/>
                            </m:rPr>
                            <a:rPr lang="en-US" sz="2600" i="0">
                              <a:solidFill>
                                <a:srgbClr val="000000"/>
                              </a:solidFill>
                              <a:effectLst/>
                              <a:latin typeface="Cambria Math" panose="02040503050406030204" pitchFamily="18" charset="0"/>
                            </a:rPr>
                            <m:t>m</m:t>
                          </m:r>
                          <m:r>
                            <a:rPr lang="en-US" sz="2600" i="0">
                              <a:solidFill>
                                <a:srgbClr val="000000"/>
                              </a:solidFill>
                              <a:effectLst/>
                              <a:latin typeface="Cambria Math" panose="02040503050406030204" pitchFamily="18" charset="0"/>
                            </a:rPr>
                            <m:t>−0.3175</m:t>
                          </m:r>
                        </m:num>
                        <m:den>
                          <m:r>
                            <m:rPr>
                              <m:sty m:val="p"/>
                            </m:rPr>
                            <a:rPr lang="en-US" sz="2600" i="0">
                              <a:solidFill>
                                <a:srgbClr val="000000"/>
                              </a:solidFill>
                              <a:effectLst/>
                              <a:latin typeface="Cambria Math" panose="02040503050406030204" pitchFamily="18" charset="0"/>
                            </a:rPr>
                            <m:t>N</m:t>
                          </m:r>
                          <m:r>
                            <a:rPr lang="en-US" sz="2600" i="0">
                              <a:solidFill>
                                <a:srgbClr val="000000"/>
                              </a:solidFill>
                              <a:effectLst/>
                              <a:latin typeface="Cambria Math" panose="02040503050406030204" pitchFamily="18" charset="0"/>
                            </a:rPr>
                            <m:t>+0.365</m:t>
                          </m:r>
                        </m:den>
                      </m:f>
                    </m:oMath>
                  </m:oMathPara>
                </a14:m>
                <a:endParaRPr lang="en-US" sz="2600" dirty="0">
                  <a:effectLst/>
                </a:endParaRPr>
              </a:p>
            </p:txBody>
          </p:sp>
        </mc:Choice>
        <mc:Fallback xmlns="">
          <p:sp>
            <p:nvSpPr>
              <p:cNvPr id="3" name="Object 46">
                <a:extLst>
                  <a:ext uri="{FF2B5EF4-FFF2-40B4-BE49-F238E27FC236}">
                    <a16:creationId xmlns:a16="http://schemas.microsoft.com/office/drawing/2014/main" id="{36DE6F66-0773-9D3C-FFA2-609652BA3AAB}"/>
                  </a:ext>
                </a:extLst>
              </p:cNvPr>
              <p:cNvSpPr txBox="1">
                <a:spLocks noRot="1" noChangeAspect="1" noMove="1" noResize="1" noEditPoints="1" noAdjustHandles="1" noChangeArrowheads="1" noChangeShapeType="1" noTextEdit="1"/>
              </p:cNvSpPr>
              <p:nvPr/>
            </p:nvSpPr>
            <p:spPr bwMode="auto">
              <a:xfrm>
                <a:off x="5869653" y="2687639"/>
                <a:ext cx="2952614" cy="962025"/>
              </a:xfrm>
              <a:prstGeom prst="rect">
                <a:avLst/>
              </a:prstGeom>
              <a:blipFill>
                <a:blip r:embed="rId2"/>
                <a:stretch>
                  <a:fillRect/>
                </a:stretch>
              </a:blipFill>
              <a:ln w="15875">
                <a:noFill/>
              </a:ln>
              <a:effectLst/>
            </p:spPr>
            <p:txBody>
              <a:bodyPr/>
              <a:lstStyle/>
              <a:p>
                <a:r>
                  <a:rPr lang="en-US">
                    <a:noFill/>
                  </a:rPr>
                  <a:t> </a:t>
                </a:r>
              </a:p>
            </p:txBody>
          </p:sp>
        </mc:Fallback>
      </mc:AlternateContent>
      <p:sp>
        <p:nvSpPr>
          <p:cNvPr id="4" name="Rectangle 3">
            <a:extLst>
              <a:ext uri="{FF2B5EF4-FFF2-40B4-BE49-F238E27FC236}">
                <a16:creationId xmlns:a16="http://schemas.microsoft.com/office/drawing/2014/main" id="{ABFB9080-FA5C-BC90-B581-5220C493D577}"/>
              </a:ext>
            </a:extLst>
          </p:cNvPr>
          <p:cNvSpPr/>
          <p:nvPr/>
        </p:nvSpPr>
        <p:spPr bwMode="auto">
          <a:xfrm>
            <a:off x="5856160" y="2607733"/>
            <a:ext cx="3065244" cy="1111445"/>
          </a:xfrm>
          <a:prstGeom prst="rect">
            <a:avLst/>
          </a:prstGeom>
          <a:noFill/>
          <a:ln w="19050" cap="flat" cmpd="sng" algn="ctr">
            <a:solidFill>
              <a:srgbClr val="00B0F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outerShdw blurRad="38100" dist="38100" dir="2700000" algn="tl">
                  <a:srgbClr val="000000">
                    <a:alpha val="43137"/>
                  </a:srgbClr>
                </a:outerShdw>
              </a:effectLst>
              <a:latin typeface="Arial Narrow" pitchFamily="34" charset="0"/>
            </a:endParaRPr>
          </a:p>
        </p:txBody>
      </p:sp>
      <p:grpSp>
        <p:nvGrpSpPr>
          <p:cNvPr id="5" name="Group 4">
            <a:extLst>
              <a:ext uri="{FF2B5EF4-FFF2-40B4-BE49-F238E27FC236}">
                <a16:creationId xmlns:a16="http://schemas.microsoft.com/office/drawing/2014/main" id="{E4BC4618-4509-BBFB-F72B-762A3E99ABF3}"/>
              </a:ext>
            </a:extLst>
          </p:cNvPr>
          <p:cNvGrpSpPr/>
          <p:nvPr/>
        </p:nvGrpSpPr>
        <p:grpSpPr>
          <a:xfrm>
            <a:off x="3673204" y="5874287"/>
            <a:ext cx="6843574" cy="503752"/>
            <a:chOff x="9815226" y="5795768"/>
            <a:chExt cx="6843574" cy="503752"/>
          </a:xfrm>
        </p:grpSpPr>
        <p:sp>
          <p:nvSpPr>
            <p:cNvPr id="6" name="TextBox 5">
              <a:extLst>
                <a:ext uri="{FF2B5EF4-FFF2-40B4-BE49-F238E27FC236}">
                  <a16:creationId xmlns:a16="http://schemas.microsoft.com/office/drawing/2014/main" id="{8B3A328B-367A-0623-C1E4-25B028B200D8}"/>
                </a:ext>
              </a:extLst>
            </p:cNvPr>
            <p:cNvSpPr txBox="1"/>
            <p:nvPr/>
          </p:nvSpPr>
          <p:spPr>
            <a:xfrm>
              <a:off x="9815226" y="5795768"/>
              <a:ext cx="176981" cy="461665"/>
            </a:xfrm>
            <a:prstGeom prst="rect">
              <a:avLst/>
            </a:prstGeom>
            <a:noFill/>
          </p:spPr>
          <p:txBody>
            <a:bodyPr wrap="square" rtlCol="0">
              <a:spAutoFit/>
            </a:bodyPr>
            <a:lstStyle/>
            <a:p>
              <a:r>
                <a:rPr lang="en-US" sz="2400" dirty="0">
                  <a:solidFill>
                    <a:schemeClr val="accent2"/>
                  </a:solidFill>
                  <a:effectLst/>
                  <a:latin typeface="Calibri" panose="020F0502020204030204" pitchFamily="34" charset="0"/>
                  <a:cs typeface="Calibri" panose="020F0502020204030204" pitchFamily="34" charset="0"/>
                </a:rPr>
                <a:t>1</a:t>
              </a:r>
            </a:p>
          </p:txBody>
        </p:sp>
        <p:sp>
          <p:nvSpPr>
            <p:cNvPr id="7" name="TextBox 6">
              <a:extLst>
                <a:ext uri="{FF2B5EF4-FFF2-40B4-BE49-F238E27FC236}">
                  <a16:creationId xmlns:a16="http://schemas.microsoft.com/office/drawing/2014/main" id="{8D0D5E60-B684-DF08-E3ED-855A7500E8CD}"/>
                </a:ext>
              </a:extLst>
            </p:cNvPr>
            <p:cNvSpPr txBox="1"/>
            <p:nvPr/>
          </p:nvSpPr>
          <p:spPr>
            <a:xfrm>
              <a:off x="16481819" y="5837855"/>
              <a:ext cx="176981" cy="461665"/>
            </a:xfrm>
            <a:prstGeom prst="rect">
              <a:avLst/>
            </a:prstGeom>
            <a:noFill/>
          </p:spPr>
          <p:txBody>
            <a:bodyPr wrap="square" rtlCol="0">
              <a:spAutoFit/>
            </a:bodyPr>
            <a:lstStyle/>
            <a:p>
              <a:r>
                <a:rPr lang="en-US" sz="2400" dirty="0">
                  <a:solidFill>
                    <a:schemeClr val="accent2"/>
                  </a:solidFill>
                  <a:effectLst/>
                  <a:latin typeface="Calibri" panose="020F0502020204030204" pitchFamily="34" charset="0"/>
                  <a:cs typeface="Calibri" panose="020F0502020204030204" pitchFamily="34" charset="0"/>
                </a:rPr>
                <a:t>0</a:t>
              </a:r>
            </a:p>
          </p:txBody>
        </p:sp>
      </p:grpSp>
      <p:sp>
        <p:nvSpPr>
          <p:cNvPr id="8" name="Arrow: Left 7">
            <a:extLst>
              <a:ext uri="{FF2B5EF4-FFF2-40B4-BE49-F238E27FC236}">
                <a16:creationId xmlns:a16="http://schemas.microsoft.com/office/drawing/2014/main" id="{38C27AFD-E9BB-0A37-18DB-2E661C6A405D}"/>
              </a:ext>
            </a:extLst>
          </p:cNvPr>
          <p:cNvSpPr/>
          <p:nvPr/>
        </p:nvSpPr>
        <p:spPr bwMode="auto">
          <a:xfrm>
            <a:off x="3318934" y="6012392"/>
            <a:ext cx="399923" cy="215899"/>
          </a:xfrm>
          <a:prstGeom prst="leftArrow">
            <a:avLst>
              <a:gd name="adj1" fmla="val 29227"/>
              <a:gd name="adj2" fmla="val 84622"/>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outerShdw blurRad="38100" dist="38100" dir="2700000" algn="tl">
                  <a:srgbClr val="000000">
                    <a:alpha val="43137"/>
                  </a:srgbClr>
                </a:outerShdw>
              </a:effectLst>
              <a:latin typeface="Arial Narrow" pitchFamily="34" charset="0"/>
            </a:endParaRPr>
          </a:p>
        </p:txBody>
      </p:sp>
      <p:sp>
        <p:nvSpPr>
          <p:cNvPr id="9" name="Line 5">
            <a:extLst>
              <a:ext uri="{FF2B5EF4-FFF2-40B4-BE49-F238E27FC236}">
                <a16:creationId xmlns:a16="http://schemas.microsoft.com/office/drawing/2014/main" id="{B9E1FBAF-578B-6CCF-CFF9-9EA84CD4DCCE}"/>
              </a:ext>
            </a:extLst>
          </p:cNvPr>
          <p:cNvSpPr>
            <a:spLocks noChangeShapeType="1"/>
          </p:cNvSpPr>
          <p:nvPr/>
        </p:nvSpPr>
        <p:spPr bwMode="auto">
          <a:xfrm>
            <a:off x="3580067" y="3928053"/>
            <a:ext cx="0" cy="2057400"/>
          </a:xfrm>
          <a:prstGeom prst="line">
            <a:avLst/>
          </a:prstGeom>
          <a:noFill/>
          <a:ln w="12700">
            <a:solidFill>
              <a:schemeClr val="tx1"/>
            </a:solidFill>
            <a:round/>
            <a:headEnd/>
            <a:tailEnd/>
          </a:ln>
        </p:spPr>
        <p:txBody>
          <a:bodyPr/>
          <a:lstStyle/>
          <a:p>
            <a:pPr>
              <a:defRPr/>
            </a:pPr>
            <a:endParaRPr lang="en-US" dirty="0">
              <a:latin typeface="Calibri" panose="020F050202020403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p:bldP spid="35"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25">
            <a:extLst>
              <a:ext uri="{FF2B5EF4-FFF2-40B4-BE49-F238E27FC236}">
                <a16:creationId xmlns:a16="http://schemas.microsoft.com/office/drawing/2014/main" id="{F9C409C3-CD1E-6C17-5A66-57F36F71264E}"/>
              </a:ext>
            </a:extLst>
          </p:cNvPr>
          <p:cNvPicPr>
            <a:picLocks noChangeAspect="1"/>
          </p:cNvPicPr>
          <p:nvPr/>
        </p:nvPicPr>
        <p:blipFill>
          <a:blip r:embed="rId2"/>
          <a:stretch>
            <a:fillRect/>
          </a:stretch>
        </p:blipFill>
        <p:spPr>
          <a:xfrm>
            <a:off x="6084511" y="1489466"/>
            <a:ext cx="5224242" cy="3768334"/>
          </a:xfrm>
          <a:prstGeom prst="rect">
            <a:avLst/>
          </a:prstGeom>
        </p:spPr>
      </p:pic>
      <p:pic>
        <p:nvPicPr>
          <p:cNvPr id="25" name="Picture 24">
            <a:extLst>
              <a:ext uri="{FF2B5EF4-FFF2-40B4-BE49-F238E27FC236}">
                <a16:creationId xmlns:a16="http://schemas.microsoft.com/office/drawing/2014/main" id="{BF0282F0-EA05-6ACE-645B-11464E35B5C2}"/>
              </a:ext>
            </a:extLst>
          </p:cNvPr>
          <p:cNvPicPr>
            <a:picLocks noChangeAspect="1"/>
          </p:cNvPicPr>
          <p:nvPr/>
        </p:nvPicPr>
        <p:blipFill>
          <a:blip r:embed="rId3"/>
          <a:stretch>
            <a:fillRect/>
          </a:stretch>
        </p:blipFill>
        <p:spPr>
          <a:xfrm>
            <a:off x="690530" y="1620149"/>
            <a:ext cx="5215663" cy="3564699"/>
          </a:xfrm>
          <a:prstGeom prst="rect">
            <a:avLst/>
          </a:prstGeom>
        </p:spPr>
      </p:pic>
      <p:sp>
        <p:nvSpPr>
          <p:cNvPr id="2" name="Title 1">
            <a:extLst>
              <a:ext uri="{FF2B5EF4-FFF2-40B4-BE49-F238E27FC236}">
                <a16:creationId xmlns:a16="http://schemas.microsoft.com/office/drawing/2014/main" id="{B894F0E8-E390-4222-820A-87027BBC1793}"/>
              </a:ext>
            </a:extLst>
          </p:cNvPr>
          <p:cNvSpPr>
            <a:spLocks noGrp="1"/>
          </p:cNvSpPr>
          <p:nvPr>
            <p:ph type="title"/>
          </p:nvPr>
        </p:nvSpPr>
        <p:spPr/>
        <p:txBody>
          <a:bodyPr/>
          <a:lstStyle/>
          <a:p>
            <a:r>
              <a:rPr lang="en-US" dirty="0"/>
              <a:t>Plotting Position Uncertainty, N=30</a:t>
            </a:r>
          </a:p>
        </p:txBody>
      </p:sp>
      <p:sp>
        <p:nvSpPr>
          <p:cNvPr id="4" name="Slide Number Placeholder 3">
            <a:extLst>
              <a:ext uri="{FF2B5EF4-FFF2-40B4-BE49-F238E27FC236}">
                <a16:creationId xmlns:a16="http://schemas.microsoft.com/office/drawing/2014/main" id="{06A2A0C8-A959-4FBF-BBE5-16902E4515B9}"/>
              </a:ext>
            </a:extLst>
          </p:cNvPr>
          <p:cNvSpPr>
            <a:spLocks noGrp="1"/>
          </p:cNvSpPr>
          <p:nvPr>
            <p:ph type="sldNum" sz="quarter" idx="12"/>
          </p:nvPr>
        </p:nvSpPr>
        <p:spPr/>
        <p:txBody>
          <a:bodyPr/>
          <a:lstStyle/>
          <a:p>
            <a:fld id="{59E58734-ED60-4D27-8C35-72E5C714C57E}" type="slidenum">
              <a:rPr lang="en-US" altLang="en-US" smtClean="0"/>
              <a:pPr/>
              <a:t>32</a:t>
            </a:fld>
            <a:endParaRPr lang="en-US" altLang="en-US"/>
          </a:p>
        </p:txBody>
      </p:sp>
      <p:sp>
        <p:nvSpPr>
          <p:cNvPr id="8" name="TextBox 7">
            <a:extLst>
              <a:ext uri="{FF2B5EF4-FFF2-40B4-BE49-F238E27FC236}">
                <a16:creationId xmlns:a16="http://schemas.microsoft.com/office/drawing/2014/main" id="{ED584878-AE15-4A02-9FA4-C764B3D3885A}"/>
              </a:ext>
            </a:extLst>
          </p:cNvPr>
          <p:cNvSpPr txBox="1"/>
          <p:nvPr/>
        </p:nvSpPr>
        <p:spPr>
          <a:xfrm>
            <a:off x="6361635" y="5428347"/>
            <a:ext cx="4535995" cy="646331"/>
          </a:xfrm>
          <a:prstGeom prst="rect">
            <a:avLst/>
          </a:prstGeom>
          <a:noFill/>
        </p:spPr>
        <p:txBody>
          <a:bodyPr wrap="square" rtlCol="0">
            <a:spAutoFit/>
          </a:bodyPr>
          <a:lstStyle/>
          <a:p>
            <a:r>
              <a:rPr lang="en-US" dirty="0">
                <a:effectLst/>
                <a:latin typeface="Calibri" panose="020F0502020204030204" pitchFamily="34" charset="0"/>
                <a:cs typeface="Calibri" panose="020F0502020204030204" pitchFamily="34" charset="0"/>
              </a:rPr>
              <a:t>Plotting Positions versus Rank,</a:t>
            </a:r>
          </a:p>
          <a:p>
            <a:r>
              <a:rPr lang="en-US" dirty="0">
                <a:effectLst/>
                <a:latin typeface="Calibri" panose="020F0502020204030204" pitchFamily="34" charset="0"/>
                <a:cs typeface="Calibri" panose="020F0502020204030204" pitchFamily="34" charset="0"/>
              </a:rPr>
              <a:t>90% confidence interval for largest 3 of 30</a:t>
            </a:r>
          </a:p>
        </p:txBody>
      </p:sp>
      <p:sp>
        <p:nvSpPr>
          <p:cNvPr id="11" name="TextBox 10">
            <a:extLst>
              <a:ext uri="{FF2B5EF4-FFF2-40B4-BE49-F238E27FC236}">
                <a16:creationId xmlns:a16="http://schemas.microsoft.com/office/drawing/2014/main" id="{FBF58633-67B0-4E1A-B1ED-AB18B0DD60F0}"/>
              </a:ext>
            </a:extLst>
          </p:cNvPr>
          <p:cNvSpPr txBox="1"/>
          <p:nvPr/>
        </p:nvSpPr>
        <p:spPr>
          <a:xfrm>
            <a:off x="1655098" y="5428347"/>
            <a:ext cx="4269102" cy="646331"/>
          </a:xfrm>
          <a:prstGeom prst="rect">
            <a:avLst/>
          </a:prstGeom>
          <a:noFill/>
        </p:spPr>
        <p:txBody>
          <a:bodyPr wrap="square" rtlCol="0">
            <a:spAutoFit/>
          </a:bodyPr>
          <a:lstStyle/>
          <a:p>
            <a:r>
              <a:rPr lang="en-US" dirty="0">
                <a:effectLst/>
                <a:latin typeface="Calibri" panose="020F0502020204030204" pitchFamily="34" charset="0"/>
                <a:cs typeface="Calibri" panose="020F0502020204030204" pitchFamily="34" charset="0"/>
              </a:rPr>
              <a:t>Relative frequency of AEP of largest event (smallest AEP) in sample N=30</a:t>
            </a:r>
          </a:p>
        </p:txBody>
      </p:sp>
      <p:cxnSp>
        <p:nvCxnSpPr>
          <p:cNvPr id="17" name="Straight Arrow Connector 16">
            <a:extLst>
              <a:ext uri="{FF2B5EF4-FFF2-40B4-BE49-F238E27FC236}">
                <a16:creationId xmlns:a16="http://schemas.microsoft.com/office/drawing/2014/main" id="{44CB74E6-C037-B5BC-4C0B-7EB8BE937AC2}"/>
              </a:ext>
            </a:extLst>
          </p:cNvPr>
          <p:cNvCxnSpPr>
            <a:cxnSpLocks/>
          </p:cNvCxnSpPr>
          <p:nvPr/>
        </p:nvCxnSpPr>
        <p:spPr bwMode="auto">
          <a:xfrm flipV="1">
            <a:off x="4436533" y="1913467"/>
            <a:ext cx="5190067" cy="1525509"/>
          </a:xfrm>
          <a:prstGeom prst="straightConnector1">
            <a:avLst/>
          </a:prstGeom>
          <a:solidFill>
            <a:schemeClr val="accent1"/>
          </a:solidFill>
          <a:ln w="9525" cap="flat" cmpd="sng" algn="ctr">
            <a:solidFill>
              <a:schemeClr val="tx1"/>
            </a:solidFill>
            <a:prstDash val="solid"/>
            <a:round/>
            <a:headEnd type="none" w="med" len="med"/>
            <a:tailEnd type="arrow" w="med" len="lg"/>
          </a:ln>
          <a:effectLst/>
        </p:spPr>
      </p:cxnSp>
      <p:sp>
        <p:nvSpPr>
          <p:cNvPr id="27" name="TextBox 26">
            <a:extLst>
              <a:ext uri="{FF2B5EF4-FFF2-40B4-BE49-F238E27FC236}">
                <a16:creationId xmlns:a16="http://schemas.microsoft.com/office/drawing/2014/main" id="{E5D4DCB8-91A2-1B63-1E63-1A64B22FA032}"/>
              </a:ext>
            </a:extLst>
          </p:cNvPr>
          <p:cNvSpPr txBox="1"/>
          <p:nvPr/>
        </p:nvSpPr>
        <p:spPr>
          <a:xfrm>
            <a:off x="1372527" y="2668165"/>
            <a:ext cx="1080654" cy="523220"/>
          </a:xfrm>
          <a:prstGeom prst="rect">
            <a:avLst/>
          </a:prstGeom>
          <a:noFill/>
        </p:spPr>
        <p:txBody>
          <a:bodyPr wrap="square" rtlCol="0">
            <a:spAutoFit/>
          </a:bodyPr>
          <a:lstStyle/>
          <a:p>
            <a:r>
              <a:rPr lang="en-US" sz="2800" dirty="0">
                <a:effectLst/>
                <a:latin typeface="Calibri" panose="020F0502020204030204" pitchFamily="34" charset="0"/>
                <a:cs typeface="Calibri" panose="020F0502020204030204" pitchFamily="34" charset="0"/>
              </a:rPr>
              <a:t>N=30</a:t>
            </a:r>
          </a:p>
        </p:txBody>
      </p:sp>
      <p:sp>
        <p:nvSpPr>
          <p:cNvPr id="28" name="TextBox 27">
            <a:extLst>
              <a:ext uri="{FF2B5EF4-FFF2-40B4-BE49-F238E27FC236}">
                <a16:creationId xmlns:a16="http://schemas.microsoft.com/office/drawing/2014/main" id="{A2FC62A8-7716-0182-CCD8-2CD0F8EA3165}"/>
              </a:ext>
            </a:extLst>
          </p:cNvPr>
          <p:cNvSpPr txBox="1"/>
          <p:nvPr/>
        </p:nvSpPr>
        <p:spPr>
          <a:xfrm>
            <a:off x="9652196" y="2331037"/>
            <a:ext cx="1487785" cy="830997"/>
          </a:xfrm>
          <a:prstGeom prst="rect">
            <a:avLst/>
          </a:prstGeom>
          <a:noFill/>
        </p:spPr>
        <p:txBody>
          <a:bodyPr wrap="square" rtlCol="0">
            <a:spAutoFit/>
          </a:bodyPr>
          <a:lstStyle/>
          <a:p>
            <a:pPr algn="ctr"/>
            <a:r>
              <a:rPr lang="en-US" sz="2400" dirty="0">
                <a:effectLst/>
                <a:latin typeface="Calibri" panose="020F0502020204030204" pitchFamily="34" charset="0"/>
                <a:cs typeface="Calibri" panose="020F0502020204030204" pitchFamily="34" charset="0"/>
              </a:rPr>
              <a:t>90% intervals</a:t>
            </a:r>
          </a:p>
        </p:txBody>
      </p:sp>
      <p:sp>
        <p:nvSpPr>
          <p:cNvPr id="29" name="Rectangle 28">
            <a:extLst>
              <a:ext uri="{FF2B5EF4-FFF2-40B4-BE49-F238E27FC236}">
                <a16:creationId xmlns:a16="http://schemas.microsoft.com/office/drawing/2014/main" id="{20C0A2A5-512A-1BD1-5400-B2E84D7BB97B}"/>
              </a:ext>
            </a:extLst>
          </p:cNvPr>
          <p:cNvSpPr/>
          <p:nvPr/>
        </p:nvSpPr>
        <p:spPr bwMode="auto">
          <a:xfrm>
            <a:off x="3334326" y="2124364"/>
            <a:ext cx="1376218" cy="2586181"/>
          </a:xfrm>
          <a:prstGeom prst="rect">
            <a:avLst/>
          </a:prstGeom>
          <a:solidFill>
            <a:srgbClr val="FFFF99">
              <a:alpha val="27059"/>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outerShdw blurRad="38100" dist="38100" dir="2700000" algn="tl">
                  <a:srgbClr val="000000">
                    <a:alpha val="43137"/>
                  </a:srgbClr>
                </a:outerShdw>
              </a:effectLst>
              <a:latin typeface="Arial Narrow" pitchFamily="34" charset="0"/>
            </a:endParaRPr>
          </a:p>
        </p:txBody>
      </p:sp>
    </p:spTree>
    <p:extLst>
      <p:ext uri="{BB962C8B-B14F-4D97-AF65-F5344CB8AC3E}">
        <p14:creationId xmlns:p14="http://schemas.microsoft.com/office/powerpoint/2010/main" val="24384659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99B81F77-2376-BB81-2211-E698E371F6B4}"/>
              </a:ext>
            </a:extLst>
          </p:cNvPr>
          <p:cNvPicPr>
            <a:picLocks noChangeAspect="1"/>
          </p:cNvPicPr>
          <p:nvPr/>
        </p:nvPicPr>
        <p:blipFill>
          <a:blip r:embed="rId2"/>
          <a:stretch>
            <a:fillRect/>
          </a:stretch>
        </p:blipFill>
        <p:spPr>
          <a:xfrm>
            <a:off x="6096000" y="1489466"/>
            <a:ext cx="5224242" cy="3768334"/>
          </a:xfrm>
          <a:prstGeom prst="rect">
            <a:avLst/>
          </a:prstGeom>
        </p:spPr>
      </p:pic>
      <p:pic>
        <p:nvPicPr>
          <p:cNvPr id="5" name="Picture 4">
            <a:extLst>
              <a:ext uri="{FF2B5EF4-FFF2-40B4-BE49-F238E27FC236}">
                <a16:creationId xmlns:a16="http://schemas.microsoft.com/office/drawing/2014/main" id="{8A04B3CB-4EC3-0B88-89BA-912A90FA181D}"/>
              </a:ext>
            </a:extLst>
          </p:cNvPr>
          <p:cNvPicPr>
            <a:picLocks noChangeAspect="1"/>
          </p:cNvPicPr>
          <p:nvPr/>
        </p:nvPicPr>
        <p:blipFill>
          <a:blip r:embed="rId3"/>
          <a:stretch>
            <a:fillRect/>
          </a:stretch>
        </p:blipFill>
        <p:spPr>
          <a:xfrm>
            <a:off x="690529" y="1620149"/>
            <a:ext cx="5215661" cy="3564698"/>
          </a:xfrm>
          <a:prstGeom prst="rect">
            <a:avLst/>
          </a:prstGeom>
        </p:spPr>
      </p:pic>
      <p:sp>
        <p:nvSpPr>
          <p:cNvPr id="2" name="Title 1">
            <a:extLst>
              <a:ext uri="{FF2B5EF4-FFF2-40B4-BE49-F238E27FC236}">
                <a16:creationId xmlns:a16="http://schemas.microsoft.com/office/drawing/2014/main" id="{B894F0E8-E390-4222-820A-87027BBC1793}"/>
              </a:ext>
            </a:extLst>
          </p:cNvPr>
          <p:cNvSpPr>
            <a:spLocks noGrp="1"/>
          </p:cNvSpPr>
          <p:nvPr>
            <p:ph type="title"/>
          </p:nvPr>
        </p:nvSpPr>
        <p:spPr/>
        <p:txBody>
          <a:bodyPr/>
          <a:lstStyle/>
          <a:p>
            <a:r>
              <a:rPr lang="en-US" dirty="0"/>
              <a:t>Plotting Position Uncertainty, N=62</a:t>
            </a:r>
          </a:p>
        </p:txBody>
      </p:sp>
      <p:sp>
        <p:nvSpPr>
          <p:cNvPr id="4" name="Slide Number Placeholder 3">
            <a:extLst>
              <a:ext uri="{FF2B5EF4-FFF2-40B4-BE49-F238E27FC236}">
                <a16:creationId xmlns:a16="http://schemas.microsoft.com/office/drawing/2014/main" id="{06A2A0C8-A959-4FBF-BBE5-16902E4515B9}"/>
              </a:ext>
            </a:extLst>
          </p:cNvPr>
          <p:cNvSpPr>
            <a:spLocks noGrp="1"/>
          </p:cNvSpPr>
          <p:nvPr>
            <p:ph type="sldNum" sz="quarter" idx="12"/>
          </p:nvPr>
        </p:nvSpPr>
        <p:spPr/>
        <p:txBody>
          <a:bodyPr/>
          <a:lstStyle/>
          <a:p>
            <a:fld id="{59E58734-ED60-4D27-8C35-72E5C714C57E}" type="slidenum">
              <a:rPr lang="en-US" altLang="en-US" smtClean="0"/>
              <a:pPr/>
              <a:t>33</a:t>
            </a:fld>
            <a:endParaRPr lang="en-US" altLang="en-US"/>
          </a:p>
        </p:txBody>
      </p:sp>
      <p:sp>
        <p:nvSpPr>
          <p:cNvPr id="8" name="TextBox 7">
            <a:extLst>
              <a:ext uri="{FF2B5EF4-FFF2-40B4-BE49-F238E27FC236}">
                <a16:creationId xmlns:a16="http://schemas.microsoft.com/office/drawing/2014/main" id="{ED584878-AE15-4A02-9FA4-C764B3D3885A}"/>
              </a:ext>
            </a:extLst>
          </p:cNvPr>
          <p:cNvSpPr txBox="1"/>
          <p:nvPr/>
        </p:nvSpPr>
        <p:spPr>
          <a:xfrm>
            <a:off x="6361635" y="5428347"/>
            <a:ext cx="4535995" cy="646331"/>
          </a:xfrm>
          <a:prstGeom prst="rect">
            <a:avLst/>
          </a:prstGeom>
          <a:noFill/>
        </p:spPr>
        <p:txBody>
          <a:bodyPr wrap="square" rtlCol="0">
            <a:spAutoFit/>
          </a:bodyPr>
          <a:lstStyle/>
          <a:p>
            <a:r>
              <a:rPr lang="en-US" dirty="0">
                <a:effectLst/>
                <a:latin typeface="Calibri" panose="020F0502020204030204" pitchFamily="34" charset="0"/>
                <a:cs typeface="Calibri" panose="020F0502020204030204" pitchFamily="34" charset="0"/>
              </a:rPr>
              <a:t>Plotting Positions versus Rank,</a:t>
            </a:r>
          </a:p>
          <a:p>
            <a:r>
              <a:rPr lang="en-US" dirty="0">
                <a:effectLst/>
                <a:latin typeface="Calibri" panose="020F0502020204030204" pitchFamily="34" charset="0"/>
                <a:cs typeface="Calibri" panose="020F0502020204030204" pitchFamily="34" charset="0"/>
              </a:rPr>
              <a:t>90% confidence interval for largest 3 of 62</a:t>
            </a:r>
          </a:p>
        </p:txBody>
      </p:sp>
      <p:sp>
        <p:nvSpPr>
          <p:cNvPr id="11" name="TextBox 10">
            <a:extLst>
              <a:ext uri="{FF2B5EF4-FFF2-40B4-BE49-F238E27FC236}">
                <a16:creationId xmlns:a16="http://schemas.microsoft.com/office/drawing/2014/main" id="{FBF58633-67B0-4E1A-B1ED-AB18B0DD60F0}"/>
              </a:ext>
            </a:extLst>
          </p:cNvPr>
          <p:cNvSpPr txBox="1"/>
          <p:nvPr/>
        </p:nvSpPr>
        <p:spPr>
          <a:xfrm>
            <a:off x="1655098" y="5428347"/>
            <a:ext cx="4269102" cy="646331"/>
          </a:xfrm>
          <a:prstGeom prst="rect">
            <a:avLst/>
          </a:prstGeom>
          <a:noFill/>
        </p:spPr>
        <p:txBody>
          <a:bodyPr wrap="square" rtlCol="0">
            <a:spAutoFit/>
          </a:bodyPr>
          <a:lstStyle/>
          <a:p>
            <a:r>
              <a:rPr lang="en-US" dirty="0">
                <a:effectLst/>
                <a:latin typeface="Calibri" panose="020F0502020204030204" pitchFamily="34" charset="0"/>
                <a:cs typeface="Calibri" panose="020F0502020204030204" pitchFamily="34" charset="0"/>
              </a:rPr>
              <a:t>Relative frequency of AEP of largest event (smallest AEP) in sample N=62</a:t>
            </a:r>
          </a:p>
        </p:txBody>
      </p:sp>
      <p:cxnSp>
        <p:nvCxnSpPr>
          <p:cNvPr id="17" name="Straight Arrow Connector 16">
            <a:extLst>
              <a:ext uri="{FF2B5EF4-FFF2-40B4-BE49-F238E27FC236}">
                <a16:creationId xmlns:a16="http://schemas.microsoft.com/office/drawing/2014/main" id="{44CB74E6-C037-B5BC-4C0B-7EB8BE937AC2}"/>
              </a:ext>
            </a:extLst>
          </p:cNvPr>
          <p:cNvCxnSpPr>
            <a:cxnSpLocks/>
          </p:cNvCxnSpPr>
          <p:nvPr/>
        </p:nvCxnSpPr>
        <p:spPr bwMode="auto">
          <a:xfrm flipV="1">
            <a:off x="4618182" y="1903491"/>
            <a:ext cx="4980709" cy="1463973"/>
          </a:xfrm>
          <a:prstGeom prst="straightConnector1">
            <a:avLst/>
          </a:prstGeom>
          <a:solidFill>
            <a:schemeClr val="accent1"/>
          </a:solidFill>
          <a:ln w="9525" cap="flat" cmpd="sng" algn="ctr">
            <a:solidFill>
              <a:schemeClr val="tx1"/>
            </a:solidFill>
            <a:prstDash val="solid"/>
            <a:round/>
            <a:headEnd type="none" w="med" len="med"/>
            <a:tailEnd type="arrow" w="med" len="lg"/>
          </a:ln>
          <a:effectLst/>
        </p:spPr>
      </p:cxnSp>
      <p:sp>
        <p:nvSpPr>
          <p:cNvPr id="9" name="TextBox 8">
            <a:extLst>
              <a:ext uri="{FF2B5EF4-FFF2-40B4-BE49-F238E27FC236}">
                <a16:creationId xmlns:a16="http://schemas.microsoft.com/office/drawing/2014/main" id="{11743823-152A-C12F-1A5B-34B5EF82F492}"/>
              </a:ext>
            </a:extLst>
          </p:cNvPr>
          <p:cNvSpPr txBox="1"/>
          <p:nvPr/>
        </p:nvSpPr>
        <p:spPr>
          <a:xfrm>
            <a:off x="1372527" y="2668165"/>
            <a:ext cx="1080654" cy="523220"/>
          </a:xfrm>
          <a:prstGeom prst="rect">
            <a:avLst/>
          </a:prstGeom>
          <a:noFill/>
        </p:spPr>
        <p:txBody>
          <a:bodyPr wrap="square" rtlCol="0">
            <a:spAutoFit/>
          </a:bodyPr>
          <a:lstStyle/>
          <a:p>
            <a:r>
              <a:rPr lang="en-US" sz="2800" dirty="0">
                <a:effectLst/>
                <a:latin typeface="Calibri" panose="020F0502020204030204" pitchFamily="34" charset="0"/>
                <a:cs typeface="Calibri" panose="020F0502020204030204" pitchFamily="34" charset="0"/>
              </a:rPr>
              <a:t>N=62</a:t>
            </a:r>
          </a:p>
        </p:txBody>
      </p:sp>
      <p:sp>
        <p:nvSpPr>
          <p:cNvPr id="10" name="TextBox 9">
            <a:extLst>
              <a:ext uri="{FF2B5EF4-FFF2-40B4-BE49-F238E27FC236}">
                <a16:creationId xmlns:a16="http://schemas.microsoft.com/office/drawing/2014/main" id="{70B01C49-CB20-6C44-F30E-62980F194B51}"/>
              </a:ext>
            </a:extLst>
          </p:cNvPr>
          <p:cNvSpPr txBox="1"/>
          <p:nvPr/>
        </p:nvSpPr>
        <p:spPr>
          <a:xfrm>
            <a:off x="9652196" y="2331037"/>
            <a:ext cx="1487785" cy="830997"/>
          </a:xfrm>
          <a:prstGeom prst="rect">
            <a:avLst/>
          </a:prstGeom>
          <a:noFill/>
        </p:spPr>
        <p:txBody>
          <a:bodyPr wrap="square" rtlCol="0">
            <a:spAutoFit/>
          </a:bodyPr>
          <a:lstStyle/>
          <a:p>
            <a:pPr algn="ctr"/>
            <a:r>
              <a:rPr lang="en-US" sz="2400" dirty="0">
                <a:effectLst/>
                <a:latin typeface="Calibri" panose="020F0502020204030204" pitchFamily="34" charset="0"/>
                <a:cs typeface="Calibri" panose="020F0502020204030204" pitchFamily="34" charset="0"/>
              </a:rPr>
              <a:t>90% intervals</a:t>
            </a:r>
          </a:p>
        </p:txBody>
      </p:sp>
    </p:spTree>
    <p:extLst>
      <p:ext uri="{BB962C8B-B14F-4D97-AF65-F5344CB8AC3E}">
        <p14:creationId xmlns:p14="http://schemas.microsoft.com/office/powerpoint/2010/main" val="186141587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A825B6B0-CE6C-3761-7E4E-709149215583}"/>
              </a:ext>
            </a:extLst>
          </p:cNvPr>
          <p:cNvPicPr>
            <a:picLocks noChangeAspect="1"/>
          </p:cNvPicPr>
          <p:nvPr/>
        </p:nvPicPr>
        <p:blipFill>
          <a:blip r:embed="rId2"/>
          <a:stretch>
            <a:fillRect/>
          </a:stretch>
        </p:blipFill>
        <p:spPr>
          <a:xfrm>
            <a:off x="700856" y="1626991"/>
            <a:ext cx="5195636" cy="3551011"/>
          </a:xfrm>
          <a:prstGeom prst="rect">
            <a:avLst/>
          </a:prstGeom>
        </p:spPr>
      </p:pic>
      <p:pic>
        <p:nvPicPr>
          <p:cNvPr id="6" name="Picture 5">
            <a:extLst>
              <a:ext uri="{FF2B5EF4-FFF2-40B4-BE49-F238E27FC236}">
                <a16:creationId xmlns:a16="http://schemas.microsoft.com/office/drawing/2014/main" id="{E08DFDB6-F948-85F7-1655-1F523C05100A}"/>
              </a:ext>
            </a:extLst>
          </p:cNvPr>
          <p:cNvPicPr>
            <a:picLocks noChangeAspect="1"/>
          </p:cNvPicPr>
          <p:nvPr/>
        </p:nvPicPr>
        <p:blipFill>
          <a:blip r:embed="rId3"/>
          <a:stretch>
            <a:fillRect/>
          </a:stretch>
        </p:blipFill>
        <p:spPr>
          <a:xfrm>
            <a:off x="6086764" y="1489466"/>
            <a:ext cx="5224242" cy="3768334"/>
          </a:xfrm>
          <a:prstGeom prst="rect">
            <a:avLst/>
          </a:prstGeom>
        </p:spPr>
      </p:pic>
      <p:sp>
        <p:nvSpPr>
          <p:cNvPr id="2" name="Title 1">
            <a:extLst>
              <a:ext uri="{FF2B5EF4-FFF2-40B4-BE49-F238E27FC236}">
                <a16:creationId xmlns:a16="http://schemas.microsoft.com/office/drawing/2014/main" id="{B894F0E8-E390-4222-820A-87027BBC1793}"/>
              </a:ext>
            </a:extLst>
          </p:cNvPr>
          <p:cNvSpPr>
            <a:spLocks noGrp="1"/>
          </p:cNvSpPr>
          <p:nvPr>
            <p:ph type="title"/>
          </p:nvPr>
        </p:nvSpPr>
        <p:spPr/>
        <p:txBody>
          <a:bodyPr/>
          <a:lstStyle/>
          <a:p>
            <a:r>
              <a:rPr lang="en-US" dirty="0"/>
              <a:t>Plotting Position Uncertainty, N=100</a:t>
            </a:r>
          </a:p>
        </p:txBody>
      </p:sp>
      <p:sp>
        <p:nvSpPr>
          <p:cNvPr id="4" name="Slide Number Placeholder 3">
            <a:extLst>
              <a:ext uri="{FF2B5EF4-FFF2-40B4-BE49-F238E27FC236}">
                <a16:creationId xmlns:a16="http://schemas.microsoft.com/office/drawing/2014/main" id="{06A2A0C8-A959-4FBF-BBE5-16902E4515B9}"/>
              </a:ext>
            </a:extLst>
          </p:cNvPr>
          <p:cNvSpPr>
            <a:spLocks noGrp="1"/>
          </p:cNvSpPr>
          <p:nvPr>
            <p:ph type="sldNum" sz="quarter" idx="12"/>
          </p:nvPr>
        </p:nvSpPr>
        <p:spPr/>
        <p:txBody>
          <a:bodyPr/>
          <a:lstStyle/>
          <a:p>
            <a:fld id="{59E58734-ED60-4D27-8C35-72E5C714C57E}" type="slidenum">
              <a:rPr lang="en-US" altLang="en-US" smtClean="0"/>
              <a:pPr/>
              <a:t>34</a:t>
            </a:fld>
            <a:endParaRPr lang="en-US" altLang="en-US" dirty="0"/>
          </a:p>
        </p:txBody>
      </p:sp>
      <p:sp>
        <p:nvSpPr>
          <p:cNvPr id="8" name="TextBox 7">
            <a:extLst>
              <a:ext uri="{FF2B5EF4-FFF2-40B4-BE49-F238E27FC236}">
                <a16:creationId xmlns:a16="http://schemas.microsoft.com/office/drawing/2014/main" id="{ED584878-AE15-4A02-9FA4-C764B3D3885A}"/>
              </a:ext>
            </a:extLst>
          </p:cNvPr>
          <p:cNvSpPr txBox="1"/>
          <p:nvPr/>
        </p:nvSpPr>
        <p:spPr>
          <a:xfrm>
            <a:off x="6361635" y="5428347"/>
            <a:ext cx="4535995" cy="646331"/>
          </a:xfrm>
          <a:prstGeom prst="rect">
            <a:avLst/>
          </a:prstGeom>
          <a:noFill/>
        </p:spPr>
        <p:txBody>
          <a:bodyPr wrap="square" rtlCol="0">
            <a:spAutoFit/>
          </a:bodyPr>
          <a:lstStyle/>
          <a:p>
            <a:r>
              <a:rPr lang="en-US" dirty="0">
                <a:effectLst/>
                <a:latin typeface="Calibri" panose="020F0502020204030204" pitchFamily="34" charset="0"/>
                <a:cs typeface="Calibri" panose="020F0502020204030204" pitchFamily="34" charset="0"/>
              </a:rPr>
              <a:t>Plotting Positions versus Rank,</a:t>
            </a:r>
          </a:p>
          <a:p>
            <a:r>
              <a:rPr lang="en-US" dirty="0">
                <a:effectLst/>
                <a:latin typeface="Calibri" panose="020F0502020204030204" pitchFamily="34" charset="0"/>
                <a:cs typeface="Calibri" panose="020F0502020204030204" pitchFamily="34" charset="0"/>
              </a:rPr>
              <a:t>90% confidence interval for largest 3 of 100</a:t>
            </a:r>
          </a:p>
        </p:txBody>
      </p:sp>
      <p:sp>
        <p:nvSpPr>
          <p:cNvPr id="11" name="TextBox 10">
            <a:extLst>
              <a:ext uri="{FF2B5EF4-FFF2-40B4-BE49-F238E27FC236}">
                <a16:creationId xmlns:a16="http://schemas.microsoft.com/office/drawing/2014/main" id="{FBF58633-67B0-4E1A-B1ED-AB18B0DD60F0}"/>
              </a:ext>
            </a:extLst>
          </p:cNvPr>
          <p:cNvSpPr txBox="1"/>
          <p:nvPr/>
        </p:nvSpPr>
        <p:spPr>
          <a:xfrm>
            <a:off x="1655098" y="5428347"/>
            <a:ext cx="4269102" cy="646331"/>
          </a:xfrm>
          <a:prstGeom prst="rect">
            <a:avLst/>
          </a:prstGeom>
          <a:noFill/>
        </p:spPr>
        <p:txBody>
          <a:bodyPr wrap="square" rtlCol="0">
            <a:spAutoFit/>
          </a:bodyPr>
          <a:lstStyle/>
          <a:p>
            <a:r>
              <a:rPr lang="en-US" dirty="0">
                <a:effectLst/>
                <a:latin typeface="Calibri" panose="020F0502020204030204" pitchFamily="34" charset="0"/>
                <a:cs typeface="Calibri" panose="020F0502020204030204" pitchFamily="34" charset="0"/>
              </a:rPr>
              <a:t>Relative frequency of AEP of largest event (smallest AEP) in sample N=100</a:t>
            </a:r>
          </a:p>
        </p:txBody>
      </p:sp>
      <p:cxnSp>
        <p:nvCxnSpPr>
          <p:cNvPr id="17" name="Straight Arrow Connector 16">
            <a:extLst>
              <a:ext uri="{FF2B5EF4-FFF2-40B4-BE49-F238E27FC236}">
                <a16:creationId xmlns:a16="http://schemas.microsoft.com/office/drawing/2014/main" id="{44CB74E6-C037-B5BC-4C0B-7EB8BE937AC2}"/>
              </a:ext>
            </a:extLst>
          </p:cNvPr>
          <p:cNvCxnSpPr>
            <a:cxnSpLocks/>
          </p:cNvCxnSpPr>
          <p:nvPr/>
        </p:nvCxnSpPr>
        <p:spPr bwMode="auto">
          <a:xfrm flipV="1">
            <a:off x="4886840" y="1913467"/>
            <a:ext cx="4739760" cy="1393151"/>
          </a:xfrm>
          <a:prstGeom prst="straightConnector1">
            <a:avLst/>
          </a:prstGeom>
          <a:solidFill>
            <a:schemeClr val="accent1"/>
          </a:solidFill>
          <a:ln w="9525" cap="flat" cmpd="sng" algn="ctr">
            <a:solidFill>
              <a:schemeClr val="tx1"/>
            </a:solidFill>
            <a:prstDash val="solid"/>
            <a:round/>
            <a:headEnd type="none" w="med" len="med"/>
            <a:tailEnd type="arrow" w="med" len="lg"/>
          </a:ln>
          <a:effectLst/>
        </p:spPr>
      </p:cxnSp>
      <p:sp>
        <p:nvSpPr>
          <p:cNvPr id="14" name="TextBox 13">
            <a:extLst>
              <a:ext uri="{FF2B5EF4-FFF2-40B4-BE49-F238E27FC236}">
                <a16:creationId xmlns:a16="http://schemas.microsoft.com/office/drawing/2014/main" id="{2F45A1AD-5F3F-1440-A002-F9644CFF661D}"/>
              </a:ext>
            </a:extLst>
          </p:cNvPr>
          <p:cNvSpPr txBox="1"/>
          <p:nvPr/>
        </p:nvSpPr>
        <p:spPr>
          <a:xfrm>
            <a:off x="1372526" y="2668165"/>
            <a:ext cx="1192873" cy="523220"/>
          </a:xfrm>
          <a:prstGeom prst="rect">
            <a:avLst/>
          </a:prstGeom>
          <a:noFill/>
        </p:spPr>
        <p:txBody>
          <a:bodyPr wrap="square" rtlCol="0">
            <a:spAutoFit/>
          </a:bodyPr>
          <a:lstStyle/>
          <a:p>
            <a:r>
              <a:rPr lang="en-US" sz="2800" dirty="0">
                <a:effectLst/>
                <a:latin typeface="Calibri" panose="020F0502020204030204" pitchFamily="34" charset="0"/>
                <a:cs typeface="Calibri" panose="020F0502020204030204" pitchFamily="34" charset="0"/>
              </a:rPr>
              <a:t>N=100</a:t>
            </a:r>
          </a:p>
        </p:txBody>
      </p:sp>
      <p:sp>
        <p:nvSpPr>
          <p:cNvPr id="15" name="TextBox 14">
            <a:extLst>
              <a:ext uri="{FF2B5EF4-FFF2-40B4-BE49-F238E27FC236}">
                <a16:creationId xmlns:a16="http://schemas.microsoft.com/office/drawing/2014/main" id="{F9BD835C-829F-5ACE-11D0-0F33A36F27F1}"/>
              </a:ext>
            </a:extLst>
          </p:cNvPr>
          <p:cNvSpPr txBox="1"/>
          <p:nvPr/>
        </p:nvSpPr>
        <p:spPr>
          <a:xfrm>
            <a:off x="9652196" y="2331037"/>
            <a:ext cx="1487785" cy="830997"/>
          </a:xfrm>
          <a:prstGeom prst="rect">
            <a:avLst/>
          </a:prstGeom>
          <a:noFill/>
        </p:spPr>
        <p:txBody>
          <a:bodyPr wrap="square" rtlCol="0">
            <a:spAutoFit/>
          </a:bodyPr>
          <a:lstStyle/>
          <a:p>
            <a:pPr algn="ctr"/>
            <a:r>
              <a:rPr lang="en-US" sz="2400" dirty="0">
                <a:effectLst/>
                <a:latin typeface="Calibri" panose="020F0502020204030204" pitchFamily="34" charset="0"/>
                <a:cs typeface="Calibri" panose="020F0502020204030204" pitchFamily="34" charset="0"/>
              </a:rPr>
              <a:t>90% intervals</a:t>
            </a:r>
          </a:p>
        </p:txBody>
      </p:sp>
    </p:spTree>
    <p:extLst>
      <p:ext uri="{BB962C8B-B14F-4D97-AF65-F5344CB8AC3E}">
        <p14:creationId xmlns:p14="http://schemas.microsoft.com/office/powerpoint/2010/main" val="182776326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fld id="{A726EF53-93D7-4CFF-BB1A-B7B4D3CD9264}" type="slidenum">
              <a:rPr lang="en-US" altLang="en-US">
                <a:latin typeface="Calibri" panose="020F0502020204030204" pitchFamily="34" charset="0"/>
              </a:rPr>
              <a:pPr eaLnBrk="1" hangingPunct="1"/>
              <a:t>35</a:t>
            </a:fld>
            <a:endParaRPr lang="en-US" altLang="en-US" dirty="0">
              <a:latin typeface="Calibri" panose="020F0502020204030204" pitchFamily="34" charset="0"/>
            </a:endParaRPr>
          </a:p>
        </p:txBody>
      </p:sp>
      <p:sp>
        <p:nvSpPr>
          <p:cNvPr id="52226" name="Rectangle 2"/>
          <p:cNvSpPr>
            <a:spLocks noGrp="1" noChangeArrowheads="1"/>
          </p:cNvSpPr>
          <p:nvPr>
            <p:ph type="title"/>
          </p:nvPr>
        </p:nvSpPr>
        <p:spPr/>
        <p:txBody>
          <a:bodyPr/>
          <a:lstStyle/>
          <a:p>
            <a:pPr eaLnBrk="1" hangingPunct="1">
              <a:defRPr/>
            </a:pPr>
            <a:r>
              <a:rPr lang="en-US" dirty="0"/>
              <a:t>Plotting Position Choice</a:t>
            </a:r>
          </a:p>
        </p:txBody>
      </p:sp>
      <p:sp>
        <p:nvSpPr>
          <p:cNvPr id="28676" name="Text Box 5"/>
          <p:cNvSpPr txBox="1">
            <a:spLocks noChangeArrowheads="1"/>
          </p:cNvSpPr>
          <p:nvPr/>
        </p:nvSpPr>
        <p:spPr bwMode="auto">
          <a:xfrm>
            <a:off x="1072529" y="1619251"/>
            <a:ext cx="9290671" cy="4111895"/>
          </a:xfrm>
          <a:prstGeom prst="rect">
            <a:avLst/>
          </a:prstGeom>
          <a:noFill/>
          <a:ln w="9525">
            <a:noFill/>
            <a:miter lim="800000"/>
            <a:headEnd/>
            <a:tailEnd/>
          </a:ln>
        </p:spPr>
        <p:txBody>
          <a:bodyPr wrap="square">
            <a:spAutoFit/>
          </a:bodyPr>
          <a:lstStyle/>
          <a:p>
            <a:pPr>
              <a:spcBef>
                <a:spcPct val="40000"/>
              </a:spcBef>
              <a:defRPr/>
            </a:pPr>
            <a:r>
              <a:rPr lang="en-US" sz="2800" b="1" dirty="0">
                <a:effectLst/>
                <a:latin typeface="Calibri" panose="020F0502020204030204" pitchFamily="34" charset="0"/>
              </a:rPr>
              <a:t>Recommend using </a:t>
            </a:r>
            <a:r>
              <a:rPr lang="en-US" sz="2800" b="1" u="sng" dirty="0">
                <a:solidFill>
                  <a:srgbClr val="0070C0"/>
                </a:solidFill>
                <a:effectLst/>
                <a:latin typeface="Calibri" panose="020F0502020204030204" pitchFamily="34" charset="0"/>
              </a:rPr>
              <a:t>Weibull</a:t>
            </a:r>
            <a:r>
              <a:rPr lang="en-US" sz="2800" b="1" dirty="0">
                <a:effectLst/>
                <a:latin typeface="Calibri" panose="020F0502020204030204" pitchFamily="34" charset="0"/>
              </a:rPr>
              <a:t> for graphical frequency curves when economic analysis involved</a:t>
            </a:r>
          </a:p>
          <a:p>
            <a:pPr lvl="1">
              <a:spcBef>
                <a:spcPct val="40000"/>
              </a:spcBef>
              <a:defRPr/>
            </a:pPr>
            <a:r>
              <a:rPr lang="en-US" sz="2600" dirty="0">
                <a:effectLst/>
                <a:latin typeface="Calibri" panose="020F0502020204030204" pitchFamily="34" charset="0"/>
              </a:rPr>
              <a:t>Calculation of damages requires an expected or mean probability, so use </a:t>
            </a:r>
            <a:r>
              <a:rPr lang="en-US" sz="2600" dirty="0" err="1">
                <a:effectLst/>
                <a:latin typeface="Calibri" panose="020F0502020204030204" pitchFamily="34" charset="0"/>
              </a:rPr>
              <a:t>Weibull</a:t>
            </a:r>
            <a:r>
              <a:rPr lang="en-US" sz="2600" dirty="0">
                <a:effectLst/>
                <a:latin typeface="Calibri" panose="020F0502020204030204" pitchFamily="34" charset="0"/>
              </a:rPr>
              <a:t> to estimate graphical a curve</a:t>
            </a:r>
          </a:p>
          <a:p>
            <a:pPr lvl="1">
              <a:spcBef>
                <a:spcPct val="40000"/>
              </a:spcBef>
              <a:defRPr/>
            </a:pPr>
            <a:r>
              <a:rPr lang="en-US" sz="2600" dirty="0">
                <a:effectLst/>
                <a:latin typeface="Calibri" panose="020F0502020204030204" pitchFamily="34" charset="0"/>
              </a:rPr>
              <a:t>The Weibull plotting position gives an expected value</a:t>
            </a:r>
          </a:p>
          <a:p>
            <a:pPr>
              <a:spcBef>
                <a:spcPct val="40000"/>
              </a:spcBef>
              <a:defRPr/>
            </a:pPr>
            <a:r>
              <a:rPr lang="en-US" sz="2800" b="1" dirty="0">
                <a:effectLst/>
                <a:latin typeface="Calibri" panose="020F0502020204030204" pitchFamily="34" charset="0"/>
              </a:rPr>
              <a:t>Recommend using </a:t>
            </a:r>
            <a:r>
              <a:rPr lang="en-US" sz="2800" b="1" u="sng" dirty="0">
                <a:solidFill>
                  <a:srgbClr val="0070C0"/>
                </a:solidFill>
                <a:effectLst/>
                <a:latin typeface="Calibri" panose="020F0502020204030204" pitchFamily="34" charset="0"/>
              </a:rPr>
              <a:t>Median</a:t>
            </a:r>
            <a:r>
              <a:rPr lang="en-US" sz="2800" b="1" dirty="0">
                <a:effectLst/>
                <a:latin typeface="Calibri" panose="020F0502020204030204" pitchFamily="34" charset="0"/>
              </a:rPr>
              <a:t> when comparing plotting positions to compute frequency curve such as LP3</a:t>
            </a:r>
          </a:p>
          <a:p>
            <a:pPr marL="461963">
              <a:spcBef>
                <a:spcPct val="40000"/>
              </a:spcBef>
              <a:defRPr/>
            </a:pPr>
            <a:r>
              <a:rPr lang="en-US" sz="2800" dirty="0">
                <a:effectLst/>
                <a:latin typeface="Calibri" panose="020F0502020204030204" pitchFamily="34" charset="0"/>
              </a:rPr>
              <a:t>Because comparing to a median estimate of LP3</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fld id="{B9258026-B802-4A96-B3DE-1A6EE06014AB}" type="slidenum">
              <a:rPr lang="en-US" altLang="en-US">
                <a:latin typeface="Calibri" panose="020F0502020204030204" pitchFamily="34" charset="0"/>
              </a:rPr>
              <a:pPr eaLnBrk="1" hangingPunct="1"/>
              <a:t>36</a:t>
            </a:fld>
            <a:endParaRPr lang="en-US" altLang="en-US" dirty="0">
              <a:latin typeface="Calibri" panose="020F0502020204030204" pitchFamily="34" charset="0"/>
            </a:endParaRPr>
          </a:p>
        </p:txBody>
      </p:sp>
      <p:sp>
        <p:nvSpPr>
          <p:cNvPr id="11268" name="Text Box 3"/>
          <p:cNvSpPr txBox="1">
            <a:spLocks noChangeArrowheads="1"/>
          </p:cNvSpPr>
          <p:nvPr/>
        </p:nvSpPr>
        <p:spPr bwMode="auto">
          <a:xfrm>
            <a:off x="982581" y="1828801"/>
            <a:ext cx="2209800" cy="240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spcBef>
                <a:spcPct val="30000"/>
              </a:spcBef>
            </a:pPr>
            <a:r>
              <a:rPr lang="en-US" altLang="en-US" sz="2000" b="1" dirty="0">
                <a:effectLst/>
                <a:latin typeface="Calibri" panose="020F0502020204030204" pitchFamily="34" charset="0"/>
              </a:rPr>
              <a:t>EXAMPLE: </a:t>
            </a:r>
          </a:p>
          <a:p>
            <a:pPr eaLnBrk="1" hangingPunct="1">
              <a:spcBef>
                <a:spcPct val="30000"/>
              </a:spcBef>
            </a:pPr>
            <a:r>
              <a:rPr lang="en-US" altLang="en-US" sz="2000" b="1" dirty="0">
                <a:effectLst/>
                <a:latin typeface="Calibri" panose="020F0502020204030204" pitchFamily="34" charset="0"/>
              </a:rPr>
              <a:t>MILL CREEK, LOS MOLINOS, CALIFORNIA</a:t>
            </a:r>
          </a:p>
          <a:p>
            <a:pPr eaLnBrk="1" hangingPunct="1">
              <a:spcBef>
                <a:spcPct val="30000"/>
              </a:spcBef>
            </a:pPr>
            <a:r>
              <a:rPr lang="en-US" altLang="en-US" sz="2000" dirty="0">
                <a:effectLst/>
                <a:latin typeface="Calibri" panose="020F0502020204030204" pitchFamily="34" charset="0"/>
              </a:rPr>
              <a:t>PLOTTING POSITION Comparison</a:t>
            </a:r>
          </a:p>
        </p:txBody>
      </p:sp>
      <p:graphicFrame>
        <p:nvGraphicFramePr>
          <p:cNvPr id="11266" name="Object 4"/>
          <p:cNvGraphicFramePr>
            <a:graphicFrameLocks noChangeAspect="1"/>
          </p:cNvGraphicFramePr>
          <p:nvPr>
            <p:extLst>
              <p:ext uri="{D42A27DB-BD31-4B8C-83A1-F6EECF244321}">
                <p14:modId xmlns:p14="http://schemas.microsoft.com/office/powerpoint/2010/main" val="260482558"/>
              </p:ext>
            </p:extLst>
          </p:nvPr>
        </p:nvGraphicFramePr>
        <p:xfrm>
          <a:off x="3155869" y="0"/>
          <a:ext cx="6608762" cy="6858000"/>
        </p:xfrm>
        <a:graphic>
          <a:graphicData uri="http://schemas.openxmlformats.org/presentationml/2006/ole">
            <mc:AlternateContent xmlns:mc="http://schemas.openxmlformats.org/markup-compatibility/2006">
              <mc:Choice xmlns:v="urn:schemas-microsoft-com:vml" Requires="v">
                <p:oleObj name="Document" r:id="rId2" imgW="5631599" imgH="6121601" progId="Word.Document.8">
                  <p:embed/>
                </p:oleObj>
              </mc:Choice>
              <mc:Fallback>
                <p:oleObj name="Document" r:id="rId2" imgW="5631599" imgH="6121601" progId="Word.Document.8">
                  <p:embed/>
                  <p:pic>
                    <p:nvPicPr>
                      <p:cNvPr id="11266" name="Object 4"/>
                      <p:cNvPicPr>
                        <a:picLocks noChangeAspect="1" noChangeArrowheads="1"/>
                      </p:cNvPicPr>
                      <p:nvPr/>
                    </p:nvPicPr>
                    <p:blipFill>
                      <a:blip r:embed="rId3">
                        <a:extLst>
                          <a:ext uri="{28A0092B-C50C-407E-A947-70E740481C1C}">
                            <a14:useLocalDpi xmlns:a14="http://schemas.microsoft.com/office/drawing/2010/main" val="0"/>
                          </a:ext>
                        </a:extLst>
                      </a:blip>
                      <a:srcRect r="3889" b="2992"/>
                      <a:stretch>
                        <a:fillRect/>
                      </a:stretch>
                    </p:blipFill>
                    <p:spPr bwMode="auto">
                      <a:xfrm>
                        <a:off x="3155869" y="0"/>
                        <a:ext cx="6608762" cy="68580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cxnSp>
        <p:nvCxnSpPr>
          <p:cNvPr id="5" name="Straight Connector 4"/>
          <p:cNvCxnSpPr/>
          <p:nvPr/>
        </p:nvCxnSpPr>
        <p:spPr bwMode="auto">
          <a:xfrm>
            <a:off x="5806242" y="0"/>
            <a:ext cx="0" cy="6858000"/>
          </a:xfrm>
          <a:prstGeom prst="line">
            <a:avLst/>
          </a:prstGeom>
          <a:solidFill>
            <a:schemeClr val="accent1"/>
          </a:solidFill>
          <a:ln w="28575" cap="flat" cmpd="sng" algn="ctr">
            <a:solidFill>
              <a:srgbClr val="00B0F0"/>
            </a:solidFill>
            <a:prstDash val="solid"/>
            <a:round/>
            <a:headEnd type="none" w="med" len="med"/>
            <a:tailEnd type="none" w="med" len="med"/>
          </a:ln>
          <a:effectLst/>
        </p:spPr>
      </p:cxn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fld id="{FF1E82FC-DC66-429A-86A0-D1C6B7746626}" type="slidenum">
              <a:rPr lang="en-US" altLang="en-US">
                <a:latin typeface="Calibri" panose="020F0502020204030204" pitchFamily="34" charset="0"/>
              </a:rPr>
              <a:pPr eaLnBrk="1" hangingPunct="1"/>
              <a:t>37</a:t>
            </a:fld>
            <a:endParaRPr lang="en-US" altLang="en-US" dirty="0">
              <a:latin typeface="Calibri" panose="020F0502020204030204" pitchFamily="34" charset="0"/>
            </a:endParaRPr>
          </a:p>
        </p:txBody>
      </p:sp>
      <p:pic>
        <p:nvPicPr>
          <p:cNvPr id="33795"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05421" y="415925"/>
            <a:ext cx="6608762" cy="611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5479" name="Rectangle 7"/>
          <p:cNvSpPr>
            <a:spLocks noChangeArrowheads="1"/>
          </p:cNvSpPr>
          <p:nvPr/>
        </p:nvSpPr>
        <p:spPr bwMode="auto">
          <a:xfrm>
            <a:off x="1379908" y="5589588"/>
            <a:ext cx="50800" cy="55562"/>
          </a:xfrm>
          <a:prstGeom prst="rect">
            <a:avLst/>
          </a:prstGeom>
          <a:solidFill>
            <a:srgbClr val="000066"/>
          </a:solidFill>
          <a:ln w="9525">
            <a:solidFill>
              <a:srgbClr val="000066"/>
            </a:solidFill>
            <a:miter lim="800000"/>
            <a:headEnd/>
            <a:tailEnd/>
          </a:ln>
          <a:effectLst/>
        </p:spPr>
        <p:txBody>
          <a:bodyPr wrap="none" anchor="ctr"/>
          <a:lstStyle/>
          <a:p>
            <a:pPr>
              <a:defRPr/>
            </a:pPr>
            <a:endParaRPr lang="en-US" dirty="0">
              <a:latin typeface="Calibri" panose="020F0502020204030204" pitchFamily="34" charset="0"/>
            </a:endParaRPr>
          </a:p>
        </p:txBody>
      </p:sp>
      <p:sp>
        <p:nvSpPr>
          <p:cNvPr id="105480" name="Oval 8"/>
          <p:cNvSpPr>
            <a:spLocks noChangeArrowheads="1"/>
          </p:cNvSpPr>
          <p:nvPr/>
        </p:nvSpPr>
        <p:spPr bwMode="auto">
          <a:xfrm>
            <a:off x="1084634" y="5353050"/>
            <a:ext cx="676275" cy="571500"/>
          </a:xfrm>
          <a:prstGeom prst="ellipse">
            <a:avLst/>
          </a:prstGeom>
          <a:noFill/>
          <a:ln w="9525">
            <a:solidFill>
              <a:srgbClr val="C00000"/>
            </a:solidFill>
            <a:round/>
            <a:headEnd/>
            <a:tailEnd/>
          </a:ln>
          <a:effectLst/>
        </p:spPr>
        <p:txBody>
          <a:bodyPr wrap="none" anchor="ctr"/>
          <a:lstStyle/>
          <a:p>
            <a:pPr>
              <a:defRPr/>
            </a:pPr>
            <a:endParaRPr lang="en-US" dirty="0">
              <a:latin typeface="Calibri" panose="020F0502020204030204" pitchFamily="34" charset="0"/>
            </a:endParaRPr>
          </a:p>
        </p:txBody>
      </p:sp>
      <p:sp>
        <p:nvSpPr>
          <p:cNvPr id="33798" name="TextBox 7"/>
          <p:cNvSpPr txBox="1">
            <a:spLocks noChangeArrowheads="1"/>
          </p:cNvSpPr>
          <p:nvPr/>
        </p:nvSpPr>
        <p:spPr bwMode="auto">
          <a:xfrm>
            <a:off x="3802434" y="5897564"/>
            <a:ext cx="4111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r>
              <a:rPr lang="en-US" altLang="en-US" sz="1400">
                <a:effectLst/>
                <a:latin typeface="Arial" panose="020B0604020202020204" pitchFamily="34" charset="0"/>
                <a:cs typeface="Arial" panose="020B0604020202020204" pitchFamily="34" charset="0"/>
              </a:rPr>
              <a:t>95</a:t>
            </a:r>
          </a:p>
        </p:txBody>
      </p:sp>
      <p:sp>
        <p:nvSpPr>
          <p:cNvPr id="7" name="Oval 6"/>
          <p:cNvSpPr/>
          <p:nvPr/>
        </p:nvSpPr>
        <p:spPr bwMode="auto">
          <a:xfrm>
            <a:off x="4237408" y="5513389"/>
            <a:ext cx="560388" cy="111125"/>
          </a:xfrm>
          <a:prstGeom prst="ellipse">
            <a:avLst/>
          </a:prstGeom>
          <a:noFill/>
          <a:ln w="12700" cap="flat" cmpd="sng" algn="ctr">
            <a:solidFill>
              <a:srgbClr val="009900"/>
            </a:solidFill>
            <a:prstDash val="solid"/>
            <a:round/>
            <a:headEnd type="none" w="med" len="med"/>
            <a:tailEnd type="none" w="med" len="med"/>
          </a:ln>
          <a:effectLst/>
        </p:spPr>
        <p:txBody>
          <a:bodyPr/>
          <a:lstStyle/>
          <a:p>
            <a:pPr>
              <a:defRPr/>
            </a:pPr>
            <a:endParaRPr lang="en-US" dirty="0">
              <a:latin typeface="Calibri" panose="020F0502020204030204" pitchFamily="34" charset="0"/>
            </a:endParaRPr>
          </a:p>
        </p:txBody>
      </p:sp>
      <p:grpSp>
        <p:nvGrpSpPr>
          <p:cNvPr id="2" name="Group 38"/>
          <p:cNvGrpSpPr>
            <a:grpSpLocks/>
          </p:cNvGrpSpPr>
          <p:nvPr/>
        </p:nvGrpSpPr>
        <p:grpSpPr bwMode="auto">
          <a:xfrm flipH="1">
            <a:off x="7463204" y="872067"/>
            <a:ext cx="952659" cy="270933"/>
            <a:chOff x="3360" y="2256"/>
            <a:chExt cx="720" cy="96"/>
          </a:xfrm>
        </p:grpSpPr>
        <p:sp>
          <p:nvSpPr>
            <p:cNvPr id="9" name="Line 23"/>
            <p:cNvSpPr>
              <a:spLocks noChangeShapeType="1"/>
            </p:cNvSpPr>
            <p:nvPr/>
          </p:nvSpPr>
          <p:spPr bwMode="auto">
            <a:xfrm flipH="1">
              <a:off x="3360" y="2352"/>
              <a:ext cx="720" cy="0"/>
            </a:xfrm>
            <a:prstGeom prst="line">
              <a:avLst/>
            </a:prstGeom>
            <a:noFill/>
            <a:ln w="9525">
              <a:solidFill>
                <a:schemeClr val="tx1"/>
              </a:solidFill>
              <a:round/>
              <a:headEnd/>
              <a:tailEnd/>
            </a:ln>
            <a:effectLst/>
          </p:spPr>
          <p:txBody>
            <a:bodyPr/>
            <a:lstStyle/>
            <a:p>
              <a:pPr>
                <a:defRPr/>
              </a:pPr>
              <a:endParaRPr lang="en-US" dirty="0">
                <a:latin typeface="Calibri" panose="020F0502020204030204" pitchFamily="34" charset="0"/>
              </a:endParaRPr>
            </a:p>
          </p:txBody>
        </p:sp>
        <p:sp>
          <p:nvSpPr>
            <p:cNvPr id="10" name="Freeform 24"/>
            <p:cNvSpPr>
              <a:spLocks/>
            </p:cNvSpPr>
            <p:nvPr/>
          </p:nvSpPr>
          <p:spPr bwMode="auto">
            <a:xfrm>
              <a:off x="3360" y="2256"/>
              <a:ext cx="720" cy="96"/>
            </a:xfrm>
            <a:custGeom>
              <a:avLst/>
              <a:gdLst/>
              <a:ahLst/>
              <a:cxnLst>
                <a:cxn ang="0">
                  <a:pos x="720" y="96"/>
                </a:cxn>
                <a:cxn ang="0">
                  <a:pos x="654" y="75"/>
                </a:cxn>
                <a:cxn ang="0">
                  <a:pos x="480" y="0"/>
                </a:cxn>
                <a:cxn ang="0">
                  <a:pos x="213" y="72"/>
                </a:cxn>
                <a:cxn ang="0">
                  <a:pos x="0" y="96"/>
                </a:cxn>
              </a:cxnLst>
              <a:rect l="0" t="0" r="r" b="b"/>
              <a:pathLst>
                <a:path w="720" h="96">
                  <a:moveTo>
                    <a:pt x="720" y="96"/>
                  </a:moveTo>
                  <a:cubicBezTo>
                    <a:pt x="709" y="93"/>
                    <a:pt x="694" y="91"/>
                    <a:pt x="654" y="75"/>
                  </a:cubicBezTo>
                  <a:cubicBezTo>
                    <a:pt x="614" y="59"/>
                    <a:pt x="553" y="0"/>
                    <a:pt x="480" y="0"/>
                  </a:cubicBezTo>
                  <a:cubicBezTo>
                    <a:pt x="407" y="0"/>
                    <a:pt x="293" y="56"/>
                    <a:pt x="213" y="72"/>
                  </a:cubicBezTo>
                  <a:cubicBezTo>
                    <a:pt x="133" y="88"/>
                    <a:pt x="44" y="91"/>
                    <a:pt x="0" y="96"/>
                  </a:cubicBezTo>
                </a:path>
              </a:pathLst>
            </a:custGeom>
            <a:noFill/>
            <a:ln w="9525">
              <a:solidFill>
                <a:schemeClr val="tx1"/>
              </a:solidFill>
              <a:round/>
              <a:headEnd/>
              <a:tailEnd/>
            </a:ln>
            <a:effectLst/>
          </p:spPr>
          <p:txBody>
            <a:bodyPr/>
            <a:lstStyle/>
            <a:p>
              <a:pPr>
                <a:defRPr/>
              </a:pPr>
              <a:endParaRPr lang="en-US" dirty="0">
                <a:latin typeface="Calibri" panose="020F0502020204030204" pitchFamily="34"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fld id="{CD87292A-BB7A-4DBA-B7CE-F22EED814D1F}" type="slidenum">
              <a:rPr lang="en-US" altLang="en-US">
                <a:latin typeface="Calibri" panose="020F0502020204030204" pitchFamily="34" charset="0"/>
              </a:rPr>
              <a:pPr eaLnBrk="1" hangingPunct="1"/>
              <a:t>38</a:t>
            </a:fld>
            <a:endParaRPr lang="en-US" altLang="en-US" dirty="0">
              <a:latin typeface="Calibri" panose="020F0502020204030204" pitchFamily="34" charset="0"/>
            </a:endParaRPr>
          </a:p>
        </p:txBody>
      </p:sp>
      <p:sp>
        <p:nvSpPr>
          <p:cNvPr id="4098" name="Rectangle 2"/>
          <p:cNvSpPr>
            <a:spLocks noGrp="1" noChangeArrowheads="1"/>
          </p:cNvSpPr>
          <p:nvPr>
            <p:ph type="title"/>
          </p:nvPr>
        </p:nvSpPr>
        <p:spPr/>
        <p:txBody>
          <a:bodyPr/>
          <a:lstStyle/>
          <a:p>
            <a:pPr eaLnBrk="1" hangingPunct="1">
              <a:defRPr/>
            </a:pPr>
            <a:r>
              <a:rPr lang="en-US" dirty="0">
                <a:cs typeface="Times New Roman" pitchFamily="18" charset="0"/>
              </a:rPr>
              <a:t>Outline</a:t>
            </a:r>
            <a:endParaRPr lang="en-US" dirty="0"/>
          </a:p>
        </p:txBody>
      </p:sp>
      <p:sp>
        <p:nvSpPr>
          <p:cNvPr id="4099" name="Rectangle 3"/>
          <p:cNvSpPr>
            <a:spLocks noGrp="1" noChangeArrowheads="1"/>
          </p:cNvSpPr>
          <p:nvPr>
            <p:ph type="body" idx="1"/>
          </p:nvPr>
        </p:nvSpPr>
        <p:spPr>
          <a:xfrm>
            <a:off x="1074420" y="1346201"/>
            <a:ext cx="9136380" cy="4779963"/>
          </a:xfrm>
        </p:spPr>
        <p:txBody>
          <a:bodyPr/>
          <a:lstStyle/>
          <a:p>
            <a:pPr eaLnBrk="1" hangingPunct="1">
              <a:defRPr/>
            </a:pPr>
            <a:r>
              <a:rPr lang="en-US" dirty="0">
                <a:cs typeface="Times New Roman" pitchFamily="18" charset="0"/>
              </a:rPr>
              <a:t>Graphical Frequency Analysis </a:t>
            </a:r>
          </a:p>
          <a:p>
            <a:pPr eaLnBrk="1" hangingPunct="1">
              <a:defRPr/>
            </a:pPr>
            <a:r>
              <a:rPr lang="en-US" dirty="0">
                <a:cs typeface="Times New Roman" pitchFamily="18" charset="0"/>
              </a:rPr>
              <a:t>Plotting Positions</a:t>
            </a:r>
          </a:p>
          <a:p>
            <a:pPr lvl="1" eaLnBrk="1" hangingPunct="1">
              <a:defRPr/>
            </a:pPr>
            <a:r>
              <a:rPr lang="en-US" dirty="0">
                <a:cs typeface="Times New Roman" pitchFamily="18" charset="0"/>
              </a:rPr>
              <a:t>Statistical estimation theory</a:t>
            </a:r>
          </a:p>
          <a:p>
            <a:pPr lvl="1" eaLnBrk="1" hangingPunct="1">
              <a:defRPr/>
            </a:pPr>
            <a:r>
              <a:rPr lang="en-US" dirty="0">
                <a:cs typeface="Times New Roman" pitchFamily="18" charset="0"/>
              </a:rPr>
              <a:t>Sampling Distributions to define uncertainty</a:t>
            </a:r>
          </a:p>
          <a:p>
            <a:pPr eaLnBrk="1" hangingPunct="1">
              <a:defRPr/>
            </a:pPr>
            <a:r>
              <a:rPr lang="en-US" dirty="0">
                <a:solidFill>
                  <a:srgbClr val="C00000"/>
                </a:solidFill>
                <a:cs typeface="Times New Roman" pitchFamily="18" charset="0"/>
              </a:rPr>
              <a:t>Non-analytic (Graphical) Frequency Curves</a:t>
            </a:r>
          </a:p>
          <a:p>
            <a:pPr lvl="1" eaLnBrk="1" hangingPunct="1">
              <a:defRPr/>
            </a:pPr>
            <a:r>
              <a:rPr lang="en-US" dirty="0">
                <a:solidFill>
                  <a:srgbClr val="C00000"/>
                </a:solidFill>
                <a:cs typeface="Times New Roman" pitchFamily="18" charset="0"/>
              </a:rPr>
              <a:t>Regulated Flow Frequency Curves</a:t>
            </a:r>
          </a:p>
          <a:p>
            <a:pPr lvl="1" eaLnBrk="1" hangingPunct="1">
              <a:defRPr/>
            </a:pPr>
            <a:r>
              <a:rPr lang="en-US" dirty="0">
                <a:cs typeface="Times New Roman" pitchFamily="18" charset="0"/>
              </a:rPr>
              <a:t>Stage Frequency Curves</a:t>
            </a:r>
          </a:p>
          <a:p>
            <a:pPr eaLnBrk="1" hangingPunct="1">
              <a:defRPr/>
            </a:pPr>
            <a:r>
              <a:rPr lang="en-US" dirty="0">
                <a:cs typeface="Times New Roman" pitchFamily="18" charset="0"/>
              </a:rPr>
              <a:t>Partial Duration Series </a:t>
            </a:r>
            <a:r>
              <a:rPr lang="en-US" sz="2800" i="1" dirty="0">
                <a:cs typeface="Times New Roman" pitchFamily="18" charset="0"/>
              </a:rPr>
              <a:t>(peaks over threshold)</a:t>
            </a:r>
          </a:p>
          <a:p>
            <a:pPr lvl="1" eaLnBrk="1" hangingPunct="1">
              <a:defRPr/>
            </a:pPr>
            <a:r>
              <a:rPr lang="en-US" dirty="0">
                <a:solidFill>
                  <a:schemeClr val="tx1">
                    <a:lumMod val="10000"/>
                  </a:schemeClr>
                </a:solidFill>
                <a:cs typeface="Times New Roman" pitchFamily="18" charset="0"/>
              </a:rPr>
              <a:t>as graphical, rather than analytical</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fld id="{07C19060-18B1-4E54-A72E-4A21ACF8674F}" type="slidenum">
              <a:rPr lang="en-US" altLang="en-US">
                <a:latin typeface="Calibri" panose="020F0502020204030204" pitchFamily="34" charset="0"/>
              </a:rPr>
              <a:pPr eaLnBrk="1" hangingPunct="1"/>
              <a:t>39</a:t>
            </a:fld>
            <a:endParaRPr lang="en-US" altLang="en-US" dirty="0">
              <a:latin typeface="Calibri" panose="020F0502020204030204" pitchFamily="34" charset="0"/>
            </a:endParaRPr>
          </a:p>
        </p:txBody>
      </p:sp>
      <p:sp>
        <p:nvSpPr>
          <p:cNvPr id="32770" name="Rectangle 2"/>
          <p:cNvSpPr>
            <a:spLocks noGrp="1" noChangeArrowheads="1"/>
          </p:cNvSpPr>
          <p:nvPr>
            <p:ph type="title"/>
          </p:nvPr>
        </p:nvSpPr>
        <p:spPr/>
        <p:txBody>
          <a:bodyPr/>
          <a:lstStyle/>
          <a:p>
            <a:pPr eaLnBrk="1" hangingPunct="1">
              <a:defRPr/>
            </a:pPr>
            <a:r>
              <a:rPr lang="en-US"/>
              <a:t>Regulated Frequency Curves</a:t>
            </a:r>
          </a:p>
        </p:txBody>
      </p:sp>
      <p:sp>
        <p:nvSpPr>
          <p:cNvPr id="32771" name="Rectangle 3"/>
          <p:cNvSpPr>
            <a:spLocks noGrp="1" noChangeArrowheads="1"/>
          </p:cNvSpPr>
          <p:nvPr>
            <p:ph type="body" idx="1"/>
          </p:nvPr>
        </p:nvSpPr>
        <p:spPr>
          <a:xfrm>
            <a:off x="1074421" y="1703388"/>
            <a:ext cx="9133206" cy="4392612"/>
          </a:xfrm>
        </p:spPr>
        <p:txBody>
          <a:bodyPr/>
          <a:lstStyle/>
          <a:p>
            <a:pPr marL="0" indent="0" eaLnBrk="1" hangingPunct="1">
              <a:spcBef>
                <a:spcPts val="1200"/>
              </a:spcBef>
              <a:buNone/>
              <a:defRPr/>
            </a:pPr>
            <a:r>
              <a:rPr lang="en-US" dirty="0">
                <a:cs typeface="Times New Roman" pitchFamily="18" charset="0"/>
              </a:rPr>
              <a:t>Two methods to produce a </a:t>
            </a:r>
            <a:r>
              <a:rPr lang="en-US" u="sng" dirty="0">
                <a:cs typeface="Times New Roman" pitchFamily="18" charset="0"/>
              </a:rPr>
              <a:t>graphical</a:t>
            </a:r>
            <a:r>
              <a:rPr lang="en-US" dirty="0">
                <a:cs typeface="Times New Roman" pitchFamily="18" charset="0"/>
              </a:rPr>
              <a:t> regulated flow frequency curve:</a:t>
            </a:r>
          </a:p>
          <a:p>
            <a:pPr marL="514350" indent="-514350" eaLnBrk="1" hangingPunct="1">
              <a:spcBef>
                <a:spcPts val="1200"/>
              </a:spcBef>
              <a:buFont typeface="+mj-lt"/>
              <a:buAutoNum type="arabicPeriod"/>
              <a:defRPr/>
            </a:pPr>
            <a:r>
              <a:rPr lang="en-US" sz="2800" dirty="0">
                <a:cs typeface="Times New Roman" pitchFamily="18" charset="0"/>
              </a:rPr>
              <a:t>Estimate a regulated frequency curve with regulated flow data and graphical frequency analysis</a:t>
            </a:r>
          </a:p>
          <a:p>
            <a:pPr marL="514350" indent="-514350" eaLnBrk="1" hangingPunct="1">
              <a:spcBef>
                <a:spcPts val="1200"/>
              </a:spcBef>
              <a:buFont typeface="+mj-lt"/>
              <a:buAutoNum type="arabicPeriod"/>
              <a:defRPr/>
            </a:pPr>
            <a:r>
              <a:rPr lang="en-US" sz="2800" dirty="0">
                <a:cs typeface="Times New Roman" pitchFamily="18" charset="0"/>
              </a:rPr>
              <a:t>Develop </a:t>
            </a:r>
            <a:r>
              <a:rPr lang="en-US" sz="2800" b="1" i="1" dirty="0">
                <a:cs typeface="Times New Roman" pitchFamily="18" charset="0"/>
              </a:rPr>
              <a:t>unregulated</a:t>
            </a:r>
            <a:r>
              <a:rPr lang="en-US" sz="2800" dirty="0">
                <a:cs typeface="Times New Roman" pitchFamily="18" charset="0"/>
              </a:rPr>
              <a:t> flow frequency curve with LP3 fit.  Combine it with </a:t>
            </a:r>
            <a:r>
              <a:rPr lang="en-US" sz="2800" dirty="0">
                <a:solidFill>
                  <a:srgbClr val="C00000"/>
                </a:solidFill>
                <a:cs typeface="Times New Roman" pitchFamily="18" charset="0"/>
              </a:rPr>
              <a:t>reservoir regulation relationship </a:t>
            </a:r>
            <a:r>
              <a:rPr lang="en-US" sz="2800" dirty="0">
                <a:cs typeface="Times New Roman" pitchFamily="18" charset="0"/>
              </a:rPr>
              <a:t>to produce a graphical, regulated flow frequency curve</a:t>
            </a:r>
          </a:p>
          <a:p>
            <a:pPr marL="914400" lvl="1" eaLnBrk="1" hangingPunct="1">
              <a:spcBef>
                <a:spcPts val="1200"/>
              </a:spcBef>
              <a:buFont typeface="Arial" pitchFamily="34" charset="0"/>
              <a:buChar char="•"/>
              <a:defRPr/>
            </a:pPr>
            <a:r>
              <a:rPr lang="en-US" sz="2400" dirty="0">
                <a:cs typeface="Times New Roman" pitchFamily="18" charset="0"/>
              </a:rPr>
              <a:t>Note the added uncertainty in the inflow/outflow relationship</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3277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277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2771">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277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1"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fld id="{8E99C7D0-611F-4C71-B0AF-F0F6ADF69296}" type="slidenum">
              <a:rPr lang="en-US" altLang="en-US">
                <a:latin typeface="Calibri" panose="020F0502020204030204" pitchFamily="34" charset="0"/>
              </a:rPr>
              <a:pPr eaLnBrk="1" hangingPunct="1"/>
              <a:t>4</a:t>
            </a:fld>
            <a:endParaRPr lang="en-US" altLang="en-US" dirty="0">
              <a:latin typeface="Calibri" panose="020F0502020204030204" pitchFamily="34" charset="0"/>
            </a:endParaRPr>
          </a:p>
        </p:txBody>
      </p:sp>
      <p:sp>
        <p:nvSpPr>
          <p:cNvPr id="4098" name="Rectangle 2"/>
          <p:cNvSpPr>
            <a:spLocks noGrp="1" noChangeArrowheads="1"/>
          </p:cNvSpPr>
          <p:nvPr>
            <p:ph type="title"/>
          </p:nvPr>
        </p:nvSpPr>
        <p:spPr/>
        <p:txBody>
          <a:bodyPr/>
          <a:lstStyle/>
          <a:p>
            <a:pPr eaLnBrk="1" hangingPunct="1">
              <a:defRPr/>
            </a:pPr>
            <a:r>
              <a:rPr lang="en-US" dirty="0">
                <a:cs typeface="Times New Roman" pitchFamily="18" charset="0"/>
              </a:rPr>
              <a:t>Outline</a:t>
            </a:r>
            <a:endParaRPr lang="en-US" dirty="0"/>
          </a:p>
        </p:txBody>
      </p:sp>
      <p:sp>
        <p:nvSpPr>
          <p:cNvPr id="4099" name="Rectangle 3"/>
          <p:cNvSpPr>
            <a:spLocks noGrp="1" noChangeArrowheads="1"/>
          </p:cNvSpPr>
          <p:nvPr>
            <p:ph type="body" idx="1"/>
          </p:nvPr>
        </p:nvSpPr>
        <p:spPr>
          <a:xfrm>
            <a:off x="1072529" y="1346201"/>
            <a:ext cx="9138271" cy="4779963"/>
          </a:xfrm>
        </p:spPr>
        <p:txBody>
          <a:bodyPr/>
          <a:lstStyle/>
          <a:p>
            <a:pPr eaLnBrk="1" hangingPunct="1">
              <a:defRPr/>
            </a:pPr>
            <a:r>
              <a:rPr lang="en-US" dirty="0">
                <a:cs typeface="Times New Roman" pitchFamily="18" charset="0"/>
              </a:rPr>
              <a:t>Graphical Frequency Analysis </a:t>
            </a:r>
          </a:p>
          <a:p>
            <a:pPr eaLnBrk="1" hangingPunct="1">
              <a:defRPr/>
            </a:pPr>
            <a:r>
              <a:rPr lang="en-US" dirty="0">
                <a:cs typeface="Times New Roman" pitchFamily="18" charset="0"/>
              </a:rPr>
              <a:t>Plotting Positions</a:t>
            </a:r>
          </a:p>
          <a:p>
            <a:pPr lvl="1" eaLnBrk="1" hangingPunct="1">
              <a:defRPr/>
            </a:pPr>
            <a:r>
              <a:rPr lang="en-US" dirty="0">
                <a:cs typeface="Times New Roman" pitchFamily="18" charset="0"/>
              </a:rPr>
              <a:t>Statistical estimation theory</a:t>
            </a:r>
          </a:p>
          <a:p>
            <a:pPr lvl="1" eaLnBrk="1" hangingPunct="1">
              <a:defRPr/>
            </a:pPr>
            <a:r>
              <a:rPr lang="en-US" dirty="0">
                <a:cs typeface="Times New Roman" pitchFamily="18" charset="0"/>
              </a:rPr>
              <a:t>Sampling Distributions to define uncertainty</a:t>
            </a:r>
          </a:p>
          <a:p>
            <a:pPr eaLnBrk="1" hangingPunct="1">
              <a:defRPr/>
            </a:pPr>
            <a:r>
              <a:rPr lang="en-US" dirty="0">
                <a:cs typeface="Times New Roman" pitchFamily="18" charset="0"/>
              </a:rPr>
              <a:t>Non-analytic (Graphical) Frequency Curves</a:t>
            </a:r>
          </a:p>
          <a:p>
            <a:pPr lvl="1" eaLnBrk="1" hangingPunct="1">
              <a:defRPr/>
            </a:pPr>
            <a:r>
              <a:rPr lang="en-US" dirty="0">
                <a:cs typeface="Times New Roman" pitchFamily="18" charset="0"/>
              </a:rPr>
              <a:t>Regulated Flow Frequency Curves</a:t>
            </a:r>
          </a:p>
          <a:p>
            <a:pPr lvl="1" eaLnBrk="1" hangingPunct="1">
              <a:defRPr/>
            </a:pPr>
            <a:r>
              <a:rPr lang="en-US" dirty="0">
                <a:cs typeface="Times New Roman" pitchFamily="18" charset="0"/>
              </a:rPr>
              <a:t>Stage Frequency Curves</a:t>
            </a:r>
          </a:p>
          <a:p>
            <a:pPr eaLnBrk="1" hangingPunct="1">
              <a:defRPr/>
            </a:pPr>
            <a:r>
              <a:rPr lang="en-US" dirty="0">
                <a:cs typeface="Times New Roman" pitchFamily="18" charset="0"/>
              </a:rPr>
              <a:t>Partial Duration Series </a:t>
            </a:r>
            <a:r>
              <a:rPr lang="en-US" sz="2800" i="1" dirty="0">
                <a:cs typeface="Times New Roman" pitchFamily="18" charset="0"/>
              </a:rPr>
              <a:t>(peaks over threshold)</a:t>
            </a:r>
          </a:p>
          <a:p>
            <a:pPr lvl="1" eaLnBrk="1" hangingPunct="1">
              <a:defRPr/>
            </a:pPr>
            <a:r>
              <a:rPr lang="en-US" dirty="0">
                <a:solidFill>
                  <a:schemeClr val="tx1">
                    <a:lumMod val="10000"/>
                  </a:schemeClr>
                </a:solidFill>
                <a:cs typeface="Times New Roman" pitchFamily="18" charset="0"/>
              </a:rPr>
              <a:t>as graphical, rather than analytical</a:t>
            </a:r>
          </a:p>
        </p:txBody>
      </p:sp>
      <p:sp>
        <p:nvSpPr>
          <p:cNvPr id="5" name="Rectangle 3"/>
          <p:cNvSpPr txBox="1">
            <a:spLocks noChangeArrowheads="1"/>
          </p:cNvSpPr>
          <p:nvPr/>
        </p:nvSpPr>
        <p:spPr bwMode="auto">
          <a:xfrm>
            <a:off x="1072148" y="1344541"/>
            <a:ext cx="9138271" cy="693738"/>
          </a:xfrm>
          <a:prstGeom prst="rect">
            <a:avLst/>
          </a:prstGeom>
          <a:noFill/>
          <a:ln w="9525">
            <a:noFill/>
            <a:miter lim="800000"/>
            <a:headEnd/>
            <a:tailEnd/>
          </a:ln>
          <a:effectLst/>
        </p:spPr>
        <p:txBody>
          <a:bodyPr/>
          <a:lstStyle/>
          <a:p>
            <a:pPr marL="342900" indent="-342900">
              <a:spcBef>
                <a:spcPct val="20000"/>
              </a:spcBef>
              <a:buFontTx/>
              <a:buChar char="•"/>
              <a:defRPr/>
            </a:pPr>
            <a:r>
              <a:rPr lang="en-US" sz="3200" kern="0" dirty="0">
                <a:solidFill>
                  <a:srgbClr val="C00000"/>
                </a:solidFill>
                <a:effectLst/>
                <a:latin typeface="Calibri" panose="020F0502020204030204" pitchFamily="34" charset="0"/>
                <a:cs typeface="Times New Roman" pitchFamily="18" charset="0"/>
              </a:rPr>
              <a:t>Graphical Frequency Analysis</a:t>
            </a:r>
            <a:endParaRPr lang="en-US" sz="2800" i="1" kern="0" dirty="0">
              <a:solidFill>
                <a:srgbClr val="C00000"/>
              </a:solidFill>
              <a:effectLst/>
              <a:latin typeface="Calibri" panose="020F0502020204030204" pitchFamily="34"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fld id="{6C62CE9E-65DF-436F-843B-72FA4DF95C15}" type="slidenum">
              <a:rPr lang="en-US" altLang="en-US">
                <a:latin typeface="Calibri" panose="020F0502020204030204" pitchFamily="34" charset="0"/>
              </a:rPr>
              <a:pPr eaLnBrk="1" hangingPunct="1"/>
              <a:t>40</a:t>
            </a:fld>
            <a:endParaRPr lang="en-US" altLang="en-US" dirty="0">
              <a:latin typeface="Calibri" panose="020F0502020204030204" pitchFamily="34" charset="0"/>
            </a:endParaRPr>
          </a:p>
        </p:txBody>
      </p:sp>
      <p:sp>
        <p:nvSpPr>
          <p:cNvPr id="31746" name="Rectangle 2"/>
          <p:cNvSpPr>
            <a:spLocks noGrp="1" noChangeArrowheads="1"/>
          </p:cNvSpPr>
          <p:nvPr>
            <p:ph type="title"/>
          </p:nvPr>
        </p:nvSpPr>
        <p:spPr/>
        <p:txBody>
          <a:bodyPr/>
          <a:lstStyle/>
          <a:p>
            <a:pPr eaLnBrk="1" hangingPunct="1">
              <a:defRPr/>
            </a:pPr>
            <a:r>
              <a:rPr lang="en-US"/>
              <a:t>Regulated Frequency Curves</a:t>
            </a:r>
          </a:p>
        </p:txBody>
      </p:sp>
      <p:sp>
        <p:nvSpPr>
          <p:cNvPr id="31747" name="Rectangle 3"/>
          <p:cNvSpPr>
            <a:spLocks noGrp="1" noChangeArrowheads="1"/>
          </p:cNvSpPr>
          <p:nvPr>
            <p:ph type="body" idx="1"/>
          </p:nvPr>
        </p:nvSpPr>
        <p:spPr>
          <a:xfrm>
            <a:off x="1074420" y="1287780"/>
            <a:ext cx="10378440" cy="4808220"/>
          </a:xfrm>
        </p:spPr>
        <p:txBody>
          <a:bodyPr/>
          <a:lstStyle/>
          <a:p>
            <a:pPr eaLnBrk="1" hangingPunct="1">
              <a:buFontTx/>
              <a:buNone/>
              <a:defRPr/>
            </a:pPr>
            <a:r>
              <a:rPr lang="en-US" sz="2800" dirty="0">
                <a:solidFill>
                  <a:srgbClr val="C00000"/>
                </a:solidFill>
                <a:cs typeface="Times New Roman" pitchFamily="18" charset="0"/>
              </a:rPr>
              <a:t>first method: graphical fit to annual peak </a:t>
            </a:r>
            <a:r>
              <a:rPr lang="en-US" sz="2800" u="sng" dirty="0">
                <a:solidFill>
                  <a:srgbClr val="C00000"/>
                </a:solidFill>
                <a:cs typeface="Times New Roman" pitchFamily="18" charset="0"/>
              </a:rPr>
              <a:t>regulated</a:t>
            </a:r>
            <a:r>
              <a:rPr lang="en-US" sz="2800" dirty="0">
                <a:solidFill>
                  <a:srgbClr val="C00000"/>
                </a:solidFill>
                <a:cs typeface="Times New Roman" pitchFamily="18" charset="0"/>
              </a:rPr>
              <a:t> flow data	</a:t>
            </a:r>
          </a:p>
          <a:p>
            <a:pPr eaLnBrk="1" hangingPunct="1">
              <a:buFontTx/>
              <a:buNone/>
              <a:defRPr/>
            </a:pPr>
            <a:r>
              <a:rPr lang="en-US" sz="2600" i="1" dirty="0">
                <a:cs typeface="Times New Roman" pitchFamily="18" charset="0"/>
              </a:rPr>
              <a:t>Source of regulated flow data:</a:t>
            </a:r>
          </a:p>
          <a:p>
            <a:pPr marL="971550" lvl="1" indent="-514350" eaLnBrk="1" hangingPunct="1">
              <a:buFont typeface="+mj-lt"/>
              <a:buAutoNum type="arabicPeriod"/>
              <a:defRPr/>
            </a:pPr>
            <a:r>
              <a:rPr lang="en-US" dirty="0">
                <a:cs typeface="Times New Roman" pitchFamily="18" charset="0"/>
              </a:rPr>
              <a:t>Observed data downstream of dam</a:t>
            </a:r>
          </a:p>
          <a:p>
            <a:pPr marL="971550" lvl="1" indent="-514350" eaLnBrk="1" hangingPunct="1">
              <a:buFont typeface="+mj-lt"/>
              <a:buAutoNum type="arabicPeriod"/>
              <a:defRPr/>
            </a:pPr>
            <a:r>
              <a:rPr lang="en-US" dirty="0">
                <a:cs typeface="Times New Roman" pitchFamily="18" charset="0"/>
              </a:rPr>
              <a:t>Route inflows through dam with reservoir model</a:t>
            </a:r>
          </a:p>
          <a:p>
            <a:pPr lvl="2" eaLnBrk="1" hangingPunct="1">
              <a:defRPr/>
            </a:pPr>
            <a:r>
              <a:rPr lang="en-US" dirty="0">
                <a:cs typeface="Times New Roman" pitchFamily="18" charset="0"/>
              </a:rPr>
              <a:t>Use period of record inflows</a:t>
            </a:r>
          </a:p>
          <a:p>
            <a:pPr lvl="2" eaLnBrk="1" hangingPunct="1">
              <a:defRPr/>
            </a:pPr>
            <a:r>
              <a:rPr lang="en-US" dirty="0">
                <a:cs typeface="Times New Roman" pitchFamily="18" charset="0"/>
              </a:rPr>
              <a:t>Estimate inflows from continuous simulation model</a:t>
            </a:r>
          </a:p>
          <a:p>
            <a:pPr marL="0" indent="0" eaLnBrk="1" hangingPunct="1">
              <a:buNone/>
              <a:defRPr/>
            </a:pPr>
            <a:r>
              <a:rPr lang="en-US" sz="2800" dirty="0">
                <a:solidFill>
                  <a:srgbClr val="C00000"/>
                </a:solidFill>
                <a:cs typeface="Times New Roman" pitchFamily="18" charset="0"/>
              </a:rPr>
              <a:t>Hypothetical events are needed to estimate upper end of      frequency curve</a:t>
            </a:r>
          </a:p>
          <a:p>
            <a:pPr lvl="1" eaLnBrk="1" hangingPunct="1">
              <a:defRPr/>
            </a:pPr>
            <a:r>
              <a:rPr lang="en-US" dirty="0">
                <a:cs typeface="Times New Roman" pitchFamily="18" charset="0"/>
              </a:rPr>
              <a:t>define hypothetical inflow flood events </a:t>
            </a:r>
            <a:r>
              <a:rPr lang="en-US" dirty="0">
                <a:solidFill>
                  <a:srgbClr val="0070C0"/>
                </a:solidFill>
                <a:cs typeface="Times New Roman" pitchFamily="18" charset="0"/>
              </a:rPr>
              <a:t>(specified </a:t>
            </a:r>
            <a:r>
              <a:rPr lang="en-US" dirty="0" err="1">
                <a:solidFill>
                  <a:srgbClr val="0070C0"/>
                </a:solidFill>
                <a:cs typeface="Times New Roman" pitchFamily="18" charset="0"/>
              </a:rPr>
              <a:t>exc</a:t>
            </a:r>
            <a:r>
              <a:rPr lang="en-US" dirty="0">
                <a:solidFill>
                  <a:srgbClr val="0070C0"/>
                </a:solidFill>
                <a:cs typeface="Times New Roman" pitchFamily="18" charset="0"/>
              </a:rPr>
              <a:t> </a:t>
            </a:r>
            <a:r>
              <a:rPr lang="en-US" dirty="0" err="1">
                <a:solidFill>
                  <a:srgbClr val="0070C0"/>
                </a:solidFill>
                <a:cs typeface="Times New Roman" pitchFamily="18" charset="0"/>
              </a:rPr>
              <a:t>prob</a:t>
            </a:r>
            <a:r>
              <a:rPr lang="en-US" dirty="0">
                <a:solidFill>
                  <a:srgbClr val="0070C0"/>
                </a:solidFill>
                <a:cs typeface="Times New Roman" pitchFamily="18" charset="0"/>
              </a:rPr>
              <a:t>)</a:t>
            </a:r>
          </a:p>
          <a:p>
            <a:pPr lvl="2" eaLnBrk="1" hangingPunct="1">
              <a:defRPr/>
            </a:pPr>
            <a:r>
              <a:rPr lang="en-US" dirty="0">
                <a:cs typeface="Times New Roman" pitchFamily="18" charset="0"/>
              </a:rPr>
              <a:t>exceedance probability of outflow assumed same as inflows</a:t>
            </a:r>
          </a:p>
          <a:p>
            <a:pPr lvl="2" eaLnBrk="1" hangingPunct="1">
              <a:defRPr/>
            </a:pPr>
            <a:r>
              <a:rPr lang="en-US" dirty="0">
                <a:cs typeface="Times New Roman" pitchFamily="18" charset="0"/>
              </a:rPr>
              <a:t>starting water surface elevation is a critical consideration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3174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1747">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1747">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1747">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1747">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1747">
                                            <p:txEl>
                                              <p:pRg st="5" end="5"/>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1747">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1747">
                                            <p:txEl>
                                              <p:pRg st="7" end="7"/>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1747">
                                            <p:txEl>
                                              <p:pRg st="8" end="8"/>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1747">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7" grpId="0" uiExpand="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38874" y="506414"/>
            <a:ext cx="8586787" cy="58435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39939"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fld id="{F0A0344F-E67C-4380-B6CA-95572D4BDDC2}" type="slidenum">
              <a:rPr lang="en-US" altLang="en-US">
                <a:latin typeface="Calibri" panose="020F0502020204030204" pitchFamily="34" charset="0"/>
              </a:rPr>
              <a:pPr eaLnBrk="1" hangingPunct="1"/>
              <a:t>41</a:t>
            </a:fld>
            <a:endParaRPr lang="en-US" altLang="en-US" dirty="0">
              <a:latin typeface="Calibri" panose="020F0502020204030204" pitchFamily="34" charset="0"/>
            </a:endParaRPr>
          </a:p>
        </p:txBody>
      </p:sp>
      <p:sp>
        <p:nvSpPr>
          <p:cNvPr id="12" name="Freeform 11"/>
          <p:cNvSpPr/>
          <p:nvPr/>
        </p:nvSpPr>
        <p:spPr>
          <a:xfrm>
            <a:off x="2481898" y="1447800"/>
            <a:ext cx="6970712" cy="3498850"/>
          </a:xfrm>
          <a:custGeom>
            <a:avLst/>
            <a:gdLst>
              <a:gd name="connsiteX0" fmla="*/ 0 w 7034645"/>
              <a:gd name="connsiteY0" fmla="*/ 3543300 h 3543300"/>
              <a:gd name="connsiteX1" fmla="*/ 1288473 w 7034645"/>
              <a:gd name="connsiteY1" fmla="*/ 2805545 h 3543300"/>
              <a:gd name="connsiteX2" fmla="*/ 2421082 w 7034645"/>
              <a:gd name="connsiteY2" fmla="*/ 2171700 h 3543300"/>
              <a:gd name="connsiteX3" fmla="*/ 3782291 w 7034645"/>
              <a:gd name="connsiteY3" fmla="*/ 1465118 h 3543300"/>
              <a:gd name="connsiteX4" fmla="*/ 4894118 w 7034645"/>
              <a:gd name="connsiteY4" fmla="*/ 935182 h 3543300"/>
              <a:gd name="connsiteX5" fmla="*/ 5912427 w 7034645"/>
              <a:gd name="connsiteY5" fmla="*/ 477982 h 3543300"/>
              <a:gd name="connsiteX6" fmla="*/ 6826827 w 7034645"/>
              <a:gd name="connsiteY6" fmla="*/ 83127 h 3543300"/>
              <a:gd name="connsiteX7" fmla="*/ 7034645 w 7034645"/>
              <a:gd name="connsiteY7" fmla="*/ 0 h 3543300"/>
              <a:gd name="connsiteX8" fmla="*/ 7034645 w 7034645"/>
              <a:gd name="connsiteY8" fmla="*/ 0 h 3543300"/>
              <a:gd name="connsiteX0" fmla="*/ 0 w 7034645"/>
              <a:gd name="connsiteY0" fmla="*/ 3543300 h 3543300"/>
              <a:gd name="connsiteX1" fmla="*/ 1288473 w 7034645"/>
              <a:gd name="connsiteY1" fmla="*/ 2805545 h 3543300"/>
              <a:gd name="connsiteX2" fmla="*/ 2421082 w 7034645"/>
              <a:gd name="connsiteY2" fmla="*/ 2171700 h 3543300"/>
              <a:gd name="connsiteX3" fmla="*/ 3782291 w 7034645"/>
              <a:gd name="connsiteY3" fmla="*/ 1465118 h 3543300"/>
              <a:gd name="connsiteX4" fmla="*/ 4894419 w 7034645"/>
              <a:gd name="connsiteY4" fmla="*/ 982807 h 3543300"/>
              <a:gd name="connsiteX5" fmla="*/ 5912427 w 7034645"/>
              <a:gd name="connsiteY5" fmla="*/ 477982 h 3543300"/>
              <a:gd name="connsiteX6" fmla="*/ 6826827 w 7034645"/>
              <a:gd name="connsiteY6" fmla="*/ 83127 h 3543300"/>
              <a:gd name="connsiteX7" fmla="*/ 7034645 w 7034645"/>
              <a:gd name="connsiteY7" fmla="*/ 0 h 3543300"/>
              <a:gd name="connsiteX8" fmla="*/ 7034645 w 7034645"/>
              <a:gd name="connsiteY8" fmla="*/ 0 h 3543300"/>
              <a:gd name="connsiteX0" fmla="*/ 0 w 7034645"/>
              <a:gd name="connsiteY0" fmla="*/ 3543300 h 3543300"/>
              <a:gd name="connsiteX1" fmla="*/ 1288473 w 7034645"/>
              <a:gd name="connsiteY1" fmla="*/ 2805545 h 3543300"/>
              <a:gd name="connsiteX2" fmla="*/ 2421082 w 7034645"/>
              <a:gd name="connsiteY2" fmla="*/ 2171700 h 3543300"/>
              <a:gd name="connsiteX3" fmla="*/ 3782291 w 7034645"/>
              <a:gd name="connsiteY3" fmla="*/ 1465118 h 3543300"/>
              <a:gd name="connsiteX4" fmla="*/ 4894419 w 7034645"/>
              <a:gd name="connsiteY4" fmla="*/ 982807 h 3543300"/>
              <a:gd name="connsiteX5" fmla="*/ 5960419 w 7034645"/>
              <a:gd name="connsiteY5" fmla="*/ 554182 h 3543300"/>
              <a:gd name="connsiteX6" fmla="*/ 6826827 w 7034645"/>
              <a:gd name="connsiteY6" fmla="*/ 83127 h 3543300"/>
              <a:gd name="connsiteX7" fmla="*/ 7034645 w 7034645"/>
              <a:gd name="connsiteY7" fmla="*/ 0 h 3543300"/>
              <a:gd name="connsiteX8" fmla="*/ 7034645 w 7034645"/>
              <a:gd name="connsiteY8" fmla="*/ 0 h 3543300"/>
              <a:gd name="connsiteX0" fmla="*/ 0 w 7034645"/>
              <a:gd name="connsiteY0" fmla="*/ 3543300 h 3543300"/>
              <a:gd name="connsiteX1" fmla="*/ 1288473 w 7034645"/>
              <a:gd name="connsiteY1" fmla="*/ 2805545 h 3543300"/>
              <a:gd name="connsiteX2" fmla="*/ 2421082 w 7034645"/>
              <a:gd name="connsiteY2" fmla="*/ 2171700 h 3543300"/>
              <a:gd name="connsiteX3" fmla="*/ 3782291 w 7034645"/>
              <a:gd name="connsiteY3" fmla="*/ 1465118 h 3543300"/>
              <a:gd name="connsiteX4" fmla="*/ 4894419 w 7034645"/>
              <a:gd name="connsiteY4" fmla="*/ 982807 h 3543300"/>
              <a:gd name="connsiteX5" fmla="*/ 5960419 w 7034645"/>
              <a:gd name="connsiteY5" fmla="*/ 554182 h 3543300"/>
              <a:gd name="connsiteX6" fmla="*/ 6979657 w 7034645"/>
              <a:gd name="connsiteY6" fmla="*/ 168852 h 3543300"/>
              <a:gd name="connsiteX7" fmla="*/ 7034645 w 7034645"/>
              <a:gd name="connsiteY7" fmla="*/ 0 h 3543300"/>
              <a:gd name="connsiteX8" fmla="*/ 7034645 w 7034645"/>
              <a:gd name="connsiteY8" fmla="*/ 0 h 3543300"/>
              <a:gd name="connsiteX0" fmla="*/ 0 w 7035078"/>
              <a:gd name="connsiteY0" fmla="*/ 3543300 h 3543300"/>
              <a:gd name="connsiteX1" fmla="*/ 1288473 w 7035078"/>
              <a:gd name="connsiteY1" fmla="*/ 2805545 h 3543300"/>
              <a:gd name="connsiteX2" fmla="*/ 2421082 w 7035078"/>
              <a:gd name="connsiteY2" fmla="*/ 2171700 h 3543300"/>
              <a:gd name="connsiteX3" fmla="*/ 3782291 w 7035078"/>
              <a:gd name="connsiteY3" fmla="*/ 1465118 h 3543300"/>
              <a:gd name="connsiteX4" fmla="*/ 4894419 w 7035078"/>
              <a:gd name="connsiteY4" fmla="*/ 982807 h 3543300"/>
              <a:gd name="connsiteX5" fmla="*/ 5960419 w 7035078"/>
              <a:gd name="connsiteY5" fmla="*/ 554182 h 3543300"/>
              <a:gd name="connsiteX6" fmla="*/ 6979657 w 7035078"/>
              <a:gd name="connsiteY6" fmla="*/ 168852 h 3543300"/>
              <a:gd name="connsiteX7" fmla="*/ 7034645 w 7035078"/>
              <a:gd name="connsiteY7" fmla="*/ 0 h 3543300"/>
              <a:gd name="connsiteX8" fmla="*/ 7035078 w 7035078"/>
              <a:gd name="connsiteY8" fmla="*/ 0 h 3543300"/>
              <a:gd name="connsiteX0" fmla="*/ 0 w 7034645"/>
              <a:gd name="connsiteY0" fmla="*/ 3543300 h 3543300"/>
              <a:gd name="connsiteX1" fmla="*/ 1288473 w 7034645"/>
              <a:gd name="connsiteY1" fmla="*/ 2805545 h 3543300"/>
              <a:gd name="connsiteX2" fmla="*/ 2421082 w 7034645"/>
              <a:gd name="connsiteY2" fmla="*/ 2171700 h 3543300"/>
              <a:gd name="connsiteX3" fmla="*/ 3782291 w 7034645"/>
              <a:gd name="connsiteY3" fmla="*/ 1465118 h 3543300"/>
              <a:gd name="connsiteX4" fmla="*/ 4894419 w 7034645"/>
              <a:gd name="connsiteY4" fmla="*/ 982807 h 3543300"/>
              <a:gd name="connsiteX5" fmla="*/ 5960419 w 7034645"/>
              <a:gd name="connsiteY5" fmla="*/ 554182 h 3543300"/>
              <a:gd name="connsiteX6" fmla="*/ 6979657 w 7034645"/>
              <a:gd name="connsiteY6" fmla="*/ 168852 h 3543300"/>
              <a:gd name="connsiteX7" fmla="*/ 7034645 w 7034645"/>
              <a:gd name="connsiteY7" fmla="*/ 0 h 3543300"/>
              <a:gd name="connsiteX0" fmla="*/ 0 w 6979657"/>
              <a:gd name="connsiteY0" fmla="*/ 3374448 h 3374448"/>
              <a:gd name="connsiteX1" fmla="*/ 1288473 w 6979657"/>
              <a:gd name="connsiteY1" fmla="*/ 2636693 h 3374448"/>
              <a:gd name="connsiteX2" fmla="*/ 2421082 w 6979657"/>
              <a:gd name="connsiteY2" fmla="*/ 2002848 h 3374448"/>
              <a:gd name="connsiteX3" fmla="*/ 3782291 w 6979657"/>
              <a:gd name="connsiteY3" fmla="*/ 1296266 h 3374448"/>
              <a:gd name="connsiteX4" fmla="*/ 4894419 w 6979657"/>
              <a:gd name="connsiteY4" fmla="*/ 813955 h 3374448"/>
              <a:gd name="connsiteX5" fmla="*/ 5960419 w 6979657"/>
              <a:gd name="connsiteY5" fmla="*/ 385330 h 3374448"/>
              <a:gd name="connsiteX6" fmla="*/ 6979657 w 6979657"/>
              <a:gd name="connsiteY6" fmla="*/ 0 h 3374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979657" h="3374448">
                <a:moveTo>
                  <a:pt x="0" y="3374448"/>
                </a:moveTo>
                <a:lnTo>
                  <a:pt x="1288473" y="2636693"/>
                </a:lnTo>
                <a:lnTo>
                  <a:pt x="2421082" y="2002848"/>
                </a:lnTo>
                <a:lnTo>
                  <a:pt x="3782291" y="1296266"/>
                </a:lnTo>
                <a:lnTo>
                  <a:pt x="4894419" y="813955"/>
                </a:lnTo>
                <a:lnTo>
                  <a:pt x="5960419" y="385330"/>
                </a:lnTo>
                <a:lnTo>
                  <a:pt x="6979657" y="0"/>
                </a:lnTo>
              </a:path>
            </a:pathLst>
          </a:custGeom>
          <a:ln w="28575">
            <a:solidFill>
              <a:srgbClr val="FF00FF"/>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latin typeface="Calibri" panose="020F0502020204030204" pitchFamily="34" charset="0"/>
            </a:endParaRPr>
          </a:p>
        </p:txBody>
      </p:sp>
      <p:sp>
        <p:nvSpPr>
          <p:cNvPr id="14" name="TextBox 13"/>
          <p:cNvSpPr txBox="1"/>
          <p:nvPr/>
        </p:nvSpPr>
        <p:spPr>
          <a:xfrm>
            <a:off x="2290287" y="2113449"/>
            <a:ext cx="3483292" cy="830997"/>
          </a:xfrm>
          <a:prstGeom prst="rect">
            <a:avLst/>
          </a:prstGeom>
          <a:solidFill>
            <a:schemeClr val="bg1"/>
          </a:solidFill>
        </p:spPr>
        <p:txBody>
          <a:bodyPr wrap="square">
            <a:spAutoFit/>
          </a:bodyPr>
          <a:lstStyle/>
          <a:p>
            <a:pPr>
              <a:defRPr/>
            </a:pPr>
            <a:r>
              <a:rPr lang="en-US" sz="2400" dirty="0">
                <a:solidFill>
                  <a:srgbClr val="FF00FF"/>
                </a:solidFill>
                <a:effectLst/>
                <a:latin typeface="Calibri" panose="020F0502020204030204" pitchFamily="34" charset="0"/>
              </a:rPr>
              <a:t>Unregulated Curve based on 100 years of record</a:t>
            </a:r>
          </a:p>
        </p:txBody>
      </p:sp>
      <p:grpSp>
        <p:nvGrpSpPr>
          <p:cNvPr id="2" name="Group 15"/>
          <p:cNvGrpSpPr>
            <a:grpSpLocks/>
          </p:cNvGrpSpPr>
          <p:nvPr/>
        </p:nvGrpSpPr>
        <p:grpSpPr bwMode="auto">
          <a:xfrm>
            <a:off x="2637474" y="2057400"/>
            <a:ext cx="5684837" cy="2660650"/>
            <a:chOff x="1776413" y="2057400"/>
            <a:chExt cx="5684837" cy="2660650"/>
          </a:xfrm>
        </p:grpSpPr>
        <p:sp>
          <p:nvSpPr>
            <p:cNvPr id="7" name="Freeform 6"/>
            <p:cNvSpPr/>
            <p:nvPr/>
          </p:nvSpPr>
          <p:spPr bwMode="auto">
            <a:xfrm>
              <a:off x="1776413" y="2057400"/>
              <a:ext cx="5684837" cy="2660650"/>
            </a:xfrm>
            <a:custGeom>
              <a:avLst/>
              <a:gdLst>
                <a:gd name="connsiteX0" fmla="*/ 0 w 5683828"/>
                <a:gd name="connsiteY0" fmla="*/ 2660073 h 2660073"/>
                <a:gd name="connsiteX1" fmla="*/ 1371600 w 5683828"/>
                <a:gd name="connsiteY1" fmla="*/ 2545773 h 2660073"/>
                <a:gd name="connsiteX2" fmla="*/ 1859973 w 5683828"/>
                <a:gd name="connsiteY2" fmla="*/ 2441864 h 2660073"/>
                <a:gd name="connsiteX3" fmla="*/ 2265219 w 5683828"/>
                <a:gd name="connsiteY3" fmla="*/ 2410691 h 2660073"/>
                <a:gd name="connsiteX4" fmla="*/ 2597728 w 5683828"/>
                <a:gd name="connsiteY4" fmla="*/ 2088573 h 2660073"/>
                <a:gd name="connsiteX5" fmla="*/ 3034146 w 5683828"/>
                <a:gd name="connsiteY5" fmla="*/ 2047009 h 2660073"/>
                <a:gd name="connsiteX6" fmla="*/ 3210791 w 5683828"/>
                <a:gd name="connsiteY6" fmla="*/ 1278082 h 2660073"/>
                <a:gd name="connsiteX7" fmla="*/ 4145973 w 5683828"/>
                <a:gd name="connsiteY7" fmla="*/ 592282 h 2660073"/>
                <a:gd name="connsiteX8" fmla="*/ 5330537 w 5683828"/>
                <a:gd name="connsiteY8" fmla="*/ 135082 h 2660073"/>
                <a:gd name="connsiteX9" fmla="*/ 5683828 w 5683828"/>
                <a:gd name="connsiteY9" fmla="*/ 0 h 2660073"/>
                <a:gd name="connsiteX0" fmla="*/ 0 w 5683828"/>
                <a:gd name="connsiteY0" fmla="*/ 2660073 h 2660073"/>
                <a:gd name="connsiteX1" fmla="*/ 1371600 w 5683828"/>
                <a:gd name="connsiteY1" fmla="*/ 2545773 h 2660073"/>
                <a:gd name="connsiteX2" fmla="*/ 1859973 w 5683828"/>
                <a:gd name="connsiteY2" fmla="*/ 2441864 h 2660073"/>
                <a:gd name="connsiteX3" fmla="*/ 2265219 w 5683828"/>
                <a:gd name="connsiteY3" fmla="*/ 2410691 h 2660073"/>
                <a:gd name="connsiteX4" fmla="*/ 2597728 w 5683828"/>
                <a:gd name="connsiteY4" fmla="*/ 2088573 h 2660073"/>
                <a:gd name="connsiteX5" fmla="*/ 3034146 w 5683828"/>
                <a:gd name="connsiteY5" fmla="*/ 2047009 h 2660073"/>
                <a:gd name="connsiteX6" fmla="*/ 3210791 w 5683828"/>
                <a:gd name="connsiteY6" fmla="*/ 1278082 h 2660073"/>
                <a:gd name="connsiteX7" fmla="*/ 3813464 w 5683828"/>
                <a:gd name="connsiteY7" fmla="*/ 976745 h 2660073"/>
                <a:gd name="connsiteX8" fmla="*/ 4145973 w 5683828"/>
                <a:gd name="connsiteY8" fmla="*/ 592282 h 2660073"/>
                <a:gd name="connsiteX9" fmla="*/ 5330537 w 5683828"/>
                <a:gd name="connsiteY9" fmla="*/ 135082 h 2660073"/>
                <a:gd name="connsiteX10" fmla="*/ 5683828 w 5683828"/>
                <a:gd name="connsiteY10" fmla="*/ 0 h 2660073"/>
                <a:gd name="connsiteX0" fmla="*/ 0 w 5683828"/>
                <a:gd name="connsiteY0" fmla="*/ 2660073 h 2660073"/>
                <a:gd name="connsiteX1" fmla="*/ 1371600 w 5683828"/>
                <a:gd name="connsiteY1" fmla="*/ 2545773 h 2660073"/>
                <a:gd name="connsiteX2" fmla="*/ 1859973 w 5683828"/>
                <a:gd name="connsiteY2" fmla="*/ 2441864 h 2660073"/>
                <a:gd name="connsiteX3" fmla="*/ 2265219 w 5683828"/>
                <a:gd name="connsiteY3" fmla="*/ 2410691 h 2660073"/>
                <a:gd name="connsiteX4" fmla="*/ 2597728 w 5683828"/>
                <a:gd name="connsiteY4" fmla="*/ 2088573 h 2660073"/>
                <a:gd name="connsiteX5" fmla="*/ 3034146 w 5683828"/>
                <a:gd name="connsiteY5" fmla="*/ 2047009 h 2660073"/>
                <a:gd name="connsiteX6" fmla="*/ 3210791 w 5683828"/>
                <a:gd name="connsiteY6" fmla="*/ 1278082 h 2660073"/>
                <a:gd name="connsiteX7" fmla="*/ 3813464 w 5683828"/>
                <a:gd name="connsiteY7" fmla="*/ 976745 h 2660073"/>
                <a:gd name="connsiteX8" fmla="*/ 4145973 w 5683828"/>
                <a:gd name="connsiteY8" fmla="*/ 592282 h 2660073"/>
                <a:gd name="connsiteX9" fmla="*/ 5330537 w 5683828"/>
                <a:gd name="connsiteY9" fmla="*/ 135082 h 2660073"/>
                <a:gd name="connsiteX10" fmla="*/ 5683828 w 5683828"/>
                <a:gd name="connsiteY10" fmla="*/ 0 h 2660073"/>
                <a:gd name="connsiteX0" fmla="*/ 0 w 5683828"/>
                <a:gd name="connsiteY0" fmla="*/ 2660073 h 2660073"/>
                <a:gd name="connsiteX1" fmla="*/ 1371600 w 5683828"/>
                <a:gd name="connsiteY1" fmla="*/ 2545773 h 2660073"/>
                <a:gd name="connsiteX2" fmla="*/ 1859973 w 5683828"/>
                <a:gd name="connsiteY2" fmla="*/ 2441864 h 2660073"/>
                <a:gd name="connsiteX3" fmla="*/ 2265219 w 5683828"/>
                <a:gd name="connsiteY3" fmla="*/ 2410691 h 2660073"/>
                <a:gd name="connsiteX4" fmla="*/ 2597728 w 5683828"/>
                <a:gd name="connsiteY4" fmla="*/ 2088573 h 2660073"/>
                <a:gd name="connsiteX5" fmla="*/ 3034146 w 5683828"/>
                <a:gd name="connsiteY5" fmla="*/ 2047009 h 2660073"/>
                <a:gd name="connsiteX6" fmla="*/ 3210791 w 5683828"/>
                <a:gd name="connsiteY6" fmla="*/ 1278082 h 2660073"/>
                <a:gd name="connsiteX7" fmla="*/ 3813464 w 5683828"/>
                <a:gd name="connsiteY7" fmla="*/ 976745 h 2660073"/>
                <a:gd name="connsiteX8" fmla="*/ 4249882 w 5683828"/>
                <a:gd name="connsiteY8" fmla="*/ 592282 h 2660073"/>
                <a:gd name="connsiteX9" fmla="*/ 5330537 w 5683828"/>
                <a:gd name="connsiteY9" fmla="*/ 135082 h 2660073"/>
                <a:gd name="connsiteX10" fmla="*/ 5683828 w 5683828"/>
                <a:gd name="connsiteY10" fmla="*/ 0 h 2660073"/>
                <a:gd name="connsiteX0" fmla="*/ 0 w 5683828"/>
                <a:gd name="connsiteY0" fmla="*/ 2660073 h 2660073"/>
                <a:gd name="connsiteX1" fmla="*/ 1371600 w 5683828"/>
                <a:gd name="connsiteY1" fmla="*/ 2545773 h 2660073"/>
                <a:gd name="connsiteX2" fmla="*/ 1859973 w 5683828"/>
                <a:gd name="connsiteY2" fmla="*/ 2441864 h 2660073"/>
                <a:gd name="connsiteX3" fmla="*/ 2265219 w 5683828"/>
                <a:gd name="connsiteY3" fmla="*/ 2410691 h 2660073"/>
                <a:gd name="connsiteX4" fmla="*/ 2597728 w 5683828"/>
                <a:gd name="connsiteY4" fmla="*/ 2088573 h 2660073"/>
                <a:gd name="connsiteX5" fmla="*/ 3034146 w 5683828"/>
                <a:gd name="connsiteY5" fmla="*/ 2047009 h 2660073"/>
                <a:gd name="connsiteX6" fmla="*/ 3210791 w 5683828"/>
                <a:gd name="connsiteY6" fmla="*/ 1278082 h 2660073"/>
                <a:gd name="connsiteX7" fmla="*/ 3813464 w 5683828"/>
                <a:gd name="connsiteY7" fmla="*/ 976745 h 2660073"/>
                <a:gd name="connsiteX8" fmla="*/ 4249882 w 5683828"/>
                <a:gd name="connsiteY8" fmla="*/ 592282 h 2660073"/>
                <a:gd name="connsiteX9" fmla="*/ 5330537 w 5683828"/>
                <a:gd name="connsiteY9" fmla="*/ 135082 h 2660073"/>
                <a:gd name="connsiteX10" fmla="*/ 5683828 w 5683828"/>
                <a:gd name="connsiteY10" fmla="*/ 0 h 2660073"/>
                <a:gd name="connsiteX0" fmla="*/ 0 w 5683828"/>
                <a:gd name="connsiteY0" fmla="*/ 2660073 h 2660073"/>
                <a:gd name="connsiteX1" fmla="*/ 1371600 w 5683828"/>
                <a:gd name="connsiteY1" fmla="*/ 2545773 h 2660073"/>
                <a:gd name="connsiteX2" fmla="*/ 1859973 w 5683828"/>
                <a:gd name="connsiteY2" fmla="*/ 2441864 h 2660073"/>
                <a:gd name="connsiteX3" fmla="*/ 2265219 w 5683828"/>
                <a:gd name="connsiteY3" fmla="*/ 2410691 h 2660073"/>
                <a:gd name="connsiteX4" fmla="*/ 2597728 w 5683828"/>
                <a:gd name="connsiteY4" fmla="*/ 2088573 h 2660073"/>
                <a:gd name="connsiteX5" fmla="*/ 3034146 w 5683828"/>
                <a:gd name="connsiteY5" fmla="*/ 2047009 h 2660073"/>
                <a:gd name="connsiteX6" fmla="*/ 3210791 w 5683828"/>
                <a:gd name="connsiteY6" fmla="*/ 1278082 h 2660073"/>
                <a:gd name="connsiteX7" fmla="*/ 3813464 w 5683828"/>
                <a:gd name="connsiteY7" fmla="*/ 976745 h 2660073"/>
                <a:gd name="connsiteX8" fmla="*/ 4249882 w 5683828"/>
                <a:gd name="connsiteY8" fmla="*/ 592282 h 2660073"/>
                <a:gd name="connsiteX9" fmla="*/ 5330537 w 5683828"/>
                <a:gd name="connsiteY9" fmla="*/ 135082 h 2660073"/>
                <a:gd name="connsiteX10" fmla="*/ 5683828 w 5683828"/>
                <a:gd name="connsiteY10" fmla="*/ 0 h 2660073"/>
                <a:gd name="connsiteX0" fmla="*/ 0 w 5683828"/>
                <a:gd name="connsiteY0" fmla="*/ 2660073 h 2660073"/>
                <a:gd name="connsiteX1" fmla="*/ 1371600 w 5683828"/>
                <a:gd name="connsiteY1" fmla="*/ 2545773 h 2660073"/>
                <a:gd name="connsiteX2" fmla="*/ 1859973 w 5683828"/>
                <a:gd name="connsiteY2" fmla="*/ 2441864 h 2660073"/>
                <a:gd name="connsiteX3" fmla="*/ 2265219 w 5683828"/>
                <a:gd name="connsiteY3" fmla="*/ 2410691 h 2660073"/>
                <a:gd name="connsiteX4" fmla="*/ 2597728 w 5683828"/>
                <a:gd name="connsiteY4" fmla="*/ 2088573 h 2660073"/>
                <a:gd name="connsiteX5" fmla="*/ 3034146 w 5683828"/>
                <a:gd name="connsiteY5" fmla="*/ 2047009 h 2660073"/>
                <a:gd name="connsiteX6" fmla="*/ 3210791 w 5683828"/>
                <a:gd name="connsiteY6" fmla="*/ 1278082 h 2660073"/>
                <a:gd name="connsiteX7" fmla="*/ 3813464 w 5683828"/>
                <a:gd name="connsiteY7" fmla="*/ 1018309 h 2660073"/>
                <a:gd name="connsiteX8" fmla="*/ 4249882 w 5683828"/>
                <a:gd name="connsiteY8" fmla="*/ 592282 h 2660073"/>
                <a:gd name="connsiteX9" fmla="*/ 5330537 w 5683828"/>
                <a:gd name="connsiteY9" fmla="*/ 135082 h 2660073"/>
                <a:gd name="connsiteX10" fmla="*/ 5683828 w 5683828"/>
                <a:gd name="connsiteY10" fmla="*/ 0 h 2660073"/>
                <a:gd name="connsiteX0" fmla="*/ 0 w 5683828"/>
                <a:gd name="connsiteY0" fmla="*/ 2660073 h 2660073"/>
                <a:gd name="connsiteX1" fmla="*/ 1371600 w 5683828"/>
                <a:gd name="connsiteY1" fmla="*/ 2545773 h 2660073"/>
                <a:gd name="connsiteX2" fmla="*/ 1859973 w 5683828"/>
                <a:gd name="connsiteY2" fmla="*/ 2441864 h 2660073"/>
                <a:gd name="connsiteX3" fmla="*/ 2265219 w 5683828"/>
                <a:gd name="connsiteY3" fmla="*/ 2410691 h 2660073"/>
                <a:gd name="connsiteX4" fmla="*/ 2597728 w 5683828"/>
                <a:gd name="connsiteY4" fmla="*/ 2088573 h 2660073"/>
                <a:gd name="connsiteX5" fmla="*/ 3034146 w 5683828"/>
                <a:gd name="connsiteY5" fmla="*/ 2047009 h 2660073"/>
                <a:gd name="connsiteX6" fmla="*/ 3210791 w 5683828"/>
                <a:gd name="connsiteY6" fmla="*/ 1278082 h 2660073"/>
                <a:gd name="connsiteX7" fmla="*/ 3813464 w 5683828"/>
                <a:gd name="connsiteY7" fmla="*/ 1018309 h 2660073"/>
                <a:gd name="connsiteX8" fmla="*/ 4249882 w 5683828"/>
                <a:gd name="connsiteY8" fmla="*/ 592282 h 2660073"/>
                <a:gd name="connsiteX9" fmla="*/ 5330537 w 5683828"/>
                <a:gd name="connsiteY9" fmla="*/ 135082 h 2660073"/>
                <a:gd name="connsiteX10" fmla="*/ 5683828 w 5683828"/>
                <a:gd name="connsiteY10" fmla="*/ 0 h 26600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683828" h="2660073">
                  <a:moveTo>
                    <a:pt x="0" y="2660073"/>
                  </a:moveTo>
                  <a:lnTo>
                    <a:pt x="1371600" y="2545773"/>
                  </a:lnTo>
                  <a:lnTo>
                    <a:pt x="1859973" y="2441864"/>
                  </a:lnTo>
                  <a:lnTo>
                    <a:pt x="2265219" y="2410691"/>
                  </a:lnTo>
                  <a:lnTo>
                    <a:pt x="2597728" y="2088573"/>
                  </a:lnTo>
                  <a:lnTo>
                    <a:pt x="3034146" y="2047009"/>
                  </a:lnTo>
                  <a:lnTo>
                    <a:pt x="3210791" y="1278082"/>
                  </a:lnTo>
                  <a:cubicBezTo>
                    <a:pt x="3411682" y="1177636"/>
                    <a:pt x="3487882" y="1046018"/>
                    <a:pt x="3813464" y="1018309"/>
                  </a:cubicBezTo>
                  <a:cubicBezTo>
                    <a:pt x="3958937" y="890155"/>
                    <a:pt x="4042064" y="678872"/>
                    <a:pt x="4249882" y="592282"/>
                  </a:cubicBezTo>
                  <a:cubicBezTo>
                    <a:pt x="4610100" y="377537"/>
                    <a:pt x="4970319" y="287482"/>
                    <a:pt x="5330537" y="135082"/>
                  </a:cubicBezTo>
                  <a:lnTo>
                    <a:pt x="5683828" y="0"/>
                  </a:lnTo>
                </a:path>
              </a:pathLst>
            </a:custGeom>
            <a:ln w="38100">
              <a:solidFill>
                <a:srgbClr val="00B05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latin typeface="Calibri" panose="020F0502020204030204" pitchFamily="34" charset="0"/>
              </a:endParaRPr>
            </a:p>
          </p:txBody>
        </p:sp>
        <p:sp>
          <p:nvSpPr>
            <p:cNvPr id="15" name="TextBox 14"/>
            <p:cNvSpPr txBox="1"/>
            <p:nvPr/>
          </p:nvSpPr>
          <p:spPr bwMode="auto">
            <a:xfrm>
              <a:off x="5005388" y="3519488"/>
              <a:ext cx="2455862" cy="461665"/>
            </a:xfrm>
            <a:prstGeom prst="rect">
              <a:avLst/>
            </a:prstGeom>
            <a:solidFill>
              <a:schemeClr val="bg1"/>
            </a:solidFill>
            <a:ln>
              <a:noFill/>
            </a:ln>
          </p:spPr>
          <p:txBody>
            <a:bodyPr wrap="square">
              <a:spAutoFit/>
            </a:bodyPr>
            <a:lstStyle/>
            <a:p>
              <a:pPr>
                <a:defRPr/>
              </a:pPr>
              <a:r>
                <a:rPr lang="en-US" sz="2400" dirty="0">
                  <a:solidFill>
                    <a:srgbClr val="00B050"/>
                  </a:solidFill>
                  <a:effectLst/>
                  <a:latin typeface="Calibri" panose="020F0502020204030204" pitchFamily="34" charset="0"/>
                </a:rPr>
                <a:t>Regulated Curve</a:t>
              </a:r>
            </a:p>
          </p:txBody>
        </p:sp>
      </p:grpSp>
      <p:sp>
        <p:nvSpPr>
          <p:cNvPr id="17" name="TextBox 16"/>
          <p:cNvSpPr txBox="1"/>
          <p:nvPr/>
        </p:nvSpPr>
        <p:spPr>
          <a:xfrm>
            <a:off x="4545648" y="4662488"/>
            <a:ext cx="2455862" cy="461665"/>
          </a:xfrm>
          <a:prstGeom prst="rect">
            <a:avLst/>
          </a:prstGeom>
          <a:solidFill>
            <a:schemeClr val="bg1"/>
          </a:solidFill>
        </p:spPr>
        <p:txBody>
          <a:bodyPr wrap="square">
            <a:spAutoFit/>
          </a:bodyPr>
          <a:lstStyle/>
          <a:p>
            <a:pPr>
              <a:defRPr/>
            </a:pPr>
            <a:r>
              <a:rPr lang="en-US" sz="2400" dirty="0">
                <a:solidFill>
                  <a:schemeClr val="accent6"/>
                </a:solidFill>
                <a:effectLst/>
                <a:latin typeface="Calibri" panose="020F0502020204030204" pitchFamily="34" charset="0"/>
              </a:rPr>
              <a:t>Regulated Data</a:t>
            </a:r>
          </a:p>
        </p:txBody>
      </p:sp>
      <p:grpSp>
        <p:nvGrpSpPr>
          <p:cNvPr id="3" name="Group 17"/>
          <p:cNvGrpSpPr>
            <a:grpSpLocks/>
          </p:cNvGrpSpPr>
          <p:nvPr/>
        </p:nvGrpSpPr>
        <p:grpSpPr bwMode="auto">
          <a:xfrm>
            <a:off x="8665211" y="1477964"/>
            <a:ext cx="657225" cy="458787"/>
            <a:chOff x="7804150" y="1477963"/>
            <a:chExt cx="657225" cy="458787"/>
          </a:xfrm>
        </p:grpSpPr>
        <p:sp>
          <p:nvSpPr>
            <p:cNvPr id="8" name="Oval 7"/>
            <p:cNvSpPr/>
            <p:nvPr/>
          </p:nvSpPr>
          <p:spPr bwMode="auto">
            <a:xfrm>
              <a:off x="7804150" y="1790700"/>
              <a:ext cx="155575" cy="146050"/>
            </a:xfrm>
            <a:prstGeom prst="ellipse">
              <a:avLst/>
            </a:prstGeom>
            <a:solidFill>
              <a:srgbClr val="00FF99"/>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10" name="Oval 9"/>
            <p:cNvSpPr/>
            <p:nvPr/>
          </p:nvSpPr>
          <p:spPr bwMode="auto">
            <a:xfrm>
              <a:off x="8305800" y="1477963"/>
              <a:ext cx="155575" cy="146050"/>
            </a:xfrm>
            <a:prstGeom prst="ellipse">
              <a:avLst/>
            </a:prstGeom>
            <a:solidFill>
              <a:srgbClr val="00FF99"/>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9" name="Oval 8"/>
            <p:cNvSpPr/>
            <p:nvPr/>
          </p:nvSpPr>
          <p:spPr bwMode="auto">
            <a:xfrm>
              <a:off x="8112125" y="1603375"/>
              <a:ext cx="155575" cy="146050"/>
            </a:xfrm>
            <a:prstGeom prst="ellipse">
              <a:avLst/>
            </a:prstGeom>
            <a:solidFill>
              <a:srgbClr val="00FF99"/>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6"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82450" y="1666875"/>
            <a:ext cx="7708900" cy="4846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22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a:spcBef>
                <a:spcPct val="0"/>
              </a:spcBef>
              <a:buFontTx/>
              <a:buNone/>
            </a:pPr>
            <a:fld id="{7182EAC1-9588-42CA-976C-4E100AF10A3D}" type="slidenum">
              <a:rPr lang="en-US" altLang="en-US" sz="1400">
                <a:latin typeface="Times New Roman" panose="02020603050405020304" pitchFamily="18" charset="0"/>
              </a:rPr>
              <a:pPr>
                <a:spcBef>
                  <a:spcPct val="0"/>
                </a:spcBef>
                <a:buFontTx/>
                <a:buNone/>
              </a:pPr>
              <a:t>42</a:t>
            </a:fld>
            <a:endParaRPr lang="en-US" altLang="en-US" sz="1400">
              <a:latin typeface="Times New Roman" panose="02020603050405020304" pitchFamily="18" charset="0"/>
            </a:endParaRPr>
          </a:p>
        </p:txBody>
      </p:sp>
      <p:sp>
        <p:nvSpPr>
          <p:cNvPr id="79878" name="Rectangle 6"/>
          <p:cNvSpPr>
            <a:spLocks noGrp="1" noChangeArrowheads="1"/>
          </p:cNvSpPr>
          <p:nvPr>
            <p:ph type="title"/>
          </p:nvPr>
        </p:nvSpPr>
        <p:spPr>
          <a:xfrm>
            <a:off x="792001" y="381000"/>
            <a:ext cx="9436264" cy="1143000"/>
          </a:xfrm>
        </p:spPr>
        <p:txBody>
          <a:bodyPr/>
          <a:lstStyle/>
          <a:p>
            <a:pPr algn="l" eaLnBrk="1" hangingPunct="1">
              <a:defRPr/>
            </a:pPr>
            <a:r>
              <a:rPr lang="en-US" sz="4200" dirty="0">
                <a:solidFill>
                  <a:srgbClr val="000000"/>
                </a:solidFill>
              </a:rPr>
              <a:t>Graphical Curve is Better for this</a:t>
            </a:r>
          </a:p>
        </p:txBody>
      </p:sp>
      <p:sp>
        <p:nvSpPr>
          <p:cNvPr id="52230" name="Text Box 10"/>
          <p:cNvSpPr txBox="1">
            <a:spLocks noChangeArrowheads="1"/>
          </p:cNvSpPr>
          <p:nvPr/>
        </p:nvSpPr>
        <p:spPr bwMode="auto">
          <a:xfrm>
            <a:off x="8718188" y="2008188"/>
            <a:ext cx="312480"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9900FF"/>
                </a:solidFill>
                <a:effectLst/>
                <a:latin typeface="Calibri" panose="020F0502020204030204" pitchFamily="34" charset="0"/>
              </a:rPr>
              <a:t>200</a:t>
            </a:r>
          </a:p>
        </p:txBody>
      </p:sp>
      <p:sp>
        <p:nvSpPr>
          <p:cNvPr id="52231" name="Text Box 10"/>
          <p:cNvSpPr txBox="1">
            <a:spLocks noChangeArrowheads="1"/>
          </p:cNvSpPr>
          <p:nvPr/>
        </p:nvSpPr>
        <p:spPr bwMode="auto">
          <a:xfrm>
            <a:off x="9030925" y="2008188"/>
            <a:ext cx="312096"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9900FF"/>
                </a:solidFill>
                <a:effectLst/>
                <a:latin typeface="Calibri" panose="020F0502020204030204" pitchFamily="34" charset="0"/>
              </a:rPr>
              <a:t>500</a:t>
            </a:r>
          </a:p>
        </p:txBody>
      </p:sp>
      <p:sp>
        <p:nvSpPr>
          <p:cNvPr id="52233" name="Text Box 17"/>
          <p:cNvSpPr txBox="1">
            <a:spLocks noChangeArrowheads="1"/>
          </p:cNvSpPr>
          <p:nvPr/>
        </p:nvSpPr>
        <p:spPr bwMode="auto">
          <a:xfrm>
            <a:off x="4246200" y="6157913"/>
            <a:ext cx="4135438" cy="296862"/>
          </a:xfrm>
          <a:prstGeom prst="rect">
            <a:avLst/>
          </a:prstGeom>
          <a:solidFill>
            <a:schemeClr val="bg1"/>
          </a:solidFill>
          <a:ln>
            <a:noFill/>
          </a:ln>
        </p:spPr>
        <p:txBody>
          <a:bodyPr tIns="18288" bIns="18288">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algn="ctr" eaLnBrk="1" hangingPunct="1">
              <a:spcBef>
                <a:spcPct val="50000"/>
              </a:spcBef>
              <a:buFontTx/>
              <a:buNone/>
            </a:pPr>
            <a:r>
              <a:rPr lang="en-US" altLang="en-US" sz="1700" dirty="0">
                <a:solidFill>
                  <a:srgbClr val="000000"/>
                </a:solidFill>
                <a:effectLst/>
                <a:latin typeface="Calibri" panose="020F0502020204030204" pitchFamily="34" charset="0"/>
              </a:rPr>
              <a:t>Cumulative Exceedance Probability</a:t>
            </a:r>
          </a:p>
        </p:txBody>
      </p:sp>
      <p:grpSp>
        <p:nvGrpSpPr>
          <p:cNvPr id="20" name="Group 8">
            <a:extLst>
              <a:ext uri="{FF2B5EF4-FFF2-40B4-BE49-F238E27FC236}">
                <a16:creationId xmlns:a16="http://schemas.microsoft.com/office/drawing/2014/main" id="{D698EEC2-65E6-4D7F-99F5-65FFDE7BD3AC}"/>
              </a:ext>
            </a:extLst>
          </p:cNvPr>
          <p:cNvGrpSpPr>
            <a:grpSpLocks/>
          </p:cNvGrpSpPr>
          <p:nvPr/>
        </p:nvGrpSpPr>
        <p:grpSpPr bwMode="auto">
          <a:xfrm>
            <a:off x="3398475" y="2008188"/>
            <a:ext cx="5276850" cy="223837"/>
            <a:chOff x="1672" y="1500"/>
            <a:chExt cx="3324" cy="141"/>
          </a:xfrm>
        </p:grpSpPr>
        <p:sp>
          <p:nvSpPr>
            <p:cNvPr id="21" name="Text Box 9">
              <a:extLst>
                <a:ext uri="{FF2B5EF4-FFF2-40B4-BE49-F238E27FC236}">
                  <a16:creationId xmlns:a16="http://schemas.microsoft.com/office/drawing/2014/main" id="{9F4E06C2-93D8-4A5E-9123-5275C720AD76}"/>
                </a:ext>
              </a:extLst>
            </p:cNvPr>
            <p:cNvSpPr txBox="1">
              <a:spLocks noChangeArrowheads="1"/>
            </p:cNvSpPr>
            <p:nvPr/>
          </p:nvSpPr>
          <p:spPr bwMode="auto">
            <a:xfrm>
              <a:off x="4384" y="1503"/>
              <a:ext cx="107"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9900FF"/>
                  </a:solidFill>
                  <a:effectLst/>
                </a:rPr>
                <a:t>20</a:t>
              </a:r>
            </a:p>
          </p:txBody>
        </p:sp>
        <p:sp>
          <p:nvSpPr>
            <p:cNvPr id="22" name="Text Box 10">
              <a:extLst>
                <a:ext uri="{FF2B5EF4-FFF2-40B4-BE49-F238E27FC236}">
                  <a16:creationId xmlns:a16="http://schemas.microsoft.com/office/drawing/2014/main" id="{38274F76-80CB-4E4E-862A-A2E9D4692AE7}"/>
                </a:ext>
              </a:extLst>
            </p:cNvPr>
            <p:cNvSpPr txBox="1">
              <a:spLocks noChangeArrowheads="1"/>
            </p:cNvSpPr>
            <p:nvPr/>
          </p:nvSpPr>
          <p:spPr bwMode="auto">
            <a:xfrm>
              <a:off x="4828" y="1500"/>
              <a:ext cx="168"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9900FF"/>
                  </a:solidFill>
                  <a:effectLst/>
                </a:rPr>
                <a:t>100</a:t>
              </a:r>
            </a:p>
          </p:txBody>
        </p:sp>
        <p:sp>
          <p:nvSpPr>
            <p:cNvPr id="23" name="Text Box 11">
              <a:extLst>
                <a:ext uri="{FF2B5EF4-FFF2-40B4-BE49-F238E27FC236}">
                  <a16:creationId xmlns:a16="http://schemas.microsoft.com/office/drawing/2014/main" id="{389426CE-E82E-46DA-8DE6-455E3EBDBE05}"/>
                </a:ext>
              </a:extLst>
            </p:cNvPr>
            <p:cNvSpPr txBox="1">
              <a:spLocks noChangeArrowheads="1"/>
            </p:cNvSpPr>
            <p:nvPr/>
          </p:nvSpPr>
          <p:spPr bwMode="auto">
            <a:xfrm>
              <a:off x="4129" y="1505"/>
              <a:ext cx="107"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a:solidFill>
                    <a:srgbClr val="9900FF"/>
                  </a:solidFill>
                  <a:effectLst/>
                </a:rPr>
                <a:t>10</a:t>
              </a:r>
            </a:p>
          </p:txBody>
        </p:sp>
        <p:sp>
          <p:nvSpPr>
            <p:cNvPr id="24" name="Text Box 12">
              <a:extLst>
                <a:ext uri="{FF2B5EF4-FFF2-40B4-BE49-F238E27FC236}">
                  <a16:creationId xmlns:a16="http://schemas.microsoft.com/office/drawing/2014/main" id="{B774F132-0134-4821-B06B-AA4519214FD4}"/>
                </a:ext>
              </a:extLst>
            </p:cNvPr>
            <p:cNvSpPr txBox="1">
              <a:spLocks noChangeArrowheads="1"/>
            </p:cNvSpPr>
            <p:nvPr/>
          </p:nvSpPr>
          <p:spPr bwMode="auto">
            <a:xfrm>
              <a:off x="3823" y="1500"/>
              <a:ext cx="107"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a:solidFill>
                    <a:srgbClr val="9900FF"/>
                  </a:solidFill>
                  <a:effectLst/>
                </a:rPr>
                <a:t> 5</a:t>
              </a:r>
            </a:p>
          </p:txBody>
        </p:sp>
        <p:sp>
          <p:nvSpPr>
            <p:cNvPr id="25" name="Text Box 13">
              <a:extLst>
                <a:ext uri="{FF2B5EF4-FFF2-40B4-BE49-F238E27FC236}">
                  <a16:creationId xmlns:a16="http://schemas.microsoft.com/office/drawing/2014/main" id="{9999F9CA-0B29-4390-A1DB-0B6C85F6730B}"/>
                </a:ext>
              </a:extLst>
            </p:cNvPr>
            <p:cNvSpPr txBox="1">
              <a:spLocks noChangeArrowheads="1"/>
            </p:cNvSpPr>
            <p:nvPr/>
          </p:nvSpPr>
          <p:spPr bwMode="auto">
            <a:xfrm>
              <a:off x="3271" y="1503"/>
              <a:ext cx="107"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9900FF"/>
                  </a:solidFill>
                  <a:effectLst/>
                </a:rPr>
                <a:t>2</a:t>
              </a:r>
            </a:p>
          </p:txBody>
        </p:sp>
        <p:sp>
          <p:nvSpPr>
            <p:cNvPr id="26" name="Text Box 14">
              <a:extLst>
                <a:ext uri="{FF2B5EF4-FFF2-40B4-BE49-F238E27FC236}">
                  <a16:creationId xmlns:a16="http://schemas.microsoft.com/office/drawing/2014/main" id="{A3E8EBA0-D8DC-4195-AD03-28BDB2F6A1F5}"/>
                </a:ext>
              </a:extLst>
            </p:cNvPr>
            <p:cNvSpPr txBox="1">
              <a:spLocks noChangeArrowheads="1"/>
            </p:cNvSpPr>
            <p:nvPr/>
          </p:nvSpPr>
          <p:spPr bwMode="auto">
            <a:xfrm>
              <a:off x="1672" y="1500"/>
              <a:ext cx="181"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a:solidFill>
                    <a:srgbClr val="9900FF"/>
                  </a:solidFill>
                  <a:effectLst/>
                </a:rPr>
                <a:t>1.01</a:t>
              </a:r>
            </a:p>
          </p:txBody>
        </p:sp>
        <p:sp>
          <p:nvSpPr>
            <p:cNvPr id="27" name="Text Box 15">
              <a:extLst>
                <a:ext uri="{FF2B5EF4-FFF2-40B4-BE49-F238E27FC236}">
                  <a16:creationId xmlns:a16="http://schemas.microsoft.com/office/drawing/2014/main" id="{DC1F8C00-1FBD-4CCA-A7C9-B8E0290FD0CF}"/>
                </a:ext>
              </a:extLst>
            </p:cNvPr>
            <p:cNvSpPr txBox="1">
              <a:spLocks noChangeArrowheads="1"/>
            </p:cNvSpPr>
            <p:nvPr/>
          </p:nvSpPr>
          <p:spPr bwMode="auto">
            <a:xfrm>
              <a:off x="2063" y="1501"/>
              <a:ext cx="1011"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a:solidFill>
                    <a:srgbClr val="9900FF"/>
                  </a:solidFill>
                  <a:effectLst/>
                </a:rPr>
                <a:t>Return Period</a:t>
              </a:r>
            </a:p>
          </p:txBody>
        </p:sp>
      </p:grpSp>
      <p:sp>
        <p:nvSpPr>
          <p:cNvPr id="32" name="Freeform 19">
            <a:extLst>
              <a:ext uri="{FF2B5EF4-FFF2-40B4-BE49-F238E27FC236}">
                <a16:creationId xmlns:a16="http://schemas.microsoft.com/office/drawing/2014/main" id="{29FCCA81-06D3-4E41-AC83-9CAA2E1D41E9}"/>
              </a:ext>
            </a:extLst>
          </p:cNvPr>
          <p:cNvSpPr>
            <a:spLocks/>
          </p:cNvSpPr>
          <p:nvPr/>
        </p:nvSpPr>
        <p:spPr bwMode="auto">
          <a:xfrm>
            <a:off x="3474543" y="3327213"/>
            <a:ext cx="5106880" cy="1983540"/>
          </a:xfrm>
          <a:custGeom>
            <a:avLst/>
            <a:gdLst>
              <a:gd name="T0" fmla="*/ 0 w 5037667"/>
              <a:gd name="T1" fmla="*/ 2002369 h 1998133"/>
              <a:gd name="T2" fmla="*/ 473734 w 5037667"/>
              <a:gd name="T3" fmla="*/ 1993884 h 1998133"/>
              <a:gd name="T4" fmla="*/ 630834 w 5037667"/>
              <a:gd name="T5" fmla="*/ 1728282 h 1998133"/>
              <a:gd name="T6" fmla="*/ 1725750 w 5037667"/>
              <a:gd name="T7" fmla="*/ 1730862 h 1998133"/>
              <a:gd name="T8" fmla="*/ 1903403 w 5037667"/>
              <a:gd name="T9" fmla="*/ 1298146 h 1998133"/>
              <a:gd name="T10" fmla="*/ 2452089 w 5037667"/>
              <a:gd name="T11" fmla="*/ 903973 h 1998133"/>
              <a:gd name="T12" fmla="*/ 2777013 w 5037667"/>
              <a:gd name="T13" fmla="*/ 693673 h 1998133"/>
              <a:gd name="T14" fmla="*/ 3217084 w 5037667"/>
              <a:gd name="T15" fmla="*/ 458575 h 1998133"/>
              <a:gd name="T16" fmla="*/ 3637609 w 5037667"/>
              <a:gd name="T17" fmla="*/ 246053 h 1998133"/>
              <a:gd name="T18" fmla="*/ 3798346 w 5037667"/>
              <a:gd name="T19" fmla="*/ 246053 h 1998133"/>
              <a:gd name="T20" fmla="*/ 4060590 w 5037667"/>
              <a:gd name="T21" fmla="*/ 16965 h 1998133"/>
              <a:gd name="T22" fmla="*/ 5033437 w 5037667"/>
              <a:gd name="T23" fmla="*/ 0 h 199813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037667"/>
              <a:gd name="T37" fmla="*/ 0 h 1998133"/>
              <a:gd name="T38" fmla="*/ 5037667 w 5037667"/>
              <a:gd name="T39" fmla="*/ 1998133 h 1998133"/>
              <a:gd name="connsiteX0" fmla="*/ 0 w 5107417"/>
              <a:gd name="connsiteY0" fmla="*/ 1983015 h 1983015"/>
              <a:gd name="connsiteX1" fmla="*/ 474134 w 5107417"/>
              <a:gd name="connsiteY1" fmla="*/ 1974548 h 1983015"/>
              <a:gd name="connsiteX2" fmla="*/ 631362 w 5107417"/>
              <a:gd name="connsiteY2" fmla="*/ 1709508 h 1983015"/>
              <a:gd name="connsiteX3" fmla="*/ 1727200 w 5107417"/>
              <a:gd name="connsiteY3" fmla="*/ 1712082 h 1983015"/>
              <a:gd name="connsiteX4" fmla="*/ 1905000 w 5107417"/>
              <a:gd name="connsiteY4" fmla="*/ 1280282 h 1983015"/>
              <a:gd name="connsiteX5" fmla="*/ 2454152 w 5107417"/>
              <a:gd name="connsiteY5" fmla="*/ 886943 h 1983015"/>
              <a:gd name="connsiteX6" fmla="*/ 2779349 w 5107417"/>
              <a:gd name="connsiteY6" fmla="*/ 677087 h 1983015"/>
              <a:gd name="connsiteX7" fmla="*/ 3219789 w 5107417"/>
              <a:gd name="connsiteY7" fmla="*/ 442489 h 1983015"/>
              <a:gd name="connsiteX8" fmla="*/ 3640667 w 5107417"/>
              <a:gd name="connsiteY8" fmla="*/ 230415 h 1983015"/>
              <a:gd name="connsiteX9" fmla="*/ 3801534 w 5107417"/>
              <a:gd name="connsiteY9" fmla="*/ 230415 h 1983015"/>
              <a:gd name="connsiteX10" fmla="*/ 4064000 w 5107417"/>
              <a:gd name="connsiteY10" fmla="*/ 1815 h 1983015"/>
              <a:gd name="connsiteX11" fmla="*/ 5107417 w 5107417"/>
              <a:gd name="connsiteY11" fmla="*/ 376 h 19830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107417" h="1983015">
                <a:moveTo>
                  <a:pt x="0" y="1983015"/>
                </a:moveTo>
                <a:lnTo>
                  <a:pt x="474134" y="1974548"/>
                </a:lnTo>
                <a:lnTo>
                  <a:pt x="631362" y="1709508"/>
                </a:lnTo>
                <a:lnTo>
                  <a:pt x="1727200" y="1712082"/>
                </a:lnTo>
                <a:lnTo>
                  <a:pt x="1905000" y="1280282"/>
                </a:lnTo>
                <a:lnTo>
                  <a:pt x="2454152" y="886943"/>
                </a:lnTo>
                <a:lnTo>
                  <a:pt x="2779349" y="677087"/>
                </a:lnTo>
                <a:lnTo>
                  <a:pt x="3219789" y="442489"/>
                </a:lnTo>
                <a:lnTo>
                  <a:pt x="3640667" y="230415"/>
                </a:lnTo>
                <a:lnTo>
                  <a:pt x="3801534" y="230415"/>
                </a:lnTo>
                <a:lnTo>
                  <a:pt x="4064000" y="1815"/>
                </a:lnTo>
                <a:cubicBezTo>
                  <a:pt x="4388556" y="-3829"/>
                  <a:pt x="4782861" y="6020"/>
                  <a:pt x="5107417" y="376"/>
                </a:cubicBezTo>
              </a:path>
            </a:pathLst>
          </a:custGeom>
          <a:noFill/>
          <a:ln w="28575" cap="flat" cmpd="sng" algn="ctr">
            <a:solidFill>
              <a:srgbClr val="00B05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wrap="none" lIns="0" tIns="0" rIns="0" bIns="0">
            <a:spAutoFit/>
          </a:bodyPr>
          <a:lstStyle/>
          <a:p>
            <a:endParaRPr lang="en-US"/>
          </a:p>
        </p:txBody>
      </p:sp>
      <p:sp>
        <p:nvSpPr>
          <p:cNvPr id="29" name="Slide Number Placeholder 1">
            <a:extLst>
              <a:ext uri="{FF2B5EF4-FFF2-40B4-BE49-F238E27FC236}">
                <a16:creationId xmlns:a16="http://schemas.microsoft.com/office/drawing/2014/main" id="{B413D2B5-DB8B-45BE-BBB1-5B6714437E13}"/>
              </a:ext>
            </a:extLst>
          </p:cNvPr>
          <p:cNvSpPr txBox="1">
            <a:spLocks/>
          </p:cNvSpPr>
          <p:nvPr/>
        </p:nvSpPr>
        <p:spPr bwMode="auto">
          <a:xfrm>
            <a:off x="8890000" y="64008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eaLnBrk="1" fontAlgn="base" hangingPunct="1">
              <a:spcBef>
                <a:spcPct val="0"/>
              </a:spcBef>
              <a:spcAft>
                <a:spcPct val="0"/>
              </a:spcAft>
              <a:defRPr sz="1400" b="0" kern="1200">
                <a:solidFill>
                  <a:srgbClr val="000000"/>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5pPr>
            <a:lvl6pPr marL="2286000" algn="l" defTabSz="914400" rtl="0" eaLnBrk="1" latinLnBrk="0" hangingPunct="1">
              <a:defRPr sz="2100" b="1" kern="1200">
                <a:solidFill>
                  <a:schemeClr val="tx2"/>
                </a:solidFill>
                <a:latin typeface="Times New Roman" panose="02020603050405020304" pitchFamily="18" charset="0"/>
                <a:ea typeface="+mn-ea"/>
                <a:cs typeface="+mn-cs"/>
              </a:defRPr>
            </a:lvl6pPr>
            <a:lvl7pPr marL="2743200" algn="l" defTabSz="914400" rtl="0" eaLnBrk="1" latinLnBrk="0" hangingPunct="1">
              <a:defRPr sz="2100" b="1" kern="1200">
                <a:solidFill>
                  <a:schemeClr val="tx2"/>
                </a:solidFill>
                <a:latin typeface="Times New Roman" panose="02020603050405020304" pitchFamily="18" charset="0"/>
                <a:ea typeface="+mn-ea"/>
                <a:cs typeface="+mn-cs"/>
              </a:defRPr>
            </a:lvl7pPr>
            <a:lvl8pPr marL="3200400" algn="l" defTabSz="914400" rtl="0" eaLnBrk="1" latinLnBrk="0" hangingPunct="1">
              <a:defRPr sz="2100" b="1" kern="1200">
                <a:solidFill>
                  <a:schemeClr val="tx2"/>
                </a:solidFill>
                <a:latin typeface="Times New Roman" panose="02020603050405020304" pitchFamily="18" charset="0"/>
                <a:ea typeface="+mn-ea"/>
                <a:cs typeface="+mn-cs"/>
              </a:defRPr>
            </a:lvl8pPr>
            <a:lvl9pPr marL="3657600" algn="l" defTabSz="914400" rtl="0" eaLnBrk="1" latinLnBrk="0" hangingPunct="1">
              <a:defRPr sz="2100" b="1" kern="1200">
                <a:solidFill>
                  <a:schemeClr val="tx2"/>
                </a:solidFill>
                <a:latin typeface="Times New Roman" panose="02020603050405020304" pitchFamily="18" charset="0"/>
                <a:ea typeface="+mn-ea"/>
                <a:cs typeface="+mn-cs"/>
              </a:defRPr>
            </a:lvl9pPr>
          </a:lstStyle>
          <a:p>
            <a:pPr>
              <a:defRPr/>
            </a:pPr>
            <a:fld id="{0D4F1938-B6F0-462B-9EAB-725EA93BCA11}" type="slidenum">
              <a:rPr lang="en-US" altLang="en-US" smtClean="0"/>
              <a:pPr>
                <a:defRPr/>
              </a:pPr>
              <a:t>42</a:t>
            </a:fld>
            <a:endParaRPr lang="en-US" altLang="en-US"/>
          </a:p>
        </p:txBody>
      </p:sp>
      <p:sp>
        <p:nvSpPr>
          <p:cNvPr id="33" name="Diamond 18">
            <a:extLst>
              <a:ext uri="{FF2B5EF4-FFF2-40B4-BE49-F238E27FC236}">
                <a16:creationId xmlns:a16="http://schemas.microsoft.com/office/drawing/2014/main" id="{9B7496F9-DD85-4CE0-80D5-FF43F7D893EE}"/>
              </a:ext>
            </a:extLst>
          </p:cNvPr>
          <p:cNvSpPr>
            <a:spLocks/>
          </p:cNvSpPr>
          <p:nvPr/>
        </p:nvSpPr>
        <p:spPr bwMode="auto">
          <a:xfrm>
            <a:off x="8773688" y="3079628"/>
            <a:ext cx="92075" cy="77787"/>
          </a:xfrm>
          <a:prstGeom prst="diamond">
            <a:avLst/>
          </a:prstGeom>
          <a:solidFill>
            <a:srgbClr val="FF0000"/>
          </a:solidFill>
          <a:ln w="9525" algn="ctr">
            <a:solidFill>
              <a:srgbClr val="FF0000"/>
            </a:solidFill>
            <a:round/>
            <a:headEnd/>
            <a:tailEnd/>
          </a:ln>
        </p:spPr>
        <p:txBody>
          <a:bodyPr wrap="none"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0"/>
              </a:spcBef>
              <a:buFontTx/>
              <a:buNone/>
            </a:pPr>
            <a:endParaRPr lang="en-US" altLang="en-US" sz="2100">
              <a:solidFill>
                <a:schemeClr val="tx2"/>
              </a:solidFill>
              <a:latin typeface="Times New Roman" panose="02020603050405020304" pitchFamily="18" charset="0"/>
            </a:endParaRPr>
          </a:p>
        </p:txBody>
      </p:sp>
      <p:sp>
        <p:nvSpPr>
          <p:cNvPr id="34" name="Diamond 24">
            <a:extLst>
              <a:ext uri="{FF2B5EF4-FFF2-40B4-BE49-F238E27FC236}">
                <a16:creationId xmlns:a16="http://schemas.microsoft.com/office/drawing/2014/main" id="{A83665E3-8832-4BE9-B98F-E827987B5739}"/>
              </a:ext>
            </a:extLst>
          </p:cNvPr>
          <p:cNvSpPr>
            <a:spLocks/>
          </p:cNvSpPr>
          <p:nvPr/>
        </p:nvSpPr>
        <p:spPr bwMode="auto">
          <a:xfrm>
            <a:off x="9097538" y="2762128"/>
            <a:ext cx="92075" cy="77787"/>
          </a:xfrm>
          <a:prstGeom prst="diamond">
            <a:avLst/>
          </a:prstGeom>
          <a:solidFill>
            <a:srgbClr val="FF0000"/>
          </a:solidFill>
          <a:ln w="9525" algn="ctr">
            <a:solidFill>
              <a:srgbClr val="FF0000"/>
            </a:solidFill>
            <a:round/>
            <a:headEnd/>
            <a:tailEnd/>
          </a:ln>
        </p:spPr>
        <p:txBody>
          <a:bodyPr wrap="none"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0"/>
              </a:spcBef>
              <a:buFontTx/>
              <a:buNone/>
            </a:pPr>
            <a:endParaRPr lang="en-US" altLang="en-US" sz="2100">
              <a:solidFill>
                <a:schemeClr val="tx2"/>
              </a:solidFill>
              <a:latin typeface="Times New Roman" panose="02020603050405020304" pitchFamily="18" charset="0"/>
            </a:endParaRPr>
          </a:p>
        </p:txBody>
      </p:sp>
      <p:sp>
        <p:nvSpPr>
          <p:cNvPr id="35" name="Freeform 28">
            <a:extLst>
              <a:ext uri="{FF2B5EF4-FFF2-40B4-BE49-F238E27FC236}">
                <a16:creationId xmlns:a16="http://schemas.microsoft.com/office/drawing/2014/main" id="{12523B13-FBFB-4AEE-95CA-FE7EAE6588EB}"/>
              </a:ext>
            </a:extLst>
          </p:cNvPr>
          <p:cNvSpPr>
            <a:spLocks/>
          </p:cNvSpPr>
          <p:nvPr/>
        </p:nvSpPr>
        <p:spPr bwMode="auto">
          <a:xfrm>
            <a:off x="8519688" y="2647639"/>
            <a:ext cx="804862" cy="685800"/>
          </a:xfrm>
          <a:custGeom>
            <a:avLst/>
            <a:gdLst>
              <a:gd name="T0" fmla="*/ 0 w 804333"/>
              <a:gd name="T1" fmla="*/ 685800 h 685800"/>
              <a:gd name="T2" fmla="*/ 128682 w 804333"/>
              <a:gd name="T3" fmla="*/ 668867 h 685800"/>
              <a:gd name="T4" fmla="*/ 814979 w 804333"/>
              <a:gd name="T5" fmla="*/ 0 h 685800"/>
              <a:gd name="T6" fmla="*/ 0 60000 65536"/>
              <a:gd name="T7" fmla="*/ 0 60000 65536"/>
              <a:gd name="T8" fmla="*/ 0 60000 65536"/>
              <a:gd name="T9" fmla="*/ 0 w 804333"/>
              <a:gd name="T10" fmla="*/ 0 h 685800"/>
              <a:gd name="T11" fmla="*/ 804333 w 804333"/>
              <a:gd name="T12" fmla="*/ 685800 h 685800"/>
            </a:gdLst>
            <a:ahLst/>
            <a:cxnLst>
              <a:cxn ang="T6">
                <a:pos x="T0" y="T1"/>
              </a:cxn>
              <a:cxn ang="T7">
                <a:pos x="T2" y="T3"/>
              </a:cxn>
              <a:cxn ang="T8">
                <a:pos x="T4" y="T5"/>
              </a:cxn>
            </a:cxnLst>
            <a:rect l="T9" t="T10" r="T11" b="T12"/>
            <a:pathLst>
              <a:path w="804333" h="685800">
                <a:moveTo>
                  <a:pt x="0" y="685800"/>
                </a:moveTo>
                <a:lnTo>
                  <a:pt x="127000" y="668867"/>
                </a:lnTo>
                <a:lnTo>
                  <a:pt x="804333" y="0"/>
                </a:lnTo>
              </a:path>
            </a:pathLst>
          </a:custGeom>
          <a:noFill/>
          <a:ln w="28575" cap="flat" cmpd="sng" algn="ctr">
            <a:solidFill>
              <a:srgbClr val="00B05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wrap="none" lIns="0" tIns="0" rIns="0" bIns="0">
            <a:spAutoFit/>
          </a:bodyPr>
          <a:lstStyle/>
          <a:p>
            <a:endParaRPr lang="en-US"/>
          </a:p>
        </p:txBody>
      </p:sp>
      <p:cxnSp>
        <p:nvCxnSpPr>
          <p:cNvPr id="2" name="Straight Arrow Connector 1">
            <a:extLst>
              <a:ext uri="{FF2B5EF4-FFF2-40B4-BE49-F238E27FC236}">
                <a16:creationId xmlns:a16="http://schemas.microsoft.com/office/drawing/2014/main" id="{68D0A6EC-1959-4A4A-88C5-6D20F7750771}"/>
              </a:ext>
            </a:extLst>
          </p:cNvPr>
          <p:cNvCxnSpPr/>
          <p:nvPr/>
        </p:nvCxnSpPr>
        <p:spPr bwMode="auto">
          <a:xfrm>
            <a:off x="5978486" y="5040351"/>
            <a:ext cx="1048215" cy="0"/>
          </a:xfrm>
          <a:prstGeom prst="straightConnector1">
            <a:avLst/>
          </a:prstGeom>
          <a:noFill/>
          <a:ln w="19050" cap="flat" cmpd="sng" algn="ctr">
            <a:solidFill>
              <a:srgbClr val="0070C0"/>
            </a:solidFill>
            <a:prstDash val="solid"/>
            <a:round/>
            <a:headEnd type="none" w="med" len="med"/>
            <a:tailEnd type="arrow" w="med" len="med"/>
          </a:ln>
          <a:effectLst/>
        </p:spPr>
      </p:cxnSp>
      <p:sp>
        <p:nvSpPr>
          <p:cNvPr id="3" name="TextBox 2">
            <a:extLst>
              <a:ext uri="{FF2B5EF4-FFF2-40B4-BE49-F238E27FC236}">
                <a16:creationId xmlns:a16="http://schemas.microsoft.com/office/drawing/2014/main" id="{7165876C-E241-77FF-F84E-E2D9E9699686}"/>
              </a:ext>
            </a:extLst>
          </p:cNvPr>
          <p:cNvSpPr txBox="1"/>
          <p:nvPr/>
        </p:nvSpPr>
        <p:spPr>
          <a:xfrm>
            <a:off x="7050912" y="4832602"/>
            <a:ext cx="2038764" cy="400110"/>
          </a:xfrm>
          <a:prstGeom prst="rect">
            <a:avLst/>
          </a:prstGeom>
          <a:noFill/>
        </p:spPr>
        <p:txBody>
          <a:bodyPr wrap="square" rtlCol="0">
            <a:spAutoFit/>
          </a:bodyPr>
          <a:lstStyle/>
          <a:p>
            <a:r>
              <a:rPr lang="en-US" sz="2000" b="1" dirty="0">
                <a:solidFill>
                  <a:srgbClr val="0070C0"/>
                </a:solidFill>
                <a:effectLst/>
                <a:latin typeface="Ink Free" panose="03080402000500000000" pitchFamily="66" charset="0"/>
              </a:rPr>
              <a:t>max hydropower</a:t>
            </a:r>
          </a:p>
        </p:txBody>
      </p:sp>
      <p:cxnSp>
        <p:nvCxnSpPr>
          <p:cNvPr id="4" name="Straight Arrow Connector 3">
            <a:extLst>
              <a:ext uri="{FF2B5EF4-FFF2-40B4-BE49-F238E27FC236}">
                <a16:creationId xmlns:a16="http://schemas.microsoft.com/office/drawing/2014/main" id="{A0F907DA-EA51-217D-7BCF-D2AC6CCEC96F}"/>
              </a:ext>
            </a:extLst>
          </p:cNvPr>
          <p:cNvCxnSpPr/>
          <p:nvPr/>
        </p:nvCxnSpPr>
        <p:spPr bwMode="auto">
          <a:xfrm>
            <a:off x="8762573" y="3326780"/>
            <a:ext cx="1048215" cy="0"/>
          </a:xfrm>
          <a:prstGeom prst="straightConnector1">
            <a:avLst/>
          </a:prstGeom>
          <a:noFill/>
          <a:ln w="19050" cap="flat" cmpd="sng" algn="ctr">
            <a:solidFill>
              <a:srgbClr val="0070C0"/>
            </a:solidFill>
            <a:prstDash val="solid"/>
            <a:round/>
            <a:headEnd type="none" w="med" len="med"/>
            <a:tailEnd type="arrow" w="med" len="med"/>
          </a:ln>
          <a:effectLst/>
        </p:spPr>
      </p:cxnSp>
      <p:sp>
        <p:nvSpPr>
          <p:cNvPr id="5" name="TextBox 4">
            <a:extLst>
              <a:ext uri="{FF2B5EF4-FFF2-40B4-BE49-F238E27FC236}">
                <a16:creationId xmlns:a16="http://schemas.microsoft.com/office/drawing/2014/main" id="{310D77CA-47F2-FAFB-E027-09959F7AC57E}"/>
              </a:ext>
            </a:extLst>
          </p:cNvPr>
          <p:cNvSpPr txBox="1"/>
          <p:nvPr/>
        </p:nvSpPr>
        <p:spPr>
          <a:xfrm>
            <a:off x="9834999" y="3119031"/>
            <a:ext cx="2038764" cy="400110"/>
          </a:xfrm>
          <a:prstGeom prst="rect">
            <a:avLst/>
          </a:prstGeom>
          <a:noFill/>
        </p:spPr>
        <p:txBody>
          <a:bodyPr wrap="square" rtlCol="0">
            <a:spAutoFit/>
          </a:bodyPr>
          <a:lstStyle/>
          <a:p>
            <a:r>
              <a:rPr lang="en-US" sz="2000" b="1" dirty="0">
                <a:solidFill>
                  <a:srgbClr val="0070C0"/>
                </a:solidFill>
                <a:effectLst/>
                <a:latin typeface="Ink Free" panose="03080402000500000000" pitchFamily="66" charset="0"/>
              </a:rPr>
              <a:t>channel capacity</a:t>
            </a:r>
          </a:p>
        </p:txBody>
      </p:sp>
    </p:spTree>
    <p:extLst>
      <p:ext uri="{BB962C8B-B14F-4D97-AF65-F5344CB8AC3E}">
        <p14:creationId xmlns:p14="http://schemas.microsoft.com/office/powerpoint/2010/main" val="344586203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fld id="{D9FC2770-078C-4301-9B80-FD7158DDA7A6}" type="slidenum">
              <a:rPr lang="en-US" altLang="en-US">
                <a:latin typeface="Calibri" panose="020F0502020204030204" pitchFamily="34" charset="0"/>
              </a:rPr>
              <a:pPr eaLnBrk="1" hangingPunct="1"/>
              <a:t>43</a:t>
            </a:fld>
            <a:endParaRPr lang="en-US" altLang="en-US" dirty="0">
              <a:latin typeface="Calibri" panose="020F0502020204030204" pitchFamily="34" charset="0"/>
            </a:endParaRPr>
          </a:p>
        </p:txBody>
      </p:sp>
      <p:sp>
        <p:nvSpPr>
          <p:cNvPr id="36866" name="Rectangle 2"/>
          <p:cNvSpPr>
            <a:spLocks noGrp="1" noChangeArrowheads="1"/>
          </p:cNvSpPr>
          <p:nvPr>
            <p:ph type="title"/>
          </p:nvPr>
        </p:nvSpPr>
        <p:spPr/>
        <p:txBody>
          <a:bodyPr/>
          <a:lstStyle/>
          <a:p>
            <a:pPr eaLnBrk="1" hangingPunct="1">
              <a:defRPr/>
            </a:pPr>
            <a:r>
              <a:rPr lang="en-US" dirty="0"/>
              <a:t>Developing Regulated Flow-Frequency Curve</a:t>
            </a:r>
          </a:p>
        </p:txBody>
      </p:sp>
      <p:sp>
        <p:nvSpPr>
          <p:cNvPr id="36867" name="Rectangle 3"/>
          <p:cNvSpPr>
            <a:spLocks noGrp="1" noChangeArrowheads="1"/>
          </p:cNvSpPr>
          <p:nvPr>
            <p:ph type="body" idx="1"/>
          </p:nvPr>
        </p:nvSpPr>
        <p:spPr>
          <a:xfrm>
            <a:off x="1082040" y="1557338"/>
            <a:ext cx="9414510" cy="4538662"/>
          </a:xfrm>
        </p:spPr>
        <p:txBody>
          <a:bodyPr/>
          <a:lstStyle/>
          <a:p>
            <a:pPr eaLnBrk="1" hangingPunct="1">
              <a:spcBef>
                <a:spcPct val="30000"/>
              </a:spcBef>
              <a:buFontTx/>
              <a:buNone/>
              <a:defRPr/>
            </a:pPr>
            <a:r>
              <a:rPr lang="en-US" dirty="0">
                <a:solidFill>
                  <a:srgbClr val="FFFF00"/>
                </a:solidFill>
                <a:cs typeface="Times New Roman" pitchFamily="18" charset="0"/>
              </a:rPr>
              <a:t>	</a:t>
            </a:r>
            <a:r>
              <a:rPr lang="en-US" dirty="0">
                <a:solidFill>
                  <a:srgbClr val="C00000"/>
                </a:solidFill>
                <a:cs typeface="Times New Roman" pitchFamily="18" charset="0"/>
              </a:rPr>
              <a:t>Second Method:</a:t>
            </a:r>
          </a:p>
          <a:p>
            <a:pPr lvl="1" eaLnBrk="1" hangingPunct="1">
              <a:spcBef>
                <a:spcPct val="30000"/>
              </a:spcBef>
              <a:buFont typeface="Arial" pitchFamily="34" charset="0"/>
              <a:buChar char="•"/>
              <a:defRPr/>
            </a:pPr>
            <a:r>
              <a:rPr lang="en-US" dirty="0">
                <a:cs typeface="Times New Roman" pitchFamily="18" charset="0"/>
              </a:rPr>
              <a:t>Combine UNREGULATED flow-frequency curve with ‘</a:t>
            </a:r>
            <a:r>
              <a:rPr lang="en-US" dirty="0" err="1">
                <a:cs typeface="Times New Roman" pitchFamily="18" charset="0"/>
              </a:rPr>
              <a:t>unreg</a:t>
            </a:r>
            <a:r>
              <a:rPr lang="en-US" dirty="0">
                <a:cs typeface="Times New Roman" pitchFamily="18" charset="0"/>
              </a:rPr>
              <a:t>-regulated’ relationship</a:t>
            </a:r>
          </a:p>
        </p:txBody>
      </p:sp>
    </p:spTree>
    <p:extLst>
      <p:ext uri="{BB962C8B-B14F-4D97-AF65-F5344CB8AC3E}">
        <p14:creationId xmlns:p14="http://schemas.microsoft.com/office/powerpoint/2010/main" val="66527689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3686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686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7" grpId="0" build="p" bldLvl="2"/>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6844" y="577850"/>
            <a:ext cx="7585075" cy="5676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867"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fld id="{62017FE9-281E-4A7A-A216-DE1FB9F9D95A}" type="slidenum">
              <a:rPr lang="en-US" altLang="en-US">
                <a:latin typeface="Calibri" panose="020F0502020204030204" pitchFamily="34" charset="0"/>
              </a:rPr>
              <a:pPr eaLnBrk="1" hangingPunct="1"/>
              <a:t>44</a:t>
            </a:fld>
            <a:endParaRPr lang="en-US" altLang="en-US" dirty="0">
              <a:latin typeface="Calibri" panose="020F0502020204030204" pitchFamily="34" charset="0"/>
            </a:endParaRPr>
          </a:p>
        </p:txBody>
      </p:sp>
      <p:sp>
        <p:nvSpPr>
          <p:cNvPr id="7" name="Oval 6"/>
          <p:cNvSpPr/>
          <p:nvPr/>
        </p:nvSpPr>
        <p:spPr>
          <a:xfrm>
            <a:off x="7436168" y="1568451"/>
            <a:ext cx="93662" cy="104775"/>
          </a:xfrm>
          <a:prstGeom prst="ellipse">
            <a:avLst/>
          </a:prstGeom>
          <a:solidFill>
            <a:srgbClr val="00FF99"/>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8" name="Oval 7"/>
          <p:cNvSpPr/>
          <p:nvPr/>
        </p:nvSpPr>
        <p:spPr>
          <a:xfrm>
            <a:off x="7940993" y="1098550"/>
            <a:ext cx="93662" cy="103188"/>
          </a:xfrm>
          <a:prstGeom prst="ellipse">
            <a:avLst/>
          </a:prstGeom>
          <a:solidFill>
            <a:srgbClr val="00FF99"/>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13" name="TextBox 12"/>
          <p:cNvSpPr txBox="1"/>
          <p:nvPr/>
        </p:nvSpPr>
        <p:spPr>
          <a:xfrm>
            <a:off x="8017194" y="1039813"/>
            <a:ext cx="623887" cy="368300"/>
          </a:xfrm>
          <a:prstGeom prst="rect">
            <a:avLst/>
          </a:prstGeom>
          <a:noFill/>
        </p:spPr>
        <p:txBody>
          <a:bodyPr>
            <a:spAutoFit/>
          </a:bodyPr>
          <a:lstStyle/>
          <a:p>
            <a:pPr>
              <a:defRPr/>
            </a:pPr>
            <a:r>
              <a:rPr lang="en-US" dirty="0">
                <a:effectLst/>
                <a:latin typeface="Calibri" panose="020F0502020204030204" pitchFamily="34" charset="0"/>
              </a:rPr>
              <a:t>PMF</a:t>
            </a:r>
          </a:p>
        </p:txBody>
      </p:sp>
      <p:sp>
        <p:nvSpPr>
          <p:cNvPr id="14" name="Freeform 13"/>
          <p:cNvSpPr/>
          <p:nvPr/>
        </p:nvSpPr>
        <p:spPr>
          <a:xfrm>
            <a:off x="2926080" y="831850"/>
            <a:ext cx="5475288" cy="4343400"/>
          </a:xfrm>
          <a:custGeom>
            <a:avLst/>
            <a:gdLst>
              <a:gd name="connsiteX0" fmla="*/ 0 w 5476009"/>
              <a:gd name="connsiteY0" fmla="*/ 4343400 h 4343400"/>
              <a:gd name="connsiteX1" fmla="*/ 1049482 w 5476009"/>
              <a:gd name="connsiteY1" fmla="*/ 3522518 h 4343400"/>
              <a:gd name="connsiteX2" fmla="*/ 1548245 w 5476009"/>
              <a:gd name="connsiteY2" fmla="*/ 3387437 h 4343400"/>
              <a:gd name="connsiteX3" fmla="*/ 2441864 w 5476009"/>
              <a:gd name="connsiteY3" fmla="*/ 3096491 h 4343400"/>
              <a:gd name="connsiteX4" fmla="*/ 2878282 w 5476009"/>
              <a:gd name="connsiteY4" fmla="*/ 2743200 h 4343400"/>
              <a:gd name="connsiteX5" fmla="*/ 3449782 w 5476009"/>
              <a:gd name="connsiteY5" fmla="*/ 1797628 h 4343400"/>
              <a:gd name="connsiteX6" fmla="*/ 4208318 w 5476009"/>
              <a:gd name="connsiteY6" fmla="*/ 1298864 h 4343400"/>
              <a:gd name="connsiteX7" fmla="*/ 4675909 w 5476009"/>
              <a:gd name="connsiteY7" fmla="*/ 654628 h 4343400"/>
              <a:gd name="connsiteX8" fmla="*/ 5476009 w 5476009"/>
              <a:gd name="connsiteY8" fmla="*/ 0 h 4343400"/>
              <a:gd name="connsiteX0" fmla="*/ 0 w 5476009"/>
              <a:gd name="connsiteY0" fmla="*/ 4343400 h 4343400"/>
              <a:gd name="connsiteX1" fmla="*/ 1049482 w 5476009"/>
              <a:gd name="connsiteY1" fmla="*/ 3522518 h 4343400"/>
              <a:gd name="connsiteX2" fmla="*/ 1548245 w 5476009"/>
              <a:gd name="connsiteY2" fmla="*/ 3387437 h 4343400"/>
              <a:gd name="connsiteX3" fmla="*/ 2441864 w 5476009"/>
              <a:gd name="connsiteY3" fmla="*/ 3096491 h 4343400"/>
              <a:gd name="connsiteX4" fmla="*/ 2878282 w 5476009"/>
              <a:gd name="connsiteY4" fmla="*/ 2743200 h 4343400"/>
              <a:gd name="connsiteX5" fmla="*/ 3491345 w 5476009"/>
              <a:gd name="connsiteY5" fmla="*/ 1828800 h 4343400"/>
              <a:gd name="connsiteX6" fmla="*/ 4208318 w 5476009"/>
              <a:gd name="connsiteY6" fmla="*/ 1298864 h 4343400"/>
              <a:gd name="connsiteX7" fmla="*/ 4675909 w 5476009"/>
              <a:gd name="connsiteY7" fmla="*/ 654628 h 4343400"/>
              <a:gd name="connsiteX8" fmla="*/ 5476009 w 5476009"/>
              <a:gd name="connsiteY8" fmla="*/ 0 h 4343400"/>
              <a:gd name="connsiteX0" fmla="*/ 0 w 5476009"/>
              <a:gd name="connsiteY0" fmla="*/ 4343400 h 4343400"/>
              <a:gd name="connsiteX1" fmla="*/ 1049482 w 5476009"/>
              <a:gd name="connsiteY1" fmla="*/ 3522518 h 4343400"/>
              <a:gd name="connsiteX2" fmla="*/ 1548245 w 5476009"/>
              <a:gd name="connsiteY2" fmla="*/ 3387437 h 4343400"/>
              <a:gd name="connsiteX3" fmla="*/ 2441864 w 5476009"/>
              <a:gd name="connsiteY3" fmla="*/ 3096491 h 4343400"/>
              <a:gd name="connsiteX4" fmla="*/ 2878282 w 5476009"/>
              <a:gd name="connsiteY4" fmla="*/ 2743200 h 4343400"/>
              <a:gd name="connsiteX5" fmla="*/ 3491345 w 5476009"/>
              <a:gd name="connsiteY5" fmla="*/ 1828800 h 4343400"/>
              <a:gd name="connsiteX6" fmla="*/ 4145973 w 5476009"/>
              <a:gd name="connsiteY6" fmla="*/ 1246909 h 4343400"/>
              <a:gd name="connsiteX7" fmla="*/ 4675909 w 5476009"/>
              <a:gd name="connsiteY7" fmla="*/ 654628 h 4343400"/>
              <a:gd name="connsiteX8" fmla="*/ 5476009 w 5476009"/>
              <a:gd name="connsiteY8" fmla="*/ 0 h 4343400"/>
              <a:gd name="connsiteX0" fmla="*/ 0 w 5476009"/>
              <a:gd name="connsiteY0" fmla="*/ 4343400 h 4343400"/>
              <a:gd name="connsiteX1" fmla="*/ 1049482 w 5476009"/>
              <a:gd name="connsiteY1" fmla="*/ 3522518 h 4343400"/>
              <a:gd name="connsiteX2" fmla="*/ 1548245 w 5476009"/>
              <a:gd name="connsiteY2" fmla="*/ 3387437 h 4343400"/>
              <a:gd name="connsiteX3" fmla="*/ 2441864 w 5476009"/>
              <a:gd name="connsiteY3" fmla="*/ 3096491 h 4343400"/>
              <a:gd name="connsiteX4" fmla="*/ 2847109 w 5476009"/>
              <a:gd name="connsiteY4" fmla="*/ 2587337 h 4343400"/>
              <a:gd name="connsiteX5" fmla="*/ 3491345 w 5476009"/>
              <a:gd name="connsiteY5" fmla="*/ 1828800 h 4343400"/>
              <a:gd name="connsiteX6" fmla="*/ 4145973 w 5476009"/>
              <a:gd name="connsiteY6" fmla="*/ 1246909 h 4343400"/>
              <a:gd name="connsiteX7" fmla="*/ 4675909 w 5476009"/>
              <a:gd name="connsiteY7" fmla="*/ 654628 h 4343400"/>
              <a:gd name="connsiteX8" fmla="*/ 5476009 w 5476009"/>
              <a:gd name="connsiteY8" fmla="*/ 0 h 4343400"/>
              <a:gd name="connsiteX0" fmla="*/ 0 w 5476009"/>
              <a:gd name="connsiteY0" fmla="*/ 4343400 h 4343400"/>
              <a:gd name="connsiteX1" fmla="*/ 1049482 w 5476009"/>
              <a:gd name="connsiteY1" fmla="*/ 3522518 h 4343400"/>
              <a:gd name="connsiteX2" fmla="*/ 1548245 w 5476009"/>
              <a:gd name="connsiteY2" fmla="*/ 3387437 h 4343400"/>
              <a:gd name="connsiteX3" fmla="*/ 2109355 w 5476009"/>
              <a:gd name="connsiteY3" fmla="*/ 3283528 h 4343400"/>
              <a:gd name="connsiteX4" fmla="*/ 2441864 w 5476009"/>
              <a:gd name="connsiteY4" fmla="*/ 3096491 h 4343400"/>
              <a:gd name="connsiteX5" fmla="*/ 2847109 w 5476009"/>
              <a:gd name="connsiteY5" fmla="*/ 2587337 h 4343400"/>
              <a:gd name="connsiteX6" fmla="*/ 3491345 w 5476009"/>
              <a:gd name="connsiteY6" fmla="*/ 1828800 h 4343400"/>
              <a:gd name="connsiteX7" fmla="*/ 4145973 w 5476009"/>
              <a:gd name="connsiteY7" fmla="*/ 1246909 h 4343400"/>
              <a:gd name="connsiteX8" fmla="*/ 4675909 w 5476009"/>
              <a:gd name="connsiteY8" fmla="*/ 654628 h 4343400"/>
              <a:gd name="connsiteX9" fmla="*/ 5476009 w 5476009"/>
              <a:gd name="connsiteY9" fmla="*/ 0 h 4343400"/>
              <a:gd name="connsiteX0" fmla="*/ 0 w 5476009"/>
              <a:gd name="connsiteY0" fmla="*/ 4343400 h 4343400"/>
              <a:gd name="connsiteX1" fmla="*/ 1049482 w 5476009"/>
              <a:gd name="connsiteY1" fmla="*/ 3522518 h 4343400"/>
              <a:gd name="connsiteX2" fmla="*/ 1548245 w 5476009"/>
              <a:gd name="connsiteY2" fmla="*/ 3387437 h 4343400"/>
              <a:gd name="connsiteX3" fmla="*/ 2109355 w 5476009"/>
              <a:gd name="connsiteY3" fmla="*/ 3283528 h 4343400"/>
              <a:gd name="connsiteX4" fmla="*/ 2441864 w 5476009"/>
              <a:gd name="connsiteY4" fmla="*/ 3096491 h 4343400"/>
              <a:gd name="connsiteX5" fmla="*/ 2847109 w 5476009"/>
              <a:gd name="connsiteY5" fmla="*/ 2587337 h 4343400"/>
              <a:gd name="connsiteX6" fmla="*/ 3491345 w 5476009"/>
              <a:gd name="connsiteY6" fmla="*/ 1828800 h 4343400"/>
              <a:gd name="connsiteX7" fmla="*/ 4145973 w 5476009"/>
              <a:gd name="connsiteY7" fmla="*/ 1205346 h 4343400"/>
              <a:gd name="connsiteX8" fmla="*/ 4675909 w 5476009"/>
              <a:gd name="connsiteY8" fmla="*/ 654628 h 4343400"/>
              <a:gd name="connsiteX9" fmla="*/ 5476009 w 5476009"/>
              <a:gd name="connsiteY9" fmla="*/ 0 h 4343400"/>
              <a:gd name="connsiteX0" fmla="*/ 0 w 5476009"/>
              <a:gd name="connsiteY0" fmla="*/ 4343400 h 4343400"/>
              <a:gd name="connsiteX1" fmla="*/ 1049482 w 5476009"/>
              <a:gd name="connsiteY1" fmla="*/ 3522518 h 4343400"/>
              <a:gd name="connsiteX2" fmla="*/ 1548245 w 5476009"/>
              <a:gd name="connsiteY2" fmla="*/ 3387437 h 4343400"/>
              <a:gd name="connsiteX3" fmla="*/ 2109355 w 5476009"/>
              <a:gd name="connsiteY3" fmla="*/ 3283528 h 4343400"/>
              <a:gd name="connsiteX4" fmla="*/ 2327564 w 5476009"/>
              <a:gd name="connsiteY4" fmla="*/ 3190009 h 4343400"/>
              <a:gd name="connsiteX5" fmla="*/ 2441864 w 5476009"/>
              <a:gd name="connsiteY5" fmla="*/ 3096491 h 4343400"/>
              <a:gd name="connsiteX6" fmla="*/ 2847109 w 5476009"/>
              <a:gd name="connsiteY6" fmla="*/ 2587337 h 4343400"/>
              <a:gd name="connsiteX7" fmla="*/ 3491345 w 5476009"/>
              <a:gd name="connsiteY7" fmla="*/ 1828800 h 4343400"/>
              <a:gd name="connsiteX8" fmla="*/ 4145973 w 5476009"/>
              <a:gd name="connsiteY8" fmla="*/ 1205346 h 4343400"/>
              <a:gd name="connsiteX9" fmla="*/ 4675909 w 5476009"/>
              <a:gd name="connsiteY9" fmla="*/ 654628 h 4343400"/>
              <a:gd name="connsiteX10" fmla="*/ 5476009 w 5476009"/>
              <a:gd name="connsiteY10" fmla="*/ 0 h 4343400"/>
              <a:gd name="connsiteX0" fmla="*/ 0 w 5476009"/>
              <a:gd name="connsiteY0" fmla="*/ 4343400 h 4343400"/>
              <a:gd name="connsiteX1" fmla="*/ 1049482 w 5476009"/>
              <a:gd name="connsiteY1" fmla="*/ 3522518 h 4343400"/>
              <a:gd name="connsiteX2" fmla="*/ 1423554 w 5476009"/>
              <a:gd name="connsiteY2" fmla="*/ 3345874 h 4343400"/>
              <a:gd name="connsiteX3" fmla="*/ 2109355 w 5476009"/>
              <a:gd name="connsiteY3" fmla="*/ 3283528 h 4343400"/>
              <a:gd name="connsiteX4" fmla="*/ 2327564 w 5476009"/>
              <a:gd name="connsiteY4" fmla="*/ 3190009 h 4343400"/>
              <a:gd name="connsiteX5" fmla="*/ 2441864 w 5476009"/>
              <a:gd name="connsiteY5" fmla="*/ 3096491 h 4343400"/>
              <a:gd name="connsiteX6" fmla="*/ 2847109 w 5476009"/>
              <a:gd name="connsiteY6" fmla="*/ 2587337 h 4343400"/>
              <a:gd name="connsiteX7" fmla="*/ 3491345 w 5476009"/>
              <a:gd name="connsiteY7" fmla="*/ 1828800 h 4343400"/>
              <a:gd name="connsiteX8" fmla="*/ 4145973 w 5476009"/>
              <a:gd name="connsiteY8" fmla="*/ 1205346 h 4343400"/>
              <a:gd name="connsiteX9" fmla="*/ 4675909 w 5476009"/>
              <a:gd name="connsiteY9" fmla="*/ 654628 h 4343400"/>
              <a:gd name="connsiteX10" fmla="*/ 5476009 w 5476009"/>
              <a:gd name="connsiteY10" fmla="*/ 0 h 4343400"/>
              <a:gd name="connsiteX0" fmla="*/ 0 w 5476009"/>
              <a:gd name="connsiteY0" fmla="*/ 4343400 h 4343400"/>
              <a:gd name="connsiteX1" fmla="*/ 1049482 w 5476009"/>
              <a:gd name="connsiteY1" fmla="*/ 3522518 h 4343400"/>
              <a:gd name="connsiteX2" fmla="*/ 1423554 w 5476009"/>
              <a:gd name="connsiteY2" fmla="*/ 3345874 h 4343400"/>
              <a:gd name="connsiteX3" fmla="*/ 2109355 w 5476009"/>
              <a:gd name="connsiteY3" fmla="*/ 3283528 h 4343400"/>
              <a:gd name="connsiteX4" fmla="*/ 2327564 w 5476009"/>
              <a:gd name="connsiteY4" fmla="*/ 3190009 h 4343400"/>
              <a:gd name="connsiteX5" fmla="*/ 2441864 w 5476009"/>
              <a:gd name="connsiteY5" fmla="*/ 3096491 h 4343400"/>
              <a:gd name="connsiteX6" fmla="*/ 2847109 w 5476009"/>
              <a:gd name="connsiteY6" fmla="*/ 2587337 h 4343400"/>
              <a:gd name="connsiteX7" fmla="*/ 3491345 w 5476009"/>
              <a:gd name="connsiteY7" fmla="*/ 1828800 h 4343400"/>
              <a:gd name="connsiteX8" fmla="*/ 4114800 w 5476009"/>
              <a:gd name="connsiteY8" fmla="*/ 1184564 h 4343400"/>
              <a:gd name="connsiteX9" fmla="*/ 4675909 w 5476009"/>
              <a:gd name="connsiteY9" fmla="*/ 654628 h 4343400"/>
              <a:gd name="connsiteX10" fmla="*/ 5476009 w 5476009"/>
              <a:gd name="connsiteY10" fmla="*/ 0 h 434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476009" h="4343400">
                <a:moveTo>
                  <a:pt x="0" y="4343400"/>
                </a:moveTo>
                <a:lnTo>
                  <a:pt x="1049482" y="3522518"/>
                </a:lnTo>
                <a:lnTo>
                  <a:pt x="1423554" y="3345874"/>
                </a:lnTo>
                <a:lnTo>
                  <a:pt x="2109355" y="3283528"/>
                </a:lnTo>
                <a:lnTo>
                  <a:pt x="2327564" y="3190009"/>
                </a:lnTo>
                <a:lnTo>
                  <a:pt x="2441864" y="3096491"/>
                </a:lnTo>
                <a:lnTo>
                  <a:pt x="2847109" y="2587337"/>
                </a:lnTo>
                <a:lnTo>
                  <a:pt x="3491345" y="1828800"/>
                </a:lnTo>
                <a:lnTo>
                  <a:pt x="4114800" y="1184564"/>
                </a:lnTo>
                <a:lnTo>
                  <a:pt x="4675909" y="654628"/>
                </a:lnTo>
                <a:lnTo>
                  <a:pt x="5476009" y="0"/>
                </a:ln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latin typeface="Calibri" panose="020F0502020204030204" pitchFamily="34" charset="0"/>
            </a:endParaRPr>
          </a:p>
        </p:txBody>
      </p:sp>
      <p:sp>
        <p:nvSpPr>
          <p:cNvPr id="15" name="TextBox 14"/>
          <p:cNvSpPr txBox="1"/>
          <p:nvPr/>
        </p:nvSpPr>
        <p:spPr>
          <a:xfrm>
            <a:off x="7547294" y="1441450"/>
            <a:ext cx="854074" cy="369332"/>
          </a:xfrm>
          <a:prstGeom prst="rect">
            <a:avLst/>
          </a:prstGeom>
          <a:noFill/>
        </p:spPr>
        <p:txBody>
          <a:bodyPr wrap="square">
            <a:spAutoFit/>
          </a:bodyPr>
          <a:lstStyle/>
          <a:p>
            <a:pPr>
              <a:defRPr/>
            </a:pPr>
            <a:r>
              <a:rPr lang="en-US" dirty="0">
                <a:effectLst/>
                <a:latin typeface="Calibri" panose="020F0502020204030204" pitchFamily="34" charset="0"/>
              </a:rPr>
              <a:t>250-yr</a:t>
            </a:r>
          </a:p>
        </p:txBody>
      </p:sp>
      <p:sp>
        <p:nvSpPr>
          <p:cNvPr id="10" name="TextBox 9"/>
          <p:cNvSpPr txBox="1"/>
          <p:nvPr/>
        </p:nvSpPr>
        <p:spPr>
          <a:xfrm>
            <a:off x="9321047" y="3227368"/>
            <a:ext cx="2371072" cy="1938992"/>
          </a:xfrm>
          <a:prstGeom prst="rect">
            <a:avLst/>
          </a:prstGeom>
          <a:noFill/>
        </p:spPr>
        <p:txBody>
          <a:bodyPr wrap="square">
            <a:spAutoFit/>
          </a:bodyPr>
          <a:lstStyle/>
          <a:p>
            <a:pPr>
              <a:defRPr/>
            </a:pPr>
            <a:r>
              <a:rPr lang="en-US" sz="2400" dirty="0">
                <a:solidFill>
                  <a:srgbClr val="C00000"/>
                </a:solidFill>
                <a:effectLst/>
                <a:latin typeface="Calibri" panose="020F0502020204030204" pitchFamily="34" charset="0"/>
              </a:rPr>
              <a:t>might instead create this relationship with a reservoir simulation model</a:t>
            </a:r>
          </a:p>
        </p:txBody>
      </p:sp>
      <p:sp>
        <p:nvSpPr>
          <p:cNvPr id="11" name="TextBox 10"/>
          <p:cNvSpPr txBox="1"/>
          <p:nvPr/>
        </p:nvSpPr>
        <p:spPr>
          <a:xfrm>
            <a:off x="1238568" y="17463"/>
            <a:ext cx="8001000" cy="584200"/>
          </a:xfrm>
          <a:prstGeom prst="rect">
            <a:avLst/>
          </a:prstGeom>
          <a:noFill/>
        </p:spPr>
        <p:txBody>
          <a:bodyPr>
            <a:spAutoFit/>
          </a:bodyPr>
          <a:lstStyle/>
          <a:p>
            <a:pPr algn="ctr">
              <a:defRPr/>
            </a:pPr>
            <a:r>
              <a:rPr lang="en-US" sz="3200" dirty="0">
                <a:solidFill>
                  <a:schemeClr val="accent6">
                    <a:lumMod val="75000"/>
                  </a:schemeClr>
                </a:solidFill>
                <a:effectLst/>
                <a:latin typeface="Calibri" panose="020F0502020204030204" pitchFamily="34" charset="0"/>
              </a:rPr>
              <a:t>Historical Reservoir Regulation Data</a:t>
            </a:r>
          </a:p>
        </p:txBody>
      </p:sp>
      <p:sp>
        <p:nvSpPr>
          <p:cNvPr id="12" name="Freeform 11"/>
          <p:cNvSpPr/>
          <p:nvPr/>
        </p:nvSpPr>
        <p:spPr bwMode="auto">
          <a:xfrm>
            <a:off x="2921508" y="3995928"/>
            <a:ext cx="2386584" cy="1170432"/>
          </a:xfrm>
          <a:custGeom>
            <a:avLst/>
            <a:gdLst>
              <a:gd name="connsiteX0" fmla="*/ 2386584 w 2386584"/>
              <a:gd name="connsiteY0" fmla="*/ 1170432 h 1170432"/>
              <a:gd name="connsiteX1" fmla="*/ 2386584 w 2386584"/>
              <a:gd name="connsiteY1" fmla="*/ 0 h 1170432"/>
              <a:gd name="connsiteX2" fmla="*/ 0 w 2386584"/>
              <a:gd name="connsiteY2" fmla="*/ 0 h 1170432"/>
              <a:gd name="connsiteX3" fmla="*/ 0 w 2386584"/>
              <a:gd name="connsiteY3" fmla="*/ 18288 h 1170432"/>
              <a:gd name="connsiteX0" fmla="*/ 2386584 w 2386584"/>
              <a:gd name="connsiteY0" fmla="*/ 1170432 h 1170432"/>
              <a:gd name="connsiteX1" fmla="*/ 2386584 w 2386584"/>
              <a:gd name="connsiteY1" fmla="*/ 0 h 1170432"/>
              <a:gd name="connsiteX2" fmla="*/ 0 w 2386584"/>
              <a:gd name="connsiteY2" fmla="*/ 0 h 1170432"/>
            </a:gdLst>
            <a:ahLst/>
            <a:cxnLst>
              <a:cxn ang="0">
                <a:pos x="connsiteX0" y="connsiteY0"/>
              </a:cxn>
              <a:cxn ang="0">
                <a:pos x="connsiteX1" y="connsiteY1"/>
              </a:cxn>
              <a:cxn ang="0">
                <a:pos x="connsiteX2" y="connsiteY2"/>
              </a:cxn>
            </a:cxnLst>
            <a:rect l="l" t="t" r="r" b="b"/>
            <a:pathLst>
              <a:path w="2386584" h="1170432">
                <a:moveTo>
                  <a:pt x="2386584" y="1170432"/>
                </a:moveTo>
                <a:lnTo>
                  <a:pt x="2386584" y="0"/>
                </a:lnTo>
                <a:lnTo>
                  <a:pt x="0" y="0"/>
                </a:lnTo>
              </a:path>
            </a:pathLst>
          </a:custGeom>
          <a:noFill/>
          <a:ln w="25400" cap="flat" cmpd="sng" algn="ctr">
            <a:solidFill>
              <a:srgbClr val="00B050"/>
            </a:solidFill>
            <a:prstDash val="sysDash"/>
            <a:round/>
            <a:headEnd type="none" w="med" len="med"/>
            <a:tailEnd type="arrow" w="med" len="med"/>
          </a:ln>
          <a:effectLst/>
        </p:spPr>
        <p:txBody>
          <a:bodyPr vert="horz" wrap="square" lIns="91440" tIns="45720" rIns="91440" bIns="45720" numCol="1" rtlCol="0" anchor="t" anchorCtr="0" compatLnSpc="1">
            <a:prstTxWarp prst="textNoShape">
              <a:avLst/>
            </a:prstTxWarp>
          </a:bodyPr>
          <a:lstStyle/>
          <a:p>
            <a:endParaRPr lang="en-US" dirty="0">
              <a:latin typeface="Calibri" panose="020F0502020204030204" pitchFamily="34" charset="0"/>
            </a:endParaRPr>
          </a:p>
        </p:txBody>
      </p:sp>
      <p:sp>
        <p:nvSpPr>
          <p:cNvPr id="2" name="TextBox 1">
            <a:extLst>
              <a:ext uri="{FF2B5EF4-FFF2-40B4-BE49-F238E27FC236}">
                <a16:creationId xmlns:a16="http://schemas.microsoft.com/office/drawing/2014/main" id="{AA5D5780-2BFE-2442-D101-DFD5F83816B4}"/>
              </a:ext>
            </a:extLst>
          </p:cNvPr>
          <p:cNvSpPr txBox="1"/>
          <p:nvPr/>
        </p:nvSpPr>
        <p:spPr>
          <a:xfrm>
            <a:off x="9321047" y="710679"/>
            <a:ext cx="2453668" cy="1569660"/>
          </a:xfrm>
          <a:prstGeom prst="rect">
            <a:avLst/>
          </a:prstGeom>
          <a:noFill/>
        </p:spPr>
        <p:txBody>
          <a:bodyPr wrap="square" rtlCol="0">
            <a:spAutoFit/>
          </a:bodyPr>
          <a:lstStyle/>
          <a:p>
            <a:r>
              <a:rPr lang="en-US" sz="3200" dirty="0">
                <a:effectLst/>
                <a:latin typeface="Calibri" panose="020F0502020204030204" pitchFamily="34" charset="0"/>
                <a:cs typeface="Calibri" panose="020F0502020204030204" pitchFamily="34" charset="0"/>
              </a:rPr>
              <a:t>Regulated-Unregulated Relationship</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69354" y="506414"/>
            <a:ext cx="8586787" cy="58435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37891"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fld id="{BDA3AAD8-6609-4BEC-A233-65BC15F0D92A}" type="slidenum">
              <a:rPr lang="en-US" altLang="en-US">
                <a:latin typeface="Calibri" panose="020F0502020204030204" pitchFamily="34" charset="0"/>
              </a:rPr>
              <a:pPr eaLnBrk="1" hangingPunct="1"/>
              <a:t>45</a:t>
            </a:fld>
            <a:endParaRPr lang="en-US" altLang="en-US" dirty="0">
              <a:latin typeface="Calibri" panose="020F0502020204030204" pitchFamily="34" charset="0"/>
            </a:endParaRPr>
          </a:p>
        </p:txBody>
      </p:sp>
      <p:sp>
        <p:nvSpPr>
          <p:cNvPr id="6" name="TextBox 5"/>
          <p:cNvSpPr txBox="1"/>
          <p:nvPr/>
        </p:nvSpPr>
        <p:spPr>
          <a:xfrm>
            <a:off x="2918461" y="1890713"/>
            <a:ext cx="3413758" cy="830997"/>
          </a:xfrm>
          <a:prstGeom prst="rect">
            <a:avLst/>
          </a:prstGeom>
          <a:solidFill>
            <a:schemeClr val="bg1"/>
          </a:solidFill>
        </p:spPr>
        <p:txBody>
          <a:bodyPr wrap="square">
            <a:spAutoFit/>
          </a:bodyPr>
          <a:lstStyle/>
          <a:p>
            <a:pPr>
              <a:defRPr/>
            </a:pPr>
            <a:r>
              <a:rPr lang="en-US" sz="2400" dirty="0">
                <a:solidFill>
                  <a:srgbClr val="FF00FF"/>
                </a:solidFill>
                <a:effectLst/>
                <a:latin typeface="Calibri" panose="020F0502020204030204" pitchFamily="34" charset="0"/>
              </a:rPr>
              <a:t>Unregulated Curve based on 100 years of record</a:t>
            </a:r>
          </a:p>
        </p:txBody>
      </p:sp>
      <p:sp>
        <p:nvSpPr>
          <p:cNvPr id="7" name="TextBox 6"/>
          <p:cNvSpPr txBox="1"/>
          <p:nvPr/>
        </p:nvSpPr>
        <p:spPr>
          <a:xfrm>
            <a:off x="6104891" y="3498851"/>
            <a:ext cx="2345689" cy="461665"/>
          </a:xfrm>
          <a:prstGeom prst="rect">
            <a:avLst/>
          </a:prstGeom>
          <a:solidFill>
            <a:schemeClr val="bg1"/>
          </a:solidFill>
        </p:spPr>
        <p:txBody>
          <a:bodyPr wrap="square">
            <a:spAutoFit/>
          </a:bodyPr>
          <a:lstStyle/>
          <a:p>
            <a:pPr>
              <a:defRPr/>
            </a:pPr>
            <a:r>
              <a:rPr lang="en-US" sz="2400" dirty="0">
                <a:solidFill>
                  <a:srgbClr val="00B050"/>
                </a:solidFill>
                <a:effectLst/>
                <a:latin typeface="Calibri" panose="020F0502020204030204" pitchFamily="34" charset="0"/>
              </a:rPr>
              <a:t>Regulated Curve</a:t>
            </a:r>
          </a:p>
        </p:txBody>
      </p:sp>
      <p:cxnSp>
        <p:nvCxnSpPr>
          <p:cNvPr id="8" name="Straight Arrow Connector 7"/>
          <p:cNvCxnSpPr/>
          <p:nvPr/>
        </p:nvCxnSpPr>
        <p:spPr bwMode="auto">
          <a:xfrm>
            <a:off x="5106924" y="3474720"/>
            <a:ext cx="0" cy="722376"/>
          </a:xfrm>
          <a:prstGeom prst="straightConnector1">
            <a:avLst/>
          </a:prstGeom>
          <a:solidFill>
            <a:schemeClr val="accent1"/>
          </a:solidFill>
          <a:ln w="25400" cap="flat" cmpd="sng" algn="ctr">
            <a:solidFill>
              <a:srgbClr val="00B050"/>
            </a:solidFill>
            <a:prstDash val="sysDash"/>
            <a:round/>
            <a:headEnd type="none" w="med" len="med"/>
            <a:tailEnd type="arrow"/>
          </a:ln>
          <a:effectLst/>
        </p:spPr>
      </p:cxnSp>
      <p:cxnSp>
        <p:nvCxnSpPr>
          <p:cNvPr id="9" name="Straight Arrow Connector 8">
            <a:extLst>
              <a:ext uri="{FF2B5EF4-FFF2-40B4-BE49-F238E27FC236}">
                <a16:creationId xmlns:a16="http://schemas.microsoft.com/office/drawing/2014/main" id="{2A94B7C1-D6A2-49CF-B1F2-FA6DF119BFBD}"/>
              </a:ext>
            </a:extLst>
          </p:cNvPr>
          <p:cNvCxnSpPr>
            <a:cxnSpLocks/>
          </p:cNvCxnSpPr>
          <p:nvPr/>
        </p:nvCxnSpPr>
        <p:spPr bwMode="auto">
          <a:xfrm>
            <a:off x="2260315" y="3488577"/>
            <a:ext cx="2846609" cy="0"/>
          </a:xfrm>
          <a:prstGeom prst="straightConnector1">
            <a:avLst/>
          </a:prstGeom>
          <a:solidFill>
            <a:schemeClr val="accent1"/>
          </a:solidFill>
          <a:ln w="25400" cap="flat" cmpd="sng" algn="ctr">
            <a:solidFill>
              <a:srgbClr val="00B050"/>
            </a:solidFill>
            <a:prstDash val="sysDash"/>
            <a:round/>
            <a:headEnd type="none" w="med" len="med"/>
            <a:tailEnd type="arrow"/>
          </a:ln>
          <a:effectLst/>
        </p:spPr>
      </p:cxn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fld id="{B6C9561A-64BE-4CEE-AB5F-95D0F1689966}" type="slidenum">
              <a:rPr lang="en-US" altLang="en-US">
                <a:latin typeface="Calibri" panose="020F0502020204030204" pitchFamily="34" charset="0"/>
              </a:rPr>
              <a:pPr eaLnBrk="1" hangingPunct="1"/>
              <a:t>46</a:t>
            </a:fld>
            <a:endParaRPr lang="en-US" altLang="en-US" dirty="0">
              <a:latin typeface="Calibri" panose="020F0502020204030204" pitchFamily="34" charset="0"/>
            </a:endParaRPr>
          </a:p>
        </p:txBody>
      </p:sp>
      <p:sp>
        <p:nvSpPr>
          <p:cNvPr id="32770" name="Rectangle 2"/>
          <p:cNvSpPr>
            <a:spLocks noGrp="1" noChangeArrowheads="1"/>
          </p:cNvSpPr>
          <p:nvPr>
            <p:ph type="title"/>
          </p:nvPr>
        </p:nvSpPr>
        <p:spPr>
          <a:xfrm>
            <a:off x="617220" y="274638"/>
            <a:ext cx="9855518" cy="1143000"/>
          </a:xfrm>
        </p:spPr>
        <p:txBody>
          <a:bodyPr/>
          <a:lstStyle/>
          <a:p>
            <a:pPr eaLnBrk="1" hangingPunct="1">
              <a:defRPr/>
            </a:pPr>
            <a:r>
              <a:rPr lang="en-US" dirty="0"/>
              <a:t>Additional Uncertainties in Regulation</a:t>
            </a:r>
          </a:p>
        </p:txBody>
      </p:sp>
      <p:sp>
        <p:nvSpPr>
          <p:cNvPr id="32771" name="Rectangle 3"/>
          <p:cNvSpPr>
            <a:spLocks noGrp="1" noChangeArrowheads="1"/>
          </p:cNvSpPr>
          <p:nvPr>
            <p:ph type="body" idx="1"/>
          </p:nvPr>
        </p:nvSpPr>
        <p:spPr>
          <a:xfrm>
            <a:off x="1074421" y="1701800"/>
            <a:ext cx="9133206" cy="4394200"/>
          </a:xfrm>
        </p:spPr>
        <p:txBody>
          <a:bodyPr/>
          <a:lstStyle/>
          <a:p>
            <a:pPr eaLnBrk="1" hangingPunct="1">
              <a:spcBef>
                <a:spcPct val="30000"/>
              </a:spcBef>
              <a:buFont typeface="Arial" pitchFamily="34" charset="0"/>
              <a:buChar char="•"/>
              <a:defRPr/>
            </a:pPr>
            <a:r>
              <a:rPr lang="en-US" sz="2800" dirty="0">
                <a:cs typeface="Times New Roman" pitchFamily="18" charset="0"/>
              </a:rPr>
              <a:t>Often, there is incidental flood management provided by reservoir water supply pool</a:t>
            </a:r>
          </a:p>
          <a:p>
            <a:pPr lvl="1" eaLnBrk="1" hangingPunct="1">
              <a:spcBef>
                <a:spcPts val="600"/>
              </a:spcBef>
              <a:buFont typeface="Calibri" panose="020F0502020204030204" pitchFamily="34" charset="0"/>
              <a:buChar char="─"/>
              <a:defRPr/>
            </a:pPr>
            <a:r>
              <a:rPr lang="en-US" sz="2400" dirty="0">
                <a:cs typeface="Times New Roman" pitchFamily="18" charset="0"/>
              </a:rPr>
              <a:t>Reservoir starts with more flood space</a:t>
            </a:r>
          </a:p>
          <a:p>
            <a:pPr lvl="1" eaLnBrk="1" hangingPunct="1">
              <a:spcBef>
                <a:spcPts val="600"/>
              </a:spcBef>
              <a:buFont typeface="Calibri" panose="020F0502020204030204" pitchFamily="34" charset="0"/>
              <a:buChar char="─"/>
              <a:defRPr/>
            </a:pPr>
            <a:r>
              <a:rPr lang="en-US" sz="2400" dirty="0">
                <a:cs typeface="Times New Roman" pitchFamily="18" charset="0"/>
              </a:rPr>
              <a:t>Non-flood reservoirs upstream might reduce peak</a:t>
            </a:r>
          </a:p>
          <a:p>
            <a:pPr eaLnBrk="1" hangingPunct="1">
              <a:spcBef>
                <a:spcPts val="1800"/>
              </a:spcBef>
              <a:buFont typeface="Arial" pitchFamily="34" charset="0"/>
              <a:buChar char="•"/>
              <a:defRPr/>
            </a:pPr>
            <a:r>
              <a:rPr lang="en-US" sz="2800" dirty="0">
                <a:cs typeface="Times New Roman" pitchFamily="18" charset="0"/>
              </a:rPr>
              <a:t>There are uncertainties in flood operation</a:t>
            </a:r>
          </a:p>
          <a:p>
            <a:pPr lvl="1" eaLnBrk="1" hangingPunct="1">
              <a:spcBef>
                <a:spcPts val="600"/>
              </a:spcBef>
              <a:defRPr/>
            </a:pPr>
            <a:r>
              <a:rPr lang="en-US" sz="2400" dirty="0">
                <a:cs typeface="Times New Roman" pitchFamily="18" charset="0"/>
              </a:rPr>
              <a:t>Real-time flood forecasts are sometimes used, and are contain a great deal of uncertainty</a:t>
            </a:r>
          </a:p>
          <a:p>
            <a:pPr lvl="1" eaLnBrk="1" hangingPunct="1">
              <a:spcBef>
                <a:spcPts val="600"/>
              </a:spcBef>
              <a:defRPr/>
            </a:pPr>
            <a:r>
              <a:rPr lang="en-US" sz="2400" dirty="0">
                <a:cs typeface="Times New Roman" pitchFamily="18" charset="0"/>
              </a:rPr>
              <a:t>Releases might be curtailed or diminished due to unforeseen contingencies, not using full capacities.  </a:t>
            </a:r>
          </a:p>
          <a:p>
            <a:pPr lvl="1" eaLnBrk="1" hangingPunct="1">
              <a:spcBef>
                <a:spcPts val="600"/>
              </a:spcBef>
              <a:defRPr/>
            </a:pPr>
            <a:r>
              <a:rPr lang="en-US" sz="2400" dirty="0">
                <a:cs typeface="Times New Roman" pitchFamily="18" charset="0"/>
              </a:rPr>
              <a:t>Might reduce release to account for runoff below reservoir</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fld id="{0094B4BB-D0CC-4F9B-B675-304964ECD5AB}" type="slidenum">
              <a:rPr lang="en-US" altLang="en-US">
                <a:latin typeface="Calibri" panose="020F0502020204030204" pitchFamily="34" charset="0"/>
              </a:rPr>
              <a:pPr eaLnBrk="1" hangingPunct="1"/>
              <a:t>47</a:t>
            </a:fld>
            <a:endParaRPr lang="en-US" altLang="en-US" dirty="0">
              <a:latin typeface="Calibri" panose="020F0502020204030204" pitchFamily="34" charset="0"/>
            </a:endParaRPr>
          </a:p>
        </p:txBody>
      </p:sp>
      <p:sp>
        <p:nvSpPr>
          <p:cNvPr id="4098" name="Rectangle 2"/>
          <p:cNvSpPr>
            <a:spLocks noGrp="1" noChangeArrowheads="1"/>
          </p:cNvSpPr>
          <p:nvPr>
            <p:ph type="title"/>
          </p:nvPr>
        </p:nvSpPr>
        <p:spPr/>
        <p:txBody>
          <a:bodyPr/>
          <a:lstStyle/>
          <a:p>
            <a:pPr eaLnBrk="1" hangingPunct="1">
              <a:defRPr/>
            </a:pPr>
            <a:r>
              <a:rPr lang="en-US" dirty="0">
                <a:cs typeface="Times New Roman" pitchFamily="18" charset="0"/>
              </a:rPr>
              <a:t>Outline</a:t>
            </a:r>
            <a:endParaRPr lang="en-US" dirty="0"/>
          </a:p>
        </p:txBody>
      </p:sp>
      <p:sp>
        <p:nvSpPr>
          <p:cNvPr id="4099" name="Rectangle 3"/>
          <p:cNvSpPr>
            <a:spLocks noGrp="1" noChangeArrowheads="1"/>
          </p:cNvSpPr>
          <p:nvPr>
            <p:ph type="body" idx="1"/>
          </p:nvPr>
        </p:nvSpPr>
        <p:spPr>
          <a:xfrm>
            <a:off x="1082040" y="1346201"/>
            <a:ext cx="9128760" cy="4779963"/>
          </a:xfrm>
        </p:spPr>
        <p:txBody>
          <a:bodyPr/>
          <a:lstStyle/>
          <a:p>
            <a:pPr eaLnBrk="1" hangingPunct="1">
              <a:defRPr/>
            </a:pPr>
            <a:r>
              <a:rPr lang="en-US" dirty="0">
                <a:cs typeface="Times New Roman" pitchFamily="18" charset="0"/>
              </a:rPr>
              <a:t>Graphical Frequency Analysis </a:t>
            </a:r>
          </a:p>
          <a:p>
            <a:pPr eaLnBrk="1" hangingPunct="1">
              <a:defRPr/>
            </a:pPr>
            <a:r>
              <a:rPr lang="en-US" dirty="0">
                <a:cs typeface="Times New Roman" pitchFamily="18" charset="0"/>
              </a:rPr>
              <a:t>Plotting Positions</a:t>
            </a:r>
          </a:p>
          <a:p>
            <a:pPr lvl="1" eaLnBrk="1" hangingPunct="1">
              <a:defRPr/>
            </a:pPr>
            <a:r>
              <a:rPr lang="en-US" dirty="0">
                <a:cs typeface="Times New Roman" pitchFamily="18" charset="0"/>
              </a:rPr>
              <a:t>Statistical estimation theory</a:t>
            </a:r>
          </a:p>
          <a:p>
            <a:pPr lvl="1" eaLnBrk="1" hangingPunct="1">
              <a:defRPr/>
            </a:pPr>
            <a:r>
              <a:rPr lang="en-US" dirty="0">
                <a:cs typeface="Times New Roman" pitchFamily="18" charset="0"/>
              </a:rPr>
              <a:t>Sampling Distributions to define uncertainty</a:t>
            </a:r>
          </a:p>
          <a:p>
            <a:pPr eaLnBrk="1" hangingPunct="1">
              <a:defRPr/>
            </a:pPr>
            <a:r>
              <a:rPr lang="en-US" dirty="0">
                <a:solidFill>
                  <a:srgbClr val="C00000"/>
                </a:solidFill>
                <a:cs typeface="Times New Roman" pitchFamily="18" charset="0"/>
              </a:rPr>
              <a:t>Non-analytic (Graphical) Frequency Curves</a:t>
            </a:r>
          </a:p>
          <a:p>
            <a:pPr lvl="1" eaLnBrk="1" hangingPunct="1">
              <a:defRPr/>
            </a:pPr>
            <a:r>
              <a:rPr lang="en-US" dirty="0">
                <a:cs typeface="Times New Roman" pitchFamily="18" charset="0"/>
              </a:rPr>
              <a:t>Regulated Flow Frequency Curves</a:t>
            </a:r>
          </a:p>
          <a:p>
            <a:pPr lvl="1" eaLnBrk="1" hangingPunct="1">
              <a:defRPr/>
            </a:pPr>
            <a:r>
              <a:rPr lang="en-US" dirty="0">
                <a:solidFill>
                  <a:srgbClr val="C00000"/>
                </a:solidFill>
                <a:cs typeface="Times New Roman" pitchFamily="18" charset="0"/>
              </a:rPr>
              <a:t>Stage Frequency Curves</a:t>
            </a:r>
          </a:p>
          <a:p>
            <a:pPr eaLnBrk="1" hangingPunct="1">
              <a:defRPr/>
            </a:pPr>
            <a:r>
              <a:rPr lang="en-US" dirty="0">
                <a:cs typeface="Times New Roman" pitchFamily="18" charset="0"/>
              </a:rPr>
              <a:t>Partial Duration Series </a:t>
            </a:r>
            <a:r>
              <a:rPr lang="en-US" sz="2800" i="1" dirty="0">
                <a:cs typeface="Times New Roman" pitchFamily="18" charset="0"/>
              </a:rPr>
              <a:t>(peaks over threshold)</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Number Placeholder 5"/>
          <p:cNvSpPr>
            <a:spLocks noGrp="1"/>
          </p:cNvSpPr>
          <p:nvPr>
            <p:ph type="sldNum" sz="quarter" idx="12"/>
          </p:nvPr>
        </p:nvSpPr>
        <p:spPr>
          <a:noFill/>
        </p:spPr>
        <p:txBody>
          <a:bodyPr/>
          <a:lstStyle/>
          <a:p>
            <a:fld id="{4D0173ED-DF62-4F6B-BAA4-A737A0E84A1D}" type="slidenum">
              <a:rPr lang="en-US" smtClean="0"/>
              <a:pPr/>
              <a:t>48</a:t>
            </a:fld>
            <a:endParaRPr lang="en-US"/>
          </a:p>
        </p:txBody>
      </p:sp>
      <p:sp>
        <p:nvSpPr>
          <p:cNvPr id="32770" name="Rectangle 2"/>
          <p:cNvSpPr>
            <a:spLocks noGrp="1" noChangeArrowheads="1"/>
          </p:cNvSpPr>
          <p:nvPr>
            <p:ph type="title"/>
          </p:nvPr>
        </p:nvSpPr>
        <p:spPr/>
        <p:txBody>
          <a:bodyPr/>
          <a:lstStyle/>
          <a:p>
            <a:pPr eaLnBrk="1" hangingPunct="1">
              <a:defRPr/>
            </a:pPr>
            <a:r>
              <a:rPr lang="en-US" dirty="0"/>
              <a:t>Stage-Frequency Curves</a:t>
            </a:r>
          </a:p>
        </p:txBody>
      </p:sp>
      <p:sp>
        <p:nvSpPr>
          <p:cNvPr id="32771" name="Rectangle 3"/>
          <p:cNvSpPr>
            <a:spLocks noGrp="1" noChangeArrowheads="1"/>
          </p:cNvSpPr>
          <p:nvPr>
            <p:ph type="body" idx="1"/>
          </p:nvPr>
        </p:nvSpPr>
        <p:spPr>
          <a:xfrm>
            <a:off x="1074421" y="1703388"/>
            <a:ext cx="9610512" cy="4392612"/>
          </a:xfrm>
        </p:spPr>
        <p:txBody>
          <a:bodyPr/>
          <a:lstStyle/>
          <a:p>
            <a:pPr marL="0" indent="0" eaLnBrk="1" hangingPunct="1">
              <a:spcBef>
                <a:spcPts val="1200"/>
              </a:spcBef>
              <a:buNone/>
              <a:defRPr/>
            </a:pPr>
            <a:r>
              <a:rPr lang="en-US" dirty="0">
                <a:cs typeface="Times New Roman" pitchFamily="18" charset="0"/>
              </a:rPr>
              <a:t>Two methods to produce a stage-frequency curve:</a:t>
            </a:r>
          </a:p>
          <a:p>
            <a:pPr marL="514350" indent="-514350" eaLnBrk="1" hangingPunct="1">
              <a:spcBef>
                <a:spcPts val="1200"/>
              </a:spcBef>
              <a:buFont typeface="+mj-lt"/>
              <a:buAutoNum type="arabicPeriod"/>
              <a:defRPr/>
            </a:pPr>
            <a:r>
              <a:rPr lang="en-US" sz="2800" dirty="0">
                <a:cs typeface="Times New Roman" pitchFamily="18" charset="0"/>
              </a:rPr>
              <a:t>Estimate stage-frequency curve with stage data and graphical frequency analysis</a:t>
            </a:r>
          </a:p>
          <a:p>
            <a:pPr marL="514350" indent="-514350" eaLnBrk="1" hangingPunct="1">
              <a:spcBef>
                <a:spcPts val="1200"/>
              </a:spcBef>
              <a:buFont typeface="+mj-lt"/>
              <a:buAutoNum type="arabicPeriod"/>
              <a:defRPr/>
            </a:pPr>
            <a:r>
              <a:rPr lang="en-US" sz="2800" dirty="0">
                <a:cs typeface="Times New Roman" pitchFamily="18" charset="0"/>
              </a:rPr>
              <a:t>Develop a flow frequency curve.  Combine it with CURRENT flow-stage rating curve to produce stage-frequency curve</a:t>
            </a:r>
          </a:p>
          <a:p>
            <a:pPr marL="914400" lvl="1" eaLnBrk="1" hangingPunct="1">
              <a:spcBef>
                <a:spcPts val="600"/>
              </a:spcBef>
              <a:buFont typeface="Arial" pitchFamily="34" charset="0"/>
              <a:buChar char="•"/>
              <a:defRPr/>
            </a:pPr>
            <a:r>
              <a:rPr lang="en-US" sz="2400" dirty="0">
                <a:cs typeface="Times New Roman" pitchFamily="18" charset="0"/>
              </a:rPr>
              <a:t>requires a </a:t>
            </a:r>
            <a:r>
              <a:rPr lang="en-US" sz="2400" dirty="0">
                <a:solidFill>
                  <a:srgbClr val="0070C0"/>
                </a:solidFill>
                <a:cs typeface="Times New Roman" pitchFamily="18" charset="0"/>
              </a:rPr>
              <a:t>one-to-one relationship between flow and stage</a:t>
            </a:r>
            <a:r>
              <a:rPr lang="en-US" sz="2400" dirty="0">
                <a:cs typeface="Times New Roman" pitchFamily="18" charset="0"/>
              </a:rPr>
              <a:t>, which might not be feasible when complex water systems involved </a:t>
            </a:r>
            <a:r>
              <a:rPr lang="en-US" sz="2400" dirty="0">
                <a:solidFill>
                  <a:srgbClr val="C00000"/>
                </a:solidFill>
                <a:cs typeface="Times New Roman" pitchFamily="18" charset="0"/>
              </a:rPr>
              <a:t>(backwater, tidal)</a:t>
            </a:r>
          </a:p>
          <a:p>
            <a:pPr marL="914400" lvl="1" eaLnBrk="1" hangingPunct="1">
              <a:spcBef>
                <a:spcPts val="600"/>
              </a:spcBef>
              <a:buFont typeface="Arial" pitchFamily="34" charset="0"/>
              <a:buChar char="•"/>
              <a:defRPr/>
            </a:pPr>
            <a:r>
              <a:rPr lang="en-US" sz="2400" dirty="0">
                <a:cs typeface="Times New Roman" pitchFamily="18" charset="0"/>
              </a:rPr>
              <a:t>better if flow is not regulated, and can use analytical fit</a:t>
            </a:r>
          </a:p>
        </p:txBody>
      </p:sp>
    </p:spTree>
    <p:extLst>
      <p:ext uri="{BB962C8B-B14F-4D97-AF65-F5344CB8AC3E}">
        <p14:creationId xmlns:p14="http://schemas.microsoft.com/office/powerpoint/2010/main" val="10537546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277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277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2771">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2771">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277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1" grpId="0" uiExpand="1"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fld id="{D9FC2770-078C-4301-9B80-FD7158DDA7A6}" type="slidenum">
              <a:rPr lang="en-US" altLang="en-US">
                <a:latin typeface="Calibri" panose="020F0502020204030204" pitchFamily="34" charset="0"/>
              </a:rPr>
              <a:pPr eaLnBrk="1" hangingPunct="1"/>
              <a:t>49</a:t>
            </a:fld>
            <a:endParaRPr lang="en-US" altLang="en-US" dirty="0">
              <a:latin typeface="Calibri" panose="020F0502020204030204" pitchFamily="34" charset="0"/>
            </a:endParaRPr>
          </a:p>
        </p:txBody>
      </p:sp>
      <p:sp>
        <p:nvSpPr>
          <p:cNvPr id="36866" name="Rectangle 2"/>
          <p:cNvSpPr>
            <a:spLocks noGrp="1" noChangeArrowheads="1"/>
          </p:cNvSpPr>
          <p:nvPr>
            <p:ph type="title"/>
          </p:nvPr>
        </p:nvSpPr>
        <p:spPr/>
        <p:txBody>
          <a:bodyPr/>
          <a:lstStyle/>
          <a:p>
            <a:pPr eaLnBrk="1" hangingPunct="1">
              <a:defRPr/>
            </a:pPr>
            <a:r>
              <a:rPr lang="en-US" dirty="0"/>
              <a:t>Stage Frequency Analysis</a:t>
            </a:r>
          </a:p>
        </p:txBody>
      </p:sp>
      <p:sp>
        <p:nvSpPr>
          <p:cNvPr id="36867" name="Rectangle 3"/>
          <p:cNvSpPr>
            <a:spLocks noGrp="1" noChangeArrowheads="1"/>
          </p:cNvSpPr>
          <p:nvPr>
            <p:ph type="body" idx="1"/>
          </p:nvPr>
        </p:nvSpPr>
        <p:spPr>
          <a:xfrm>
            <a:off x="1082040" y="1557338"/>
            <a:ext cx="9414510" cy="4538662"/>
          </a:xfrm>
        </p:spPr>
        <p:txBody>
          <a:bodyPr/>
          <a:lstStyle/>
          <a:p>
            <a:pPr eaLnBrk="1" hangingPunct="1">
              <a:spcBef>
                <a:spcPct val="30000"/>
              </a:spcBef>
              <a:buFontTx/>
              <a:buNone/>
              <a:defRPr/>
            </a:pPr>
            <a:r>
              <a:rPr lang="en-US" dirty="0">
                <a:solidFill>
                  <a:srgbClr val="FFFF00"/>
                </a:solidFill>
                <a:cs typeface="Times New Roman" pitchFamily="18" charset="0"/>
              </a:rPr>
              <a:t>	</a:t>
            </a:r>
            <a:r>
              <a:rPr lang="en-US" dirty="0">
                <a:solidFill>
                  <a:srgbClr val="C00000"/>
                </a:solidFill>
                <a:cs typeface="Times New Roman" pitchFamily="18" charset="0"/>
              </a:rPr>
              <a:t>first method, graphical fit to annual peak stage data:</a:t>
            </a:r>
          </a:p>
          <a:p>
            <a:pPr lvl="1" eaLnBrk="1" hangingPunct="1">
              <a:spcBef>
                <a:spcPct val="30000"/>
              </a:spcBef>
              <a:buFont typeface="Arial" pitchFamily="34" charset="0"/>
              <a:buChar char="•"/>
              <a:defRPr/>
            </a:pPr>
            <a:r>
              <a:rPr lang="en-US" dirty="0">
                <a:cs typeface="Times New Roman" pitchFamily="18" charset="0"/>
              </a:rPr>
              <a:t>Use graphical frequency analysis, because analytical curve would smooth out relevant irregularities</a:t>
            </a:r>
          </a:p>
          <a:p>
            <a:pPr lvl="1" eaLnBrk="1" hangingPunct="1">
              <a:spcBef>
                <a:spcPct val="30000"/>
              </a:spcBef>
              <a:buFont typeface="Arial" pitchFamily="34" charset="0"/>
              <a:buChar char="•"/>
              <a:defRPr/>
            </a:pPr>
            <a:r>
              <a:rPr lang="en-US" dirty="0"/>
              <a:t>Pay attention to relevant stages: bottom, </a:t>
            </a:r>
            <a:r>
              <a:rPr lang="en-US" dirty="0" err="1"/>
              <a:t>bankfull</a:t>
            </a:r>
            <a:r>
              <a:rPr lang="en-US" dirty="0"/>
              <a:t>, etc</a:t>
            </a:r>
            <a:endParaRPr lang="en-US" dirty="0">
              <a:cs typeface="Times New Roman" pitchFamily="18" charset="0"/>
            </a:endParaRPr>
          </a:p>
          <a:p>
            <a:pPr lvl="1" eaLnBrk="1" hangingPunct="1">
              <a:spcBef>
                <a:spcPct val="50000"/>
              </a:spcBef>
              <a:buFont typeface="Arial" pitchFamily="34" charset="0"/>
              <a:buChar char="•"/>
              <a:defRPr/>
            </a:pPr>
            <a:r>
              <a:rPr lang="en-US" dirty="0">
                <a:cs typeface="Times New Roman" pitchFamily="18" charset="0"/>
              </a:rPr>
              <a:t>A linear rather than log-scale is more reasonable</a:t>
            </a:r>
          </a:p>
          <a:p>
            <a:pPr lvl="1" eaLnBrk="1" hangingPunct="1">
              <a:spcBef>
                <a:spcPct val="50000"/>
              </a:spcBef>
              <a:buFont typeface="Arial" pitchFamily="34" charset="0"/>
              <a:buChar char="•"/>
              <a:defRPr/>
            </a:pPr>
            <a:r>
              <a:rPr lang="en-US" dirty="0">
                <a:solidFill>
                  <a:srgbClr val="0070C0"/>
                </a:solidFill>
                <a:cs typeface="Times New Roman" pitchFamily="18" charset="0"/>
              </a:rPr>
              <a:t>Source of stage data:</a:t>
            </a:r>
          </a:p>
          <a:p>
            <a:pPr marL="1371600" lvl="2" indent="-457200" eaLnBrk="1" hangingPunct="1">
              <a:spcBef>
                <a:spcPts val="600"/>
              </a:spcBef>
              <a:buFont typeface="+mj-lt"/>
              <a:buAutoNum type="arabicPeriod"/>
              <a:defRPr/>
            </a:pPr>
            <a:r>
              <a:rPr lang="en-US" sz="2800" dirty="0">
                <a:solidFill>
                  <a:srgbClr val="0070C0"/>
                </a:solidFill>
                <a:cs typeface="Times New Roman" pitchFamily="18" charset="0"/>
              </a:rPr>
              <a:t>Observed gaged record (USGS peak flow file)</a:t>
            </a:r>
          </a:p>
          <a:p>
            <a:pPr marL="1371600" lvl="2" indent="-457200" eaLnBrk="1" hangingPunct="1">
              <a:spcBef>
                <a:spcPts val="600"/>
              </a:spcBef>
              <a:buFont typeface="+mj-lt"/>
              <a:buAutoNum type="arabicPeriod"/>
              <a:defRPr/>
            </a:pPr>
            <a:r>
              <a:rPr lang="en-US" sz="2800" dirty="0">
                <a:solidFill>
                  <a:srgbClr val="0070C0"/>
                </a:solidFill>
                <a:cs typeface="Times New Roman" pitchFamily="18" charset="0"/>
              </a:rPr>
              <a:t>Continuous simulation of hydraulic model, based on surrounding longer record gages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36867">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6867">
                                            <p:txEl>
                                              <p:pRg st="1" end="1"/>
                                            </p:txEl>
                                          </p:spTgt>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6867">
                                            <p:txEl>
                                              <p:pRg st="2" end="2"/>
                                            </p:txEl>
                                          </p:spTgt>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6867">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6867">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6867">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686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7" grpId="0" build="p" bldLvl="2"/>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fld id="{09043FF2-99F2-4B96-9653-9B279F083582}" type="slidenum">
              <a:rPr lang="en-US" altLang="en-US">
                <a:latin typeface="Calibri" panose="020F0502020204030204" pitchFamily="34" charset="0"/>
              </a:rPr>
              <a:pPr eaLnBrk="1" hangingPunct="1"/>
              <a:t>5</a:t>
            </a:fld>
            <a:endParaRPr lang="en-US" altLang="en-US" dirty="0">
              <a:latin typeface="Calibri" panose="020F0502020204030204" pitchFamily="34" charset="0"/>
            </a:endParaRPr>
          </a:p>
        </p:txBody>
      </p:sp>
      <p:sp>
        <p:nvSpPr>
          <p:cNvPr id="5122" name="Rectangle 2"/>
          <p:cNvSpPr>
            <a:spLocks noGrp="1" noChangeArrowheads="1"/>
          </p:cNvSpPr>
          <p:nvPr>
            <p:ph type="title"/>
          </p:nvPr>
        </p:nvSpPr>
        <p:spPr>
          <a:xfrm>
            <a:off x="900650" y="619125"/>
            <a:ext cx="9310150" cy="1143000"/>
          </a:xfrm>
        </p:spPr>
        <p:txBody>
          <a:bodyPr/>
          <a:lstStyle/>
          <a:p>
            <a:pPr eaLnBrk="1" hangingPunct="1">
              <a:defRPr/>
            </a:pPr>
            <a:r>
              <a:rPr lang="en-US" dirty="0"/>
              <a:t>What Is Graphical Frequency Analysis?</a:t>
            </a:r>
          </a:p>
        </p:txBody>
      </p:sp>
      <p:sp>
        <p:nvSpPr>
          <p:cNvPr id="5123" name="Rectangle 3"/>
          <p:cNvSpPr>
            <a:spLocks noGrp="1" noChangeArrowheads="1"/>
          </p:cNvSpPr>
          <p:nvPr>
            <p:ph type="body" idx="1"/>
          </p:nvPr>
        </p:nvSpPr>
        <p:spPr>
          <a:xfrm>
            <a:off x="1072529" y="1959429"/>
            <a:ext cx="9138271" cy="4166734"/>
          </a:xfrm>
        </p:spPr>
        <p:txBody>
          <a:bodyPr/>
          <a:lstStyle/>
          <a:p>
            <a:pPr eaLnBrk="1" hangingPunct="1">
              <a:spcBef>
                <a:spcPct val="60000"/>
              </a:spcBef>
              <a:defRPr/>
            </a:pPr>
            <a:r>
              <a:rPr lang="en-US" sz="3000" dirty="0"/>
              <a:t>Graphical analysis involves fitting a curve “</a:t>
            </a:r>
            <a:r>
              <a:rPr lang="en-US" sz="3000" u="sng" dirty="0"/>
              <a:t>by hand</a:t>
            </a:r>
            <a:r>
              <a:rPr lang="en-US" sz="3000" dirty="0"/>
              <a:t>” to </a:t>
            </a:r>
            <a:r>
              <a:rPr lang="en-US" sz="3000" u="sng" dirty="0"/>
              <a:t>observed data</a:t>
            </a:r>
            <a:r>
              <a:rPr lang="en-US" sz="3000" dirty="0"/>
              <a:t> plotted on probability paper </a:t>
            </a:r>
            <a:r>
              <a:rPr lang="en-US" sz="3000" i="1" dirty="0"/>
              <a:t>(i.e., on a Normal probability axis)</a:t>
            </a:r>
          </a:p>
          <a:p>
            <a:pPr lvl="1" eaLnBrk="1" hangingPunct="1">
              <a:spcBef>
                <a:spcPct val="60000"/>
              </a:spcBef>
              <a:defRPr/>
            </a:pPr>
            <a:r>
              <a:rPr lang="en-US" sz="2600" dirty="0"/>
              <a:t>The </a:t>
            </a:r>
            <a:r>
              <a:rPr lang="en-US" sz="2600" i="1" dirty="0"/>
              <a:t>horizontal</a:t>
            </a:r>
            <a:r>
              <a:rPr lang="en-US" sz="2600" dirty="0"/>
              <a:t> location at which a data point is plotted is based on a selected </a:t>
            </a:r>
            <a:r>
              <a:rPr lang="en-US" sz="2600" u="sng" dirty="0">
                <a:solidFill>
                  <a:srgbClr val="C00000"/>
                </a:solidFill>
              </a:rPr>
              <a:t>plotting position</a:t>
            </a:r>
            <a:r>
              <a:rPr lang="en-US" sz="2600" dirty="0">
                <a:solidFill>
                  <a:srgbClr val="C00000"/>
                </a:solidFill>
              </a:rPr>
              <a:t> </a:t>
            </a:r>
            <a:r>
              <a:rPr lang="en-US" sz="2600" dirty="0"/>
              <a:t>— an empirical estimate of exceedance probability</a:t>
            </a:r>
            <a:endParaRPr lang="en-US" sz="2600" u="sng" dirty="0"/>
          </a:p>
          <a:p>
            <a:pPr eaLnBrk="1" hangingPunct="1">
              <a:spcBef>
                <a:spcPct val="60000"/>
              </a:spcBef>
              <a:defRPr/>
            </a:pPr>
            <a:r>
              <a:rPr lang="en-US" sz="3000" dirty="0"/>
              <a:t>Or, we might form a graphical frequency curve with quantile estimates from another source</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fld id="{2331CA86-AB51-4E66-866A-98CA79DF3F74}" type="slidenum">
              <a:rPr lang="en-US" altLang="en-US">
                <a:latin typeface="Calibri" panose="020F0502020204030204" pitchFamily="34" charset="0"/>
              </a:rPr>
              <a:pPr eaLnBrk="1" hangingPunct="1"/>
              <a:t>50</a:t>
            </a:fld>
            <a:endParaRPr lang="en-US" altLang="en-US" dirty="0">
              <a:latin typeface="Calibri" panose="020F0502020204030204" pitchFamily="34" charset="0"/>
            </a:endParaRPr>
          </a:p>
        </p:txBody>
      </p:sp>
      <p:pic>
        <p:nvPicPr>
          <p:cNvPr id="47107" name="Picture 4" descr="Sac-SJ Delta.jpg"/>
          <p:cNvPicPr>
            <a:picLocks noChangeAspect="1"/>
          </p:cNvPicPr>
          <p:nvPr/>
        </p:nvPicPr>
        <p:blipFill>
          <a:blip r:embed="rId3" cstate="print">
            <a:extLst>
              <a:ext uri="{28A0092B-C50C-407E-A947-70E740481C1C}">
                <a14:useLocalDpi xmlns:a14="http://schemas.microsoft.com/office/drawing/2010/main" val="0"/>
              </a:ext>
            </a:extLst>
          </a:blip>
          <a:srcRect t="10001" b="2353"/>
          <a:stretch>
            <a:fillRect/>
          </a:stretch>
        </p:blipFill>
        <p:spPr bwMode="auto">
          <a:xfrm>
            <a:off x="4463099" y="0"/>
            <a:ext cx="5032375" cy="6815138"/>
          </a:xfrm>
          <a:prstGeom prst="rect">
            <a:avLst/>
          </a:prstGeom>
          <a:noFill/>
          <a:ln w="2857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624840" y="747713"/>
            <a:ext cx="3518219" cy="3046988"/>
          </a:xfrm>
          <a:prstGeom prst="rect">
            <a:avLst/>
          </a:prstGeom>
          <a:noFill/>
        </p:spPr>
        <p:txBody>
          <a:bodyPr wrap="square">
            <a:spAutoFit/>
          </a:bodyPr>
          <a:lstStyle/>
          <a:p>
            <a:pPr>
              <a:defRPr/>
            </a:pPr>
            <a:r>
              <a:rPr lang="en-US" sz="3200" dirty="0">
                <a:effectLst/>
                <a:latin typeface="Calibri" panose="020F0502020204030204" pitchFamily="34" charset="0"/>
              </a:rPr>
              <a:t>Sometimes, it is  not possible to define a one-to-one relationship between flow and stage</a:t>
            </a:r>
          </a:p>
        </p:txBody>
      </p:sp>
      <p:sp>
        <p:nvSpPr>
          <p:cNvPr id="7" name="TextBox 6"/>
          <p:cNvSpPr txBox="1"/>
          <p:nvPr/>
        </p:nvSpPr>
        <p:spPr>
          <a:xfrm>
            <a:off x="518161" y="4079876"/>
            <a:ext cx="3880804" cy="1815882"/>
          </a:xfrm>
          <a:prstGeom prst="rect">
            <a:avLst/>
          </a:prstGeom>
          <a:noFill/>
        </p:spPr>
        <p:txBody>
          <a:bodyPr wrap="square">
            <a:spAutoFit/>
          </a:bodyPr>
          <a:lstStyle/>
          <a:p>
            <a:pPr>
              <a:defRPr/>
            </a:pPr>
            <a:r>
              <a:rPr lang="en-US" sz="2800" dirty="0">
                <a:solidFill>
                  <a:srgbClr val="0070C0"/>
                </a:solidFill>
                <a:effectLst/>
                <a:latin typeface="Calibri" panose="020F0502020204030204" pitchFamily="34" charset="0"/>
              </a:rPr>
              <a:t>Sacramento-San Joaquin Delta, confluence of Sacramento and San Joaquin Rivers</a:t>
            </a:r>
          </a:p>
        </p:txBody>
      </p:sp>
      <p:grpSp>
        <p:nvGrpSpPr>
          <p:cNvPr id="47110" name="Group 11"/>
          <p:cNvGrpSpPr>
            <a:grpSpLocks/>
          </p:cNvGrpSpPr>
          <p:nvPr/>
        </p:nvGrpSpPr>
        <p:grpSpPr bwMode="auto">
          <a:xfrm>
            <a:off x="5362577" y="0"/>
            <a:ext cx="3468687" cy="6778625"/>
            <a:chOff x="3884815" y="5542"/>
            <a:chExt cx="3469178" cy="6777643"/>
          </a:xfrm>
        </p:grpSpPr>
        <p:sp>
          <p:nvSpPr>
            <p:cNvPr id="9" name="Freeform 8"/>
            <p:cNvSpPr/>
            <p:nvPr/>
          </p:nvSpPr>
          <p:spPr>
            <a:xfrm>
              <a:off x="3884815" y="5542"/>
              <a:ext cx="1989419" cy="3884049"/>
            </a:xfrm>
            <a:custGeom>
              <a:avLst/>
              <a:gdLst>
                <a:gd name="connsiteX0" fmla="*/ 1662545 w 1989512"/>
                <a:gd name="connsiteY0" fmla="*/ 0 h 3884814"/>
                <a:gd name="connsiteX1" fmla="*/ 1706880 w 1989512"/>
                <a:gd name="connsiteY1" fmla="*/ 60960 h 3884814"/>
                <a:gd name="connsiteX2" fmla="*/ 1751214 w 1989512"/>
                <a:gd name="connsiteY2" fmla="*/ 83127 h 3884814"/>
                <a:gd name="connsiteX3" fmla="*/ 1795549 w 1989512"/>
                <a:gd name="connsiteY3" fmla="*/ 44334 h 3884814"/>
                <a:gd name="connsiteX4" fmla="*/ 1873134 w 1989512"/>
                <a:gd name="connsiteY4" fmla="*/ 49876 h 3884814"/>
                <a:gd name="connsiteX5" fmla="*/ 1923010 w 1989512"/>
                <a:gd name="connsiteY5" fmla="*/ 72043 h 3884814"/>
                <a:gd name="connsiteX6" fmla="*/ 1961803 w 1989512"/>
                <a:gd name="connsiteY6" fmla="*/ 138545 h 3884814"/>
                <a:gd name="connsiteX7" fmla="*/ 1939636 w 1989512"/>
                <a:gd name="connsiteY7" fmla="*/ 210589 h 3884814"/>
                <a:gd name="connsiteX8" fmla="*/ 1906385 w 1989512"/>
                <a:gd name="connsiteY8" fmla="*/ 271549 h 3884814"/>
                <a:gd name="connsiteX9" fmla="*/ 1873134 w 1989512"/>
                <a:gd name="connsiteY9" fmla="*/ 282633 h 3884814"/>
                <a:gd name="connsiteX10" fmla="*/ 1878676 w 1989512"/>
                <a:gd name="connsiteY10" fmla="*/ 326967 h 3884814"/>
                <a:gd name="connsiteX11" fmla="*/ 1900843 w 1989512"/>
                <a:gd name="connsiteY11" fmla="*/ 365760 h 3884814"/>
                <a:gd name="connsiteX12" fmla="*/ 1928552 w 1989512"/>
                <a:gd name="connsiteY12" fmla="*/ 432262 h 3884814"/>
                <a:gd name="connsiteX13" fmla="*/ 1928552 w 1989512"/>
                <a:gd name="connsiteY13" fmla="*/ 476596 h 3884814"/>
                <a:gd name="connsiteX14" fmla="*/ 1867592 w 1989512"/>
                <a:gd name="connsiteY14" fmla="*/ 526473 h 3884814"/>
                <a:gd name="connsiteX15" fmla="*/ 1867592 w 1989512"/>
                <a:gd name="connsiteY15" fmla="*/ 526473 h 3884814"/>
                <a:gd name="connsiteX16" fmla="*/ 1812174 w 1989512"/>
                <a:gd name="connsiteY16" fmla="*/ 554182 h 3884814"/>
                <a:gd name="connsiteX17" fmla="*/ 1828800 w 1989512"/>
                <a:gd name="connsiteY17" fmla="*/ 587433 h 3884814"/>
                <a:gd name="connsiteX18" fmla="*/ 1828800 w 1989512"/>
                <a:gd name="connsiteY18" fmla="*/ 587433 h 3884814"/>
                <a:gd name="connsiteX19" fmla="*/ 1850967 w 1989512"/>
                <a:gd name="connsiteY19" fmla="*/ 620683 h 3884814"/>
                <a:gd name="connsiteX20" fmla="*/ 1839883 w 1989512"/>
                <a:gd name="connsiteY20" fmla="*/ 642851 h 3884814"/>
                <a:gd name="connsiteX21" fmla="*/ 1740130 w 1989512"/>
                <a:gd name="connsiteY21" fmla="*/ 653934 h 3884814"/>
                <a:gd name="connsiteX22" fmla="*/ 1690254 w 1989512"/>
                <a:gd name="connsiteY22" fmla="*/ 703811 h 3884814"/>
                <a:gd name="connsiteX23" fmla="*/ 1657003 w 1989512"/>
                <a:gd name="connsiteY23" fmla="*/ 781396 h 3884814"/>
                <a:gd name="connsiteX24" fmla="*/ 1701338 w 1989512"/>
                <a:gd name="connsiteY24" fmla="*/ 864523 h 3884814"/>
                <a:gd name="connsiteX25" fmla="*/ 1751214 w 1989512"/>
                <a:gd name="connsiteY25" fmla="*/ 942109 h 3884814"/>
                <a:gd name="connsiteX26" fmla="*/ 1801090 w 1989512"/>
                <a:gd name="connsiteY26" fmla="*/ 958734 h 3884814"/>
                <a:gd name="connsiteX27" fmla="*/ 1906385 w 1989512"/>
                <a:gd name="connsiteY27" fmla="*/ 947651 h 3884814"/>
                <a:gd name="connsiteX28" fmla="*/ 1950720 w 1989512"/>
                <a:gd name="connsiteY28" fmla="*/ 969818 h 3884814"/>
                <a:gd name="connsiteX29" fmla="*/ 1967345 w 1989512"/>
                <a:gd name="connsiteY29" fmla="*/ 1047403 h 3884814"/>
                <a:gd name="connsiteX30" fmla="*/ 1989512 w 1989512"/>
                <a:gd name="connsiteY30" fmla="*/ 1147156 h 3884814"/>
                <a:gd name="connsiteX31" fmla="*/ 1967345 w 1989512"/>
                <a:gd name="connsiteY31" fmla="*/ 1197033 h 3884814"/>
                <a:gd name="connsiteX32" fmla="*/ 1911927 w 1989512"/>
                <a:gd name="connsiteY32" fmla="*/ 1230283 h 3884814"/>
                <a:gd name="connsiteX33" fmla="*/ 1850967 w 1989512"/>
                <a:gd name="connsiteY33" fmla="*/ 1230283 h 3884814"/>
                <a:gd name="connsiteX34" fmla="*/ 1817716 w 1989512"/>
                <a:gd name="connsiteY34" fmla="*/ 1235825 h 3884814"/>
                <a:gd name="connsiteX35" fmla="*/ 1817716 w 1989512"/>
                <a:gd name="connsiteY35" fmla="*/ 1235825 h 3884814"/>
                <a:gd name="connsiteX36" fmla="*/ 1801090 w 1989512"/>
                <a:gd name="connsiteY36" fmla="*/ 1269076 h 3884814"/>
                <a:gd name="connsiteX37" fmla="*/ 1845425 w 1989512"/>
                <a:gd name="connsiteY37" fmla="*/ 1352203 h 3884814"/>
                <a:gd name="connsiteX38" fmla="*/ 1895301 w 1989512"/>
                <a:gd name="connsiteY38" fmla="*/ 1424247 h 3884814"/>
                <a:gd name="connsiteX39" fmla="*/ 1917469 w 1989512"/>
                <a:gd name="connsiteY39" fmla="*/ 1512916 h 3884814"/>
                <a:gd name="connsiteX40" fmla="*/ 1900843 w 1989512"/>
                <a:gd name="connsiteY40" fmla="*/ 1562793 h 3884814"/>
                <a:gd name="connsiteX41" fmla="*/ 1856509 w 1989512"/>
                <a:gd name="connsiteY41" fmla="*/ 1618211 h 3884814"/>
                <a:gd name="connsiteX42" fmla="*/ 1850967 w 1989512"/>
                <a:gd name="connsiteY42" fmla="*/ 1645920 h 3884814"/>
                <a:gd name="connsiteX43" fmla="*/ 1862050 w 1989512"/>
                <a:gd name="connsiteY43" fmla="*/ 1706880 h 3884814"/>
                <a:gd name="connsiteX44" fmla="*/ 1850967 w 1989512"/>
                <a:gd name="connsiteY44" fmla="*/ 1756756 h 3884814"/>
                <a:gd name="connsiteX45" fmla="*/ 1790007 w 1989512"/>
                <a:gd name="connsiteY45" fmla="*/ 1823258 h 3884814"/>
                <a:gd name="connsiteX46" fmla="*/ 1729047 w 1989512"/>
                <a:gd name="connsiteY46" fmla="*/ 1862051 h 3884814"/>
                <a:gd name="connsiteX47" fmla="*/ 1645920 w 1989512"/>
                <a:gd name="connsiteY47" fmla="*/ 1889760 h 3884814"/>
                <a:gd name="connsiteX48" fmla="*/ 1573876 w 1989512"/>
                <a:gd name="connsiteY48" fmla="*/ 1972887 h 3884814"/>
                <a:gd name="connsiteX49" fmla="*/ 1540625 w 1989512"/>
                <a:gd name="connsiteY49" fmla="*/ 2056014 h 3884814"/>
                <a:gd name="connsiteX50" fmla="*/ 1573876 w 1989512"/>
                <a:gd name="connsiteY50" fmla="*/ 2155767 h 3884814"/>
                <a:gd name="connsiteX51" fmla="*/ 1668087 w 1989512"/>
                <a:gd name="connsiteY51" fmla="*/ 2288771 h 3884814"/>
                <a:gd name="connsiteX52" fmla="*/ 1778923 w 1989512"/>
                <a:gd name="connsiteY52" fmla="*/ 2399607 h 3884814"/>
                <a:gd name="connsiteX53" fmla="*/ 1878676 w 1989512"/>
                <a:gd name="connsiteY53" fmla="*/ 2482734 h 3884814"/>
                <a:gd name="connsiteX54" fmla="*/ 1917469 w 1989512"/>
                <a:gd name="connsiteY54" fmla="*/ 2527069 h 3884814"/>
                <a:gd name="connsiteX55" fmla="*/ 1917469 w 1989512"/>
                <a:gd name="connsiteY55" fmla="*/ 2588029 h 3884814"/>
                <a:gd name="connsiteX56" fmla="*/ 1862050 w 1989512"/>
                <a:gd name="connsiteY56" fmla="*/ 2621280 h 3884814"/>
                <a:gd name="connsiteX57" fmla="*/ 1767840 w 1989512"/>
                <a:gd name="connsiteY57" fmla="*/ 2615738 h 3884814"/>
                <a:gd name="connsiteX58" fmla="*/ 1690254 w 1989512"/>
                <a:gd name="connsiteY58" fmla="*/ 2593571 h 3884814"/>
                <a:gd name="connsiteX59" fmla="*/ 1651461 w 1989512"/>
                <a:gd name="connsiteY59" fmla="*/ 2632363 h 3884814"/>
                <a:gd name="connsiteX60" fmla="*/ 1662545 w 1989512"/>
                <a:gd name="connsiteY60" fmla="*/ 2715491 h 3884814"/>
                <a:gd name="connsiteX61" fmla="*/ 1657003 w 1989512"/>
                <a:gd name="connsiteY61" fmla="*/ 2787534 h 3884814"/>
                <a:gd name="connsiteX62" fmla="*/ 1657003 w 1989512"/>
                <a:gd name="connsiteY62" fmla="*/ 2837411 h 3884814"/>
                <a:gd name="connsiteX63" fmla="*/ 1657003 w 1989512"/>
                <a:gd name="connsiteY63" fmla="*/ 2887287 h 3884814"/>
                <a:gd name="connsiteX64" fmla="*/ 1618210 w 1989512"/>
                <a:gd name="connsiteY64" fmla="*/ 2948247 h 3884814"/>
                <a:gd name="connsiteX65" fmla="*/ 1535083 w 1989512"/>
                <a:gd name="connsiteY65" fmla="*/ 2975956 h 3884814"/>
                <a:gd name="connsiteX66" fmla="*/ 1490749 w 1989512"/>
                <a:gd name="connsiteY66" fmla="*/ 3025833 h 3884814"/>
                <a:gd name="connsiteX67" fmla="*/ 1463040 w 1989512"/>
                <a:gd name="connsiteY67" fmla="*/ 3092334 h 3884814"/>
                <a:gd name="connsiteX68" fmla="*/ 1413163 w 1989512"/>
                <a:gd name="connsiteY68" fmla="*/ 3142211 h 3884814"/>
                <a:gd name="connsiteX69" fmla="*/ 1318952 w 1989512"/>
                <a:gd name="connsiteY69" fmla="*/ 3153294 h 3884814"/>
                <a:gd name="connsiteX70" fmla="*/ 1241367 w 1989512"/>
                <a:gd name="connsiteY70" fmla="*/ 3114502 h 3884814"/>
                <a:gd name="connsiteX71" fmla="*/ 1174865 w 1989512"/>
                <a:gd name="connsiteY71" fmla="*/ 3086793 h 3884814"/>
                <a:gd name="connsiteX72" fmla="*/ 1108363 w 1989512"/>
                <a:gd name="connsiteY72" fmla="*/ 3075709 h 3884814"/>
                <a:gd name="connsiteX73" fmla="*/ 1064029 w 1989512"/>
                <a:gd name="connsiteY73" fmla="*/ 3059083 h 3884814"/>
                <a:gd name="connsiteX74" fmla="*/ 980901 w 1989512"/>
                <a:gd name="connsiteY74" fmla="*/ 3153294 h 3884814"/>
                <a:gd name="connsiteX75" fmla="*/ 925483 w 1989512"/>
                <a:gd name="connsiteY75" fmla="*/ 3247505 h 3884814"/>
                <a:gd name="connsiteX76" fmla="*/ 864523 w 1989512"/>
                <a:gd name="connsiteY76" fmla="*/ 3435927 h 3884814"/>
                <a:gd name="connsiteX77" fmla="*/ 720436 w 1989512"/>
                <a:gd name="connsiteY77" fmla="*/ 3585556 h 3884814"/>
                <a:gd name="connsiteX78" fmla="*/ 559723 w 1989512"/>
                <a:gd name="connsiteY78" fmla="*/ 3724102 h 3884814"/>
                <a:gd name="connsiteX79" fmla="*/ 387927 w 1989512"/>
                <a:gd name="connsiteY79" fmla="*/ 3829396 h 3884814"/>
                <a:gd name="connsiteX80" fmla="*/ 321425 w 1989512"/>
                <a:gd name="connsiteY80" fmla="*/ 3868189 h 3884814"/>
                <a:gd name="connsiteX81" fmla="*/ 271549 w 1989512"/>
                <a:gd name="connsiteY81" fmla="*/ 3884814 h 3884814"/>
                <a:gd name="connsiteX82" fmla="*/ 127461 w 1989512"/>
                <a:gd name="connsiteY82" fmla="*/ 3846022 h 3884814"/>
                <a:gd name="connsiteX83" fmla="*/ 0 w 1989512"/>
                <a:gd name="connsiteY83" fmla="*/ 3857105 h 38848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1989512" h="3884814">
                  <a:moveTo>
                    <a:pt x="1662545" y="0"/>
                  </a:moveTo>
                  <a:lnTo>
                    <a:pt x="1706880" y="60960"/>
                  </a:lnTo>
                  <a:lnTo>
                    <a:pt x="1751214" y="83127"/>
                  </a:lnTo>
                  <a:lnTo>
                    <a:pt x="1795549" y="44334"/>
                  </a:lnTo>
                  <a:lnTo>
                    <a:pt x="1873134" y="49876"/>
                  </a:lnTo>
                  <a:lnTo>
                    <a:pt x="1923010" y="72043"/>
                  </a:lnTo>
                  <a:lnTo>
                    <a:pt x="1961803" y="138545"/>
                  </a:lnTo>
                  <a:lnTo>
                    <a:pt x="1939636" y="210589"/>
                  </a:lnTo>
                  <a:lnTo>
                    <a:pt x="1906385" y="271549"/>
                  </a:lnTo>
                  <a:lnTo>
                    <a:pt x="1873134" y="282633"/>
                  </a:lnTo>
                  <a:lnTo>
                    <a:pt x="1878676" y="326967"/>
                  </a:lnTo>
                  <a:lnTo>
                    <a:pt x="1900843" y="365760"/>
                  </a:lnTo>
                  <a:lnTo>
                    <a:pt x="1928552" y="432262"/>
                  </a:lnTo>
                  <a:lnTo>
                    <a:pt x="1928552" y="476596"/>
                  </a:lnTo>
                  <a:lnTo>
                    <a:pt x="1867592" y="526473"/>
                  </a:lnTo>
                  <a:lnTo>
                    <a:pt x="1867592" y="526473"/>
                  </a:lnTo>
                  <a:lnTo>
                    <a:pt x="1812174" y="554182"/>
                  </a:lnTo>
                  <a:lnTo>
                    <a:pt x="1828800" y="587433"/>
                  </a:lnTo>
                  <a:lnTo>
                    <a:pt x="1828800" y="587433"/>
                  </a:lnTo>
                  <a:lnTo>
                    <a:pt x="1850967" y="620683"/>
                  </a:lnTo>
                  <a:lnTo>
                    <a:pt x="1839883" y="642851"/>
                  </a:lnTo>
                  <a:lnTo>
                    <a:pt x="1740130" y="653934"/>
                  </a:lnTo>
                  <a:lnTo>
                    <a:pt x="1690254" y="703811"/>
                  </a:lnTo>
                  <a:lnTo>
                    <a:pt x="1657003" y="781396"/>
                  </a:lnTo>
                  <a:lnTo>
                    <a:pt x="1701338" y="864523"/>
                  </a:lnTo>
                  <a:lnTo>
                    <a:pt x="1751214" y="942109"/>
                  </a:lnTo>
                  <a:lnTo>
                    <a:pt x="1801090" y="958734"/>
                  </a:lnTo>
                  <a:lnTo>
                    <a:pt x="1906385" y="947651"/>
                  </a:lnTo>
                  <a:lnTo>
                    <a:pt x="1950720" y="969818"/>
                  </a:lnTo>
                  <a:lnTo>
                    <a:pt x="1967345" y="1047403"/>
                  </a:lnTo>
                  <a:lnTo>
                    <a:pt x="1989512" y="1147156"/>
                  </a:lnTo>
                  <a:lnTo>
                    <a:pt x="1967345" y="1197033"/>
                  </a:lnTo>
                  <a:lnTo>
                    <a:pt x="1911927" y="1230283"/>
                  </a:lnTo>
                  <a:lnTo>
                    <a:pt x="1850967" y="1230283"/>
                  </a:lnTo>
                  <a:lnTo>
                    <a:pt x="1817716" y="1235825"/>
                  </a:lnTo>
                  <a:lnTo>
                    <a:pt x="1817716" y="1235825"/>
                  </a:lnTo>
                  <a:lnTo>
                    <a:pt x="1801090" y="1269076"/>
                  </a:lnTo>
                  <a:lnTo>
                    <a:pt x="1845425" y="1352203"/>
                  </a:lnTo>
                  <a:lnTo>
                    <a:pt x="1895301" y="1424247"/>
                  </a:lnTo>
                  <a:lnTo>
                    <a:pt x="1917469" y="1512916"/>
                  </a:lnTo>
                  <a:lnTo>
                    <a:pt x="1900843" y="1562793"/>
                  </a:lnTo>
                  <a:lnTo>
                    <a:pt x="1856509" y="1618211"/>
                  </a:lnTo>
                  <a:lnTo>
                    <a:pt x="1850967" y="1645920"/>
                  </a:lnTo>
                  <a:lnTo>
                    <a:pt x="1862050" y="1706880"/>
                  </a:lnTo>
                  <a:lnTo>
                    <a:pt x="1850967" y="1756756"/>
                  </a:lnTo>
                  <a:lnTo>
                    <a:pt x="1790007" y="1823258"/>
                  </a:lnTo>
                  <a:lnTo>
                    <a:pt x="1729047" y="1862051"/>
                  </a:lnTo>
                  <a:lnTo>
                    <a:pt x="1645920" y="1889760"/>
                  </a:lnTo>
                  <a:lnTo>
                    <a:pt x="1573876" y="1972887"/>
                  </a:lnTo>
                  <a:lnTo>
                    <a:pt x="1540625" y="2056014"/>
                  </a:lnTo>
                  <a:lnTo>
                    <a:pt x="1573876" y="2155767"/>
                  </a:lnTo>
                  <a:lnTo>
                    <a:pt x="1668087" y="2288771"/>
                  </a:lnTo>
                  <a:lnTo>
                    <a:pt x="1778923" y="2399607"/>
                  </a:lnTo>
                  <a:lnTo>
                    <a:pt x="1878676" y="2482734"/>
                  </a:lnTo>
                  <a:lnTo>
                    <a:pt x="1917469" y="2527069"/>
                  </a:lnTo>
                  <a:lnTo>
                    <a:pt x="1917469" y="2588029"/>
                  </a:lnTo>
                  <a:lnTo>
                    <a:pt x="1862050" y="2621280"/>
                  </a:lnTo>
                  <a:lnTo>
                    <a:pt x="1767840" y="2615738"/>
                  </a:lnTo>
                  <a:lnTo>
                    <a:pt x="1690254" y="2593571"/>
                  </a:lnTo>
                  <a:lnTo>
                    <a:pt x="1651461" y="2632363"/>
                  </a:lnTo>
                  <a:lnTo>
                    <a:pt x="1662545" y="2715491"/>
                  </a:lnTo>
                  <a:lnTo>
                    <a:pt x="1657003" y="2787534"/>
                  </a:lnTo>
                  <a:lnTo>
                    <a:pt x="1657003" y="2837411"/>
                  </a:lnTo>
                  <a:lnTo>
                    <a:pt x="1657003" y="2887287"/>
                  </a:lnTo>
                  <a:lnTo>
                    <a:pt x="1618210" y="2948247"/>
                  </a:lnTo>
                  <a:lnTo>
                    <a:pt x="1535083" y="2975956"/>
                  </a:lnTo>
                  <a:lnTo>
                    <a:pt x="1490749" y="3025833"/>
                  </a:lnTo>
                  <a:lnTo>
                    <a:pt x="1463040" y="3092334"/>
                  </a:lnTo>
                  <a:lnTo>
                    <a:pt x="1413163" y="3142211"/>
                  </a:lnTo>
                  <a:lnTo>
                    <a:pt x="1318952" y="3153294"/>
                  </a:lnTo>
                  <a:lnTo>
                    <a:pt x="1241367" y="3114502"/>
                  </a:lnTo>
                  <a:lnTo>
                    <a:pt x="1174865" y="3086793"/>
                  </a:lnTo>
                  <a:lnTo>
                    <a:pt x="1108363" y="3075709"/>
                  </a:lnTo>
                  <a:lnTo>
                    <a:pt x="1064029" y="3059083"/>
                  </a:lnTo>
                  <a:lnTo>
                    <a:pt x="980901" y="3153294"/>
                  </a:lnTo>
                  <a:lnTo>
                    <a:pt x="925483" y="3247505"/>
                  </a:lnTo>
                  <a:lnTo>
                    <a:pt x="864523" y="3435927"/>
                  </a:lnTo>
                  <a:lnTo>
                    <a:pt x="720436" y="3585556"/>
                  </a:lnTo>
                  <a:lnTo>
                    <a:pt x="559723" y="3724102"/>
                  </a:lnTo>
                  <a:lnTo>
                    <a:pt x="387927" y="3829396"/>
                  </a:lnTo>
                  <a:lnTo>
                    <a:pt x="321425" y="3868189"/>
                  </a:lnTo>
                  <a:lnTo>
                    <a:pt x="271549" y="3884814"/>
                  </a:lnTo>
                  <a:lnTo>
                    <a:pt x="127461" y="3846022"/>
                  </a:lnTo>
                  <a:lnTo>
                    <a:pt x="0" y="3857105"/>
                  </a:lnTo>
                </a:path>
              </a:pathLst>
            </a:custGeom>
            <a:ln w="28575">
              <a:solidFill>
                <a:srgbClr val="0070C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latin typeface="Calibri" panose="020F0502020204030204" pitchFamily="34" charset="0"/>
              </a:endParaRPr>
            </a:p>
          </p:txBody>
        </p:sp>
        <p:sp>
          <p:nvSpPr>
            <p:cNvPr id="10" name="Freeform 9"/>
            <p:cNvSpPr/>
            <p:nvPr/>
          </p:nvSpPr>
          <p:spPr>
            <a:xfrm>
              <a:off x="4018184" y="3580074"/>
              <a:ext cx="2903948" cy="1944405"/>
            </a:xfrm>
            <a:custGeom>
              <a:avLst/>
              <a:gdLst>
                <a:gd name="connsiteX0" fmla="*/ 0 w 2903913"/>
                <a:gd name="connsiteY0" fmla="*/ 537556 h 1945178"/>
                <a:gd name="connsiteX1" fmla="*/ 83127 w 2903913"/>
                <a:gd name="connsiteY1" fmla="*/ 598516 h 1945178"/>
                <a:gd name="connsiteX2" fmla="*/ 221673 w 2903913"/>
                <a:gd name="connsiteY2" fmla="*/ 620683 h 1945178"/>
                <a:gd name="connsiteX3" fmla="*/ 393469 w 2903913"/>
                <a:gd name="connsiteY3" fmla="*/ 570807 h 1945178"/>
                <a:gd name="connsiteX4" fmla="*/ 520931 w 2903913"/>
                <a:gd name="connsiteY4" fmla="*/ 548640 h 1945178"/>
                <a:gd name="connsiteX5" fmla="*/ 714895 w 2903913"/>
                <a:gd name="connsiteY5" fmla="*/ 404552 h 1945178"/>
                <a:gd name="connsiteX6" fmla="*/ 814647 w 2903913"/>
                <a:gd name="connsiteY6" fmla="*/ 326967 h 1945178"/>
                <a:gd name="connsiteX7" fmla="*/ 836815 w 2903913"/>
                <a:gd name="connsiteY7" fmla="*/ 254923 h 1945178"/>
                <a:gd name="connsiteX8" fmla="*/ 836815 w 2903913"/>
                <a:gd name="connsiteY8" fmla="*/ 121920 h 1945178"/>
                <a:gd name="connsiteX9" fmla="*/ 897775 w 2903913"/>
                <a:gd name="connsiteY9" fmla="*/ 66501 h 1945178"/>
                <a:gd name="connsiteX10" fmla="*/ 975360 w 2903913"/>
                <a:gd name="connsiteY10" fmla="*/ 60960 h 1945178"/>
                <a:gd name="connsiteX11" fmla="*/ 1041862 w 2903913"/>
                <a:gd name="connsiteY11" fmla="*/ 105294 h 1945178"/>
                <a:gd name="connsiteX12" fmla="*/ 1069571 w 2903913"/>
                <a:gd name="connsiteY12" fmla="*/ 121920 h 1945178"/>
                <a:gd name="connsiteX13" fmla="*/ 1141615 w 2903913"/>
                <a:gd name="connsiteY13" fmla="*/ 83127 h 1945178"/>
                <a:gd name="connsiteX14" fmla="*/ 1141615 w 2903913"/>
                <a:gd name="connsiteY14" fmla="*/ 33250 h 1945178"/>
                <a:gd name="connsiteX15" fmla="*/ 1269077 w 2903913"/>
                <a:gd name="connsiteY15" fmla="*/ 0 h 1945178"/>
                <a:gd name="connsiteX16" fmla="*/ 1385455 w 2903913"/>
                <a:gd name="connsiteY16" fmla="*/ 55418 h 1945178"/>
                <a:gd name="connsiteX17" fmla="*/ 1435331 w 2903913"/>
                <a:gd name="connsiteY17" fmla="*/ 88669 h 1945178"/>
                <a:gd name="connsiteX18" fmla="*/ 1440873 w 2903913"/>
                <a:gd name="connsiteY18" fmla="*/ 182880 h 1945178"/>
                <a:gd name="connsiteX19" fmla="*/ 1518458 w 2903913"/>
                <a:gd name="connsiteY19" fmla="*/ 254923 h 1945178"/>
                <a:gd name="connsiteX20" fmla="*/ 1518458 w 2903913"/>
                <a:gd name="connsiteY20" fmla="*/ 254923 h 1945178"/>
                <a:gd name="connsiteX21" fmla="*/ 1529542 w 2903913"/>
                <a:gd name="connsiteY21" fmla="*/ 321425 h 1945178"/>
                <a:gd name="connsiteX22" fmla="*/ 1590502 w 2903913"/>
                <a:gd name="connsiteY22" fmla="*/ 310341 h 1945178"/>
                <a:gd name="connsiteX23" fmla="*/ 1629295 w 2903913"/>
                <a:gd name="connsiteY23" fmla="*/ 260465 h 1945178"/>
                <a:gd name="connsiteX24" fmla="*/ 1668087 w 2903913"/>
                <a:gd name="connsiteY24" fmla="*/ 299258 h 1945178"/>
                <a:gd name="connsiteX25" fmla="*/ 1657004 w 2903913"/>
                <a:gd name="connsiteY25" fmla="*/ 338050 h 1945178"/>
                <a:gd name="connsiteX26" fmla="*/ 1734589 w 2903913"/>
                <a:gd name="connsiteY26" fmla="*/ 365760 h 1945178"/>
                <a:gd name="connsiteX27" fmla="*/ 1828800 w 2903913"/>
                <a:gd name="connsiteY27" fmla="*/ 371301 h 1945178"/>
                <a:gd name="connsiteX28" fmla="*/ 1873135 w 2903913"/>
                <a:gd name="connsiteY28" fmla="*/ 432261 h 1945178"/>
                <a:gd name="connsiteX29" fmla="*/ 1911927 w 2903913"/>
                <a:gd name="connsiteY29" fmla="*/ 471054 h 1945178"/>
                <a:gd name="connsiteX30" fmla="*/ 1950720 w 2903913"/>
                <a:gd name="connsiteY30" fmla="*/ 498763 h 1945178"/>
                <a:gd name="connsiteX31" fmla="*/ 2028306 w 2903913"/>
                <a:gd name="connsiteY31" fmla="*/ 559723 h 1945178"/>
                <a:gd name="connsiteX32" fmla="*/ 2050473 w 2903913"/>
                <a:gd name="connsiteY32" fmla="*/ 604058 h 1945178"/>
                <a:gd name="connsiteX33" fmla="*/ 2094807 w 2903913"/>
                <a:gd name="connsiteY33" fmla="*/ 665018 h 1945178"/>
                <a:gd name="connsiteX34" fmla="*/ 2161309 w 2903913"/>
                <a:gd name="connsiteY34" fmla="*/ 759229 h 1945178"/>
                <a:gd name="connsiteX35" fmla="*/ 2216727 w 2903913"/>
                <a:gd name="connsiteY35" fmla="*/ 781396 h 1945178"/>
                <a:gd name="connsiteX36" fmla="*/ 2327564 w 2903913"/>
                <a:gd name="connsiteY36" fmla="*/ 781396 h 1945178"/>
                <a:gd name="connsiteX37" fmla="*/ 2410691 w 2903913"/>
                <a:gd name="connsiteY37" fmla="*/ 820189 h 1945178"/>
                <a:gd name="connsiteX38" fmla="*/ 2466109 w 2903913"/>
                <a:gd name="connsiteY38" fmla="*/ 853440 h 1945178"/>
                <a:gd name="connsiteX39" fmla="*/ 2538153 w 2903913"/>
                <a:gd name="connsiteY39" fmla="*/ 914400 h 1945178"/>
                <a:gd name="connsiteX40" fmla="*/ 2576946 w 2903913"/>
                <a:gd name="connsiteY40" fmla="*/ 964276 h 1945178"/>
                <a:gd name="connsiteX41" fmla="*/ 2543695 w 2903913"/>
                <a:gd name="connsiteY41" fmla="*/ 1014152 h 1945178"/>
                <a:gd name="connsiteX42" fmla="*/ 2543695 w 2903913"/>
                <a:gd name="connsiteY42" fmla="*/ 1014152 h 1945178"/>
                <a:gd name="connsiteX43" fmla="*/ 2543695 w 2903913"/>
                <a:gd name="connsiteY43" fmla="*/ 1014152 h 1945178"/>
                <a:gd name="connsiteX44" fmla="*/ 2521527 w 2903913"/>
                <a:gd name="connsiteY44" fmla="*/ 1069570 h 1945178"/>
                <a:gd name="connsiteX45" fmla="*/ 2576946 w 2903913"/>
                <a:gd name="connsiteY45" fmla="*/ 1136072 h 1945178"/>
                <a:gd name="connsiteX46" fmla="*/ 2632364 w 2903913"/>
                <a:gd name="connsiteY46" fmla="*/ 1163781 h 1945178"/>
                <a:gd name="connsiteX47" fmla="*/ 2726575 w 2903913"/>
                <a:gd name="connsiteY47" fmla="*/ 1174865 h 1945178"/>
                <a:gd name="connsiteX48" fmla="*/ 2776451 w 2903913"/>
                <a:gd name="connsiteY48" fmla="*/ 1191490 h 1945178"/>
                <a:gd name="connsiteX49" fmla="*/ 2826327 w 2903913"/>
                <a:gd name="connsiteY49" fmla="*/ 1235825 h 1945178"/>
                <a:gd name="connsiteX50" fmla="*/ 2848495 w 2903913"/>
                <a:gd name="connsiteY50" fmla="*/ 1291243 h 1945178"/>
                <a:gd name="connsiteX51" fmla="*/ 2870662 w 2903913"/>
                <a:gd name="connsiteY51" fmla="*/ 1318952 h 1945178"/>
                <a:gd name="connsiteX52" fmla="*/ 2842953 w 2903913"/>
                <a:gd name="connsiteY52" fmla="*/ 1363287 h 1945178"/>
                <a:gd name="connsiteX53" fmla="*/ 2837411 w 2903913"/>
                <a:gd name="connsiteY53" fmla="*/ 1418705 h 1945178"/>
                <a:gd name="connsiteX54" fmla="*/ 2820786 w 2903913"/>
                <a:gd name="connsiteY54" fmla="*/ 1474123 h 1945178"/>
                <a:gd name="connsiteX55" fmla="*/ 2798618 w 2903913"/>
                <a:gd name="connsiteY55" fmla="*/ 1596043 h 1945178"/>
                <a:gd name="connsiteX56" fmla="*/ 2815244 w 2903913"/>
                <a:gd name="connsiteY56" fmla="*/ 1662545 h 1945178"/>
                <a:gd name="connsiteX57" fmla="*/ 2870662 w 2903913"/>
                <a:gd name="connsiteY57" fmla="*/ 1712421 h 1945178"/>
                <a:gd name="connsiteX58" fmla="*/ 2881746 w 2903913"/>
                <a:gd name="connsiteY58" fmla="*/ 1773381 h 1945178"/>
                <a:gd name="connsiteX59" fmla="*/ 2848495 w 2903913"/>
                <a:gd name="connsiteY59" fmla="*/ 1812174 h 1945178"/>
                <a:gd name="connsiteX60" fmla="*/ 2881746 w 2903913"/>
                <a:gd name="connsiteY60" fmla="*/ 1873134 h 1945178"/>
                <a:gd name="connsiteX61" fmla="*/ 2903913 w 2903913"/>
                <a:gd name="connsiteY61" fmla="*/ 1945178 h 1945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2903913" h="1945178">
                  <a:moveTo>
                    <a:pt x="0" y="537556"/>
                  </a:moveTo>
                  <a:lnTo>
                    <a:pt x="83127" y="598516"/>
                  </a:lnTo>
                  <a:lnTo>
                    <a:pt x="221673" y="620683"/>
                  </a:lnTo>
                  <a:lnTo>
                    <a:pt x="393469" y="570807"/>
                  </a:lnTo>
                  <a:lnTo>
                    <a:pt x="520931" y="548640"/>
                  </a:lnTo>
                  <a:lnTo>
                    <a:pt x="714895" y="404552"/>
                  </a:lnTo>
                  <a:lnTo>
                    <a:pt x="814647" y="326967"/>
                  </a:lnTo>
                  <a:lnTo>
                    <a:pt x="836815" y="254923"/>
                  </a:lnTo>
                  <a:lnTo>
                    <a:pt x="836815" y="121920"/>
                  </a:lnTo>
                  <a:lnTo>
                    <a:pt x="897775" y="66501"/>
                  </a:lnTo>
                  <a:lnTo>
                    <a:pt x="975360" y="60960"/>
                  </a:lnTo>
                  <a:lnTo>
                    <a:pt x="1041862" y="105294"/>
                  </a:lnTo>
                  <a:lnTo>
                    <a:pt x="1069571" y="121920"/>
                  </a:lnTo>
                  <a:lnTo>
                    <a:pt x="1141615" y="83127"/>
                  </a:lnTo>
                  <a:lnTo>
                    <a:pt x="1141615" y="33250"/>
                  </a:lnTo>
                  <a:lnTo>
                    <a:pt x="1269077" y="0"/>
                  </a:lnTo>
                  <a:lnTo>
                    <a:pt x="1385455" y="55418"/>
                  </a:lnTo>
                  <a:lnTo>
                    <a:pt x="1435331" y="88669"/>
                  </a:lnTo>
                  <a:lnTo>
                    <a:pt x="1440873" y="182880"/>
                  </a:lnTo>
                  <a:lnTo>
                    <a:pt x="1518458" y="254923"/>
                  </a:lnTo>
                  <a:lnTo>
                    <a:pt x="1518458" y="254923"/>
                  </a:lnTo>
                  <a:lnTo>
                    <a:pt x="1529542" y="321425"/>
                  </a:lnTo>
                  <a:lnTo>
                    <a:pt x="1590502" y="310341"/>
                  </a:lnTo>
                  <a:lnTo>
                    <a:pt x="1629295" y="260465"/>
                  </a:lnTo>
                  <a:lnTo>
                    <a:pt x="1668087" y="299258"/>
                  </a:lnTo>
                  <a:lnTo>
                    <a:pt x="1657004" y="338050"/>
                  </a:lnTo>
                  <a:lnTo>
                    <a:pt x="1734589" y="365760"/>
                  </a:lnTo>
                  <a:lnTo>
                    <a:pt x="1828800" y="371301"/>
                  </a:lnTo>
                  <a:lnTo>
                    <a:pt x="1873135" y="432261"/>
                  </a:lnTo>
                  <a:lnTo>
                    <a:pt x="1911927" y="471054"/>
                  </a:lnTo>
                  <a:lnTo>
                    <a:pt x="1950720" y="498763"/>
                  </a:lnTo>
                  <a:lnTo>
                    <a:pt x="2028306" y="559723"/>
                  </a:lnTo>
                  <a:lnTo>
                    <a:pt x="2050473" y="604058"/>
                  </a:lnTo>
                  <a:lnTo>
                    <a:pt x="2094807" y="665018"/>
                  </a:lnTo>
                  <a:lnTo>
                    <a:pt x="2161309" y="759229"/>
                  </a:lnTo>
                  <a:lnTo>
                    <a:pt x="2216727" y="781396"/>
                  </a:lnTo>
                  <a:lnTo>
                    <a:pt x="2327564" y="781396"/>
                  </a:lnTo>
                  <a:lnTo>
                    <a:pt x="2410691" y="820189"/>
                  </a:lnTo>
                  <a:lnTo>
                    <a:pt x="2466109" y="853440"/>
                  </a:lnTo>
                  <a:lnTo>
                    <a:pt x="2538153" y="914400"/>
                  </a:lnTo>
                  <a:lnTo>
                    <a:pt x="2576946" y="964276"/>
                  </a:lnTo>
                  <a:lnTo>
                    <a:pt x="2543695" y="1014152"/>
                  </a:lnTo>
                  <a:lnTo>
                    <a:pt x="2543695" y="1014152"/>
                  </a:lnTo>
                  <a:lnTo>
                    <a:pt x="2543695" y="1014152"/>
                  </a:lnTo>
                  <a:lnTo>
                    <a:pt x="2521527" y="1069570"/>
                  </a:lnTo>
                  <a:lnTo>
                    <a:pt x="2576946" y="1136072"/>
                  </a:lnTo>
                  <a:lnTo>
                    <a:pt x="2632364" y="1163781"/>
                  </a:lnTo>
                  <a:lnTo>
                    <a:pt x="2726575" y="1174865"/>
                  </a:lnTo>
                  <a:lnTo>
                    <a:pt x="2776451" y="1191490"/>
                  </a:lnTo>
                  <a:lnTo>
                    <a:pt x="2826327" y="1235825"/>
                  </a:lnTo>
                  <a:lnTo>
                    <a:pt x="2848495" y="1291243"/>
                  </a:lnTo>
                  <a:lnTo>
                    <a:pt x="2870662" y="1318952"/>
                  </a:lnTo>
                  <a:lnTo>
                    <a:pt x="2842953" y="1363287"/>
                  </a:lnTo>
                  <a:lnTo>
                    <a:pt x="2837411" y="1418705"/>
                  </a:lnTo>
                  <a:lnTo>
                    <a:pt x="2820786" y="1474123"/>
                  </a:lnTo>
                  <a:lnTo>
                    <a:pt x="2798618" y="1596043"/>
                  </a:lnTo>
                  <a:lnTo>
                    <a:pt x="2815244" y="1662545"/>
                  </a:lnTo>
                  <a:lnTo>
                    <a:pt x="2870662" y="1712421"/>
                  </a:lnTo>
                  <a:lnTo>
                    <a:pt x="2881746" y="1773381"/>
                  </a:lnTo>
                  <a:lnTo>
                    <a:pt x="2848495" y="1812174"/>
                  </a:lnTo>
                  <a:lnTo>
                    <a:pt x="2881746" y="1873134"/>
                  </a:lnTo>
                  <a:lnTo>
                    <a:pt x="2903913" y="1945178"/>
                  </a:lnTo>
                </a:path>
              </a:pathLst>
            </a:custGeom>
            <a:ln w="28575">
              <a:solidFill>
                <a:srgbClr val="0070C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latin typeface="Calibri" panose="020F0502020204030204" pitchFamily="34" charset="0"/>
              </a:endParaRPr>
            </a:p>
          </p:txBody>
        </p:sp>
        <p:sp>
          <p:nvSpPr>
            <p:cNvPr id="11" name="Freeform 10"/>
            <p:cNvSpPr/>
            <p:nvPr/>
          </p:nvSpPr>
          <p:spPr>
            <a:xfrm>
              <a:off x="6844334" y="5524479"/>
              <a:ext cx="509659" cy="1258706"/>
            </a:xfrm>
            <a:custGeom>
              <a:avLst/>
              <a:gdLst>
                <a:gd name="connsiteX0" fmla="*/ 83128 w 509848"/>
                <a:gd name="connsiteY0" fmla="*/ 0 h 1257992"/>
                <a:gd name="connsiteX1" fmla="*/ 83128 w 509848"/>
                <a:gd name="connsiteY1" fmla="*/ 0 h 1257992"/>
                <a:gd name="connsiteX2" fmla="*/ 55419 w 509848"/>
                <a:gd name="connsiteY2" fmla="*/ 66502 h 1257992"/>
                <a:gd name="connsiteX3" fmla="*/ 55419 w 509848"/>
                <a:gd name="connsiteY3" fmla="*/ 66502 h 1257992"/>
                <a:gd name="connsiteX4" fmla="*/ 55419 w 509848"/>
                <a:gd name="connsiteY4" fmla="*/ 66502 h 1257992"/>
                <a:gd name="connsiteX5" fmla="*/ 49877 w 509848"/>
                <a:gd name="connsiteY5" fmla="*/ 121920 h 1257992"/>
                <a:gd name="connsiteX6" fmla="*/ 0 w 509848"/>
                <a:gd name="connsiteY6" fmla="*/ 160712 h 1257992"/>
                <a:gd name="connsiteX7" fmla="*/ 0 w 509848"/>
                <a:gd name="connsiteY7" fmla="*/ 160712 h 1257992"/>
                <a:gd name="connsiteX8" fmla="*/ 49877 w 509848"/>
                <a:gd name="connsiteY8" fmla="*/ 171796 h 1257992"/>
                <a:gd name="connsiteX9" fmla="*/ 88670 w 509848"/>
                <a:gd name="connsiteY9" fmla="*/ 199505 h 1257992"/>
                <a:gd name="connsiteX10" fmla="*/ 88670 w 509848"/>
                <a:gd name="connsiteY10" fmla="*/ 199505 h 1257992"/>
                <a:gd name="connsiteX11" fmla="*/ 77586 w 509848"/>
                <a:gd name="connsiteY11" fmla="*/ 266007 h 1257992"/>
                <a:gd name="connsiteX12" fmla="*/ 77586 w 509848"/>
                <a:gd name="connsiteY12" fmla="*/ 266007 h 1257992"/>
                <a:gd name="connsiteX13" fmla="*/ 77586 w 509848"/>
                <a:gd name="connsiteY13" fmla="*/ 266007 h 1257992"/>
                <a:gd name="connsiteX14" fmla="*/ 116379 w 509848"/>
                <a:gd name="connsiteY14" fmla="*/ 299258 h 1257992"/>
                <a:gd name="connsiteX15" fmla="*/ 121920 w 509848"/>
                <a:gd name="connsiteY15" fmla="*/ 354676 h 1257992"/>
                <a:gd name="connsiteX16" fmla="*/ 166255 w 509848"/>
                <a:gd name="connsiteY16" fmla="*/ 393469 h 1257992"/>
                <a:gd name="connsiteX17" fmla="*/ 133004 w 509848"/>
                <a:gd name="connsiteY17" fmla="*/ 415636 h 1257992"/>
                <a:gd name="connsiteX18" fmla="*/ 155171 w 509848"/>
                <a:gd name="connsiteY18" fmla="*/ 448887 h 1257992"/>
                <a:gd name="connsiteX19" fmla="*/ 155171 w 509848"/>
                <a:gd name="connsiteY19" fmla="*/ 448887 h 1257992"/>
                <a:gd name="connsiteX20" fmla="*/ 160713 w 509848"/>
                <a:gd name="connsiteY20" fmla="*/ 493222 h 1257992"/>
                <a:gd name="connsiteX21" fmla="*/ 127462 w 509848"/>
                <a:gd name="connsiteY21" fmla="*/ 443345 h 1257992"/>
                <a:gd name="connsiteX22" fmla="*/ 94211 w 509848"/>
                <a:gd name="connsiteY22" fmla="*/ 476596 h 1257992"/>
                <a:gd name="connsiteX23" fmla="*/ 110837 w 509848"/>
                <a:gd name="connsiteY23" fmla="*/ 520931 h 1257992"/>
                <a:gd name="connsiteX24" fmla="*/ 110837 w 509848"/>
                <a:gd name="connsiteY24" fmla="*/ 520931 h 1257992"/>
                <a:gd name="connsiteX25" fmla="*/ 149630 w 509848"/>
                <a:gd name="connsiteY25" fmla="*/ 576349 h 1257992"/>
                <a:gd name="connsiteX26" fmla="*/ 149630 w 509848"/>
                <a:gd name="connsiteY26" fmla="*/ 576349 h 1257992"/>
                <a:gd name="connsiteX27" fmla="*/ 199506 w 509848"/>
                <a:gd name="connsiteY27" fmla="*/ 592974 h 1257992"/>
                <a:gd name="connsiteX28" fmla="*/ 177339 w 509848"/>
                <a:gd name="connsiteY28" fmla="*/ 609600 h 1257992"/>
                <a:gd name="connsiteX29" fmla="*/ 177339 w 509848"/>
                <a:gd name="connsiteY29" fmla="*/ 609600 h 1257992"/>
                <a:gd name="connsiteX30" fmla="*/ 177339 w 509848"/>
                <a:gd name="connsiteY30" fmla="*/ 659476 h 1257992"/>
                <a:gd name="connsiteX31" fmla="*/ 160713 w 509848"/>
                <a:gd name="connsiteY31" fmla="*/ 720436 h 1257992"/>
                <a:gd name="connsiteX32" fmla="*/ 160713 w 509848"/>
                <a:gd name="connsiteY32" fmla="*/ 720436 h 1257992"/>
                <a:gd name="connsiteX33" fmla="*/ 205048 w 509848"/>
                <a:gd name="connsiteY33" fmla="*/ 792480 h 1257992"/>
                <a:gd name="connsiteX34" fmla="*/ 205048 w 509848"/>
                <a:gd name="connsiteY34" fmla="*/ 814647 h 1257992"/>
                <a:gd name="connsiteX35" fmla="*/ 238299 w 509848"/>
                <a:gd name="connsiteY35" fmla="*/ 836814 h 1257992"/>
                <a:gd name="connsiteX36" fmla="*/ 271550 w 509848"/>
                <a:gd name="connsiteY36" fmla="*/ 842356 h 1257992"/>
                <a:gd name="connsiteX37" fmla="*/ 271550 w 509848"/>
                <a:gd name="connsiteY37" fmla="*/ 842356 h 1257992"/>
                <a:gd name="connsiteX38" fmla="*/ 293717 w 509848"/>
                <a:gd name="connsiteY38" fmla="*/ 770312 h 1257992"/>
                <a:gd name="connsiteX39" fmla="*/ 293717 w 509848"/>
                <a:gd name="connsiteY39" fmla="*/ 770312 h 1257992"/>
                <a:gd name="connsiteX40" fmla="*/ 376844 w 509848"/>
                <a:gd name="connsiteY40" fmla="*/ 781396 h 1257992"/>
                <a:gd name="connsiteX41" fmla="*/ 376844 w 509848"/>
                <a:gd name="connsiteY41" fmla="*/ 781396 h 1257992"/>
                <a:gd name="connsiteX42" fmla="*/ 315884 w 509848"/>
                <a:gd name="connsiteY42" fmla="*/ 853440 h 1257992"/>
                <a:gd name="connsiteX43" fmla="*/ 293717 w 509848"/>
                <a:gd name="connsiteY43" fmla="*/ 919942 h 1257992"/>
                <a:gd name="connsiteX44" fmla="*/ 310342 w 509848"/>
                <a:gd name="connsiteY44" fmla="*/ 969818 h 1257992"/>
                <a:gd name="connsiteX45" fmla="*/ 310342 w 509848"/>
                <a:gd name="connsiteY45" fmla="*/ 969818 h 1257992"/>
                <a:gd name="connsiteX46" fmla="*/ 304800 w 509848"/>
                <a:gd name="connsiteY46" fmla="*/ 1030778 h 1257992"/>
                <a:gd name="connsiteX47" fmla="*/ 304800 w 509848"/>
                <a:gd name="connsiteY47" fmla="*/ 1030778 h 1257992"/>
                <a:gd name="connsiteX48" fmla="*/ 354677 w 509848"/>
                <a:gd name="connsiteY48" fmla="*/ 1003069 h 1257992"/>
                <a:gd name="connsiteX49" fmla="*/ 387928 w 509848"/>
                <a:gd name="connsiteY49" fmla="*/ 1041862 h 1257992"/>
                <a:gd name="connsiteX50" fmla="*/ 349135 w 509848"/>
                <a:gd name="connsiteY50" fmla="*/ 1047403 h 1257992"/>
                <a:gd name="connsiteX51" fmla="*/ 349135 w 509848"/>
                <a:gd name="connsiteY51" fmla="*/ 1047403 h 1257992"/>
                <a:gd name="connsiteX52" fmla="*/ 354677 w 509848"/>
                <a:gd name="connsiteY52" fmla="*/ 1108363 h 1257992"/>
                <a:gd name="connsiteX53" fmla="*/ 404553 w 509848"/>
                <a:gd name="connsiteY53" fmla="*/ 1152698 h 1257992"/>
                <a:gd name="connsiteX54" fmla="*/ 404553 w 509848"/>
                <a:gd name="connsiteY54" fmla="*/ 1152698 h 1257992"/>
                <a:gd name="connsiteX55" fmla="*/ 454430 w 509848"/>
                <a:gd name="connsiteY55" fmla="*/ 1113905 h 1257992"/>
                <a:gd name="connsiteX56" fmla="*/ 482139 w 509848"/>
                <a:gd name="connsiteY56" fmla="*/ 1163782 h 1257992"/>
                <a:gd name="connsiteX57" fmla="*/ 509848 w 509848"/>
                <a:gd name="connsiteY57" fmla="*/ 1174865 h 1257992"/>
                <a:gd name="connsiteX58" fmla="*/ 504306 w 509848"/>
                <a:gd name="connsiteY58" fmla="*/ 1257992 h 1257992"/>
                <a:gd name="connsiteX59" fmla="*/ 504306 w 509848"/>
                <a:gd name="connsiteY59" fmla="*/ 1257992 h 12579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509848" h="1257992">
                  <a:moveTo>
                    <a:pt x="83128" y="0"/>
                  </a:moveTo>
                  <a:lnTo>
                    <a:pt x="83128" y="0"/>
                  </a:lnTo>
                  <a:lnTo>
                    <a:pt x="55419" y="66502"/>
                  </a:lnTo>
                  <a:lnTo>
                    <a:pt x="55419" y="66502"/>
                  </a:lnTo>
                  <a:lnTo>
                    <a:pt x="55419" y="66502"/>
                  </a:lnTo>
                  <a:lnTo>
                    <a:pt x="49877" y="121920"/>
                  </a:lnTo>
                  <a:lnTo>
                    <a:pt x="0" y="160712"/>
                  </a:lnTo>
                  <a:lnTo>
                    <a:pt x="0" y="160712"/>
                  </a:lnTo>
                  <a:lnTo>
                    <a:pt x="49877" y="171796"/>
                  </a:lnTo>
                  <a:lnTo>
                    <a:pt x="88670" y="199505"/>
                  </a:lnTo>
                  <a:lnTo>
                    <a:pt x="88670" y="199505"/>
                  </a:lnTo>
                  <a:lnTo>
                    <a:pt x="77586" y="266007"/>
                  </a:lnTo>
                  <a:lnTo>
                    <a:pt x="77586" y="266007"/>
                  </a:lnTo>
                  <a:lnTo>
                    <a:pt x="77586" y="266007"/>
                  </a:lnTo>
                  <a:lnTo>
                    <a:pt x="116379" y="299258"/>
                  </a:lnTo>
                  <a:lnTo>
                    <a:pt x="121920" y="354676"/>
                  </a:lnTo>
                  <a:lnTo>
                    <a:pt x="166255" y="393469"/>
                  </a:lnTo>
                  <a:lnTo>
                    <a:pt x="133004" y="415636"/>
                  </a:lnTo>
                  <a:lnTo>
                    <a:pt x="155171" y="448887"/>
                  </a:lnTo>
                  <a:lnTo>
                    <a:pt x="155171" y="448887"/>
                  </a:lnTo>
                  <a:lnTo>
                    <a:pt x="160713" y="493222"/>
                  </a:lnTo>
                  <a:lnTo>
                    <a:pt x="127462" y="443345"/>
                  </a:lnTo>
                  <a:lnTo>
                    <a:pt x="94211" y="476596"/>
                  </a:lnTo>
                  <a:lnTo>
                    <a:pt x="110837" y="520931"/>
                  </a:lnTo>
                  <a:lnTo>
                    <a:pt x="110837" y="520931"/>
                  </a:lnTo>
                  <a:lnTo>
                    <a:pt x="149630" y="576349"/>
                  </a:lnTo>
                  <a:lnTo>
                    <a:pt x="149630" y="576349"/>
                  </a:lnTo>
                  <a:lnTo>
                    <a:pt x="199506" y="592974"/>
                  </a:lnTo>
                  <a:lnTo>
                    <a:pt x="177339" y="609600"/>
                  </a:lnTo>
                  <a:lnTo>
                    <a:pt x="177339" y="609600"/>
                  </a:lnTo>
                  <a:lnTo>
                    <a:pt x="177339" y="659476"/>
                  </a:lnTo>
                  <a:lnTo>
                    <a:pt x="160713" y="720436"/>
                  </a:lnTo>
                  <a:lnTo>
                    <a:pt x="160713" y="720436"/>
                  </a:lnTo>
                  <a:lnTo>
                    <a:pt x="205048" y="792480"/>
                  </a:lnTo>
                  <a:lnTo>
                    <a:pt x="205048" y="814647"/>
                  </a:lnTo>
                  <a:lnTo>
                    <a:pt x="238299" y="836814"/>
                  </a:lnTo>
                  <a:lnTo>
                    <a:pt x="271550" y="842356"/>
                  </a:lnTo>
                  <a:lnTo>
                    <a:pt x="271550" y="842356"/>
                  </a:lnTo>
                  <a:lnTo>
                    <a:pt x="293717" y="770312"/>
                  </a:lnTo>
                  <a:lnTo>
                    <a:pt x="293717" y="770312"/>
                  </a:lnTo>
                  <a:lnTo>
                    <a:pt x="376844" y="781396"/>
                  </a:lnTo>
                  <a:lnTo>
                    <a:pt x="376844" y="781396"/>
                  </a:lnTo>
                  <a:lnTo>
                    <a:pt x="315884" y="853440"/>
                  </a:lnTo>
                  <a:lnTo>
                    <a:pt x="293717" y="919942"/>
                  </a:lnTo>
                  <a:lnTo>
                    <a:pt x="310342" y="969818"/>
                  </a:lnTo>
                  <a:lnTo>
                    <a:pt x="310342" y="969818"/>
                  </a:lnTo>
                  <a:lnTo>
                    <a:pt x="304800" y="1030778"/>
                  </a:lnTo>
                  <a:lnTo>
                    <a:pt x="304800" y="1030778"/>
                  </a:lnTo>
                  <a:lnTo>
                    <a:pt x="354677" y="1003069"/>
                  </a:lnTo>
                  <a:lnTo>
                    <a:pt x="387928" y="1041862"/>
                  </a:lnTo>
                  <a:lnTo>
                    <a:pt x="349135" y="1047403"/>
                  </a:lnTo>
                  <a:lnTo>
                    <a:pt x="349135" y="1047403"/>
                  </a:lnTo>
                  <a:lnTo>
                    <a:pt x="354677" y="1108363"/>
                  </a:lnTo>
                  <a:lnTo>
                    <a:pt x="404553" y="1152698"/>
                  </a:lnTo>
                  <a:lnTo>
                    <a:pt x="404553" y="1152698"/>
                  </a:lnTo>
                  <a:lnTo>
                    <a:pt x="454430" y="1113905"/>
                  </a:lnTo>
                  <a:lnTo>
                    <a:pt x="482139" y="1163782"/>
                  </a:lnTo>
                  <a:lnTo>
                    <a:pt x="509848" y="1174865"/>
                  </a:lnTo>
                  <a:lnTo>
                    <a:pt x="504306" y="1257992"/>
                  </a:lnTo>
                  <a:lnTo>
                    <a:pt x="504306" y="1257992"/>
                  </a:lnTo>
                </a:path>
              </a:pathLst>
            </a:custGeom>
            <a:ln w="28575">
              <a:solidFill>
                <a:srgbClr val="0070C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latin typeface="Calibri" panose="020F0502020204030204" pitchFamily="34" charset="0"/>
              </a:endParaRPr>
            </a:p>
          </p:txBody>
        </p:sp>
      </p:grpSp>
      <p:sp>
        <p:nvSpPr>
          <p:cNvPr id="8" name="Oval 7"/>
          <p:cNvSpPr/>
          <p:nvPr/>
        </p:nvSpPr>
        <p:spPr>
          <a:xfrm>
            <a:off x="6999288" y="2297113"/>
            <a:ext cx="614362" cy="654050"/>
          </a:xfrm>
          <a:prstGeom prst="ellipse">
            <a:avLst/>
          </a:prstGeom>
          <a:noFill/>
          <a:ln w="38100">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2" name="TextBox 1">
            <a:extLst>
              <a:ext uri="{FF2B5EF4-FFF2-40B4-BE49-F238E27FC236}">
                <a16:creationId xmlns:a16="http://schemas.microsoft.com/office/drawing/2014/main" id="{C3BB09BF-C438-4698-A907-93C17B718E00}"/>
              </a:ext>
            </a:extLst>
          </p:cNvPr>
          <p:cNvSpPr txBox="1"/>
          <p:nvPr/>
        </p:nvSpPr>
        <p:spPr>
          <a:xfrm>
            <a:off x="7613650" y="213360"/>
            <a:ext cx="1370330" cy="646331"/>
          </a:xfrm>
          <a:prstGeom prst="rect">
            <a:avLst/>
          </a:prstGeom>
          <a:noFill/>
        </p:spPr>
        <p:txBody>
          <a:bodyPr wrap="square" rtlCol="0">
            <a:spAutoFit/>
          </a:bodyPr>
          <a:lstStyle/>
          <a:p>
            <a:r>
              <a:rPr lang="en-US" dirty="0">
                <a:solidFill>
                  <a:srgbClr val="0070C0"/>
                </a:solidFill>
                <a:effectLst/>
                <a:latin typeface="Calibri" panose="020F0502020204030204" pitchFamily="34" charset="0"/>
                <a:cs typeface="Calibri" panose="020F0502020204030204" pitchFamily="34" charset="0"/>
              </a:rPr>
              <a:t>Sacramento River</a:t>
            </a:r>
          </a:p>
        </p:txBody>
      </p:sp>
      <p:sp>
        <p:nvSpPr>
          <p:cNvPr id="12" name="TextBox 11">
            <a:extLst>
              <a:ext uri="{FF2B5EF4-FFF2-40B4-BE49-F238E27FC236}">
                <a16:creationId xmlns:a16="http://schemas.microsoft.com/office/drawing/2014/main" id="{90824BCC-64EB-4C15-98FD-EB41FAAC3CE2}"/>
              </a:ext>
            </a:extLst>
          </p:cNvPr>
          <p:cNvSpPr txBox="1"/>
          <p:nvPr/>
        </p:nvSpPr>
        <p:spPr>
          <a:xfrm>
            <a:off x="9551193" y="5163403"/>
            <a:ext cx="1217614" cy="923330"/>
          </a:xfrm>
          <a:prstGeom prst="rect">
            <a:avLst/>
          </a:prstGeom>
          <a:noFill/>
        </p:spPr>
        <p:txBody>
          <a:bodyPr wrap="square" rtlCol="0">
            <a:spAutoFit/>
          </a:bodyPr>
          <a:lstStyle/>
          <a:p>
            <a:r>
              <a:rPr lang="en-US" dirty="0">
                <a:solidFill>
                  <a:srgbClr val="0070C0"/>
                </a:solidFill>
                <a:effectLst/>
                <a:latin typeface="Calibri" panose="020F0502020204030204" pitchFamily="34" charset="0"/>
                <a:cs typeface="Calibri" panose="020F0502020204030204" pitchFamily="34" charset="0"/>
              </a:rPr>
              <a:t>San Joaquin River</a:t>
            </a:r>
          </a:p>
        </p:txBody>
      </p:sp>
      <p:cxnSp>
        <p:nvCxnSpPr>
          <p:cNvPr id="4" name="Straight Arrow Connector 3">
            <a:extLst>
              <a:ext uri="{FF2B5EF4-FFF2-40B4-BE49-F238E27FC236}">
                <a16:creationId xmlns:a16="http://schemas.microsoft.com/office/drawing/2014/main" id="{A3069D62-0DD5-45A4-B342-F2A58E09E4F8}"/>
              </a:ext>
            </a:extLst>
          </p:cNvPr>
          <p:cNvCxnSpPr/>
          <p:nvPr/>
        </p:nvCxnSpPr>
        <p:spPr bwMode="auto">
          <a:xfrm>
            <a:off x="8399464" y="601980"/>
            <a:ext cx="0" cy="762000"/>
          </a:xfrm>
          <a:prstGeom prst="straightConnector1">
            <a:avLst/>
          </a:prstGeom>
          <a:solidFill>
            <a:schemeClr val="accent1"/>
          </a:solidFill>
          <a:ln w="28575" cap="flat" cmpd="sng" algn="ctr">
            <a:solidFill>
              <a:srgbClr val="0070C0"/>
            </a:solidFill>
            <a:prstDash val="solid"/>
            <a:round/>
            <a:headEnd type="none" w="med" len="med"/>
            <a:tailEnd type="arrow" w="med" len="med"/>
          </a:ln>
          <a:effectLst/>
        </p:spPr>
      </p:cxnSp>
      <p:cxnSp>
        <p:nvCxnSpPr>
          <p:cNvPr id="15" name="Straight Arrow Connector 14">
            <a:extLst>
              <a:ext uri="{FF2B5EF4-FFF2-40B4-BE49-F238E27FC236}">
                <a16:creationId xmlns:a16="http://schemas.microsoft.com/office/drawing/2014/main" id="{FD145E8A-712E-41BF-B7E1-288BB82FBEC4}"/>
              </a:ext>
            </a:extLst>
          </p:cNvPr>
          <p:cNvCxnSpPr>
            <a:cxnSpLocks/>
          </p:cNvCxnSpPr>
          <p:nvPr/>
        </p:nvCxnSpPr>
        <p:spPr bwMode="auto">
          <a:xfrm flipH="1" flipV="1">
            <a:off x="9144000" y="4838700"/>
            <a:ext cx="108904" cy="943233"/>
          </a:xfrm>
          <a:prstGeom prst="straightConnector1">
            <a:avLst/>
          </a:prstGeom>
          <a:solidFill>
            <a:schemeClr val="accent1"/>
          </a:solidFill>
          <a:ln w="28575" cap="flat" cmpd="sng" algn="ctr">
            <a:solidFill>
              <a:srgbClr val="0070C0"/>
            </a:solidFill>
            <a:prstDash val="solid"/>
            <a:round/>
            <a:headEnd type="none" w="med" len="med"/>
            <a:tailEnd type="arrow" w="med" len="med"/>
          </a:ln>
          <a:effectLst/>
        </p:spPr>
      </p:cxnSp>
      <p:cxnSp>
        <p:nvCxnSpPr>
          <p:cNvPr id="17" name="Straight Arrow Connector 16">
            <a:extLst>
              <a:ext uri="{FF2B5EF4-FFF2-40B4-BE49-F238E27FC236}">
                <a16:creationId xmlns:a16="http://schemas.microsoft.com/office/drawing/2014/main" id="{0914D5F7-3B89-439F-8500-D015701B69A5}"/>
              </a:ext>
            </a:extLst>
          </p:cNvPr>
          <p:cNvCxnSpPr>
            <a:cxnSpLocks/>
          </p:cNvCxnSpPr>
          <p:nvPr/>
        </p:nvCxnSpPr>
        <p:spPr bwMode="auto">
          <a:xfrm flipH="1">
            <a:off x="4855528" y="3263107"/>
            <a:ext cx="953136" cy="144462"/>
          </a:xfrm>
          <a:prstGeom prst="straightConnector1">
            <a:avLst/>
          </a:prstGeom>
          <a:solidFill>
            <a:schemeClr val="accent1"/>
          </a:solidFill>
          <a:ln w="28575" cap="flat" cmpd="sng" algn="ctr">
            <a:solidFill>
              <a:srgbClr val="0070C0"/>
            </a:solidFill>
            <a:prstDash val="solid"/>
            <a:round/>
            <a:headEnd type="none" w="med" len="med"/>
            <a:tailEnd type="arrow" w="med" len="med"/>
          </a:ln>
          <a:effectLst/>
        </p:spPr>
      </p:cxnSp>
      <p:sp>
        <p:nvSpPr>
          <p:cNvPr id="3" name="Oval 2">
            <a:extLst>
              <a:ext uri="{FF2B5EF4-FFF2-40B4-BE49-F238E27FC236}">
                <a16:creationId xmlns:a16="http://schemas.microsoft.com/office/drawing/2014/main" id="{376D9863-A398-B458-F7C1-ECA9B3D3519D}"/>
              </a:ext>
            </a:extLst>
          </p:cNvPr>
          <p:cNvSpPr/>
          <p:nvPr/>
        </p:nvSpPr>
        <p:spPr>
          <a:xfrm>
            <a:off x="6935154" y="-116729"/>
            <a:ext cx="547528" cy="550862"/>
          </a:xfrm>
          <a:prstGeom prst="ellipse">
            <a:avLst/>
          </a:prstGeom>
          <a:noFill/>
          <a:ln w="28575">
            <a:solidFill>
              <a:srgbClr val="FF00FF"/>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0"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54114" y="673100"/>
            <a:ext cx="8586787" cy="5843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608015" y="1"/>
            <a:ext cx="9758361" cy="873125"/>
          </a:xfrm>
        </p:spPr>
        <p:txBody>
          <a:bodyPr/>
          <a:lstStyle/>
          <a:p>
            <a:pPr>
              <a:defRPr/>
            </a:pPr>
            <a:r>
              <a:rPr lang="en-US" sz="3200" dirty="0"/>
              <a:t>Sacramento River at Walnut Creek, Stage-Frequency</a:t>
            </a:r>
          </a:p>
        </p:txBody>
      </p:sp>
      <p:sp>
        <p:nvSpPr>
          <p:cNvPr id="48132" name="Slide Number Placeholder 2"/>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fld id="{9612E102-7C98-4F7E-80ED-A00AC1D891F8}" type="slidenum">
              <a:rPr lang="en-US" altLang="en-US">
                <a:latin typeface="Calibri" panose="020F0502020204030204" pitchFamily="34" charset="0"/>
              </a:rPr>
              <a:pPr eaLnBrk="1" hangingPunct="1"/>
              <a:t>51</a:t>
            </a:fld>
            <a:endParaRPr lang="en-US" altLang="en-US" dirty="0">
              <a:latin typeface="Calibri" panose="020F0502020204030204" pitchFamily="34" charset="0"/>
            </a:endParaRPr>
          </a:p>
        </p:txBody>
      </p:sp>
      <p:sp>
        <p:nvSpPr>
          <p:cNvPr id="10" name="TextBox 9"/>
          <p:cNvSpPr txBox="1"/>
          <p:nvPr/>
        </p:nvSpPr>
        <p:spPr>
          <a:xfrm>
            <a:off x="2611438" y="893763"/>
            <a:ext cx="4124642" cy="461665"/>
          </a:xfrm>
          <a:prstGeom prst="rect">
            <a:avLst/>
          </a:prstGeom>
          <a:solidFill>
            <a:schemeClr val="bg1"/>
          </a:solidFill>
        </p:spPr>
        <p:txBody>
          <a:bodyPr wrap="square">
            <a:spAutoFit/>
          </a:bodyPr>
          <a:lstStyle/>
          <a:p>
            <a:pPr>
              <a:defRPr/>
            </a:pPr>
            <a:r>
              <a:rPr lang="en-US" sz="2400" dirty="0">
                <a:effectLst/>
                <a:latin typeface="Calibri" panose="020F0502020204030204" pitchFamily="34" charset="0"/>
              </a:rPr>
              <a:t>1944 – 1988 annual peak stages</a:t>
            </a:r>
          </a:p>
        </p:txBody>
      </p:sp>
      <p:grpSp>
        <p:nvGrpSpPr>
          <p:cNvPr id="3" name="Group 12"/>
          <p:cNvGrpSpPr>
            <a:grpSpLocks/>
          </p:cNvGrpSpPr>
          <p:nvPr/>
        </p:nvGrpSpPr>
        <p:grpSpPr bwMode="auto">
          <a:xfrm>
            <a:off x="2393951" y="1887538"/>
            <a:ext cx="6448425" cy="2944812"/>
            <a:chOff x="1517074" y="1887681"/>
            <a:chExt cx="6449289" cy="2944092"/>
          </a:xfrm>
        </p:grpSpPr>
        <p:sp>
          <p:nvSpPr>
            <p:cNvPr id="9" name="Freeform 8"/>
            <p:cNvSpPr/>
            <p:nvPr/>
          </p:nvSpPr>
          <p:spPr>
            <a:xfrm>
              <a:off x="1517074" y="2400318"/>
              <a:ext cx="5766573" cy="2431455"/>
            </a:xfrm>
            <a:custGeom>
              <a:avLst/>
              <a:gdLst>
                <a:gd name="connsiteX0" fmla="*/ 0 w 5756563"/>
                <a:gd name="connsiteY0" fmla="*/ 2358737 h 2358737"/>
                <a:gd name="connsiteX1" fmla="*/ 914400 w 5756563"/>
                <a:gd name="connsiteY1" fmla="*/ 2327564 h 2358737"/>
                <a:gd name="connsiteX2" fmla="*/ 1901536 w 5756563"/>
                <a:gd name="connsiteY2" fmla="*/ 1808019 h 2358737"/>
                <a:gd name="connsiteX3" fmla="*/ 2171700 w 5756563"/>
                <a:gd name="connsiteY3" fmla="*/ 1620982 h 2358737"/>
                <a:gd name="connsiteX4" fmla="*/ 2369127 w 5756563"/>
                <a:gd name="connsiteY4" fmla="*/ 1402773 h 2358737"/>
                <a:gd name="connsiteX5" fmla="*/ 3034145 w 5756563"/>
                <a:gd name="connsiteY5" fmla="*/ 1257300 h 2358737"/>
                <a:gd name="connsiteX6" fmla="*/ 3584863 w 5756563"/>
                <a:gd name="connsiteY6" fmla="*/ 810491 h 2358737"/>
                <a:gd name="connsiteX7" fmla="*/ 4322618 w 5756563"/>
                <a:gd name="connsiteY7" fmla="*/ 571500 h 2358737"/>
                <a:gd name="connsiteX8" fmla="*/ 4810991 w 5756563"/>
                <a:gd name="connsiteY8" fmla="*/ 374073 h 2358737"/>
                <a:gd name="connsiteX9" fmla="*/ 5756563 w 5756563"/>
                <a:gd name="connsiteY9" fmla="*/ 0 h 2358737"/>
                <a:gd name="connsiteX0" fmla="*/ 0 w 5756563"/>
                <a:gd name="connsiteY0" fmla="*/ 2358737 h 2358737"/>
                <a:gd name="connsiteX1" fmla="*/ 914400 w 5756563"/>
                <a:gd name="connsiteY1" fmla="*/ 2327564 h 2358737"/>
                <a:gd name="connsiteX2" fmla="*/ 1901536 w 5756563"/>
                <a:gd name="connsiteY2" fmla="*/ 1808019 h 2358737"/>
                <a:gd name="connsiteX3" fmla="*/ 2171700 w 5756563"/>
                <a:gd name="connsiteY3" fmla="*/ 1620982 h 2358737"/>
                <a:gd name="connsiteX4" fmla="*/ 2369127 w 5756563"/>
                <a:gd name="connsiteY4" fmla="*/ 1402773 h 2358737"/>
                <a:gd name="connsiteX5" fmla="*/ 3034145 w 5756563"/>
                <a:gd name="connsiteY5" fmla="*/ 1257300 h 2358737"/>
                <a:gd name="connsiteX6" fmla="*/ 3584863 w 5756563"/>
                <a:gd name="connsiteY6" fmla="*/ 810491 h 2358737"/>
                <a:gd name="connsiteX7" fmla="*/ 3844636 w 5756563"/>
                <a:gd name="connsiteY7" fmla="*/ 644237 h 2358737"/>
                <a:gd name="connsiteX8" fmla="*/ 4322618 w 5756563"/>
                <a:gd name="connsiteY8" fmla="*/ 571500 h 2358737"/>
                <a:gd name="connsiteX9" fmla="*/ 4810991 w 5756563"/>
                <a:gd name="connsiteY9" fmla="*/ 374073 h 2358737"/>
                <a:gd name="connsiteX10" fmla="*/ 5756563 w 5756563"/>
                <a:gd name="connsiteY10" fmla="*/ 0 h 2358737"/>
                <a:gd name="connsiteX0" fmla="*/ 0 w 5756563"/>
                <a:gd name="connsiteY0" fmla="*/ 2358737 h 2358737"/>
                <a:gd name="connsiteX1" fmla="*/ 914400 w 5756563"/>
                <a:gd name="connsiteY1" fmla="*/ 2327564 h 2358737"/>
                <a:gd name="connsiteX2" fmla="*/ 1901536 w 5756563"/>
                <a:gd name="connsiteY2" fmla="*/ 1808019 h 2358737"/>
                <a:gd name="connsiteX3" fmla="*/ 2171700 w 5756563"/>
                <a:gd name="connsiteY3" fmla="*/ 1620982 h 2358737"/>
                <a:gd name="connsiteX4" fmla="*/ 2275609 w 5756563"/>
                <a:gd name="connsiteY4" fmla="*/ 1433946 h 2358737"/>
                <a:gd name="connsiteX5" fmla="*/ 3034145 w 5756563"/>
                <a:gd name="connsiteY5" fmla="*/ 1257300 h 2358737"/>
                <a:gd name="connsiteX6" fmla="*/ 3584863 w 5756563"/>
                <a:gd name="connsiteY6" fmla="*/ 810491 h 2358737"/>
                <a:gd name="connsiteX7" fmla="*/ 3844636 w 5756563"/>
                <a:gd name="connsiteY7" fmla="*/ 644237 h 2358737"/>
                <a:gd name="connsiteX8" fmla="*/ 4322618 w 5756563"/>
                <a:gd name="connsiteY8" fmla="*/ 571500 h 2358737"/>
                <a:gd name="connsiteX9" fmla="*/ 4810991 w 5756563"/>
                <a:gd name="connsiteY9" fmla="*/ 374073 h 2358737"/>
                <a:gd name="connsiteX10" fmla="*/ 5756563 w 5756563"/>
                <a:gd name="connsiteY10" fmla="*/ 0 h 2358737"/>
                <a:gd name="connsiteX0" fmla="*/ 0 w 5756563"/>
                <a:gd name="connsiteY0" fmla="*/ 2358737 h 2358737"/>
                <a:gd name="connsiteX1" fmla="*/ 914400 w 5756563"/>
                <a:gd name="connsiteY1" fmla="*/ 2327564 h 2358737"/>
                <a:gd name="connsiteX2" fmla="*/ 1901536 w 5756563"/>
                <a:gd name="connsiteY2" fmla="*/ 1808019 h 2358737"/>
                <a:gd name="connsiteX3" fmla="*/ 2036619 w 5756563"/>
                <a:gd name="connsiteY3" fmla="*/ 1724892 h 2358737"/>
                <a:gd name="connsiteX4" fmla="*/ 2275609 w 5756563"/>
                <a:gd name="connsiteY4" fmla="*/ 1433946 h 2358737"/>
                <a:gd name="connsiteX5" fmla="*/ 3034145 w 5756563"/>
                <a:gd name="connsiteY5" fmla="*/ 1257300 h 2358737"/>
                <a:gd name="connsiteX6" fmla="*/ 3584863 w 5756563"/>
                <a:gd name="connsiteY6" fmla="*/ 810491 h 2358737"/>
                <a:gd name="connsiteX7" fmla="*/ 3844636 w 5756563"/>
                <a:gd name="connsiteY7" fmla="*/ 644237 h 2358737"/>
                <a:gd name="connsiteX8" fmla="*/ 4322618 w 5756563"/>
                <a:gd name="connsiteY8" fmla="*/ 571500 h 2358737"/>
                <a:gd name="connsiteX9" fmla="*/ 4810991 w 5756563"/>
                <a:gd name="connsiteY9" fmla="*/ 374073 h 2358737"/>
                <a:gd name="connsiteX10" fmla="*/ 5756563 w 5756563"/>
                <a:gd name="connsiteY10" fmla="*/ 0 h 2358737"/>
                <a:gd name="connsiteX0" fmla="*/ 0 w 5756563"/>
                <a:gd name="connsiteY0" fmla="*/ 2358737 h 2358737"/>
                <a:gd name="connsiteX1" fmla="*/ 914400 w 5756563"/>
                <a:gd name="connsiteY1" fmla="*/ 2327564 h 2358737"/>
                <a:gd name="connsiteX2" fmla="*/ 1070263 w 5756563"/>
                <a:gd name="connsiteY2" fmla="*/ 2265219 h 2358737"/>
                <a:gd name="connsiteX3" fmla="*/ 1901536 w 5756563"/>
                <a:gd name="connsiteY3" fmla="*/ 1808019 h 2358737"/>
                <a:gd name="connsiteX4" fmla="*/ 2036619 w 5756563"/>
                <a:gd name="connsiteY4" fmla="*/ 1724892 h 2358737"/>
                <a:gd name="connsiteX5" fmla="*/ 2275609 w 5756563"/>
                <a:gd name="connsiteY5" fmla="*/ 1433946 h 2358737"/>
                <a:gd name="connsiteX6" fmla="*/ 3034145 w 5756563"/>
                <a:gd name="connsiteY6" fmla="*/ 1257300 h 2358737"/>
                <a:gd name="connsiteX7" fmla="*/ 3584863 w 5756563"/>
                <a:gd name="connsiteY7" fmla="*/ 810491 h 2358737"/>
                <a:gd name="connsiteX8" fmla="*/ 3844636 w 5756563"/>
                <a:gd name="connsiteY8" fmla="*/ 644237 h 2358737"/>
                <a:gd name="connsiteX9" fmla="*/ 4322618 w 5756563"/>
                <a:gd name="connsiteY9" fmla="*/ 571500 h 2358737"/>
                <a:gd name="connsiteX10" fmla="*/ 4810991 w 5756563"/>
                <a:gd name="connsiteY10" fmla="*/ 374073 h 2358737"/>
                <a:gd name="connsiteX11" fmla="*/ 5756563 w 5756563"/>
                <a:gd name="connsiteY11" fmla="*/ 0 h 2358737"/>
                <a:gd name="connsiteX0" fmla="*/ 0 w 5756563"/>
                <a:gd name="connsiteY0" fmla="*/ 2358737 h 2358737"/>
                <a:gd name="connsiteX1" fmla="*/ 914400 w 5756563"/>
                <a:gd name="connsiteY1" fmla="*/ 2327564 h 2358737"/>
                <a:gd name="connsiteX2" fmla="*/ 1070263 w 5756563"/>
                <a:gd name="connsiteY2" fmla="*/ 2265219 h 2358737"/>
                <a:gd name="connsiteX3" fmla="*/ 1901536 w 5756563"/>
                <a:gd name="connsiteY3" fmla="*/ 1808019 h 2358737"/>
                <a:gd name="connsiteX4" fmla="*/ 2067792 w 5756563"/>
                <a:gd name="connsiteY4" fmla="*/ 1641765 h 2358737"/>
                <a:gd name="connsiteX5" fmla="*/ 2275609 w 5756563"/>
                <a:gd name="connsiteY5" fmla="*/ 1433946 h 2358737"/>
                <a:gd name="connsiteX6" fmla="*/ 3034145 w 5756563"/>
                <a:gd name="connsiteY6" fmla="*/ 1257300 h 2358737"/>
                <a:gd name="connsiteX7" fmla="*/ 3584863 w 5756563"/>
                <a:gd name="connsiteY7" fmla="*/ 810491 h 2358737"/>
                <a:gd name="connsiteX8" fmla="*/ 3844636 w 5756563"/>
                <a:gd name="connsiteY8" fmla="*/ 644237 h 2358737"/>
                <a:gd name="connsiteX9" fmla="*/ 4322618 w 5756563"/>
                <a:gd name="connsiteY9" fmla="*/ 571500 h 2358737"/>
                <a:gd name="connsiteX10" fmla="*/ 4810991 w 5756563"/>
                <a:gd name="connsiteY10" fmla="*/ 374073 h 2358737"/>
                <a:gd name="connsiteX11" fmla="*/ 5756563 w 5756563"/>
                <a:gd name="connsiteY11" fmla="*/ 0 h 2358737"/>
                <a:gd name="connsiteX0" fmla="*/ 0 w 5766954"/>
                <a:gd name="connsiteY0" fmla="*/ 2431473 h 2431473"/>
                <a:gd name="connsiteX1" fmla="*/ 914400 w 5766954"/>
                <a:gd name="connsiteY1" fmla="*/ 2400300 h 2431473"/>
                <a:gd name="connsiteX2" fmla="*/ 1070263 w 5766954"/>
                <a:gd name="connsiteY2" fmla="*/ 2337955 h 2431473"/>
                <a:gd name="connsiteX3" fmla="*/ 1901536 w 5766954"/>
                <a:gd name="connsiteY3" fmla="*/ 1880755 h 2431473"/>
                <a:gd name="connsiteX4" fmla="*/ 2067792 w 5766954"/>
                <a:gd name="connsiteY4" fmla="*/ 1714501 h 2431473"/>
                <a:gd name="connsiteX5" fmla="*/ 2275609 w 5766954"/>
                <a:gd name="connsiteY5" fmla="*/ 1506682 h 2431473"/>
                <a:gd name="connsiteX6" fmla="*/ 3034145 w 5766954"/>
                <a:gd name="connsiteY6" fmla="*/ 1330036 h 2431473"/>
                <a:gd name="connsiteX7" fmla="*/ 3584863 w 5766954"/>
                <a:gd name="connsiteY7" fmla="*/ 883227 h 2431473"/>
                <a:gd name="connsiteX8" fmla="*/ 3844636 w 5766954"/>
                <a:gd name="connsiteY8" fmla="*/ 716973 h 2431473"/>
                <a:gd name="connsiteX9" fmla="*/ 4322618 w 5766954"/>
                <a:gd name="connsiteY9" fmla="*/ 644236 h 2431473"/>
                <a:gd name="connsiteX10" fmla="*/ 4810991 w 5766954"/>
                <a:gd name="connsiteY10" fmla="*/ 446809 h 2431473"/>
                <a:gd name="connsiteX11" fmla="*/ 5766954 w 5766954"/>
                <a:gd name="connsiteY11" fmla="*/ 0 h 24314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766954" h="2431473">
                  <a:moveTo>
                    <a:pt x="0" y="2431473"/>
                  </a:moveTo>
                  <a:lnTo>
                    <a:pt x="914400" y="2400300"/>
                  </a:lnTo>
                  <a:lnTo>
                    <a:pt x="1070263" y="2337955"/>
                  </a:lnTo>
                  <a:lnTo>
                    <a:pt x="1901536" y="1880755"/>
                  </a:lnTo>
                  <a:lnTo>
                    <a:pt x="2067792" y="1714501"/>
                  </a:lnTo>
                  <a:lnTo>
                    <a:pt x="2275609" y="1506682"/>
                  </a:lnTo>
                  <a:lnTo>
                    <a:pt x="3034145" y="1330036"/>
                  </a:lnTo>
                  <a:lnTo>
                    <a:pt x="3584863" y="883227"/>
                  </a:lnTo>
                  <a:lnTo>
                    <a:pt x="3844636" y="716973"/>
                  </a:lnTo>
                  <a:lnTo>
                    <a:pt x="4322618" y="644236"/>
                  </a:lnTo>
                  <a:lnTo>
                    <a:pt x="4810991" y="446809"/>
                  </a:lnTo>
                  <a:lnTo>
                    <a:pt x="5766954" y="0"/>
                  </a:ln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latin typeface="Calibri" panose="020F0502020204030204" pitchFamily="34" charset="0"/>
              </a:endParaRPr>
            </a:p>
          </p:txBody>
        </p:sp>
        <p:sp>
          <p:nvSpPr>
            <p:cNvPr id="11" name="TextBox 10"/>
            <p:cNvSpPr txBox="1"/>
            <p:nvPr/>
          </p:nvSpPr>
          <p:spPr>
            <a:xfrm>
              <a:off x="7356681" y="2359053"/>
              <a:ext cx="260385" cy="369242"/>
            </a:xfrm>
            <a:prstGeom prst="rect">
              <a:avLst/>
            </a:prstGeom>
            <a:noFill/>
          </p:spPr>
          <p:txBody>
            <a:bodyPr>
              <a:spAutoFit/>
            </a:bodyPr>
            <a:lstStyle/>
            <a:p>
              <a:pPr>
                <a:defRPr/>
              </a:pPr>
              <a:r>
                <a:rPr lang="en-US" b="1" dirty="0">
                  <a:solidFill>
                    <a:srgbClr val="FF0000"/>
                  </a:solidFill>
                  <a:latin typeface="Calibri" panose="020F0502020204030204" pitchFamily="34" charset="0"/>
                </a:rPr>
                <a:t>?</a:t>
              </a:r>
            </a:p>
          </p:txBody>
        </p:sp>
        <p:sp>
          <p:nvSpPr>
            <p:cNvPr id="12" name="TextBox 11"/>
            <p:cNvSpPr txBox="1"/>
            <p:nvPr/>
          </p:nvSpPr>
          <p:spPr>
            <a:xfrm>
              <a:off x="7705978" y="1887681"/>
              <a:ext cx="260385" cy="369242"/>
            </a:xfrm>
            <a:prstGeom prst="rect">
              <a:avLst/>
            </a:prstGeom>
            <a:noFill/>
          </p:spPr>
          <p:txBody>
            <a:bodyPr>
              <a:spAutoFit/>
            </a:bodyPr>
            <a:lstStyle/>
            <a:p>
              <a:pPr>
                <a:defRPr/>
              </a:pPr>
              <a:r>
                <a:rPr lang="en-US" b="1" dirty="0">
                  <a:solidFill>
                    <a:srgbClr val="FF0000"/>
                  </a:solidFill>
                  <a:latin typeface="Calibri" panose="020F0502020204030204" pitchFamily="34" charset="0"/>
                </a:rPr>
                <a:t>?</a:t>
              </a: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54114" y="673100"/>
            <a:ext cx="8586787" cy="5843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601981" y="1"/>
            <a:ext cx="9764396" cy="873125"/>
          </a:xfrm>
        </p:spPr>
        <p:txBody>
          <a:bodyPr/>
          <a:lstStyle/>
          <a:p>
            <a:pPr>
              <a:defRPr/>
            </a:pPr>
            <a:r>
              <a:rPr lang="en-US" sz="3200" dirty="0"/>
              <a:t>Sacramento River at Walnut Creek, Stage-Frequency</a:t>
            </a:r>
          </a:p>
        </p:txBody>
      </p:sp>
      <p:sp>
        <p:nvSpPr>
          <p:cNvPr id="49156" name="Slide Number Placeholder 2"/>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fld id="{39823FD2-3591-4212-AFCF-C33FEE93FCFA}" type="slidenum">
              <a:rPr lang="en-US" altLang="en-US">
                <a:latin typeface="Calibri" panose="020F0502020204030204" pitchFamily="34" charset="0"/>
              </a:rPr>
              <a:pPr eaLnBrk="1" hangingPunct="1"/>
              <a:t>52</a:t>
            </a:fld>
            <a:endParaRPr lang="en-US" altLang="en-US" dirty="0">
              <a:latin typeface="Calibri" panose="020F0502020204030204" pitchFamily="34" charset="0"/>
            </a:endParaRPr>
          </a:p>
        </p:txBody>
      </p:sp>
      <p:sp>
        <p:nvSpPr>
          <p:cNvPr id="11" name="TextBox 10"/>
          <p:cNvSpPr txBox="1"/>
          <p:nvPr/>
        </p:nvSpPr>
        <p:spPr>
          <a:xfrm>
            <a:off x="8232775" y="2359026"/>
            <a:ext cx="260350" cy="369332"/>
          </a:xfrm>
          <a:prstGeom prst="rect">
            <a:avLst/>
          </a:prstGeom>
          <a:noFill/>
        </p:spPr>
        <p:txBody>
          <a:bodyPr>
            <a:spAutoFit/>
          </a:bodyPr>
          <a:lstStyle/>
          <a:p>
            <a:pPr>
              <a:defRPr/>
            </a:pPr>
            <a:r>
              <a:rPr lang="en-US" b="1" dirty="0">
                <a:solidFill>
                  <a:srgbClr val="FF0000"/>
                </a:solidFill>
                <a:latin typeface="Calibri" panose="020F0502020204030204" pitchFamily="34" charset="0"/>
              </a:rPr>
              <a:t>?</a:t>
            </a:r>
          </a:p>
        </p:txBody>
      </p:sp>
      <p:sp>
        <p:nvSpPr>
          <p:cNvPr id="12" name="TextBox 11"/>
          <p:cNvSpPr txBox="1"/>
          <p:nvPr/>
        </p:nvSpPr>
        <p:spPr>
          <a:xfrm>
            <a:off x="8583613" y="1887538"/>
            <a:ext cx="258762" cy="369332"/>
          </a:xfrm>
          <a:prstGeom prst="rect">
            <a:avLst/>
          </a:prstGeom>
          <a:noFill/>
        </p:spPr>
        <p:txBody>
          <a:bodyPr>
            <a:spAutoFit/>
          </a:bodyPr>
          <a:lstStyle/>
          <a:p>
            <a:pPr>
              <a:defRPr/>
            </a:pPr>
            <a:r>
              <a:rPr lang="en-US" b="1" dirty="0">
                <a:solidFill>
                  <a:srgbClr val="FF0000"/>
                </a:solidFill>
                <a:latin typeface="Calibri" panose="020F0502020204030204" pitchFamily="34" charset="0"/>
              </a:rPr>
              <a:t>?</a:t>
            </a:r>
          </a:p>
        </p:txBody>
      </p:sp>
      <p:pic>
        <p:nvPicPr>
          <p:cNvPr id="6758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54114" y="673100"/>
            <a:ext cx="8586787" cy="5843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Box 13"/>
          <p:cNvSpPr txBox="1"/>
          <p:nvPr/>
        </p:nvSpPr>
        <p:spPr>
          <a:xfrm>
            <a:off x="6165850" y="3429001"/>
            <a:ext cx="1682750" cy="1015663"/>
          </a:xfrm>
          <a:prstGeom prst="rect">
            <a:avLst/>
          </a:prstGeom>
          <a:solidFill>
            <a:schemeClr val="bg1"/>
          </a:solidFill>
        </p:spPr>
        <p:txBody>
          <a:bodyPr>
            <a:spAutoFit/>
          </a:bodyPr>
          <a:lstStyle/>
          <a:p>
            <a:pPr algn="ctr">
              <a:defRPr/>
            </a:pPr>
            <a:r>
              <a:rPr lang="en-US" sz="2000" dirty="0">
                <a:solidFill>
                  <a:srgbClr val="FF0000"/>
                </a:solidFill>
                <a:effectLst/>
                <a:latin typeface="Calibri" panose="020F0502020204030204" pitchFamily="34" charset="0"/>
              </a:rPr>
              <a:t>90% confidence interval</a:t>
            </a:r>
          </a:p>
        </p:txBody>
      </p:sp>
      <p:sp>
        <p:nvSpPr>
          <p:cNvPr id="10" name="TextBox 9"/>
          <p:cNvSpPr txBox="1"/>
          <p:nvPr/>
        </p:nvSpPr>
        <p:spPr>
          <a:xfrm>
            <a:off x="2611438" y="893763"/>
            <a:ext cx="3886200" cy="369332"/>
          </a:xfrm>
          <a:prstGeom prst="rect">
            <a:avLst/>
          </a:prstGeom>
          <a:solidFill>
            <a:schemeClr val="bg1"/>
          </a:solidFill>
        </p:spPr>
        <p:txBody>
          <a:bodyPr>
            <a:spAutoFit/>
          </a:bodyPr>
          <a:lstStyle/>
          <a:p>
            <a:pPr>
              <a:defRPr/>
            </a:pPr>
            <a:r>
              <a:rPr lang="en-US" dirty="0">
                <a:latin typeface="Calibri" panose="020F0502020204030204" pitchFamily="34" charset="0"/>
              </a:rPr>
              <a:t>1944 – 1988 annual peak stages</a:t>
            </a:r>
          </a:p>
        </p:txBody>
      </p:sp>
      <p:sp>
        <p:nvSpPr>
          <p:cNvPr id="13" name="TextBox 12"/>
          <p:cNvSpPr txBox="1"/>
          <p:nvPr/>
        </p:nvSpPr>
        <p:spPr>
          <a:xfrm>
            <a:off x="2609850" y="890588"/>
            <a:ext cx="4339590" cy="461665"/>
          </a:xfrm>
          <a:prstGeom prst="rect">
            <a:avLst/>
          </a:prstGeom>
          <a:solidFill>
            <a:schemeClr val="bg1"/>
          </a:solidFill>
        </p:spPr>
        <p:txBody>
          <a:bodyPr wrap="square">
            <a:spAutoFit/>
          </a:bodyPr>
          <a:lstStyle/>
          <a:p>
            <a:pPr>
              <a:defRPr/>
            </a:pPr>
            <a:r>
              <a:rPr lang="en-US" sz="2400" dirty="0">
                <a:effectLst/>
                <a:latin typeface="Calibri" panose="020F0502020204030204" pitchFamily="34" charset="0"/>
              </a:rPr>
              <a:t>1944 – 1988 annual peak stages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6758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extBox 28"/>
          <p:cNvSpPr txBox="1"/>
          <p:nvPr/>
        </p:nvSpPr>
        <p:spPr>
          <a:xfrm rot="19565778">
            <a:off x="8528652" y="3191847"/>
            <a:ext cx="1357160" cy="646113"/>
          </a:xfrm>
          <a:prstGeom prst="rect">
            <a:avLst/>
          </a:prstGeom>
          <a:noFill/>
        </p:spPr>
        <p:txBody>
          <a:bodyPr wrap="square">
            <a:spAutoFit/>
          </a:bodyPr>
          <a:lstStyle/>
          <a:p>
            <a:pPr>
              <a:defRPr/>
            </a:pPr>
            <a:r>
              <a:rPr lang="en-US" dirty="0">
                <a:solidFill>
                  <a:schemeClr val="bg1">
                    <a:lumMod val="65000"/>
                  </a:schemeClr>
                </a:solidFill>
                <a:effectLst/>
                <a:latin typeface="Calibri" panose="020F0502020204030204" pitchFamily="34" charset="0"/>
              </a:rPr>
              <a:t>Sacramento Weir</a:t>
            </a:r>
          </a:p>
        </p:txBody>
      </p:sp>
      <p:sp>
        <p:nvSpPr>
          <p:cNvPr id="50178"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fld id="{0216C63B-265D-4BC0-A80C-C2B6A85FA43D}" type="slidenum">
              <a:rPr lang="en-US" altLang="en-US">
                <a:latin typeface="Calibri" panose="020F0502020204030204" pitchFamily="34" charset="0"/>
              </a:rPr>
              <a:pPr eaLnBrk="1" hangingPunct="1"/>
              <a:t>53</a:t>
            </a:fld>
            <a:endParaRPr lang="en-US" altLang="en-US" dirty="0">
              <a:latin typeface="Calibri" panose="020F0502020204030204" pitchFamily="34" charset="0"/>
            </a:endParaRPr>
          </a:p>
        </p:txBody>
      </p:sp>
      <p:cxnSp>
        <p:nvCxnSpPr>
          <p:cNvPr id="50179" name="Straight Arrow Connector 5"/>
          <p:cNvCxnSpPr>
            <a:cxnSpLocks noChangeShapeType="1"/>
          </p:cNvCxnSpPr>
          <p:nvPr/>
        </p:nvCxnSpPr>
        <p:spPr bwMode="auto">
          <a:xfrm flipH="1" flipV="1">
            <a:off x="6751638" y="5341938"/>
            <a:ext cx="666750" cy="76200"/>
          </a:xfrm>
          <a:prstGeom prst="straightConnector1">
            <a:avLst/>
          </a:prstGeom>
          <a:noFill/>
          <a:ln w="57150" algn="ctr">
            <a:solidFill>
              <a:srgbClr val="FFFF00"/>
            </a:solidFill>
            <a:round/>
            <a:headEnd/>
            <a:tailEnd type="arrow" w="med" len="med"/>
          </a:ln>
          <a:extLst>
            <a:ext uri="{909E8E84-426E-40DD-AFC4-6F175D3DCCD1}">
              <a14:hiddenFill xmlns:a14="http://schemas.microsoft.com/office/drawing/2010/main">
                <a:noFill/>
              </a14:hiddenFill>
            </a:ext>
          </a:extLst>
        </p:spPr>
      </p:cxnSp>
      <p:cxnSp>
        <p:nvCxnSpPr>
          <p:cNvPr id="50180" name="Straight Arrow Connector 6"/>
          <p:cNvCxnSpPr>
            <a:cxnSpLocks noChangeShapeType="1"/>
          </p:cNvCxnSpPr>
          <p:nvPr/>
        </p:nvCxnSpPr>
        <p:spPr bwMode="auto">
          <a:xfrm>
            <a:off x="4972051" y="2716213"/>
            <a:ext cx="219075" cy="855662"/>
          </a:xfrm>
          <a:prstGeom prst="straightConnector1">
            <a:avLst/>
          </a:prstGeom>
          <a:noFill/>
          <a:ln w="57150" algn="ctr">
            <a:solidFill>
              <a:srgbClr val="FFFF00"/>
            </a:solidFill>
            <a:round/>
            <a:headEnd/>
            <a:tailEnd type="arrow" w="med" len="med"/>
          </a:ln>
          <a:extLst>
            <a:ext uri="{909E8E84-426E-40DD-AFC4-6F175D3DCCD1}">
              <a14:hiddenFill xmlns:a14="http://schemas.microsoft.com/office/drawing/2010/main">
                <a:noFill/>
              </a14:hiddenFill>
            </a:ext>
          </a:extLst>
        </p:spPr>
      </p:cxnSp>
      <p:sp>
        <p:nvSpPr>
          <p:cNvPr id="8" name="TextBox 7"/>
          <p:cNvSpPr txBox="1"/>
          <p:nvPr/>
        </p:nvSpPr>
        <p:spPr>
          <a:xfrm>
            <a:off x="4781550" y="1895476"/>
            <a:ext cx="1962150" cy="811213"/>
          </a:xfrm>
          <a:prstGeom prst="rect">
            <a:avLst/>
          </a:prstGeom>
          <a:noFill/>
        </p:spPr>
        <p:txBody>
          <a:bodyPr>
            <a:spAutoFit/>
          </a:bodyPr>
          <a:lstStyle/>
          <a:p>
            <a:pPr algn="ctr">
              <a:lnSpc>
                <a:spcPts val="2800"/>
              </a:lnSpc>
              <a:defRPr/>
            </a:pPr>
            <a:r>
              <a:rPr lang="en-US" sz="2800" b="1" dirty="0">
                <a:solidFill>
                  <a:srgbClr val="FFFF00"/>
                </a:solidFill>
                <a:effectLst/>
                <a:latin typeface="Calibri" panose="020F0502020204030204" pitchFamily="34" charset="0"/>
              </a:rPr>
              <a:t>Sacramento River</a:t>
            </a:r>
          </a:p>
        </p:txBody>
      </p:sp>
      <p:cxnSp>
        <p:nvCxnSpPr>
          <p:cNvPr id="50182" name="Straight Arrow Connector 11"/>
          <p:cNvCxnSpPr>
            <a:cxnSpLocks noChangeShapeType="1"/>
          </p:cNvCxnSpPr>
          <p:nvPr/>
        </p:nvCxnSpPr>
        <p:spPr bwMode="auto">
          <a:xfrm flipH="1">
            <a:off x="4953001" y="5343525"/>
            <a:ext cx="498475" cy="160338"/>
          </a:xfrm>
          <a:prstGeom prst="straightConnector1">
            <a:avLst/>
          </a:prstGeom>
          <a:noFill/>
          <a:ln w="28575" algn="ctr">
            <a:solidFill>
              <a:srgbClr val="66CCFF"/>
            </a:solidFill>
            <a:round/>
            <a:headEnd/>
            <a:tailEnd type="arrow" w="med" len="med"/>
          </a:ln>
          <a:extLst>
            <a:ext uri="{909E8E84-426E-40DD-AFC4-6F175D3DCCD1}">
              <a14:hiddenFill xmlns:a14="http://schemas.microsoft.com/office/drawing/2010/main">
                <a:noFill/>
              </a14:hiddenFill>
            </a:ext>
          </a:extLst>
        </p:spPr>
      </p:cxnSp>
      <p:cxnSp>
        <p:nvCxnSpPr>
          <p:cNvPr id="50183" name="Straight Arrow Connector 12"/>
          <p:cNvCxnSpPr>
            <a:cxnSpLocks noChangeShapeType="1"/>
          </p:cNvCxnSpPr>
          <p:nvPr/>
        </p:nvCxnSpPr>
        <p:spPr bwMode="auto">
          <a:xfrm>
            <a:off x="3894139" y="1944689"/>
            <a:ext cx="52387" cy="377825"/>
          </a:xfrm>
          <a:prstGeom prst="straightConnector1">
            <a:avLst/>
          </a:prstGeom>
          <a:noFill/>
          <a:ln w="28575" algn="ctr">
            <a:solidFill>
              <a:srgbClr val="66CCFF"/>
            </a:solidFill>
            <a:round/>
            <a:headEnd/>
            <a:tailEnd type="arrow" w="med" len="med"/>
          </a:ln>
          <a:extLst>
            <a:ext uri="{909E8E84-426E-40DD-AFC4-6F175D3DCCD1}">
              <a14:hiddenFill xmlns:a14="http://schemas.microsoft.com/office/drawing/2010/main">
                <a:noFill/>
              </a14:hiddenFill>
            </a:ext>
          </a:extLst>
        </p:spPr>
      </p:cxnSp>
      <p:sp>
        <p:nvSpPr>
          <p:cNvPr id="10" name="Oval 9"/>
          <p:cNvSpPr/>
          <p:nvPr/>
        </p:nvSpPr>
        <p:spPr bwMode="auto">
          <a:xfrm>
            <a:off x="5200651" y="4783139"/>
            <a:ext cx="1266825" cy="1266825"/>
          </a:xfrm>
          <a:prstGeom prst="ellipse">
            <a:avLst/>
          </a:prstGeom>
          <a:noFill/>
          <a:ln w="57150" cap="flat" cmpd="sng" algn="ctr">
            <a:solidFill>
              <a:srgbClr val="FF9933"/>
            </a:solidFill>
            <a:prstDash val="solid"/>
            <a:round/>
            <a:headEnd type="none" w="med" len="med"/>
            <a:tailEnd type="none" w="med" len="med"/>
          </a:ln>
          <a:effectLst/>
        </p:spPr>
        <p:txBody>
          <a:bodyPr/>
          <a:lstStyle/>
          <a:p>
            <a:pPr>
              <a:defRPr/>
            </a:pPr>
            <a:endParaRPr lang="en-US" dirty="0">
              <a:effectLst/>
              <a:latin typeface="Calibri" panose="020F0502020204030204" pitchFamily="34" charset="0"/>
            </a:endParaRPr>
          </a:p>
        </p:txBody>
      </p:sp>
      <p:pic>
        <p:nvPicPr>
          <p:cNvPr id="50185" name="Picture 1" descr="image001"/>
          <p:cNvPicPr>
            <a:picLocks noChangeAspect="1" noChangeArrowheads="1"/>
          </p:cNvPicPr>
          <p:nvPr/>
        </p:nvPicPr>
        <p:blipFill>
          <a:blip r:embed="rId2">
            <a:extLst>
              <a:ext uri="{28A0092B-C50C-407E-A947-70E740481C1C}">
                <a14:useLocalDpi xmlns:a14="http://schemas.microsoft.com/office/drawing/2010/main" val="0"/>
              </a:ext>
            </a:extLst>
          </a:blip>
          <a:srcRect l="7886" r="13142"/>
          <a:stretch>
            <a:fillRect/>
          </a:stretch>
        </p:blipFill>
        <p:spPr bwMode="auto">
          <a:xfrm>
            <a:off x="1728789" y="930276"/>
            <a:ext cx="6505575" cy="571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0186" name="Straight Arrow Connector 14"/>
          <p:cNvCxnSpPr>
            <a:cxnSpLocks noChangeShapeType="1"/>
          </p:cNvCxnSpPr>
          <p:nvPr/>
        </p:nvCxnSpPr>
        <p:spPr bwMode="auto">
          <a:xfrm flipH="1" flipV="1">
            <a:off x="6213475" y="3671888"/>
            <a:ext cx="666750" cy="76200"/>
          </a:xfrm>
          <a:prstGeom prst="straightConnector1">
            <a:avLst/>
          </a:prstGeom>
          <a:noFill/>
          <a:ln w="57150" algn="ctr">
            <a:solidFill>
              <a:srgbClr val="FFFF00"/>
            </a:solidFill>
            <a:round/>
            <a:headEnd/>
            <a:tailEnd type="arrow" w="med" len="med"/>
          </a:ln>
          <a:extLst>
            <a:ext uri="{909E8E84-426E-40DD-AFC4-6F175D3DCCD1}">
              <a14:hiddenFill xmlns:a14="http://schemas.microsoft.com/office/drawing/2010/main">
                <a:noFill/>
              </a14:hiddenFill>
            </a:ext>
          </a:extLst>
        </p:spPr>
      </p:cxnSp>
      <p:cxnSp>
        <p:nvCxnSpPr>
          <p:cNvPr id="50187" name="Straight Arrow Connector 15"/>
          <p:cNvCxnSpPr>
            <a:cxnSpLocks noChangeShapeType="1"/>
          </p:cNvCxnSpPr>
          <p:nvPr/>
        </p:nvCxnSpPr>
        <p:spPr bwMode="auto">
          <a:xfrm>
            <a:off x="3887789" y="1792288"/>
            <a:ext cx="219075" cy="857250"/>
          </a:xfrm>
          <a:prstGeom prst="straightConnector1">
            <a:avLst/>
          </a:prstGeom>
          <a:noFill/>
          <a:ln w="57150" algn="ctr">
            <a:solidFill>
              <a:srgbClr val="FFFF00"/>
            </a:solidFill>
            <a:round/>
            <a:headEnd/>
            <a:tailEnd type="arrow" w="med" len="med"/>
          </a:ln>
          <a:extLst>
            <a:ext uri="{909E8E84-426E-40DD-AFC4-6F175D3DCCD1}">
              <a14:hiddenFill xmlns:a14="http://schemas.microsoft.com/office/drawing/2010/main">
                <a:noFill/>
              </a14:hiddenFill>
            </a:ext>
          </a:extLst>
        </p:spPr>
      </p:cxnSp>
      <p:sp>
        <p:nvSpPr>
          <p:cNvPr id="17" name="TextBox 16"/>
          <p:cNvSpPr txBox="1"/>
          <p:nvPr/>
        </p:nvSpPr>
        <p:spPr>
          <a:xfrm>
            <a:off x="2851150" y="1006476"/>
            <a:ext cx="1962150" cy="811213"/>
          </a:xfrm>
          <a:prstGeom prst="rect">
            <a:avLst/>
          </a:prstGeom>
          <a:noFill/>
        </p:spPr>
        <p:txBody>
          <a:bodyPr>
            <a:spAutoFit/>
          </a:bodyPr>
          <a:lstStyle/>
          <a:p>
            <a:pPr algn="ctr">
              <a:lnSpc>
                <a:spcPts val="2800"/>
              </a:lnSpc>
              <a:defRPr/>
            </a:pPr>
            <a:r>
              <a:rPr lang="en-US" sz="2800" b="1" dirty="0">
                <a:solidFill>
                  <a:srgbClr val="FFFF00"/>
                </a:solidFill>
                <a:effectLst/>
                <a:latin typeface="Calibri" panose="020F0502020204030204" pitchFamily="34" charset="0"/>
              </a:rPr>
              <a:t>Sacramento River</a:t>
            </a:r>
          </a:p>
        </p:txBody>
      </p:sp>
      <p:sp>
        <p:nvSpPr>
          <p:cNvPr id="18" name="TextBox 17"/>
          <p:cNvSpPr txBox="1"/>
          <p:nvPr/>
        </p:nvSpPr>
        <p:spPr>
          <a:xfrm>
            <a:off x="6475413" y="3132138"/>
            <a:ext cx="1962150" cy="811212"/>
          </a:xfrm>
          <a:prstGeom prst="rect">
            <a:avLst/>
          </a:prstGeom>
          <a:noFill/>
        </p:spPr>
        <p:txBody>
          <a:bodyPr>
            <a:spAutoFit/>
          </a:bodyPr>
          <a:lstStyle/>
          <a:p>
            <a:pPr algn="ctr">
              <a:lnSpc>
                <a:spcPts val="2800"/>
              </a:lnSpc>
              <a:defRPr/>
            </a:pPr>
            <a:r>
              <a:rPr lang="en-US" sz="2800" b="1" dirty="0">
                <a:solidFill>
                  <a:srgbClr val="FFFF00"/>
                </a:solidFill>
                <a:effectLst/>
                <a:latin typeface="Calibri" panose="020F0502020204030204" pitchFamily="34" charset="0"/>
              </a:rPr>
              <a:t>American River</a:t>
            </a:r>
          </a:p>
        </p:txBody>
      </p:sp>
      <p:cxnSp>
        <p:nvCxnSpPr>
          <p:cNvPr id="50190" name="Straight Arrow Connector 18"/>
          <p:cNvCxnSpPr>
            <a:cxnSpLocks noChangeShapeType="1"/>
          </p:cNvCxnSpPr>
          <p:nvPr/>
        </p:nvCxnSpPr>
        <p:spPr bwMode="auto">
          <a:xfrm flipH="1">
            <a:off x="3060701" y="3751264"/>
            <a:ext cx="917575" cy="295275"/>
          </a:xfrm>
          <a:prstGeom prst="straightConnector1">
            <a:avLst/>
          </a:prstGeom>
          <a:noFill/>
          <a:ln w="57150" algn="ctr">
            <a:solidFill>
              <a:schemeClr val="bg1"/>
            </a:solidFill>
            <a:round/>
            <a:headEnd/>
            <a:tailEnd type="arrow" w="med" len="med"/>
          </a:ln>
          <a:extLst>
            <a:ext uri="{909E8E84-426E-40DD-AFC4-6F175D3DCCD1}">
              <a14:hiddenFill xmlns:a14="http://schemas.microsoft.com/office/drawing/2010/main">
                <a:noFill/>
              </a14:hiddenFill>
            </a:ext>
          </a:extLst>
        </p:spPr>
      </p:cxnSp>
      <p:sp>
        <p:nvSpPr>
          <p:cNvPr id="21" name="TextBox 20"/>
          <p:cNvSpPr txBox="1"/>
          <p:nvPr/>
        </p:nvSpPr>
        <p:spPr>
          <a:xfrm>
            <a:off x="1716088" y="3294064"/>
            <a:ext cx="1962150" cy="809625"/>
          </a:xfrm>
          <a:prstGeom prst="rect">
            <a:avLst/>
          </a:prstGeom>
          <a:noFill/>
        </p:spPr>
        <p:txBody>
          <a:bodyPr>
            <a:spAutoFit/>
          </a:bodyPr>
          <a:lstStyle/>
          <a:p>
            <a:pPr algn="ctr">
              <a:lnSpc>
                <a:spcPts val="2800"/>
              </a:lnSpc>
              <a:defRPr/>
            </a:pPr>
            <a:r>
              <a:rPr lang="en-US" sz="2800" b="1" dirty="0">
                <a:solidFill>
                  <a:schemeClr val="bg1"/>
                </a:solidFill>
                <a:effectLst/>
                <a:latin typeface="Calibri" panose="020F0502020204030204" pitchFamily="34" charset="0"/>
              </a:rPr>
              <a:t>Sacramento Weir</a:t>
            </a:r>
          </a:p>
        </p:txBody>
      </p:sp>
      <p:sp>
        <p:nvSpPr>
          <p:cNvPr id="23" name="TextBox 22"/>
          <p:cNvSpPr txBox="1"/>
          <p:nvPr/>
        </p:nvSpPr>
        <p:spPr>
          <a:xfrm>
            <a:off x="3065464" y="5770563"/>
            <a:ext cx="1430337" cy="811212"/>
          </a:xfrm>
          <a:prstGeom prst="rect">
            <a:avLst/>
          </a:prstGeom>
          <a:noFill/>
        </p:spPr>
        <p:txBody>
          <a:bodyPr>
            <a:spAutoFit/>
          </a:bodyPr>
          <a:lstStyle/>
          <a:p>
            <a:pPr algn="ctr">
              <a:lnSpc>
                <a:spcPts val="2800"/>
              </a:lnSpc>
              <a:defRPr/>
            </a:pPr>
            <a:r>
              <a:rPr lang="en-US" sz="2400" b="1" dirty="0">
                <a:solidFill>
                  <a:srgbClr val="FFFF00"/>
                </a:solidFill>
                <a:effectLst/>
                <a:latin typeface="Calibri" panose="020F0502020204030204" pitchFamily="34" charset="0"/>
              </a:rPr>
              <a:t>ship channel</a:t>
            </a:r>
          </a:p>
        </p:txBody>
      </p:sp>
      <p:cxnSp>
        <p:nvCxnSpPr>
          <p:cNvPr id="50193" name="Straight Arrow Connector 23"/>
          <p:cNvCxnSpPr>
            <a:cxnSpLocks noChangeShapeType="1"/>
          </p:cNvCxnSpPr>
          <p:nvPr/>
        </p:nvCxnSpPr>
        <p:spPr bwMode="auto">
          <a:xfrm>
            <a:off x="9542146" y="1495426"/>
            <a:ext cx="333375" cy="4352925"/>
          </a:xfrm>
          <a:prstGeom prst="straightConnector1">
            <a:avLst/>
          </a:prstGeom>
          <a:noFill/>
          <a:ln w="28575" algn="ctr">
            <a:solidFill>
              <a:srgbClr val="00B0F0"/>
            </a:solidFill>
            <a:round/>
            <a:headEnd/>
            <a:tailEnd type="arrow" w="med" len="med"/>
          </a:ln>
          <a:extLst>
            <a:ext uri="{909E8E84-426E-40DD-AFC4-6F175D3DCCD1}">
              <a14:hiddenFill xmlns:a14="http://schemas.microsoft.com/office/drawing/2010/main">
                <a:noFill/>
              </a14:hiddenFill>
            </a:ext>
          </a:extLst>
        </p:spPr>
      </p:cxnSp>
      <p:cxnSp>
        <p:nvCxnSpPr>
          <p:cNvPr id="50194" name="Straight Arrow Connector 24"/>
          <p:cNvCxnSpPr>
            <a:cxnSpLocks noChangeShapeType="1"/>
          </p:cNvCxnSpPr>
          <p:nvPr/>
        </p:nvCxnSpPr>
        <p:spPr bwMode="auto">
          <a:xfrm flipH="1">
            <a:off x="9780271" y="3752851"/>
            <a:ext cx="1057275" cy="257175"/>
          </a:xfrm>
          <a:prstGeom prst="straightConnector1">
            <a:avLst/>
          </a:prstGeom>
          <a:noFill/>
          <a:ln w="28575" algn="ctr">
            <a:solidFill>
              <a:srgbClr val="00B0F0"/>
            </a:solidFill>
            <a:round/>
            <a:headEnd/>
            <a:tailEnd type="arrow" w="med" len="med"/>
          </a:ln>
          <a:extLst>
            <a:ext uri="{909E8E84-426E-40DD-AFC4-6F175D3DCCD1}">
              <a14:hiddenFill xmlns:a14="http://schemas.microsoft.com/office/drawing/2010/main">
                <a:noFill/>
              </a14:hiddenFill>
            </a:ext>
          </a:extLst>
        </p:spPr>
      </p:cxnSp>
      <p:cxnSp>
        <p:nvCxnSpPr>
          <p:cNvPr id="50195" name="Straight Arrow Connector 25"/>
          <p:cNvCxnSpPr>
            <a:cxnSpLocks noChangeShapeType="1"/>
          </p:cNvCxnSpPr>
          <p:nvPr/>
        </p:nvCxnSpPr>
        <p:spPr bwMode="auto">
          <a:xfrm flipH="1">
            <a:off x="9208770" y="3295651"/>
            <a:ext cx="457200" cy="314325"/>
          </a:xfrm>
          <a:prstGeom prst="straightConnector1">
            <a:avLst/>
          </a:prstGeom>
          <a:noFill/>
          <a:ln w="28575" algn="ctr">
            <a:solidFill>
              <a:schemeClr val="bg1">
                <a:lumMod val="65000"/>
              </a:schemeClr>
            </a:solidFill>
            <a:round/>
            <a:headEnd/>
            <a:tailEnd type="arrow" w="med" len="med"/>
          </a:ln>
          <a:extLst>
            <a:ext uri="{909E8E84-426E-40DD-AFC4-6F175D3DCCD1}">
              <a14:hiddenFill xmlns:a14="http://schemas.microsoft.com/office/drawing/2010/main">
                <a:noFill/>
              </a14:hiddenFill>
            </a:ext>
          </a:extLst>
        </p:spPr>
      </p:cxnSp>
      <p:sp>
        <p:nvSpPr>
          <p:cNvPr id="28" name="TextBox 27"/>
          <p:cNvSpPr txBox="1"/>
          <p:nvPr/>
        </p:nvSpPr>
        <p:spPr>
          <a:xfrm rot="20741020">
            <a:off x="10007283" y="3508693"/>
            <a:ext cx="1085850" cy="646112"/>
          </a:xfrm>
          <a:prstGeom prst="rect">
            <a:avLst/>
          </a:prstGeom>
          <a:noFill/>
        </p:spPr>
        <p:txBody>
          <a:bodyPr>
            <a:spAutoFit/>
          </a:bodyPr>
          <a:lstStyle/>
          <a:p>
            <a:pPr>
              <a:defRPr/>
            </a:pPr>
            <a:r>
              <a:rPr lang="en-US" dirty="0">
                <a:solidFill>
                  <a:srgbClr val="00B0F0"/>
                </a:solidFill>
                <a:effectLst/>
                <a:latin typeface="Calibri" panose="020F0502020204030204" pitchFamily="34" charset="0"/>
              </a:rPr>
              <a:t>American River</a:t>
            </a:r>
          </a:p>
        </p:txBody>
      </p:sp>
      <p:sp>
        <p:nvSpPr>
          <p:cNvPr id="31" name="TextBox 30"/>
          <p:cNvSpPr txBox="1"/>
          <p:nvPr/>
        </p:nvSpPr>
        <p:spPr>
          <a:xfrm rot="5117635">
            <a:off x="8779176" y="2184935"/>
            <a:ext cx="2050800" cy="369332"/>
          </a:xfrm>
          <a:prstGeom prst="rect">
            <a:avLst/>
          </a:prstGeom>
          <a:noFill/>
        </p:spPr>
        <p:txBody>
          <a:bodyPr wrap="square">
            <a:spAutoFit/>
          </a:bodyPr>
          <a:lstStyle/>
          <a:p>
            <a:pPr>
              <a:defRPr/>
            </a:pPr>
            <a:r>
              <a:rPr lang="en-US" dirty="0">
                <a:solidFill>
                  <a:srgbClr val="00B0F0"/>
                </a:solidFill>
                <a:effectLst/>
                <a:latin typeface="Calibri" panose="020F0502020204030204" pitchFamily="34" charset="0"/>
              </a:rPr>
              <a:t>Sacramento River</a:t>
            </a:r>
          </a:p>
        </p:txBody>
      </p:sp>
      <p:sp>
        <p:nvSpPr>
          <p:cNvPr id="36" name="Rectangle 35"/>
          <p:cNvSpPr/>
          <p:nvPr/>
        </p:nvSpPr>
        <p:spPr>
          <a:xfrm>
            <a:off x="4106517" y="3919835"/>
            <a:ext cx="3597973" cy="923330"/>
          </a:xfrm>
          <a:prstGeom prst="rect">
            <a:avLst/>
          </a:prstGeom>
          <a:noFill/>
        </p:spPr>
        <p:txBody>
          <a:bodyPr wrap="none">
            <a:spAutoFit/>
            <a:scene3d>
              <a:camera prst="orthographicFront"/>
              <a:lightRig rig="flat" dir="tl"/>
            </a:scene3d>
            <a:sp3d contourW="19050" prstMaterial="clear">
              <a:bevelT w="50800" h="50800"/>
              <a:contourClr>
                <a:schemeClr val="accent5">
                  <a:tint val="70000"/>
                  <a:satMod val="180000"/>
                  <a:alpha val="70000"/>
                </a:schemeClr>
              </a:contourClr>
            </a:sp3d>
          </a:bodyPr>
          <a:lstStyle/>
          <a:p>
            <a:pPr algn="ctr">
              <a:defRPr/>
            </a:pPr>
            <a:r>
              <a:rPr lang="en-US" sz="5400" b="1" dirty="0">
                <a:ln/>
                <a:solidFill>
                  <a:schemeClr val="accent5">
                    <a:tint val="50000"/>
                    <a:satMod val="180000"/>
                  </a:schemeClr>
                </a:solidFill>
                <a:effectLst/>
                <a:latin typeface="Calibri" panose="020F0502020204030204" pitchFamily="34" charset="0"/>
              </a:rPr>
              <a:t>Sacramento</a:t>
            </a:r>
          </a:p>
        </p:txBody>
      </p:sp>
      <p:sp>
        <p:nvSpPr>
          <p:cNvPr id="20" name="Oval 19"/>
          <p:cNvSpPr/>
          <p:nvPr/>
        </p:nvSpPr>
        <p:spPr bwMode="auto">
          <a:xfrm>
            <a:off x="3270250" y="2971801"/>
            <a:ext cx="2838450" cy="2030413"/>
          </a:xfrm>
          <a:prstGeom prst="ellipse">
            <a:avLst/>
          </a:prstGeom>
          <a:noFill/>
          <a:ln w="57150" cap="flat" cmpd="sng" algn="ctr">
            <a:solidFill>
              <a:srgbClr val="FF9933"/>
            </a:solidFill>
            <a:prstDash val="solid"/>
            <a:round/>
            <a:headEnd type="none" w="med" len="med"/>
            <a:tailEnd type="none" w="med" len="med"/>
          </a:ln>
          <a:effectLst/>
        </p:spPr>
        <p:txBody>
          <a:bodyPr/>
          <a:lstStyle/>
          <a:p>
            <a:pPr>
              <a:defRPr/>
            </a:pPr>
            <a:endParaRPr lang="en-US" dirty="0">
              <a:effectLst/>
              <a:latin typeface="Calibri" panose="020F0502020204030204" pitchFamily="34" charset="0"/>
            </a:endParaRPr>
          </a:p>
        </p:txBody>
      </p:sp>
      <p:sp>
        <p:nvSpPr>
          <p:cNvPr id="37" name="Title 1"/>
          <p:cNvSpPr txBox="1">
            <a:spLocks/>
          </p:cNvSpPr>
          <p:nvPr/>
        </p:nvSpPr>
        <p:spPr bwMode="auto">
          <a:xfrm>
            <a:off x="601980" y="-76200"/>
            <a:ext cx="10066020" cy="1143000"/>
          </a:xfrm>
          <a:prstGeom prst="rect">
            <a:avLst/>
          </a:prstGeom>
          <a:noFill/>
          <a:ln w="9525">
            <a:noFill/>
            <a:miter lim="800000"/>
            <a:headEnd/>
            <a:tailEnd/>
          </a:ln>
          <a:effectLst/>
        </p:spPr>
        <p:txBody>
          <a:bodyPr anchor="ctr"/>
          <a:lstStyle/>
          <a:p>
            <a:pPr algn="ctr" eaLnBrk="0" hangingPunct="0">
              <a:defRPr/>
            </a:pPr>
            <a:r>
              <a:rPr lang="en-US" sz="4000" b="1" kern="0" dirty="0">
                <a:solidFill>
                  <a:schemeClr val="accent6">
                    <a:lumMod val="75000"/>
                  </a:schemeClr>
                </a:solidFill>
                <a:effectLst/>
                <a:latin typeface="Calibri" panose="020F0502020204030204" pitchFamily="34" charset="0"/>
                <a:ea typeface="+mj-ea"/>
                <a:cs typeface="+mj-cs"/>
              </a:rPr>
              <a:t>Hydraulic Modeling of the Period of Record</a:t>
            </a:r>
          </a:p>
        </p:txBody>
      </p:sp>
      <p:sp>
        <p:nvSpPr>
          <p:cNvPr id="38" name="TextBox 37"/>
          <p:cNvSpPr txBox="1"/>
          <p:nvPr/>
        </p:nvSpPr>
        <p:spPr>
          <a:xfrm>
            <a:off x="1666875" y="4713289"/>
            <a:ext cx="1428750" cy="809625"/>
          </a:xfrm>
          <a:prstGeom prst="rect">
            <a:avLst/>
          </a:prstGeom>
          <a:noFill/>
          <a:ln>
            <a:noFill/>
          </a:ln>
        </p:spPr>
        <p:txBody>
          <a:bodyPr>
            <a:spAutoFit/>
          </a:bodyPr>
          <a:lstStyle/>
          <a:p>
            <a:pPr algn="ctr">
              <a:lnSpc>
                <a:spcPts val="2800"/>
              </a:lnSpc>
              <a:defRPr/>
            </a:pPr>
            <a:r>
              <a:rPr lang="en-US" sz="2800" b="1" dirty="0">
                <a:solidFill>
                  <a:srgbClr val="66CCFF"/>
                </a:solidFill>
                <a:effectLst/>
                <a:latin typeface="Calibri" panose="020F0502020204030204" pitchFamily="34" charset="0"/>
              </a:rPr>
              <a:t>Yolo Bypass</a:t>
            </a:r>
          </a:p>
        </p:txBody>
      </p:sp>
      <p:cxnSp>
        <p:nvCxnSpPr>
          <p:cNvPr id="50203" name="Straight Arrow Connector 38"/>
          <p:cNvCxnSpPr>
            <a:cxnSpLocks noChangeShapeType="1"/>
          </p:cNvCxnSpPr>
          <p:nvPr/>
        </p:nvCxnSpPr>
        <p:spPr bwMode="auto">
          <a:xfrm>
            <a:off x="2295526" y="5581651"/>
            <a:ext cx="9525" cy="809625"/>
          </a:xfrm>
          <a:prstGeom prst="straightConnector1">
            <a:avLst/>
          </a:prstGeom>
          <a:noFill/>
          <a:ln w="57150" algn="ctr">
            <a:solidFill>
              <a:srgbClr val="66CCFF"/>
            </a:solidFill>
            <a:round/>
            <a:headEnd/>
            <a:tailEnd type="arrow" w="med" len="med"/>
          </a:ln>
          <a:extLst>
            <a:ext uri="{909E8E84-426E-40DD-AFC4-6F175D3DCCD1}">
              <a14:hiddenFill xmlns:a14="http://schemas.microsoft.com/office/drawing/2010/main">
                <a:noFill/>
              </a14:hiddenFill>
            </a:ext>
          </a:extLst>
        </p:spPr>
      </p:cxnSp>
      <p:cxnSp>
        <p:nvCxnSpPr>
          <p:cNvPr id="50204" name="Straight Arrow Connector 41"/>
          <p:cNvCxnSpPr>
            <a:cxnSpLocks noChangeShapeType="1"/>
          </p:cNvCxnSpPr>
          <p:nvPr/>
        </p:nvCxnSpPr>
        <p:spPr bwMode="auto">
          <a:xfrm>
            <a:off x="2047876" y="3886200"/>
            <a:ext cx="219075" cy="781050"/>
          </a:xfrm>
          <a:prstGeom prst="straightConnector1">
            <a:avLst/>
          </a:prstGeom>
          <a:noFill/>
          <a:ln w="57150" algn="ctr">
            <a:solidFill>
              <a:srgbClr val="66CCFF"/>
            </a:solidFill>
            <a:round/>
            <a:headEnd/>
            <a:tailEnd type="arrow" w="med" len="med"/>
          </a:ln>
          <a:extLst>
            <a:ext uri="{909E8E84-426E-40DD-AFC4-6F175D3DCCD1}">
              <a14:hiddenFill xmlns:a14="http://schemas.microsoft.com/office/drawing/2010/main">
                <a:noFill/>
              </a14:hiddenFill>
            </a:ext>
          </a:extLst>
        </p:spPr>
      </p:cxn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1215" name="Straight Arrow Connector 19"/>
          <p:cNvCxnSpPr>
            <a:cxnSpLocks noChangeShapeType="1"/>
          </p:cNvCxnSpPr>
          <p:nvPr/>
        </p:nvCxnSpPr>
        <p:spPr bwMode="auto">
          <a:xfrm flipH="1">
            <a:off x="9164955" y="1495426"/>
            <a:ext cx="457200" cy="314325"/>
          </a:xfrm>
          <a:prstGeom prst="straightConnector1">
            <a:avLst/>
          </a:prstGeom>
          <a:noFill/>
          <a:ln w="28575" algn="ctr">
            <a:solidFill>
              <a:schemeClr val="bg1">
                <a:lumMod val="65000"/>
              </a:schemeClr>
            </a:solidFill>
            <a:round/>
            <a:headEnd/>
            <a:tailEnd type="arrow" w="med" len="med"/>
          </a:ln>
          <a:extLst>
            <a:ext uri="{909E8E84-426E-40DD-AFC4-6F175D3DCCD1}">
              <a14:hiddenFill xmlns:a14="http://schemas.microsoft.com/office/drawing/2010/main">
                <a:noFill/>
              </a14:hiddenFill>
            </a:ext>
          </a:extLst>
        </p:spPr>
      </p:cxnSp>
      <p:sp>
        <p:nvSpPr>
          <p:cNvPr id="22" name="TextBox 21"/>
          <p:cNvSpPr txBox="1"/>
          <p:nvPr/>
        </p:nvSpPr>
        <p:spPr>
          <a:xfrm rot="19565778">
            <a:off x="8584208" y="3710981"/>
            <a:ext cx="1340164" cy="646113"/>
          </a:xfrm>
          <a:prstGeom prst="rect">
            <a:avLst/>
          </a:prstGeom>
          <a:noFill/>
        </p:spPr>
        <p:txBody>
          <a:bodyPr wrap="square">
            <a:spAutoFit/>
          </a:bodyPr>
          <a:lstStyle/>
          <a:p>
            <a:pPr>
              <a:defRPr/>
            </a:pPr>
            <a:r>
              <a:rPr lang="en-US" dirty="0">
                <a:solidFill>
                  <a:schemeClr val="bg1">
                    <a:lumMod val="65000"/>
                  </a:schemeClr>
                </a:solidFill>
                <a:effectLst/>
                <a:latin typeface="Calibri" panose="020F0502020204030204" pitchFamily="34" charset="0"/>
              </a:rPr>
              <a:t>Sacramento Weir</a:t>
            </a:r>
          </a:p>
        </p:txBody>
      </p:sp>
      <p:cxnSp>
        <p:nvCxnSpPr>
          <p:cNvPr id="51224" name="Straight Arrow Connector 29"/>
          <p:cNvCxnSpPr>
            <a:cxnSpLocks noChangeShapeType="1"/>
          </p:cNvCxnSpPr>
          <p:nvPr/>
        </p:nvCxnSpPr>
        <p:spPr bwMode="auto">
          <a:xfrm flipH="1">
            <a:off x="9431656" y="600076"/>
            <a:ext cx="85725" cy="942975"/>
          </a:xfrm>
          <a:prstGeom prst="straightConnector1">
            <a:avLst/>
          </a:prstGeom>
          <a:noFill/>
          <a:ln w="28575" algn="ctr">
            <a:solidFill>
              <a:schemeClr val="bg1">
                <a:lumMod val="65000"/>
              </a:schemeClr>
            </a:solidFill>
            <a:round/>
            <a:headEnd/>
            <a:tailEnd type="arrow" w="med" len="med"/>
          </a:ln>
          <a:extLst>
            <a:ext uri="{909E8E84-426E-40DD-AFC4-6F175D3DCCD1}">
              <a14:hiddenFill xmlns:a14="http://schemas.microsoft.com/office/drawing/2010/main">
                <a:noFill/>
              </a14:hiddenFill>
            </a:ext>
          </a:extLst>
        </p:spPr>
      </p:cxnSp>
      <p:sp>
        <p:nvSpPr>
          <p:cNvPr id="51202"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fld id="{69523A73-B98E-4DDB-8509-3290701FF352}" type="slidenum">
              <a:rPr lang="en-US" altLang="en-US">
                <a:latin typeface="Calibri" panose="020F0502020204030204" pitchFamily="34" charset="0"/>
              </a:rPr>
              <a:pPr eaLnBrk="1" hangingPunct="1"/>
              <a:t>54</a:t>
            </a:fld>
            <a:endParaRPr lang="en-US" altLang="en-US" dirty="0">
              <a:latin typeface="Calibri" panose="020F0502020204030204" pitchFamily="34" charset="0"/>
            </a:endParaRPr>
          </a:p>
        </p:txBody>
      </p:sp>
      <p:pic>
        <p:nvPicPr>
          <p:cNvPr id="51203" name="Picture 1" descr="image001"/>
          <p:cNvPicPr>
            <a:picLocks noChangeAspect="1" noChangeArrowheads="1"/>
          </p:cNvPicPr>
          <p:nvPr/>
        </p:nvPicPr>
        <p:blipFill>
          <a:blip r:embed="rId2">
            <a:extLst>
              <a:ext uri="{28A0092B-C50C-407E-A947-70E740481C1C}">
                <a14:useLocalDpi xmlns:a14="http://schemas.microsoft.com/office/drawing/2010/main" val="0"/>
              </a:ext>
            </a:extLst>
          </a:blip>
          <a:srcRect l="10805" r="7204"/>
          <a:stretch>
            <a:fillRect/>
          </a:stretch>
        </p:blipFill>
        <p:spPr bwMode="auto">
          <a:xfrm>
            <a:off x="1703388" y="361951"/>
            <a:ext cx="6521450" cy="608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1204" name="Straight Arrow Connector 5"/>
          <p:cNvCxnSpPr>
            <a:cxnSpLocks noChangeShapeType="1"/>
          </p:cNvCxnSpPr>
          <p:nvPr/>
        </p:nvCxnSpPr>
        <p:spPr bwMode="auto">
          <a:xfrm flipH="1" flipV="1">
            <a:off x="6237288" y="4894263"/>
            <a:ext cx="666750" cy="76200"/>
          </a:xfrm>
          <a:prstGeom prst="straightConnector1">
            <a:avLst/>
          </a:prstGeom>
          <a:noFill/>
          <a:ln w="57150" algn="ctr">
            <a:solidFill>
              <a:srgbClr val="FFFF00"/>
            </a:solidFill>
            <a:round/>
            <a:headEnd/>
            <a:tailEnd type="arrow" w="med" len="med"/>
          </a:ln>
          <a:extLst>
            <a:ext uri="{909E8E84-426E-40DD-AFC4-6F175D3DCCD1}">
              <a14:hiddenFill xmlns:a14="http://schemas.microsoft.com/office/drawing/2010/main">
                <a:noFill/>
              </a14:hiddenFill>
            </a:ext>
          </a:extLst>
        </p:spPr>
      </p:cxnSp>
      <p:cxnSp>
        <p:nvCxnSpPr>
          <p:cNvPr id="51205" name="Straight Arrow Connector 6"/>
          <p:cNvCxnSpPr>
            <a:cxnSpLocks noChangeShapeType="1"/>
          </p:cNvCxnSpPr>
          <p:nvPr/>
        </p:nvCxnSpPr>
        <p:spPr bwMode="auto">
          <a:xfrm>
            <a:off x="4219576" y="2763838"/>
            <a:ext cx="219075" cy="855662"/>
          </a:xfrm>
          <a:prstGeom prst="straightConnector1">
            <a:avLst/>
          </a:prstGeom>
          <a:noFill/>
          <a:ln w="57150" algn="ctr">
            <a:solidFill>
              <a:srgbClr val="FFFF00"/>
            </a:solidFill>
            <a:round/>
            <a:headEnd/>
            <a:tailEnd type="arrow" w="med" len="med"/>
          </a:ln>
          <a:extLst>
            <a:ext uri="{909E8E84-426E-40DD-AFC4-6F175D3DCCD1}">
              <a14:hiddenFill xmlns:a14="http://schemas.microsoft.com/office/drawing/2010/main">
                <a:noFill/>
              </a14:hiddenFill>
            </a:ext>
          </a:extLst>
        </p:spPr>
      </p:cxnSp>
      <p:sp>
        <p:nvSpPr>
          <p:cNvPr id="8" name="TextBox 7"/>
          <p:cNvSpPr txBox="1"/>
          <p:nvPr/>
        </p:nvSpPr>
        <p:spPr>
          <a:xfrm>
            <a:off x="3990975" y="2181226"/>
            <a:ext cx="1962150" cy="811213"/>
          </a:xfrm>
          <a:prstGeom prst="rect">
            <a:avLst/>
          </a:prstGeom>
          <a:noFill/>
        </p:spPr>
        <p:txBody>
          <a:bodyPr>
            <a:spAutoFit/>
          </a:bodyPr>
          <a:lstStyle/>
          <a:p>
            <a:pPr algn="ctr">
              <a:lnSpc>
                <a:spcPts val="2800"/>
              </a:lnSpc>
              <a:defRPr/>
            </a:pPr>
            <a:r>
              <a:rPr lang="en-US" sz="2800" b="1" dirty="0">
                <a:solidFill>
                  <a:srgbClr val="FFFF00"/>
                </a:solidFill>
                <a:effectLst/>
                <a:latin typeface="Calibri" panose="020F0502020204030204" pitchFamily="34" charset="0"/>
              </a:rPr>
              <a:t>Sacramento River</a:t>
            </a:r>
          </a:p>
        </p:txBody>
      </p:sp>
      <p:sp>
        <p:nvSpPr>
          <p:cNvPr id="9" name="TextBox 8"/>
          <p:cNvSpPr txBox="1"/>
          <p:nvPr/>
        </p:nvSpPr>
        <p:spPr>
          <a:xfrm>
            <a:off x="6477000" y="4429126"/>
            <a:ext cx="1962150" cy="811213"/>
          </a:xfrm>
          <a:prstGeom prst="rect">
            <a:avLst/>
          </a:prstGeom>
          <a:noFill/>
        </p:spPr>
        <p:txBody>
          <a:bodyPr>
            <a:spAutoFit/>
          </a:bodyPr>
          <a:lstStyle/>
          <a:p>
            <a:pPr algn="ctr">
              <a:lnSpc>
                <a:spcPts val="2800"/>
              </a:lnSpc>
              <a:defRPr/>
            </a:pPr>
            <a:r>
              <a:rPr lang="en-US" sz="2800" b="1" dirty="0">
                <a:solidFill>
                  <a:srgbClr val="FFFF00"/>
                </a:solidFill>
                <a:effectLst/>
                <a:latin typeface="Calibri" panose="020F0502020204030204" pitchFamily="34" charset="0"/>
              </a:rPr>
              <a:t>American River</a:t>
            </a:r>
          </a:p>
        </p:txBody>
      </p:sp>
      <p:cxnSp>
        <p:nvCxnSpPr>
          <p:cNvPr id="51208" name="Straight Arrow Connector 11"/>
          <p:cNvCxnSpPr>
            <a:cxnSpLocks noChangeShapeType="1"/>
          </p:cNvCxnSpPr>
          <p:nvPr/>
        </p:nvCxnSpPr>
        <p:spPr bwMode="auto">
          <a:xfrm flipH="1">
            <a:off x="4276726" y="4826000"/>
            <a:ext cx="498475" cy="160338"/>
          </a:xfrm>
          <a:prstGeom prst="straightConnector1">
            <a:avLst/>
          </a:prstGeom>
          <a:noFill/>
          <a:ln w="38100" algn="ctr">
            <a:solidFill>
              <a:schemeClr val="bg1"/>
            </a:solidFill>
            <a:round/>
            <a:headEnd/>
            <a:tailEnd type="arrow" w="med" len="med"/>
          </a:ln>
          <a:extLst>
            <a:ext uri="{909E8E84-426E-40DD-AFC4-6F175D3DCCD1}">
              <a14:hiddenFill xmlns:a14="http://schemas.microsoft.com/office/drawing/2010/main">
                <a:noFill/>
              </a14:hiddenFill>
            </a:ext>
          </a:extLst>
        </p:spPr>
      </p:cxnSp>
      <p:cxnSp>
        <p:nvCxnSpPr>
          <p:cNvPr id="51209" name="Straight Arrow Connector 12"/>
          <p:cNvCxnSpPr>
            <a:cxnSpLocks noChangeShapeType="1"/>
          </p:cNvCxnSpPr>
          <p:nvPr/>
        </p:nvCxnSpPr>
        <p:spPr bwMode="auto">
          <a:xfrm>
            <a:off x="3146426" y="1270000"/>
            <a:ext cx="15875" cy="387350"/>
          </a:xfrm>
          <a:prstGeom prst="straightConnector1">
            <a:avLst/>
          </a:prstGeom>
          <a:noFill/>
          <a:ln w="38100" algn="ctr">
            <a:solidFill>
              <a:schemeClr val="bg1"/>
            </a:solidFill>
            <a:round/>
            <a:headEnd/>
            <a:tailEnd type="arrow" w="med" len="med"/>
          </a:ln>
          <a:extLst>
            <a:ext uri="{909E8E84-426E-40DD-AFC4-6F175D3DCCD1}">
              <a14:hiddenFill xmlns:a14="http://schemas.microsoft.com/office/drawing/2010/main">
                <a:noFill/>
              </a14:hiddenFill>
            </a:ext>
          </a:extLst>
        </p:spPr>
      </p:cxnSp>
      <p:sp>
        <p:nvSpPr>
          <p:cNvPr id="15" name="TextBox 14"/>
          <p:cNvSpPr txBox="1"/>
          <p:nvPr/>
        </p:nvSpPr>
        <p:spPr>
          <a:xfrm>
            <a:off x="2986089" y="4351338"/>
            <a:ext cx="1724025" cy="811212"/>
          </a:xfrm>
          <a:prstGeom prst="rect">
            <a:avLst/>
          </a:prstGeom>
          <a:noFill/>
        </p:spPr>
        <p:txBody>
          <a:bodyPr wrap="square">
            <a:spAutoFit/>
          </a:bodyPr>
          <a:lstStyle/>
          <a:p>
            <a:pPr algn="ctr">
              <a:lnSpc>
                <a:spcPts val="2800"/>
              </a:lnSpc>
              <a:defRPr/>
            </a:pPr>
            <a:r>
              <a:rPr lang="en-US" sz="2400" b="1" dirty="0">
                <a:solidFill>
                  <a:schemeClr val="bg1"/>
                </a:solidFill>
                <a:effectLst/>
                <a:latin typeface="Calibri" panose="020F0502020204030204" pitchFamily="34" charset="0"/>
              </a:rPr>
              <a:t>Sacramento Weir</a:t>
            </a:r>
          </a:p>
        </p:txBody>
      </p:sp>
      <p:sp>
        <p:nvSpPr>
          <p:cNvPr id="16" name="TextBox 15"/>
          <p:cNvSpPr txBox="1"/>
          <p:nvPr/>
        </p:nvSpPr>
        <p:spPr>
          <a:xfrm>
            <a:off x="2047876" y="1627189"/>
            <a:ext cx="1616075" cy="809625"/>
          </a:xfrm>
          <a:prstGeom prst="rect">
            <a:avLst/>
          </a:prstGeom>
          <a:noFill/>
        </p:spPr>
        <p:txBody>
          <a:bodyPr>
            <a:spAutoFit/>
          </a:bodyPr>
          <a:lstStyle/>
          <a:p>
            <a:pPr algn="ctr">
              <a:lnSpc>
                <a:spcPts val="2800"/>
              </a:lnSpc>
              <a:defRPr/>
            </a:pPr>
            <a:r>
              <a:rPr lang="en-US" sz="2400" b="1" dirty="0">
                <a:solidFill>
                  <a:schemeClr val="bg1"/>
                </a:solidFill>
                <a:effectLst/>
                <a:latin typeface="Calibri" panose="020F0502020204030204" pitchFamily="34" charset="0"/>
              </a:rPr>
              <a:t>Fremont Weir</a:t>
            </a:r>
          </a:p>
        </p:txBody>
      </p:sp>
      <p:cxnSp>
        <p:nvCxnSpPr>
          <p:cNvPr id="51212" name="Straight Arrow Connector 16"/>
          <p:cNvCxnSpPr>
            <a:cxnSpLocks noChangeShapeType="1"/>
          </p:cNvCxnSpPr>
          <p:nvPr/>
        </p:nvCxnSpPr>
        <p:spPr bwMode="auto">
          <a:xfrm>
            <a:off x="9603106" y="1276351"/>
            <a:ext cx="333375" cy="4352925"/>
          </a:xfrm>
          <a:prstGeom prst="straightConnector1">
            <a:avLst/>
          </a:prstGeom>
          <a:noFill/>
          <a:ln w="28575" algn="ctr">
            <a:solidFill>
              <a:srgbClr val="00B0F0"/>
            </a:solidFill>
            <a:round/>
            <a:headEnd/>
            <a:tailEnd type="arrow" w="med" len="med"/>
          </a:ln>
          <a:extLst>
            <a:ext uri="{909E8E84-426E-40DD-AFC4-6F175D3DCCD1}">
              <a14:hiddenFill xmlns:a14="http://schemas.microsoft.com/office/drawing/2010/main">
                <a:noFill/>
              </a14:hiddenFill>
            </a:ext>
          </a:extLst>
        </p:spPr>
      </p:cxnSp>
      <p:cxnSp>
        <p:nvCxnSpPr>
          <p:cNvPr id="51213" name="Straight Arrow Connector 17"/>
          <p:cNvCxnSpPr>
            <a:cxnSpLocks noChangeShapeType="1"/>
          </p:cNvCxnSpPr>
          <p:nvPr/>
        </p:nvCxnSpPr>
        <p:spPr bwMode="auto">
          <a:xfrm flipH="1">
            <a:off x="9841231" y="4076701"/>
            <a:ext cx="1057275" cy="257175"/>
          </a:xfrm>
          <a:prstGeom prst="straightConnector1">
            <a:avLst/>
          </a:prstGeom>
          <a:noFill/>
          <a:ln w="28575" algn="ctr">
            <a:solidFill>
              <a:srgbClr val="00B0F0"/>
            </a:solidFill>
            <a:round/>
            <a:headEnd/>
            <a:tailEnd type="arrow" w="med" len="med"/>
          </a:ln>
          <a:extLst>
            <a:ext uri="{909E8E84-426E-40DD-AFC4-6F175D3DCCD1}">
              <a14:hiddenFill xmlns:a14="http://schemas.microsoft.com/office/drawing/2010/main">
                <a:noFill/>
              </a14:hiddenFill>
            </a:ext>
          </a:extLst>
        </p:spPr>
      </p:cxnSp>
      <p:cxnSp>
        <p:nvCxnSpPr>
          <p:cNvPr id="51214" name="Straight Arrow Connector 18"/>
          <p:cNvCxnSpPr>
            <a:cxnSpLocks noChangeShapeType="1"/>
          </p:cNvCxnSpPr>
          <p:nvPr/>
        </p:nvCxnSpPr>
        <p:spPr bwMode="auto">
          <a:xfrm flipH="1">
            <a:off x="9298305" y="3857626"/>
            <a:ext cx="457200" cy="314325"/>
          </a:xfrm>
          <a:prstGeom prst="straightConnector1">
            <a:avLst/>
          </a:prstGeom>
          <a:noFill/>
          <a:ln w="28575" algn="ctr">
            <a:solidFill>
              <a:schemeClr val="bg1">
                <a:lumMod val="65000"/>
              </a:schemeClr>
            </a:solidFill>
            <a:round/>
            <a:headEnd/>
            <a:tailEnd type="arrow" w="med" len="med"/>
          </a:ln>
          <a:extLst>
            <a:ext uri="{909E8E84-426E-40DD-AFC4-6F175D3DCCD1}">
              <a14:hiddenFill xmlns:a14="http://schemas.microsoft.com/office/drawing/2010/main">
                <a:noFill/>
              </a14:hiddenFill>
            </a:ext>
          </a:extLst>
        </p:spPr>
      </p:cxnSp>
      <p:sp>
        <p:nvSpPr>
          <p:cNvPr id="21" name="TextBox 20"/>
          <p:cNvSpPr txBox="1"/>
          <p:nvPr/>
        </p:nvSpPr>
        <p:spPr>
          <a:xfrm rot="20741020">
            <a:off x="10068243" y="3824923"/>
            <a:ext cx="1085850" cy="646112"/>
          </a:xfrm>
          <a:prstGeom prst="rect">
            <a:avLst/>
          </a:prstGeom>
          <a:noFill/>
        </p:spPr>
        <p:txBody>
          <a:bodyPr>
            <a:spAutoFit/>
          </a:bodyPr>
          <a:lstStyle/>
          <a:p>
            <a:pPr>
              <a:defRPr/>
            </a:pPr>
            <a:r>
              <a:rPr lang="en-US" dirty="0">
                <a:solidFill>
                  <a:srgbClr val="00B0F0"/>
                </a:solidFill>
                <a:effectLst/>
                <a:latin typeface="Calibri" panose="020F0502020204030204" pitchFamily="34" charset="0"/>
              </a:rPr>
              <a:t>American River</a:t>
            </a:r>
          </a:p>
        </p:txBody>
      </p:sp>
      <p:sp>
        <p:nvSpPr>
          <p:cNvPr id="23" name="TextBox 22"/>
          <p:cNvSpPr txBox="1"/>
          <p:nvPr/>
        </p:nvSpPr>
        <p:spPr>
          <a:xfrm rot="19565778">
            <a:off x="8545734" y="1487747"/>
            <a:ext cx="1020532" cy="646113"/>
          </a:xfrm>
          <a:prstGeom prst="rect">
            <a:avLst/>
          </a:prstGeom>
          <a:noFill/>
        </p:spPr>
        <p:txBody>
          <a:bodyPr wrap="square">
            <a:spAutoFit/>
          </a:bodyPr>
          <a:lstStyle/>
          <a:p>
            <a:pPr>
              <a:defRPr/>
            </a:pPr>
            <a:r>
              <a:rPr lang="en-US" dirty="0">
                <a:solidFill>
                  <a:schemeClr val="bg1">
                    <a:lumMod val="65000"/>
                  </a:schemeClr>
                </a:solidFill>
                <a:effectLst/>
                <a:latin typeface="Calibri" panose="020F0502020204030204" pitchFamily="34" charset="0"/>
              </a:rPr>
              <a:t>Fremont Weir</a:t>
            </a:r>
          </a:p>
        </p:txBody>
      </p:sp>
      <p:sp>
        <p:nvSpPr>
          <p:cNvPr id="24" name="TextBox 23"/>
          <p:cNvSpPr txBox="1"/>
          <p:nvPr/>
        </p:nvSpPr>
        <p:spPr>
          <a:xfrm rot="5117635">
            <a:off x="8940169" y="2786077"/>
            <a:ext cx="1957369" cy="369332"/>
          </a:xfrm>
          <a:prstGeom prst="rect">
            <a:avLst/>
          </a:prstGeom>
          <a:noFill/>
        </p:spPr>
        <p:txBody>
          <a:bodyPr wrap="square">
            <a:spAutoFit/>
          </a:bodyPr>
          <a:lstStyle/>
          <a:p>
            <a:pPr>
              <a:defRPr/>
            </a:pPr>
            <a:r>
              <a:rPr lang="en-US" dirty="0">
                <a:solidFill>
                  <a:srgbClr val="00B0F0"/>
                </a:solidFill>
                <a:effectLst/>
                <a:latin typeface="Calibri" panose="020F0502020204030204" pitchFamily="34" charset="0"/>
              </a:rPr>
              <a:t>Sacramento River</a:t>
            </a:r>
          </a:p>
        </p:txBody>
      </p:sp>
      <p:cxnSp>
        <p:nvCxnSpPr>
          <p:cNvPr id="51220" name="Straight Arrow Connector 24"/>
          <p:cNvCxnSpPr>
            <a:cxnSpLocks noChangeShapeType="1"/>
          </p:cNvCxnSpPr>
          <p:nvPr/>
        </p:nvCxnSpPr>
        <p:spPr bwMode="auto">
          <a:xfrm flipH="1">
            <a:off x="9626919" y="962025"/>
            <a:ext cx="852487" cy="857250"/>
          </a:xfrm>
          <a:prstGeom prst="straightConnector1">
            <a:avLst/>
          </a:prstGeom>
          <a:noFill/>
          <a:ln w="28575" algn="ctr">
            <a:solidFill>
              <a:srgbClr val="00B0F0"/>
            </a:solidFill>
            <a:round/>
            <a:headEnd/>
            <a:tailEnd type="arrow" w="med" len="med"/>
          </a:ln>
          <a:extLst>
            <a:ext uri="{909E8E84-426E-40DD-AFC4-6F175D3DCCD1}">
              <a14:hiddenFill xmlns:a14="http://schemas.microsoft.com/office/drawing/2010/main">
                <a:noFill/>
              </a14:hiddenFill>
            </a:ext>
          </a:extLst>
        </p:spPr>
      </p:cxnSp>
      <p:sp>
        <p:nvSpPr>
          <p:cNvPr id="26" name="TextBox 25"/>
          <p:cNvSpPr txBox="1"/>
          <p:nvPr/>
        </p:nvSpPr>
        <p:spPr>
          <a:xfrm rot="18939518">
            <a:off x="9968230" y="1062673"/>
            <a:ext cx="1085850" cy="646112"/>
          </a:xfrm>
          <a:prstGeom prst="rect">
            <a:avLst/>
          </a:prstGeom>
          <a:noFill/>
        </p:spPr>
        <p:txBody>
          <a:bodyPr>
            <a:spAutoFit/>
          </a:bodyPr>
          <a:lstStyle/>
          <a:p>
            <a:pPr>
              <a:defRPr/>
            </a:pPr>
            <a:r>
              <a:rPr lang="en-US" dirty="0">
                <a:solidFill>
                  <a:srgbClr val="00B0F0"/>
                </a:solidFill>
                <a:effectLst/>
                <a:latin typeface="Calibri" panose="020F0502020204030204" pitchFamily="34" charset="0"/>
              </a:rPr>
              <a:t>Feather River</a:t>
            </a:r>
          </a:p>
        </p:txBody>
      </p:sp>
      <p:cxnSp>
        <p:nvCxnSpPr>
          <p:cNvPr id="51222" name="Straight Arrow Connector 26"/>
          <p:cNvCxnSpPr>
            <a:cxnSpLocks noChangeShapeType="1"/>
          </p:cNvCxnSpPr>
          <p:nvPr/>
        </p:nvCxnSpPr>
        <p:spPr bwMode="auto">
          <a:xfrm>
            <a:off x="3165476" y="403225"/>
            <a:ext cx="53975" cy="376238"/>
          </a:xfrm>
          <a:prstGeom prst="straightConnector1">
            <a:avLst/>
          </a:prstGeom>
          <a:noFill/>
          <a:ln w="38100" algn="ctr">
            <a:solidFill>
              <a:srgbClr val="66CCFF"/>
            </a:solidFill>
            <a:round/>
            <a:headEnd/>
            <a:tailEnd type="arrow" w="med" len="med"/>
          </a:ln>
          <a:extLst>
            <a:ext uri="{909E8E84-426E-40DD-AFC4-6F175D3DCCD1}">
              <a14:hiddenFill xmlns:a14="http://schemas.microsoft.com/office/drawing/2010/main">
                <a:noFill/>
              </a14:hiddenFill>
            </a:ext>
          </a:extLst>
        </p:spPr>
      </p:cxnSp>
      <p:sp>
        <p:nvSpPr>
          <p:cNvPr id="28" name="TextBox 27"/>
          <p:cNvSpPr txBox="1"/>
          <p:nvPr/>
        </p:nvSpPr>
        <p:spPr>
          <a:xfrm>
            <a:off x="1905001" y="342901"/>
            <a:ext cx="1616075" cy="811213"/>
          </a:xfrm>
          <a:prstGeom prst="rect">
            <a:avLst/>
          </a:prstGeom>
          <a:noFill/>
        </p:spPr>
        <p:txBody>
          <a:bodyPr>
            <a:spAutoFit/>
          </a:bodyPr>
          <a:lstStyle/>
          <a:p>
            <a:pPr algn="ctr">
              <a:lnSpc>
                <a:spcPts val="2800"/>
              </a:lnSpc>
              <a:defRPr/>
            </a:pPr>
            <a:r>
              <a:rPr lang="en-US" sz="2400" b="1" dirty="0">
                <a:solidFill>
                  <a:srgbClr val="66CCFF"/>
                </a:solidFill>
                <a:effectLst/>
                <a:latin typeface="Calibri" panose="020F0502020204030204" pitchFamily="34" charset="0"/>
              </a:rPr>
              <a:t>Sutter Bypass</a:t>
            </a:r>
          </a:p>
        </p:txBody>
      </p:sp>
      <p:sp>
        <p:nvSpPr>
          <p:cNvPr id="33" name="TextBox 32"/>
          <p:cNvSpPr txBox="1"/>
          <p:nvPr/>
        </p:nvSpPr>
        <p:spPr>
          <a:xfrm rot="20948033">
            <a:off x="8660131" y="539751"/>
            <a:ext cx="968375" cy="646113"/>
          </a:xfrm>
          <a:prstGeom prst="rect">
            <a:avLst/>
          </a:prstGeom>
          <a:noFill/>
        </p:spPr>
        <p:txBody>
          <a:bodyPr>
            <a:spAutoFit/>
          </a:bodyPr>
          <a:lstStyle/>
          <a:p>
            <a:pPr>
              <a:defRPr/>
            </a:pPr>
            <a:r>
              <a:rPr lang="en-US" dirty="0">
                <a:solidFill>
                  <a:schemeClr val="bg1">
                    <a:lumMod val="65000"/>
                  </a:schemeClr>
                </a:solidFill>
                <a:effectLst/>
                <a:latin typeface="Calibri" panose="020F0502020204030204" pitchFamily="34" charset="0"/>
              </a:rPr>
              <a:t>Sutter Bypass</a:t>
            </a:r>
          </a:p>
        </p:txBody>
      </p:sp>
      <p:sp>
        <p:nvSpPr>
          <p:cNvPr id="34" name="TextBox 33"/>
          <p:cNvSpPr txBox="1"/>
          <p:nvPr/>
        </p:nvSpPr>
        <p:spPr>
          <a:xfrm>
            <a:off x="2066925" y="6464300"/>
            <a:ext cx="4762500" cy="456407"/>
          </a:xfrm>
          <a:prstGeom prst="rect">
            <a:avLst/>
          </a:prstGeom>
          <a:noFill/>
        </p:spPr>
        <p:txBody>
          <a:bodyPr>
            <a:spAutoFit/>
          </a:bodyPr>
          <a:lstStyle/>
          <a:p>
            <a:pPr algn="ctr">
              <a:lnSpc>
                <a:spcPts val="2800"/>
              </a:lnSpc>
              <a:defRPr/>
            </a:pPr>
            <a:r>
              <a:rPr lang="en-US" sz="2800" b="1" dirty="0">
                <a:effectLst/>
                <a:latin typeface="Calibri" panose="020F0502020204030204" pitchFamily="34" charset="0"/>
              </a:rPr>
              <a:t>Sacramento-</a:t>
            </a:r>
            <a:r>
              <a:rPr lang="en-US" sz="2800" b="1" dirty="0" err="1">
                <a:effectLst/>
                <a:latin typeface="Calibri" panose="020F0502020204030204" pitchFamily="34" charset="0"/>
              </a:rPr>
              <a:t>SanJoaquin</a:t>
            </a:r>
            <a:r>
              <a:rPr lang="en-US" sz="2800" b="1" dirty="0">
                <a:effectLst/>
                <a:latin typeface="Calibri" panose="020F0502020204030204" pitchFamily="34" charset="0"/>
              </a:rPr>
              <a:t> Delta</a:t>
            </a:r>
          </a:p>
        </p:txBody>
      </p:sp>
      <p:sp>
        <p:nvSpPr>
          <p:cNvPr id="35" name="TextBox 34"/>
          <p:cNvSpPr txBox="1"/>
          <p:nvPr/>
        </p:nvSpPr>
        <p:spPr>
          <a:xfrm>
            <a:off x="9620568" y="5773738"/>
            <a:ext cx="1085850" cy="368300"/>
          </a:xfrm>
          <a:prstGeom prst="rect">
            <a:avLst/>
          </a:prstGeom>
          <a:noFill/>
        </p:spPr>
        <p:txBody>
          <a:bodyPr>
            <a:spAutoFit/>
          </a:bodyPr>
          <a:lstStyle/>
          <a:p>
            <a:pPr>
              <a:defRPr/>
            </a:pPr>
            <a:r>
              <a:rPr lang="en-US" dirty="0">
                <a:solidFill>
                  <a:srgbClr val="00B0F0"/>
                </a:solidFill>
                <a:effectLst/>
                <a:latin typeface="Calibri" panose="020F0502020204030204" pitchFamily="34" charset="0"/>
              </a:rPr>
              <a:t>Delta</a:t>
            </a:r>
          </a:p>
        </p:txBody>
      </p:sp>
      <p:sp>
        <p:nvSpPr>
          <p:cNvPr id="36" name="Rectangle 35"/>
          <p:cNvSpPr/>
          <p:nvPr/>
        </p:nvSpPr>
        <p:spPr>
          <a:xfrm>
            <a:off x="4617152" y="4962525"/>
            <a:ext cx="2517074" cy="584775"/>
          </a:xfrm>
          <a:prstGeom prst="rect">
            <a:avLst/>
          </a:prstGeom>
          <a:noFill/>
        </p:spPr>
        <p:txBody>
          <a:bodyPr>
            <a:spAutoFit/>
            <a:scene3d>
              <a:camera prst="orthographicFront"/>
              <a:lightRig rig="flat" dir="tl"/>
            </a:scene3d>
            <a:sp3d contourW="19050" prstMaterial="clear">
              <a:bevelT w="50800" h="50800"/>
              <a:contourClr>
                <a:schemeClr val="accent5">
                  <a:tint val="70000"/>
                  <a:satMod val="180000"/>
                  <a:alpha val="70000"/>
                </a:schemeClr>
              </a:contourClr>
            </a:sp3d>
          </a:bodyPr>
          <a:lstStyle/>
          <a:p>
            <a:pPr algn="ctr">
              <a:defRPr/>
            </a:pPr>
            <a:r>
              <a:rPr lang="en-US" sz="3200" b="1" dirty="0">
                <a:ln/>
                <a:solidFill>
                  <a:schemeClr val="accent5">
                    <a:tint val="50000"/>
                    <a:satMod val="180000"/>
                  </a:schemeClr>
                </a:solidFill>
                <a:effectLst/>
                <a:latin typeface="Calibri" panose="020F0502020204030204" pitchFamily="34" charset="0"/>
              </a:rPr>
              <a:t>Sacramento</a:t>
            </a:r>
          </a:p>
        </p:txBody>
      </p:sp>
      <p:sp>
        <p:nvSpPr>
          <p:cNvPr id="10" name="Oval 9"/>
          <p:cNvSpPr/>
          <p:nvPr/>
        </p:nvSpPr>
        <p:spPr bwMode="auto">
          <a:xfrm>
            <a:off x="4576764" y="4445000"/>
            <a:ext cx="1266825" cy="996950"/>
          </a:xfrm>
          <a:prstGeom prst="ellipse">
            <a:avLst/>
          </a:prstGeom>
          <a:noFill/>
          <a:ln w="57150" cap="flat" cmpd="sng" algn="ctr">
            <a:solidFill>
              <a:srgbClr val="FF9933"/>
            </a:solidFill>
            <a:prstDash val="solid"/>
            <a:round/>
            <a:headEnd type="none" w="med" len="med"/>
            <a:tailEnd type="none" w="med" len="med"/>
          </a:ln>
          <a:effectLst/>
        </p:spPr>
        <p:txBody>
          <a:bodyPr/>
          <a:lstStyle/>
          <a:p>
            <a:pPr>
              <a:defRPr/>
            </a:pPr>
            <a:endParaRPr lang="en-US" dirty="0">
              <a:effectLst/>
              <a:latin typeface="Calibri" panose="020F0502020204030204" pitchFamily="34" charset="0"/>
            </a:endParaRPr>
          </a:p>
        </p:txBody>
      </p:sp>
      <p:cxnSp>
        <p:nvCxnSpPr>
          <p:cNvPr id="51230" name="Straight Arrow Connector 36"/>
          <p:cNvCxnSpPr>
            <a:cxnSpLocks noChangeShapeType="1"/>
          </p:cNvCxnSpPr>
          <p:nvPr/>
        </p:nvCxnSpPr>
        <p:spPr bwMode="auto">
          <a:xfrm flipH="1">
            <a:off x="3890964" y="19050"/>
            <a:ext cx="852487" cy="857250"/>
          </a:xfrm>
          <a:prstGeom prst="straightConnector1">
            <a:avLst/>
          </a:prstGeom>
          <a:noFill/>
          <a:ln w="28575" algn="ctr">
            <a:solidFill>
              <a:srgbClr val="66CCFF"/>
            </a:solidFill>
            <a:round/>
            <a:headEnd/>
            <a:tailEnd type="arrow" w="med" len="med"/>
          </a:ln>
          <a:extLst>
            <a:ext uri="{909E8E84-426E-40DD-AFC4-6F175D3DCCD1}">
              <a14:hiddenFill xmlns:a14="http://schemas.microsoft.com/office/drawing/2010/main">
                <a:noFill/>
              </a14:hiddenFill>
            </a:ext>
          </a:extLst>
        </p:spPr>
      </p:cxnSp>
      <p:sp>
        <p:nvSpPr>
          <p:cNvPr id="38" name="TextBox 37"/>
          <p:cNvSpPr txBox="1"/>
          <p:nvPr/>
        </p:nvSpPr>
        <p:spPr>
          <a:xfrm>
            <a:off x="4064795" y="352746"/>
            <a:ext cx="1962150" cy="811213"/>
          </a:xfrm>
          <a:prstGeom prst="rect">
            <a:avLst/>
          </a:prstGeom>
          <a:noFill/>
        </p:spPr>
        <p:txBody>
          <a:bodyPr>
            <a:spAutoFit/>
          </a:bodyPr>
          <a:lstStyle/>
          <a:p>
            <a:pPr algn="ctr">
              <a:lnSpc>
                <a:spcPts val="2800"/>
              </a:lnSpc>
              <a:defRPr/>
            </a:pPr>
            <a:r>
              <a:rPr lang="en-US" sz="2800" b="1" dirty="0">
                <a:solidFill>
                  <a:srgbClr val="FFFF00"/>
                </a:solidFill>
                <a:effectLst/>
                <a:latin typeface="Calibri" panose="020F0502020204030204" pitchFamily="34" charset="0"/>
              </a:rPr>
              <a:t>Feather River</a:t>
            </a:r>
          </a:p>
        </p:txBody>
      </p:sp>
      <p:sp>
        <p:nvSpPr>
          <p:cNvPr id="39" name="TextBox 38"/>
          <p:cNvSpPr txBox="1"/>
          <p:nvPr/>
        </p:nvSpPr>
        <p:spPr>
          <a:xfrm>
            <a:off x="3095625" y="5199064"/>
            <a:ext cx="1428750" cy="809625"/>
          </a:xfrm>
          <a:prstGeom prst="rect">
            <a:avLst/>
          </a:prstGeom>
          <a:noFill/>
        </p:spPr>
        <p:txBody>
          <a:bodyPr>
            <a:spAutoFit/>
          </a:bodyPr>
          <a:lstStyle/>
          <a:p>
            <a:pPr algn="ctr">
              <a:lnSpc>
                <a:spcPts val="2800"/>
              </a:lnSpc>
              <a:defRPr/>
            </a:pPr>
            <a:r>
              <a:rPr lang="en-US" sz="2400" b="1" dirty="0">
                <a:solidFill>
                  <a:srgbClr val="66CCFF"/>
                </a:solidFill>
                <a:effectLst/>
                <a:latin typeface="Calibri" panose="020F0502020204030204" pitchFamily="34" charset="0"/>
              </a:rPr>
              <a:t>Yolo Bypass</a:t>
            </a:r>
          </a:p>
        </p:txBody>
      </p:sp>
      <p:cxnSp>
        <p:nvCxnSpPr>
          <p:cNvPr id="51233" name="Straight Arrow Connector 39"/>
          <p:cNvCxnSpPr>
            <a:cxnSpLocks noChangeShapeType="1"/>
            <a:stCxn id="39" idx="2"/>
          </p:cNvCxnSpPr>
          <p:nvPr/>
        </p:nvCxnSpPr>
        <p:spPr bwMode="auto">
          <a:xfrm>
            <a:off x="3810001" y="6008688"/>
            <a:ext cx="9525" cy="392112"/>
          </a:xfrm>
          <a:prstGeom prst="straightConnector1">
            <a:avLst/>
          </a:prstGeom>
          <a:noFill/>
          <a:ln w="34925" algn="ctr">
            <a:solidFill>
              <a:srgbClr val="66CCFF"/>
            </a:solidFill>
            <a:round/>
            <a:headEnd/>
            <a:tailEnd type="arrow" w="med" len="med"/>
          </a:ln>
          <a:extLst>
            <a:ext uri="{909E8E84-426E-40DD-AFC4-6F175D3DCCD1}">
              <a14:hiddenFill xmlns:a14="http://schemas.microsoft.com/office/drawing/2010/main">
                <a:noFill/>
              </a14:hiddenFill>
            </a:ext>
          </a:extLst>
        </p:spPr>
      </p:cxnSp>
      <p:sp>
        <p:nvSpPr>
          <p:cNvPr id="43" name="TextBox 42"/>
          <p:cNvSpPr txBox="1"/>
          <p:nvPr/>
        </p:nvSpPr>
        <p:spPr>
          <a:xfrm>
            <a:off x="2238375" y="2951164"/>
            <a:ext cx="1428750" cy="809625"/>
          </a:xfrm>
          <a:prstGeom prst="rect">
            <a:avLst/>
          </a:prstGeom>
          <a:noFill/>
        </p:spPr>
        <p:txBody>
          <a:bodyPr>
            <a:spAutoFit/>
          </a:bodyPr>
          <a:lstStyle/>
          <a:p>
            <a:pPr algn="ctr">
              <a:lnSpc>
                <a:spcPts val="2800"/>
              </a:lnSpc>
              <a:defRPr/>
            </a:pPr>
            <a:r>
              <a:rPr lang="en-US" sz="2400" b="1" dirty="0">
                <a:solidFill>
                  <a:srgbClr val="66CCFF"/>
                </a:solidFill>
                <a:effectLst/>
                <a:latin typeface="Calibri" panose="020F0502020204030204" pitchFamily="34" charset="0"/>
              </a:rPr>
              <a:t>Yolo Bypass</a:t>
            </a:r>
          </a:p>
        </p:txBody>
      </p:sp>
      <p:cxnSp>
        <p:nvCxnSpPr>
          <p:cNvPr id="51235" name="Straight Arrow Connector 43"/>
          <p:cNvCxnSpPr>
            <a:cxnSpLocks noChangeShapeType="1"/>
          </p:cNvCxnSpPr>
          <p:nvPr/>
        </p:nvCxnSpPr>
        <p:spPr bwMode="auto">
          <a:xfrm>
            <a:off x="3057525" y="3733801"/>
            <a:ext cx="247650" cy="561975"/>
          </a:xfrm>
          <a:prstGeom prst="straightConnector1">
            <a:avLst/>
          </a:prstGeom>
          <a:noFill/>
          <a:ln w="34925" algn="ctr">
            <a:solidFill>
              <a:srgbClr val="66CCFF"/>
            </a:solidFill>
            <a:round/>
            <a:headEnd/>
            <a:tailEnd type="arrow" w="med" len="med"/>
          </a:ln>
          <a:extLst>
            <a:ext uri="{909E8E84-426E-40DD-AFC4-6F175D3DCCD1}">
              <a14:hiddenFill xmlns:a14="http://schemas.microsoft.com/office/drawing/2010/main">
                <a:noFill/>
              </a14:hiddenFill>
            </a:ext>
          </a:extLst>
        </p:spPr>
      </p:cxn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fld id="{3D3A9A76-C2DA-40F9-8F40-9D7A1AAF66E9}" type="slidenum">
              <a:rPr lang="en-US" altLang="en-US">
                <a:latin typeface="Calibri" panose="020F0502020204030204" pitchFamily="34" charset="0"/>
              </a:rPr>
              <a:pPr eaLnBrk="1" hangingPunct="1"/>
              <a:t>55</a:t>
            </a:fld>
            <a:endParaRPr lang="en-US" altLang="en-US" dirty="0">
              <a:latin typeface="Calibri" panose="020F0502020204030204" pitchFamily="34" charset="0"/>
            </a:endParaRPr>
          </a:p>
        </p:txBody>
      </p:sp>
      <p:pic>
        <p:nvPicPr>
          <p:cNvPr id="522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2288" y="1500188"/>
            <a:ext cx="7346950" cy="4449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p:cNvSpPr txBox="1"/>
          <p:nvPr/>
        </p:nvSpPr>
        <p:spPr>
          <a:xfrm>
            <a:off x="4094164" y="5943600"/>
            <a:ext cx="3894137" cy="369888"/>
          </a:xfrm>
          <a:prstGeom prst="rect">
            <a:avLst/>
          </a:prstGeom>
          <a:noFill/>
        </p:spPr>
        <p:txBody>
          <a:bodyPr>
            <a:spAutoFit/>
          </a:bodyPr>
          <a:lstStyle/>
          <a:p>
            <a:pPr>
              <a:defRPr/>
            </a:pPr>
            <a:r>
              <a:rPr lang="en-US" b="1" dirty="0">
                <a:effectLst/>
                <a:latin typeface="Arial" pitchFamily="34" charset="0"/>
                <a:cs typeface="Arial" pitchFamily="34" charset="0"/>
              </a:rPr>
              <a:t>Non-exceedance Probability</a:t>
            </a:r>
          </a:p>
        </p:txBody>
      </p:sp>
      <p:sp>
        <p:nvSpPr>
          <p:cNvPr id="8" name="TextBox 7"/>
          <p:cNvSpPr txBox="1"/>
          <p:nvPr/>
        </p:nvSpPr>
        <p:spPr>
          <a:xfrm rot="16200000">
            <a:off x="-484980" y="3352008"/>
            <a:ext cx="4111625" cy="369887"/>
          </a:xfrm>
          <a:prstGeom prst="rect">
            <a:avLst/>
          </a:prstGeom>
          <a:noFill/>
        </p:spPr>
        <p:txBody>
          <a:bodyPr>
            <a:spAutoFit/>
          </a:bodyPr>
          <a:lstStyle/>
          <a:p>
            <a:pPr>
              <a:defRPr/>
            </a:pPr>
            <a:r>
              <a:rPr lang="en-US" b="1" dirty="0">
                <a:effectLst/>
                <a:latin typeface="Arial" pitchFamily="34" charset="0"/>
                <a:cs typeface="Arial" pitchFamily="34" charset="0"/>
              </a:rPr>
              <a:t>Minimum Pool Elevation (ft)</a:t>
            </a:r>
          </a:p>
        </p:txBody>
      </p:sp>
      <p:sp>
        <p:nvSpPr>
          <p:cNvPr id="9" name="Line 8"/>
          <p:cNvSpPr>
            <a:spLocks noChangeShapeType="1"/>
          </p:cNvSpPr>
          <p:nvPr/>
        </p:nvSpPr>
        <p:spPr bwMode="auto">
          <a:xfrm flipH="1">
            <a:off x="2247901" y="3341688"/>
            <a:ext cx="6824663" cy="0"/>
          </a:xfrm>
          <a:prstGeom prst="line">
            <a:avLst/>
          </a:prstGeom>
          <a:noFill/>
          <a:ln w="19050">
            <a:solidFill>
              <a:srgbClr val="00B050"/>
            </a:solidFill>
            <a:round/>
            <a:headEnd/>
            <a:tailEnd/>
          </a:ln>
        </p:spPr>
        <p:txBody>
          <a:bodyPr/>
          <a:lstStyle/>
          <a:p>
            <a:pPr>
              <a:defRPr/>
            </a:pPr>
            <a:endParaRPr lang="en-US" dirty="0">
              <a:latin typeface="Calibri" panose="020F0502020204030204" pitchFamily="34" charset="0"/>
            </a:endParaRPr>
          </a:p>
        </p:txBody>
      </p:sp>
      <p:sp>
        <p:nvSpPr>
          <p:cNvPr id="52231" name="Text Box 9"/>
          <p:cNvSpPr txBox="1">
            <a:spLocks noChangeArrowheads="1"/>
          </p:cNvSpPr>
          <p:nvPr/>
        </p:nvSpPr>
        <p:spPr bwMode="auto">
          <a:xfrm>
            <a:off x="2782889" y="3105151"/>
            <a:ext cx="174307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spcBef>
                <a:spcPct val="50000"/>
              </a:spcBef>
            </a:pPr>
            <a:r>
              <a:rPr lang="en-US" altLang="en-US" sz="1200">
                <a:solidFill>
                  <a:srgbClr val="00B050"/>
                </a:solidFill>
                <a:effectLst/>
                <a:latin typeface="Arial" panose="020B0604020202020204" pitchFamily="34" charset="0"/>
              </a:rPr>
              <a:t>boat dock at 385’</a:t>
            </a:r>
            <a:endParaRPr lang="en-US" altLang="en-US" sz="1400">
              <a:solidFill>
                <a:srgbClr val="00B050"/>
              </a:solidFill>
              <a:effectLst/>
              <a:latin typeface="Arial" panose="020B0604020202020204" pitchFamily="34" charset="0"/>
            </a:endParaRPr>
          </a:p>
        </p:txBody>
      </p:sp>
      <p:sp>
        <p:nvSpPr>
          <p:cNvPr id="11" name="Title 1"/>
          <p:cNvSpPr txBox="1">
            <a:spLocks/>
          </p:cNvSpPr>
          <p:nvPr/>
        </p:nvSpPr>
        <p:spPr bwMode="auto">
          <a:xfrm>
            <a:off x="601980" y="274638"/>
            <a:ext cx="10650220" cy="1143000"/>
          </a:xfrm>
          <a:prstGeom prst="rect">
            <a:avLst/>
          </a:prstGeom>
          <a:noFill/>
          <a:ln w="9525">
            <a:noFill/>
            <a:miter lim="800000"/>
            <a:headEnd/>
            <a:tailEnd/>
          </a:ln>
          <a:effectLst/>
        </p:spPr>
        <p:txBody>
          <a:bodyPr anchor="ctr"/>
          <a:lstStyle/>
          <a:p>
            <a:pPr eaLnBrk="0" hangingPunct="0">
              <a:defRPr/>
            </a:pPr>
            <a:r>
              <a:rPr lang="en-US" sz="4400" b="1" kern="0" dirty="0">
                <a:solidFill>
                  <a:schemeClr val="accent6">
                    <a:lumMod val="75000"/>
                  </a:schemeClr>
                </a:solidFill>
                <a:effectLst/>
                <a:latin typeface="Calibri" panose="020F0502020204030204" pitchFamily="34" charset="0"/>
                <a:ea typeface="+mj-ea"/>
                <a:cs typeface="+mj-cs"/>
              </a:rPr>
              <a:t>Others: Reservoir Min Stage vs frequency</a:t>
            </a:r>
          </a:p>
        </p:txBody>
      </p:sp>
      <p:sp>
        <p:nvSpPr>
          <p:cNvPr id="2" name="TextBox 1">
            <a:extLst>
              <a:ext uri="{FF2B5EF4-FFF2-40B4-BE49-F238E27FC236}">
                <a16:creationId xmlns:a16="http://schemas.microsoft.com/office/drawing/2014/main" id="{D00CE038-FAE5-0D5F-AA30-DED431766F22}"/>
              </a:ext>
            </a:extLst>
          </p:cNvPr>
          <p:cNvSpPr txBox="1"/>
          <p:nvPr/>
        </p:nvSpPr>
        <p:spPr>
          <a:xfrm>
            <a:off x="9528177" y="2253673"/>
            <a:ext cx="2229714" cy="2246769"/>
          </a:xfrm>
          <a:prstGeom prst="rect">
            <a:avLst/>
          </a:prstGeom>
          <a:noFill/>
        </p:spPr>
        <p:txBody>
          <a:bodyPr wrap="square" rtlCol="0">
            <a:spAutoFit/>
          </a:bodyPr>
          <a:lstStyle/>
          <a:p>
            <a:r>
              <a:rPr lang="en-US" sz="2800" dirty="0">
                <a:effectLst/>
                <a:latin typeface="Calibri" panose="020F0502020204030204" pitchFamily="34" charset="0"/>
                <a:cs typeface="Calibri" panose="020F0502020204030204" pitchFamily="34" charset="0"/>
              </a:rPr>
              <a:t>might be </a:t>
            </a:r>
            <a:r>
              <a:rPr lang="en-US" sz="2800" u="sng" dirty="0">
                <a:effectLst/>
                <a:latin typeface="Calibri" panose="020F0502020204030204" pitchFamily="34" charset="0"/>
                <a:cs typeface="Calibri" panose="020F0502020204030204" pitchFamily="34" charset="0"/>
              </a:rPr>
              <a:t>reservoir</a:t>
            </a:r>
            <a:r>
              <a:rPr lang="en-US" sz="2800" dirty="0">
                <a:effectLst/>
                <a:latin typeface="Calibri" panose="020F0502020204030204" pitchFamily="34" charset="0"/>
                <a:cs typeface="Calibri" panose="020F0502020204030204" pitchFamily="34" charset="0"/>
              </a:rPr>
              <a:t> stage rather than channel stage</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Others: Reservoir Max Stage vs frequency</a:t>
            </a:r>
          </a:p>
        </p:txBody>
      </p:sp>
      <p:sp>
        <p:nvSpPr>
          <p:cNvPr id="53251"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fld id="{9DB4166B-A19E-4259-BD7C-CDA9D4F36584}" type="slidenum">
              <a:rPr lang="en-US" altLang="en-US">
                <a:latin typeface="Calibri" panose="020F0502020204030204" pitchFamily="34" charset="0"/>
              </a:rPr>
              <a:pPr eaLnBrk="1" hangingPunct="1"/>
              <a:t>56</a:t>
            </a:fld>
            <a:endParaRPr lang="en-US" altLang="en-US" dirty="0">
              <a:latin typeface="Calibri" panose="020F0502020204030204" pitchFamily="34" charset="0"/>
            </a:endParaRPr>
          </a:p>
        </p:txBody>
      </p:sp>
      <p:pic>
        <p:nvPicPr>
          <p:cNvPr id="5325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74509" y="1600201"/>
            <a:ext cx="6973887" cy="453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 name="Group 9"/>
          <p:cNvGrpSpPr>
            <a:grpSpLocks/>
          </p:cNvGrpSpPr>
          <p:nvPr/>
        </p:nvGrpSpPr>
        <p:grpSpPr bwMode="auto">
          <a:xfrm>
            <a:off x="6144896" y="2625726"/>
            <a:ext cx="2608263" cy="2061785"/>
            <a:chOff x="5413663" y="2625436"/>
            <a:chExt cx="2608117" cy="2061651"/>
          </a:xfrm>
        </p:grpSpPr>
        <p:sp>
          <p:nvSpPr>
            <p:cNvPr id="6" name="Oval 5"/>
            <p:cNvSpPr/>
            <p:nvPr/>
          </p:nvSpPr>
          <p:spPr>
            <a:xfrm>
              <a:off x="6005768" y="2669883"/>
              <a:ext cx="114294" cy="104768"/>
            </a:xfrm>
            <a:prstGeom prst="ellipse">
              <a:avLst/>
            </a:prstGeom>
            <a:solidFill>
              <a:srgbClr val="00FF99"/>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7" name="Oval 6"/>
            <p:cNvSpPr/>
            <p:nvPr/>
          </p:nvSpPr>
          <p:spPr>
            <a:xfrm>
              <a:off x="6158159" y="2625436"/>
              <a:ext cx="114294" cy="103181"/>
            </a:xfrm>
            <a:prstGeom prst="ellipse">
              <a:avLst/>
            </a:prstGeom>
            <a:solidFill>
              <a:srgbClr val="00FF99"/>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8" name="Oval 7"/>
            <p:cNvSpPr/>
            <p:nvPr/>
          </p:nvSpPr>
          <p:spPr>
            <a:xfrm>
              <a:off x="5853376" y="2715918"/>
              <a:ext cx="114294" cy="103180"/>
            </a:xfrm>
            <a:prstGeom prst="ellipse">
              <a:avLst/>
            </a:prstGeom>
            <a:solidFill>
              <a:srgbClr val="00FF99"/>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9" name="TextBox 8"/>
            <p:cNvSpPr txBox="1"/>
            <p:nvPr/>
          </p:nvSpPr>
          <p:spPr>
            <a:xfrm>
              <a:off x="5413663" y="3117529"/>
              <a:ext cx="2608117" cy="1569558"/>
            </a:xfrm>
            <a:prstGeom prst="rect">
              <a:avLst/>
            </a:prstGeom>
            <a:solidFill>
              <a:schemeClr val="bg1"/>
            </a:solidFill>
          </p:spPr>
          <p:txBody>
            <a:bodyPr>
              <a:spAutoFit/>
            </a:bodyPr>
            <a:lstStyle/>
            <a:p>
              <a:pPr>
                <a:defRPr/>
              </a:pPr>
              <a:r>
                <a:rPr lang="en-US" sz="2400" dirty="0">
                  <a:solidFill>
                    <a:srgbClr val="00B050"/>
                  </a:solidFill>
                  <a:effectLst/>
                  <a:latin typeface="Calibri" panose="020F0502020204030204" pitchFamily="34" charset="0"/>
                </a:rPr>
                <a:t>Might extend curve with synthetic events and a reservoir model</a:t>
              </a:r>
            </a:p>
          </p:txBody>
        </p:sp>
      </p:grpSp>
      <p:sp>
        <p:nvSpPr>
          <p:cNvPr id="10" name="TextBox 9">
            <a:extLst>
              <a:ext uri="{FF2B5EF4-FFF2-40B4-BE49-F238E27FC236}">
                <a16:creationId xmlns:a16="http://schemas.microsoft.com/office/drawing/2014/main" id="{FAFDE11A-4AD4-4999-8256-86B354E0761F}"/>
              </a:ext>
            </a:extLst>
          </p:cNvPr>
          <p:cNvSpPr txBox="1"/>
          <p:nvPr/>
        </p:nvSpPr>
        <p:spPr bwMode="auto">
          <a:xfrm>
            <a:off x="8924554" y="3822097"/>
            <a:ext cx="2470892" cy="1569660"/>
          </a:xfrm>
          <a:prstGeom prst="rect">
            <a:avLst/>
          </a:prstGeom>
          <a:solidFill>
            <a:schemeClr val="bg1"/>
          </a:solidFill>
        </p:spPr>
        <p:txBody>
          <a:bodyPr wrap="square">
            <a:spAutoFit/>
          </a:bodyPr>
          <a:lstStyle/>
          <a:p>
            <a:pPr>
              <a:defRPr/>
            </a:pPr>
            <a:r>
              <a:rPr lang="en-US" sz="2400" b="1" dirty="0">
                <a:solidFill>
                  <a:srgbClr val="C00000"/>
                </a:solidFill>
                <a:effectLst/>
                <a:latin typeface="Ink Free" panose="03080402000500000000" pitchFamily="66" charset="0"/>
              </a:rPr>
              <a:t>could do </a:t>
            </a:r>
            <a:r>
              <a:rPr lang="en-US" sz="2400" b="1" u="sng" dirty="0">
                <a:solidFill>
                  <a:srgbClr val="C00000"/>
                </a:solidFill>
                <a:effectLst/>
                <a:latin typeface="Ink Free" panose="03080402000500000000" pitchFamily="66" charset="0"/>
              </a:rPr>
              <a:t>Monte Carlo simulation</a:t>
            </a:r>
            <a:r>
              <a:rPr lang="en-US" sz="2400" b="1" dirty="0">
                <a:solidFill>
                  <a:srgbClr val="C00000"/>
                </a:solidFill>
                <a:effectLst/>
                <a:latin typeface="Ink Free" panose="03080402000500000000" pitchFamily="66" charset="0"/>
              </a:rPr>
              <a:t> for many synthetic events!</a:t>
            </a:r>
          </a:p>
        </p:txBody>
      </p:sp>
      <p:sp>
        <p:nvSpPr>
          <p:cNvPr id="4" name="TextBox 3">
            <a:extLst>
              <a:ext uri="{FF2B5EF4-FFF2-40B4-BE49-F238E27FC236}">
                <a16:creationId xmlns:a16="http://schemas.microsoft.com/office/drawing/2014/main" id="{65977BDE-C275-F26E-3DF9-D68AD5E4825C}"/>
              </a:ext>
            </a:extLst>
          </p:cNvPr>
          <p:cNvSpPr txBox="1"/>
          <p:nvPr/>
        </p:nvSpPr>
        <p:spPr>
          <a:xfrm>
            <a:off x="8995091" y="1707564"/>
            <a:ext cx="2844799" cy="1384995"/>
          </a:xfrm>
          <a:prstGeom prst="rect">
            <a:avLst/>
          </a:prstGeom>
          <a:noFill/>
        </p:spPr>
        <p:txBody>
          <a:bodyPr wrap="square" rtlCol="0">
            <a:spAutoFit/>
          </a:bodyPr>
          <a:lstStyle/>
          <a:p>
            <a:r>
              <a:rPr lang="en-US" sz="2800" dirty="0">
                <a:effectLst/>
                <a:latin typeface="Calibri" panose="020F0502020204030204" pitchFamily="34" charset="0"/>
                <a:cs typeface="Calibri" panose="020F0502020204030204" pitchFamily="34" charset="0"/>
              </a:rPr>
              <a:t>might be </a:t>
            </a:r>
            <a:r>
              <a:rPr lang="en-US" sz="2800" u="sng" dirty="0">
                <a:effectLst/>
                <a:latin typeface="Calibri" panose="020F0502020204030204" pitchFamily="34" charset="0"/>
                <a:cs typeface="Calibri" panose="020F0502020204030204" pitchFamily="34" charset="0"/>
              </a:rPr>
              <a:t>reservoir</a:t>
            </a:r>
            <a:r>
              <a:rPr lang="en-US" sz="2800" dirty="0">
                <a:effectLst/>
                <a:latin typeface="Calibri" panose="020F0502020204030204" pitchFamily="34" charset="0"/>
                <a:cs typeface="Calibri" panose="020F0502020204030204" pitchFamily="34" charset="0"/>
              </a:rPr>
              <a:t> stage rather than channel stage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fld id="{D9FC2770-078C-4301-9B80-FD7158DDA7A6}" type="slidenum">
              <a:rPr lang="en-US" altLang="en-US">
                <a:latin typeface="Calibri" panose="020F0502020204030204" pitchFamily="34" charset="0"/>
              </a:rPr>
              <a:pPr eaLnBrk="1" hangingPunct="1"/>
              <a:t>57</a:t>
            </a:fld>
            <a:endParaRPr lang="en-US" altLang="en-US" dirty="0">
              <a:latin typeface="Calibri" panose="020F0502020204030204" pitchFamily="34" charset="0"/>
            </a:endParaRPr>
          </a:p>
        </p:txBody>
      </p:sp>
      <p:sp>
        <p:nvSpPr>
          <p:cNvPr id="36866" name="Rectangle 2"/>
          <p:cNvSpPr>
            <a:spLocks noGrp="1" noChangeArrowheads="1"/>
          </p:cNvSpPr>
          <p:nvPr>
            <p:ph type="title"/>
          </p:nvPr>
        </p:nvSpPr>
        <p:spPr/>
        <p:txBody>
          <a:bodyPr/>
          <a:lstStyle/>
          <a:p>
            <a:pPr eaLnBrk="1" hangingPunct="1">
              <a:defRPr/>
            </a:pPr>
            <a:r>
              <a:rPr lang="en-US" dirty="0"/>
              <a:t>Developing Stage-Frequency Curve</a:t>
            </a:r>
          </a:p>
        </p:txBody>
      </p:sp>
      <p:sp>
        <p:nvSpPr>
          <p:cNvPr id="36867" name="Rectangle 3"/>
          <p:cNvSpPr>
            <a:spLocks noGrp="1" noChangeArrowheads="1"/>
          </p:cNvSpPr>
          <p:nvPr>
            <p:ph type="body" idx="1"/>
          </p:nvPr>
        </p:nvSpPr>
        <p:spPr>
          <a:xfrm>
            <a:off x="1082040" y="1557338"/>
            <a:ext cx="9414510" cy="4538662"/>
          </a:xfrm>
        </p:spPr>
        <p:txBody>
          <a:bodyPr/>
          <a:lstStyle/>
          <a:p>
            <a:pPr eaLnBrk="1" hangingPunct="1">
              <a:spcBef>
                <a:spcPct val="30000"/>
              </a:spcBef>
              <a:buFontTx/>
              <a:buNone/>
              <a:defRPr/>
            </a:pPr>
            <a:r>
              <a:rPr lang="en-US" dirty="0">
                <a:solidFill>
                  <a:srgbClr val="FFFF00"/>
                </a:solidFill>
                <a:cs typeface="Times New Roman" pitchFamily="18" charset="0"/>
              </a:rPr>
              <a:t>	</a:t>
            </a:r>
            <a:r>
              <a:rPr lang="en-US" dirty="0">
                <a:solidFill>
                  <a:srgbClr val="C00000"/>
                </a:solidFill>
                <a:cs typeface="Times New Roman" pitchFamily="18" charset="0"/>
              </a:rPr>
              <a:t>Second Method:</a:t>
            </a:r>
          </a:p>
          <a:p>
            <a:pPr lvl="1" eaLnBrk="1" hangingPunct="1">
              <a:spcBef>
                <a:spcPct val="30000"/>
              </a:spcBef>
              <a:buFont typeface="Arial" pitchFamily="34" charset="0"/>
              <a:buChar char="•"/>
              <a:defRPr/>
            </a:pPr>
            <a:r>
              <a:rPr lang="en-US" dirty="0">
                <a:cs typeface="Times New Roman" pitchFamily="18" charset="0"/>
              </a:rPr>
              <a:t>Combine flow-frequency curve with flow-stage relationship</a:t>
            </a:r>
          </a:p>
        </p:txBody>
      </p:sp>
    </p:spTree>
    <p:extLst>
      <p:ext uri="{BB962C8B-B14F-4D97-AF65-F5344CB8AC3E}">
        <p14:creationId xmlns:p14="http://schemas.microsoft.com/office/powerpoint/2010/main" val="143420795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3686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686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7" grpId="0" build="p" bldLvl="2"/>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fld id="{4D12DF14-1705-4C6D-AE13-473321914E09}" type="slidenum">
              <a:rPr lang="en-US" altLang="en-US">
                <a:latin typeface="Calibri" panose="020F0502020204030204" pitchFamily="34" charset="0"/>
              </a:rPr>
              <a:pPr eaLnBrk="1" hangingPunct="1"/>
              <a:t>58</a:t>
            </a:fld>
            <a:endParaRPr lang="en-US" altLang="en-US" dirty="0">
              <a:latin typeface="Calibri" panose="020F0502020204030204" pitchFamily="34" charset="0"/>
            </a:endParaRPr>
          </a:p>
        </p:txBody>
      </p:sp>
      <p:sp>
        <p:nvSpPr>
          <p:cNvPr id="37890" name="Rectangle 2"/>
          <p:cNvSpPr>
            <a:spLocks noGrp="1" noChangeArrowheads="1"/>
          </p:cNvSpPr>
          <p:nvPr>
            <p:ph type="title"/>
          </p:nvPr>
        </p:nvSpPr>
        <p:spPr>
          <a:xfrm>
            <a:off x="1074420" y="387350"/>
            <a:ext cx="9074469" cy="1143000"/>
          </a:xfrm>
        </p:spPr>
        <p:txBody>
          <a:bodyPr/>
          <a:lstStyle/>
          <a:p>
            <a:pPr eaLnBrk="1" hangingPunct="1">
              <a:defRPr/>
            </a:pPr>
            <a:r>
              <a:rPr lang="en-US" sz="3800" dirty="0"/>
              <a:t>Example Stage/Flow Rating Curve</a:t>
            </a:r>
          </a:p>
        </p:txBody>
      </p:sp>
      <p:pic>
        <p:nvPicPr>
          <p:cNvPr id="44036" name="Picture 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25004" y="1390651"/>
            <a:ext cx="6924675" cy="5013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Freeform 4"/>
          <p:cNvSpPr/>
          <p:nvPr/>
        </p:nvSpPr>
        <p:spPr bwMode="auto">
          <a:xfrm>
            <a:off x="2708148" y="3886200"/>
            <a:ext cx="768096" cy="1874520"/>
          </a:xfrm>
          <a:custGeom>
            <a:avLst/>
            <a:gdLst>
              <a:gd name="connsiteX0" fmla="*/ 2386584 w 2386584"/>
              <a:gd name="connsiteY0" fmla="*/ 1170432 h 1170432"/>
              <a:gd name="connsiteX1" fmla="*/ 2386584 w 2386584"/>
              <a:gd name="connsiteY1" fmla="*/ 0 h 1170432"/>
              <a:gd name="connsiteX2" fmla="*/ 0 w 2386584"/>
              <a:gd name="connsiteY2" fmla="*/ 0 h 1170432"/>
              <a:gd name="connsiteX3" fmla="*/ 0 w 2386584"/>
              <a:gd name="connsiteY3" fmla="*/ 18288 h 1170432"/>
              <a:gd name="connsiteX0" fmla="*/ 2386584 w 2386584"/>
              <a:gd name="connsiteY0" fmla="*/ 1170432 h 1170432"/>
              <a:gd name="connsiteX1" fmla="*/ 2386584 w 2386584"/>
              <a:gd name="connsiteY1" fmla="*/ 0 h 1170432"/>
              <a:gd name="connsiteX2" fmla="*/ 0 w 2386584"/>
              <a:gd name="connsiteY2" fmla="*/ 0 h 1170432"/>
            </a:gdLst>
            <a:ahLst/>
            <a:cxnLst>
              <a:cxn ang="0">
                <a:pos x="connsiteX0" y="connsiteY0"/>
              </a:cxn>
              <a:cxn ang="0">
                <a:pos x="connsiteX1" y="connsiteY1"/>
              </a:cxn>
              <a:cxn ang="0">
                <a:pos x="connsiteX2" y="connsiteY2"/>
              </a:cxn>
            </a:cxnLst>
            <a:rect l="l" t="t" r="r" b="b"/>
            <a:pathLst>
              <a:path w="2386584" h="1170432">
                <a:moveTo>
                  <a:pt x="2386584" y="1170432"/>
                </a:moveTo>
                <a:lnTo>
                  <a:pt x="2386584" y="0"/>
                </a:lnTo>
                <a:lnTo>
                  <a:pt x="0" y="0"/>
                </a:lnTo>
              </a:path>
            </a:pathLst>
          </a:custGeom>
          <a:noFill/>
          <a:ln w="25400" cap="flat" cmpd="sng" algn="ctr">
            <a:solidFill>
              <a:srgbClr val="00B050"/>
            </a:solidFill>
            <a:prstDash val="sysDash"/>
            <a:round/>
            <a:headEnd type="none" w="med" len="med"/>
            <a:tailEnd type="arrow" w="med" len="med"/>
          </a:ln>
          <a:effectLst/>
        </p:spPr>
        <p:txBody>
          <a:bodyPr vert="horz" wrap="square" lIns="91440" tIns="45720" rIns="91440" bIns="45720" numCol="1" rtlCol="0" anchor="t" anchorCtr="0" compatLnSpc="1">
            <a:prstTxWarp prst="textNoShape">
              <a:avLst/>
            </a:prstTxWarp>
          </a:bodyPr>
          <a:lstStyle/>
          <a:p>
            <a:endParaRPr lang="en-US" dirty="0">
              <a:latin typeface="Calibri" panose="020F0502020204030204" pitchFamily="34" charset="0"/>
            </a:endParaRPr>
          </a:p>
        </p:txBody>
      </p:sp>
    </p:spTree>
    <p:extLst>
      <p:ext uri="{BB962C8B-B14F-4D97-AF65-F5344CB8AC3E}">
        <p14:creationId xmlns:p14="http://schemas.microsoft.com/office/powerpoint/2010/main" val="42331972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8565" y="951865"/>
            <a:ext cx="8586788" cy="58435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45059"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fld id="{73AD57C4-A6E0-40ED-9CDF-1C45770C1A8B}" type="slidenum">
              <a:rPr lang="en-US" altLang="en-US">
                <a:latin typeface="Calibri" panose="020F0502020204030204" pitchFamily="34" charset="0"/>
              </a:rPr>
              <a:pPr eaLnBrk="1" hangingPunct="1"/>
              <a:t>59</a:t>
            </a:fld>
            <a:endParaRPr lang="en-US" altLang="en-US" dirty="0">
              <a:latin typeface="Calibri" panose="020F0502020204030204" pitchFamily="34" charset="0"/>
            </a:endParaRPr>
          </a:p>
        </p:txBody>
      </p:sp>
      <p:sp>
        <p:nvSpPr>
          <p:cNvPr id="37890" name="Rectangle 2"/>
          <p:cNvSpPr>
            <a:spLocks noGrp="1" noChangeArrowheads="1"/>
          </p:cNvSpPr>
          <p:nvPr>
            <p:ph type="title"/>
          </p:nvPr>
        </p:nvSpPr>
        <p:spPr>
          <a:xfrm>
            <a:off x="609600" y="-2223"/>
            <a:ext cx="9539289" cy="1143001"/>
          </a:xfrm>
        </p:spPr>
        <p:txBody>
          <a:bodyPr/>
          <a:lstStyle/>
          <a:p>
            <a:pPr eaLnBrk="1" hangingPunct="1">
              <a:defRPr/>
            </a:pPr>
            <a:r>
              <a:rPr lang="en-US" sz="3800" dirty="0"/>
              <a:t>Resulting Stage-Frequency Curve</a:t>
            </a:r>
          </a:p>
        </p:txBody>
      </p:sp>
      <p:sp>
        <p:nvSpPr>
          <p:cNvPr id="8" name="TextBox 7"/>
          <p:cNvSpPr txBox="1"/>
          <p:nvPr/>
        </p:nvSpPr>
        <p:spPr>
          <a:xfrm>
            <a:off x="5809616" y="3942716"/>
            <a:ext cx="1946275" cy="461963"/>
          </a:xfrm>
          <a:prstGeom prst="rect">
            <a:avLst/>
          </a:prstGeom>
          <a:solidFill>
            <a:schemeClr val="bg1"/>
          </a:solidFill>
        </p:spPr>
        <p:txBody>
          <a:bodyPr>
            <a:spAutoFit/>
          </a:bodyPr>
          <a:lstStyle/>
          <a:p>
            <a:pPr>
              <a:defRPr/>
            </a:pPr>
            <a:r>
              <a:rPr lang="en-US" sz="2400" dirty="0">
                <a:solidFill>
                  <a:srgbClr val="0070C0"/>
                </a:solidFill>
                <a:effectLst/>
                <a:latin typeface="Calibri" panose="020F0502020204030204" pitchFamily="34" charset="0"/>
              </a:rPr>
              <a:t>Stage Curve</a:t>
            </a:r>
          </a:p>
        </p:txBody>
      </p:sp>
      <p:sp>
        <p:nvSpPr>
          <p:cNvPr id="9" name="TextBox 8"/>
          <p:cNvSpPr txBox="1"/>
          <p:nvPr/>
        </p:nvSpPr>
        <p:spPr>
          <a:xfrm>
            <a:off x="2550478" y="2358447"/>
            <a:ext cx="3065462" cy="831850"/>
          </a:xfrm>
          <a:prstGeom prst="rect">
            <a:avLst/>
          </a:prstGeom>
          <a:solidFill>
            <a:schemeClr val="bg1"/>
          </a:solidFill>
        </p:spPr>
        <p:txBody>
          <a:bodyPr>
            <a:spAutoFit/>
          </a:bodyPr>
          <a:lstStyle/>
          <a:p>
            <a:pPr>
              <a:defRPr/>
            </a:pPr>
            <a:r>
              <a:rPr lang="en-US" sz="2400" dirty="0">
                <a:solidFill>
                  <a:srgbClr val="CC00CC"/>
                </a:solidFill>
                <a:effectLst/>
                <a:latin typeface="Calibri" panose="020F0502020204030204" pitchFamily="34" charset="0"/>
              </a:rPr>
              <a:t>Flow-Freq Curve based on 100 years of record</a:t>
            </a:r>
          </a:p>
        </p:txBody>
      </p:sp>
      <p:sp>
        <p:nvSpPr>
          <p:cNvPr id="10" name="Freeform 9"/>
          <p:cNvSpPr/>
          <p:nvPr/>
        </p:nvSpPr>
        <p:spPr>
          <a:xfrm>
            <a:off x="2571115" y="1818641"/>
            <a:ext cx="6192838" cy="3636963"/>
          </a:xfrm>
          <a:custGeom>
            <a:avLst/>
            <a:gdLst>
              <a:gd name="connsiteX0" fmla="*/ 0 w 7034645"/>
              <a:gd name="connsiteY0" fmla="*/ 3543300 h 3543300"/>
              <a:gd name="connsiteX1" fmla="*/ 1288473 w 7034645"/>
              <a:gd name="connsiteY1" fmla="*/ 2805545 h 3543300"/>
              <a:gd name="connsiteX2" fmla="*/ 2421082 w 7034645"/>
              <a:gd name="connsiteY2" fmla="*/ 2171700 h 3543300"/>
              <a:gd name="connsiteX3" fmla="*/ 3782291 w 7034645"/>
              <a:gd name="connsiteY3" fmla="*/ 1465118 h 3543300"/>
              <a:gd name="connsiteX4" fmla="*/ 4894118 w 7034645"/>
              <a:gd name="connsiteY4" fmla="*/ 935182 h 3543300"/>
              <a:gd name="connsiteX5" fmla="*/ 5912427 w 7034645"/>
              <a:gd name="connsiteY5" fmla="*/ 477982 h 3543300"/>
              <a:gd name="connsiteX6" fmla="*/ 6826827 w 7034645"/>
              <a:gd name="connsiteY6" fmla="*/ 83127 h 3543300"/>
              <a:gd name="connsiteX7" fmla="*/ 7034645 w 7034645"/>
              <a:gd name="connsiteY7" fmla="*/ 0 h 3543300"/>
              <a:gd name="connsiteX8" fmla="*/ 7034645 w 7034645"/>
              <a:gd name="connsiteY8" fmla="*/ 0 h 3543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34645" h="3543300">
                <a:moveTo>
                  <a:pt x="0" y="3543300"/>
                </a:moveTo>
                <a:lnTo>
                  <a:pt x="1288473" y="2805545"/>
                </a:lnTo>
                <a:lnTo>
                  <a:pt x="2421082" y="2171700"/>
                </a:lnTo>
                <a:lnTo>
                  <a:pt x="3782291" y="1465118"/>
                </a:lnTo>
                <a:lnTo>
                  <a:pt x="4894118" y="935182"/>
                </a:lnTo>
                <a:lnTo>
                  <a:pt x="5912427" y="477982"/>
                </a:lnTo>
                <a:lnTo>
                  <a:pt x="6826827" y="83127"/>
                </a:lnTo>
                <a:lnTo>
                  <a:pt x="7034645" y="0"/>
                </a:lnTo>
                <a:lnTo>
                  <a:pt x="7034645" y="0"/>
                </a:lnTo>
              </a:path>
            </a:pathLst>
          </a:custGeom>
          <a:ln w="19050">
            <a:solidFill>
              <a:srgbClr val="FF00FF"/>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latin typeface="Calibri" panose="020F0502020204030204" pitchFamily="34" charset="0"/>
            </a:endParaRPr>
          </a:p>
        </p:txBody>
      </p:sp>
      <p:cxnSp>
        <p:nvCxnSpPr>
          <p:cNvPr id="11" name="Straight Arrow Connector 10"/>
          <p:cNvCxnSpPr>
            <a:cxnSpLocks/>
          </p:cNvCxnSpPr>
          <p:nvPr/>
        </p:nvCxnSpPr>
        <p:spPr bwMode="auto">
          <a:xfrm>
            <a:off x="5727192" y="3429000"/>
            <a:ext cx="0" cy="513716"/>
          </a:xfrm>
          <a:prstGeom prst="straightConnector1">
            <a:avLst/>
          </a:prstGeom>
          <a:solidFill>
            <a:schemeClr val="accent1"/>
          </a:solidFill>
          <a:ln w="25400" cap="flat" cmpd="sng" algn="ctr">
            <a:solidFill>
              <a:srgbClr val="00B050"/>
            </a:solidFill>
            <a:prstDash val="sysDash"/>
            <a:round/>
            <a:headEnd type="none" w="med" len="med"/>
            <a:tailEnd type="arrow"/>
          </a:ln>
          <a:effectLst/>
        </p:spPr>
      </p:cxnSp>
      <p:cxnSp>
        <p:nvCxnSpPr>
          <p:cNvPr id="12" name="Straight Arrow Connector 11">
            <a:extLst>
              <a:ext uri="{FF2B5EF4-FFF2-40B4-BE49-F238E27FC236}">
                <a16:creationId xmlns:a16="http://schemas.microsoft.com/office/drawing/2014/main" id="{1C73F94F-54D6-4288-A880-DA43358F15C4}"/>
              </a:ext>
            </a:extLst>
          </p:cNvPr>
          <p:cNvCxnSpPr>
            <a:cxnSpLocks/>
          </p:cNvCxnSpPr>
          <p:nvPr/>
        </p:nvCxnSpPr>
        <p:spPr bwMode="auto">
          <a:xfrm>
            <a:off x="2488834" y="3439274"/>
            <a:ext cx="3238358" cy="0"/>
          </a:xfrm>
          <a:prstGeom prst="straightConnector1">
            <a:avLst/>
          </a:prstGeom>
          <a:solidFill>
            <a:schemeClr val="accent1"/>
          </a:solidFill>
          <a:ln w="25400" cap="flat" cmpd="sng" algn="ctr">
            <a:solidFill>
              <a:srgbClr val="00B050"/>
            </a:solidFill>
            <a:prstDash val="sysDash"/>
            <a:round/>
            <a:headEnd type="none" w="med" len="med"/>
            <a:tailEnd type="arrow"/>
          </a:ln>
          <a:effectLst/>
        </p:spPr>
      </p:cxnSp>
      <p:sp>
        <p:nvSpPr>
          <p:cNvPr id="2" name="TextBox 1">
            <a:extLst>
              <a:ext uri="{FF2B5EF4-FFF2-40B4-BE49-F238E27FC236}">
                <a16:creationId xmlns:a16="http://schemas.microsoft.com/office/drawing/2014/main" id="{D908BCFE-2BA7-C16D-0802-489B3388AEF5}"/>
              </a:ext>
            </a:extLst>
          </p:cNvPr>
          <p:cNvSpPr txBox="1"/>
          <p:nvPr/>
        </p:nvSpPr>
        <p:spPr>
          <a:xfrm>
            <a:off x="9805352" y="2438400"/>
            <a:ext cx="2114677" cy="2246769"/>
          </a:xfrm>
          <a:prstGeom prst="rect">
            <a:avLst/>
          </a:prstGeom>
          <a:noFill/>
        </p:spPr>
        <p:txBody>
          <a:bodyPr wrap="square" rtlCol="0">
            <a:spAutoFit/>
          </a:bodyPr>
          <a:lstStyle/>
          <a:p>
            <a:pPr algn="ctr"/>
            <a:r>
              <a:rPr lang="en-US" sz="2800" dirty="0">
                <a:effectLst/>
                <a:latin typeface="Calibri" panose="020F0502020204030204" pitchFamily="34" charset="0"/>
                <a:cs typeface="Calibri" panose="020F0502020204030204" pitchFamily="34" charset="0"/>
              </a:rPr>
              <a:t>What uncertainties must we consider here?</a:t>
            </a:r>
          </a:p>
        </p:txBody>
      </p:sp>
    </p:spTree>
    <p:extLst>
      <p:ext uri="{BB962C8B-B14F-4D97-AF65-F5344CB8AC3E}">
        <p14:creationId xmlns:p14="http://schemas.microsoft.com/office/powerpoint/2010/main" val="1708592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fld id="{AE1D2B5F-4BF2-441B-AF21-E6D7F0F9A9C3}" type="slidenum">
              <a:rPr lang="en-US" altLang="en-US">
                <a:latin typeface="Calibri" panose="020F0502020204030204" pitchFamily="34" charset="0"/>
              </a:rPr>
              <a:pPr eaLnBrk="1" hangingPunct="1"/>
              <a:t>6</a:t>
            </a:fld>
            <a:endParaRPr lang="en-US" altLang="en-US" dirty="0">
              <a:latin typeface="Calibri" panose="020F0502020204030204" pitchFamily="34" charset="0"/>
            </a:endParaRPr>
          </a:p>
        </p:txBody>
      </p:sp>
      <p:pic>
        <p:nvPicPr>
          <p:cNvPr id="1741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19899" y="619125"/>
            <a:ext cx="7710487" cy="589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8547" name="Freeform 3"/>
          <p:cNvSpPr>
            <a:spLocks/>
          </p:cNvSpPr>
          <p:nvPr/>
        </p:nvSpPr>
        <p:spPr bwMode="auto">
          <a:xfrm>
            <a:off x="2775585" y="1647825"/>
            <a:ext cx="5880100" cy="4025900"/>
          </a:xfrm>
          <a:custGeom>
            <a:avLst/>
            <a:gdLst/>
            <a:ahLst/>
            <a:cxnLst>
              <a:cxn ang="0">
                <a:pos x="0" y="2525"/>
              </a:cxn>
              <a:cxn ang="0">
                <a:pos x="703" y="2431"/>
              </a:cxn>
              <a:cxn ang="0">
                <a:pos x="1233" y="2130"/>
              </a:cxn>
              <a:cxn ang="0">
                <a:pos x="1284" y="2100"/>
              </a:cxn>
              <a:cxn ang="0">
                <a:pos x="1512" y="2088"/>
              </a:cxn>
              <a:cxn ang="0">
                <a:pos x="1662" y="1944"/>
              </a:cxn>
              <a:cxn ang="0">
                <a:pos x="1908" y="1938"/>
              </a:cxn>
              <a:cxn ang="0">
                <a:pos x="2639" y="697"/>
              </a:cxn>
              <a:cxn ang="0">
                <a:pos x="3014" y="355"/>
              </a:cxn>
              <a:cxn ang="0">
                <a:pos x="3704" y="0"/>
              </a:cxn>
            </a:cxnLst>
            <a:rect l="0" t="0" r="r" b="b"/>
            <a:pathLst>
              <a:path w="3704" h="2536">
                <a:moveTo>
                  <a:pt x="0" y="2525"/>
                </a:moveTo>
                <a:cubicBezTo>
                  <a:pt x="192" y="2536"/>
                  <a:pt x="498" y="2497"/>
                  <a:pt x="703" y="2431"/>
                </a:cubicBezTo>
                <a:cubicBezTo>
                  <a:pt x="908" y="2365"/>
                  <a:pt x="1136" y="2185"/>
                  <a:pt x="1233" y="2130"/>
                </a:cubicBezTo>
                <a:lnTo>
                  <a:pt x="1284" y="2100"/>
                </a:lnTo>
                <a:lnTo>
                  <a:pt x="1512" y="2088"/>
                </a:lnTo>
                <a:cubicBezTo>
                  <a:pt x="1575" y="2062"/>
                  <a:pt x="1596" y="1969"/>
                  <a:pt x="1662" y="1944"/>
                </a:cubicBezTo>
                <a:lnTo>
                  <a:pt x="1908" y="1938"/>
                </a:lnTo>
                <a:cubicBezTo>
                  <a:pt x="2071" y="1730"/>
                  <a:pt x="2455" y="961"/>
                  <a:pt x="2639" y="697"/>
                </a:cubicBezTo>
                <a:cubicBezTo>
                  <a:pt x="2823" y="433"/>
                  <a:pt x="2836" y="471"/>
                  <a:pt x="3014" y="355"/>
                </a:cubicBezTo>
                <a:cubicBezTo>
                  <a:pt x="3192" y="239"/>
                  <a:pt x="3448" y="119"/>
                  <a:pt x="3704" y="0"/>
                </a:cubicBezTo>
              </a:path>
            </a:pathLst>
          </a:custGeom>
          <a:noFill/>
          <a:ln w="22225">
            <a:solidFill>
              <a:srgbClr val="FF00FF"/>
            </a:solidFill>
            <a:round/>
            <a:headEnd/>
            <a:tailEnd/>
          </a:ln>
          <a:effectLst/>
        </p:spPr>
        <p:txBody>
          <a:bodyPr/>
          <a:lstStyle/>
          <a:p>
            <a:pPr>
              <a:defRPr/>
            </a:pPr>
            <a:endParaRPr lang="en-US" dirty="0">
              <a:latin typeface="Calibri" panose="020F0502020204030204" pitchFamily="34" charset="0"/>
            </a:endParaRPr>
          </a:p>
        </p:txBody>
      </p:sp>
      <p:pic>
        <p:nvPicPr>
          <p:cNvPr id="17413" name="Picture 1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3122" y="4556126"/>
            <a:ext cx="9063038" cy="1304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085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fld id="{1A4C88A7-A094-4A3B-9B8D-52F198870CED}" type="slidenum">
              <a:rPr lang="en-US" altLang="en-US">
                <a:latin typeface="Calibri" panose="020F0502020204030204" pitchFamily="34" charset="0"/>
              </a:rPr>
              <a:pPr eaLnBrk="1" hangingPunct="1"/>
              <a:t>60</a:t>
            </a:fld>
            <a:endParaRPr lang="en-US" altLang="en-US" dirty="0">
              <a:latin typeface="Calibri" panose="020F0502020204030204" pitchFamily="34" charset="0"/>
            </a:endParaRPr>
          </a:p>
        </p:txBody>
      </p:sp>
      <p:sp>
        <p:nvSpPr>
          <p:cNvPr id="4098" name="Rectangle 2"/>
          <p:cNvSpPr>
            <a:spLocks noGrp="1" noChangeArrowheads="1"/>
          </p:cNvSpPr>
          <p:nvPr>
            <p:ph type="title"/>
          </p:nvPr>
        </p:nvSpPr>
        <p:spPr/>
        <p:txBody>
          <a:bodyPr/>
          <a:lstStyle/>
          <a:p>
            <a:pPr eaLnBrk="1" hangingPunct="1">
              <a:defRPr/>
            </a:pPr>
            <a:r>
              <a:rPr lang="en-US" dirty="0">
                <a:cs typeface="Times New Roman" pitchFamily="18" charset="0"/>
              </a:rPr>
              <a:t>Outline</a:t>
            </a:r>
            <a:endParaRPr lang="en-US" dirty="0"/>
          </a:p>
        </p:txBody>
      </p:sp>
      <p:sp>
        <p:nvSpPr>
          <p:cNvPr id="4099" name="Rectangle 3"/>
          <p:cNvSpPr>
            <a:spLocks noGrp="1" noChangeArrowheads="1"/>
          </p:cNvSpPr>
          <p:nvPr>
            <p:ph type="body" idx="1"/>
          </p:nvPr>
        </p:nvSpPr>
        <p:spPr>
          <a:xfrm>
            <a:off x="1074420" y="1346201"/>
            <a:ext cx="9136380" cy="4779963"/>
          </a:xfrm>
        </p:spPr>
        <p:txBody>
          <a:bodyPr/>
          <a:lstStyle/>
          <a:p>
            <a:pPr eaLnBrk="1" hangingPunct="1">
              <a:defRPr/>
            </a:pPr>
            <a:r>
              <a:rPr lang="en-US" dirty="0">
                <a:cs typeface="Times New Roman" pitchFamily="18" charset="0"/>
              </a:rPr>
              <a:t>Graphical Frequency Analysis </a:t>
            </a:r>
          </a:p>
          <a:p>
            <a:pPr eaLnBrk="1" hangingPunct="1">
              <a:defRPr/>
            </a:pPr>
            <a:r>
              <a:rPr lang="en-US" dirty="0">
                <a:cs typeface="Times New Roman" pitchFamily="18" charset="0"/>
              </a:rPr>
              <a:t>Plotting Positions</a:t>
            </a:r>
          </a:p>
          <a:p>
            <a:pPr lvl="1" eaLnBrk="1" hangingPunct="1">
              <a:defRPr/>
            </a:pPr>
            <a:r>
              <a:rPr lang="en-US" dirty="0">
                <a:cs typeface="Times New Roman" pitchFamily="18" charset="0"/>
              </a:rPr>
              <a:t>Statistical estimation theory</a:t>
            </a:r>
          </a:p>
          <a:p>
            <a:pPr lvl="1" eaLnBrk="1" hangingPunct="1">
              <a:defRPr/>
            </a:pPr>
            <a:r>
              <a:rPr lang="en-US" dirty="0">
                <a:cs typeface="Times New Roman" pitchFamily="18" charset="0"/>
              </a:rPr>
              <a:t>Sampling Distributions to define uncertainty</a:t>
            </a:r>
          </a:p>
          <a:p>
            <a:pPr eaLnBrk="1" hangingPunct="1">
              <a:defRPr/>
            </a:pPr>
            <a:r>
              <a:rPr lang="en-US" dirty="0">
                <a:cs typeface="Times New Roman" pitchFamily="18" charset="0"/>
              </a:rPr>
              <a:t>Non-analytic (Graphical) Frequency Curves</a:t>
            </a:r>
          </a:p>
          <a:p>
            <a:pPr lvl="1" eaLnBrk="1" hangingPunct="1">
              <a:defRPr/>
            </a:pPr>
            <a:r>
              <a:rPr lang="en-US" dirty="0">
                <a:cs typeface="Times New Roman" pitchFamily="18" charset="0"/>
              </a:rPr>
              <a:t>Regulated Flow Frequency Curves</a:t>
            </a:r>
          </a:p>
          <a:p>
            <a:pPr lvl="1" eaLnBrk="1" hangingPunct="1">
              <a:defRPr/>
            </a:pPr>
            <a:r>
              <a:rPr lang="en-US" dirty="0">
                <a:cs typeface="Times New Roman" pitchFamily="18" charset="0"/>
              </a:rPr>
              <a:t>Stage Frequency Curves</a:t>
            </a:r>
          </a:p>
          <a:p>
            <a:pPr eaLnBrk="1" hangingPunct="1">
              <a:defRPr/>
            </a:pPr>
            <a:r>
              <a:rPr lang="en-US" dirty="0">
                <a:solidFill>
                  <a:srgbClr val="C00000"/>
                </a:solidFill>
                <a:cs typeface="Times New Roman" pitchFamily="18" charset="0"/>
              </a:rPr>
              <a:t>Partial Duration Series </a:t>
            </a:r>
            <a:r>
              <a:rPr lang="en-US" sz="2800" i="1" dirty="0">
                <a:solidFill>
                  <a:srgbClr val="C00000"/>
                </a:solidFill>
                <a:cs typeface="Times New Roman" pitchFamily="18" charset="0"/>
              </a:rPr>
              <a:t>(peaks over threshold)</a:t>
            </a:r>
          </a:p>
          <a:p>
            <a:pPr lvl="1" eaLnBrk="1" hangingPunct="1">
              <a:defRPr/>
            </a:pPr>
            <a:r>
              <a:rPr lang="en-US" sz="2400" dirty="0">
                <a:solidFill>
                  <a:srgbClr val="C00000"/>
                </a:solidFill>
                <a:cs typeface="Times New Roman" pitchFamily="18" charset="0"/>
              </a:rPr>
              <a:t>as graphical, rather than analytical</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fld id="{6CFAEF5F-5513-4C61-8B91-417239BE2003}" type="slidenum">
              <a:rPr lang="en-US" altLang="en-US">
                <a:latin typeface="Calibri" panose="020F0502020204030204" pitchFamily="34" charset="0"/>
              </a:rPr>
              <a:pPr eaLnBrk="1" hangingPunct="1"/>
              <a:t>61</a:t>
            </a:fld>
            <a:endParaRPr lang="en-US" altLang="en-US" dirty="0">
              <a:latin typeface="Calibri" panose="020F0502020204030204" pitchFamily="34" charset="0"/>
            </a:endParaRPr>
          </a:p>
        </p:txBody>
      </p:sp>
      <p:sp>
        <p:nvSpPr>
          <p:cNvPr id="71682" name="Rectangle 2"/>
          <p:cNvSpPr>
            <a:spLocks noGrp="1" noChangeArrowheads="1"/>
          </p:cNvSpPr>
          <p:nvPr>
            <p:ph type="title"/>
          </p:nvPr>
        </p:nvSpPr>
        <p:spPr>
          <a:xfrm>
            <a:off x="624840" y="277813"/>
            <a:ext cx="9585960" cy="1143000"/>
          </a:xfrm>
        </p:spPr>
        <p:txBody>
          <a:bodyPr/>
          <a:lstStyle/>
          <a:p>
            <a:pPr eaLnBrk="1" hangingPunct="1">
              <a:defRPr/>
            </a:pPr>
            <a:r>
              <a:rPr lang="en-US" dirty="0"/>
              <a:t>Partial Duration Series </a:t>
            </a:r>
          </a:p>
        </p:txBody>
      </p:sp>
      <p:sp>
        <p:nvSpPr>
          <p:cNvPr id="71683" name="Rectangle 3"/>
          <p:cNvSpPr>
            <a:spLocks noGrp="1" noChangeArrowheads="1"/>
          </p:cNvSpPr>
          <p:nvPr>
            <p:ph type="body" idx="1"/>
          </p:nvPr>
        </p:nvSpPr>
        <p:spPr>
          <a:xfrm>
            <a:off x="1287780" y="1455738"/>
            <a:ext cx="8610600" cy="4525962"/>
          </a:xfrm>
        </p:spPr>
        <p:txBody>
          <a:bodyPr/>
          <a:lstStyle/>
          <a:p>
            <a:pPr eaLnBrk="1" hangingPunct="1">
              <a:spcBef>
                <a:spcPct val="30000"/>
              </a:spcBef>
              <a:buFontTx/>
              <a:buNone/>
              <a:defRPr/>
            </a:pPr>
            <a:r>
              <a:rPr lang="en-US" sz="3000" dirty="0"/>
              <a:t>All peak events above a particular threshold</a:t>
            </a:r>
          </a:p>
        </p:txBody>
      </p:sp>
      <p:sp>
        <p:nvSpPr>
          <p:cNvPr id="71685" name="Rectangle 5"/>
          <p:cNvSpPr>
            <a:spLocks noChangeArrowheads="1"/>
          </p:cNvSpPr>
          <p:nvPr/>
        </p:nvSpPr>
        <p:spPr bwMode="auto">
          <a:xfrm>
            <a:off x="1652905" y="2174876"/>
            <a:ext cx="7894638" cy="4379913"/>
          </a:xfrm>
          <a:prstGeom prst="rect">
            <a:avLst/>
          </a:prstGeom>
          <a:solidFill>
            <a:schemeClr val="bg1"/>
          </a:solidFill>
          <a:ln w="9525">
            <a:solidFill>
              <a:schemeClr val="tx1"/>
            </a:solidFill>
            <a:miter lim="800000"/>
            <a:headEnd/>
            <a:tailEnd/>
          </a:ln>
          <a:effectLst/>
        </p:spPr>
        <p:txBody>
          <a:bodyPr wrap="none" anchor="ctr"/>
          <a:lstStyle/>
          <a:p>
            <a:pPr>
              <a:defRPr/>
            </a:pPr>
            <a:endParaRPr lang="en-US" dirty="0">
              <a:latin typeface="Calibri" panose="020F0502020204030204" pitchFamily="34" charset="0"/>
            </a:endParaRPr>
          </a:p>
        </p:txBody>
      </p:sp>
      <p:pic>
        <p:nvPicPr>
          <p:cNvPr id="55302" name="Picture 6"/>
          <p:cNvPicPr>
            <a:picLocks noChangeAspect="1" noChangeArrowheads="1"/>
          </p:cNvPicPr>
          <p:nvPr/>
        </p:nvPicPr>
        <p:blipFill>
          <a:blip r:embed="rId2">
            <a:extLst>
              <a:ext uri="{28A0092B-C50C-407E-A947-70E740481C1C}">
                <a14:useLocalDpi xmlns:a14="http://schemas.microsoft.com/office/drawing/2010/main" val="0"/>
              </a:ext>
            </a:extLst>
          </a:blip>
          <a:srcRect l="3117" t="27957" r="3117" b="12781"/>
          <a:stretch>
            <a:fillRect/>
          </a:stretch>
        </p:blipFill>
        <p:spPr bwMode="auto">
          <a:xfrm rot="-60000">
            <a:off x="1708469" y="2465388"/>
            <a:ext cx="7788275" cy="3841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687" name="Line 7"/>
          <p:cNvSpPr>
            <a:spLocks noChangeShapeType="1"/>
          </p:cNvSpPr>
          <p:nvPr/>
        </p:nvSpPr>
        <p:spPr bwMode="auto">
          <a:xfrm flipV="1">
            <a:off x="4685030" y="2841626"/>
            <a:ext cx="1588" cy="3178175"/>
          </a:xfrm>
          <a:prstGeom prst="line">
            <a:avLst/>
          </a:prstGeom>
          <a:noFill/>
          <a:ln w="9525">
            <a:solidFill>
              <a:schemeClr val="tx1"/>
            </a:solidFill>
            <a:round/>
            <a:headEnd/>
            <a:tailEnd/>
          </a:ln>
          <a:effectLst/>
        </p:spPr>
        <p:txBody>
          <a:bodyPr/>
          <a:lstStyle/>
          <a:p>
            <a:pPr>
              <a:defRPr/>
            </a:pPr>
            <a:endParaRPr lang="en-US" dirty="0">
              <a:latin typeface="Calibri" panose="020F0502020204030204" pitchFamily="34" charset="0"/>
            </a:endParaRPr>
          </a:p>
        </p:txBody>
      </p:sp>
      <p:sp>
        <p:nvSpPr>
          <p:cNvPr id="71688" name="Line 8"/>
          <p:cNvSpPr>
            <a:spLocks noChangeShapeType="1"/>
          </p:cNvSpPr>
          <p:nvPr/>
        </p:nvSpPr>
        <p:spPr bwMode="auto">
          <a:xfrm flipV="1">
            <a:off x="6386830" y="2849564"/>
            <a:ext cx="1588" cy="3178175"/>
          </a:xfrm>
          <a:prstGeom prst="line">
            <a:avLst/>
          </a:prstGeom>
          <a:noFill/>
          <a:ln w="9525">
            <a:solidFill>
              <a:schemeClr val="tx1"/>
            </a:solidFill>
            <a:round/>
            <a:headEnd/>
            <a:tailEnd/>
          </a:ln>
          <a:effectLst/>
        </p:spPr>
        <p:txBody>
          <a:bodyPr/>
          <a:lstStyle/>
          <a:p>
            <a:pPr>
              <a:defRPr/>
            </a:pPr>
            <a:endParaRPr lang="en-US" dirty="0">
              <a:latin typeface="Calibri" panose="020F0502020204030204" pitchFamily="34" charset="0"/>
            </a:endParaRPr>
          </a:p>
        </p:txBody>
      </p:sp>
      <p:sp>
        <p:nvSpPr>
          <p:cNvPr id="55305" name="Text Box 9"/>
          <p:cNvSpPr txBox="1">
            <a:spLocks noChangeArrowheads="1"/>
          </p:cNvSpPr>
          <p:nvPr/>
        </p:nvSpPr>
        <p:spPr bwMode="auto">
          <a:xfrm>
            <a:off x="2365693" y="2208213"/>
            <a:ext cx="666750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algn="ctr" eaLnBrk="1" hangingPunct="1">
              <a:spcBef>
                <a:spcPct val="50000"/>
              </a:spcBef>
            </a:pPr>
            <a:r>
              <a:rPr lang="en-US" altLang="en-US" sz="2800" dirty="0">
                <a:effectLst/>
                <a:latin typeface="Calibri" panose="020F0502020204030204" pitchFamily="34" charset="0"/>
              </a:rPr>
              <a:t>Annual Series vs Partial Duration</a:t>
            </a:r>
          </a:p>
        </p:txBody>
      </p:sp>
      <p:grpSp>
        <p:nvGrpSpPr>
          <p:cNvPr id="10" name="Group 9">
            <a:extLst>
              <a:ext uri="{FF2B5EF4-FFF2-40B4-BE49-F238E27FC236}">
                <a16:creationId xmlns:a16="http://schemas.microsoft.com/office/drawing/2014/main" id="{6E38A822-009D-4991-9AF9-90BE90A733E9}"/>
              </a:ext>
            </a:extLst>
          </p:cNvPr>
          <p:cNvGrpSpPr/>
          <p:nvPr/>
        </p:nvGrpSpPr>
        <p:grpSpPr>
          <a:xfrm>
            <a:off x="4181029" y="2981163"/>
            <a:ext cx="4175246" cy="2226267"/>
            <a:chOff x="4714429" y="2981163"/>
            <a:chExt cx="4175246" cy="2226267"/>
          </a:xfrm>
        </p:grpSpPr>
        <p:sp>
          <p:nvSpPr>
            <p:cNvPr id="11" name="Oval 10">
              <a:extLst>
                <a:ext uri="{FF2B5EF4-FFF2-40B4-BE49-F238E27FC236}">
                  <a16:creationId xmlns:a16="http://schemas.microsoft.com/office/drawing/2014/main" id="{A3122FEC-B2BB-4FDB-8A0C-E4698F1C6484}"/>
                </a:ext>
              </a:extLst>
            </p:cNvPr>
            <p:cNvSpPr/>
            <p:nvPr/>
          </p:nvSpPr>
          <p:spPr bwMode="auto">
            <a:xfrm>
              <a:off x="6107232" y="4928461"/>
              <a:ext cx="276513" cy="278969"/>
            </a:xfrm>
            <a:prstGeom prst="ellipse">
              <a:avLst/>
            </a:prstGeom>
            <a:noFill/>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0" tIns="0" rIns="0" bIns="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100" b="1" i="0" u="none" strike="noStrike" cap="none" normalizeH="0" baseline="0">
                <a:ln>
                  <a:noFill/>
                </a:ln>
                <a:solidFill>
                  <a:schemeClr val="tx2"/>
                </a:solidFill>
                <a:effectLst/>
                <a:latin typeface="Times New Roman" pitchFamily="18" charset="0"/>
              </a:endParaRPr>
            </a:p>
          </p:txBody>
        </p:sp>
        <p:sp>
          <p:nvSpPr>
            <p:cNvPr id="12" name="Oval 11">
              <a:extLst>
                <a:ext uri="{FF2B5EF4-FFF2-40B4-BE49-F238E27FC236}">
                  <a16:creationId xmlns:a16="http://schemas.microsoft.com/office/drawing/2014/main" id="{42B5E678-5500-4813-8569-071C98B2F37D}"/>
                </a:ext>
              </a:extLst>
            </p:cNvPr>
            <p:cNvSpPr/>
            <p:nvPr/>
          </p:nvSpPr>
          <p:spPr bwMode="auto">
            <a:xfrm>
              <a:off x="4714429" y="4075543"/>
              <a:ext cx="276513" cy="278969"/>
            </a:xfrm>
            <a:prstGeom prst="ellipse">
              <a:avLst/>
            </a:prstGeom>
            <a:noFill/>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0" tIns="0" rIns="0" bIns="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100" b="1" i="0" u="none" strike="noStrike" cap="none" normalizeH="0" baseline="0">
                <a:ln>
                  <a:noFill/>
                </a:ln>
                <a:solidFill>
                  <a:schemeClr val="tx2"/>
                </a:solidFill>
                <a:effectLst/>
                <a:latin typeface="Times New Roman" pitchFamily="18" charset="0"/>
              </a:endParaRPr>
            </a:p>
          </p:txBody>
        </p:sp>
        <p:sp>
          <p:nvSpPr>
            <p:cNvPr id="13" name="Oval 12">
              <a:extLst>
                <a:ext uri="{FF2B5EF4-FFF2-40B4-BE49-F238E27FC236}">
                  <a16:creationId xmlns:a16="http://schemas.microsoft.com/office/drawing/2014/main" id="{C274CF80-0C88-47C5-A28C-2579B76C8727}"/>
                </a:ext>
              </a:extLst>
            </p:cNvPr>
            <p:cNvSpPr/>
            <p:nvPr/>
          </p:nvSpPr>
          <p:spPr bwMode="auto">
            <a:xfrm>
              <a:off x="7335286" y="4085863"/>
              <a:ext cx="276513" cy="278969"/>
            </a:xfrm>
            <a:prstGeom prst="ellipse">
              <a:avLst/>
            </a:prstGeom>
            <a:noFill/>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0" tIns="0" rIns="0" bIns="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100" b="1" i="0" u="none" strike="noStrike" cap="none" normalizeH="0" baseline="0">
                <a:ln>
                  <a:noFill/>
                </a:ln>
                <a:solidFill>
                  <a:schemeClr val="tx2"/>
                </a:solidFill>
                <a:effectLst/>
                <a:latin typeface="Times New Roman" pitchFamily="18" charset="0"/>
              </a:endParaRPr>
            </a:p>
          </p:txBody>
        </p:sp>
        <p:sp>
          <p:nvSpPr>
            <p:cNvPr id="14" name="Rectangle 13">
              <a:extLst>
                <a:ext uri="{FF2B5EF4-FFF2-40B4-BE49-F238E27FC236}">
                  <a16:creationId xmlns:a16="http://schemas.microsoft.com/office/drawing/2014/main" id="{71E6835F-D9AB-482F-B7E4-B5AEC586EE1C}"/>
                </a:ext>
              </a:extLst>
            </p:cNvPr>
            <p:cNvSpPr/>
            <p:nvPr/>
          </p:nvSpPr>
          <p:spPr bwMode="auto">
            <a:xfrm>
              <a:off x="7718156" y="2981163"/>
              <a:ext cx="1171519" cy="265731"/>
            </a:xfrm>
            <a:prstGeom prst="rect">
              <a:avLst/>
            </a:prstGeom>
            <a:noFill/>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none" lIns="0" tIns="0" rIns="0" bIns="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100" b="1" i="0" u="none" strike="noStrike" cap="none" normalizeH="0" baseline="0">
                <a:ln>
                  <a:noFill/>
                </a:ln>
                <a:solidFill>
                  <a:schemeClr val="tx2"/>
                </a:solidFill>
                <a:effectLst/>
                <a:latin typeface="Times New Roman" pitchFamily="18" charset="0"/>
              </a:endParaRPr>
            </a:p>
          </p:txBody>
        </p:sp>
      </p:grpSp>
      <p:grpSp>
        <p:nvGrpSpPr>
          <p:cNvPr id="15" name="Group 14">
            <a:extLst>
              <a:ext uri="{FF2B5EF4-FFF2-40B4-BE49-F238E27FC236}">
                <a16:creationId xmlns:a16="http://schemas.microsoft.com/office/drawing/2014/main" id="{09ABB14E-D6AE-43B7-B60D-99B7EA335052}"/>
              </a:ext>
            </a:extLst>
          </p:cNvPr>
          <p:cNvGrpSpPr/>
          <p:nvPr/>
        </p:nvGrpSpPr>
        <p:grpSpPr>
          <a:xfrm>
            <a:off x="3188642" y="3336844"/>
            <a:ext cx="5798300" cy="1645860"/>
            <a:chOff x="3722042" y="3336844"/>
            <a:chExt cx="5798300" cy="1645860"/>
          </a:xfrm>
        </p:grpSpPr>
        <p:sp>
          <p:nvSpPr>
            <p:cNvPr id="16" name="Oval 15">
              <a:extLst>
                <a:ext uri="{FF2B5EF4-FFF2-40B4-BE49-F238E27FC236}">
                  <a16:creationId xmlns:a16="http://schemas.microsoft.com/office/drawing/2014/main" id="{8DC33399-7283-4312-8AA6-5C48B250DA14}"/>
                </a:ext>
              </a:extLst>
            </p:cNvPr>
            <p:cNvSpPr/>
            <p:nvPr/>
          </p:nvSpPr>
          <p:spPr bwMode="auto">
            <a:xfrm>
              <a:off x="3722042" y="4703735"/>
              <a:ext cx="276513" cy="278969"/>
            </a:xfrm>
            <a:prstGeom prst="ellipse">
              <a:avLst/>
            </a:prstGeom>
            <a:noFill/>
            <a:ln>
              <a:solidFill>
                <a:srgbClr val="C0000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0" tIns="0" rIns="0" bIns="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100" b="1" i="0" u="none" strike="noStrike" cap="none" normalizeH="0" baseline="0">
                <a:ln>
                  <a:noFill/>
                </a:ln>
                <a:solidFill>
                  <a:schemeClr val="tx2"/>
                </a:solidFill>
                <a:effectLst/>
                <a:latin typeface="Times New Roman" pitchFamily="18" charset="0"/>
              </a:endParaRPr>
            </a:p>
          </p:txBody>
        </p:sp>
        <p:sp>
          <p:nvSpPr>
            <p:cNvPr id="17" name="Oval 16">
              <a:extLst>
                <a:ext uri="{FF2B5EF4-FFF2-40B4-BE49-F238E27FC236}">
                  <a16:creationId xmlns:a16="http://schemas.microsoft.com/office/drawing/2014/main" id="{6AF24765-8075-44DD-8D4D-BC219BA75320}"/>
                </a:ext>
              </a:extLst>
            </p:cNvPr>
            <p:cNvSpPr/>
            <p:nvPr/>
          </p:nvSpPr>
          <p:spPr bwMode="auto">
            <a:xfrm>
              <a:off x="4714429" y="4075543"/>
              <a:ext cx="276513" cy="278969"/>
            </a:xfrm>
            <a:prstGeom prst="ellipse">
              <a:avLst/>
            </a:prstGeom>
            <a:noFill/>
            <a:ln>
              <a:solidFill>
                <a:srgbClr val="C0000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0" tIns="0" rIns="0" bIns="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100" b="1" i="0" u="none" strike="noStrike" cap="none" normalizeH="0" baseline="0">
                <a:ln>
                  <a:noFill/>
                </a:ln>
                <a:solidFill>
                  <a:schemeClr val="tx2"/>
                </a:solidFill>
                <a:effectLst/>
                <a:latin typeface="Times New Roman" pitchFamily="18" charset="0"/>
              </a:endParaRPr>
            </a:p>
          </p:txBody>
        </p:sp>
        <p:sp>
          <p:nvSpPr>
            <p:cNvPr id="18" name="Oval 17">
              <a:extLst>
                <a:ext uri="{FF2B5EF4-FFF2-40B4-BE49-F238E27FC236}">
                  <a16:creationId xmlns:a16="http://schemas.microsoft.com/office/drawing/2014/main" id="{9FE08F6C-A143-4B35-BFCF-6C144A796A93}"/>
                </a:ext>
              </a:extLst>
            </p:cNvPr>
            <p:cNvSpPr/>
            <p:nvPr/>
          </p:nvSpPr>
          <p:spPr bwMode="auto">
            <a:xfrm>
              <a:off x="7335286" y="4085863"/>
              <a:ext cx="276513" cy="278969"/>
            </a:xfrm>
            <a:prstGeom prst="ellipse">
              <a:avLst/>
            </a:prstGeom>
            <a:noFill/>
            <a:ln>
              <a:solidFill>
                <a:srgbClr val="C0000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0" tIns="0" rIns="0" bIns="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100" b="1" i="0" u="none" strike="noStrike" cap="none" normalizeH="0" baseline="0">
                <a:ln>
                  <a:noFill/>
                </a:ln>
                <a:solidFill>
                  <a:schemeClr val="tx2"/>
                </a:solidFill>
                <a:effectLst/>
                <a:latin typeface="Times New Roman" pitchFamily="18" charset="0"/>
              </a:endParaRPr>
            </a:p>
          </p:txBody>
        </p:sp>
        <p:sp>
          <p:nvSpPr>
            <p:cNvPr id="19" name="Rectangle 18">
              <a:extLst>
                <a:ext uri="{FF2B5EF4-FFF2-40B4-BE49-F238E27FC236}">
                  <a16:creationId xmlns:a16="http://schemas.microsoft.com/office/drawing/2014/main" id="{20B7EFD3-3757-4A3D-B435-52E145DE7D26}"/>
                </a:ext>
              </a:extLst>
            </p:cNvPr>
            <p:cNvSpPr/>
            <p:nvPr/>
          </p:nvSpPr>
          <p:spPr bwMode="auto">
            <a:xfrm>
              <a:off x="7718156" y="3336844"/>
              <a:ext cx="1802186" cy="265731"/>
            </a:xfrm>
            <a:prstGeom prst="rect">
              <a:avLst/>
            </a:prstGeom>
            <a:noFill/>
            <a:ln>
              <a:solidFill>
                <a:srgbClr val="C00000"/>
              </a:solid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0" tIns="0" rIns="0" bIns="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100" b="1" i="0" u="none" strike="noStrike" cap="none" normalizeH="0" baseline="0">
                <a:ln>
                  <a:noFill/>
                </a:ln>
                <a:solidFill>
                  <a:schemeClr val="tx2"/>
                </a:solidFill>
                <a:effectLst/>
                <a:latin typeface="Times New Roman" pitchFamily="18" charset="0"/>
              </a:endParaRPr>
            </a:p>
          </p:txBody>
        </p:sp>
      </p:grpSp>
      <p:sp>
        <p:nvSpPr>
          <p:cNvPr id="2" name="TextBox 1">
            <a:extLst>
              <a:ext uri="{FF2B5EF4-FFF2-40B4-BE49-F238E27FC236}">
                <a16:creationId xmlns:a16="http://schemas.microsoft.com/office/drawing/2014/main" id="{6BF267AE-F5CF-FD96-0C9E-1F7D95748CB3}"/>
              </a:ext>
            </a:extLst>
          </p:cNvPr>
          <p:cNvSpPr txBox="1"/>
          <p:nvPr/>
        </p:nvSpPr>
        <p:spPr>
          <a:xfrm>
            <a:off x="9990667" y="2573867"/>
            <a:ext cx="1879600" cy="2677656"/>
          </a:xfrm>
          <a:prstGeom prst="rect">
            <a:avLst/>
          </a:prstGeom>
          <a:noFill/>
        </p:spPr>
        <p:txBody>
          <a:bodyPr wrap="square" rtlCol="0">
            <a:spAutoFit/>
          </a:bodyPr>
          <a:lstStyle/>
          <a:p>
            <a:pPr algn="ctr"/>
            <a:r>
              <a:rPr lang="en-US" sz="2800" dirty="0">
                <a:solidFill>
                  <a:srgbClr val="FF9933"/>
                </a:solidFill>
                <a:effectLst/>
                <a:latin typeface="Calibri" panose="020F0502020204030204" pitchFamily="34" charset="0"/>
                <a:cs typeface="Calibri" panose="020F0502020204030204" pitchFamily="34" charset="0"/>
              </a:rPr>
              <a:t>Review /preview from other lectures, only graphical</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subTnLst>
                                    <p:set>
                                      <p:cBhvr override="childStyle">
                                        <p:cTn dur="1" fill="hold" display="0" masterRel="nextClick" afterEffect="1"/>
                                        <p:tgtEl>
                                          <p:spTgt spid="10"/>
                                        </p:tgtEl>
                                        <p:attrNameLst>
                                          <p:attrName>style.visibility</p:attrName>
                                        </p:attrNameLst>
                                      </p:cBhvr>
                                      <p:to>
                                        <p:strVal val="hidden"/>
                                      </p:to>
                                    </p:set>
                                  </p:sub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Number Placeholder 5"/>
          <p:cNvSpPr>
            <a:spLocks noGrp="1"/>
          </p:cNvSpPr>
          <p:nvPr>
            <p:ph type="sldNum" sz="quarter" idx="12"/>
          </p:nvPr>
        </p:nvSpPr>
        <p:spPr>
          <a:xfrm>
            <a:off x="8325222" y="6248400"/>
            <a:ext cx="2540000"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a:spcBef>
                <a:spcPct val="0"/>
              </a:spcBef>
              <a:buFontTx/>
              <a:buNone/>
            </a:pPr>
            <a:fld id="{CCCFF967-FEBC-45B5-BFAD-A6903FD26851}" type="slidenum">
              <a:rPr lang="en-US" altLang="en-US" sz="1400">
                <a:latin typeface="Times New Roman" panose="02020603050405020304" pitchFamily="18" charset="0"/>
              </a:rPr>
              <a:pPr>
                <a:spcBef>
                  <a:spcPct val="0"/>
                </a:spcBef>
                <a:buFontTx/>
                <a:buNone/>
              </a:pPr>
              <a:t>62</a:t>
            </a:fld>
            <a:endParaRPr lang="en-US" altLang="en-US" sz="1400">
              <a:latin typeface="Times New Roman" panose="02020603050405020304" pitchFamily="18" charset="0"/>
            </a:endParaRPr>
          </a:p>
        </p:txBody>
      </p:sp>
      <p:sp>
        <p:nvSpPr>
          <p:cNvPr id="75778" name="Rectangle 2"/>
          <p:cNvSpPr>
            <a:spLocks noGrp="1" noChangeArrowheads="1"/>
          </p:cNvSpPr>
          <p:nvPr>
            <p:ph type="title"/>
          </p:nvPr>
        </p:nvSpPr>
        <p:spPr/>
        <p:txBody>
          <a:bodyPr/>
          <a:lstStyle/>
          <a:p>
            <a:pPr eaLnBrk="1" hangingPunct="1">
              <a:defRPr/>
            </a:pPr>
            <a:r>
              <a:rPr lang="en-US" b="1" dirty="0">
                <a:solidFill>
                  <a:srgbClr val="0070C0"/>
                </a:solidFill>
              </a:rPr>
              <a:t>Empirical</a:t>
            </a:r>
            <a:r>
              <a:rPr lang="en-US" dirty="0">
                <a:solidFill>
                  <a:srgbClr val="000000"/>
                </a:solidFill>
              </a:rPr>
              <a:t> Partial Duration Series (PDS)</a:t>
            </a:r>
          </a:p>
        </p:txBody>
      </p:sp>
      <p:sp>
        <p:nvSpPr>
          <p:cNvPr id="75779" name="Rectangle 3"/>
          <p:cNvSpPr>
            <a:spLocks noGrp="1" noChangeArrowheads="1"/>
          </p:cNvSpPr>
          <p:nvPr>
            <p:ph type="body" idx="1"/>
          </p:nvPr>
        </p:nvSpPr>
        <p:spPr>
          <a:xfrm>
            <a:off x="828137" y="1684338"/>
            <a:ext cx="10315144" cy="4760912"/>
          </a:xfrm>
        </p:spPr>
        <p:txBody>
          <a:bodyPr/>
          <a:lstStyle/>
          <a:p>
            <a:pPr marL="0" indent="0" eaLnBrk="1" hangingPunct="1">
              <a:spcBef>
                <a:spcPct val="40000"/>
              </a:spcBef>
              <a:buNone/>
              <a:defRPr/>
            </a:pPr>
            <a:r>
              <a:rPr lang="en-US" sz="2800" dirty="0"/>
              <a:t>Calculating plotting positions for AEP:</a:t>
            </a:r>
          </a:p>
          <a:p>
            <a:pPr marL="457200" lvl="1" indent="0" eaLnBrk="1" hangingPunct="1">
              <a:spcBef>
                <a:spcPct val="40000"/>
              </a:spcBef>
              <a:buNone/>
              <a:defRPr/>
            </a:pPr>
            <a:r>
              <a:rPr lang="en-US" sz="2600" dirty="0"/>
              <a:t>If there are a total of </a:t>
            </a:r>
            <a:r>
              <a:rPr lang="en-US" sz="2600" b="1" dirty="0">
                <a:solidFill>
                  <a:srgbClr val="0070C0"/>
                </a:solidFill>
              </a:rPr>
              <a:t>k</a:t>
            </a:r>
            <a:r>
              <a:rPr lang="en-US" sz="2600" dirty="0">
                <a:solidFill>
                  <a:srgbClr val="0070C0"/>
                </a:solidFill>
              </a:rPr>
              <a:t> events</a:t>
            </a:r>
            <a:r>
              <a:rPr lang="en-US" sz="2600" dirty="0"/>
              <a:t> in </a:t>
            </a:r>
            <a:r>
              <a:rPr lang="en-US" sz="2600" b="1" dirty="0">
                <a:solidFill>
                  <a:srgbClr val="C00000"/>
                </a:solidFill>
              </a:rPr>
              <a:t>N years</a:t>
            </a:r>
            <a:r>
              <a:rPr lang="en-US" sz="2600" dirty="0"/>
              <a:t>, then the plotting position for the smallest event (rank = k) is based on</a:t>
            </a:r>
            <a:r>
              <a:rPr lang="en-US" sz="2600" dirty="0">
                <a:solidFill>
                  <a:srgbClr val="0070C0"/>
                </a:solidFill>
              </a:rPr>
              <a:t> </a:t>
            </a:r>
            <a:r>
              <a:rPr lang="en-US" sz="2600" b="1" dirty="0">
                <a:solidFill>
                  <a:srgbClr val="0070C0"/>
                </a:solidFill>
              </a:rPr>
              <a:t>k</a:t>
            </a:r>
            <a:r>
              <a:rPr lang="en-US" sz="2600" b="1" dirty="0"/>
              <a:t>/</a:t>
            </a:r>
            <a:r>
              <a:rPr lang="en-US" sz="2600" b="1" dirty="0">
                <a:solidFill>
                  <a:srgbClr val="C00000"/>
                </a:solidFill>
              </a:rPr>
              <a:t>N</a:t>
            </a:r>
            <a:endParaRPr lang="en-US" sz="2600" dirty="0">
              <a:solidFill>
                <a:srgbClr val="C00000"/>
              </a:solidFill>
            </a:endParaRPr>
          </a:p>
          <a:p>
            <a:pPr lvl="2" eaLnBrk="1" hangingPunct="1">
              <a:spcBef>
                <a:spcPct val="40000"/>
              </a:spcBef>
              <a:defRPr/>
            </a:pPr>
            <a:r>
              <a:rPr lang="en-US" sz="2600" dirty="0"/>
              <a:t>However, if </a:t>
            </a:r>
            <a:r>
              <a:rPr lang="en-US" sz="2600" b="1" dirty="0">
                <a:solidFill>
                  <a:srgbClr val="0070C0"/>
                </a:solidFill>
              </a:rPr>
              <a:t>k</a:t>
            </a:r>
            <a:r>
              <a:rPr lang="en-US" sz="2600" dirty="0"/>
              <a:t> &gt; </a:t>
            </a:r>
            <a:r>
              <a:rPr lang="en-US" sz="2600" b="1" dirty="0">
                <a:solidFill>
                  <a:srgbClr val="C00000"/>
                </a:solidFill>
              </a:rPr>
              <a:t>N</a:t>
            </a:r>
            <a:r>
              <a:rPr lang="en-US" sz="2600" dirty="0"/>
              <a:t>, might be greater than 1.0 </a:t>
            </a:r>
          </a:p>
          <a:p>
            <a:pPr lvl="2" eaLnBrk="1" hangingPunct="1">
              <a:spcBef>
                <a:spcPct val="40000"/>
              </a:spcBef>
              <a:defRPr/>
            </a:pPr>
            <a:r>
              <a:rPr lang="en-US" b="1" dirty="0">
                <a:solidFill>
                  <a:srgbClr val="00B050"/>
                </a:solidFill>
                <a:latin typeface="Ink Free" panose="03080402000500000000" pitchFamily="66" charset="0"/>
              </a:rPr>
              <a:t>can’t interpret as probability…</a:t>
            </a:r>
          </a:p>
          <a:p>
            <a:pPr lvl="2" eaLnBrk="1" hangingPunct="1">
              <a:spcBef>
                <a:spcPct val="40000"/>
              </a:spcBef>
              <a:defRPr/>
            </a:pPr>
            <a:r>
              <a:rPr lang="en-US" sz="2600" dirty="0"/>
              <a:t>The plotting position for this event is interpreted, not as exceedance probability, but as average of </a:t>
            </a:r>
            <a:r>
              <a:rPr lang="en-US" sz="2600" b="1" dirty="0">
                <a:solidFill>
                  <a:srgbClr val="0070C0"/>
                </a:solidFill>
              </a:rPr>
              <a:t>k</a:t>
            </a:r>
            <a:r>
              <a:rPr lang="en-US" sz="2600" b="1" dirty="0"/>
              <a:t>/N</a:t>
            </a:r>
            <a:r>
              <a:rPr lang="en-US" sz="2600" dirty="0"/>
              <a:t> events per year</a:t>
            </a:r>
          </a:p>
        </p:txBody>
      </p:sp>
      <p:sp>
        <p:nvSpPr>
          <p:cNvPr id="75780" name="Text Box 4"/>
          <p:cNvSpPr txBox="1">
            <a:spLocks noChangeArrowheads="1"/>
          </p:cNvSpPr>
          <p:nvPr/>
        </p:nvSpPr>
        <p:spPr bwMode="auto">
          <a:xfrm>
            <a:off x="4928397" y="5290317"/>
            <a:ext cx="4792851" cy="1006475"/>
          </a:xfrm>
          <a:prstGeom prst="rect">
            <a:avLst/>
          </a:prstGeom>
          <a:noFill/>
          <a:ln w="9525">
            <a:noFill/>
            <a:miter lim="800000"/>
            <a:headEnd/>
            <a:tailEnd/>
          </a:ln>
          <a:effectLst/>
        </p:spPr>
        <p:txBody>
          <a:bodyPr wrap="square">
            <a:spAutoFit/>
          </a:bodyPr>
          <a:lstStyle/>
          <a:p>
            <a:pPr eaLnBrk="1" hangingPunct="1">
              <a:spcBef>
                <a:spcPct val="50000"/>
              </a:spcBef>
              <a:defRPr/>
            </a:pPr>
            <a:r>
              <a:rPr lang="en-US" sz="2000" b="0" dirty="0">
                <a:solidFill>
                  <a:srgbClr val="000000"/>
                </a:solidFill>
                <a:effectLst/>
                <a:latin typeface="Calibri" panose="020F0502020204030204" pitchFamily="34" charset="0"/>
              </a:rPr>
              <a:t>Then the plotting position estimate states that on the average it is expected that 1.5 events per year will exceed 4 ft</a:t>
            </a:r>
          </a:p>
        </p:txBody>
      </p:sp>
      <p:sp>
        <p:nvSpPr>
          <p:cNvPr id="63494" name="Rectangle 5"/>
          <p:cNvSpPr>
            <a:spLocks noChangeArrowheads="1"/>
          </p:cNvSpPr>
          <p:nvPr/>
        </p:nvSpPr>
        <p:spPr bwMode="auto">
          <a:xfrm>
            <a:off x="1836485" y="5264149"/>
            <a:ext cx="7927975" cy="1203325"/>
          </a:xfrm>
          <a:prstGeom prst="rect">
            <a:avLst/>
          </a:pr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0"/>
              </a:spcBef>
              <a:buFontTx/>
              <a:buNone/>
            </a:pPr>
            <a:endParaRPr lang="en-US" altLang="en-US" sz="2100">
              <a:solidFill>
                <a:srgbClr val="FFFF00"/>
              </a:solidFill>
              <a:effectLst/>
              <a:latin typeface="Times New Roman" panose="02020603050405020304" pitchFamily="18" charset="0"/>
            </a:endParaRPr>
          </a:p>
        </p:txBody>
      </p:sp>
      <p:sp>
        <p:nvSpPr>
          <p:cNvPr id="2" name="TextBox 1">
            <a:extLst>
              <a:ext uri="{FF2B5EF4-FFF2-40B4-BE49-F238E27FC236}">
                <a16:creationId xmlns:a16="http://schemas.microsoft.com/office/drawing/2014/main" id="{DCCAC1F7-3B22-4C0E-AB20-635EC7BE6F54}"/>
              </a:ext>
            </a:extLst>
          </p:cNvPr>
          <p:cNvSpPr txBox="1"/>
          <p:nvPr/>
        </p:nvSpPr>
        <p:spPr>
          <a:xfrm>
            <a:off x="1579154" y="5290317"/>
            <a:ext cx="3091912" cy="1434239"/>
          </a:xfrm>
          <a:prstGeom prst="rect">
            <a:avLst/>
          </a:prstGeom>
          <a:noFill/>
        </p:spPr>
        <p:txBody>
          <a:bodyPr wrap="square" rtlCol="0">
            <a:spAutoFit/>
          </a:bodyPr>
          <a:lstStyle/>
          <a:p>
            <a:pPr lvl="1" eaLnBrk="1" hangingPunct="1">
              <a:spcBef>
                <a:spcPts val="2400"/>
              </a:spcBef>
              <a:buFontTx/>
              <a:buNone/>
              <a:defRPr/>
            </a:pPr>
            <a:r>
              <a:rPr lang="en-US" sz="2000" b="0" u="sng" dirty="0">
                <a:solidFill>
                  <a:srgbClr val="000000"/>
                </a:solidFill>
                <a:effectLst/>
                <a:latin typeface="Calibri" panose="020F0502020204030204" pitchFamily="34" charset="0"/>
                <a:cs typeface="Calibri" panose="020F0502020204030204" pitchFamily="34" charset="0"/>
              </a:rPr>
              <a:t>Example</a:t>
            </a:r>
          </a:p>
          <a:p>
            <a:pPr lvl="1" eaLnBrk="1" hangingPunct="1">
              <a:spcBef>
                <a:spcPct val="10000"/>
              </a:spcBef>
              <a:buFontTx/>
              <a:buNone/>
              <a:defRPr/>
            </a:pPr>
            <a:r>
              <a:rPr lang="en-US" sz="2000" b="0" dirty="0">
                <a:solidFill>
                  <a:srgbClr val="000000"/>
                </a:solidFill>
                <a:effectLst/>
                <a:latin typeface="Calibri" panose="020F0502020204030204" pitchFamily="34" charset="0"/>
                <a:cs typeface="Calibri" panose="020F0502020204030204" pitchFamily="34" charset="0"/>
              </a:rPr>
              <a:t>Smallest event = 4 ft</a:t>
            </a:r>
          </a:p>
          <a:p>
            <a:pPr lvl="1" eaLnBrk="1" hangingPunct="1">
              <a:spcBef>
                <a:spcPct val="10000"/>
              </a:spcBef>
              <a:buFontTx/>
              <a:buNone/>
              <a:defRPr/>
            </a:pPr>
            <a:r>
              <a:rPr lang="en-US" sz="2000" b="0" dirty="0">
                <a:solidFill>
                  <a:srgbClr val="000000"/>
                </a:solidFill>
                <a:effectLst/>
                <a:latin typeface="Calibri" panose="020F0502020204030204" pitchFamily="34" charset="0"/>
                <a:cs typeface="Calibri" panose="020F0502020204030204" pitchFamily="34" charset="0"/>
              </a:rPr>
              <a:t>k=61,   N=42</a:t>
            </a:r>
            <a:r>
              <a:rPr lang="en-US" sz="2200" b="0" dirty="0">
                <a:solidFill>
                  <a:srgbClr val="000000"/>
                </a:solidFill>
                <a:effectLst/>
                <a:latin typeface="Calibri" panose="020F0502020204030204" pitchFamily="34" charset="0"/>
                <a:cs typeface="Calibri" panose="020F0502020204030204" pitchFamily="34" charset="0"/>
              </a:rPr>
              <a:t> </a:t>
            </a:r>
          </a:p>
          <a:p>
            <a:endParaRPr lang="en-US" b="0" dirty="0">
              <a:solidFill>
                <a:srgbClr val="000000"/>
              </a:solidFill>
              <a:effectLst/>
              <a:latin typeface="Calibri" panose="020F0502020204030204" pitchFamily="34" charset="0"/>
              <a:cs typeface="Calibri" panose="020F0502020204030204" pitchFamily="34" charset="0"/>
            </a:endParaRPr>
          </a:p>
        </p:txBody>
      </p:sp>
      <p:sp>
        <p:nvSpPr>
          <p:cNvPr id="10" name="Slide Number Placeholder 1">
            <a:extLst>
              <a:ext uri="{FF2B5EF4-FFF2-40B4-BE49-F238E27FC236}">
                <a16:creationId xmlns:a16="http://schemas.microsoft.com/office/drawing/2014/main" id="{954D9ADE-3478-4CCB-B598-2BE4E508283B}"/>
              </a:ext>
            </a:extLst>
          </p:cNvPr>
          <p:cNvSpPr txBox="1">
            <a:spLocks/>
          </p:cNvSpPr>
          <p:nvPr/>
        </p:nvSpPr>
        <p:spPr bwMode="auto">
          <a:xfrm>
            <a:off x="8890000" y="64008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eaLnBrk="1" fontAlgn="base" hangingPunct="1">
              <a:spcBef>
                <a:spcPct val="0"/>
              </a:spcBef>
              <a:spcAft>
                <a:spcPct val="0"/>
              </a:spcAft>
              <a:defRPr sz="1400" b="0" kern="1200">
                <a:solidFill>
                  <a:srgbClr val="000000"/>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5pPr>
            <a:lvl6pPr marL="2286000" algn="l" defTabSz="914400" rtl="0" eaLnBrk="1" latinLnBrk="0" hangingPunct="1">
              <a:defRPr sz="2100" b="1" kern="1200">
                <a:solidFill>
                  <a:schemeClr val="tx2"/>
                </a:solidFill>
                <a:latin typeface="Times New Roman" panose="02020603050405020304" pitchFamily="18" charset="0"/>
                <a:ea typeface="+mn-ea"/>
                <a:cs typeface="+mn-cs"/>
              </a:defRPr>
            </a:lvl6pPr>
            <a:lvl7pPr marL="2743200" algn="l" defTabSz="914400" rtl="0" eaLnBrk="1" latinLnBrk="0" hangingPunct="1">
              <a:defRPr sz="2100" b="1" kern="1200">
                <a:solidFill>
                  <a:schemeClr val="tx2"/>
                </a:solidFill>
                <a:latin typeface="Times New Roman" panose="02020603050405020304" pitchFamily="18" charset="0"/>
                <a:ea typeface="+mn-ea"/>
                <a:cs typeface="+mn-cs"/>
              </a:defRPr>
            </a:lvl7pPr>
            <a:lvl8pPr marL="3200400" algn="l" defTabSz="914400" rtl="0" eaLnBrk="1" latinLnBrk="0" hangingPunct="1">
              <a:defRPr sz="2100" b="1" kern="1200">
                <a:solidFill>
                  <a:schemeClr val="tx2"/>
                </a:solidFill>
                <a:latin typeface="Times New Roman" panose="02020603050405020304" pitchFamily="18" charset="0"/>
                <a:ea typeface="+mn-ea"/>
                <a:cs typeface="+mn-cs"/>
              </a:defRPr>
            </a:lvl8pPr>
            <a:lvl9pPr marL="3657600" algn="l" defTabSz="914400" rtl="0" eaLnBrk="1" latinLnBrk="0" hangingPunct="1">
              <a:defRPr sz="2100" b="1" kern="1200">
                <a:solidFill>
                  <a:schemeClr val="tx2"/>
                </a:solidFill>
                <a:latin typeface="Times New Roman" panose="02020603050405020304" pitchFamily="18" charset="0"/>
                <a:ea typeface="+mn-ea"/>
                <a:cs typeface="+mn-cs"/>
              </a:defRPr>
            </a:lvl9pPr>
          </a:lstStyle>
          <a:p>
            <a:pPr>
              <a:defRPr/>
            </a:pPr>
            <a:fld id="{0D4F1938-B6F0-462B-9EAB-725EA93BCA11}" type="slidenum">
              <a:rPr lang="en-US" altLang="en-US" smtClean="0"/>
              <a:pPr>
                <a:defRPr/>
              </a:pPr>
              <a:t>62</a:t>
            </a:fld>
            <a:endParaRPr lang="en-US" altLang="en-US"/>
          </a:p>
        </p:txBody>
      </p:sp>
      <p:sp>
        <p:nvSpPr>
          <p:cNvPr id="3" name="TextBox 2">
            <a:extLst>
              <a:ext uri="{FF2B5EF4-FFF2-40B4-BE49-F238E27FC236}">
                <a16:creationId xmlns:a16="http://schemas.microsoft.com/office/drawing/2014/main" id="{71F5D9FF-11CA-D37B-4A6D-DA8484888632}"/>
              </a:ext>
            </a:extLst>
          </p:cNvPr>
          <p:cNvSpPr txBox="1"/>
          <p:nvPr/>
        </p:nvSpPr>
        <p:spPr>
          <a:xfrm>
            <a:off x="10381591" y="2895491"/>
            <a:ext cx="1879600" cy="2677656"/>
          </a:xfrm>
          <a:prstGeom prst="rect">
            <a:avLst/>
          </a:prstGeom>
          <a:noFill/>
        </p:spPr>
        <p:txBody>
          <a:bodyPr wrap="square" rtlCol="0">
            <a:spAutoFit/>
          </a:bodyPr>
          <a:lstStyle/>
          <a:p>
            <a:pPr algn="ctr"/>
            <a:r>
              <a:rPr lang="en-US" sz="2800" dirty="0">
                <a:solidFill>
                  <a:srgbClr val="FF9933"/>
                </a:solidFill>
                <a:effectLst/>
                <a:latin typeface="Calibri" panose="020F0502020204030204" pitchFamily="34" charset="0"/>
                <a:cs typeface="Calibri" panose="020F0502020204030204" pitchFamily="34" charset="0"/>
              </a:rPr>
              <a:t>Review /preview from other lectures, only graphical</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3"/>
          <p:cNvSpPr>
            <a:spLocks noGrp="1" noChangeArrowheads="1"/>
          </p:cNvSpPr>
          <p:nvPr>
            <p:ph idx="1"/>
          </p:nvPr>
        </p:nvSpPr>
        <p:spPr>
          <a:xfrm>
            <a:off x="1074420" y="1524000"/>
            <a:ext cx="9136380" cy="4648200"/>
          </a:xfrm>
        </p:spPr>
        <p:txBody>
          <a:bodyPr>
            <a:normAutofit/>
          </a:bodyPr>
          <a:lstStyle/>
          <a:p>
            <a:pPr eaLnBrk="1" hangingPunct="1">
              <a:defRPr/>
            </a:pPr>
            <a:r>
              <a:rPr lang="en-US" sz="2800" dirty="0"/>
              <a:t>Compute estimated probability as </a:t>
            </a:r>
          </a:p>
          <a:p>
            <a:pPr eaLnBrk="1" hangingPunct="1">
              <a:spcBef>
                <a:spcPct val="0"/>
              </a:spcBef>
              <a:buFontTx/>
              <a:buNone/>
              <a:defRPr/>
            </a:pPr>
            <a:r>
              <a:rPr lang="en-US" sz="2800" dirty="0"/>
              <a:t>		relative frequency = # occurrences greater / # years</a:t>
            </a:r>
          </a:p>
          <a:p>
            <a:pPr eaLnBrk="1" hangingPunct="1">
              <a:buFontTx/>
              <a:buNone/>
              <a:defRPr/>
            </a:pPr>
            <a:endParaRPr lang="en-US" sz="2800" dirty="0"/>
          </a:p>
        </p:txBody>
      </p:sp>
      <p:pic>
        <p:nvPicPr>
          <p:cNvPr id="60419" name="Picture 5"/>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5048" y="2743200"/>
            <a:ext cx="5878512" cy="374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pic>
      <p:sp>
        <p:nvSpPr>
          <p:cNvPr id="18435" name="Rectangle 2"/>
          <p:cNvSpPr>
            <a:spLocks noGrp="1" noChangeArrowheads="1"/>
          </p:cNvSpPr>
          <p:nvPr>
            <p:ph type="title"/>
          </p:nvPr>
        </p:nvSpPr>
        <p:spPr/>
        <p:txBody>
          <a:bodyPr/>
          <a:lstStyle/>
          <a:p>
            <a:pPr eaLnBrk="1" hangingPunct="1">
              <a:defRPr/>
            </a:pPr>
            <a:r>
              <a:rPr lang="en-US"/>
              <a:t>Frequency Analysis</a:t>
            </a:r>
          </a:p>
        </p:txBody>
      </p:sp>
      <p:sp>
        <p:nvSpPr>
          <p:cNvPr id="60421" name="Slide Number Placeholder 1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fld id="{6F2504A8-3303-4F85-9C5F-D73303411157}" type="slidenum">
              <a:rPr lang="en-US" altLang="en-US">
                <a:latin typeface="Calibri" panose="020F0502020204030204" pitchFamily="34" charset="0"/>
              </a:rPr>
              <a:pPr eaLnBrk="1" hangingPunct="1"/>
              <a:t>63</a:t>
            </a:fld>
            <a:endParaRPr lang="en-US" altLang="en-US" dirty="0">
              <a:latin typeface="Calibri" panose="020F0502020204030204" pitchFamily="34" charset="0"/>
            </a:endParaRPr>
          </a:p>
        </p:txBody>
      </p:sp>
      <p:sp>
        <p:nvSpPr>
          <p:cNvPr id="18437" name="Text Box 6"/>
          <p:cNvSpPr txBox="1">
            <a:spLocks noChangeArrowheads="1"/>
          </p:cNvSpPr>
          <p:nvPr/>
        </p:nvSpPr>
        <p:spPr bwMode="auto">
          <a:xfrm>
            <a:off x="3337560" y="4457700"/>
            <a:ext cx="2178050" cy="338138"/>
          </a:xfrm>
          <a:prstGeom prst="rect">
            <a:avLst/>
          </a:prstGeom>
          <a:solidFill>
            <a:schemeClr val="bg1"/>
          </a:solidFill>
          <a:ln w="12700">
            <a:noFill/>
            <a:miter lim="800000"/>
            <a:headEnd type="none" w="sm" len="sm"/>
            <a:tailEnd type="none" w="sm" len="sm"/>
          </a:ln>
        </p:spPr>
        <p:txBody>
          <a:bodyPr>
            <a:spAutoFit/>
          </a:bodyPr>
          <a:lstStyle/>
          <a:p>
            <a:pPr>
              <a:spcBef>
                <a:spcPct val="50000"/>
              </a:spcBef>
              <a:defRPr/>
            </a:pPr>
            <a:r>
              <a:rPr lang="en-US" sz="1600" dirty="0">
                <a:solidFill>
                  <a:srgbClr val="002060"/>
                </a:solidFill>
                <a:effectLst/>
                <a:latin typeface="Calibri" panose="020F0502020204030204" pitchFamily="34" charset="0"/>
              </a:rPr>
              <a:t>partial duration series</a:t>
            </a:r>
          </a:p>
        </p:txBody>
      </p:sp>
      <p:sp>
        <p:nvSpPr>
          <p:cNvPr id="18438" name="Text Box 7"/>
          <p:cNvSpPr txBox="1">
            <a:spLocks noChangeArrowheads="1"/>
          </p:cNvSpPr>
          <p:nvPr/>
        </p:nvSpPr>
        <p:spPr bwMode="auto">
          <a:xfrm>
            <a:off x="5106036" y="5187950"/>
            <a:ext cx="1508125" cy="336550"/>
          </a:xfrm>
          <a:prstGeom prst="rect">
            <a:avLst/>
          </a:prstGeom>
          <a:solidFill>
            <a:schemeClr val="bg1"/>
          </a:solidFill>
          <a:ln w="12700">
            <a:noFill/>
            <a:miter lim="800000"/>
            <a:headEnd type="none" w="sm" len="sm"/>
            <a:tailEnd type="none" w="sm" len="sm"/>
          </a:ln>
        </p:spPr>
        <p:txBody>
          <a:bodyPr>
            <a:spAutoFit/>
          </a:bodyPr>
          <a:lstStyle/>
          <a:p>
            <a:pPr>
              <a:spcBef>
                <a:spcPct val="50000"/>
              </a:spcBef>
              <a:defRPr/>
            </a:pPr>
            <a:r>
              <a:rPr lang="en-US" sz="1600" dirty="0">
                <a:solidFill>
                  <a:srgbClr val="FF00FF"/>
                </a:solidFill>
                <a:effectLst/>
                <a:latin typeface="Calibri" panose="020F0502020204030204" pitchFamily="34" charset="0"/>
              </a:rPr>
              <a:t>annual series</a:t>
            </a:r>
          </a:p>
        </p:txBody>
      </p:sp>
      <p:sp>
        <p:nvSpPr>
          <p:cNvPr id="18439" name="Line 15"/>
          <p:cNvSpPr>
            <a:spLocks noChangeShapeType="1"/>
          </p:cNvSpPr>
          <p:nvPr/>
        </p:nvSpPr>
        <p:spPr bwMode="auto">
          <a:xfrm flipH="1">
            <a:off x="7492048" y="3200401"/>
            <a:ext cx="0" cy="2701925"/>
          </a:xfrm>
          <a:prstGeom prst="line">
            <a:avLst/>
          </a:prstGeom>
          <a:noFill/>
          <a:ln w="9525">
            <a:solidFill>
              <a:srgbClr val="FF0000"/>
            </a:solidFill>
            <a:round/>
            <a:headEnd/>
            <a:tailEnd/>
          </a:ln>
        </p:spPr>
        <p:txBody>
          <a:bodyPr/>
          <a:lstStyle/>
          <a:p>
            <a:pPr>
              <a:defRPr/>
            </a:pPr>
            <a:endParaRPr lang="en-US" dirty="0">
              <a:ln w="19050">
                <a:solidFill>
                  <a:schemeClr val="tx1"/>
                </a:solidFill>
              </a:ln>
              <a:latin typeface="Calibri" panose="020F0502020204030204" pitchFamily="34" charset="0"/>
            </a:endParaRPr>
          </a:p>
        </p:txBody>
      </p:sp>
      <p:sp>
        <p:nvSpPr>
          <p:cNvPr id="18440" name="Line 16"/>
          <p:cNvSpPr>
            <a:spLocks noChangeShapeType="1"/>
          </p:cNvSpPr>
          <p:nvPr/>
        </p:nvSpPr>
        <p:spPr bwMode="auto">
          <a:xfrm flipH="1">
            <a:off x="7190423" y="3557589"/>
            <a:ext cx="0" cy="2332037"/>
          </a:xfrm>
          <a:prstGeom prst="line">
            <a:avLst/>
          </a:prstGeom>
          <a:noFill/>
          <a:ln w="9525">
            <a:solidFill>
              <a:srgbClr val="FF0000"/>
            </a:solidFill>
            <a:round/>
            <a:headEnd/>
            <a:tailEnd/>
          </a:ln>
        </p:spPr>
        <p:txBody>
          <a:bodyPr/>
          <a:lstStyle/>
          <a:p>
            <a:pPr>
              <a:defRPr/>
            </a:pPr>
            <a:endParaRPr lang="en-US" dirty="0">
              <a:ln w="19050">
                <a:solidFill>
                  <a:schemeClr val="tx1"/>
                </a:solidFill>
              </a:ln>
              <a:latin typeface="Calibri" panose="020F0502020204030204" pitchFamily="34" charset="0"/>
            </a:endParaRPr>
          </a:p>
        </p:txBody>
      </p:sp>
      <p:sp>
        <p:nvSpPr>
          <p:cNvPr id="18441" name="Text Box 17"/>
          <p:cNvSpPr txBox="1">
            <a:spLocks noChangeArrowheads="1"/>
          </p:cNvSpPr>
          <p:nvPr/>
        </p:nvSpPr>
        <p:spPr bwMode="auto">
          <a:xfrm>
            <a:off x="8285799" y="3109914"/>
            <a:ext cx="1327149" cy="1200329"/>
          </a:xfrm>
          <a:prstGeom prst="rect">
            <a:avLst/>
          </a:prstGeom>
          <a:noFill/>
          <a:ln w="9525">
            <a:noFill/>
            <a:miter lim="800000"/>
            <a:headEnd/>
            <a:tailEnd/>
          </a:ln>
        </p:spPr>
        <p:txBody>
          <a:bodyPr wrap="square">
            <a:spAutoFit/>
          </a:bodyPr>
          <a:lstStyle/>
          <a:p>
            <a:pPr>
              <a:spcBef>
                <a:spcPct val="50000"/>
              </a:spcBef>
              <a:defRPr/>
            </a:pPr>
            <a:r>
              <a:rPr lang="en-US" dirty="0">
                <a:solidFill>
                  <a:srgbClr val="C00000"/>
                </a:solidFill>
                <a:effectLst/>
                <a:latin typeface="Calibri" panose="020F0502020204030204" pitchFamily="34" charset="0"/>
              </a:rPr>
              <a:t>exceeded </a:t>
            </a:r>
          </a:p>
          <a:p>
            <a:pPr>
              <a:defRPr/>
            </a:pPr>
            <a:r>
              <a:rPr lang="en-US" dirty="0">
                <a:solidFill>
                  <a:srgbClr val="C00000"/>
                </a:solidFill>
                <a:effectLst/>
                <a:latin typeface="Calibri" panose="020F0502020204030204" pitchFamily="34" charset="0"/>
              </a:rPr>
              <a:t>1 year of 43</a:t>
            </a:r>
          </a:p>
          <a:p>
            <a:pPr>
              <a:defRPr/>
            </a:pPr>
            <a:r>
              <a:rPr lang="en-US" dirty="0">
                <a:solidFill>
                  <a:srgbClr val="C00000"/>
                </a:solidFill>
                <a:effectLst/>
                <a:latin typeface="Calibri" panose="020F0502020204030204" pitchFamily="34" charset="0"/>
              </a:rPr>
              <a:t>≈ 1/43         ≈ .023</a:t>
            </a:r>
          </a:p>
        </p:txBody>
      </p:sp>
      <p:sp>
        <p:nvSpPr>
          <p:cNvPr id="60427" name="Text Box 19"/>
          <p:cNvSpPr txBox="1">
            <a:spLocks noChangeArrowheads="1"/>
          </p:cNvSpPr>
          <p:nvPr/>
        </p:nvSpPr>
        <p:spPr bwMode="auto">
          <a:xfrm>
            <a:off x="4786947" y="2819401"/>
            <a:ext cx="1309049" cy="115411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rIns="0" bIns="0">
            <a:spAutoFit/>
          </a:bodyPr>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spcBef>
                <a:spcPct val="50000"/>
              </a:spcBef>
            </a:pPr>
            <a:r>
              <a:rPr lang="en-US" altLang="en-US" dirty="0">
                <a:solidFill>
                  <a:srgbClr val="C00000"/>
                </a:solidFill>
                <a:effectLst/>
                <a:latin typeface="Calibri" panose="020F0502020204030204" pitchFamily="34" charset="0"/>
              </a:rPr>
              <a:t>exceeded </a:t>
            </a:r>
          </a:p>
          <a:p>
            <a:pPr eaLnBrk="1" hangingPunct="1"/>
            <a:r>
              <a:rPr lang="en-US" altLang="en-US" dirty="0">
                <a:solidFill>
                  <a:srgbClr val="C00000"/>
                </a:solidFill>
                <a:effectLst/>
                <a:latin typeface="Calibri" panose="020F0502020204030204" pitchFamily="34" charset="0"/>
              </a:rPr>
              <a:t>2 years of 43 ≈ 2/43           ≈ .046</a:t>
            </a:r>
          </a:p>
        </p:txBody>
      </p:sp>
      <p:sp>
        <p:nvSpPr>
          <p:cNvPr id="18443" name="Line 20"/>
          <p:cNvSpPr>
            <a:spLocks noChangeShapeType="1"/>
          </p:cNvSpPr>
          <p:nvPr/>
        </p:nvSpPr>
        <p:spPr bwMode="auto">
          <a:xfrm flipH="1">
            <a:off x="7506336" y="3724276"/>
            <a:ext cx="830263" cy="238125"/>
          </a:xfrm>
          <a:prstGeom prst="line">
            <a:avLst/>
          </a:prstGeom>
          <a:noFill/>
          <a:ln w="9525">
            <a:solidFill>
              <a:srgbClr val="FF0000"/>
            </a:solidFill>
            <a:round/>
            <a:headEnd/>
            <a:tailEnd type="triangle" w="med" len="med"/>
          </a:ln>
        </p:spPr>
        <p:txBody>
          <a:bodyPr/>
          <a:lstStyle/>
          <a:p>
            <a:pPr>
              <a:defRPr/>
            </a:pPr>
            <a:endParaRPr lang="en-US" dirty="0">
              <a:latin typeface="Calibri" panose="020F0502020204030204" pitchFamily="34" charset="0"/>
            </a:endParaRPr>
          </a:p>
        </p:txBody>
      </p:sp>
      <p:sp>
        <p:nvSpPr>
          <p:cNvPr id="18444" name="Line 21"/>
          <p:cNvSpPr>
            <a:spLocks noChangeShapeType="1"/>
          </p:cNvSpPr>
          <p:nvPr/>
        </p:nvSpPr>
        <p:spPr bwMode="auto">
          <a:xfrm>
            <a:off x="6047423" y="3581400"/>
            <a:ext cx="1143000" cy="533400"/>
          </a:xfrm>
          <a:prstGeom prst="line">
            <a:avLst/>
          </a:prstGeom>
          <a:noFill/>
          <a:ln w="9525">
            <a:solidFill>
              <a:srgbClr val="FF0000"/>
            </a:solidFill>
            <a:round/>
            <a:headEnd/>
            <a:tailEnd type="triangle" w="med" len="med"/>
          </a:ln>
        </p:spPr>
        <p:txBody>
          <a:bodyPr/>
          <a:lstStyle/>
          <a:p>
            <a:pPr>
              <a:defRPr/>
            </a:pPr>
            <a:endParaRPr lang="en-US" dirty="0">
              <a:latin typeface="Calibri" panose="020F0502020204030204" pitchFamily="34" charset="0"/>
            </a:endParaRPr>
          </a:p>
        </p:txBody>
      </p:sp>
      <p:sp>
        <p:nvSpPr>
          <p:cNvPr id="2" name="TextBox 1">
            <a:extLst>
              <a:ext uri="{FF2B5EF4-FFF2-40B4-BE49-F238E27FC236}">
                <a16:creationId xmlns:a16="http://schemas.microsoft.com/office/drawing/2014/main" id="{5DD6332B-66B6-BA21-DC45-F861088DC54F}"/>
              </a:ext>
            </a:extLst>
          </p:cNvPr>
          <p:cNvSpPr txBox="1"/>
          <p:nvPr/>
        </p:nvSpPr>
        <p:spPr>
          <a:xfrm>
            <a:off x="9990667" y="2573867"/>
            <a:ext cx="1879600" cy="2246769"/>
          </a:xfrm>
          <a:prstGeom prst="rect">
            <a:avLst/>
          </a:prstGeom>
          <a:noFill/>
        </p:spPr>
        <p:txBody>
          <a:bodyPr wrap="square" rtlCol="0">
            <a:spAutoFit/>
          </a:bodyPr>
          <a:lstStyle/>
          <a:p>
            <a:pPr algn="ctr"/>
            <a:r>
              <a:rPr lang="en-US" sz="2800" dirty="0">
                <a:solidFill>
                  <a:srgbClr val="FF9933"/>
                </a:solidFill>
                <a:effectLst/>
                <a:latin typeface="Calibri" panose="020F0502020204030204" pitchFamily="34" charset="0"/>
                <a:cs typeface="Calibri" panose="020F0502020204030204" pitchFamily="34" charset="0"/>
              </a:rPr>
              <a:t>Review from other lectures, only graphical</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42" name="Picture 2"/>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9175" y="2744154"/>
            <a:ext cx="5913438" cy="3716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pic>
      <p:sp>
        <p:nvSpPr>
          <p:cNvPr id="19459" name="Rectangle 3"/>
          <p:cNvSpPr>
            <a:spLocks noGrp="1" noChangeArrowheads="1"/>
          </p:cNvSpPr>
          <p:nvPr>
            <p:ph type="title"/>
          </p:nvPr>
        </p:nvSpPr>
        <p:spPr/>
        <p:txBody>
          <a:bodyPr/>
          <a:lstStyle/>
          <a:p>
            <a:pPr eaLnBrk="1" hangingPunct="1">
              <a:defRPr/>
            </a:pPr>
            <a:r>
              <a:rPr lang="en-US"/>
              <a:t>Frequency Analysis</a:t>
            </a:r>
          </a:p>
        </p:txBody>
      </p:sp>
      <p:sp>
        <p:nvSpPr>
          <p:cNvPr id="19460" name="Rectangle 4"/>
          <p:cNvSpPr>
            <a:spLocks noGrp="1" noChangeArrowheads="1"/>
          </p:cNvSpPr>
          <p:nvPr>
            <p:ph idx="1"/>
          </p:nvPr>
        </p:nvSpPr>
        <p:spPr>
          <a:xfrm>
            <a:off x="1074420" y="1541464"/>
            <a:ext cx="9136380" cy="4630737"/>
          </a:xfrm>
        </p:spPr>
        <p:txBody>
          <a:bodyPr>
            <a:normAutofit/>
          </a:bodyPr>
          <a:lstStyle/>
          <a:p>
            <a:pPr eaLnBrk="1" hangingPunct="1">
              <a:defRPr/>
            </a:pPr>
            <a:r>
              <a:rPr lang="en-US" sz="2800" dirty="0"/>
              <a:t>Generally, LP3 distribution does not fit a partial duration series frequency curve.  Usually use graphical, or…..</a:t>
            </a:r>
          </a:p>
          <a:p>
            <a:pPr eaLnBrk="1" hangingPunct="1">
              <a:buFontTx/>
              <a:buNone/>
              <a:defRPr/>
            </a:pPr>
            <a:endParaRPr lang="en-US" sz="4000" dirty="0"/>
          </a:p>
        </p:txBody>
      </p:sp>
      <p:sp>
        <p:nvSpPr>
          <p:cNvPr id="61445" name="Slide Number Placeholder 7"/>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fld id="{C782D8F8-AD0F-46CD-8051-A47D2731022A}" type="slidenum">
              <a:rPr lang="en-US" altLang="en-US">
                <a:latin typeface="Calibri" panose="020F0502020204030204" pitchFamily="34" charset="0"/>
              </a:rPr>
              <a:pPr eaLnBrk="1" hangingPunct="1"/>
              <a:t>64</a:t>
            </a:fld>
            <a:endParaRPr lang="en-US" altLang="en-US" dirty="0">
              <a:latin typeface="Calibri" panose="020F0502020204030204" pitchFamily="34" charset="0"/>
            </a:endParaRPr>
          </a:p>
        </p:txBody>
      </p:sp>
      <p:sp>
        <p:nvSpPr>
          <p:cNvPr id="19463" name="Freeform 14"/>
          <p:cNvSpPr>
            <a:spLocks/>
          </p:cNvSpPr>
          <p:nvPr/>
        </p:nvSpPr>
        <p:spPr bwMode="auto">
          <a:xfrm>
            <a:off x="3354388" y="2993390"/>
            <a:ext cx="4278312" cy="2078038"/>
          </a:xfrm>
          <a:custGeom>
            <a:avLst/>
            <a:gdLst>
              <a:gd name="T0" fmla="*/ 0 w 2876"/>
              <a:gd name="T1" fmla="*/ 1816100 h 1336"/>
              <a:gd name="T2" fmla="*/ 1133568 w 2876"/>
              <a:gd name="T3" fmla="*/ 1788913 h 1336"/>
              <a:gd name="T4" fmla="*/ 2207786 w 2876"/>
              <a:gd name="T5" fmla="*/ 1685602 h 1336"/>
              <a:gd name="T6" fmla="*/ 2919975 w 2876"/>
              <a:gd name="T7" fmla="*/ 1489855 h 1336"/>
              <a:gd name="T8" fmla="*/ 3762733 w 2876"/>
              <a:gd name="T9" fmla="*/ 636179 h 1336"/>
              <a:gd name="T10" fmla="*/ 4267200 w 2876"/>
              <a:gd name="T11" fmla="*/ 0 h 1336"/>
              <a:gd name="T12" fmla="*/ 0 60000 65536"/>
              <a:gd name="T13" fmla="*/ 0 60000 65536"/>
              <a:gd name="T14" fmla="*/ 0 60000 65536"/>
              <a:gd name="T15" fmla="*/ 0 60000 65536"/>
              <a:gd name="T16" fmla="*/ 0 60000 65536"/>
              <a:gd name="T17" fmla="*/ 0 60000 65536"/>
              <a:gd name="T18" fmla="*/ 0 w 2876"/>
              <a:gd name="T19" fmla="*/ 0 h 1336"/>
              <a:gd name="T20" fmla="*/ 2876 w 2876"/>
              <a:gd name="T21" fmla="*/ 1336 h 1336"/>
            </a:gdLst>
            <a:ahLst/>
            <a:cxnLst>
              <a:cxn ang="T12">
                <a:pos x="T0" y="T1"/>
              </a:cxn>
              <a:cxn ang="T13">
                <a:pos x="T2" y="T3"/>
              </a:cxn>
              <a:cxn ang="T14">
                <a:pos x="T4" y="T5"/>
              </a:cxn>
              <a:cxn ang="T15">
                <a:pos x="T6" y="T7"/>
              </a:cxn>
              <a:cxn ang="T16">
                <a:pos x="T8" y="T9"/>
              </a:cxn>
              <a:cxn ang="T17">
                <a:pos x="T10" y="T11"/>
              </a:cxn>
            </a:cxnLst>
            <a:rect l="T18" t="T19" r="T20" b="T21"/>
            <a:pathLst>
              <a:path w="2876" h="1336">
                <a:moveTo>
                  <a:pt x="0" y="1336"/>
                </a:moveTo>
                <a:cubicBezTo>
                  <a:pt x="127" y="1333"/>
                  <a:pt x="516" y="1332"/>
                  <a:pt x="764" y="1316"/>
                </a:cubicBezTo>
                <a:cubicBezTo>
                  <a:pt x="1012" y="1300"/>
                  <a:pt x="1287" y="1277"/>
                  <a:pt x="1488" y="1240"/>
                </a:cubicBezTo>
                <a:cubicBezTo>
                  <a:pt x="1689" y="1203"/>
                  <a:pt x="1793" y="1225"/>
                  <a:pt x="1968" y="1096"/>
                </a:cubicBezTo>
                <a:cubicBezTo>
                  <a:pt x="2143" y="967"/>
                  <a:pt x="2385" y="651"/>
                  <a:pt x="2536" y="468"/>
                </a:cubicBezTo>
                <a:cubicBezTo>
                  <a:pt x="2687" y="285"/>
                  <a:pt x="2805" y="98"/>
                  <a:pt x="2876" y="0"/>
                </a:cubicBezTo>
              </a:path>
            </a:pathLst>
          </a:custGeom>
          <a:noFill/>
          <a:ln w="19050" cap="flat" cmpd="sng">
            <a:solidFill>
              <a:srgbClr val="000099"/>
            </a:solidFill>
            <a:prstDash val="solid"/>
            <a:round/>
            <a:headEnd type="none" w="sm" len="sm"/>
            <a:tailEnd type="none" w="sm" len="sm"/>
          </a:ln>
        </p:spPr>
        <p:txBody>
          <a:bodyPr/>
          <a:lstStyle/>
          <a:p>
            <a:pPr>
              <a:defRPr/>
            </a:pPr>
            <a:endParaRPr lang="en-US" dirty="0">
              <a:latin typeface="Calibri" panose="020F0502020204030204" pitchFamily="34" charset="0"/>
            </a:endParaRPr>
          </a:p>
        </p:txBody>
      </p:sp>
      <p:sp>
        <p:nvSpPr>
          <p:cNvPr id="10" name="Text Box 6"/>
          <p:cNvSpPr txBox="1">
            <a:spLocks noChangeArrowheads="1"/>
          </p:cNvSpPr>
          <p:nvPr/>
        </p:nvSpPr>
        <p:spPr bwMode="auto">
          <a:xfrm>
            <a:off x="3324808" y="4445954"/>
            <a:ext cx="2178050" cy="338137"/>
          </a:xfrm>
          <a:prstGeom prst="rect">
            <a:avLst/>
          </a:prstGeom>
          <a:solidFill>
            <a:schemeClr val="bg1"/>
          </a:solidFill>
          <a:ln w="12700">
            <a:noFill/>
            <a:miter lim="800000"/>
            <a:headEnd type="none" w="sm" len="sm"/>
            <a:tailEnd type="none" w="sm" len="sm"/>
          </a:ln>
        </p:spPr>
        <p:txBody>
          <a:bodyPr>
            <a:spAutoFit/>
          </a:bodyPr>
          <a:lstStyle/>
          <a:p>
            <a:pPr>
              <a:spcBef>
                <a:spcPct val="50000"/>
              </a:spcBef>
              <a:defRPr/>
            </a:pPr>
            <a:r>
              <a:rPr lang="en-US" sz="1600" dirty="0">
                <a:solidFill>
                  <a:srgbClr val="002060"/>
                </a:solidFill>
                <a:effectLst/>
                <a:latin typeface="Calibri" panose="020F0502020204030204" pitchFamily="34" charset="0"/>
              </a:rPr>
              <a:t>partial duration series</a:t>
            </a:r>
          </a:p>
        </p:txBody>
      </p:sp>
      <p:sp>
        <p:nvSpPr>
          <p:cNvPr id="11" name="Text Box 7"/>
          <p:cNvSpPr txBox="1">
            <a:spLocks noChangeArrowheads="1"/>
          </p:cNvSpPr>
          <p:nvPr/>
        </p:nvSpPr>
        <p:spPr bwMode="auto">
          <a:xfrm>
            <a:off x="5093284" y="5165090"/>
            <a:ext cx="1508125" cy="336550"/>
          </a:xfrm>
          <a:prstGeom prst="rect">
            <a:avLst/>
          </a:prstGeom>
          <a:solidFill>
            <a:schemeClr val="bg1"/>
          </a:solidFill>
          <a:ln w="12700">
            <a:noFill/>
            <a:miter lim="800000"/>
            <a:headEnd type="none" w="sm" len="sm"/>
            <a:tailEnd type="none" w="sm" len="sm"/>
          </a:ln>
        </p:spPr>
        <p:txBody>
          <a:bodyPr>
            <a:spAutoFit/>
          </a:bodyPr>
          <a:lstStyle/>
          <a:p>
            <a:pPr>
              <a:spcBef>
                <a:spcPct val="50000"/>
              </a:spcBef>
              <a:defRPr/>
            </a:pPr>
            <a:r>
              <a:rPr lang="en-US" sz="1600" dirty="0">
                <a:solidFill>
                  <a:srgbClr val="FF00FF"/>
                </a:solidFill>
                <a:effectLst/>
                <a:latin typeface="Calibri" panose="020F0502020204030204" pitchFamily="34" charset="0"/>
              </a:rPr>
              <a:t>annual series</a:t>
            </a:r>
          </a:p>
        </p:txBody>
      </p:sp>
      <p:sp>
        <p:nvSpPr>
          <p:cNvPr id="2" name="TextBox 1">
            <a:extLst>
              <a:ext uri="{FF2B5EF4-FFF2-40B4-BE49-F238E27FC236}">
                <a16:creationId xmlns:a16="http://schemas.microsoft.com/office/drawing/2014/main" id="{6DCA66F3-EC33-97D3-80F4-D48F410CAC67}"/>
              </a:ext>
            </a:extLst>
          </p:cNvPr>
          <p:cNvSpPr txBox="1"/>
          <p:nvPr/>
        </p:nvSpPr>
        <p:spPr>
          <a:xfrm>
            <a:off x="9990667" y="2573867"/>
            <a:ext cx="1879600" cy="2246769"/>
          </a:xfrm>
          <a:prstGeom prst="rect">
            <a:avLst/>
          </a:prstGeom>
          <a:noFill/>
        </p:spPr>
        <p:txBody>
          <a:bodyPr wrap="square" rtlCol="0">
            <a:spAutoFit/>
          </a:bodyPr>
          <a:lstStyle/>
          <a:p>
            <a:pPr algn="ctr"/>
            <a:r>
              <a:rPr lang="en-US" sz="2800" dirty="0">
                <a:solidFill>
                  <a:srgbClr val="FF9933"/>
                </a:solidFill>
                <a:effectLst/>
                <a:latin typeface="Calibri" panose="020F0502020204030204" pitchFamily="34" charset="0"/>
                <a:cs typeface="Calibri" panose="020F0502020204030204" pitchFamily="34" charset="0"/>
              </a:rPr>
              <a:t>Review from other lectures, only graphical</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fld id="{B63F29D4-3530-4869-B6AC-CAEA12460E9A}" type="slidenum">
              <a:rPr lang="en-US" altLang="en-US">
                <a:latin typeface="Calibri" panose="020F0502020204030204" pitchFamily="34" charset="0"/>
              </a:rPr>
              <a:pPr eaLnBrk="1" hangingPunct="1"/>
              <a:t>65</a:t>
            </a:fld>
            <a:endParaRPr lang="en-US" altLang="en-US" dirty="0">
              <a:latin typeface="Calibri" panose="020F0502020204030204" pitchFamily="34" charset="0"/>
            </a:endParaRPr>
          </a:p>
        </p:txBody>
      </p:sp>
      <p:sp>
        <p:nvSpPr>
          <p:cNvPr id="91138" name="Rectangle 2"/>
          <p:cNvSpPr>
            <a:spLocks noGrp="1" noChangeArrowheads="1"/>
          </p:cNvSpPr>
          <p:nvPr>
            <p:ph type="title"/>
          </p:nvPr>
        </p:nvSpPr>
        <p:spPr/>
        <p:txBody>
          <a:bodyPr/>
          <a:lstStyle/>
          <a:p>
            <a:pPr eaLnBrk="1" hangingPunct="1">
              <a:defRPr/>
            </a:pPr>
            <a:r>
              <a:rPr lang="en-US"/>
              <a:t>Why use Partial Duration Series?</a:t>
            </a:r>
          </a:p>
        </p:txBody>
      </p:sp>
      <p:sp>
        <p:nvSpPr>
          <p:cNvPr id="91139" name="Rectangle 3"/>
          <p:cNvSpPr>
            <a:spLocks noGrp="1" noChangeArrowheads="1"/>
          </p:cNvSpPr>
          <p:nvPr>
            <p:ph type="body" idx="1"/>
          </p:nvPr>
        </p:nvSpPr>
        <p:spPr>
          <a:xfrm>
            <a:off x="1074420" y="1600201"/>
            <a:ext cx="10507980" cy="4525963"/>
          </a:xfrm>
        </p:spPr>
        <p:txBody>
          <a:bodyPr/>
          <a:lstStyle/>
          <a:p>
            <a:pPr eaLnBrk="1" hangingPunct="1">
              <a:spcBef>
                <a:spcPct val="50000"/>
              </a:spcBef>
              <a:defRPr/>
            </a:pPr>
            <a:r>
              <a:rPr lang="en-US" sz="3000" dirty="0"/>
              <a:t>Estimating expected damage when more than one damaging event per year</a:t>
            </a:r>
          </a:p>
          <a:p>
            <a:pPr eaLnBrk="1" hangingPunct="1">
              <a:spcBef>
                <a:spcPct val="50000"/>
              </a:spcBef>
              <a:defRPr/>
            </a:pPr>
            <a:r>
              <a:rPr lang="en-US" sz="3000" dirty="0"/>
              <a:t>Concerned about the low end of the curve, for example for riparian ecosystem restoration studies</a:t>
            </a:r>
          </a:p>
          <a:p>
            <a:pPr eaLnBrk="1" hangingPunct="1">
              <a:spcBef>
                <a:spcPct val="50000"/>
              </a:spcBef>
              <a:defRPr/>
            </a:pPr>
            <a:r>
              <a:rPr lang="en-US" sz="3000" dirty="0"/>
              <a:t>Lecture on Thursday!!</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fld id="{524DA152-1018-49E2-9BDB-5544059DC780}" type="slidenum">
              <a:rPr lang="en-US" altLang="en-US">
                <a:latin typeface="Calibri" panose="020F0502020204030204" pitchFamily="34" charset="0"/>
              </a:rPr>
              <a:pPr eaLnBrk="1" hangingPunct="1"/>
              <a:t>66</a:t>
            </a:fld>
            <a:endParaRPr lang="en-US" altLang="en-US" dirty="0">
              <a:latin typeface="Calibri" panose="020F0502020204030204" pitchFamily="34" charset="0"/>
            </a:endParaRPr>
          </a:p>
        </p:txBody>
      </p:sp>
      <p:sp>
        <p:nvSpPr>
          <p:cNvPr id="4098" name="Rectangle 2"/>
          <p:cNvSpPr>
            <a:spLocks noGrp="1" noChangeArrowheads="1"/>
          </p:cNvSpPr>
          <p:nvPr>
            <p:ph type="title"/>
          </p:nvPr>
        </p:nvSpPr>
        <p:spPr/>
        <p:txBody>
          <a:bodyPr/>
          <a:lstStyle/>
          <a:p>
            <a:pPr eaLnBrk="1" hangingPunct="1">
              <a:defRPr/>
            </a:pPr>
            <a:r>
              <a:rPr lang="en-US" dirty="0">
                <a:cs typeface="Times New Roman" pitchFamily="18" charset="0"/>
              </a:rPr>
              <a:t>Outline</a:t>
            </a:r>
            <a:endParaRPr lang="en-US" dirty="0"/>
          </a:p>
        </p:txBody>
      </p:sp>
      <p:sp>
        <p:nvSpPr>
          <p:cNvPr id="4099" name="Rectangle 3"/>
          <p:cNvSpPr>
            <a:spLocks noGrp="1" noChangeArrowheads="1"/>
          </p:cNvSpPr>
          <p:nvPr>
            <p:ph type="body" idx="1"/>
          </p:nvPr>
        </p:nvSpPr>
        <p:spPr>
          <a:xfrm>
            <a:off x="1074420" y="1346201"/>
            <a:ext cx="9136380" cy="4779963"/>
          </a:xfrm>
        </p:spPr>
        <p:txBody>
          <a:bodyPr/>
          <a:lstStyle/>
          <a:p>
            <a:pPr eaLnBrk="1" hangingPunct="1">
              <a:defRPr/>
            </a:pPr>
            <a:r>
              <a:rPr lang="en-US" dirty="0">
                <a:cs typeface="Times New Roman" pitchFamily="18" charset="0"/>
              </a:rPr>
              <a:t>Graphical Frequency Analysis </a:t>
            </a:r>
          </a:p>
          <a:p>
            <a:pPr eaLnBrk="1" hangingPunct="1">
              <a:defRPr/>
            </a:pPr>
            <a:r>
              <a:rPr lang="en-US" dirty="0">
                <a:cs typeface="Times New Roman" pitchFamily="18" charset="0"/>
              </a:rPr>
              <a:t>Plotting Positions</a:t>
            </a:r>
          </a:p>
          <a:p>
            <a:pPr lvl="1" eaLnBrk="1" hangingPunct="1">
              <a:defRPr/>
            </a:pPr>
            <a:r>
              <a:rPr lang="en-US" dirty="0">
                <a:cs typeface="Times New Roman" pitchFamily="18" charset="0"/>
              </a:rPr>
              <a:t>Statistical estimation theory</a:t>
            </a:r>
          </a:p>
          <a:p>
            <a:pPr lvl="1" eaLnBrk="1" hangingPunct="1">
              <a:defRPr/>
            </a:pPr>
            <a:r>
              <a:rPr lang="en-US" dirty="0">
                <a:cs typeface="Times New Roman" pitchFamily="18" charset="0"/>
              </a:rPr>
              <a:t>Sampling Distributions to define uncertainty</a:t>
            </a:r>
          </a:p>
          <a:p>
            <a:pPr eaLnBrk="1" hangingPunct="1">
              <a:defRPr/>
            </a:pPr>
            <a:r>
              <a:rPr lang="en-US" dirty="0">
                <a:cs typeface="Times New Roman" pitchFamily="18" charset="0"/>
              </a:rPr>
              <a:t>Non-analytic (Graphical) Frequency Curves</a:t>
            </a:r>
          </a:p>
          <a:p>
            <a:pPr lvl="1" eaLnBrk="1" hangingPunct="1">
              <a:defRPr/>
            </a:pPr>
            <a:r>
              <a:rPr lang="en-US" dirty="0">
                <a:cs typeface="Times New Roman" pitchFamily="18" charset="0"/>
              </a:rPr>
              <a:t>Regulated Flow Frequency Curves</a:t>
            </a:r>
          </a:p>
          <a:p>
            <a:pPr lvl="1" eaLnBrk="1" hangingPunct="1">
              <a:defRPr/>
            </a:pPr>
            <a:r>
              <a:rPr lang="en-US" dirty="0">
                <a:cs typeface="Times New Roman" pitchFamily="18" charset="0"/>
              </a:rPr>
              <a:t>Stage Frequency Curves</a:t>
            </a:r>
          </a:p>
          <a:p>
            <a:pPr eaLnBrk="1" hangingPunct="1">
              <a:defRPr/>
            </a:pPr>
            <a:r>
              <a:rPr lang="en-US" dirty="0">
                <a:cs typeface="Times New Roman" pitchFamily="18" charset="0"/>
              </a:rPr>
              <a:t>Partial Duration Series </a:t>
            </a:r>
            <a:r>
              <a:rPr lang="en-US" sz="2800" i="1" dirty="0">
                <a:cs typeface="Times New Roman" pitchFamily="18" charset="0"/>
              </a:rPr>
              <a:t>(peaks over threshold)</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94F0E8-E390-4222-820A-87027BBC1793}"/>
              </a:ext>
            </a:extLst>
          </p:cNvPr>
          <p:cNvSpPr>
            <a:spLocks noGrp="1"/>
          </p:cNvSpPr>
          <p:nvPr>
            <p:ph type="title"/>
          </p:nvPr>
        </p:nvSpPr>
        <p:spPr/>
        <p:txBody>
          <a:bodyPr/>
          <a:lstStyle/>
          <a:p>
            <a:r>
              <a:rPr lang="en-US" dirty="0"/>
              <a:t>Plotting Position Uncertainty</a:t>
            </a:r>
          </a:p>
        </p:txBody>
      </p:sp>
      <p:sp>
        <p:nvSpPr>
          <p:cNvPr id="4" name="Slide Number Placeholder 3">
            <a:extLst>
              <a:ext uri="{FF2B5EF4-FFF2-40B4-BE49-F238E27FC236}">
                <a16:creationId xmlns:a16="http://schemas.microsoft.com/office/drawing/2014/main" id="{06A2A0C8-A959-4FBF-BBE5-16902E4515B9}"/>
              </a:ext>
            </a:extLst>
          </p:cNvPr>
          <p:cNvSpPr>
            <a:spLocks noGrp="1"/>
          </p:cNvSpPr>
          <p:nvPr>
            <p:ph type="sldNum" sz="quarter" idx="12"/>
          </p:nvPr>
        </p:nvSpPr>
        <p:spPr/>
        <p:txBody>
          <a:bodyPr/>
          <a:lstStyle/>
          <a:p>
            <a:fld id="{59E58734-ED60-4D27-8C35-72E5C714C57E}" type="slidenum">
              <a:rPr lang="en-US" altLang="en-US" smtClean="0"/>
              <a:pPr/>
              <a:t>67</a:t>
            </a:fld>
            <a:endParaRPr lang="en-US" altLang="en-US"/>
          </a:p>
        </p:txBody>
      </p:sp>
      <p:pic>
        <p:nvPicPr>
          <p:cNvPr id="7" name="Picture 6">
            <a:extLst>
              <a:ext uri="{FF2B5EF4-FFF2-40B4-BE49-F238E27FC236}">
                <a16:creationId xmlns:a16="http://schemas.microsoft.com/office/drawing/2014/main" id="{F3D530B0-6592-4888-B5B4-C3E0818918A3}"/>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07190" y="1600200"/>
            <a:ext cx="4705773" cy="3657600"/>
          </a:xfrm>
          <a:prstGeom prst="rect">
            <a:avLst/>
          </a:prstGeom>
          <a:noFill/>
          <a:ln>
            <a:noFill/>
          </a:ln>
        </p:spPr>
      </p:pic>
      <p:sp>
        <p:nvSpPr>
          <p:cNvPr id="8" name="TextBox 7">
            <a:extLst>
              <a:ext uri="{FF2B5EF4-FFF2-40B4-BE49-F238E27FC236}">
                <a16:creationId xmlns:a16="http://schemas.microsoft.com/office/drawing/2014/main" id="{ED584878-AE15-4A02-9FA4-C764B3D3885A}"/>
              </a:ext>
            </a:extLst>
          </p:cNvPr>
          <p:cNvSpPr txBox="1"/>
          <p:nvPr/>
        </p:nvSpPr>
        <p:spPr>
          <a:xfrm>
            <a:off x="6276968" y="5257800"/>
            <a:ext cx="4535995" cy="830997"/>
          </a:xfrm>
          <a:prstGeom prst="rect">
            <a:avLst/>
          </a:prstGeom>
          <a:noFill/>
        </p:spPr>
        <p:txBody>
          <a:bodyPr wrap="square" rtlCol="0">
            <a:spAutoFit/>
          </a:bodyPr>
          <a:lstStyle/>
          <a:p>
            <a:r>
              <a:rPr lang="en-US" sz="1600" b="1" dirty="0">
                <a:effectLst/>
                <a:latin typeface="Arial" panose="020B0604020202020204" pitchFamily="34" charset="0"/>
                <a:cs typeface="Arial" panose="020B0604020202020204" pitchFamily="34" charset="0"/>
              </a:rPr>
              <a:t>Plot with Weibull PP</a:t>
            </a:r>
          </a:p>
          <a:p>
            <a:r>
              <a:rPr lang="en-US" sz="1600" b="1" dirty="0">
                <a:effectLst/>
                <a:latin typeface="Arial" panose="020B0604020202020204" pitchFamily="34" charset="0"/>
                <a:cs typeface="Arial" panose="020B0604020202020204" pitchFamily="34" charset="0"/>
              </a:rPr>
              <a:t>Depiction of plotting position uncertainty for the largest three events</a:t>
            </a:r>
          </a:p>
        </p:txBody>
      </p:sp>
      <p:sp>
        <p:nvSpPr>
          <p:cNvPr id="9" name="TextBox 8">
            <a:extLst>
              <a:ext uri="{FF2B5EF4-FFF2-40B4-BE49-F238E27FC236}">
                <a16:creationId xmlns:a16="http://schemas.microsoft.com/office/drawing/2014/main" id="{32E685AD-0135-46B1-ABD5-EB8D31EBE11B}"/>
              </a:ext>
            </a:extLst>
          </p:cNvPr>
          <p:cNvSpPr txBox="1"/>
          <p:nvPr/>
        </p:nvSpPr>
        <p:spPr>
          <a:xfrm>
            <a:off x="334025" y="5904131"/>
            <a:ext cx="3820222" cy="830997"/>
          </a:xfrm>
          <a:prstGeom prst="rect">
            <a:avLst/>
          </a:prstGeom>
          <a:noFill/>
        </p:spPr>
        <p:txBody>
          <a:bodyPr wrap="square" rtlCol="0">
            <a:spAutoFit/>
          </a:bodyPr>
          <a:lstStyle/>
          <a:p>
            <a:r>
              <a:rPr lang="en-US" sz="2400" dirty="0">
                <a:solidFill>
                  <a:srgbClr val="C00000"/>
                </a:solidFill>
                <a:effectLst/>
                <a:latin typeface="Calibri" panose="020F0502020204030204" pitchFamily="34" charset="0"/>
                <a:cs typeface="Calibri" panose="020F0502020204030204" pitchFamily="34" charset="0"/>
              </a:rPr>
              <a:t>Source:</a:t>
            </a:r>
          </a:p>
          <a:p>
            <a:r>
              <a:rPr lang="en-US" sz="2400" dirty="0">
                <a:solidFill>
                  <a:srgbClr val="C00000"/>
                </a:solidFill>
                <a:effectLst/>
                <a:latin typeface="Calibri" panose="020F0502020204030204" pitchFamily="34" charset="0"/>
                <a:cs typeface="Calibri" panose="020F0502020204030204" pitchFamily="34" charset="0"/>
              </a:rPr>
              <a:t>Dave Margo, USACE / RMC</a:t>
            </a:r>
          </a:p>
        </p:txBody>
      </p:sp>
      <p:pic>
        <p:nvPicPr>
          <p:cNvPr id="10" name="Picture 9">
            <a:extLst>
              <a:ext uri="{FF2B5EF4-FFF2-40B4-BE49-F238E27FC236}">
                <a16:creationId xmlns:a16="http://schemas.microsoft.com/office/drawing/2014/main" id="{705D4B86-99E0-4818-A953-EBA29EE14E30}"/>
              </a:ext>
            </a:extLst>
          </p:cNvPr>
          <p:cNvPicPr>
            <a:picLocks noChangeAspect="1"/>
          </p:cNvPicPr>
          <p:nvPr/>
        </p:nvPicPr>
        <p:blipFill>
          <a:blip r:embed="rId3"/>
          <a:stretch>
            <a:fillRect/>
          </a:stretch>
        </p:blipFill>
        <p:spPr>
          <a:xfrm>
            <a:off x="757201" y="1600200"/>
            <a:ext cx="5082332" cy="3657600"/>
          </a:xfrm>
          <a:prstGeom prst="rect">
            <a:avLst/>
          </a:prstGeom>
        </p:spPr>
      </p:pic>
      <p:sp>
        <p:nvSpPr>
          <p:cNvPr id="11" name="TextBox 10">
            <a:extLst>
              <a:ext uri="{FF2B5EF4-FFF2-40B4-BE49-F238E27FC236}">
                <a16:creationId xmlns:a16="http://schemas.microsoft.com/office/drawing/2014/main" id="{FBF58633-67B0-4E1A-B1ED-AB18B0DD60F0}"/>
              </a:ext>
            </a:extLst>
          </p:cNvPr>
          <p:cNvSpPr txBox="1"/>
          <p:nvPr/>
        </p:nvSpPr>
        <p:spPr>
          <a:xfrm>
            <a:off x="1570431" y="5257800"/>
            <a:ext cx="4269102" cy="584775"/>
          </a:xfrm>
          <a:prstGeom prst="rect">
            <a:avLst/>
          </a:prstGeom>
          <a:noFill/>
        </p:spPr>
        <p:txBody>
          <a:bodyPr wrap="square" rtlCol="0">
            <a:spAutoFit/>
          </a:bodyPr>
          <a:lstStyle/>
          <a:p>
            <a:r>
              <a:rPr lang="en-US" sz="1600" b="1" dirty="0">
                <a:effectLst/>
                <a:latin typeface="Arial" panose="020B0604020202020204" pitchFamily="34" charset="0"/>
                <a:cs typeface="Arial" panose="020B0604020202020204" pitchFamily="34" charset="0"/>
              </a:rPr>
              <a:t>j=1 (largest event) has almost 2 orders    of magnitude uncertainty in 90% interval</a:t>
            </a:r>
          </a:p>
        </p:txBody>
      </p:sp>
      <p:sp>
        <p:nvSpPr>
          <p:cNvPr id="3" name="TextBox 2">
            <a:extLst>
              <a:ext uri="{FF2B5EF4-FFF2-40B4-BE49-F238E27FC236}">
                <a16:creationId xmlns:a16="http://schemas.microsoft.com/office/drawing/2014/main" id="{37E7B879-037B-2614-FF59-E9C8566E75B6}"/>
              </a:ext>
            </a:extLst>
          </p:cNvPr>
          <p:cNvSpPr txBox="1"/>
          <p:nvPr/>
        </p:nvSpPr>
        <p:spPr>
          <a:xfrm>
            <a:off x="992943" y="4683740"/>
            <a:ext cx="386094" cy="461665"/>
          </a:xfrm>
          <a:prstGeom prst="rect">
            <a:avLst/>
          </a:prstGeom>
          <a:noFill/>
        </p:spPr>
        <p:txBody>
          <a:bodyPr wrap="square" rtlCol="0">
            <a:spAutoFit/>
          </a:bodyPr>
          <a:lstStyle/>
          <a:p>
            <a:r>
              <a:rPr lang="en-US" sz="2400" dirty="0">
                <a:solidFill>
                  <a:srgbClr val="C00000"/>
                </a:solidFill>
                <a:effectLst/>
                <a:latin typeface="Calibri" panose="020F0502020204030204" pitchFamily="34" charset="0"/>
                <a:cs typeface="Calibri" panose="020F0502020204030204" pitchFamily="34" charset="0"/>
              </a:rPr>
              <a:t>0</a:t>
            </a:r>
          </a:p>
        </p:txBody>
      </p:sp>
      <p:sp>
        <p:nvSpPr>
          <p:cNvPr id="5" name="TextBox 4">
            <a:extLst>
              <a:ext uri="{FF2B5EF4-FFF2-40B4-BE49-F238E27FC236}">
                <a16:creationId xmlns:a16="http://schemas.microsoft.com/office/drawing/2014/main" id="{26DA9809-D016-4541-36FB-877B40F65521}"/>
              </a:ext>
            </a:extLst>
          </p:cNvPr>
          <p:cNvSpPr txBox="1"/>
          <p:nvPr/>
        </p:nvSpPr>
        <p:spPr>
          <a:xfrm>
            <a:off x="5394221" y="4723190"/>
            <a:ext cx="386094" cy="461665"/>
          </a:xfrm>
          <a:prstGeom prst="rect">
            <a:avLst/>
          </a:prstGeom>
          <a:noFill/>
        </p:spPr>
        <p:txBody>
          <a:bodyPr wrap="square" rtlCol="0">
            <a:spAutoFit/>
          </a:bodyPr>
          <a:lstStyle/>
          <a:p>
            <a:r>
              <a:rPr lang="en-US" sz="2400" dirty="0">
                <a:solidFill>
                  <a:srgbClr val="C00000"/>
                </a:solidFill>
                <a:effectLst/>
                <a:latin typeface="Calibri" panose="020F0502020204030204" pitchFamily="34" charset="0"/>
                <a:cs typeface="Calibri" panose="020F0502020204030204" pitchFamily="34" charset="0"/>
              </a:rPr>
              <a:t>1</a:t>
            </a:r>
          </a:p>
        </p:txBody>
      </p:sp>
      <p:sp>
        <p:nvSpPr>
          <p:cNvPr id="12" name="Freeform: Shape 11">
            <a:extLst>
              <a:ext uri="{FF2B5EF4-FFF2-40B4-BE49-F238E27FC236}">
                <a16:creationId xmlns:a16="http://schemas.microsoft.com/office/drawing/2014/main" id="{C029C2D2-85F8-84FD-F9C5-61F381D32331}"/>
              </a:ext>
            </a:extLst>
          </p:cNvPr>
          <p:cNvSpPr/>
          <p:nvPr/>
        </p:nvSpPr>
        <p:spPr bwMode="auto">
          <a:xfrm>
            <a:off x="2413000" y="2434561"/>
            <a:ext cx="990600" cy="364093"/>
          </a:xfrm>
          <a:custGeom>
            <a:avLst/>
            <a:gdLst>
              <a:gd name="connsiteX0" fmla="*/ 0 w 990600"/>
              <a:gd name="connsiteY0" fmla="*/ 313312 h 313312"/>
              <a:gd name="connsiteX1" fmla="*/ 474133 w 990600"/>
              <a:gd name="connsiteY1" fmla="*/ 45 h 313312"/>
              <a:gd name="connsiteX2" fmla="*/ 990600 w 990600"/>
              <a:gd name="connsiteY2" fmla="*/ 287912 h 313312"/>
              <a:gd name="connsiteX3" fmla="*/ 990600 w 990600"/>
              <a:gd name="connsiteY3" fmla="*/ 287912 h 313312"/>
              <a:gd name="connsiteX0" fmla="*/ 0 w 990600"/>
              <a:gd name="connsiteY0" fmla="*/ 336004 h 336004"/>
              <a:gd name="connsiteX1" fmla="*/ 474133 w 990600"/>
              <a:gd name="connsiteY1" fmla="*/ 22737 h 336004"/>
              <a:gd name="connsiteX2" fmla="*/ 685800 w 990600"/>
              <a:gd name="connsiteY2" fmla="*/ 56175 h 336004"/>
              <a:gd name="connsiteX3" fmla="*/ 990600 w 990600"/>
              <a:gd name="connsiteY3" fmla="*/ 310604 h 336004"/>
              <a:gd name="connsiteX4" fmla="*/ 990600 w 990600"/>
              <a:gd name="connsiteY4" fmla="*/ 310604 h 336004"/>
              <a:gd name="connsiteX0" fmla="*/ 0 w 990600"/>
              <a:gd name="connsiteY0" fmla="*/ 304386 h 304386"/>
              <a:gd name="connsiteX1" fmla="*/ 313267 w 990600"/>
              <a:gd name="connsiteY1" fmla="*/ 52553 h 304386"/>
              <a:gd name="connsiteX2" fmla="*/ 685800 w 990600"/>
              <a:gd name="connsiteY2" fmla="*/ 24557 h 304386"/>
              <a:gd name="connsiteX3" fmla="*/ 990600 w 990600"/>
              <a:gd name="connsiteY3" fmla="*/ 278986 h 304386"/>
              <a:gd name="connsiteX4" fmla="*/ 990600 w 990600"/>
              <a:gd name="connsiteY4" fmla="*/ 278986 h 304386"/>
              <a:gd name="connsiteX0" fmla="*/ 0 w 990600"/>
              <a:gd name="connsiteY0" fmla="*/ 251902 h 251902"/>
              <a:gd name="connsiteX1" fmla="*/ 313267 w 990600"/>
              <a:gd name="connsiteY1" fmla="*/ 69 h 251902"/>
              <a:gd name="connsiteX2" fmla="*/ 990600 w 990600"/>
              <a:gd name="connsiteY2" fmla="*/ 226502 h 251902"/>
              <a:gd name="connsiteX3" fmla="*/ 990600 w 990600"/>
              <a:gd name="connsiteY3" fmla="*/ 226502 h 251902"/>
              <a:gd name="connsiteX0" fmla="*/ 0 w 990600"/>
              <a:gd name="connsiteY0" fmla="*/ 264184 h 264184"/>
              <a:gd name="connsiteX1" fmla="*/ 482600 w 990600"/>
              <a:gd name="connsiteY1" fmla="*/ 64 h 264184"/>
              <a:gd name="connsiteX2" fmla="*/ 990600 w 990600"/>
              <a:gd name="connsiteY2" fmla="*/ 238784 h 264184"/>
              <a:gd name="connsiteX3" fmla="*/ 990600 w 990600"/>
              <a:gd name="connsiteY3" fmla="*/ 238784 h 264184"/>
            </a:gdLst>
            <a:ahLst/>
            <a:cxnLst>
              <a:cxn ang="0">
                <a:pos x="connsiteX0" y="connsiteY0"/>
              </a:cxn>
              <a:cxn ang="0">
                <a:pos x="connsiteX1" y="connsiteY1"/>
              </a:cxn>
              <a:cxn ang="0">
                <a:pos x="connsiteX2" y="connsiteY2"/>
              </a:cxn>
              <a:cxn ang="0">
                <a:pos x="connsiteX3" y="connsiteY3"/>
              </a:cxn>
            </a:cxnLst>
            <a:rect l="l" t="t" r="r" b="b"/>
            <a:pathLst>
              <a:path w="990600" h="264184">
                <a:moveTo>
                  <a:pt x="0" y="264184"/>
                </a:moveTo>
                <a:cubicBezTo>
                  <a:pt x="154516" y="109667"/>
                  <a:pt x="317500" y="4297"/>
                  <a:pt x="482600" y="64"/>
                </a:cubicBezTo>
                <a:cubicBezTo>
                  <a:pt x="647700" y="-4169"/>
                  <a:pt x="877711" y="201045"/>
                  <a:pt x="990600" y="238784"/>
                </a:cubicBezTo>
                <a:lnTo>
                  <a:pt x="990600" y="238784"/>
                </a:lnTo>
              </a:path>
            </a:pathLst>
          </a:custGeom>
          <a:noFill/>
          <a:ln w="28575" cap="flat" cmpd="sng" algn="ctr">
            <a:solidFill>
              <a:srgbClr val="C00000"/>
            </a:solidFill>
            <a:prstDash val="solid"/>
            <a:round/>
            <a:headEnd type="arrow" w="med" len="med"/>
            <a:tailEnd type="arrow"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outerShdw blurRad="38100" dist="38100" dir="2700000" algn="tl">
                  <a:srgbClr val="000000">
                    <a:alpha val="43137"/>
                  </a:srgbClr>
                </a:outerShdw>
              </a:effectLst>
              <a:latin typeface="Arial Narrow" pitchFamily="34" charset="0"/>
            </a:endParaRPr>
          </a:p>
        </p:txBody>
      </p:sp>
    </p:spTree>
    <p:extLst>
      <p:ext uri="{BB962C8B-B14F-4D97-AF65-F5344CB8AC3E}">
        <p14:creationId xmlns:p14="http://schemas.microsoft.com/office/powerpoint/2010/main" val="1930377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fld id="{5CF8391D-6696-4E7C-A4EE-97D58095B333}" type="slidenum">
              <a:rPr lang="en-US" altLang="en-US">
                <a:latin typeface="Calibri" panose="020F0502020204030204" pitchFamily="34" charset="0"/>
              </a:rPr>
              <a:pPr eaLnBrk="1" hangingPunct="1"/>
              <a:t>7</a:t>
            </a:fld>
            <a:endParaRPr lang="en-US" altLang="en-US" dirty="0">
              <a:latin typeface="Calibri" panose="020F0502020204030204" pitchFamily="34" charset="0"/>
            </a:endParaRPr>
          </a:p>
        </p:txBody>
      </p:sp>
      <p:sp>
        <p:nvSpPr>
          <p:cNvPr id="6146" name="Rectangle 2"/>
          <p:cNvSpPr>
            <a:spLocks noGrp="1" noChangeArrowheads="1"/>
          </p:cNvSpPr>
          <p:nvPr>
            <p:ph type="title"/>
          </p:nvPr>
        </p:nvSpPr>
        <p:spPr/>
        <p:txBody>
          <a:bodyPr/>
          <a:lstStyle/>
          <a:p>
            <a:pPr eaLnBrk="1" hangingPunct="1">
              <a:defRPr/>
            </a:pPr>
            <a:r>
              <a:rPr lang="en-US" dirty="0"/>
              <a:t>Why Use Graphical Analysis?</a:t>
            </a:r>
          </a:p>
        </p:txBody>
      </p:sp>
      <p:sp>
        <p:nvSpPr>
          <p:cNvPr id="6147" name="Rectangle 3"/>
          <p:cNvSpPr>
            <a:spLocks noGrp="1" noChangeArrowheads="1"/>
          </p:cNvSpPr>
          <p:nvPr>
            <p:ph type="body" idx="1"/>
          </p:nvPr>
        </p:nvSpPr>
        <p:spPr>
          <a:xfrm>
            <a:off x="1072529" y="1600200"/>
            <a:ext cx="9443071" cy="4953000"/>
          </a:xfrm>
        </p:spPr>
        <p:txBody>
          <a:bodyPr/>
          <a:lstStyle/>
          <a:p>
            <a:pPr marL="514350" indent="-514350" eaLnBrk="1" hangingPunct="1">
              <a:spcBef>
                <a:spcPct val="45000"/>
              </a:spcBef>
              <a:buFont typeface="+mj-lt"/>
              <a:buAutoNum type="arabicPeriod"/>
              <a:defRPr/>
            </a:pPr>
            <a:r>
              <a:rPr lang="en-US" sz="2800" dirty="0"/>
              <a:t>Plotting the data is a </a:t>
            </a:r>
            <a:r>
              <a:rPr lang="en-US" sz="2800" u="sng" dirty="0">
                <a:solidFill>
                  <a:srgbClr val="C00000"/>
                </a:solidFill>
              </a:rPr>
              <a:t>useful visual check</a:t>
            </a:r>
            <a:r>
              <a:rPr lang="en-US" sz="2800" dirty="0"/>
              <a:t> on analytical frequency curves (e.g., frequency curves based on LPIII)</a:t>
            </a:r>
          </a:p>
          <a:p>
            <a:pPr marL="514350" indent="-514350" eaLnBrk="1" hangingPunct="1">
              <a:spcBef>
                <a:spcPct val="45000"/>
              </a:spcBef>
              <a:buFont typeface="+mj-lt"/>
              <a:buAutoNum type="arabicPeriod"/>
              <a:defRPr/>
            </a:pPr>
            <a:r>
              <a:rPr lang="en-US" sz="2800" dirty="0"/>
              <a:t>Sometimes, plotted frequencies of stage and regulated flow data </a:t>
            </a:r>
            <a:r>
              <a:rPr lang="en-US" sz="2800" u="sng" dirty="0">
                <a:solidFill>
                  <a:srgbClr val="C00000"/>
                </a:solidFill>
              </a:rPr>
              <a:t>cannot be adequately described</a:t>
            </a:r>
            <a:r>
              <a:rPr lang="en-US" sz="2800" dirty="0"/>
              <a:t> by an analytical distribution such as Normal, or LPIII</a:t>
            </a:r>
          </a:p>
          <a:p>
            <a:pPr lvl="1" eaLnBrk="1" hangingPunct="1">
              <a:spcBef>
                <a:spcPct val="45000"/>
              </a:spcBef>
              <a:defRPr/>
            </a:pPr>
            <a:r>
              <a:rPr lang="en-US" dirty="0"/>
              <a:t>Under these circumstances, we use a graphical frequency curves – also called non-analytic</a:t>
            </a:r>
          </a:p>
        </p:txBody>
      </p:sp>
    </p:spTree>
    <p:extLst>
      <p:ext uri="{BB962C8B-B14F-4D97-AF65-F5344CB8AC3E}">
        <p14:creationId xmlns:p14="http://schemas.microsoft.com/office/powerpoint/2010/main" val="389574389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614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147">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14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49994" y="1666875"/>
            <a:ext cx="7011988" cy="4846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9878" name="Rectangle 6"/>
          <p:cNvSpPr>
            <a:spLocks noGrp="1" noChangeArrowheads="1"/>
          </p:cNvSpPr>
          <p:nvPr>
            <p:ph type="title"/>
          </p:nvPr>
        </p:nvSpPr>
        <p:spPr>
          <a:xfrm>
            <a:off x="605018" y="428625"/>
            <a:ext cx="10161526" cy="1143000"/>
          </a:xfrm>
        </p:spPr>
        <p:txBody>
          <a:bodyPr/>
          <a:lstStyle/>
          <a:p>
            <a:pPr eaLnBrk="1" hangingPunct="1">
              <a:defRPr/>
            </a:pPr>
            <a:r>
              <a:rPr lang="en-US" dirty="0">
                <a:solidFill>
                  <a:schemeClr val="accent6"/>
                </a:solidFill>
              </a:rPr>
              <a:t>Plotted Annual Maximum Regulated Flows</a:t>
            </a:r>
          </a:p>
        </p:txBody>
      </p:sp>
      <p:grpSp>
        <p:nvGrpSpPr>
          <p:cNvPr id="33797" name="Group 8"/>
          <p:cNvGrpSpPr>
            <a:grpSpLocks/>
          </p:cNvGrpSpPr>
          <p:nvPr/>
        </p:nvGrpSpPr>
        <p:grpSpPr bwMode="auto">
          <a:xfrm>
            <a:off x="2967607" y="2008189"/>
            <a:ext cx="5353050" cy="223837"/>
            <a:chOff x="1672" y="1500"/>
            <a:chExt cx="3372" cy="141"/>
          </a:xfrm>
        </p:grpSpPr>
        <p:sp>
          <p:nvSpPr>
            <p:cNvPr id="33801" name="Text Box 9"/>
            <p:cNvSpPr txBox="1">
              <a:spLocks noChangeArrowheads="1"/>
            </p:cNvSpPr>
            <p:nvPr/>
          </p:nvSpPr>
          <p:spPr bwMode="auto">
            <a:xfrm>
              <a:off x="4384" y="1503"/>
              <a:ext cx="138"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9900FF"/>
                  </a:solidFill>
                  <a:effectLst/>
                  <a:latin typeface="Calibri" panose="020F0502020204030204" pitchFamily="34" charset="0"/>
                </a:rPr>
                <a:t>20</a:t>
              </a:r>
            </a:p>
          </p:txBody>
        </p:sp>
        <p:sp>
          <p:nvSpPr>
            <p:cNvPr id="33802" name="Text Box 10"/>
            <p:cNvSpPr txBox="1">
              <a:spLocks noChangeArrowheads="1"/>
            </p:cNvSpPr>
            <p:nvPr/>
          </p:nvSpPr>
          <p:spPr bwMode="auto">
            <a:xfrm>
              <a:off x="4828" y="1500"/>
              <a:ext cx="216"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9900FF"/>
                  </a:solidFill>
                  <a:effectLst/>
                  <a:latin typeface="Calibri" panose="020F0502020204030204" pitchFamily="34" charset="0"/>
                </a:rPr>
                <a:t>100</a:t>
              </a:r>
            </a:p>
          </p:txBody>
        </p:sp>
        <p:sp>
          <p:nvSpPr>
            <p:cNvPr id="33803" name="Text Box 11"/>
            <p:cNvSpPr txBox="1">
              <a:spLocks noChangeArrowheads="1"/>
            </p:cNvSpPr>
            <p:nvPr/>
          </p:nvSpPr>
          <p:spPr bwMode="auto">
            <a:xfrm>
              <a:off x="4129" y="1505"/>
              <a:ext cx="147"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9900FF"/>
                  </a:solidFill>
                  <a:effectLst/>
                  <a:latin typeface="Calibri" panose="020F0502020204030204" pitchFamily="34" charset="0"/>
                </a:rPr>
                <a:t>10</a:t>
              </a:r>
            </a:p>
          </p:txBody>
        </p:sp>
        <p:sp>
          <p:nvSpPr>
            <p:cNvPr id="33804" name="Text Box 12"/>
            <p:cNvSpPr txBox="1">
              <a:spLocks noChangeArrowheads="1"/>
            </p:cNvSpPr>
            <p:nvPr/>
          </p:nvSpPr>
          <p:spPr bwMode="auto">
            <a:xfrm>
              <a:off x="3823" y="1500"/>
              <a:ext cx="107"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9900FF"/>
                  </a:solidFill>
                  <a:effectLst/>
                  <a:latin typeface="Calibri" panose="020F0502020204030204" pitchFamily="34" charset="0"/>
                </a:rPr>
                <a:t> 5</a:t>
              </a:r>
            </a:p>
          </p:txBody>
        </p:sp>
        <p:sp>
          <p:nvSpPr>
            <p:cNvPr id="33805" name="Text Box 13"/>
            <p:cNvSpPr txBox="1">
              <a:spLocks noChangeArrowheads="1"/>
            </p:cNvSpPr>
            <p:nvPr/>
          </p:nvSpPr>
          <p:spPr bwMode="auto">
            <a:xfrm>
              <a:off x="3271" y="1503"/>
              <a:ext cx="107"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9900FF"/>
                  </a:solidFill>
                  <a:effectLst/>
                  <a:latin typeface="Calibri" panose="020F0502020204030204" pitchFamily="34" charset="0"/>
                </a:rPr>
                <a:t>2</a:t>
              </a:r>
            </a:p>
          </p:txBody>
        </p:sp>
        <p:sp>
          <p:nvSpPr>
            <p:cNvPr id="33806" name="Text Box 14"/>
            <p:cNvSpPr txBox="1">
              <a:spLocks noChangeArrowheads="1"/>
            </p:cNvSpPr>
            <p:nvPr/>
          </p:nvSpPr>
          <p:spPr bwMode="auto">
            <a:xfrm>
              <a:off x="1672" y="1500"/>
              <a:ext cx="216"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9900FF"/>
                  </a:solidFill>
                  <a:effectLst/>
                  <a:latin typeface="Calibri" panose="020F0502020204030204" pitchFamily="34" charset="0"/>
                </a:rPr>
                <a:t>1.01</a:t>
              </a:r>
            </a:p>
          </p:txBody>
        </p:sp>
        <p:sp>
          <p:nvSpPr>
            <p:cNvPr id="33807" name="Text Box 15"/>
            <p:cNvSpPr txBox="1">
              <a:spLocks noChangeArrowheads="1"/>
            </p:cNvSpPr>
            <p:nvPr/>
          </p:nvSpPr>
          <p:spPr bwMode="auto">
            <a:xfrm>
              <a:off x="2063" y="1501"/>
              <a:ext cx="1011"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9900FF"/>
                  </a:solidFill>
                  <a:effectLst/>
                  <a:latin typeface="Calibri" panose="020F0502020204030204" pitchFamily="34" charset="0"/>
                </a:rPr>
                <a:t>Return Period</a:t>
              </a:r>
            </a:p>
          </p:txBody>
        </p:sp>
      </p:grpSp>
      <p:sp>
        <p:nvSpPr>
          <p:cNvPr id="33798" name="Text Box 17"/>
          <p:cNvSpPr txBox="1">
            <a:spLocks noChangeArrowheads="1"/>
          </p:cNvSpPr>
          <p:nvPr/>
        </p:nvSpPr>
        <p:spPr bwMode="auto">
          <a:xfrm>
            <a:off x="3639119" y="6138863"/>
            <a:ext cx="4135438" cy="29686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tIns="18288" bIns="18288">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algn="ctr" eaLnBrk="1" hangingPunct="1">
              <a:spcBef>
                <a:spcPct val="50000"/>
              </a:spcBef>
              <a:buFontTx/>
              <a:buNone/>
            </a:pPr>
            <a:r>
              <a:rPr lang="en-US" altLang="en-US" sz="1700" dirty="0">
                <a:solidFill>
                  <a:schemeClr val="tx2"/>
                </a:solidFill>
                <a:effectLst/>
                <a:latin typeface="Arial" panose="020B0604020202020204" pitchFamily="34" charset="0"/>
              </a:rPr>
              <a:t>Annual </a:t>
            </a:r>
            <a:r>
              <a:rPr lang="en-US" altLang="en-US" sz="1700" dirty="0">
                <a:effectLst/>
                <a:latin typeface="Arial" panose="020B0604020202020204" pitchFamily="34" charset="0"/>
              </a:rPr>
              <a:t>Exceedance</a:t>
            </a:r>
            <a:r>
              <a:rPr lang="en-US" altLang="en-US" sz="1700" dirty="0">
                <a:solidFill>
                  <a:schemeClr val="tx2"/>
                </a:solidFill>
                <a:effectLst/>
                <a:latin typeface="Arial" panose="020B0604020202020204" pitchFamily="34" charset="0"/>
              </a:rPr>
              <a:t> Probability</a:t>
            </a:r>
          </a:p>
        </p:txBody>
      </p:sp>
      <p:sp>
        <p:nvSpPr>
          <p:cNvPr id="33799" name="Text Box 20"/>
          <p:cNvSpPr txBox="1">
            <a:spLocks noChangeArrowheads="1"/>
          </p:cNvSpPr>
          <p:nvPr/>
        </p:nvSpPr>
        <p:spPr bwMode="auto">
          <a:xfrm>
            <a:off x="2527870" y="5867401"/>
            <a:ext cx="307975"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2100">
                <a:solidFill>
                  <a:schemeClr val="tx2"/>
                </a:solidFill>
                <a:effectLst/>
                <a:latin typeface="Times New Roman" panose="02020603050405020304" pitchFamily="18" charset="0"/>
              </a:rPr>
              <a:t>1</a:t>
            </a:r>
          </a:p>
        </p:txBody>
      </p:sp>
      <p:sp>
        <p:nvSpPr>
          <p:cNvPr id="33800" name="Text Box 21"/>
          <p:cNvSpPr txBox="1">
            <a:spLocks noChangeArrowheads="1"/>
          </p:cNvSpPr>
          <p:nvPr/>
        </p:nvSpPr>
        <p:spPr bwMode="auto">
          <a:xfrm>
            <a:off x="8412733" y="5954714"/>
            <a:ext cx="307975"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2100" dirty="0">
                <a:solidFill>
                  <a:schemeClr val="tx2"/>
                </a:solidFill>
                <a:effectLst/>
                <a:latin typeface="Times New Roman" panose="02020603050405020304" pitchFamily="18" charset="0"/>
              </a:rPr>
              <a:t>0</a:t>
            </a:r>
          </a:p>
        </p:txBody>
      </p:sp>
      <p:cxnSp>
        <p:nvCxnSpPr>
          <p:cNvPr id="3" name="Straight Arrow Connector 2">
            <a:extLst>
              <a:ext uri="{FF2B5EF4-FFF2-40B4-BE49-F238E27FC236}">
                <a16:creationId xmlns:a16="http://schemas.microsoft.com/office/drawing/2014/main" id="{1B2B79E2-F261-9BF6-1A97-7E936C4817A3}"/>
              </a:ext>
            </a:extLst>
          </p:cNvPr>
          <p:cNvCxnSpPr/>
          <p:nvPr/>
        </p:nvCxnSpPr>
        <p:spPr bwMode="auto">
          <a:xfrm>
            <a:off x="5568580" y="5040351"/>
            <a:ext cx="1048215" cy="0"/>
          </a:xfrm>
          <a:prstGeom prst="straightConnector1">
            <a:avLst/>
          </a:prstGeom>
          <a:noFill/>
          <a:ln w="19050" cap="flat" cmpd="sng" algn="ctr">
            <a:solidFill>
              <a:srgbClr val="0070C0"/>
            </a:solidFill>
            <a:prstDash val="solid"/>
            <a:round/>
            <a:headEnd type="arrow" w="med" len="med"/>
            <a:tailEnd type="none" w="med" len="med"/>
          </a:ln>
          <a:effectLst/>
        </p:spPr>
      </p:cxnSp>
      <p:sp>
        <p:nvSpPr>
          <p:cNvPr id="4" name="TextBox 3">
            <a:extLst>
              <a:ext uri="{FF2B5EF4-FFF2-40B4-BE49-F238E27FC236}">
                <a16:creationId xmlns:a16="http://schemas.microsoft.com/office/drawing/2014/main" id="{4941C5E6-7947-E662-2C51-2E49667C9531}"/>
              </a:ext>
            </a:extLst>
          </p:cNvPr>
          <p:cNvSpPr txBox="1"/>
          <p:nvPr/>
        </p:nvSpPr>
        <p:spPr>
          <a:xfrm>
            <a:off x="6641006" y="4832602"/>
            <a:ext cx="2038764" cy="400110"/>
          </a:xfrm>
          <a:prstGeom prst="rect">
            <a:avLst/>
          </a:prstGeom>
          <a:noFill/>
        </p:spPr>
        <p:txBody>
          <a:bodyPr wrap="square" rtlCol="0">
            <a:spAutoFit/>
          </a:bodyPr>
          <a:lstStyle/>
          <a:p>
            <a:r>
              <a:rPr lang="en-US" sz="2000" b="1" dirty="0">
                <a:solidFill>
                  <a:srgbClr val="0070C0"/>
                </a:solidFill>
                <a:effectLst/>
                <a:latin typeface="Ink Free" panose="03080402000500000000" pitchFamily="66" charset="0"/>
              </a:rPr>
              <a:t>max hydropower</a:t>
            </a:r>
          </a:p>
        </p:txBody>
      </p:sp>
      <p:cxnSp>
        <p:nvCxnSpPr>
          <p:cNvPr id="5" name="Straight Arrow Connector 4">
            <a:extLst>
              <a:ext uri="{FF2B5EF4-FFF2-40B4-BE49-F238E27FC236}">
                <a16:creationId xmlns:a16="http://schemas.microsoft.com/office/drawing/2014/main" id="{6C2F31B1-E79A-D8C3-1D98-022F6D880728}"/>
              </a:ext>
            </a:extLst>
          </p:cNvPr>
          <p:cNvCxnSpPr/>
          <p:nvPr/>
        </p:nvCxnSpPr>
        <p:spPr bwMode="auto">
          <a:xfrm>
            <a:off x="8352667" y="3326780"/>
            <a:ext cx="1048215" cy="0"/>
          </a:xfrm>
          <a:prstGeom prst="straightConnector1">
            <a:avLst/>
          </a:prstGeom>
          <a:noFill/>
          <a:ln w="19050" cap="flat" cmpd="sng" algn="ctr">
            <a:solidFill>
              <a:srgbClr val="0070C0"/>
            </a:solidFill>
            <a:prstDash val="solid"/>
            <a:round/>
            <a:headEnd type="arrow" w="med" len="med"/>
            <a:tailEnd type="none" w="med" len="med"/>
          </a:ln>
          <a:effectLst/>
        </p:spPr>
      </p:cxnSp>
      <p:sp>
        <p:nvSpPr>
          <p:cNvPr id="6" name="TextBox 5">
            <a:extLst>
              <a:ext uri="{FF2B5EF4-FFF2-40B4-BE49-F238E27FC236}">
                <a16:creationId xmlns:a16="http://schemas.microsoft.com/office/drawing/2014/main" id="{CE1E2F3C-B206-EEE7-6A10-1EA46E54FE72}"/>
              </a:ext>
            </a:extLst>
          </p:cNvPr>
          <p:cNvSpPr txBox="1"/>
          <p:nvPr/>
        </p:nvSpPr>
        <p:spPr>
          <a:xfrm>
            <a:off x="9425093" y="3119031"/>
            <a:ext cx="2038764" cy="400110"/>
          </a:xfrm>
          <a:prstGeom prst="rect">
            <a:avLst/>
          </a:prstGeom>
          <a:noFill/>
        </p:spPr>
        <p:txBody>
          <a:bodyPr wrap="square" rtlCol="0">
            <a:spAutoFit/>
          </a:bodyPr>
          <a:lstStyle/>
          <a:p>
            <a:r>
              <a:rPr lang="en-US" sz="2000" b="1" dirty="0">
                <a:solidFill>
                  <a:srgbClr val="0070C0"/>
                </a:solidFill>
                <a:effectLst/>
                <a:latin typeface="Ink Free" panose="03080402000500000000" pitchFamily="66" charset="0"/>
              </a:rPr>
              <a:t>channel capacity</a:t>
            </a:r>
          </a:p>
        </p:txBody>
      </p:sp>
    </p:spTree>
    <p:extLst>
      <p:ext uri="{BB962C8B-B14F-4D97-AF65-F5344CB8AC3E}">
        <p14:creationId xmlns:p14="http://schemas.microsoft.com/office/powerpoint/2010/main" val="26032011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0006" y="1666875"/>
            <a:ext cx="7011988" cy="4846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9878" name="Rectangle 6"/>
          <p:cNvSpPr>
            <a:spLocks noGrp="1" noChangeArrowheads="1"/>
          </p:cNvSpPr>
          <p:nvPr>
            <p:ph type="title"/>
          </p:nvPr>
        </p:nvSpPr>
        <p:spPr>
          <a:xfrm>
            <a:off x="611892" y="438150"/>
            <a:ext cx="9721147" cy="1143000"/>
          </a:xfrm>
        </p:spPr>
        <p:txBody>
          <a:bodyPr/>
          <a:lstStyle/>
          <a:p>
            <a:pPr eaLnBrk="1" hangingPunct="1">
              <a:defRPr/>
            </a:pPr>
            <a:r>
              <a:rPr lang="en-US" dirty="0">
                <a:solidFill>
                  <a:schemeClr val="accent6"/>
                </a:solidFill>
              </a:rPr>
              <a:t>Does an Analytical Curve Make Sense?</a:t>
            </a:r>
          </a:p>
        </p:txBody>
      </p:sp>
      <p:grpSp>
        <p:nvGrpSpPr>
          <p:cNvPr id="34821" name="Group 8"/>
          <p:cNvGrpSpPr>
            <a:grpSpLocks/>
          </p:cNvGrpSpPr>
          <p:nvPr/>
        </p:nvGrpSpPr>
        <p:grpSpPr bwMode="auto">
          <a:xfrm>
            <a:off x="2967619" y="2008189"/>
            <a:ext cx="5359400" cy="223837"/>
            <a:chOff x="1672" y="1500"/>
            <a:chExt cx="3376" cy="141"/>
          </a:xfrm>
        </p:grpSpPr>
        <p:sp>
          <p:nvSpPr>
            <p:cNvPr id="34825" name="Text Box 9"/>
            <p:cNvSpPr txBox="1">
              <a:spLocks noChangeArrowheads="1"/>
            </p:cNvSpPr>
            <p:nvPr/>
          </p:nvSpPr>
          <p:spPr bwMode="auto">
            <a:xfrm>
              <a:off x="4384" y="1503"/>
              <a:ext cx="168"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9900FF"/>
                  </a:solidFill>
                  <a:effectLst/>
                  <a:latin typeface="Calibri" panose="020F0502020204030204" pitchFamily="34" charset="0"/>
                </a:rPr>
                <a:t>20</a:t>
              </a:r>
            </a:p>
          </p:txBody>
        </p:sp>
        <p:sp>
          <p:nvSpPr>
            <p:cNvPr id="34826" name="Text Box 10"/>
            <p:cNvSpPr txBox="1">
              <a:spLocks noChangeArrowheads="1"/>
            </p:cNvSpPr>
            <p:nvPr/>
          </p:nvSpPr>
          <p:spPr bwMode="auto">
            <a:xfrm>
              <a:off x="4828" y="1500"/>
              <a:ext cx="220"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9900FF"/>
                  </a:solidFill>
                  <a:effectLst/>
                  <a:latin typeface="Calibri" panose="020F0502020204030204" pitchFamily="34" charset="0"/>
                </a:rPr>
                <a:t>100</a:t>
              </a:r>
            </a:p>
          </p:txBody>
        </p:sp>
        <p:sp>
          <p:nvSpPr>
            <p:cNvPr id="34827" name="Text Box 11"/>
            <p:cNvSpPr txBox="1">
              <a:spLocks noChangeArrowheads="1"/>
            </p:cNvSpPr>
            <p:nvPr/>
          </p:nvSpPr>
          <p:spPr bwMode="auto">
            <a:xfrm>
              <a:off x="4129" y="1505"/>
              <a:ext cx="168"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9900FF"/>
                  </a:solidFill>
                  <a:effectLst/>
                  <a:latin typeface="Calibri" panose="020F0502020204030204" pitchFamily="34" charset="0"/>
                </a:rPr>
                <a:t>10</a:t>
              </a:r>
            </a:p>
          </p:txBody>
        </p:sp>
        <p:sp>
          <p:nvSpPr>
            <p:cNvPr id="34828" name="Text Box 12"/>
            <p:cNvSpPr txBox="1">
              <a:spLocks noChangeArrowheads="1"/>
            </p:cNvSpPr>
            <p:nvPr/>
          </p:nvSpPr>
          <p:spPr bwMode="auto">
            <a:xfrm>
              <a:off x="3823" y="1500"/>
              <a:ext cx="107"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9900FF"/>
                  </a:solidFill>
                  <a:effectLst/>
                  <a:latin typeface="Calibri" panose="020F0502020204030204" pitchFamily="34" charset="0"/>
                </a:rPr>
                <a:t> 5</a:t>
              </a:r>
            </a:p>
          </p:txBody>
        </p:sp>
        <p:sp>
          <p:nvSpPr>
            <p:cNvPr id="34829" name="Text Box 13"/>
            <p:cNvSpPr txBox="1">
              <a:spLocks noChangeArrowheads="1"/>
            </p:cNvSpPr>
            <p:nvPr/>
          </p:nvSpPr>
          <p:spPr bwMode="auto">
            <a:xfrm>
              <a:off x="3271" y="1503"/>
              <a:ext cx="107"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9900FF"/>
                  </a:solidFill>
                  <a:effectLst/>
                  <a:latin typeface="Calibri" panose="020F0502020204030204" pitchFamily="34" charset="0"/>
                </a:rPr>
                <a:t>2</a:t>
              </a:r>
            </a:p>
          </p:txBody>
        </p:sp>
        <p:sp>
          <p:nvSpPr>
            <p:cNvPr id="34830" name="Text Box 14"/>
            <p:cNvSpPr txBox="1">
              <a:spLocks noChangeArrowheads="1"/>
            </p:cNvSpPr>
            <p:nvPr/>
          </p:nvSpPr>
          <p:spPr bwMode="auto">
            <a:xfrm>
              <a:off x="1672" y="1500"/>
              <a:ext cx="237"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9900FF"/>
                  </a:solidFill>
                  <a:effectLst/>
                  <a:latin typeface="Calibri" panose="020F0502020204030204" pitchFamily="34" charset="0"/>
                </a:rPr>
                <a:t>1.01</a:t>
              </a:r>
            </a:p>
          </p:txBody>
        </p:sp>
        <p:sp>
          <p:nvSpPr>
            <p:cNvPr id="34831" name="Text Box 15"/>
            <p:cNvSpPr txBox="1">
              <a:spLocks noChangeArrowheads="1"/>
            </p:cNvSpPr>
            <p:nvPr/>
          </p:nvSpPr>
          <p:spPr bwMode="auto">
            <a:xfrm>
              <a:off x="2063" y="1501"/>
              <a:ext cx="1011"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9900FF"/>
                  </a:solidFill>
                  <a:effectLst/>
                  <a:latin typeface="Calibri" panose="020F0502020204030204" pitchFamily="34" charset="0"/>
                </a:rPr>
                <a:t>Return Period</a:t>
              </a:r>
            </a:p>
          </p:txBody>
        </p:sp>
      </p:grpSp>
      <p:sp>
        <p:nvSpPr>
          <p:cNvPr id="34823" name="Text Box 20"/>
          <p:cNvSpPr txBox="1">
            <a:spLocks noChangeArrowheads="1"/>
          </p:cNvSpPr>
          <p:nvPr/>
        </p:nvSpPr>
        <p:spPr bwMode="auto">
          <a:xfrm>
            <a:off x="2527882" y="5867401"/>
            <a:ext cx="307975"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2100">
                <a:solidFill>
                  <a:schemeClr val="tx2"/>
                </a:solidFill>
                <a:effectLst/>
                <a:latin typeface="Times New Roman" panose="02020603050405020304" pitchFamily="18" charset="0"/>
              </a:rPr>
              <a:t>1</a:t>
            </a:r>
          </a:p>
        </p:txBody>
      </p:sp>
      <p:sp>
        <p:nvSpPr>
          <p:cNvPr id="34824" name="Text Box 21"/>
          <p:cNvSpPr txBox="1">
            <a:spLocks noChangeArrowheads="1"/>
          </p:cNvSpPr>
          <p:nvPr/>
        </p:nvSpPr>
        <p:spPr bwMode="auto">
          <a:xfrm>
            <a:off x="8412745" y="5954714"/>
            <a:ext cx="307975"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2100" dirty="0">
                <a:solidFill>
                  <a:schemeClr val="tx2"/>
                </a:solidFill>
                <a:effectLst/>
                <a:latin typeface="Times New Roman" panose="02020603050405020304" pitchFamily="18" charset="0"/>
              </a:rPr>
              <a:t>0</a:t>
            </a:r>
          </a:p>
        </p:txBody>
      </p:sp>
      <p:sp>
        <p:nvSpPr>
          <p:cNvPr id="15" name="Text Box 17"/>
          <p:cNvSpPr txBox="1">
            <a:spLocks noChangeArrowheads="1"/>
          </p:cNvSpPr>
          <p:nvPr/>
        </p:nvSpPr>
        <p:spPr bwMode="auto">
          <a:xfrm>
            <a:off x="3639131" y="6138863"/>
            <a:ext cx="4135438" cy="29686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tIns="18288" bIns="18288">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algn="ctr" eaLnBrk="1" hangingPunct="1">
              <a:spcBef>
                <a:spcPct val="50000"/>
              </a:spcBef>
              <a:buFontTx/>
              <a:buNone/>
            </a:pPr>
            <a:r>
              <a:rPr lang="en-US" altLang="en-US" sz="1700" dirty="0">
                <a:solidFill>
                  <a:schemeClr val="tx2"/>
                </a:solidFill>
                <a:effectLst/>
                <a:latin typeface="Arial" panose="020B0604020202020204" pitchFamily="34" charset="0"/>
              </a:rPr>
              <a:t>Annual </a:t>
            </a:r>
            <a:r>
              <a:rPr lang="en-US" altLang="en-US" sz="1700" dirty="0">
                <a:effectLst/>
                <a:latin typeface="Arial" panose="020B0604020202020204" pitchFamily="34" charset="0"/>
              </a:rPr>
              <a:t>Exceedance</a:t>
            </a:r>
            <a:r>
              <a:rPr lang="en-US" altLang="en-US" sz="1700" dirty="0">
                <a:solidFill>
                  <a:schemeClr val="tx2"/>
                </a:solidFill>
                <a:effectLst/>
                <a:latin typeface="Arial" panose="020B0604020202020204" pitchFamily="34" charset="0"/>
              </a:rPr>
              <a:t> Probability</a:t>
            </a:r>
          </a:p>
        </p:txBody>
      </p:sp>
      <p:cxnSp>
        <p:nvCxnSpPr>
          <p:cNvPr id="2" name="Straight Arrow Connector 1">
            <a:extLst>
              <a:ext uri="{FF2B5EF4-FFF2-40B4-BE49-F238E27FC236}">
                <a16:creationId xmlns:a16="http://schemas.microsoft.com/office/drawing/2014/main" id="{B8D9FA1D-CD71-C257-8A42-E7708DF3A8D4}"/>
              </a:ext>
            </a:extLst>
          </p:cNvPr>
          <p:cNvCxnSpPr/>
          <p:nvPr/>
        </p:nvCxnSpPr>
        <p:spPr bwMode="auto">
          <a:xfrm>
            <a:off x="5568580" y="5040351"/>
            <a:ext cx="1048215" cy="0"/>
          </a:xfrm>
          <a:prstGeom prst="straightConnector1">
            <a:avLst/>
          </a:prstGeom>
          <a:noFill/>
          <a:ln w="19050" cap="flat" cmpd="sng" algn="ctr">
            <a:solidFill>
              <a:srgbClr val="0070C0"/>
            </a:solidFill>
            <a:prstDash val="solid"/>
            <a:round/>
            <a:headEnd type="arrow" w="med" len="med"/>
            <a:tailEnd type="none" w="med" len="med"/>
          </a:ln>
          <a:effectLst/>
        </p:spPr>
      </p:cxnSp>
      <p:sp>
        <p:nvSpPr>
          <p:cNvPr id="3" name="TextBox 2">
            <a:extLst>
              <a:ext uri="{FF2B5EF4-FFF2-40B4-BE49-F238E27FC236}">
                <a16:creationId xmlns:a16="http://schemas.microsoft.com/office/drawing/2014/main" id="{1BC2F775-04AA-8D09-C0C5-53894B789F3D}"/>
              </a:ext>
            </a:extLst>
          </p:cNvPr>
          <p:cNvSpPr txBox="1"/>
          <p:nvPr/>
        </p:nvSpPr>
        <p:spPr>
          <a:xfrm>
            <a:off x="6641006" y="4832602"/>
            <a:ext cx="2038764" cy="400110"/>
          </a:xfrm>
          <a:prstGeom prst="rect">
            <a:avLst/>
          </a:prstGeom>
          <a:noFill/>
        </p:spPr>
        <p:txBody>
          <a:bodyPr wrap="square" rtlCol="0">
            <a:spAutoFit/>
          </a:bodyPr>
          <a:lstStyle/>
          <a:p>
            <a:r>
              <a:rPr lang="en-US" sz="2000" b="1" dirty="0">
                <a:solidFill>
                  <a:srgbClr val="0070C0"/>
                </a:solidFill>
                <a:effectLst/>
                <a:latin typeface="Ink Free" panose="03080402000500000000" pitchFamily="66" charset="0"/>
              </a:rPr>
              <a:t>max hydropower</a:t>
            </a:r>
          </a:p>
        </p:txBody>
      </p:sp>
      <p:cxnSp>
        <p:nvCxnSpPr>
          <p:cNvPr id="4" name="Straight Arrow Connector 3">
            <a:extLst>
              <a:ext uri="{FF2B5EF4-FFF2-40B4-BE49-F238E27FC236}">
                <a16:creationId xmlns:a16="http://schemas.microsoft.com/office/drawing/2014/main" id="{BC95A502-7B87-5D74-2AC2-E495469FDC58}"/>
              </a:ext>
            </a:extLst>
          </p:cNvPr>
          <p:cNvCxnSpPr/>
          <p:nvPr/>
        </p:nvCxnSpPr>
        <p:spPr bwMode="auto">
          <a:xfrm>
            <a:off x="8352667" y="3326780"/>
            <a:ext cx="1048215" cy="0"/>
          </a:xfrm>
          <a:prstGeom prst="straightConnector1">
            <a:avLst/>
          </a:prstGeom>
          <a:noFill/>
          <a:ln w="19050" cap="flat" cmpd="sng" algn="ctr">
            <a:solidFill>
              <a:srgbClr val="0070C0"/>
            </a:solidFill>
            <a:prstDash val="solid"/>
            <a:round/>
            <a:headEnd type="arrow" w="med" len="med"/>
            <a:tailEnd type="none" w="med" len="med"/>
          </a:ln>
          <a:effectLst/>
        </p:spPr>
      </p:cxnSp>
      <p:sp>
        <p:nvSpPr>
          <p:cNvPr id="5" name="TextBox 4">
            <a:extLst>
              <a:ext uri="{FF2B5EF4-FFF2-40B4-BE49-F238E27FC236}">
                <a16:creationId xmlns:a16="http://schemas.microsoft.com/office/drawing/2014/main" id="{044CB2EC-5F6D-D853-2FB2-F80D3AD9D131}"/>
              </a:ext>
            </a:extLst>
          </p:cNvPr>
          <p:cNvSpPr txBox="1"/>
          <p:nvPr/>
        </p:nvSpPr>
        <p:spPr>
          <a:xfrm>
            <a:off x="9425093" y="3119031"/>
            <a:ext cx="2038764" cy="400110"/>
          </a:xfrm>
          <a:prstGeom prst="rect">
            <a:avLst/>
          </a:prstGeom>
          <a:noFill/>
        </p:spPr>
        <p:txBody>
          <a:bodyPr wrap="square" rtlCol="0">
            <a:spAutoFit/>
          </a:bodyPr>
          <a:lstStyle/>
          <a:p>
            <a:r>
              <a:rPr lang="en-US" sz="2000" b="1" dirty="0">
                <a:solidFill>
                  <a:srgbClr val="0070C0"/>
                </a:solidFill>
                <a:effectLst/>
                <a:latin typeface="Ink Free" panose="03080402000500000000" pitchFamily="66" charset="0"/>
              </a:rPr>
              <a:t>channel capacity</a:t>
            </a:r>
          </a:p>
        </p:txBody>
      </p:sp>
    </p:spTree>
    <p:extLst>
      <p:ext uri="{BB962C8B-B14F-4D97-AF65-F5344CB8AC3E}">
        <p14:creationId xmlns:p14="http://schemas.microsoft.com/office/powerpoint/2010/main" val="2832508048"/>
      </p:ext>
    </p:extLst>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outerShdw blurRad="38100" dist="38100" dir="2700000" algn="tl">
                <a:srgbClr val="000000">
                  <a:alpha val="43137"/>
                </a:srgbClr>
              </a:outerShdw>
            </a:effectLst>
            <a:latin typeface="Arial Narrow"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outerShdw blurRad="38100" dist="38100" dir="2700000" algn="tl">
                <a:srgbClr val="000000">
                  <a:alpha val="43137"/>
                </a:srgbClr>
              </a:outerShdw>
            </a:effectLst>
            <a:latin typeface="Arial Narrow" pitchFamily="34"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77747</TotalTime>
  <Words>3402</Words>
  <Application>Microsoft Office PowerPoint</Application>
  <PresentationFormat>Widescreen</PresentationFormat>
  <Paragraphs>584</Paragraphs>
  <Slides>67</Slides>
  <Notes>11</Notes>
  <HiddenSlides>1</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2</vt:i4>
      </vt:variant>
      <vt:variant>
        <vt:lpstr>Slide Titles</vt:lpstr>
      </vt:variant>
      <vt:variant>
        <vt:i4>67</vt:i4>
      </vt:variant>
    </vt:vector>
  </HeadingPairs>
  <TitlesOfParts>
    <vt:vector size="77" baseType="lpstr">
      <vt:lpstr>Times New Roman</vt:lpstr>
      <vt:lpstr>Symbol</vt:lpstr>
      <vt:lpstr>Cambria Math</vt:lpstr>
      <vt:lpstr>Ink Free</vt:lpstr>
      <vt:lpstr>Arial</vt:lpstr>
      <vt:lpstr>Calibri</vt:lpstr>
      <vt:lpstr>Arial Narrow</vt:lpstr>
      <vt:lpstr>Default Design</vt:lpstr>
      <vt:lpstr>Document</vt:lpstr>
      <vt:lpstr>Equation</vt:lpstr>
      <vt:lpstr>Graphical Frequency Analysis &amp; Plotting Positions</vt:lpstr>
      <vt:lpstr>Goals</vt:lpstr>
      <vt:lpstr>Graphical Frequency Analysis</vt:lpstr>
      <vt:lpstr>Outline</vt:lpstr>
      <vt:lpstr>What Is Graphical Frequency Analysis?</vt:lpstr>
      <vt:lpstr>PowerPoint Presentation</vt:lpstr>
      <vt:lpstr>Why Use Graphical Analysis?</vt:lpstr>
      <vt:lpstr>Plotted Annual Maximum Regulated Flows</vt:lpstr>
      <vt:lpstr>Does an Analytical Curve Make Sense?</vt:lpstr>
      <vt:lpstr>Graphical Curve is Better for this</vt:lpstr>
      <vt:lpstr>Outline</vt:lpstr>
      <vt:lpstr>Plotting Position – basic idea</vt:lpstr>
      <vt:lpstr>a 30-year record of annual peak flows</vt:lpstr>
      <vt:lpstr>Rank the annual events…</vt:lpstr>
      <vt:lpstr>Estimate Exceedance Probability by Relative Frequency</vt:lpstr>
      <vt:lpstr>Use log(flow) and frequency scale</vt:lpstr>
      <vt:lpstr>Remember the simple plotting position?</vt:lpstr>
      <vt:lpstr>A Problem with simple PP = m/N</vt:lpstr>
      <vt:lpstr>PowerPoint Presentation</vt:lpstr>
      <vt:lpstr>PowerPoint Presentation</vt:lpstr>
      <vt:lpstr>Choosing a Plotting Position</vt:lpstr>
      <vt:lpstr>Creating a Sampling Distribution</vt:lpstr>
      <vt:lpstr>Creating a Sampling Distribution</vt:lpstr>
      <vt:lpstr>Sampling Distribution for the Mean</vt:lpstr>
      <vt:lpstr>PowerPoint Presentation</vt:lpstr>
      <vt:lpstr>Sampling Distribution for Plotting Position </vt:lpstr>
      <vt:lpstr>What are we uncertain about?</vt:lpstr>
      <vt:lpstr>What’s the real exceedance prob?</vt:lpstr>
      <vt:lpstr>What’s the real exceedance prob?</vt:lpstr>
      <vt:lpstr>Weibull Plotting Position</vt:lpstr>
      <vt:lpstr>Median Plotting Position </vt:lpstr>
      <vt:lpstr>Plotting Position Uncertainty, N=30</vt:lpstr>
      <vt:lpstr>Plotting Position Uncertainty, N=62</vt:lpstr>
      <vt:lpstr>Plotting Position Uncertainty, N=100</vt:lpstr>
      <vt:lpstr>Plotting Position Choice</vt:lpstr>
      <vt:lpstr>PowerPoint Presentation</vt:lpstr>
      <vt:lpstr>PowerPoint Presentation</vt:lpstr>
      <vt:lpstr>Outline</vt:lpstr>
      <vt:lpstr>Regulated Frequency Curves</vt:lpstr>
      <vt:lpstr>Regulated Frequency Curves</vt:lpstr>
      <vt:lpstr>PowerPoint Presentation</vt:lpstr>
      <vt:lpstr>Graphical Curve is Better for this</vt:lpstr>
      <vt:lpstr>Developing Regulated Flow-Frequency Curve</vt:lpstr>
      <vt:lpstr>PowerPoint Presentation</vt:lpstr>
      <vt:lpstr>PowerPoint Presentation</vt:lpstr>
      <vt:lpstr>Additional Uncertainties in Regulation</vt:lpstr>
      <vt:lpstr>Outline</vt:lpstr>
      <vt:lpstr>Stage-Frequency Curves</vt:lpstr>
      <vt:lpstr>Stage Frequency Analysis</vt:lpstr>
      <vt:lpstr>PowerPoint Presentation</vt:lpstr>
      <vt:lpstr>Sacramento River at Walnut Creek, Stage-Frequency</vt:lpstr>
      <vt:lpstr>Sacramento River at Walnut Creek, Stage-Frequency</vt:lpstr>
      <vt:lpstr>PowerPoint Presentation</vt:lpstr>
      <vt:lpstr>PowerPoint Presentation</vt:lpstr>
      <vt:lpstr>PowerPoint Presentation</vt:lpstr>
      <vt:lpstr>Others: Reservoir Max Stage vs frequency</vt:lpstr>
      <vt:lpstr>Developing Stage-Frequency Curve</vt:lpstr>
      <vt:lpstr>Example Stage/Flow Rating Curve</vt:lpstr>
      <vt:lpstr>Resulting Stage-Frequency Curve</vt:lpstr>
      <vt:lpstr>Outline</vt:lpstr>
      <vt:lpstr>Partial Duration Series </vt:lpstr>
      <vt:lpstr>Empirical Partial Duration Series (PDS)</vt:lpstr>
      <vt:lpstr>Frequency Analysis</vt:lpstr>
      <vt:lpstr>Frequency Analysis</vt:lpstr>
      <vt:lpstr>Why use Partial Duration Series?</vt:lpstr>
      <vt:lpstr>Outline</vt:lpstr>
      <vt:lpstr>Plotting Position Uncertainty</vt:lpstr>
    </vt:vector>
  </TitlesOfParts>
  <Company>US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GRAPHICAL FREQUENCY ANALYSIS</dc:title>
  <dc:creator>Mason Jared Harrison</dc:creator>
  <cp:lastModifiedBy>Faber, Beth A CIV USARMY CEIWR (USA)</cp:lastModifiedBy>
  <cp:revision>378</cp:revision>
  <cp:lastPrinted>2022-05-04T23:50:52Z</cp:lastPrinted>
  <dcterms:created xsi:type="dcterms:W3CDTF">2005-10-27T20:25:16Z</dcterms:created>
  <dcterms:modified xsi:type="dcterms:W3CDTF">2024-05-01T19:37:48Z</dcterms:modified>
</cp:coreProperties>
</file>