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3"/>
  </p:notesMasterIdLst>
  <p:sldIdLst>
    <p:sldId id="256" r:id="rId2"/>
    <p:sldId id="258" r:id="rId3"/>
    <p:sldId id="260" r:id="rId4"/>
    <p:sldId id="265" r:id="rId5"/>
    <p:sldId id="316" r:id="rId6"/>
    <p:sldId id="318" r:id="rId7"/>
    <p:sldId id="261" r:id="rId8"/>
    <p:sldId id="268" r:id="rId9"/>
    <p:sldId id="269" r:id="rId10"/>
    <p:sldId id="263" r:id="rId11"/>
    <p:sldId id="262" r:id="rId12"/>
    <p:sldId id="296" r:id="rId13"/>
    <p:sldId id="271" r:id="rId14"/>
    <p:sldId id="297" r:id="rId15"/>
    <p:sldId id="298" r:id="rId16"/>
    <p:sldId id="299" r:id="rId17"/>
    <p:sldId id="300" r:id="rId18"/>
    <p:sldId id="301" r:id="rId19"/>
    <p:sldId id="302" r:id="rId20"/>
    <p:sldId id="303" r:id="rId21"/>
    <p:sldId id="304" r:id="rId22"/>
    <p:sldId id="320" r:id="rId23"/>
    <p:sldId id="305" r:id="rId24"/>
    <p:sldId id="308" r:id="rId25"/>
    <p:sldId id="309" r:id="rId26"/>
    <p:sldId id="321" r:id="rId27"/>
    <p:sldId id="311" r:id="rId28"/>
    <p:sldId id="270" r:id="rId29"/>
    <p:sldId id="264" r:id="rId30"/>
    <p:sldId id="273" r:id="rId31"/>
    <p:sldId id="274" r:id="rId32"/>
    <p:sldId id="276" r:id="rId33"/>
    <p:sldId id="278" r:id="rId34"/>
    <p:sldId id="279" r:id="rId35"/>
    <p:sldId id="283" r:id="rId36"/>
    <p:sldId id="282" r:id="rId37"/>
    <p:sldId id="287" r:id="rId38"/>
    <p:sldId id="285" r:id="rId39"/>
    <p:sldId id="286" r:id="rId40"/>
    <p:sldId id="290" r:id="rId41"/>
    <p:sldId id="288" r:id="rId42"/>
    <p:sldId id="284" r:id="rId43"/>
    <p:sldId id="293" r:id="rId44"/>
    <p:sldId id="292" r:id="rId45"/>
    <p:sldId id="294" r:id="rId46"/>
    <p:sldId id="315" r:id="rId47"/>
    <p:sldId id="277" r:id="rId48"/>
    <p:sldId id="317" r:id="rId49"/>
    <p:sldId id="314" r:id="rId50"/>
    <p:sldId id="313" r:id="rId51"/>
    <p:sldId id="259"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8"/>
          </p14:sldIdLst>
        </p14:section>
        <p14:section name="Section 1" id="{E1863C31-BC10-463C-A44F-40A7FDF0F802}">
          <p14:sldIdLst>
            <p14:sldId id="260"/>
            <p14:sldId id="265"/>
            <p14:sldId id="316"/>
            <p14:sldId id="318"/>
            <p14:sldId id="261"/>
            <p14:sldId id="268"/>
            <p14:sldId id="269"/>
          </p14:sldIdLst>
        </p14:section>
        <p14:section name="Section 2" id="{0386305E-48DF-4A52-AB20-42376A86CBBF}">
          <p14:sldIdLst>
            <p14:sldId id="263"/>
            <p14:sldId id="262"/>
            <p14:sldId id="296"/>
            <p14:sldId id="271"/>
            <p14:sldId id="297"/>
            <p14:sldId id="298"/>
            <p14:sldId id="299"/>
            <p14:sldId id="300"/>
            <p14:sldId id="301"/>
            <p14:sldId id="302"/>
            <p14:sldId id="303"/>
            <p14:sldId id="304"/>
            <p14:sldId id="320"/>
            <p14:sldId id="305"/>
            <p14:sldId id="308"/>
            <p14:sldId id="309"/>
            <p14:sldId id="321"/>
            <p14:sldId id="311"/>
          </p14:sldIdLst>
        </p14:section>
        <p14:section name="Section 3" id="{01932703-7855-46A9-8029-87A38E4222C5}">
          <p14:sldIdLst>
            <p14:sldId id="270"/>
            <p14:sldId id="264"/>
            <p14:sldId id="273"/>
            <p14:sldId id="274"/>
            <p14:sldId id="276"/>
            <p14:sldId id="278"/>
            <p14:sldId id="279"/>
            <p14:sldId id="283"/>
            <p14:sldId id="282"/>
            <p14:sldId id="287"/>
            <p14:sldId id="285"/>
            <p14:sldId id="286"/>
            <p14:sldId id="290"/>
            <p14:sldId id="288"/>
            <p14:sldId id="284"/>
            <p14:sldId id="293"/>
            <p14:sldId id="292"/>
            <p14:sldId id="294"/>
            <p14:sldId id="315"/>
            <p14:sldId id="277"/>
            <p14:sldId id="317"/>
            <p14:sldId id="314"/>
          </p14:sldIdLst>
        </p14:section>
        <p14:section name="End" id="{7EBE2B09-AB6E-440A-AF9C-0F0F5C3BF444}">
          <p14:sldIdLst>
            <p14:sldId id="313"/>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000000"/>
    <a:srgbClr val="A0A0A0"/>
    <a:srgbClr val="BBD2E6"/>
    <a:srgbClr val="00B2B2"/>
    <a:srgbClr val="0000FF"/>
    <a:srgbClr val="F50FDF"/>
    <a:srgbClr val="FEC306"/>
    <a:srgbClr val="02B302"/>
    <a:srgbClr val="7900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3" autoAdjust="0"/>
    <p:restoredTop sz="89528" autoAdjust="0"/>
  </p:normalViewPr>
  <p:slideViewPr>
    <p:cSldViewPr snapToGrid="0">
      <p:cViewPr varScale="1">
        <p:scale>
          <a:sx n="86" d="100"/>
          <a:sy n="86" d="100"/>
        </p:scale>
        <p:origin x="552" y="67"/>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5/1/2024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000000"/>
                </a:solidFill>
                <a:latin typeface="+mn-lt"/>
              </a:rPr>
              <a:t>Here is how we develop the step-wise function.</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In Step 1, the cumulative frequency is computed by taking 1 minus the plotting position. </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In Step 2, a step-wise function is developed by inserting an intermediate ordinate between each ordinate. </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To create the step-wise function, the inserted ordinates have the same flow value as the ordinate previous, and have cumulative frequency values the same as the following ordinate </a:t>
            </a:r>
            <a:endParaRPr lang="en-US" sz="1200" dirty="0">
              <a:latin typeface="+mn-lt"/>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20</a:t>
            </a:fld>
            <a:endParaRPr lang="en-US"/>
          </a:p>
        </p:txBody>
      </p:sp>
    </p:spTree>
    <p:extLst>
      <p:ext uri="{BB962C8B-B14F-4D97-AF65-F5344CB8AC3E}">
        <p14:creationId xmlns:p14="http://schemas.microsoft.com/office/powerpoint/2010/main" val="2748668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000000"/>
                </a:solidFill>
                <a:latin typeface="+mn-lt"/>
              </a:rPr>
              <a:t>Here we will compare the stepwise functions for the unregulated(blue) and regulated(red) data</a:t>
            </a:r>
          </a:p>
          <a:p>
            <a:r>
              <a:rPr lang="en-US" sz="1200" b="0" i="0" u="none" strike="noStrike" baseline="0" dirty="0">
                <a:solidFill>
                  <a:srgbClr val="000000"/>
                </a:solidFill>
                <a:latin typeface="+mn-lt"/>
              </a:rPr>
              <a:t> </a:t>
            </a:r>
          </a:p>
          <a:p>
            <a:r>
              <a:rPr lang="en-US" sz="1200" b="0" i="0" u="none" strike="noStrike" baseline="0" dirty="0">
                <a:solidFill>
                  <a:srgbClr val="000000"/>
                </a:solidFill>
                <a:latin typeface="+mn-lt"/>
              </a:rPr>
              <a:t>For the unregulated and regulated data sets shown in the table, we compare the AEP at each step to discover the location of the greatest vertical distance </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In this example, the greatest vertical distance between steps can be observed at location number 4 with a difference in AEP of 0.057. </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Recall that the location of greatest vertical difference is where we would want to compute the test statistic for the KS test.</a:t>
            </a:r>
            <a:endParaRPr lang="en-US" sz="1200" dirty="0">
              <a:latin typeface="+mn-lt"/>
            </a:endParaRP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12434077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baseline="0" dirty="0">
                <a:solidFill>
                  <a:srgbClr val="000000"/>
                </a:solidFill>
              </a:rPr>
              <a:t>Now that we know how to develop a step-wise function, we’ll perform the KS test to determine if the regulated and unregulated datasets come from the same population:</a:t>
            </a:r>
          </a:p>
          <a:p>
            <a:endParaRPr lang="en-US" b="0" i="0" u="none" strike="noStrike" baseline="0" dirty="0">
              <a:solidFill>
                <a:srgbClr val="000000"/>
              </a:solidFill>
            </a:endParaRPr>
          </a:p>
          <a:p>
            <a:r>
              <a:rPr lang="en-US" b="0" i="0" u="none" strike="noStrike" baseline="0" dirty="0">
                <a:solidFill>
                  <a:srgbClr val="000000"/>
                </a:solidFill>
              </a:rPr>
              <a:t>In this example, both the unregulated and regulated (pre- and post- dam) datasets were converted to a step-wise flow vs. cumulative frequency plot, as shown in the Figure by sorting the flow data from small to large and assigning probability based on rank </a:t>
            </a:r>
          </a:p>
          <a:p>
            <a:endParaRPr lang="en-US" b="0" i="0" u="none" strike="noStrike" baseline="0" dirty="0">
              <a:solidFill>
                <a:srgbClr val="000000"/>
              </a:solidFill>
            </a:endParaRPr>
          </a:p>
          <a:p>
            <a:pPr marL="228600" indent="-228600">
              <a:buAutoNum type="arabicParenR"/>
            </a:pPr>
            <a:r>
              <a:rPr lang="en-US" dirty="0"/>
              <a:t>We flip the chart, so now </a:t>
            </a:r>
            <a:r>
              <a:rPr lang="en-US" b="1" dirty="0"/>
              <a:t>flow</a:t>
            </a:r>
            <a:r>
              <a:rPr lang="en-US" dirty="0"/>
              <a:t> is on the horizontal axis</a:t>
            </a:r>
            <a:r>
              <a:rPr lang="en-US" baseline="0" dirty="0"/>
              <a:t> and </a:t>
            </a:r>
            <a:r>
              <a:rPr lang="en-US" b="1" baseline="0" dirty="0"/>
              <a:t>cumulative freq. </a:t>
            </a:r>
            <a:r>
              <a:rPr lang="en-US" baseline="0" dirty="0"/>
              <a:t>is on the vertical axis</a:t>
            </a:r>
          </a:p>
          <a:p>
            <a:pPr marL="228600" indent="-228600">
              <a:buAutoNum type="arabicParenR"/>
            </a:pPr>
            <a:r>
              <a:rPr lang="en-US" dirty="0"/>
              <a:t>Next, we Convert each of the data sets into a step-wise</a:t>
            </a:r>
            <a:r>
              <a:rPr lang="en-US" baseline="0" dirty="0"/>
              <a:t> flow vs. cumulative frequency plot.  Recall, we develop the step-wise function by:</a:t>
            </a:r>
          </a:p>
          <a:p>
            <a:pPr marL="685800" lvl="1" indent="-228600">
              <a:buAutoNum type="arabicParenR"/>
            </a:pPr>
            <a:r>
              <a:rPr lang="en-US" baseline="0" dirty="0"/>
              <a:t>Sorting flow data from small to large and assign a probability based on rank (rank/sum of data points)</a:t>
            </a:r>
          </a:p>
          <a:p>
            <a:pPr marL="685800" lvl="1" indent="-228600">
              <a:buAutoNum type="arabicParenR"/>
            </a:pPr>
            <a:r>
              <a:rPr lang="en-US" baseline="0" dirty="0"/>
              <a:t>Then sort from large to small, and take 1- plotting position</a:t>
            </a:r>
          </a:p>
          <a:p>
            <a:pPr marL="685800" lvl="1" indent="-228600">
              <a:buAutoNum type="arabicParenR"/>
            </a:pPr>
            <a:r>
              <a:rPr lang="en-US" baseline="0" dirty="0"/>
              <a:t>Next, insert intermediate ordinates, and duplicate the flow, so there are steps</a:t>
            </a:r>
          </a:p>
          <a:p>
            <a:pPr marL="685800" lvl="1" indent="-228600">
              <a:buAutoNum type="arabicParen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i="0" u="none" strike="noStrike" baseline="0" dirty="0">
                <a:solidFill>
                  <a:srgbClr val="000000"/>
                </a:solidFill>
              </a:rPr>
              <a:t>For this example, we’ll use (click) significance level of 0.05 for the sample sizes of n=37 pre-dam annual maximums and m=35 post-dam annual maximums.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i="0" u="none" strike="noStrike" baseline="0" dirty="0">
              <a:solidFill>
                <a:srgbClr val="00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i="0" u="none" strike="noStrike" baseline="0" dirty="0">
                <a:solidFill>
                  <a:srgbClr val="000000"/>
                </a:solidFill>
              </a:rPr>
              <a:t>(click) When we compute the </a:t>
            </a:r>
            <a:r>
              <a:rPr lang="en-US" b="1" i="0" u="none" strike="noStrike" baseline="0" dirty="0">
                <a:solidFill>
                  <a:srgbClr val="000000"/>
                </a:solidFill>
              </a:rPr>
              <a:t>critical KS test value (D), using a significance level of 0.05 for 90% confidence level, we get a value of 0.32.</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0" i="0" u="none" strike="noStrike" baseline="0" dirty="0">
              <a:solidFill>
                <a:srgbClr val="00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i="0" u="none" strike="noStrike" baseline="0" dirty="0">
                <a:solidFill>
                  <a:srgbClr val="000000"/>
                </a:solidFill>
              </a:rPr>
              <a:t>(click) The </a:t>
            </a:r>
            <a:r>
              <a:rPr lang="en-US" b="1" kern="1200" dirty="0">
                <a:solidFill>
                  <a:schemeClr val="tx1"/>
                </a:solidFill>
                <a:effectLst/>
                <a:ea typeface="ＭＳ Ｐゴシック" charset="0"/>
                <a:cs typeface="ＭＳ Ｐゴシック" charset="0"/>
              </a:rPr>
              <a:t>test statistic </a:t>
            </a:r>
            <a:r>
              <a:rPr lang="en-US" b="1" kern="1200" dirty="0" err="1">
                <a:solidFill>
                  <a:schemeClr val="tx1"/>
                </a:solidFill>
                <a:effectLst/>
                <a:ea typeface="ＭＳ Ｐゴシック" charset="0"/>
                <a:cs typeface="ＭＳ Ｐゴシック" charset="0"/>
              </a:rPr>
              <a:t>D</a:t>
            </a:r>
            <a:r>
              <a:rPr lang="en-US" b="1" kern="1200" baseline="-25000" dirty="0" err="1">
                <a:solidFill>
                  <a:schemeClr val="tx1"/>
                </a:solidFill>
                <a:effectLst/>
                <a:ea typeface="ＭＳ Ｐゴシック" charset="0"/>
                <a:cs typeface="ＭＳ Ｐゴシック" charset="0"/>
              </a:rPr>
              <a:t>n,m</a:t>
            </a:r>
            <a:r>
              <a:rPr lang="en-US" b="1" kern="1200" dirty="0">
                <a:solidFill>
                  <a:schemeClr val="tx1"/>
                </a:solidFill>
                <a:effectLst/>
                <a:ea typeface="ＭＳ Ｐゴシック" charset="0"/>
                <a:cs typeface="ＭＳ Ｐゴシック" charset="0"/>
              </a:rPr>
              <a:t>  </a:t>
            </a:r>
            <a:r>
              <a:rPr lang="en-US" b="0" kern="1200" dirty="0">
                <a:solidFill>
                  <a:schemeClr val="tx1"/>
                </a:solidFill>
                <a:effectLst/>
                <a:ea typeface="ＭＳ Ｐゴシック" charset="0"/>
                <a:cs typeface="ＭＳ Ｐゴシック" charset="0"/>
              </a:rPr>
              <a:t>is the </a:t>
            </a:r>
            <a:r>
              <a:rPr lang="en-US" b="0" i="0" u="none" strike="noStrike" baseline="0" dirty="0">
                <a:solidFill>
                  <a:srgbClr val="000000"/>
                </a:solidFill>
              </a:rPr>
              <a:t>greatest vertical difference in cumulative frequency between the two empirical distributions and was observed at a flow value of approximately 9,000 </a:t>
            </a:r>
            <a:r>
              <a:rPr lang="en-US" b="0" i="0" u="none" strike="noStrike" baseline="0" dirty="0" err="1">
                <a:solidFill>
                  <a:srgbClr val="000000"/>
                </a:solidFill>
              </a:rPr>
              <a:t>cfs</a:t>
            </a:r>
            <a:r>
              <a:rPr lang="en-US" b="0" i="0" u="none" strike="noStrike" baseline="0" dirty="0">
                <a:solidFill>
                  <a:srgbClr val="000000"/>
                </a:solidFill>
              </a:rPr>
              <a:t> and computed to have value of (0.857 - 0.135) = 0.722.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b="1" kern="1200" dirty="0">
              <a:solidFill>
                <a:schemeClr val="tx1"/>
              </a:solidFill>
              <a:effectLst/>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kern="1200" dirty="0">
                <a:solidFill>
                  <a:schemeClr val="tx1"/>
                </a:solidFill>
                <a:effectLst/>
                <a:ea typeface="ＭＳ Ｐゴシック" charset="0"/>
                <a:cs typeface="ＭＳ Ｐゴシック" charset="0"/>
              </a:rPr>
              <a:t>The test statistic </a:t>
            </a:r>
            <a:r>
              <a:rPr lang="en-US" b="1" kern="1200" dirty="0" err="1">
                <a:solidFill>
                  <a:schemeClr val="tx1"/>
                </a:solidFill>
                <a:effectLst/>
                <a:ea typeface="ＭＳ Ｐゴシック" charset="0"/>
                <a:cs typeface="ＭＳ Ｐゴシック" charset="0"/>
              </a:rPr>
              <a:t>D</a:t>
            </a:r>
            <a:r>
              <a:rPr lang="en-US" b="1" kern="1200" baseline="-25000" dirty="0" err="1">
                <a:solidFill>
                  <a:schemeClr val="tx1"/>
                </a:solidFill>
                <a:effectLst/>
                <a:ea typeface="ＭＳ Ｐゴシック" charset="0"/>
                <a:cs typeface="ＭＳ Ｐゴシック" charset="0"/>
              </a:rPr>
              <a:t>n,m</a:t>
            </a:r>
            <a:r>
              <a:rPr lang="en-US" b="1" kern="1200" dirty="0">
                <a:solidFill>
                  <a:schemeClr val="tx1"/>
                </a:solidFill>
                <a:effectLst/>
                <a:ea typeface="ＭＳ Ｐゴシック" charset="0"/>
                <a:cs typeface="ＭＳ Ｐゴシック" charset="0"/>
              </a:rPr>
              <a:t> (0.72)  is greater than the critical KS test value D (0.32) </a:t>
            </a:r>
            <a:r>
              <a:rPr lang="en-US" kern="1200" dirty="0">
                <a:solidFill>
                  <a:schemeClr val="tx1"/>
                </a:solidFill>
                <a:effectLst/>
                <a:ea typeface="ＭＳ Ｐゴシック" charset="0"/>
                <a:cs typeface="ＭＳ Ｐゴシック" charset="0"/>
              </a:rPr>
              <a:t>which means that we reject the null hypothesis because there is </a:t>
            </a:r>
            <a:r>
              <a:rPr lang="en-US" b="1" kern="1200" dirty="0">
                <a:solidFill>
                  <a:schemeClr val="tx1"/>
                </a:solidFill>
                <a:effectLst/>
                <a:ea typeface="ＭＳ Ｐゴシック" charset="0"/>
                <a:cs typeface="ＭＳ Ｐゴシック" charset="0"/>
              </a:rPr>
              <a:t>evidence to support a conclusion </a:t>
            </a:r>
            <a:r>
              <a:rPr lang="en-US" kern="1200" dirty="0">
                <a:solidFill>
                  <a:schemeClr val="tx1"/>
                </a:solidFill>
                <a:effectLst/>
                <a:ea typeface="ＭＳ Ｐゴシック" charset="0"/>
                <a:cs typeface="ＭＳ Ｐゴシック" charset="0"/>
              </a:rPr>
              <a:t>that the samples come from </a:t>
            </a:r>
            <a:r>
              <a:rPr lang="en-US" b="1" kern="1200" dirty="0">
                <a:solidFill>
                  <a:schemeClr val="tx1"/>
                </a:solidFill>
                <a:effectLst/>
                <a:ea typeface="ＭＳ Ｐゴシック" charset="0"/>
                <a:cs typeface="ＭＳ Ｐゴシック" charset="0"/>
              </a:rPr>
              <a:t>different population distributions.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kern="1200" dirty="0">
              <a:solidFill>
                <a:schemeClr val="tx1"/>
              </a:solidFill>
              <a:effectLst/>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kern="1200" dirty="0">
                <a:solidFill>
                  <a:schemeClr val="tx1"/>
                </a:solidFill>
                <a:effectLst/>
                <a:ea typeface="ＭＳ Ｐゴシック" charset="0"/>
                <a:cs typeface="ＭＳ Ｐゴシック" charset="0"/>
              </a:rPr>
              <a:t>The KS test results support the conclusion that the effects of regulation are significant.</a:t>
            </a:r>
          </a:p>
          <a:p>
            <a:endParaRPr lang="en-US" baseline="0" dirty="0"/>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1879048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use in analytical frequency analysis)</a:t>
            </a:r>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32930800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Adopt pre-dam record</a:t>
            </a:r>
          </a:p>
        </p:txBody>
      </p:sp>
      <p:sp>
        <p:nvSpPr>
          <p:cNvPr id="4" name="Slide Number Placeholder 3"/>
          <p:cNvSpPr>
            <a:spLocks noGrp="1"/>
          </p:cNvSpPr>
          <p:nvPr>
            <p:ph type="sldNum" sz="quarter" idx="5"/>
          </p:nvPr>
        </p:nvSpPr>
        <p:spPr/>
        <p:txBody>
          <a:bodyPr/>
          <a:lstStyle/>
          <a:p>
            <a:fld id="{78AF3204-0D06-4E77-ABDE-F4433C802620}" type="slidenum">
              <a:rPr lang="en-US" smtClean="0"/>
              <a:t>30</a:t>
            </a:fld>
            <a:endParaRPr lang="en-US"/>
          </a:p>
        </p:txBody>
      </p:sp>
    </p:spTree>
    <p:extLst>
      <p:ext uri="{BB962C8B-B14F-4D97-AF65-F5344CB8AC3E}">
        <p14:creationId xmlns:p14="http://schemas.microsoft.com/office/powerpoint/2010/main" val="756515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calculation is performed at each time step</a:t>
            </a:r>
          </a:p>
        </p:txBody>
      </p:sp>
      <p:sp>
        <p:nvSpPr>
          <p:cNvPr id="4" name="Slide Number Placeholder 3"/>
          <p:cNvSpPr>
            <a:spLocks noGrp="1"/>
          </p:cNvSpPr>
          <p:nvPr>
            <p:ph type="sldNum" sz="quarter" idx="5"/>
          </p:nvPr>
        </p:nvSpPr>
        <p:spPr/>
        <p:txBody>
          <a:bodyPr/>
          <a:lstStyle/>
          <a:p>
            <a:fld id="{78AF3204-0D06-4E77-ABDE-F4433C802620}" type="slidenum">
              <a:rPr lang="en-US" smtClean="0"/>
              <a:t>37</a:t>
            </a:fld>
            <a:endParaRPr lang="en-US"/>
          </a:p>
        </p:txBody>
      </p:sp>
    </p:spTree>
    <p:extLst>
      <p:ext uri="{BB962C8B-B14F-4D97-AF65-F5344CB8AC3E}">
        <p14:creationId xmlns:p14="http://schemas.microsoft.com/office/powerpoint/2010/main" val="2357261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3172178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method can be applied to a period-of-record or for individual events</a:t>
            </a:r>
          </a:p>
        </p:txBody>
      </p:sp>
      <p:sp>
        <p:nvSpPr>
          <p:cNvPr id="4" name="Slide Number Placeholder 3"/>
          <p:cNvSpPr>
            <a:spLocks noGrp="1"/>
          </p:cNvSpPr>
          <p:nvPr>
            <p:ph type="sldNum" sz="quarter" idx="5"/>
          </p:nvPr>
        </p:nvSpPr>
        <p:spPr/>
        <p:txBody>
          <a:bodyPr/>
          <a:lstStyle/>
          <a:p>
            <a:fld id="{78AF3204-0D06-4E77-ABDE-F4433C802620}" type="slidenum">
              <a:rPr lang="en-US" smtClean="0"/>
              <a:t>45</a:t>
            </a:fld>
            <a:endParaRPr lang="en-US"/>
          </a:p>
        </p:txBody>
      </p:sp>
    </p:spTree>
    <p:extLst>
      <p:ext uri="{BB962C8B-B14F-4D97-AF65-F5344CB8AC3E}">
        <p14:creationId xmlns:p14="http://schemas.microsoft.com/office/powerpoint/2010/main" val="3606261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Sometimes volume-frequency curves are needed (for n-day durations such as 1-day or 3-day), which cannot be obtained from the first two methods</a:t>
            </a:r>
          </a:p>
          <a:p>
            <a:br>
              <a:rPr lang="en-US" dirty="0"/>
            </a:br>
            <a:r>
              <a:rPr lang="en-US" dirty="0"/>
              <a:t>The limitation for the third method is that it cannot produce instantaneous peak flow-frequency</a:t>
            </a:r>
          </a:p>
        </p:txBody>
      </p:sp>
      <p:sp>
        <p:nvSpPr>
          <p:cNvPr id="4" name="Slide Number Placeholder 3"/>
          <p:cNvSpPr>
            <a:spLocks noGrp="1"/>
          </p:cNvSpPr>
          <p:nvPr>
            <p:ph type="sldNum" sz="quarter" idx="5"/>
          </p:nvPr>
        </p:nvSpPr>
        <p:spPr/>
        <p:txBody>
          <a:bodyPr/>
          <a:lstStyle/>
          <a:p>
            <a:fld id="{78AF3204-0D06-4E77-ABDE-F4433C802620}" type="slidenum">
              <a:rPr lang="en-US" smtClean="0"/>
              <a:t>47</a:t>
            </a:fld>
            <a:endParaRPr lang="en-US"/>
          </a:p>
        </p:txBody>
      </p:sp>
    </p:spTree>
    <p:extLst>
      <p:ext uri="{BB962C8B-B14F-4D97-AF65-F5344CB8AC3E}">
        <p14:creationId xmlns:p14="http://schemas.microsoft.com/office/powerpoint/2010/main" val="862029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Arial" pitchFamily="34" charset="0"/>
                <a:ea typeface="ＭＳ Ｐゴシック" charset="0"/>
                <a:cs typeface="ＭＳ Ｐゴシック" charset="0"/>
              </a:rPr>
              <a:t>The </a:t>
            </a:r>
            <a:r>
              <a:rPr lang="en-US" sz="1200" b="1" i="1" kern="1200" dirty="0">
                <a:solidFill>
                  <a:schemeClr val="tx1"/>
                </a:solidFill>
                <a:effectLst/>
                <a:latin typeface="Arial" pitchFamily="34" charset="0"/>
                <a:ea typeface="ＭＳ Ｐゴシック" charset="0"/>
                <a:cs typeface="ＭＳ Ｐゴシック" charset="0"/>
              </a:rPr>
              <a:t>convergence value</a:t>
            </a:r>
            <a:r>
              <a:rPr lang="en-US" sz="1200" b="1" kern="1200" dirty="0">
                <a:solidFill>
                  <a:schemeClr val="tx1"/>
                </a:solidFill>
                <a:effectLst/>
                <a:latin typeface="Arial" pitchFamily="34" charset="0"/>
                <a:ea typeface="ＭＳ Ｐゴシック" charset="0"/>
                <a:cs typeface="ＭＳ Ｐゴシック" charset="0"/>
              </a:rPr>
              <a:t> </a:t>
            </a:r>
            <a:r>
              <a:rPr lang="en-US" sz="1200" kern="1200" dirty="0">
                <a:solidFill>
                  <a:schemeClr val="tx1"/>
                </a:solidFill>
                <a:effectLst/>
                <a:latin typeface="Arial" pitchFamily="34" charset="0"/>
                <a:ea typeface="ＭＳ Ｐゴシック" charset="0"/>
                <a:cs typeface="ＭＳ Ｐゴシック" charset="0"/>
              </a:rPr>
              <a:t>is defined as the initial flood magnitude at which the </a:t>
            </a:r>
            <a:r>
              <a:rPr lang="en-US" sz="1200" b="1" kern="1200" dirty="0">
                <a:solidFill>
                  <a:schemeClr val="tx1"/>
                </a:solidFill>
                <a:effectLst/>
                <a:latin typeface="Arial" pitchFamily="34" charset="0"/>
                <a:ea typeface="ＭＳ Ｐゴシック" charset="0"/>
                <a:cs typeface="ＭＳ Ｐゴシック" charset="0"/>
              </a:rPr>
              <a:t>difference between regulated and unregulated flows is negligible</a:t>
            </a:r>
            <a:r>
              <a:rPr lang="en-US" sz="1200" kern="1200" dirty="0">
                <a:solidFill>
                  <a:schemeClr val="tx1"/>
                </a:solidFill>
                <a:effectLst/>
                <a:latin typeface="Arial" pitchFamily="34" charset="0"/>
                <a:ea typeface="ＭＳ Ｐゴシック" charset="0"/>
                <a:cs typeface="ＭＳ Ｐゴシック" charset="0"/>
              </a:rPr>
              <a:t>. </a:t>
            </a:r>
          </a:p>
          <a:p>
            <a:endParaRPr lang="en-US" dirty="0"/>
          </a:p>
          <a:p>
            <a:r>
              <a:rPr lang="en-US" dirty="0"/>
              <a:t>When you have identified</a:t>
            </a:r>
            <a:r>
              <a:rPr lang="en-US" baseline="0" dirty="0"/>
              <a:t> the convergence threshold, </a:t>
            </a:r>
            <a:r>
              <a:rPr lang="en-US" b="1" baseline="0" dirty="0"/>
              <a:t>you can make the assumption that the affects of regulation are negligible </a:t>
            </a:r>
          </a:p>
          <a:p>
            <a:r>
              <a:rPr lang="en-US" b="1" baseline="0" dirty="0"/>
              <a:t>for less frequent AEPs</a:t>
            </a:r>
            <a:r>
              <a:rPr lang="en-US" baseline="0" dirty="0"/>
              <a:t>.</a:t>
            </a:r>
          </a:p>
          <a:p>
            <a:endParaRPr lang="en-US" baseline="0" dirty="0"/>
          </a:p>
          <a:p>
            <a:r>
              <a:rPr lang="en-US" baseline="0" dirty="0"/>
              <a:t>When developing the stage freq. curve using an unregulated flow frequency curve, can assume that the upper end of the curve beyond the convergence threshold are </a:t>
            </a:r>
            <a:r>
              <a:rPr lang="en-US" b="1" baseline="0" dirty="0"/>
              <a:t>applicable to the existing regulated system</a:t>
            </a:r>
            <a:r>
              <a:rPr lang="en-US" baseline="0" dirty="0"/>
              <a:t>.  </a:t>
            </a:r>
          </a:p>
          <a:p>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34" charset="0"/>
                <a:ea typeface="ＭＳ Ｐゴシック" charset="0"/>
                <a:cs typeface="ＭＳ Ｐゴシック" charset="0"/>
              </a:rPr>
              <a:t>This figure from EM 1110-2-1415 provides an example of a convergence threshold in the context of a flow frequency curve.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Arial" pitchFamily="34" charset="0"/>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34" charset="0"/>
                <a:ea typeface="ＭＳ Ｐゴシック" charset="0"/>
                <a:cs typeface="ＭＳ Ｐゴシック" charset="0"/>
              </a:rPr>
              <a:t>In this example, the regulated and unregulated flow frequency curves converge for exceedance probabilities less frequent than approximately </a:t>
            </a:r>
            <a:r>
              <a:rPr lang="en-US" sz="1200" b="1" kern="1200" dirty="0">
                <a:solidFill>
                  <a:schemeClr val="tx1"/>
                </a:solidFill>
                <a:effectLst/>
                <a:latin typeface="Arial" pitchFamily="34" charset="0"/>
                <a:ea typeface="ＭＳ Ｐゴシック" charset="0"/>
                <a:cs typeface="ＭＳ Ｐゴシック" charset="0"/>
              </a:rPr>
              <a:t>1/4,000 AEP.</a:t>
            </a:r>
            <a:r>
              <a:rPr lang="en-US" sz="1200" kern="1200" dirty="0">
                <a:solidFill>
                  <a:schemeClr val="tx1"/>
                </a:solidFill>
                <a:effectLst/>
                <a:latin typeface="Arial" pitchFamily="34" charset="0"/>
                <a:ea typeface="ＭＳ Ｐゴシック" charset="0"/>
                <a:cs typeface="ＭＳ Ｐゴシック" charset="0"/>
              </a:rPr>
              <a:t>  In this example, the effects of regulation can be considered negligible for extreme flood events with an AEP less than 1 in 4,000.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49</a:t>
            </a:fld>
            <a:endParaRPr lang="en-US"/>
          </a:p>
        </p:txBody>
      </p:sp>
    </p:spTree>
    <p:extLst>
      <p:ext uri="{BB962C8B-B14F-4D97-AF65-F5344CB8AC3E}">
        <p14:creationId xmlns:p14="http://schemas.microsoft.com/office/powerpoint/2010/main" val="3953143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Regulated flows are better represented by a graphical frequency curve.</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110258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Regulated flows are better represented by a graphical frequency curve.</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2985968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eaLnBrk="1" hangingPunct="1">
              <a:spcBef>
                <a:spcPct val="45000"/>
              </a:spcBef>
              <a:buFont typeface="+mj-lt"/>
              <a:buNone/>
              <a:defRPr/>
            </a:pPr>
            <a:r>
              <a:rPr lang="en-US" sz="2800" dirty="0"/>
              <a:t>Sometimes, plotted frequencies of stage and regulated flow data </a:t>
            </a:r>
            <a:r>
              <a:rPr lang="en-US" sz="2800" u="sng" dirty="0">
                <a:solidFill>
                  <a:srgbClr val="C00000"/>
                </a:solidFill>
              </a:rPr>
              <a:t>cannot be adequately described</a:t>
            </a:r>
            <a:r>
              <a:rPr lang="en-US" sz="2800" dirty="0"/>
              <a:t> by an analytical distribution such as Normal, or LPIII.</a:t>
            </a:r>
          </a:p>
          <a:p>
            <a:pPr marL="0" indent="0" eaLnBrk="1" hangingPunct="1">
              <a:spcBef>
                <a:spcPct val="45000"/>
              </a:spcBef>
              <a:buFont typeface="+mj-lt"/>
              <a:buNone/>
              <a:defRPr/>
            </a:pPr>
            <a:r>
              <a:rPr lang="en-US" dirty="0"/>
              <a:t>Under these circumstances, we use a graphical frequency curves – also called non-analytic</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3214639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examples of just some of the questions to ask when investigating the impacts of regulation in a system</a:t>
            </a:r>
          </a:p>
        </p:txBody>
      </p:sp>
      <p:sp>
        <p:nvSpPr>
          <p:cNvPr id="4" name="Slide Number Placeholder 3"/>
          <p:cNvSpPr>
            <a:spLocks noGrp="1"/>
          </p:cNvSpPr>
          <p:nvPr>
            <p:ph type="sldNum" sz="quarter" idx="5"/>
          </p:nvPr>
        </p:nvSpPr>
        <p:spPr/>
        <p:txBody>
          <a:bodyPr/>
          <a:lstStyle/>
          <a:p>
            <a:fld id="{78AF3204-0D06-4E77-ABDE-F4433C802620}" type="slidenum">
              <a:rPr lang="en-US" smtClean="0"/>
              <a:t>12</a:t>
            </a:fld>
            <a:endParaRPr lang="en-US"/>
          </a:p>
        </p:txBody>
      </p:sp>
    </p:spTree>
    <p:extLst>
      <p:ext uri="{BB962C8B-B14F-4D97-AF65-F5344CB8AC3E}">
        <p14:creationId xmlns:p14="http://schemas.microsoft.com/office/powerpoint/2010/main" val="5399420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ＭＳ Ｐゴシック" charset="0"/>
              </a:rPr>
              <a:t>Here is another example of how to examine a reservoir inflow dataset.</a:t>
            </a:r>
          </a:p>
          <a:p>
            <a:r>
              <a:rPr lang="en-US" sz="1200" kern="1200" dirty="0">
                <a:solidFill>
                  <a:schemeClr val="tx1"/>
                </a:solidFill>
                <a:effectLst/>
                <a:latin typeface="+mn-lt"/>
                <a:ea typeface="ＭＳ Ｐゴシック" charset="0"/>
              </a:rPr>
              <a:t>This plot displays average daily flows in green, and annual peaks as blue open circles</a:t>
            </a:r>
          </a:p>
          <a:p>
            <a:endParaRPr lang="en-US" sz="1200" kern="1200" dirty="0">
              <a:solidFill>
                <a:schemeClr val="tx1"/>
              </a:solidFill>
              <a:effectLst/>
              <a:latin typeface="+mn-lt"/>
              <a:ea typeface="ＭＳ Ｐゴシック" charset="0"/>
            </a:endParaRPr>
          </a:p>
          <a:p>
            <a:r>
              <a:rPr lang="en-US" sz="1200" kern="1200" dirty="0">
                <a:solidFill>
                  <a:schemeClr val="tx1"/>
                </a:solidFill>
                <a:effectLst/>
                <a:latin typeface="+mn-lt"/>
                <a:ea typeface="ＭＳ Ｐゴシック" charset="0"/>
                <a:cs typeface="ＭＳ Ｐゴシック" charset="0"/>
              </a:rPr>
              <a:t>As you can see, there appears to be a marked change in system behavior starting in the mid 1950’s.  </a:t>
            </a:r>
          </a:p>
          <a:p>
            <a:endParaRPr lang="en-US" sz="1200" kern="1200" dirty="0">
              <a:solidFill>
                <a:schemeClr val="tx1"/>
              </a:solidFill>
              <a:effectLst/>
              <a:latin typeface="+mn-lt"/>
              <a:ea typeface="ＭＳ Ｐゴシック" charset="0"/>
              <a:cs typeface="ＭＳ Ｐゴシック" charset="0"/>
            </a:endParaRPr>
          </a:p>
          <a:p>
            <a:r>
              <a:rPr lang="en-US" sz="1200" kern="1200" dirty="0">
                <a:solidFill>
                  <a:schemeClr val="tx1"/>
                </a:solidFill>
                <a:effectLst/>
                <a:latin typeface="+mn-lt"/>
                <a:ea typeface="ＭＳ Ｐゴシック" charset="0"/>
                <a:cs typeface="ＭＳ Ｐゴシック" charset="0"/>
              </a:rPr>
              <a:t>Specifically, notice the lack of large annual peaks in excess of 20,000-cfs after this time period.  (click)</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charset="0"/>
                <a:cs typeface="ＭＳ Ｐゴシック" charset="0"/>
              </a:rPr>
              <a:t>This may indicate a change in the upstream system, hinting at a non-homogenous data set.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baseline="0" dirty="0">
                <a:solidFill>
                  <a:srgbClr val="000000"/>
                </a:solidFill>
                <a:latin typeface="+mn-lt"/>
              </a:rPr>
              <a:t>Also notice the lack of significant differences between annual peak and daily average after the 1950s.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baseline="0" dirty="0">
              <a:solidFill>
                <a:srgbClr val="000000"/>
              </a:solidFill>
              <a:latin typeface="+mn-l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baseline="0" dirty="0">
                <a:solidFill>
                  <a:srgbClr val="000000"/>
                </a:solidFill>
                <a:latin typeface="+mn-lt"/>
              </a:rPr>
              <a:t>These observations may indicate a change in the upstream system, hinting at a non-homogenous data set. </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484922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baseline="0" dirty="0">
                <a:solidFill>
                  <a:srgbClr val="000000"/>
                </a:solidFill>
                <a:latin typeface="+mn-lt"/>
              </a:rPr>
              <a:t>A quick test can be conducted to assess whether the pre-dam and post-dam data sets come from the same population distribution. </a:t>
            </a:r>
          </a:p>
          <a:p>
            <a:endParaRPr lang="en-US" sz="1200" kern="1200" dirty="0">
              <a:solidFill>
                <a:schemeClr val="tx1"/>
              </a:solidFill>
              <a:effectLst/>
              <a:latin typeface="+mn-lt"/>
              <a:ea typeface="ＭＳ Ｐゴシック" charset="0"/>
              <a:cs typeface="ＭＳ Ｐゴシック" charset="0"/>
            </a:endParaRPr>
          </a:p>
          <a:p>
            <a:r>
              <a:rPr lang="en-US" sz="1200" kern="1200" dirty="0">
                <a:solidFill>
                  <a:schemeClr val="tx1"/>
                </a:solidFill>
                <a:effectLst/>
                <a:latin typeface="+mn-lt"/>
                <a:ea typeface="ＭＳ Ｐゴシック" charset="0"/>
                <a:cs typeface="ＭＳ Ｐゴシック" charset="0"/>
              </a:rPr>
              <a:t>The Kolmogorov-Smirnov (</a:t>
            </a:r>
            <a:r>
              <a:rPr lang="en-US" sz="1200" b="1" kern="1200" dirty="0">
                <a:solidFill>
                  <a:schemeClr val="tx1"/>
                </a:solidFill>
                <a:effectLst/>
                <a:latin typeface="+mn-lt"/>
                <a:ea typeface="ＭＳ Ｐゴシック" charset="0"/>
                <a:cs typeface="ＭＳ Ｐゴシック" charset="0"/>
              </a:rPr>
              <a:t>KS) test </a:t>
            </a:r>
            <a:r>
              <a:rPr lang="en-US" sz="1200" kern="1200" dirty="0">
                <a:solidFill>
                  <a:schemeClr val="tx1"/>
                </a:solidFill>
                <a:effectLst/>
                <a:latin typeface="+mn-lt"/>
                <a:ea typeface="ＭＳ Ｐゴシック" charset="0"/>
                <a:cs typeface="ＭＳ Ｐゴシック" charset="0"/>
              </a:rPr>
              <a:t>is used to compare empirical distribution functions of the two samples.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baseline="0" dirty="0">
                <a:solidFill>
                  <a:srgbClr val="000000"/>
                </a:solidFill>
                <a:latin typeface="+mn-lt"/>
              </a:rPr>
              <a:t>I’ll begin by defining the terms and equations, and then show a few examples of how to compute the KS test.</a:t>
            </a:r>
          </a:p>
          <a:p>
            <a:endParaRPr lang="en-US" sz="1200" kern="1200" dirty="0">
              <a:solidFill>
                <a:schemeClr val="tx1"/>
              </a:solidFill>
              <a:effectLst/>
              <a:latin typeface="+mn-lt"/>
              <a:ea typeface="ＭＳ Ｐゴシック" charset="0"/>
              <a:cs typeface="ＭＳ Ｐゴシック" charset="0"/>
            </a:endParaRPr>
          </a:p>
          <a:p>
            <a:r>
              <a:rPr lang="en-US" sz="1200" b="0" i="0" u="none" strike="noStrike" baseline="0" dirty="0">
                <a:solidFill>
                  <a:srgbClr val="000000"/>
                </a:solidFill>
                <a:latin typeface="+mn-lt"/>
              </a:rPr>
              <a:t>For sample sizes greater than twelve (12), the </a:t>
            </a:r>
            <a:r>
              <a:rPr lang="en-US" sz="1200" b="1" i="0" u="none" strike="noStrike" baseline="0" dirty="0">
                <a:solidFill>
                  <a:srgbClr val="000000"/>
                </a:solidFill>
                <a:latin typeface="+mn-lt"/>
              </a:rPr>
              <a:t>critical KS test value (D)</a:t>
            </a:r>
            <a:r>
              <a:rPr lang="en-US" sz="1200" b="0" i="0" u="none" strike="noStrike" baseline="0" dirty="0">
                <a:solidFill>
                  <a:srgbClr val="000000"/>
                </a:solidFill>
                <a:latin typeface="+mn-lt"/>
              </a:rPr>
              <a:t> can be calculated using this Equation which is a function of the significance level (α) and the size of the two samples (n and m). </a:t>
            </a:r>
          </a:p>
          <a:p>
            <a:endParaRPr lang="en-US" sz="1200" b="0" i="0" u="none" strike="noStrike" kern="1200" baseline="0" dirty="0">
              <a:solidFill>
                <a:srgbClr val="000000"/>
              </a:solidFill>
              <a:effectLst/>
              <a:latin typeface="+mn-lt"/>
              <a:ea typeface="ＭＳ Ｐゴシック" charset="0"/>
              <a:cs typeface="ＭＳ Ｐゴシック" charset="0"/>
            </a:endParaRPr>
          </a:p>
          <a:p>
            <a:r>
              <a:rPr lang="en-US" sz="1200" kern="1200" dirty="0">
                <a:solidFill>
                  <a:schemeClr val="tx1"/>
                </a:solidFill>
                <a:effectLst/>
                <a:latin typeface="+mn-lt"/>
                <a:ea typeface="ＭＳ Ｐゴシック" charset="0"/>
                <a:cs typeface="ＭＳ Ｐゴシック" charset="0"/>
              </a:rPr>
              <a:t>We can use a </a:t>
            </a:r>
            <a:r>
              <a:rPr lang="en-US" sz="1200" b="1" kern="1200" dirty="0">
                <a:solidFill>
                  <a:schemeClr val="tx1"/>
                </a:solidFill>
                <a:effectLst/>
                <a:latin typeface="+mn-lt"/>
                <a:ea typeface="ＭＳ Ｐゴシック" charset="0"/>
                <a:cs typeface="ＭＳ Ｐゴシック" charset="0"/>
              </a:rPr>
              <a:t>null hypothesis which states that the two samples come from the same population distribution </a:t>
            </a:r>
            <a:r>
              <a:rPr lang="en-US" sz="1200" kern="1200" dirty="0">
                <a:solidFill>
                  <a:schemeClr val="tx1"/>
                </a:solidFill>
                <a:effectLst/>
                <a:latin typeface="+mn-lt"/>
                <a:ea typeface="ＭＳ Ｐゴシック" charset="0"/>
                <a:cs typeface="ＭＳ Ｐゴシック" charset="0"/>
              </a:rPr>
              <a:t>(i.e. the effects of regulation are negligible).  </a:t>
            </a:r>
          </a:p>
          <a:p>
            <a:endParaRPr lang="en-US" sz="1200" kern="1200" dirty="0">
              <a:solidFill>
                <a:schemeClr val="tx1"/>
              </a:solidFill>
              <a:effectLst/>
              <a:latin typeface="+mn-lt"/>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charset="0"/>
                <a:cs typeface="ＭＳ Ｐゴシック" charset="0"/>
              </a:rPr>
              <a:t>					</a:t>
            </a:r>
            <a:endParaRPr lang="en-US" sz="1200" dirty="0">
              <a:solidFill>
                <a:schemeClr val="tx1"/>
              </a:solidFill>
              <a:latin typeface="+mn-lt"/>
            </a:endParaRPr>
          </a:p>
          <a:p>
            <a:endParaRPr lang="en-US" dirty="0">
              <a:solidFill>
                <a:schemeClr val="tx1"/>
              </a:solidFill>
            </a:endParaRPr>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17</a:t>
            </a:fld>
            <a:endParaRPr lang="en-US"/>
          </a:p>
        </p:txBody>
      </p:sp>
    </p:spTree>
    <p:extLst>
      <p:ext uri="{BB962C8B-B14F-4D97-AF65-F5344CB8AC3E}">
        <p14:creationId xmlns:p14="http://schemas.microsoft.com/office/powerpoint/2010/main" val="630702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ＭＳ Ｐゴシック" charset="0"/>
                <a:cs typeface="ＭＳ Ｐゴシック" charset="0"/>
              </a:rPr>
              <a:t>The test statistic </a:t>
            </a:r>
            <a:r>
              <a:rPr lang="en-US" sz="1200" b="1" kern="1200" dirty="0" err="1">
                <a:solidFill>
                  <a:schemeClr val="tx1"/>
                </a:solidFill>
                <a:effectLst/>
                <a:latin typeface="+mn-lt"/>
                <a:ea typeface="ＭＳ Ｐゴシック" charset="0"/>
                <a:cs typeface="ＭＳ Ｐゴシック" charset="0"/>
              </a:rPr>
              <a:t>D</a:t>
            </a:r>
            <a:r>
              <a:rPr lang="en-US" sz="1200" b="1" kern="1200" baseline="-25000" dirty="0" err="1">
                <a:solidFill>
                  <a:schemeClr val="tx1"/>
                </a:solidFill>
                <a:effectLst/>
                <a:latin typeface="+mn-lt"/>
                <a:ea typeface="ＭＳ Ｐゴシック" charset="0"/>
                <a:cs typeface="ＭＳ Ｐゴシック" charset="0"/>
              </a:rPr>
              <a:t>n,m</a:t>
            </a:r>
            <a:r>
              <a:rPr lang="en-US" sz="1200" b="1" kern="1200" dirty="0">
                <a:solidFill>
                  <a:schemeClr val="tx1"/>
                </a:solidFill>
                <a:effectLst/>
                <a:latin typeface="+mn-lt"/>
                <a:ea typeface="ＭＳ Ｐゴシック" charset="0"/>
                <a:cs typeface="ＭＳ Ｐゴシック" charset="0"/>
              </a:rPr>
              <a:t> (click) </a:t>
            </a:r>
            <a:r>
              <a:rPr lang="en-US" sz="1200" kern="1200" dirty="0">
                <a:solidFill>
                  <a:schemeClr val="tx1"/>
                </a:solidFill>
                <a:effectLst/>
                <a:latin typeface="+mn-lt"/>
                <a:ea typeface="ＭＳ Ｐゴシック" charset="0"/>
                <a:cs typeface="ＭＳ Ｐゴシック" charset="0"/>
              </a:rPr>
              <a:t>is the maximum difference between the empirical distributions for the two samples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ＭＳ Ｐゴシック" charset="0"/>
                <a:cs typeface="ＭＳ Ｐゴシック" charset="0"/>
              </a:rPr>
              <a:t>In this example: </a:t>
            </a:r>
            <a:r>
              <a:rPr lang="en-US" sz="1200" kern="1200" baseline="0" dirty="0">
                <a:solidFill>
                  <a:schemeClr val="tx1"/>
                </a:solidFill>
                <a:effectLst/>
                <a:latin typeface="+mn-lt"/>
                <a:ea typeface="ＭＳ Ｐゴシック" charset="0"/>
                <a:cs typeface="ＭＳ Ｐゴシック" charset="0"/>
              </a:rPr>
              <a:t>Greatest horizontal difference between unregulated and regulated data is at a flow value of about 9,000 </a:t>
            </a:r>
            <a:r>
              <a:rPr lang="en-US" sz="1200" kern="1200" baseline="0" dirty="0" err="1">
                <a:solidFill>
                  <a:schemeClr val="tx1"/>
                </a:solidFill>
                <a:effectLst/>
                <a:latin typeface="+mn-lt"/>
                <a:ea typeface="ＭＳ Ｐゴシック" charset="0"/>
                <a:cs typeface="ＭＳ Ｐゴシック" charset="0"/>
              </a:rPr>
              <a:t>cfs</a:t>
            </a:r>
            <a:endParaRPr lang="en-US" sz="1200" kern="1200" dirty="0">
              <a:solidFill>
                <a:schemeClr val="tx1"/>
              </a:solidFill>
              <a:effectLst/>
              <a:latin typeface="+mn-lt"/>
              <a:ea typeface="ＭＳ Ｐゴシック" charset="0"/>
              <a:cs typeface="ＭＳ Ｐゴシック" charset="0"/>
            </a:endParaRPr>
          </a:p>
          <a:p>
            <a:endParaRPr lang="en-US" sz="1200" kern="1200" dirty="0">
              <a:solidFill>
                <a:schemeClr val="tx1"/>
              </a:solidFill>
              <a:effectLst/>
              <a:latin typeface="+mn-lt"/>
              <a:ea typeface="ＭＳ Ｐゴシック" charset="0"/>
              <a:cs typeface="ＭＳ Ｐゴシック"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ＭＳ Ｐゴシック" charset="0"/>
                <a:cs typeface="ＭＳ Ｐゴシック" charset="0"/>
              </a:rPr>
              <a:t>We will investigate the </a:t>
            </a:r>
            <a:r>
              <a:rPr lang="en-US" sz="1200" b="1" kern="1200" dirty="0">
                <a:solidFill>
                  <a:schemeClr val="tx1"/>
                </a:solidFill>
                <a:effectLst/>
                <a:latin typeface="+mn-lt"/>
                <a:ea typeface="ＭＳ Ｐゴシック" charset="0"/>
                <a:cs typeface="ＭＳ Ｐゴシック" charset="0"/>
              </a:rPr>
              <a:t>null hypothesis, which states that the two samples come from the same population distribution </a:t>
            </a:r>
            <a:r>
              <a:rPr lang="en-US" sz="1200" kern="1200" dirty="0">
                <a:solidFill>
                  <a:schemeClr val="tx1"/>
                </a:solidFill>
                <a:effectLst/>
                <a:latin typeface="+mn-lt"/>
                <a:ea typeface="ＭＳ Ｐゴシック" charset="0"/>
                <a:cs typeface="ＭＳ Ｐゴシック" charset="0"/>
              </a:rPr>
              <a:t>(i.e. the effects of regulation are negligible).  </a:t>
            </a:r>
          </a:p>
          <a:p>
            <a:endParaRPr lang="en-US" sz="1200" kern="1200" dirty="0">
              <a:solidFill>
                <a:schemeClr val="tx1"/>
              </a:solidFill>
              <a:effectLst/>
              <a:latin typeface="+mn-lt"/>
              <a:ea typeface="ＭＳ Ｐゴシック" charset="0"/>
              <a:cs typeface="ＭＳ Ｐゴシック" charset="0"/>
            </a:endParaRPr>
          </a:p>
          <a:p>
            <a:r>
              <a:rPr lang="en-US" sz="1200" kern="1200" dirty="0">
                <a:solidFill>
                  <a:schemeClr val="tx1"/>
                </a:solidFill>
                <a:effectLst/>
                <a:latin typeface="+mn-lt"/>
                <a:ea typeface="ＭＳ Ｐゴシック" charset="0"/>
                <a:cs typeface="ＭＳ Ｐゴシック" charset="0"/>
              </a:rPr>
              <a:t>(click) If </a:t>
            </a:r>
            <a:r>
              <a:rPr lang="en-US" sz="1200" kern="1200" dirty="0" err="1">
                <a:solidFill>
                  <a:schemeClr val="tx1"/>
                </a:solidFill>
                <a:effectLst/>
                <a:latin typeface="+mn-lt"/>
                <a:ea typeface="ＭＳ Ｐゴシック" charset="0"/>
                <a:cs typeface="ＭＳ Ｐゴシック" charset="0"/>
              </a:rPr>
              <a:t>D</a:t>
            </a:r>
            <a:r>
              <a:rPr lang="en-US" sz="1200" kern="1200" baseline="-25000" dirty="0" err="1">
                <a:solidFill>
                  <a:schemeClr val="tx1"/>
                </a:solidFill>
                <a:effectLst/>
                <a:latin typeface="+mn-lt"/>
                <a:ea typeface="ＭＳ Ｐゴシック" charset="0"/>
                <a:cs typeface="ＭＳ Ｐゴシック" charset="0"/>
              </a:rPr>
              <a:t>n,m</a:t>
            </a:r>
            <a:r>
              <a:rPr lang="en-US" sz="1200" kern="1200" dirty="0">
                <a:solidFill>
                  <a:schemeClr val="tx1"/>
                </a:solidFill>
                <a:effectLst/>
                <a:latin typeface="+mn-lt"/>
                <a:ea typeface="ＭＳ Ｐゴシック" charset="0"/>
                <a:cs typeface="ＭＳ Ｐゴシック" charset="0"/>
              </a:rPr>
              <a:t> &lt; D, then </a:t>
            </a:r>
            <a:r>
              <a:rPr lang="en-US" sz="1200" b="1" kern="1200" dirty="0">
                <a:solidFill>
                  <a:schemeClr val="tx1"/>
                </a:solidFill>
                <a:effectLst/>
                <a:latin typeface="+mn-lt"/>
                <a:ea typeface="ＭＳ Ｐゴシック" charset="0"/>
                <a:cs typeface="ＭＳ Ｐゴシック" charset="0"/>
              </a:rPr>
              <a:t>accept</a:t>
            </a:r>
            <a:r>
              <a:rPr lang="en-US" sz="1200" kern="1200" baseline="0" dirty="0">
                <a:solidFill>
                  <a:schemeClr val="tx1"/>
                </a:solidFill>
                <a:effectLst/>
                <a:latin typeface="+mn-lt"/>
                <a:ea typeface="ＭＳ Ｐゴシック" charset="0"/>
                <a:cs typeface="ＭＳ Ｐゴシック" charset="0"/>
              </a:rPr>
              <a:t> null hypothesis, which means the two samples </a:t>
            </a:r>
            <a:r>
              <a:rPr lang="en-US" sz="1200" b="1" kern="1200" baseline="0" dirty="0">
                <a:solidFill>
                  <a:schemeClr val="tx1"/>
                </a:solidFill>
                <a:effectLst/>
                <a:latin typeface="+mn-lt"/>
                <a:ea typeface="ＭＳ Ｐゴシック" charset="0"/>
                <a:cs typeface="ＭＳ Ｐゴシック" charset="0"/>
              </a:rPr>
              <a:t>DO </a:t>
            </a:r>
            <a:r>
              <a:rPr lang="en-US" sz="1200" kern="1200" baseline="0" dirty="0">
                <a:solidFill>
                  <a:schemeClr val="tx1"/>
                </a:solidFill>
                <a:effectLst/>
                <a:latin typeface="+mn-lt"/>
                <a:ea typeface="ＭＳ Ｐゴシック" charset="0"/>
                <a:cs typeface="ＭＳ Ｐゴシック" charset="0"/>
              </a:rPr>
              <a:t>come from the same distribution.  This indicates the effects of regulation are not significant and we can neglect the in our analysis.</a:t>
            </a:r>
          </a:p>
          <a:p>
            <a:r>
              <a:rPr lang="en-US" sz="1200" kern="1200" baseline="0" dirty="0">
                <a:solidFill>
                  <a:schemeClr val="tx1"/>
                </a:solidFill>
                <a:effectLst/>
                <a:latin typeface="+mn-lt"/>
                <a:ea typeface="ＭＳ Ｐゴシック" charset="0"/>
                <a:cs typeface="ＭＳ Ｐゴシック" charset="0"/>
              </a:rPr>
              <a:t> </a:t>
            </a:r>
            <a:endParaRPr lang="en-US" sz="1200" kern="1200" dirty="0">
              <a:solidFill>
                <a:schemeClr val="tx1"/>
              </a:solidFill>
              <a:effectLst/>
              <a:latin typeface="+mn-lt"/>
              <a:ea typeface="ＭＳ Ｐゴシック" charset="0"/>
              <a:cs typeface="ＭＳ Ｐゴシック" charset="0"/>
            </a:endParaRPr>
          </a:p>
          <a:p>
            <a:r>
              <a:rPr lang="en-US" sz="1200" kern="1200" dirty="0">
                <a:solidFill>
                  <a:schemeClr val="tx1"/>
                </a:solidFill>
                <a:effectLst/>
                <a:latin typeface="+mn-lt"/>
                <a:ea typeface="ＭＳ Ｐゴシック" charset="0"/>
                <a:cs typeface="ＭＳ Ｐゴシック" charset="0"/>
              </a:rPr>
              <a:t>(click) If </a:t>
            </a:r>
            <a:r>
              <a:rPr lang="en-US" sz="1200" kern="1200" dirty="0" err="1">
                <a:solidFill>
                  <a:schemeClr val="tx1"/>
                </a:solidFill>
                <a:effectLst/>
                <a:latin typeface="+mn-lt"/>
                <a:ea typeface="ＭＳ Ｐゴシック" charset="0"/>
                <a:cs typeface="ＭＳ Ｐゴシック" charset="0"/>
              </a:rPr>
              <a:t>D</a:t>
            </a:r>
            <a:r>
              <a:rPr lang="en-US" sz="1200" kern="1200" baseline="-25000" dirty="0" err="1">
                <a:solidFill>
                  <a:schemeClr val="tx1"/>
                </a:solidFill>
                <a:effectLst/>
                <a:latin typeface="+mn-lt"/>
                <a:ea typeface="ＭＳ Ｐゴシック" charset="0"/>
                <a:cs typeface="ＭＳ Ｐゴシック" charset="0"/>
              </a:rPr>
              <a:t>n,m</a:t>
            </a:r>
            <a:r>
              <a:rPr lang="en-US" sz="1200" kern="1200" dirty="0">
                <a:solidFill>
                  <a:schemeClr val="tx1"/>
                </a:solidFill>
                <a:effectLst/>
                <a:latin typeface="+mn-lt"/>
                <a:ea typeface="ＭＳ Ｐゴシック" charset="0"/>
                <a:cs typeface="ＭＳ Ｐゴシック" charset="0"/>
              </a:rPr>
              <a:t> &gt; D, then </a:t>
            </a:r>
            <a:r>
              <a:rPr lang="en-US" sz="1200" b="1" kern="1200" dirty="0">
                <a:solidFill>
                  <a:schemeClr val="tx1"/>
                </a:solidFill>
                <a:effectLst/>
                <a:latin typeface="+mn-lt"/>
                <a:ea typeface="ＭＳ Ｐゴシック" charset="0"/>
                <a:cs typeface="ＭＳ Ｐゴシック" charset="0"/>
              </a:rPr>
              <a:t>reject</a:t>
            </a:r>
            <a:r>
              <a:rPr lang="en-US" sz="1200" kern="1200" baseline="0" dirty="0">
                <a:solidFill>
                  <a:schemeClr val="tx1"/>
                </a:solidFill>
                <a:effectLst/>
                <a:latin typeface="+mn-lt"/>
                <a:ea typeface="ＭＳ Ｐゴシック" charset="0"/>
                <a:cs typeface="ＭＳ Ｐゴシック" charset="0"/>
              </a:rPr>
              <a:t> null hypothesis, which means the two samples </a:t>
            </a:r>
            <a:r>
              <a:rPr lang="en-US" sz="1200" b="1" kern="1200" baseline="0" dirty="0">
                <a:solidFill>
                  <a:schemeClr val="tx1"/>
                </a:solidFill>
                <a:effectLst/>
                <a:latin typeface="+mn-lt"/>
                <a:ea typeface="ＭＳ Ｐゴシック" charset="0"/>
                <a:cs typeface="ＭＳ Ｐゴシック" charset="0"/>
              </a:rPr>
              <a:t>DO NOT </a:t>
            </a:r>
            <a:r>
              <a:rPr lang="en-US" sz="1200" kern="1200" baseline="0" dirty="0">
                <a:solidFill>
                  <a:schemeClr val="tx1"/>
                </a:solidFill>
                <a:effectLst/>
                <a:latin typeface="+mn-lt"/>
                <a:ea typeface="ＭＳ Ｐゴシック" charset="0"/>
                <a:cs typeface="ＭＳ Ｐゴシック" charset="0"/>
              </a:rPr>
              <a:t>come from the same distribution – in other words, the effects of regulation are appreciable, and we cannot neglect them.</a:t>
            </a:r>
          </a:p>
          <a:p>
            <a:endParaRPr lang="en-US" sz="1200" kern="1200" baseline="0" dirty="0">
              <a:solidFill>
                <a:schemeClr val="tx1"/>
              </a:solidFill>
              <a:effectLst/>
              <a:latin typeface="+mn-lt"/>
              <a:ea typeface="ＭＳ Ｐゴシック" charset="0"/>
              <a:cs typeface="ＭＳ Ｐゴシック" charset="0"/>
            </a:endParaRPr>
          </a:p>
          <a:p>
            <a:r>
              <a:rPr lang="en-US" sz="1200" b="1" kern="1200" baseline="0" dirty="0">
                <a:solidFill>
                  <a:schemeClr val="tx1"/>
                </a:solidFill>
                <a:effectLst/>
                <a:latin typeface="+mn-lt"/>
                <a:ea typeface="ＭＳ Ｐゴシック" charset="0"/>
                <a:cs typeface="ＭＳ Ｐゴシック" charset="0"/>
              </a:rPr>
              <a:t>If we reject the null hypothesis, </a:t>
            </a:r>
            <a:r>
              <a:rPr lang="en-US" sz="1200" b="0" kern="1200" baseline="0" dirty="0">
                <a:solidFill>
                  <a:schemeClr val="tx1"/>
                </a:solidFill>
                <a:effectLst/>
                <a:latin typeface="+mn-lt"/>
                <a:ea typeface="ＭＳ Ｐゴシック" charset="0"/>
                <a:cs typeface="ＭＳ Ｐゴシック" charset="0"/>
              </a:rPr>
              <a:t>meaning that the two samples come from different populations,</a:t>
            </a:r>
            <a:r>
              <a:rPr lang="en-US" sz="1200" b="1" kern="1200" baseline="0" dirty="0">
                <a:solidFill>
                  <a:schemeClr val="tx1"/>
                </a:solidFill>
                <a:effectLst/>
                <a:latin typeface="+mn-lt"/>
                <a:ea typeface="ＭＳ Ｐゴシック" charset="0"/>
                <a:cs typeface="ＭＳ Ｐゴシック" charset="0"/>
              </a:rPr>
              <a:t> and we must remove the effects of regulation.  </a:t>
            </a:r>
          </a:p>
          <a:p>
            <a:endParaRPr lang="en-US" sz="1200" kern="1200" baseline="0" dirty="0">
              <a:solidFill>
                <a:schemeClr val="tx1"/>
              </a:solidFill>
              <a:effectLst/>
              <a:latin typeface="+mn-lt"/>
              <a:ea typeface="ＭＳ Ｐゴシック" charset="0"/>
              <a:cs typeface="ＭＳ Ｐゴシック" charset="0"/>
            </a:endParaRPr>
          </a:p>
          <a:p>
            <a:r>
              <a:rPr lang="en-US" sz="1200" kern="1200" baseline="0" dirty="0">
                <a:solidFill>
                  <a:schemeClr val="tx1"/>
                </a:solidFill>
                <a:effectLst/>
                <a:latin typeface="+mn-lt"/>
                <a:ea typeface="ＭＳ Ｐゴシック" charset="0"/>
                <a:cs typeface="ＭＳ Ｐゴシック" charset="0"/>
              </a:rPr>
              <a:t>More to come on future slides on how to accomplish removing the affects of upstream regulation.</a:t>
            </a:r>
          </a:p>
          <a:p>
            <a:endParaRPr lang="en-US" sz="1200" kern="1200" baseline="0" dirty="0">
              <a:solidFill>
                <a:schemeClr val="tx1"/>
              </a:solidFill>
              <a:effectLst/>
              <a:latin typeface="+mn-lt"/>
              <a:ea typeface="ＭＳ Ｐゴシック" charset="0"/>
              <a:cs typeface="ＭＳ Ｐゴシック"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mn-lt"/>
                <a:ea typeface="ＭＳ Ｐゴシック" charset="0"/>
                <a:cs typeface="ＭＳ Ｐゴシック" charset="0"/>
              </a:rPr>
              <a:t>					</a:t>
            </a:r>
            <a:endParaRPr lang="en-US" dirty="0">
              <a:latin typeface="+mn-lt"/>
            </a:endParaRPr>
          </a:p>
          <a:p>
            <a:endParaRPr lang="en-US" dirty="0">
              <a:latin typeface="+mn-lt"/>
            </a:endParaRPr>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1049783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ＭＳ Ｐゴシック" charset="0"/>
                <a:cs typeface="ＭＳ Ｐゴシック" charset="0"/>
              </a:rPr>
              <a:t>The Kolmogorov-Smirnov (</a:t>
            </a:r>
            <a:r>
              <a:rPr lang="en-US" sz="1200" b="1" kern="1200" dirty="0">
                <a:solidFill>
                  <a:schemeClr val="tx1"/>
                </a:solidFill>
                <a:effectLst/>
                <a:latin typeface="+mn-lt"/>
                <a:ea typeface="ＭＳ Ｐゴシック" charset="0"/>
                <a:cs typeface="ＭＳ Ｐゴシック" charset="0"/>
              </a:rPr>
              <a:t>KS) test </a:t>
            </a:r>
            <a:r>
              <a:rPr lang="en-US" sz="1200" kern="1200" dirty="0">
                <a:solidFill>
                  <a:schemeClr val="tx1"/>
                </a:solidFill>
                <a:effectLst/>
                <a:latin typeface="+mn-lt"/>
                <a:ea typeface="ＭＳ Ｐゴシック" charset="0"/>
                <a:cs typeface="ＭＳ Ｐゴシック" charset="0"/>
              </a:rPr>
              <a:t>is used to compare empirical distribution functions of the two samples. </a:t>
            </a:r>
          </a:p>
          <a:p>
            <a:endParaRPr lang="en-US" sz="1200" b="0" i="0" u="none" strike="noStrike" baseline="0" dirty="0">
              <a:solidFill>
                <a:srgbClr val="000000"/>
              </a:solidFill>
              <a:latin typeface="+mn-lt"/>
            </a:endParaRPr>
          </a:p>
          <a:p>
            <a:r>
              <a:rPr lang="en-US" sz="1200" b="0" i="0" u="none" strike="noStrike" baseline="0" dirty="0">
                <a:solidFill>
                  <a:srgbClr val="000000"/>
                </a:solidFill>
                <a:latin typeface="+mn-lt"/>
              </a:rPr>
              <a:t>Each of the two data sets can be converted to a step-wise function plot:  flow vs. cumulative frequency plot, as shown in the Figure by sorting the flow data from small to large and assigning probability based on rank </a:t>
            </a:r>
          </a:p>
          <a:p>
            <a:endParaRPr lang="en-US" sz="1200" b="0" i="0" u="none" strike="noStrike" baseline="0" dirty="0">
              <a:solidFill>
                <a:srgbClr val="000000"/>
              </a:solidFill>
              <a:latin typeface="+mn-lt"/>
            </a:endParaRPr>
          </a:p>
          <a:p>
            <a:pPr marL="228600" indent="-228600">
              <a:buAutoNum type="arabicParenR"/>
            </a:pPr>
            <a:r>
              <a:rPr lang="en-US" sz="1200" dirty="0">
                <a:latin typeface="+mn-lt"/>
              </a:rPr>
              <a:t>First, we flip the chart, so now flow is on the horizontal axis</a:t>
            </a:r>
            <a:r>
              <a:rPr lang="en-US" sz="1200" baseline="0" dirty="0">
                <a:latin typeface="+mn-lt"/>
              </a:rPr>
              <a:t> and cumulative freq. is on the vertical axis</a:t>
            </a:r>
          </a:p>
          <a:p>
            <a:pPr marL="228600" indent="-228600">
              <a:buAutoNum type="arabicParenR"/>
            </a:pPr>
            <a:r>
              <a:rPr lang="en-US" sz="1200" dirty="0">
                <a:latin typeface="+mn-lt"/>
              </a:rPr>
              <a:t>Convert each of the data sets into a step-wise</a:t>
            </a:r>
            <a:r>
              <a:rPr lang="en-US" sz="1200" baseline="0" dirty="0">
                <a:latin typeface="+mn-lt"/>
              </a:rPr>
              <a:t> flow vs. cumulative frequency plot.  </a:t>
            </a:r>
          </a:p>
          <a:p>
            <a:pPr marL="685800" lvl="1" indent="-228600">
              <a:buAutoNum type="arabicParenR"/>
            </a:pPr>
            <a:r>
              <a:rPr lang="en-US" sz="1200" baseline="0" dirty="0">
                <a:latin typeface="+mn-lt"/>
              </a:rPr>
              <a:t>Get plotting position by sorting flow data from small to large and assign a probability based on rank (rank/sum of data points).</a:t>
            </a:r>
          </a:p>
          <a:p>
            <a:pPr marL="685800" lvl="1" indent="-228600">
              <a:buAutoNum type="arabicParenR"/>
            </a:pPr>
            <a:r>
              <a:rPr lang="en-US" sz="1200" baseline="0" dirty="0">
                <a:latin typeface="+mn-lt"/>
              </a:rPr>
              <a:t>Then sort from Large to small, and take 1- plotting position</a:t>
            </a:r>
          </a:p>
          <a:p>
            <a:pPr marL="685800" lvl="1" indent="-228600">
              <a:buAutoNum type="arabicParenR"/>
            </a:pPr>
            <a:r>
              <a:rPr lang="en-US" sz="1200" baseline="0" dirty="0">
                <a:latin typeface="+mn-lt"/>
              </a:rPr>
              <a:t>Next, insert intermediate ordinates, and duplicate the flow, so there are steps</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781611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2E4CE4BB-4FE5-4D39-8F36-6AFD0D34CEDE}" type="datetime1">
              <a:rPr lang="en-US" smtClean="0"/>
              <a:t>5/1/2024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6C10A22C-9BDD-4F48-9CD5-522E213AC5A9}" type="datetime1">
              <a:rPr lang="en-US" smtClean="0"/>
              <a:t>5/1/2024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3391B52A-00FB-4186-9C0C-D80164D72F97}" type="datetime1">
              <a:rPr lang="en-US" smtClean="0"/>
              <a:t>5/1/2024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42E16A86-5CBF-4523-A9DF-86B30817AB0F}" type="datetime1">
              <a:rPr lang="en-US" smtClean="0"/>
              <a:t>5/1/2024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744B9D32-423E-4E41-8CBB-4B97F5B7B3EC}" type="datetime1">
              <a:rPr lang="en-US" smtClean="0"/>
              <a:t>5/1/2024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7CD159D4-9508-4A77-A303-EEAB8C91AB77}" type="datetime1">
              <a:rPr lang="en-US" smtClean="0"/>
              <a:t>5/1/2024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E4F782CD-20AB-4254-B963-CC6F9052E3F2}" type="datetime1">
              <a:rPr lang="en-US" smtClean="0"/>
              <a:t>5/1/2024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EF95BAFD-7D77-41BC-B9DF-12E13B4B946A}" type="datetime1">
              <a:rPr lang="en-US" smtClean="0"/>
              <a:t>5/1/2024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3B9C93B2-39B9-4419-ADA5-F1BB3D4F8EF4}" type="datetime1">
              <a:rPr lang="en-US" smtClean="0"/>
              <a:t>5/1/2024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090C7178-0548-4445-A232-C2B6735BE826}" type="datetime1">
              <a:rPr lang="en-US" smtClean="0"/>
              <a:t>5/1/2024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2CA1A46B-A98F-4FE1-B68F-40409B742B95}" type="datetime1">
              <a:rPr lang="en-US" smtClean="0"/>
              <a:t>5/1/2024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FA9E7226-91FC-4AD9-9760-3B44F7F4850A}" type="datetime1">
              <a:rPr lang="en-US" smtClean="0"/>
              <a:t>5/1/2024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0.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Developing Unregulated </a:t>
            </a:r>
            <a:br>
              <a:rPr lang="en-US" dirty="0"/>
            </a:br>
            <a:r>
              <a:rPr lang="en-US" dirty="0"/>
              <a:t>Time-Series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Flood Frequency Analysis PROSPECT</a:t>
            </a:r>
          </a:p>
          <a:p>
            <a:r>
              <a:rPr lang="en-US" sz="2000" dirty="0"/>
              <a:t>May 2024</a:t>
            </a:r>
          </a:p>
          <a:p>
            <a:endParaRPr lang="en-US" dirty="0"/>
          </a:p>
          <a:p>
            <a:r>
              <a:rPr lang="en-US" dirty="0"/>
              <a:t>Melissa Mika, P.E.</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Impact of Regulation</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890D03A-35DF-FB58-B2E3-4ECE45BAD528}"/>
              </a:ext>
            </a:extLst>
          </p:cNvPr>
          <p:cNvSpPr>
            <a:spLocks noGrp="1"/>
          </p:cNvSpPr>
          <p:nvPr>
            <p:ph type="sldNum" sz="quarter" idx="12"/>
          </p:nvPr>
        </p:nvSpPr>
        <p:spPr/>
        <p:txBody>
          <a:bodyPr/>
          <a:lstStyle/>
          <a:p>
            <a:fld id="{5F6E19EC-C981-4348-A588-FAD292F64A47}" type="slidenum">
              <a:rPr lang="en-US" smtClean="0"/>
              <a:t>10</a:t>
            </a:fld>
            <a:endParaRPr lang="en-US"/>
          </a:p>
        </p:txBody>
      </p:sp>
    </p:spTree>
    <p:extLst>
      <p:ext uri="{BB962C8B-B14F-4D97-AF65-F5344CB8AC3E}">
        <p14:creationId xmlns:p14="http://schemas.microsoft.com/office/powerpoint/2010/main" val="3818915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Is the Regulation Appreciable?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First, determine if the effects of regulation are appreciable	</a:t>
            </a:r>
          </a:p>
          <a:p>
            <a:pPr lvl="1"/>
            <a:r>
              <a:rPr lang="en-US" dirty="0"/>
              <a:t>If negligible (for entire POR), proceed with analytical frequency analysis</a:t>
            </a:r>
          </a:p>
          <a:p>
            <a:pPr lvl="1"/>
            <a:r>
              <a:rPr lang="en-US" dirty="0"/>
              <a:t>If appreciable, must remove the effects of regulation</a:t>
            </a:r>
          </a:p>
          <a:p>
            <a:pPr lvl="1"/>
            <a:endParaRPr lang="en-US" dirty="0"/>
          </a:p>
          <a:p>
            <a:r>
              <a:rPr lang="en-US" dirty="0"/>
              <a:t>Are the impacts on flow substantial?</a:t>
            </a:r>
          </a:p>
          <a:p>
            <a:pPr lvl="1"/>
            <a:r>
              <a:rPr lang="en-US" dirty="0"/>
              <a:t>Evaluate regulation impacts (across entire period of record)</a:t>
            </a:r>
          </a:p>
          <a:p>
            <a:pPr lvl="1"/>
            <a:r>
              <a:rPr lang="en-US" dirty="0"/>
              <a:t>Plot data</a:t>
            </a:r>
          </a:p>
          <a:p>
            <a:pPr lvl="1"/>
            <a:r>
              <a:rPr lang="en-US" dirty="0"/>
              <a:t>Kolmogorov-Smirnov Test</a:t>
            </a:r>
          </a:p>
        </p:txBody>
      </p:sp>
      <p:sp>
        <p:nvSpPr>
          <p:cNvPr id="4" name="Slide Number Placeholder 3">
            <a:extLst>
              <a:ext uri="{FF2B5EF4-FFF2-40B4-BE49-F238E27FC236}">
                <a16:creationId xmlns:a16="http://schemas.microsoft.com/office/drawing/2014/main" id="{4A17FA26-05E7-6B95-74C4-AFF2B1B39AA1}"/>
              </a:ext>
            </a:extLst>
          </p:cNvPr>
          <p:cNvSpPr>
            <a:spLocks noGrp="1"/>
          </p:cNvSpPr>
          <p:nvPr>
            <p:ph type="sldNum" sz="quarter" idx="12"/>
          </p:nvPr>
        </p:nvSpPr>
        <p:spPr/>
        <p:txBody>
          <a:bodyPr/>
          <a:lstStyle/>
          <a:p>
            <a:fld id="{5F6E19EC-C981-4348-A588-FAD292F64A47}" type="slidenum">
              <a:rPr lang="en-US" smtClean="0"/>
              <a:t>11</a:t>
            </a:fld>
            <a:endParaRPr lang="en-US"/>
          </a:p>
        </p:txBody>
      </p:sp>
    </p:spTree>
    <p:extLst>
      <p:ext uri="{BB962C8B-B14F-4D97-AF65-F5344CB8AC3E}">
        <p14:creationId xmlns:p14="http://schemas.microsoft.com/office/powerpoint/2010/main" val="1326097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BA7FE-423E-A76F-59B3-A1C4DE559703}"/>
              </a:ext>
            </a:extLst>
          </p:cNvPr>
          <p:cNvSpPr>
            <a:spLocks noGrp="1"/>
          </p:cNvSpPr>
          <p:nvPr>
            <p:ph type="title"/>
          </p:nvPr>
        </p:nvSpPr>
        <p:spPr/>
        <p:txBody>
          <a:bodyPr/>
          <a:lstStyle/>
          <a:p>
            <a:r>
              <a:rPr lang="en-US" dirty="0"/>
              <a:t>Evaluate Regulation Impacts</a:t>
            </a:r>
          </a:p>
        </p:txBody>
      </p:sp>
      <p:sp>
        <p:nvSpPr>
          <p:cNvPr id="4" name="Slide Number Placeholder 3">
            <a:extLst>
              <a:ext uri="{FF2B5EF4-FFF2-40B4-BE49-F238E27FC236}">
                <a16:creationId xmlns:a16="http://schemas.microsoft.com/office/drawing/2014/main" id="{D30078DA-C575-DF82-D225-FA7DD6ECBFA4}"/>
              </a:ext>
            </a:extLst>
          </p:cNvPr>
          <p:cNvSpPr>
            <a:spLocks noGrp="1"/>
          </p:cNvSpPr>
          <p:nvPr>
            <p:ph type="sldNum" sz="quarter" idx="12"/>
          </p:nvPr>
        </p:nvSpPr>
        <p:spPr/>
        <p:txBody>
          <a:bodyPr/>
          <a:lstStyle/>
          <a:p>
            <a:fld id="{5F6E19EC-C981-4348-A588-FAD292F64A47}" type="slidenum">
              <a:rPr lang="en-US" smtClean="0"/>
              <a:t>12</a:t>
            </a:fld>
            <a:endParaRPr lang="en-US"/>
          </a:p>
        </p:txBody>
      </p:sp>
      <p:sp>
        <p:nvSpPr>
          <p:cNvPr id="5" name="Content Placeholder 2">
            <a:extLst>
              <a:ext uri="{FF2B5EF4-FFF2-40B4-BE49-F238E27FC236}">
                <a16:creationId xmlns:a16="http://schemas.microsoft.com/office/drawing/2014/main" id="{B1A0CD36-999A-9D2B-DF33-0C3CDD609C9F}"/>
              </a:ext>
            </a:extLst>
          </p:cNvPr>
          <p:cNvSpPr txBox="1">
            <a:spLocks/>
          </p:cNvSpPr>
          <p:nvPr/>
        </p:nvSpPr>
        <p:spPr>
          <a:xfrm>
            <a:off x="6064155" y="1693603"/>
            <a:ext cx="5701352" cy="4486275"/>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t>9. Are inflow and outflow records available for upstream reservoirs? </a:t>
            </a:r>
          </a:p>
          <a:p>
            <a:pPr marL="0" indent="0">
              <a:buFont typeface="Arial" panose="020B0604020202020204" pitchFamily="34" charset="0"/>
              <a:buNone/>
            </a:pPr>
            <a:r>
              <a:rPr lang="en-US" b="1" dirty="0"/>
              <a:t>10. Does using regulated flow data affect the flow-frequency, volume-frequency or stage–frequency at the analysis point of interest? </a:t>
            </a:r>
          </a:p>
          <a:p>
            <a:pPr marL="0" indent="0">
              <a:buFont typeface="Arial" panose="020B0604020202020204" pitchFamily="34" charset="0"/>
              <a:buNone/>
            </a:pPr>
            <a:r>
              <a:rPr lang="en-US" dirty="0"/>
              <a:t>11. Are different causal mechanisms affecting the record which may cause differentiation in hydrograph peaks and travel time, such as major storms at more than one time of the year (seasonality) or variation in precipitation types (e.g. storm type, rainfall, or snowmelt)? </a:t>
            </a:r>
          </a:p>
          <a:p>
            <a:pPr marL="0" indent="0">
              <a:buFont typeface="Arial" panose="020B0604020202020204" pitchFamily="34" charset="0"/>
              <a:buNone/>
            </a:pPr>
            <a:r>
              <a:rPr lang="en-US" dirty="0"/>
              <a:t>12. Was regulation uniform over the period of record? If the regulation schedule has changed over time and/or additional projects have been built, a non-uniform regulation schedule may need to be applied to the data to ensure homogeneity. </a:t>
            </a:r>
          </a:p>
          <a:p>
            <a:pPr marL="0" indent="0">
              <a:buFont typeface="Arial" panose="020B0604020202020204" pitchFamily="34" charset="0"/>
              <a:buNone/>
            </a:pPr>
            <a:r>
              <a:rPr lang="en-US" dirty="0" err="1"/>
              <a:t>Etc</a:t>
            </a:r>
            <a:r>
              <a:rPr lang="en-US" dirty="0"/>
              <a:t>…</a:t>
            </a:r>
          </a:p>
          <a:p>
            <a:pPr marL="0" indent="0">
              <a:buFont typeface="Arial" panose="020B0604020202020204" pitchFamily="34" charset="0"/>
              <a:buNone/>
            </a:pPr>
            <a:endParaRPr lang="en-US" dirty="0"/>
          </a:p>
        </p:txBody>
      </p:sp>
      <p:sp>
        <p:nvSpPr>
          <p:cNvPr id="6" name="Rectangle 5">
            <a:extLst>
              <a:ext uri="{FF2B5EF4-FFF2-40B4-BE49-F238E27FC236}">
                <a16:creationId xmlns:a16="http://schemas.microsoft.com/office/drawing/2014/main" id="{7A2DB7D3-58A3-100D-0751-F4C8D45EC8C1}"/>
              </a:ext>
            </a:extLst>
          </p:cNvPr>
          <p:cNvSpPr/>
          <p:nvPr/>
        </p:nvSpPr>
        <p:spPr>
          <a:xfrm>
            <a:off x="59140" y="4976884"/>
            <a:ext cx="2597624" cy="18378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6F66D63-A62D-077F-4539-7FB772277D79}"/>
              </a:ext>
            </a:extLst>
          </p:cNvPr>
          <p:cNvSpPr>
            <a:spLocks noGrp="1"/>
          </p:cNvSpPr>
          <p:nvPr>
            <p:ph idx="1"/>
          </p:nvPr>
        </p:nvSpPr>
        <p:spPr>
          <a:xfrm>
            <a:off x="495869" y="1690688"/>
            <a:ext cx="5472752" cy="4860237"/>
          </a:xfrm>
        </p:spPr>
        <p:txBody>
          <a:bodyPr>
            <a:normAutofit fontScale="70000" lnSpcReduction="20000"/>
          </a:bodyPr>
          <a:lstStyle/>
          <a:p>
            <a:pPr marL="0" indent="0">
              <a:buNone/>
            </a:pPr>
            <a:r>
              <a:rPr lang="en-US" b="1" dirty="0"/>
              <a:t>1. What portion of the data is potentially affected by regulation? </a:t>
            </a:r>
          </a:p>
          <a:p>
            <a:pPr marL="0" indent="0">
              <a:buNone/>
            </a:pPr>
            <a:r>
              <a:rPr lang="en-US" b="1" dirty="0"/>
              <a:t>2. What percentage of contributing area upstream is regulated? </a:t>
            </a:r>
          </a:p>
          <a:p>
            <a:pPr marL="0" indent="0">
              <a:buNone/>
            </a:pPr>
            <a:r>
              <a:rPr lang="en-US" dirty="0"/>
              <a:t>3. What is the purpose of the upstream reservoir(s) (i.e. flood control, recreation, etc.)? </a:t>
            </a:r>
          </a:p>
          <a:p>
            <a:pPr marL="0" indent="0">
              <a:buNone/>
            </a:pPr>
            <a:r>
              <a:rPr lang="en-US" dirty="0"/>
              <a:t>4. What are the physical components of the upstream reservoirs (i.e. gated or un-gated spillway, etc.)? </a:t>
            </a:r>
          </a:p>
          <a:p>
            <a:pPr marL="0" indent="0">
              <a:buNone/>
            </a:pPr>
            <a:r>
              <a:rPr lang="en-US" dirty="0"/>
              <a:t>5. How are the upstream reservoirs operated? </a:t>
            </a:r>
          </a:p>
          <a:p>
            <a:pPr marL="0" indent="0">
              <a:buNone/>
            </a:pPr>
            <a:r>
              <a:rPr lang="en-US" dirty="0"/>
              <a:t>6. How much of the upstream land is irrigated? </a:t>
            </a:r>
          </a:p>
          <a:p>
            <a:pPr marL="0" indent="0">
              <a:buNone/>
            </a:pPr>
            <a:r>
              <a:rPr lang="en-US" dirty="0"/>
              <a:t>7. How many upstream diversions are present? </a:t>
            </a:r>
          </a:p>
          <a:p>
            <a:pPr marL="0" indent="0">
              <a:buNone/>
            </a:pPr>
            <a:r>
              <a:rPr lang="en-US" dirty="0"/>
              <a:t>8. Are the upstream reservoirs small farm ponds or water supply lakes (or other small storages that may not appreciably affect the flow)? </a:t>
            </a:r>
          </a:p>
        </p:txBody>
      </p:sp>
    </p:spTree>
    <p:extLst>
      <p:ext uri="{BB962C8B-B14F-4D97-AF65-F5344CB8AC3E}">
        <p14:creationId xmlns:p14="http://schemas.microsoft.com/office/powerpoint/2010/main" val="4162540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7AA2AE4-B41D-0EA2-B34E-08DC20B89D5B}"/>
              </a:ext>
            </a:extLst>
          </p:cNvPr>
          <p:cNvSpPr>
            <a:spLocks noGrp="1"/>
          </p:cNvSpPr>
          <p:nvPr>
            <p:ph type="title"/>
          </p:nvPr>
        </p:nvSpPr>
        <p:spPr/>
        <p:txBody>
          <a:bodyPr/>
          <a:lstStyle/>
          <a:p>
            <a:r>
              <a:rPr lang="en-US" dirty="0"/>
              <a:t>Check Available Data</a:t>
            </a:r>
          </a:p>
        </p:txBody>
      </p:sp>
      <p:sp>
        <p:nvSpPr>
          <p:cNvPr id="7" name="Content Placeholder 6">
            <a:extLst>
              <a:ext uri="{FF2B5EF4-FFF2-40B4-BE49-F238E27FC236}">
                <a16:creationId xmlns:a16="http://schemas.microsoft.com/office/drawing/2014/main" id="{CE6CD927-507C-F9FB-EE88-A2CA09C3E494}"/>
              </a:ext>
            </a:extLst>
          </p:cNvPr>
          <p:cNvSpPr>
            <a:spLocks noGrp="1"/>
          </p:cNvSpPr>
          <p:nvPr>
            <p:ph idx="1"/>
          </p:nvPr>
        </p:nvSpPr>
        <p:spPr>
          <a:xfrm>
            <a:off x="838200" y="1825625"/>
            <a:ext cx="4747694" cy="4351338"/>
          </a:xfrm>
        </p:spPr>
        <p:txBody>
          <a:bodyPr/>
          <a:lstStyle/>
          <a:p>
            <a:r>
              <a:rPr lang="en-US" dirty="0"/>
              <a:t>Plot the annual maximum series</a:t>
            </a:r>
          </a:p>
          <a:p>
            <a:r>
              <a:rPr lang="en-US" dirty="0"/>
              <a:t>Check for USGS special condition codes</a:t>
            </a:r>
          </a:p>
        </p:txBody>
      </p:sp>
      <p:pic>
        <p:nvPicPr>
          <p:cNvPr id="8" name="Picture 7">
            <a:extLst>
              <a:ext uri="{FF2B5EF4-FFF2-40B4-BE49-F238E27FC236}">
                <a16:creationId xmlns:a16="http://schemas.microsoft.com/office/drawing/2014/main" id="{C7F2BA6E-5E70-95F6-212B-1E20E844CA61}"/>
              </a:ext>
            </a:extLst>
          </p:cNvPr>
          <p:cNvPicPr>
            <a:picLocks noChangeAspect="1"/>
          </p:cNvPicPr>
          <p:nvPr/>
        </p:nvPicPr>
        <p:blipFill>
          <a:blip r:embed="rId2"/>
          <a:stretch>
            <a:fillRect/>
          </a:stretch>
        </p:blipFill>
        <p:spPr>
          <a:xfrm>
            <a:off x="5675912" y="1825625"/>
            <a:ext cx="6160433" cy="4232778"/>
          </a:xfrm>
          <a:prstGeom prst="rect">
            <a:avLst/>
          </a:prstGeom>
        </p:spPr>
      </p:pic>
      <p:pic>
        <p:nvPicPr>
          <p:cNvPr id="10" name="Picture 9">
            <a:extLst>
              <a:ext uri="{FF2B5EF4-FFF2-40B4-BE49-F238E27FC236}">
                <a16:creationId xmlns:a16="http://schemas.microsoft.com/office/drawing/2014/main" id="{5656DF7F-C4CD-3C15-CFDC-B2AC7600D284}"/>
              </a:ext>
            </a:extLst>
          </p:cNvPr>
          <p:cNvPicPr>
            <a:picLocks noChangeAspect="1"/>
          </p:cNvPicPr>
          <p:nvPr/>
        </p:nvPicPr>
        <p:blipFill>
          <a:blip r:embed="rId3"/>
          <a:stretch>
            <a:fillRect/>
          </a:stretch>
        </p:blipFill>
        <p:spPr>
          <a:xfrm>
            <a:off x="355655" y="3629113"/>
            <a:ext cx="5173385" cy="1598467"/>
          </a:xfrm>
          <a:prstGeom prst="rect">
            <a:avLst/>
          </a:prstGeom>
          <a:ln w="19050">
            <a:solidFill>
              <a:schemeClr val="tx1"/>
            </a:solidFill>
          </a:ln>
        </p:spPr>
      </p:pic>
      <p:sp>
        <p:nvSpPr>
          <p:cNvPr id="2" name="Slide Number Placeholder 1">
            <a:extLst>
              <a:ext uri="{FF2B5EF4-FFF2-40B4-BE49-F238E27FC236}">
                <a16:creationId xmlns:a16="http://schemas.microsoft.com/office/drawing/2014/main" id="{565C7BDA-C7D1-DE4C-39C4-12A4191ABCB9}"/>
              </a:ext>
            </a:extLst>
          </p:cNvPr>
          <p:cNvSpPr>
            <a:spLocks noGrp="1"/>
          </p:cNvSpPr>
          <p:nvPr>
            <p:ph type="sldNum" sz="quarter" idx="12"/>
          </p:nvPr>
        </p:nvSpPr>
        <p:spPr/>
        <p:txBody>
          <a:bodyPr/>
          <a:lstStyle/>
          <a:p>
            <a:fld id="{5F6E19EC-C981-4348-A588-FAD292F64A47}" type="slidenum">
              <a:rPr lang="en-US" smtClean="0"/>
              <a:t>13</a:t>
            </a:fld>
            <a:endParaRPr lang="en-US"/>
          </a:p>
        </p:txBody>
      </p:sp>
    </p:spTree>
    <p:extLst>
      <p:ext uri="{BB962C8B-B14F-4D97-AF65-F5344CB8AC3E}">
        <p14:creationId xmlns:p14="http://schemas.microsoft.com/office/powerpoint/2010/main" val="396728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EAAA4C6-5202-193C-0F4E-BA615D20A518}"/>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C603D15E-496B-F9CD-7945-AC5E547F6114}"/>
              </a:ext>
            </a:extLst>
          </p:cNvPr>
          <p:cNvPicPr/>
          <p:nvPr/>
        </p:nvPicPr>
        <p:blipFill rotWithShape="1">
          <a:blip r:embed="rId3" cstate="email">
            <a:extLst>
              <a:ext uri="{28A0092B-C50C-407E-A947-70E740481C1C}">
                <a14:useLocalDpi xmlns:a14="http://schemas.microsoft.com/office/drawing/2010/main" val="0"/>
              </a:ext>
            </a:extLst>
          </a:blip>
          <a:srcRect/>
          <a:stretch/>
        </p:blipFill>
        <p:spPr bwMode="auto">
          <a:xfrm>
            <a:off x="389081" y="1907285"/>
            <a:ext cx="5595789" cy="445805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189B7B3C-0A07-D57F-0A65-2B5CD8CECA4C}"/>
              </a:ext>
            </a:extLst>
          </p:cNvPr>
          <p:cNvSpPr/>
          <p:nvPr/>
        </p:nvSpPr>
        <p:spPr>
          <a:xfrm>
            <a:off x="3449136" y="2624754"/>
            <a:ext cx="2245973" cy="3459921"/>
          </a:xfrm>
          <a:prstGeom prst="rect">
            <a:avLst/>
          </a:prstGeom>
          <a:solidFill>
            <a:srgbClr val="FF00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B40D4C9F-D2D9-24A2-B76E-7A68998C3B51}"/>
              </a:ext>
            </a:extLst>
          </p:cNvPr>
          <p:cNvPicPr>
            <a:picLocks noChangeAspect="1"/>
          </p:cNvPicPr>
          <p:nvPr/>
        </p:nvPicPr>
        <p:blipFill>
          <a:blip r:embed="rId4"/>
          <a:stretch>
            <a:fillRect/>
          </a:stretch>
        </p:blipFill>
        <p:spPr>
          <a:xfrm>
            <a:off x="6244452" y="2270912"/>
            <a:ext cx="5665026" cy="4167603"/>
          </a:xfrm>
          <a:prstGeom prst="rect">
            <a:avLst/>
          </a:prstGeom>
        </p:spPr>
      </p:pic>
      <p:sp>
        <p:nvSpPr>
          <p:cNvPr id="7" name="Arrow: Up 6">
            <a:extLst>
              <a:ext uri="{FF2B5EF4-FFF2-40B4-BE49-F238E27FC236}">
                <a16:creationId xmlns:a16="http://schemas.microsoft.com/office/drawing/2014/main" id="{D97A35ED-6211-C3B4-B961-32697614DB53}"/>
              </a:ext>
            </a:extLst>
          </p:cNvPr>
          <p:cNvSpPr/>
          <p:nvPr/>
        </p:nvSpPr>
        <p:spPr>
          <a:xfrm>
            <a:off x="9025904" y="5062859"/>
            <a:ext cx="370390" cy="578735"/>
          </a:xfrm>
          <a:prstGeom prst="up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Arrow: Left 7">
            <a:extLst>
              <a:ext uri="{FF2B5EF4-FFF2-40B4-BE49-F238E27FC236}">
                <a16:creationId xmlns:a16="http://schemas.microsoft.com/office/drawing/2014/main" id="{160AF815-50B7-1064-6409-3849AFF98A9C}"/>
              </a:ext>
            </a:extLst>
          </p:cNvPr>
          <p:cNvSpPr/>
          <p:nvPr/>
        </p:nvSpPr>
        <p:spPr>
          <a:xfrm rot="1760113">
            <a:off x="9585218" y="4507275"/>
            <a:ext cx="625033" cy="324091"/>
          </a:xfrm>
          <a:prstGeom prst="lef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Arrow: Left 8">
            <a:extLst>
              <a:ext uri="{FF2B5EF4-FFF2-40B4-BE49-F238E27FC236}">
                <a16:creationId xmlns:a16="http://schemas.microsoft.com/office/drawing/2014/main" id="{1F448B1D-B5D5-794D-A07C-01F56BA9443A}"/>
              </a:ext>
            </a:extLst>
          </p:cNvPr>
          <p:cNvSpPr/>
          <p:nvPr/>
        </p:nvSpPr>
        <p:spPr>
          <a:xfrm rot="1760113">
            <a:off x="10054407" y="4224379"/>
            <a:ext cx="625033" cy="324091"/>
          </a:xfrm>
          <a:prstGeom prst="lef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Arrow: Left 9">
            <a:extLst>
              <a:ext uri="{FF2B5EF4-FFF2-40B4-BE49-F238E27FC236}">
                <a16:creationId xmlns:a16="http://schemas.microsoft.com/office/drawing/2014/main" id="{908625F4-FED1-82FB-4888-A2F0843D6992}"/>
              </a:ext>
            </a:extLst>
          </p:cNvPr>
          <p:cNvSpPr/>
          <p:nvPr/>
        </p:nvSpPr>
        <p:spPr>
          <a:xfrm rot="1760113">
            <a:off x="10523597" y="3918527"/>
            <a:ext cx="625033" cy="324091"/>
          </a:xfrm>
          <a:prstGeom prst="lef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B400D468-E962-487C-4040-A5AE5F7F7515}"/>
              </a:ext>
            </a:extLst>
          </p:cNvPr>
          <p:cNvSpPr txBox="1"/>
          <p:nvPr/>
        </p:nvSpPr>
        <p:spPr>
          <a:xfrm>
            <a:off x="6207132" y="912327"/>
            <a:ext cx="4010067" cy="1384995"/>
          </a:xfrm>
          <a:prstGeom prst="rect">
            <a:avLst/>
          </a:prstGeom>
          <a:noFill/>
        </p:spPr>
        <p:txBody>
          <a:bodyPr wrap="square" rtlCol="0">
            <a:spAutoFit/>
          </a:bodyPr>
          <a:lstStyle/>
          <a:p>
            <a:pPr algn="ctr"/>
            <a:r>
              <a:rPr lang="en-US" sz="2800" b="1" dirty="0">
                <a:solidFill>
                  <a:srgbClr val="FF0000"/>
                </a:solidFill>
                <a:latin typeface="Arial" pitchFamily="34" charset="0"/>
                <a:ea typeface="ＭＳ Ｐゴシック" charset="0"/>
                <a:cs typeface="ＭＳ Ｐゴシック" charset="0"/>
              </a:rPr>
              <a:t>R</a:t>
            </a:r>
            <a:r>
              <a:rPr lang="en-US" sz="2800" b="1" kern="1200" dirty="0">
                <a:solidFill>
                  <a:srgbClr val="FF0000"/>
                </a:solidFill>
                <a:effectLst/>
                <a:latin typeface="Arial" pitchFamily="34" charset="0"/>
                <a:ea typeface="ＭＳ Ｐゴシック" charset="0"/>
                <a:cs typeface="ＭＳ Ｐゴシック" charset="0"/>
              </a:rPr>
              <a:t>egulation effects are appreciable and should be removed</a:t>
            </a:r>
            <a:endParaRPr lang="en-US" sz="2800" b="1" dirty="0">
              <a:solidFill>
                <a:srgbClr val="FF0000"/>
              </a:solidFill>
            </a:endParaRPr>
          </a:p>
        </p:txBody>
      </p:sp>
      <p:sp>
        <p:nvSpPr>
          <p:cNvPr id="13" name="Title 12">
            <a:extLst>
              <a:ext uri="{FF2B5EF4-FFF2-40B4-BE49-F238E27FC236}">
                <a16:creationId xmlns:a16="http://schemas.microsoft.com/office/drawing/2014/main" id="{AEF2B974-FE66-5665-DFF4-4ED317D73317}"/>
              </a:ext>
            </a:extLst>
          </p:cNvPr>
          <p:cNvSpPr>
            <a:spLocks noGrp="1"/>
          </p:cNvSpPr>
          <p:nvPr>
            <p:ph type="title"/>
          </p:nvPr>
        </p:nvSpPr>
        <p:spPr/>
        <p:txBody>
          <a:bodyPr/>
          <a:lstStyle/>
          <a:p>
            <a:r>
              <a:rPr lang="en-US" dirty="0"/>
              <a:t>Example 1</a:t>
            </a:r>
          </a:p>
        </p:txBody>
      </p:sp>
      <p:sp>
        <p:nvSpPr>
          <p:cNvPr id="2" name="Slide Number Placeholder 1">
            <a:extLst>
              <a:ext uri="{FF2B5EF4-FFF2-40B4-BE49-F238E27FC236}">
                <a16:creationId xmlns:a16="http://schemas.microsoft.com/office/drawing/2014/main" id="{37E4A9BD-3F66-A491-D13D-A7161938D78F}"/>
              </a:ext>
            </a:extLst>
          </p:cNvPr>
          <p:cNvSpPr>
            <a:spLocks noGrp="1"/>
          </p:cNvSpPr>
          <p:nvPr>
            <p:ph type="sldNum" sz="quarter" idx="12"/>
          </p:nvPr>
        </p:nvSpPr>
        <p:spPr/>
        <p:txBody>
          <a:bodyPr/>
          <a:lstStyle/>
          <a:p>
            <a:fld id="{5F6E19EC-C981-4348-A588-FAD292F64A47}" type="slidenum">
              <a:rPr lang="en-US" smtClean="0"/>
              <a:t>14</a:t>
            </a:fld>
            <a:endParaRPr lang="en-US"/>
          </a:p>
        </p:txBody>
      </p:sp>
    </p:spTree>
    <p:extLst>
      <p:ext uri="{BB962C8B-B14F-4D97-AF65-F5344CB8AC3E}">
        <p14:creationId xmlns:p14="http://schemas.microsoft.com/office/powerpoint/2010/main" val="405321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764F2-7603-4234-2CDF-DAE545D10EBA}"/>
              </a:ext>
            </a:extLst>
          </p:cNvPr>
          <p:cNvSpPr>
            <a:spLocks noGrp="1"/>
          </p:cNvSpPr>
          <p:nvPr>
            <p:ph type="title"/>
          </p:nvPr>
        </p:nvSpPr>
        <p:spPr/>
        <p:txBody>
          <a:bodyPr/>
          <a:lstStyle/>
          <a:p>
            <a:r>
              <a:rPr lang="en-US" dirty="0"/>
              <a:t>Example 2</a:t>
            </a:r>
          </a:p>
        </p:txBody>
      </p:sp>
      <p:pic>
        <p:nvPicPr>
          <p:cNvPr id="4" name="Picture 3">
            <a:extLst>
              <a:ext uri="{FF2B5EF4-FFF2-40B4-BE49-F238E27FC236}">
                <a16:creationId xmlns:a16="http://schemas.microsoft.com/office/drawing/2014/main" id="{9B46F4BC-EE2B-C249-B91C-3BF72FD9D407}"/>
              </a:ext>
            </a:extLst>
          </p:cNvPr>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82758" y="1406921"/>
            <a:ext cx="7003783" cy="50859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Oval 4">
            <a:extLst>
              <a:ext uri="{FF2B5EF4-FFF2-40B4-BE49-F238E27FC236}">
                <a16:creationId xmlns:a16="http://schemas.microsoft.com/office/drawing/2014/main" id="{BB5B2B53-53EC-05E8-A82C-4F04A5E2B04C}"/>
              </a:ext>
            </a:extLst>
          </p:cNvPr>
          <p:cNvSpPr/>
          <p:nvPr/>
        </p:nvSpPr>
        <p:spPr>
          <a:xfrm>
            <a:off x="9707622" y="2133400"/>
            <a:ext cx="1666754" cy="1111170"/>
          </a:xfrm>
          <a:prstGeom prst="ellipse">
            <a:avLst/>
          </a:prstGeom>
          <a:solidFill>
            <a:srgbClr val="FF0000">
              <a:alpha val="18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Slide Number Placeholder 5">
            <a:extLst>
              <a:ext uri="{FF2B5EF4-FFF2-40B4-BE49-F238E27FC236}">
                <a16:creationId xmlns:a16="http://schemas.microsoft.com/office/drawing/2014/main" id="{5F048A39-2920-9773-EB7D-5306D93C72CB}"/>
              </a:ext>
            </a:extLst>
          </p:cNvPr>
          <p:cNvSpPr>
            <a:spLocks noGrp="1"/>
          </p:cNvSpPr>
          <p:nvPr>
            <p:ph type="sldNum" sz="quarter" idx="12"/>
          </p:nvPr>
        </p:nvSpPr>
        <p:spPr/>
        <p:txBody>
          <a:bodyPr/>
          <a:lstStyle/>
          <a:p>
            <a:fld id="{5F6E19EC-C981-4348-A588-FAD292F64A47}" type="slidenum">
              <a:rPr lang="en-US" smtClean="0"/>
              <a:t>15</a:t>
            </a:fld>
            <a:endParaRPr lang="en-US"/>
          </a:p>
        </p:txBody>
      </p:sp>
      <p:sp>
        <p:nvSpPr>
          <p:cNvPr id="9" name="Content Placeholder 2">
            <a:extLst>
              <a:ext uri="{FF2B5EF4-FFF2-40B4-BE49-F238E27FC236}">
                <a16:creationId xmlns:a16="http://schemas.microsoft.com/office/drawing/2014/main" id="{F0F23680-7D73-3E9D-6CDE-CC8ED2D9E792}"/>
              </a:ext>
            </a:extLst>
          </p:cNvPr>
          <p:cNvSpPr txBox="1">
            <a:spLocks/>
          </p:cNvSpPr>
          <p:nvPr/>
        </p:nvSpPr>
        <p:spPr>
          <a:xfrm>
            <a:off x="409434" y="1847850"/>
            <a:ext cx="411936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Difficult to tell whether there is appreciable regulation from frequency plot alone</a:t>
            </a:r>
          </a:p>
        </p:txBody>
      </p:sp>
    </p:spTree>
    <p:extLst>
      <p:ext uri="{BB962C8B-B14F-4D97-AF65-F5344CB8AC3E}">
        <p14:creationId xmlns:p14="http://schemas.microsoft.com/office/powerpoint/2010/main" val="3966641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764F2-7603-4234-2CDF-DAE545D10EBA}"/>
              </a:ext>
            </a:extLst>
          </p:cNvPr>
          <p:cNvSpPr>
            <a:spLocks noGrp="1"/>
          </p:cNvSpPr>
          <p:nvPr>
            <p:ph type="title"/>
          </p:nvPr>
        </p:nvSpPr>
        <p:spPr/>
        <p:txBody>
          <a:bodyPr/>
          <a:lstStyle/>
          <a:p>
            <a:r>
              <a:rPr lang="en-US" dirty="0"/>
              <a:t>Example 2</a:t>
            </a:r>
          </a:p>
        </p:txBody>
      </p:sp>
      <p:pic>
        <p:nvPicPr>
          <p:cNvPr id="6" name="Picture 5">
            <a:extLst>
              <a:ext uri="{FF2B5EF4-FFF2-40B4-BE49-F238E27FC236}">
                <a16:creationId xmlns:a16="http://schemas.microsoft.com/office/drawing/2014/main" id="{F7D33796-AF02-B33C-E74B-64DD80DF5626}"/>
              </a:ext>
            </a:extLst>
          </p:cNvPr>
          <p:cNvPicPr>
            <a:picLocks noChangeAspect="1"/>
          </p:cNvPicPr>
          <p:nvPr/>
        </p:nvPicPr>
        <p:blipFill>
          <a:blip r:embed="rId2"/>
          <a:stretch>
            <a:fillRect/>
          </a:stretch>
        </p:blipFill>
        <p:spPr>
          <a:xfrm>
            <a:off x="4528795" y="1248696"/>
            <a:ext cx="7264052" cy="5343963"/>
          </a:xfrm>
          <a:prstGeom prst="rect">
            <a:avLst/>
          </a:prstGeom>
        </p:spPr>
      </p:pic>
      <p:sp>
        <p:nvSpPr>
          <p:cNvPr id="7" name="TextBox 6">
            <a:extLst>
              <a:ext uri="{FF2B5EF4-FFF2-40B4-BE49-F238E27FC236}">
                <a16:creationId xmlns:a16="http://schemas.microsoft.com/office/drawing/2014/main" id="{49225522-EC82-D94E-DFC2-44D75CC58C24}"/>
              </a:ext>
            </a:extLst>
          </p:cNvPr>
          <p:cNvSpPr txBox="1"/>
          <p:nvPr/>
        </p:nvSpPr>
        <p:spPr>
          <a:xfrm>
            <a:off x="6045465" y="3077335"/>
            <a:ext cx="3044140" cy="400110"/>
          </a:xfrm>
          <a:prstGeom prst="rect">
            <a:avLst/>
          </a:prstGeom>
          <a:noFill/>
        </p:spPr>
        <p:txBody>
          <a:bodyPr wrap="square" rtlCol="0">
            <a:spAutoFit/>
          </a:bodyPr>
          <a:lstStyle/>
          <a:p>
            <a:r>
              <a:rPr lang="en-US" sz="2000" b="1" dirty="0">
                <a:solidFill>
                  <a:schemeClr val="accent6"/>
                </a:solidFill>
              </a:rPr>
              <a:t>Pre-Dam (Unregulated)</a:t>
            </a:r>
          </a:p>
        </p:txBody>
      </p:sp>
      <p:sp>
        <p:nvSpPr>
          <p:cNvPr id="8" name="TextBox 7">
            <a:extLst>
              <a:ext uri="{FF2B5EF4-FFF2-40B4-BE49-F238E27FC236}">
                <a16:creationId xmlns:a16="http://schemas.microsoft.com/office/drawing/2014/main" id="{1D15DD8B-1AD9-17BF-A7BC-2037739CE234}"/>
              </a:ext>
            </a:extLst>
          </p:cNvPr>
          <p:cNvSpPr txBox="1"/>
          <p:nvPr/>
        </p:nvSpPr>
        <p:spPr>
          <a:xfrm>
            <a:off x="7170139" y="4520387"/>
            <a:ext cx="3044140" cy="400110"/>
          </a:xfrm>
          <a:prstGeom prst="rect">
            <a:avLst/>
          </a:prstGeom>
          <a:noFill/>
        </p:spPr>
        <p:txBody>
          <a:bodyPr wrap="square" rtlCol="0">
            <a:spAutoFit/>
          </a:bodyPr>
          <a:lstStyle/>
          <a:p>
            <a:r>
              <a:rPr lang="en-US" sz="2000" b="1" dirty="0">
                <a:solidFill>
                  <a:srgbClr val="00B050"/>
                </a:solidFill>
              </a:rPr>
              <a:t>Post-Dam (Regulated)</a:t>
            </a:r>
          </a:p>
        </p:txBody>
      </p:sp>
      <p:sp>
        <p:nvSpPr>
          <p:cNvPr id="4" name="Slide Number Placeholder 3">
            <a:extLst>
              <a:ext uri="{FF2B5EF4-FFF2-40B4-BE49-F238E27FC236}">
                <a16:creationId xmlns:a16="http://schemas.microsoft.com/office/drawing/2014/main" id="{F43FF821-7AAA-983E-A1CC-911A9F85DCF4}"/>
              </a:ext>
            </a:extLst>
          </p:cNvPr>
          <p:cNvSpPr>
            <a:spLocks noGrp="1"/>
          </p:cNvSpPr>
          <p:nvPr>
            <p:ph type="sldNum" sz="quarter" idx="12"/>
          </p:nvPr>
        </p:nvSpPr>
        <p:spPr/>
        <p:txBody>
          <a:bodyPr/>
          <a:lstStyle/>
          <a:p>
            <a:fld id="{5F6E19EC-C981-4348-A588-FAD292F64A47}" type="slidenum">
              <a:rPr lang="en-US" smtClean="0"/>
              <a:t>16</a:t>
            </a:fld>
            <a:endParaRPr lang="en-US"/>
          </a:p>
        </p:txBody>
      </p:sp>
      <p:sp>
        <p:nvSpPr>
          <p:cNvPr id="10" name="Content Placeholder 2">
            <a:extLst>
              <a:ext uri="{FF2B5EF4-FFF2-40B4-BE49-F238E27FC236}">
                <a16:creationId xmlns:a16="http://schemas.microsoft.com/office/drawing/2014/main" id="{23953B8C-C0F4-D030-39FE-4A4C5AFE28FD}"/>
              </a:ext>
            </a:extLst>
          </p:cNvPr>
          <p:cNvSpPr txBox="1">
            <a:spLocks/>
          </p:cNvSpPr>
          <p:nvPr/>
        </p:nvSpPr>
        <p:spPr>
          <a:xfrm>
            <a:off x="399154" y="1847850"/>
            <a:ext cx="412964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Can separate the unregulated and regulation portions and plot them together</a:t>
            </a:r>
          </a:p>
          <a:p>
            <a:r>
              <a:rPr lang="en-US" dirty="0"/>
              <a:t>Should also investigate the watershed regulation</a:t>
            </a:r>
          </a:p>
        </p:txBody>
      </p:sp>
    </p:spTree>
    <p:extLst>
      <p:ext uri="{BB962C8B-B14F-4D97-AF65-F5344CB8AC3E}">
        <p14:creationId xmlns:p14="http://schemas.microsoft.com/office/powerpoint/2010/main" val="187765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4F426-2B14-ACE0-8538-D6B52113163A}"/>
              </a:ext>
            </a:extLst>
          </p:cNvPr>
          <p:cNvSpPr>
            <a:spLocks noGrp="1"/>
          </p:cNvSpPr>
          <p:nvPr>
            <p:ph type="title"/>
          </p:nvPr>
        </p:nvSpPr>
        <p:spPr/>
        <p:txBody>
          <a:bodyPr/>
          <a:lstStyle/>
          <a:p>
            <a:r>
              <a:rPr lang="en-US" dirty="0"/>
              <a:t>Kolmogorov-Smirnov (K-S) Test</a:t>
            </a:r>
          </a:p>
        </p:txBody>
      </p:sp>
      <p:sp>
        <p:nvSpPr>
          <p:cNvPr id="3" name="Content Placeholder 2">
            <a:extLst>
              <a:ext uri="{FF2B5EF4-FFF2-40B4-BE49-F238E27FC236}">
                <a16:creationId xmlns:a16="http://schemas.microsoft.com/office/drawing/2014/main" id="{4CABE885-ED4E-8FF1-F992-A20C1C80AB64}"/>
              </a:ext>
            </a:extLst>
          </p:cNvPr>
          <p:cNvSpPr>
            <a:spLocks noGrp="1"/>
          </p:cNvSpPr>
          <p:nvPr>
            <p:ph idx="1"/>
          </p:nvPr>
        </p:nvSpPr>
        <p:spPr>
          <a:xfrm>
            <a:off x="748181" y="1690688"/>
            <a:ext cx="9352859" cy="4391518"/>
          </a:xfrm>
        </p:spPr>
        <p:txBody>
          <a:bodyPr/>
          <a:lstStyle/>
          <a:p>
            <a:r>
              <a:rPr lang="en-US" dirty="0"/>
              <a:t>Nonparametric test of:</a:t>
            </a:r>
          </a:p>
          <a:p>
            <a:pPr lvl="1"/>
            <a:r>
              <a:rPr lang="en-US" dirty="0"/>
              <a:t>Whether a sample came from a given probability distribution (one-sample K-S test)</a:t>
            </a:r>
          </a:p>
          <a:p>
            <a:pPr lvl="1"/>
            <a:r>
              <a:rPr lang="en-US" b="1" dirty="0"/>
              <a:t>Whether two samples came from the same distribution (two-sample K-S test)</a:t>
            </a:r>
          </a:p>
        </p:txBody>
      </p:sp>
      <p:pic>
        <p:nvPicPr>
          <p:cNvPr id="4" name="Picture 3">
            <a:extLst>
              <a:ext uri="{FF2B5EF4-FFF2-40B4-BE49-F238E27FC236}">
                <a16:creationId xmlns:a16="http://schemas.microsoft.com/office/drawing/2014/main" id="{66EBD27A-D240-58FF-E554-FCE73E900E3A}"/>
              </a:ext>
            </a:extLst>
          </p:cNvPr>
          <p:cNvPicPr>
            <a:picLocks noChangeAspect="1"/>
          </p:cNvPicPr>
          <p:nvPr/>
        </p:nvPicPr>
        <p:blipFill>
          <a:blip r:embed="rId3"/>
          <a:stretch>
            <a:fillRect/>
          </a:stretch>
        </p:blipFill>
        <p:spPr>
          <a:xfrm>
            <a:off x="8224463" y="3567466"/>
            <a:ext cx="2870040" cy="2365309"/>
          </a:xfrm>
          <a:prstGeom prst="rect">
            <a:avLst/>
          </a:prstGeom>
        </p:spPr>
      </p:pic>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B4CCFD92-0A86-54D9-BBF1-87FAAB056EEF}"/>
                  </a:ext>
                </a:extLst>
              </p:cNvPr>
              <p:cNvSpPr/>
              <p:nvPr/>
            </p:nvSpPr>
            <p:spPr>
              <a:xfrm>
                <a:off x="2653181" y="4152376"/>
                <a:ext cx="4678351" cy="1564274"/>
              </a:xfrm>
              <a:prstGeom prst="rect">
                <a:avLst/>
              </a:prstGeom>
              <a:ln w="19050">
                <a:solidFill>
                  <a:srgbClr val="000000"/>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3200" b="1" i="1" smtClean="0">
                          <a:solidFill>
                            <a:srgbClr val="0070C0"/>
                          </a:solidFill>
                          <a:latin typeface="Cambria Math" panose="02040503050406030204" pitchFamily="18" charset="0"/>
                          <a:ea typeface="ＭＳ Ｐゴシック" charset="0"/>
                          <a:cs typeface="ＭＳ Ｐゴシック" charset="0"/>
                        </a:rPr>
                        <m:t>𝑫</m:t>
                      </m:r>
                      <m:r>
                        <a:rPr lang="en-US" sz="3200" b="1" i="1" smtClean="0">
                          <a:latin typeface="Cambria Math" panose="02040503050406030204" pitchFamily="18" charset="0"/>
                          <a:ea typeface="ＭＳ Ｐゴシック" charset="0"/>
                          <a:cs typeface="ＭＳ Ｐゴシック" charset="0"/>
                        </a:rPr>
                        <m:t>=</m:t>
                      </m:r>
                      <m:rad>
                        <m:radPr>
                          <m:degHide m:val="on"/>
                          <m:ctrlPr>
                            <a:rPr lang="en-US" sz="3200" b="1" i="1">
                              <a:latin typeface="Cambria Math" panose="02040503050406030204" pitchFamily="18" charset="0"/>
                              <a:ea typeface="ＭＳ Ｐゴシック" charset="0"/>
                              <a:cs typeface="ＭＳ Ｐゴシック" charset="0"/>
                            </a:rPr>
                          </m:ctrlPr>
                        </m:radPr>
                        <m:deg/>
                        <m:e>
                          <m:r>
                            <a:rPr lang="en-US" sz="3200" b="1" i="1">
                              <a:latin typeface="Cambria Math" panose="02040503050406030204" pitchFamily="18" charset="0"/>
                              <a:ea typeface="ＭＳ Ｐゴシック" charset="0"/>
                              <a:cs typeface="ＭＳ Ｐゴシック" charset="0"/>
                            </a:rPr>
                            <m:t>−</m:t>
                          </m:r>
                          <m:f>
                            <m:fPr>
                              <m:ctrlPr>
                                <a:rPr lang="en-US" sz="3200" b="1" i="1">
                                  <a:latin typeface="Cambria Math" panose="02040503050406030204" pitchFamily="18" charset="0"/>
                                  <a:ea typeface="ＭＳ Ｐゴシック" charset="0"/>
                                  <a:cs typeface="ＭＳ Ｐゴシック" charset="0"/>
                                </a:rPr>
                              </m:ctrlPr>
                            </m:fPr>
                            <m:num>
                              <m:r>
                                <a:rPr lang="en-US" sz="3200" b="1" i="1">
                                  <a:latin typeface="Cambria Math" panose="02040503050406030204" pitchFamily="18" charset="0"/>
                                  <a:ea typeface="ＭＳ Ｐゴシック" charset="0"/>
                                  <a:cs typeface="ＭＳ Ｐゴシック" charset="0"/>
                                </a:rPr>
                                <m:t>𝟏</m:t>
                              </m:r>
                            </m:num>
                            <m:den>
                              <m:r>
                                <a:rPr lang="en-US" sz="3200" b="1" i="1">
                                  <a:latin typeface="Cambria Math" panose="02040503050406030204" pitchFamily="18" charset="0"/>
                                  <a:ea typeface="ＭＳ Ｐゴシック" charset="0"/>
                                  <a:cs typeface="ＭＳ Ｐゴシック" charset="0"/>
                                </a:rPr>
                                <m:t>𝟐</m:t>
                              </m:r>
                            </m:den>
                          </m:f>
                          <m:func>
                            <m:funcPr>
                              <m:ctrlPr>
                                <a:rPr lang="en-US" sz="3200" b="1" i="1">
                                  <a:latin typeface="Cambria Math" panose="02040503050406030204" pitchFamily="18" charset="0"/>
                                  <a:ea typeface="ＭＳ Ｐゴシック" charset="0"/>
                                  <a:cs typeface="ＭＳ Ｐゴシック" charset="0"/>
                                </a:rPr>
                              </m:ctrlPr>
                            </m:funcPr>
                            <m:fName>
                              <m:r>
                                <m:rPr>
                                  <m:sty m:val="p"/>
                                </m:rPr>
                                <a:rPr lang="en-US" sz="3200" b="1" i="0">
                                  <a:latin typeface="Cambria Math" panose="02040503050406030204" pitchFamily="18" charset="0"/>
                                  <a:ea typeface="ＭＳ Ｐゴシック" charset="0"/>
                                  <a:cs typeface="ＭＳ Ｐゴシック" charset="0"/>
                                </a:rPr>
                                <m:t>ln</m:t>
                              </m:r>
                              <m:r>
                                <a:rPr lang="en-US" sz="3200" b="1" i="0">
                                  <a:latin typeface="Cambria Math" panose="02040503050406030204" pitchFamily="18" charset="0"/>
                                  <a:ea typeface="ＭＳ Ｐゴシック" charset="0"/>
                                  <a:cs typeface="ＭＳ Ｐゴシック" charset="0"/>
                                </a:rPr>
                                <m:t>⁡</m:t>
                              </m:r>
                              <m:r>
                                <a:rPr lang="en-US" sz="3200" b="1" i="1" smtClean="0">
                                  <a:latin typeface="Cambria Math" panose="02040503050406030204" pitchFamily="18" charset="0"/>
                                  <a:ea typeface="ＭＳ Ｐゴシック" charset="0"/>
                                  <a:cs typeface="ＭＳ Ｐゴシック" charset="0"/>
                                </a:rPr>
                                <m:t>(</m:t>
                              </m:r>
                            </m:fName>
                            <m:e>
                              <m:f>
                                <m:fPr>
                                  <m:ctrlPr>
                                    <a:rPr lang="en-US" sz="3200" b="1" i="1" smtClean="0">
                                      <a:latin typeface="Cambria Math" panose="02040503050406030204" pitchFamily="18" charset="0"/>
                                      <a:ea typeface="ＭＳ Ｐゴシック" charset="0"/>
                                    </a:rPr>
                                  </m:ctrlPr>
                                </m:fPr>
                                <m:num>
                                  <m:r>
                                    <a:rPr lang="en-US" sz="3200" b="1" i="1" smtClean="0">
                                      <a:solidFill>
                                        <a:srgbClr val="0070C0"/>
                                      </a:solidFill>
                                      <a:latin typeface="Cambria Math" panose="02040503050406030204" pitchFamily="18" charset="0"/>
                                      <a:ea typeface="ＭＳ Ｐゴシック" charset="0"/>
                                      <a:cs typeface="ＭＳ Ｐゴシック" charset="0"/>
                                    </a:rPr>
                                    <m:t>𝜶</m:t>
                                  </m:r>
                                </m:num>
                                <m:den>
                                  <m:r>
                                    <a:rPr lang="en-US" sz="3200" b="1" i="1" smtClean="0">
                                      <a:latin typeface="Cambria Math" panose="02040503050406030204" pitchFamily="18" charset="0"/>
                                      <a:ea typeface="ＭＳ Ｐゴシック" charset="0"/>
                                    </a:rPr>
                                    <m:t>𝟐</m:t>
                                  </m:r>
                                </m:den>
                              </m:f>
                            </m:e>
                          </m:func>
                          <m:r>
                            <a:rPr lang="en-US" sz="3200" b="1" i="1" smtClean="0">
                              <a:latin typeface="Cambria Math" panose="02040503050406030204" pitchFamily="18" charset="0"/>
                              <a:ea typeface="ＭＳ Ｐゴシック" charset="0"/>
                              <a:cs typeface="ＭＳ Ｐゴシック" charset="0"/>
                            </a:rPr>
                            <m:t>)</m:t>
                          </m:r>
                        </m:e>
                      </m:rad>
                      <m:rad>
                        <m:radPr>
                          <m:degHide m:val="on"/>
                          <m:ctrlPr>
                            <a:rPr lang="en-US" sz="3200" b="1" i="1">
                              <a:latin typeface="Cambria Math" panose="02040503050406030204" pitchFamily="18" charset="0"/>
                              <a:ea typeface="ＭＳ Ｐゴシック" charset="0"/>
                              <a:cs typeface="ＭＳ Ｐゴシック" charset="0"/>
                            </a:rPr>
                          </m:ctrlPr>
                        </m:radPr>
                        <m:deg/>
                        <m:e>
                          <m:f>
                            <m:fPr>
                              <m:ctrlPr>
                                <a:rPr lang="en-US" sz="3200" b="1" i="1" smtClean="0">
                                  <a:latin typeface="Cambria Math" panose="02040503050406030204" pitchFamily="18" charset="0"/>
                                  <a:ea typeface="ＭＳ Ｐゴシック" charset="0"/>
                                  <a:cs typeface="ＭＳ Ｐゴシック" charset="0"/>
                                </a:rPr>
                              </m:ctrlPr>
                            </m:fPr>
                            <m:num>
                              <m:r>
                                <a:rPr lang="en-US" sz="3200" b="1" i="1" smtClean="0">
                                  <a:solidFill>
                                    <a:srgbClr val="0070C0"/>
                                  </a:solidFill>
                                  <a:latin typeface="Cambria Math" panose="02040503050406030204" pitchFamily="18" charset="0"/>
                                  <a:ea typeface="ＭＳ Ｐゴシック" charset="0"/>
                                  <a:cs typeface="ＭＳ Ｐゴシック" charset="0"/>
                                </a:rPr>
                                <m:t>𝒏</m:t>
                              </m:r>
                              <m:r>
                                <a:rPr lang="en-US" sz="3200" b="1" i="1">
                                  <a:latin typeface="Cambria Math" panose="02040503050406030204" pitchFamily="18" charset="0"/>
                                  <a:ea typeface="ＭＳ Ｐゴシック" charset="0"/>
                                  <a:cs typeface="ＭＳ Ｐゴシック" charset="0"/>
                                </a:rPr>
                                <m:t>+</m:t>
                              </m:r>
                              <m:r>
                                <a:rPr lang="en-US" sz="3200" b="1" i="1" smtClean="0">
                                  <a:solidFill>
                                    <a:srgbClr val="0070C0"/>
                                  </a:solidFill>
                                  <a:latin typeface="Cambria Math" panose="02040503050406030204" pitchFamily="18" charset="0"/>
                                  <a:ea typeface="ＭＳ Ｐゴシック" charset="0"/>
                                  <a:cs typeface="ＭＳ Ｐゴシック" charset="0"/>
                                </a:rPr>
                                <m:t>𝒎</m:t>
                              </m:r>
                            </m:num>
                            <m:den>
                              <m:r>
                                <a:rPr lang="en-US" sz="3200" b="1" i="1" smtClean="0">
                                  <a:solidFill>
                                    <a:srgbClr val="0070C0"/>
                                  </a:solidFill>
                                  <a:latin typeface="Cambria Math" panose="02040503050406030204" pitchFamily="18" charset="0"/>
                                  <a:ea typeface="ＭＳ Ｐゴシック" charset="0"/>
                                  <a:cs typeface="ＭＳ Ｐゴシック" charset="0"/>
                                </a:rPr>
                                <m:t>𝒏𝒎</m:t>
                              </m:r>
                            </m:den>
                          </m:f>
                        </m:e>
                      </m:rad>
                    </m:oMath>
                  </m:oMathPara>
                </a14:m>
                <a:endParaRPr lang="en-US" sz="2800" b="1" dirty="0"/>
              </a:p>
            </p:txBody>
          </p:sp>
        </mc:Choice>
        <mc:Fallback xmlns="">
          <p:sp>
            <p:nvSpPr>
              <p:cNvPr id="5" name="Rectangle 4">
                <a:extLst>
                  <a:ext uri="{FF2B5EF4-FFF2-40B4-BE49-F238E27FC236}">
                    <a16:creationId xmlns:a16="http://schemas.microsoft.com/office/drawing/2014/main" id="{B4CCFD92-0A86-54D9-BBF1-87FAAB056EEF}"/>
                  </a:ext>
                </a:extLst>
              </p:cNvPr>
              <p:cNvSpPr>
                <a:spLocks noRot="1" noChangeAspect="1" noMove="1" noResize="1" noEditPoints="1" noAdjustHandles="1" noChangeArrowheads="1" noChangeShapeType="1" noTextEdit="1"/>
              </p:cNvSpPr>
              <p:nvPr/>
            </p:nvSpPr>
            <p:spPr>
              <a:xfrm>
                <a:off x="2653181" y="4152376"/>
                <a:ext cx="4678351" cy="1564274"/>
              </a:xfrm>
              <a:prstGeom prst="rect">
                <a:avLst/>
              </a:prstGeom>
              <a:blipFill>
                <a:blip r:embed="rId4"/>
                <a:stretch>
                  <a:fillRect/>
                </a:stretch>
              </a:blipFill>
              <a:ln w="19050">
                <a:solidFill>
                  <a:srgbClr val="000000"/>
                </a:solidFill>
              </a:ln>
            </p:spPr>
            <p:txBody>
              <a:bodyPr/>
              <a:lstStyle/>
              <a:p>
                <a:r>
                  <a:rPr lang="en-US">
                    <a:noFill/>
                  </a:rPr>
                  <a:t> </a:t>
                </a:r>
              </a:p>
            </p:txBody>
          </p:sp>
        </mc:Fallback>
      </mc:AlternateContent>
      <p:sp>
        <p:nvSpPr>
          <p:cNvPr id="6" name="TextBox 5">
            <a:extLst>
              <a:ext uri="{FF2B5EF4-FFF2-40B4-BE49-F238E27FC236}">
                <a16:creationId xmlns:a16="http://schemas.microsoft.com/office/drawing/2014/main" id="{9BA89C90-4614-9570-0E40-C049B23BE10A}"/>
              </a:ext>
            </a:extLst>
          </p:cNvPr>
          <p:cNvSpPr txBox="1"/>
          <p:nvPr/>
        </p:nvSpPr>
        <p:spPr>
          <a:xfrm>
            <a:off x="2442939" y="5716650"/>
            <a:ext cx="6458191" cy="1077218"/>
          </a:xfrm>
          <a:prstGeom prst="rect">
            <a:avLst/>
          </a:prstGeom>
          <a:noFill/>
        </p:spPr>
        <p:txBody>
          <a:bodyPr wrap="square" rtlCol="0">
            <a:spAutoFit/>
          </a:bodyPr>
          <a:lstStyle/>
          <a:p>
            <a:r>
              <a:rPr lang="en-US" sz="3200" dirty="0"/>
              <a:t>Where </a:t>
            </a:r>
            <a:r>
              <a:rPr lang="el-GR" sz="3200" b="1" i="1" dirty="0"/>
              <a:t>α</a:t>
            </a:r>
            <a:r>
              <a:rPr lang="en-US" sz="3200" dirty="0"/>
              <a:t> is the significance level, </a:t>
            </a:r>
          </a:p>
          <a:p>
            <a:r>
              <a:rPr lang="en-US" sz="3200" dirty="0"/>
              <a:t>and </a:t>
            </a:r>
            <a:r>
              <a:rPr lang="en-US" sz="3200" b="1" i="1" dirty="0"/>
              <a:t>n</a:t>
            </a:r>
            <a:r>
              <a:rPr lang="en-US" sz="3200" i="1" dirty="0"/>
              <a:t> </a:t>
            </a:r>
            <a:r>
              <a:rPr lang="en-US" sz="3200" dirty="0"/>
              <a:t>and </a:t>
            </a:r>
            <a:r>
              <a:rPr lang="en-US" sz="3200" b="1" i="1" dirty="0"/>
              <a:t>m</a:t>
            </a:r>
            <a:r>
              <a:rPr lang="en-US" sz="3200" dirty="0"/>
              <a:t> are the two sample sizes</a:t>
            </a:r>
          </a:p>
        </p:txBody>
      </p:sp>
      <p:sp>
        <p:nvSpPr>
          <p:cNvPr id="7" name="TextBox 6">
            <a:extLst>
              <a:ext uri="{FF2B5EF4-FFF2-40B4-BE49-F238E27FC236}">
                <a16:creationId xmlns:a16="http://schemas.microsoft.com/office/drawing/2014/main" id="{E5DFF64E-3275-9999-7CA1-134C38E2029E}"/>
              </a:ext>
            </a:extLst>
          </p:cNvPr>
          <p:cNvSpPr txBox="1"/>
          <p:nvPr/>
        </p:nvSpPr>
        <p:spPr>
          <a:xfrm>
            <a:off x="2866904" y="3614149"/>
            <a:ext cx="6458191" cy="584775"/>
          </a:xfrm>
          <a:prstGeom prst="rect">
            <a:avLst/>
          </a:prstGeom>
          <a:noFill/>
        </p:spPr>
        <p:txBody>
          <a:bodyPr wrap="square" rtlCol="0">
            <a:spAutoFit/>
          </a:bodyPr>
          <a:lstStyle/>
          <a:p>
            <a:r>
              <a:rPr lang="en-US" sz="3200" dirty="0"/>
              <a:t>D = critical K-S test value</a:t>
            </a:r>
          </a:p>
        </p:txBody>
      </p:sp>
      <p:sp>
        <p:nvSpPr>
          <p:cNvPr id="8" name="Slide Number Placeholder 7">
            <a:extLst>
              <a:ext uri="{FF2B5EF4-FFF2-40B4-BE49-F238E27FC236}">
                <a16:creationId xmlns:a16="http://schemas.microsoft.com/office/drawing/2014/main" id="{FD4EA03D-DE88-C1FE-5FAB-795DF06D5A72}"/>
              </a:ext>
            </a:extLst>
          </p:cNvPr>
          <p:cNvSpPr>
            <a:spLocks noGrp="1"/>
          </p:cNvSpPr>
          <p:nvPr>
            <p:ph type="sldNum" sz="quarter" idx="12"/>
          </p:nvPr>
        </p:nvSpPr>
        <p:spPr/>
        <p:txBody>
          <a:bodyPr/>
          <a:lstStyle/>
          <a:p>
            <a:fld id="{5F6E19EC-C981-4348-A588-FAD292F64A47}" type="slidenum">
              <a:rPr lang="en-US" smtClean="0"/>
              <a:t>17</a:t>
            </a:fld>
            <a:endParaRPr lang="en-US"/>
          </a:p>
        </p:txBody>
      </p:sp>
      <p:sp>
        <p:nvSpPr>
          <p:cNvPr id="9" name="TextBox 8">
            <a:extLst>
              <a:ext uri="{FF2B5EF4-FFF2-40B4-BE49-F238E27FC236}">
                <a16:creationId xmlns:a16="http://schemas.microsoft.com/office/drawing/2014/main" id="{6E377AC1-3693-3584-FA7D-0512C3477EC5}"/>
              </a:ext>
            </a:extLst>
          </p:cNvPr>
          <p:cNvSpPr txBox="1"/>
          <p:nvPr/>
        </p:nvSpPr>
        <p:spPr>
          <a:xfrm>
            <a:off x="8898367" y="622980"/>
            <a:ext cx="2829032" cy="1384995"/>
          </a:xfrm>
          <a:prstGeom prst="rect">
            <a:avLst/>
          </a:prstGeom>
          <a:noFill/>
        </p:spPr>
        <p:txBody>
          <a:bodyPr wrap="square" rtlCol="0">
            <a:spAutoFit/>
          </a:bodyPr>
          <a:lstStyle/>
          <a:p>
            <a:pPr algn="ctr"/>
            <a:r>
              <a:rPr lang="en-US" sz="2800" b="1" dirty="0">
                <a:solidFill>
                  <a:srgbClr val="FFC000"/>
                </a:solidFill>
                <a:effectLst/>
                <a:latin typeface="Calibri" panose="020F0502020204030204" pitchFamily="34" charset="0"/>
                <a:cs typeface="Calibri" panose="020F0502020204030204" pitchFamily="34" charset="0"/>
              </a:rPr>
              <a:t>Review from Parametric Modeling Lecture</a:t>
            </a:r>
          </a:p>
        </p:txBody>
      </p:sp>
    </p:spTree>
    <p:extLst>
      <p:ext uri="{BB962C8B-B14F-4D97-AF65-F5344CB8AC3E}">
        <p14:creationId xmlns:p14="http://schemas.microsoft.com/office/powerpoint/2010/main" val="777246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FC5A7-8592-CC40-50BC-7C54A1913842}"/>
              </a:ext>
            </a:extLst>
          </p:cNvPr>
          <p:cNvSpPr>
            <a:spLocks noGrp="1"/>
          </p:cNvSpPr>
          <p:nvPr>
            <p:ph type="title"/>
          </p:nvPr>
        </p:nvSpPr>
        <p:spPr/>
        <p:txBody>
          <a:bodyPr/>
          <a:lstStyle/>
          <a:p>
            <a:r>
              <a:rPr lang="en-US" dirty="0"/>
              <a:t>Kolmogorov-Smirnov (K-S) Test</a:t>
            </a:r>
          </a:p>
        </p:txBody>
      </p:sp>
      <p:sp>
        <p:nvSpPr>
          <p:cNvPr id="4" name="TextBox 3">
            <a:extLst>
              <a:ext uri="{FF2B5EF4-FFF2-40B4-BE49-F238E27FC236}">
                <a16:creationId xmlns:a16="http://schemas.microsoft.com/office/drawing/2014/main" id="{53426439-2626-B418-270D-967C77ACF1C8}"/>
              </a:ext>
            </a:extLst>
          </p:cNvPr>
          <p:cNvSpPr txBox="1"/>
          <p:nvPr/>
        </p:nvSpPr>
        <p:spPr>
          <a:xfrm>
            <a:off x="792779" y="1814234"/>
            <a:ext cx="7484199" cy="523220"/>
          </a:xfrm>
          <a:prstGeom prst="rect">
            <a:avLst/>
          </a:prstGeom>
          <a:noFill/>
          <a:ln w="22225">
            <a:solidFill>
              <a:srgbClr val="000000"/>
            </a:solidFill>
          </a:ln>
        </p:spPr>
        <p:txBody>
          <a:bodyPr wrap="square" rtlCol="0">
            <a:spAutoFit/>
          </a:bodyPr>
          <a:lstStyle/>
          <a:p>
            <a:r>
              <a:rPr lang="en-US" sz="2800" b="1" dirty="0" err="1">
                <a:solidFill>
                  <a:srgbClr val="0070C0"/>
                </a:solidFill>
              </a:rPr>
              <a:t>D</a:t>
            </a:r>
            <a:r>
              <a:rPr lang="en-US" sz="2800" b="1" baseline="-25000" dirty="0" err="1">
                <a:solidFill>
                  <a:srgbClr val="0070C0"/>
                </a:solidFill>
              </a:rPr>
              <a:t>n,m</a:t>
            </a:r>
            <a:r>
              <a:rPr lang="en-US" sz="2800" dirty="0">
                <a:solidFill>
                  <a:srgbClr val="0070C0"/>
                </a:solidFill>
              </a:rPr>
              <a:t> = Maximum difference between two samples</a:t>
            </a:r>
            <a:endParaRPr lang="en-US" sz="2400" dirty="0"/>
          </a:p>
        </p:txBody>
      </p:sp>
      <p:sp>
        <p:nvSpPr>
          <p:cNvPr id="5" name="TextBox 4">
            <a:extLst>
              <a:ext uri="{FF2B5EF4-FFF2-40B4-BE49-F238E27FC236}">
                <a16:creationId xmlns:a16="http://schemas.microsoft.com/office/drawing/2014/main" id="{C0C70142-DD2B-7E63-38FD-263E666C8D90}"/>
              </a:ext>
            </a:extLst>
          </p:cNvPr>
          <p:cNvSpPr txBox="1"/>
          <p:nvPr/>
        </p:nvSpPr>
        <p:spPr>
          <a:xfrm>
            <a:off x="7319691" y="2461002"/>
            <a:ext cx="4772627" cy="4031873"/>
          </a:xfrm>
          <a:prstGeom prst="rect">
            <a:avLst/>
          </a:prstGeom>
          <a:noFill/>
        </p:spPr>
        <p:txBody>
          <a:bodyPr wrap="square" rtlCol="0">
            <a:spAutoFit/>
          </a:bodyPr>
          <a:lstStyle/>
          <a:p>
            <a:pPr algn="ctr"/>
            <a:r>
              <a:rPr lang="en-US" sz="3200" dirty="0">
                <a:solidFill>
                  <a:srgbClr val="0070C0"/>
                </a:solidFill>
              </a:rPr>
              <a:t>If </a:t>
            </a:r>
            <a:r>
              <a:rPr lang="en-US" sz="3200" dirty="0" err="1">
                <a:solidFill>
                  <a:srgbClr val="0070C0"/>
                </a:solidFill>
              </a:rPr>
              <a:t>D</a:t>
            </a:r>
            <a:r>
              <a:rPr lang="en-US" sz="3200" baseline="-25000" dirty="0" err="1">
                <a:solidFill>
                  <a:srgbClr val="0070C0"/>
                </a:solidFill>
              </a:rPr>
              <a:t>n,m</a:t>
            </a:r>
            <a:r>
              <a:rPr lang="en-US" sz="3200" dirty="0">
                <a:solidFill>
                  <a:srgbClr val="0070C0"/>
                </a:solidFill>
              </a:rPr>
              <a:t> &lt; D,</a:t>
            </a:r>
          </a:p>
          <a:p>
            <a:pPr algn="ctr"/>
            <a:r>
              <a:rPr lang="en-US" sz="3200" dirty="0">
                <a:solidFill>
                  <a:srgbClr val="0070C0"/>
                </a:solidFill>
              </a:rPr>
              <a:t>Accept Null Hypothesis;</a:t>
            </a:r>
          </a:p>
          <a:p>
            <a:pPr algn="ctr"/>
            <a:r>
              <a:rPr lang="en-US" sz="3200" dirty="0">
                <a:solidFill>
                  <a:srgbClr val="0070C0"/>
                </a:solidFill>
              </a:rPr>
              <a:t>Same Population Dist.</a:t>
            </a:r>
          </a:p>
          <a:p>
            <a:pPr algn="ctr"/>
            <a:endParaRPr lang="en-US" sz="3200" dirty="0">
              <a:solidFill>
                <a:srgbClr val="0070C0"/>
              </a:solidFill>
            </a:endParaRPr>
          </a:p>
          <a:p>
            <a:pPr algn="ctr"/>
            <a:r>
              <a:rPr lang="en-US" sz="3200" dirty="0">
                <a:solidFill>
                  <a:srgbClr val="0070C0"/>
                </a:solidFill>
              </a:rPr>
              <a:t>If </a:t>
            </a:r>
            <a:r>
              <a:rPr lang="en-US" sz="3200" dirty="0" err="1">
                <a:solidFill>
                  <a:srgbClr val="0070C0"/>
                </a:solidFill>
              </a:rPr>
              <a:t>D</a:t>
            </a:r>
            <a:r>
              <a:rPr lang="en-US" sz="3200" baseline="-25000" dirty="0" err="1">
                <a:solidFill>
                  <a:srgbClr val="0070C0"/>
                </a:solidFill>
              </a:rPr>
              <a:t>n,m</a:t>
            </a:r>
            <a:r>
              <a:rPr lang="en-US" sz="3200" dirty="0">
                <a:solidFill>
                  <a:srgbClr val="0070C0"/>
                </a:solidFill>
              </a:rPr>
              <a:t> &gt; D,</a:t>
            </a:r>
          </a:p>
          <a:p>
            <a:pPr algn="ctr"/>
            <a:r>
              <a:rPr lang="en-US" sz="3200" dirty="0">
                <a:solidFill>
                  <a:srgbClr val="0070C0"/>
                </a:solidFill>
              </a:rPr>
              <a:t>Reject Null Hypothesis;</a:t>
            </a:r>
          </a:p>
          <a:p>
            <a:pPr algn="ctr"/>
            <a:r>
              <a:rPr lang="en-US" sz="3200" dirty="0">
                <a:solidFill>
                  <a:srgbClr val="0070C0"/>
                </a:solidFill>
              </a:rPr>
              <a:t>Regulation is appreciable</a:t>
            </a:r>
          </a:p>
          <a:p>
            <a:pPr algn="ctr"/>
            <a:endParaRPr lang="en-US" sz="3200" dirty="0">
              <a:solidFill>
                <a:srgbClr val="0070C0"/>
              </a:solidFill>
            </a:endParaRPr>
          </a:p>
        </p:txBody>
      </p:sp>
      <p:pic>
        <p:nvPicPr>
          <p:cNvPr id="6" name="Picture 5">
            <a:extLst>
              <a:ext uri="{FF2B5EF4-FFF2-40B4-BE49-F238E27FC236}">
                <a16:creationId xmlns:a16="http://schemas.microsoft.com/office/drawing/2014/main" id="{2AF197B3-A6E8-5EDC-2FE3-4B359EB5A0EC}"/>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738781" y="2461001"/>
            <a:ext cx="5514581" cy="40318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6E44D60E-5DC9-B847-7DBC-720E468DBBFE}"/>
              </a:ext>
            </a:extLst>
          </p:cNvPr>
          <p:cNvSpPr txBox="1"/>
          <p:nvPr/>
        </p:nvSpPr>
        <p:spPr>
          <a:xfrm>
            <a:off x="4756651" y="4409730"/>
            <a:ext cx="879675" cy="461665"/>
          </a:xfrm>
          <a:prstGeom prst="rect">
            <a:avLst/>
          </a:prstGeom>
          <a:noFill/>
        </p:spPr>
        <p:txBody>
          <a:bodyPr wrap="square" rtlCol="0">
            <a:spAutoFit/>
          </a:bodyPr>
          <a:lstStyle/>
          <a:p>
            <a:r>
              <a:rPr lang="en-US" sz="2400" b="1" dirty="0" err="1"/>
              <a:t>D</a:t>
            </a:r>
            <a:r>
              <a:rPr lang="en-US" sz="2400" b="1" baseline="-25000" dirty="0" err="1"/>
              <a:t>n,m</a:t>
            </a:r>
            <a:endParaRPr lang="en-US" sz="2400" b="1" baseline="-25000" dirty="0"/>
          </a:p>
        </p:txBody>
      </p:sp>
      <p:cxnSp>
        <p:nvCxnSpPr>
          <p:cNvPr id="10" name="Straight Arrow Connector 9">
            <a:extLst>
              <a:ext uri="{FF2B5EF4-FFF2-40B4-BE49-F238E27FC236}">
                <a16:creationId xmlns:a16="http://schemas.microsoft.com/office/drawing/2014/main" id="{A6280DA3-1CF5-09C4-2EC4-C546BF8C31A0}"/>
              </a:ext>
            </a:extLst>
          </p:cNvPr>
          <p:cNvCxnSpPr>
            <a:cxnSpLocks/>
          </p:cNvCxnSpPr>
          <p:nvPr/>
        </p:nvCxnSpPr>
        <p:spPr>
          <a:xfrm>
            <a:off x="4012936" y="4448205"/>
            <a:ext cx="1691403"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336AF95D-62D4-9773-3716-852B946E89AC}"/>
              </a:ext>
            </a:extLst>
          </p:cNvPr>
          <p:cNvSpPr>
            <a:spLocks noGrp="1"/>
          </p:cNvSpPr>
          <p:nvPr>
            <p:ph type="sldNum" sz="quarter" idx="12"/>
          </p:nvPr>
        </p:nvSpPr>
        <p:spPr/>
        <p:txBody>
          <a:bodyPr/>
          <a:lstStyle/>
          <a:p>
            <a:fld id="{5F6E19EC-C981-4348-A588-FAD292F64A47}" type="slidenum">
              <a:rPr lang="en-US" smtClean="0"/>
              <a:t>18</a:t>
            </a:fld>
            <a:endParaRPr lang="en-US"/>
          </a:p>
        </p:txBody>
      </p:sp>
    </p:spTree>
    <p:extLst>
      <p:ext uri="{BB962C8B-B14F-4D97-AF65-F5344CB8AC3E}">
        <p14:creationId xmlns:p14="http://schemas.microsoft.com/office/powerpoint/2010/main" val="1350662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2EE5C-B46D-7BF3-AED4-212F9D42285F}"/>
              </a:ext>
            </a:extLst>
          </p:cNvPr>
          <p:cNvSpPr>
            <a:spLocks noGrp="1"/>
          </p:cNvSpPr>
          <p:nvPr>
            <p:ph type="title"/>
          </p:nvPr>
        </p:nvSpPr>
        <p:spPr/>
        <p:txBody>
          <a:bodyPr/>
          <a:lstStyle/>
          <a:p>
            <a:r>
              <a:rPr lang="en-US" dirty="0"/>
              <a:t>Kolmogorov-Smirnov (K-S) Test</a:t>
            </a:r>
          </a:p>
        </p:txBody>
      </p:sp>
      <p:sp>
        <p:nvSpPr>
          <p:cNvPr id="3" name="Content Placeholder 2">
            <a:extLst>
              <a:ext uri="{FF2B5EF4-FFF2-40B4-BE49-F238E27FC236}">
                <a16:creationId xmlns:a16="http://schemas.microsoft.com/office/drawing/2014/main" id="{ADB9D419-8EDD-554C-D7BA-DD895C7740E0}"/>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EFF308F6-C158-7673-4376-EF6EE4FBBC80}"/>
              </a:ext>
            </a:extLst>
          </p:cNvPr>
          <p:cNvPicPr>
            <a:picLocks noChangeAspect="1"/>
          </p:cNvPicPr>
          <p:nvPr/>
        </p:nvPicPr>
        <p:blipFill>
          <a:blip r:embed="rId3"/>
          <a:stretch>
            <a:fillRect/>
          </a:stretch>
        </p:blipFill>
        <p:spPr>
          <a:xfrm>
            <a:off x="2828481" y="1825625"/>
            <a:ext cx="6608425" cy="4855958"/>
          </a:xfrm>
          <a:prstGeom prst="rect">
            <a:avLst/>
          </a:prstGeom>
        </p:spPr>
      </p:pic>
      <p:sp>
        <p:nvSpPr>
          <p:cNvPr id="5" name="Slide Number Placeholder 4">
            <a:extLst>
              <a:ext uri="{FF2B5EF4-FFF2-40B4-BE49-F238E27FC236}">
                <a16:creationId xmlns:a16="http://schemas.microsoft.com/office/drawing/2014/main" id="{ED61AFA5-BA18-27F3-690A-59CE31E60F15}"/>
              </a:ext>
            </a:extLst>
          </p:cNvPr>
          <p:cNvSpPr>
            <a:spLocks noGrp="1"/>
          </p:cNvSpPr>
          <p:nvPr>
            <p:ph type="sldNum" sz="quarter" idx="12"/>
          </p:nvPr>
        </p:nvSpPr>
        <p:spPr/>
        <p:txBody>
          <a:bodyPr/>
          <a:lstStyle/>
          <a:p>
            <a:fld id="{5F6E19EC-C981-4348-A588-FAD292F64A47}" type="slidenum">
              <a:rPr lang="en-US" smtClean="0"/>
              <a:t>19</a:t>
            </a:fld>
            <a:endParaRPr lang="en-US"/>
          </a:p>
        </p:txBody>
      </p:sp>
    </p:spTree>
    <p:extLst>
      <p:ext uri="{BB962C8B-B14F-4D97-AF65-F5344CB8AC3E}">
        <p14:creationId xmlns:p14="http://schemas.microsoft.com/office/powerpoint/2010/main" val="1189271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0" y="1825625"/>
            <a:ext cx="4816424" cy="4351338"/>
          </a:xfrm>
        </p:spPr>
        <p:txBody>
          <a:bodyPr/>
          <a:lstStyle/>
          <a:p>
            <a:pPr marL="514350" indent="-514350">
              <a:buFont typeface="+mj-lt"/>
              <a:buAutoNum type="arabicPeriod"/>
            </a:pPr>
            <a:r>
              <a:rPr lang="en-US" dirty="0"/>
              <a:t>Purpose of using unregulated data</a:t>
            </a:r>
          </a:p>
          <a:p>
            <a:pPr marL="514350" indent="-514350">
              <a:buFont typeface="+mj-lt"/>
              <a:buAutoNum type="arabicPeriod"/>
            </a:pPr>
            <a:r>
              <a:rPr lang="en-US" dirty="0"/>
              <a:t>Identifying appreciable regulation</a:t>
            </a:r>
          </a:p>
          <a:p>
            <a:pPr marL="514350" indent="-514350">
              <a:buFont typeface="+mj-lt"/>
              <a:buAutoNum type="arabicPeriod"/>
            </a:pPr>
            <a:r>
              <a:rPr lang="en-US" dirty="0"/>
              <a:t>Methods for developing unregulated time-series</a:t>
            </a:r>
          </a:p>
        </p:txBody>
      </p:sp>
      <p:sp>
        <p:nvSpPr>
          <p:cNvPr id="13" name="Slide Number Placeholder 12">
            <a:extLst>
              <a:ext uri="{FF2B5EF4-FFF2-40B4-BE49-F238E27FC236}">
                <a16:creationId xmlns:a16="http://schemas.microsoft.com/office/drawing/2014/main" id="{A3CF891D-0A2C-6EDA-4077-58E02A31D98E}"/>
              </a:ext>
            </a:extLst>
          </p:cNvPr>
          <p:cNvSpPr>
            <a:spLocks noGrp="1"/>
          </p:cNvSpPr>
          <p:nvPr>
            <p:ph type="sldNum" sz="quarter" idx="12"/>
          </p:nvPr>
        </p:nvSpPr>
        <p:spPr/>
        <p:txBody>
          <a:bodyPr/>
          <a:lstStyle/>
          <a:p>
            <a:fld id="{5F6E19EC-C981-4348-A588-FAD292F64A47}" type="slidenum">
              <a:rPr lang="en-US" smtClean="0"/>
              <a:t>2</a:t>
            </a:fld>
            <a:endParaRPr lang="en-US"/>
          </a:p>
        </p:txBody>
      </p:sp>
      <p:pic>
        <p:nvPicPr>
          <p:cNvPr id="14" name="Picture 4">
            <a:extLst>
              <a:ext uri="{FF2B5EF4-FFF2-40B4-BE49-F238E27FC236}">
                <a16:creationId xmlns:a16="http://schemas.microsoft.com/office/drawing/2014/main" id="{794A24C3-CE85-0AE2-AFF5-11EF259C45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8960" y="1451762"/>
            <a:ext cx="5883280" cy="4066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3319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C2C0B-8217-14A8-4D43-03B421DBB5FB}"/>
              </a:ext>
            </a:extLst>
          </p:cNvPr>
          <p:cNvSpPr>
            <a:spLocks noGrp="1"/>
          </p:cNvSpPr>
          <p:nvPr>
            <p:ph type="title"/>
          </p:nvPr>
        </p:nvSpPr>
        <p:spPr/>
        <p:txBody>
          <a:bodyPr/>
          <a:lstStyle/>
          <a:p>
            <a:r>
              <a:rPr lang="en-US" dirty="0"/>
              <a:t>Step-wise Function Example</a:t>
            </a:r>
          </a:p>
        </p:txBody>
      </p:sp>
      <p:sp>
        <p:nvSpPr>
          <p:cNvPr id="3" name="Content Placeholder 2">
            <a:extLst>
              <a:ext uri="{FF2B5EF4-FFF2-40B4-BE49-F238E27FC236}">
                <a16:creationId xmlns:a16="http://schemas.microsoft.com/office/drawing/2014/main" id="{7383E729-4480-01E6-8F1D-D7C45C359B5C}"/>
              </a:ext>
            </a:extLst>
          </p:cNvPr>
          <p:cNvSpPr>
            <a:spLocks noGrp="1"/>
          </p:cNvSpPr>
          <p:nvPr>
            <p:ph idx="1"/>
          </p:nvPr>
        </p:nvSpPr>
        <p:spPr/>
        <p:txBody>
          <a:bodyPr/>
          <a:lstStyle/>
          <a:p>
            <a:endParaRPr lang="en-US"/>
          </a:p>
        </p:txBody>
      </p:sp>
      <p:grpSp>
        <p:nvGrpSpPr>
          <p:cNvPr id="15" name="Group 14">
            <a:extLst>
              <a:ext uri="{FF2B5EF4-FFF2-40B4-BE49-F238E27FC236}">
                <a16:creationId xmlns:a16="http://schemas.microsoft.com/office/drawing/2014/main" id="{E0108500-E454-F7EF-D4B9-27A2CA811DAC}"/>
              </a:ext>
            </a:extLst>
          </p:cNvPr>
          <p:cNvGrpSpPr/>
          <p:nvPr/>
        </p:nvGrpSpPr>
        <p:grpSpPr>
          <a:xfrm>
            <a:off x="2351695" y="1825625"/>
            <a:ext cx="3441609" cy="4862589"/>
            <a:chOff x="1183271" y="1028700"/>
            <a:chExt cx="3960951" cy="5596359"/>
          </a:xfrm>
        </p:grpSpPr>
        <p:pic>
          <p:nvPicPr>
            <p:cNvPr id="8" name="Picture 7">
              <a:extLst>
                <a:ext uri="{FF2B5EF4-FFF2-40B4-BE49-F238E27FC236}">
                  <a16:creationId xmlns:a16="http://schemas.microsoft.com/office/drawing/2014/main" id="{00D85A68-B70A-EEB9-661A-774D63687443}"/>
                </a:ext>
              </a:extLst>
            </p:cNvPr>
            <p:cNvPicPr/>
            <p:nvPr/>
          </p:nvPicPr>
          <p:blipFill rotWithShape="1">
            <a:blip r:embed="rId3"/>
            <a:srcRect r="50705"/>
            <a:stretch/>
          </p:blipFill>
          <p:spPr>
            <a:xfrm>
              <a:off x="1183271" y="1028700"/>
              <a:ext cx="3960951" cy="5596359"/>
            </a:xfrm>
            <a:prstGeom prst="rect">
              <a:avLst/>
            </a:prstGeom>
          </p:spPr>
        </p:pic>
        <p:sp>
          <p:nvSpPr>
            <p:cNvPr id="9" name="Rectangle 8">
              <a:extLst>
                <a:ext uri="{FF2B5EF4-FFF2-40B4-BE49-F238E27FC236}">
                  <a16:creationId xmlns:a16="http://schemas.microsoft.com/office/drawing/2014/main" id="{5A0C67FC-2773-0EA3-27EC-5474754A61C9}"/>
                </a:ext>
              </a:extLst>
            </p:cNvPr>
            <p:cNvSpPr/>
            <p:nvPr/>
          </p:nvSpPr>
          <p:spPr>
            <a:xfrm>
              <a:off x="1527859" y="2200104"/>
              <a:ext cx="1516284" cy="4424955"/>
            </a:xfrm>
            <a:prstGeom prst="rect">
              <a:avLst/>
            </a:prstGeom>
            <a:solidFill>
              <a:srgbClr val="00B0F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A986A30F-C141-7783-8D92-9DF225A08385}"/>
              </a:ext>
            </a:extLst>
          </p:cNvPr>
          <p:cNvGrpSpPr/>
          <p:nvPr/>
        </p:nvGrpSpPr>
        <p:grpSpPr>
          <a:xfrm>
            <a:off x="6277371" y="1825625"/>
            <a:ext cx="2775120" cy="4862589"/>
            <a:chOff x="6561640" y="1109095"/>
            <a:chExt cx="3193889" cy="5596359"/>
          </a:xfrm>
        </p:grpSpPr>
        <p:pic>
          <p:nvPicPr>
            <p:cNvPr id="5" name="Picture 4">
              <a:extLst>
                <a:ext uri="{FF2B5EF4-FFF2-40B4-BE49-F238E27FC236}">
                  <a16:creationId xmlns:a16="http://schemas.microsoft.com/office/drawing/2014/main" id="{B3849D9C-CD59-568E-8137-F2CF98539634}"/>
                </a:ext>
              </a:extLst>
            </p:cNvPr>
            <p:cNvPicPr/>
            <p:nvPr/>
          </p:nvPicPr>
          <p:blipFill rotWithShape="1">
            <a:blip r:embed="rId3"/>
            <a:srcRect l="60396"/>
            <a:stretch/>
          </p:blipFill>
          <p:spPr>
            <a:xfrm>
              <a:off x="6573218" y="1109095"/>
              <a:ext cx="3182311" cy="5596359"/>
            </a:xfrm>
            <a:prstGeom prst="rect">
              <a:avLst/>
            </a:prstGeom>
          </p:spPr>
        </p:pic>
        <p:sp>
          <p:nvSpPr>
            <p:cNvPr id="6" name="Rectangle 5">
              <a:extLst>
                <a:ext uri="{FF2B5EF4-FFF2-40B4-BE49-F238E27FC236}">
                  <a16:creationId xmlns:a16="http://schemas.microsoft.com/office/drawing/2014/main" id="{3DD8C230-2B9D-76AC-46D8-21C146D151BE}"/>
                </a:ext>
              </a:extLst>
            </p:cNvPr>
            <p:cNvSpPr/>
            <p:nvPr/>
          </p:nvSpPr>
          <p:spPr>
            <a:xfrm>
              <a:off x="8553691" y="2985641"/>
              <a:ext cx="1201838" cy="785537"/>
            </a:xfrm>
            <a:prstGeom prst="rect">
              <a:avLst/>
            </a:prstGeom>
            <a:solidFill>
              <a:srgbClr val="FF00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27843522-BC52-23A6-EAB0-39D062E26355}"/>
                </a:ext>
              </a:extLst>
            </p:cNvPr>
            <p:cNvSpPr/>
            <p:nvPr/>
          </p:nvSpPr>
          <p:spPr>
            <a:xfrm>
              <a:off x="7164729" y="3373032"/>
              <a:ext cx="1388962" cy="785537"/>
            </a:xfrm>
            <a:prstGeom prst="rect">
              <a:avLst/>
            </a:prstGeom>
            <a:solidFill>
              <a:srgbClr val="FFC00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B4105B89-BC60-AD17-148C-B701EA845EE8}"/>
                </a:ext>
              </a:extLst>
            </p:cNvPr>
            <p:cNvSpPr/>
            <p:nvPr/>
          </p:nvSpPr>
          <p:spPr>
            <a:xfrm>
              <a:off x="6573217" y="3373032"/>
              <a:ext cx="3182311" cy="398146"/>
            </a:xfrm>
            <a:prstGeom prst="rect">
              <a:avLst/>
            </a:prstGeom>
            <a:solidFill>
              <a:srgbClr val="92D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62F7A3FF-B18C-9AFE-A245-F6077B697461}"/>
                </a:ext>
              </a:extLst>
            </p:cNvPr>
            <p:cNvSpPr/>
            <p:nvPr/>
          </p:nvSpPr>
          <p:spPr>
            <a:xfrm>
              <a:off x="6573217" y="4073796"/>
              <a:ext cx="3182311" cy="398146"/>
            </a:xfrm>
            <a:prstGeom prst="rect">
              <a:avLst/>
            </a:prstGeom>
            <a:solidFill>
              <a:srgbClr val="92D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A0E7444-1D4B-7B13-8265-2C6EA193C1EB}"/>
                </a:ext>
              </a:extLst>
            </p:cNvPr>
            <p:cNvSpPr/>
            <p:nvPr/>
          </p:nvSpPr>
          <p:spPr>
            <a:xfrm>
              <a:off x="6573216" y="4809563"/>
              <a:ext cx="3182311" cy="398146"/>
            </a:xfrm>
            <a:prstGeom prst="rect">
              <a:avLst/>
            </a:prstGeom>
            <a:solidFill>
              <a:srgbClr val="92D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E0AC5600-0133-BDF3-05B2-F5BD3E8EA247}"/>
                </a:ext>
              </a:extLst>
            </p:cNvPr>
            <p:cNvSpPr/>
            <p:nvPr/>
          </p:nvSpPr>
          <p:spPr>
            <a:xfrm>
              <a:off x="6561641" y="5519829"/>
              <a:ext cx="3182311" cy="398146"/>
            </a:xfrm>
            <a:prstGeom prst="rect">
              <a:avLst/>
            </a:prstGeom>
            <a:solidFill>
              <a:srgbClr val="92D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A9DD7820-4EA4-2878-6257-91B23F386EB6}"/>
                </a:ext>
              </a:extLst>
            </p:cNvPr>
            <p:cNvSpPr/>
            <p:nvPr/>
          </p:nvSpPr>
          <p:spPr>
            <a:xfrm>
              <a:off x="6561640" y="6246094"/>
              <a:ext cx="3182311" cy="398146"/>
            </a:xfrm>
            <a:prstGeom prst="rect">
              <a:avLst/>
            </a:prstGeom>
            <a:solidFill>
              <a:srgbClr val="92D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 name="Slide Number Placeholder 3">
            <a:extLst>
              <a:ext uri="{FF2B5EF4-FFF2-40B4-BE49-F238E27FC236}">
                <a16:creationId xmlns:a16="http://schemas.microsoft.com/office/drawing/2014/main" id="{F9CC578A-5DDD-EB66-4780-DC376963F2A5}"/>
              </a:ext>
            </a:extLst>
          </p:cNvPr>
          <p:cNvSpPr>
            <a:spLocks noGrp="1"/>
          </p:cNvSpPr>
          <p:nvPr>
            <p:ph type="sldNum" sz="quarter" idx="12"/>
          </p:nvPr>
        </p:nvSpPr>
        <p:spPr/>
        <p:txBody>
          <a:bodyPr/>
          <a:lstStyle/>
          <a:p>
            <a:fld id="{5F6E19EC-C981-4348-A588-FAD292F64A47}" type="slidenum">
              <a:rPr lang="en-US" smtClean="0"/>
              <a:t>20</a:t>
            </a:fld>
            <a:endParaRPr lang="en-US"/>
          </a:p>
        </p:txBody>
      </p:sp>
    </p:spTree>
    <p:extLst>
      <p:ext uri="{BB962C8B-B14F-4D97-AF65-F5344CB8AC3E}">
        <p14:creationId xmlns:p14="http://schemas.microsoft.com/office/powerpoint/2010/main" val="2828981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E562B-FA92-B7B9-34D2-CB4AFBC5ADFA}"/>
              </a:ext>
            </a:extLst>
          </p:cNvPr>
          <p:cNvSpPr>
            <a:spLocks noGrp="1"/>
          </p:cNvSpPr>
          <p:nvPr>
            <p:ph type="title"/>
          </p:nvPr>
        </p:nvSpPr>
        <p:spPr/>
        <p:txBody>
          <a:bodyPr/>
          <a:lstStyle/>
          <a:p>
            <a:r>
              <a:rPr lang="en-US" dirty="0"/>
              <a:t>Step-wise Function Example</a:t>
            </a:r>
          </a:p>
        </p:txBody>
      </p:sp>
      <p:sp>
        <p:nvSpPr>
          <p:cNvPr id="3" name="Content Placeholder 2">
            <a:extLst>
              <a:ext uri="{FF2B5EF4-FFF2-40B4-BE49-F238E27FC236}">
                <a16:creationId xmlns:a16="http://schemas.microsoft.com/office/drawing/2014/main" id="{B3FD607B-2E80-9935-C70B-1C973A279B2F}"/>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18858645-7208-DFCE-E013-1C4E0A5D7A8A}"/>
              </a:ext>
            </a:extLst>
          </p:cNvPr>
          <p:cNvPicPr>
            <a:picLocks noChangeAspect="1"/>
          </p:cNvPicPr>
          <p:nvPr/>
        </p:nvPicPr>
        <p:blipFill>
          <a:blip r:embed="rId3"/>
          <a:stretch>
            <a:fillRect/>
          </a:stretch>
        </p:blipFill>
        <p:spPr>
          <a:xfrm>
            <a:off x="342026" y="1632512"/>
            <a:ext cx="6160500" cy="4822727"/>
          </a:xfrm>
          <a:prstGeom prst="rect">
            <a:avLst/>
          </a:prstGeom>
        </p:spPr>
      </p:pic>
      <p:pic>
        <p:nvPicPr>
          <p:cNvPr id="8" name="Picture 7">
            <a:extLst>
              <a:ext uri="{FF2B5EF4-FFF2-40B4-BE49-F238E27FC236}">
                <a16:creationId xmlns:a16="http://schemas.microsoft.com/office/drawing/2014/main" id="{BFFF07B7-E1BE-17D3-D962-8E2325E800D2}"/>
              </a:ext>
            </a:extLst>
          </p:cNvPr>
          <p:cNvPicPr>
            <a:picLocks noChangeAspect="1"/>
          </p:cNvPicPr>
          <p:nvPr/>
        </p:nvPicPr>
        <p:blipFill>
          <a:blip r:embed="rId4"/>
          <a:stretch>
            <a:fillRect/>
          </a:stretch>
        </p:blipFill>
        <p:spPr>
          <a:xfrm>
            <a:off x="6681039" y="2149766"/>
            <a:ext cx="5420328" cy="3322556"/>
          </a:xfrm>
          <a:prstGeom prst="rect">
            <a:avLst/>
          </a:prstGeom>
        </p:spPr>
      </p:pic>
      <p:sp>
        <p:nvSpPr>
          <p:cNvPr id="9" name="Rectangle 8">
            <a:extLst>
              <a:ext uri="{FF2B5EF4-FFF2-40B4-BE49-F238E27FC236}">
                <a16:creationId xmlns:a16="http://schemas.microsoft.com/office/drawing/2014/main" id="{FF98A4F3-66E4-78BB-C180-6C983D95E02B}"/>
              </a:ext>
            </a:extLst>
          </p:cNvPr>
          <p:cNvSpPr/>
          <p:nvPr/>
        </p:nvSpPr>
        <p:spPr>
          <a:xfrm>
            <a:off x="6681039" y="4593350"/>
            <a:ext cx="5408753" cy="266218"/>
          </a:xfrm>
          <a:prstGeom prst="rect">
            <a:avLst/>
          </a:prstGeom>
          <a:solidFill>
            <a:srgbClr val="FFFF00">
              <a:alpha val="31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A4D293A7-CB91-205B-354C-642C9A92D5BC}"/>
              </a:ext>
            </a:extLst>
          </p:cNvPr>
          <p:cNvSpPr>
            <a:spLocks noGrp="1"/>
          </p:cNvSpPr>
          <p:nvPr>
            <p:ph type="sldNum" sz="quarter" idx="12"/>
          </p:nvPr>
        </p:nvSpPr>
        <p:spPr/>
        <p:txBody>
          <a:bodyPr/>
          <a:lstStyle/>
          <a:p>
            <a:fld id="{5F6E19EC-C981-4348-A588-FAD292F64A47}" type="slidenum">
              <a:rPr lang="en-US" smtClean="0"/>
              <a:t>21</a:t>
            </a:fld>
            <a:endParaRPr lang="en-US"/>
          </a:p>
        </p:txBody>
      </p:sp>
    </p:spTree>
    <p:extLst>
      <p:ext uri="{BB962C8B-B14F-4D97-AF65-F5344CB8AC3E}">
        <p14:creationId xmlns:p14="http://schemas.microsoft.com/office/powerpoint/2010/main" val="1501834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764F2-7603-4234-2CDF-DAE545D10EBA}"/>
              </a:ext>
            </a:extLst>
          </p:cNvPr>
          <p:cNvSpPr>
            <a:spLocks noGrp="1"/>
          </p:cNvSpPr>
          <p:nvPr>
            <p:ph type="title"/>
          </p:nvPr>
        </p:nvSpPr>
        <p:spPr/>
        <p:txBody>
          <a:bodyPr/>
          <a:lstStyle/>
          <a:p>
            <a:r>
              <a:rPr lang="en-US" dirty="0"/>
              <a:t>Example 2</a:t>
            </a:r>
          </a:p>
        </p:txBody>
      </p:sp>
      <p:sp>
        <p:nvSpPr>
          <p:cNvPr id="3" name="Content Placeholder 2">
            <a:extLst>
              <a:ext uri="{FF2B5EF4-FFF2-40B4-BE49-F238E27FC236}">
                <a16:creationId xmlns:a16="http://schemas.microsoft.com/office/drawing/2014/main" id="{6619068C-87EC-1A47-063A-675CE8E37204}"/>
              </a:ext>
            </a:extLst>
          </p:cNvPr>
          <p:cNvSpPr>
            <a:spLocks noGrp="1"/>
          </p:cNvSpPr>
          <p:nvPr>
            <p:ph idx="1"/>
          </p:nvPr>
        </p:nvSpPr>
        <p:spPr>
          <a:xfrm>
            <a:off x="399154" y="1847850"/>
            <a:ext cx="4129642" cy="4351338"/>
          </a:xfrm>
        </p:spPr>
        <p:txBody>
          <a:bodyPr/>
          <a:lstStyle/>
          <a:p>
            <a:r>
              <a:rPr lang="en-US" dirty="0"/>
              <a:t>Can separate the unregulated and regulation portions and plot them together</a:t>
            </a:r>
          </a:p>
          <a:p>
            <a:r>
              <a:rPr lang="en-US" dirty="0"/>
              <a:t>Should also investigate the watershed regulation</a:t>
            </a:r>
          </a:p>
          <a:p>
            <a:r>
              <a:rPr lang="en-US" dirty="0"/>
              <a:t>K-S Test</a:t>
            </a:r>
          </a:p>
        </p:txBody>
      </p:sp>
      <p:pic>
        <p:nvPicPr>
          <p:cNvPr id="6" name="Picture 5">
            <a:extLst>
              <a:ext uri="{FF2B5EF4-FFF2-40B4-BE49-F238E27FC236}">
                <a16:creationId xmlns:a16="http://schemas.microsoft.com/office/drawing/2014/main" id="{F7D33796-AF02-B33C-E74B-64DD80DF5626}"/>
              </a:ext>
            </a:extLst>
          </p:cNvPr>
          <p:cNvPicPr>
            <a:picLocks noChangeAspect="1"/>
          </p:cNvPicPr>
          <p:nvPr/>
        </p:nvPicPr>
        <p:blipFill>
          <a:blip r:embed="rId2"/>
          <a:stretch>
            <a:fillRect/>
          </a:stretch>
        </p:blipFill>
        <p:spPr>
          <a:xfrm>
            <a:off x="4528795" y="1248696"/>
            <a:ext cx="7264052" cy="5343963"/>
          </a:xfrm>
          <a:prstGeom prst="rect">
            <a:avLst/>
          </a:prstGeom>
        </p:spPr>
      </p:pic>
      <p:sp>
        <p:nvSpPr>
          <p:cNvPr id="7" name="TextBox 6">
            <a:extLst>
              <a:ext uri="{FF2B5EF4-FFF2-40B4-BE49-F238E27FC236}">
                <a16:creationId xmlns:a16="http://schemas.microsoft.com/office/drawing/2014/main" id="{49225522-EC82-D94E-DFC2-44D75CC58C24}"/>
              </a:ext>
            </a:extLst>
          </p:cNvPr>
          <p:cNvSpPr txBox="1"/>
          <p:nvPr/>
        </p:nvSpPr>
        <p:spPr>
          <a:xfrm>
            <a:off x="6045465" y="3077335"/>
            <a:ext cx="3044140" cy="400110"/>
          </a:xfrm>
          <a:prstGeom prst="rect">
            <a:avLst/>
          </a:prstGeom>
          <a:noFill/>
        </p:spPr>
        <p:txBody>
          <a:bodyPr wrap="square" rtlCol="0">
            <a:spAutoFit/>
          </a:bodyPr>
          <a:lstStyle/>
          <a:p>
            <a:r>
              <a:rPr lang="en-US" sz="2000" b="1" dirty="0">
                <a:solidFill>
                  <a:schemeClr val="accent6"/>
                </a:solidFill>
              </a:rPr>
              <a:t>Pre-Dam (Unregulated)</a:t>
            </a:r>
          </a:p>
        </p:txBody>
      </p:sp>
      <p:sp>
        <p:nvSpPr>
          <p:cNvPr id="8" name="TextBox 7">
            <a:extLst>
              <a:ext uri="{FF2B5EF4-FFF2-40B4-BE49-F238E27FC236}">
                <a16:creationId xmlns:a16="http://schemas.microsoft.com/office/drawing/2014/main" id="{1D15DD8B-1AD9-17BF-A7BC-2037739CE234}"/>
              </a:ext>
            </a:extLst>
          </p:cNvPr>
          <p:cNvSpPr txBox="1"/>
          <p:nvPr/>
        </p:nvSpPr>
        <p:spPr>
          <a:xfrm>
            <a:off x="7170139" y="4520387"/>
            <a:ext cx="3044140" cy="400110"/>
          </a:xfrm>
          <a:prstGeom prst="rect">
            <a:avLst/>
          </a:prstGeom>
          <a:noFill/>
        </p:spPr>
        <p:txBody>
          <a:bodyPr wrap="square" rtlCol="0">
            <a:spAutoFit/>
          </a:bodyPr>
          <a:lstStyle/>
          <a:p>
            <a:r>
              <a:rPr lang="en-US" sz="2000" b="1" dirty="0">
                <a:solidFill>
                  <a:srgbClr val="00B050"/>
                </a:solidFill>
              </a:rPr>
              <a:t>Post-Dam (Regulated)</a:t>
            </a:r>
          </a:p>
        </p:txBody>
      </p:sp>
      <p:sp>
        <p:nvSpPr>
          <p:cNvPr id="4" name="Slide Number Placeholder 3">
            <a:extLst>
              <a:ext uri="{FF2B5EF4-FFF2-40B4-BE49-F238E27FC236}">
                <a16:creationId xmlns:a16="http://schemas.microsoft.com/office/drawing/2014/main" id="{F43FF821-7AAA-983E-A1CC-911A9F85DCF4}"/>
              </a:ext>
            </a:extLst>
          </p:cNvPr>
          <p:cNvSpPr>
            <a:spLocks noGrp="1"/>
          </p:cNvSpPr>
          <p:nvPr>
            <p:ph type="sldNum" sz="quarter" idx="12"/>
          </p:nvPr>
        </p:nvSpPr>
        <p:spPr/>
        <p:txBody>
          <a:bodyPr/>
          <a:lstStyle/>
          <a:p>
            <a:fld id="{5F6E19EC-C981-4348-A588-FAD292F64A47}" type="slidenum">
              <a:rPr lang="en-US" smtClean="0"/>
              <a:t>22</a:t>
            </a:fld>
            <a:endParaRPr lang="en-US"/>
          </a:p>
        </p:txBody>
      </p:sp>
    </p:spTree>
    <p:extLst>
      <p:ext uri="{BB962C8B-B14F-4D97-AF65-F5344CB8AC3E}">
        <p14:creationId xmlns:p14="http://schemas.microsoft.com/office/powerpoint/2010/main" val="495465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96C2B-7C68-F3C6-7480-CBF96B17FD48}"/>
              </a:ext>
            </a:extLst>
          </p:cNvPr>
          <p:cNvSpPr>
            <a:spLocks noGrp="1"/>
          </p:cNvSpPr>
          <p:nvPr>
            <p:ph type="title"/>
          </p:nvPr>
        </p:nvSpPr>
        <p:spPr/>
        <p:txBody>
          <a:bodyPr/>
          <a:lstStyle/>
          <a:p>
            <a:r>
              <a:rPr lang="en-US" dirty="0"/>
              <a:t>Example 2 Kolmogorov-Smirnov Test</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EACFB77-4268-92A6-2467-B9D032FA0A53}"/>
                  </a:ext>
                </a:extLst>
              </p:cNvPr>
              <p:cNvSpPr/>
              <p:nvPr/>
            </p:nvSpPr>
            <p:spPr>
              <a:xfrm>
                <a:off x="1580340" y="3167473"/>
                <a:ext cx="3974070" cy="969176"/>
              </a:xfrm>
              <a:prstGeom prst="rect">
                <a:avLst/>
              </a:prstGeom>
            </p:spPr>
            <p:txBody>
              <a:bodyPr wrap="square">
                <a:spAutoFit/>
              </a:bodyPr>
              <a:lstStyle/>
              <a:p>
                <a14:m>
                  <m:oMath xmlns:m="http://schemas.openxmlformats.org/officeDocument/2006/math">
                    <m:r>
                      <a:rPr lang="en-US" sz="2800" b="1" i="1" smtClean="0">
                        <a:latin typeface="Cambria Math" panose="02040503050406030204" pitchFamily="18" charset="0"/>
                        <a:ea typeface="ＭＳ Ｐゴシック" charset="0"/>
                        <a:cs typeface="ＭＳ Ｐゴシック" charset="0"/>
                      </a:rPr>
                      <m:t>𝑫</m:t>
                    </m:r>
                    <m:r>
                      <a:rPr lang="en-US" sz="2800" i="1" smtClean="0">
                        <a:latin typeface="Cambria Math" panose="02040503050406030204" pitchFamily="18" charset="0"/>
                        <a:ea typeface="ＭＳ Ｐゴシック" charset="0"/>
                        <a:cs typeface="ＭＳ Ｐゴシック" charset="0"/>
                      </a:rPr>
                      <m:t>=1.358</m:t>
                    </m:r>
                    <m:rad>
                      <m:radPr>
                        <m:degHide m:val="on"/>
                        <m:ctrlPr>
                          <a:rPr lang="en-US" sz="2800" i="1">
                            <a:latin typeface="Cambria Math" panose="02040503050406030204" pitchFamily="18" charset="0"/>
                            <a:ea typeface="ＭＳ Ｐゴシック" charset="0"/>
                            <a:cs typeface="ＭＳ Ｐゴシック" charset="0"/>
                          </a:rPr>
                        </m:ctrlPr>
                      </m:radPr>
                      <m:deg/>
                      <m:e>
                        <m:f>
                          <m:fPr>
                            <m:ctrlPr>
                              <a:rPr lang="en-US" sz="2800" i="1">
                                <a:latin typeface="Cambria Math" panose="02040503050406030204" pitchFamily="18" charset="0"/>
                                <a:ea typeface="ＭＳ Ｐゴシック" charset="0"/>
                                <a:cs typeface="ＭＳ Ｐゴシック" charset="0"/>
                              </a:rPr>
                            </m:ctrlPr>
                          </m:fPr>
                          <m:num>
                            <m:r>
                              <a:rPr lang="en-US" sz="2800" b="0" i="1" smtClean="0">
                                <a:latin typeface="Cambria Math" panose="02040503050406030204" pitchFamily="18" charset="0"/>
                                <a:ea typeface="ＭＳ Ｐゴシック" charset="0"/>
                                <a:cs typeface="ＭＳ Ｐゴシック" charset="0"/>
                              </a:rPr>
                              <m:t>37</m:t>
                            </m:r>
                            <m:r>
                              <a:rPr lang="en-US" sz="2800" i="1">
                                <a:latin typeface="Cambria Math" panose="02040503050406030204" pitchFamily="18" charset="0"/>
                                <a:ea typeface="ＭＳ Ｐゴシック" charset="0"/>
                                <a:cs typeface="ＭＳ Ｐゴシック" charset="0"/>
                              </a:rPr>
                              <m:t>+</m:t>
                            </m:r>
                            <m:r>
                              <a:rPr lang="en-US" sz="2800" b="0" i="1" smtClean="0">
                                <a:latin typeface="Cambria Math" panose="02040503050406030204" pitchFamily="18" charset="0"/>
                                <a:ea typeface="ＭＳ Ｐゴシック" charset="0"/>
                                <a:cs typeface="ＭＳ Ｐゴシック" charset="0"/>
                              </a:rPr>
                              <m:t>35</m:t>
                            </m:r>
                          </m:num>
                          <m:den>
                            <m:r>
                              <a:rPr lang="en-US" sz="2800" b="0" i="1" smtClean="0">
                                <a:latin typeface="Cambria Math" panose="02040503050406030204" pitchFamily="18" charset="0"/>
                                <a:ea typeface="ＭＳ Ｐゴシック" charset="0"/>
                                <a:cs typeface="ＭＳ Ｐゴシック" charset="0"/>
                              </a:rPr>
                              <m:t>1,295</m:t>
                            </m:r>
                          </m:den>
                        </m:f>
                      </m:e>
                    </m:rad>
                    <m:r>
                      <a:rPr lang="en-US" sz="2800" b="0" i="1" smtClean="0">
                        <a:latin typeface="Cambria Math" panose="02040503050406030204" pitchFamily="18" charset="0"/>
                        <a:ea typeface="ＭＳ Ｐゴシック" charset="0"/>
                        <a:cs typeface="ＭＳ Ｐゴシック" charset="0"/>
                      </a:rPr>
                      <m:t>=0.</m:t>
                    </m:r>
                  </m:oMath>
                </a14:m>
                <a:r>
                  <a:rPr lang="en-US" sz="2800" dirty="0"/>
                  <a:t>32</a:t>
                </a:r>
              </a:p>
            </p:txBody>
          </p:sp>
        </mc:Choice>
        <mc:Fallback xmlns="">
          <p:sp>
            <p:nvSpPr>
              <p:cNvPr id="4" name="Rectangle 3">
                <a:extLst>
                  <a:ext uri="{FF2B5EF4-FFF2-40B4-BE49-F238E27FC236}">
                    <a16:creationId xmlns:a16="http://schemas.microsoft.com/office/drawing/2014/main" id="{2EACFB77-4268-92A6-2467-B9D032FA0A53}"/>
                  </a:ext>
                </a:extLst>
              </p:cNvPr>
              <p:cNvSpPr>
                <a:spLocks noRot="1" noChangeAspect="1" noMove="1" noResize="1" noEditPoints="1" noAdjustHandles="1" noChangeArrowheads="1" noChangeShapeType="1" noTextEdit="1"/>
              </p:cNvSpPr>
              <p:nvPr/>
            </p:nvSpPr>
            <p:spPr>
              <a:xfrm>
                <a:off x="1580340" y="3167473"/>
                <a:ext cx="3974070" cy="969176"/>
              </a:xfrm>
              <a:prstGeom prst="rect">
                <a:avLst/>
              </a:prstGeom>
              <a:blipFill>
                <a:blip r:embed="rId3"/>
                <a:stretch>
                  <a:fillRect r="-1840"/>
                </a:stretch>
              </a:blipFill>
            </p:spPr>
            <p:txBody>
              <a:bodyPr/>
              <a:lstStyle/>
              <a:p>
                <a:r>
                  <a:rPr lang="en-US">
                    <a:noFill/>
                  </a:rPr>
                  <a:t> </a:t>
                </a:r>
              </a:p>
            </p:txBody>
          </p:sp>
        </mc:Fallback>
      </mc:AlternateContent>
      <p:sp>
        <p:nvSpPr>
          <p:cNvPr id="5" name="Rectangle 4">
            <a:extLst>
              <a:ext uri="{FF2B5EF4-FFF2-40B4-BE49-F238E27FC236}">
                <a16:creationId xmlns:a16="http://schemas.microsoft.com/office/drawing/2014/main" id="{D0C33099-3747-4BF4-9449-143F9FC71398}"/>
              </a:ext>
            </a:extLst>
          </p:cNvPr>
          <p:cNvSpPr/>
          <p:nvPr/>
        </p:nvSpPr>
        <p:spPr>
          <a:xfrm>
            <a:off x="1517486" y="4317377"/>
            <a:ext cx="3305713" cy="523220"/>
          </a:xfrm>
          <a:prstGeom prst="rect">
            <a:avLst/>
          </a:prstGeom>
        </p:spPr>
        <p:txBody>
          <a:bodyPr wrap="none">
            <a:spAutoFit/>
          </a:bodyPr>
          <a:lstStyle/>
          <a:p>
            <a:r>
              <a:rPr lang="en-US" sz="2800" dirty="0" err="1">
                <a:ea typeface="ＭＳ Ｐゴシック" charset="0"/>
                <a:cs typeface="ＭＳ Ｐゴシック" charset="0"/>
              </a:rPr>
              <a:t>D</a:t>
            </a:r>
            <a:r>
              <a:rPr lang="en-US" sz="2800" baseline="-25000" dirty="0" err="1">
                <a:ea typeface="ＭＳ Ｐゴシック" charset="0"/>
                <a:cs typeface="ＭＳ Ｐゴシック" charset="0"/>
              </a:rPr>
              <a:t>n,m</a:t>
            </a:r>
            <a:r>
              <a:rPr lang="en-US" sz="2800" dirty="0">
                <a:ea typeface="ＭＳ Ｐゴシック" charset="0"/>
                <a:cs typeface="ＭＳ Ｐゴシック" charset="0"/>
              </a:rPr>
              <a:t> (0.72) &gt; D (0.29) </a:t>
            </a:r>
          </a:p>
        </p:txBody>
      </p:sp>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A02FDE09-C473-76FB-2987-8F937C12CBC0}"/>
                  </a:ext>
                </a:extLst>
              </p:cNvPr>
              <p:cNvSpPr/>
              <p:nvPr/>
            </p:nvSpPr>
            <p:spPr>
              <a:xfrm>
                <a:off x="1622980" y="2011021"/>
                <a:ext cx="1340432" cy="1477328"/>
              </a:xfrm>
              <a:prstGeom prst="rect">
                <a:avLst/>
              </a:prstGeom>
            </p:spPr>
            <p:txBody>
              <a:bodyPr wrap="none">
                <a:spAutoFit/>
              </a:bodyPr>
              <a:lstStyle/>
              <a:p>
                <a14:m>
                  <m:oMath xmlns:m="http://schemas.openxmlformats.org/officeDocument/2006/math">
                    <m:r>
                      <a:rPr lang="en-US" sz="2400" b="1" i="1">
                        <a:latin typeface="Cambria Math" panose="02040503050406030204" pitchFamily="18" charset="0"/>
                        <a:ea typeface="ＭＳ Ｐゴシック" charset="0"/>
                        <a:cs typeface="ＭＳ Ｐゴシック" charset="0"/>
                      </a:rPr>
                      <m:t>𝜶</m:t>
                    </m:r>
                  </m:oMath>
                </a14:m>
                <a:r>
                  <a:rPr lang="en-US" sz="2400" dirty="0">
                    <a:ea typeface="ＭＳ Ｐゴシック" charset="0"/>
                    <a:cs typeface="ＭＳ Ｐゴシック" charset="0"/>
                  </a:rPr>
                  <a:t> = 0.05</a:t>
                </a:r>
              </a:p>
              <a:p>
                <a:r>
                  <a:rPr lang="en-US" sz="2400" dirty="0">
                    <a:ea typeface="ＭＳ Ｐゴシック" charset="0"/>
                    <a:cs typeface="ＭＳ Ｐゴシック" charset="0"/>
                  </a:rPr>
                  <a:t>n = 37</a:t>
                </a:r>
              </a:p>
              <a:p>
                <a:r>
                  <a:rPr lang="en-US" sz="2400" dirty="0">
                    <a:ea typeface="ＭＳ Ｐゴシック" charset="0"/>
                    <a:cs typeface="ＭＳ Ｐゴシック" charset="0"/>
                  </a:rPr>
                  <a:t>m = 35</a:t>
                </a:r>
              </a:p>
              <a:p>
                <a:endParaRPr lang="en-US" dirty="0">
                  <a:ea typeface="ＭＳ Ｐゴシック" charset="0"/>
                </a:endParaRPr>
              </a:p>
            </p:txBody>
          </p:sp>
        </mc:Choice>
        <mc:Fallback xmlns="">
          <p:sp>
            <p:nvSpPr>
              <p:cNvPr id="6" name="Rectangle 5">
                <a:extLst>
                  <a:ext uri="{FF2B5EF4-FFF2-40B4-BE49-F238E27FC236}">
                    <a16:creationId xmlns:a16="http://schemas.microsoft.com/office/drawing/2014/main" id="{A02FDE09-C473-76FB-2987-8F937C12CBC0}"/>
                  </a:ext>
                </a:extLst>
              </p:cNvPr>
              <p:cNvSpPr>
                <a:spLocks noRot="1" noChangeAspect="1" noMove="1" noResize="1" noEditPoints="1" noAdjustHandles="1" noChangeArrowheads="1" noChangeShapeType="1" noTextEdit="1"/>
              </p:cNvSpPr>
              <p:nvPr/>
            </p:nvSpPr>
            <p:spPr>
              <a:xfrm>
                <a:off x="1622980" y="2011021"/>
                <a:ext cx="1340432" cy="1477328"/>
              </a:xfrm>
              <a:prstGeom prst="rect">
                <a:avLst/>
              </a:prstGeom>
              <a:blipFill>
                <a:blip r:embed="rId4"/>
                <a:stretch>
                  <a:fillRect l="-6818" t="-330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7BF5BB32-0FA7-7337-D4D0-53186AAD0306}"/>
              </a:ext>
            </a:extLst>
          </p:cNvPr>
          <p:cNvPicPr>
            <a:picLocks noChangeAspect="1"/>
          </p:cNvPicPr>
          <p:nvPr/>
        </p:nvPicPr>
        <p:blipFill>
          <a:blip r:embed="rId5"/>
          <a:stretch>
            <a:fillRect/>
          </a:stretch>
        </p:blipFill>
        <p:spPr>
          <a:xfrm>
            <a:off x="5763645" y="1961146"/>
            <a:ext cx="6167185" cy="4531729"/>
          </a:xfrm>
          <a:prstGeom prst="rect">
            <a:avLst/>
          </a:prstGeom>
        </p:spPr>
      </p:pic>
      <p:sp>
        <p:nvSpPr>
          <p:cNvPr id="8" name="Rectangle 7">
            <a:extLst>
              <a:ext uri="{FF2B5EF4-FFF2-40B4-BE49-F238E27FC236}">
                <a16:creationId xmlns:a16="http://schemas.microsoft.com/office/drawing/2014/main" id="{42499F67-6509-B350-0A18-EB662BB34607}"/>
              </a:ext>
            </a:extLst>
          </p:cNvPr>
          <p:cNvSpPr/>
          <p:nvPr/>
        </p:nvSpPr>
        <p:spPr>
          <a:xfrm>
            <a:off x="7999135" y="3385732"/>
            <a:ext cx="2234164" cy="418905"/>
          </a:xfrm>
          <a:prstGeom prst="rect">
            <a:avLst/>
          </a:prstGeom>
          <a:solidFill>
            <a:srgbClr val="FFFF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6347E832-5C32-B71C-D882-950C0EBCC451}"/>
              </a:ext>
            </a:extLst>
          </p:cNvPr>
          <p:cNvSpPr txBox="1"/>
          <p:nvPr/>
        </p:nvSpPr>
        <p:spPr>
          <a:xfrm>
            <a:off x="1753578" y="5084164"/>
            <a:ext cx="4010067" cy="1384995"/>
          </a:xfrm>
          <a:prstGeom prst="rect">
            <a:avLst/>
          </a:prstGeom>
          <a:noFill/>
        </p:spPr>
        <p:txBody>
          <a:bodyPr wrap="square" rtlCol="0">
            <a:spAutoFit/>
          </a:bodyPr>
          <a:lstStyle/>
          <a:p>
            <a:pPr algn="ctr"/>
            <a:r>
              <a:rPr lang="en-US" sz="2800" b="1" dirty="0">
                <a:solidFill>
                  <a:srgbClr val="FF0000"/>
                </a:solidFill>
                <a:latin typeface="Arial" pitchFamily="34" charset="0"/>
                <a:ea typeface="ＭＳ Ｐゴシック" charset="0"/>
                <a:cs typeface="ＭＳ Ｐゴシック" charset="0"/>
              </a:rPr>
              <a:t>R</a:t>
            </a:r>
            <a:r>
              <a:rPr lang="en-US" sz="2800" b="1" kern="1200" dirty="0">
                <a:solidFill>
                  <a:srgbClr val="FF0000"/>
                </a:solidFill>
                <a:effectLst/>
                <a:latin typeface="Arial" pitchFamily="34" charset="0"/>
                <a:ea typeface="ＭＳ Ｐゴシック" charset="0"/>
                <a:cs typeface="ＭＳ Ｐゴシック" charset="0"/>
              </a:rPr>
              <a:t>egulation effects are appreciable and should be removed</a:t>
            </a:r>
            <a:endParaRPr lang="en-US" sz="2800" b="1" dirty="0">
              <a:solidFill>
                <a:srgbClr val="FF0000"/>
              </a:solidFill>
            </a:endParaRPr>
          </a:p>
        </p:txBody>
      </p:sp>
      <p:sp>
        <p:nvSpPr>
          <p:cNvPr id="3" name="Slide Number Placeholder 2">
            <a:extLst>
              <a:ext uri="{FF2B5EF4-FFF2-40B4-BE49-F238E27FC236}">
                <a16:creationId xmlns:a16="http://schemas.microsoft.com/office/drawing/2014/main" id="{D9AFC913-D2FF-E466-DB3F-8AB474E6E7ED}"/>
              </a:ext>
            </a:extLst>
          </p:cNvPr>
          <p:cNvSpPr>
            <a:spLocks noGrp="1"/>
          </p:cNvSpPr>
          <p:nvPr>
            <p:ph type="sldNum" sz="quarter" idx="12"/>
          </p:nvPr>
        </p:nvSpPr>
        <p:spPr/>
        <p:txBody>
          <a:bodyPr/>
          <a:lstStyle/>
          <a:p>
            <a:fld id="{5F6E19EC-C981-4348-A588-FAD292F64A47}" type="slidenum">
              <a:rPr lang="en-US" smtClean="0"/>
              <a:t>23</a:t>
            </a:fld>
            <a:endParaRPr lang="en-US"/>
          </a:p>
        </p:txBody>
      </p:sp>
    </p:spTree>
    <p:extLst>
      <p:ext uri="{BB962C8B-B14F-4D97-AF65-F5344CB8AC3E}">
        <p14:creationId xmlns:p14="http://schemas.microsoft.com/office/powerpoint/2010/main" val="3751216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49792-7919-A27C-701B-1341CE27FCDA}"/>
              </a:ext>
            </a:extLst>
          </p:cNvPr>
          <p:cNvSpPr>
            <a:spLocks noGrp="1"/>
          </p:cNvSpPr>
          <p:nvPr>
            <p:ph type="title"/>
          </p:nvPr>
        </p:nvSpPr>
        <p:spPr/>
        <p:txBody>
          <a:bodyPr/>
          <a:lstStyle/>
          <a:p>
            <a:r>
              <a:rPr lang="en-US" dirty="0"/>
              <a:t>Example 3</a:t>
            </a:r>
          </a:p>
        </p:txBody>
      </p:sp>
      <p:sp>
        <p:nvSpPr>
          <p:cNvPr id="3" name="Content Placeholder 2">
            <a:extLst>
              <a:ext uri="{FF2B5EF4-FFF2-40B4-BE49-F238E27FC236}">
                <a16:creationId xmlns:a16="http://schemas.microsoft.com/office/drawing/2014/main" id="{118504C0-337F-A2D1-9C26-4E0FBBF0FF7A}"/>
              </a:ext>
            </a:extLst>
          </p:cNvPr>
          <p:cNvSpPr>
            <a:spLocks noGrp="1"/>
          </p:cNvSpPr>
          <p:nvPr>
            <p:ph idx="1"/>
          </p:nvPr>
        </p:nvSpPr>
        <p:spPr>
          <a:xfrm>
            <a:off x="838200" y="1825625"/>
            <a:ext cx="3288445" cy="4351338"/>
          </a:xfrm>
        </p:spPr>
        <p:txBody>
          <a:bodyPr/>
          <a:lstStyle/>
          <a:p>
            <a:r>
              <a:rPr lang="en-US" dirty="0"/>
              <a:t>Plot the AMS</a:t>
            </a:r>
          </a:p>
        </p:txBody>
      </p:sp>
      <p:pic>
        <p:nvPicPr>
          <p:cNvPr id="4" name="Picture 3">
            <a:extLst>
              <a:ext uri="{FF2B5EF4-FFF2-40B4-BE49-F238E27FC236}">
                <a16:creationId xmlns:a16="http://schemas.microsoft.com/office/drawing/2014/main" id="{425C4998-2DFF-DAC7-1ADA-DB6414D40CEA}"/>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7981528" y="1042299"/>
            <a:ext cx="3700704" cy="56867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9640EB6A-B1D3-0FC8-BFD7-76F9E8AE6917}"/>
              </a:ext>
            </a:extLst>
          </p:cNvPr>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60447" y="2564176"/>
            <a:ext cx="5416637" cy="39286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lide Number Placeholder 5">
            <a:extLst>
              <a:ext uri="{FF2B5EF4-FFF2-40B4-BE49-F238E27FC236}">
                <a16:creationId xmlns:a16="http://schemas.microsoft.com/office/drawing/2014/main" id="{EE1982DA-7292-7A1C-83D2-E57ADD3A6485}"/>
              </a:ext>
            </a:extLst>
          </p:cNvPr>
          <p:cNvSpPr>
            <a:spLocks noGrp="1"/>
          </p:cNvSpPr>
          <p:nvPr>
            <p:ph type="sldNum" sz="quarter" idx="12"/>
          </p:nvPr>
        </p:nvSpPr>
        <p:spPr/>
        <p:txBody>
          <a:bodyPr/>
          <a:lstStyle/>
          <a:p>
            <a:fld id="{5F6E19EC-C981-4348-A588-FAD292F64A47}" type="slidenum">
              <a:rPr lang="en-US" smtClean="0"/>
              <a:t>24</a:t>
            </a:fld>
            <a:endParaRPr lang="en-US"/>
          </a:p>
        </p:txBody>
      </p:sp>
    </p:spTree>
    <p:extLst>
      <p:ext uri="{BB962C8B-B14F-4D97-AF65-F5344CB8AC3E}">
        <p14:creationId xmlns:p14="http://schemas.microsoft.com/office/powerpoint/2010/main" val="78596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49792-7919-A27C-701B-1341CE27FCDA}"/>
              </a:ext>
            </a:extLst>
          </p:cNvPr>
          <p:cNvSpPr>
            <a:spLocks noGrp="1"/>
          </p:cNvSpPr>
          <p:nvPr>
            <p:ph type="title"/>
          </p:nvPr>
        </p:nvSpPr>
        <p:spPr/>
        <p:txBody>
          <a:bodyPr/>
          <a:lstStyle/>
          <a:p>
            <a:r>
              <a:rPr lang="en-US" dirty="0"/>
              <a:t>Example 3</a:t>
            </a:r>
          </a:p>
        </p:txBody>
      </p:sp>
      <p:sp>
        <p:nvSpPr>
          <p:cNvPr id="3" name="Content Placeholder 2">
            <a:extLst>
              <a:ext uri="{FF2B5EF4-FFF2-40B4-BE49-F238E27FC236}">
                <a16:creationId xmlns:a16="http://schemas.microsoft.com/office/drawing/2014/main" id="{118504C0-337F-A2D1-9C26-4E0FBBF0FF7A}"/>
              </a:ext>
            </a:extLst>
          </p:cNvPr>
          <p:cNvSpPr>
            <a:spLocks noGrp="1"/>
          </p:cNvSpPr>
          <p:nvPr>
            <p:ph idx="1"/>
          </p:nvPr>
        </p:nvSpPr>
        <p:spPr>
          <a:xfrm>
            <a:off x="454926" y="1825625"/>
            <a:ext cx="4153468" cy="4351338"/>
          </a:xfrm>
        </p:spPr>
        <p:txBody>
          <a:bodyPr/>
          <a:lstStyle/>
          <a:p>
            <a:r>
              <a:rPr lang="en-US" dirty="0"/>
              <a:t>Can separate the unregulated and regulation portions and plot them together</a:t>
            </a:r>
          </a:p>
          <a:p>
            <a:r>
              <a:rPr lang="en-US" dirty="0"/>
              <a:t>Should also investigate the watershed regulation</a:t>
            </a:r>
          </a:p>
          <a:p>
            <a:r>
              <a:rPr lang="en-US" dirty="0"/>
              <a:t>K-S Test</a:t>
            </a:r>
          </a:p>
        </p:txBody>
      </p:sp>
      <p:pic>
        <p:nvPicPr>
          <p:cNvPr id="4" name="Picture 3">
            <a:extLst>
              <a:ext uri="{FF2B5EF4-FFF2-40B4-BE49-F238E27FC236}">
                <a16:creationId xmlns:a16="http://schemas.microsoft.com/office/drawing/2014/main" id="{A0246FEC-8A0B-0BD1-422D-AE398BE2D361}"/>
              </a:ext>
            </a:extLst>
          </p:cNvPr>
          <p:cNvPicPr>
            <a:picLocks noChangeAspect="1"/>
          </p:cNvPicPr>
          <p:nvPr/>
        </p:nvPicPr>
        <p:blipFill>
          <a:blip r:embed="rId2"/>
          <a:stretch>
            <a:fillRect/>
          </a:stretch>
        </p:blipFill>
        <p:spPr>
          <a:xfrm>
            <a:off x="4672639" y="1016249"/>
            <a:ext cx="7245268" cy="5340101"/>
          </a:xfrm>
          <a:prstGeom prst="rect">
            <a:avLst/>
          </a:prstGeom>
        </p:spPr>
      </p:pic>
      <p:sp>
        <p:nvSpPr>
          <p:cNvPr id="5" name="TextBox 4">
            <a:extLst>
              <a:ext uri="{FF2B5EF4-FFF2-40B4-BE49-F238E27FC236}">
                <a16:creationId xmlns:a16="http://schemas.microsoft.com/office/drawing/2014/main" id="{92516550-2917-8AB0-2464-DBBA753A3287}"/>
              </a:ext>
            </a:extLst>
          </p:cNvPr>
          <p:cNvSpPr txBox="1"/>
          <p:nvPr/>
        </p:nvSpPr>
        <p:spPr>
          <a:xfrm>
            <a:off x="6274357" y="3286189"/>
            <a:ext cx="3044140" cy="400110"/>
          </a:xfrm>
          <a:prstGeom prst="rect">
            <a:avLst/>
          </a:prstGeom>
          <a:noFill/>
        </p:spPr>
        <p:txBody>
          <a:bodyPr wrap="square" rtlCol="0">
            <a:spAutoFit/>
          </a:bodyPr>
          <a:lstStyle/>
          <a:p>
            <a:r>
              <a:rPr lang="en-US" sz="2000" b="1" dirty="0">
                <a:solidFill>
                  <a:schemeClr val="accent6"/>
                </a:solidFill>
              </a:rPr>
              <a:t>Pre-Dam (Unregulated)</a:t>
            </a:r>
          </a:p>
        </p:txBody>
      </p:sp>
      <p:sp>
        <p:nvSpPr>
          <p:cNvPr id="6" name="TextBox 5">
            <a:extLst>
              <a:ext uri="{FF2B5EF4-FFF2-40B4-BE49-F238E27FC236}">
                <a16:creationId xmlns:a16="http://schemas.microsoft.com/office/drawing/2014/main" id="{52B9DB9C-B18C-E091-5A9A-17CB38F76B45}"/>
              </a:ext>
            </a:extLst>
          </p:cNvPr>
          <p:cNvSpPr txBox="1"/>
          <p:nvPr/>
        </p:nvSpPr>
        <p:spPr>
          <a:xfrm>
            <a:off x="8369007" y="4343027"/>
            <a:ext cx="3044140" cy="400110"/>
          </a:xfrm>
          <a:prstGeom prst="rect">
            <a:avLst/>
          </a:prstGeom>
          <a:noFill/>
        </p:spPr>
        <p:txBody>
          <a:bodyPr wrap="square" rtlCol="0">
            <a:spAutoFit/>
          </a:bodyPr>
          <a:lstStyle/>
          <a:p>
            <a:r>
              <a:rPr lang="en-US" sz="2000" b="1" dirty="0">
                <a:solidFill>
                  <a:srgbClr val="0070C0"/>
                </a:solidFill>
              </a:rPr>
              <a:t>Post-Dam (Regulated)</a:t>
            </a:r>
          </a:p>
        </p:txBody>
      </p:sp>
      <p:sp>
        <p:nvSpPr>
          <p:cNvPr id="7" name="Slide Number Placeholder 6">
            <a:extLst>
              <a:ext uri="{FF2B5EF4-FFF2-40B4-BE49-F238E27FC236}">
                <a16:creationId xmlns:a16="http://schemas.microsoft.com/office/drawing/2014/main" id="{AE5CD063-E335-CD23-58AC-B5DD15E6DCAB}"/>
              </a:ext>
            </a:extLst>
          </p:cNvPr>
          <p:cNvSpPr>
            <a:spLocks noGrp="1"/>
          </p:cNvSpPr>
          <p:nvPr>
            <p:ph type="sldNum" sz="quarter" idx="12"/>
          </p:nvPr>
        </p:nvSpPr>
        <p:spPr/>
        <p:txBody>
          <a:bodyPr/>
          <a:lstStyle/>
          <a:p>
            <a:fld id="{5F6E19EC-C981-4348-A588-FAD292F64A47}" type="slidenum">
              <a:rPr lang="en-US" smtClean="0"/>
              <a:t>25</a:t>
            </a:fld>
            <a:endParaRPr lang="en-US"/>
          </a:p>
        </p:txBody>
      </p:sp>
    </p:spTree>
    <p:extLst>
      <p:ext uri="{BB962C8B-B14F-4D97-AF65-F5344CB8AC3E}">
        <p14:creationId xmlns:p14="http://schemas.microsoft.com/office/powerpoint/2010/main" val="4518019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E49792-7919-A27C-701B-1341CE27FCDA}"/>
              </a:ext>
            </a:extLst>
          </p:cNvPr>
          <p:cNvSpPr>
            <a:spLocks noGrp="1"/>
          </p:cNvSpPr>
          <p:nvPr>
            <p:ph type="title"/>
          </p:nvPr>
        </p:nvSpPr>
        <p:spPr/>
        <p:txBody>
          <a:bodyPr/>
          <a:lstStyle/>
          <a:p>
            <a:r>
              <a:rPr lang="en-US" dirty="0"/>
              <a:t>Example 3</a:t>
            </a:r>
          </a:p>
        </p:txBody>
      </p:sp>
      <p:sp>
        <p:nvSpPr>
          <p:cNvPr id="3" name="Content Placeholder 2">
            <a:extLst>
              <a:ext uri="{FF2B5EF4-FFF2-40B4-BE49-F238E27FC236}">
                <a16:creationId xmlns:a16="http://schemas.microsoft.com/office/drawing/2014/main" id="{118504C0-337F-A2D1-9C26-4E0FBBF0FF7A}"/>
              </a:ext>
            </a:extLst>
          </p:cNvPr>
          <p:cNvSpPr>
            <a:spLocks noGrp="1"/>
          </p:cNvSpPr>
          <p:nvPr>
            <p:ph idx="1"/>
          </p:nvPr>
        </p:nvSpPr>
        <p:spPr>
          <a:xfrm>
            <a:off x="454926" y="1825625"/>
            <a:ext cx="4153468" cy="4351338"/>
          </a:xfrm>
        </p:spPr>
        <p:txBody>
          <a:bodyPr/>
          <a:lstStyle/>
          <a:p>
            <a:r>
              <a:rPr lang="en-US" dirty="0"/>
              <a:t>Can separate the unregulated and regulation portions and plot them together</a:t>
            </a:r>
          </a:p>
          <a:p>
            <a:r>
              <a:rPr lang="en-US" dirty="0"/>
              <a:t>Should also investigate the watershed regulation</a:t>
            </a:r>
          </a:p>
          <a:p>
            <a:r>
              <a:rPr lang="en-US" dirty="0"/>
              <a:t>K-S Test</a:t>
            </a:r>
          </a:p>
        </p:txBody>
      </p:sp>
      <p:sp>
        <p:nvSpPr>
          <p:cNvPr id="7" name="Slide Number Placeholder 6">
            <a:extLst>
              <a:ext uri="{FF2B5EF4-FFF2-40B4-BE49-F238E27FC236}">
                <a16:creationId xmlns:a16="http://schemas.microsoft.com/office/drawing/2014/main" id="{AE5CD063-E335-CD23-58AC-B5DD15E6DCAB}"/>
              </a:ext>
            </a:extLst>
          </p:cNvPr>
          <p:cNvSpPr>
            <a:spLocks noGrp="1"/>
          </p:cNvSpPr>
          <p:nvPr>
            <p:ph type="sldNum" sz="quarter" idx="12"/>
          </p:nvPr>
        </p:nvSpPr>
        <p:spPr/>
        <p:txBody>
          <a:bodyPr/>
          <a:lstStyle/>
          <a:p>
            <a:fld id="{5F6E19EC-C981-4348-A588-FAD292F64A47}" type="slidenum">
              <a:rPr lang="en-US" smtClean="0"/>
              <a:t>26</a:t>
            </a:fld>
            <a:endParaRPr lang="en-US"/>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0CB01B1C-729F-96D6-18CD-0DAB61099BC9}"/>
                  </a:ext>
                </a:extLst>
              </p:cNvPr>
              <p:cNvSpPr/>
              <p:nvPr/>
            </p:nvSpPr>
            <p:spPr>
              <a:xfrm>
                <a:off x="5911015" y="3470697"/>
                <a:ext cx="5826059" cy="139397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2800" i="1" smtClean="0">
                          <a:latin typeface="Cambria Math" panose="02040503050406030204" pitchFamily="18" charset="0"/>
                          <a:ea typeface="ＭＳ Ｐゴシック" charset="0"/>
                          <a:cs typeface="ＭＳ Ｐゴシック" charset="0"/>
                        </a:rPr>
                        <m:t>𝐷</m:t>
                      </m:r>
                      <m:r>
                        <a:rPr lang="en-US" sz="2800" i="1" smtClean="0">
                          <a:latin typeface="Cambria Math" panose="02040503050406030204" pitchFamily="18" charset="0"/>
                          <a:ea typeface="ＭＳ Ｐゴシック" charset="0"/>
                          <a:cs typeface="ＭＳ Ｐゴシック" charset="0"/>
                        </a:rPr>
                        <m:t>=</m:t>
                      </m:r>
                      <m:rad>
                        <m:radPr>
                          <m:degHide m:val="on"/>
                          <m:ctrlPr>
                            <a:rPr lang="en-US" sz="2800" i="1">
                              <a:latin typeface="Cambria Math" panose="02040503050406030204" pitchFamily="18" charset="0"/>
                              <a:ea typeface="ＭＳ Ｐゴシック" charset="0"/>
                              <a:cs typeface="ＭＳ Ｐゴシック" charset="0"/>
                            </a:rPr>
                          </m:ctrlPr>
                        </m:radPr>
                        <m:deg/>
                        <m:e>
                          <m:r>
                            <a:rPr lang="en-US" sz="2800" i="1">
                              <a:latin typeface="Cambria Math" panose="02040503050406030204" pitchFamily="18" charset="0"/>
                              <a:ea typeface="ＭＳ Ｐゴシック" charset="0"/>
                              <a:cs typeface="ＭＳ Ｐゴシック" charset="0"/>
                            </a:rPr>
                            <m:t>−</m:t>
                          </m:r>
                          <m:f>
                            <m:fPr>
                              <m:ctrlPr>
                                <a:rPr lang="en-US" sz="2800" i="1">
                                  <a:latin typeface="Cambria Math" panose="02040503050406030204" pitchFamily="18" charset="0"/>
                                  <a:ea typeface="ＭＳ Ｐゴシック" charset="0"/>
                                  <a:cs typeface="ＭＳ Ｐゴシック" charset="0"/>
                                </a:rPr>
                              </m:ctrlPr>
                            </m:fPr>
                            <m:num>
                              <m:r>
                                <a:rPr lang="en-US" sz="2800" i="1">
                                  <a:latin typeface="Cambria Math" panose="02040503050406030204" pitchFamily="18" charset="0"/>
                                  <a:ea typeface="ＭＳ Ｐゴシック" charset="0"/>
                                  <a:cs typeface="ＭＳ Ｐゴシック" charset="0"/>
                                </a:rPr>
                                <m:t>1</m:t>
                              </m:r>
                            </m:num>
                            <m:den>
                              <m:r>
                                <a:rPr lang="en-US" sz="2800" i="1">
                                  <a:latin typeface="Cambria Math" panose="02040503050406030204" pitchFamily="18" charset="0"/>
                                  <a:ea typeface="ＭＳ Ｐゴシック" charset="0"/>
                                  <a:cs typeface="ＭＳ Ｐゴシック" charset="0"/>
                                </a:rPr>
                                <m:t>2</m:t>
                              </m:r>
                            </m:den>
                          </m:f>
                          <m:func>
                            <m:funcPr>
                              <m:ctrlPr>
                                <a:rPr lang="en-US" sz="2800" i="1">
                                  <a:latin typeface="Cambria Math" panose="02040503050406030204" pitchFamily="18" charset="0"/>
                                  <a:ea typeface="ＭＳ Ｐゴシック" charset="0"/>
                                  <a:cs typeface="ＭＳ Ｐゴシック" charset="0"/>
                                </a:rPr>
                              </m:ctrlPr>
                            </m:funcPr>
                            <m:fName>
                              <m:r>
                                <m:rPr>
                                  <m:sty m:val="p"/>
                                </m:rPr>
                                <a:rPr lang="en-US" sz="2800">
                                  <a:latin typeface="Cambria Math" panose="02040503050406030204" pitchFamily="18" charset="0"/>
                                  <a:ea typeface="ＭＳ Ｐゴシック" charset="0"/>
                                  <a:cs typeface="ＭＳ Ｐゴシック" charset="0"/>
                                </a:rPr>
                                <m:t>ln</m:t>
                              </m:r>
                            </m:fName>
                            <m:e>
                              <m:r>
                                <a:rPr lang="en-US" sz="2800" b="0" i="1" smtClean="0">
                                  <a:latin typeface="Cambria Math" panose="02040503050406030204" pitchFamily="18" charset="0"/>
                                  <a:ea typeface="ＭＳ Ｐゴシック" charset="0"/>
                                  <a:cs typeface="ＭＳ Ｐゴシック" charset="0"/>
                                </a:rPr>
                                <m:t>(</m:t>
                              </m:r>
                              <m:f>
                                <m:fPr>
                                  <m:ctrlPr>
                                    <a:rPr lang="en-US" sz="2800" b="0" i="1" smtClean="0">
                                      <a:latin typeface="Cambria Math" panose="02040503050406030204" pitchFamily="18" charset="0"/>
                                      <a:ea typeface="ＭＳ Ｐゴシック" charset="0"/>
                                    </a:rPr>
                                  </m:ctrlPr>
                                </m:fPr>
                                <m:num>
                                  <m:r>
                                    <a:rPr lang="en-US" sz="2800" i="1">
                                      <a:latin typeface="Cambria Math" panose="02040503050406030204" pitchFamily="18" charset="0"/>
                                      <a:ea typeface="ＭＳ Ｐゴシック" charset="0"/>
                                      <a:cs typeface="ＭＳ Ｐゴシック" charset="0"/>
                                    </a:rPr>
                                    <m:t>0.05</m:t>
                                  </m:r>
                                </m:num>
                                <m:den>
                                  <m:r>
                                    <a:rPr lang="en-US" sz="2800" b="0" i="1" smtClean="0">
                                      <a:latin typeface="Cambria Math" panose="02040503050406030204" pitchFamily="18" charset="0"/>
                                      <a:ea typeface="ＭＳ Ｐゴシック" charset="0"/>
                                    </a:rPr>
                                    <m:t>2</m:t>
                                  </m:r>
                                </m:den>
                              </m:f>
                              <m:r>
                                <a:rPr lang="en-US" sz="2800" b="0" i="1" smtClean="0">
                                  <a:latin typeface="Cambria Math" panose="02040503050406030204" pitchFamily="18" charset="0"/>
                                  <a:ea typeface="ＭＳ Ｐゴシック" charset="0"/>
                                  <a:cs typeface="ＭＳ Ｐゴシック" charset="0"/>
                                </a:rPr>
                                <m:t>)</m:t>
                              </m:r>
                            </m:e>
                          </m:func>
                        </m:e>
                      </m:rad>
                      <m:rad>
                        <m:radPr>
                          <m:degHide m:val="on"/>
                          <m:ctrlPr>
                            <a:rPr lang="en-US" sz="2800" i="1">
                              <a:latin typeface="Cambria Math" panose="02040503050406030204" pitchFamily="18" charset="0"/>
                              <a:ea typeface="ＭＳ Ｐゴシック" charset="0"/>
                              <a:cs typeface="ＭＳ Ｐゴシック" charset="0"/>
                            </a:rPr>
                          </m:ctrlPr>
                        </m:radPr>
                        <m:deg/>
                        <m:e>
                          <m:f>
                            <m:fPr>
                              <m:ctrlPr>
                                <a:rPr lang="en-US" sz="2800" i="1">
                                  <a:latin typeface="Cambria Math" panose="02040503050406030204" pitchFamily="18" charset="0"/>
                                  <a:ea typeface="ＭＳ Ｐゴシック" charset="0"/>
                                  <a:cs typeface="ＭＳ Ｐゴシック" charset="0"/>
                                </a:rPr>
                              </m:ctrlPr>
                            </m:fPr>
                            <m:num>
                              <m:r>
                                <a:rPr lang="en-US" sz="2800" b="0" i="1" smtClean="0">
                                  <a:latin typeface="Cambria Math" panose="02040503050406030204" pitchFamily="18" charset="0"/>
                                  <a:ea typeface="ＭＳ Ｐゴシック" charset="0"/>
                                  <a:cs typeface="ＭＳ Ｐゴシック" charset="0"/>
                                </a:rPr>
                                <m:t>44</m:t>
                              </m:r>
                              <m:r>
                                <a:rPr lang="en-US" sz="2800" i="1">
                                  <a:latin typeface="Cambria Math" panose="02040503050406030204" pitchFamily="18" charset="0"/>
                                  <a:ea typeface="ＭＳ Ｐゴシック" charset="0"/>
                                  <a:cs typeface="ＭＳ Ｐゴシック" charset="0"/>
                                </a:rPr>
                                <m:t>+</m:t>
                              </m:r>
                              <m:r>
                                <a:rPr lang="en-US" sz="2800" b="0" i="1" smtClean="0">
                                  <a:latin typeface="Cambria Math" panose="02040503050406030204" pitchFamily="18" charset="0"/>
                                  <a:ea typeface="ＭＳ Ｐゴシック" charset="0"/>
                                  <a:cs typeface="ＭＳ Ｐゴシック" charset="0"/>
                                </a:rPr>
                                <m:t>43</m:t>
                              </m:r>
                            </m:num>
                            <m:den>
                              <m:r>
                                <a:rPr lang="en-US" sz="2800" b="0" i="1" smtClean="0">
                                  <a:latin typeface="Cambria Math" panose="02040503050406030204" pitchFamily="18" charset="0"/>
                                  <a:ea typeface="ＭＳ Ｐゴシック" charset="0"/>
                                  <a:cs typeface="ＭＳ Ｐゴシック" charset="0"/>
                                </a:rPr>
                                <m:t>1,892</m:t>
                              </m:r>
                            </m:den>
                          </m:f>
                        </m:e>
                      </m:rad>
                      <m:r>
                        <a:rPr lang="en-US" sz="2800" b="0" i="1" smtClean="0">
                          <a:latin typeface="Cambria Math" panose="02040503050406030204" pitchFamily="18" charset="0"/>
                          <a:ea typeface="ＭＳ Ｐゴシック" charset="0"/>
                          <a:cs typeface="ＭＳ Ｐゴシック" charset="0"/>
                        </a:rPr>
                        <m:t>=</m:t>
                      </m:r>
                      <m:r>
                        <a:rPr lang="en-US" sz="2800" b="1" i="1" smtClean="0">
                          <a:latin typeface="Cambria Math" panose="02040503050406030204" pitchFamily="18" charset="0"/>
                          <a:ea typeface="ＭＳ Ｐゴシック" charset="0"/>
                          <a:cs typeface="ＭＳ Ｐゴシック" charset="0"/>
                        </a:rPr>
                        <m:t>𝟎</m:t>
                      </m:r>
                      <m:r>
                        <a:rPr lang="en-US" sz="2800" b="1" i="1" smtClean="0">
                          <a:latin typeface="Cambria Math" panose="02040503050406030204" pitchFamily="18" charset="0"/>
                          <a:ea typeface="ＭＳ Ｐゴシック" charset="0"/>
                          <a:cs typeface="ＭＳ Ｐゴシック" charset="0"/>
                        </a:rPr>
                        <m:t>.</m:t>
                      </m:r>
                      <m:r>
                        <a:rPr lang="en-US" sz="2800" b="1" i="1" smtClean="0">
                          <a:latin typeface="Cambria Math" panose="02040503050406030204" pitchFamily="18" charset="0"/>
                          <a:ea typeface="ＭＳ Ｐゴシック" charset="0"/>
                          <a:cs typeface="ＭＳ Ｐゴシック" charset="0"/>
                        </a:rPr>
                        <m:t>𝟐𝟗</m:t>
                      </m:r>
                    </m:oMath>
                  </m:oMathPara>
                </a14:m>
                <a:endParaRPr lang="en-US" sz="2800" b="1" dirty="0"/>
              </a:p>
            </p:txBody>
          </p:sp>
        </mc:Choice>
        <mc:Fallback xmlns="">
          <p:sp>
            <p:nvSpPr>
              <p:cNvPr id="8" name="Rectangle 7">
                <a:extLst>
                  <a:ext uri="{FF2B5EF4-FFF2-40B4-BE49-F238E27FC236}">
                    <a16:creationId xmlns:a16="http://schemas.microsoft.com/office/drawing/2014/main" id="{0CB01B1C-729F-96D6-18CD-0DAB61099BC9}"/>
                  </a:ext>
                </a:extLst>
              </p:cNvPr>
              <p:cNvSpPr>
                <a:spLocks noRot="1" noChangeAspect="1" noMove="1" noResize="1" noEditPoints="1" noAdjustHandles="1" noChangeArrowheads="1" noChangeShapeType="1" noTextEdit="1"/>
              </p:cNvSpPr>
              <p:nvPr/>
            </p:nvSpPr>
            <p:spPr>
              <a:xfrm>
                <a:off x="5911015" y="3470697"/>
                <a:ext cx="5826059" cy="139397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E0D0B876-50AE-3CE0-6091-012B105124D4}"/>
                  </a:ext>
                </a:extLst>
              </p:cNvPr>
              <p:cNvSpPr/>
              <p:nvPr/>
            </p:nvSpPr>
            <p:spPr>
              <a:xfrm>
                <a:off x="6247243" y="1992198"/>
                <a:ext cx="1534394" cy="1661993"/>
              </a:xfrm>
              <a:prstGeom prst="rect">
                <a:avLst/>
              </a:prstGeom>
            </p:spPr>
            <p:txBody>
              <a:bodyPr wrap="none">
                <a:spAutoFit/>
              </a:bodyPr>
              <a:lstStyle/>
              <a:p>
                <a14:m>
                  <m:oMath xmlns:m="http://schemas.openxmlformats.org/officeDocument/2006/math">
                    <m:r>
                      <a:rPr lang="en-US" sz="2800" b="1" i="1">
                        <a:latin typeface="Cambria Math" panose="02040503050406030204" pitchFamily="18" charset="0"/>
                        <a:ea typeface="ＭＳ Ｐゴシック" charset="0"/>
                        <a:cs typeface="ＭＳ Ｐゴシック" charset="0"/>
                      </a:rPr>
                      <m:t>𝜶</m:t>
                    </m:r>
                  </m:oMath>
                </a14:m>
                <a:r>
                  <a:rPr lang="en-US" sz="2800" dirty="0">
                    <a:ea typeface="ＭＳ Ｐゴシック" charset="0"/>
                    <a:cs typeface="ＭＳ Ｐゴシック" charset="0"/>
                  </a:rPr>
                  <a:t> = 0.05</a:t>
                </a:r>
              </a:p>
              <a:p>
                <a:r>
                  <a:rPr lang="en-US" sz="2800" dirty="0">
                    <a:ea typeface="ＭＳ Ｐゴシック" charset="0"/>
                    <a:cs typeface="ＭＳ Ｐゴシック" charset="0"/>
                  </a:rPr>
                  <a:t>n = 44</a:t>
                </a:r>
              </a:p>
              <a:p>
                <a:r>
                  <a:rPr lang="en-US" sz="2800" dirty="0">
                    <a:ea typeface="ＭＳ Ｐゴシック" charset="0"/>
                    <a:cs typeface="ＭＳ Ｐゴシック" charset="0"/>
                  </a:rPr>
                  <a:t>m = 43</a:t>
                </a:r>
              </a:p>
              <a:p>
                <a:endParaRPr lang="en-US" dirty="0">
                  <a:ea typeface="ＭＳ Ｐゴシック" charset="0"/>
                </a:endParaRPr>
              </a:p>
            </p:txBody>
          </p:sp>
        </mc:Choice>
        <mc:Fallback xmlns="">
          <p:sp>
            <p:nvSpPr>
              <p:cNvPr id="9" name="Rectangle 8">
                <a:extLst>
                  <a:ext uri="{FF2B5EF4-FFF2-40B4-BE49-F238E27FC236}">
                    <a16:creationId xmlns:a16="http://schemas.microsoft.com/office/drawing/2014/main" id="{E0D0B876-50AE-3CE0-6091-012B105124D4}"/>
                  </a:ext>
                </a:extLst>
              </p:cNvPr>
              <p:cNvSpPr>
                <a:spLocks noRot="1" noChangeAspect="1" noMove="1" noResize="1" noEditPoints="1" noAdjustHandles="1" noChangeArrowheads="1" noChangeShapeType="1" noTextEdit="1"/>
              </p:cNvSpPr>
              <p:nvPr/>
            </p:nvSpPr>
            <p:spPr>
              <a:xfrm>
                <a:off x="6247243" y="1992198"/>
                <a:ext cx="1534394" cy="1661993"/>
              </a:xfrm>
              <a:prstGeom prst="rect">
                <a:avLst/>
              </a:prstGeom>
              <a:blipFill>
                <a:blip r:embed="rId3"/>
                <a:stretch>
                  <a:fillRect l="-8333" t="-3676"/>
                </a:stretch>
              </a:blipFill>
            </p:spPr>
            <p:txBody>
              <a:bodyPr/>
              <a:lstStyle/>
              <a:p>
                <a:r>
                  <a:rPr lang="en-US">
                    <a:noFill/>
                  </a:rPr>
                  <a:t> </a:t>
                </a:r>
              </a:p>
            </p:txBody>
          </p:sp>
        </mc:Fallback>
      </mc:AlternateContent>
      <p:sp>
        <p:nvSpPr>
          <p:cNvPr id="10" name="Content Placeholder 2">
            <a:extLst>
              <a:ext uri="{FF2B5EF4-FFF2-40B4-BE49-F238E27FC236}">
                <a16:creationId xmlns:a16="http://schemas.microsoft.com/office/drawing/2014/main" id="{8CAE0055-B521-A249-88A1-43684E233E3B}"/>
              </a:ext>
            </a:extLst>
          </p:cNvPr>
          <p:cNvSpPr txBox="1">
            <a:spLocks/>
          </p:cNvSpPr>
          <p:nvPr/>
        </p:nvSpPr>
        <p:spPr bwMode="auto">
          <a:xfrm>
            <a:off x="6967431" y="5118249"/>
            <a:ext cx="4498828" cy="8508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dirty="0" err="1">
                <a:solidFill>
                  <a:schemeClr val="tx1"/>
                </a:solidFill>
              </a:rPr>
              <a:t>D</a:t>
            </a:r>
            <a:r>
              <a:rPr lang="en-US" sz="3200" baseline="-25000" dirty="0" err="1">
                <a:solidFill>
                  <a:schemeClr val="tx1"/>
                </a:solidFill>
              </a:rPr>
              <a:t>n,m</a:t>
            </a:r>
            <a:r>
              <a:rPr lang="en-US" sz="3200" baseline="-25000" dirty="0">
                <a:solidFill>
                  <a:schemeClr val="tx1"/>
                </a:solidFill>
              </a:rPr>
              <a:t> </a:t>
            </a:r>
            <a:r>
              <a:rPr lang="en-US" sz="3200" dirty="0">
                <a:solidFill>
                  <a:schemeClr val="tx1"/>
                </a:solidFill>
              </a:rPr>
              <a:t>(0.18) &lt; D(0.26) </a:t>
            </a:r>
            <a:endParaRPr lang="en-US" dirty="0">
              <a:solidFill>
                <a:schemeClr val="tx1"/>
              </a:solidFill>
            </a:endParaRPr>
          </a:p>
        </p:txBody>
      </p:sp>
      <p:pic>
        <p:nvPicPr>
          <p:cNvPr id="11" name="Picture 10">
            <a:extLst>
              <a:ext uri="{FF2B5EF4-FFF2-40B4-BE49-F238E27FC236}">
                <a16:creationId xmlns:a16="http://schemas.microsoft.com/office/drawing/2014/main" id="{786F194C-B195-3775-6DDE-C2118EB5B914}"/>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94723" y="377397"/>
            <a:ext cx="4002741" cy="28964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a:extLst>
              <a:ext uri="{FF2B5EF4-FFF2-40B4-BE49-F238E27FC236}">
                <a16:creationId xmlns:a16="http://schemas.microsoft.com/office/drawing/2014/main" id="{572B255E-0479-4386-21A4-E7CD22E4E89F}"/>
              </a:ext>
            </a:extLst>
          </p:cNvPr>
          <p:cNvSpPr/>
          <p:nvPr/>
        </p:nvSpPr>
        <p:spPr>
          <a:xfrm>
            <a:off x="9180837" y="1095625"/>
            <a:ext cx="1787423" cy="335141"/>
          </a:xfrm>
          <a:prstGeom prst="rect">
            <a:avLst/>
          </a:prstGeom>
          <a:solidFill>
            <a:srgbClr val="FFFF00">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A13BD6CA-1302-52B9-32C0-7282C15D0113}"/>
              </a:ext>
            </a:extLst>
          </p:cNvPr>
          <p:cNvSpPr txBox="1"/>
          <p:nvPr/>
        </p:nvSpPr>
        <p:spPr>
          <a:xfrm>
            <a:off x="2415034" y="5349646"/>
            <a:ext cx="4010067" cy="954107"/>
          </a:xfrm>
          <a:prstGeom prst="rect">
            <a:avLst/>
          </a:prstGeom>
          <a:noFill/>
        </p:spPr>
        <p:txBody>
          <a:bodyPr wrap="square" rtlCol="0">
            <a:spAutoFit/>
          </a:bodyPr>
          <a:lstStyle/>
          <a:p>
            <a:pPr algn="ctr"/>
            <a:r>
              <a:rPr lang="en-US" sz="2800" b="1" dirty="0"/>
              <a:t>Regulation effects are negligible</a:t>
            </a:r>
          </a:p>
        </p:txBody>
      </p:sp>
    </p:spTree>
    <p:extLst>
      <p:ext uri="{BB962C8B-B14F-4D97-AF65-F5344CB8AC3E}">
        <p14:creationId xmlns:p14="http://schemas.microsoft.com/office/powerpoint/2010/main" val="172417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animBg="1"/>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CD8AF-B0A1-BAD3-1C90-44A3B098D3BF}"/>
              </a:ext>
            </a:extLst>
          </p:cNvPr>
          <p:cNvSpPr>
            <a:spLocks noGrp="1"/>
          </p:cNvSpPr>
          <p:nvPr>
            <p:ph type="title"/>
          </p:nvPr>
        </p:nvSpPr>
        <p:spPr/>
        <p:txBody>
          <a:bodyPr/>
          <a:lstStyle/>
          <a:p>
            <a:r>
              <a:rPr lang="en-US" dirty="0"/>
              <a:t>Is the Regulation Appreciable?</a:t>
            </a:r>
          </a:p>
        </p:txBody>
      </p:sp>
      <p:pic>
        <p:nvPicPr>
          <p:cNvPr id="4" name="Picture 3">
            <a:extLst>
              <a:ext uri="{FF2B5EF4-FFF2-40B4-BE49-F238E27FC236}">
                <a16:creationId xmlns:a16="http://schemas.microsoft.com/office/drawing/2014/main" id="{2C070653-578D-7DEA-5C31-245CD92B52A5}"/>
              </a:ext>
            </a:extLst>
          </p:cNvPr>
          <p:cNvPicPr>
            <a:picLocks noChangeAspect="1"/>
          </p:cNvPicPr>
          <p:nvPr/>
        </p:nvPicPr>
        <p:blipFill>
          <a:blip r:embed="rId2"/>
          <a:stretch>
            <a:fillRect/>
          </a:stretch>
        </p:blipFill>
        <p:spPr>
          <a:xfrm>
            <a:off x="266700" y="2199289"/>
            <a:ext cx="3840480" cy="2825335"/>
          </a:xfrm>
          <a:prstGeom prst="rect">
            <a:avLst/>
          </a:prstGeom>
        </p:spPr>
      </p:pic>
      <p:pic>
        <p:nvPicPr>
          <p:cNvPr id="5" name="Picture 4">
            <a:extLst>
              <a:ext uri="{FF2B5EF4-FFF2-40B4-BE49-F238E27FC236}">
                <a16:creationId xmlns:a16="http://schemas.microsoft.com/office/drawing/2014/main" id="{C296454D-D1B3-06DC-66FA-10A4500B3319}"/>
              </a:ext>
            </a:extLst>
          </p:cNvPr>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242526" y="2237905"/>
            <a:ext cx="3754172" cy="2726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a:extLst>
              <a:ext uri="{FF2B5EF4-FFF2-40B4-BE49-F238E27FC236}">
                <a16:creationId xmlns:a16="http://schemas.microsoft.com/office/drawing/2014/main" id="{2BF2CE07-2131-2151-1E65-028EE189A2D5}"/>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218352" y="2241172"/>
            <a:ext cx="3754172" cy="27229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1EDD70F6-2624-1A68-6622-D9AC7FDA320C}"/>
              </a:ext>
            </a:extLst>
          </p:cNvPr>
          <p:cNvSpPr txBox="1"/>
          <p:nvPr/>
        </p:nvSpPr>
        <p:spPr>
          <a:xfrm>
            <a:off x="313924" y="5121414"/>
            <a:ext cx="3657118" cy="400110"/>
          </a:xfrm>
          <a:prstGeom prst="rect">
            <a:avLst/>
          </a:prstGeom>
          <a:solidFill>
            <a:schemeClr val="bg1"/>
          </a:solidFill>
        </p:spPr>
        <p:txBody>
          <a:bodyPr wrap="square" rtlCol="0">
            <a:spAutoFit/>
          </a:bodyPr>
          <a:lstStyle/>
          <a:p>
            <a:pPr algn="ctr"/>
            <a:r>
              <a:rPr lang="en-US" sz="2000" b="1" dirty="0">
                <a:solidFill>
                  <a:srgbClr val="FF0000"/>
                </a:solidFill>
              </a:rPr>
              <a:t>Appreciable</a:t>
            </a:r>
            <a:r>
              <a:rPr lang="en-US" sz="2000" b="1" dirty="0"/>
              <a:t> Regulation</a:t>
            </a:r>
          </a:p>
        </p:txBody>
      </p:sp>
      <p:sp>
        <p:nvSpPr>
          <p:cNvPr id="8" name="TextBox 7">
            <a:extLst>
              <a:ext uri="{FF2B5EF4-FFF2-40B4-BE49-F238E27FC236}">
                <a16:creationId xmlns:a16="http://schemas.microsoft.com/office/drawing/2014/main" id="{061FF150-5FAC-7CD7-0BEB-9E4BB3077FBE}"/>
              </a:ext>
            </a:extLst>
          </p:cNvPr>
          <p:cNvSpPr txBox="1"/>
          <p:nvPr/>
        </p:nvSpPr>
        <p:spPr>
          <a:xfrm>
            <a:off x="4098364" y="5121414"/>
            <a:ext cx="3657118" cy="400110"/>
          </a:xfrm>
          <a:prstGeom prst="rect">
            <a:avLst/>
          </a:prstGeom>
          <a:noFill/>
        </p:spPr>
        <p:txBody>
          <a:bodyPr wrap="square" rtlCol="0">
            <a:spAutoFit/>
          </a:bodyPr>
          <a:lstStyle/>
          <a:p>
            <a:pPr algn="ctr"/>
            <a:r>
              <a:rPr lang="en-US" sz="2000" b="1" dirty="0">
                <a:solidFill>
                  <a:srgbClr val="FF0000"/>
                </a:solidFill>
              </a:rPr>
              <a:t>Appreciable</a:t>
            </a:r>
            <a:r>
              <a:rPr lang="en-US" sz="2000" b="1" dirty="0"/>
              <a:t> Regulation</a:t>
            </a:r>
          </a:p>
        </p:txBody>
      </p:sp>
      <p:sp>
        <p:nvSpPr>
          <p:cNvPr id="9" name="TextBox 8">
            <a:extLst>
              <a:ext uri="{FF2B5EF4-FFF2-40B4-BE49-F238E27FC236}">
                <a16:creationId xmlns:a16="http://schemas.microsoft.com/office/drawing/2014/main" id="{D584EF5E-E056-9433-842B-F600B6592B25}"/>
              </a:ext>
            </a:extLst>
          </p:cNvPr>
          <p:cNvSpPr txBox="1"/>
          <p:nvPr/>
        </p:nvSpPr>
        <p:spPr>
          <a:xfrm>
            <a:off x="8315406" y="5121414"/>
            <a:ext cx="3657118" cy="400110"/>
          </a:xfrm>
          <a:prstGeom prst="rect">
            <a:avLst/>
          </a:prstGeom>
          <a:noFill/>
        </p:spPr>
        <p:txBody>
          <a:bodyPr wrap="square" rtlCol="0">
            <a:spAutoFit/>
          </a:bodyPr>
          <a:lstStyle/>
          <a:p>
            <a:pPr algn="ctr"/>
            <a:r>
              <a:rPr lang="en-US" sz="2000" b="1" dirty="0">
                <a:solidFill>
                  <a:srgbClr val="0070C0"/>
                </a:solidFill>
              </a:rPr>
              <a:t>Negligible</a:t>
            </a:r>
            <a:r>
              <a:rPr lang="en-US" sz="2000" b="1" dirty="0"/>
              <a:t> Regulation</a:t>
            </a:r>
          </a:p>
        </p:txBody>
      </p:sp>
      <p:sp>
        <p:nvSpPr>
          <p:cNvPr id="10" name="TextBox 9">
            <a:extLst>
              <a:ext uri="{FF2B5EF4-FFF2-40B4-BE49-F238E27FC236}">
                <a16:creationId xmlns:a16="http://schemas.microsoft.com/office/drawing/2014/main" id="{897DC6EF-1E40-4424-52CA-D677ED1AAA64}"/>
              </a:ext>
            </a:extLst>
          </p:cNvPr>
          <p:cNvSpPr txBox="1"/>
          <p:nvPr/>
        </p:nvSpPr>
        <p:spPr>
          <a:xfrm>
            <a:off x="219474" y="1663720"/>
            <a:ext cx="3657118" cy="400110"/>
          </a:xfrm>
          <a:prstGeom prst="rect">
            <a:avLst/>
          </a:prstGeom>
          <a:noFill/>
        </p:spPr>
        <p:txBody>
          <a:bodyPr wrap="square" rtlCol="0">
            <a:spAutoFit/>
          </a:bodyPr>
          <a:lstStyle/>
          <a:p>
            <a:pPr algn="ctr"/>
            <a:r>
              <a:rPr lang="en-US" sz="2000" b="1" dirty="0"/>
              <a:t>Example 1</a:t>
            </a:r>
          </a:p>
        </p:txBody>
      </p:sp>
      <p:sp>
        <p:nvSpPr>
          <p:cNvPr id="11" name="TextBox 10">
            <a:extLst>
              <a:ext uri="{FF2B5EF4-FFF2-40B4-BE49-F238E27FC236}">
                <a16:creationId xmlns:a16="http://schemas.microsoft.com/office/drawing/2014/main" id="{376ABE8E-8052-3953-62B5-20AF6ACB536D}"/>
              </a:ext>
            </a:extLst>
          </p:cNvPr>
          <p:cNvSpPr txBox="1"/>
          <p:nvPr/>
        </p:nvSpPr>
        <p:spPr>
          <a:xfrm>
            <a:off x="4220216" y="1671452"/>
            <a:ext cx="3657118" cy="400110"/>
          </a:xfrm>
          <a:prstGeom prst="rect">
            <a:avLst/>
          </a:prstGeom>
          <a:noFill/>
        </p:spPr>
        <p:txBody>
          <a:bodyPr wrap="square" rtlCol="0">
            <a:spAutoFit/>
          </a:bodyPr>
          <a:lstStyle/>
          <a:p>
            <a:pPr algn="ctr"/>
            <a:r>
              <a:rPr lang="en-US" sz="2000" b="1" dirty="0"/>
              <a:t>Example 2</a:t>
            </a:r>
          </a:p>
        </p:txBody>
      </p:sp>
      <p:sp>
        <p:nvSpPr>
          <p:cNvPr id="12" name="TextBox 11">
            <a:extLst>
              <a:ext uri="{FF2B5EF4-FFF2-40B4-BE49-F238E27FC236}">
                <a16:creationId xmlns:a16="http://schemas.microsoft.com/office/drawing/2014/main" id="{B84E07CC-10DA-7D78-09A1-23DAA7951997}"/>
              </a:ext>
            </a:extLst>
          </p:cNvPr>
          <p:cNvSpPr txBox="1"/>
          <p:nvPr/>
        </p:nvSpPr>
        <p:spPr>
          <a:xfrm>
            <a:off x="8220958" y="1663720"/>
            <a:ext cx="3657118" cy="400110"/>
          </a:xfrm>
          <a:prstGeom prst="rect">
            <a:avLst/>
          </a:prstGeom>
          <a:noFill/>
        </p:spPr>
        <p:txBody>
          <a:bodyPr wrap="square" rtlCol="0">
            <a:spAutoFit/>
          </a:bodyPr>
          <a:lstStyle/>
          <a:p>
            <a:pPr algn="ctr"/>
            <a:r>
              <a:rPr lang="en-US" sz="2000" b="1" dirty="0"/>
              <a:t>Example 3</a:t>
            </a:r>
          </a:p>
        </p:txBody>
      </p:sp>
      <p:sp>
        <p:nvSpPr>
          <p:cNvPr id="3" name="Slide Number Placeholder 2">
            <a:extLst>
              <a:ext uri="{FF2B5EF4-FFF2-40B4-BE49-F238E27FC236}">
                <a16:creationId xmlns:a16="http://schemas.microsoft.com/office/drawing/2014/main" id="{1CF00E39-982E-217F-F2D2-6066A2BFBBC5}"/>
              </a:ext>
            </a:extLst>
          </p:cNvPr>
          <p:cNvSpPr>
            <a:spLocks noGrp="1"/>
          </p:cNvSpPr>
          <p:nvPr>
            <p:ph type="sldNum" sz="quarter" idx="12"/>
          </p:nvPr>
        </p:nvSpPr>
        <p:spPr/>
        <p:txBody>
          <a:bodyPr/>
          <a:lstStyle/>
          <a:p>
            <a:fld id="{5F6E19EC-C981-4348-A588-FAD292F64A47}" type="slidenum">
              <a:rPr lang="en-US" smtClean="0"/>
              <a:t>27</a:t>
            </a:fld>
            <a:endParaRPr lang="en-US"/>
          </a:p>
        </p:txBody>
      </p:sp>
    </p:spTree>
    <p:extLst>
      <p:ext uri="{BB962C8B-B14F-4D97-AF65-F5344CB8AC3E}">
        <p14:creationId xmlns:p14="http://schemas.microsoft.com/office/powerpoint/2010/main" val="4147340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Methods for Developing Unregulated Time-Series</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62255742-B71D-611E-029D-6B36F54C7622}"/>
              </a:ext>
            </a:extLst>
          </p:cNvPr>
          <p:cNvSpPr>
            <a:spLocks noGrp="1"/>
          </p:cNvSpPr>
          <p:nvPr>
            <p:ph type="sldNum" sz="quarter" idx="12"/>
          </p:nvPr>
        </p:nvSpPr>
        <p:spPr/>
        <p:txBody>
          <a:bodyPr/>
          <a:lstStyle/>
          <a:p>
            <a:fld id="{5F6E19EC-C981-4348-A588-FAD292F64A47}" type="slidenum">
              <a:rPr lang="en-US" smtClean="0"/>
              <a:t>28</a:t>
            </a:fld>
            <a:endParaRPr lang="en-US"/>
          </a:p>
        </p:txBody>
      </p:sp>
    </p:spTree>
    <p:extLst>
      <p:ext uri="{BB962C8B-B14F-4D97-AF65-F5344CB8AC3E}">
        <p14:creationId xmlns:p14="http://schemas.microsoft.com/office/powerpoint/2010/main" val="27670349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A0BFB9-9B4F-0C1F-DBFD-F62D84AE72BE}"/>
              </a:ext>
            </a:extLst>
          </p:cNvPr>
          <p:cNvSpPr>
            <a:spLocks noGrp="1"/>
          </p:cNvSpPr>
          <p:nvPr>
            <p:ph type="title"/>
          </p:nvPr>
        </p:nvSpPr>
        <p:spPr/>
        <p:txBody>
          <a:bodyPr/>
          <a:lstStyle/>
          <a:p>
            <a:r>
              <a:rPr lang="en-US" dirty="0"/>
              <a:t>Methods</a:t>
            </a:r>
          </a:p>
        </p:txBody>
      </p:sp>
      <p:sp>
        <p:nvSpPr>
          <p:cNvPr id="3" name="Content Placeholder 2">
            <a:extLst>
              <a:ext uri="{FF2B5EF4-FFF2-40B4-BE49-F238E27FC236}">
                <a16:creationId xmlns:a16="http://schemas.microsoft.com/office/drawing/2014/main" id="{E4CFE44F-960A-62EA-EDE7-8A147EBF6106}"/>
              </a:ext>
            </a:extLst>
          </p:cNvPr>
          <p:cNvSpPr>
            <a:spLocks noGrp="1"/>
          </p:cNvSpPr>
          <p:nvPr>
            <p:ph idx="1"/>
          </p:nvPr>
        </p:nvSpPr>
        <p:spPr>
          <a:xfrm>
            <a:off x="2340484" y="1825625"/>
            <a:ext cx="9013315" cy="4351338"/>
          </a:xfrm>
        </p:spPr>
        <p:txBody>
          <a:bodyPr/>
          <a:lstStyle/>
          <a:p>
            <a:pPr marL="514350" indent="-514350">
              <a:buAutoNum type="arabicPeriod"/>
            </a:pPr>
            <a:r>
              <a:rPr lang="en-US" dirty="0"/>
              <a:t>Adopt unregulated portion</a:t>
            </a:r>
          </a:p>
          <a:p>
            <a:pPr marL="514350" indent="-514350">
              <a:buAutoNum type="arabicPeriod"/>
            </a:pPr>
            <a:r>
              <a:rPr lang="en-US" dirty="0"/>
              <a:t>Transfer from nearby gage</a:t>
            </a:r>
          </a:p>
          <a:p>
            <a:pPr marL="514350" indent="-514350">
              <a:buAutoNum type="arabicPeriod"/>
            </a:pPr>
            <a:r>
              <a:rPr lang="en-US" b="1" dirty="0"/>
              <a:t>Calculate reservoir holdouts</a:t>
            </a:r>
          </a:p>
          <a:p>
            <a:pPr marL="514350" indent="-514350">
              <a:buAutoNum type="arabicPeriod"/>
            </a:pPr>
            <a:r>
              <a:rPr lang="en-US" b="1" dirty="0"/>
              <a:t>Simple hydrologic routing</a:t>
            </a:r>
          </a:p>
          <a:p>
            <a:pPr marL="514350" indent="-514350">
              <a:buAutoNum type="arabicPeriod"/>
            </a:pPr>
            <a:r>
              <a:rPr lang="en-US" dirty="0"/>
              <a:t>Complex hydrologic routing</a:t>
            </a:r>
          </a:p>
        </p:txBody>
      </p:sp>
      <p:sp>
        <p:nvSpPr>
          <p:cNvPr id="4" name="Arrow: Down 3">
            <a:extLst>
              <a:ext uri="{FF2B5EF4-FFF2-40B4-BE49-F238E27FC236}">
                <a16:creationId xmlns:a16="http://schemas.microsoft.com/office/drawing/2014/main" id="{C88B40B2-0FCA-0B35-193D-7299555916D5}"/>
              </a:ext>
            </a:extLst>
          </p:cNvPr>
          <p:cNvSpPr/>
          <p:nvPr/>
        </p:nvSpPr>
        <p:spPr>
          <a:xfrm>
            <a:off x="1122863" y="1601384"/>
            <a:ext cx="1468726" cy="3809211"/>
          </a:xfrm>
          <a:prstGeom prst="downArrow">
            <a:avLst/>
          </a:prstGeom>
          <a:gradFill flip="none" rotWithShape="1">
            <a:gsLst>
              <a:gs pos="0">
                <a:schemeClr val="accent1">
                  <a:lumMod val="75000"/>
                </a:schemeClr>
              </a:gs>
              <a:gs pos="68000">
                <a:schemeClr val="accent1">
                  <a:tint val="44500"/>
                  <a:satMod val="160000"/>
                </a:schemeClr>
              </a:gs>
              <a:gs pos="100000">
                <a:schemeClr val="accent1">
                  <a:tint val="23500"/>
                  <a:satMod val="160000"/>
                </a:schemeClr>
              </a:gs>
            </a:gsLst>
            <a:lin ang="16200000" scaled="1"/>
            <a:tileRect/>
          </a:gradFill>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2400" i="1" dirty="0"/>
              <a:t>Complexity</a:t>
            </a:r>
          </a:p>
        </p:txBody>
      </p:sp>
      <p:sp>
        <p:nvSpPr>
          <p:cNvPr id="5" name="TextBox 4">
            <a:extLst>
              <a:ext uri="{FF2B5EF4-FFF2-40B4-BE49-F238E27FC236}">
                <a16:creationId xmlns:a16="http://schemas.microsoft.com/office/drawing/2014/main" id="{844F1F98-9052-44E2-8329-E05BA9685E0D}"/>
              </a:ext>
            </a:extLst>
          </p:cNvPr>
          <p:cNvSpPr txBox="1"/>
          <p:nvPr/>
        </p:nvSpPr>
        <p:spPr>
          <a:xfrm>
            <a:off x="7528402" y="1868875"/>
            <a:ext cx="309379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Least preferred</a:t>
            </a:r>
          </a:p>
        </p:txBody>
      </p:sp>
      <p:sp>
        <p:nvSpPr>
          <p:cNvPr id="6" name="TextBox 5">
            <a:extLst>
              <a:ext uri="{FF2B5EF4-FFF2-40B4-BE49-F238E27FC236}">
                <a16:creationId xmlns:a16="http://schemas.microsoft.com/office/drawing/2014/main" id="{B10DE447-6794-29EF-1E3D-3141E1380E09}"/>
              </a:ext>
            </a:extLst>
          </p:cNvPr>
          <p:cNvSpPr txBox="1"/>
          <p:nvPr/>
        </p:nvSpPr>
        <p:spPr>
          <a:xfrm>
            <a:off x="7590783" y="3930618"/>
            <a:ext cx="309379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Highly data intensive</a:t>
            </a:r>
          </a:p>
        </p:txBody>
      </p:sp>
      <p:sp>
        <p:nvSpPr>
          <p:cNvPr id="7" name="Right Brace 6">
            <a:extLst>
              <a:ext uri="{FF2B5EF4-FFF2-40B4-BE49-F238E27FC236}">
                <a16:creationId xmlns:a16="http://schemas.microsoft.com/office/drawing/2014/main" id="{E152E937-A28E-6C75-9CA6-70CC9D7EA3CC}"/>
              </a:ext>
            </a:extLst>
          </p:cNvPr>
          <p:cNvSpPr/>
          <p:nvPr/>
        </p:nvSpPr>
        <p:spPr>
          <a:xfrm>
            <a:off x="7839914" y="3047263"/>
            <a:ext cx="354548" cy="763474"/>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C2496170-D3CC-EE51-FC34-2351F5359471}"/>
              </a:ext>
            </a:extLst>
          </p:cNvPr>
          <p:cNvSpPr txBox="1"/>
          <p:nvPr/>
        </p:nvSpPr>
        <p:spPr>
          <a:xfrm>
            <a:off x="8227231" y="3228945"/>
            <a:ext cx="309379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Most common</a:t>
            </a:r>
          </a:p>
        </p:txBody>
      </p:sp>
      <p:sp>
        <p:nvSpPr>
          <p:cNvPr id="9" name="Slide Number Placeholder 8">
            <a:extLst>
              <a:ext uri="{FF2B5EF4-FFF2-40B4-BE49-F238E27FC236}">
                <a16:creationId xmlns:a16="http://schemas.microsoft.com/office/drawing/2014/main" id="{71866939-9AB0-6603-40AA-74DB2ED15D91}"/>
              </a:ext>
            </a:extLst>
          </p:cNvPr>
          <p:cNvSpPr>
            <a:spLocks noGrp="1"/>
          </p:cNvSpPr>
          <p:nvPr>
            <p:ph type="sldNum" sz="quarter" idx="12"/>
          </p:nvPr>
        </p:nvSpPr>
        <p:spPr/>
        <p:txBody>
          <a:bodyPr/>
          <a:lstStyle/>
          <a:p>
            <a:fld id="{5F6E19EC-C981-4348-A588-FAD292F64A47}" type="slidenum">
              <a:rPr lang="en-US" smtClean="0"/>
              <a:t>29</a:t>
            </a:fld>
            <a:endParaRPr lang="en-US"/>
          </a:p>
        </p:txBody>
      </p:sp>
    </p:spTree>
    <p:extLst>
      <p:ext uri="{BB962C8B-B14F-4D97-AF65-F5344CB8AC3E}">
        <p14:creationId xmlns:p14="http://schemas.microsoft.com/office/powerpoint/2010/main" val="3498681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Purpose of Developing Unregulated Data</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86FF7157-7E11-E195-413C-E330464A0C7F}"/>
              </a:ext>
            </a:extLst>
          </p:cNvPr>
          <p:cNvSpPr>
            <a:spLocks noGrp="1"/>
          </p:cNvSpPr>
          <p:nvPr>
            <p:ph type="sldNum" sz="quarter" idx="12"/>
          </p:nvPr>
        </p:nvSpPr>
        <p:spPr/>
        <p:txBody>
          <a:bodyPr/>
          <a:lstStyle/>
          <a:p>
            <a:fld id="{5F6E19EC-C981-4348-A588-FAD292F64A47}" type="slidenum">
              <a:rPr lang="en-US" smtClean="0"/>
              <a:t>3</a:t>
            </a:fld>
            <a:endParaRPr lang="en-US"/>
          </a:p>
        </p:txBody>
      </p:sp>
    </p:spTree>
    <p:extLst>
      <p:ext uri="{BB962C8B-B14F-4D97-AF65-F5344CB8AC3E}">
        <p14:creationId xmlns:p14="http://schemas.microsoft.com/office/powerpoint/2010/main" val="33953506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70ACA-67EC-3D36-B22F-ACB162A1D79E}"/>
              </a:ext>
            </a:extLst>
          </p:cNvPr>
          <p:cNvSpPr>
            <a:spLocks noGrp="1"/>
          </p:cNvSpPr>
          <p:nvPr>
            <p:ph type="title"/>
          </p:nvPr>
        </p:nvSpPr>
        <p:spPr/>
        <p:txBody>
          <a:bodyPr/>
          <a:lstStyle/>
          <a:p>
            <a:r>
              <a:rPr lang="en-US" dirty="0"/>
              <a:t>Method 1: Adopt Unregulated Portion</a:t>
            </a:r>
          </a:p>
        </p:txBody>
      </p:sp>
      <p:sp>
        <p:nvSpPr>
          <p:cNvPr id="3" name="Content Placeholder 2">
            <a:extLst>
              <a:ext uri="{FF2B5EF4-FFF2-40B4-BE49-F238E27FC236}">
                <a16:creationId xmlns:a16="http://schemas.microsoft.com/office/drawing/2014/main" id="{C423DC59-2BE5-B994-7004-BD45640831AF}"/>
              </a:ext>
            </a:extLst>
          </p:cNvPr>
          <p:cNvSpPr>
            <a:spLocks noGrp="1"/>
          </p:cNvSpPr>
          <p:nvPr>
            <p:ph idx="1"/>
          </p:nvPr>
        </p:nvSpPr>
        <p:spPr/>
        <p:txBody>
          <a:bodyPr/>
          <a:lstStyle/>
          <a:p>
            <a:r>
              <a:rPr lang="en-US" dirty="0"/>
              <a:t>Least preferable</a:t>
            </a:r>
          </a:p>
          <a:p>
            <a:r>
              <a:rPr lang="en-US" dirty="0"/>
              <a:t>Only if no other options available &amp; at least 50 years of data</a:t>
            </a:r>
          </a:p>
        </p:txBody>
      </p:sp>
      <p:pic>
        <p:nvPicPr>
          <p:cNvPr id="4" name="Picture 3">
            <a:extLst>
              <a:ext uri="{FF2B5EF4-FFF2-40B4-BE49-F238E27FC236}">
                <a16:creationId xmlns:a16="http://schemas.microsoft.com/office/drawing/2014/main" id="{44367AE3-929D-E449-FDCA-DB0D21AD33AA}"/>
              </a:ext>
            </a:extLst>
          </p:cNvPr>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805110" y="2967245"/>
            <a:ext cx="4126964" cy="33446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89B1DB15-E2F2-13A5-D608-39F75D096F7C}"/>
              </a:ext>
            </a:extLst>
          </p:cNvPr>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259928" y="2931720"/>
            <a:ext cx="4395438" cy="33801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Slide Number Placeholder 6">
            <a:extLst>
              <a:ext uri="{FF2B5EF4-FFF2-40B4-BE49-F238E27FC236}">
                <a16:creationId xmlns:a16="http://schemas.microsoft.com/office/drawing/2014/main" id="{498052F0-2BB6-3365-B52B-019976FFCAFF}"/>
              </a:ext>
            </a:extLst>
          </p:cNvPr>
          <p:cNvSpPr>
            <a:spLocks noGrp="1"/>
          </p:cNvSpPr>
          <p:nvPr>
            <p:ph type="sldNum" sz="quarter" idx="12"/>
          </p:nvPr>
        </p:nvSpPr>
        <p:spPr/>
        <p:txBody>
          <a:bodyPr/>
          <a:lstStyle/>
          <a:p>
            <a:fld id="{5F6E19EC-C981-4348-A588-FAD292F64A47}" type="slidenum">
              <a:rPr lang="en-US" smtClean="0"/>
              <a:t>30</a:t>
            </a:fld>
            <a:endParaRPr lang="en-US"/>
          </a:p>
        </p:txBody>
      </p:sp>
      <p:pic>
        <p:nvPicPr>
          <p:cNvPr id="9" name="Picture 8">
            <a:extLst>
              <a:ext uri="{FF2B5EF4-FFF2-40B4-BE49-F238E27FC236}">
                <a16:creationId xmlns:a16="http://schemas.microsoft.com/office/drawing/2014/main" id="{6C7D0C8E-D540-05C2-FD13-6C841BF3C26A}"/>
              </a:ext>
            </a:extLst>
          </p:cNvPr>
          <p:cNvPicPr>
            <a:picLocks noChangeAspect="1"/>
          </p:cNvPicPr>
          <p:nvPr/>
        </p:nvPicPr>
        <p:blipFill>
          <a:blip r:embed="rId5"/>
          <a:stretch>
            <a:fillRect/>
          </a:stretch>
        </p:blipFill>
        <p:spPr>
          <a:xfrm>
            <a:off x="5243086" y="3704215"/>
            <a:ext cx="204400" cy="202396"/>
          </a:xfrm>
          <a:prstGeom prst="rect">
            <a:avLst/>
          </a:prstGeom>
        </p:spPr>
      </p:pic>
      <p:pic>
        <p:nvPicPr>
          <p:cNvPr id="11" name="Picture 10">
            <a:extLst>
              <a:ext uri="{FF2B5EF4-FFF2-40B4-BE49-F238E27FC236}">
                <a16:creationId xmlns:a16="http://schemas.microsoft.com/office/drawing/2014/main" id="{67891ECF-EB78-EFE0-5725-ABF7A8241F0B}"/>
              </a:ext>
            </a:extLst>
          </p:cNvPr>
          <p:cNvPicPr>
            <a:picLocks noChangeAspect="1"/>
          </p:cNvPicPr>
          <p:nvPr/>
        </p:nvPicPr>
        <p:blipFill>
          <a:blip r:embed="rId6"/>
          <a:stretch>
            <a:fillRect/>
          </a:stretch>
        </p:blipFill>
        <p:spPr>
          <a:xfrm>
            <a:off x="5085205" y="4386295"/>
            <a:ext cx="292914" cy="169472"/>
          </a:xfrm>
          <a:prstGeom prst="rect">
            <a:avLst/>
          </a:prstGeom>
        </p:spPr>
      </p:pic>
      <p:sp>
        <p:nvSpPr>
          <p:cNvPr id="12" name="Rectangle 11">
            <a:extLst>
              <a:ext uri="{FF2B5EF4-FFF2-40B4-BE49-F238E27FC236}">
                <a16:creationId xmlns:a16="http://schemas.microsoft.com/office/drawing/2014/main" id="{2A2B244C-2B67-FAF4-F6B2-112FCB9397C2}"/>
              </a:ext>
            </a:extLst>
          </p:cNvPr>
          <p:cNvSpPr/>
          <p:nvPr/>
        </p:nvSpPr>
        <p:spPr>
          <a:xfrm>
            <a:off x="4452804" y="3023792"/>
            <a:ext cx="1401667" cy="1408579"/>
          </a:xfrm>
          <a:prstGeom prst="rect">
            <a:avLst/>
          </a:prstGeom>
          <a:solidFill>
            <a:srgbClr val="000000">
              <a:alpha val="3803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7EFC49A6-8A67-FEC1-A6A4-C2AA431A97E1}"/>
              </a:ext>
            </a:extLst>
          </p:cNvPr>
          <p:cNvPicPr>
            <a:picLocks noChangeAspect="1"/>
          </p:cNvPicPr>
          <p:nvPr/>
        </p:nvPicPr>
        <p:blipFill>
          <a:blip r:embed="rId7"/>
          <a:stretch>
            <a:fillRect/>
          </a:stretch>
        </p:blipFill>
        <p:spPr>
          <a:xfrm flipV="1">
            <a:off x="4436840" y="4423652"/>
            <a:ext cx="1435608" cy="95365"/>
          </a:xfrm>
          <a:prstGeom prst="rect">
            <a:avLst/>
          </a:prstGeom>
        </p:spPr>
      </p:pic>
      <p:sp>
        <p:nvSpPr>
          <p:cNvPr id="6" name="TextBox 5">
            <a:extLst>
              <a:ext uri="{FF2B5EF4-FFF2-40B4-BE49-F238E27FC236}">
                <a16:creationId xmlns:a16="http://schemas.microsoft.com/office/drawing/2014/main" id="{3A675D85-9F82-937C-4C70-0FD44274077F}"/>
              </a:ext>
            </a:extLst>
          </p:cNvPr>
          <p:cNvSpPr txBox="1"/>
          <p:nvPr/>
        </p:nvSpPr>
        <p:spPr>
          <a:xfrm>
            <a:off x="4523143" y="3909436"/>
            <a:ext cx="1331328" cy="646331"/>
          </a:xfrm>
          <a:prstGeom prst="rect">
            <a:avLst/>
          </a:prstGeom>
          <a:noFill/>
        </p:spPr>
        <p:txBody>
          <a:bodyPr wrap="square" rtlCol="0">
            <a:spAutoFit/>
          </a:bodyPr>
          <a:lstStyle/>
          <a:p>
            <a:pPr algn="ctr"/>
            <a:r>
              <a:rPr lang="en-US" b="1" dirty="0"/>
              <a:t>Regulated</a:t>
            </a:r>
          </a:p>
          <a:p>
            <a:pPr algn="ctr"/>
            <a:r>
              <a:rPr lang="en-US" b="1" dirty="0"/>
              <a:t>Portion</a:t>
            </a:r>
          </a:p>
        </p:txBody>
      </p:sp>
    </p:spTree>
    <p:extLst>
      <p:ext uri="{BB962C8B-B14F-4D97-AF65-F5344CB8AC3E}">
        <p14:creationId xmlns:p14="http://schemas.microsoft.com/office/powerpoint/2010/main" val="1475792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40F6C-99C4-3C2C-96A0-796428D7EB7A}"/>
              </a:ext>
            </a:extLst>
          </p:cNvPr>
          <p:cNvSpPr>
            <a:spLocks noGrp="1"/>
          </p:cNvSpPr>
          <p:nvPr>
            <p:ph type="title"/>
          </p:nvPr>
        </p:nvSpPr>
        <p:spPr/>
        <p:txBody>
          <a:bodyPr/>
          <a:lstStyle/>
          <a:p>
            <a:r>
              <a:rPr lang="en-US" dirty="0"/>
              <a:t>Method 2: Transfer from a Nearby Gage</a:t>
            </a:r>
          </a:p>
        </p:txBody>
      </p:sp>
      <p:sp>
        <p:nvSpPr>
          <p:cNvPr id="3" name="Content Placeholder 2">
            <a:extLst>
              <a:ext uri="{FF2B5EF4-FFF2-40B4-BE49-F238E27FC236}">
                <a16:creationId xmlns:a16="http://schemas.microsoft.com/office/drawing/2014/main" id="{F574E49F-B4DD-B460-ECE6-412CC1910B3E}"/>
              </a:ext>
            </a:extLst>
          </p:cNvPr>
          <p:cNvSpPr>
            <a:spLocks noGrp="1"/>
          </p:cNvSpPr>
          <p:nvPr>
            <p:ph idx="1"/>
          </p:nvPr>
        </p:nvSpPr>
        <p:spPr/>
        <p:txBody>
          <a:bodyPr/>
          <a:lstStyle/>
          <a:p>
            <a:r>
              <a:rPr lang="en-US" dirty="0"/>
              <a:t>Treat the regulated period as if it’s missing and perform gage extension following Bulletin 17C procedures</a:t>
            </a:r>
          </a:p>
        </p:txBody>
      </p:sp>
      <p:grpSp>
        <p:nvGrpSpPr>
          <p:cNvPr id="18" name="Group 17">
            <a:extLst>
              <a:ext uri="{FF2B5EF4-FFF2-40B4-BE49-F238E27FC236}">
                <a16:creationId xmlns:a16="http://schemas.microsoft.com/office/drawing/2014/main" id="{E72FABDA-EF60-D81A-5DEC-3029E01A6310}"/>
              </a:ext>
            </a:extLst>
          </p:cNvPr>
          <p:cNvGrpSpPr/>
          <p:nvPr/>
        </p:nvGrpSpPr>
        <p:grpSpPr>
          <a:xfrm>
            <a:off x="1594668" y="2809197"/>
            <a:ext cx="2646415" cy="3027434"/>
            <a:chOff x="1660659" y="2235888"/>
            <a:chExt cx="3445069" cy="3941075"/>
          </a:xfrm>
        </p:grpSpPr>
        <p:pic>
          <p:nvPicPr>
            <p:cNvPr id="4" name="Picture 3">
              <a:extLst>
                <a:ext uri="{FF2B5EF4-FFF2-40B4-BE49-F238E27FC236}">
                  <a16:creationId xmlns:a16="http://schemas.microsoft.com/office/drawing/2014/main" id="{22E141B2-C86B-81C7-EF6D-6941D41F91E1}"/>
                </a:ext>
              </a:extLst>
            </p:cNvPr>
            <p:cNvPicPr>
              <a:picLocks noChangeAspect="1"/>
            </p:cNvPicPr>
            <p:nvPr/>
          </p:nvPicPr>
          <p:blipFill>
            <a:blip r:embed="rId2"/>
            <a:stretch>
              <a:fillRect/>
            </a:stretch>
          </p:blipFill>
          <p:spPr>
            <a:xfrm>
              <a:off x="1660659" y="2235888"/>
              <a:ext cx="3445069" cy="3941075"/>
            </a:xfrm>
            <a:prstGeom prst="rect">
              <a:avLst/>
            </a:prstGeom>
          </p:spPr>
        </p:pic>
        <p:sp>
          <p:nvSpPr>
            <p:cNvPr id="8" name="Freeform: Shape 7">
              <a:extLst>
                <a:ext uri="{FF2B5EF4-FFF2-40B4-BE49-F238E27FC236}">
                  <a16:creationId xmlns:a16="http://schemas.microsoft.com/office/drawing/2014/main" id="{3D28D07F-CBB3-0868-E179-18D55E11E347}"/>
                </a:ext>
              </a:extLst>
            </p:cNvPr>
            <p:cNvSpPr/>
            <p:nvPr/>
          </p:nvSpPr>
          <p:spPr>
            <a:xfrm>
              <a:off x="2387863" y="3370115"/>
              <a:ext cx="1748257" cy="2586852"/>
            </a:xfrm>
            <a:custGeom>
              <a:avLst/>
              <a:gdLst>
                <a:gd name="connsiteX0" fmla="*/ 1748257 w 1748257"/>
                <a:gd name="connsiteY0" fmla="*/ 0 h 2586852"/>
                <a:gd name="connsiteX1" fmla="*/ 1644025 w 1748257"/>
                <a:gd name="connsiteY1" fmla="*/ 180038 h 2586852"/>
                <a:gd name="connsiteX2" fmla="*/ 1572957 w 1748257"/>
                <a:gd name="connsiteY2" fmla="*/ 303221 h 2586852"/>
                <a:gd name="connsiteX3" fmla="*/ 1554006 w 1748257"/>
                <a:gd name="connsiteY3" fmla="*/ 369551 h 2586852"/>
                <a:gd name="connsiteX4" fmla="*/ 1563482 w 1748257"/>
                <a:gd name="connsiteY4" fmla="*/ 431142 h 2586852"/>
                <a:gd name="connsiteX5" fmla="*/ 1459249 w 1748257"/>
                <a:gd name="connsiteY5" fmla="*/ 653820 h 2586852"/>
                <a:gd name="connsiteX6" fmla="*/ 1426085 w 1748257"/>
                <a:gd name="connsiteY6" fmla="*/ 710674 h 2586852"/>
                <a:gd name="connsiteX7" fmla="*/ 1411871 w 1748257"/>
                <a:gd name="connsiteY7" fmla="*/ 743839 h 2586852"/>
                <a:gd name="connsiteX8" fmla="*/ 1392920 w 1748257"/>
                <a:gd name="connsiteY8" fmla="*/ 748577 h 2586852"/>
                <a:gd name="connsiteX9" fmla="*/ 1312377 w 1748257"/>
                <a:gd name="connsiteY9" fmla="*/ 862284 h 2586852"/>
                <a:gd name="connsiteX10" fmla="*/ 1179718 w 1748257"/>
                <a:gd name="connsiteY10" fmla="*/ 1004419 h 2586852"/>
                <a:gd name="connsiteX11" fmla="*/ 1141815 w 1748257"/>
                <a:gd name="connsiteY11" fmla="*/ 1113389 h 2586852"/>
                <a:gd name="connsiteX12" fmla="*/ 1122864 w 1748257"/>
                <a:gd name="connsiteY12" fmla="*/ 1137078 h 2586852"/>
                <a:gd name="connsiteX13" fmla="*/ 1070748 w 1748257"/>
                <a:gd name="connsiteY13" fmla="*/ 1141816 h 2586852"/>
                <a:gd name="connsiteX14" fmla="*/ 980729 w 1748257"/>
                <a:gd name="connsiteY14" fmla="*/ 1122865 h 2586852"/>
                <a:gd name="connsiteX15" fmla="*/ 838595 w 1748257"/>
                <a:gd name="connsiteY15" fmla="*/ 1156029 h 2586852"/>
                <a:gd name="connsiteX16" fmla="*/ 795954 w 1748257"/>
                <a:gd name="connsiteY16" fmla="*/ 1184456 h 2586852"/>
                <a:gd name="connsiteX17" fmla="*/ 772265 w 1748257"/>
                <a:gd name="connsiteY17" fmla="*/ 1212883 h 2586852"/>
                <a:gd name="connsiteX18" fmla="*/ 677509 w 1748257"/>
                <a:gd name="connsiteY18" fmla="*/ 1260262 h 2586852"/>
                <a:gd name="connsiteX19" fmla="*/ 611179 w 1748257"/>
                <a:gd name="connsiteY19" fmla="*/ 1336067 h 2586852"/>
                <a:gd name="connsiteX20" fmla="*/ 487996 w 1748257"/>
                <a:gd name="connsiteY20" fmla="*/ 1407134 h 2586852"/>
                <a:gd name="connsiteX21" fmla="*/ 416928 w 1748257"/>
                <a:gd name="connsiteY21" fmla="*/ 1440299 h 2586852"/>
                <a:gd name="connsiteX22" fmla="*/ 393239 w 1748257"/>
                <a:gd name="connsiteY22" fmla="*/ 1454512 h 2586852"/>
                <a:gd name="connsiteX23" fmla="*/ 255842 w 1748257"/>
                <a:gd name="connsiteY23" fmla="*/ 1582434 h 2586852"/>
                <a:gd name="connsiteX24" fmla="*/ 241629 w 1748257"/>
                <a:gd name="connsiteY24" fmla="*/ 1596647 h 2586852"/>
                <a:gd name="connsiteX25" fmla="*/ 222677 w 1748257"/>
                <a:gd name="connsiteY25" fmla="*/ 1615598 h 2586852"/>
                <a:gd name="connsiteX26" fmla="*/ 241629 w 1748257"/>
                <a:gd name="connsiteY26" fmla="*/ 1696141 h 2586852"/>
                <a:gd name="connsiteX27" fmla="*/ 184775 w 1748257"/>
                <a:gd name="connsiteY27" fmla="*/ 1658239 h 2586852"/>
                <a:gd name="connsiteX28" fmla="*/ 137397 w 1748257"/>
                <a:gd name="connsiteY28" fmla="*/ 1634550 h 2586852"/>
                <a:gd name="connsiteX29" fmla="*/ 118445 w 1748257"/>
                <a:gd name="connsiteY29" fmla="*/ 1639287 h 2586852"/>
                <a:gd name="connsiteX30" fmla="*/ 94756 w 1748257"/>
                <a:gd name="connsiteY30" fmla="*/ 1700879 h 2586852"/>
                <a:gd name="connsiteX31" fmla="*/ 90018 w 1748257"/>
                <a:gd name="connsiteY31" fmla="*/ 1767209 h 2586852"/>
                <a:gd name="connsiteX32" fmla="*/ 94756 w 1748257"/>
                <a:gd name="connsiteY32" fmla="*/ 1847752 h 2586852"/>
                <a:gd name="connsiteX33" fmla="*/ 52116 w 1748257"/>
                <a:gd name="connsiteY33" fmla="*/ 1909343 h 2586852"/>
                <a:gd name="connsiteX34" fmla="*/ 61591 w 1748257"/>
                <a:gd name="connsiteY34" fmla="*/ 1951984 h 2586852"/>
                <a:gd name="connsiteX35" fmla="*/ 66329 w 1748257"/>
                <a:gd name="connsiteY35" fmla="*/ 1989886 h 2586852"/>
                <a:gd name="connsiteX36" fmla="*/ 75805 w 1748257"/>
                <a:gd name="connsiteY36" fmla="*/ 2042002 h 2586852"/>
                <a:gd name="connsiteX37" fmla="*/ 80543 w 1748257"/>
                <a:gd name="connsiteY37" fmla="*/ 2127283 h 2586852"/>
                <a:gd name="connsiteX38" fmla="*/ 108970 w 1748257"/>
                <a:gd name="connsiteY38" fmla="*/ 2141497 h 2586852"/>
                <a:gd name="connsiteX39" fmla="*/ 123183 w 1748257"/>
                <a:gd name="connsiteY39" fmla="*/ 2165186 h 2586852"/>
                <a:gd name="connsiteX40" fmla="*/ 118445 w 1748257"/>
                <a:gd name="connsiteY40" fmla="*/ 2331010 h 2586852"/>
                <a:gd name="connsiteX41" fmla="*/ 108970 w 1748257"/>
                <a:gd name="connsiteY41" fmla="*/ 2354699 h 2586852"/>
                <a:gd name="connsiteX42" fmla="*/ 94756 w 1748257"/>
                <a:gd name="connsiteY42" fmla="*/ 2368912 h 2586852"/>
                <a:gd name="connsiteX43" fmla="*/ 28427 w 1748257"/>
                <a:gd name="connsiteY43" fmla="*/ 2425766 h 2586852"/>
                <a:gd name="connsiteX44" fmla="*/ 14213 w 1748257"/>
                <a:gd name="connsiteY44" fmla="*/ 2458931 h 2586852"/>
                <a:gd name="connsiteX45" fmla="*/ 9475 w 1748257"/>
                <a:gd name="connsiteY45" fmla="*/ 2544212 h 2586852"/>
                <a:gd name="connsiteX46" fmla="*/ 0 w 1748257"/>
                <a:gd name="connsiteY46" fmla="*/ 2586852 h 258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748257" h="2586852">
                  <a:moveTo>
                    <a:pt x="1748257" y="0"/>
                  </a:moveTo>
                  <a:cubicBezTo>
                    <a:pt x="1736087" y="97356"/>
                    <a:pt x="1751994" y="18085"/>
                    <a:pt x="1644025" y="180038"/>
                  </a:cubicBezTo>
                  <a:cubicBezTo>
                    <a:pt x="1638775" y="187912"/>
                    <a:pt x="1580537" y="284271"/>
                    <a:pt x="1572957" y="303221"/>
                  </a:cubicBezTo>
                  <a:cubicBezTo>
                    <a:pt x="1564417" y="324571"/>
                    <a:pt x="1560323" y="347441"/>
                    <a:pt x="1554006" y="369551"/>
                  </a:cubicBezTo>
                  <a:cubicBezTo>
                    <a:pt x="1557165" y="390081"/>
                    <a:pt x="1563976" y="410376"/>
                    <a:pt x="1563482" y="431142"/>
                  </a:cubicBezTo>
                  <a:cubicBezTo>
                    <a:pt x="1558938" y="621982"/>
                    <a:pt x="1570194" y="525806"/>
                    <a:pt x="1459249" y="653820"/>
                  </a:cubicBezTo>
                  <a:cubicBezTo>
                    <a:pt x="1444880" y="670400"/>
                    <a:pt x="1436303" y="691259"/>
                    <a:pt x="1426085" y="710674"/>
                  </a:cubicBezTo>
                  <a:cubicBezTo>
                    <a:pt x="1420483" y="721317"/>
                    <a:pt x="1419791" y="734787"/>
                    <a:pt x="1411871" y="743839"/>
                  </a:cubicBezTo>
                  <a:cubicBezTo>
                    <a:pt x="1407583" y="748739"/>
                    <a:pt x="1399237" y="746998"/>
                    <a:pt x="1392920" y="748577"/>
                  </a:cubicBezTo>
                  <a:cubicBezTo>
                    <a:pt x="1366072" y="786479"/>
                    <a:pt x="1342112" y="826602"/>
                    <a:pt x="1312377" y="862284"/>
                  </a:cubicBezTo>
                  <a:cubicBezTo>
                    <a:pt x="1270888" y="912071"/>
                    <a:pt x="1179718" y="1004419"/>
                    <a:pt x="1179718" y="1004419"/>
                  </a:cubicBezTo>
                  <a:cubicBezTo>
                    <a:pt x="1168427" y="1043938"/>
                    <a:pt x="1161138" y="1072810"/>
                    <a:pt x="1141815" y="1113389"/>
                  </a:cubicBezTo>
                  <a:cubicBezTo>
                    <a:pt x="1137467" y="1122519"/>
                    <a:pt x="1132253" y="1133322"/>
                    <a:pt x="1122864" y="1137078"/>
                  </a:cubicBezTo>
                  <a:cubicBezTo>
                    <a:pt x="1106668" y="1143556"/>
                    <a:pt x="1088120" y="1140237"/>
                    <a:pt x="1070748" y="1141816"/>
                  </a:cubicBezTo>
                  <a:cubicBezTo>
                    <a:pt x="1040742" y="1135499"/>
                    <a:pt x="1011393" y="1122865"/>
                    <a:pt x="980729" y="1122865"/>
                  </a:cubicBezTo>
                  <a:cubicBezTo>
                    <a:pt x="969135" y="1122865"/>
                    <a:pt x="861478" y="1150308"/>
                    <a:pt x="838595" y="1156029"/>
                  </a:cubicBezTo>
                  <a:cubicBezTo>
                    <a:pt x="824381" y="1165505"/>
                    <a:pt x="808924" y="1173339"/>
                    <a:pt x="795954" y="1184456"/>
                  </a:cubicBezTo>
                  <a:cubicBezTo>
                    <a:pt x="786589" y="1192483"/>
                    <a:pt x="782195" y="1205566"/>
                    <a:pt x="772265" y="1212883"/>
                  </a:cubicBezTo>
                  <a:cubicBezTo>
                    <a:pt x="728011" y="1245491"/>
                    <a:pt x="718033" y="1246753"/>
                    <a:pt x="677509" y="1260262"/>
                  </a:cubicBezTo>
                  <a:cubicBezTo>
                    <a:pt x="655399" y="1285530"/>
                    <a:pt x="637718" y="1315499"/>
                    <a:pt x="611179" y="1336067"/>
                  </a:cubicBezTo>
                  <a:cubicBezTo>
                    <a:pt x="573710" y="1365106"/>
                    <a:pt x="529767" y="1384720"/>
                    <a:pt x="487996" y="1407134"/>
                  </a:cubicBezTo>
                  <a:cubicBezTo>
                    <a:pt x="464961" y="1419494"/>
                    <a:pt x="440310" y="1428608"/>
                    <a:pt x="416928" y="1440299"/>
                  </a:cubicBezTo>
                  <a:cubicBezTo>
                    <a:pt x="408692" y="1444417"/>
                    <a:pt x="400144" y="1448419"/>
                    <a:pt x="393239" y="1454512"/>
                  </a:cubicBezTo>
                  <a:cubicBezTo>
                    <a:pt x="346317" y="1495914"/>
                    <a:pt x="301494" y="1539635"/>
                    <a:pt x="255842" y="1582434"/>
                  </a:cubicBezTo>
                  <a:cubicBezTo>
                    <a:pt x="250954" y="1587016"/>
                    <a:pt x="246367" y="1591909"/>
                    <a:pt x="241629" y="1596647"/>
                  </a:cubicBezTo>
                  <a:lnTo>
                    <a:pt x="222677" y="1615598"/>
                  </a:lnTo>
                  <a:cubicBezTo>
                    <a:pt x="228994" y="1642446"/>
                    <a:pt x="259952" y="1675527"/>
                    <a:pt x="241629" y="1696141"/>
                  </a:cubicBezTo>
                  <a:cubicBezTo>
                    <a:pt x="226497" y="1713165"/>
                    <a:pt x="204384" y="1669826"/>
                    <a:pt x="184775" y="1658239"/>
                  </a:cubicBezTo>
                  <a:cubicBezTo>
                    <a:pt x="169574" y="1649257"/>
                    <a:pt x="153190" y="1642446"/>
                    <a:pt x="137397" y="1634550"/>
                  </a:cubicBezTo>
                  <a:cubicBezTo>
                    <a:pt x="131080" y="1636129"/>
                    <a:pt x="123744" y="1635502"/>
                    <a:pt x="118445" y="1639287"/>
                  </a:cubicBezTo>
                  <a:cubicBezTo>
                    <a:pt x="99250" y="1652998"/>
                    <a:pt x="99024" y="1681673"/>
                    <a:pt x="94756" y="1700879"/>
                  </a:cubicBezTo>
                  <a:cubicBezTo>
                    <a:pt x="93177" y="1722989"/>
                    <a:pt x="90018" y="1745043"/>
                    <a:pt x="90018" y="1767209"/>
                  </a:cubicBezTo>
                  <a:cubicBezTo>
                    <a:pt x="90018" y="1794103"/>
                    <a:pt x="101686" y="1821766"/>
                    <a:pt x="94756" y="1847752"/>
                  </a:cubicBezTo>
                  <a:cubicBezTo>
                    <a:pt x="88322" y="1871879"/>
                    <a:pt x="66329" y="1888813"/>
                    <a:pt x="52116" y="1909343"/>
                  </a:cubicBezTo>
                  <a:cubicBezTo>
                    <a:pt x="55274" y="1923557"/>
                    <a:pt x="59061" y="1937645"/>
                    <a:pt x="61591" y="1951984"/>
                  </a:cubicBezTo>
                  <a:cubicBezTo>
                    <a:pt x="63804" y="1964523"/>
                    <a:pt x="64343" y="1977309"/>
                    <a:pt x="66329" y="1989886"/>
                  </a:cubicBezTo>
                  <a:cubicBezTo>
                    <a:pt x="69083" y="2007327"/>
                    <a:pt x="72646" y="2024630"/>
                    <a:pt x="75805" y="2042002"/>
                  </a:cubicBezTo>
                  <a:cubicBezTo>
                    <a:pt x="77384" y="2070429"/>
                    <a:pt x="71540" y="2100273"/>
                    <a:pt x="80543" y="2127283"/>
                  </a:cubicBezTo>
                  <a:cubicBezTo>
                    <a:pt x="83893" y="2137334"/>
                    <a:pt x="101052" y="2134459"/>
                    <a:pt x="108970" y="2141497"/>
                  </a:cubicBezTo>
                  <a:cubicBezTo>
                    <a:pt x="115853" y="2147615"/>
                    <a:pt x="118445" y="2157290"/>
                    <a:pt x="123183" y="2165186"/>
                  </a:cubicBezTo>
                  <a:cubicBezTo>
                    <a:pt x="121604" y="2220461"/>
                    <a:pt x="122581" y="2275868"/>
                    <a:pt x="118445" y="2331010"/>
                  </a:cubicBezTo>
                  <a:cubicBezTo>
                    <a:pt x="117809" y="2339491"/>
                    <a:pt x="113477" y="2347487"/>
                    <a:pt x="108970" y="2354699"/>
                  </a:cubicBezTo>
                  <a:cubicBezTo>
                    <a:pt x="105419" y="2360381"/>
                    <a:pt x="99780" y="2364479"/>
                    <a:pt x="94756" y="2368912"/>
                  </a:cubicBezTo>
                  <a:cubicBezTo>
                    <a:pt x="72920" y="2388179"/>
                    <a:pt x="28427" y="2425766"/>
                    <a:pt x="28427" y="2425766"/>
                  </a:cubicBezTo>
                  <a:cubicBezTo>
                    <a:pt x="23689" y="2436821"/>
                    <a:pt x="16113" y="2447055"/>
                    <a:pt x="14213" y="2458931"/>
                  </a:cubicBezTo>
                  <a:cubicBezTo>
                    <a:pt x="9715" y="2487044"/>
                    <a:pt x="12619" y="2515915"/>
                    <a:pt x="9475" y="2544212"/>
                  </a:cubicBezTo>
                  <a:cubicBezTo>
                    <a:pt x="7867" y="2558683"/>
                    <a:pt x="3158" y="2572639"/>
                    <a:pt x="0" y="2586852"/>
                  </a:cubicBezTo>
                </a:path>
              </a:pathLst>
            </a:custGeom>
            <a:ln w="1905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Shape 8">
              <a:extLst>
                <a:ext uri="{FF2B5EF4-FFF2-40B4-BE49-F238E27FC236}">
                  <a16:creationId xmlns:a16="http://schemas.microsoft.com/office/drawing/2014/main" id="{985F92F2-1A6D-6FC0-AB87-9BB576E3218C}"/>
                </a:ext>
              </a:extLst>
            </p:cNvPr>
            <p:cNvSpPr/>
            <p:nvPr/>
          </p:nvSpPr>
          <p:spPr>
            <a:xfrm>
              <a:off x="2473144" y="4834749"/>
              <a:ext cx="1596646" cy="435234"/>
            </a:xfrm>
            <a:custGeom>
              <a:avLst/>
              <a:gdLst>
                <a:gd name="connsiteX0" fmla="*/ 1596646 w 1596646"/>
                <a:gd name="connsiteY0" fmla="*/ 8830 h 435234"/>
                <a:gd name="connsiteX1" fmla="*/ 1355017 w 1596646"/>
                <a:gd name="connsiteY1" fmla="*/ 37257 h 435234"/>
                <a:gd name="connsiteX2" fmla="*/ 1255523 w 1596646"/>
                <a:gd name="connsiteY2" fmla="*/ 75159 h 435234"/>
                <a:gd name="connsiteX3" fmla="*/ 1127602 w 1596646"/>
                <a:gd name="connsiteY3" fmla="*/ 113062 h 435234"/>
                <a:gd name="connsiteX4" fmla="*/ 1084961 w 1596646"/>
                <a:gd name="connsiteY4" fmla="*/ 127275 h 435234"/>
                <a:gd name="connsiteX5" fmla="*/ 1037583 w 1596646"/>
                <a:gd name="connsiteY5" fmla="*/ 146226 h 435234"/>
                <a:gd name="connsiteX6" fmla="*/ 985467 w 1596646"/>
                <a:gd name="connsiteY6" fmla="*/ 155702 h 435234"/>
                <a:gd name="connsiteX7" fmla="*/ 848070 w 1596646"/>
                <a:gd name="connsiteY7" fmla="*/ 136751 h 435234"/>
                <a:gd name="connsiteX8" fmla="*/ 767527 w 1596646"/>
                <a:gd name="connsiteY8" fmla="*/ 113062 h 435234"/>
                <a:gd name="connsiteX9" fmla="*/ 696460 w 1596646"/>
                <a:gd name="connsiteY9" fmla="*/ 150964 h 435234"/>
                <a:gd name="connsiteX10" fmla="*/ 639606 w 1596646"/>
                <a:gd name="connsiteY10" fmla="*/ 174653 h 435234"/>
                <a:gd name="connsiteX11" fmla="*/ 606441 w 1596646"/>
                <a:gd name="connsiteY11" fmla="*/ 203080 h 435234"/>
                <a:gd name="connsiteX12" fmla="*/ 573276 w 1596646"/>
                <a:gd name="connsiteY12" fmla="*/ 212556 h 435234"/>
                <a:gd name="connsiteX13" fmla="*/ 554325 w 1596646"/>
                <a:gd name="connsiteY13" fmla="*/ 222032 h 435234"/>
                <a:gd name="connsiteX14" fmla="*/ 530636 w 1596646"/>
                <a:gd name="connsiteY14" fmla="*/ 231507 h 435234"/>
                <a:gd name="connsiteX15" fmla="*/ 511685 w 1596646"/>
                <a:gd name="connsiteY15" fmla="*/ 245721 h 435234"/>
                <a:gd name="connsiteX16" fmla="*/ 478520 w 1596646"/>
                <a:gd name="connsiteY16" fmla="*/ 259934 h 435234"/>
                <a:gd name="connsiteX17" fmla="*/ 459568 w 1596646"/>
                <a:gd name="connsiteY17" fmla="*/ 269410 h 435234"/>
                <a:gd name="connsiteX18" fmla="*/ 355336 w 1596646"/>
                <a:gd name="connsiteY18" fmla="*/ 278886 h 435234"/>
                <a:gd name="connsiteX19" fmla="*/ 341123 w 1596646"/>
                <a:gd name="connsiteY19" fmla="*/ 283623 h 435234"/>
                <a:gd name="connsiteX20" fmla="*/ 293745 w 1596646"/>
                <a:gd name="connsiteY20" fmla="*/ 302575 h 435234"/>
                <a:gd name="connsiteX21" fmla="*/ 213202 w 1596646"/>
                <a:gd name="connsiteY21" fmla="*/ 321526 h 435234"/>
                <a:gd name="connsiteX22" fmla="*/ 189513 w 1596646"/>
                <a:gd name="connsiteY22" fmla="*/ 326264 h 435234"/>
                <a:gd name="connsiteX23" fmla="*/ 146872 w 1596646"/>
                <a:gd name="connsiteY23" fmla="*/ 335739 h 435234"/>
                <a:gd name="connsiteX24" fmla="*/ 113707 w 1596646"/>
                <a:gd name="connsiteY24" fmla="*/ 368904 h 435234"/>
                <a:gd name="connsiteX25" fmla="*/ 99494 w 1596646"/>
                <a:gd name="connsiteY25" fmla="*/ 378380 h 435234"/>
                <a:gd name="connsiteX26" fmla="*/ 42640 w 1596646"/>
                <a:gd name="connsiteY26" fmla="*/ 416282 h 435234"/>
                <a:gd name="connsiteX27" fmla="*/ 14213 w 1596646"/>
                <a:gd name="connsiteY27" fmla="*/ 425758 h 435234"/>
                <a:gd name="connsiteX28" fmla="*/ 0 w 1596646"/>
                <a:gd name="connsiteY28" fmla="*/ 430496 h 435234"/>
                <a:gd name="connsiteX29" fmla="*/ 0 w 1596646"/>
                <a:gd name="connsiteY29" fmla="*/ 435234 h 435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596646" h="435234">
                  <a:moveTo>
                    <a:pt x="1596646" y="8830"/>
                  </a:moveTo>
                  <a:cubicBezTo>
                    <a:pt x="1502690" y="-6830"/>
                    <a:pt x="1537171" y="-4142"/>
                    <a:pt x="1355017" y="37257"/>
                  </a:cubicBezTo>
                  <a:cubicBezTo>
                    <a:pt x="1320410" y="45122"/>
                    <a:pt x="1289191" y="63936"/>
                    <a:pt x="1255523" y="75159"/>
                  </a:cubicBezTo>
                  <a:cubicBezTo>
                    <a:pt x="1213332" y="89223"/>
                    <a:pt x="1169793" y="98999"/>
                    <a:pt x="1127602" y="113062"/>
                  </a:cubicBezTo>
                  <a:cubicBezTo>
                    <a:pt x="1113388" y="117800"/>
                    <a:pt x="1099020" y="122096"/>
                    <a:pt x="1084961" y="127275"/>
                  </a:cubicBezTo>
                  <a:cubicBezTo>
                    <a:pt x="1069000" y="133155"/>
                    <a:pt x="1053938" y="141553"/>
                    <a:pt x="1037583" y="146226"/>
                  </a:cubicBezTo>
                  <a:cubicBezTo>
                    <a:pt x="1020606" y="151077"/>
                    <a:pt x="1002839" y="152543"/>
                    <a:pt x="985467" y="155702"/>
                  </a:cubicBezTo>
                  <a:cubicBezTo>
                    <a:pt x="939668" y="149385"/>
                    <a:pt x="893523" y="145207"/>
                    <a:pt x="848070" y="136751"/>
                  </a:cubicBezTo>
                  <a:cubicBezTo>
                    <a:pt x="825062" y="132471"/>
                    <a:pt x="793103" y="121588"/>
                    <a:pt x="767527" y="113062"/>
                  </a:cubicBezTo>
                  <a:cubicBezTo>
                    <a:pt x="743838" y="125696"/>
                    <a:pt x="720650" y="139317"/>
                    <a:pt x="696460" y="150964"/>
                  </a:cubicBezTo>
                  <a:cubicBezTo>
                    <a:pt x="677962" y="159870"/>
                    <a:pt x="657374" y="164366"/>
                    <a:pt x="639606" y="174653"/>
                  </a:cubicBezTo>
                  <a:cubicBezTo>
                    <a:pt x="627005" y="181948"/>
                    <a:pt x="619083" y="195856"/>
                    <a:pt x="606441" y="203080"/>
                  </a:cubicBezTo>
                  <a:cubicBezTo>
                    <a:pt x="596458" y="208784"/>
                    <a:pt x="584081" y="208627"/>
                    <a:pt x="573276" y="212556"/>
                  </a:cubicBezTo>
                  <a:cubicBezTo>
                    <a:pt x="566639" y="214970"/>
                    <a:pt x="560779" y="219164"/>
                    <a:pt x="554325" y="222032"/>
                  </a:cubicBezTo>
                  <a:cubicBezTo>
                    <a:pt x="546553" y="225486"/>
                    <a:pt x="538070" y="227377"/>
                    <a:pt x="530636" y="231507"/>
                  </a:cubicBezTo>
                  <a:cubicBezTo>
                    <a:pt x="523733" y="235342"/>
                    <a:pt x="518617" y="241940"/>
                    <a:pt x="511685" y="245721"/>
                  </a:cubicBezTo>
                  <a:cubicBezTo>
                    <a:pt x="501126" y="251480"/>
                    <a:pt x="489469" y="254957"/>
                    <a:pt x="478520" y="259934"/>
                  </a:cubicBezTo>
                  <a:cubicBezTo>
                    <a:pt x="472090" y="262857"/>
                    <a:pt x="466450" y="267822"/>
                    <a:pt x="459568" y="269410"/>
                  </a:cubicBezTo>
                  <a:cubicBezTo>
                    <a:pt x="445544" y="272646"/>
                    <a:pt x="360516" y="278488"/>
                    <a:pt x="355336" y="278886"/>
                  </a:cubicBezTo>
                  <a:cubicBezTo>
                    <a:pt x="350598" y="280465"/>
                    <a:pt x="345760" y="281768"/>
                    <a:pt x="341123" y="283623"/>
                  </a:cubicBezTo>
                  <a:cubicBezTo>
                    <a:pt x="330467" y="287886"/>
                    <a:pt x="308117" y="298982"/>
                    <a:pt x="293745" y="302575"/>
                  </a:cubicBezTo>
                  <a:cubicBezTo>
                    <a:pt x="266988" y="309264"/>
                    <a:pt x="240097" y="315414"/>
                    <a:pt x="213202" y="321526"/>
                  </a:cubicBezTo>
                  <a:cubicBezTo>
                    <a:pt x="205350" y="323311"/>
                    <a:pt x="197387" y="324577"/>
                    <a:pt x="189513" y="326264"/>
                  </a:cubicBezTo>
                  <a:lnTo>
                    <a:pt x="146872" y="335739"/>
                  </a:lnTo>
                  <a:cubicBezTo>
                    <a:pt x="135817" y="346794"/>
                    <a:pt x="126715" y="360231"/>
                    <a:pt x="113707" y="368904"/>
                  </a:cubicBezTo>
                  <a:cubicBezTo>
                    <a:pt x="108969" y="372063"/>
                    <a:pt x="103817" y="374674"/>
                    <a:pt x="99494" y="378380"/>
                  </a:cubicBezTo>
                  <a:cubicBezTo>
                    <a:pt x="71897" y="402035"/>
                    <a:pt x="86411" y="401691"/>
                    <a:pt x="42640" y="416282"/>
                  </a:cubicBezTo>
                  <a:lnTo>
                    <a:pt x="14213" y="425758"/>
                  </a:lnTo>
                  <a:cubicBezTo>
                    <a:pt x="9475" y="427337"/>
                    <a:pt x="0" y="425502"/>
                    <a:pt x="0" y="430496"/>
                  </a:cubicBezTo>
                  <a:lnTo>
                    <a:pt x="0" y="435234"/>
                  </a:lnTo>
                </a:path>
              </a:pathLst>
            </a:cu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6F6EB3FA-1EB5-E8CC-A514-4EF3B898F945}"/>
                </a:ext>
              </a:extLst>
            </p:cNvPr>
            <p:cNvSpPr/>
            <p:nvPr/>
          </p:nvSpPr>
          <p:spPr>
            <a:xfrm>
              <a:off x="2301201" y="5383365"/>
              <a:ext cx="343886" cy="275559"/>
            </a:xfrm>
            <a:prstGeom prst="triangl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EEA36C5-065D-30A3-30E8-BE9CBD3C703E}"/>
                </a:ext>
              </a:extLst>
            </p:cNvPr>
            <p:cNvSpPr/>
            <p:nvPr/>
          </p:nvSpPr>
          <p:spPr>
            <a:xfrm>
              <a:off x="2316796" y="5872805"/>
              <a:ext cx="123183" cy="113382"/>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3565631F-29F2-132D-2D58-EF46706F1DF6}"/>
              </a:ext>
            </a:extLst>
          </p:cNvPr>
          <p:cNvSpPr txBox="1"/>
          <p:nvPr/>
        </p:nvSpPr>
        <p:spPr>
          <a:xfrm>
            <a:off x="1781163" y="3177519"/>
            <a:ext cx="1715092" cy="523220"/>
          </a:xfrm>
          <a:prstGeom prst="rect">
            <a:avLst/>
          </a:prstGeom>
          <a:noFill/>
        </p:spPr>
        <p:txBody>
          <a:bodyPr wrap="square" rtlCol="0">
            <a:spAutoFit/>
          </a:bodyPr>
          <a:lstStyle/>
          <a:p>
            <a:r>
              <a:rPr lang="en-US" sz="2800" b="1" dirty="0"/>
              <a:t>Basin A</a:t>
            </a:r>
          </a:p>
        </p:txBody>
      </p:sp>
      <p:grpSp>
        <p:nvGrpSpPr>
          <p:cNvPr id="19" name="Group 18">
            <a:extLst>
              <a:ext uri="{FF2B5EF4-FFF2-40B4-BE49-F238E27FC236}">
                <a16:creationId xmlns:a16="http://schemas.microsoft.com/office/drawing/2014/main" id="{1E9BE9FD-82BF-48CA-712A-5023B4126871}"/>
              </a:ext>
            </a:extLst>
          </p:cNvPr>
          <p:cNvGrpSpPr/>
          <p:nvPr/>
        </p:nvGrpSpPr>
        <p:grpSpPr>
          <a:xfrm>
            <a:off x="4314466" y="3177519"/>
            <a:ext cx="2870429" cy="2602258"/>
            <a:chOff x="5456730" y="2576218"/>
            <a:chExt cx="3596409" cy="3260413"/>
          </a:xfrm>
        </p:grpSpPr>
        <p:pic>
          <p:nvPicPr>
            <p:cNvPr id="5" name="Picture 4">
              <a:extLst>
                <a:ext uri="{FF2B5EF4-FFF2-40B4-BE49-F238E27FC236}">
                  <a16:creationId xmlns:a16="http://schemas.microsoft.com/office/drawing/2014/main" id="{F0FB79F5-6222-4DE6-1D70-98A04268B0A6}"/>
                </a:ext>
              </a:extLst>
            </p:cNvPr>
            <p:cNvPicPr>
              <a:picLocks noChangeAspect="1"/>
            </p:cNvPicPr>
            <p:nvPr/>
          </p:nvPicPr>
          <p:blipFill>
            <a:blip r:embed="rId3"/>
            <a:stretch>
              <a:fillRect/>
            </a:stretch>
          </p:blipFill>
          <p:spPr>
            <a:xfrm>
              <a:off x="5456730" y="2576218"/>
              <a:ext cx="3596409" cy="3260413"/>
            </a:xfrm>
            <a:prstGeom prst="rect">
              <a:avLst/>
            </a:prstGeom>
          </p:spPr>
        </p:pic>
        <p:sp>
          <p:nvSpPr>
            <p:cNvPr id="10" name="Freeform: Shape 9">
              <a:extLst>
                <a:ext uri="{FF2B5EF4-FFF2-40B4-BE49-F238E27FC236}">
                  <a16:creationId xmlns:a16="http://schemas.microsoft.com/office/drawing/2014/main" id="{280212BF-B37E-46E9-AAFC-947F3D93ECEB}"/>
                </a:ext>
              </a:extLst>
            </p:cNvPr>
            <p:cNvSpPr/>
            <p:nvPr/>
          </p:nvSpPr>
          <p:spPr>
            <a:xfrm>
              <a:off x="6802559" y="3839160"/>
              <a:ext cx="1701910" cy="1681927"/>
            </a:xfrm>
            <a:custGeom>
              <a:avLst/>
              <a:gdLst>
                <a:gd name="connsiteX0" fmla="*/ 956 w 1701910"/>
                <a:gd name="connsiteY0" fmla="*/ 0 h 1681927"/>
                <a:gd name="connsiteX1" fmla="*/ 5693 w 1701910"/>
                <a:gd name="connsiteY1" fmla="*/ 37903 h 1681927"/>
                <a:gd name="connsiteX2" fmla="*/ 105188 w 1701910"/>
                <a:gd name="connsiteY2" fmla="*/ 75805 h 1681927"/>
                <a:gd name="connsiteX3" fmla="*/ 289963 w 1701910"/>
                <a:gd name="connsiteY3" fmla="*/ 99494 h 1681927"/>
                <a:gd name="connsiteX4" fmla="*/ 308914 w 1701910"/>
                <a:gd name="connsiteY4" fmla="*/ 127921 h 1681927"/>
                <a:gd name="connsiteX5" fmla="*/ 342079 w 1701910"/>
                <a:gd name="connsiteY5" fmla="*/ 161086 h 1681927"/>
                <a:gd name="connsiteX6" fmla="*/ 389457 w 1701910"/>
                <a:gd name="connsiteY6" fmla="*/ 260580 h 1681927"/>
                <a:gd name="connsiteX7" fmla="*/ 427360 w 1701910"/>
                <a:gd name="connsiteY7" fmla="*/ 312696 h 1681927"/>
                <a:gd name="connsiteX8" fmla="*/ 470000 w 1701910"/>
                <a:gd name="connsiteY8" fmla="*/ 379026 h 1681927"/>
                <a:gd name="connsiteX9" fmla="*/ 488951 w 1701910"/>
                <a:gd name="connsiteY9" fmla="*/ 388501 h 1681927"/>
                <a:gd name="connsiteX10" fmla="*/ 536330 w 1701910"/>
                <a:gd name="connsiteY10" fmla="*/ 440618 h 1681927"/>
                <a:gd name="connsiteX11" fmla="*/ 555281 w 1701910"/>
                <a:gd name="connsiteY11" fmla="*/ 483258 h 1681927"/>
                <a:gd name="connsiteX12" fmla="*/ 574232 w 1701910"/>
                <a:gd name="connsiteY12" fmla="*/ 516423 h 1681927"/>
                <a:gd name="connsiteX13" fmla="*/ 616873 w 1701910"/>
                <a:gd name="connsiteY13" fmla="*/ 587490 h 1681927"/>
                <a:gd name="connsiteX14" fmla="*/ 621610 w 1701910"/>
                <a:gd name="connsiteY14" fmla="*/ 639606 h 1681927"/>
                <a:gd name="connsiteX15" fmla="*/ 597921 w 1701910"/>
                <a:gd name="connsiteY15" fmla="*/ 715411 h 1681927"/>
                <a:gd name="connsiteX16" fmla="*/ 588446 w 1701910"/>
                <a:gd name="connsiteY16" fmla="*/ 762790 h 1681927"/>
                <a:gd name="connsiteX17" fmla="*/ 602659 w 1701910"/>
                <a:gd name="connsiteY17" fmla="*/ 772265 h 1681927"/>
                <a:gd name="connsiteX18" fmla="*/ 616873 w 1701910"/>
                <a:gd name="connsiteY18" fmla="*/ 791217 h 1681927"/>
                <a:gd name="connsiteX19" fmla="*/ 683202 w 1701910"/>
                <a:gd name="connsiteY19" fmla="*/ 810168 h 1681927"/>
                <a:gd name="connsiteX20" fmla="*/ 711629 w 1701910"/>
                <a:gd name="connsiteY20" fmla="*/ 819643 h 1681927"/>
                <a:gd name="connsiteX21" fmla="*/ 735318 w 1701910"/>
                <a:gd name="connsiteY21" fmla="*/ 833857 h 1681927"/>
                <a:gd name="connsiteX22" fmla="*/ 754270 w 1701910"/>
                <a:gd name="connsiteY22" fmla="*/ 843333 h 1681927"/>
                <a:gd name="connsiteX23" fmla="*/ 768483 w 1701910"/>
                <a:gd name="connsiteY23" fmla="*/ 862284 h 1681927"/>
                <a:gd name="connsiteX24" fmla="*/ 806386 w 1701910"/>
                <a:gd name="connsiteY24" fmla="*/ 914400 h 1681927"/>
                <a:gd name="connsiteX25" fmla="*/ 834813 w 1701910"/>
                <a:gd name="connsiteY25" fmla="*/ 933351 h 1681927"/>
                <a:gd name="connsiteX26" fmla="*/ 853764 w 1701910"/>
                <a:gd name="connsiteY26" fmla="*/ 947565 h 1681927"/>
                <a:gd name="connsiteX27" fmla="*/ 939045 w 1701910"/>
                <a:gd name="connsiteY27" fmla="*/ 961778 h 1681927"/>
                <a:gd name="connsiteX28" fmla="*/ 962734 w 1701910"/>
                <a:gd name="connsiteY28" fmla="*/ 975992 h 1681927"/>
                <a:gd name="connsiteX29" fmla="*/ 981685 w 1701910"/>
                <a:gd name="connsiteY29" fmla="*/ 985467 h 1681927"/>
                <a:gd name="connsiteX30" fmla="*/ 986423 w 1701910"/>
                <a:gd name="connsiteY30" fmla="*/ 1004419 h 1681927"/>
                <a:gd name="connsiteX31" fmla="*/ 991161 w 1701910"/>
                <a:gd name="connsiteY31" fmla="*/ 1028108 h 1681927"/>
                <a:gd name="connsiteX32" fmla="*/ 986423 w 1701910"/>
                <a:gd name="connsiteY32" fmla="*/ 1047059 h 1681927"/>
                <a:gd name="connsiteX33" fmla="*/ 1000636 w 1701910"/>
                <a:gd name="connsiteY33" fmla="*/ 1094437 h 1681927"/>
                <a:gd name="connsiteX34" fmla="*/ 1033801 w 1701910"/>
                <a:gd name="connsiteY34" fmla="*/ 1174980 h 1681927"/>
                <a:gd name="connsiteX35" fmla="*/ 1029063 w 1701910"/>
                <a:gd name="connsiteY35" fmla="*/ 1326591 h 1681927"/>
                <a:gd name="connsiteX36" fmla="*/ 1062228 w 1701910"/>
                <a:gd name="connsiteY36" fmla="*/ 1355018 h 1681927"/>
                <a:gd name="connsiteX37" fmla="*/ 1076442 w 1701910"/>
                <a:gd name="connsiteY37" fmla="*/ 1388182 h 1681927"/>
                <a:gd name="connsiteX38" fmla="*/ 1152247 w 1701910"/>
                <a:gd name="connsiteY38" fmla="*/ 1421347 h 1681927"/>
                <a:gd name="connsiteX39" fmla="*/ 1389138 w 1701910"/>
                <a:gd name="connsiteY39" fmla="*/ 1426085 h 1681927"/>
                <a:gd name="connsiteX40" fmla="*/ 1502846 w 1701910"/>
                <a:gd name="connsiteY40" fmla="*/ 1421347 h 1681927"/>
                <a:gd name="connsiteX41" fmla="*/ 1540748 w 1701910"/>
                <a:gd name="connsiteY41" fmla="*/ 1440298 h 1681927"/>
                <a:gd name="connsiteX42" fmla="*/ 1559700 w 1701910"/>
                <a:gd name="connsiteY42" fmla="*/ 1482939 h 1681927"/>
                <a:gd name="connsiteX43" fmla="*/ 1569175 w 1701910"/>
                <a:gd name="connsiteY43" fmla="*/ 1497152 h 1681927"/>
                <a:gd name="connsiteX44" fmla="*/ 1583389 w 1701910"/>
                <a:gd name="connsiteY44" fmla="*/ 1525579 h 1681927"/>
                <a:gd name="connsiteX45" fmla="*/ 1611816 w 1701910"/>
                <a:gd name="connsiteY45" fmla="*/ 1610860 h 1681927"/>
                <a:gd name="connsiteX46" fmla="*/ 1616553 w 1701910"/>
                <a:gd name="connsiteY46" fmla="*/ 1625073 h 1681927"/>
                <a:gd name="connsiteX47" fmla="*/ 1659194 w 1701910"/>
                <a:gd name="connsiteY47" fmla="*/ 1648763 h 1681927"/>
                <a:gd name="connsiteX48" fmla="*/ 1673407 w 1701910"/>
                <a:gd name="connsiteY48" fmla="*/ 1662976 h 1681927"/>
                <a:gd name="connsiteX49" fmla="*/ 1701834 w 1701910"/>
                <a:gd name="connsiteY49" fmla="*/ 1681927 h 168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01910" h="1681927">
                  <a:moveTo>
                    <a:pt x="956" y="0"/>
                  </a:moveTo>
                  <a:cubicBezTo>
                    <a:pt x="2535" y="12634"/>
                    <a:pt x="-4604" y="30414"/>
                    <a:pt x="5693" y="37903"/>
                  </a:cubicBezTo>
                  <a:cubicBezTo>
                    <a:pt x="34395" y="58777"/>
                    <a:pt x="71170" y="65691"/>
                    <a:pt x="105188" y="75805"/>
                  </a:cubicBezTo>
                  <a:cubicBezTo>
                    <a:pt x="158559" y="91672"/>
                    <a:pt x="238021" y="94978"/>
                    <a:pt x="289963" y="99494"/>
                  </a:cubicBezTo>
                  <a:cubicBezTo>
                    <a:pt x="296280" y="108970"/>
                    <a:pt x="301558" y="119227"/>
                    <a:pt x="308914" y="127921"/>
                  </a:cubicBezTo>
                  <a:cubicBezTo>
                    <a:pt x="319013" y="139856"/>
                    <a:pt x="332925" y="148412"/>
                    <a:pt x="342079" y="161086"/>
                  </a:cubicBezTo>
                  <a:cubicBezTo>
                    <a:pt x="396546" y="236502"/>
                    <a:pt x="347775" y="187637"/>
                    <a:pt x="389457" y="260580"/>
                  </a:cubicBezTo>
                  <a:cubicBezTo>
                    <a:pt x="400114" y="279230"/>
                    <a:pt x="415445" y="294823"/>
                    <a:pt x="427360" y="312696"/>
                  </a:cubicBezTo>
                  <a:cubicBezTo>
                    <a:pt x="442588" y="335537"/>
                    <a:pt x="450075" y="359101"/>
                    <a:pt x="470000" y="379026"/>
                  </a:cubicBezTo>
                  <a:cubicBezTo>
                    <a:pt x="474994" y="384020"/>
                    <a:pt x="482634" y="385343"/>
                    <a:pt x="488951" y="388501"/>
                  </a:cubicBezTo>
                  <a:cubicBezTo>
                    <a:pt x="504744" y="405873"/>
                    <a:pt x="522866" y="421384"/>
                    <a:pt x="536330" y="440618"/>
                  </a:cubicBezTo>
                  <a:cubicBezTo>
                    <a:pt x="545250" y="453360"/>
                    <a:pt x="548325" y="469346"/>
                    <a:pt x="555281" y="483258"/>
                  </a:cubicBezTo>
                  <a:cubicBezTo>
                    <a:pt x="560975" y="494646"/>
                    <a:pt x="568275" y="505170"/>
                    <a:pt x="574232" y="516423"/>
                  </a:cubicBezTo>
                  <a:cubicBezTo>
                    <a:pt x="607348" y="578977"/>
                    <a:pt x="584081" y="546502"/>
                    <a:pt x="616873" y="587490"/>
                  </a:cubicBezTo>
                  <a:cubicBezTo>
                    <a:pt x="618452" y="604862"/>
                    <a:pt x="621610" y="622162"/>
                    <a:pt x="621610" y="639606"/>
                  </a:cubicBezTo>
                  <a:cubicBezTo>
                    <a:pt x="621610" y="665980"/>
                    <a:pt x="607103" y="692457"/>
                    <a:pt x="597921" y="715411"/>
                  </a:cubicBezTo>
                  <a:cubicBezTo>
                    <a:pt x="594763" y="731204"/>
                    <a:pt x="587108" y="746740"/>
                    <a:pt x="588446" y="762790"/>
                  </a:cubicBezTo>
                  <a:cubicBezTo>
                    <a:pt x="588919" y="768464"/>
                    <a:pt x="598633" y="768239"/>
                    <a:pt x="602659" y="772265"/>
                  </a:cubicBezTo>
                  <a:cubicBezTo>
                    <a:pt x="608243" y="777849"/>
                    <a:pt x="610211" y="786977"/>
                    <a:pt x="616873" y="791217"/>
                  </a:cubicBezTo>
                  <a:cubicBezTo>
                    <a:pt x="644687" y="808917"/>
                    <a:pt x="655052" y="803131"/>
                    <a:pt x="683202" y="810168"/>
                  </a:cubicBezTo>
                  <a:cubicBezTo>
                    <a:pt x="692892" y="812590"/>
                    <a:pt x="702536" y="815510"/>
                    <a:pt x="711629" y="819643"/>
                  </a:cubicBezTo>
                  <a:cubicBezTo>
                    <a:pt x="720012" y="823454"/>
                    <a:pt x="727268" y="829385"/>
                    <a:pt x="735318" y="833857"/>
                  </a:cubicBezTo>
                  <a:cubicBezTo>
                    <a:pt x="741492" y="837287"/>
                    <a:pt x="747953" y="840174"/>
                    <a:pt x="754270" y="843333"/>
                  </a:cubicBezTo>
                  <a:cubicBezTo>
                    <a:pt x="759008" y="849650"/>
                    <a:pt x="764103" y="855714"/>
                    <a:pt x="768483" y="862284"/>
                  </a:cubicBezTo>
                  <a:cubicBezTo>
                    <a:pt x="783969" y="885513"/>
                    <a:pt x="783596" y="893683"/>
                    <a:pt x="806386" y="914400"/>
                  </a:cubicBezTo>
                  <a:cubicBezTo>
                    <a:pt x="814813" y="922060"/>
                    <a:pt x="825483" y="926820"/>
                    <a:pt x="834813" y="933351"/>
                  </a:cubicBezTo>
                  <a:cubicBezTo>
                    <a:pt x="841282" y="937879"/>
                    <a:pt x="846475" y="944528"/>
                    <a:pt x="853764" y="947565"/>
                  </a:cubicBezTo>
                  <a:cubicBezTo>
                    <a:pt x="879009" y="958084"/>
                    <a:pt x="912901" y="959164"/>
                    <a:pt x="939045" y="961778"/>
                  </a:cubicBezTo>
                  <a:cubicBezTo>
                    <a:pt x="946941" y="966516"/>
                    <a:pt x="954684" y="971520"/>
                    <a:pt x="962734" y="975992"/>
                  </a:cubicBezTo>
                  <a:cubicBezTo>
                    <a:pt x="968908" y="979422"/>
                    <a:pt x="977164" y="980041"/>
                    <a:pt x="981685" y="985467"/>
                  </a:cubicBezTo>
                  <a:cubicBezTo>
                    <a:pt x="985854" y="990469"/>
                    <a:pt x="985010" y="998062"/>
                    <a:pt x="986423" y="1004419"/>
                  </a:cubicBezTo>
                  <a:cubicBezTo>
                    <a:pt x="988170" y="1012280"/>
                    <a:pt x="989582" y="1020212"/>
                    <a:pt x="991161" y="1028108"/>
                  </a:cubicBezTo>
                  <a:cubicBezTo>
                    <a:pt x="989582" y="1034425"/>
                    <a:pt x="985502" y="1040613"/>
                    <a:pt x="986423" y="1047059"/>
                  </a:cubicBezTo>
                  <a:cubicBezTo>
                    <a:pt x="988755" y="1063381"/>
                    <a:pt x="995787" y="1078678"/>
                    <a:pt x="1000636" y="1094437"/>
                  </a:cubicBezTo>
                  <a:cubicBezTo>
                    <a:pt x="1009613" y="1123614"/>
                    <a:pt x="1019625" y="1141903"/>
                    <a:pt x="1033801" y="1174980"/>
                  </a:cubicBezTo>
                  <a:cubicBezTo>
                    <a:pt x="1029829" y="1208738"/>
                    <a:pt x="1015256" y="1290348"/>
                    <a:pt x="1029063" y="1326591"/>
                  </a:cubicBezTo>
                  <a:cubicBezTo>
                    <a:pt x="1034246" y="1340197"/>
                    <a:pt x="1051173" y="1345542"/>
                    <a:pt x="1062228" y="1355018"/>
                  </a:cubicBezTo>
                  <a:cubicBezTo>
                    <a:pt x="1066966" y="1366073"/>
                    <a:pt x="1068284" y="1379344"/>
                    <a:pt x="1076442" y="1388182"/>
                  </a:cubicBezTo>
                  <a:cubicBezTo>
                    <a:pt x="1105367" y="1419517"/>
                    <a:pt x="1117212" y="1416342"/>
                    <a:pt x="1152247" y="1421347"/>
                  </a:cubicBezTo>
                  <a:cubicBezTo>
                    <a:pt x="1250501" y="1470474"/>
                    <a:pt x="1171947" y="1439248"/>
                    <a:pt x="1389138" y="1426085"/>
                  </a:cubicBezTo>
                  <a:cubicBezTo>
                    <a:pt x="1427004" y="1423790"/>
                    <a:pt x="1464943" y="1422926"/>
                    <a:pt x="1502846" y="1421347"/>
                  </a:cubicBezTo>
                  <a:cubicBezTo>
                    <a:pt x="1515480" y="1427664"/>
                    <a:pt x="1529176" y="1432198"/>
                    <a:pt x="1540748" y="1440298"/>
                  </a:cubicBezTo>
                  <a:cubicBezTo>
                    <a:pt x="1551124" y="1447562"/>
                    <a:pt x="1556562" y="1475879"/>
                    <a:pt x="1559700" y="1482939"/>
                  </a:cubicBezTo>
                  <a:cubicBezTo>
                    <a:pt x="1562013" y="1488142"/>
                    <a:pt x="1566410" y="1492175"/>
                    <a:pt x="1569175" y="1497152"/>
                  </a:cubicBezTo>
                  <a:cubicBezTo>
                    <a:pt x="1574320" y="1506413"/>
                    <a:pt x="1578651" y="1516103"/>
                    <a:pt x="1583389" y="1525579"/>
                  </a:cubicBezTo>
                  <a:cubicBezTo>
                    <a:pt x="1598916" y="1603217"/>
                    <a:pt x="1580519" y="1579565"/>
                    <a:pt x="1611816" y="1610860"/>
                  </a:cubicBezTo>
                  <a:cubicBezTo>
                    <a:pt x="1613395" y="1615598"/>
                    <a:pt x="1613022" y="1621542"/>
                    <a:pt x="1616553" y="1625073"/>
                  </a:cubicBezTo>
                  <a:cubicBezTo>
                    <a:pt x="1631240" y="1639760"/>
                    <a:pt x="1643556" y="1637593"/>
                    <a:pt x="1659194" y="1648763"/>
                  </a:cubicBezTo>
                  <a:cubicBezTo>
                    <a:pt x="1664646" y="1652657"/>
                    <a:pt x="1667550" y="1659722"/>
                    <a:pt x="1673407" y="1662976"/>
                  </a:cubicBezTo>
                  <a:cubicBezTo>
                    <a:pt x="1704830" y="1680433"/>
                    <a:pt x="1701834" y="1660256"/>
                    <a:pt x="1701834" y="1681927"/>
                  </a:cubicBezTo>
                </a:path>
              </a:pathLst>
            </a:cu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078FE031-C48B-3481-B808-BBD80EE20204}"/>
                </a:ext>
              </a:extLst>
            </p:cNvPr>
            <p:cNvSpPr/>
            <p:nvPr/>
          </p:nvSpPr>
          <p:spPr>
            <a:xfrm>
              <a:off x="7433618" y="4047624"/>
              <a:ext cx="355364" cy="431142"/>
            </a:xfrm>
            <a:custGeom>
              <a:avLst/>
              <a:gdLst>
                <a:gd name="connsiteX0" fmla="*/ 355364 w 355364"/>
                <a:gd name="connsiteY0" fmla="*/ 0 h 431142"/>
                <a:gd name="connsiteX1" fmla="*/ 246394 w 355364"/>
                <a:gd name="connsiteY1" fmla="*/ 4738 h 431142"/>
                <a:gd name="connsiteX2" fmla="*/ 232180 w 355364"/>
                <a:gd name="connsiteY2" fmla="*/ 14214 h 431142"/>
                <a:gd name="connsiteX3" fmla="*/ 208491 w 355364"/>
                <a:gd name="connsiteY3" fmla="*/ 23689 h 431142"/>
                <a:gd name="connsiteX4" fmla="*/ 199016 w 355364"/>
                <a:gd name="connsiteY4" fmla="*/ 37903 h 431142"/>
                <a:gd name="connsiteX5" fmla="*/ 170589 w 355364"/>
                <a:gd name="connsiteY5" fmla="*/ 90019 h 431142"/>
                <a:gd name="connsiteX6" fmla="*/ 132686 w 355364"/>
                <a:gd name="connsiteY6" fmla="*/ 99494 h 431142"/>
                <a:gd name="connsiteX7" fmla="*/ 118473 w 355364"/>
                <a:gd name="connsiteY7" fmla="*/ 208464 h 431142"/>
                <a:gd name="connsiteX8" fmla="*/ 113735 w 355364"/>
                <a:gd name="connsiteY8" fmla="*/ 222678 h 431142"/>
                <a:gd name="connsiteX9" fmla="*/ 85308 w 355364"/>
                <a:gd name="connsiteY9" fmla="*/ 265318 h 431142"/>
                <a:gd name="connsiteX10" fmla="*/ 75832 w 355364"/>
                <a:gd name="connsiteY10" fmla="*/ 293745 h 431142"/>
                <a:gd name="connsiteX11" fmla="*/ 66357 w 355364"/>
                <a:gd name="connsiteY11" fmla="*/ 374288 h 431142"/>
                <a:gd name="connsiteX12" fmla="*/ 37930 w 355364"/>
                <a:gd name="connsiteY12" fmla="*/ 388502 h 431142"/>
                <a:gd name="connsiteX13" fmla="*/ 23716 w 355364"/>
                <a:gd name="connsiteY13" fmla="*/ 402715 h 431142"/>
                <a:gd name="connsiteX14" fmla="*/ 14241 w 355364"/>
                <a:gd name="connsiteY14" fmla="*/ 416929 h 431142"/>
                <a:gd name="connsiteX15" fmla="*/ 27 w 355364"/>
                <a:gd name="connsiteY15" fmla="*/ 431142 h 431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5364" h="431142">
                  <a:moveTo>
                    <a:pt x="355364" y="0"/>
                  </a:moveTo>
                  <a:cubicBezTo>
                    <a:pt x="319041" y="1579"/>
                    <a:pt x="282512" y="570"/>
                    <a:pt x="246394" y="4738"/>
                  </a:cubicBezTo>
                  <a:cubicBezTo>
                    <a:pt x="240737" y="5391"/>
                    <a:pt x="237273" y="11667"/>
                    <a:pt x="232180" y="14214"/>
                  </a:cubicBezTo>
                  <a:cubicBezTo>
                    <a:pt x="224573" y="18017"/>
                    <a:pt x="216387" y="20531"/>
                    <a:pt x="208491" y="23689"/>
                  </a:cubicBezTo>
                  <a:cubicBezTo>
                    <a:pt x="205333" y="28427"/>
                    <a:pt x="201329" y="32700"/>
                    <a:pt x="199016" y="37903"/>
                  </a:cubicBezTo>
                  <a:cubicBezTo>
                    <a:pt x="190593" y="56855"/>
                    <a:pt x="191476" y="77835"/>
                    <a:pt x="170589" y="90019"/>
                  </a:cubicBezTo>
                  <a:cubicBezTo>
                    <a:pt x="159340" y="96581"/>
                    <a:pt x="132686" y="99494"/>
                    <a:pt x="132686" y="99494"/>
                  </a:cubicBezTo>
                  <a:cubicBezTo>
                    <a:pt x="108707" y="147457"/>
                    <a:pt x="128124" y="102309"/>
                    <a:pt x="118473" y="208464"/>
                  </a:cubicBezTo>
                  <a:cubicBezTo>
                    <a:pt x="118021" y="213438"/>
                    <a:pt x="115702" y="218088"/>
                    <a:pt x="113735" y="222678"/>
                  </a:cubicBezTo>
                  <a:cubicBezTo>
                    <a:pt x="104045" y="245288"/>
                    <a:pt x="102503" y="243824"/>
                    <a:pt x="85308" y="265318"/>
                  </a:cubicBezTo>
                  <a:cubicBezTo>
                    <a:pt x="82149" y="274794"/>
                    <a:pt x="76999" y="283825"/>
                    <a:pt x="75832" y="293745"/>
                  </a:cubicBezTo>
                  <a:cubicBezTo>
                    <a:pt x="72674" y="320593"/>
                    <a:pt x="73237" y="348145"/>
                    <a:pt x="66357" y="374288"/>
                  </a:cubicBezTo>
                  <a:cubicBezTo>
                    <a:pt x="64591" y="380999"/>
                    <a:pt x="42984" y="386817"/>
                    <a:pt x="37930" y="388502"/>
                  </a:cubicBezTo>
                  <a:cubicBezTo>
                    <a:pt x="33192" y="393240"/>
                    <a:pt x="28005" y="397568"/>
                    <a:pt x="23716" y="402715"/>
                  </a:cubicBezTo>
                  <a:cubicBezTo>
                    <a:pt x="20071" y="407089"/>
                    <a:pt x="18267" y="412903"/>
                    <a:pt x="14241" y="416929"/>
                  </a:cubicBezTo>
                  <a:cubicBezTo>
                    <a:pt x="-1287" y="432457"/>
                    <a:pt x="27" y="419274"/>
                    <a:pt x="27" y="431142"/>
                  </a:cubicBezTo>
                </a:path>
              </a:pathLst>
            </a:cu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5FDEF312-EBB2-8C85-5928-0C585B6A5CB1}"/>
                </a:ext>
              </a:extLst>
            </p:cNvPr>
            <p:cNvSpPr/>
            <p:nvPr/>
          </p:nvSpPr>
          <p:spPr>
            <a:xfrm>
              <a:off x="8442877" y="5464396"/>
              <a:ext cx="123183" cy="113382"/>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1C71E140-D853-AD39-8EFE-B1185C574244}"/>
              </a:ext>
            </a:extLst>
          </p:cNvPr>
          <p:cNvSpPr txBox="1"/>
          <p:nvPr/>
        </p:nvSpPr>
        <p:spPr>
          <a:xfrm>
            <a:off x="1248971" y="4952628"/>
            <a:ext cx="944351" cy="461665"/>
          </a:xfrm>
          <a:prstGeom prst="rect">
            <a:avLst/>
          </a:prstGeom>
          <a:noFill/>
        </p:spPr>
        <p:txBody>
          <a:bodyPr wrap="square" rtlCol="0">
            <a:spAutoFit/>
          </a:bodyPr>
          <a:lstStyle/>
          <a:p>
            <a:r>
              <a:rPr lang="en-US" sz="2400" b="1" dirty="0">
                <a:solidFill>
                  <a:schemeClr val="accent6">
                    <a:lumMod val="75000"/>
                  </a:schemeClr>
                </a:solidFill>
              </a:rPr>
              <a:t>Dam</a:t>
            </a:r>
          </a:p>
        </p:txBody>
      </p:sp>
      <p:pic>
        <p:nvPicPr>
          <p:cNvPr id="17" name="Picture 16">
            <a:extLst>
              <a:ext uri="{FF2B5EF4-FFF2-40B4-BE49-F238E27FC236}">
                <a16:creationId xmlns:a16="http://schemas.microsoft.com/office/drawing/2014/main" id="{98094786-071D-3AFA-BDF1-57D00A0000D5}"/>
              </a:ext>
            </a:extLst>
          </p:cNvPr>
          <p:cNvPicPr>
            <a:picLocks noChangeAspect="1"/>
          </p:cNvPicPr>
          <p:nvPr/>
        </p:nvPicPr>
        <p:blipFill>
          <a:blip r:embed="rId4"/>
          <a:stretch>
            <a:fillRect/>
          </a:stretch>
        </p:blipFill>
        <p:spPr>
          <a:xfrm>
            <a:off x="7571049" y="3177519"/>
            <a:ext cx="3887008" cy="2810653"/>
          </a:xfrm>
          <a:prstGeom prst="rect">
            <a:avLst/>
          </a:prstGeom>
        </p:spPr>
      </p:pic>
      <p:sp>
        <p:nvSpPr>
          <p:cNvPr id="7" name="TextBox 6">
            <a:extLst>
              <a:ext uri="{FF2B5EF4-FFF2-40B4-BE49-F238E27FC236}">
                <a16:creationId xmlns:a16="http://schemas.microsoft.com/office/drawing/2014/main" id="{5E378856-F58D-A829-3270-F658C37747F1}"/>
              </a:ext>
            </a:extLst>
          </p:cNvPr>
          <p:cNvSpPr txBox="1"/>
          <p:nvPr/>
        </p:nvSpPr>
        <p:spPr>
          <a:xfrm>
            <a:off x="5725632" y="3042582"/>
            <a:ext cx="1715092" cy="523220"/>
          </a:xfrm>
          <a:prstGeom prst="rect">
            <a:avLst/>
          </a:prstGeom>
          <a:noFill/>
        </p:spPr>
        <p:txBody>
          <a:bodyPr wrap="square" rtlCol="0">
            <a:spAutoFit/>
          </a:bodyPr>
          <a:lstStyle/>
          <a:p>
            <a:r>
              <a:rPr lang="en-US" sz="2800" b="1" dirty="0"/>
              <a:t>Basin B</a:t>
            </a:r>
          </a:p>
        </p:txBody>
      </p:sp>
      <p:sp>
        <p:nvSpPr>
          <p:cNvPr id="16" name="Oval 15">
            <a:extLst>
              <a:ext uri="{FF2B5EF4-FFF2-40B4-BE49-F238E27FC236}">
                <a16:creationId xmlns:a16="http://schemas.microsoft.com/office/drawing/2014/main" id="{E199B9DC-3ACE-8B33-214D-9C9720FD067D}"/>
              </a:ext>
            </a:extLst>
          </p:cNvPr>
          <p:cNvSpPr/>
          <p:nvPr/>
        </p:nvSpPr>
        <p:spPr>
          <a:xfrm>
            <a:off x="1549086" y="3363854"/>
            <a:ext cx="227784" cy="203727"/>
          </a:xfrm>
          <a:prstGeom prst="ellipse">
            <a:avLst/>
          </a:prstGeom>
          <a:solidFill>
            <a:srgbClr val="0000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D25CCF0-20C2-745B-5A99-F63398B3109C}"/>
              </a:ext>
            </a:extLst>
          </p:cNvPr>
          <p:cNvSpPr/>
          <p:nvPr/>
        </p:nvSpPr>
        <p:spPr>
          <a:xfrm>
            <a:off x="5486371" y="3208296"/>
            <a:ext cx="217209" cy="230833"/>
          </a:xfrm>
          <a:prstGeom prst="rect">
            <a:avLst/>
          </a:prstGeom>
          <a:solidFill>
            <a:srgbClr val="00B2B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20">
            <a:extLst>
              <a:ext uri="{FF2B5EF4-FFF2-40B4-BE49-F238E27FC236}">
                <a16:creationId xmlns:a16="http://schemas.microsoft.com/office/drawing/2014/main" id="{35338480-0889-0857-9447-4D2122A970E6}"/>
              </a:ext>
            </a:extLst>
          </p:cNvPr>
          <p:cNvSpPr>
            <a:spLocks noGrp="1"/>
          </p:cNvSpPr>
          <p:nvPr>
            <p:ph type="sldNum" sz="quarter" idx="12"/>
          </p:nvPr>
        </p:nvSpPr>
        <p:spPr/>
        <p:txBody>
          <a:bodyPr/>
          <a:lstStyle/>
          <a:p>
            <a:fld id="{5F6E19EC-C981-4348-A588-FAD292F64A47}" type="slidenum">
              <a:rPr lang="en-US" smtClean="0"/>
              <a:t>31</a:t>
            </a:fld>
            <a:endParaRPr lang="en-US"/>
          </a:p>
        </p:txBody>
      </p:sp>
    </p:spTree>
    <p:extLst>
      <p:ext uri="{BB962C8B-B14F-4D97-AF65-F5344CB8AC3E}">
        <p14:creationId xmlns:p14="http://schemas.microsoft.com/office/powerpoint/2010/main" val="3171385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sp>
        <p:nvSpPr>
          <p:cNvPr id="3" name="Content Placeholder 2">
            <a:extLst>
              <a:ext uri="{FF2B5EF4-FFF2-40B4-BE49-F238E27FC236}">
                <a16:creationId xmlns:a16="http://schemas.microsoft.com/office/drawing/2014/main" id="{914ABB9A-DEC3-9BC4-4673-86811A966924}"/>
              </a:ext>
            </a:extLst>
          </p:cNvPr>
          <p:cNvSpPr>
            <a:spLocks noGrp="1"/>
          </p:cNvSpPr>
          <p:nvPr>
            <p:ph idx="1"/>
          </p:nvPr>
        </p:nvSpPr>
        <p:spPr/>
        <p:txBody>
          <a:bodyPr/>
          <a:lstStyle/>
          <a:p>
            <a:r>
              <a:rPr lang="en-US" dirty="0"/>
              <a:t>Requires daily or </a:t>
            </a:r>
            <a:r>
              <a:rPr lang="en-US" dirty="0" err="1"/>
              <a:t>subdaily</a:t>
            </a:r>
            <a:r>
              <a:rPr lang="en-US" dirty="0"/>
              <a:t> data</a:t>
            </a:r>
          </a:p>
          <a:p>
            <a:r>
              <a:rPr lang="en-US" dirty="0"/>
              <a:t>At minimum: reservoir outflow and reservoir storage</a:t>
            </a:r>
          </a:p>
        </p:txBody>
      </p:sp>
      <p:sp>
        <p:nvSpPr>
          <p:cNvPr id="6" name="Arrow: Right 5">
            <a:extLst>
              <a:ext uri="{FF2B5EF4-FFF2-40B4-BE49-F238E27FC236}">
                <a16:creationId xmlns:a16="http://schemas.microsoft.com/office/drawing/2014/main" id="{0185C03A-618B-E5E1-E34C-14674584F822}"/>
              </a:ext>
            </a:extLst>
          </p:cNvPr>
          <p:cNvSpPr/>
          <p:nvPr/>
        </p:nvSpPr>
        <p:spPr>
          <a:xfrm>
            <a:off x="2008401" y="4325631"/>
            <a:ext cx="968015" cy="60644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7C537414-D1D1-AD5C-E819-52AC6AE0BDC3}"/>
              </a:ext>
            </a:extLst>
          </p:cNvPr>
          <p:cNvSpPr/>
          <p:nvPr/>
        </p:nvSpPr>
        <p:spPr>
          <a:xfrm>
            <a:off x="6355244" y="4364323"/>
            <a:ext cx="1028895" cy="60644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C85D0840-D4CF-AE6F-5244-665E7EA6D3DB}"/>
              </a:ext>
            </a:extLst>
          </p:cNvPr>
          <p:cNvSpPr/>
          <p:nvPr/>
        </p:nvSpPr>
        <p:spPr>
          <a:xfrm>
            <a:off x="8194760" y="4364323"/>
            <a:ext cx="2136755" cy="60644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1EFA92C-3E91-44EC-911F-0087ED441811}"/>
              </a:ext>
            </a:extLst>
          </p:cNvPr>
          <p:cNvSpPr txBox="1"/>
          <p:nvPr/>
        </p:nvSpPr>
        <p:spPr>
          <a:xfrm>
            <a:off x="5912804" y="2968051"/>
            <a:ext cx="309379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Change in storage (</a:t>
            </a:r>
            <a:r>
              <a:rPr lang="el-GR" sz="2000" b="1" dirty="0">
                <a:solidFill>
                  <a:srgbClr val="FF0000"/>
                </a:solidFill>
                <a:latin typeface="Ink Free" panose="03080402000500000000" pitchFamily="66" charset="0"/>
              </a:rPr>
              <a:t>Δ</a:t>
            </a:r>
            <a:r>
              <a:rPr lang="en-US" sz="2000" b="1" dirty="0">
                <a:solidFill>
                  <a:srgbClr val="FF0000"/>
                </a:solidFill>
                <a:latin typeface="Ink Free" panose="03080402000500000000" pitchFamily="66" charset="0"/>
              </a:rPr>
              <a:t>S)</a:t>
            </a:r>
          </a:p>
        </p:txBody>
      </p:sp>
      <p:sp>
        <p:nvSpPr>
          <p:cNvPr id="13" name="TextBox 12">
            <a:extLst>
              <a:ext uri="{FF2B5EF4-FFF2-40B4-BE49-F238E27FC236}">
                <a16:creationId xmlns:a16="http://schemas.microsoft.com/office/drawing/2014/main" id="{2A1A47AF-000A-1FD8-0F22-601B9B01588B}"/>
              </a:ext>
            </a:extLst>
          </p:cNvPr>
          <p:cNvSpPr txBox="1"/>
          <p:nvPr/>
        </p:nvSpPr>
        <p:spPr>
          <a:xfrm>
            <a:off x="6496630" y="3906472"/>
            <a:ext cx="1642949"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Outflow (O)</a:t>
            </a:r>
          </a:p>
        </p:txBody>
      </p:sp>
      <p:sp>
        <p:nvSpPr>
          <p:cNvPr id="15" name="TextBox 14">
            <a:extLst>
              <a:ext uri="{FF2B5EF4-FFF2-40B4-BE49-F238E27FC236}">
                <a16:creationId xmlns:a16="http://schemas.microsoft.com/office/drawing/2014/main" id="{C840915F-AF80-8AD0-354E-D7D54FD34092}"/>
              </a:ext>
            </a:extLst>
          </p:cNvPr>
          <p:cNvSpPr txBox="1"/>
          <p:nvPr/>
        </p:nvSpPr>
        <p:spPr>
          <a:xfrm>
            <a:off x="1427327" y="3858052"/>
            <a:ext cx="1630562"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Inflow (I)</a:t>
            </a:r>
          </a:p>
        </p:txBody>
      </p:sp>
      <p:sp>
        <p:nvSpPr>
          <p:cNvPr id="16" name="Freeform: Shape 15">
            <a:extLst>
              <a:ext uri="{FF2B5EF4-FFF2-40B4-BE49-F238E27FC236}">
                <a16:creationId xmlns:a16="http://schemas.microsoft.com/office/drawing/2014/main" id="{CC55F750-1D5C-FE1F-6F24-FD87B6BF4D94}"/>
              </a:ext>
            </a:extLst>
          </p:cNvPr>
          <p:cNvSpPr/>
          <p:nvPr/>
        </p:nvSpPr>
        <p:spPr>
          <a:xfrm>
            <a:off x="1596646" y="5178430"/>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7A06BDC1-EE7A-37B8-05AA-31473E0F3289}"/>
              </a:ext>
            </a:extLst>
          </p:cNvPr>
          <p:cNvSpPr/>
          <p:nvPr/>
        </p:nvSpPr>
        <p:spPr>
          <a:xfrm>
            <a:off x="1552711" y="5371964"/>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E855072-B4C0-B0A2-C907-465F2291D0FA}"/>
              </a:ext>
            </a:extLst>
          </p:cNvPr>
          <p:cNvSpPr/>
          <p:nvPr/>
        </p:nvSpPr>
        <p:spPr>
          <a:xfrm>
            <a:off x="1690108" y="4984183"/>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apezoid 3">
            <a:extLst>
              <a:ext uri="{FF2B5EF4-FFF2-40B4-BE49-F238E27FC236}">
                <a16:creationId xmlns:a16="http://schemas.microsoft.com/office/drawing/2014/main" id="{E97154A7-9B1C-02BA-B7D8-1D8FBF5D7BC1}"/>
              </a:ext>
            </a:extLst>
          </p:cNvPr>
          <p:cNvSpPr/>
          <p:nvPr/>
        </p:nvSpPr>
        <p:spPr>
          <a:xfrm rot="10800000">
            <a:off x="2871121" y="3652861"/>
            <a:ext cx="3544212" cy="1951982"/>
          </a:xfrm>
          <a:prstGeom prst="trapezoid">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 name="Trapezoid 8">
            <a:extLst>
              <a:ext uri="{FF2B5EF4-FFF2-40B4-BE49-F238E27FC236}">
                <a16:creationId xmlns:a16="http://schemas.microsoft.com/office/drawing/2014/main" id="{65CFBB10-8C7B-A31F-24D8-7F47558ACC53}"/>
              </a:ext>
            </a:extLst>
          </p:cNvPr>
          <p:cNvSpPr/>
          <p:nvPr/>
        </p:nvSpPr>
        <p:spPr>
          <a:xfrm rot="10800000">
            <a:off x="2942188" y="3956081"/>
            <a:ext cx="3413056" cy="1648761"/>
          </a:xfrm>
          <a:prstGeom prst="trapezoid">
            <a:avLst/>
          </a:prstGeom>
          <a:solidFill>
            <a:srgbClr val="91BED7"/>
          </a:solidFill>
          <a:ln>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7613AD1A-DD4C-0746-9025-4A23CBCDC544}"/>
              </a:ext>
            </a:extLst>
          </p:cNvPr>
          <p:cNvSpPr/>
          <p:nvPr/>
        </p:nvSpPr>
        <p:spPr>
          <a:xfrm rot="10800000">
            <a:off x="3013255" y="4325630"/>
            <a:ext cx="3264360" cy="1279212"/>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2C8D79AC-2125-06F2-133E-CA8230ED9E9E}"/>
              </a:ext>
            </a:extLst>
          </p:cNvPr>
          <p:cNvCxnSpPr/>
          <p:nvPr/>
        </p:nvCxnSpPr>
        <p:spPr>
          <a:xfrm flipV="1">
            <a:off x="4804152" y="3273836"/>
            <a:ext cx="1056535" cy="8954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10E31E7-2D09-8305-E73E-AC38FC19E18F}"/>
              </a:ext>
            </a:extLst>
          </p:cNvPr>
          <p:cNvSpPr txBox="1"/>
          <p:nvPr/>
        </p:nvSpPr>
        <p:spPr>
          <a:xfrm>
            <a:off x="8250884" y="3976117"/>
            <a:ext cx="3033861"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Regulated stream flow</a:t>
            </a:r>
          </a:p>
        </p:txBody>
      </p:sp>
      <p:sp>
        <p:nvSpPr>
          <p:cNvPr id="10" name="Slide Number Placeholder 9">
            <a:extLst>
              <a:ext uri="{FF2B5EF4-FFF2-40B4-BE49-F238E27FC236}">
                <a16:creationId xmlns:a16="http://schemas.microsoft.com/office/drawing/2014/main" id="{5DB32417-0F49-48D3-1856-8E91FF3261D5}"/>
              </a:ext>
            </a:extLst>
          </p:cNvPr>
          <p:cNvSpPr>
            <a:spLocks noGrp="1"/>
          </p:cNvSpPr>
          <p:nvPr>
            <p:ph type="sldNum" sz="quarter" idx="12"/>
          </p:nvPr>
        </p:nvSpPr>
        <p:spPr/>
        <p:txBody>
          <a:bodyPr/>
          <a:lstStyle/>
          <a:p>
            <a:fld id="{5F6E19EC-C981-4348-A588-FAD292F64A47}" type="slidenum">
              <a:rPr lang="en-US" smtClean="0"/>
              <a:t>32</a:t>
            </a:fld>
            <a:endParaRPr lang="en-US"/>
          </a:p>
        </p:txBody>
      </p:sp>
    </p:spTree>
    <p:extLst>
      <p:ext uri="{BB962C8B-B14F-4D97-AF65-F5344CB8AC3E}">
        <p14:creationId xmlns:p14="http://schemas.microsoft.com/office/powerpoint/2010/main" val="552203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sp>
        <p:nvSpPr>
          <p:cNvPr id="3" name="Content Placeholder 2">
            <a:extLst>
              <a:ext uri="{FF2B5EF4-FFF2-40B4-BE49-F238E27FC236}">
                <a16:creationId xmlns:a16="http://schemas.microsoft.com/office/drawing/2014/main" id="{914ABB9A-DEC3-9BC4-4673-86811A966924}"/>
              </a:ext>
            </a:extLst>
          </p:cNvPr>
          <p:cNvSpPr>
            <a:spLocks noGrp="1"/>
          </p:cNvSpPr>
          <p:nvPr>
            <p:ph idx="1"/>
          </p:nvPr>
        </p:nvSpPr>
        <p:spPr/>
        <p:txBody>
          <a:bodyPr>
            <a:normAutofit/>
          </a:bodyPr>
          <a:lstStyle/>
          <a:p>
            <a:r>
              <a:rPr lang="en-US" sz="3200" dirty="0"/>
              <a:t>Knowns:</a:t>
            </a:r>
          </a:p>
          <a:p>
            <a:pPr lvl="1"/>
            <a:r>
              <a:rPr lang="en-US" sz="2800" dirty="0"/>
              <a:t>Reservoir outflow (O)</a:t>
            </a:r>
          </a:p>
          <a:p>
            <a:pPr lvl="1"/>
            <a:r>
              <a:rPr lang="en-US" sz="2800" dirty="0"/>
              <a:t>Reservoir storage (S)</a:t>
            </a:r>
          </a:p>
          <a:p>
            <a:pPr lvl="2"/>
            <a:r>
              <a:rPr lang="en-US" sz="2400" dirty="0"/>
              <a:t>Reservoir incremental change in storage (</a:t>
            </a:r>
            <a:r>
              <a:rPr lang="el-GR" sz="2400" dirty="0"/>
              <a:t>Δ</a:t>
            </a:r>
            <a:r>
              <a:rPr lang="en-US" sz="2400" dirty="0"/>
              <a:t>S = S</a:t>
            </a:r>
            <a:r>
              <a:rPr lang="en-US" sz="2400" baseline="-25000" dirty="0"/>
              <a:t>t=1</a:t>
            </a:r>
            <a:r>
              <a:rPr lang="en-US" sz="2400" dirty="0"/>
              <a:t> – S</a:t>
            </a:r>
            <a:r>
              <a:rPr lang="en-US" sz="2400" baseline="-25000" dirty="0"/>
              <a:t>t=0</a:t>
            </a:r>
            <a:r>
              <a:rPr lang="en-US" sz="2400" dirty="0"/>
              <a:t>), converted to units of CFS (from AC-FT/DAY or AC-FT/HR)</a:t>
            </a:r>
          </a:p>
          <a:p>
            <a:r>
              <a:rPr lang="en-US" sz="3200" dirty="0"/>
              <a:t>Unknowns:</a:t>
            </a:r>
          </a:p>
          <a:p>
            <a:pPr lvl="1"/>
            <a:r>
              <a:rPr lang="en-US" sz="2800" dirty="0"/>
              <a:t>Reservoir inflow (I)</a:t>
            </a:r>
          </a:p>
        </p:txBody>
      </p:sp>
      <p:sp>
        <p:nvSpPr>
          <p:cNvPr id="4" name="Slide Number Placeholder 3">
            <a:extLst>
              <a:ext uri="{FF2B5EF4-FFF2-40B4-BE49-F238E27FC236}">
                <a16:creationId xmlns:a16="http://schemas.microsoft.com/office/drawing/2014/main" id="{063C31B7-C3E2-FBD1-2010-241FCD10BF94}"/>
              </a:ext>
            </a:extLst>
          </p:cNvPr>
          <p:cNvSpPr>
            <a:spLocks noGrp="1"/>
          </p:cNvSpPr>
          <p:nvPr>
            <p:ph type="sldNum" sz="quarter" idx="12"/>
          </p:nvPr>
        </p:nvSpPr>
        <p:spPr/>
        <p:txBody>
          <a:bodyPr/>
          <a:lstStyle/>
          <a:p>
            <a:fld id="{5F6E19EC-C981-4348-A588-FAD292F64A47}" type="slidenum">
              <a:rPr lang="en-US" smtClean="0"/>
              <a:t>33</a:t>
            </a:fld>
            <a:endParaRPr lang="en-US"/>
          </a:p>
        </p:txBody>
      </p:sp>
      <p:sp>
        <p:nvSpPr>
          <p:cNvPr id="5" name="TextBox 4">
            <a:extLst>
              <a:ext uri="{FF2B5EF4-FFF2-40B4-BE49-F238E27FC236}">
                <a16:creationId xmlns:a16="http://schemas.microsoft.com/office/drawing/2014/main" id="{B200BBB2-322A-408A-F1AB-92C326D816B0}"/>
              </a:ext>
            </a:extLst>
          </p:cNvPr>
          <p:cNvSpPr txBox="1"/>
          <p:nvPr/>
        </p:nvSpPr>
        <p:spPr>
          <a:xfrm>
            <a:off x="4839180" y="4519347"/>
            <a:ext cx="3093798" cy="461665"/>
          </a:xfrm>
          <a:prstGeom prst="rect">
            <a:avLst/>
          </a:prstGeom>
          <a:noFill/>
        </p:spPr>
        <p:txBody>
          <a:bodyPr wrap="square" rtlCol="0">
            <a:spAutoFit/>
          </a:bodyPr>
          <a:lstStyle/>
          <a:p>
            <a:r>
              <a:rPr lang="en-US" sz="2400" b="1" dirty="0">
                <a:solidFill>
                  <a:srgbClr val="FF0000"/>
                </a:solidFill>
                <a:latin typeface="Ink Free" panose="03080402000500000000" pitchFamily="66" charset="0"/>
              </a:rPr>
              <a:t>Computed Inflow</a:t>
            </a:r>
          </a:p>
        </p:txBody>
      </p:sp>
    </p:spTree>
    <p:extLst>
      <p:ext uri="{BB962C8B-B14F-4D97-AF65-F5344CB8AC3E}">
        <p14:creationId xmlns:p14="http://schemas.microsoft.com/office/powerpoint/2010/main" val="25542839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
            <a:extLst>
              <a:ext uri="{FF2B5EF4-FFF2-40B4-BE49-F238E27FC236}">
                <a16:creationId xmlns:a16="http://schemas.microsoft.com/office/drawing/2014/main" id="{92E28D3D-E55E-3582-3345-566FBFDAA1A3}"/>
              </a:ext>
            </a:extLst>
          </p:cNvPr>
          <p:cNvSpPr txBox="1">
            <a:spLocks/>
          </p:cNvSpPr>
          <p:nvPr/>
        </p:nvSpPr>
        <p:spPr>
          <a:xfrm>
            <a:off x="838200" y="1770444"/>
            <a:ext cx="10515600" cy="44065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Add incremental change in storage to outflow</a:t>
            </a:r>
          </a:p>
          <a:p>
            <a:pPr lvl="1"/>
            <a:r>
              <a:rPr lang="en-US" dirty="0"/>
              <a:t>If storage </a:t>
            </a:r>
            <a:r>
              <a:rPr lang="en-US" i="1" dirty="0"/>
              <a:t>decreases</a:t>
            </a:r>
            <a:r>
              <a:rPr lang="en-US" dirty="0"/>
              <a:t> (-</a:t>
            </a:r>
            <a:r>
              <a:rPr lang="el-GR" dirty="0"/>
              <a:t>Δ</a:t>
            </a:r>
            <a:r>
              <a:rPr lang="en-US" dirty="0"/>
              <a:t>S), it means outflow exceeded inflow</a:t>
            </a:r>
          </a:p>
          <a:p>
            <a:pPr lvl="1"/>
            <a:r>
              <a:rPr lang="en-US" dirty="0"/>
              <a:t>If storage </a:t>
            </a:r>
            <a:r>
              <a:rPr lang="en-US" i="1" dirty="0"/>
              <a:t>increases</a:t>
            </a:r>
            <a:r>
              <a:rPr lang="en-US" dirty="0"/>
              <a:t> (+</a:t>
            </a:r>
            <a:r>
              <a:rPr lang="el-GR" dirty="0"/>
              <a:t>Δ</a:t>
            </a:r>
            <a:r>
              <a:rPr lang="en-US" dirty="0"/>
              <a:t>S), it means the inflow was held back</a:t>
            </a:r>
          </a:p>
        </p:txBody>
      </p:sp>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sp>
        <p:nvSpPr>
          <p:cNvPr id="6" name="Arrow: Right 5">
            <a:extLst>
              <a:ext uri="{FF2B5EF4-FFF2-40B4-BE49-F238E27FC236}">
                <a16:creationId xmlns:a16="http://schemas.microsoft.com/office/drawing/2014/main" id="{0185C03A-618B-E5E1-E34C-14674584F822}"/>
              </a:ext>
            </a:extLst>
          </p:cNvPr>
          <p:cNvSpPr/>
          <p:nvPr/>
        </p:nvSpPr>
        <p:spPr>
          <a:xfrm>
            <a:off x="1979975" y="4512697"/>
            <a:ext cx="968015" cy="60644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7C537414-D1D1-AD5C-E819-52AC6AE0BDC3}"/>
              </a:ext>
            </a:extLst>
          </p:cNvPr>
          <p:cNvSpPr/>
          <p:nvPr/>
        </p:nvSpPr>
        <p:spPr>
          <a:xfrm>
            <a:off x="6326818" y="4551389"/>
            <a:ext cx="1028895" cy="60644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C85D0840-D4CF-AE6F-5244-665E7EA6D3DB}"/>
              </a:ext>
            </a:extLst>
          </p:cNvPr>
          <p:cNvSpPr/>
          <p:nvPr/>
        </p:nvSpPr>
        <p:spPr>
          <a:xfrm>
            <a:off x="8166334" y="4551389"/>
            <a:ext cx="2136755" cy="60644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1EFA92C-3E91-44EC-911F-0087ED441811}"/>
              </a:ext>
            </a:extLst>
          </p:cNvPr>
          <p:cNvSpPr txBox="1"/>
          <p:nvPr/>
        </p:nvSpPr>
        <p:spPr>
          <a:xfrm>
            <a:off x="5884378" y="3155117"/>
            <a:ext cx="309379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Change in storage (</a:t>
            </a:r>
            <a:r>
              <a:rPr lang="el-GR" sz="2000" b="1" dirty="0">
                <a:solidFill>
                  <a:srgbClr val="FF0000"/>
                </a:solidFill>
                <a:latin typeface="Ink Free" panose="03080402000500000000" pitchFamily="66" charset="0"/>
              </a:rPr>
              <a:t>Δ</a:t>
            </a:r>
            <a:r>
              <a:rPr lang="en-US" sz="2000" b="1" dirty="0">
                <a:solidFill>
                  <a:srgbClr val="FF0000"/>
                </a:solidFill>
                <a:latin typeface="Ink Free" panose="03080402000500000000" pitchFamily="66" charset="0"/>
              </a:rPr>
              <a:t>S)</a:t>
            </a:r>
          </a:p>
        </p:txBody>
      </p:sp>
      <p:sp>
        <p:nvSpPr>
          <p:cNvPr id="13" name="TextBox 12">
            <a:extLst>
              <a:ext uri="{FF2B5EF4-FFF2-40B4-BE49-F238E27FC236}">
                <a16:creationId xmlns:a16="http://schemas.microsoft.com/office/drawing/2014/main" id="{2A1A47AF-000A-1FD8-0F22-601B9B01588B}"/>
              </a:ext>
            </a:extLst>
          </p:cNvPr>
          <p:cNvSpPr txBox="1"/>
          <p:nvPr/>
        </p:nvSpPr>
        <p:spPr>
          <a:xfrm>
            <a:off x="6468204" y="4093538"/>
            <a:ext cx="1642949"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Outflow (O)</a:t>
            </a:r>
          </a:p>
        </p:txBody>
      </p:sp>
      <p:sp>
        <p:nvSpPr>
          <p:cNvPr id="14" name="TextBox 13">
            <a:extLst>
              <a:ext uri="{FF2B5EF4-FFF2-40B4-BE49-F238E27FC236}">
                <a16:creationId xmlns:a16="http://schemas.microsoft.com/office/drawing/2014/main" id="{FF669989-7599-6001-C41B-408FECA9799E}"/>
              </a:ext>
            </a:extLst>
          </p:cNvPr>
          <p:cNvSpPr txBox="1"/>
          <p:nvPr/>
        </p:nvSpPr>
        <p:spPr>
          <a:xfrm>
            <a:off x="8215546" y="4125224"/>
            <a:ext cx="3033861"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Regulated stream flow</a:t>
            </a:r>
          </a:p>
        </p:txBody>
      </p:sp>
      <p:sp>
        <p:nvSpPr>
          <p:cNvPr id="15" name="TextBox 14">
            <a:extLst>
              <a:ext uri="{FF2B5EF4-FFF2-40B4-BE49-F238E27FC236}">
                <a16:creationId xmlns:a16="http://schemas.microsoft.com/office/drawing/2014/main" id="{C840915F-AF80-8AD0-354E-D7D54FD34092}"/>
              </a:ext>
            </a:extLst>
          </p:cNvPr>
          <p:cNvSpPr txBox="1"/>
          <p:nvPr/>
        </p:nvSpPr>
        <p:spPr>
          <a:xfrm>
            <a:off x="1398901" y="4045118"/>
            <a:ext cx="1630562"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Inflow (I)</a:t>
            </a:r>
          </a:p>
        </p:txBody>
      </p:sp>
      <p:sp>
        <p:nvSpPr>
          <p:cNvPr id="16" name="Freeform: Shape 15">
            <a:extLst>
              <a:ext uri="{FF2B5EF4-FFF2-40B4-BE49-F238E27FC236}">
                <a16:creationId xmlns:a16="http://schemas.microsoft.com/office/drawing/2014/main" id="{CC55F750-1D5C-FE1F-6F24-FD87B6BF4D94}"/>
              </a:ext>
            </a:extLst>
          </p:cNvPr>
          <p:cNvSpPr/>
          <p:nvPr/>
        </p:nvSpPr>
        <p:spPr>
          <a:xfrm>
            <a:off x="1568220" y="5365496"/>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7A06BDC1-EE7A-37B8-05AA-31473E0F3289}"/>
              </a:ext>
            </a:extLst>
          </p:cNvPr>
          <p:cNvSpPr/>
          <p:nvPr/>
        </p:nvSpPr>
        <p:spPr>
          <a:xfrm>
            <a:off x="1524285" y="5559030"/>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4E855072-B4C0-B0A2-C907-465F2291D0FA}"/>
              </a:ext>
            </a:extLst>
          </p:cNvPr>
          <p:cNvSpPr/>
          <p:nvPr/>
        </p:nvSpPr>
        <p:spPr>
          <a:xfrm>
            <a:off x="1661682" y="5171249"/>
            <a:ext cx="10058400" cy="502220"/>
          </a:xfrm>
          <a:custGeom>
            <a:avLst/>
            <a:gdLst>
              <a:gd name="connsiteX0" fmla="*/ 0 w 10058400"/>
              <a:gd name="connsiteY0" fmla="*/ 383775 h 502220"/>
              <a:gd name="connsiteX1" fmla="*/ 127921 w 10058400"/>
              <a:gd name="connsiteY1" fmla="*/ 307970 h 502220"/>
              <a:gd name="connsiteX2" fmla="*/ 260580 w 10058400"/>
              <a:gd name="connsiteY2" fmla="*/ 180048 h 502220"/>
              <a:gd name="connsiteX3" fmla="*/ 341123 w 10058400"/>
              <a:gd name="connsiteY3" fmla="*/ 137408 h 502220"/>
              <a:gd name="connsiteX4" fmla="*/ 445355 w 10058400"/>
              <a:gd name="connsiteY4" fmla="*/ 123194 h 502220"/>
              <a:gd name="connsiteX5" fmla="*/ 521160 w 10058400"/>
              <a:gd name="connsiteY5" fmla="*/ 142146 h 502220"/>
              <a:gd name="connsiteX6" fmla="*/ 596965 w 10058400"/>
              <a:gd name="connsiteY6" fmla="*/ 175310 h 502220"/>
              <a:gd name="connsiteX7" fmla="*/ 686984 w 10058400"/>
              <a:gd name="connsiteY7" fmla="*/ 184786 h 502220"/>
              <a:gd name="connsiteX8" fmla="*/ 805430 w 10058400"/>
              <a:gd name="connsiteY8" fmla="*/ 208475 h 502220"/>
              <a:gd name="connsiteX9" fmla="*/ 819643 w 10058400"/>
              <a:gd name="connsiteY9" fmla="*/ 217951 h 502220"/>
              <a:gd name="connsiteX10" fmla="*/ 885973 w 10058400"/>
              <a:gd name="connsiteY10" fmla="*/ 279543 h 502220"/>
              <a:gd name="connsiteX11" fmla="*/ 985467 w 10058400"/>
              <a:gd name="connsiteY11" fmla="*/ 341134 h 502220"/>
              <a:gd name="connsiteX12" fmla="*/ 1132340 w 10058400"/>
              <a:gd name="connsiteY12" fmla="*/ 416939 h 502220"/>
              <a:gd name="connsiteX13" fmla="*/ 1246047 w 10058400"/>
              <a:gd name="connsiteY13" fmla="*/ 407464 h 502220"/>
              <a:gd name="connsiteX14" fmla="*/ 1288688 w 10058400"/>
              <a:gd name="connsiteY14" fmla="*/ 402726 h 502220"/>
              <a:gd name="connsiteX15" fmla="*/ 1355017 w 10058400"/>
              <a:gd name="connsiteY15" fmla="*/ 360086 h 502220"/>
              <a:gd name="connsiteX16" fmla="*/ 1416609 w 10058400"/>
              <a:gd name="connsiteY16" fmla="*/ 345872 h 502220"/>
              <a:gd name="connsiteX17" fmla="*/ 1535055 w 10058400"/>
              <a:gd name="connsiteY17" fmla="*/ 298494 h 502220"/>
              <a:gd name="connsiteX18" fmla="*/ 1610860 w 10058400"/>
              <a:gd name="connsiteY18" fmla="*/ 307970 h 502220"/>
              <a:gd name="connsiteX19" fmla="*/ 1710354 w 10058400"/>
              <a:gd name="connsiteY19" fmla="*/ 293756 h 502220"/>
              <a:gd name="connsiteX20" fmla="*/ 1951983 w 10058400"/>
              <a:gd name="connsiteY20" fmla="*/ 322183 h 502220"/>
              <a:gd name="connsiteX21" fmla="*/ 2056215 w 10058400"/>
              <a:gd name="connsiteY21" fmla="*/ 374299 h 502220"/>
              <a:gd name="connsiteX22" fmla="*/ 2132020 w 10058400"/>
              <a:gd name="connsiteY22" fmla="*/ 412202 h 502220"/>
              <a:gd name="connsiteX23" fmla="*/ 2188874 w 10058400"/>
              <a:gd name="connsiteY23" fmla="*/ 445366 h 502220"/>
              <a:gd name="connsiteX24" fmla="*/ 2236253 w 10058400"/>
              <a:gd name="connsiteY24" fmla="*/ 478531 h 502220"/>
              <a:gd name="connsiteX25" fmla="*/ 2288369 w 10058400"/>
              <a:gd name="connsiteY25" fmla="*/ 502220 h 502220"/>
              <a:gd name="connsiteX26" fmla="*/ 2672132 w 10058400"/>
              <a:gd name="connsiteY26" fmla="*/ 416939 h 502220"/>
              <a:gd name="connsiteX27" fmla="*/ 2809529 w 10058400"/>
              <a:gd name="connsiteY27" fmla="*/ 336396 h 502220"/>
              <a:gd name="connsiteX28" fmla="*/ 2837956 w 10058400"/>
              <a:gd name="connsiteY28" fmla="*/ 317445 h 502220"/>
              <a:gd name="connsiteX29" fmla="*/ 2918499 w 10058400"/>
              <a:gd name="connsiteY29" fmla="*/ 255853 h 502220"/>
              <a:gd name="connsiteX30" fmla="*/ 3126963 w 10058400"/>
              <a:gd name="connsiteY30" fmla="*/ 232164 h 502220"/>
              <a:gd name="connsiteX31" fmla="*/ 3278574 w 10058400"/>
              <a:gd name="connsiteY31" fmla="*/ 217951 h 502220"/>
              <a:gd name="connsiteX32" fmla="*/ 3283312 w 10058400"/>
              <a:gd name="connsiteY32" fmla="*/ 232164 h 502220"/>
              <a:gd name="connsiteX33" fmla="*/ 3349641 w 10058400"/>
              <a:gd name="connsiteY33" fmla="*/ 274805 h 502220"/>
              <a:gd name="connsiteX34" fmla="*/ 3453873 w 10058400"/>
              <a:gd name="connsiteY34" fmla="*/ 303232 h 502220"/>
              <a:gd name="connsiteX35" fmla="*/ 3524941 w 10058400"/>
              <a:gd name="connsiteY35" fmla="*/ 317445 h 502220"/>
              <a:gd name="connsiteX36" fmla="*/ 3596008 w 10058400"/>
              <a:gd name="connsiteY36" fmla="*/ 307970 h 502220"/>
              <a:gd name="connsiteX37" fmla="*/ 3667075 w 10058400"/>
              <a:gd name="connsiteY37" fmla="*/ 284280 h 502220"/>
              <a:gd name="connsiteX38" fmla="*/ 3733405 w 10058400"/>
              <a:gd name="connsiteY38" fmla="*/ 270067 h 502220"/>
              <a:gd name="connsiteX39" fmla="*/ 3818686 w 10058400"/>
              <a:gd name="connsiteY39" fmla="*/ 227427 h 502220"/>
              <a:gd name="connsiteX40" fmla="*/ 4017674 w 10058400"/>
              <a:gd name="connsiteY40" fmla="*/ 189524 h 502220"/>
              <a:gd name="connsiteX41" fmla="*/ 4150333 w 10058400"/>
              <a:gd name="connsiteY41" fmla="*/ 194262 h 502220"/>
              <a:gd name="connsiteX42" fmla="*/ 4387225 w 10058400"/>
              <a:gd name="connsiteY42" fmla="*/ 289018 h 502220"/>
              <a:gd name="connsiteX43" fmla="*/ 4576738 w 10058400"/>
              <a:gd name="connsiteY43" fmla="*/ 355348 h 502220"/>
              <a:gd name="connsiteX44" fmla="*/ 4742561 w 10058400"/>
              <a:gd name="connsiteY44" fmla="*/ 407464 h 502220"/>
              <a:gd name="connsiteX45" fmla="*/ 4898910 w 10058400"/>
              <a:gd name="connsiteY45" fmla="*/ 360086 h 502220"/>
              <a:gd name="connsiteX46" fmla="*/ 5093160 w 10058400"/>
              <a:gd name="connsiteY46" fmla="*/ 270067 h 502220"/>
              <a:gd name="connsiteX47" fmla="*/ 5235295 w 10058400"/>
              <a:gd name="connsiteY47" fmla="*/ 222689 h 502220"/>
              <a:gd name="connsiteX48" fmla="*/ 5311100 w 10058400"/>
              <a:gd name="connsiteY48" fmla="*/ 213213 h 502220"/>
              <a:gd name="connsiteX49" fmla="*/ 5439021 w 10058400"/>
              <a:gd name="connsiteY49" fmla="*/ 175310 h 502220"/>
              <a:gd name="connsiteX50" fmla="*/ 5557467 w 10058400"/>
              <a:gd name="connsiteY50" fmla="*/ 151621 h 502220"/>
              <a:gd name="connsiteX51" fmla="*/ 5628534 w 10058400"/>
              <a:gd name="connsiteY51" fmla="*/ 113719 h 502220"/>
              <a:gd name="connsiteX52" fmla="*/ 5780145 w 10058400"/>
              <a:gd name="connsiteY52" fmla="*/ 127932 h 502220"/>
              <a:gd name="connsiteX53" fmla="*/ 5936493 w 10058400"/>
              <a:gd name="connsiteY53" fmla="*/ 165835 h 502220"/>
              <a:gd name="connsiteX54" fmla="*/ 5988609 w 10058400"/>
              <a:gd name="connsiteY54" fmla="*/ 189524 h 502220"/>
              <a:gd name="connsiteX55" fmla="*/ 6035987 w 10058400"/>
              <a:gd name="connsiteY55" fmla="*/ 213213 h 502220"/>
              <a:gd name="connsiteX56" fmla="*/ 6126006 w 10058400"/>
              <a:gd name="connsiteY56" fmla="*/ 217951 h 502220"/>
              <a:gd name="connsiteX57" fmla="*/ 6211287 w 10058400"/>
              <a:gd name="connsiteY57" fmla="*/ 236902 h 502220"/>
              <a:gd name="connsiteX58" fmla="*/ 6433964 w 10058400"/>
              <a:gd name="connsiteY58" fmla="*/ 246378 h 502220"/>
              <a:gd name="connsiteX59" fmla="*/ 6722972 w 10058400"/>
              <a:gd name="connsiteY59" fmla="*/ 213213 h 502220"/>
              <a:gd name="connsiteX60" fmla="*/ 6993028 w 10058400"/>
              <a:gd name="connsiteY60" fmla="*/ 123194 h 502220"/>
              <a:gd name="connsiteX61" fmla="*/ 7305724 w 10058400"/>
              <a:gd name="connsiteY61" fmla="*/ 47389 h 502220"/>
              <a:gd name="connsiteX62" fmla="*/ 7357840 w 10058400"/>
              <a:gd name="connsiteY62" fmla="*/ 61603 h 502220"/>
              <a:gd name="connsiteX63" fmla="*/ 7490499 w 10058400"/>
              <a:gd name="connsiteY63" fmla="*/ 123194 h 502220"/>
              <a:gd name="connsiteX64" fmla="*/ 7656323 w 10058400"/>
              <a:gd name="connsiteY64" fmla="*/ 142146 h 502220"/>
              <a:gd name="connsiteX65" fmla="*/ 7793720 w 10058400"/>
              <a:gd name="connsiteY65" fmla="*/ 123194 h 502220"/>
              <a:gd name="connsiteX66" fmla="*/ 8016398 w 10058400"/>
              <a:gd name="connsiteY66" fmla="*/ 42651 h 502220"/>
              <a:gd name="connsiteX67" fmla="*/ 8158532 w 10058400"/>
              <a:gd name="connsiteY67" fmla="*/ 61603 h 502220"/>
              <a:gd name="connsiteX68" fmla="*/ 8390686 w 10058400"/>
              <a:gd name="connsiteY68" fmla="*/ 170573 h 502220"/>
              <a:gd name="connsiteX69" fmla="*/ 8561247 w 10058400"/>
              <a:gd name="connsiteY69" fmla="*/ 208475 h 502220"/>
              <a:gd name="connsiteX70" fmla="*/ 8850255 w 10058400"/>
              <a:gd name="connsiteY70" fmla="*/ 203737 h 502220"/>
              <a:gd name="connsiteX71" fmla="*/ 9025554 w 10058400"/>
              <a:gd name="connsiteY71" fmla="*/ 137408 h 502220"/>
              <a:gd name="connsiteX72" fmla="*/ 9181902 w 10058400"/>
              <a:gd name="connsiteY72" fmla="*/ 85292 h 502220"/>
              <a:gd name="connsiteX73" fmla="*/ 9267183 w 10058400"/>
              <a:gd name="connsiteY73" fmla="*/ 61603 h 502220"/>
              <a:gd name="connsiteX74" fmla="*/ 9357202 w 10058400"/>
              <a:gd name="connsiteY74" fmla="*/ 23700 h 502220"/>
              <a:gd name="connsiteX75" fmla="*/ 9565666 w 10058400"/>
              <a:gd name="connsiteY75" fmla="*/ 11 h 502220"/>
              <a:gd name="connsiteX76" fmla="*/ 9764655 w 10058400"/>
              <a:gd name="connsiteY76" fmla="*/ 18962 h 502220"/>
              <a:gd name="connsiteX77" fmla="*/ 9793082 w 10058400"/>
              <a:gd name="connsiteY77" fmla="*/ 47389 h 502220"/>
              <a:gd name="connsiteX78" fmla="*/ 9849935 w 10058400"/>
              <a:gd name="connsiteY78" fmla="*/ 85292 h 502220"/>
              <a:gd name="connsiteX79" fmla="*/ 9925741 w 10058400"/>
              <a:gd name="connsiteY79" fmla="*/ 104243 h 502220"/>
              <a:gd name="connsiteX80" fmla="*/ 9958905 w 10058400"/>
              <a:gd name="connsiteY80" fmla="*/ 113719 h 502220"/>
              <a:gd name="connsiteX81" fmla="*/ 10058400 w 10058400"/>
              <a:gd name="connsiteY81" fmla="*/ 94767 h 502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10058400" h="502220">
                <a:moveTo>
                  <a:pt x="0" y="383775"/>
                </a:moveTo>
                <a:cubicBezTo>
                  <a:pt x="51467" y="363187"/>
                  <a:pt x="67157" y="358607"/>
                  <a:pt x="127921" y="307970"/>
                </a:cubicBezTo>
                <a:cubicBezTo>
                  <a:pt x="192710" y="253979"/>
                  <a:pt x="200127" y="216319"/>
                  <a:pt x="260580" y="180048"/>
                </a:cubicBezTo>
                <a:cubicBezTo>
                  <a:pt x="286629" y="164419"/>
                  <a:pt x="312849" y="148516"/>
                  <a:pt x="341123" y="137408"/>
                </a:cubicBezTo>
                <a:cubicBezTo>
                  <a:pt x="361982" y="129213"/>
                  <a:pt x="423489" y="125182"/>
                  <a:pt x="445355" y="123194"/>
                </a:cubicBezTo>
                <a:cubicBezTo>
                  <a:pt x="470623" y="129511"/>
                  <a:pt x="496529" y="133679"/>
                  <a:pt x="521160" y="142146"/>
                </a:cubicBezTo>
                <a:cubicBezTo>
                  <a:pt x="547243" y="151112"/>
                  <a:pt x="570253" y="168441"/>
                  <a:pt x="596965" y="175310"/>
                </a:cubicBezTo>
                <a:cubicBezTo>
                  <a:pt x="626187" y="182824"/>
                  <a:pt x="657187" y="180045"/>
                  <a:pt x="686984" y="184786"/>
                </a:cubicBezTo>
                <a:cubicBezTo>
                  <a:pt x="726748" y="191112"/>
                  <a:pt x="765948" y="200579"/>
                  <a:pt x="805430" y="208475"/>
                </a:cubicBezTo>
                <a:cubicBezTo>
                  <a:pt x="810168" y="211634"/>
                  <a:pt x="815373" y="214184"/>
                  <a:pt x="819643" y="217951"/>
                </a:cubicBezTo>
                <a:cubicBezTo>
                  <a:pt x="842267" y="237914"/>
                  <a:pt x="861752" y="261551"/>
                  <a:pt x="885973" y="279543"/>
                </a:cubicBezTo>
                <a:cubicBezTo>
                  <a:pt x="917284" y="302803"/>
                  <a:pt x="951694" y="321621"/>
                  <a:pt x="985467" y="341134"/>
                </a:cubicBezTo>
                <a:cubicBezTo>
                  <a:pt x="1079677" y="395566"/>
                  <a:pt x="1067945" y="389342"/>
                  <a:pt x="1132340" y="416939"/>
                </a:cubicBezTo>
                <a:lnTo>
                  <a:pt x="1246047" y="407464"/>
                </a:lnTo>
                <a:cubicBezTo>
                  <a:pt x="1260289" y="406169"/>
                  <a:pt x="1275573" y="408428"/>
                  <a:pt x="1288688" y="402726"/>
                </a:cubicBezTo>
                <a:cubicBezTo>
                  <a:pt x="1312792" y="392246"/>
                  <a:pt x="1329406" y="365996"/>
                  <a:pt x="1355017" y="360086"/>
                </a:cubicBezTo>
                <a:cubicBezTo>
                  <a:pt x="1375548" y="355348"/>
                  <a:pt x="1396673" y="352692"/>
                  <a:pt x="1416609" y="345872"/>
                </a:cubicBezTo>
                <a:cubicBezTo>
                  <a:pt x="1456843" y="332108"/>
                  <a:pt x="1535055" y="298494"/>
                  <a:pt x="1535055" y="298494"/>
                </a:cubicBezTo>
                <a:cubicBezTo>
                  <a:pt x="1560323" y="301653"/>
                  <a:pt x="1585404" y="308658"/>
                  <a:pt x="1610860" y="307970"/>
                </a:cubicBezTo>
                <a:cubicBezTo>
                  <a:pt x="1644349" y="307065"/>
                  <a:pt x="1676882" y="292361"/>
                  <a:pt x="1710354" y="293756"/>
                </a:cubicBezTo>
                <a:cubicBezTo>
                  <a:pt x="1791382" y="297132"/>
                  <a:pt x="1871440" y="312707"/>
                  <a:pt x="1951983" y="322183"/>
                </a:cubicBezTo>
                <a:cubicBezTo>
                  <a:pt x="2101361" y="386202"/>
                  <a:pt x="1954959" y="319452"/>
                  <a:pt x="2056215" y="374299"/>
                </a:cubicBezTo>
                <a:cubicBezTo>
                  <a:pt x="2081056" y="387755"/>
                  <a:pt x="2107117" y="398861"/>
                  <a:pt x="2132020" y="412202"/>
                </a:cubicBezTo>
                <a:cubicBezTo>
                  <a:pt x="2151360" y="422562"/>
                  <a:pt x="2170364" y="433587"/>
                  <a:pt x="2188874" y="445366"/>
                </a:cubicBezTo>
                <a:cubicBezTo>
                  <a:pt x="2205138" y="455716"/>
                  <a:pt x="2219515" y="468967"/>
                  <a:pt x="2236253" y="478531"/>
                </a:cubicBezTo>
                <a:cubicBezTo>
                  <a:pt x="2252821" y="487998"/>
                  <a:pt x="2270997" y="494324"/>
                  <a:pt x="2288369" y="502220"/>
                </a:cubicBezTo>
                <a:cubicBezTo>
                  <a:pt x="2442752" y="477844"/>
                  <a:pt x="2542234" y="480663"/>
                  <a:pt x="2672132" y="416939"/>
                </a:cubicBezTo>
                <a:cubicBezTo>
                  <a:pt x="2719794" y="393558"/>
                  <a:pt x="2764006" y="363710"/>
                  <a:pt x="2809529" y="336396"/>
                </a:cubicBezTo>
                <a:cubicBezTo>
                  <a:pt x="2819294" y="330537"/>
                  <a:pt x="2828798" y="324214"/>
                  <a:pt x="2837956" y="317445"/>
                </a:cubicBezTo>
                <a:cubicBezTo>
                  <a:pt x="2865136" y="297356"/>
                  <a:pt x="2887937" y="270285"/>
                  <a:pt x="2918499" y="255853"/>
                </a:cubicBezTo>
                <a:cubicBezTo>
                  <a:pt x="2969268" y="231879"/>
                  <a:pt x="3078279" y="234111"/>
                  <a:pt x="3126963" y="232164"/>
                </a:cubicBezTo>
                <a:cubicBezTo>
                  <a:pt x="3177500" y="227426"/>
                  <a:pt x="3227815" y="217951"/>
                  <a:pt x="3278574" y="217951"/>
                </a:cubicBezTo>
                <a:cubicBezTo>
                  <a:pt x="3283568" y="217951"/>
                  <a:pt x="3279412" y="229044"/>
                  <a:pt x="3283312" y="232164"/>
                </a:cubicBezTo>
                <a:cubicBezTo>
                  <a:pt x="3303837" y="248584"/>
                  <a:pt x="3326759" y="261872"/>
                  <a:pt x="3349641" y="274805"/>
                </a:cubicBezTo>
                <a:cubicBezTo>
                  <a:pt x="3395697" y="300837"/>
                  <a:pt x="3397697" y="293201"/>
                  <a:pt x="3453873" y="303232"/>
                </a:cubicBezTo>
                <a:cubicBezTo>
                  <a:pt x="3477655" y="307479"/>
                  <a:pt x="3501252" y="312707"/>
                  <a:pt x="3524941" y="317445"/>
                </a:cubicBezTo>
                <a:cubicBezTo>
                  <a:pt x="3548630" y="314287"/>
                  <a:pt x="3572735" y="313401"/>
                  <a:pt x="3596008" y="307970"/>
                </a:cubicBezTo>
                <a:cubicBezTo>
                  <a:pt x="3620325" y="302296"/>
                  <a:pt x="3643004" y="290920"/>
                  <a:pt x="3667075" y="284280"/>
                </a:cubicBezTo>
                <a:cubicBezTo>
                  <a:pt x="3688873" y="278267"/>
                  <a:pt x="3711295" y="274805"/>
                  <a:pt x="3733405" y="270067"/>
                </a:cubicBezTo>
                <a:cubicBezTo>
                  <a:pt x="3761832" y="255854"/>
                  <a:pt x="3789065" y="238946"/>
                  <a:pt x="3818686" y="227427"/>
                </a:cubicBezTo>
                <a:cubicBezTo>
                  <a:pt x="3889371" y="199938"/>
                  <a:pt x="3941237" y="199078"/>
                  <a:pt x="4017674" y="189524"/>
                </a:cubicBezTo>
                <a:cubicBezTo>
                  <a:pt x="4061894" y="191103"/>
                  <a:pt x="4107607" y="182759"/>
                  <a:pt x="4150333" y="194262"/>
                </a:cubicBezTo>
                <a:cubicBezTo>
                  <a:pt x="4232455" y="216372"/>
                  <a:pt x="4306050" y="263651"/>
                  <a:pt x="4387225" y="289018"/>
                </a:cubicBezTo>
                <a:cubicBezTo>
                  <a:pt x="4456972" y="310814"/>
                  <a:pt x="4506586" y="324769"/>
                  <a:pt x="4576738" y="355348"/>
                </a:cubicBezTo>
                <a:cubicBezTo>
                  <a:pt x="4709809" y="413354"/>
                  <a:pt x="4581017" y="383231"/>
                  <a:pt x="4742561" y="407464"/>
                </a:cubicBezTo>
                <a:cubicBezTo>
                  <a:pt x="4817268" y="389886"/>
                  <a:pt x="4828694" y="390806"/>
                  <a:pt x="4898910" y="360086"/>
                </a:cubicBezTo>
                <a:cubicBezTo>
                  <a:pt x="5042939" y="297073"/>
                  <a:pt x="4903596" y="342446"/>
                  <a:pt x="5093160" y="270067"/>
                </a:cubicBezTo>
                <a:cubicBezTo>
                  <a:pt x="5139816" y="252253"/>
                  <a:pt x="5185740" y="228884"/>
                  <a:pt x="5235295" y="222689"/>
                </a:cubicBezTo>
                <a:lnTo>
                  <a:pt x="5311100" y="213213"/>
                </a:lnTo>
                <a:cubicBezTo>
                  <a:pt x="5353740" y="200579"/>
                  <a:pt x="5395876" y="186096"/>
                  <a:pt x="5439021" y="175310"/>
                </a:cubicBezTo>
                <a:cubicBezTo>
                  <a:pt x="5478083" y="165545"/>
                  <a:pt x="5519175" y="164066"/>
                  <a:pt x="5557467" y="151621"/>
                </a:cubicBezTo>
                <a:cubicBezTo>
                  <a:pt x="5583000" y="143323"/>
                  <a:pt x="5604845" y="126353"/>
                  <a:pt x="5628534" y="113719"/>
                </a:cubicBezTo>
                <a:cubicBezTo>
                  <a:pt x="5677760" y="116615"/>
                  <a:pt x="5731449" y="117787"/>
                  <a:pt x="5780145" y="127932"/>
                </a:cubicBezTo>
                <a:cubicBezTo>
                  <a:pt x="5832643" y="138869"/>
                  <a:pt x="5887674" y="143645"/>
                  <a:pt x="5936493" y="165835"/>
                </a:cubicBezTo>
                <a:cubicBezTo>
                  <a:pt x="5953865" y="173731"/>
                  <a:pt x="5971380" y="181320"/>
                  <a:pt x="5988609" y="189524"/>
                </a:cubicBezTo>
                <a:cubicBezTo>
                  <a:pt x="6004551" y="197115"/>
                  <a:pt x="6018696" y="209636"/>
                  <a:pt x="6035987" y="213213"/>
                </a:cubicBezTo>
                <a:cubicBezTo>
                  <a:pt x="6065412" y="219301"/>
                  <a:pt x="6096000" y="216372"/>
                  <a:pt x="6126006" y="217951"/>
                </a:cubicBezTo>
                <a:cubicBezTo>
                  <a:pt x="6154433" y="224268"/>
                  <a:pt x="6182403" y="233199"/>
                  <a:pt x="6211287" y="236902"/>
                </a:cubicBezTo>
                <a:cubicBezTo>
                  <a:pt x="6225629" y="238741"/>
                  <a:pt x="6433786" y="246371"/>
                  <a:pt x="6433964" y="246378"/>
                </a:cubicBezTo>
                <a:cubicBezTo>
                  <a:pt x="6570209" y="275572"/>
                  <a:pt x="6492568" y="268380"/>
                  <a:pt x="6722972" y="213213"/>
                </a:cubicBezTo>
                <a:cubicBezTo>
                  <a:pt x="6855620" y="181452"/>
                  <a:pt x="6847746" y="169758"/>
                  <a:pt x="6993028" y="123194"/>
                </a:cubicBezTo>
                <a:cubicBezTo>
                  <a:pt x="7194731" y="58546"/>
                  <a:pt x="7152784" y="69238"/>
                  <a:pt x="7305724" y="47389"/>
                </a:cubicBezTo>
                <a:cubicBezTo>
                  <a:pt x="7323096" y="52127"/>
                  <a:pt x="7341181" y="54769"/>
                  <a:pt x="7357840" y="61603"/>
                </a:cubicBezTo>
                <a:cubicBezTo>
                  <a:pt x="7402945" y="80108"/>
                  <a:pt x="7443202" y="111369"/>
                  <a:pt x="7490499" y="123194"/>
                </a:cubicBezTo>
                <a:cubicBezTo>
                  <a:pt x="7582625" y="146226"/>
                  <a:pt x="7527837" y="136559"/>
                  <a:pt x="7656323" y="142146"/>
                </a:cubicBezTo>
                <a:cubicBezTo>
                  <a:pt x="7702122" y="135829"/>
                  <a:pt x="7748697" y="133700"/>
                  <a:pt x="7793720" y="123194"/>
                </a:cubicBezTo>
                <a:cubicBezTo>
                  <a:pt x="7891165" y="100457"/>
                  <a:pt x="7934038" y="78683"/>
                  <a:pt x="8016398" y="42651"/>
                </a:cubicBezTo>
                <a:cubicBezTo>
                  <a:pt x="8063776" y="48968"/>
                  <a:pt x="8112975" y="47140"/>
                  <a:pt x="8158532" y="61603"/>
                </a:cubicBezTo>
                <a:cubicBezTo>
                  <a:pt x="8383980" y="133174"/>
                  <a:pt x="8240731" y="121939"/>
                  <a:pt x="8390686" y="170573"/>
                </a:cubicBezTo>
                <a:cubicBezTo>
                  <a:pt x="8428377" y="182797"/>
                  <a:pt x="8517199" y="199666"/>
                  <a:pt x="8561247" y="208475"/>
                </a:cubicBezTo>
                <a:cubicBezTo>
                  <a:pt x="8657583" y="206896"/>
                  <a:pt x="8755015" y="218314"/>
                  <a:pt x="8850255" y="203737"/>
                </a:cubicBezTo>
                <a:cubicBezTo>
                  <a:pt x="8912012" y="194284"/>
                  <a:pt x="8966718" y="158421"/>
                  <a:pt x="9025554" y="137408"/>
                </a:cubicBezTo>
                <a:cubicBezTo>
                  <a:pt x="9077289" y="118931"/>
                  <a:pt x="9129486" y="101736"/>
                  <a:pt x="9181902" y="85292"/>
                </a:cubicBezTo>
                <a:cubicBezTo>
                  <a:pt x="9210053" y="76460"/>
                  <a:pt x="9239348" y="71383"/>
                  <a:pt x="9267183" y="61603"/>
                </a:cubicBezTo>
                <a:cubicBezTo>
                  <a:pt x="9297900" y="50811"/>
                  <a:pt x="9325791" y="32267"/>
                  <a:pt x="9357202" y="23700"/>
                </a:cubicBezTo>
                <a:cubicBezTo>
                  <a:pt x="9429455" y="3995"/>
                  <a:pt x="9492729" y="3850"/>
                  <a:pt x="9565666" y="11"/>
                </a:cubicBezTo>
                <a:cubicBezTo>
                  <a:pt x="9593622" y="943"/>
                  <a:pt x="9716908" y="-4911"/>
                  <a:pt x="9764655" y="18962"/>
                </a:cubicBezTo>
                <a:cubicBezTo>
                  <a:pt x="9776641" y="24955"/>
                  <a:pt x="9783166" y="38375"/>
                  <a:pt x="9793082" y="47389"/>
                </a:cubicBezTo>
                <a:cubicBezTo>
                  <a:pt x="9806906" y="59956"/>
                  <a:pt x="9832930" y="79377"/>
                  <a:pt x="9849935" y="85292"/>
                </a:cubicBezTo>
                <a:cubicBezTo>
                  <a:pt x="9874536" y="93849"/>
                  <a:pt x="9900538" y="97668"/>
                  <a:pt x="9925741" y="104243"/>
                </a:cubicBezTo>
                <a:cubicBezTo>
                  <a:pt x="9936866" y="107145"/>
                  <a:pt x="9947850" y="110560"/>
                  <a:pt x="9958905" y="113719"/>
                </a:cubicBezTo>
                <a:cubicBezTo>
                  <a:pt x="10045597" y="93320"/>
                  <a:pt x="10011867" y="94767"/>
                  <a:pt x="10058400" y="94767"/>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rapezoid 3">
            <a:extLst>
              <a:ext uri="{FF2B5EF4-FFF2-40B4-BE49-F238E27FC236}">
                <a16:creationId xmlns:a16="http://schemas.microsoft.com/office/drawing/2014/main" id="{E97154A7-9B1C-02BA-B7D8-1D8FBF5D7BC1}"/>
              </a:ext>
            </a:extLst>
          </p:cNvPr>
          <p:cNvSpPr/>
          <p:nvPr/>
        </p:nvSpPr>
        <p:spPr>
          <a:xfrm rot="10800000">
            <a:off x="2842695" y="3839927"/>
            <a:ext cx="3544212" cy="1951982"/>
          </a:xfrm>
          <a:prstGeom prst="trapezoid">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 name="Trapezoid 8">
            <a:extLst>
              <a:ext uri="{FF2B5EF4-FFF2-40B4-BE49-F238E27FC236}">
                <a16:creationId xmlns:a16="http://schemas.microsoft.com/office/drawing/2014/main" id="{65CFBB10-8C7B-A31F-24D8-7F47558ACC53}"/>
              </a:ext>
            </a:extLst>
          </p:cNvPr>
          <p:cNvSpPr/>
          <p:nvPr/>
        </p:nvSpPr>
        <p:spPr>
          <a:xfrm rot="10800000">
            <a:off x="2913762" y="4143147"/>
            <a:ext cx="3413056" cy="1648761"/>
          </a:xfrm>
          <a:prstGeom prst="trapezoid">
            <a:avLst/>
          </a:prstGeom>
          <a:solidFill>
            <a:srgbClr val="91BED7"/>
          </a:solidFill>
          <a:ln>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rapezoid 4">
            <a:extLst>
              <a:ext uri="{FF2B5EF4-FFF2-40B4-BE49-F238E27FC236}">
                <a16:creationId xmlns:a16="http://schemas.microsoft.com/office/drawing/2014/main" id="{7613AD1A-DD4C-0746-9025-4A23CBCDC544}"/>
              </a:ext>
            </a:extLst>
          </p:cNvPr>
          <p:cNvSpPr/>
          <p:nvPr/>
        </p:nvSpPr>
        <p:spPr>
          <a:xfrm rot="10800000">
            <a:off x="2984829" y="4512696"/>
            <a:ext cx="3264360" cy="1279212"/>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2C8D79AC-2125-06F2-133E-CA8230ED9E9E}"/>
              </a:ext>
            </a:extLst>
          </p:cNvPr>
          <p:cNvCxnSpPr/>
          <p:nvPr/>
        </p:nvCxnSpPr>
        <p:spPr>
          <a:xfrm flipV="1">
            <a:off x="4775726" y="3460902"/>
            <a:ext cx="1056535" cy="8954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FF25917-52AB-F243-BF32-0BCE1253B8DF}"/>
              </a:ext>
            </a:extLst>
          </p:cNvPr>
          <p:cNvSpPr txBox="1"/>
          <p:nvPr/>
        </p:nvSpPr>
        <p:spPr>
          <a:xfrm>
            <a:off x="1719793" y="3553905"/>
            <a:ext cx="1018508" cy="523220"/>
          </a:xfrm>
          <a:prstGeom prst="rect">
            <a:avLst/>
          </a:prstGeom>
          <a:noFill/>
        </p:spPr>
        <p:txBody>
          <a:bodyPr wrap="square" rtlCol="0">
            <a:spAutoFit/>
          </a:bodyPr>
          <a:lstStyle/>
          <a:p>
            <a:r>
              <a:rPr lang="en-US" sz="2800" b="1" dirty="0">
                <a:solidFill>
                  <a:srgbClr val="00B050"/>
                </a:solidFill>
                <a:latin typeface="Ink Free" panose="03080402000500000000" pitchFamily="66" charset="0"/>
              </a:rPr>
              <a:t>???</a:t>
            </a:r>
          </a:p>
        </p:txBody>
      </p:sp>
      <p:pic>
        <p:nvPicPr>
          <p:cNvPr id="20" name="Graphic 19" descr="Checkmark with solid fill">
            <a:extLst>
              <a:ext uri="{FF2B5EF4-FFF2-40B4-BE49-F238E27FC236}">
                <a16:creationId xmlns:a16="http://schemas.microsoft.com/office/drawing/2014/main" id="{47DF68DB-BF97-BB56-AA5E-D7894AA51B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37513" y="3100122"/>
            <a:ext cx="455105" cy="455105"/>
          </a:xfrm>
          <a:prstGeom prst="rect">
            <a:avLst/>
          </a:prstGeom>
        </p:spPr>
      </p:pic>
      <p:pic>
        <p:nvPicPr>
          <p:cNvPr id="21" name="Graphic 20" descr="Checkmark with solid fill">
            <a:extLst>
              <a:ext uri="{FF2B5EF4-FFF2-40B4-BE49-F238E27FC236}">
                <a16:creationId xmlns:a16="http://schemas.microsoft.com/office/drawing/2014/main" id="{E8D4B9D0-2967-6E5B-9243-6554738BB71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49068" y="3712097"/>
            <a:ext cx="455105" cy="455105"/>
          </a:xfrm>
          <a:prstGeom prst="rect">
            <a:avLst/>
          </a:prstGeom>
        </p:spPr>
      </p:pic>
      <p:sp>
        <p:nvSpPr>
          <p:cNvPr id="3" name="Content Placeholder 2">
            <a:extLst>
              <a:ext uri="{FF2B5EF4-FFF2-40B4-BE49-F238E27FC236}">
                <a16:creationId xmlns:a16="http://schemas.microsoft.com/office/drawing/2014/main" id="{914ABB9A-DEC3-9BC4-4673-86811A966924}"/>
              </a:ext>
            </a:extLst>
          </p:cNvPr>
          <p:cNvSpPr>
            <a:spLocks noGrp="1"/>
          </p:cNvSpPr>
          <p:nvPr>
            <p:ph idx="1"/>
          </p:nvPr>
        </p:nvSpPr>
        <p:spPr>
          <a:xfrm>
            <a:off x="2984828" y="3200948"/>
            <a:ext cx="2136993" cy="561196"/>
          </a:xfrm>
          <a:ln w="19050">
            <a:solidFill>
              <a:srgbClr val="FF0000"/>
            </a:solidFill>
          </a:ln>
        </p:spPr>
        <p:txBody>
          <a:bodyPr anchor="ctr">
            <a:normAutofit/>
          </a:bodyPr>
          <a:lstStyle/>
          <a:p>
            <a:pPr marL="0" indent="0" algn="ctr">
              <a:buNone/>
            </a:pPr>
            <a:r>
              <a:rPr lang="en-US" dirty="0">
                <a:solidFill>
                  <a:srgbClr val="FF0000"/>
                </a:solidFill>
                <a:latin typeface="Ink Free" panose="03080402000500000000" pitchFamily="66" charset="0"/>
                <a:ea typeface="Cambria Math" panose="02040503050406030204" pitchFamily="18" charset="0"/>
              </a:rPr>
              <a:t>I = O + </a:t>
            </a:r>
            <a:r>
              <a:rPr lang="el-GR" dirty="0">
                <a:solidFill>
                  <a:srgbClr val="FF0000"/>
                </a:solidFill>
                <a:latin typeface="Ink Free" panose="03080402000500000000" pitchFamily="66" charset="0"/>
                <a:ea typeface="Cambria Math" panose="02040503050406030204" pitchFamily="18" charset="0"/>
              </a:rPr>
              <a:t>Δ</a:t>
            </a:r>
            <a:r>
              <a:rPr lang="en-US" dirty="0">
                <a:solidFill>
                  <a:srgbClr val="FF0000"/>
                </a:solidFill>
                <a:latin typeface="Ink Free" panose="03080402000500000000" pitchFamily="66" charset="0"/>
                <a:ea typeface="Cambria Math" panose="02040503050406030204" pitchFamily="18" charset="0"/>
              </a:rPr>
              <a:t>S</a:t>
            </a:r>
          </a:p>
        </p:txBody>
      </p:sp>
      <p:sp>
        <p:nvSpPr>
          <p:cNvPr id="19" name="Slide Number Placeholder 18">
            <a:extLst>
              <a:ext uri="{FF2B5EF4-FFF2-40B4-BE49-F238E27FC236}">
                <a16:creationId xmlns:a16="http://schemas.microsoft.com/office/drawing/2014/main" id="{D38F49F8-F273-46C5-F084-A168B4EC3027}"/>
              </a:ext>
            </a:extLst>
          </p:cNvPr>
          <p:cNvSpPr>
            <a:spLocks noGrp="1"/>
          </p:cNvSpPr>
          <p:nvPr>
            <p:ph type="sldNum" sz="quarter" idx="12"/>
          </p:nvPr>
        </p:nvSpPr>
        <p:spPr/>
        <p:txBody>
          <a:bodyPr/>
          <a:lstStyle/>
          <a:p>
            <a:fld id="{5F6E19EC-C981-4348-A588-FAD292F64A47}" type="slidenum">
              <a:rPr lang="en-US" smtClean="0"/>
              <a:t>34</a:t>
            </a:fld>
            <a:endParaRPr lang="en-US"/>
          </a:p>
        </p:txBody>
      </p:sp>
    </p:spTree>
    <p:extLst>
      <p:ext uri="{BB962C8B-B14F-4D97-AF65-F5344CB8AC3E}">
        <p14:creationId xmlns:p14="http://schemas.microsoft.com/office/powerpoint/2010/main" val="34296255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sp>
        <p:nvSpPr>
          <p:cNvPr id="3" name="Content Placeholder 2">
            <a:extLst>
              <a:ext uri="{FF2B5EF4-FFF2-40B4-BE49-F238E27FC236}">
                <a16:creationId xmlns:a16="http://schemas.microsoft.com/office/drawing/2014/main" id="{914ABB9A-DEC3-9BC4-4673-86811A966924}"/>
              </a:ext>
            </a:extLst>
          </p:cNvPr>
          <p:cNvSpPr>
            <a:spLocks noGrp="1"/>
          </p:cNvSpPr>
          <p:nvPr>
            <p:ph idx="1"/>
          </p:nvPr>
        </p:nvSpPr>
        <p:spPr/>
        <p:txBody>
          <a:bodyPr/>
          <a:lstStyle/>
          <a:p>
            <a:r>
              <a:rPr lang="en-US" dirty="0"/>
              <a:t>For simple systems (single reservoir), the inflow can be calculated (</a:t>
            </a:r>
            <a:r>
              <a:rPr lang="en-US" dirty="0">
                <a:solidFill>
                  <a:srgbClr val="FF0000"/>
                </a:solidFill>
                <a:latin typeface="Ink Free" panose="03080402000500000000" pitchFamily="66" charset="0"/>
                <a:ea typeface="Cambria Math" panose="02040503050406030204" pitchFamily="18" charset="0"/>
              </a:rPr>
              <a:t>I = O + </a:t>
            </a:r>
            <a:r>
              <a:rPr lang="el-GR" dirty="0">
                <a:solidFill>
                  <a:srgbClr val="FF0000"/>
                </a:solidFill>
                <a:latin typeface="Ink Free" panose="03080402000500000000" pitchFamily="66" charset="0"/>
                <a:ea typeface="Cambria Math" panose="02040503050406030204" pitchFamily="18" charset="0"/>
              </a:rPr>
              <a:t>Δ</a:t>
            </a:r>
            <a:r>
              <a:rPr lang="en-US" dirty="0">
                <a:solidFill>
                  <a:srgbClr val="FF0000"/>
                </a:solidFill>
                <a:latin typeface="Ink Free" panose="03080402000500000000" pitchFamily="66" charset="0"/>
                <a:ea typeface="Cambria Math" panose="02040503050406030204" pitchFamily="18" charset="0"/>
              </a:rPr>
              <a:t>S</a:t>
            </a:r>
            <a:r>
              <a:rPr lang="en-US" dirty="0"/>
              <a:t>)</a:t>
            </a:r>
          </a:p>
          <a:p>
            <a:pPr lvl="1"/>
            <a:r>
              <a:rPr lang="en-US" b="1" dirty="0"/>
              <a:t>Your District CWMS database probably already does this!</a:t>
            </a:r>
          </a:p>
          <a:p>
            <a:pPr lvl="1"/>
            <a:endParaRPr lang="en-US" b="1" dirty="0"/>
          </a:p>
          <a:p>
            <a:r>
              <a:rPr lang="en-US" dirty="0"/>
              <a:t>For complex systems (multiple reservoirs), the process is repeated and the flows are </a:t>
            </a:r>
            <a:r>
              <a:rPr lang="en-US" i="1" dirty="0"/>
              <a:t>lagged</a:t>
            </a:r>
            <a:r>
              <a:rPr lang="en-US" dirty="0"/>
              <a:t> to simulate routing time</a:t>
            </a:r>
          </a:p>
          <a:p>
            <a:pPr lvl="1"/>
            <a:endParaRPr lang="en-US" b="1" dirty="0"/>
          </a:p>
          <a:p>
            <a:pPr lvl="1"/>
            <a:endParaRPr lang="en-US" b="1" dirty="0"/>
          </a:p>
          <a:p>
            <a:pPr lvl="1"/>
            <a:endParaRPr lang="en-US" b="1" dirty="0"/>
          </a:p>
          <a:p>
            <a:pPr lvl="1"/>
            <a:endParaRPr lang="en-US" b="1" dirty="0"/>
          </a:p>
        </p:txBody>
      </p:sp>
      <p:sp>
        <p:nvSpPr>
          <p:cNvPr id="4" name="Slide Number Placeholder 3">
            <a:extLst>
              <a:ext uri="{FF2B5EF4-FFF2-40B4-BE49-F238E27FC236}">
                <a16:creationId xmlns:a16="http://schemas.microsoft.com/office/drawing/2014/main" id="{48E4D6E6-C79E-B60B-FB95-E30FB676B292}"/>
              </a:ext>
            </a:extLst>
          </p:cNvPr>
          <p:cNvSpPr>
            <a:spLocks noGrp="1"/>
          </p:cNvSpPr>
          <p:nvPr>
            <p:ph type="sldNum" sz="quarter" idx="12"/>
          </p:nvPr>
        </p:nvSpPr>
        <p:spPr/>
        <p:txBody>
          <a:bodyPr/>
          <a:lstStyle/>
          <a:p>
            <a:fld id="{5F6E19EC-C981-4348-A588-FAD292F64A47}" type="slidenum">
              <a:rPr lang="en-US" smtClean="0"/>
              <a:t>35</a:t>
            </a:fld>
            <a:endParaRPr lang="en-US"/>
          </a:p>
        </p:txBody>
      </p:sp>
    </p:spTree>
    <p:extLst>
      <p:ext uri="{BB962C8B-B14F-4D97-AF65-F5344CB8AC3E}">
        <p14:creationId xmlns:p14="http://schemas.microsoft.com/office/powerpoint/2010/main" val="2143823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cxnSp>
        <p:nvCxnSpPr>
          <p:cNvPr id="25" name="Straight Connector 24">
            <a:extLst>
              <a:ext uri="{FF2B5EF4-FFF2-40B4-BE49-F238E27FC236}">
                <a16:creationId xmlns:a16="http://schemas.microsoft.com/office/drawing/2014/main" id="{546C7B52-1178-A221-ECB0-1A99BFFCDA57}"/>
              </a:ext>
            </a:extLst>
          </p:cNvPr>
          <p:cNvCxnSpPr>
            <a:cxnSpLocks/>
          </p:cNvCxnSpPr>
          <p:nvPr/>
        </p:nvCxnSpPr>
        <p:spPr>
          <a:xfrm>
            <a:off x="4136120" y="2727801"/>
            <a:ext cx="2468603" cy="225638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EFC05D6-19AA-41CF-06C5-58EF85F08136}"/>
              </a:ext>
            </a:extLst>
          </p:cNvPr>
          <p:cNvCxnSpPr>
            <a:cxnSpLocks/>
          </p:cNvCxnSpPr>
          <p:nvPr/>
        </p:nvCxnSpPr>
        <p:spPr>
          <a:xfrm flipH="1">
            <a:off x="7594732" y="2976142"/>
            <a:ext cx="2355487" cy="1183667"/>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66842F-CB21-4BA9-C3C1-240CC3C5B572}"/>
              </a:ext>
            </a:extLst>
          </p:cNvPr>
          <p:cNvCxnSpPr>
            <a:cxnSpLocks/>
          </p:cNvCxnSpPr>
          <p:nvPr/>
        </p:nvCxnSpPr>
        <p:spPr>
          <a:xfrm>
            <a:off x="6557542" y="2383916"/>
            <a:ext cx="147069" cy="72646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71DCD79-8DE7-D146-60DA-578FD73A8120}"/>
              </a:ext>
            </a:extLst>
          </p:cNvPr>
          <p:cNvCxnSpPr>
            <a:cxnSpLocks/>
          </p:cNvCxnSpPr>
          <p:nvPr/>
        </p:nvCxnSpPr>
        <p:spPr>
          <a:xfrm>
            <a:off x="6936371" y="3567975"/>
            <a:ext cx="658361" cy="59183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A00D02E-FBFF-02A4-D8B6-5417BC613A9A}"/>
              </a:ext>
            </a:extLst>
          </p:cNvPr>
          <p:cNvCxnSpPr>
            <a:cxnSpLocks/>
          </p:cNvCxnSpPr>
          <p:nvPr/>
        </p:nvCxnSpPr>
        <p:spPr>
          <a:xfrm flipH="1">
            <a:off x="6557542" y="4147495"/>
            <a:ext cx="1060879" cy="836695"/>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76E2106-9CC0-01AC-3EA0-BB70C9DC7F88}"/>
              </a:ext>
            </a:extLst>
          </p:cNvPr>
          <p:cNvCxnSpPr>
            <a:cxnSpLocks/>
          </p:cNvCxnSpPr>
          <p:nvPr/>
        </p:nvCxnSpPr>
        <p:spPr>
          <a:xfrm flipH="1">
            <a:off x="4624117" y="4984190"/>
            <a:ext cx="1947638" cy="55906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5" name="Trapezoid 44">
            <a:extLst>
              <a:ext uri="{FF2B5EF4-FFF2-40B4-BE49-F238E27FC236}">
                <a16:creationId xmlns:a16="http://schemas.microsoft.com/office/drawing/2014/main" id="{3BC08DCB-976B-41F9-14AB-88DAF52A9616}"/>
              </a:ext>
            </a:extLst>
          </p:cNvPr>
          <p:cNvSpPr/>
          <p:nvPr/>
        </p:nvSpPr>
        <p:spPr>
          <a:xfrm rot="10800000">
            <a:off x="3856588" y="238391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rapezoid 45">
            <a:extLst>
              <a:ext uri="{FF2B5EF4-FFF2-40B4-BE49-F238E27FC236}">
                <a16:creationId xmlns:a16="http://schemas.microsoft.com/office/drawing/2014/main" id="{C8455EE1-F1C6-2126-77CE-7946901A93FC}"/>
              </a:ext>
            </a:extLst>
          </p:cNvPr>
          <p:cNvSpPr/>
          <p:nvPr/>
        </p:nvSpPr>
        <p:spPr>
          <a:xfrm rot="10800000">
            <a:off x="6340346" y="199884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rapezoid 46">
            <a:extLst>
              <a:ext uri="{FF2B5EF4-FFF2-40B4-BE49-F238E27FC236}">
                <a16:creationId xmlns:a16="http://schemas.microsoft.com/office/drawing/2014/main" id="{DB81A767-8231-DEB0-8280-303A75CBBB38}"/>
              </a:ext>
            </a:extLst>
          </p:cNvPr>
          <p:cNvSpPr/>
          <p:nvPr/>
        </p:nvSpPr>
        <p:spPr>
          <a:xfrm rot="10800000">
            <a:off x="10044975" y="2727801"/>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rapezoid 47">
            <a:extLst>
              <a:ext uri="{FF2B5EF4-FFF2-40B4-BE49-F238E27FC236}">
                <a16:creationId xmlns:a16="http://schemas.microsoft.com/office/drawing/2014/main" id="{C66603BA-3FB3-094C-175F-47AD82EF32B6}"/>
              </a:ext>
            </a:extLst>
          </p:cNvPr>
          <p:cNvSpPr/>
          <p:nvPr/>
        </p:nvSpPr>
        <p:spPr>
          <a:xfrm rot="10800000">
            <a:off x="6604723" y="3200994"/>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rapezoid 48">
            <a:extLst>
              <a:ext uri="{FF2B5EF4-FFF2-40B4-BE49-F238E27FC236}">
                <a16:creationId xmlns:a16="http://schemas.microsoft.com/office/drawing/2014/main" id="{94C3529F-B69B-1F83-F24E-9284802D47DC}"/>
              </a:ext>
            </a:extLst>
          </p:cNvPr>
          <p:cNvSpPr/>
          <p:nvPr/>
        </p:nvSpPr>
        <p:spPr>
          <a:xfrm rot="10800000">
            <a:off x="3918179" y="5088420"/>
            <a:ext cx="753316" cy="559064"/>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63368F03-5428-88B1-E2B4-1D9BB8B23A01}"/>
              </a:ext>
            </a:extLst>
          </p:cNvPr>
          <p:cNvCxnSpPr>
            <a:cxnSpLocks/>
          </p:cNvCxnSpPr>
          <p:nvPr/>
        </p:nvCxnSpPr>
        <p:spPr>
          <a:xfrm flipH="1">
            <a:off x="2942189" y="5647485"/>
            <a:ext cx="1023367" cy="29848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Arrow: Right 6">
            <a:extLst>
              <a:ext uri="{FF2B5EF4-FFF2-40B4-BE49-F238E27FC236}">
                <a16:creationId xmlns:a16="http://schemas.microsoft.com/office/drawing/2014/main" id="{DC631728-8248-F4FD-1759-864287B9B84D}"/>
              </a:ext>
            </a:extLst>
          </p:cNvPr>
          <p:cNvSpPr/>
          <p:nvPr/>
        </p:nvSpPr>
        <p:spPr>
          <a:xfrm rot="9739287">
            <a:off x="2393887" y="5710913"/>
            <a:ext cx="640819" cy="470111"/>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EB03CBF1-7AFC-2D98-1665-18F1A4C4791B}"/>
              </a:ext>
            </a:extLst>
          </p:cNvPr>
          <p:cNvSpPr txBox="1"/>
          <p:nvPr/>
        </p:nvSpPr>
        <p:spPr>
          <a:xfrm>
            <a:off x="3453872" y="2437800"/>
            <a:ext cx="421925" cy="523220"/>
          </a:xfrm>
          <a:prstGeom prst="rect">
            <a:avLst/>
          </a:prstGeom>
          <a:noFill/>
        </p:spPr>
        <p:txBody>
          <a:bodyPr wrap="square" rtlCol="0">
            <a:spAutoFit/>
          </a:bodyPr>
          <a:lstStyle/>
          <a:p>
            <a:r>
              <a:rPr lang="en-US" sz="2800" b="1" dirty="0"/>
              <a:t>A</a:t>
            </a:r>
          </a:p>
        </p:txBody>
      </p:sp>
      <p:sp>
        <p:nvSpPr>
          <p:cNvPr id="30" name="TextBox 29">
            <a:extLst>
              <a:ext uri="{FF2B5EF4-FFF2-40B4-BE49-F238E27FC236}">
                <a16:creationId xmlns:a16="http://schemas.microsoft.com/office/drawing/2014/main" id="{2D46FD4B-FBDB-BC6C-2B53-351B4201861B}"/>
              </a:ext>
            </a:extLst>
          </p:cNvPr>
          <p:cNvSpPr txBox="1"/>
          <p:nvPr/>
        </p:nvSpPr>
        <p:spPr>
          <a:xfrm>
            <a:off x="6171346" y="3216196"/>
            <a:ext cx="460618" cy="523220"/>
          </a:xfrm>
          <a:prstGeom prst="rect">
            <a:avLst/>
          </a:prstGeom>
          <a:noFill/>
        </p:spPr>
        <p:txBody>
          <a:bodyPr wrap="square" rtlCol="0">
            <a:spAutoFit/>
          </a:bodyPr>
          <a:lstStyle/>
          <a:p>
            <a:r>
              <a:rPr lang="en-US" sz="2800" b="1" dirty="0"/>
              <a:t>C</a:t>
            </a:r>
          </a:p>
        </p:txBody>
      </p:sp>
      <p:sp>
        <p:nvSpPr>
          <p:cNvPr id="31" name="TextBox 30">
            <a:extLst>
              <a:ext uri="{FF2B5EF4-FFF2-40B4-BE49-F238E27FC236}">
                <a16:creationId xmlns:a16="http://schemas.microsoft.com/office/drawing/2014/main" id="{43D586E6-096F-DC3A-0ECF-015C93119DB3}"/>
              </a:ext>
            </a:extLst>
          </p:cNvPr>
          <p:cNvSpPr txBox="1"/>
          <p:nvPr/>
        </p:nvSpPr>
        <p:spPr>
          <a:xfrm>
            <a:off x="5941037" y="2043470"/>
            <a:ext cx="460618" cy="523220"/>
          </a:xfrm>
          <a:prstGeom prst="rect">
            <a:avLst/>
          </a:prstGeom>
          <a:noFill/>
        </p:spPr>
        <p:txBody>
          <a:bodyPr wrap="square" rtlCol="0">
            <a:spAutoFit/>
          </a:bodyPr>
          <a:lstStyle/>
          <a:p>
            <a:r>
              <a:rPr lang="en-US" sz="2800" b="1" dirty="0"/>
              <a:t>B</a:t>
            </a:r>
          </a:p>
        </p:txBody>
      </p:sp>
      <p:sp>
        <p:nvSpPr>
          <p:cNvPr id="34" name="TextBox 33">
            <a:extLst>
              <a:ext uri="{FF2B5EF4-FFF2-40B4-BE49-F238E27FC236}">
                <a16:creationId xmlns:a16="http://schemas.microsoft.com/office/drawing/2014/main" id="{AE075A16-E84B-0BD2-FFB8-B7A82FA99A78}"/>
              </a:ext>
            </a:extLst>
          </p:cNvPr>
          <p:cNvSpPr txBox="1"/>
          <p:nvPr/>
        </p:nvSpPr>
        <p:spPr>
          <a:xfrm>
            <a:off x="4064527" y="4343469"/>
            <a:ext cx="460618" cy="523220"/>
          </a:xfrm>
          <a:prstGeom prst="rect">
            <a:avLst/>
          </a:prstGeom>
          <a:noFill/>
        </p:spPr>
        <p:txBody>
          <a:bodyPr wrap="square" rtlCol="0">
            <a:spAutoFit/>
          </a:bodyPr>
          <a:lstStyle/>
          <a:p>
            <a:r>
              <a:rPr lang="en-US" sz="2800" b="1" dirty="0"/>
              <a:t>E</a:t>
            </a:r>
          </a:p>
        </p:txBody>
      </p:sp>
      <p:sp>
        <p:nvSpPr>
          <p:cNvPr id="35" name="TextBox 34">
            <a:extLst>
              <a:ext uri="{FF2B5EF4-FFF2-40B4-BE49-F238E27FC236}">
                <a16:creationId xmlns:a16="http://schemas.microsoft.com/office/drawing/2014/main" id="{2268348A-BED4-1C03-C7AE-82976D6356A7}"/>
              </a:ext>
            </a:extLst>
          </p:cNvPr>
          <p:cNvSpPr txBox="1"/>
          <p:nvPr/>
        </p:nvSpPr>
        <p:spPr>
          <a:xfrm>
            <a:off x="10401246" y="2848772"/>
            <a:ext cx="460618" cy="523220"/>
          </a:xfrm>
          <a:prstGeom prst="rect">
            <a:avLst/>
          </a:prstGeom>
          <a:noFill/>
        </p:spPr>
        <p:txBody>
          <a:bodyPr wrap="square" rtlCol="0">
            <a:spAutoFit/>
          </a:bodyPr>
          <a:lstStyle/>
          <a:p>
            <a:r>
              <a:rPr lang="en-US" sz="2800" b="1" dirty="0"/>
              <a:t>D</a:t>
            </a:r>
          </a:p>
        </p:txBody>
      </p:sp>
      <p:sp>
        <p:nvSpPr>
          <p:cNvPr id="63" name="Arrow: Right 62">
            <a:extLst>
              <a:ext uri="{FF2B5EF4-FFF2-40B4-BE49-F238E27FC236}">
                <a16:creationId xmlns:a16="http://schemas.microsoft.com/office/drawing/2014/main" id="{CA9BDFD8-C8A9-5C5B-6701-24C7CF092522}"/>
              </a:ext>
            </a:extLst>
          </p:cNvPr>
          <p:cNvSpPr/>
          <p:nvPr/>
        </p:nvSpPr>
        <p:spPr>
          <a:xfrm rot="2777650">
            <a:off x="4091762" y="2675353"/>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4" name="Arrow: Right 63">
            <a:extLst>
              <a:ext uri="{FF2B5EF4-FFF2-40B4-BE49-F238E27FC236}">
                <a16:creationId xmlns:a16="http://schemas.microsoft.com/office/drawing/2014/main" id="{0006161B-CE61-EF83-0B35-23C66FA061F6}"/>
              </a:ext>
            </a:extLst>
          </p:cNvPr>
          <p:cNvSpPr/>
          <p:nvPr/>
        </p:nvSpPr>
        <p:spPr>
          <a:xfrm rot="4835364">
            <a:off x="6425804" y="2378024"/>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5" name="Arrow: Right 64">
            <a:extLst>
              <a:ext uri="{FF2B5EF4-FFF2-40B4-BE49-F238E27FC236}">
                <a16:creationId xmlns:a16="http://schemas.microsoft.com/office/drawing/2014/main" id="{87639F15-0F00-1BF8-5ACC-ED395CAF120F}"/>
              </a:ext>
            </a:extLst>
          </p:cNvPr>
          <p:cNvSpPr/>
          <p:nvPr/>
        </p:nvSpPr>
        <p:spPr>
          <a:xfrm rot="9248584">
            <a:off x="9633706" y="2897616"/>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6" name="Arrow: Right 65">
            <a:extLst>
              <a:ext uri="{FF2B5EF4-FFF2-40B4-BE49-F238E27FC236}">
                <a16:creationId xmlns:a16="http://schemas.microsoft.com/office/drawing/2014/main" id="{A78A329A-1F34-F564-04E6-8BB0B4F9E5A7}"/>
              </a:ext>
            </a:extLst>
          </p:cNvPr>
          <p:cNvSpPr/>
          <p:nvPr/>
        </p:nvSpPr>
        <p:spPr>
          <a:xfrm rot="2777650">
            <a:off x="6845663" y="3514773"/>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7" name="Arrow: Right 66">
            <a:extLst>
              <a:ext uri="{FF2B5EF4-FFF2-40B4-BE49-F238E27FC236}">
                <a16:creationId xmlns:a16="http://schemas.microsoft.com/office/drawing/2014/main" id="{095AECBC-BD3F-F009-2680-C7F909C45963}"/>
              </a:ext>
            </a:extLst>
          </p:cNvPr>
          <p:cNvSpPr/>
          <p:nvPr/>
        </p:nvSpPr>
        <p:spPr>
          <a:xfrm rot="9739287">
            <a:off x="3578428" y="5533310"/>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60C67C5D-40BD-5E1F-2C12-B8F6936B96AE}"/>
              </a:ext>
            </a:extLst>
          </p:cNvPr>
          <p:cNvSpPr txBox="1"/>
          <p:nvPr/>
        </p:nvSpPr>
        <p:spPr>
          <a:xfrm>
            <a:off x="1665968" y="5014009"/>
            <a:ext cx="1809434" cy="707886"/>
          </a:xfrm>
          <a:prstGeom prst="rect">
            <a:avLst/>
          </a:prstGeom>
          <a:noFill/>
        </p:spPr>
        <p:txBody>
          <a:bodyPr wrap="square" rtlCol="0">
            <a:spAutoFit/>
          </a:bodyPr>
          <a:lstStyle/>
          <a:p>
            <a:r>
              <a:rPr lang="en-US" sz="2000" b="1" dirty="0">
                <a:latin typeface="Ink Free" panose="03080402000500000000" pitchFamily="66" charset="0"/>
              </a:rPr>
              <a:t>Observed regulated flow</a:t>
            </a:r>
          </a:p>
        </p:txBody>
      </p:sp>
      <p:sp>
        <p:nvSpPr>
          <p:cNvPr id="3" name="Slide Number Placeholder 2">
            <a:extLst>
              <a:ext uri="{FF2B5EF4-FFF2-40B4-BE49-F238E27FC236}">
                <a16:creationId xmlns:a16="http://schemas.microsoft.com/office/drawing/2014/main" id="{2B97FFD6-1E02-1B49-6853-0F6084494EB4}"/>
              </a:ext>
            </a:extLst>
          </p:cNvPr>
          <p:cNvSpPr>
            <a:spLocks noGrp="1"/>
          </p:cNvSpPr>
          <p:nvPr>
            <p:ph type="sldNum" sz="quarter" idx="12"/>
          </p:nvPr>
        </p:nvSpPr>
        <p:spPr/>
        <p:txBody>
          <a:bodyPr/>
          <a:lstStyle/>
          <a:p>
            <a:fld id="{5F6E19EC-C981-4348-A588-FAD292F64A47}" type="slidenum">
              <a:rPr lang="en-US" smtClean="0"/>
              <a:t>36</a:t>
            </a:fld>
            <a:endParaRPr lang="en-US"/>
          </a:p>
        </p:txBody>
      </p:sp>
    </p:spTree>
    <p:extLst>
      <p:ext uri="{BB962C8B-B14F-4D97-AF65-F5344CB8AC3E}">
        <p14:creationId xmlns:p14="http://schemas.microsoft.com/office/powerpoint/2010/main" val="1127355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cxnSp>
        <p:nvCxnSpPr>
          <p:cNvPr id="25" name="Straight Connector 24">
            <a:extLst>
              <a:ext uri="{FF2B5EF4-FFF2-40B4-BE49-F238E27FC236}">
                <a16:creationId xmlns:a16="http://schemas.microsoft.com/office/drawing/2014/main" id="{546C7B52-1178-A221-ECB0-1A99BFFCDA57}"/>
              </a:ext>
            </a:extLst>
          </p:cNvPr>
          <p:cNvCxnSpPr>
            <a:cxnSpLocks/>
          </p:cNvCxnSpPr>
          <p:nvPr/>
        </p:nvCxnSpPr>
        <p:spPr>
          <a:xfrm>
            <a:off x="4136120" y="2727801"/>
            <a:ext cx="2468603" cy="2256389"/>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EFC05D6-19AA-41CF-06C5-58EF85F08136}"/>
              </a:ext>
            </a:extLst>
          </p:cNvPr>
          <p:cNvCxnSpPr>
            <a:cxnSpLocks/>
          </p:cNvCxnSpPr>
          <p:nvPr/>
        </p:nvCxnSpPr>
        <p:spPr>
          <a:xfrm flipH="1">
            <a:off x="7594732" y="2976142"/>
            <a:ext cx="2355487" cy="1183667"/>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66842F-CB21-4BA9-C3C1-240CC3C5B572}"/>
              </a:ext>
            </a:extLst>
          </p:cNvPr>
          <p:cNvCxnSpPr>
            <a:cxnSpLocks/>
          </p:cNvCxnSpPr>
          <p:nvPr/>
        </p:nvCxnSpPr>
        <p:spPr>
          <a:xfrm>
            <a:off x="6557542" y="2383916"/>
            <a:ext cx="147069" cy="726466"/>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71DCD79-8DE7-D146-60DA-578FD73A8120}"/>
              </a:ext>
            </a:extLst>
          </p:cNvPr>
          <p:cNvCxnSpPr>
            <a:cxnSpLocks/>
          </p:cNvCxnSpPr>
          <p:nvPr/>
        </p:nvCxnSpPr>
        <p:spPr>
          <a:xfrm>
            <a:off x="6936371" y="3567975"/>
            <a:ext cx="658361" cy="59183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A00D02E-FBFF-02A4-D8B6-5417BC613A9A}"/>
              </a:ext>
            </a:extLst>
          </p:cNvPr>
          <p:cNvCxnSpPr>
            <a:cxnSpLocks/>
          </p:cNvCxnSpPr>
          <p:nvPr/>
        </p:nvCxnSpPr>
        <p:spPr>
          <a:xfrm flipH="1">
            <a:off x="6557542" y="4147495"/>
            <a:ext cx="1060879" cy="836695"/>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76E2106-9CC0-01AC-3EA0-BB70C9DC7F88}"/>
              </a:ext>
            </a:extLst>
          </p:cNvPr>
          <p:cNvCxnSpPr>
            <a:cxnSpLocks/>
          </p:cNvCxnSpPr>
          <p:nvPr/>
        </p:nvCxnSpPr>
        <p:spPr>
          <a:xfrm flipH="1">
            <a:off x="4624117" y="4984190"/>
            <a:ext cx="1947638" cy="559063"/>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5" name="Trapezoid 44">
            <a:extLst>
              <a:ext uri="{FF2B5EF4-FFF2-40B4-BE49-F238E27FC236}">
                <a16:creationId xmlns:a16="http://schemas.microsoft.com/office/drawing/2014/main" id="{3BC08DCB-976B-41F9-14AB-88DAF52A9616}"/>
              </a:ext>
            </a:extLst>
          </p:cNvPr>
          <p:cNvSpPr/>
          <p:nvPr/>
        </p:nvSpPr>
        <p:spPr>
          <a:xfrm rot="10800000">
            <a:off x="3856588" y="238391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rapezoid 45">
            <a:extLst>
              <a:ext uri="{FF2B5EF4-FFF2-40B4-BE49-F238E27FC236}">
                <a16:creationId xmlns:a16="http://schemas.microsoft.com/office/drawing/2014/main" id="{C8455EE1-F1C6-2126-77CE-7946901A93FC}"/>
              </a:ext>
            </a:extLst>
          </p:cNvPr>
          <p:cNvSpPr/>
          <p:nvPr/>
        </p:nvSpPr>
        <p:spPr>
          <a:xfrm rot="10800000">
            <a:off x="6340346" y="199884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rapezoid 46">
            <a:extLst>
              <a:ext uri="{FF2B5EF4-FFF2-40B4-BE49-F238E27FC236}">
                <a16:creationId xmlns:a16="http://schemas.microsoft.com/office/drawing/2014/main" id="{DB81A767-8231-DEB0-8280-303A75CBBB38}"/>
              </a:ext>
            </a:extLst>
          </p:cNvPr>
          <p:cNvSpPr/>
          <p:nvPr/>
        </p:nvSpPr>
        <p:spPr>
          <a:xfrm rot="10800000">
            <a:off x="10044975" y="2727801"/>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rapezoid 47">
            <a:extLst>
              <a:ext uri="{FF2B5EF4-FFF2-40B4-BE49-F238E27FC236}">
                <a16:creationId xmlns:a16="http://schemas.microsoft.com/office/drawing/2014/main" id="{C66603BA-3FB3-094C-175F-47AD82EF32B6}"/>
              </a:ext>
            </a:extLst>
          </p:cNvPr>
          <p:cNvSpPr/>
          <p:nvPr/>
        </p:nvSpPr>
        <p:spPr>
          <a:xfrm rot="10800000">
            <a:off x="6604723" y="3200994"/>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rapezoid 48">
            <a:extLst>
              <a:ext uri="{FF2B5EF4-FFF2-40B4-BE49-F238E27FC236}">
                <a16:creationId xmlns:a16="http://schemas.microsoft.com/office/drawing/2014/main" id="{94C3529F-B69B-1F83-F24E-9284802D47DC}"/>
              </a:ext>
            </a:extLst>
          </p:cNvPr>
          <p:cNvSpPr/>
          <p:nvPr/>
        </p:nvSpPr>
        <p:spPr>
          <a:xfrm rot="10800000">
            <a:off x="3918179" y="5088420"/>
            <a:ext cx="753316" cy="559064"/>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63368F03-5428-88B1-E2B4-1D9BB8B23A01}"/>
              </a:ext>
            </a:extLst>
          </p:cNvPr>
          <p:cNvCxnSpPr>
            <a:cxnSpLocks/>
          </p:cNvCxnSpPr>
          <p:nvPr/>
        </p:nvCxnSpPr>
        <p:spPr>
          <a:xfrm flipH="1">
            <a:off x="2942189" y="5647485"/>
            <a:ext cx="1023367" cy="298484"/>
          </a:xfrm>
          <a:prstGeom prst="line">
            <a:avLst/>
          </a:prstGeom>
          <a:ln w="5715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7" name="Arrow: Right 6">
            <a:extLst>
              <a:ext uri="{FF2B5EF4-FFF2-40B4-BE49-F238E27FC236}">
                <a16:creationId xmlns:a16="http://schemas.microsoft.com/office/drawing/2014/main" id="{DC631728-8248-F4FD-1759-864287B9B84D}"/>
              </a:ext>
            </a:extLst>
          </p:cNvPr>
          <p:cNvSpPr/>
          <p:nvPr/>
        </p:nvSpPr>
        <p:spPr>
          <a:xfrm rot="9739287">
            <a:off x="2393887" y="5710913"/>
            <a:ext cx="640819" cy="470111"/>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AF6BA2F2-A17F-1252-59ED-A95F0B035717}"/>
              </a:ext>
            </a:extLst>
          </p:cNvPr>
          <p:cNvCxnSpPr>
            <a:cxnSpLocks/>
          </p:cNvCxnSpPr>
          <p:nvPr/>
        </p:nvCxnSpPr>
        <p:spPr>
          <a:xfrm flipH="1">
            <a:off x="3899695" y="2422805"/>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6E11853-ABCF-39C3-86CD-056B760421BF}"/>
              </a:ext>
            </a:extLst>
          </p:cNvPr>
          <p:cNvCxnSpPr>
            <a:cxnSpLocks/>
          </p:cNvCxnSpPr>
          <p:nvPr/>
        </p:nvCxnSpPr>
        <p:spPr>
          <a:xfrm flipH="1">
            <a:off x="6364969" y="2059373"/>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FBF0074-E1EC-C105-8A84-7C311E7FAB36}"/>
              </a:ext>
            </a:extLst>
          </p:cNvPr>
          <p:cNvCxnSpPr>
            <a:cxnSpLocks/>
          </p:cNvCxnSpPr>
          <p:nvPr/>
        </p:nvCxnSpPr>
        <p:spPr>
          <a:xfrm flipH="1">
            <a:off x="6633616" y="3239882"/>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ADC5B4-D574-ABAD-560E-665F0F7D021E}"/>
              </a:ext>
            </a:extLst>
          </p:cNvPr>
          <p:cNvCxnSpPr>
            <a:cxnSpLocks/>
          </p:cNvCxnSpPr>
          <p:nvPr/>
        </p:nvCxnSpPr>
        <p:spPr>
          <a:xfrm flipH="1">
            <a:off x="10069598" y="2766689"/>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961BB67-5119-4504-0EA2-D5381A964345}"/>
              </a:ext>
            </a:extLst>
          </p:cNvPr>
          <p:cNvSpPr txBox="1"/>
          <p:nvPr/>
        </p:nvSpPr>
        <p:spPr>
          <a:xfrm>
            <a:off x="9431634" y="2280314"/>
            <a:ext cx="1889978" cy="400110"/>
          </a:xfrm>
          <a:prstGeom prst="rect">
            <a:avLst/>
          </a:prstGeom>
          <a:noFill/>
        </p:spPr>
        <p:txBody>
          <a:bodyPr wrap="square" rtlCol="0">
            <a:spAutoFit/>
          </a:bodyPr>
          <a:lstStyle/>
          <a:p>
            <a:r>
              <a:rPr lang="en-US" sz="2000" b="1" dirty="0">
                <a:latin typeface="Ink Free" panose="03080402000500000000" pitchFamily="66" charset="0"/>
              </a:rPr>
              <a:t>Holdouts (</a:t>
            </a:r>
            <a:r>
              <a:rPr lang="el-GR" sz="2000" b="1" dirty="0">
                <a:latin typeface="Ink Free" panose="03080402000500000000" pitchFamily="66" charset="0"/>
              </a:rPr>
              <a:t>Δ</a:t>
            </a:r>
            <a:r>
              <a:rPr lang="en-US" sz="2000" b="1" dirty="0">
                <a:latin typeface="Ink Free" panose="03080402000500000000" pitchFamily="66" charset="0"/>
              </a:rPr>
              <a:t>S)</a:t>
            </a:r>
          </a:p>
        </p:txBody>
      </p:sp>
      <p:sp>
        <p:nvSpPr>
          <p:cNvPr id="22" name="TextBox 21">
            <a:extLst>
              <a:ext uri="{FF2B5EF4-FFF2-40B4-BE49-F238E27FC236}">
                <a16:creationId xmlns:a16="http://schemas.microsoft.com/office/drawing/2014/main" id="{6B3AF2C2-2237-F490-A992-F11E6A91B74C}"/>
              </a:ext>
            </a:extLst>
          </p:cNvPr>
          <p:cNvSpPr txBox="1"/>
          <p:nvPr/>
        </p:nvSpPr>
        <p:spPr>
          <a:xfrm>
            <a:off x="5728443" y="1598736"/>
            <a:ext cx="1889978" cy="400110"/>
          </a:xfrm>
          <a:prstGeom prst="rect">
            <a:avLst/>
          </a:prstGeom>
          <a:noFill/>
        </p:spPr>
        <p:txBody>
          <a:bodyPr wrap="square" rtlCol="0">
            <a:spAutoFit/>
          </a:bodyPr>
          <a:lstStyle/>
          <a:p>
            <a:r>
              <a:rPr lang="en-US" sz="2000" b="1" dirty="0">
                <a:latin typeface="Ink Free" panose="03080402000500000000" pitchFamily="66" charset="0"/>
              </a:rPr>
              <a:t>Holdouts (</a:t>
            </a:r>
            <a:r>
              <a:rPr lang="el-GR" sz="2000" b="1" dirty="0">
                <a:latin typeface="Ink Free" panose="03080402000500000000" pitchFamily="66" charset="0"/>
              </a:rPr>
              <a:t>Δ</a:t>
            </a:r>
            <a:r>
              <a:rPr lang="en-US" sz="2000" b="1" dirty="0">
                <a:latin typeface="Ink Free" panose="03080402000500000000" pitchFamily="66" charset="0"/>
              </a:rPr>
              <a:t>S)</a:t>
            </a:r>
          </a:p>
        </p:txBody>
      </p:sp>
      <p:sp>
        <p:nvSpPr>
          <p:cNvPr id="23" name="TextBox 22">
            <a:extLst>
              <a:ext uri="{FF2B5EF4-FFF2-40B4-BE49-F238E27FC236}">
                <a16:creationId xmlns:a16="http://schemas.microsoft.com/office/drawing/2014/main" id="{59D2BEF7-F3CF-88C8-07B5-3355D80E3AF6}"/>
              </a:ext>
            </a:extLst>
          </p:cNvPr>
          <p:cNvSpPr txBox="1"/>
          <p:nvPr/>
        </p:nvSpPr>
        <p:spPr>
          <a:xfrm>
            <a:off x="6804894" y="2820328"/>
            <a:ext cx="1889978" cy="400110"/>
          </a:xfrm>
          <a:prstGeom prst="rect">
            <a:avLst/>
          </a:prstGeom>
          <a:noFill/>
        </p:spPr>
        <p:txBody>
          <a:bodyPr wrap="square" rtlCol="0">
            <a:spAutoFit/>
          </a:bodyPr>
          <a:lstStyle/>
          <a:p>
            <a:r>
              <a:rPr lang="en-US" sz="2000" b="1" dirty="0">
                <a:latin typeface="Ink Free" panose="03080402000500000000" pitchFamily="66" charset="0"/>
              </a:rPr>
              <a:t>Holdouts (</a:t>
            </a:r>
            <a:r>
              <a:rPr lang="el-GR" sz="2000" b="1" dirty="0">
                <a:latin typeface="Ink Free" panose="03080402000500000000" pitchFamily="66" charset="0"/>
              </a:rPr>
              <a:t>Δ</a:t>
            </a:r>
            <a:r>
              <a:rPr lang="en-US" sz="2000" b="1" dirty="0">
                <a:latin typeface="Ink Free" panose="03080402000500000000" pitchFamily="66" charset="0"/>
              </a:rPr>
              <a:t>S)</a:t>
            </a:r>
          </a:p>
        </p:txBody>
      </p:sp>
      <p:sp>
        <p:nvSpPr>
          <p:cNvPr id="24" name="TextBox 23">
            <a:extLst>
              <a:ext uri="{FF2B5EF4-FFF2-40B4-BE49-F238E27FC236}">
                <a16:creationId xmlns:a16="http://schemas.microsoft.com/office/drawing/2014/main" id="{C46910B0-70AB-B696-840F-55946E9A8C5C}"/>
              </a:ext>
            </a:extLst>
          </p:cNvPr>
          <p:cNvSpPr txBox="1"/>
          <p:nvPr/>
        </p:nvSpPr>
        <p:spPr>
          <a:xfrm>
            <a:off x="3070548" y="1979562"/>
            <a:ext cx="1889978" cy="400110"/>
          </a:xfrm>
          <a:prstGeom prst="rect">
            <a:avLst/>
          </a:prstGeom>
          <a:noFill/>
        </p:spPr>
        <p:txBody>
          <a:bodyPr wrap="square" rtlCol="0">
            <a:spAutoFit/>
          </a:bodyPr>
          <a:lstStyle/>
          <a:p>
            <a:r>
              <a:rPr lang="en-US" sz="2000" b="1" dirty="0">
                <a:latin typeface="Ink Free" panose="03080402000500000000" pitchFamily="66" charset="0"/>
              </a:rPr>
              <a:t>Holdouts (</a:t>
            </a:r>
            <a:r>
              <a:rPr lang="el-GR" sz="2000" b="1" dirty="0">
                <a:latin typeface="Ink Free" panose="03080402000500000000" pitchFamily="66" charset="0"/>
              </a:rPr>
              <a:t>Δ</a:t>
            </a:r>
            <a:r>
              <a:rPr lang="en-US" sz="2000" b="1" dirty="0">
                <a:latin typeface="Ink Free" panose="03080402000500000000" pitchFamily="66" charset="0"/>
              </a:rPr>
              <a:t>S)</a:t>
            </a:r>
          </a:p>
        </p:txBody>
      </p:sp>
      <p:sp>
        <p:nvSpPr>
          <p:cNvPr id="27" name="TextBox 26">
            <a:extLst>
              <a:ext uri="{FF2B5EF4-FFF2-40B4-BE49-F238E27FC236}">
                <a16:creationId xmlns:a16="http://schemas.microsoft.com/office/drawing/2014/main" id="{F421119B-A02E-4326-7BD1-03700CA1B323}"/>
              </a:ext>
            </a:extLst>
          </p:cNvPr>
          <p:cNvSpPr txBox="1"/>
          <p:nvPr/>
        </p:nvSpPr>
        <p:spPr>
          <a:xfrm>
            <a:off x="3533832" y="4697868"/>
            <a:ext cx="1889978" cy="400110"/>
          </a:xfrm>
          <a:prstGeom prst="rect">
            <a:avLst/>
          </a:prstGeom>
          <a:noFill/>
        </p:spPr>
        <p:txBody>
          <a:bodyPr wrap="square" rtlCol="0">
            <a:spAutoFit/>
          </a:bodyPr>
          <a:lstStyle/>
          <a:p>
            <a:r>
              <a:rPr lang="en-US" sz="2000" b="1" dirty="0">
                <a:latin typeface="Ink Free" panose="03080402000500000000" pitchFamily="66" charset="0"/>
              </a:rPr>
              <a:t>Holdouts (</a:t>
            </a:r>
            <a:r>
              <a:rPr lang="el-GR" sz="2000" b="1" dirty="0">
                <a:latin typeface="Ink Free" panose="03080402000500000000" pitchFamily="66" charset="0"/>
              </a:rPr>
              <a:t>Δ</a:t>
            </a:r>
            <a:r>
              <a:rPr lang="en-US" sz="2000" b="1" dirty="0">
                <a:latin typeface="Ink Free" panose="03080402000500000000" pitchFamily="66" charset="0"/>
              </a:rPr>
              <a:t>S)</a:t>
            </a:r>
          </a:p>
        </p:txBody>
      </p:sp>
      <p:sp>
        <p:nvSpPr>
          <p:cNvPr id="28" name="TextBox 27">
            <a:extLst>
              <a:ext uri="{FF2B5EF4-FFF2-40B4-BE49-F238E27FC236}">
                <a16:creationId xmlns:a16="http://schemas.microsoft.com/office/drawing/2014/main" id="{EB03CBF1-7AFC-2D98-1665-18F1A4C4791B}"/>
              </a:ext>
            </a:extLst>
          </p:cNvPr>
          <p:cNvSpPr txBox="1"/>
          <p:nvPr/>
        </p:nvSpPr>
        <p:spPr>
          <a:xfrm>
            <a:off x="3453872" y="2437800"/>
            <a:ext cx="421925" cy="523220"/>
          </a:xfrm>
          <a:prstGeom prst="rect">
            <a:avLst/>
          </a:prstGeom>
          <a:noFill/>
        </p:spPr>
        <p:txBody>
          <a:bodyPr wrap="square" rtlCol="0">
            <a:spAutoFit/>
          </a:bodyPr>
          <a:lstStyle/>
          <a:p>
            <a:r>
              <a:rPr lang="en-US" sz="2800" b="1" dirty="0"/>
              <a:t>A</a:t>
            </a:r>
          </a:p>
        </p:txBody>
      </p:sp>
      <p:sp>
        <p:nvSpPr>
          <p:cNvPr id="30" name="TextBox 29">
            <a:extLst>
              <a:ext uri="{FF2B5EF4-FFF2-40B4-BE49-F238E27FC236}">
                <a16:creationId xmlns:a16="http://schemas.microsoft.com/office/drawing/2014/main" id="{2D46FD4B-FBDB-BC6C-2B53-351B4201861B}"/>
              </a:ext>
            </a:extLst>
          </p:cNvPr>
          <p:cNvSpPr txBox="1"/>
          <p:nvPr/>
        </p:nvSpPr>
        <p:spPr>
          <a:xfrm>
            <a:off x="6171346" y="3216196"/>
            <a:ext cx="460618" cy="523220"/>
          </a:xfrm>
          <a:prstGeom prst="rect">
            <a:avLst/>
          </a:prstGeom>
          <a:noFill/>
        </p:spPr>
        <p:txBody>
          <a:bodyPr wrap="square" rtlCol="0">
            <a:spAutoFit/>
          </a:bodyPr>
          <a:lstStyle/>
          <a:p>
            <a:r>
              <a:rPr lang="en-US" sz="2800" b="1" dirty="0"/>
              <a:t>C</a:t>
            </a:r>
          </a:p>
        </p:txBody>
      </p:sp>
      <p:sp>
        <p:nvSpPr>
          <p:cNvPr id="31" name="TextBox 30">
            <a:extLst>
              <a:ext uri="{FF2B5EF4-FFF2-40B4-BE49-F238E27FC236}">
                <a16:creationId xmlns:a16="http://schemas.microsoft.com/office/drawing/2014/main" id="{43D586E6-096F-DC3A-0ECF-015C93119DB3}"/>
              </a:ext>
            </a:extLst>
          </p:cNvPr>
          <p:cNvSpPr txBox="1"/>
          <p:nvPr/>
        </p:nvSpPr>
        <p:spPr>
          <a:xfrm>
            <a:off x="5941037" y="2043470"/>
            <a:ext cx="460618" cy="523220"/>
          </a:xfrm>
          <a:prstGeom prst="rect">
            <a:avLst/>
          </a:prstGeom>
          <a:noFill/>
        </p:spPr>
        <p:txBody>
          <a:bodyPr wrap="square" rtlCol="0">
            <a:spAutoFit/>
          </a:bodyPr>
          <a:lstStyle/>
          <a:p>
            <a:r>
              <a:rPr lang="en-US" sz="2800" b="1" dirty="0"/>
              <a:t>B</a:t>
            </a:r>
          </a:p>
        </p:txBody>
      </p:sp>
      <p:sp>
        <p:nvSpPr>
          <p:cNvPr id="34" name="TextBox 33">
            <a:extLst>
              <a:ext uri="{FF2B5EF4-FFF2-40B4-BE49-F238E27FC236}">
                <a16:creationId xmlns:a16="http://schemas.microsoft.com/office/drawing/2014/main" id="{AE075A16-E84B-0BD2-FFB8-B7A82FA99A78}"/>
              </a:ext>
            </a:extLst>
          </p:cNvPr>
          <p:cNvSpPr txBox="1"/>
          <p:nvPr/>
        </p:nvSpPr>
        <p:spPr>
          <a:xfrm>
            <a:off x="4064527" y="4343469"/>
            <a:ext cx="460618" cy="523220"/>
          </a:xfrm>
          <a:prstGeom prst="rect">
            <a:avLst/>
          </a:prstGeom>
          <a:noFill/>
        </p:spPr>
        <p:txBody>
          <a:bodyPr wrap="square" rtlCol="0">
            <a:spAutoFit/>
          </a:bodyPr>
          <a:lstStyle/>
          <a:p>
            <a:r>
              <a:rPr lang="en-US" sz="2800" b="1" dirty="0"/>
              <a:t>E</a:t>
            </a:r>
          </a:p>
        </p:txBody>
      </p:sp>
      <p:sp>
        <p:nvSpPr>
          <p:cNvPr id="35" name="TextBox 34">
            <a:extLst>
              <a:ext uri="{FF2B5EF4-FFF2-40B4-BE49-F238E27FC236}">
                <a16:creationId xmlns:a16="http://schemas.microsoft.com/office/drawing/2014/main" id="{2268348A-BED4-1C03-C7AE-82976D6356A7}"/>
              </a:ext>
            </a:extLst>
          </p:cNvPr>
          <p:cNvSpPr txBox="1"/>
          <p:nvPr/>
        </p:nvSpPr>
        <p:spPr>
          <a:xfrm>
            <a:off x="10401246" y="2848772"/>
            <a:ext cx="460618" cy="523220"/>
          </a:xfrm>
          <a:prstGeom prst="rect">
            <a:avLst/>
          </a:prstGeom>
          <a:noFill/>
        </p:spPr>
        <p:txBody>
          <a:bodyPr wrap="square" rtlCol="0">
            <a:spAutoFit/>
          </a:bodyPr>
          <a:lstStyle/>
          <a:p>
            <a:r>
              <a:rPr lang="en-US" sz="2800" b="1" dirty="0"/>
              <a:t>D</a:t>
            </a:r>
          </a:p>
        </p:txBody>
      </p:sp>
      <p:sp>
        <p:nvSpPr>
          <p:cNvPr id="36" name="Content Placeholder 2">
            <a:extLst>
              <a:ext uri="{FF2B5EF4-FFF2-40B4-BE49-F238E27FC236}">
                <a16:creationId xmlns:a16="http://schemas.microsoft.com/office/drawing/2014/main" id="{330120F3-B5A9-145C-715B-20790A629274}"/>
              </a:ext>
            </a:extLst>
          </p:cNvPr>
          <p:cNvSpPr>
            <a:spLocks noGrp="1"/>
          </p:cNvSpPr>
          <p:nvPr>
            <p:ph idx="1"/>
          </p:nvPr>
        </p:nvSpPr>
        <p:spPr>
          <a:xfrm>
            <a:off x="4960526" y="5692432"/>
            <a:ext cx="6798547" cy="642514"/>
          </a:xfrm>
          <a:ln w="19050">
            <a:solidFill>
              <a:srgbClr val="FF0000"/>
            </a:solidFill>
          </a:ln>
        </p:spPr>
        <p:txBody>
          <a:bodyPr anchor="ctr">
            <a:normAutofit/>
          </a:bodyPr>
          <a:lstStyle/>
          <a:p>
            <a:pPr marL="0" indent="0" algn="ctr">
              <a:buNone/>
            </a:pPr>
            <a:r>
              <a:rPr lang="en-US" dirty="0">
                <a:solidFill>
                  <a:srgbClr val="FF0000"/>
                </a:solidFill>
                <a:latin typeface="Ink Free" panose="03080402000500000000" pitchFamily="66" charset="0"/>
                <a:ea typeface="Cambria Math" panose="02040503050406030204" pitchFamily="18" charset="0"/>
              </a:rPr>
              <a:t>F(</a:t>
            </a:r>
            <a:r>
              <a:rPr lang="en-US" dirty="0" err="1">
                <a:solidFill>
                  <a:srgbClr val="FF0000"/>
                </a:solidFill>
                <a:latin typeface="Ink Free" panose="03080402000500000000" pitchFamily="66" charset="0"/>
                <a:ea typeface="Cambria Math" panose="02040503050406030204" pitchFamily="18" charset="0"/>
              </a:rPr>
              <a:t>unreg</a:t>
            </a:r>
            <a:r>
              <a:rPr lang="en-US" dirty="0">
                <a:solidFill>
                  <a:srgbClr val="FF0000"/>
                </a:solidFill>
                <a:latin typeface="Ink Free" panose="03080402000500000000" pitchFamily="66" charset="0"/>
                <a:ea typeface="Cambria Math" panose="02040503050406030204" pitchFamily="18" charset="0"/>
              </a:rPr>
              <a:t>) = F(</a:t>
            </a:r>
            <a:r>
              <a:rPr lang="en-US" dirty="0" err="1">
                <a:solidFill>
                  <a:srgbClr val="FF0000"/>
                </a:solidFill>
                <a:latin typeface="Ink Free" panose="03080402000500000000" pitchFamily="66" charset="0"/>
                <a:ea typeface="Cambria Math" panose="02040503050406030204" pitchFamily="18" charset="0"/>
              </a:rPr>
              <a:t>obs</a:t>
            </a:r>
            <a:r>
              <a:rPr lang="en-US" dirty="0">
                <a:solidFill>
                  <a:srgbClr val="FF0000"/>
                </a:solidFill>
                <a:latin typeface="Ink Free" panose="03080402000500000000" pitchFamily="66" charset="0"/>
                <a:ea typeface="Cambria Math" panose="02040503050406030204" pitchFamily="18" charset="0"/>
              </a:rPr>
              <a:t>) + H</a:t>
            </a:r>
            <a:r>
              <a:rPr lang="en-US" baseline="-25000" dirty="0">
                <a:solidFill>
                  <a:srgbClr val="FF0000"/>
                </a:solidFill>
                <a:latin typeface="Ink Free" panose="03080402000500000000" pitchFamily="66" charset="0"/>
                <a:ea typeface="Cambria Math" panose="02040503050406030204" pitchFamily="18" charset="0"/>
              </a:rPr>
              <a:t>A</a:t>
            </a:r>
            <a:r>
              <a:rPr lang="en-US" dirty="0">
                <a:solidFill>
                  <a:srgbClr val="FF0000"/>
                </a:solidFill>
                <a:latin typeface="Ink Free" panose="03080402000500000000" pitchFamily="66" charset="0"/>
                <a:ea typeface="Cambria Math" panose="02040503050406030204" pitchFamily="18" charset="0"/>
              </a:rPr>
              <a:t> + H</a:t>
            </a:r>
            <a:r>
              <a:rPr lang="en-US" baseline="-25000" dirty="0">
                <a:solidFill>
                  <a:srgbClr val="FF0000"/>
                </a:solidFill>
                <a:latin typeface="Ink Free" panose="03080402000500000000" pitchFamily="66" charset="0"/>
                <a:ea typeface="Cambria Math" panose="02040503050406030204" pitchFamily="18" charset="0"/>
              </a:rPr>
              <a:t>B</a:t>
            </a:r>
            <a:r>
              <a:rPr lang="en-US" dirty="0">
                <a:solidFill>
                  <a:srgbClr val="FF0000"/>
                </a:solidFill>
                <a:latin typeface="Ink Free" panose="03080402000500000000" pitchFamily="66" charset="0"/>
                <a:ea typeface="Cambria Math" panose="02040503050406030204" pitchFamily="18" charset="0"/>
              </a:rPr>
              <a:t> + H</a:t>
            </a:r>
            <a:r>
              <a:rPr lang="en-US" baseline="-25000" dirty="0">
                <a:solidFill>
                  <a:srgbClr val="FF0000"/>
                </a:solidFill>
                <a:latin typeface="Ink Free" panose="03080402000500000000" pitchFamily="66" charset="0"/>
                <a:ea typeface="Cambria Math" panose="02040503050406030204" pitchFamily="18" charset="0"/>
              </a:rPr>
              <a:t>C</a:t>
            </a:r>
            <a:r>
              <a:rPr lang="en-US" dirty="0">
                <a:solidFill>
                  <a:srgbClr val="FF0000"/>
                </a:solidFill>
                <a:latin typeface="Ink Free" panose="03080402000500000000" pitchFamily="66" charset="0"/>
                <a:ea typeface="Cambria Math" panose="02040503050406030204" pitchFamily="18" charset="0"/>
              </a:rPr>
              <a:t> + H</a:t>
            </a:r>
            <a:r>
              <a:rPr lang="en-US" baseline="-25000" dirty="0">
                <a:solidFill>
                  <a:srgbClr val="FF0000"/>
                </a:solidFill>
                <a:latin typeface="Ink Free" panose="03080402000500000000" pitchFamily="66" charset="0"/>
                <a:ea typeface="Cambria Math" panose="02040503050406030204" pitchFamily="18" charset="0"/>
              </a:rPr>
              <a:t>D</a:t>
            </a:r>
            <a:r>
              <a:rPr lang="en-US" dirty="0">
                <a:solidFill>
                  <a:srgbClr val="FF0000"/>
                </a:solidFill>
                <a:latin typeface="Ink Free" panose="03080402000500000000" pitchFamily="66" charset="0"/>
                <a:ea typeface="Cambria Math" panose="02040503050406030204" pitchFamily="18" charset="0"/>
              </a:rPr>
              <a:t> + H</a:t>
            </a:r>
            <a:r>
              <a:rPr lang="en-US" baseline="-25000" dirty="0">
                <a:solidFill>
                  <a:srgbClr val="FF0000"/>
                </a:solidFill>
                <a:latin typeface="Ink Free" panose="03080402000500000000" pitchFamily="66" charset="0"/>
                <a:ea typeface="Cambria Math" panose="02040503050406030204" pitchFamily="18" charset="0"/>
              </a:rPr>
              <a:t>E</a:t>
            </a:r>
            <a:endParaRPr lang="en-US" dirty="0">
              <a:solidFill>
                <a:srgbClr val="FF0000"/>
              </a:solidFill>
              <a:latin typeface="Ink Free" panose="03080402000500000000" pitchFamily="66" charset="0"/>
              <a:ea typeface="Cambria Math" panose="02040503050406030204" pitchFamily="18" charset="0"/>
            </a:endParaRPr>
          </a:p>
        </p:txBody>
      </p:sp>
      <p:cxnSp>
        <p:nvCxnSpPr>
          <p:cNvPr id="39" name="Straight Arrow Connector 38">
            <a:extLst>
              <a:ext uri="{FF2B5EF4-FFF2-40B4-BE49-F238E27FC236}">
                <a16:creationId xmlns:a16="http://schemas.microsoft.com/office/drawing/2014/main" id="{E3DA56A1-092C-B819-F8E9-F688218C8321}"/>
              </a:ext>
            </a:extLst>
          </p:cNvPr>
          <p:cNvCxnSpPr>
            <a:cxnSpLocks/>
          </p:cNvCxnSpPr>
          <p:nvPr/>
        </p:nvCxnSpPr>
        <p:spPr>
          <a:xfrm flipH="1">
            <a:off x="2830556" y="2848772"/>
            <a:ext cx="1135000" cy="2798713"/>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868A0165-BF41-CB55-C542-A5F9DC452F6E}"/>
              </a:ext>
            </a:extLst>
          </p:cNvPr>
          <p:cNvCxnSpPr>
            <a:cxnSpLocks/>
          </p:cNvCxnSpPr>
          <p:nvPr/>
        </p:nvCxnSpPr>
        <p:spPr>
          <a:xfrm flipH="1">
            <a:off x="2958961" y="2480369"/>
            <a:ext cx="3332348" cy="3212063"/>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EBF20BD-F4FC-E3BA-5A86-DBB41160E321}"/>
              </a:ext>
            </a:extLst>
          </p:cNvPr>
          <p:cNvCxnSpPr>
            <a:cxnSpLocks/>
          </p:cNvCxnSpPr>
          <p:nvPr/>
        </p:nvCxnSpPr>
        <p:spPr>
          <a:xfrm flipH="1">
            <a:off x="3070548" y="3625590"/>
            <a:ext cx="3525168" cy="212440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FE5AA46-4B17-CDCC-21EE-BADCFEAC9A49}"/>
              </a:ext>
            </a:extLst>
          </p:cNvPr>
          <p:cNvCxnSpPr>
            <a:cxnSpLocks/>
          </p:cNvCxnSpPr>
          <p:nvPr/>
        </p:nvCxnSpPr>
        <p:spPr>
          <a:xfrm flipH="1">
            <a:off x="3111361" y="3128486"/>
            <a:ext cx="7099438" cy="271634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CBDBAED-4214-87DA-9046-8645D8F43077}"/>
              </a:ext>
            </a:extLst>
          </p:cNvPr>
          <p:cNvCxnSpPr>
            <a:cxnSpLocks/>
          </p:cNvCxnSpPr>
          <p:nvPr/>
        </p:nvCxnSpPr>
        <p:spPr>
          <a:xfrm flipH="1">
            <a:off x="3171451" y="5813576"/>
            <a:ext cx="1061729" cy="94836"/>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BE18402-3B4C-BCFD-27E3-83ABE3428F99}"/>
              </a:ext>
            </a:extLst>
          </p:cNvPr>
          <p:cNvSpPr txBox="1"/>
          <p:nvPr/>
        </p:nvSpPr>
        <p:spPr>
          <a:xfrm>
            <a:off x="2415234" y="3562010"/>
            <a:ext cx="115822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1 day lag</a:t>
            </a:r>
          </a:p>
        </p:txBody>
      </p:sp>
      <p:sp>
        <p:nvSpPr>
          <p:cNvPr id="59" name="TextBox 58">
            <a:extLst>
              <a:ext uri="{FF2B5EF4-FFF2-40B4-BE49-F238E27FC236}">
                <a16:creationId xmlns:a16="http://schemas.microsoft.com/office/drawing/2014/main" id="{D6F02AB6-6D3F-C520-06BB-B46525C1C18B}"/>
              </a:ext>
            </a:extLst>
          </p:cNvPr>
          <p:cNvSpPr txBox="1"/>
          <p:nvPr/>
        </p:nvSpPr>
        <p:spPr>
          <a:xfrm>
            <a:off x="8196751" y="3886345"/>
            <a:ext cx="1429559"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2 day lag</a:t>
            </a:r>
          </a:p>
        </p:txBody>
      </p:sp>
      <p:sp>
        <p:nvSpPr>
          <p:cNvPr id="60" name="TextBox 59">
            <a:extLst>
              <a:ext uri="{FF2B5EF4-FFF2-40B4-BE49-F238E27FC236}">
                <a16:creationId xmlns:a16="http://schemas.microsoft.com/office/drawing/2014/main" id="{CA6AC334-7A43-8E4E-E735-CB2E91011C7D}"/>
              </a:ext>
            </a:extLst>
          </p:cNvPr>
          <p:cNvSpPr txBox="1"/>
          <p:nvPr/>
        </p:nvSpPr>
        <p:spPr>
          <a:xfrm>
            <a:off x="4525145" y="2747278"/>
            <a:ext cx="115822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1 day lag</a:t>
            </a:r>
          </a:p>
        </p:txBody>
      </p:sp>
      <p:sp>
        <p:nvSpPr>
          <p:cNvPr id="61" name="TextBox 60">
            <a:extLst>
              <a:ext uri="{FF2B5EF4-FFF2-40B4-BE49-F238E27FC236}">
                <a16:creationId xmlns:a16="http://schemas.microsoft.com/office/drawing/2014/main" id="{CFCE0576-A086-53F1-0206-FF6A3CBDDB9F}"/>
              </a:ext>
            </a:extLst>
          </p:cNvPr>
          <p:cNvSpPr txBox="1"/>
          <p:nvPr/>
        </p:nvSpPr>
        <p:spPr>
          <a:xfrm>
            <a:off x="5878019" y="3938388"/>
            <a:ext cx="115822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1 day lag</a:t>
            </a:r>
          </a:p>
        </p:txBody>
      </p:sp>
      <p:sp>
        <p:nvSpPr>
          <p:cNvPr id="62" name="TextBox 61">
            <a:extLst>
              <a:ext uri="{FF2B5EF4-FFF2-40B4-BE49-F238E27FC236}">
                <a16:creationId xmlns:a16="http://schemas.microsoft.com/office/drawing/2014/main" id="{A319F206-BF92-00B2-B2BE-F07825943D1A}"/>
              </a:ext>
            </a:extLst>
          </p:cNvPr>
          <p:cNvSpPr txBox="1"/>
          <p:nvPr/>
        </p:nvSpPr>
        <p:spPr>
          <a:xfrm>
            <a:off x="3321860" y="5931364"/>
            <a:ext cx="1158228"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No lag</a:t>
            </a:r>
          </a:p>
        </p:txBody>
      </p:sp>
      <p:sp>
        <p:nvSpPr>
          <p:cNvPr id="3" name="TextBox 2">
            <a:extLst>
              <a:ext uri="{FF2B5EF4-FFF2-40B4-BE49-F238E27FC236}">
                <a16:creationId xmlns:a16="http://schemas.microsoft.com/office/drawing/2014/main" id="{8DB3F6DA-FE22-FB09-77D3-05D59B058F28}"/>
              </a:ext>
            </a:extLst>
          </p:cNvPr>
          <p:cNvSpPr txBox="1"/>
          <p:nvPr/>
        </p:nvSpPr>
        <p:spPr>
          <a:xfrm>
            <a:off x="1336687" y="5085243"/>
            <a:ext cx="1809434" cy="707886"/>
          </a:xfrm>
          <a:prstGeom prst="rect">
            <a:avLst/>
          </a:prstGeom>
          <a:noFill/>
        </p:spPr>
        <p:txBody>
          <a:bodyPr wrap="square" rtlCol="0">
            <a:spAutoFit/>
          </a:bodyPr>
          <a:lstStyle/>
          <a:p>
            <a:r>
              <a:rPr lang="en-US" sz="2000" b="1" dirty="0">
                <a:latin typeface="Ink Free" panose="03080402000500000000" pitchFamily="66" charset="0"/>
              </a:rPr>
              <a:t>Observed regulated flow</a:t>
            </a:r>
          </a:p>
        </p:txBody>
      </p:sp>
      <p:cxnSp>
        <p:nvCxnSpPr>
          <p:cNvPr id="4" name="Straight Connector 3">
            <a:extLst>
              <a:ext uri="{FF2B5EF4-FFF2-40B4-BE49-F238E27FC236}">
                <a16:creationId xmlns:a16="http://schemas.microsoft.com/office/drawing/2014/main" id="{718741C0-663B-8201-687E-328409AABC2B}"/>
              </a:ext>
            </a:extLst>
          </p:cNvPr>
          <p:cNvCxnSpPr>
            <a:cxnSpLocks/>
          </p:cNvCxnSpPr>
          <p:nvPr/>
        </p:nvCxnSpPr>
        <p:spPr>
          <a:xfrm flipH="1">
            <a:off x="4073093" y="5110558"/>
            <a:ext cx="551024" cy="50694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FD6AE18F-1B52-A06E-C400-DDB08CC3A670}"/>
              </a:ext>
            </a:extLst>
          </p:cNvPr>
          <p:cNvSpPr>
            <a:spLocks noGrp="1"/>
          </p:cNvSpPr>
          <p:nvPr>
            <p:ph type="sldNum" sz="quarter" idx="12"/>
          </p:nvPr>
        </p:nvSpPr>
        <p:spPr/>
        <p:txBody>
          <a:bodyPr/>
          <a:lstStyle/>
          <a:p>
            <a:fld id="{5F6E19EC-C981-4348-A588-FAD292F64A47}" type="slidenum">
              <a:rPr lang="en-US" smtClean="0"/>
              <a:t>37</a:t>
            </a:fld>
            <a:endParaRPr lang="en-US"/>
          </a:p>
        </p:txBody>
      </p:sp>
    </p:spTree>
    <p:extLst>
      <p:ext uri="{BB962C8B-B14F-4D97-AF65-F5344CB8AC3E}">
        <p14:creationId xmlns:p14="http://schemas.microsoft.com/office/powerpoint/2010/main" val="1504547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uiExpand="1" build="p" animBg="1"/>
      <p:bldP spid="58" grpId="0"/>
      <p:bldP spid="59" grpId="0"/>
      <p:bldP spid="60" grpId="0"/>
      <p:bldP spid="61" grpId="0"/>
      <p:bldP spid="6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3: Calculate Reservoir Holdouts</a:t>
            </a:r>
          </a:p>
        </p:txBody>
      </p:sp>
      <p:sp>
        <p:nvSpPr>
          <p:cNvPr id="3" name="Content Placeholder 2">
            <a:extLst>
              <a:ext uri="{FF2B5EF4-FFF2-40B4-BE49-F238E27FC236}">
                <a16:creationId xmlns:a16="http://schemas.microsoft.com/office/drawing/2014/main" id="{914ABB9A-DEC3-9BC4-4673-86811A966924}"/>
              </a:ext>
            </a:extLst>
          </p:cNvPr>
          <p:cNvSpPr>
            <a:spLocks noGrp="1"/>
          </p:cNvSpPr>
          <p:nvPr>
            <p:ph idx="1"/>
          </p:nvPr>
        </p:nvSpPr>
        <p:spPr>
          <a:xfrm>
            <a:off x="838200" y="1825625"/>
            <a:ext cx="10515600" cy="4608340"/>
          </a:xfrm>
        </p:spPr>
        <p:txBody>
          <a:bodyPr>
            <a:normAutofit/>
          </a:bodyPr>
          <a:lstStyle/>
          <a:p>
            <a:pPr marL="0" indent="0">
              <a:buNone/>
            </a:pPr>
            <a:r>
              <a:rPr lang="en-US" dirty="0"/>
              <a:t>Flow calculation for complex (multi-reservoir) systems:</a:t>
            </a:r>
          </a:p>
          <a:p>
            <a:pPr marL="0" indent="0">
              <a:buNone/>
            </a:pPr>
            <a:endParaRPr lang="en-US" dirty="0"/>
          </a:p>
          <a:p>
            <a:pPr marL="457200" lvl="1" indent="0">
              <a:buNone/>
            </a:pPr>
            <a:r>
              <a:rPr lang="en-US" dirty="0"/>
              <a:t>1) Holdouts for upstream reservoirs are calculated</a:t>
            </a:r>
          </a:p>
          <a:p>
            <a:pPr lvl="3"/>
            <a:r>
              <a:rPr lang="en-US" i="1" dirty="0"/>
              <a:t>Holdout = Reservoir Inflow – Reservoir Outflow</a:t>
            </a:r>
          </a:p>
          <a:p>
            <a:pPr marL="1371600" lvl="3" indent="0">
              <a:buNone/>
            </a:pPr>
            <a:r>
              <a:rPr lang="en-US" i="1" dirty="0"/>
              <a:t>	OR</a:t>
            </a:r>
          </a:p>
          <a:p>
            <a:pPr lvl="3"/>
            <a:r>
              <a:rPr lang="en-US" i="1" dirty="0"/>
              <a:t>Holdout = Reservoir Change in Storage</a:t>
            </a:r>
          </a:p>
          <a:p>
            <a:pPr marL="457200" lvl="1" indent="0">
              <a:buNone/>
            </a:pPr>
            <a:r>
              <a:rPr lang="en-US" dirty="0"/>
              <a:t>2) Lag time for each holdout is determined</a:t>
            </a:r>
          </a:p>
          <a:p>
            <a:pPr marL="457200" lvl="1" indent="0">
              <a:buNone/>
            </a:pPr>
            <a:r>
              <a:rPr lang="en-US" dirty="0"/>
              <a:t>3) Unregulated flow at the downstream location is calculated as the observed (regulated) flow plus the lagged upstream holdouts</a:t>
            </a:r>
            <a:endParaRPr lang="en-US" i="1" dirty="0"/>
          </a:p>
          <a:p>
            <a:pPr lvl="3"/>
            <a:r>
              <a:rPr lang="en-US" i="1" dirty="0"/>
              <a:t>Flow(</a:t>
            </a:r>
            <a:r>
              <a:rPr lang="en-US" i="1" dirty="0" err="1"/>
              <a:t>unreg</a:t>
            </a:r>
            <a:r>
              <a:rPr lang="en-US" i="1" dirty="0"/>
              <a:t>) = Flow(</a:t>
            </a:r>
            <a:r>
              <a:rPr lang="en-US" i="1" dirty="0" err="1"/>
              <a:t>obs</a:t>
            </a:r>
            <a:r>
              <a:rPr lang="en-US" i="1" dirty="0"/>
              <a:t>) + Holdout</a:t>
            </a:r>
            <a:r>
              <a:rPr lang="en-US" i="1" baseline="-25000" dirty="0"/>
              <a:t>1 </a:t>
            </a:r>
            <a:r>
              <a:rPr lang="en-US" i="1" dirty="0"/>
              <a:t>+ Holdout</a:t>
            </a:r>
            <a:r>
              <a:rPr lang="en-US" i="1" baseline="-25000" dirty="0"/>
              <a:t>2</a:t>
            </a:r>
            <a:r>
              <a:rPr lang="en-US" i="1" dirty="0"/>
              <a:t> + …</a:t>
            </a:r>
          </a:p>
          <a:p>
            <a:pPr lvl="3"/>
            <a:r>
              <a:rPr lang="en-US" i="1" dirty="0"/>
              <a:t>Calculated at each time-step</a:t>
            </a:r>
          </a:p>
          <a:p>
            <a:pPr marL="457200" lvl="1" indent="0">
              <a:buNone/>
            </a:pPr>
            <a:endParaRPr lang="en-US" b="1" dirty="0"/>
          </a:p>
          <a:p>
            <a:pPr lvl="1"/>
            <a:endParaRPr lang="en-US" b="1" dirty="0"/>
          </a:p>
          <a:p>
            <a:pPr lvl="1"/>
            <a:endParaRPr lang="en-US" b="1" dirty="0"/>
          </a:p>
        </p:txBody>
      </p:sp>
      <p:sp>
        <p:nvSpPr>
          <p:cNvPr id="4" name="TextBox 3">
            <a:extLst>
              <a:ext uri="{FF2B5EF4-FFF2-40B4-BE49-F238E27FC236}">
                <a16:creationId xmlns:a16="http://schemas.microsoft.com/office/drawing/2014/main" id="{BB1624BA-14D9-8576-4606-82CB94A0F829}"/>
              </a:ext>
            </a:extLst>
          </p:cNvPr>
          <p:cNvSpPr txBox="1"/>
          <p:nvPr/>
        </p:nvSpPr>
        <p:spPr>
          <a:xfrm>
            <a:off x="8800473" y="3336511"/>
            <a:ext cx="2357104" cy="1015663"/>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Holdouts may sometimes be negative!</a:t>
            </a:r>
          </a:p>
        </p:txBody>
      </p:sp>
      <p:sp>
        <p:nvSpPr>
          <p:cNvPr id="5" name="Slide Number Placeholder 4">
            <a:extLst>
              <a:ext uri="{FF2B5EF4-FFF2-40B4-BE49-F238E27FC236}">
                <a16:creationId xmlns:a16="http://schemas.microsoft.com/office/drawing/2014/main" id="{DCEC4870-27E5-74F4-A8C0-C24F7F0613D7}"/>
              </a:ext>
            </a:extLst>
          </p:cNvPr>
          <p:cNvSpPr>
            <a:spLocks noGrp="1"/>
          </p:cNvSpPr>
          <p:nvPr>
            <p:ph type="sldNum" sz="quarter" idx="12"/>
          </p:nvPr>
        </p:nvSpPr>
        <p:spPr/>
        <p:txBody>
          <a:bodyPr/>
          <a:lstStyle/>
          <a:p>
            <a:fld id="{5F6E19EC-C981-4348-A588-FAD292F64A47}" type="slidenum">
              <a:rPr lang="en-US" smtClean="0"/>
              <a:t>38</a:t>
            </a:fld>
            <a:endParaRPr lang="en-US"/>
          </a:p>
        </p:txBody>
      </p:sp>
    </p:spTree>
    <p:extLst>
      <p:ext uri="{BB962C8B-B14F-4D97-AF65-F5344CB8AC3E}">
        <p14:creationId xmlns:p14="http://schemas.microsoft.com/office/powerpoint/2010/main" val="30957815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ECA29-064A-0D96-13FD-08EAC02C28CC}"/>
              </a:ext>
            </a:extLst>
          </p:cNvPr>
          <p:cNvSpPr>
            <a:spLocks noGrp="1"/>
          </p:cNvSpPr>
          <p:nvPr>
            <p:ph type="title"/>
          </p:nvPr>
        </p:nvSpPr>
        <p:spPr/>
        <p:txBody>
          <a:bodyPr/>
          <a:lstStyle/>
          <a:p>
            <a:r>
              <a:rPr lang="en-US" dirty="0"/>
              <a:t>Method 3: Calculate Reservoir Holdouts</a:t>
            </a:r>
          </a:p>
        </p:txBody>
      </p:sp>
      <p:sp>
        <p:nvSpPr>
          <p:cNvPr id="3" name="Content Placeholder 2">
            <a:extLst>
              <a:ext uri="{FF2B5EF4-FFF2-40B4-BE49-F238E27FC236}">
                <a16:creationId xmlns:a16="http://schemas.microsoft.com/office/drawing/2014/main" id="{34CB43B6-469F-9DF9-1D5A-5559F141B229}"/>
              </a:ext>
            </a:extLst>
          </p:cNvPr>
          <p:cNvSpPr>
            <a:spLocks noGrp="1"/>
          </p:cNvSpPr>
          <p:nvPr>
            <p:ph idx="1"/>
          </p:nvPr>
        </p:nvSpPr>
        <p:spPr/>
        <p:txBody>
          <a:bodyPr/>
          <a:lstStyle/>
          <a:p>
            <a:r>
              <a:rPr lang="en-US" dirty="0"/>
              <a:t>Benefits:</a:t>
            </a:r>
          </a:p>
          <a:p>
            <a:pPr lvl="1"/>
            <a:r>
              <a:rPr lang="en-US" dirty="0"/>
              <a:t>Can be done in a spreadsheet</a:t>
            </a:r>
          </a:p>
          <a:p>
            <a:pPr lvl="1"/>
            <a:r>
              <a:rPr lang="en-US" dirty="0"/>
              <a:t>Daily reservoir storage data is usually available</a:t>
            </a:r>
          </a:p>
          <a:p>
            <a:pPr lvl="1"/>
            <a:endParaRPr lang="en-US" dirty="0"/>
          </a:p>
          <a:p>
            <a:r>
              <a:rPr lang="en-US" dirty="0"/>
              <a:t>Limitations:</a:t>
            </a:r>
          </a:p>
          <a:p>
            <a:pPr lvl="1"/>
            <a:r>
              <a:rPr lang="en-US" dirty="0"/>
              <a:t>No accounting for local flows</a:t>
            </a:r>
          </a:p>
          <a:p>
            <a:pPr lvl="1"/>
            <a:r>
              <a:rPr lang="en-US" dirty="0"/>
              <a:t>Poor representation of attenuation</a:t>
            </a:r>
          </a:p>
        </p:txBody>
      </p:sp>
      <p:grpSp>
        <p:nvGrpSpPr>
          <p:cNvPr id="8" name="Group 7">
            <a:extLst>
              <a:ext uri="{FF2B5EF4-FFF2-40B4-BE49-F238E27FC236}">
                <a16:creationId xmlns:a16="http://schemas.microsoft.com/office/drawing/2014/main" id="{79C8706C-A54D-0BA1-76E6-62BA52425256}"/>
              </a:ext>
            </a:extLst>
          </p:cNvPr>
          <p:cNvGrpSpPr/>
          <p:nvPr/>
        </p:nvGrpSpPr>
        <p:grpSpPr>
          <a:xfrm>
            <a:off x="6768601" y="3524940"/>
            <a:ext cx="4817401" cy="2909123"/>
            <a:chOff x="6768601" y="3524940"/>
            <a:chExt cx="4817401" cy="2909123"/>
          </a:xfrm>
        </p:grpSpPr>
        <p:pic>
          <p:nvPicPr>
            <p:cNvPr id="4" name="Picture 3">
              <a:extLst>
                <a:ext uri="{FF2B5EF4-FFF2-40B4-BE49-F238E27FC236}">
                  <a16:creationId xmlns:a16="http://schemas.microsoft.com/office/drawing/2014/main" id="{8F7BAF47-C2B9-89D4-5897-0E458220C964}"/>
                </a:ext>
              </a:extLst>
            </p:cNvPr>
            <p:cNvPicPr>
              <a:picLocks noChangeAspect="1"/>
            </p:cNvPicPr>
            <p:nvPr/>
          </p:nvPicPr>
          <p:blipFill>
            <a:blip r:embed="rId2"/>
            <a:stretch>
              <a:fillRect/>
            </a:stretch>
          </p:blipFill>
          <p:spPr>
            <a:xfrm>
              <a:off x="6768601" y="3524940"/>
              <a:ext cx="4817401" cy="2909123"/>
            </a:xfrm>
            <a:prstGeom prst="rect">
              <a:avLst/>
            </a:prstGeom>
          </p:spPr>
        </p:pic>
        <p:sp>
          <p:nvSpPr>
            <p:cNvPr id="5" name="Rectangle 4">
              <a:extLst>
                <a:ext uri="{FF2B5EF4-FFF2-40B4-BE49-F238E27FC236}">
                  <a16:creationId xmlns:a16="http://schemas.microsoft.com/office/drawing/2014/main" id="{E6216B1D-94B5-1B98-7249-3D3A8B8DF245}"/>
                </a:ext>
              </a:extLst>
            </p:cNvPr>
            <p:cNvSpPr/>
            <p:nvPr/>
          </p:nvSpPr>
          <p:spPr>
            <a:xfrm>
              <a:off x="7376792" y="3960821"/>
              <a:ext cx="1577695" cy="492733"/>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62BEDEF-662F-1AE4-DE37-C64428EF20ED}"/>
                </a:ext>
              </a:extLst>
            </p:cNvPr>
            <p:cNvSpPr/>
            <p:nvPr/>
          </p:nvSpPr>
          <p:spPr>
            <a:xfrm>
              <a:off x="8926230" y="4396702"/>
              <a:ext cx="1847581" cy="492733"/>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16910AA-A5A0-D195-0D5C-5DEBE4ED2858}"/>
                </a:ext>
              </a:extLst>
            </p:cNvPr>
            <p:cNvSpPr/>
            <p:nvPr/>
          </p:nvSpPr>
          <p:spPr>
            <a:xfrm>
              <a:off x="9216224" y="4596480"/>
              <a:ext cx="1847581" cy="492733"/>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Slide Number Placeholder 8">
            <a:extLst>
              <a:ext uri="{FF2B5EF4-FFF2-40B4-BE49-F238E27FC236}">
                <a16:creationId xmlns:a16="http://schemas.microsoft.com/office/drawing/2014/main" id="{4F777A22-4467-D8F2-1756-DC4693DBE55C}"/>
              </a:ext>
            </a:extLst>
          </p:cNvPr>
          <p:cNvSpPr>
            <a:spLocks noGrp="1"/>
          </p:cNvSpPr>
          <p:nvPr>
            <p:ph type="sldNum" sz="quarter" idx="12"/>
          </p:nvPr>
        </p:nvSpPr>
        <p:spPr/>
        <p:txBody>
          <a:bodyPr/>
          <a:lstStyle/>
          <a:p>
            <a:fld id="{5F6E19EC-C981-4348-A588-FAD292F64A47}" type="slidenum">
              <a:rPr lang="en-US" smtClean="0"/>
              <a:t>39</a:t>
            </a:fld>
            <a:endParaRPr lang="en-US"/>
          </a:p>
        </p:txBody>
      </p:sp>
    </p:spTree>
    <p:extLst>
      <p:ext uri="{BB962C8B-B14F-4D97-AF65-F5344CB8AC3E}">
        <p14:creationId xmlns:p14="http://schemas.microsoft.com/office/powerpoint/2010/main" val="528847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E6DD-5612-7771-FF4F-C9C7C90CF6EB}"/>
              </a:ext>
            </a:extLst>
          </p:cNvPr>
          <p:cNvSpPr>
            <a:spLocks noGrp="1"/>
          </p:cNvSpPr>
          <p:nvPr>
            <p:ph type="title"/>
          </p:nvPr>
        </p:nvSpPr>
        <p:spPr/>
        <p:txBody>
          <a:bodyPr/>
          <a:lstStyle/>
          <a:p>
            <a:r>
              <a:rPr lang="en-US" dirty="0"/>
              <a:t>Importance of Using Unregulated Data</a:t>
            </a:r>
          </a:p>
        </p:txBody>
      </p:sp>
      <p:sp>
        <p:nvSpPr>
          <p:cNvPr id="3" name="Content Placeholder 2">
            <a:extLst>
              <a:ext uri="{FF2B5EF4-FFF2-40B4-BE49-F238E27FC236}">
                <a16:creationId xmlns:a16="http://schemas.microsoft.com/office/drawing/2014/main" id="{99024C37-0CD4-704B-175C-C043CD3F6935}"/>
              </a:ext>
            </a:extLst>
          </p:cNvPr>
          <p:cNvSpPr>
            <a:spLocks noGrp="1"/>
          </p:cNvSpPr>
          <p:nvPr>
            <p:ph idx="1"/>
          </p:nvPr>
        </p:nvSpPr>
        <p:spPr/>
        <p:txBody>
          <a:bodyPr/>
          <a:lstStyle/>
          <a:p>
            <a:r>
              <a:rPr lang="en-US" dirty="0"/>
              <a:t>Many dams in the USACE portfolio have upstream regulation</a:t>
            </a:r>
          </a:p>
          <a:p>
            <a:r>
              <a:rPr lang="en-US" dirty="0"/>
              <a:t>Appreciable upstream regulation affects annual maximum series</a:t>
            </a:r>
          </a:p>
          <a:p>
            <a:r>
              <a:rPr lang="en-US" dirty="0"/>
              <a:t>Regulated data should not be fit to an analytical distribution (in most cases)</a:t>
            </a:r>
          </a:p>
        </p:txBody>
      </p:sp>
      <p:sp>
        <p:nvSpPr>
          <p:cNvPr id="4" name="Slide Number Placeholder 3">
            <a:extLst>
              <a:ext uri="{FF2B5EF4-FFF2-40B4-BE49-F238E27FC236}">
                <a16:creationId xmlns:a16="http://schemas.microsoft.com/office/drawing/2014/main" id="{29F31331-6010-1362-8F16-83F60A8399BF}"/>
              </a:ext>
            </a:extLst>
          </p:cNvPr>
          <p:cNvSpPr>
            <a:spLocks noGrp="1"/>
          </p:cNvSpPr>
          <p:nvPr>
            <p:ph type="sldNum" sz="quarter" idx="12"/>
          </p:nvPr>
        </p:nvSpPr>
        <p:spPr/>
        <p:txBody>
          <a:bodyPr/>
          <a:lstStyle/>
          <a:p>
            <a:fld id="{5F6E19EC-C981-4348-A588-FAD292F64A47}" type="slidenum">
              <a:rPr lang="en-US" smtClean="0"/>
              <a:t>4</a:t>
            </a:fld>
            <a:endParaRPr lang="en-US"/>
          </a:p>
        </p:txBody>
      </p:sp>
      <p:pic>
        <p:nvPicPr>
          <p:cNvPr id="6" name="Picture 5">
            <a:extLst>
              <a:ext uri="{FF2B5EF4-FFF2-40B4-BE49-F238E27FC236}">
                <a16:creationId xmlns:a16="http://schemas.microsoft.com/office/drawing/2014/main" id="{C60FF27B-CB7C-21DB-1DFA-93FF7FC4CD0A}"/>
              </a:ext>
            </a:extLst>
          </p:cNvPr>
          <p:cNvPicPr>
            <a:picLocks noChangeAspect="1"/>
          </p:cNvPicPr>
          <p:nvPr/>
        </p:nvPicPr>
        <p:blipFill>
          <a:blip r:embed="rId2"/>
          <a:stretch>
            <a:fillRect/>
          </a:stretch>
        </p:blipFill>
        <p:spPr>
          <a:xfrm>
            <a:off x="3645659" y="3429000"/>
            <a:ext cx="4803243" cy="3215347"/>
          </a:xfrm>
          <a:prstGeom prst="rect">
            <a:avLst/>
          </a:prstGeom>
        </p:spPr>
      </p:pic>
    </p:spTree>
    <p:extLst>
      <p:ext uri="{BB962C8B-B14F-4D97-AF65-F5344CB8AC3E}">
        <p14:creationId xmlns:p14="http://schemas.microsoft.com/office/powerpoint/2010/main" val="27426393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B7CDEC-8E39-6C02-64DF-139915CB2C83}"/>
              </a:ext>
            </a:extLst>
          </p:cNvPr>
          <p:cNvSpPr>
            <a:spLocks noGrp="1"/>
          </p:cNvSpPr>
          <p:nvPr>
            <p:ph type="title"/>
          </p:nvPr>
        </p:nvSpPr>
        <p:spPr/>
        <p:txBody>
          <a:bodyPr/>
          <a:lstStyle/>
          <a:p>
            <a:r>
              <a:rPr lang="en-US" dirty="0"/>
              <a:t>Method 4: Simple Hydrologic Routing</a:t>
            </a:r>
          </a:p>
        </p:txBody>
      </p:sp>
      <p:sp>
        <p:nvSpPr>
          <p:cNvPr id="3" name="Content Placeholder 2">
            <a:extLst>
              <a:ext uri="{FF2B5EF4-FFF2-40B4-BE49-F238E27FC236}">
                <a16:creationId xmlns:a16="http://schemas.microsoft.com/office/drawing/2014/main" id="{6E7A4B5E-685C-155D-E86D-046C17AF7743}"/>
              </a:ext>
            </a:extLst>
          </p:cNvPr>
          <p:cNvSpPr>
            <a:spLocks noGrp="1"/>
          </p:cNvSpPr>
          <p:nvPr>
            <p:ph idx="1"/>
          </p:nvPr>
        </p:nvSpPr>
        <p:spPr/>
        <p:txBody>
          <a:bodyPr/>
          <a:lstStyle/>
          <a:p>
            <a:r>
              <a:rPr lang="en-US" dirty="0"/>
              <a:t>Simple hydrologic routing of reservoir inflows to capture hydrograph attenuation and local flows</a:t>
            </a:r>
          </a:p>
          <a:p>
            <a:pPr lvl="1"/>
            <a:r>
              <a:rPr lang="en-US" dirty="0"/>
              <a:t>Rainfall-runoff model (HEC-HMS)</a:t>
            </a:r>
          </a:p>
          <a:p>
            <a:pPr lvl="1"/>
            <a:r>
              <a:rPr lang="en-US" dirty="0"/>
              <a:t>Use existing models where possible</a:t>
            </a:r>
          </a:p>
        </p:txBody>
      </p:sp>
      <p:pic>
        <p:nvPicPr>
          <p:cNvPr id="4" name="Picture 3">
            <a:extLst>
              <a:ext uri="{FF2B5EF4-FFF2-40B4-BE49-F238E27FC236}">
                <a16:creationId xmlns:a16="http://schemas.microsoft.com/office/drawing/2014/main" id="{FB94DA09-631F-F408-B818-0D565A06D243}"/>
              </a:ext>
            </a:extLst>
          </p:cNvPr>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199878" y="3733405"/>
            <a:ext cx="3792244" cy="27113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CE95C48A-5CDF-EFFB-E287-6CC554743E8B}"/>
              </a:ext>
            </a:extLst>
          </p:cNvPr>
          <p:cNvSpPr>
            <a:spLocks noGrp="1"/>
          </p:cNvSpPr>
          <p:nvPr>
            <p:ph type="sldNum" sz="quarter" idx="12"/>
          </p:nvPr>
        </p:nvSpPr>
        <p:spPr/>
        <p:txBody>
          <a:bodyPr/>
          <a:lstStyle/>
          <a:p>
            <a:fld id="{5F6E19EC-C981-4348-A588-FAD292F64A47}" type="slidenum">
              <a:rPr lang="en-US" smtClean="0"/>
              <a:t>40</a:t>
            </a:fld>
            <a:endParaRPr lang="en-US"/>
          </a:p>
        </p:txBody>
      </p:sp>
    </p:spTree>
    <p:extLst>
      <p:ext uri="{BB962C8B-B14F-4D97-AF65-F5344CB8AC3E}">
        <p14:creationId xmlns:p14="http://schemas.microsoft.com/office/powerpoint/2010/main" val="3877203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C1333-E6D6-0179-C240-4DCAE8572F39}"/>
              </a:ext>
            </a:extLst>
          </p:cNvPr>
          <p:cNvSpPr>
            <a:spLocks noGrp="1"/>
          </p:cNvSpPr>
          <p:nvPr>
            <p:ph type="title"/>
          </p:nvPr>
        </p:nvSpPr>
        <p:spPr/>
        <p:txBody>
          <a:bodyPr/>
          <a:lstStyle/>
          <a:p>
            <a:r>
              <a:rPr lang="en-US" dirty="0"/>
              <a:t>Method 4: Simple Hydrologic Routing</a:t>
            </a:r>
          </a:p>
        </p:txBody>
      </p:sp>
      <p:cxnSp>
        <p:nvCxnSpPr>
          <p:cNvPr id="4" name="Straight Connector 3">
            <a:extLst>
              <a:ext uri="{FF2B5EF4-FFF2-40B4-BE49-F238E27FC236}">
                <a16:creationId xmlns:a16="http://schemas.microsoft.com/office/drawing/2014/main" id="{04331B7E-3A6E-6468-7C0F-6C844D32BCA1}"/>
              </a:ext>
            </a:extLst>
          </p:cNvPr>
          <p:cNvCxnSpPr>
            <a:cxnSpLocks/>
          </p:cNvCxnSpPr>
          <p:nvPr/>
        </p:nvCxnSpPr>
        <p:spPr>
          <a:xfrm>
            <a:off x="4136120" y="2727801"/>
            <a:ext cx="2468603" cy="2256389"/>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9A85F6B-9136-35B8-899C-85B9F06D9B70}"/>
              </a:ext>
            </a:extLst>
          </p:cNvPr>
          <p:cNvCxnSpPr>
            <a:cxnSpLocks/>
          </p:cNvCxnSpPr>
          <p:nvPr/>
        </p:nvCxnSpPr>
        <p:spPr>
          <a:xfrm flipH="1">
            <a:off x="7594732" y="2976142"/>
            <a:ext cx="2355487" cy="1183667"/>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AFC0E4A8-6D82-EC2C-0789-9BB2EBA29352}"/>
              </a:ext>
            </a:extLst>
          </p:cNvPr>
          <p:cNvCxnSpPr>
            <a:cxnSpLocks/>
          </p:cNvCxnSpPr>
          <p:nvPr/>
        </p:nvCxnSpPr>
        <p:spPr>
          <a:xfrm>
            <a:off x="6557542" y="2383916"/>
            <a:ext cx="147069" cy="726466"/>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5B83F3C-307C-718F-272F-93805699BA18}"/>
              </a:ext>
            </a:extLst>
          </p:cNvPr>
          <p:cNvCxnSpPr>
            <a:cxnSpLocks/>
          </p:cNvCxnSpPr>
          <p:nvPr/>
        </p:nvCxnSpPr>
        <p:spPr>
          <a:xfrm>
            <a:off x="6936371" y="3567975"/>
            <a:ext cx="658361" cy="59183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6CF8CD6-3CFD-960F-ED13-EB8A2659007E}"/>
              </a:ext>
            </a:extLst>
          </p:cNvPr>
          <p:cNvCxnSpPr>
            <a:cxnSpLocks/>
          </p:cNvCxnSpPr>
          <p:nvPr/>
        </p:nvCxnSpPr>
        <p:spPr>
          <a:xfrm flipH="1">
            <a:off x="6557542" y="4147495"/>
            <a:ext cx="1060879" cy="836695"/>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B714BB-731E-91A7-E3E4-26BD35DD533B}"/>
              </a:ext>
            </a:extLst>
          </p:cNvPr>
          <p:cNvCxnSpPr>
            <a:cxnSpLocks/>
          </p:cNvCxnSpPr>
          <p:nvPr/>
        </p:nvCxnSpPr>
        <p:spPr>
          <a:xfrm flipH="1">
            <a:off x="4624117" y="4984190"/>
            <a:ext cx="1947638" cy="559063"/>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rapezoid 9">
            <a:extLst>
              <a:ext uri="{FF2B5EF4-FFF2-40B4-BE49-F238E27FC236}">
                <a16:creationId xmlns:a16="http://schemas.microsoft.com/office/drawing/2014/main" id="{604254E9-3332-D36A-4FD8-5C4E14F91EB2}"/>
              </a:ext>
            </a:extLst>
          </p:cNvPr>
          <p:cNvSpPr/>
          <p:nvPr/>
        </p:nvSpPr>
        <p:spPr>
          <a:xfrm rot="10800000">
            <a:off x="3856588" y="238391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rapezoid 10">
            <a:extLst>
              <a:ext uri="{FF2B5EF4-FFF2-40B4-BE49-F238E27FC236}">
                <a16:creationId xmlns:a16="http://schemas.microsoft.com/office/drawing/2014/main" id="{53B4A876-EA73-B0C8-46EE-CFCF4822F37C}"/>
              </a:ext>
            </a:extLst>
          </p:cNvPr>
          <p:cNvSpPr/>
          <p:nvPr/>
        </p:nvSpPr>
        <p:spPr>
          <a:xfrm rot="10800000">
            <a:off x="6340346" y="199884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11">
            <a:extLst>
              <a:ext uri="{FF2B5EF4-FFF2-40B4-BE49-F238E27FC236}">
                <a16:creationId xmlns:a16="http://schemas.microsoft.com/office/drawing/2014/main" id="{2E4382FF-29DC-DB38-DFCB-2532852D5507}"/>
              </a:ext>
            </a:extLst>
          </p:cNvPr>
          <p:cNvSpPr/>
          <p:nvPr/>
        </p:nvSpPr>
        <p:spPr>
          <a:xfrm rot="10800000">
            <a:off x="10044975" y="2727801"/>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12">
            <a:extLst>
              <a:ext uri="{FF2B5EF4-FFF2-40B4-BE49-F238E27FC236}">
                <a16:creationId xmlns:a16="http://schemas.microsoft.com/office/drawing/2014/main" id="{FAF5EF28-9E55-849E-3595-67816DA0C42E}"/>
              </a:ext>
            </a:extLst>
          </p:cNvPr>
          <p:cNvSpPr/>
          <p:nvPr/>
        </p:nvSpPr>
        <p:spPr>
          <a:xfrm rot="10800000">
            <a:off x="6604723" y="3200994"/>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rapezoid 13">
            <a:extLst>
              <a:ext uri="{FF2B5EF4-FFF2-40B4-BE49-F238E27FC236}">
                <a16:creationId xmlns:a16="http://schemas.microsoft.com/office/drawing/2014/main" id="{B9D2A938-0540-3117-8CAA-B759FE45DE46}"/>
              </a:ext>
            </a:extLst>
          </p:cNvPr>
          <p:cNvSpPr/>
          <p:nvPr/>
        </p:nvSpPr>
        <p:spPr>
          <a:xfrm rot="10800000">
            <a:off x="3918179" y="5088420"/>
            <a:ext cx="753316" cy="559064"/>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5740F195-AF20-644C-FF8A-D0946B5459A1}"/>
              </a:ext>
            </a:extLst>
          </p:cNvPr>
          <p:cNvCxnSpPr>
            <a:cxnSpLocks/>
          </p:cNvCxnSpPr>
          <p:nvPr/>
        </p:nvCxnSpPr>
        <p:spPr>
          <a:xfrm flipH="1">
            <a:off x="2942189" y="5647485"/>
            <a:ext cx="1023367" cy="298484"/>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Arrow: Right 15">
            <a:extLst>
              <a:ext uri="{FF2B5EF4-FFF2-40B4-BE49-F238E27FC236}">
                <a16:creationId xmlns:a16="http://schemas.microsoft.com/office/drawing/2014/main" id="{0205B7AC-0BEC-BED4-14CC-95090AE1AFE9}"/>
              </a:ext>
            </a:extLst>
          </p:cNvPr>
          <p:cNvSpPr/>
          <p:nvPr/>
        </p:nvSpPr>
        <p:spPr>
          <a:xfrm rot="9739287">
            <a:off x="2393887" y="5710913"/>
            <a:ext cx="640819" cy="470111"/>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D7D5BA9-8D0D-16E1-7192-9EBB266B4E7D}"/>
              </a:ext>
            </a:extLst>
          </p:cNvPr>
          <p:cNvSpPr txBox="1"/>
          <p:nvPr/>
        </p:nvSpPr>
        <p:spPr>
          <a:xfrm>
            <a:off x="3453872" y="2437800"/>
            <a:ext cx="421925" cy="523220"/>
          </a:xfrm>
          <a:prstGeom prst="rect">
            <a:avLst/>
          </a:prstGeom>
          <a:noFill/>
        </p:spPr>
        <p:txBody>
          <a:bodyPr wrap="square" rtlCol="0">
            <a:spAutoFit/>
          </a:bodyPr>
          <a:lstStyle/>
          <a:p>
            <a:r>
              <a:rPr lang="en-US" sz="2800" b="1" dirty="0"/>
              <a:t>A</a:t>
            </a:r>
          </a:p>
        </p:txBody>
      </p:sp>
      <p:sp>
        <p:nvSpPr>
          <p:cNvPr id="18" name="TextBox 17">
            <a:extLst>
              <a:ext uri="{FF2B5EF4-FFF2-40B4-BE49-F238E27FC236}">
                <a16:creationId xmlns:a16="http://schemas.microsoft.com/office/drawing/2014/main" id="{D2B13536-EF7A-F8BE-281C-702F710E32BD}"/>
              </a:ext>
            </a:extLst>
          </p:cNvPr>
          <p:cNvSpPr txBox="1"/>
          <p:nvPr/>
        </p:nvSpPr>
        <p:spPr>
          <a:xfrm>
            <a:off x="6171346" y="3216196"/>
            <a:ext cx="460618" cy="523220"/>
          </a:xfrm>
          <a:prstGeom prst="rect">
            <a:avLst/>
          </a:prstGeom>
          <a:noFill/>
        </p:spPr>
        <p:txBody>
          <a:bodyPr wrap="square" rtlCol="0">
            <a:spAutoFit/>
          </a:bodyPr>
          <a:lstStyle/>
          <a:p>
            <a:r>
              <a:rPr lang="en-US" sz="2800" b="1" dirty="0"/>
              <a:t>C</a:t>
            </a:r>
          </a:p>
        </p:txBody>
      </p:sp>
      <p:sp>
        <p:nvSpPr>
          <p:cNvPr id="19" name="TextBox 18">
            <a:extLst>
              <a:ext uri="{FF2B5EF4-FFF2-40B4-BE49-F238E27FC236}">
                <a16:creationId xmlns:a16="http://schemas.microsoft.com/office/drawing/2014/main" id="{71318ED1-52AA-D81A-A8FF-4C36D04035BE}"/>
              </a:ext>
            </a:extLst>
          </p:cNvPr>
          <p:cNvSpPr txBox="1"/>
          <p:nvPr/>
        </p:nvSpPr>
        <p:spPr>
          <a:xfrm>
            <a:off x="5941037" y="2043470"/>
            <a:ext cx="460618" cy="523220"/>
          </a:xfrm>
          <a:prstGeom prst="rect">
            <a:avLst/>
          </a:prstGeom>
          <a:noFill/>
        </p:spPr>
        <p:txBody>
          <a:bodyPr wrap="square" rtlCol="0">
            <a:spAutoFit/>
          </a:bodyPr>
          <a:lstStyle/>
          <a:p>
            <a:r>
              <a:rPr lang="en-US" sz="2800" b="1" dirty="0"/>
              <a:t>B</a:t>
            </a:r>
          </a:p>
        </p:txBody>
      </p:sp>
      <p:sp>
        <p:nvSpPr>
          <p:cNvPr id="20" name="TextBox 19">
            <a:extLst>
              <a:ext uri="{FF2B5EF4-FFF2-40B4-BE49-F238E27FC236}">
                <a16:creationId xmlns:a16="http://schemas.microsoft.com/office/drawing/2014/main" id="{BBC1AC4F-EC10-42BE-AFEE-06F28F7E533C}"/>
              </a:ext>
            </a:extLst>
          </p:cNvPr>
          <p:cNvSpPr txBox="1"/>
          <p:nvPr/>
        </p:nvSpPr>
        <p:spPr>
          <a:xfrm>
            <a:off x="4064527" y="4343469"/>
            <a:ext cx="460618" cy="523220"/>
          </a:xfrm>
          <a:prstGeom prst="rect">
            <a:avLst/>
          </a:prstGeom>
          <a:noFill/>
        </p:spPr>
        <p:txBody>
          <a:bodyPr wrap="square" rtlCol="0">
            <a:spAutoFit/>
          </a:bodyPr>
          <a:lstStyle/>
          <a:p>
            <a:r>
              <a:rPr lang="en-US" sz="2800" b="1" dirty="0"/>
              <a:t>E</a:t>
            </a:r>
          </a:p>
        </p:txBody>
      </p:sp>
      <p:sp>
        <p:nvSpPr>
          <p:cNvPr id="21" name="TextBox 20">
            <a:extLst>
              <a:ext uri="{FF2B5EF4-FFF2-40B4-BE49-F238E27FC236}">
                <a16:creationId xmlns:a16="http://schemas.microsoft.com/office/drawing/2014/main" id="{B2EBF925-4826-2043-13BF-499AC48CA41E}"/>
              </a:ext>
            </a:extLst>
          </p:cNvPr>
          <p:cNvSpPr txBox="1"/>
          <p:nvPr/>
        </p:nvSpPr>
        <p:spPr>
          <a:xfrm>
            <a:off x="10401246" y="2848772"/>
            <a:ext cx="460618" cy="523220"/>
          </a:xfrm>
          <a:prstGeom prst="rect">
            <a:avLst/>
          </a:prstGeom>
          <a:noFill/>
        </p:spPr>
        <p:txBody>
          <a:bodyPr wrap="square" rtlCol="0">
            <a:spAutoFit/>
          </a:bodyPr>
          <a:lstStyle/>
          <a:p>
            <a:r>
              <a:rPr lang="en-US" sz="2800" b="1" dirty="0"/>
              <a:t>D</a:t>
            </a:r>
          </a:p>
        </p:txBody>
      </p:sp>
      <p:sp>
        <p:nvSpPr>
          <p:cNvPr id="22" name="Arrow: Right 21">
            <a:extLst>
              <a:ext uri="{FF2B5EF4-FFF2-40B4-BE49-F238E27FC236}">
                <a16:creationId xmlns:a16="http://schemas.microsoft.com/office/drawing/2014/main" id="{F335BC88-064A-FE75-CDFF-B4FC5C8A1AD4}"/>
              </a:ext>
            </a:extLst>
          </p:cNvPr>
          <p:cNvSpPr/>
          <p:nvPr/>
        </p:nvSpPr>
        <p:spPr>
          <a:xfrm rot="2777650">
            <a:off x="4091762" y="2675353"/>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18D390AA-199A-3278-5366-41E996673009}"/>
              </a:ext>
            </a:extLst>
          </p:cNvPr>
          <p:cNvSpPr/>
          <p:nvPr/>
        </p:nvSpPr>
        <p:spPr>
          <a:xfrm rot="4835364">
            <a:off x="6425804" y="2378024"/>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342624AF-8C30-179E-672E-399A1D06AA79}"/>
              </a:ext>
            </a:extLst>
          </p:cNvPr>
          <p:cNvSpPr/>
          <p:nvPr/>
        </p:nvSpPr>
        <p:spPr>
          <a:xfrm rot="9248584">
            <a:off x="9633706" y="2897616"/>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3EA8496A-9E22-7EC5-B303-26437197888B}"/>
              </a:ext>
            </a:extLst>
          </p:cNvPr>
          <p:cNvSpPr/>
          <p:nvPr/>
        </p:nvSpPr>
        <p:spPr>
          <a:xfrm rot="2777650">
            <a:off x="6845663" y="3514773"/>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1EF7CE7C-9942-3189-3A00-997C987E10C8}"/>
              </a:ext>
            </a:extLst>
          </p:cNvPr>
          <p:cNvSpPr/>
          <p:nvPr/>
        </p:nvSpPr>
        <p:spPr>
          <a:xfrm rot="9739287">
            <a:off x="3578428" y="5533310"/>
            <a:ext cx="382460" cy="308627"/>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065E451E-53AB-8A3B-D49D-66372E46E50C}"/>
              </a:ext>
            </a:extLst>
          </p:cNvPr>
          <p:cNvSpPr txBox="1"/>
          <p:nvPr/>
        </p:nvSpPr>
        <p:spPr>
          <a:xfrm>
            <a:off x="1665968" y="5014009"/>
            <a:ext cx="1809434" cy="707886"/>
          </a:xfrm>
          <a:prstGeom prst="rect">
            <a:avLst/>
          </a:prstGeom>
          <a:noFill/>
        </p:spPr>
        <p:txBody>
          <a:bodyPr wrap="square" rtlCol="0">
            <a:spAutoFit/>
          </a:bodyPr>
          <a:lstStyle/>
          <a:p>
            <a:r>
              <a:rPr lang="en-US" sz="2000" b="1" dirty="0">
                <a:latin typeface="Ink Free" panose="03080402000500000000" pitchFamily="66" charset="0"/>
              </a:rPr>
              <a:t>Observed regulated flow</a:t>
            </a:r>
          </a:p>
        </p:txBody>
      </p:sp>
      <p:sp>
        <p:nvSpPr>
          <p:cNvPr id="3" name="Slide Number Placeholder 2">
            <a:extLst>
              <a:ext uri="{FF2B5EF4-FFF2-40B4-BE49-F238E27FC236}">
                <a16:creationId xmlns:a16="http://schemas.microsoft.com/office/drawing/2014/main" id="{5924D5E8-0E59-F33C-0DA8-DED24D76B26C}"/>
              </a:ext>
            </a:extLst>
          </p:cNvPr>
          <p:cNvSpPr>
            <a:spLocks noGrp="1"/>
          </p:cNvSpPr>
          <p:nvPr>
            <p:ph type="sldNum" sz="quarter" idx="12"/>
          </p:nvPr>
        </p:nvSpPr>
        <p:spPr/>
        <p:txBody>
          <a:bodyPr/>
          <a:lstStyle/>
          <a:p>
            <a:fld id="{5F6E19EC-C981-4348-A588-FAD292F64A47}" type="slidenum">
              <a:rPr lang="en-US" smtClean="0"/>
              <a:t>41</a:t>
            </a:fld>
            <a:endParaRPr lang="en-US"/>
          </a:p>
        </p:txBody>
      </p:sp>
    </p:spTree>
    <p:extLst>
      <p:ext uri="{BB962C8B-B14F-4D97-AF65-F5344CB8AC3E}">
        <p14:creationId xmlns:p14="http://schemas.microsoft.com/office/powerpoint/2010/main" val="38665046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1E344-AA44-03E8-A416-05BA7D386574}"/>
              </a:ext>
            </a:extLst>
          </p:cNvPr>
          <p:cNvSpPr>
            <a:spLocks noGrp="1"/>
          </p:cNvSpPr>
          <p:nvPr>
            <p:ph type="title"/>
          </p:nvPr>
        </p:nvSpPr>
        <p:spPr/>
        <p:txBody>
          <a:bodyPr/>
          <a:lstStyle/>
          <a:p>
            <a:r>
              <a:rPr lang="en-US" dirty="0"/>
              <a:t>Method 4: Simple Hydrologic Routing</a:t>
            </a:r>
          </a:p>
        </p:txBody>
      </p:sp>
      <p:cxnSp>
        <p:nvCxnSpPr>
          <p:cNvPr id="25" name="Straight Connector 24">
            <a:extLst>
              <a:ext uri="{FF2B5EF4-FFF2-40B4-BE49-F238E27FC236}">
                <a16:creationId xmlns:a16="http://schemas.microsoft.com/office/drawing/2014/main" id="{546C7B52-1178-A221-ECB0-1A99BFFCDA57}"/>
              </a:ext>
            </a:extLst>
          </p:cNvPr>
          <p:cNvCxnSpPr>
            <a:cxnSpLocks/>
          </p:cNvCxnSpPr>
          <p:nvPr/>
        </p:nvCxnSpPr>
        <p:spPr>
          <a:xfrm>
            <a:off x="4136120" y="2727801"/>
            <a:ext cx="2468603" cy="22563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1EFC05D6-19AA-41CF-06C5-58EF85F08136}"/>
              </a:ext>
            </a:extLst>
          </p:cNvPr>
          <p:cNvCxnSpPr>
            <a:cxnSpLocks/>
          </p:cNvCxnSpPr>
          <p:nvPr/>
        </p:nvCxnSpPr>
        <p:spPr>
          <a:xfrm flipH="1">
            <a:off x="7594732" y="2976142"/>
            <a:ext cx="2355487" cy="1183667"/>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866842F-CB21-4BA9-C3C1-240CC3C5B572}"/>
              </a:ext>
            </a:extLst>
          </p:cNvPr>
          <p:cNvCxnSpPr>
            <a:cxnSpLocks/>
          </p:cNvCxnSpPr>
          <p:nvPr/>
        </p:nvCxnSpPr>
        <p:spPr>
          <a:xfrm>
            <a:off x="6557542" y="2383916"/>
            <a:ext cx="147069" cy="726466"/>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71DCD79-8DE7-D146-60DA-578FD73A8120}"/>
              </a:ext>
            </a:extLst>
          </p:cNvPr>
          <p:cNvCxnSpPr>
            <a:cxnSpLocks/>
          </p:cNvCxnSpPr>
          <p:nvPr/>
        </p:nvCxnSpPr>
        <p:spPr>
          <a:xfrm>
            <a:off x="6936371" y="3567975"/>
            <a:ext cx="658361" cy="59183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A00D02E-FBFF-02A4-D8B6-5417BC613A9A}"/>
              </a:ext>
            </a:extLst>
          </p:cNvPr>
          <p:cNvCxnSpPr>
            <a:cxnSpLocks/>
          </p:cNvCxnSpPr>
          <p:nvPr/>
        </p:nvCxnSpPr>
        <p:spPr>
          <a:xfrm flipH="1">
            <a:off x="6557542" y="4147495"/>
            <a:ext cx="1060879" cy="83669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B76E2106-9CC0-01AC-3EA0-BB70C9DC7F88}"/>
              </a:ext>
            </a:extLst>
          </p:cNvPr>
          <p:cNvCxnSpPr>
            <a:cxnSpLocks/>
          </p:cNvCxnSpPr>
          <p:nvPr/>
        </p:nvCxnSpPr>
        <p:spPr>
          <a:xfrm flipH="1">
            <a:off x="4624117" y="4984190"/>
            <a:ext cx="1947638" cy="559063"/>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45" name="Trapezoid 44">
            <a:extLst>
              <a:ext uri="{FF2B5EF4-FFF2-40B4-BE49-F238E27FC236}">
                <a16:creationId xmlns:a16="http://schemas.microsoft.com/office/drawing/2014/main" id="{3BC08DCB-976B-41F9-14AB-88DAF52A9616}"/>
              </a:ext>
            </a:extLst>
          </p:cNvPr>
          <p:cNvSpPr/>
          <p:nvPr/>
        </p:nvSpPr>
        <p:spPr>
          <a:xfrm rot="10800000">
            <a:off x="3856588" y="238391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rapezoid 45">
            <a:extLst>
              <a:ext uri="{FF2B5EF4-FFF2-40B4-BE49-F238E27FC236}">
                <a16:creationId xmlns:a16="http://schemas.microsoft.com/office/drawing/2014/main" id="{C8455EE1-F1C6-2126-77CE-7946901A93FC}"/>
              </a:ext>
            </a:extLst>
          </p:cNvPr>
          <p:cNvSpPr/>
          <p:nvPr/>
        </p:nvSpPr>
        <p:spPr>
          <a:xfrm rot="10800000">
            <a:off x="6340346" y="1998846"/>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rapezoid 46">
            <a:extLst>
              <a:ext uri="{FF2B5EF4-FFF2-40B4-BE49-F238E27FC236}">
                <a16:creationId xmlns:a16="http://schemas.microsoft.com/office/drawing/2014/main" id="{DB81A767-8231-DEB0-8280-303A75CBBB38}"/>
              </a:ext>
            </a:extLst>
          </p:cNvPr>
          <p:cNvSpPr/>
          <p:nvPr/>
        </p:nvSpPr>
        <p:spPr>
          <a:xfrm rot="10800000">
            <a:off x="10044975" y="2727801"/>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rapezoid 47">
            <a:extLst>
              <a:ext uri="{FF2B5EF4-FFF2-40B4-BE49-F238E27FC236}">
                <a16:creationId xmlns:a16="http://schemas.microsoft.com/office/drawing/2014/main" id="{C66603BA-3FB3-094C-175F-47AD82EF32B6}"/>
              </a:ext>
            </a:extLst>
          </p:cNvPr>
          <p:cNvSpPr/>
          <p:nvPr/>
        </p:nvSpPr>
        <p:spPr>
          <a:xfrm rot="10800000">
            <a:off x="6604723" y="3200994"/>
            <a:ext cx="331648" cy="296507"/>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rapezoid 48">
            <a:extLst>
              <a:ext uri="{FF2B5EF4-FFF2-40B4-BE49-F238E27FC236}">
                <a16:creationId xmlns:a16="http://schemas.microsoft.com/office/drawing/2014/main" id="{94C3529F-B69B-1F83-F24E-9284802D47DC}"/>
              </a:ext>
            </a:extLst>
          </p:cNvPr>
          <p:cNvSpPr/>
          <p:nvPr/>
        </p:nvSpPr>
        <p:spPr>
          <a:xfrm rot="10800000">
            <a:off x="3918179" y="5088420"/>
            <a:ext cx="753316" cy="559064"/>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63368F03-5428-88B1-E2B4-1D9BB8B23A01}"/>
              </a:ext>
            </a:extLst>
          </p:cNvPr>
          <p:cNvCxnSpPr>
            <a:cxnSpLocks/>
          </p:cNvCxnSpPr>
          <p:nvPr/>
        </p:nvCxnSpPr>
        <p:spPr>
          <a:xfrm flipH="1">
            <a:off x="2942189" y="5647485"/>
            <a:ext cx="1023367" cy="298484"/>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3" name="Arrow: Right 2">
            <a:extLst>
              <a:ext uri="{FF2B5EF4-FFF2-40B4-BE49-F238E27FC236}">
                <a16:creationId xmlns:a16="http://schemas.microsoft.com/office/drawing/2014/main" id="{96363063-12C7-9A94-30FA-3610A722A307}"/>
              </a:ext>
            </a:extLst>
          </p:cNvPr>
          <p:cNvSpPr/>
          <p:nvPr/>
        </p:nvSpPr>
        <p:spPr>
          <a:xfrm rot="2777650">
            <a:off x="3483263" y="2035238"/>
            <a:ext cx="382460" cy="308627"/>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AF6BA2F2-A17F-1252-59ED-A95F0B035717}"/>
              </a:ext>
            </a:extLst>
          </p:cNvPr>
          <p:cNvCxnSpPr>
            <a:cxnSpLocks/>
          </p:cNvCxnSpPr>
          <p:nvPr/>
        </p:nvCxnSpPr>
        <p:spPr>
          <a:xfrm flipH="1">
            <a:off x="3899695" y="2422805"/>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Arrow: Right 10">
            <a:extLst>
              <a:ext uri="{FF2B5EF4-FFF2-40B4-BE49-F238E27FC236}">
                <a16:creationId xmlns:a16="http://schemas.microsoft.com/office/drawing/2014/main" id="{A63D2D80-BEEE-5E4A-7CA9-39A1EBD3288C}"/>
              </a:ext>
            </a:extLst>
          </p:cNvPr>
          <p:cNvSpPr/>
          <p:nvPr/>
        </p:nvSpPr>
        <p:spPr>
          <a:xfrm rot="4632242">
            <a:off x="6279591" y="1588489"/>
            <a:ext cx="382460" cy="308627"/>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5560B3B2-56BC-AB07-4B08-478303346B3A}"/>
              </a:ext>
            </a:extLst>
          </p:cNvPr>
          <p:cNvSpPr/>
          <p:nvPr/>
        </p:nvSpPr>
        <p:spPr>
          <a:xfrm rot="4632242">
            <a:off x="6505313" y="2821677"/>
            <a:ext cx="382460" cy="308627"/>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F3FB5158-004F-DCF1-07FC-2B789AADA063}"/>
              </a:ext>
            </a:extLst>
          </p:cNvPr>
          <p:cNvSpPr/>
          <p:nvPr/>
        </p:nvSpPr>
        <p:spPr>
          <a:xfrm rot="8439495">
            <a:off x="10431114" y="2470174"/>
            <a:ext cx="382460" cy="308627"/>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96E11853-ABCF-39C3-86CD-056B760421BF}"/>
              </a:ext>
            </a:extLst>
          </p:cNvPr>
          <p:cNvCxnSpPr>
            <a:cxnSpLocks/>
          </p:cNvCxnSpPr>
          <p:nvPr/>
        </p:nvCxnSpPr>
        <p:spPr>
          <a:xfrm flipH="1">
            <a:off x="6364969" y="2059373"/>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FBF0074-E1EC-C105-8A84-7C311E7FAB36}"/>
              </a:ext>
            </a:extLst>
          </p:cNvPr>
          <p:cNvCxnSpPr>
            <a:cxnSpLocks/>
          </p:cNvCxnSpPr>
          <p:nvPr/>
        </p:nvCxnSpPr>
        <p:spPr>
          <a:xfrm flipH="1">
            <a:off x="6633616" y="3239882"/>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DADC5B4-D574-ABAD-560E-665F0F7D021E}"/>
              </a:ext>
            </a:extLst>
          </p:cNvPr>
          <p:cNvCxnSpPr>
            <a:cxnSpLocks/>
          </p:cNvCxnSpPr>
          <p:nvPr/>
        </p:nvCxnSpPr>
        <p:spPr>
          <a:xfrm flipH="1">
            <a:off x="10069598" y="2766689"/>
            <a:ext cx="307025" cy="218729"/>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BB83AE8-0B47-5C69-9DB6-23EFF8EBA5E8}"/>
              </a:ext>
            </a:extLst>
          </p:cNvPr>
          <p:cNvSpPr txBox="1"/>
          <p:nvPr/>
        </p:nvSpPr>
        <p:spPr>
          <a:xfrm>
            <a:off x="2070248" y="2029166"/>
            <a:ext cx="1630562" cy="400110"/>
          </a:xfrm>
          <a:prstGeom prst="rect">
            <a:avLst/>
          </a:prstGeom>
          <a:noFill/>
        </p:spPr>
        <p:txBody>
          <a:bodyPr wrap="square" rtlCol="0">
            <a:spAutoFit/>
          </a:bodyPr>
          <a:lstStyle/>
          <a:p>
            <a:r>
              <a:rPr lang="en-US" sz="2000" b="1" dirty="0">
                <a:latin typeface="Ink Free" panose="03080402000500000000" pitchFamily="66" charset="0"/>
              </a:rPr>
              <a:t>Inflow (I)</a:t>
            </a:r>
          </a:p>
        </p:txBody>
      </p:sp>
      <p:sp>
        <p:nvSpPr>
          <p:cNvPr id="19" name="TextBox 18">
            <a:extLst>
              <a:ext uri="{FF2B5EF4-FFF2-40B4-BE49-F238E27FC236}">
                <a16:creationId xmlns:a16="http://schemas.microsoft.com/office/drawing/2014/main" id="{826D2D1D-0AC7-CDD0-8A5E-D9D71C86F96C}"/>
              </a:ext>
            </a:extLst>
          </p:cNvPr>
          <p:cNvSpPr txBox="1"/>
          <p:nvPr/>
        </p:nvSpPr>
        <p:spPr>
          <a:xfrm>
            <a:off x="6672626" y="1473794"/>
            <a:ext cx="1630562" cy="400110"/>
          </a:xfrm>
          <a:prstGeom prst="rect">
            <a:avLst/>
          </a:prstGeom>
          <a:noFill/>
        </p:spPr>
        <p:txBody>
          <a:bodyPr wrap="square" rtlCol="0">
            <a:spAutoFit/>
          </a:bodyPr>
          <a:lstStyle/>
          <a:p>
            <a:r>
              <a:rPr lang="en-US" sz="2000" b="1" dirty="0">
                <a:latin typeface="Ink Free" panose="03080402000500000000" pitchFamily="66" charset="0"/>
              </a:rPr>
              <a:t>Inflow (I)</a:t>
            </a:r>
          </a:p>
        </p:txBody>
      </p:sp>
      <p:sp>
        <p:nvSpPr>
          <p:cNvPr id="20" name="TextBox 19">
            <a:extLst>
              <a:ext uri="{FF2B5EF4-FFF2-40B4-BE49-F238E27FC236}">
                <a16:creationId xmlns:a16="http://schemas.microsoft.com/office/drawing/2014/main" id="{49926041-CB26-75F6-2862-62AD5EE1C967}"/>
              </a:ext>
            </a:extLst>
          </p:cNvPr>
          <p:cNvSpPr txBox="1"/>
          <p:nvPr/>
        </p:nvSpPr>
        <p:spPr>
          <a:xfrm>
            <a:off x="6879339" y="2661986"/>
            <a:ext cx="1630562" cy="400110"/>
          </a:xfrm>
          <a:prstGeom prst="rect">
            <a:avLst/>
          </a:prstGeom>
          <a:noFill/>
        </p:spPr>
        <p:txBody>
          <a:bodyPr wrap="square" rtlCol="0">
            <a:spAutoFit/>
          </a:bodyPr>
          <a:lstStyle/>
          <a:p>
            <a:r>
              <a:rPr lang="en-US" sz="2000" b="1" dirty="0">
                <a:latin typeface="Ink Free" panose="03080402000500000000" pitchFamily="66" charset="0"/>
              </a:rPr>
              <a:t>Inflow (I)</a:t>
            </a:r>
          </a:p>
        </p:txBody>
      </p:sp>
      <p:sp>
        <p:nvSpPr>
          <p:cNvPr id="21" name="TextBox 20">
            <a:extLst>
              <a:ext uri="{FF2B5EF4-FFF2-40B4-BE49-F238E27FC236}">
                <a16:creationId xmlns:a16="http://schemas.microsoft.com/office/drawing/2014/main" id="{7961BB67-5119-4504-0EA2-D5381A964345}"/>
              </a:ext>
            </a:extLst>
          </p:cNvPr>
          <p:cNvSpPr txBox="1"/>
          <p:nvPr/>
        </p:nvSpPr>
        <p:spPr>
          <a:xfrm>
            <a:off x="9395518" y="2078047"/>
            <a:ext cx="1630562" cy="400110"/>
          </a:xfrm>
          <a:prstGeom prst="rect">
            <a:avLst/>
          </a:prstGeom>
          <a:noFill/>
        </p:spPr>
        <p:txBody>
          <a:bodyPr wrap="square" rtlCol="0">
            <a:spAutoFit/>
          </a:bodyPr>
          <a:lstStyle/>
          <a:p>
            <a:r>
              <a:rPr lang="en-US" sz="2000" b="1" dirty="0">
                <a:latin typeface="Ink Free" panose="03080402000500000000" pitchFamily="66" charset="0"/>
              </a:rPr>
              <a:t>Inflow (I)</a:t>
            </a:r>
          </a:p>
        </p:txBody>
      </p:sp>
      <p:sp>
        <p:nvSpPr>
          <p:cNvPr id="5" name="Arrow: Right 4">
            <a:extLst>
              <a:ext uri="{FF2B5EF4-FFF2-40B4-BE49-F238E27FC236}">
                <a16:creationId xmlns:a16="http://schemas.microsoft.com/office/drawing/2014/main" id="{E8CBC4B7-ED64-12C1-7F58-C360125EAF9C}"/>
              </a:ext>
            </a:extLst>
          </p:cNvPr>
          <p:cNvSpPr/>
          <p:nvPr/>
        </p:nvSpPr>
        <p:spPr>
          <a:xfrm rot="9854402">
            <a:off x="4608540" y="5328253"/>
            <a:ext cx="382460" cy="308627"/>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3D20832-99AA-5B45-5E88-8587DDC88EEA}"/>
              </a:ext>
            </a:extLst>
          </p:cNvPr>
          <p:cNvSpPr txBox="1"/>
          <p:nvPr/>
        </p:nvSpPr>
        <p:spPr>
          <a:xfrm>
            <a:off x="3610419" y="4670571"/>
            <a:ext cx="1630562" cy="400110"/>
          </a:xfrm>
          <a:prstGeom prst="rect">
            <a:avLst/>
          </a:prstGeom>
          <a:noFill/>
        </p:spPr>
        <p:txBody>
          <a:bodyPr wrap="square" rtlCol="0">
            <a:spAutoFit/>
          </a:bodyPr>
          <a:lstStyle/>
          <a:p>
            <a:r>
              <a:rPr lang="en-US" sz="2000" b="1" dirty="0">
                <a:latin typeface="Ink Free" panose="03080402000500000000" pitchFamily="66" charset="0"/>
              </a:rPr>
              <a:t>Inflow (I)</a:t>
            </a:r>
          </a:p>
        </p:txBody>
      </p:sp>
      <p:sp>
        <p:nvSpPr>
          <p:cNvPr id="9" name="TextBox 8">
            <a:extLst>
              <a:ext uri="{FF2B5EF4-FFF2-40B4-BE49-F238E27FC236}">
                <a16:creationId xmlns:a16="http://schemas.microsoft.com/office/drawing/2014/main" id="{361D5E3E-3034-D578-4D15-F41CE94966C3}"/>
              </a:ext>
            </a:extLst>
          </p:cNvPr>
          <p:cNvSpPr txBox="1"/>
          <p:nvPr/>
        </p:nvSpPr>
        <p:spPr>
          <a:xfrm>
            <a:off x="3453872" y="2437800"/>
            <a:ext cx="421925" cy="523220"/>
          </a:xfrm>
          <a:prstGeom prst="rect">
            <a:avLst/>
          </a:prstGeom>
          <a:noFill/>
        </p:spPr>
        <p:txBody>
          <a:bodyPr wrap="square" rtlCol="0">
            <a:spAutoFit/>
          </a:bodyPr>
          <a:lstStyle/>
          <a:p>
            <a:r>
              <a:rPr lang="en-US" sz="2800" b="1" dirty="0"/>
              <a:t>A</a:t>
            </a:r>
          </a:p>
        </p:txBody>
      </p:sp>
      <p:sp>
        <p:nvSpPr>
          <p:cNvPr id="10" name="TextBox 9">
            <a:extLst>
              <a:ext uri="{FF2B5EF4-FFF2-40B4-BE49-F238E27FC236}">
                <a16:creationId xmlns:a16="http://schemas.microsoft.com/office/drawing/2014/main" id="{128ACA94-4564-CBC9-5792-37E9D89D3DDA}"/>
              </a:ext>
            </a:extLst>
          </p:cNvPr>
          <p:cNvSpPr txBox="1"/>
          <p:nvPr/>
        </p:nvSpPr>
        <p:spPr>
          <a:xfrm>
            <a:off x="6171346" y="3216196"/>
            <a:ext cx="460618" cy="523220"/>
          </a:xfrm>
          <a:prstGeom prst="rect">
            <a:avLst/>
          </a:prstGeom>
          <a:noFill/>
        </p:spPr>
        <p:txBody>
          <a:bodyPr wrap="square" rtlCol="0">
            <a:spAutoFit/>
          </a:bodyPr>
          <a:lstStyle/>
          <a:p>
            <a:r>
              <a:rPr lang="en-US" sz="2800" b="1" dirty="0"/>
              <a:t>C</a:t>
            </a:r>
          </a:p>
        </p:txBody>
      </p:sp>
      <p:sp>
        <p:nvSpPr>
          <p:cNvPr id="12" name="TextBox 11">
            <a:extLst>
              <a:ext uri="{FF2B5EF4-FFF2-40B4-BE49-F238E27FC236}">
                <a16:creationId xmlns:a16="http://schemas.microsoft.com/office/drawing/2014/main" id="{D44EB9F1-6EF7-3250-F1F4-5F2F8924D441}"/>
              </a:ext>
            </a:extLst>
          </p:cNvPr>
          <p:cNvSpPr txBox="1"/>
          <p:nvPr/>
        </p:nvSpPr>
        <p:spPr>
          <a:xfrm>
            <a:off x="5941037" y="2043470"/>
            <a:ext cx="460618" cy="523220"/>
          </a:xfrm>
          <a:prstGeom prst="rect">
            <a:avLst/>
          </a:prstGeom>
          <a:noFill/>
        </p:spPr>
        <p:txBody>
          <a:bodyPr wrap="square" rtlCol="0">
            <a:spAutoFit/>
          </a:bodyPr>
          <a:lstStyle/>
          <a:p>
            <a:r>
              <a:rPr lang="en-US" sz="2800" b="1" dirty="0"/>
              <a:t>B</a:t>
            </a:r>
          </a:p>
        </p:txBody>
      </p:sp>
      <p:sp>
        <p:nvSpPr>
          <p:cNvPr id="22" name="TextBox 21">
            <a:extLst>
              <a:ext uri="{FF2B5EF4-FFF2-40B4-BE49-F238E27FC236}">
                <a16:creationId xmlns:a16="http://schemas.microsoft.com/office/drawing/2014/main" id="{3D720DD2-0410-3CEF-CCF8-D02AB58F3723}"/>
              </a:ext>
            </a:extLst>
          </p:cNvPr>
          <p:cNvSpPr txBox="1"/>
          <p:nvPr/>
        </p:nvSpPr>
        <p:spPr>
          <a:xfrm>
            <a:off x="4064527" y="4343469"/>
            <a:ext cx="460618" cy="523220"/>
          </a:xfrm>
          <a:prstGeom prst="rect">
            <a:avLst/>
          </a:prstGeom>
          <a:noFill/>
        </p:spPr>
        <p:txBody>
          <a:bodyPr wrap="square" rtlCol="0">
            <a:spAutoFit/>
          </a:bodyPr>
          <a:lstStyle/>
          <a:p>
            <a:r>
              <a:rPr lang="en-US" sz="2800" b="1" dirty="0"/>
              <a:t>E</a:t>
            </a:r>
          </a:p>
        </p:txBody>
      </p:sp>
      <p:sp>
        <p:nvSpPr>
          <p:cNvPr id="23" name="TextBox 22">
            <a:extLst>
              <a:ext uri="{FF2B5EF4-FFF2-40B4-BE49-F238E27FC236}">
                <a16:creationId xmlns:a16="http://schemas.microsoft.com/office/drawing/2014/main" id="{3F257493-CE6B-C96A-DF40-7BF8665B3063}"/>
              </a:ext>
            </a:extLst>
          </p:cNvPr>
          <p:cNvSpPr txBox="1"/>
          <p:nvPr/>
        </p:nvSpPr>
        <p:spPr>
          <a:xfrm>
            <a:off x="10401246" y="2848772"/>
            <a:ext cx="460618" cy="523220"/>
          </a:xfrm>
          <a:prstGeom prst="rect">
            <a:avLst/>
          </a:prstGeom>
          <a:noFill/>
        </p:spPr>
        <p:txBody>
          <a:bodyPr wrap="square" rtlCol="0">
            <a:spAutoFit/>
          </a:bodyPr>
          <a:lstStyle/>
          <a:p>
            <a:r>
              <a:rPr lang="en-US" sz="2800" b="1" dirty="0"/>
              <a:t>D</a:t>
            </a:r>
          </a:p>
        </p:txBody>
      </p:sp>
      <p:cxnSp>
        <p:nvCxnSpPr>
          <p:cNvPr id="24" name="Straight Connector 23">
            <a:extLst>
              <a:ext uri="{FF2B5EF4-FFF2-40B4-BE49-F238E27FC236}">
                <a16:creationId xmlns:a16="http://schemas.microsoft.com/office/drawing/2014/main" id="{E0F846BE-C13F-939E-681D-F9999042A5F9}"/>
              </a:ext>
            </a:extLst>
          </p:cNvPr>
          <p:cNvCxnSpPr>
            <a:cxnSpLocks/>
          </p:cNvCxnSpPr>
          <p:nvPr/>
        </p:nvCxnSpPr>
        <p:spPr>
          <a:xfrm flipH="1">
            <a:off x="4073093" y="5110558"/>
            <a:ext cx="551024" cy="50694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Arrow: Right 27">
            <a:extLst>
              <a:ext uri="{FF2B5EF4-FFF2-40B4-BE49-F238E27FC236}">
                <a16:creationId xmlns:a16="http://schemas.microsoft.com/office/drawing/2014/main" id="{43055064-8ECD-22B2-2A58-E2422C113999}"/>
              </a:ext>
            </a:extLst>
          </p:cNvPr>
          <p:cNvSpPr/>
          <p:nvPr/>
        </p:nvSpPr>
        <p:spPr>
          <a:xfrm rot="9739287">
            <a:off x="2393887" y="5710913"/>
            <a:ext cx="640819" cy="470111"/>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AAFD7B2-055C-045D-85F4-D5C8A9A39E8B}"/>
              </a:ext>
            </a:extLst>
          </p:cNvPr>
          <p:cNvSpPr txBox="1"/>
          <p:nvPr/>
        </p:nvSpPr>
        <p:spPr>
          <a:xfrm>
            <a:off x="1665968" y="5014009"/>
            <a:ext cx="1809434" cy="707886"/>
          </a:xfrm>
          <a:prstGeom prst="rect">
            <a:avLst/>
          </a:prstGeom>
          <a:noFill/>
        </p:spPr>
        <p:txBody>
          <a:bodyPr wrap="square" rtlCol="0">
            <a:spAutoFit/>
          </a:bodyPr>
          <a:lstStyle/>
          <a:p>
            <a:r>
              <a:rPr lang="en-US" sz="2000" b="1" dirty="0">
                <a:latin typeface="Ink Free" panose="03080402000500000000" pitchFamily="66" charset="0"/>
              </a:rPr>
              <a:t>Observed regulated flow</a:t>
            </a:r>
          </a:p>
        </p:txBody>
      </p:sp>
      <p:sp>
        <p:nvSpPr>
          <p:cNvPr id="31" name="TextBox 30">
            <a:extLst>
              <a:ext uri="{FF2B5EF4-FFF2-40B4-BE49-F238E27FC236}">
                <a16:creationId xmlns:a16="http://schemas.microsoft.com/office/drawing/2014/main" id="{B8D674A0-EC11-6A2B-F884-07CC5E47A419}"/>
              </a:ext>
            </a:extLst>
          </p:cNvPr>
          <p:cNvSpPr txBox="1"/>
          <p:nvPr/>
        </p:nvSpPr>
        <p:spPr>
          <a:xfrm>
            <a:off x="7965959" y="4565842"/>
            <a:ext cx="1429559" cy="400110"/>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Local flows</a:t>
            </a:r>
          </a:p>
        </p:txBody>
      </p:sp>
      <p:sp>
        <p:nvSpPr>
          <p:cNvPr id="33" name="Arrow: Right 32">
            <a:extLst>
              <a:ext uri="{FF2B5EF4-FFF2-40B4-BE49-F238E27FC236}">
                <a16:creationId xmlns:a16="http://schemas.microsoft.com/office/drawing/2014/main" id="{8B5C4F31-09D6-3A9F-682C-310FE1FB27B9}"/>
              </a:ext>
            </a:extLst>
          </p:cNvPr>
          <p:cNvSpPr/>
          <p:nvPr/>
        </p:nvSpPr>
        <p:spPr>
          <a:xfrm rot="10800000">
            <a:off x="7201491" y="4657792"/>
            <a:ext cx="764467" cy="236381"/>
          </a:xfrm>
          <a:prstGeom prst="rightArrow">
            <a:avLst/>
          </a:prstGeom>
          <a:solidFill>
            <a:srgbClr val="FF0000"/>
          </a:solidFill>
          <a:ln w="9525">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97BB3AA7-5CD0-453E-C8AB-CADFDC7BB757}"/>
              </a:ext>
            </a:extLst>
          </p:cNvPr>
          <p:cNvSpPr>
            <a:spLocks noGrp="1"/>
          </p:cNvSpPr>
          <p:nvPr>
            <p:ph type="sldNum" sz="quarter" idx="12"/>
          </p:nvPr>
        </p:nvSpPr>
        <p:spPr/>
        <p:txBody>
          <a:bodyPr/>
          <a:lstStyle/>
          <a:p>
            <a:fld id="{5F6E19EC-C981-4348-A588-FAD292F64A47}" type="slidenum">
              <a:rPr lang="en-US" smtClean="0"/>
              <a:t>42</a:t>
            </a:fld>
            <a:endParaRPr lang="en-US"/>
          </a:p>
        </p:txBody>
      </p:sp>
      <p:sp>
        <p:nvSpPr>
          <p:cNvPr id="7" name="Arrow: Right 6">
            <a:extLst>
              <a:ext uri="{FF2B5EF4-FFF2-40B4-BE49-F238E27FC236}">
                <a16:creationId xmlns:a16="http://schemas.microsoft.com/office/drawing/2014/main" id="{A8BB0982-1DE1-0B5B-7BA6-D6D39F3FD006}"/>
              </a:ext>
            </a:extLst>
          </p:cNvPr>
          <p:cNvSpPr/>
          <p:nvPr/>
        </p:nvSpPr>
        <p:spPr>
          <a:xfrm rot="10800000">
            <a:off x="8198955" y="3952254"/>
            <a:ext cx="764467" cy="236381"/>
          </a:xfrm>
          <a:prstGeom prst="rightArrow">
            <a:avLst/>
          </a:prstGeom>
          <a:solidFill>
            <a:srgbClr val="CC99FF"/>
          </a:solidFill>
          <a:ln w="9525">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7" name="Arrow: Right 26">
            <a:extLst>
              <a:ext uri="{FF2B5EF4-FFF2-40B4-BE49-F238E27FC236}">
                <a16:creationId xmlns:a16="http://schemas.microsoft.com/office/drawing/2014/main" id="{BF2919D6-A94E-359A-49D1-BC6628F66607}"/>
              </a:ext>
            </a:extLst>
          </p:cNvPr>
          <p:cNvSpPr/>
          <p:nvPr/>
        </p:nvSpPr>
        <p:spPr>
          <a:xfrm>
            <a:off x="8513165" y="3952254"/>
            <a:ext cx="764467" cy="236381"/>
          </a:xfrm>
          <a:prstGeom prst="rightArrow">
            <a:avLst/>
          </a:prstGeom>
          <a:solidFill>
            <a:srgbClr val="CC99FF"/>
          </a:solidFill>
          <a:ln w="9525">
            <a:solidFill>
              <a:schemeClr val="tx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C0C8B790-D40B-ABCB-6984-530654B1A02D}"/>
              </a:ext>
            </a:extLst>
          </p:cNvPr>
          <p:cNvSpPr txBox="1"/>
          <p:nvPr/>
        </p:nvSpPr>
        <p:spPr>
          <a:xfrm>
            <a:off x="9325063" y="3890094"/>
            <a:ext cx="1429559" cy="400110"/>
          </a:xfrm>
          <a:prstGeom prst="rect">
            <a:avLst/>
          </a:prstGeom>
          <a:noFill/>
        </p:spPr>
        <p:txBody>
          <a:bodyPr wrap="square" rtlCol="0">
            <a:spAutoFit/>
          </a:bodyPr>
          <a:lstStyle/>
          <a:p>
            <a:r>
              <a:rPr lang="en-US" sz="2000" b="1" dirty="0">
                <a:solidFill>
                  <a:srgbClr val="7030A0"/>
                </a:solidFill>
                <a:latin typeface="Ink Free" panose="03080402000500000000" pitchFamily="66" charset="0"/>
              </a:rPr>
              <a:t>Diversions</a:t>
            </a:r>
          </a:p>
        </p:txBody>
      </p:sp>
    </p:spTree>
    <p:extLst>
      <p:ext uri="{BB962C8B-B14F-4D97-AF65-F5344CB8AC3E}">
        <p14:creationId xmlns:p14="http://schemas.microsoft.com/office/powerpoint/2010/main" val="419638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7" grpId="0" animBg="1"/>
      <p:bldP spid="27" grpId="0" animBg="1"/>
      <p:bldP spid="3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0F298-68F2-2C00-15A5-542CA9B60617}"/>
              </a:ext>
            </a:extLst>
          </p:cNvPr>
          <p:cNvSpPr>
            <a:spLocks noGrp="1"/>
          </p:cNvSpPr>
          <p:nvPr>
            <p:ph type="title"/>
          </p:nvPr>
        </p:nvSpPr>
        <p:spPr/>
        <p:txBody>
          <a:bodyPr/>
          <a:lstStyle/>
          <a:p>
            <a:r>
              <a:rPr lang="en-US" dirty="0"/>
              <a:t>Method 4: Simple Hydrologic Routing</a:t>
            </a:r>
          </a:p>
        </p:txBody>
      </p:sp>
      <p:sp>
        <p:nvSpPr>
          <p:cNvPr id="3" name="Content Placeholder 2">
            <a:extLst>
              <a:ext uri="{FF2B5EF4-FFF2-40B4-BE49-F238E27FC236}">
                <a16:creationId xmlns:a16="http://schemas.microsoft.com/office/drawing/2014/main" id="{7E6092F9-403B-8BE7-76FB-82ABA70A7A6A}"/>
              </a:ext>
            </a:extLst>
          </p:cNvPr>
          <p:cNvSpPr>
            <a:spLocks noGrp="1"/>
          </p:cNvSpPr>
          <p:nvPr>
            <p:ph idx="1"/>
          </p:nvPr>
        </p:nvSpPr>
        <p:spPr/>
        <p:txBody>
          <a:bodyPr/>
          <a:lstStyle/>
          <a:p>
            <a:pPr marL="514350" indent="-514350">
              <a:buAutoNum type="arabicParenR"/>
            </a:pPr>
            <a:r>
              <a:rPr lang="en-US" dirty="0"/>
              <a:t>Route reservoir outflow</a:t>
            </a:r>
          </a:p>
          <a:p>
            <a:pPr marL="514350" indent="-514350">
              <a:buAutoNum type="arabicParenR"/>
            </a:pPr>
            <a:r>
              <a:rPr lang="en-US" dirty="0"/>
              <a:t>Route reservoir inflow</a:t>
            </a:r>
          </a:p>
          <a:p>
            <a:pPr marL="514350" indent="-514350">
              <a:buAutoNum type="arabicParenR"/>
            </a:pPr>
            <a:r>
              <a:rPr lang="en-US" dirty="0"/>
              <a:t>Calculate local flow hydrograph</a:t>
            </a:r>
          </a:p>
          <a:p>
            <a:pPr marL="514350" indent="-514350">
              <a:buAutoNum type="arabicParenR"/>
            </a:pPr>
            <a:endParaRPr lang="en-US" dirty="0"/>
          </a:p>
          <a:p>
            <a:pPr marL="514350" indent="-514350">
              <a:buAutoNum type="arabicParenR"/>
            </a:pPr>
            <a:r>
              <a:rPr lang="en-US" dirty="0"/>
              <a:t>Calculate unregulated flow hydrograph</a:t>
            </a:r>
          </a:p>
          <a:p>
            <a:endParaRPr lang="en-US" dirty="0"/>
          </a:p>
        </p:txBody>
      </p:sp>
      <p:sp>
        <p:nvSpPr>
          <p:cNvPr id="4" name="Content Placeholder 2">
            <a:extLst>
              <a:ext uri="{FF2B5EF4-FFF2-40B4-BE49-F238E27FC236}">
                <a16:creationId xmlns:a16="http://schemas.microsoft.com/office/drawing/2014/main" id="{683E7AB4-8BC4-6A8E-1D7C-4E2507B4C41B}"/>
              </a:ext>
            </a:extLst>
          </p:cNvPr>
          <p:cNvSpPr txBox="1">
            <a:spLocks/>
          </p:cNvSpPr>
          <p:nvPr/>
        </p:nvSpPr>
        <p:spPr>
          <a:xfrm>
            <a:off x="2274180" y="3276142"/>
            <a:ext cx="8376448" cy="642514"/>
          </a:xfrm>
          <a:prstGeom prst="rect">
            <a:avLst/>
          </a:prstGeom>
          <a:ln w="19050">
            <a:noFill/>
          </a:ln>
        </p:spPr>
        <p:txBody>
          <a:bodyPr vert="horz" lIns="91440" tIns="45720" rIns="91440" bIns="45720" rtlCol="0" anchor="ct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FF0000"/>
                </a:solidFill>
                <a:latin typeface="Ink Free" panose="03080402000500000000" pitchFamily="66" charset="0"/>
                <a:ea typeface="Cambria Math" panose="02040503050406030204" pitchFamily="18" charset="0"/>
              </a:rPr>
              <a:t>Local Flow = Observed Flow – Routed Reservoir Outflow</a:t>
            </a:r>
          </a:p>
        </p:txBody>
      </p:sp>
      <p:sp>
        <p:nvSpPr>
          <p:cNvPr id="6" name="Content Placeholder 2">
            <a:extLst>
              <a:ext uri="{FF2B5EF4-FFF2-40B4-BE49-F238E27FC236}">
                <a16:creationId xmlns:a16="http://schemas.microsoft.com/office/drawing/2014/main" id="{447FB870-92BA-1140-DEDD-92845C99A044}"/>
              </a:ext>
            </a:extLst>
          </p:cNvPr>
          <p:cNvSpPr txBox="1">
            <a:spLocks/>
          </p:cNvSpPr>
          <p:nvPr/>
        </p:nvSpPr>
        <p:spPr>
          <a:xfrm>
            <a:off x="2274180" y="4347680"/>
            <a:ext cx="8376448" cy="642514"/>
          </a:xfrm>
          <a:prstGeom prst="rect">
            <a:avLst/>
          </a:prstGeom>
          <a:ln w="19050">
            <a:noFill/>
          </a:ln>
        </p:spPr>
        <p:txBody>
          <a:bodyPr vert="horz" lIns="91440" tIns="45720" rIns="91440" bIns="45720" rtlCol="0" anchor="ct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rgbClr val="FF0000"/>
                </a:solidFill>
                <a:latin typeface="Ink Free" panose="03080402000500000000" pitchFamily="66" charset="0"/>
                <a:ea typeface="Cambria Math" panose="02040503050406030204" pitchFamily="18" charset="0"/>
              </a:rPr>
              <a:t>Unregulated Flow = Local Flow + Routed Reservoir Inflow</a:t>
            </a:r>
          </a:p>
        </p:txBody>
      </p:sp>
      <p:sp>
        <p:nvSpPr>
          <p:cNvPr id="5" name="Slide Number Placeholder 4">
            <a:extLst>
              <a:ext uri="{FF2B5EF4-FFF2-40B4-BE49-F238E27FC236}">
                <a16:creationId xmlns:a16="http://schemas.microsoft.com/office/drawing/2014/main" id="{ACB017D1-C931-D66E-B7C3-AF7DA2C3A9AB}"/>
              </a:ext>
            </a:extLst>
          </p:cNvPr>
          <p:cNvSpPr>
            <a:spLocks noGrp="1"/>
          </p:cNvSpPr>
          <p:nvPr>
            <p:ph type="sldNum" sz="quarter" idx="12"/>
          </p:nvPr>
        </p:nvSpPr>
        <p:spPr/>
        <p:txBody>
          <a:bodyPr/>
          <a:lstStyle/>
          <a:p>
            <a:fld id="{5F6E19EC-C981-4348-A588-FAD292F64A47}" type="slidenum">
              <a:rPr lang="en-US" smtClean="0"/>
              <a:t>43</a:t>
            </a:fld>
            <a:endParaRPr lang="en-US"/>
          </a:p>
        </p:txBody>
      </p:sp>
    </p:spTree>
    <p:extLst>
      <p:ext uri="{BB962C8B-B14F-4D97-AF65-F5344CB8AC3E}">
        <p14:creationId xmlns:p14="http://schemas.microsoft.com/office/powerpoint/2010/main" val="3878760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6" grpId="0" uiExpand="1"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76E6D-6E20-2C35-C6FC-3215BE3CAC81}"/>
              </a:ext>
            </a:extLst>
          </p:cNvPr>
          <p:cNvSpPr>
            <a:spLocks noGrp="1"/>
          </p:cNvSpPr>
          <p:nvPr>
            <p:ph type="title"/>
          </p:nvPr>
        </p:nvSpPr>
        <p:spPr/>
        <p:txBody>
          <a:bodyPr/>
          <a:lstStyle/>
          <a:p>
            <a:r>
              <a:rPr lang="en-US" dirty="0"/>
              <a:t>Method 4: Simple Hydrologic Routing</a:t>
            </a:r>
          </a:p>
        </p:txBody>
      </p:sp>
      <p:pic>
        <p:nvPicPr>
          <p:cNvPr id="1026" name="Picture 2">
            <a:extLst>
              <a:ext uri="{FF2B5EF4-FFF2-40B4-BE49-F238E27FC236}">
                <a16:creationId xmlns:a16="http://schemas.microsoft.com/office/drawing/2014/main" id="{6FA84AC7-377E-8B6D-F989-7E892B4C06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7636" y="1813167"/>
            <a:ext cx="2139034" cy="3554493"/>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6E1C6AAD-9253-6626-2391-46A14933B628}"/>
              </a:ext>
            </a:extLst>
          </p:cNvPr>
          <p:cNvSpPr/>
          <p:nvPr/>
        </p:nvSpPr>
        <p:spPr>
          <a:xfrm rot="5400000">
            <a:off x="2714879" y="2110865"/>
            <a:ext cx="533538" cy="39676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C359581-A63C-BD06-AF2D-F3C8D6FDB914}"/>
              </a:ext>
            </a:extLst>
          </p:cNvPr>
          <p:cNvSpPr txBox="1"/>
          <p:nvPr/>
        </p:nvSpPr>
        <p:spPr>
          <a:xfrm>
            <a:off x="3169558" y="1955302"/>
            <a:ext cx="1809434" cy="707886"/>
          </a:xfrm>
          <a:prstGeom prst="rect">
            <a:avLst/>
          </a:prstGeom>
          <a:noFill/>
        </p:spPr>
        <p:txBody>
          <a:bodyPr wrap="square" rtlCol="0">
            <a:spAutoFit/>
          </a:bodyPr>
          <a:lstStyle/>
          <a:p>
            <a:r>
              <a:rPr lang="en-US" sz="2000" b="1" dirty="0">
                <a:latin typeface="Ink Free" panose="03080402000500000000" pitchFamily="66" charset="0"/>
              </a:rPr>
              <a:t>Reservoir Outflow (</a:t>
            </a:r>
            <a:r>
              <a:rPr lang="en-US" sz="2000" b="1" dirty="0" err="1">
                <a:latin typeface="Ink Free" panose="03080402000500000000" pitchFamily="66" charset="0"/>
              </a:rPr>
              <a:t>F</a:t>
            </a:r>
            <a:r>
              <a:rPr lang="en-US" sz="2000" b="1" baseline="-25000" dirty="0" err="1">
                <a:latin typeface="Ink Free" panose="03080402000500000000" pitchFamily="66" charset="0"/>
              </a:rPr>
              <a:t>out</a:t>
            </a:r>
            <a:r>
              <a:rPr lang="en-US" sz="2000" b="1" dirty="0">
                <a:latin typeface="Ink Free" panose="03080402000500000000" pitchFamily="66" charset="0"/>
              </a:rPr>
              <a:t>)</a:t>
            </a:r>
          </a:p>
        </p:txBody>
      </p:sp>
      <p:sp>
        <p:nvSpPr>
          <p:cNvPr id="7" name="Arrow: Right 6">
            <a:extLst>
              <a:ext uri="{FF2B5EF4-FFF2-40B4-BE49-F238E27FC236}">
                <a16:creationId xmlns:a16="http://schemas.microsoft.com/office/drawing/2014/main" id="{94004311-873A-551F-C205-156F0F0291E6}"/>
              </a:ext>
            </a:extLst>
          </p:cNvPr>
          <p:cNvSpPr/>
          <p:nvPr/>
        </p:nvSpPr>
        <p:spPr>
          <a:xfrm rot="5400000">
            <a:off x="3227353" y="5463743"/>
            <a:ext cx="533538" cy="396760"/>
          </a:xfrm>
          <a:prstGeom prst="rightArrow">
            <a:avLst/>
          </a:prstGeom>
          <a:solidFill>
            <a:srgbClr val="0070C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8D2A809-F2F4-FDA1-A07B-A7FF00C8836B}"/>
              </a:ext>
            </a:extLst>
          </p:cNvPr>
          <p:cNvSpPr txBox="1"/>
          <p:nvPr/>
        </p:nvSpPr>
        <p:spPr>
          <a:xfrm>
            <a:off x="3766959" y="5196401"/>
            <a:ext cx="1809434" cy="1015663"/>
          </a:xfrm>
          <a:prstGeom prst="rect">
            <a:avLst/>
          </a:prstGeom>
          <a:noFill/>
        </p:spPr>
        <p:txBody>
          <a:bodyPr wrap="square" rtlCol="0">
            <a:spAutoFit/>
          </a:bodyPr>
          <a:lstStyle/>
          <a:p>
            <a:r>
              <a:rPr lang="en-US" sz="2000" b="1" dirty="0">
                <a:latin typeface="Ink Free" panose="03080402000500000000" pitchFamily="66" charset="0"/>
              </a:rPr>
              <a:t>Routed</a:t>
            </a:r>
          </a:p>
          <a:p>
            <a:r>
              <a:rPr lang="en-US" sz="2000" b="1" dirty="0">
                <a:latin typeface="Ink Free" panose="03080402000500000000" pitchFamily="66" charset="0"/>
              </a:rPr>
              <a:t>Reservoir</a:t>
            </a:r>
          </a:p>
          <a:p>
            <a:r>
              <a:rPr lang="en-US" sz="2000" b="1" dirty="0">
                <a:latin typeface="Ink Free" panose="03080402000500000000" pitchFamily="66" charset="0"/>
              </a:rPr>
              <a:t>Outflow (R</a:t>
            </a:r>
            <a:r>
              <a:rPr lang="en-US" sz="2000" b="1" baseline="-25000" dirty="0">
                <a:latin typeface="Ink Free" panose="03080402000500000000" pitchFamily="66" charset="0"/>
              </a:rPr>
              <a:t>out</a:t>
            </a:r>
            <a:r>
              <a:rPr lang="en-US" sz="2000" b="1" dirty="0">
                <a:latin typeface="Ink Free" panose="03080402000500000000" pitchFamily="66" charset="0"/>
              </a:rPr>
              <a:t>)</a:t>
            </a:r>
          </a:p>
        </p:txBody>
      </p:sp>
      <p:pic>
        <p:nvPicPr>
          <p:cNvPr id="9" name="Picture 2">
            <a:extLst>
              <a:ext uri="{FF2B5EF4-FFF2-40B4-BE49-F238E27FC236}">
                <a16:creationId xmlns:a16="http://schemas.microsoft.com/office/drawing/2014/main" id="{E6193B7C-5B03-2ABE-10DC-EE3934F033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560" y="1955302"/>
            <a:ext cx="2139034" cy="3554493"/>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Right 11">
            <a:extLst>
              <a:ext uri="{FF2B5EF4-FFF2-40B4-BE49-F238E27FC236}">
                <a16:creationId xmlns:a16="http://schemas.microsoft.com/office/drawing/2014/main" id="{7AE263D8-3708-9947-B082-DD69528B2F59}"/>
              </a:ext>
            </a:extLst>
          </p:cNvPr>
          <p:cNvSpPr/>
          <p:nvPr/>
        </p:nvSpPr>
        <p:spPr>
          <a:xfrm rot="5400000">
            <a:off x="2756136" y="5463743"/>
            <a:ext cx="533538" cy="39676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C7AC8C8-3CEC-647B-3174-ED72131DC958}"/>
              </a:ext>
            </a:extLst>
          </p:cNvPr>
          <p:cNvSpPr txBox="1"/>
          <p:nvPr/>
        </p:nvSpPr>
        <p:spPr>
          <a:xfrm>
            <a:off x="1347047" y="5308180"/>
            <a:ext cx="1437878" cy="707886"/>
          </a:xfrm>
          <a:prstGeom prst="rect">
            <a:avLst/>
          </a:prstGeom>
          <a:noFill/>
        </p:spPr>
        <p:txBody>
          <a:bodyPr wrap="square" rtlCol="0">
            <a:spAutoFit/>
          </a:bodyPr>
          <a:lstStyle/>
          <a:p>
            <a:pPr algn="r"/>
            <a:r>
              <a:rPr lang="en-US" sz="2000" b="1" dirty="0">
                <a:latin typeface="Ink Free" panose="03080402000500000000" pitchFamily="66" charset="0"/>
              </a:rPr>
              <a:t>Observed Flow (F</a:t>
            </a:r>
            <a:r>
              <a:rPr lang="en-US" sz="2000" b="1" baseline="-25000" dirty="0">
                <a:latin typeface="Ink Free" panose="03080402000500000000" pitchFamily="66" charset="0"/>
              </a:rPr>
              <a:t>obs</a:t>
            </a:r>
            <a:r>
              <a:rPr lang="en-US" sz="2000" b="1" dirty="0">
                <a:latin typeface="Ink Free" panose="03080402000500000000" pitchFamily="66" charset="0"/>
              </a:rPr>
              <a:t>)</a:t>
            </a:r>
          </a:p>
        </p:txBody>
      </p:sp>
      <p:sp>
        <p:nvSpPr>
          <p:cNvPr id="14" name="Arrow: Right 13">
            <a:extLst>
              <a:ext uri="{FF2B5EF4-FFF2-40B4-BE49-F238E27FC236}">
                <a16:creationId xmlns:a16="http://schemas.microsoft.com/office/drawing/2014/main" id="{BF3DEE70-DA9A-DF89-4D41-91B2739E051A}"/>
              </a:ext>
            </a:extLst>
          </p:cNvPr>
          <p:cNvSpPr/>
          <p:nvPr/>
        </p:nvSpPr>
        <p:spPr>
          <a:xfrm rot="5400000">
            <a:off x="7875839" y="2119681"/>
            <a:ext cx="533538" cy="396760"/>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B9D2EE5-8223-DE8C-8A2F-CFC0A48E3B7A}"/>
              </a:ext>
            </a:extLst>
          </p:cNvPr>
          <p:cNvSpPr txBox="1"/>
          <p:nvPr/>
        </p:nvSpPr>
        <p:spPr>
          <a:xfrm>
            <a:off x="8389170" y="1964118"/>
            <a:ext cx="1809434" cy="707886"/>
          </a:xfrm>
          <a:prstGeom prst="rect">
            <a:avLst/>
          </a:prstGeom>
          <a:noFill/>
        </p:spPr>
        <p:txBody>
          <a:bodyPr wrap="square" rtlCol="0">
            <a:spAutoFit/>
          </a:bodyPr>
          <a:lstStyle/>
          <a:p>
            <a:r>
              <a:rPr lang="en-US" sz="2000" b="1" dirty="0">
                <a:latin typeface="Ink Free" panose="03080402000500000000" pitchFamily="66" charset="0"/>
              </a:rPr>
              <a:t>Calculated</a:t>
            </a:r>
          </a:p>
          <a:p>
            <a:r>
              <a:rPr lang="en-US" sz="2000" b="1" dirty="0">
                <a:latin typeface="Ink Free" panose="03080402000500000000" pitchFamily="66" charset="0"/>
              </a:rPr>
              <a:t>Inflow (F</a:t>
            </a:r>
            <a:r>
              <a:rPr lang="en-US" sz="2000" b="1" baseline="-25000" dirty="0">
                <a:latin typeface="Ink Free" panose="03080402000500000000" pitchFamily="66" charset="0"/>
              </a:rPr>
              <a:t>in</a:t>
            </a:r>
            <a:r>
              <a:rPr lang="en-US" sz="2000" b="1" dirty="0">
                <a:latin typeface="Ink Free" panose="03080402000500000000" pitchFamily="66" charset="0"/>
              </a:rPr>
              <a:t>)</a:t>
            </a:r>
          </a:p>
        </p:txBody>
      </p:sp>
      <p:sp>
        <p:nvSpPr>
          <p:cNvPr id="16" name="Arrow: Right 15">
            <a:extLst>
              <a:ext uri="{FF2B5EF4-FFF2-40B4-BE49-F238E27FC236}">
                <a16:creationId xmlns:a16="http://schemas.microsoft.com/office/drawing/2014/main" id="{4A988321-B90A-EC97-92E0-40057D38C382}"/>
              </a:ext>
            </a:extLst>
          </p:cNvPr>
          <p:cNvSpPr/>
          <p:nvPr/>
        </p:nvSpPr>
        <p:spPr>
          <a:xfrm rot="5400000">
            <a:off x="8033743" y="5605879"/>
            <a:ext cx="533538" cy="396760"/>
          </a:xfrm>
          <a:prstGeom prst="rightArrow">
            <a:avLst/>
          </a:prstGeom>
          <a:solidFill>
            <a:srgbClr val="FF000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64ED3C8-782D-00D2-C2D2-05AE2E659A87}"/>
              </a:ext>
            </a:extLst>
          </p:cNvPr>
          <p:cNvSpPr txBox="1"/>
          <p:nvPr/>
        </p:nvSpPr>
        <p:spPr>
          <a:xfrm>
            <a:off x="6393490" y="5450316"/>
            <a:ext cx="1669042" cy="707886"/>
          </a:xfrm>
          <a:prstGeom prst="rect">
            <a:avLst/>
          </a:prstGeom>
          <a:noFill/>
        </p:spPr>
        <p:txBody>
          <a:bodyPr wrap="square" rtlCol="0">
            <a:spAutoFit/>
          </a:bodyPr>
          <a:lstStyle/>
          <a:p>
            <a:pPr algn="r"/>
            <a:r>
              <a:rPr lang="en-US" sz="2000" b="1" dirty="0">
                <a:latin typeface="Ink Free" panose="03080402000500000000" pitchFamily="66" charset="0"/>
              </a:rPr>
              <a:t>Unregulated Flow (</a:t>
            </a:r>
            <a:r>
              <a:rPr lang="en-US" sz="2000" b="1" dirty="0" err="1">
                <a:latin typeface="Ink Free" panose="03080402000500000000" pitchFamily="66" charset="0"/>
              </a:rPr>
              <a:t>F</a:t>
            </a:r>
            <a:r>
              <a:rPr lang="en-US" sz="2000" b="1" baseline="-25000" dirty="0" err="1">
                <a:latin typeface="Ink Free" panose="03080402000500000000" pitchFamily="66" charset="0"/>
              </a:rPr>
              <a:t>unreg</a:t>
            </a:r>
            <a:r>
              <a:rPr lang="en-US" sz="2000" b="1" dirty="0">
                <a:latin typeface="Ink Free" panose="03080402000500000000" pitchFamily="66" charset="0"/>
              </a:rPr>
              <a:t>)</a:t>
            </a:r>
          </a:p>
        </p:txBody>
      </p:sp>
      <p:sp>
        <p:nvSpPr>
          <p:cNvPr id="18" name="Arrow: Right 17">
            <a:extLst>
              <a:ext uri="{FF2B5EF4-FFF2-40B4-BE49-F238E27FC236}">
                <a16:creationId xmlns:a16="http://schemas.microsoft.com/office/drawing/2014/main" id="{E45EBA17-9F96-5AA1-24D5-18DFEDF1C61F}"/>
              </a:ext>
            </a:extLst>
          </p:cNvPr>
          <p:cNvSpPr/>
          <p:nvPr/>
        </p:nvSpPr>
        <p:spPr>
          <a:xfrm rot="5400000">
            <a:off x="8512588" y="5605879"/>
            <a:ext cx="533538" cy="396760"/>
          </a:xfrm>
          <a:prstGeom prst="rightArrow">
            <a:avLst/>
          </a:prstGeom>
          <a:solidFill>
            <a:srgbClr val="0070C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976E0DF-8887-6A77-B5D0-015DAEE9AEB3}"/>
              </a:ext>
            </a:extLst>
          </p:cNvPr>
          <p:cNvSpPr txBox="1"/>
          <p:nvPr/>
        </p:nvSpPr>
        <p:spPr>
          <a:xfrm>
            <a:off x="9052194" y="5338537"/>
            <a:ext cx="1809434" cy="1015663"/>
          </a:xfrm>
          <a:prstGeom prst="rect">
            <a:avLst/>
          </a:prstGeom>
          <a:noFill/>
        </p:spPr>
        <p:txBody>
          <a:bodyPr wrap="square" rtlCol="0">
            <a:spAutoFit/>
          </a:bodyPr>
          <a:lstStyle/>
          <a:p>
            <a:r>
              <a:rPr lang="en-US" sz="2000" b="1" dirty="0">
                <a:latin typeface="Ink Free" panose="03080402000500000000" pitchFamily="66" charset="0"/>
              </a:rPr>
              <a:t>Routed</a:t>
            </a:r>
          </a:p>
          <a:p>
            <a:r>
              <a:rPr lang="en-US" sz="2000" b="1" dirty="0">
                <a:latin typeface="Ink Free" panose="03080402000500000000" pitchFamily="66" charset="0"/>
              </a:rPr>
              <a:t>Reservoir</a:t>
            </a:r>
          </a:p>
          <a:p>
            <a:r>
              <a:rPr lang="en-US" sz="2000" b="1" dirty="0">
                <a:latin typeface="Ink Free" panose="03080402000500000000" pitchFamily="66" charset="0"/>
              </a:rPr>
              <a:t>Inflow (R</a:t>
            </a:r>
            <a:r>
              <a:rPr lang="en-US" sz="2000" b="1" baseline="-25000" dirty="0">
                <a:latin typeface="Ink Free" panose="03080402000500000000" pitchFamily="66" charset="0"/>
              </a:rPr>
              <a:t>in</a:t>
            </a:r>
            <a:r>
              <a:rPr lang="en-US" sz="2000" b="1" dirty="0">
                <a:latin typeface="Ink Free" panose="03080402000500000000" pitchFamily="66" charset="0"/>
              </a:rPr>
              <a:t>)</a:t>
            </a:r>
          </a:p>
        </p:txBody>
      </p:sp>
      <p:sp>
        <p:nvSpPr>
          <p:cNvPr id="10" name="Content Placeholder 2">
            <a:extLst>
              <a:ext uri="{FF2B5EF4-FFF2-40B4-BE49-F238E27FC236}">
                <a16:creationId xmlns:a16="http://schemas.microsoft.com/office/drawing/2014/main" id="{E47ED6B6-C93F-B55E-0265-2CE6184A4168}"/>
              </a:ext>
            </a:extLst>
          </p:cNvPr>
          <p:cNvSpPr txBox="1">
            <a:spLocks/>
          </p:cNvSpPr>
          <p:nvPr/>
        </p:nvSpPr>
        <p:spPr>
          <a:xfrm>
            <a:off x="2987244" y="3809285"/>
            <a:ext cx="2800029" cy="642514"/>
          </a:xfrm>
          <a:prstGeom prst="rect">
            <a:avLst/>
          </a:prstGeom>
          <a:noFill/>
          <a:ln w="19050">
            <a:solidFill>
              <a:srgbClr val="FF0000"/>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err="1">
                <a:solidFill>
                  <a:srgbClr val="FF0000"/>
                </a:solidFill>
                <a:latin typeface="Ink Free" panose="03080402000500000000" pitchFamily="66" charset="0"/>
                <a:ea typeface="Cambria Math" panose="02040503050406030204" pitchFamily="18" charset="0"/>
              </a:rPr>
              <a:t>F</a:t>
            </a:r>
            <a:r>
              <a:rPr lang="en-US" b="1" baseline="-25000" dirty="0" err="1">
                <a:solidFill>
                  <a:srgbClr val="FF0000"/>
                </a:solidFill>
                <a:latin typeface="Ink Free" panose="03080402000500000000" pitchFamily="66" charset="0"/>
                <a:ea typeface="Cambria Math" panose="02040503050406030204" pitchFamily="18" charset="0"/>
              </a:rPr>
              <a:t>local</a:t>
            </a:r>
            <a:r>
              <a:rPr lang="en-US" b="1" dirty="0">
                <a:solidFill>
                  <a:srgbClr val="FF0000"/>
                </a:solidFill>
                <a:latin typeface="Ink Free" panose="03080402000500000000" pitchFamily="66" charset="0"/>
                <a:ea typeface="Cambria Math" panose="02040503050406030204" pitchFamily="18" charset="0"/>
              </a:rPr>
              <a:t> = F</a:t>
            </a:r>
            <a:r>
              <a:rPr lang="en-US" b="1" baseline="-25000" dirty="0">
                <a:solidFill>
                  <a:srgbClr val="FF0000"/>
                </a:solidFill>
                <a:latin typeface="Ink Free" panose="03080402000500000000" pitchFamily="66" charset="0"/>
                <a:ea typeface="Cambria Math" panose="02040503050406030204" pitchFamily="18" charset="0"/>
              </a:rPr>
              <a:t>obs</a:t>
            </a:r>
            <a:r>
              <a:rPr lang="en-US" b="1" dirty="0">
                <a:solidFill>
                  <a:srgbClr val="FF0000"/>
                </a:solidFill>
                <a:latin typeface="Ink Free" panose="03080402000500000000" pitchFamily="66" charset="0"/>
                <a:ea typeface="Cambria Math" panose="02040503050406030204" pitchFamily="18" charset="0"/>
              </a:rPr>
              <a:t> - R</a:t>
            </a:r>
            <a:r>
              <a:rPr lang="en-US" b="1" baseline="-25000" dirty="0">
                <a:solidFill>
                  <a:srgbClr val="FF0000"/>
                </a:solidFill>
                <a:latin typeface="Ink Free" panose="03080402000500000000" pitchFamily="66" charset="0"/>
                <a:ea typeface="Cambria Math" panose="02040503050406030204" pitchFamily="18" charset="0"/>
              </a:rPr>
              <a:t>out</a:t>
            </a:r>
            <a:endParaRPr lang="en-US" b="1" dirty="0">
              <a:solidFill>
                <a:srgbClr val="FF0000"/>
              </a:solidFill>
              <a:latin typeface="Ink Free" panose="03080402000500000000" pitchFamily="66" charset="0"/>
              <a:ea typeface="Cambria Math" panose="02040503050406030204" pitchFamily="18" charset="0"/>
            </a:endParaRPr>
          </a:p>
        </p:txBody>
      </p:sp>
      <p:sp>
        <p:nvSpPr>
          <p:cNvPr id="11" name="Arrow: Right 10">
            <a:extLst>
              <a:ext uri="{FF2B5EF4-FFF2-40B4-BE49-F238E27FC236}">
                <a16:creationId xmlns:a16="http://schemas.microsoft.com/office/drawing/2014/main" id="{A1C06C33-846C-52B2-1B24-030038D3D52C}"/>
              </a:ext>
            </a:extLst>
          </p:cNvPr>
          <p:cNvSpPr/>
          <p:nvPr/>
        </p:nvSpPr>
        <p:spPr>
          <a:xfrm rot="2448484">
            <a:off x="1886125" y="3693072"/>
            <a:ext cx="588339" cy="239758"/>
          </a:xfrm>
          <a:prstGeom prst="rightArrow">
            <a:avLst/>
          </a:prstGeom>
          <a:solidFill>
            <a:srgbClr val="FF000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832F200-032B-D041-7540-57B880F66856}"/>
              </a:ext>
            </a:extLst>
          </p:cNvPr>
          <p:cNvSpPr txBox="1"/>
          <p:nvPr/>
        </p:nvSpPr>
        <p:spPr>
          <a:xfrm>
            <a:off x="441414" y="3059499"/>
            <a:ext cx="1437878" cy="707886"/>
          </a:xfrm>
          <a:prstGeom prst="rect">
            <a:avLst/>
          </a:prstGeom>
          <a:noFill/>
        </p:spPr>
        <p:txBody>
          <a:bodyPr wrap="square" rtlCol="0">
            <a:spAutoFit/>
          </a:bodyPr>
          <a:lstStyle/>
          <a:p>
            <a:pPr algn="r"/>
            <a:r>
              <a:rPr lang="en-US" sz="2000" b="1" dirty="0">
                <a:latin typeface="Ink Free" panose="03080402000500000000" pitchFamily="66" charset="0"/>
              </a:rPr>
              <a:t>Local Flow (</a:t>
            </a:r>
            <a:r>
              <a:rPr lang="en-US" sz="2000" b="1" dirty="0" err="1">
                <a:latin typeface="Ink Free" panose="03080402000500000000" pitchFamily="66" charset="0"/>
              </a:rPr>
              <a:t>F</a:t>
            </a:r>
            <a:r>
              <a:rPr lang="en-US" sz="2000" b="1" baseline="-25000" dirty="0" err="1">
                <a:latin typeface="Ink Free" panose="03080402000500000000" pitchFamily="66" charset="0"/>
              </a:rPr>
              <a:t>local</a:t>
            </a:r>
            <a:r>
              <a:rPr lang="en-US" sz="2000" b="1" dirty="0">
                <a:latin typeface="Ink Free" panose="03080402000500000000" pitchFamily="66" charset="0"/>
              </a:rPr>
              <a:t>)</a:t>
            </a:r>
          </a:p>
        </p:txBody>
      </p:sp>
      <p:sp>
        <p:nvSpPr>
          <p:cNvPr id="22" name="Arrow: Right 21">
            <a:extLst>
              <a:ext uri="{FF2B5EF4-FFF2-40B4-BE49-F238E27FC236}">
                <a16:creationId xmlns:a16="http://schemas.microsoft.com/office/drawing/2014/main" id="{432B092D-2868-1AC5-C1F0-298F56E199AD}"/>
              </a:ext>
            </a:extLst>
          </p:cNvPr>
          <p:cNvSpPr/>
          <p:nvPr/>
        </p:nvSpPr>
        <p:spPr>
          <a:xfrm rot="2448484">
            <a:off x="6977215" y="3709696"/>
            <a:ext cx="588339" cy="239758"/>
          </a:xfrm>
          <a:prstGeom prst="rightArrow">
            <a:avLst/>
          </a:prstGeom>
          <a:solidFill>
            <a:srgbClr val="00B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82EC473A-0196-7BAC-5F91-B13CDE9ECDD7}"/>
              </a:ext>
            </a:extLst>
          </p:cNvPr>
          <p:cNvSpPr txBox="1"/>
          <p:nvPr/>
        </p:nvSpPr>
        <p:spPr>
          <a:xfrm>
            <a:off x="5532504" y="3076123"/>
            <a:ext cx="1437878" cy="707886"/>
          </a:xfrm>
          <a:prstGeom prst="rect">
            <a:avLst/>
          </a:prstGeom>
          <a:noFill/>
        </p:spPr>
        <p:txBody>
          <a:bodyPr wrap="square" rtlCol="0">
            <a:spAutoFit/>
          </a:bodyPr>
          <a:lstStyle/>
          <a:p>
            <a:pPr algn="r"/>
            <a:r>
              <a:rPr lang="en-US" sz="2000" b="1" dirty="0">
                <a:latin typeface="Ink Free" panose="03080402000500000000" pitchFamily="66" charset="0"/>
              </a:rPr>
              <a:t>Local Flow (</a:t>
            </a:r>
            <a:r>
              <a:rPr lang="en-US" sz="2000" b="1" dirty="0" err="1">
                <a:latin typeface="Ink Free" panose="03080402000500000000" pitchFamily="66" charset="0"/>
              </a:rPr>
              <a:t>F</a:t>
            </a:r>
            <a:r>
              <a:rPr lang="en-US" sz="2000" b="1" baseline="-25000" dirty="0" err="1">
                <a:latin typeface="Ink Free" panose="03080402000500000000" pitchFamily="66" charset="0"/>
              </a:rPr>
              <a:t>local</a:t>
            </a:r>
            <a:r>
              <a:rPr lang="en-US" sz="2000" b="1" dirty="0">
                <a:latin typeface="Ink Free" panose="03080402000500000000" pitchFamily="66" charset="0"/>
              </a:rPr>
              <a:t>)</a:t>
            </a:r>
          </a:p>
        </p:txBody>
      </p:sp>
      <p:sp>
        <p:nvSpPr>
          <p:cNvPr id="24" name="Content Placeholder 2">
            <a:extLst>
              <a:ext uri="{FF2B5EF4-FFF2-40B4-BE49-F238E27FC236}">
                <a16:creationId xmlns:a16="http://schemas.microsoft.com/office/drawing/2014/main" id="{3A1AFAE9-906C-C035-A658-64F5BFD9FEDD}"/>
              </a:ext>
            </a:extLst>
          </p:cNvPr>
          <p:cNvSpPr txBox="1">
            <a:spLocks/>
          </p:cNvSpPr>
          <p:nvPr/>
        </p:nvSpPr>
        <p:spPr>
          <a:xfrm>
            <a:off x="8430418" y="4368873"/>
            <a:ext cx="2800029" cy="642514"/>
          </a:xfrm>
          <a:prstGeom prst="rect">
            <a:avLst/>
          </a:prstGeom>
          <a:noFill/>
          <a:ln w="19050">
            <a:solidFill>
              <a:srgbClr val="FF0000"/>
            </a:solidFill>
          </a:ln>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err="1">
                <a:solidFill>
                  <a:srgbClr val="FF0000"/>
                </a:solidFill>
                <a:latin typeface="Ink Free" panose="03080402000500000000" pitchFamily="66" charset="0"/>
                <a:ea typeface="Cambria Math" panose="02040503050406030204" pitchFamily="18" charset="0"/>
              </a:rPr>
              <a:t>F</a:t>
            </a:r>
            <a:r>
              <a:rPr lang="en-US" b="1" baseline="-25000" dirty="0" err="1">
                <a:solidFill>
                  <a:srgbClr val="FF0000"/>
                </a:solidFill>
                <a:latin typeface="Ink Free" panose="03080402000500000000" pitchFamily="66" charset="0"/>
                <a:ea typeface="Cambria Math" panose="02040503050406030204" pitchFamily="18" charset="0"/>
              </a:rPr>
              <a:t>unreg</a:t>
            </a:r>
            <a:r>
              <a:rPr lang="en-US" b="1" dirty="0">
                <a:solidFill>
                  <a:srgbClr val="FF0000"/>
                </a:solidFill>
                <a:latin typeface="Ink Free" panose="03080402000500000000" pitchFamily="66" charset="0"/>
                <a:ea typeface="Cambria Math" panose="02040503050406030204" pitchFamily="18" charset="0"/>
              </a:rPr>
              <a:t> = R</a:t>
            </a:r>
            <a:r>
              <a:rPr lang="en-US" b="1" baseline="-25000" dirty="0">
                <a:solidFill>
                  <a:srgbClr val="FF0000"/>
                </a:solidFill>
                <a:latin typeface="Ink Free" panose="03080402000500000000" pitchFamily="66" charset="0"/>
                <a:ea typeface="Cambria Math" panose="02040503050406030204" pitchFamily="18" charset="0"/>
              </a:rPr>
              <a:t>in</a:t>
            </a:r>
            <a:r>
              <a:rPr lang="en-US" b="1" dirty="0">
                <a:solidFill>
                  <a:srgbClr val="FF0000"/>
                </a:solidFill>
                <a:latin typeface="Ink Free" panose="03080402000500000000" pitchFamily="66" charset="0"/>
                <a:ea typeface="Cambria Math" panose="02040503050406030204" pitchFamily="18" charset="0"/>
              </a:rPr>
              <a:t> + </a:t>
            </a:r>
            <a:r>
              <a:rPr lang="en-US" b="1" dirty="0" err="1">
                <a:solidFill>
                  <a:srgbClr val="FF0000"/>
                </a:solidFill>
                <a:latin typeface="Ink Free" panose="03080402000500000000" pitchFamily="66" charset="0"/>
                <a:ea typeface="Cambria Math" panose="02040503050406030204" pitchFamily="18" charset="0"/>
              </a:rPr>
              <a:t>F</a:t>
            </a:r>
            <a:r>
              <a:rPr lang="en-US" b="1" baseline="-25000" dirty="0" err="1">
                <a:solidFill>
                  <a:srgbClr val="FF0000"/>
                </a:solidFill>
                <a:latin typeface="Ink Free" panose="03080402000500000000" pitchFamily="66" charset="0"/>
                <a:ea typeface="Cambria Math" panose="02040503050406030204" pitchFamily="18" charset="0"/>
              </a:rPr>
              <a:t>local</a:t>
            </a:r>
            <a:endParaRPr lang="en-US" b="1" dirty="0">
              <a:solidFill>
                <a:srgbClr val="FF0000"/>
              </a:solidFill>
              <a:latin typeface="Ink Free" panose="03080402000500000000" pitchFamily="66" charset="0"/>
              <a:ea typeface="Cambria Math" panose="02040503050406030204" pitchFamily="18" charset="0"/>
            </a:endParaRPr>
          </a:p>
        </p:txBody>
      </p:sp>
      <p:grpSp>
        <p:nvGrpSpPr>
          <p:cNvPr id="30" name="Group 29">
            <a:extLst>
              <a:ext uri="{FF2B5EF4-FFF2-40B4-BE49-F238E27FC236}">
                <a16:creationId xmlns:a16="http://schemas.microsoft.com/office/drawing/2014/main" id="{081CE485-73F5-73E2-A45F-7AA0E55DA2CF}"/>
              </a:ext>
            </a:extLst>
          </p:cNvPr>
          <p:cNvGrpSpPr/>
          <p:nvPr/>
        </p:nvGrpSpPr>
        <p:grpSpPr>
          <a:xfrm>
            <a:off x="9830432" y="2740649"/>
            <a:ext cx="1980057" cy="1477328"/>
            <a:chOff x="447874" y="2047580"/>
            <a:chExt cx="1980057" cy="1477328"/>
          </a:xfrm>
        </p:grpSpPr>
        <p:sp>
          <p:nvSpPr>
            <p:cNvPr id="25" name="TextBox 24">
              <a:extLst>
                <a:ext uri="{FF2B5EF4-FFF2-40B4-BE49-F238E27FC236}">
                  <a16:creationId xmlns:a16="http://schemas.microsoft.com/office/drawing/2014/main" id="{1F252DF6-FBEE-628B-D2BC-66A810F8AE78}"/>
                </a:ext>
              </a:extLst>
            </p:cNvPr>
            <p:cNvSpPr txBox="1"/>
            <p:nvPr/>
          </p:nvSpPr>
          <p:spPr>
            <a:xfrm>
              <a:off x="447874" y="2047580"/>
              <a:ext cx="1980057" cy="1477328"/>
            </a:xfrm>
            <a:prstGeom prst="rect">
              <a:avLst/>
            </a:prstGeom>
            <a:noFill/>
            <a:ln>
              <a:solidFill>
                <a:schemeClr val="tx1"/>
              </a:solidFill>
            </a:ln>
          </p:spPr>
          <p:txBody>
            <a:bodyPr wrap="square" rtlCol="0">
              <a:spAutoFit/>
            </a:bodyPr>
            <a:lstStyle/>
            <a:p>
              <a:r>
                <a:rPr lang="en-US" dirty="0"/>
                <a:t>Key:</a:t>
              </a:r>
            </a:p>
            <a:p>
              <a:r>
                <a:rPr lang="en-US" dirty="0"/>
                <a:t>      Gage data</a:t>
              </a:r>
            </a:p>
            <a:p>
              <a:r>
                <a:rPr lang="en-US" dirty="0"/>
                <a:t>      Calculated data</a:t>
              </a:r>
            </a:p>
            <a:p>
              <a:r>
                <a:rPr lang="en-US" dirty="0"/>
                <a:t>      HMS results</a:t>
              </a:r>
            </a:p>
            <a:p>
              <a:r>
                <a:rPr lang="en-US" dirty="0"/>
                <a:t>      Goal</a:t>
              </a:r>
            </a:p>
          </p:txBody>
        </p:sp>
        <p:sp>
          <p:nvSpPr>
            <p:cNvPr id="26" name="Rectangle 25">
              <a:extLst>
                <a:ext uri="{FF2B5EF4-FFF2-40B4-BE49-F238E27FC236}">
                  <a16:creationId xmlns:a16="http://schemas.microsoft.com/office/drawing/2014/main" id="{AA90CCC9-92D5-E0A6-05CA-BFDFC640F9B4}"/>
                </a:ext>
              </a:extLst>
            </p:cNvPr>
            <p:cNvSpPr/>
            <p:nvPr/>
          </p:nvSpPr>
          <p:spPr>
            <a:xfrm>
              <a:off x="637853" y="2456736"/>
              <a:ext cx="137397" cy="137397"/>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87E3382-915C-73A9-D17C-30CFCB4A6BC5}"/>
                </a:ext>
              </a:extLst>
            </p:cNvPr>
            <p:cNvSpPr/>
            <p:nvPr/>
          </p:nvSpPr>
          <p:spPr>
            <a:xfrm>
              <a:off x="637853" y="2717545"/>
              <a:ext cx="137397" cy="137397"/>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D5E0A171-E4F6-76D9-0C8F-B758E76599DE}"/>
                </a:ext>
              </a:extLst>
            </p:cNvPr>
            <p:cNvSpPr/>
            <p:nvPr/>
          </p:nvSpPr>
          <p:spPr>
            <a:xfrm>
              <a:off x="637852" y="3003289"/>
              <a:ext cx="137397" cy="137397"/>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E63D686-C01B-9889-A0E0-24B9C950BF67}"/>
                </a:ext>
              </a:extLst>
            </p:cNvPr>
            <p:cNvSpPr/>
            <p:nvPr/>
          </p:nvSpPr>
          <p:spPr>
            <a:xfrm>
              <a:off x="640395" y="3264098"/>
              <a:ext cx="137397" cy="137397"/>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Oval 30">
            <a:extLst>
              <a:ext uri="{FF2B5EF4-FFF2-40B4-BE49-F238E27FC236}">
                <a16:creationId xmlns:a16="http://schemas.microsoft.com/office/drawing/2014/main" id="{B7278438-A47A-2640-276D-0BB6C1CB397E}"/>
              </a:ext>
            </a:extLst>
          </p:cNvPr>
          <p:cNvSpPr/>
          <p:nvPr/>
        </p:nvSpPr>
        <p:spPr>
          <a:xfrm>
            <a:off x="1385890" y="2017668"/>
            <a:ext cx="450094" cy="39342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1</a:t>
            </a:r>
            <a:endParaRPr lang="en-US" b="1" dirty="0">
              <a:solidFill>
                <a:schemeClr val="tx1"/>
              </a:solidFill>
            </a:endParaRPr>
          </a:p>
        </p:txBody>
      </p:sp>
      <p:sp>
        <p:nvSpPr>
          <p:cNvPr id="32" name="Oval 31">
            <a:extLst>
              <a:ext uri="{FF2B5EF4-FFF2-40B4-BE49-F238E27FC236}">
                <a16:creationId xmlns:a16="http://schemas.microsoft.com/office/drawing/2014/main" id="{2BBD9D9C-65A7-D9FF-A6A6-03F0BF30B172}"/>
              </a:ext>
            </a:extLst>
          </p:cNvPr>
          <p:cNvSpPr/>
          <p:nvPr/>
        </p:nvSpPr>
        <p:spPr>
          <a:xfrm>
            <a:off x="6470631" y="2051292"/>
            <a:ext cx="450094" cy="393425"/>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2</a:t>
            </a:r>
            <a:endParaRPr lang="en-US" b="1" dirty="0">
              <a:solidFill>
                <a:schemeClr val="tx1"/>
              </a:solidFill>
            </a:endParaRPr>
          </a:p>
        </p:txBody>
      </p:sp>
      <p:sp>
        <p:nvSpPr>
          <p:cNvPr id="3" name="Slide Number Placeholder 2">
            <a:extLst>
              <a:ext uri="{FF2B5EF4-FFF2-40B4-BE49-F238E27FC236}">
                <a16:creationId xmlns:a16="http://schemas.microsoft.com/office/drawing/2014/main" id="{839DC106-9F71-0580-36EE-F0A38B9B707D}"/>
              </a:ext>
            </a:extLst>
          </p:cNvPr>
          <p:cNvSpPr>
            <a:spLocks noGrp="1"/>
          </p:cNvSpPr>
          <p:nvPr>
            <p:ph type="sldNum" sz="quarter" idx="12"/>
          </p:nvPr>
        </p:nvSpPr>
        <p:spPr/>
        <p:txBody>
          <a:bodyPr/>
          <a:lstStyle/>
          <a:p>
            <a:fld id="{5F6E19EC-C981-4348-A588-FAD292F64A47}" type="slidenum">
              <a:rPr lang="en-US" smtClean="0"/>
              <a:t>44</a:t>
            </a:fld>
            <a:endParaRPr lang="en-US"/>
          </a:p>
        </p:txBody>
      </p:sp>
    </p:spTree>
    <p:extLst>
      <p:ext uri="{BB962C8B-B14F-4D97-AF65-F5344CB8AC3E}">
        <p14:creationId xmlns:p14="http://schemas.microsoft.com/office/powerpoint/2010/main" val="168859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animBg="1"/>
      <p:bldP spid="24" grpId="0" uiExpand="1"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EA4C0-39EA-35DE-936A-2E01056B6812}"/>
              </a:ext>
            </a:extLst>
          </p:cNvPr>
          <p:cNvSpPr>
            <a:spLocks noGrp="1"/>
          </p:cNvSpPr>
          <p:nvPr>
            <p:ph type="title"/>
          </p:nvPr>
        </p:nvSpPr>
        <p:spPr/>
        <p:txBody>
          <a:bodyPr/>
          <a:lstStyle/>
          <a:p>
            <a:r>
              <a:rPr lang="en-US" dirty="0"/>
              <a:t>Method 4: Simple Hydrologic Routing</a:t>
            </a:r>
          </a:p>
        </p:txBody>
      </p:sp>
      <p:sp>
        <p:nvSpPr>
          <p:cNvPr id="3" name="Content Placeholder 2">
            <a:extLst>
              <a:ext uri="{FF2B5EF4-FFF2-40B4-BE49-F238E27FC236}">
                <a16:creationId xmlns:a16="http://schemas.microsoft.com/office/drawing/2014/main" id="{40E91B95-D9F9-80BE-1D6D-C12D3112E085}"/>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6FA6EAFC-7FB2-3C07-DFD6-6CD1245B399D}"/>
              </a:ext>
            </a:extLst>
          </p:cNvPr>
          <p:cNvPicPr>
            <a:picLocks noChangeAspect="1"/>
          </p:cNvPicPr>
          <p:nvPr/>
        </p:nvPicPr>
        <p:blipFill>
          <a:blip r:embed="rId3"/>
          <a:stretch>
            <a:fillRect/>
          </a:stretch>
        </p:blipFill>
        <p:spPr>
          <a:xfrm>
            <a:off x="456213" y="1494230"/>
            <a:ext cx="6333089" cy="3676513"/>
          </a:xfrm>
          <a:prstGeom prst="rect">
            <a:avLst/>
          </a:prstGeom>
        </p:spPr>
      </p:pic>
      <p:sp>
        <p:nvSpPr>
          <p:cNvPr id="6" name="Slide Number Placeholder 5">
            <a:extLst>
              <a:ext uri="{FF2B5EF4-FFF2-40B4-BE49-F238E27FC236}">
                <a16:creationId xmlns:a16="http://schemas.microsoft.com/office/drawing/2014/main" id="{FA218342-0A18-5B8F-D8CD-384FDFD76D38}"/>
              </a:ext>
            </a:extLst>
          </p:cNvPr>
          <p:cNvSpPr>
            <a:spLocks noGrp="1"/>
          </p:cNvSpPr>
          <p:nvPr>
            <p:ph type="sldNum" sz="quarter" idx="12"/>
          </p:nvPr>
        </p:nvSpPr>
        <p:spPr/>
        <p:txBody>
          <a:bodyPr/>
          <a:lstStyle/>
          <a:p>
            <a:fld id="{5F6E19EC-C981-4348-A588-FAD292F64A47}" type="slidenum">
              <a:rPr lang="en-US" smtClean="0"/>
              <a:t>45</a:t>
            </a:fld>
            <a:endParaRPr lang="en-US"/>
          </a:p>
        </p:txBody>
      </p:sp>
      <p:pic>
        <p:nvPicPr>
          <p:cNvPr id="8" name="Picture 7">
            <a:extLst>
              <a:ext uri="{FF2B5EF4-FFF2-40B4-BE49-F238E27FC236}">
                <a16:creationId xmlns:a16="http://schemas.microsoft.com/office/drawing/2014/main" id="{570AD0FC-F2CD-197A-71DA-9F7E0C2CCA3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68453" y="2926982"/>
            <a:ext cx="5221723" cy="3429368"/>
          </a:xfrm>
          <a:prstGeom prst="rect">
            <a:avLst/>
          </a:prstGeom>
          <a:noFill/>
          <a:ln w="19050">
            <a:solidFill>
              <a:schemeClr val="tx1"/>
            </a:solidFill>
          </a:ln>
        </p:spPr>
      </p:pic>
    </p:spTree>
    <p:extLst>
      <p:ext uri="{BB962C8B-B14F-4D97-AF65-F5344CB8AC3E}">
        <p14:creationId xmlns:p14="http://schemas.microsoft.com/office/powerpoint/2010/main" val="37418629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405DA-A0D5-9BEF-B785-56D39ECC363C}"/>
              </a:ext>
            </a:extLst>
          </p:cNvPr>
          <p:cNvSpPr>
            <a:spLocks noGrp="1"/>
          </p:cNvSpPr>
          <p:nvPr>
            <p:ph type="title"/>
          </p:nvPr>
        </p:nvSpPr>
        <p:spPr/>
        <p:txBody>
          <a:bodyPr/>
          <a:lstStyle/>
          <a:p>
            <a:r>
              <a:rPr lang="en-US" dirty="0"/>
              <a:t>Method 5: Complex Hydrologic Routing</a:t>
            </a:r>
          </a:p>
        </p:txBody>
      </p:sp>
      <p:sp>
        <p:nvSpPr>
          <p:cNvPr id="3" name="Content Placeholder 2">
            <a:extLst>
              <a:ext uri="{FF2B5EF4-FFF2-40B4-BE49-F238E27FC236}">
                <a16:creationId xmlns:a16="http://schemas.microsoft.com/office/drawing/2014/main" id="{4B4919C9-A190-A73F-B88F-FA9859D31720}"/>
              </a:ext>
            </a:extLst>
          </p:cNvPr>
          <p:cNvSpPr>
            <a:spLocks noGrp="1"/>
          </p:cNvSpPr>
          <p:nvPr>
            <p:ph idx="1"/>
          </p:nvPr>
        </p:nvSpPr>
        <p:spPr>
          <a:xfrm>
            <a:off x="980050" y="1825625"/>
            <a:ext cx="6600468" cy="4351338"/>
          </a:xfrm>
        </p:spPr>
        <p:txBody>
          <a:bodyPr/>
          <a:lstStyle/>
          <a:p>
            <a:r>
              <a:rPr lang="en-US" dirty="0"/>
              <a:t>Perform a period-of-record simulation using continuous meteorological forcing data</a:t>
            </a:r>
          </a:p>
          <a:p>
            <a:pPr lvl="1"/>
            <a:r>
              <a:rPr lang="en-US" dirty="0"/>
              <a:t>Requires a calibrated continuous-simulation model</a:t>
            </a:r>
          </a:p>
          <a:p>
            <a:r>
              <a:rPr lang="en-US" dirty="0"/>
              <a:t>Can also simulate individual events</a:t>
            </a:r>
          </a:p>
          <a:p>
            <a:r>
              <a:rPr lang="en-US" dirty="0"/>
              <a:t>Data can be difficult to obtain</a:t>
            </a:r>
          </a:p>
          <a:p>
            <a:r>
              <a:rPr lang="en-US" dirty="0"/>
              <a:t>Most precise</a:t>
            </a:r>
          </a:p>
        </p:txBody>
      </p:sp>
      <p:pic>
        <p:nvPicPr>
          <p:cNvPr id="4" name="Picture 3">
            <a:extLst>
              <a:ext uri="{FF2B5EF4-FFF2-40B4-BE49-F238E27FC236}">
                <a16:creationId xmlns:a16="http://schemas.microsoft.com/office/drawing/2014/main" id="{36EE040E-692B-4E19-7361-BF22D48A18C2}"/>
              </a:ext>
            </a:extLst>
          </p:cNvPr>
          <p:cNvPicPr>
            <a:picLocks noChangeAspect="1"/>
          </p:cNvPicPr>
          <p:nvPr/>
        </p:nvPicPr>
        <p:blipFill>
          <a:blip r:embed="rId2"/>
          <a:stretch>
            <a:fillRect/>
          </a:stretch>
        </p:blipFill>
        <p:spPr>
          <a:xfrm>
            <a:off x="8111440" y="1899867"/>
            <a:ext cx="3100510" cy="45057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Slide Number Placeholder 4">
            <a:extLst>
              <a:ext uri="{FF2B5EF4-FFF2-40B4-BE49-F238E27FC236}">
                <a16:creationId xmlns:a16="http://schemas.microsoft.com/office/drawing/2014/main" id="{6026FE31-F640-CF9B-09EA-E9A59B54495A}"/>
              </a:ext>
            </a:extLst>
          </p:cNvPr>
          <p:cNvSpPr>
            <a:spLocks noGrp="1"/>
          </p:cNvSpPr>
          <p:nvPr>
            <p:ph type="sldNum" sz="quarter" idx="12"/>
          </p:nvPr>
        </p:nvSpPr>
        <p:spPr/>
        <p:txBody>
          <a:bodyPr/>
          <a:lstStyle/>
          <a:p>
            <a:fld id="{5F6E19EC-C981-4348-A588-FAD292F64A47}" type="slidenum">
              <a:rPr lang="en-US" smtClean="0"/>
              <a:t>46</a:t>
            </a:fld>
            <a:endParaRPr lang="en-US"/>
          </a:p>
        </p:txBody>
      </p:sp>
    </p:spTree>
    <p:extLst>
      <p:ext uri="{BB962C8B-B14F-4D97-AF65-F5344CB8AC3E}">
        <p14:creationId xmlns:p14="http://schemas.microsoft.com/office/powerpoint/2010/main" val="30012920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03989-B234-B78F-53A0-E26F3F320821}"/>
              </a:ext>
            </a:extLst>
          </p:cNvPr>
          <p:cNvSpPr>
            <a:spLocks noGrp="1"/>
          </p:cNvSpPr>
          <p:nvPr>
            <p:ph type="title"/>
          </p:nvPr>
        </p:nvSpPr>
        <p:spPr/>
        <p:txBody>
          <a:bodyPr/>
          <a:lstStyle/>
          <a:p>
            <a:r>
              <a:rPr lang="en-US" dirty="0"/>
              <a:t>Summary of Methods</a:t>
            </a:r>
          </a:p>
        </p:txBody>
      </p:sp>
      <p:graphicFrame>
        <p:nvGraphicFramePr>
          <p:cNvPr id="7" name="Table 7">
            <a:extLst>
              <a:ext uri="{FF2B5EF4-FFF2-40B4-BE49-F238E27FC236}">
                <a16:creationId xmlns:a16="http://schemas.microsoft.com/office/drawing/2014/main" id="{8E2E4897-F6E7-A6E0-E12B-72389F958E56}"/>
              </a:ext>
            </a:extLst>
          </p:cNvPr>
          <p:cNvGraphicFramePr>
            <a:graphicFrameLocks noGrp="1"/>
          </p:cNvGraphicFramePr>
          <p:nvPr>
            <p:ph idx="1"/>
            <p:extLst>
              <p:ext uri="{D42A27DB-BD31-4B8C-83A1-F6EECF244321}">
                <p14:modId xmlns:p14="http://schemas.microsoft.com/office/powerpoint/2010/main" val="3700580146"/>
              </p:ext>
            </p:extLst>
          </p:nvPr>
        </p:nvGraphicFramePr>
        <p:xfrm>
          <a:off x="838200" y="1825625"/>
          <a:ext cx="10515600" cy="3042920"/>
        </p:xfrm>
        <a:graphic>
          <a:graphicData uri="http://schemas.openxmlformats.org/drawingml/2006/table">
            <a:tbl>
              <a:tblPr firstRow="1" bandRow="1">
                <a:tableStyleId>{5C22544A-7EE6-4342-B048-85BDC9FD1C3A}</a:tableStyleId>
              </a:tblPr>
              <a:tblGrid>
                <a:gridCol w="3193688">
                  <a:extLst>
                    <a:ext uri="{9D8B030D-6E8A-4147-A177-3AD203B41FA5}">
                      <a16:colId xmlns:a16="http://schemas.microsoft.com/office/drawing/2014/main" val="1479322479"/>
                    </a:ext>
                  </a:extLst>
                </a:gridCol>
                <a:gridCol w="4098218">
                  <a:extLst>
                    <a:ext uri="{9D8B030D-6E8A-4147-A177-3AD203B41FA5}">
                      <a16:colId xmlns:a16="http://schemas.microsoft.com/office/drawing/2014/main" val="3173434690"/>
                    </a:ext>
                  </a:extLst>
                </a:gridCol>
                <a:gridCol w="1610860">
                  <a:extLst>
                    <a:ext uri="{9D8B030D-6E8A-4147-A177-3AD203B41FA5}">
                      <a16:colId xmlns:a16="http://schemas.microsoft.com/office/drawing/2014/main" val="2188619263"/>
                    </a:ext>
                  </a:extLst>
                </a:gridCol>
                <a:gridCol w="1612834">
                  <a:extLst>
                    <a:ext uri="{9D8B030D-6E8A-4147-A177-3AD203B41FA5}">
                      <a16:colId xmlns:a16="http://schemas.microsoft.com/office/drawing/2014/main" val="1078818187"/>
                    </a:ext>
                  </a:extLst>
                </a:gridCol>
              </a:tblGrid>
              <a:tr h="370840">
                <a:tc>
                  <a:txBody>
                    <a:bodyPr/>
                    <a:lstStyle/>
                    <a:p>
                      <a:r>
                        <a:rPr lang="en-US" dirty="0"/>
                        <a:t>Method</a:t>
                      </a:r>
                    </a:p>
                  </a:txBody>
                  <a:tcPr/>
                </a:tc>
                <a:tc>
                  <a:txBody>
                    <a:bodyPr/>
                    <a:lstStyle/>
                    <a:p>
                      <a:r>
                        <a:rPr lang="en-US" dirty="0"/>
                        <a:t>Data Needed</a:t>
                      </a:r>
                    </a:p>
                  </a:txBody>
                  <a:tcPr/>
                </a:tc>
                <a:tc>
                  <a:txBody>
                    <a:bodyPr/>
                    <a:lstStyle/>
                    <a:p>
                      <a:r>
                        <a:rPr lang="en-US" dirty="0"/>
                        <a:t>Instantaneous peak unregulated AMS</a:t>
                      </a:r>
                    </a:p>
                  </a:txBody>
                  <a:tcPr/>
                </a:tc>
                <a:tc>
                  <a:txBody>
                    <a:bodyPr/>
                    <a:lstStyle/>
                    <a:p>
                      <a:r>
                        <a:rPr lang="en-US" dirty="0"/>
                        <a:t>N-day (1-day, 3-day…)</a:t>
                      </a:r>
                    </a:p>
                    <a:p>
                      <a:r>
                        <a:rPr lang="en-US" dirty="0"/>
                        <a:t>unregulated AMS</a:t>
                      </a:r>
                    </a:p>
                  </a:txBody>
                  <a:tcPr/>
                </a:tc>
                <a:extLst>
                  <a:ext uri="{0D108BD9-81ED-4DB2-BD59-A6C34878D82A}">
                    <a16:rowId xmlns:a16="http://schemas.microsoft.com/office/drawing/2014/main" val="2459850216"/>
                  </a:ext>
                </a:extLst>
              </a:tr>
              <a:tr h="370840">
                <a:tc>
                  <a:txBody>
                    <a:bodyPr/>
                    <a:lstStyle/>
                    <a:p>
                      <a:r>
                        <a:rPr lang="en-US" dirty="0"/>
                        <a:t>1) Adopt unregulated portion</a:t>
                      </a:r>
                    </a:p>
                  </a:txBody>
                  <a:tcPr/>
                </a:tc>
                <a:tc>
                  <a:txBody>
                    <a:bodyPr/>
                    <a:lstStyle/>
                    <a:p>
                      <a:r>
                        <a:rPr lang="en-US" dirty="0"/>
                        <a:t>Unregulated AMS &gt;= 50 years</a:t>
                      </a:r>
                    </a:p>
                  </a:txBody>
                  <a:tcPr/>
                </a:tc>
                <a:tc>
                  <a:txBody>
                    <a:bodyPr/>
                    <a:lstStyle/>
                    <a:p>
                      <a:pPr algn="ctr"/>
                      <a:r>
                        <a:rPr lang="en-US" dirty="0"/>
                        <a:t>X</a:t>
                      </a:r>
                    </a:p>
                  </a:txBody>
                  <a:tcPr/>
                </a:tc>
                <a:tc>
                  <a:txBody>
                    <a:bodyPr/>
                    <a:lstStyle/>
                    <a:p>
                      <a:pPr algn="ctr"/>
                      <a:endParaRPr lang="en-US"/>
                    </a:p>
                  </a:txBody>
                  <a:tcPr/>
                </a:tc>
                <a:extLst>
                  <a:ext uri="{0D108BD9-81ED-4DB2-BD59-A6C34878D82A}">
                    <a16:rowId xmlns:a16="http://schemas.microsoft.com/office/drawing/2014/main" val="23841808"/>
                  </a:ext>
                </a:extLst>
              </a:tr>
              <a:tr h="370840">
                <a:tc>
                  <a:txBody>
                    <a:bodyPr/>
                    <a:lstStyle/>
                    <a:p>
                      <a:r>
                        <a:rPr lang="en-US" dirty="0"/>
                        <a:t>2) Gage transfer</a:t>
                      </a:r>
                    </a:p>
                  </a:txBody>
                  <a:tcPr/>
                </a:tc>
                <a:tc>
                  <a:txBody>
                    <a:bodyPr/>
                    <a:lstStyle/>
                    <a:p>
                      <a:r>
                        <a:rPr lang="en-US" dirty="0"/>
                        <a:t>Unregulated AMS at nearby gage</a:t>
                      </a:r>
                    </a:p>
                  </a:txBody>
                  <a:tcPr/>
                </a:tc>
                <a:tc>
                  <a:txBody>
                    <a:bodyPr/>
                    <a:lstStyle/>
                    <a:p>
                      <a:pPr algn="ctr"/>
                      <a:r>
                        <a:rPr lang="en-US" dirty="0"/>
                        <a:t>X</a:t>
                      </a:r>
                    </a:p>
                  </a:txBody>
                  <a:tcPr/>
                </a:tc>
                <a:tc>
                  <a:txBody>
                    <a:bodyPr/>
                    <a:lstStyle/>
                    <a:p>
                      <a:pPr algn="ctr"/>
                      <a:endParaRPr lang="en-US"/>
                    </a:p>
                  </a:txBody>
                  <a:tcPr/>
                </a:tc>
                <a:extLst>
                  <a:ext uri="{0D108BD9-81ED-4DB2-BD59-A6C34878D82A}">
                    <a16:rowId xmlns:a16="http://schemas.microsoft.com/office/drawing/2014/main" val="1673226256"/>
                  </a:ext>
                </a:extLst>
              </a:tr>
              <a:tr h="370840">
                <a:tc>
                  <a:txBody>
                    <a:bodyPr/>
                    <a:lstStyle/>
                    <a:p>
                      <a:r>
                        <a:rPr lang="en-US" dirty="0"/>
                        <a:t>3) Holdout calculations</a:t>
                      </a:r>
                    </a:p>
                  </a:txBody>
                  <a:tcPr/>
                </a:tc>
                <a:tc>
                  <a:txBody>
                    <a:bodyPr/>
                    <a:lstStyle/>
                    <a:p>
                      <a:r>
                        <a:rPr lang="en-US" dirty="0"/>
                        <a:t>Daily reservoir/stream data</a:t>
                      </a:r>
                    </a:p>
                  </a:txBody>
                  <a:tcPr/>
                </a:tc>
                <a:tc>
                  <a:txBody>
                    <a:bodyPr/>
                    <a:lstStyle/>
                    <a:p>
                      <a:pPr algn="ctr"/>
                      <a:endParaRPr lang="en-US" dirty="0"/>
                    </a:p>
                  </a:txBody>
                  <a:tcPr/>
                </a:tc>
                <a:tc>
                  <a:txBody>
                    <a:bodyPr/>
                    <a:lstStyle/>
                    <a:p>
                      <a:pPr algn="ctr"/>
                      <a:r>
                        <a:rPr lang="en-US" dirty="0"/>
                        <a:t>X</a:t>
                      </a:r>
                    </a:p>
                  </a:txBody>
                  <a:tcPr/>
                </a:tc>
                <a:extLst>
                  <a:ext uri="{0D108BD9-81ED-4DB2-BD59-A6C34878D82A}">
                    <a16:rowId xmlns:a16="http://schemas.microsoft.com/office/drawing/2014/main" val="283761432"/>
                  </a:ext>
                </a:extLst>
              </a:tr>
              <a:tr h="370840">
                <a:tc>
                  <a:txBody>
                    <a:bodyPr/>
                    <a:lstStyle/>
                    <a:p>
                      <a:r>
                        <a:rPr lang="en-US" dirty="0"/>
                        <a:t>4) Simple modeling</a:t>
                      </a:r>
                    </a:p>
                  </a:txBody>
                  <a:tcPr/>
                </a:tc>
                <a:tc>
                  <a:txBody>
                    <a:bodyPr/>
                    <a:lstStyle/>
                    <a:p>
                      <a:r>
                        <a:rPr lang="en-US" dirty="0"/>
                        <a:t>Daily or </a:t>
                      </a:r>
                      <a:r>
                        <a:rPr lang="en-US" dirty="0" err="1"/>
                        <a:t>subdaily</a:t>
                      </a:r>
                      <a:r>
                        <a:rPr lang="en-US" dirty="0"/>
                        <a:t> reservoir/stream data</a:t>
                      </a:r>
                    </a:p>
                  </a:txBody>
                  <a:tcPr/>
                </a:tc>
                <a:tc>
                  <a:txBody>
                    <a:bodyPr/>
                    <a:lstStyle/>
                    <a:p>
                      <a:pPr algn="ctr"/>
                      <a:r>
                        <a:rPr lang="en-US" dirty="0"/>
                        <a:t>X</a:t>
                      </a:r>
                      <a:r>
                        <a:rPr lang="en-US" baseline="30000" dirty="0"/>
                        <a:t>*</a:t>
                      </a:r>
                      <a:endParaRPr lang="en-US" dirty="0"/>
                    </a:p>
                  </a:txBody>
                  <a:tcPr/>
                </a:tc>
                <a:tc>
                  <a:txBody>
                    <a:bodyPr/>
                    <a:lstStyle/>
                    <a:p>
                      <a:pPr algn="ctr"/>
                      <a:r>
                        <a:rPr lang="en-US" dirty="0"/>
                        <a:t>X</a:t>
                      </a:r>
                    </a:p>
                  </a:txBody>
                  <a:tcPr/>
                </a:tc>
                <a:extLst>
                  <a:ext uri="{0D108BD9-81ED-4DB2-BD59-A6C34878D82A}">
                    <a16:rowId xmlns:a16="http://schemas.microsoft.com/office/drawing/2014/main" val="381067266"/>
                  </a:ext>
                </a:extLst>
              </a:tr>
              <a:tr h="370840">
                <a:tc>
                  <a:txBody>
                    <a:bodyPr/>
                    <a:lstStyle/>
                    <a:p>
                      <a:r>
                        <a:rPr lang="en-US" dirty="0"/>
                        <a:t>5) Complex modeling</a:t>
                      </a:r>
                    </a:p>
                  </a:txBody>
                  <a:tcPr/>
                </a:tc>
                <a:tc>
                  <a:txBody>
                    <a:bodyPr/>
                    <a:lstStyle/>
                    <a:p>
                      <a:r>
                        <a:rPr lang="en-US" dirty="0"/>
                        <a:t>Continuous meteorological forcing data</a:t>
                      </a:r>
                    </a:p>
                  </a:txBody>
                  <a:tcPr/>
                </a:tc>
                <a:tc>
                  <a:txBody>
                    <a:bodyPr/>
                    <a:lstStyle/>
                    <a:p>
                      <a:pPr algn="ctr"/>
                      <a:r>
                        <a:rPr lang="en-US" dirty="0"/>
                        <a:t>X</a:t>
                      </a:r>
                    </a:p>
                  </a:txBody>
                  <a:tcPr/>
                </a:tc>
                <a:tc>
                  <a:txBody>
                    <a:bodyPr/>
                    <a:lstStyle/>
                    <a:p>
                      <a:pPr algn="ctr"/>
                      <a:r>
                        <a:rPr lang="en-US" dirty="0"/>
                        <a:t>X</a:t>
                      </a:r>
                    </a:p>
                  </a:txBody>
                  <a:tcPr/>
                </a:tc>
                <a:extLst>
                  <a:ext uri="{0D108BD9-81ED-4DB2-BD59-A6C34878D82A}">
                    <a16:rowId xmlns:a16="http://schemas.microsoft.com/office/drawing/2014/main" val="972528129"/>
                  </a:ext>
                </a:extLst>
              </a:tr>
            </a:tbl>
          </a:graphicData>
        </a:graphic>
      </p:graphicFrame>
      <p:sp>
        <p:nvSpPr>
          <p:cNvPr id="8" name="Content Placeholder 2">
            <a:extLst>
              <a:ext uri="{FF2B5EF4-FFF2-40B4-BE49-F238E27FC236}">
                <a16:creationId xmlns:a16="http://schemas.microsoft.com/office/drawing/2014/main" id="{D6DCC197-3ABD-9A24-81DC-E0F1F7AB0114}"/>
              </a:ext>
            </a:extLst>
          </p:cNvPr>
          <p:cNvSpPr txBox="1">
            <a:spLocks/>
          </p:cNvSpPr>
          <p:nvPr/>
        </p:nvSpPr>
        <p:spPr>
          <a:xfrm>
            <a:off x="5638010" y="5055599"/>
            <a:ext cx="5834235" cy="10127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*Only if </a:t>
            </a:r>
            <a:r>
              <a:rPr lang="en-US" sz="2000" dirty="0" err="1"/>
              <a:t>subdaily</a:t>
            </a:r>
            <a:r>
              <a:rPr lang="en-US" sz="2000" dirty="0"/>
              <a:t> data or </a:t>
            </a:r>
            <a:r>
              <a:rPr lang="en-US" sz="2000" dirty="0" err="1"/>
              <a:t>subdaily</a:t>
            </a:r>
            <a:r>
              <a:rPr lang="en-US" sz="2000" dirty="0"/>
              <a:t> disaggregation (such as </a:t>
            </a:r>
            <a:r>
              <a:rPr lang="en-US" sz="2000" dirty="0" err="1"/>
              <a:t>MetSim</a:t>
            </a:r>
            <a:r>
              <a:rPr lang="en-US" sz="2000" dirty="0"/>
              <a:t>) is used</a:t>
            </a:r>
          </a:p>
        </p:txBody>
      </p:sp>
      <p:sp>
        <p:nvSpPr>
          <p:cNvPr id="11" name="Rectangle 10">
            <a:extLst>
              <a:ext uri="{FF2B5EF4-FFF2-40B4-BE49-F238E27FC236}">
                <a16:creationId xmlns:a16="http://schemas.microsoft.com/office/drawing/2014/main" id="{D2075D36-BE58-15FA-6025-F7B9D813CFF0}"/>
              </a:ext>
            </a:extLst>
          </p:cNvPr>
          <p:cNvSpPr/>
          <p:nvPr/>
        </p:nvSpPr>
        <p:spPr>
          <a:xfrm>
            <a:off x="838200" y="3747619"/>
            <a:ext cx="8893290" cy="767527"/>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8DC664B7-F769-DAB3-FE88-CE6D5FD760EC}"/>
              </a:ext>
            </a:extLst>
          </p:cNvPr>
          <p:cNvSpPr>
            <a:spLocks noGrp="1"/>
          </p:cNvSpPr>
          <p:nvPr>
            <p:ph type="sldNum" sz="quarter" idx="12"/>
          </p:nvPr>
        </p:nvSpPr>
        <p:spPr/>
        <p:txBody>
          <a:bodyPr/>
          <a:lstStyle/>
          <a:p>
            <a:fld id="{5F6E19EC-C981-4348-A588-FAD292F64A47}" type="slidenum">
              <a:rPr lang="en-US" smtClean="0"/>
              <a:t>47</a:t>
            </a:fld>
            <a:endParaRPr lang="en-US"/>
          </a:p>
        </p:txBody>
      </p:sp>
    </p:spTree>
    <p:extLst>
      <p:ext uri="{BB962C8B-B14F-4D97-AF65-F5344CB8AC3E}">
        <p14:creationId xmlns:p14="http://schemas.microsoft.com/office/powerpoint/2010/main" val="14876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7A0EC-4060-87C3-1CFB-34DE666B199C}"/>
              </a:ext>
            </a:extLst>
          </p:cNvPr>
          <p:cNvSpPr>
            <a:spLocks noGrp="1"/>
          </p:cNvSpPr>
          <p:nvPr>
            <p:ph type="title"/>
          </p:nvPr>
        </p:nvSpPr>
        <p:spPr/>
        <p:txBody>
          <a:bodyPr>
            <a:normAutofit/>
          </a:bodyPr>
          <a:lstStyle/>
          <a:p>
            <a:r>
              <a:rPr lang="en-US" sz="3600" dirty="0"/>
              <a:t>Convert Daily Maximum to Instantaneous Peak</a:t>
            </a:r>
          </a:p>
        </p:txBody>
      </p:sp>
      <p:sp>
        <p:nvSpPr>
          <p:cNvPr id="3" name="Content Placeholder 2">
            <a:extLst>
              <a:ext uri="{FF2B5EF4-FFF2-40B4-BE49-F238E27FC236}">
                <a16:creationId xmlns:a16="http://schemas.microsoft.com/office/drawing/2014/main" id="{A1DE9987-CDFD-7EC4-78FC-CF59FBE6B231}"/>
              </a:ext>
            </a:extLst>
          </p:cNvPr>
          <p:cNvSpPr>
            <a:spLocks noGrp="1"/>
          </p:cNvSpPr>
          <p:nvPr>
            <p:ph idx="1"/>
          </p:nvPr>
        </p:nvSpPr>
        <p:spPr>
          <a:xfrm>
            <a:off x="1028108" y="1776684"/>
            <a:ext cx="5373888" cy="4400279"/>
          </a:xfrm>
        </p:spPr>
        <p:txBody>
          <a:bodyPr/>
          <a:lstStyle/>
          <a:p>
            <a:r>
              <a:rPr lang="en-US" dirty="0"/>
              <a:t>One method of estimating instantaneous peak AMS from daily AMS is through regression</a:t>
            </a:r>
          </a:p>
          <a:p>
            <a:r>
              <a:rPr lang="en-US" dirty="0"/>
              <a:t>Requires unregulated peak AMS data (pre-dam period) to develop regression</a:t>
            </a:r>
          </a:p>
          <a:p>
            <a:r>
              <a:rPr lang="en-US" dirty="0"/>
              <a:t>Estimates unregulated peak AMS data for post-dam period</a:t>
            </a:r>
          </a:p>
        </p:txBody>
      </p:sp>
      <p:pic>
        <p:nvPicPr>
          <p:cNvPr id="4" name="Picture 3">
            <a:extLst>
              <a:ext uri="{FF2B5EF4-FFF2-40B4-BE49-F238E27FC236}">
                <a16:creationId xmlns:a16="http://schemas.microsoft.com/office/drawing/2014/main" id="{9E4C2197-263E-7913-B4E1-1D0008BA716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59355" y="1776684"/>
            <a:ext cx="5310288" cy="3854656"/>
          </a:xfrm>
          <a:prstGeom prst="rect">
            <a:avLst/>
          </a:prstGeom>
          <a:noFill/>
        </p:spPr>
      </p:pic>
      <p:sp>
        <p:nvSpPr>
          <p:cNvPr id="5" name="Slide Number Placeholder 4">
            <a:extLst>
              <a:ext uri="{FF2B5EF4-FFF2-40B4-BE49-F238E27FC236}">
                <a16:creationId xmlns:a16="http://schemas.microsoft.com/office/drawing/2014/main" id="{F9855D84-FCA3-A3A2-295A-BE27FFC0F8EE}"/>
              </a:ext>
            </a:extLst>
          </p:cNvPr>
          <p:cNvSpPr>
            <a:spLocks noGrp="1"/>
          </p:cNvSpPr>
          <p:nvPr>
            <p:ph type="sldNum" sz="quarter" idx="12"/>
          </p:nvPr>
        </p:nvSpPr>
        <p:spPr/>
        <p:txBody>
          <a:bodyPr/>
          <a:lstStyle/>
          <a:p>
            <a:fld id="{5F6E19EC-C981-4348-A588-FAD292F64A47}" type="slidenum">
              <a:rPr lang="en-US" smtClean="0"/>
              <a:t>48</a:t>
            </a:fld>
            <a:endParaRPr lang="en-US"/>
          </a:p>
        </p:txBody>
      </p:sp>
    </p:spTree>
    <p:extLst>
      <p:ext uri="{BB962C8B-B14F-4D97-AF65-F5344CB8AC3E}">
        <p14:creationId xmlns:p14="http://schemas.microsoft.com/office/powerpoint/2010/main" val="298707671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54BDB-8B81-0C09-C6A8-9A750467A0B5}"/>
              </a:ext>
            </a:extLst>
          </p:cNvPr>
          <p:cNvSpPr>
            <a:spLocks noGrp="1"/>
          </p:cNvSpPr>
          <p:nvPr>
            <p:ph type="title"/>
          </p:nvPr>
        </p:nvSpPr>
        <p:spPr/>
        <p:txBody>
          <a:bodyPr/>
          <a:lstStyle/>
          <a:p>
            <a:r>
              <a:rPr lang="en-US" dirty="0"/>
              <a:t>Convergence Value</a:t>
            </a:r>
          </a:p>
        </p:txBody>
      </p:sp>
      <p:sp>
        <p:nvSpPr>
          <p:cNvPr id="3" name="Content Placeholder 2">
            <a:extLst>
              <a:ext uri="{FF2B5EF4-FFF2-40B4-BE49-F238E27FC236}">
                <a16:creationId xmlns:a16="http://schemas.microsoft.com/office/drawing/2014/main" id="{0D719542-BEBC-909A-8780-517CD8E2BB94}"/>
              </a:ext>
            </a:extLst>
          </p:cNvPr>
          <p:cNvSpPr>
            <a:spLocks noGrp="1"/>
          </p:cNvSpPr>
          <p:nvPr>
            <p:ph idx="1"/>
          </p:nvPr>
        </p:nvSpPr>
        <p:spPr/>
        <p:txBody>
          <a:bodyPr/>
          <a:lstStyle/>
          <a:p>
            <a:r>
              <a:rPr lang="en-US" dirty="0"/>
              <a:t>The point at which the difference between unregulated and regulated flow is negligible</a:t>
            </a:r>
          </a:p>
        </p:txBody>
      </p:sp>
      <p:pic>
        <p:nvPicPr>
          <p:cNvPr id="4" name="Picture 3">
            <a:extLst>
              <a:ext uri="{FF2B5EF4-FFF2-40B4-BE49-F238E27FC236}">
                <a16:creationId xmlns:a16="http://schemas.microsoft.com/office/drawing/2014/main" id="{91785EB1-D5DC-A4FD-BA24-DA073BCF8F35}"/>
              </a:ext>
            </a:extLst>
          </p:cNvPr>
          <p:cNvPicPr>
            <a:picLocks noChangeAspect="1"/>
          </p:cNvPicPr>
          <p:nvPr/>
        </p:nvPicPr>
        <p:blipFill>
          <a:blip r:embed="rId3"/>
          <a:stretch>
            <a:fillRect/>
          </a:stretch>
        </p:blipFill>
        <p:spPr>
          <a:xfrm>
            <a:off x="1127602" y="2851367"/>
            <a:ext cx="5365032" cy="3884382"/>
          </a:xfrm>
          <a:prstGeom prst="rect">
            <a:avLst/>
          </a:prstGeom>
        </p:spPr>
      </p:pic>
      <p:pic>
        <p:nvPicPr>
          <p:cNvPr id="5" name="Picture 4">
            <a:extLst>
              <a:ext uri="{FF2B5EF4-FFF2-40B4-BE49-F238E27FC236}">
                <a16:creationId xmlns:a16="http://schemas.microsoft.com/office/drawing/2014/main" id="{93C30409-3EFA-5151-56ED-9C7CD964512D}"/>
              </a:ext>
            </a:extLst>
          </p:cNvPr>
          <p:cNvPicPr/>
          <p:nvPr/>
        </p:nvPicPr>
        <p:blipFill>
          <a:blip r:embed="rId4"/>
          <a:stretch>
            <a:fillRect/>
          </a:stretch>
        </p:blipFill>
        <p:spPr>
          <a:xfrm>
            <a:off x="6589006" y="2789774"/>
            <a:ext cx="5217381" cy="3891865"/>
          </a:xfrm>
          <a:prstGeom prst="rect">
            <a:avLst/>
          </a:prstGeom>
        </p:spPr>
      </p:pic>
      <p:sp>
        <p:nvSpPr>
          <p:cNvPr id="6" name="Slide Number Placeholder 5">
            <a:extLst>
              <a:ext uri="{FF2B5EF4-FFF2-40B4-BE49-F238E27FC236}">
                <a16:creationId xmlns:a16="http://schemas.microsoft.com/office/drawing/2014/main" id="{A5E37AFD-11F2-A2E9-BB97-417E50DEB469}"/>
              </a:ext>
            </a:extLst>
          </p:cNvPr>
          <p:cNvSpPr>
            <a:spLocks noGrp="1"/>
          </p:cNvSpPr>
          <p:nvPr>
            <p:ph type="sldNum" sz="quarter" idx="12"/>
          </p:nvPr>
        </p:nvSpPr>
        <p:spPr/>
        <p:txBody>
          <a:bodyPr/>
          <a:lstStyle/>
          <a:p>
            <a:fld id="{5F6E19EC-C981-4348-A588-FAD292F64A47}" type="slidenum">
              <a:rPr lang="en-US" smtClean="0"/>
              <a:t>49</a:t>
            </a:fld>
            <a:endParaRPr lang="en-US"/>
          </a:p>
        </p:txBody>
      </p:sp>
      <p:sp>
        <p:nvSpPr>
          <p:cNvPr id="7" name="TextBox 6">
            <a:extLst>
              <a:ext uri="{FF2B5EF4-FFF2-40B4-BE49-F238E27FC236}">
                <a16:creationId xmlns:a16="http://schemas.microsoft.com/office/drawing/2014/main" id="{29E90BD0-0314-B659-A65D-84611F10548A}"/>
              </a:ext>
            </a:extLst>
          </p:cNvPr>
          <p:cNvSpPr txBox="1"/>
          <p:nvPr/>
        </p:nvSpPr>
        <p:spPr>
          <a:xfrm>
            <a:off x="4594303" y="3925229"/>
            <a:ext cx="1628078" cy="307777"/>
          </a:xfrm>
          <a:prstGeom prst="rect">
            <a:avLst/>
          </a:prstGeom>
          <a:solidFill>
            <a:srgbClr val="BBD2E6"/>
          </a:solidFill>
        </p:spPr>
        <p:txBody>
          <a:bodyPr wrap="square" rtlCol="0">
            <a:spAutoFit/>
          </a:bodyPr>
          <a:lstStyle/>
          <a:p>
            <a:r>
              <a:rPr lang="en-US" sz="1400" b="1" dirty="0"/>
              <a:t>Convergence point</a:t>
            </a:r>
          </a:p>
        </p:txBody>
      </p:sp>
      <p:sp>
        <p:nvSpPr>
          <p:cNvPr id="8" name="TextBox 7">
            <a:extLst>
              <a:ext uri="{FF2B5EF4-FFF2-40B4-BE49-F238E27FC236}">
                <a16:creationId xmlns:a16="http://schemas.microsoft.com/office/drawing/2014/main" id="{23D680E6-3253-4905-CE70-8C10702F609D}"/>
              </a:ext>
            </a:extLst>
          </p:cNvPr>
          <p:cNvSpPr txBox="1"/>
          <p:nvPr/>
        </p:nvSpPr>
        <p:spPr>
          <a:xfrm>
            <a:off x="8640336" y="3230136"/>
            <a:ext cx="1958897" cy="307777"/>
          </a:xfrm>
          <a:prstGeom prst="rect">
            <a:avLst/>
          </a:prstGeom>
          <a:solidFill>
            <a:srgbClr val="BBD2E6"/>
          </a:solidFill>
        </p:spPr>
        <p:txBody>
          <a:bodyPr wrap="square" rtlCol="0">
            <a:spAutoFit/>
          </a:bodyPr>
          <a:lstStyle/>
          <a:p>
            <a:pPr algn="ctr"/>
            <a:r>
              <a:rPr lang="en-US" sz="1400" b="1" dirty="0"/>
              <a:t>Convergence point</a:t>
            </a:r>
          </a:p>
        </p:txBody>
      </p:sp>
    </p:spTree>
    <p:extLst>
      <p:ext uri="{BB962C8B-B14F-4D97-AF65-F5344CB8AC3E}">
        <p14:creationId xmlns:p14="http://schemas.microsoft.com/office/powerpoint/2010/main" val="2822201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8E6DD-5612-7771-FF4F-C9C7C90CF6EB}"/>
              </a:ext>
            </a:extLst>
          </p:cNvPr>
          <p:cNvSpPr>
            <a:spLocks noGrp="1"/>
          </p:cNvSpPr>
          <p:nvPr>
            <p:ph type="title"/>
          </p:nvPr>
        </p:nvSpPr>
        <p:spPr/>
        <p:txBody>
          <a:bodyPr/>
          <a:lstStyle/>
          <a:p>
            <a:r>
              <a:rPr lang="en-US" dirty="0"/>
              <a:t>Importance of Using Unregulated Data</a:t>
            </a:r>
          </a:p>
        </p:txBody>
      </p:sp>
      <p:sp>
        <p:nvSpPr>
          <p:cNvPr id="3" name="Content Placeholder 2">
            <a:extLst>
              <a:ext uri="{FF2B5EF4-FFF2-40B4-BE49-F238E27FC236}">
                <a16:creationId xmlns:a16="http://schemas.microsoft.com/office/drawing/2014/main" id="{99024C37-0CD4-704B-175C-C043CD3F6935}"/>
              </a:ext>
            </a:extLst>
          </p:cNvPr>
          <p:cNvSpPr>
            <a:spLocks noGrp="1"/>
          </p:cNvSpPr>
          <p:nvPr>
            <p:ph idx="1"/>
          </p:nvPr>
        </p:nvSpPr>
        <p:spPr/>
        <p:txBody>
          <a:bodyPr/>
          <a:lstStyle/>
          <a:p>
            <a:pPr marL="0" indent="0">
              <a:buNone/>
            </a:pPr>
            <a:r>
              <a:rPr lang="en-US" dirty="0"/>
              <a:t>EM 1110-2-1415 HYDROLOGIC FREQUENCY ANALYSIS</a:t>
            </a:r>
          </a:p>
        </p:txBody>
      </p:sp>
      <p:pic>
        <p:nvPicPr>
          <p:cNvPr id="4" name="Content Placeholder 6">
            <a:extLst>
              <a:ext uri="{FF2B5EF4-FFF2-40B4-BE49-F238E27FC236}">
                <a16:creationId xmlns:a16="http://schemas.microsoft.com/office/drawing/2014/main" id="{02BDE165-C49C-3E17-25E6-E9622E38B8DA}"/>
              </a:ext>
            </a:extLst>
          </p:cNvPr>
          <p:cNvPicPr>
            <a:picLocks noChangeAspect="1"/>
          </p:cNvPicPr>
          <p:nvPr/>
        </p:nvPicPr>
        <p:blipFill>
          <a:blip r:embed="rId2"/>
          <a:stretch>
            <a:fillRect/>
          </a:stretch>
        </p:blipFill>
        <p:spPr>
          <a:xfrm>
            <a:off x="2579617" y="2658091"/>
            <a:ext cx="7661787" cy="1701682"/>
          </a:xfrm>
          <a:prstGeom prst="rect">
            <a:avLst/>
          </a:prstGeom>
        </p:spPr>
      </p:pic>
      <p:pic>
        <p:nvPicPr>
          <p:cNvPr id="5" name="Picture 4">
            <a:extLst>
              <a:ext uri="{FF2B5EF4-FFF2-40B4-BE49-F238E27FC236}">
                <a16:creationId xmlns:a16="http://schemas.microsoft.com/office/drawing/2014/main" id="{0C6920FA-C627-E677-BF62-7207AAC3A071}"/>
              </a:ext>
            </a:extLst>
          </p:cNvPr>
          <p:cNvPicPr>
            <a:picLocks noChangeAspect="1"/>
          </p:cNvPicPr>
          <p:nvPr/>
        </p:nvPicPr>
        <p:blipFill>
          <a:blip r:embed="rId3"/>
          <a:stretch>
            <a:fillRect/>
          </a:stretch>
        </p:blipFill>
        <p:spPr>
          <a:xfrm>
            <a:off x="2638609" y="4359773"/>
            <a:ext cx="7278111" cy="1632785"/>
          </a:xfrm>
          <a:prstGeom prst="rect">
            <a:avLst/>
          </a:prstGeom>
        </p:spPr>
      </p:pic>
      <p:sp>
        <p:nvSpPr>
          <p:cNvPr id="6" name="Rectangle 5">
            <a:extLst>
              <a:ext uri="{FF2B5EF4-FFF2-40B4-BE49-F238E27FC236}">
                <a16:creationId xmlns:a16="http://schemas.microsoft.com/office/drawing/2014/main" id="{BDBA1EE9-3C29-8625-9F6E-DA93D4F00D84}"/>
              </a:ext>
            </a:extLst>
          </p:cNvPr>
          <p:cNvSpPr/>
          <p:nvPr/>
        </p:nvSpPr>
        <p:spPr>
          <a:xfrm>
            <a:off x="4998404" y="4359773"/>
            <a:ext cx="4879959" cy="198014"/>
          </a:xfrm>
          <a:prstGeom prst="rect">
            <a:avLst/>
          </a:prstGeom>
          <a:solidFill>
            <a:srgbClr val="FEC306">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8C10C6-0A69-008D-E593-F9DF30480812}"/>
              </a:ext>
            </a:extLst>
          </p:cNvPr>
          <p:cNvSpPr/>
          <p:nvPr/>
        </p:nvSpPr>
        <p:spPr>
          <a:xfrm>
            <a:off x="2482621" y="4557787"/>
            <a:ext cx="7395742" cy="525898"/>
          </a:xfrm>
          <a:prstGeom prst="rect">
            <a:avLst/>
          </a:prstGeom>
          <a:solidFill>
            <a:srgbClr val="FEC306">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6626CC3-6F82-4C0E-340B-3BDF6E6F72B8}"/>
              </a:ext>
            </a:extLst>
          </p:cNvPr>
          <p:cNvSpPr/>
          <p:nvPr/>
        </p:nvSpPr>
        <p:spPr>
          <a:xfrm>
            <a:off x="2482621" y="5083685"/>
            <a:ext cx="2454191" cy="134937"/>
          </a:xfrm>
          <a:prstGeom prst="rect">
            <a:avLst/>
          </a:prstGeom>
          <a:solidFill>
            <a:srgbClr val="FEC306">
              <a:alpha val="3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2E54314-E694-4143-82B7-DDE1AD983218}"/>
              </a:ext>
            </a:extLst>
          </p:cNvPr>
          <p:cNvSpPr/>
          <p:nvPr/>
        </p:nvSpPr>
        <p:spPr>
          <a:xfrm>
            <a:off x="4936812" y="5093232"/>
            <a:ext cx="4879959" cy="146791"/>
          </a:xfrm>
          <a:prstGeom prst="rect">
            <a:avLst/>
          </a:prstGeom>
          <a:solidFill>
            <a:srgbClr val="F50FDF">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CF4C090-AD75-6D62-9B13-5A3DD539A21C}"/>
              </a:ext>
            </a:extLst>
          </p:cNvPr>
          <p:cNvSpPr/>
          <p:nvPr/>
        </p:nvSpPr>
        <p:spPr>
          <a:xfrm>
            <a:off x="2476304" y="5240023"/>
            <a:ext cx="7395742" cy="369560"/>
          </a:xfrm>
          <a:prstGeom prst="rect">
            <a:avLst/>
          </a:prstGeom>
          <a:solidFill>
            <a:srgbClr val="F50FDF">
              <a:alpha val="2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AB40592-027F-7C6F-16DE-0BCAFD31F1AE}"/>
              </a:ext>
            </a:extLst>
          </p:cNvPr>
          <p:cNvSpPr txBox="1"/>
          <p:nvPr/>
        </p:nvSpPr>
        <p:spPr>
          <a:xfrm>
            <a:off x="240125" y="2714607"/>
            <a:ext cx="2454192" cy="2246769"/>
          </a:xfrm>
          <a:prstGeom prst="rect">
            <a:avLst/>
          </a:prstGeom>
          <a:noFill/>
        </p:spPr>
        <p:txBody>
          <a:bodyPr wrap="square" rtlCol="0">
            <a:spAutoFit/>
          </a:bodyPr>
          <a:lstStyle/>
          <a:p>
            <a:pPr algn="ctr"/>
            <a:r>
              <a:rPr lang="en-US" sz="2800" b="1" dirty="0"/>
              <a:t>Runoff should be adjusted to natural (unimpaired) conditions</a:t>
            </a:r>
          </a:p>
        </p:txBody>
      </p:sp>
      <p:sp>
        <p:nvSpPr>
          <p:cNvPr id="12" name="TextBox 11">
            <a:extLst>
              <a:ext uri="{FF2B5EF4-FFF2-40B4-BE49-F238E27FC236}">
                <a16:creationId xmlns:a16="http://schemas.microsoft.com/office/drawing/2014/main" id="{65890CBF-74DE-0C92-A8AD-3B3037E84635}"/>
              </a:ext>
            </a:extLst>
          </p:cNvPr>
          <p:cNvSpPr txBox="1"/>
          <p:nvPr/>
        </p:nvSpPr>
        <p:spPr>
          <a:xfrm>
            <a:off x="10028034" y="4458780"/>
            <a:ext cx="1894505" cy="1938992"/>
          </a:xfrm>
          <a:prstGeom prst="rect">
            <a:avLst/>
          </a:prstGeom>
          <a:noFill/>
        </p:spPr>
        <p:txBody>
          <a:bodyPr wrap="square" rtlCol="0">
            <a:spAutoFit/>
          </a:bodyPr>
          <a:lstStyle/>
          <a:p>
            <a:pPr algn="ctr"/>
            <a:r>
              <a:rPr lang="en-US" sz="2400" b="1" dirty="0">
                <a:solidFill>
                  <a:srgbClr val="F50FDF"/>
                </a:solidFill>
              </a:rPr>
              <a:t>…unless the regulation effects are not appreciable</a:t>
            </a:r>
          </a:p>
        </p:txBody>
      </p:sp>
      <p:sp>
        <p:nvSpPr>
          <p:cNvPr id="13" name="Slide Number Placeholder 12">
            <a:extLst>
              <a:ext uri="{FF2B5EF4-FFF2-40B4-BE49-F238E27FC236}">
                <a16:creationId xmlns:a16="http://schemas.microsoft.com/office/drawing/2014/main" id="{33719B75-6A6E-B6A2-C446-6A5C23611A72}"/>
              </a:ext>
            </a:extLst>
          </p:cNvPr>
          <p:cNvSpPr>
            <a:spLocks noGrp="1"/>
          </p:cNvSpPr>
          <p:nvPr>
            <p:ph type="sldNum" sz="quarter" idx="12"/>
          </p:nvPr>
        </p:nvSpPr>
        <p:spPr/>
        <p:txBody>
          <a:bodyPr/>
          <a:lstStyle/>
          <a:p>
            <a:fld id="{5F6E19EC-C981-4348-A588-FAD292F64A47}" type="slidenum">
              <a:rPr lang="en-US" smtClean="0"/>
              <a:t>5</a:t>
            </a:fld>
            <a:endParaRPr lang="en-US"/>
          </a:p>
        </p:txBody>
      </p:sp>
    </p:spTree>
    <p:extLst>
      <p:ext uri="{BB962C8B-B14F-4D97-AF65-F5344CB8AC3E}">
        <p14:creationId xmlns:p14="http://schemas.microsoft.com/office/powerpoint/2010/main" val="421842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8AF9-81B7-A170-B3FB-CDA4F7789BD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8CEFCC0-B57C-13E3-B867-1CCB022950A2}"/>
              </a:ext>
            </a:extLst>
          </p:cNvPr>
          <p:cNvSpPr>
            <a:spLocks noGrp="1"/>
          </p:cNvSpPr>
          <p:nvPr>
            <p:ph idx="1"/>
          </p:nvPr>
        </p:nvSpPr>
        <p:spPr/>
        <p:txBody>
          <a:bodyPr/>
          <a:lstStyle/>
          <a:p>
            <a:r>
              <a:rPr lang="en-US" dirty="0"/>
              <a:t>Unregulated data are required for analytical flood frequency analysis (if the impacts of regulation are appreciable)</a:t>
            </a:r>
          </a:p>
          <a:p>
            <a:r>
              <a:rPr lang="en-US" dirty="0"/>
              <a:t>There are many ways for developing unregulated time-series, depending on the availability of data and models</a:t>
            </a:r>
          </a:p>
        </p:txBody>
      </p:sp>
      <p:sp>
        <p:nvSpPr>
          <p:cNvPr id="4" name="Slide Number Placeholder 3">
            <a:extLst>
              <a:ext uri="{FF2B5EF4-FFF2-40B4-BE49-F238E27FC236}">
                <a16:creationId xmlns:a16="http://schemas.microsoft.com/office/drawing/2014/main" id="{E5D2E1C9-26EB-1DD8-59BD-809F0D9B33D7}"/>
              </a:ext>
            </a:extLst>
          </p:cNvPr>
          <p:cNvSpPr>
            <a:spLocks noGrp="1"/>
          </p:cNvSpPr>
          <p:nvPr>
            <p:ph type="sldNum" sz="quarter" idx="12"/>
          </p:nvPr>
        </p:nvSpPr>
        <p:spPr/>
        <p:txBody>
          <a:bodyPr/>
          <a:lstStyle/>
          <a:p>
            <a:fld id="{5F6E19EC-C981-4348-A588-FAD292F64A47}" type="slidenum">
              <a:rPr lang="en-US" smtClean="0"/>
              <a:t>50</a:t>
            </a:fld>
            <a:endParaRPr lang="en-US"/>
          </a:p>
        </p:txBody>
      </p:sp>
    </p:spTree>
    <p:extLst>
      <p:ext uri="{BB962C8B-B14F-4D97-AF65-F5344CB8AC3E}">
        <p14:creationId xmlns:p14="http://schemas.microsoft.com/office/powerpoint/2010/main" val="355678584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
        <p:nvSpPr>
          <p:cNvPr id="2" name="Slide Number Placeholder 1">
            <a:extLst>
              <a:ext uri="{FF2B5EF4-FFF2-40B4-BE49-F238E27FC236}">
                <a16:creationId xmlns:a16="http://schemas.microsoft.com/office/drawing/2014/main" id="{4B49F569-ADA5-345B-1F65-702DBDA6B5A0}"/>
              </a:ext>
            </a:extLst>
          </p:cNvPr>
          <p:cNvSpPr>
            <a:spLocks noGrp="1"/>
          </p:cNvSpPr>
          <p:nvPr>
            <p:ph type="sldNum" sz="quarter" idx="12"/>
          </p:nvPr>
        </p:nvSpPr>
        <p:spPr/>
        <p:txBody>
          <a:bodyPr/>
          <a:lstStyle/>
          <a:p>
            <a:fld id="{5F6E19EC-C981-4348-A588-FAD292F64A47}" type="slidenum">
              <a:rPr lang="en-US" smtClean="0"/>
              <a:t>51</a:t>
            </a:fld>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Assumptions for Frequency Analysis</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Series of annual maximum flows</a:t>
            </a:r>
          </a:p>
          <a:p>
            <a:r>
              <a:rPr lang="en-US" dirty="0"/>
              <a:t>Random, representative sample from the flood population</a:t>
            </a:r>
          </a:p>
          <a:p>
            <a:r>
              <a:rPr lang="en-US" dirty="0"/>
              <a:t>IID</a:t>
            </a:r>
          </a:p>
          <a:p>
            <a:pPr lvl="1"/>
            <a:r>
              <a:rPr lang="en-US" dirty="0"/>
              <a:t>Independent</a:t>
            </a:r>
          </a:p>
          <a:p>
            <a:pPr lvl="1"/>
            <a:r>
              <a:rPr lang="en-US" dirty="0"/>
              <a:t>Identically distributed (homogeneous/stationary)</a:t>
            </a:r>
          </a:p>
        </p:txBody>
      </p:sp>
      <p:cxnSp>
        <p:nvCxnSpPr>
          <p:cNvPr id="12" name="Straight Arrow Connector 11">
            <a:extLst>
              <a:ext uri="{FF2B5EF4-FFF2-40B4-BE49-F238E27FC236}">
                <a16:creationId xmlns:a16="http://schemas.microsoft.com/office/drawing/2014/main" id="{599DC20D-F8AB-68F8-5D1F-030BC85638DD}"/>
              </a:ext>
            </a:extLst>
          </p:cNvPr>
          <p:cNvCxnSpPr>
            <a:cxnSpLocks/>
          </p:cNvCxnSpPr>
          <p:nvPr/>
        </p:nvCxnSpPr>
        <p:spPr>
          <a:xfrm flipH="1" flipV="1">
            <a:off x="3781679" y="4148668"/>
            <a:ext cx="653820" cy="44911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1E99938-7B56-B3FD-70D6-A93789489E3E}"/>
              </a:ext>
            </a:extLst>
          </p:cNvPr>
          <p:cNvSpPr txBox="1"/>
          <p:nvPr/>
        </p:nvSpPr>
        <p:spPr>
          <a:xfrm>
            <a:off x="4490063" y="4373227"/>
            <a:ext cx="2611321" cy="707886"/>
          </a:xfrm>
          <a:prstGeom prst="rect">
            <a:avLst/>
          </a:prstGeom>
          <a:noFill/>
        </p:spPr>
        <p:txBody>
          <a:bodyPr wrap="square" rtlCol="0">
            <a:spAutoFit/>
          </a:bodyPr>
          <a:lstStyle/>
          <a:p>
            <a:r>
              <a:rPr lang="en-US" sz="2000" b="1" dirty="0">
                <a:solidFill>
                  <a:srgbClr val="FF0000"/>
                </a:solidFill>
                <a:latin typeface="Ink Free" panose="03080402000500000000" pitchFamily="66" charset="0"/>
              </a:rPr>
              <a:t>May be violated by regulated data</a:t>
            </a:r>
          </a:p>
        </p:txBody>
      </p:sp>
      <p:sp>
        <p:nvSpPr>
          <p:cNvPr id="2" name="Slide Number Placeholder 1">
            <a:extLst>
              <a:ext uri="{FF2B5EF4-FFF2-40B4-BE49-F238E27FC236}">
                <a16:creationId xmlns:a16="http://schemas.microsoft.com/office/drawing/2014/main" id="{58F19FD0-F1D3-931F-895C-1DBC02B731B4}"/>
              </a:ext>
            </a:extLst>
          </p:cNvPr>
          <p:cNvSpPr>
            <a:spLocks noGrp="1"/>
          </p:cNvSpPr>
          <p:nvPr>
            <p:ph type="sldNum" sz="quarter" idx="12"/>
          </p:nvPr>
        </p:nvSpPr>
        <p:spPr/>
        <p:txBody>
          <a:bodyPr/>
          <a:lstStyle/>
          <a:p>
            <a:fld id="{5F6E19EC-C981-4348-A588-FAD292F64A47}" type="slidenum">
              <a:rPr lang="en-US" smtClean="0"/>
              <a:t>6</a:t>
            </a:fld>
            <a:endParaRPr lang="en-US"/>
          </a:p>
        </p:txBody>
      </p:sp>
      <p:sp>
        <p:nvSpPr>
          <p:cNvPr id="3" name="TextBox 2">
            <a:extLst>
              <a:ext uri="{FF2B5EF4-FFF2-40B4-BE49-F238E27FC236}">
                <a16:creationId xmlns:a16="http://schemas.microsoft.com/office/drawing/2014/main" id="{E2D69648-4FAC-2EC1-40E9-1748B44759C9}"/>
              </a:ext>
            </a:extLst>
          </p:cNvPr>
          <p:cNvSpPr txBox="1"/>
          <p:nvPr/>
        </p:nvSpPr>
        <p:spPr>
          <a:xfrm>
            <a:off x="8610600" y="3039482"/>
            <a:ext cx="2829032" cy="1384995"/>
          </a:xfrm>
          <a:prstGeom prst="rect">
            <a:avLst/>
          </a:prstGeom>
          <a:noFill/>
        </p:spPr>
        <p:txBody>
          <a:bodyPr wrap="square" rtlCol="0">
            <a:spAutoFit/>
          </a:bodyPr>
          <a:lstStyle/>
          <a:p>
            <a:pPr algn="ctr"/>
            <a:r>
              <a:rPr lang="en-US" sz="2800" b="1" dirty="0">
                <a:solidFill>
                  <a:srgbClr val="FFC000"/>
                </a:solidFill>
                <a:effectLst/>
                <a:latin typeface="Calibri" panose="020F0502020204030204" pitchFamily="34" charset="0"/>
                <a:cs typeface="Calibri" panose="020F0502020204030204" pitchFamily="34" charset="0"/>
              </a:rPr>
              <a:t>Review from Time-Series Analysis Lecture</a:t>
            </a:r>
          </a:p>
        </p:txBody>
      </p:sp>
    </p:spTree>
    <p:extLst>
      <p:ext uri="{BB962C8B-B14F-4D97-AF65-F5344CB8AC3E}">
        <p14:creationId xmlns:p14="http://schemas.microsoft.com/office/powerpoint/2010/main" val="3664416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Frequency Analysis using Regulated Data</a:t>
            </a:r>
          </a:p>
        </p:txBody>
      </p:sp>
      <p:sp>
        <p:nvSpPr>
          <p:cNvPr id="2" name="Slide Number Placeholder 1">
            <a:extLst>
              <a:ext uri="{FF2B5EF4-FFF2-40B4-BE49-F238E27FC236}">
                <a16:creationId xmlns:a16="http://schemas.microsoft.com/office/drawing/2014/main" id="{58F19FD0-F1D3-931F-895C-1DBC02B731B4}"/>
              </a:ext>
            </a:extLst>
          </p:cNvPr>
          <p:cNvSpPr>
            <a:spLocks noGrp="1"/>
          </p:cNvSpPr>
          <p:nvPr>
            <p:ph type="sldNum" sz="quarter" idx="12"/>
          </p:nvPr>
        </p:nvSpPr>
        <p:spPr/>
        <p:txBody>
          <a:bodyPr/>
          <a:lstStyle/>
          <a:p>
            <a:fld id="{5F6E19EC-C981-4348-A588-FAD292F64A47}" type="slidenum">
              <a:rPr lang="en-US" smtClean="0"/>
              <a:t>7</a:t>
            </a:fld>
            <a:endParaRPr lang="en-US"/>
          </a:p>
        </p:txBody>
      </p:sp>
      <p:sp>
        <p:nvSpPr>
          <p:cNvPr id="6" name="Rectangle 5">
            <a:extLst>
              <a:ext uri="{FF2B5EF4-FFF2-40B4-BE49-F238E27FC236}">
                <a16:creationId xmlns:a16="http://schemas.microsoft.com/office/drawing/2014/main" id="{89FDD928-4CCD-D200-EE33-5028C30CE56C}"/>
              </a:ext>
            </a:extLst>
          </p:cNvPr>
          <p:cNvSpPr/>
          <p:nvPr/>
        </p:nvSpPr>
        <p:spPr>
          <a:xfrm>
            <a:off x="639169" y="1606862"/>
            <a:ext cx="2979761" cy="808630"/>
          </a:xfrm>
          <a:prstGeom prst="rect">
            <a:avLst/>
          </a:prstGeom>
          <a:ln w="50800" cmpd="thickThi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t>Are the flow data unimpaired (unregulated)?</a:t>
            </a:r>
          </a:p>
        </p:txBody>
      </p:sp>
      <p:sp>
        <p:nvSpPr>
          <p:cNvPr id="7" name="Rectangle 6">
            <a:extLst>
              <a:ext uri="{FF2B5EF4-FFF2-40B4-BE49-F238E27FC236}">
                <a16:creationId xmlns:a16="http://schemas.microsoft.com/office/drawing/2014/main" id="{7294B39B-19C5-A6BB-7526-044EA89A9D27}"/>
              </a:ext>
            </a:extLst>
          </p:cNvPr>
          <p:cNvSpPr/>
          <p:nvPr/>
        </p:nvSpPr>
        <p:spPr>
          <a:xfrm>
            <a:off x="1723028" y="3079763"/>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Yes</a:t>
            </a:r>
          </a:p>
        </p:txBody>
      </p:sp>
      <p:sp>
        <p:nvSpPr>
          <p:cNvPr id="8" name="Rectangle 7">
            <a:extLst>
              <a:ext uri="{FF2B5EF4-FFF2-40B4-BE49-F238E27FC236}">
                <a16:creationId xmlns:a16="http://schemas.microsoft.com/office/drawing/2014/main" id="{07754CBC-0C28-050A-FAF6-FF354C92B7E2}"/>
              </a:ext>
            </a:extLst>
          </p:cNvPr>
          <p:cNvSpPr/>
          <p:nvPr/>
        </p:nvSpPr>
        <p:spPr>
          <a:xfrm>
            <a:off x="4292363" y="1804365"/>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No</a:t>
            </a:r>
          </a:p>
        </p:txBody>
      </p:sp>
      <p:sp>
        <p:nvSpPr>
          <p:cNvPr id="9" name="Rectangle 8">
            <a:extLst>
              <a:ext uri="{FF2B5EF4-FFF2-40B4-BE49-F238E27FC236}">
                <a16:creationId xmlns:a16="http://schemas.microsoft.com/office/drawing/2014/main" id="{1E764E51-4102-5CE8-488B-B78BCE153D68}"/>
              </a:ext>
            </a:extLst>
          </p:cNvPr>
          <p:cNvSpPr/>
          <p:nvPr/>
        </p:nvSpPr>
        <p:spPr>
          <a:xfrm>
            <a:off x="5782387" y="1683635"/>
            <a:ext cx="2979761" cy="8086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 an analytical frequency curve (such as LPIII) needed?</a:t>
            </a:r>
          </a:p>
        </p:txBody>
      </p:sp>
      <p:sp>
        <p:nvSpPr>
          <p:cNvPr id="10" name="Rectangle 9">
            <a:extLst>
              <a:ext uri="{FF2B5EF4-FFF2-40B4-BE49-F238E27FC236}">
                <a16:creationId xmlns:a16="http://schemas.microsoft.com/office/drawing/2014/main" id="{799F6FDC-9066-C24D-DE1E-D56D47F3C041}"/>
              </a:ext>
            </a:extLst>
          </p:cNvPr>
          <p:cNvSpPr/>
          <p:nvPr/>
        </p:nvSpPr>
        <p:spPr>
          <a:xfrm>
            <a:off x="8348021" y="3048089"/>
            <a:ext cx="3113965" cy="8086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Is the regulation homogeneous across the POR?</a:t>
            </a:r>
          </a:p>
        </p:txBody>
      </p:sp>
      <p:sp>
        <p:nvSpPr>
          <p:cNvPr id="11" name="Rectangle 10">
            <a:extLst>
              <a:ext uri="{FF2B5EF4-FFF2-40B4-BE49-F238E27FC236}">
                <a16:creationId xmlns:a16="http://schemas.microsoft.com/office/drawing/2014/main" id="{D4886D65-99EA-C537-854C-2FC9079800CE}"/>
              </a:ext>
            </a:extLst>
          </p:cNvPr>
          <p:cNvSpPr/>
          <p:nvPr/>
        </p:nvSpPr>
        <p:spPr>
          <a:xfrm>
            <a:off x="533399" y="4173884"/>
            <a:ext cx="2979761" cy="80863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Develop analytical frequency curve (LPIII)</a:t>
            </a:r>
          </a:p>
        </p:txBody>
      </p:sp>
      <p:sp>
        <p:nvSpPr>
          <p:cNvPr id="13" name="Rectangle 12">
            <a:extLst>
              <a:ext uri="{FF2B5EF4-FFF2-40B4-BE49-F238E27FC236}">
                <a16:creationId xmlns:a16="http://schemas.microsoft.com/office/drawing/2014/main" id="{C3A0345B-5906-83D2-A211-F214FA7837D0}"/>
              </a:ext>
            </a:extLst>
          </p:cNvPr>
          <p:cNvSpPr/>
          <p:nvPr/>
        </p:nvSpPr>
        <p:spPr>
          <a:xfrm>
            <a:off x="4394007" y="4120656"/>
            <a:ext cx="1736677" cy="80863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Remove effects of regulation</a:t>
            </a:r>
          </a:p>
        </p:txBody>
      </p:sp>
      <p:cxnSp>
        <p:nvCxnSpPr>
          <p:cNvPr id="18" name="Straight Arrow Connector 17">
            <a:extLst>
              <a:ext uri="{FF2B5EF4-FFF2-40B4-BE49-F238E27FC236}">
                <a16:creationId xmlns:a16="http://schemas.microsoft.com/office/drawing/2014/main" id="{5259B49E-EC0E-6651-84E6-D23314C6585A}"/>
              </a:ext>
            </a:extLst>
          </p:cNvPr>
          <p:cNvCxnSpPr>
            <a:cxnSpLocks/>
          </p:cNvCxnSpPr>
          <p:nvPr/>
        </p:nvCxnSpPr>
        <p:spPr>
          <a:xfrm>
            <a:off x="2129049" y="2516663"/>
            <a:ext cx="0" cy="4858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F645071-4226-B208-AA2B-CDF1E636A011}"/>
              </a:ext>
            </a:extLst>
          </p:cNvPr>
          <p:cNvCxnSpPr>
            <a:cxnSpLocks/>
          </p:cNvCxnSpPr>
          <p:nvPr/>
        </p:nvCxnSpPr>
        <p:spPr>
          <a:xfrm flipV="1">
            <a:off x="3670254" y="2011177"/>
            <a:ext cx="5150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AAF98D3-CE22-EC17-B287-7F2ACD3BC39F}"/>
              </a:ext>
            </a:extLst>
          </p:cNvPr>
          <p:cNvCxnSpPr>
            <a:cxnSpLocks/>
          </p:cNvCxnSpPr>
          <p:nvPr/>
        </p:nvCxnSpPr>
        <p:spPr>
          <a:xfrm>
            <a:off x="2124499" y="3553818"/>
            <a:ext cx="0" cy="5544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ADD0202B-0E98-004E-B975-1C7075EA4E81}"/>
              </a:ext>
            </a:extLst>
          </p:cNvPr>
          <p:cNvCxnSpPr>
            <a:cxnSpLocks/>
          </p:cNvCxnSpPr>
          <p:nvPr/>
        </p:nvCxnSpPr>
        <p:spPr>
          <a:xfrm flipH="1">
            <a:off x="6242993" y="3659767"/>
            <a:ext cx="1038085" cy="9184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BE55D64-825C-3335-0165-954351A3D204}"/>
              </a:ext>
            </a:extLst>
          </p:cNvPr>
          <p:cNvCxnSpPr>
            <a:cxnSpLocks/>
          </p:cNvCxnSpPr>
          <p:nvPr/>
        </p:nvCxnSpPr>
        <p:spPr>
          <a:xfrm flipH="1">
            <a:off x="3607840" y="4582421"/>
            <a:ext cx="67385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0C86C49-AC58-328F-DE1E-BCD12169F6C5}"/>
              </a:ext>
            </a:extLst>
          </p:cNvPr>
          <p:cNvSpPr/>
          <p:nvPr/>
        </p:nvSpPr>
        <p:spPr>
          <a:xfrm>
            <a:off x="8735707" y="4376965"/>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Yes</a:t>
            </a:r>
          </a:p>
        </p:txBody>
      </p:sp>
      <p:sp>
        <p:nvSpPr>
          <p:cNvPr id="51" name="Rectangle 50">
            <a:extLst>
              <a:ext uri="{FF2B5EF4-FFF2-40B4-BE49-F238E27FC236}">
                <a16:creationId xmlns:a16="http://schemas.microsoft.com/office/drawing/2014/main" id="{60D890DE-F9AE-548E-9123-8984C54FD11B}"/>
              </a:ext>
            </a:extLst>
          </p:cNvPr>
          <p:cNvSpPr/>
          <p:nvPr/>
        </p:nvSpPr>
        <p:spPr>
          <a:xfrm>
            <a:off x="10067501" y="4412543"/>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No</a:t>
            </a:r>
          </a:p>
        </p:txBody>
      </p:sp>
      <p:cxnSp>
        <p:nvCxnSpPr>
          <p:cNvPr id="52" name="Straight Arrow Connector 51">
            <a:extLst>
              <a:ext uri="{FF2B5EF4-FFF2-40B4-BE49-F238E27FC236}">
                <a16:creationId xmlns:a16="http://schemas.microsoft.com/office/drawing/2014/main" id="{F21C302A-6D89-98B6-096B-54E773BF25CE}"/>
              </a:ext>
            </a:extLst>
          </p:cNvPr>
          <p:cNvCxnSpPr>
            <a:cxnSpLocks/>
          </p:cNvCxnSpPr>
          <p:nvPr/>
        </p:nvCxnSpPr>
        <p:spPr>
          <a:xfrm flipH="1">
            <a:off x="9246930" y="3962933"/>
            <a:ext cx="362803" cy="3460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AB64A6D8-0433-F8E7-62B5-3034FEA45878}"/>
              </a:ext>
            </a:extLst>
          </p:cNvPr>
          <p:cNvCxnSpPr>
            <a:cxnSpLocks/>
          </p:cNvCxnSpPr>
          <p:nvPr/>
        </p:nvCxnSpPr>
        <p:spPr>
          <a:xfrm>
            <a:off x="10017459" y="3977464"/>
            <a:ext cx="406020" cy="3315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2FF7037F-8048-E6C2-55A8-323550E5F39E}"/>
              </a:ext>
            </a:extLst>
          </p:cNvPr>
          <p:cNvSpPr/>
          <p:nvPr/>
        </p:nvSpPr>
        <p:spPr>
          <a:xfrm>
            <a:off x="9653518" y="5440632"/>
            <a:ext cx="1763974" cy="808630"/>
          </a:xfrm>
          <a:prstGeom prst="rect">
            <a:avLst/>
          </a:prstGeom>
          <a:solidFill>
            <a:schemeClr val="accent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IID Assumptions Not Met</a:t>
            </a:r>
          </a:p>
        </p:txBody>
      </p:sp>
      <p:sp>
        <p:nvSpPr>
          <p:cNvPr id="58" name="Rectangle 57">
            <a:extLst>
              <a:ext uri="{FF2B5EF4-FFF2-40B4-BE49-F238E27FC236}">
                <a16:creationId xmlns:a16="http://schemas.microsoft.com/office/drawing/2014/main" id="{B33E624A-DE7D-96D9-4F3B-62488F4F0F7E}"/>
              </a:ext>
            </a:extLst>
          </p:cNvPr>
          <p:cNvSpPr/>
          <p:nvPr/>
        </p:nvSpPr>
        <p:spPr>
          <a:xfrm>
            <a:off x="6096000" y="5380857"/>
            <a:ext cx="2339454" cy="80863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Develop graphical frequency curve</a:t>
            </a:r>
          </a:p>
        </p:txBody>
      </p:sp>
      <p:cxnSp>
        <p:nvCxnSpPr>
          <p:cNvPr id="62" name="Straight Arrow Connector 61">
            <a:extLst>
              <a:ext uri="{FF2B5EF4-FFF2-40B4-BE49-F238E27FC236}">
                <a16:creationId xmlns:a16="http://schemas.microsoft.com/office/drawing/2014/main" id="{7249E1AC-57E6-CE13-3611-1450CF15437D}"/>
              </a:ext>
            </a:extLst>
          </p:cNvPr>
          <p:cNvCxnSpPr>
            <a:cxnSpLocks/>
          </p:cNvCxnSpPr>
          <p:nvPr/>
        </p:nvCxnSpPr>
        <p:spPr>
          <a:xfrm flipV="1">
            <a:off x="5175345" y="2027506"/>
            <a:ext cx="5150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8580E112-8EBA-058D-9D8D-4BB27A1D0FC9}"/>
              </a:ext>
            </a:extLst>
          </p:cNvPr>
          <p:cNvSpPr/>
          <p:nvPr/>
        </p:nvSpPr>
        <p:spPr>
          <a:xfrm>
            <a:off x="9498984" y="1881642"/>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No</a:t>
            </a:r>
          </a:p>
        </p:txBody>
      </p:sp>
      <p:cxnSp>
        <p:nvCxnSpPr>
          <p:cNvPr id="64" name="Straight Arrow Connector 63">
            <a:extLst>
              <a:ext uri="{FF2B5EF4-FFF2-40B4-BE49-F238E27FC236}">
                <a16:creationId xmlns:a16="http://schemas.microsoft.com/office/drawing/2014/main" id="{07C7CF5B-F1B6-A86E-86F7-FEAD12ECD954}"/>
              </a:ext>
            </a:extLst>
          </p:cNvPr>
          <p:cNvCxnSpPr>
            <a:cxnSpLocks/>
          </p:cNvCxnSpPr>
          <p:nvPr/>
        </p:nvCxnSpPr>
        <p:spPr>
          <a:xfrm flipV="1">
            <a:off x="8876875" y="2088454"/>
            <a:ext cx="515059"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4C553111-91C5-11A5-CECB-A277FBFFB91E}"/>
              </a:ext>
            </a:extLst>
          </p:cNvPr>
          <p:cNvSpPr/>
          <p:nvPr/>
        </p:nvSpPr>
        <p:spPr>
          <a:xfrm>
            <a:off x="6875058" y="3152721"/>
            <a:ext cx="812041" cy="4196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Yes</a:t>
            </a:r>
          </a:p>
        </p:txBody>
      </p:sp>
      <p:cxnSp>
        <p:nvCxnSpPr>
          <p:cNvPr id="66" name="Straight Arrow Connector 65">
            <a:extLst>
              <a:ext uri="{FF2B5EF4-FFF2-40B4-BE49-F238E27FC236}">
                <a16:creationId xmlns:a16="http://schemas.microsoft.com/office/drawing/2014/main" id="{39BE08F3-B39A-3091-069A-753BD292CD75}"/>
              </a:ext>
            </a:extLst>
          </p:cNvPr>
          <p:cNvCxnSpPr>
            <a:cxnSpLocks/>
          </p:cNvCxnSpPr>
          <p:nvPr/>
        </p:nvCxnSpPr>
        <p:spPr>
          <a:xfrm>
            <a:off x="7281079" y="2589621"/>
            <a:ext cx="0" cy="4858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10A27C66-910F-0543-CF6A-A90FF04B9244}"/>
              </a:ext>
            </a:extLst>
          </p:cNvPr>
          <p:cNvCxnSpPr>
            <a:cxnSpLocks/>
          </p:cNvCxnSpPr>
          <p:nvPr/>
        </p:nvCxnSpPr>
        <p:spPr>
          <a:xfrm>
            <a:off x="9886805" y="2415492"/>
            <a:ext cx="0" cy="4858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0344CBF5-5CD0-4473-58D5-9C68D89A9C5D}"/>
              </a:ext>
            </a:extLst>
          </p:cNvPr>
          <p:cNvCxnSpPr>
            <a:cxnSpLocks/>
          </p:cNvCxnSpPr>
          <p:nvPr/>
        </p:nvCxnSpPr>
        <p:spPr>
          <a:xfrm>
            <a:off x="10473521" y="4895013"/>
            <a:ext cx="0" cy="48584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8EE92F10-15CA-5BE2-A751-BE4DA4E23E94}"/>
              </a:ext>
            </a:extLst>
          </p:cNvPr>
          <p:cNvCxnSpPr>
            <a:cxnSpLocks/>
          </p:cNvCxnSpPr>
          <p:nvPr/>
        </p:nvCxnSpPr>
        <p:spPr>
          <a:xfrm flipH="1">
            <a:off x="8525443" y="4864581"/>
            <a:ext cx="569512" cy="92059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CC6497F-CF8B-8499-DCBE-68B7A2204423}"/>
              </a:ext>
            </a:extLst>
          </p:cNvPr>
          <p:cNvSpPr txBox="1"/>
          <p:nvPr/>
        </p:nvSpPr>
        <p:spPr>
          <a:xfrm>
            <a:off x="1519732" y="5010635"/>
            <a:ext cx="2088108" cy="646331"/>
          </a:xfrm>
          <a:prstGeom prst="rect">
            <a:avLst/>
          </a:prstGeom>
          <a:noFill/>
        </p:spPr>
        <p:txBody>
          <a:bodyPr wrap="square" rtlCol="0">
            <a:spAutoFit/>
          </a:bodyPr>
          <a:lstStyle/>
          <a:p>
            <a:r>
              <a:rPr lang="en-US" i="1" dirty="0"/>
              <a:t>*if all assumptions (IID) are met</a:t>
            </a:r>
          </a:p>
        </p:txBody>
      </p:sp>
      <p:sp>
        <p:nvSpPr>
          <p:cNvPr id="76" name="TextBox 75">
            <a:extLst>
              <a:ext uri="{FF2B5EF4-FFF2-40B4-BE49-F238E27FC236}">
                <a16:creationId xmlns:a16="http://schemas.microsoft.com/office/drawing/2014/main" id="{557FF44A-EB13-4AB2-F968-F2053BCF37D0}"/>
              </a:ext>
            </a:extLst>
          </p:cNvPr>
          <p:cNvSpPr txBox="1"/>
          <p:nvPr/>
        </p:nvSpPr>
        <p:spPr>
          <a:xfrm>
            <a:off x="3237609" y="5244782"/>
            <a:ext cx="2829032" cy="1200329"/>
          </a:xfrm>
          <a:prstGeom prst="rect">
            <a:avLst/>
          </a:prstGeom>
          <a:noFill/>
        </p:spPr>
        <p:txBody>
          <a:bodyPr wrap="square" rtlCol="0">
            <a:spAutoFit/>
          </a:bodyPr>
          <a:lstStyle/>
          <a:p>
            <a:pPr algn="ctr"/>
            <a:r>
              <a:rPr lang="en-US" sz="2400" b="1" dirty="0">
                <a:solidFill>
                  <a:srgbClr val="FFC000"/>
                </a:solidFill>
                <a:effectLst/>
                <a:latin typeface="Calibri" panose="020F0502020204030204" pitchFamily="34" charset="0"/>
                <a:cs typeface="Calibri" panose="020F0502020204030204" pitchFamily="34" charset="0"/>
              </a:rPr>
              <a:t>Review from Graphical Frequency Analysis Lecture</a:t>
            </a:r>
          </a:p>
        </p:txBody>
      </p:sp>
    </p:spTree>
    <p:extLst>
      <p:ext uri="{BB962C8B-B14F-4D97-AF65-F5344CB8AC3E}">
        <p14:creationId xmlns:p14="http://schemas.microsoft.com/office/powerpoint/2010/main" val="394364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7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3" grpId="0" animBg="1"/>
      <p:bldP spid="50" grpId="0" animBg="1"/>
      <p:bldP spid="51" grpId="0" animBg="1"/>
      <p:bldP spid="57" grpId="0" animBg="1"/>
      <p:bldP spid="58" grpId="0" animBg="1"/>
      <p:bldP spid="63" grpId="0" animBg="1"/>
      <p:bldP spid="65" grpId="0" animBg="1"/>
      <p:bldP spid="75"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2C163-84A6-FCF7-BED5-DF7146D921B2}"/>
              </a:ext>
            </a:extLst>
          </p:cNvPr>
          <p:cNvSpPr>
            <a:spLocks noGrp="1"/>
          </p:cNvSpPr>
          <p:nvPr>
            <p:ph type="title"/>
          </p:nvPr>
        </p:nvSpPr>
        <p:spPr/>
        <p:txBody>
          <a:bodyPr/>
          <a:lstStyle/>
          <a:p>
            <a:r>
              <a:rPr lang="en-US" dirty="0"/>
              <a:t>Upstream Regulation Affects AMS</a:t>
            </a:r>
          </a:p>
        </p:txBody>
      </p:sp>
      <p:pic>
        <p:nvPicPr>
          <p:cNvPr id="4" name="Picture 3">
            <a:extLst>
              <a:ext uri="{FF2B5EF4-FFF2-40B4-BE49-F238E27FC236}">
                <a16:creationId xmlns:a16="http://schemas.microsoft.com/office/drawing/2014/main" id="{41555C2D-9279-1352-4926-226FF81798E2}"/>
              </a:ext>
            </a:extLst>
          </p:cNvPr>
          <p:cNvPicPr>
            <a:picLocks noChangeAspect="1"/>
          </p:cNvPicPr>
          <p:nvPr/>
        </p:nvPicPr>
        <p:blipFill>
          <a:blip r:embed="rId2"/>
          <a:stretch>
            <a:fillRect/>
          </a:stretch>
        </p:blipFill>
        <p:spPr>
          <a:xfrm>
            <a:off x="2759660" y="2042709"/>
            <a:ext cx="6147186" cy="4450166"/>
          </a:xfrm>
          <a:prstGeom prst="rect">
            <a:avLst/>
          </a:prstGeom>
        </p:spPr>
      </p:pic>
      <p:cxnSp>
        <p:nvCxnSpPr>
          <p:cNvPr id="6" name="Straight Connector 5">
            <a:extLst>
              <a:ext uri="{FF2B5EF4-FFF2-40B4-BE49-F238E27FC236}">
                <a16:creationId xmlns:a16="http://schemas.microsoft.com/office/drawing/2014/main" id="{DA19F6AF-6131-4D9B-A086-1FC805F2BFCF}"/>
              </a:ext>
            </a:extLst>
          </p:cNvPr>
          <p:cNvCxnSpPr/>
          <p:nvPr/>
        </p:nvCxnSpPr>
        <p:spPr>
          <a:xfrm>
            <a:off x="6206288" y="2119229"/>
            <a:ext cx="0" cy="400346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651E341-1CA4-38CE-BFA6-49738305A3F4}"/>
              </a:ext>
            </a:extLst>
          </p:cNvPr>
          <p:cNvCxnSpPr>
            <a:cxnSpLocks/>
          </p:cNvCxnSpPr>
          <p:nvPr/>
        </p:nvCxnSpPr>
        <p:spPr>
          <a:xfrm flipH="1">
            <a:off x="6310781" y="1920719"/>
            <a:ext cx="762790" cy="3828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9A16B51-D7F7-B0E5-6E6B-310EF11E615F}"/>
              </a:ext>
            </a:extLst>
          </p:cNvPr>
          <p:cNvSpPr txBox="1"/>
          <p:nvPr/>
        </p:nvSpPr>
        <p:spPr>
          <a:xfrm>
            <a:off x="7112601" y="1417490"/>
            <a:ext cx="2667396" cy="646331"/>
          </a:xfrm>
          <a:prstGeom prst="rect">
            <a:avLst/>
          </a:prstGeom>
          <a:noFill/>
        </p:spPr>
        <p:txBody>
          <a:bodyPr wrap="square" rtlCol="0">
            <a:spAutoFit/>
          </a:bodyPr>
          <a:lstStyle/>
          <a:p>
            <a:r>
              <a:rPr lang="en-US" b="1" dirty="0">
                <a:solidFill>
                  <a:srgbClr val="FF0000"/>
                </a:solidFill>
                <a:latin typeface="Ink Free" panose="03080402000500000000" pitchFamily="66" charset="0"/>
              </a:rPr>
              <a:t>Construction of major flood control dam</a:t>
            </a:r>
          </a:p>
        </p:txBody>
      </p:sp>
      <p:cxnSp>
        <p:nvCxnSpPr>
          <p:cNvPr id="11" name="Straight Arrow Connector 10">
            <a:extLst>
              <a:ext uri="{FF2B5EF4-FFF2-40B4-BE49-F238E27FC236}">
                <a16:creationId xmlns:a16="http://schemas.microsoft.com/office/drawing/2014/main" id="{464F9A30-5D00-D05E-AFF0-27EB4530333D}"/>
              </a:ext>
            </a:extLst>
          </p:cNvPr>
          <p:cNvCxnSpPr>
            <a:cxnSpLocks/>
          </p:cNvCxnSpPr>
          <p:nvPr/>
        </p:nvCxnSpPr>
        <p:spPr>
          <a:xfrm>
            <a:off x="2345223" y="4818367"/>
            <a:ext cx="1319225" cy="96827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5D465A5-C1EE-D032-7E9C-02083FD51D11}"/>
              </a:ext>
            </a:extLst>
          </p:cNvPr>
          <p:cNvSpPr txBox="1"/>
          <p:nvPr/>
        </p:nvSpPr>
        <p:spPr>
          <a:xfrm>
            <a:off x="471817" y="4320971"/>
            <a:ext cx="2183351" cy="646331"/>
          </a:xfrm>
          <a:prstGeom prst="rect">
            <a:avLst/>
          </a:prstGeom>
          <a:noFill/>
        </p:spPr>
        <p:txBody>
          <a:bodyPr wrap="square" rtlCol="0">
            <a:spAutoFit/>
          </a:bodyPr>
          <a:lstStyle/>
          <a:p>
            <a:r>
              <a:rPr lang="en-US" b="1" dirty="0">
                <a:solidFill>
                  <a:srgbClr val="FF0000"/>
                </a:solidFill>
                <a:latin typeface="Ink Free" panose="03080402000500000000" pitchFamily="66" charset="0"/>
              </a:rPr>
              <a:t>Construction of first upstream dam</a:t>
            </a:r>
          </a:p>
        </p:txBody>
      </p:sp>
      <p:sp>
        <p:nvSpPr>
          <p:cNvPr id="3" name="Slide Number Placeholder 2">
            <a:extLst>
              <a:ext uri="{FF2B5EF4-FFF2-40B4-BE49-F238E27FC236}">
                <a16:creationId xmlns:a16="http://schemas.microsoft.com/office/drawing/2014/main" id="{E6196ED9-42EA-FFF5-421C-583017E2E544}"/>
              </a:ext>
            </a:extLst>
          </p:cNvPr>
          <p:cNvSpPr>
            <a:spLocks noGrp="1"/>
          </p:cNvSpPr>
          <p:nvPr>
            <p:ph type="sldNum" sz="quarter" idx="12"/>
          </p:nvPr>
        </p:nvSpPr>
        <p:spPr/>
        <p:txBody>
          <a:bodyPr/>
          <a:lstStyle/>
          <a:p>
            <a:fld id="{5F6E19EC-C981-4348-A588-FAD292F64A47}" type="slidenum">
              <a:rPr lang="en-US" smtClean="0"/>
              <a:t>8</a:t>
            </a:fld>
            <a:endParaRPr lang="en-US"/>
          </a:p>
        </p:txBody>
      </p:sp>
    </p:spTree>
    <p:extLst>
      <p:ext uri="{BB962C8B-B14F-4D97-AF65-F5344CB8AC3E}">
        <p14:creationId xmlns:p14="http://schemas.microsoft.com/office/powerpoint/2010/main" val="4182028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DB72A86-FE77-4A13-3488-701D82E0F6C6}"/>
              </a:ext>
            </a:extLst>
          </p:cNvPr>
          <p:cNvPicPr>
            <a:picLocks noChangeAspect="1"/>
          </p:cNvPicPr>
          <p:nvPr/>
        </p:nvPicPr>
        <p:blipFill>
          <a:blip r:embed="rId3"/>
          <a:stretch>
            <a:fillRect/>
          </a:stretch>
        </p:blipFill>
        <p:spPr>
          <a:xfrm>
            <a:off x="426946" y="1642587"/>
            <a:ext cx="8940379" cy="4761864"/>
          </a:xfrm>
          <a:prstGeom prst="rect">
            <a:avLst/>
          </a:prstGeom>
        </p:spPr>
      </p:pic>
      <p:sp>
        <p:nvSpPr>
          <p:cNvPr id="2" name="Title 1">
            <a:extLst>
              <a:ext uri="{FF2B5EF4-FFF2-40B4-BE49-F238E27FC236}">
                <a16:creationId xmlns:a16="http://schemas.microsoft.com/office/drawing/2014/main" id="{4752C163-84A6-FCF7-BED5-DF7146D921B2}"/>
              </a:ext>
            </a:extLst>
          </p:cNvPr>
          <p:cNvSpPr>
            <a:spLocks noGrp="1"/>
          </p:cNvSpPr>
          <p:nvPr>
            <p:ph type="title"/>
          </p:nvPr>
        </p:nvSpPr>
        <p:spPr/>
        <p:txBody>
          <a:bodyPr/>
          <a:lstStyle/>
          <a:p>
            <a:r>
              <a:rPr lang="en-US" dirty="0"/>
              <a:t>Upstream Regulation Affects AMS</a:t>
            </a:r>
          </a:p>
        </p:txBody>
      </p:sp>
      <p:cxnSp>
        <p:nvCxnSpPr>
          <p:cNvPr id="7" name="Straight Arrow Connector 6">
            <a:extLst>
              <a:ext uri="{FF2B5EF4-FFF2-40B4-BE49-F238E27FC236}">
                <a16:creationId xmlns:a16="http://schemas.microsoft.com/office/drawing/2014/main" id="{D6502652-010E-6379-1CB5-2718EF8585DE}"/>
              </a:ext>
            </a:extLst>
          </p:cNvPr>
          <p:cNvCxnSpPr/>
          <p:nvPr/>
        </p:nvCxnSpPr>
        <p:spPr>
          <a:xfrm>
            <a:off x="5107916" y="2582735"/>
            <a:ext cx="810168" cy="620655"/>
          </a:xfrm>
          <a:prstGeom prst="straightConnector1">
            <a:avLst/>
          </a:prstGeom>
          <a:ln w="28575">
            <a:solidFill>
              <a:srgbClr val="790079"/>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87091FC-45E7-A505-4FB7-4A85BC5E7030}"/>
              </a:ext>
            </a:extLst>
          </p:cNvPr>
          <p:cNvSpPr txBox="1"/>
          <p:nvPr/>
        </p:nvSpPr>
        <p:spPr>
          <a:xfrm>
            <a:off x="3754039" y="2330601"/>
            <a:ext cx="1871441" cy="646331"/>
          </a:xfrm>
          <a:prstGeom prst="rect">
            <a:avLst/>
          </a:prstGeom>
          <a:noFill/>
        </p:spPr>
        <p:txBody>
          <a:bodyPr wrap="square" rtlCol="0">
            <a:spAutoFit/>
          </a:bodyPr>
          <a:lstStyle/>
          <a:p>
            <a:r>
              <a:rPr lang="en-US" b="1" dirty="0">
                <a:solidFill>
                  <a:srgbClr val="790079"/>
                </a:solidFill>
                <a:latin typeface="Ink Free" panose="03080402000500000000" pitchFamily="66" charset="0"/>
              </a:rPr>
              <a:t>Unregulated</a:t>
            </a:r>
          </a:p>
          <a:p>
            <a:r>
              <a:rPr lang="en-US" b="1" dirty="0">
                <a:solidFill>
                  <a:srgbClr val="790079"/>
                </a:solidFill>
                <a:latin typeface="Ink Free" panose="03080402000500000000" pitchFamily="66" charset="0"/>
              </a:rPr>
              <a:t>analytical</a:t>
            </a:r>
          </a:p>
        </p:txBody>
      </p:sp>
      <p:cxnSp>
        <p:nvCxnSpPr>
          <p:cNvPr id="9" name="Straight Arrow Connector 8">
            <a:extLst>
              <a:ext uri="{FF2B5EF4-FFF2-40B4-BE49-F238E27FC236}">
                <a16:creationId xmlns:a16="http://schemas.microsoft.com/office/drawing/2014/main" id="{0D4CDA24-44CB-6C3C-294C-3BAB186B9B8C}"/>
              </a:ext>
            </a:extLst>
          </p:cNvPr>
          <p:cNvCxnSpPr>
            <a:cxnSpLocks/>
          </p:cNvCxnSpPr>
          <p:nvPr/>
        </p:nvCxnSpPr>
        <p:spPr>
          <a:xfrm flipH="1" flipV="1">
            <a:off x="5311643" y="3891347"/>
            <a:ext cx="814905" cy="264345"/>
          </a:xfrm>
          <a:prstGeom prst="straightConnector1">
            <a:avLst/>
          </a:prstGeom>
          <a:ln w="28575">
            <a:solidFill>
              <a:srgbClr val="02B30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C1EEA04-8509-AACF-07D2-5B9DF8D8D07A}"/>
              </a:ext>
            </a:extLst>
          </p:cNvPr>
          <p:cNvSpPr txBox="1"/>
          <p:nvPr/>
        </p:nvSpPr>
        <p:spPr>
          <a:xfrm>
            <a:off x="6194808" y="4002887"/>
            <a:ext cx="1871441" cy="646331"/>
          </a:xfrm>
          <a:prstGeom prst="rect">
            <a:avLst/>
          </a:prstGeom>
          <a:noFill/>
        </p:spPr>
        <p:txBody>
          <a:bodyPr wrap="square" rtlCol="0">
            <a:spAutoFit/>
          </a:bodyPr>
          <a:lstStyle/>
          <a:p>
            <a:r>
              <a:rPr lang="en-US" b="1" dirty="0">
                <a:solidFill>
                  <a:srgbClr val="02B302"/>
                </a:solidFill>
                <a:latin typeface="Ink Free" panose="03080402000500000000" pitchFamily="66" charset="0"/>
              </a:rPr>
              <a:t>Regulated</a:t>
            </a:r>
          </a:p>
          <a:p>
            <a:r>
              <a:rPr lang="en-US" b="1" dirty="0">
                <a:solidFill>
                  <a:srgbClr val="02B302"/>
                </a:solidFill>
                <a:latin typeface="Ink Free" panose="03080402000500000000" pitchFamily="66" charset="0"/>
              </a:rPr>
              <a:t>analytical</a:t>
            </a:r>
          </a:p>
        </p:txBody>
      </p:sp>
      <p:sp>
        <p:nvSpPr>
          <p:cNvPr id="3" name="Slide Number Placeholder 2">
            <a:extLst>
              <a:ext uri="{FF2B5EF4-FFF2-40B4-BE49-F238E27FC236}">
                <a16:creationId xmlns:a16="http://schemas.microsoft.com/office/drawing/2014/main" id="{01C3BCCE-378C-25A1-9D66-860658C49A99}"/>
              </a:ext>
            </a:extLst>
          </p:cNvPr>
          <p:cNvSpPr>
            <a:spLocks noGrp="1"/>
          </p:cNvSpPr>
          <p:nvPr>
            <p:ph type="sldNum" sz="quarter" idx="12"/>
          </p:nvPr>
        </p:nvSpPr>
        <p:spPr/>
        <p:txBody>
          <a:bodyPr/>
          <a:lstStyle/>
          <a:p>
            <a:fld id="{5F6E19EC-C981-4348-A588-FAD292F64A47}" type="slidenum">
              <a:rPr lang="en-US" smtClean="0"/>
              <a:t>9</a:t>
            </a:fld>
            <a:endParaRPr lang="en-US"/>
          </a:p>
        </p:txBody>
      </p:sp>
      <p:sp>
        <p:nvSpPr>
          <p:cNvPr id="4" name="Freeform: Shape 3">
            <a:extLst>
              <a:ext uri="{FF2B5EF4-FFF2-40B4-BE49-F238E27FC236}">
                <a16:creationId xmlns:a16="http://schemas.microsoft.com/office/drawing/2014/main" id="{9A49FC52-BF04-4E2D-D42C-98EC2ACBA787}"/>
              </a:ext>
            </a:extLst>
          </p:cNvPr>
          <p:cNvSpPr/>
          <p:nvPr/>
        </p:nvSpPr>
        <p:spPr>
          <a:xfrm>
            <a:off x="2859595" y="3108289"/>
            <a:ext cx="4904095" cy="1829884"/>
          </a:xfrm>
          <a:custGeom>
            <a:avLst/>
            <a:gdLst>
              <a:gd name="connsiteX0" fmla="*/ 0 w 4904095"/>
              <a:gd name="connsiteY0" fmla="*/ 1829884 h 1829884"/>
              <a:gd name="connsiteX1" fmla="*/ 27295 w 4904095"/>
              <a:gd name="connsiteY1" fmla="*/ 1816236 h 1829884"/>
              <a:gd name="connsiteX2" fmla="*/ 232011 w 4904095"/>
              <a:gd name="connsiteY2" fmla="*/ 1802588 h 1829884"/>
              <a:gd name="connsiteX3" fmla="*/ 313898 w 4904095"/>
              <a:gd name="connsiteY3" fmla="*/ 1802588 h 1829884"/>
              <a:gd name="connsiteX4" fmla="*/ 413982 w 4904095"/>
              <a:gd name="connsiteY4" fmla="*/ 1798039 h 1829884"/>
              <a:gd name="connsiteX5" fmla="*/ 468573 w 4904095"/>
              <a:gd name="connsiteY5" fmla="*/ 1766194 h 1829884"/>
              <a:gd name="connsiteX6" fmla="*/ 504967 w 4904095"/>
              <a:gd name="connsiteY6" fmla="*/ 1752547 h 1829884"/>
              <a:gd name="connsiteX7" fmla="*/ 582304 w 4904095"/>
              <a:gd name="connsiteY7" fmla="*/ 1643365 h 1829884"/>
              <a:gd name="connsiteX8" fmla="*/ 623247 w 4904095"/>
              <a:gd name="connsiteY8" fmla="*/ 1602421 h 1829884"/>
              <a:gd name="connsiteX9" fmla="*/ 673289 w 4904095"/>
              <a:gd name="connsiteY9" fmla="*/ 1570577 h 1829884"/>
              <a:gd name="connsiteX10" fmla="*/ 764274 w 4904095"/>
              <a:gd name="connsiteY10" fmla="*/ 1556929 h 1829884"/>
              <a:gd name="connsiteX11" fmla="*/ 809767 w 4904095"/>
              <a:gd name="connsiteY11" fmla="*/ 1538732 h 1829884"/>
              <a:gd name="connsiteX12" fmla="*/ 941695 w 4904095"/>
              <a:gd name="connsiteY12" fmla="*/ 1497788 h 1829884"/>
              <a:gd name="connsiteX13" fmla="*/ 1019032 w 4904095"/>
              <a:gd name="connsiteY13" fmla="*/ 1465944 h 1829884"/>
              <a:gd name="connsiteX14" fmla="*/ 1059976 w 4904095"/>
              <a:gd name="connsiteY14" fmla="*/ 1456845 h 1829884"/>
              <a:gd name="connsiteX15" fmla="*/ 1110017 w 4904095"/>
              <a:gd name="connsiteY15" fmla="*/ 1438648 h 1829884"/>
              <a:gd name="connsiteX16" fmla="*/ 1369325 w 4904095"/>
              <a:gd name="connsiteY16" fmla="*/ 1397705 h 1829884"/>
              <a:gd name="connsiteX17" fmla="*/ 1455761 w 4904095"/>
              <a:gd name="connsiteY17" fmla="*/ 1388606 h 1829884"/>
              <a:gd name="connsiteX18" fmla="*/ 1492155 w 4904095"/>
              <a:gd name="connsiteY18" fmla="*/ 1379508 h 1829884"/>
              <a:gd name="connsiteX19" fmla="*/ 1533098 w 4904095"/>
              <a:gd name="connsiteY19" fmla="*/ 1370409 h 1829884"/>
              <a:gd name="connsiteX20" fmla="*/ 1601337 w 4904095"/>
              <a:gd name="connsiteY20" fmla="*/ 1338565 h 1829884"/>
              <a:gd name="connsiteX21" fmla="*/ 1692322 w 4904095"/>
              <a:gd name="connsiteY21" fmla="*/ 1265777 h 1829884"/>
              <a:gd name="connsiteX22" fmla="*/ 1724167 w 4904095"/>
              <a:gd name="connsiteY22" fmla="*/ 1188439 h 1829884"/>
              <a:gd name="connsiteX23" fmla="*/ 1769659 w 4904095"/>
              <a:gd name="connsiteY23" fmla="*/ 1142947 h 1829884"/>
              <a:gd name="connsiteX24" fmla="*/ 1815152 w 4904095"/>
              <a:gd name="connsiteY24" fmla="*/ 1079257 h 1829884"/>
              <a:gd name="connsiteX25" fmla="*/ 1860644 w 4904095"/>
              <a:gd name="connsiteY25" fmla="*/ 1033765 h 1829884"/>
              <a:gd name="connsiteX26" fmla="*/ 1924334 w 4904095"/>
              <a:gd name="connsiteY26" fmla="*/ 929132 h 1829884"/>
              <a:gd name="connsiteX27" fmla="*/ 1947080 w 4904095"/>
              <a:gd name="connsiteY27" fmla="*/ 851794 h 1829884"/>
              <a:gd name="connsiteX28" fmla="*/ 2006220 w 4904095"/>
              <a:gd name="connsiteY28" fmla="*/ 806302 h 1829884"/>
              <a:gd name="connsiteX29" fmla="*/ 2047164 w 4904095"/>
              <a:gd name="connsiteY29" fmla="*/ 769908 h 1829884"/>
              <a:gd name="connsiteX30" fmla="*/ 2079008 w 4904095"/>
              <a:gd name="connsiteY30" fmla="*/ 733514 h 1829884"/>
              <a:gd name="connsiteX31" fmla="*/ 2165444 w 4904095"/>
              <a:gd name="connsiteY31" fmla="*/ 665275 h 1829884"/>
              <a:gd name="connsiteX32" fmla="*/ 2201838 w 4904095"/>
              <a:gd name="connsiteY32" fmla="*/ 633430 h 1829884"/>
              <a:gd name="connsiteX33" fmla="*/ 2251880 w 4904095"/>
              <a:gd name="connsiteY33" fmla="*/ 601586 h 1829884"/>
              <a:gd name="connsiteX34" fmla="*/ 2274626 w 4904095"/>
              <a:gd name="connsiteY34" fmla="*/ 583388 h 1829884"/>
              <a:gd name="connsiteX35" fmla="*/ 2297373 w 4904095"/>
              <a:gd name="connsiteY35" fmla="*/ 569741 h 1829884"/>
              <a:gd name="connsiteX36" fmla="*/ 2374710 w 4904095"/>
              <a:gd name="connsiteY36" fmla="*/ 528797 h 1829884"/>
              <a:gd name="connsiteX37" fmla="*/ 2456597 w 4904095"/>
              <a:gd name="connsiteY37" fmla="*/ 487854 h 1829884"/>
              <a:gd name="connsiteX38" fmla="*/ 2497540 w 4904095"/>
              <a:gd name="connsiteY38" fmla="*/ 469657 h 1829884"/>
              <a:gd name="connsiteX39" fmla="*/ 2624919 w 4904095"/>
              <a:gd name="connsiteY39" fmla="*/ 460559 h 1829884"/>
              <a:gd name="connsiteX40" fmla="*/ 2693158 w 4904095"/>
              <a:gd name="connsiteY40" fmla="*/ 451460 h 1829884"/>
              <a:gd name="connsiteX41" fmla="*/ 2765946 w 4904095"/>
              <a:gd name="connsiteY41" fmla="*/ 428714 h 1829884"/>
              <a:gd name="connsiteX42" fmla="*/ 2866029 w 4904095"/>
              <a:gd name="connsiteY42" fmla="*/ 415066 h 1829884"/>
              <a:gd name="connsiteX43" fmla="*/ 2957014 w 4904095"/>
              <a:gd name="connsiteY43" fmla="*/ 392320 h 1829884"/>
              <a:gd name="connsiteX44" fmla="*/ 3025253 w 4904095"/>
              <a:gd name="connsiteY44" fmla="*/ 374123 h 1829884"/>
              <a:gd name="connsiteX45" fmla="*/ 3138985 w 4904095"/>
              <a:gd name="connsiteY45" fmla="*/ 346827 h 1829884"/>
              <a:gd name="connsiteX46" fmla="*/ 3166280 w 4904095"/>
              <a:gd name="connsiteY46" fmla="*/ 337729 h 1829884"/>
              <a:gd name="connsiteX47" fmla="*/ 3225420 w 4904095"/>
              <a:gd name="connsiteY47" fmla="*/ 324081 h 1829884"/>
              <a:gd name="connsiteX48" fmla="*/ 3261814 w 4904095"/>
              <a:gd name="connsiteY48" fmla="*/ 310433 h 1829884"/>
              <a:gd name="connsiteX49" fmla="*/ 3389194 w 4904095"/>
              <a:gd name="connsiteY49" fmla="*/ 264941 h 1829884"/>
              <a:gd name="connsiteX50" fmla="*/ 3475629 w 4904095"/>
              <a:gd name="connsiteY50" fmla="*/ 233096 h 1829884"/>
              <a:gd name="connsiteX51" fmla="*/ 3562065 w 4904095"/>
              <a:gd name="connsiteY51" fmla="*/ 228547 h 1829884"/>
              <a:gd name="connsiteX52" fmla="*/ 3721289 w 4904095"/>
              <a:gd name="connsiteY52" fmla="*/ 210350 h 1829884"/>
              <a:gd name="connsiteX53" fmla="*/ 3757683 w 4904095"/>
              <a:gd name="connsiteY53" fmla="*/ 196702 h 1829884"/>
              <a:gd name="connsiteX54" fmla="*/ 3866865 w 4904095"/>
              <a:gd name="connsiteY54" fmla="*/ 169406 h 1829884"/>
              <a:gd name="connsiteX55" fmla="*/ 3907808 w 4904095"/>
              <a:gd name="connsiteY55" fmla="*/ 151209 h 1829884"/>
              <a:gd name="connsiteX56" fmla="*/ 4012441 w 4904095"/>
              <a:gd name="connsiteY56" fmla="*/ 123914 h 1829884"/>
              <a:gd name="connsiteX57" fmla="*/ 4098877 w 4904095"/>
              <a:gd name="connsiteY57" fmla="*/ 101168 h 1829884"/>
              <a:gd name="connsiteX58" fmla="*/ 4171665 w 4904095"/>
              <a:gd name="connsiteY58" fmla="*/ 96618 h 1829884"/>
              <a:gd name="connsiteX59" fmla="*/ 4444620 w 4904095"/>
              <a:gd name="connsiteY59" fmla="*/ 78421 h 1829884"/>
              <a:gd name="connsiteX60" fmla="*/ 4485564 w 4904095"/>
              <a:gd name="connsiteY60" fmla="*/ 69323 h 1829884"/>
              <a:gd name="connsiteX61" fmla="*/ 4499211 w 4904095"/>
              <a:gd name="connsiteY61" fmla="*/ 64774 h 1829884"/>
              <a:gd name="connsiteX62" fmla="*/ 4576549 w 4904095"/>
              <a:gd name="connsiteY62" fmla="*/ 51126 h 1829884"/>
              <a:gd name="connsiteX63" fmla="*/ 4626591 w 4904095"/>
              <a:gd name="connsiteY63" fmla="*/ 42027 h 1829884"/>
              <a:gd name="connsiteX64" fmla="*/ 4667534 w 4904095"/>
              <a:gd name="connsiteY64" fmla="*/ 32929 h 1829884"/>
              <a:gd name="connsiteX65" fmla="*/ 4690280 w 4904095"/>
              <a:gd name="connsiteY65" fmla="*/ 23830 h 1829884"/>
              <a:gd name="connsiteX66" fmla="*/ 4740322 w 4904095"/>
              <a:gd name="connsiteY66" fmla="*/ 10183 h 1829884"/>
              <a:gd name="connsiteX67" fmla="*/ 4772167 w 4904095"/>
              <a:gd name="connsiteY67" fmla="*/ 1084 h 1829884"/>
              <a:gd name="connsiteX68" fmla="*/ 4904095 w 4904095"/>
              <a:gd name="connsiteY68" fmla="*/ 1084 h 1829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4904095" h="1829884">
                <a:moveTo>
                  <a:pt x="0" y="1829884"/>
                </a:moveTo>
                <a:cubicBezTo>
                  <a:pt x="9098" y="1825335"/>
                  <a:pt x="17306" y="1818157"/>
                  <a:pt x="27295" y="1816236"/>
                </a:cubicBezTo>
                <a:cubicBezTo>
                  <a:pt x="78002" y="1806485"/>
                  <a:pt x="184956" y="1804471"/>
                  <a:pt x="232011" y="1802588"/>
                </a:cubicBezTo>
                <a:cubicBezTo>
                  <a:pt x="341196" y="1790457"/>
                  <a:pt x="204715" y="1802588"/>
                  <a:pt x="313898" y="1802588"/>
                </a:cubicBezTo>
                <a:cubicBezTo>
                  <a:pt x="347294" y="1802588"/>
                  <a:pt x="380621" y="1799555"/>
                  <a:pt x="413982" y="1798039"/>
                </a:cubicBezTo>
                <a:cubicBezTo>
                  <a:pt x="432179" y="1787424"/>
                  <a:pt x="449730" y="1775615"/>
                  <a:pt x="468573" y="1766194"/>
                </a:cubicBezTo>
                <a:cubicBezTo>
                  <a:pt x="480161" y="1760400"/>
                  <a:pt x="494464" y="1760133"/>
                  <a:pt x="504967" y="1752547"/>
                </a:cubicBezTo>
                <a:cubicBezTo>
                  <a:pt x="572495" y="1703776"/>
                  <a:pt x="535054" y="1711287"/>
                  <a:pt x="582304" y="1643365"/>
                </a:cubicBezTo>
                <a:cubicBezTo>
                  <a:pt x="593326" y="1627521"/>
                  <a:pt x="609103" y="1615554"/>
                  <a:pt x="623247" y="1602421"/>
                </a:cubicBezTo>
                <a:cubicBezTo>
                  <a:pt x="638445" y="1588308"/>
                  <a:pt x="653539" y="1577631"/>
                  <a:pt x="673289" y="1570577"/>
                </a:cubicBezTo>
                <a:cubicBezTo>
                  <a:pt x="706228" y="1558813"/>
                  <a:pt x="728135" y="1559940"/>
                  <a:pt x="764274" y="1556929"/>
                </a:cubicBezTo>
                <a:cubicBezTo>
                  <a:pt x="779438" y="1550863"/>
                  <a:pt x="794273" y="1543897"/>
                  <a:pt x="809767" y="1538732"/>
                </a:cubicBezTo>
                <a:cubicBezTo>
                  <a:pt x="853449" y="1524171"/>
                  <a:pt x="902211" y="1521477"/>
                  <a:pt x="941695" y="1497788"/>
                </a:cubicBezTo>
                <a:cubicBezTo>
                  <a:pt x="976490" y="1476912"/>
                  <a:pt x="965595" y="1481212"/>
                  <a:pt x="1019032" y="1465944"/>
                </a:cubicBezTo>
                <a:cubicBezTo>
                  <a:pt x="1032475" y="1462103"/>
                  <a:pt x="1046585" y="1460862"/>
                  <a:pt x="1059976" y="1456845"/>
                </a:cubicBezTo>
                <a:cubicBezTo>
                  <a:pt x="1076976" y="1451745"/>
                  <a:pt x="1092652" y="1442321"/>
                  <a:pt x="1110017" y="1438648"/>
                </a:cubicBezTo>
                <a:cubicBezTo>
                  <a:pt x="1193817" y="1420921"/>
                  <a:pt x="1283116" y="1407557"/>
                  <a:pt x="1369325" y="1397705"/>
                </a:cubicBezTo>
                <a:lnTo>
                  <a:pt x="1455761" y="1388606"/>
                </a:lnTo>
                <a:lnTo>
                  <a:pt x="1492155" y="1379508"/>
                </a:lnTo>
                <a:cubicBezTo>
                  <a:pt x="1505764" y="1376306"/>
                  <a:pt x="1520170" y="1375732"/>
                  <a:pt x="1533098" y="1370409"/>
                </a:cubicBezTo>
                <a:cubicBezTo>
                  <a:pt x="1656239" y="1319703"/>
                  <a:pt x="1496019" y="1368654"/>
                  <a:pt x="1601337" y="1338565"/>
                </a:cubicBezTo>
                <a:cubicBezTo>
                  <a:pt x="1653261" y="1308894"/>
                  <a:pt x="1665817" y="1312897"/>
                  <a:pt x="1692322" y="1265777"/>
                </a:cubicBezTo>
                <a:cubicBezTo>
                  <a:pt x="1707938" y="1238016"/>
                  <a:pt x="1704485" y="1215151"/>
                  <a:pt x="1724167" y="1188439"/>
                </a:cubicBezTo>
                <a:cubicBezTo>
                  <a:pt x="1736888" y="1171174"/>
                  <a:pt x="1755930" y="1159422"/>
                  <a:pt x="1769659" y="1142947"/>
                </a:cubicBezTo>
                <a:cubicBezTo>
                  <a:pt x="1786361" y="1122904"/>
                  <a:pt x="1796704" y="1097705"/>
                  <a:pt x="1815152" y="1079257"/>
                </a:cubicBezTo>
                <a:cubicBezTo>
                  <a:pt x="1830316" y="1064093"/>
                  <a:pt x="1846830" y="1050169"/>
                  <a:pt x="1860644" y="1033765"/>
                </a:cubicBezTo>
                <a:cubicBezTo>
                  <a:pt x="1878803" y="1012201"/>
                  <a:pt x="1913640" y="947846"/>
                  <a:pt x="1924334" y="929132"/>
                </a:cubicBezTo>
                <a:cubicBezTo>
                  <a:pt x="1927461" y="900991"/>
                  <a:pt x="1925626" y="874510"/>
                  <a:pt x="1947080" y="851794"/>
                </a:cubicBezTo>
                <a:cubicBezTo>
                  <a:pt x="1964157" y="833713"/>
                  <a:pt x="1986971" y="822051"/>
                  <a:pt x="2006220" y="806302"/>
                </a:cubicBezTo>
                <a:cubicBezTo>
                  <a:pt x="2020353" y="794739"/>
                  <a:pt x="2034252" y="782820"/>
                  <a:pt x="2047164" y="769908"/>
                </a:cubicBezTo>
                <a:cubicBezTo>
                  <a:pt x="2058562" y="758510"/>
                  <a:pt x="2066935" y="744194"/>
                  <a:pt x="2079008" y="733514"/>
                </a:cubicBezTo>
                <a:cubicBezTo>
                  <a:pt x="2106503" y="709192"/>
                  <a:pt x="2136986" y="688463"/>
                  <a:pt x="2165444" y="665275"/>
                </a:cubicBezTo>
                <a:cubicBezTo>
                  <a:pt x="2177941" y="655093"/>
                  <a:pt x="2188238" y="642084"/>
                  <a:pt x="2201838" y="633430"/>
                </a:cubicBezTo>
                <a:cubicBezTo>
                  <a:pt x="2218519" y="622815"/>
                  <a:pt x="2235587" y="612787"/>
                  <a:pt x="2251880" y="601586"/>
                </a:cubicBezTo>
                <a:cubicBezTo>
                  <a:pt x="2259881" y="596085"/>
                  <a:pt x="2266671" y="588956"/>
                  <a:pt x="2274626" y="583388"/>
                </a:cubicBezTo>
                <a:cubicBezTo>
                  <a:pt x="2281870" y="578317"/>
                  <a:pt x="2289610" y="573975"/>
                  <a:pt x="2297373" y="569741"/>
                </a:cubicBezTo>
                <a:cubicBezTo>
                  <a:pt x="2322980" y="555773"/>
                  <a:pt x="2348770" y="542137"/>
                  <a:pt x="2374710" y="528797"/>
                </a:cubicBezTo>
                <a:cubicBezTo>
                  <a:pt x="2401849" y="514840"/>
                  <a:pt x="2428710" y="500248"/>
                  <a:pt x="2456597" y="487854"/>
                </a:cubicBezTo>
                <a:cubicBezTo>
                  <a:pt x="2470245" y="481788"/>
                  <a:pt x="2482798" y="472048"/>
                  <a:pt x="2497540" y="469657"/>
                </a:cubicBezTo>
                <a:cubicBezTo>
                  <a:pt x="2539559" y="462843"/>
                  <a:pt x="2582534" y="464502"/>
                  <a:pt x="2624919" y="460559"/>
                </a:cubicBezTo>
                <a:cubicBezTo>
                  <a:pt x="2647768" y="458434"/>
                  <a:pt x="2670412" y="454493"/>
                  <a:pt x="2693158" y="451460"/>
                </a:cubicBezTo>
                <a:cubicBezTo>
                  <a:pt x="2717421" y="443878"/>
                  <a:pt x="2741340" y="435093"/>
                  <a:pt x="2765946" y="428714"/>
                </a:cubicBezTo>
                <a:cubicBezTo>
                  <a:pt x="2801871" y="419400"/>
                  <a:pt x="2829329" y="418402"/>
                  <a:pt x="2866029" y="415066"/>
                </a:cubicBezTo>
                <a:cubicBezTo>
                  <a:pt x="3016946" y="373906"/>
                  <a:pt x="2828532" y="424440"/>
                  <a:pt x="2957014" y="392320"/>
                </a:cubicBezTo>
                <a:cubicBezTo>
                  <a:pt x="2979852" y="386611"/>
                  <a:pt x="3002415" y="379833"/>
                  <a:pt x="3025253" y="374123"/>
                </a:cubicBezTo>
                <a:cubicBezTo>
                  <a:pt x="3063076" y="364667"/>
                  <a:pt x="3101998" y="359155"/>
                  <a:pt x="3138985" y="346827"/>
                </a:cubicBezTo>
                <a:cubicBezTo>
                  <a:pt x="3148083" y="343794"/>
                  <a:pt x="3157005" y="340170"/>
                  <a:pt x="3166280" y="337729"/>
                </a:cubicBezTo>
                <a:cubicBezTo>
                  <a:pt x="3185845" y="332580"/>
                  <a:pt x="3205967" y="329639"/>
                  <a:pt x="3225420" y="324081"/>
                </a:cubicBezTo>
                <a:cubicBezTo>
                  <a:pt x="3237878" y="320522"/>
                  <a:pt x="3249523" y="314530"/>
                  <a:pt x="3261814" y="310433"/>
                </a:cubicBezTo>
                <a:cubicBezTo>
                  <a:pt x="3342783" y="283444"/>
                  <a:pt x="3278819" y="311638"/>
                  <a:pt x="3389194" y="264941"/>
                </a:cubicBezTo>
                <a:cubicBezTo>
                  <a:pt x="3430994" y="247256"/>
                  <a:pt x="3425324" y="239803"/>
                  <a:pt x="3475629" y="233096"/>
                </a:cubicBezTo>
                <a:cubicBezTo>
                  <a:pt x="3504228" y="229283"/>
                  <a:pt x="3533286" y="230603"/>
                  <a:pt x="3562065" y="228547"/>
                </a:cubicBezTo>
                <a:cubicBezTo>
                  <a:pt x="3665014" y="221193"/>
                  <a:pt x="3642737" y="223441"/>
                  <a:pt x="3721289" y="210350"/>
                </a:cubicBezTo>
                <a:cubicBezTo>
                  <a:pt x="3733420" y="205801"/>
                  <a:pt x="3745300" y="200512"/>
                  <a:pt x="3757683" y="196702"/>
                </a:cubicBezTo>
                <a:cubicBezTo>
                  <a:pt x="3829196" y="174698"/>
                  <a:pt x="3817898" y="177569"/>
                  <a:pt x="3866865" y="169406"/>
                </a:cubicBezTo>
                <a:cubicBezTo>
                  <a:pt x="3880513" y="163340"/>
                  <a:pt x="3893794" y="156372"/>
                  <a:pt x="3907808" y="151209"/>
                </a:cubicBezTo>
                <a:cubicBezTo>
                  <a:pt x="3944664" y="137631"/>
                  <a:pt x="3973675" y="133605"/>
                  <a:pt x="4012441" y="123914"/>
                </a:cubicBezTo>
                <a:cubicBezTo>
                  <a:pt x="4041344" y="116688"/>
                  <a:pt x="4069512" y="106202"/>
                  <a:pt x="4098877" y="101168"/>
                </a:cubicBezTo>
                <a:cubicBezTo>
                  <a:pt x="4122837" y="97060"/>
                  <a:pt x="4147394" y="97992"/>
                  <a:pt x="4171665" y="96618"/>
                </a:cubicBezTo>
                <a:cubicBezTo>
                  <a:pt x="4392047" y="84143"/>
                  <a:pt x="4273355" y="93315"/>
                  <a:pt x="4444620" y="78421"/>
                </a:cubicBezTo>
                <a:cubicBezTo>
                  <a:pt x="4458268" y="75388"/>
                  <a:pt x="4472001" y="72714"/>
                  <a:pt x="4485564" y="69323"/>
                </a:cubicBezTo>
                <a:cubicBezTo>
                  <a:pt x="4490216" y="68160"/>
                  <a:pt x="4494539" y="65852"/>
                  <a:pt x="4499211" y="64774"/>
                </a:cubicBezTo>
                <a:cubicBezTo>
                  <a:pt x="4535621" y="56371"/>
                  <a:pt x="4542983" y="55921"/>
                  <a:pt x="4576549" y="51126"/>
                </a:cubicBezTo>
                <a:cubicBezTo>
                  <a:pt x="4607091" y="40946"/>
                  <a:pt x="4571938" y="51672"/>
                  <a:pt x="4626591" y="42027"/>
                </a:cubicBezTo>
                <a:cubicBezTo>
                  <a:pt x="4640359" y="39597"/>
                  <a:pt x="4654091" y="36770"/>
                  <a:pt x="4667534" y="32929"/>
                </a:cubicBezTo>
                <a:cubicBezTo>
                  <a:pt x="4675386" y="30686"/>
                  <a:pt x="4682533" y="26412"/>
                  <a:pt x="4690280" y="23830"/>
                </a:cubicBezTo>
                <a:cubicBezTo>
                  <a:pt x="4717535" y="14745"/>
                  <a:pt x="4717419" y="16429"/>
                  <a:pt x="4740322" y="10183"/>
                </a:cubicBezTo>
                <a:cubicBezTo>
                  <a:pt x="4750973" y="7278"/>
                  <a:pt x="4761144" y="1696"/>
                  <a:pt x="4772167" y="1084"/>
                </a:cubicBezTo>
                <a:cubicBezTo>
                  <a:pt x="4816075" y="-1355"/>
                  <a:pt x="4860119" y="1084"/>
                  <a:pt x="4904095" y="1084"/>
                </a:cubicBezTo>
              </a:path>
            </a:pathLst>
          </a:cu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DBF86A6-5B6E-7CF7-36A3-70F3CBE712E1}"/>
              </a:ext>
            </a:extLst>
          </p:cNvPr>
          <p:cNvCxnSpPr/>
          <p:nvPr/>
        </p:nvCxnSpPr>
        <p:spPr>
          <a:xfrm>
            <a:off x="6126548" y="4468931"/>
            <a:ext cx="12159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89C576F-8960-5315-B1F7-3A7CA4FCD61C}"/>
              </a:ext>
            </a:extLst>
          </p:cNvPr>
          <p:cNvSpPr txBox="1"/>
          <p:nvPr/>
        </p:nvSpPr>
        <p:spPr>
          <a:xfrm>
            <a:off x="6194808" y="4561516"/>
            <a:ext cx="1871441" cy="369332"/>
          </a:xfrm>
          <a:prstGeom prst="rect">
            <a:avLst/>
          </a:prstGeom>
          <a:noFill/>
        </p:spPr>
        <p:txBody>
          <a:bodyPr wrap="square" rtlCol="0">
            <a:spAutoFit/>
          </a:bodyPr>
          <a:lstStyle/>
          <a:p>
            <a:r>
              <a:rPr lang="en-US" b="1" dirty="0">
                <a:solidFill>
                  <a:srgbClr val="FF0000"/>
                </a:solidFill>
                <a:latin typeface="Ink Free" panose="03080402000500000000" pitchFamily="66" charset="0"/>
              </a:rPr>
              <a:t>graphical</a:t>
            </a:r>
          </a:p>
        </p:txBody>
      </p:sp>
      <p:sp>
        <p:nvSpPr>
          <p:cNvPr id="12" name="TextBox 11">
            <a:extLst>
              <a:ext uri="{FF2B5EF4-FFF2-40B4-BE49-F238E27FC236}">
                <a16:creationId xmlns:a16="http://schemas.microsoft.com/office/drawing/2014/main" id="{EB50F08B-5790-551B-BBE2-E1A6DE59D5B7}"/>
              </a:ext>
            </a:extLst>
          </p:cNvPr>
          <p:cNvSpPr txBox="1"/>
          <p:nvPr/>
        </p:nvSpPr>
        <p:spPr>
          <a:xfrm>
            <a:off x="9263193" y="2930300"/>
            <a:ext cx="2829032" cy="1815882"/>
          </a:xfrm>
          <a:prstGeom prst="rect">
            <a:avLst/>
          </a:prstGeom>
          <a:noFill/>
        </p:spPr>
        <p:txBody>
          <a:bodyPr wrap="square" rtlCol="0">
            <a:spAutoFit/>
          </a:bodyPr>
          <a:lstStyle/>
          <a:p>
            <a:pPr algn="ctr"/>
            <a:r>
              <a:rPr lang="en-US" sz="2800" b="1" dirty="0">
                <a:solidFill>
                  <a:srgbClr val="FFC000"/>
                </a:solidFill>
                <a:effectLst/>
                <a:latin typeface="Calibri" panose="020F0502020204030204" pitchFamily="34" charset="0"/>
                <a:cs typeface="Calibri" panose="020F0502020204030204" pitchFamily="34" charset="0"/>
              </a:rPr>
              <a:t>Review from Graphical Frequency Analysis Lecture</a:t>
            </a:r>
          </a:p>
        </p:txBody>
      </p:sp>
    </p:spTree>
    <p:extLst>
      <p:ext uri="{BB962C8B-B14F-4D97-AF65-F5344CB8AC3E}">
        <p14:creationId xmlns:p14="http://schemas.microsoft.com/office/powerpoint/2010/main" val="1412494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p:sld>
</file>

<file path=ppt/theme/theme1.xml><?xml version="1.0" encoding="utf-8"?>
<a:theme xmlns:a="http://schemas.openxmlformats.org/drawingml/2006/main" name="Office Theme">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4353</TotalTime>
  <Words>3378</Words>
  <Application>Microsoft Office PowerPoint</Application>
  <PresentationFormat>Widescreen</PresentationFormat>
  <Paragraphs>518</Paragraphs>
  <Slides>51</Slides>
  <Notes>19</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Cambria Math</vt:lpstr>
      <vt:lpstr>Ink Free</vt:lpstr>
      <vt:lpstr>Lato</vt:lpstr>
      <vt:lpstr>Office Theme</vt:lpstr>
      <vt:lpstr>Developing Unregulated  Time-Series</vt:lpstr>
      <vt:lpstr>Outline</vt:lpstr>
      <vt:lpstr>Purpose of Developing Unregulated Data</vt:lpstr>
      <vt:lpstr>Importance of Using Unregulated Data</vt:lpstr>
      <vt:lpstr>Importance of Using Unregulated Data</vt:lpstr>
      <vt:lpstr>Assumptions for Frequency Analysis</vt:lpstr>
      <vt:lpstr>Frequency Analysis using Regulated Data</vt:lpstr>
      <vt:lpstr>Upstream Regulation Affects AMS</vt:lpstr>
      <vt:lpstr>Upstream Regulation Affects AMS</vt:lpstr>
      <vt:lpstr>Impact of Regulation</vt:lpstr>
      <vt:lpstr>Is the Regulation Appreciable?</vt:lpstr>
      <vt:lpstr>Evaluate Regulation Impacts</vt:lpstr>
      <vt:lpstr>Check Available Data</vt:lpstr>
      <vt:lpstr>Example 1</vt:lpstr>
      <vt:lpstr>Example 2</vt:lpstr>
      <vt:lpstr>Example 2</vt:lpstr>
      <vt:lpstr>Kolmogorov-Smirnov (K-S) Test</vt:lpstr>
      <vt:lpstr>Kolmogorov-Smirnov (K-S) Test</vt:lpstr>
      <vt:lpstr>Kolmogorov-Smirnov (K-S) Test</vt:lpstr>
      <vt:lpstr>Step-wise Function Example</vt:lpstr>
      <vt:lpstr>Step-wise Function Example</vt:lpstr>
      <vt:lpstr>Example 2</vt:lpstr>
      <vt:lpstr>Example 2 Kolmogorov-Smirnov Test</vt:lpstr>
      <vt:lpstr>Example 3</vt:lpstr>
      <vt:lpstr>Example 3</vt:lpstr>
      <vt:lpstr>Example 3</vt:lpstr>
      <vt:lpstr>Is the Regulation Appreciable?</vt:lpstr>
      <vt:lpstr>Methods for Developing Unregulated Time-Series</vt:lpstr>
      <vt:lpstr>Methods</vt:lpstr>
      <vt:lpstr>Method 1: Adopt Unregulated Portion</vt:lpstr>
      <vt:lpstr>Method 2: Transfer from a Nearby Gage</vt:lpstr>
      <vt:lpstr>Method 3: Calculate Reservoir Holdouts</vt:lpstr>
      <vt:lpstr>Method 3: Calculate Reservoir Holdouts</vt:lpstr>
      <vt:lpstr>Method 3: Calculate Reservoir Holdouts</vt:lpstr>
      <vt:lpstr>Method 3: Calculate Reservoir Holdouts</vt:lpstr>
      <vt:lpstr>Method 3: Calculate Reservoir Holdouts</vt:lpstr>
      <vt:lpstr>Method 3: Calculate Reservoir Holdouts</vt:lpstr>
      <vt:lpstr>Method 3: Calculate Reservoir Holdouts</vt:lpstr>
      <vt:lpstr>Method 3: Calculate Reservoir Holdouts</vt:lpstr>
      <vt:lpstr>Method 4: Simple Hydrologic Routing</vt:lpstr>
      <vt:lpstr>Method 4: Simple Hydrologic Routing</vt:lpstr>
      <vt:lpstr>Method 4: Simple Hydrologic Routing</vt:lpstr>
      <vt:lpstr>Method 4: Simple Hydrologic Routing</vt:lpstr>
      <vt:lpstr>Method 4: Simple Hydrologic Routing</vt:lpstr>
      <vt:lpstr>Method 4: Simple Hydrologic Routing</vt:lpstr>
      <vt:lpstr>Method 5: Complex Hydrologic Routing</vt:lpstr>
      <vt:lpstr>Summary of Methods</vt:lpstr>
      <vt:lpstr>Convert Daily Maximum to Instantaneous Peak</vt:lpstr>
      <vt:lpstr>Convergence Value</vt:lpstr>
      <vt:lpstr>Summary</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Mika, Melissa L CIV IWR</cp:lastModifiedBy>
  <cp:revision>249</cp:revision>
  <dcterms:created xsi:type="dcterms:W3CDTF">2022-03-09T16:42:08Z</dcterms:created>
  <dcterms:modified xsi:type="dcterms:W3CDTF">2024-05-01T17:27:54Z</dcterms:modified>
</cp:coreProperties>
</file>