
<file path=[Content_Types].xml><?xml version="1.0" encoding="utf-8"?>
<Types xmlns="http://schemas.openxmlformats.org/package/2006/content-types">
  <Default Extension="emf" ContentType="image/x-emf"/>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theme/themeOverride1.xml" ContentType="application/vnd.openxmlformats-officedocument.themeOverr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1"/>
  </p:sldMasterIdLst>
  <p:notesMasterIdLst>
    <p:notesMasterId r:id="rId75"/>
  </p:notesMasterIdLst>
  <p:handoutMasterIdLst>
    <p:handoutMasterId r:id="rId76"/>
  </p:handoutMasterIdLst>
  <p:sldIdLst>
    <p:sldId id="300" r:id="rId2"/>
    <p:sldId id="548" r:id="rId3"/>
    <p:sldId id="407" r:id="rId4"/>
    <p:sldId id="579" r:id="rId5"/>
    <p:sldId id="580" r:id="rId6"/>
    <p:sldId id="337" r:id="rId7"/>
    <p:sldId id="357" r:id="rId8"/>
    <p:sldId id="390" r:id="rId9"/>
    <p:sldId id="325" r:id="rId10"/>
    <p:sldId id="262" r:id="rId11"/>
    <p:sldId id="524" r:id="rId12"/>
    <p:sldId id="525" r:id="rId13"/>
    <p:sldId id="526" r:id="rId14"/>
    <p:sldId id="527" r:id="rId15"/>
    <p:sldId id="528" r:id="rId16"/>
    <p:sldId id="529" r:id="rId17"/>
    <p:sldId id="530" r:id="rId18"/>
    <p:sldId id="531" r:id="rId19"/>
    <p:sldId id="544" r:id="rId20"/>
    <p:sldId id="475" r:id="rId21"/>
    <p:sldId id="532" r:id="rId22"/>
    <p:sldId id="587" r:id="rId23"/>
    <p:sldId id="378" r:id="rId24"/>
    <p:sldId id="566" r:id="rId25"/>
    <p:sldId id="581" r:id="rId26"/>
    <p:sldId id="582" r:id="rId27"/>
    <p:sldId id="569" r:id="rId28"/>
    <p:sldId id="570" r:id="rId29"/>
    <p:sldId id="571" r:id="rId30"/>
    <p:sldId id="583" r:id="rId31"/>
    <p:sldId id="584" r:id="rId32"/>
    <p:sldId id="574" r:id="rId33"/>
    <p:sldId id="550" r:id="rId34"/>
    <p:sldId id="513" r:id="rId35"/>
    <p:sldId id="545" r:id="rId36"/>
    <p:sldId id="503" r:id="rId37"/>
    <p:sldId id="519" r:id="rId38"/>
    <p:sldId id="449" r:id="rId39"/>
    <p:sldId id="447" r:id="rId40"/>
    <p:sldId id="392" r:id="rId41"/>
    <p:sldId id="425" r:id="rId42"/>
    <p:sldId id="426" r:id="rId43"/>
    <p:sldId id="430" r:id="rId44"/>
    <p:sldId id="395" r:id="rId45"/>
    <p:sldId id="380" r:id="rId46"/>
    <p:sldId id="506" r:id="rId47"/>
    <p:sldId id="507" r:id="rId48"/>
    <p:sldId id="509" r:id="rId49"/>
    <p:sldId id="512" r:id="rId50"/>
    <p:sldId id="281" r:id="rId51"/>
    <p:sldId id="432" r:id="rId52"/>
    <p:sldId id="280" r:id="rId53"/>
    <p:sldId id="412" r:id="rId54"/>
    <p:sldId id="551" r:id="rId55"/>
    <p:sldId id="585" r:id="rId56"/>
    <p:sldId id="586" r:id="rId57"/>
    <p:sldId id="414" r:id="rId58"/>
    <p:sldId id="424" r:id="rId59"/>
    <p:sldId id="588" r:id="rId60"/>
    <p:sldId id="273" r:id="rId61"/>
    <p:sldId id="388" r:id="rId62"/>
    <p:sldId id="500" r:id="rId63"/>
    <p:sldId id="318" r:id="rId64"/>
    <p:sldId id="413" r:id="rId65"/>
    <p:sldId id="276" r:id="rId66"/>
    <p:sldId id="553" r:id="rId67"/>
    <p:sldId id="495" r:id="rId68"/>
    <p:sldId id="542" r:id="rId69"/>
    <p:sldId id="399" r:id="rId70"/>
    <p:sldId id="401" r:id="rId71"/>
    <p:sldId id="402" r:id="rId72"/>
    <p:sldId id="400" r:id="rId73"/>
    <p:sldId id="554" r:id="rId74"/>
  </p:sldIdLst>
  <p:sldSz cx="12192000" cy="6858000"/>
  <p:notesSz cx="7010400" cy="9296400"/>
  <p:embeddedFontLst>
    <p:embeddedFont>
      <p:font typeface="Arial Narrow" panose="020B0606020202030204" pitchFamily="34" charset="0"/>
      <p:regular r:id="rId77"/>
      <p:bold r:id="rId78"/>
      <p:italic r:id="rId79"/>
      <p:boldItalic r:id="rId80"/>
    </p:embeddedFont>
    <p:embeddedFont>
      <p:font typeface="Calibri" panose="020F0502020204030204" pitchFamily="34" charset="0"/>
      <p:regular r:id="rId81"/>
      <p:bold r:id="rId82"/>
      <p:italic r:id="rId83"/>
      <p:boldItalic r:id="rId84"/>
    </p:embeddedFont>
    <p:embeddedFont>
      <p:font typeface="Ink Free" panose="03080402000500000000" pitchFamily="66" charset="0"/>
      <p:regular r:id="rId85"/>
    </p:embeddedFont>
  </p:embeddedFontLst>
  <p:defaultTextStyle>
    <a:defPPr>
      <a:defRPr lang="en-US"/>
    </a:defPPr>
    <a:lvl1pPr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E6E6E6"/>
    <a:srgbClr val="FFFFFF"/>
    <a:srgbClr val="A50021"/>
    <a:srgbClr val="FF6600"/>
    <a:srgbClr val="FFFF00"/>
    <a:srgbClr val="B3B3B3"/>
    <a:srgbClr val="FF00FF"/>
    <a:srgbClr val="66FF3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9" autoAdjust="0"/>
    <p:restoredTop sz="86242" autoAdjust="0"/>
  </p:normalViewPr>
  <p:slideViewPr>
    <p:cSldViewPr snapToGrid="0">
      <p:cViewPr varScale="1">
        <p:scale>
          <a:sx n="89" d="100"/>
          <a:sy n="89" d="100"/>
        </p:scale>
        <p:origin x="96" y="523"/>
      </p:cViewPr>
      <p:guideLst>
        <p:guide orient="horz" pos="2160"/>
        <p:guide pos="384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Lst>
  </p:outlineViewPr>
  <p:notesTextViewPr>
    <p:cViewPr>
      <p:scale>
        <a:sx n="100" d="100"/>
        <a:sy n="100" d="100"/>
      </p:scale>
      <p:origin x="0" y="0"/>
    </p:cViewPr>
  </p:notesTextViewPr>
  <p:sorterViewPr>
    <p:cViewPr>
      <p:scale>
        <a:sx n="100" d="100"/>
        <a:sy n="100" d="100"/>
      </p:scale>
      <p:origin x="0" y="-9806"/>
    </p:cViewPr>
  </p:sorterViewPr>
  <p:notesViewPr>
    <p:cSldViewPr snapToGrid="0">
      <p:cViewPr varScale="1">
        <p:scale>
          <a:sx n="62" d="100"/>
          <a:sy n="62" d="100"/>
        </p:scale>
        <p:origin x="1752"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font" Target="fonts/font8.fntdata"/><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font" Target="fonts/font3.fntdata"/><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font" Target="fonts/font1.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font" Target="fonts/font4.fntdata"/><Relationship Id="rId85" Type="http://schemas.openxmlformats.org/officeDocument/2006/relationships/font" Target="fonts/font9.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83" Type="http://schemas.openxmlformats.org/officeDocument/2006/relationships/font" Target="fonts/font7.fntdata"/><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font" Target="fonts/font2.fntdata"/><Relationship Id="rId81" Type="http://schemas.openxmlformats.org/officeDocument/2006/relationships/font" Target="fonts/font5.fntdata"/><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font" Target="fonts/font6.fntdata"/><Relationship Id="rId19" Type="http://schemas.openxmlformats.org/officeDocument/2006/relationships/slide" Target="slides/slide18.xml"/></Relationships>
</file>

<file path=ppt/_rels/viewProps.xml.rels><?xml version="1.0" encoding="UTF-8" standalone="yes"?>
<Relationships xmlns="http://schemas.openxmlformats.org/package/2006/relationships"><Relationship Id="rId3" Type="http://schemas.openxmlformats.org/officeDocument/2006/relationships/slide" Target="slides/slide33.xml"/><Relationship Id="rId7" Type="http://schemas.openxmlformats.org/officeDocument/2006/relationships/slide" Target="slides/slide73.xml"/><Relationship Id="rId2" Type="http://schemas.openxmlformats.org/officeDocument/2006/relationships/slide" Target="slides/slide22.xml"/><Relationship Id="rId1" Type="http://schemas.openxmlformats.org/officeDocument/2006/relationships/slide" Target="slides/slide3.xml"/><Relationship Id="rId6" Type="http://schemas.openxmlformats.org/officeDocument/2006/relationships/slide" Target="slides/slide66.xml"/><Relationship Id="rId5" Type="http://schemas.openxmlformats.org/officeDocument/2006/relationships/slide" Target="slides/slide59.xml"/><Relationship Id="rId4"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3038145" cy="465743"/>
          </a:xfrm>
          <a:prstGeom prst="rect">
            <a:avLst/>
          </a:prstGeom>
          <a:noFill/>
          <a:ln w="9525">
            <a:noFill/>
            <a:miter lim="800000"/>
            <a:headEnd/>
            <a:tailEnd/>
          </a:ln>
          <a:effectLst/>
        </p:spPr>
        <p:txBody>
          <a:bodyPr vert="horz" wrap="square" lIns="93043" tIns="46521" rIns="93043" bIns="46521" numCol="1" anchor="t" anchorCtr="0" compatLnSpc="1">
            <a:prstTxWarp prst="textNoShape">
              <a:avLst/>
            </a:prstTxWarp>
          </a:bodyPr>
          <a:lstStyle>
            <a:lvl1pPr defTabSz="930356" eaLnBrk="1" hangingPunct="1">
              <a:defRPr sz="1300" b="0">
                <a:solidFill>
                  <a:schemeClr val="tx1"/>
                </a:solidFill>
              </a:defRPr>
            </a:lvl1pPr>
          </a:lstStyle>
          <a:p>
            <a:pPr>
              <a:defRPr/>
            </a:pPr>
            <a:endParaRPr lang="en-US"/>
          </a:p>
        </p:txBody>
      </p:sp>
      <p:sp>
        <p:nvSpPr>
          <p:cNvPr id="40963" name="Rectangle 3"/>
          <p:cNvSpPr>
            <a:spLocks noGrp="1" noChangeArrowheads="1"/>
          </p:cNvSpPr>
          <p:nvPr>
            <p:ph type="dt" sz="quarter" idx="1"/>
          </p:nvPr>
        </p:nvSpPr>
        <p:spPr bwMode="auto">
          <a:xfrm>
            <a:off x="3972257" y="0"/>
            <a:ext cx="3038144" cy="465743"/>
          </a:xfrm>
          <a:prstGeom prst="rect">
            <a:avLst/>
          </a:prstGeom>
          <a:noFill/>
          <a:ln w="9525">
            <a:noFill/>
            <a:miter lim="800000"/>
            <a:headEnd/>
            <a:tailEnd/>
          </a:ln>
          <a:effectLst/>
        </p:spPr>
        <p:txBody>
          <a:bodyPr vert="horz" wrap="square" lIns="93043" tIns="46521" rIns="93043" bIns="46521" numCol="1" anchor="t" anchorCtr="0" compatLnSpc="1">
            <a:prstTxWarp prst="textNoShape">
              <a:avLst/>
            </a:prstTxWarp>
          </a:bodyPr>
          <a:lstStyle>
            <a:lvl1pPr algn="r" defTabSz="930356" eaLnBrk="1" hangingPunct="1">
              <a:defRPr sz="1300" b="0">
                <a:solidFill>
                  <a:schemeClr val="tx1"/>
                </a:solidFill>
              </a:defRPr>
            </a:lvl1pPr>
          </a:lstStyle>
          <a:p>
            <a:pPr>
              <a:defRPr/>
            </a:pPr>
            <a:r>
              <a:rPr lang="en-US" dirty="0"/>
              <a:t>1.5 Time Series Analysis</a:t>
            </a:r>
          </a:p>
        </p:txBody>
      </p:sp>
      <p:sp>
        <p:nvSpPr>
          <p:cNvPr id="40964" name="Rectangle 4"/>
          <p:cNvSpPr>
            <a:spLocks noGrp="1" noChangeArrowheads="1"/>
          </p:cNvSpPr>
          <p:nvPr>
            <p:ph type="ftr" sz="quarter" idx="2"/>
          </p:nvPr>
        </p:nvSpPr>
        <p:spPr bwMode="auto">
          <a:xfrm>
            <a:off x="0" y="8830658"/>
            <a:ext cx="3038145" cy="465742"/>
          </a:xfrm>
          <a:prstGeom prst="rect">
            <a:avLst/>
          </a:prstGeom>
          <a:noFill/>
          <a:ln w="9525">
            <a:noFill/>
            <a:miter lim="800000"/>
            <a:headEnd/>
            <a:tailEnd/>
          </a:ln>
          <a:effectLst/>
        </p:spPr>
        <p:txBody>
          <a:bodyPr vert="horz" wrap="square" lIns="93043" tIns="46521" rIns="93043" bIns="46521" numCol="1" anchor="b" anchorCtr="0" compatLnSpc="1">
            <a:prstTxWarp prst="textNoShape">
              <a:avLst/>
            </a:prstTxWarp>
          </a:bodyPr>
          <a:lstStyle>
            <a:lvl1pPr defTabSz="930356" eaLnBrk="1" hangingPunct="1">
              <a:defRPr sz="1300" b="0">
                <a:solidFill>
                  <a:schemeClr val="tx1"/>
                </a:solidFill>
              </a:defRPr>
            </a:lvl1pPr>
          </a:lstStyle>
          <a:p>
            <a:pPr>
              <a:defRPr/>
            </a:pPr>
            <a:r>
              <a:rPr lang="en-US"/>
              <a:t>Lecture 1.5 Time-series Analysis</a:t>
            </a:r>
            <a:endParaRPr lang="en-US" dirty="0"/>
          </a:p>
        </p:txBody>
      </p:sp>
      <p:sp>
        <p:nvSpPr>
          <p:cNvPr id="40965" name="Rectangle 5"/>
          <p:cNvSpPr>
            <a:spLocks noGrp="1" noChangeArrowheads="1"/>
          </p:cNvSpPr>
          <p:nvPr>
            <p:ph type="sldNum" sz="quarter" idx="3"/>
          </p:nvPr>
        </p:nvSpPr>
        <p:spPr bwMode="auto">
          <a:xfrm>
            <a:off x="3972257" y="8830658"/>
            <a:ext cx="3038144" cy="465742"/>
          </a:xfrm>
          <a:prstGeom prst="rect">
            <a:avLst/>
          </a:prstGeom>
          <a:noFill/>
          <a:ln w="9525">
            <a:noFill/>
            <a:miter lim="800000"/>
            <a:headEnd/>
            <a:tailEnd/>
          </a:ln>
          <a:effectLst/>
        </p:spPr>
        <p:txBody>
          <a:bodyPr vert="horz" wrap="square" lIns="93043" tIns="46521" rIns="93043" bIns="46521" numCol="1" anchor="b" anchorCtr="0" compatLnSpc="1">
            <a:prstTxWarp prst="textNoShape">
              <a:avLst/>
            </a:prstTxWarp>
          </a:bodyPr>
          <a:lstStyle>
            <a:lvl1pPr algn="r" defTabSz="930356" eaLnBrk="1" hangingPunct="1">
              <a:defRPr sz="1300" b="0">
                <a:solidFill>
                  <a:schemeClr val="tx1"/>
                </a:solidFill>
              </a:defRPr>
            </a:lvl1pPr>
          </a:lstStyle>
          <a:p>
            <a:pPr>
              <a:defRPr/>
            </a:pPr>
            <a:fld id="{7145D76A-6739-4033-B9D6-B83A2104E52F}" type="slidenum">
              <a:rPr lang="en-US" altLang="en-US"/>
              <a:pPr>
                <a:defRPr/>
              </a:pPr>
              <a:t>‹#›</a:t>
            </a:fld>
            <a:endParaRPr lang="en-US" altLang="en-US"/>
          </a:p>
        </p:txBody>
      </p:sp>
    </p:spTree>
    <p:extLst>
      <p:ext uri="{BB962C8B-B14F-4D97-AF65-F5344CB8AC3E}">
        <p14:creationId xmlns:p14="http://schemas.microsoft.com/office/powerpoint/2010/main" val="15825834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1"/>
            <a:ext cx="3038145" cy="464205"/>
          </a:xfrm>
          <a:prstGeom prst="rect">
            <a:avLst/>
          </a:prstGeom>
          <a:noFill/>
          <a:ln w="9525">
            <a:noFill/>
            <a:miter lim="800000"/>
            <a:headEnd/>
            <a:tailEnd/>
          </a:ln>
          <a:effectLst/>
        </p:spPr>
        <p:txBody>
          <a:bodyPr vert="horz" wrap="square" lIns="93043" tIns="46521" rIns="93043" bIns="46521" numCol="1" anchor="t" anchorCtr="0" compatLnSpc="1">
            <a:prstTxWarp prst="textNoShape">
              <a:avLst/>
            </a:prstTxWarp>
          </a:bodyPr>
          <a:lstStyle>
            <a:lvl1pPr defTabSz="930356" eaLnBrk="1" hangingPunct="1">
              <a:defRPr sz="1300" b="0">
                <a:solidFill>
                  <a:schemeClr val="tx1"/>
                </a:solidFill>
              </a:defRPr>
            </a:lvl1pPr>
          </a:lstStyle>
          <a:p>
            <a:pPr>
              <a:defRPr/>
            </a:pPr>
            <a:endParaRPr lang="en-US" dirty="0"/>
          </a:p>
        </p:txBody>
      </p:sp>
      <p:sp>
        <p:nvSpPr>
          <p:cNvPr id="43011" name="Rectangle 3"/>
          <p:cNvSpPr>
            <a:spLocks noGrp="1" noChangeArrowheads="1"/>
          </p:cNvSpPr>
          <p:nvPr>
            <p:ph type="dt" idx="1"/>
          </p:nvPr>
        </p:nvSpPr>
        <p:spPr bwMode="auto">
          <a:xfrm>
            <a:off x="3972257" y="1"/>
            <a:ext cx="3038144" cy="464205"/>
          </a:xfrm>
          <a:prstGeom prst="rect">
            <a:avLst/>
          </a:prstGeom>
          <a:noFill/>
          <a:ln w="9525">
            <a:noFill/>
            <a:miter lim="800000"/>
            <a:headEnd/>
            <a:tailEnd/>
          </a:ln>
          <a:effectLst/>
        </p:spPr>
        <p:txBody>
          <a:bodyPr vert="horz" wrap="square" lIns="93043" tIns="46521" rIns="93043" bIns="46521" numCol="1" anchor="t" anchorCtr="0" compatLnSpc="1">
            <a:prstTxWarp prst="textNoShape">
              <a:avLst/>
            </a:prstTxWarp>
          </a:bodyPr>
          <a:lstStyle>
            <a:lvl1pPr algn="r" defTabSz="930356" eaLnBrk="1" hangingPunct="1">
              <a:defRPr sz="1300" b="0">
                <a:solidFill>
                  <a:schemeClr val="tx1"/>
                </a:solidFill>
              </a:defRPr>
            </a:lvl1pPr>
          </a:lstStyle>
          <a:p>
            <a:pPr>
              <a:defRPr/>
            </a:pPr>
            <a:r>
              <a:rPr lang="en-US" dirty="0"/>
              <a:t>Lecture 1.5   Time-Series Analysis</a:t>
            </a:r>
          </a:p>
        </p:txBody>
      </p:sp>
      <p:sp>
        <p:nvSpPr>
          <p:cNvPr id="2052" name="Rectangle 4"/>
          <p:cNvSpPr>
            <a:spLocks noGrp="1" noRot="1" noChangeAspect="1" noChangeArrowheads="1" noTextEdit="1"/>
          </p:cNvSpPr>
          <p:nvPr>
            <p:ph type="sldImg" idx="2"/>
          </p:nvPr>
        </p:nvSpPr>
        <p:spPr bwMode="auto">
          <a:xfrm>
            <a:off x="412750" y="696913"/>
            <a:ext cx="6183313" cy="34782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3" name="Rectangle 5"/>
          <p:cNvSpPr>
            <a:spLocks noGrp="1" noChangeArrowheads="1"/>
          </p:cNvSpPr>
          <p:nvPr>
            <p:ph type="body" sz="quarter" idx="3"/>
          </p:nvPr>
        </p:nvSpPr>
        <p:spPr bwMode="auto">
          <a:xfrm>
            <a:off x="934112" y="4406875"/>
            <a:ext cx="5142177" cy="4174772"/>
          </a:xfrm>
          <a:prstGeom prst="rect">
            <a:avLst/>
          </a:prstGeom>
          <a:noFill/>
          <a:ln w="9525">
            <a:noFill/>
            <a:miter lim="800000"/>
            <a:headEnd/>
            <a:tailEnd/>
          </a:ln>
          <a:effectLst/>
        </p:spPr>
        <p:txBody>
          <a:bodyPr vert="horz" wrap="square" lIns="93043" tIns="46521" rIns="93043" bIns="4652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3015" name="Rectangle 7"/>
          <p:cNvSpPr>
            <a:spLocks noGrp="1" noChangeArrowheads="1"/>
          </p:cNvSpPr>
          <p:nvPr>
            <p:ph type="sldNum" sz="quarter" idx="5"/>
          </p:nvPr>
        </p:nvSpPr>
        <p:spPr bwMode="auto">
          <a:xfrm>
            <a:off x="3972257" y="8813749"/>
            <a:ext cx="3038144" cy="462669"/>
          </a:xfrm>
          <a:prstGeom prst="rect">
            <a:avLst/>
          </a:prstGeom>
          <a:noFill/>
          <a:ln w="9525">
            <a:noFill/>
            <a:miter lim="800000"/>
            <a:headEnd/>
            <a:tailEnd/>
          </a:ln>
          <a:effectLst/>
        </p:spPr>
        <p:txBody>
          <a:bodyPr vert="horz" wrap="square" lIns="93043" tIns="46521" rIns="93043" bIns="46521" numCol="1" anchor="b" anchorCtr="0" compatLnSpc="1">
            <a:prstTxWarp prst="textNoShape">
              <a:avLst/>
            </a:prstTxWarp>
          </a:bodyPr>
          <a:lstStyle>
            <a:lvl1pPr algn="r" defTabSz="930356" eaLnBrk="1" hangingPunct="1">
              <a:defRPr sz="1300" b="0">
                <a:solidFill>
                  <a:schemeClr val="tx1"/>
                </a:solidFill>
              </a:defRPr>
            </a:lvl1pPr>
          </a:lstStyle>
          <a:p>
            <a:pPr>
              <a:defRPr/>
            </a:pPr>
            <a:fld id="{2EE9098C-50B1-43DA-9CC8-6AA7FB20936C}" type="slidenum">
              <a:rPr lang="en-US" altLang="en-US"/>
              <a:pPr>
                <a:defRPr/>
              </a:pPr>
              <a:t>‹#›</a:t>
            </a:fld>
            <a:endParaRPr lang="en-US" altLang="en-US"/>
          </a:p>
        </p:txBody>
      </p:sp>
      <p:sp>
        <p:nvSpPr>
          <p:cNvPr id="2" name="Footer Placeholder 1">
            <a:extLst>
              <a:ext uri="{FF2B5EF4-FFF2-40B4-BE49-F238E27FC236}">
                <a16:creationId xmlns:a16="http://schemas.microsoft.com/office/drawing/2014/main" id="{D5218082-D097-4515-9D7C-BFA90AB14549}"/>
              </a:ext>
            </a:extLst>
          </p:cNvPr>
          <p:cNvSpPr>
            <a:spLocks noGrp="1"/>
          </p:cNvSpPr>
          <p:nvPr>
            <p:ph type="ftr" sz="quarter" idx="4"/>
          </p:nvPr>
        </p:nvSpPr>
        <p:spPr>
          <a:xfrm>
            <a:off x="-1" y="8830658"/>
            <a:ext cx="3430089" cy="465742"/>
          </a:xfrm>
          <a:prstGeom prst="rect">
            <a:avLst/>
          </a:prstGeom>
        </p:spPr>
        <p:txBody>
          <a:bodyPr vert="horz" lIns="88139" tIns="44070" rIns="88139" bIns="44070" rtlCol="0" anchor="b"/>
          <a:lstStyle>
            <a:lvl1pPr algn="l">
              <a:defRPr sz="1300" b="0"/>
            </a:lvl1pPr>
          </a:lstStyle>
          <a:p>
            <a:r>
              <a:rPr lang="en-US"/>
              <a:t>Lecture 1.5 Time-series Analysis</a:t>
            </a:r>
            <a:endParaRPr lang="en-US" dirty="0"/>
          </a:p>
        </p:txBody>
      </p:sp>
    </p:spTree>
    <p:extLst>
      <p:ext uri="{BB962C8B-B14F-4D97-AF65-F5344CB8AC3E}">
        <p14:creationId xmlns:p14="http://schemas.microsoft.com/office/powerpoint/2010/main" val="2838722683"/>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412750" y="696913"/>
            <a:ext cx="6183313" cy="3478212"/>
          </a:xfrm>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lecture is a bit of a review and connect the dots of some material already covered, a preview of a topic that’s coming up, and then some new topics that fit within the theme.</a:t>
            </a:r>
          </a:p>
        </p:txBody>
      </p:sp>
      <p:sp>
        <p:nvSpPr>
          <p:cNvPr id="5124" name="Footer Placeholder 3"/>
          <p:cNvSpPr>
            <a:spLocks noGrp="1"/>
          </p:cNvSpPr>
          <p:nvPr>
            <p:ph type="ftr" sz="quarter" idx="4"/>
          </p:nvPr>
        </p:nvSpPr>
        <p:spPr>
          <a:xfrm>
            <a:off x="0" y="8813749"/>
            <a:ext cx="3038145" cy="46266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356">
              <a:spcBef>
                <a:spcPct val="30000"/>
              </a:spcBef>
              <a:defRPr sz="1200">
                <a:solidFill>
                  <a:schemeClr val="tx1"/>
                </a:solidFill>
                <a:latin typeface="Times New Roman" panose="02020603050405020304" pitchFamily="18" charset="0"/>
              </a:defRPr>
            </a:lvl1pPr>
            <a:lvl2pPr marL="716130" indent="-275434" defTabSz="930356">
              <a:spcBef>
                <a:spcPct val="30000"/>
              </a:spcBef>
              <a:defRPr sz="1200">
                <a:solidFill>
                  <a:schemeClr val="tx1"/>
                </a:solidFill>
                <a:latin typeface="Times New Roman" panose="02020603050405020304" pitchFamily="18" charset="0"/>
              </a:defRPr>
            </a:lvl2pPr>
            <a:lvl3pPr marL="1101738" indent="-220348" defTabSz="930356">
              <a:spcBef>
                <a:spcPct val="30000"/>
              </a:spcBef>
              <a:defRPr sz="1200">
                <a:solidFill>
                  <a:schemeClr val="tx1"/>
                </a:solidFill>
                <a:latin typeface="Times New Roman" panose="02020603050405020304" pitchFamily="18" charset="0"/>
              </a:defRPr>
            </a:lvl3pPr>
            <a:lvl4pPr marL="1542433" indent="-220348" defTabSz="930356">
              <a:spcBef>
                <a:spcPct val="30000"/>
              </a:spcBef>
              <a:defRPr sz="1200">
                <a:solidFill>
                  <a:schemeClr val="tx1"/>
                </a:solidFill>
                <a:latin typeface="Times New Roman" panose="02020603050405020304" pitchFamily="18" charset="0"/>
              </a:defRPr>
            </a:lvl4pPr>
            <a:lvl5pPr marL="1983128" indent="-220348" defTabSz="930356">
              <a:spcBef>
                <a:spcPct val="30000"/>
              </a:spcBef>
              <a:defRPr sz="1200">
                <a:solidFill>
                  <a:schemeClr val="tx1"/>
                </a:solidFill>
                <a:latin typeface="Times New Roman" panose="02020603050405020304" pitchFamily="18" charset="0"/>
              </a:defRPr>
            </a:lvl5pPr>
            <a:lvl6pPr marL="2423823" indent="-220348" defTabSz="930356" eaLnBrk="0" fontAlgn="base" hangingPunct="0">
              <a:spcBef>
                <a:spcPct val="30000"/>
              </a:spcBef>
              <a:spcAft>
                <a:spcPct val="0"/>
              </a:spcAft>
              <a:defRPr sz="1200">
                <a:solidFill>
                  <a:schemeClr val="tx1"/>
                </a:solidFill>
                <a:latin typeface="Times New Roman" panose="02020603050405020304" pitchFamily="18" charset="0"/>
              </a:defRPr>
            </a:lvl6pPr>
            <a:lvl7pPr marL="2864518" indent="-220348" defTabSz="930356" eaLnBrk="0" fontAlgn="base" hangingPunct="0">
              <a:spcBef>
                <a:spcPct val="30000"/>
              </a:spcBef>
              <a:spcAft>
                <a:spcPct val="0"/>
              </a:spcAft>
              <a:defRPr sz="1200">
                <a:solidFill>
                  <a:schemeClr val="tx1"/>
                </a:solidFill>
                <a:latin typeface="Times New Roman" panose="02020603050405020304" pitchFamily="18" charset="0"/>
              </a:defRPr>
            </a:lvl7pPr>
            <a:lvl8pPr marL="3305213" indent="-220348" defTabSz="930356" eaLnBrk="0" fontAlgn="base" hangingPunct="0">
              <a:spcBef>
                <a:spcPct val="30000"/>
              </a:spcBef>
              <a:spcAft>
                <a:spcPct val="0"/>
              </a:spcAft>
              <a:defRPr sz="1200">
                <a:solidFill>
                  <a:schemeClr val="tx1"/>
                </a:solidFill>
                <a:latin typeface="Times New Roman" panose="02020603050405020304" pitchFamily="18" charset="0"/>
              </a:defRPr>
            </a:lvl8pPr>
            <a:lvl9pPr marL="3745908" indent="-220348" defTabSz="930356"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300"/>
              <a:t>Lecture 1.5 Time-series Analysis</a:t>
            </a:r>
            <a:endParaRPr lang="en-US" altLang="en-US" sz="1300" dirty="0"/>
          </a:p>
        </p:txBody>
      </p:sp>
      <p:sp>
        <p:nvSpPr>
          <p:cNvPr id="512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356">
              <a:spcBef>
                <a:spcPct val="30000"/>
              </a:spcBef>
              <a:defRPr sz="1200">
                <a:solidFill>
                  <a:schemeClr val="tx1"/>
                </a:solidFill>
                <a:latin typeface="Times New Roman" panose="02020603050405020304" pitchFamily="18" charset="0"/>
              </a:defRPr>
            </a:lvl1pPr>
            <a:lvl2pPr marL="716130" indent="-275434" defTabSz="930356">
              <a:spcBef>
                <a:spcPct val="30000"/>
              </a:spcBef>
              <a:defRPr sz="1200">
                <a:solidFill>
                  <a:schemeClr val="tx1"/>
                </a:solidFill>
                <a:latin typeface="Times New Roman" panose="02020603050405020304" pitchFamily="18" charset="0"/>
              </a:defRPr>
            </a:lvl2pPr>
            <a:lvl3pPr marL="1101738" indent="-220348" defTabSz="930356">
              <a:spcBef>
                <a:spcPct val="30000"/>
              </a:spcBef>
              <a:defRPr sz="1200">
                <a:solidFill>
                  <a:schemeClr val="tx1"/>
                </a:solidFill>
                <a:latin typeface="Times New Roman" panose="02020603050405020304" pitchFamily="18" charset="0"/>
              </a:defRPr>
            </a:lvl3pPr>
            <a:lvl4pPr marL="1542433" indent="-220348" defTabSz="930356">
              <a:spcBef>
                <a:spcPct val="30000"/>
              </a:spcBef>
              <a:defRPr sz="1200">
                <a:solidFill>
                  <a:schemeClr val="tx1"/>
                </a:solidFill>
                <a:latin typeface="Times New Roman" panose="02020603050405020304" pitchFamily="18" charset="0"/>
              </a:defRPr>
            </a:lvl4pPr>
            <a:lvl5pPr marL="1983128" indent="-220348" defTabSz="930356">
              <a:spcBef>
                <a:spcPct val="30000"/>
              </a:spcBef>
              <a:defRPr sz="1200">
                <a:solidFill>
                  <a:schemeClr val="tx1"/>
                </a:solidFill>
                <a:latin typeface="Times New Roman" panose="02020603050405020304" pitchFamily="18" charset="0"/>
              </a:defRPr>
            </a:lvl5pPr>
            <a:lvl6pPr marL="2423823" indent="-220348" defTabSz="930356" eaLnBrk="0" fontAlgn="base" hangingPunct="0">
              <a:spcBef>
                <a:spcPct val="30000"/>
              </a:spcBef>
              <a:spcAft>
                <a:spcPct val="0"/>
              </a:spcAft>
              <a:defRPr sz="1200">
                <a:solidFill>
                  <a:schemeClr val="tx1"/>
                </a:solidFill>
                <a:latin typeface="Times New Roman" panose="02020603050405020304" pitchFamily="18" charset="0"/>
              </a:defRPr>
            </a:lvl6pPr>
            <a:lvl7pPr marL="2864518" indent="-220348" defTabSz="930356" eaLnBrk="0" fontAlgn="base" hangingPunct="0">
              <a:spcBef>
                <a:spcPct val="30000"/>
              </a:spcBef>
              <a:spcAft>
                <a:spcPct val="0"/>
              </a:spcAft>
              <a:defRPr sz="1200">
                <a:solidFill>
                  <a:schemeClr val="tx1"/>
                </a:solidFill>
                <a:latin typeface="Times New Roman" panose="02020603050405020304" pitchFamily="18" charset="0"/>
              </a:defRPr>
            </a:lvl7pPr>
            <a:lvl8pPr marL="3305213" indent="-220348" defTabSz="930356" eaLnBrk="0" fontAlgn="base" hangingPunct="0">
              <a:spcBef>
                <a:spcPct val="30000"/>
              </a:spcBef>
              <a:spcAft>
                <a:spcPct val="0"/>
              </a:spcAft>
              <a:defRPr sz="1200">
                <a:solidFill>
                  <a:schemeClr val="tx1"/>
                </a:solidFill>
                <a:latin typeface="Times New Roman" panose="02020603050405020304" pitchFamily="18" charset="0"/>
              </a:defRPr>
            </a:lvl8pPr>
            <a:lvl9pPr marL="3745908" indent="-220348" defTabSz="930356"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D1556A40-B489-4895-957C-5E3E4C7FED6A}" type="slidenum">
              <a:rPr lang="en-US" altLang="en-US" sz="1300"/>
              <a:pPr>
                <a:spcBef>
                  <a:spcPct val="0"/>
                </a:spcBef>
              </a:pPr>
              <a:t>1</a:t>
            </a:fld>
            <a:endParaRPr lang="en-US" altLang="en-US" sz="1300"/>
          </a:p>
        </p:txBody>
      </p:sp>
      <p:sp>
        <p:nvSpPr>
          <p:cNvPr id="6" name="Rectangle 3">
            <a:extLst>
              <a:ext uri="{FF2B5EF4-FFF2-40B4-BE49-F238E27FC236}">
                <a16:creationId xmlns:a16="http://schemas.microsoft.com/office/drawing/2014/main" id="{CECDB3E2-32EF-45DA-A1B2-7D95DFB924CB}"/>
              </a:ext>
            </a:extLst>
          </p:cNvPr>
          <p:cNvSpPr>
            <a:spLocks noGrp="1" noChangeArrowheads="1"/>
          </p:cNvSpPr>
          <p:nvPr>
            <p:ph type="dt" sz="quarter" idx="1"/>
          </p:nvPr>
        </p:nvSpPr>
        <p:spPr bwMode="auto">
          <a:xfrm>
            <a:off x="3972257" y="0"/>
            <a:ext cx="3038144" cy="465743"/>
          </a:xfrm>
          <a:prstGeom prst="rect">
            <a:avLst/>
          </a:prstGeom>
          <a:noFill/>
          <a:ln w="9525">
            <a:noFill/>
            <a:miter lim="800000"/>
            <a:headEnd/>
            <a:tailEnd/>
          </a:ln>
          <a:effectLst/>
        </p:spPr>
        <p:txBody>
          <a:bodyPr vert="horz" wrap="square" lIns="93043" tIns="46521" rIns="93043" bIns="46521" numCol="1" anchor="t" anchorCtr="0" compatLnSpc="1">
            <a:prstTxWarp prst="textNoShape">
              <a:avLst/>
            </a:prstTxWarp>
          </a:bodyPr>
          <a:lstStyle>
            <a:lvl1pPr algn="r" defTabSz="930356" eaLnBrk="1" hangingPunct="1">
              <a:defRPr sz="1300" b="0">
                <a:solidFill>
                  <a:schemeClr val="tx1"/>
                </a:solidFill>
              </a:defRPr>
            </a:lvl1pPr>
          </a:lstStyle>
          <a:p>
            <a:pPr>
              <a:defRPr/>
            </a:pPr>
            <a:r>
              <a:rPr lang="en-US" dirty="0"/>
              <a:t>1.5 Time Series Analysis</a:t>
            </a:r>
          </a:p>
        </p:txBody>
      </p:sp>
    </p:spTree>
    <p:extLst>
      <p:ext uri="{BB962C8B-B14F-4D97-AF65-F5344CB8AC3E}">
        <p14:creationId xmlns:p14="http://schemas.microsoft.com/office/powerpoint/2010/main" val="30901817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Rank is where that sample member is in the line-up of all sample members ordered by magnitude.  So, it’s a way of counting the number of events less than or equal to.</a:t>
            </a:r>
          </a:p>
          <a:p>
            <a:endParaRPr lang="en-US" dirty="0"/>
          </a:p>
          <a:p>
            <a:r>
              <a:rPr lang="en-US" dirty="0"/>
              <a:t>Plotting position is the estimate of the cumulative prob of each observation, based on the sample size and the position of each observation within the sample that’s been sorted by magnitude.  So, effectively we’re computing the relative frequency of being less than a given observation, based on how many values in the sample were less than that observation – defined by the rank.</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10</a:t>
            </a:fld>
            <a:endParaRPr lang="en-US" altLang="en-US"/>
          </a:p>
        </p:txBody>
      </p:sp>
    </p:spTree>
    <p:extLst>
      <p:ext uri="{BB962C8B-B14F-4D97-AF65-F5344CB8AC3E}">
        <p14:creationId xmlns:p14="http://schemas.microsoft.com/office/powerpoint/2010/main" val="675579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largest 14 and smallest 14 values in the 108-year data set.</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11</a:t>
            </a:fld>
            <a:endParaRPr lang="en-US" altLang="en-US"/>
          </a:p>
        </p:txBody>
      </p:sp>
    </p:spTree>
    <p:extLst>
      <p:ext uri="{BB962C8B-B14F-4D97-AF65-F5344CB8AC3E}">
        <p14:creationId xmlns:p14="http://schemas.microsoft.com/office/powerpoint/2010/main" val="1630406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plot in the typical CDF form, with flow on horizontal and cumulative probability on vertical.  But, now can plot every observation, rather than every bin.</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12</a:t>
            </a:fld>
            <a:endParaRPr lang="en-US" altLang="en-US"/>
          </a:p>
        </p:txBody>
      </p:sp>
    </p:spTree>
    <p:extLst>
      <p:ext uri="{BB962C8B-B14F-4D97-AF65-F5344CB8AC3E}">
        <p14:creationId xmlns:p14="http://schemas.microsoft.com/office/powerpoint/2010/main" val="21009989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Switch axes to probability on horizontal and probability on vertical.  Note, annual probability because one value each year, and computing relative frequency based on years.</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13</a:t>
            </a:fld>
            <a:endParaRPr lang="en-US" altLang="en-US"/>
          </a:p>
        </p:txBody>
      </p:sp>
    </p:spTree>
    <p:extLst>
      <p:ext uri="{BB962C8B-B14F-4D97-AF65-F5344CB8AC3E}">
        <p14:creationId xmlns:p14="http://schemas.microsoft.com/office/powerpoint/2010/main" val="27726143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Switch probability axis from linear to Normal.  Note, normal data would plot as a straight line on normal axis.</a:t>
            </a:r>
          </a:p>
          <a:p>
            <a:endParaRPr lang="en-US" dirty="0"/>
          </a:p>
          <a:p>
            <a:r>
              <a:rPr lang="en-US" dirty="0"/>
              <a:t>How to we create a normal axis?  </a:t>
            </a:r>
          </a:p>
          <a:p>
            <a:pPr marL="220348" indent="-220348">
              <a:buAutoNum type="arabicParenBoth"/>
            </a:pPr>
            <a:r>
              <a:rPr lang="en-US" dirty="0"/>
              <a:t>the axis is linear in </a:t>
            </a:r>
            <a:r>
              <a:rPr lang="en-US" dirty="0" err="1"/>
              <a:t>Zp</a:t>
            </a:r>
            <a:r>
              <a:rPr lang="en-US" dirty="0"/>
              <a:t>, the standard normal deviate of probability p.  </a:t>
            </a:r>
          </a:p>
          <a:p>
            <a:r>
              <a:rPr lang="en-US" dirty="0"/>
              <a:t>The axis is based on the normal PDF that you can see as a shadow along the horizontal, so </a:t>
            </a:r>
          </a:p>
          <a:p>
            <a:r>
              <a:rPr lang="en-US" dirty="0"/>
              <a:t>(2) we plot a given probability where the area under the PDF (from left to right) equals that probability.</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14</a:t>
            </a:fld>
            <a:endParaRPr lang="en-US" altLang="en-US"/>
          </a:p>
        </p:txBody>
      </p:sp>
    </p:spTree>
    <p:extLst>
      <p:ext uri="{BB962C8B-B14F-4D97-AF65-F5344CB8AC3E}">
        <p14:creationId xmlns:p14="http://schemas.microsoft.com/office/powerpoint/2010/main" val="7951261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Switch vertical axis to log(flow).  </a:t>
            </a:r>
          </a:p>
          <a:p>
            <a:endParaRPr lang="en-US" dirty="0"/>
          </a:p>
          <a:p>
            <a:r>
              <a:rPr lang="en-US" dirty="0"/>
              <a:t>Note, the data becomes close to a straight line, so log(flow) is close to Normal, and flow is close to </a:t>
            </a:r>
            <a:r>
              <a:rPr lang="en-US" dirty="0" err="1"/>
              <a:t>logNormal</a:t>
            </a:r>
            <a:r>
              <a:rPr lang="en-US" dirty="0"/>
              <a:t> in this case.</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15</a:t>
            </a:fld>
            <a:endParaRPr lang="en-US" altLang="en-US"/>
          </a:p>
        </p:txBody>
      </p:sp>
    </p:spTree>
    <p:extLst>
      <p:ext uri="{BB962C8B-B14F-4D97-AF65-F5344CB8AC3E}">
        <p14:creationId xmlns:p14="http://schemas.microsoft.com/office/powerpoint/2010/main" val="15099194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Switch from non-exceedance to exceedance probability.  Note that return period = 1 / (exceedance prob).</a:t>
            </a:r>
          </a:p>
          <a:p>
            <a:endParaRPr lang="en-US" dirty="0"/>
          </a:p>
          <a:p>
            <a:r>
              <a:rPr lang="en-US" dirty="0"/>
              <a:t>Recall the interpretation of the plotting positions.  The largest even is explicitly interpreted as equaled or exceeded once in 108 years, </a:t>
            </a:r>
            <a:r>
              <a:rPr lang="en-US" dirty="0" err="1"/>
              <a:t>etc</a:t>
            </a:r>
            <a:endParaRPr lang="en-US" dirty="0"/>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16</a:t>
            </a:fld>
            <a:endParaRPr lang="en-US" altLang="en-US"/>
          </a:p>
        </p:txBody>
      </p:sp>
    </p:spTree>
    <p:extLst>
      <p:ext uri="{BB962C8B-B14F-4D97-AF65-F5344CB8AC3E}">
        <p14:creationId xmlns:p14="http://schemas.microsoft.com/office/powerpoint/2010/main" val="23203508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no further assumptions, we have an empirical or graphical curve only.</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17</a:t>
            </a:fld>
            <a:endParaRPr lang="en-US" altLang="en-US"/>
          </a:p>
        </p:txBody>
      </p:sp>
    </p:spTree>
    <p:extLst>
      <p:ext uri="{BB962C8B-B14F-4D97-AF65-F5344CB8AC3E}">
        <p14:creationId xmlns:p14="http://schemas.microsoft.com/office/powerpoint/2010/main" val="39647797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 we can assume an analytical distribution, and estimate its parameters from the 108 member sample of values.  This is the log Pearson type 3 distribution recommended in Bulletin 17B/C for unregulated annual maximum values</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18</a:t>
            </a:fld>
            <a:endParaRPr lang="en-US" altLang="en-US"/>
          </a:p>
        </p:txBody>
      </p:sp>
    </p:spTree>
    <p:extLst>
      <p:ext uri="{BB962C8B-B14F-4D97-AF65-F5344CB8AC3E}">
        <p14:creationId xmlns:p14="http://schemas.microsoft.com/office/powerpoint/2010/main" val="16628647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a:noFill/>
          <a:ln/>
        </p:spPr>
        <p:txBody>
          <a:bodyPr/>
          <a:lstStyle/>
          <a:p>
            <a:pPr eaLnBrk="1" hangingPunct="1"/>
            <a:r>
              <a:rPr lang="en-US" dirty="0"/>
              <a:t>Reference</a:t>
            </a:r>
          </a:p>
        </p:txBody>
      </p:sp>
      <p:sp>
        <p:nvSpPr>
          <p:cNvPr id="87044" name="Date Placeholder 4"/>
          <p:cNvSpPr>
            <a:spLocks noGrp="1"/>
          </p:cNvSpPr>
          <p:nvPr>
            <p:ph type="dt" sz="quarter" idx="1"/>
          </p:nvPr>
        </p:nvSpPr>
        <p:spPr>
          <a:noFill/>
        </p:spPr>
        <p:txBody>
          <a:bodyPr/>
          <a:lstStyle/>
          <a:p>
            <a:r>
              <a:rPr lang="en-US"/>
              <a:t>Lecture 3.1</a:t>
            </a:r>
          </a:p>
        </p:txBody>
      </p:sp>
    </p:spTree>
    <p:extLst>
      <p:ext uri="{BB962C8B-B14F-4D97-AF65-F5344CB8AC3E}">
        <p14:creationId xmlns:p14="http://schemas.microsoft.com/office/powerpoint/2010/main" val="1582695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2EE9098C-50B1-43DA-9CC8-6AA7FB20936C}" type="slidenum">
              <a:rPr lang="en-US" altLang="en-US" smtClean="0"/>
              <a:pPr>
                <a:defRPr/>
              </a:pPr>
              <a:t>2</a:t>
            </a:fld>
            <a:endParaRPr lang="en-US" altLang="en-US"/>
          </a:p>
        </p:txBody>
      </p:sp>
      <p:sp>
        <p:nvSpPr>
          <p:cNvPr id="5" name="Footer Placeholder 4"/>
          <p:cNvSpPr>
            <a:spLocks noGrp="1"/>
          </p:cNvSpPr>
          <p:nvPr>
            <p:ph type="ftr" sz="quarter" idx="4"/>
          </p:nvPr>
        </p:nvSpPr>
        <p:spPr/>
        <p:txBody>
          <a:bodyPr/>
          <a:lstStyle/>
          <a:p>
            <a:r>
              <a:rPr lang="en-US"/>
              <a:t>Lecture 1.5 Time-series Analysis</a:t>
            </a:r>
            <a:endParaRPr lang="en-US" dirty="0"/>
          </a:p>
        </p:txBody>
      </p:sp>
    </p:spTree>
    <p:extLst>
      <p:ext uri="{BB962C8B-B14F-4D97-AF65-F5344CB8AC3E}">
        <p14:creationId xmlns:p14="http://schemas.microsoft.com/office/powerpoint/2010/main" val="40254276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p:spPr>
        <p:txBody>
          <a:bodyPr/>
          <a:lstStyle/>
          <a:p>
            <a:r>
              <a:rPr lang="en-US" dirty="0"/>
              <a:t>Fitting an LP3 to annual maximums is the primary guidance.  But the details are in dealing with difficulties in the data set, and in bringing in additional data that can provide more information.</a:t>
            </a:r>
          </a:p>
        </p:txBody>
      </p:sp>
      <p:sp>
        <p:nvSpPr>
          <p:cNvPr id="87044" name="Date Placeholder 3"/>
          <p:cNvSpPr>
            <a:spLocks noGrp="1"/>
          </p:cNvSpPr>
          <p:nvPr>
            <p:ph type="dt" sz="quarter" idx="1"/>
          </p:nvPr>
        </p:nvSpPr>
        <p:spPr>
          <a:noFill/>
        </p:spPr>
        <p:txBody>
          <a:bodyPr/>
          <a:lstStyle/>
          <a:p>
            <a:r>
              <a:rPr lang="en-US"/>
              <a:t>Lecture 3.1</a:t>
            </a:r>
          </a:p>
        </p:txBody>
      </p:sp>
    </p:spTree>
    <p:extLst>
      <p:ext uri="{BB962C8B-B14F-4D97-AF65-F5344CB8AC3E}">
        <p14:creationId xmlns:p14="http://schemas.microsoft.com/office/powerpoint/2010/main" val="868003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fit of the </a:t>
            </a:r>
            <a:r>
              <a:rPr lang="en-US" dirty="0" err="1"/>
              <a:t>LogPearson</a:t>
            </a:r>
            <a:r>
              <a:rPr lang="en-US" dirty="0"/>
              <a:t> type 3 distribution (LP3) also includes estimating the 90% confidence interval.  The interval can be interpreted simply as meaning there is a 90% change the correct population frequency curve is within this range.</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21</a:t>
            </a:fld>
            <a:endParaRPr lang="en-US" altLang="en-US"/>
          </a:p>
        </p:txBody>
      </p:sp>
    </p:spTree>
    <p:extLst>
      <p:ext uri="{BB962C8B-B14F-4D97-AF65-F5344CB8AC3E}">
        <p14:creationId xmlns:p14="http://schemas.microsoft.com/office/powerpoint/2010/main" val="19073089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topics I’ll cover.  We divide the time period of the data, and whether we use all the data or isolate the extremes.  These choices affect the assumptions we can make about the data set.  Isolating annual extremes provides enough time between values that we can assume independence.  Using all the data at a daily step, the values are persistent, and can’t assume independence.  </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22</a:t>
            </a:fld>
            <a:endParaRPr lang="en-US" altLang="en-US"/>
          </a:p>
        </p:txBody>
      </p:sp>
    </p:spTree>
    <p:extLst>
      <p:ext uri="{BB962C8B-B14F-4D97-AF65-F5344CB8AC3E}">
        <p14:creationId xmlns:p14="http://schemas.microsoft.com/office/powerpoint/2010/main" val="31281764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figure shows the regulation of a flood event through a reservoir, where the reservoir stores all of the water volume in excess of the same channel flow or “objective release” and then releases that volume more slowly after the event.</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23</a:t>
            </a:fld>
            <a:endParaRPr lang="en-US" altLang="en-US"/>
          </a:p>
        </p:txBody>
      </p:sp>
    </p:spTree>
    <p:extLst>
      <p:ext uri="{BB962C8B-B14F-4D97-AF65-F5344CB8AC3E}">
        <p14:creationId xmlns:p14="http://schemas.microsoft.com/office/powerpoint/2010/main" val="42432183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red line is the reservoir outflows, beginning when the reservoir was constructed (1955) and ending in 2005. These are regulated flows.  </a:t>
            </a:r>
          </a:p>
          <a:p>
            <a:pPr marL="171450" indent="-171450">
              <a:buFont typeface="Arial" panose="020B0604020202020204" pitchFamily="34" charset="0"/>
              <a:buChar char="•"/>
            </a:pPr>
            <a:r>
              <a:rPr lang="en-US" dirty="0"/>
              <a:t>We can extract an annual maxima series of this data we have 2 issues:</a:t>
            </a:r>
          </a:p>
          <a:p>
            <a:pPr marL="628650" lvl="1" indent="-171450">
              <a:buFont typeface="Arial" panose="020B0604020202020204" pitchFamily="34" charset="0"/>
              <a:buChar char="•"/>
            </a:pPr>
            <a:r>
              <a:rPr lang="en-US" dirty="0"/>
              <a:t>Are we looking at homogeneous data during the regulated period? Was the reservoir regulated the same way during this period? Usually not. Reservoir operations change. Not identically distributed and not stationary.</a:t>
            </a:r>
          </a:p>
          <a:p>
            <a:pPr marL="628650" lvl="1" indent="-171450">
              <a:buFont typeface="Arial" panose="020B0604020202020204" pitchFamily="34" charset="0"/>
              <a:buChar char="•"/>
            </a:pPr>
            <a:r>
              <a:rPr lang="en-US" dirty="0"/>
              <a:t>Record lengths are different: 108 years of unregulated flow vs. 50 </a:t>
            </a:r>
            <a:r>
              <a:rPr lang="en-US" dirty="0" err="1"/>
              <a:t>yrs</a:t>
            </a:r>
            <a:r>
              <a:rPr lang="en-US" dirty="0"/>
              <a:t> of regulated flows</a:t>
            </a:r>
          </a:p>
          <a:p>
            <a:pPr marL="171450" lvl="0" indent="-171450">
              <a:buFont typeface="Arial" panose="020B0604020202020204" pitchFamily="34" charset="0"/>
              <a:buChar char="•"/>
            </a:pPr>
            <a:r>
              <a:rPr lang="en-US" dirty="0"/>
              <a:t>We can route our entire POR of data through our reservoir simulation model to ensure we have homogeneous data (the same and current reservoir operations) and expand data set</a:t>
            </a:r>
          </a:p>
          <a:p>
            <a:endParaRPr lang="en-US" dirty="0"/>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24</a:t>
            </a:fld>
            <a:endParaRPr lang="en-US" altLang="en-US"/>
          </a:p>
        </p:txBody>
      </p:sp>
    </p:spTree>
    <p:extLst>
      <p:ext uri="{BB962C8B-B14F-4D97-AF65-F5344CB8AC3E}">
        <p14:creationId xmlns:p14="http://schemas.microsoft.com/office/powerpoint/2010/main" val="3447575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we see the unregulated record simulated with the current operation strategy.  So, the operation is homogeneous.  Hopefully, the inflow record is, too!</a:t>
            </a:r>
          </a:p>
          <a:p>
            <a:pPr marL="171450" indent="-171450">
              <a:buFont typeface="Arial" panose="020B0604020202020204" pitchFamily="34" charset="0"/>
              <a:buChar char="•"/>
            </a:pPr>
            <a:r>
              <a:rPr lang="en-US" dirty="0"/>
              <a:t>Light blue is modeled regulated record (from reservoir modeling) </a:t>
            </a:r>
            <a:r>
              <a:rPr lang="en-US" dirty="0">
                <a:sym typeface="Wingdings" panose="05000000000000000000" pitchFamily="2" charset="2"/>
              </a:rPr>
              <a:t> plotting positions do not line up since we only simulated 80 years of record.</a:t>
            </a:r>
          </a:p>
          <a:p>
            <a:pPr marL="171450" indent="-171450">
              <a:buFont typeface="Arial" panose="020B0604020202020204" pitchFamily="34" charset="0"/>
              <a:buChar char="•"/>
            </a:pPr>
            <a:r>
              <a:rPr lang="en-US" dirty="0">
                <a:sym typeface="Wingdings" panose="05000000000000000000" pitchFamily="2" charset="2"/>
              </a:rPr>
              <a:t>Longer period of record, same operations</a:t>
            </a:r>
            <a:endParaRPr lang="en-US" dirty="0"/>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25</a:t>
            </a:fld>
            <a:endParaRPr lang="en-US" altLang="en-US"/>
          </a:p>
        </p:txBody>
      </p:sp>
    </p:spTree>
    <p:extLst>
      <p:ext uri="{BB962C8B-B14F-4D97-AF65-F5344CB8AC3E}">
        <p14:creationId xmlns:p14="http://schemas.microsoft.com/office/powerpoint/2010/main" val="22938357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Create the annual maximum series (AMS) in the same way we do for unregulated flows.</a:t>
            </a:r>
          </a:p>
          <a:p>
            <a:pPr marL="171450" indent="-171450">
              <a:buFont typeface="Arial" panose="020B0604020202020204" pitchFamily="34" charset="0"/>
              <a:buChar char="•"/>
            </a:pPr>
            <a:r>
              <a:rPr lang="en-US" dirty="0"/>
              <a:t>Note, in this case, the simulated period is not the complete unregulated record.   So, the POR is a bit shorter.</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26</a:t>
            </a:fld>
            <a:endParaRPr lang="en-US" altLang="en-US"/>
          </a:p>
        </p:txBody>
      </p:sp>
    </p:spTree>
    <p:extLst>
      <p:ext uri="{BB962C8B-B14F-4D97-AF65-F5344CB8AC3E}">
        <p14:creationId xmlns:p14="http://schemas.microsoft.com/office/powerpoint/2010/main" val="18619843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Now we have a record of regulated peaks (81 regulated maxima). Channel capacity is 115000 </a:t>
            </a:r>
            <a:r>
              <a:rPr lang="en-US" dirty="0" err="1"/>
              <a:t>cfs</a:t>
            </a:r>
            <a:r>
              <a:rPr lang="en-US" dirty="0"/>
              <a:t>.</a:t>
            </a:r>
          </a:p>
          <a:p>
            <a:pPr marL="171450" indent="-171450">
              <a:buFont typeface="Arial" panose="020B0604020202020204" pitchFamily="34" charset="0"/>
              <a:buChar char="•"/>
            </a:pPr>
            <a:r>
              <a:rPr lang="en-US" dirty="0"/>
              <a:t>Frequency analysis of regulated flows by sorting them, ranking them, and computing plotting position</a:t>
            </a:r>
          </a:p>
          <a:p>
            <a:pPr marL="171450" indent="-171450">
              <a:buFont typeface="Arial" panose="020B0604020202020204" pitchFamily="34" charset="0"/>
              <a:buChar char="•"/>
            </a:pPr>
            <a:endParaRPr lang="en-US" dirty="0"/>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27</a:t>
            </a:fld>
            <a:endParaRPr lang="en-US" altLang="en-US"/>
          </a:p>
        </p:txBody>
      </p:sp>
    </p:spTree>
    <p:extLst>
      <p:ext uri="{BB962C8B-B14F-4D97-AF65-F5344CB8AC3E}">
        <p14:creationId xmlns:p14="http://schemas.microsoft.com/office/powerpoint/2010/main" val="36654303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Hollow diamonds are the unregulated record.  </a:t>
            </a:r>
          </a:p>
          <a:p>
            <a:pPr marL="171450" indent="-171450">
              <a:buFont typeface="Arial" panose="020B0604020202020204" pitchFamily="34" charset="0"/>
              <a:buChar char="•"/>
            </a:pPr>
            <a:r>
              <a:rPr lang="en-US" dirty="0"/>
              <a:t>Solid diamonds are the regulated record, plotted in the same way.  </a:t>
            </a:r>
          </a:p>
          <a:p>
            <a:pPr marL="171450" indent="-171450">
              <a:buFont typeface="Arial" panose="020B0604020202020204" pitchFamily="34" charset="0"/>
              <a:buChar char="•"/>
            </a:pPr>
            <a:r>
              <a:rPr lang="en-US" dirty="0"/>
              <a:t>Note that there are relevant flow thresholds, such as channel capacity at the upper end, that are horizontal over a range of exceedance probability.  </a:t>
            </a:r>
          </a:p>
          <a:p>
            <a:pPr marL="171450" indent="-171450">
              <a:buFont typeface="Arial" panose="020B0604020202020204" pitchFamily="34" charset="0"/>
              <a:buChar char="•"/>
            </a:pPr>
            <a:r>
              <a:rPr lang="en-US" dirty="0"/>
              <a:t>These thresholds are important	</a:t>
            </a:r>
          </a:p>
          <a:p>
            <a:pPr marL="628650" lvl="1" indent="-171450">
              <a:buFont typeface="Arial" panose="020B0604020202020204" pitchFamily="34" charset="0"/>
              <a:buChar char="•"/>
            </a:pPr>
            <a:r>
              <a:rPr lang="en-US" dirty="0"/>
              <a:t>Lower threshold of 4,000 </a:t>
            </a:r>
            <a:r>
              <a:rPr lang="en-US" dirty="0" err="1"/>
              <a:t>cfs</a:t>
            </a:r>
            <a:r>
              <a:rPr lang="en-US" dirty="0"/>
              <a:t> is hydropower release</a:t>
            </a:r>
          </a:p>
          <a:p>
            <a:pPr marL="628650" lvl="1" indent="-171450">
              <a:buFont typeface="Arial" panose="020B0604020202020204" pitchFamily="34" charset="0"/>
              <a:buChar char="•"/>
            </a:pPr>
            <a:r>
              <a:rPr lang="en-US" dirty="0"/>
              <a:t>Upper threshold of 115,000 </a:t>
            </a:r>
            <a:r>
              <a:rPr lang="en-US" dirty="0" err="1"/>
              <a:t>cfs</a:t>
            </a:r>
            <a:r>
              <a:rPr lang="en-US" dirty="0"/>
              <a:t> is channel capacity</a:t>
            </a:r>
          </a:p>
          <a:p>
            <a:pPr marL="628650" lvl="1" indent="-171450">
              <a:buFont typeface="Arial" panose="020B0604020202020204" pitchFamily="34" charset="0"/>
              <a:buChar char="•"/>
            </a:pPr>
            <a:r>
              <a:rPr lang="en-US" dirty="0"/>
              <a:t>We see that in our record, there were no events that exceeded the flood pool capacity and required a release above the channel capacity</a:t>
            </a:r>
          </a:p>
          <a:p>
            <a:pPr marL="628650" lvl="1" indent="-171450">
              <a:buFont typeface="Arial" panose="020B0604020202020204" pitchFamily="34" charset="0"/>
              <a:buChar char="•"/>
            </a:pPr>
            <a:r>
              <a:rPr lang="en-US" dirty="0"/>
              <a:t>No regulated flows beyond 115,000 </a:t>
            </a:r>
            <a:r>
              <a:rPr lang="en-US" dirty="0" err="1"/>
              <a:t>cfs</a:t>
            </a:r>
            <a:r>
              <a:rPr lang="en-US" dirty="0"/>
              <a:t> in our record</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28</a:t>
            </a:fld>
            <a:endParaRPr lang="en-US" altLang="en-US"/>
          </a:p>
        </p:txBody>
      </p:sp>
    </p:spTree>
    <p:extLst>
      <p:ext uri="{BB962C8B-B14F-4D97-AF65-F5344CB8AC3E}">
        <p14:creationId xmlns:p14="http://schemas.microsoft.com/office/powerpoint/2010/main" val="41079958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 analytical fit to this data would smooth through the important flat areas that represent flow thresholds.  This is not what we want since it removes our thresholds!</a:t>
            </a:r>
          </a:p>
          <a:p>
            <a:pPr marL="171450" indent="-171450">
              <a:buFont typeface="Arial" panose="020B0604020202020204" pitchFamily="34" charset="0"/>
              <a:buChar char="•"/>
            </a:pPr>
            <a:r>
              <a:rPr lang="en-US" dirty="0"/>
              <a:t>Sometimes we do want to smooth through sampling error.  But, in this case, the flats spots are meaningful.</a:t>
            </a:r>
          </a:p>
          <a:p>
            <a:pPr marL="171450" indent="-171450">
              <a:buFont typeface="Arial" panose="020B0604020202020204" pitchFamily="34" charset="0"/>
              <a:buChar char="•"/>
            </a:pPr>
            <a:r>
              <a:rPr lang="en-US" dirty="0"/>
              <a:t>Regulated flows are better represented by a graphical frequency curve.</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29</a:t>
            </a:fld>
            <a:endParaRPr lang="en-US" altLang="en-US"/>
          </a:p>
        </p:txBody>
      </p:sp>
    </p:spTree>
    <p:extLst>
      <p:ext uri="{BB962C8B-B14F-4D97-AF65-F5344CB8AC3E}">
        <p14:creationId xmlns:p14="http://schemas.microsoft.com/office/powerpoint/2010/main" val="1544104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topics I’ll cover.  We divide the time period of the data, and whether we use all the data or isolate the extremes.  These choices affect the assumptions we can make about the data set.  Isolating annual extremes provides enough time between values that we can assume independence.  Using all the data at a daily step, the values are persistent, and can’t assume independence.  </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3</a:t>
            </a:fld>
            <a:endParaRPr lang="en-US" altLang="en-US"/>
          </a:p>
        </p:txBody>
      </p:sp>
    </p:spTree>
    <p:extLst>
      <p:ext uri="{BB962C8B-B14F-4D97-AF65-F5344CB8AC3E}">
        <p14:creationId xmlns:p14="http://schemas.microsoft.com/office/powerpoint/2010/main" val="24494505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It is better to do a graphical fit to this data, so we can capture the thresholds that are relevant, and smooth through the ones that are not.</a:t>
            </a:r>
          </a:p>
          <a:p>
            <a:pPr marL="171450" indent="-171450">
              <a:buFont typeface="Arial" panose="020B0604020202020204" pitchFamily="34" charset="0"/>
              <a:buChar char="•"/>
            </a:pPr>
            <a:r>
              <a:rPr lang="en-US" dirty="0"/>
              <a:t>Problem of extrapolation?</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30</a:t>
            </a:fld>
            <a:endParaRPr lang="en-US" altLang="en-US"/>
          </a:p>
        </p:txBody>
      </p:sp>
    </p:spTree>
    <p:extLst>
      <p:ext uri="{BB962C8B-B14F-4D97-AF65-F5344CB8AC3E}">
        <p14:creationId xmlns:p14="http://schemas.microsoft.com/office/powerpoint/2010/main" val="29399195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extrapolate a graphical curve by estimating higher values (lower probability) regulated flows based on unregulated flood events of the desired probability.</a:t>
            </a:r>
          </a:p>
          <a:p>
            <a:pPr marL="171450" indent="-171450">
              <a:buFont typeface="Arial" panose="020B0604020202020204" pitchFamily="34" charset="0"/>
              <a:buChar char="•"/>
            </a:pPr>
            <a:r>
              <a:rPr lang="en-US" dirty="0"/>
              <a:t>Construct events with a particular exceedance probability</a:t>
            </a:r>
          </a:p>
          <a:p>
            <a:pPr marL="171450" indent="-171450">
              <a:buFont typeface="Arial" panose="020B0604020202020204" pitchFamily="34" charset="0"/>
              <a:buChar char="•"/>
            </a:pPr>
            <a:r>
              <a:rPr lang="en-US" dirty="0"/>
              <a:t>Estimate family of frequency curves (longer duration or volumes)</a:t>
            </a:r>
          </a:p>
          <a:p>
            <a:pPr marL="171450" indent="-171450">
              <a:buFont typeface="Arial" panose="020B0604020202020204" pitchFamily="34" charset="0"/>
              <a:buChar char="•"/>
            </a:pPr>
            <a:r>
              <a:rPr lang="en-US" dirty="0"/>
              <a:t>Scale up historical event to the given frequency curve based on longer duration average</a:t>
            </a:r>
          </a:p>
          <a:p>
            <a:pPr marL="171450" indent="-171450">
              <a:buFont typeface="Arial" panose="020B0604020202020204" pitchFamily="34" charset="0"/>
              <a:buChar char="•"/>
            </a:pPr>
            <a:r>
              <a:rPr lang="en-US" dirty="0"/>
              <a:t>Route event through reservoir model</a:t>
            </a:r>
          </a:p>
          <a:p>
            <a:pPr marL="171450" indent="-171450">
              <a:buFont typeface="Arial" panose="020B0604020202020204" pitchFamily="34" charset="0"/>
              <a:buChar char="•"/>
            </a:pPr>
            <a:r>
              <a:rPr lang="en-US" dirty="0"/>
              <a:t>Assumption: probability of peak release is equal to likelihood of peak inflow</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31</a:t>
            </a:fld>
            <a:endParaRPr lang="en-US" altLang="en-US"/>
          </a:p>
        </p:txBody>
      </p:sp>
    </p:spTree>
    <p:extLst>
      <p:ext uri="{BB962C8B-B14F-4D97-AF65-F5344CB8AC3E}">
        <p14:creationId xmlns:p14="http://schemas.microsoft.com/office/powerpoint/2010/main" val="15144283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It is better to do a graphical fit to this data, so we can capture the thresholds that are relevant, and smooth through the ones that are not.</a:t>
            </a:r>
          </a:p>
          <a:p>
            <a:pPr marL="171450" indent="-171450">
              <a:buFont typeface="Arial" panose="020B0604020202020204" pitchFamily="34" charset="0"/>
              <a:buChar char="•"/>
            </a:pPr>
            <a:r>
              <a:rPr lang="en-US" dirty="0"/>
              <a:t>Problem of extrapolation?</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32</a:t>
            </a:fld>
            <a:endParaRPr lang="en-US" altLang="en-US"/>
          </a:p>
        </p:txBody>
      </p:sp>
    </p:spTree>
    <p:extLst>
      <p:ext uri="{BB962C8B-B14F-4D97-AF65-F5344CB8AC3E}">
        <p14:creationId xmlns:p14="http://schemas.microsoft.com/office/powerpoint/2010/main" val="65883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 move on to frequency analysis of longer durations of flow, for the purpose of generating scaled synthetic hydrographs.</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33</a:t>
            </a:fld>
            <a:endParaRPr lang="en-US" altLang="en-US"/>
          </a:p>
        </p:txBody>
      </p:sp>
    </p:spTree>
    <p:extLst>
      <p:ext uri="{BB962C8B-B14F-4D97-AF65-F5344CB8AC3E}">
        <p14:creationId xmlns:p14="http://schemas.microsoft.com/office/powerpoint/2010/main" val="10472918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xfrm>
            <a:off x="412750" y="696913"/>
            <a:ext cx="6183313" cy="3478212"/>
          </a:xfrm>
          <a:ln/>
        </p:spPr>
      </p:sp>
      <p:sp>
        <p:nvSpPr>
          <p:cNvPr id="747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Why are we looking at longer durations?  When reservoir are involved for providing flood storage, we’re more interested in the volume of water that will arrive across some period of time than just the highest flow.  So we want to estimate the likelihood of flow volumes.</a:t>
            </a:r>
          </a:p>
        </p:txBody>
      </p:sp>
      <p:sp>
        <p:nvSpPr>
          <p:cNvPr id="7475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356">
              <a:spcBef>
                <a:spcPct val="30000"/>
              </a:spcBef>
              <a:defRPr sz="1200">
                <a:solidFill>
                  <a:schemeClr val="tx1"/>
                </a:solidFill>
                <a:latin typeface="Times New Roman" panose="02020603050405020304" pitchFamily="18" charset="0"/>
              </a:defRPr>
            </a:lvl1pPr>
            <a:lvl2pPr marL="716130" indent="-275434" defTabSz="930356">
              <a:spcBef>
                <a:spcPct val="30000"/>
              </a:spcBef>
              <a:defRPr sz="1200">
                <a:solidFill>
                  <a:schemeClr val="tx1"/>
                </a:solidFill>
                <a:latin typeface="Times New Roman" panose="02020603050405020304" pitchFamily="18" charset="0"/>
              </a:defRPr>
            </a:lvl2pPr>
            <a:lvl3pPr marL="1101738" indent="-220348" defTabSz="930356">
              <a:spcBef>
                <a:spcPct val="30000"/>
              </a:spcBef>
              <a:defRPr sz="1200">
                <a:solidFill>
                  <a:schemeClr val="tx1"/>
                </a:solidFill>
                <a:latin typeface="Times New Roman" panose="02020603050405020304" pitchFamily="18" charset="0"/>
              </a:defRPr>
            </a:lvl3pPr>
            <a:lvl4pPr marL="1542433" indent="-220348" defTabSz="930356">
              <a:spcBef>
                <a:spcPct val="30000"/>
              </a:spcBef>
              <a:defRPr sz="1200">
                <a:solidFill>
                  <a:schemeClr val="tx1"/>
                </a:solidFill>
                <a:latin typeface="Times New Roman" panose="02020603050405020304" pitchFamily="18" charset="0"/>
              </a:defRPr>
            </a:lvl4pPr>
            <a:lvl5pPr marL="1983128" indent="-220348" defTabSz="930356">
              <a:spcBef>
                <a:spcPct val="30000"/>
              </a:spcBef>
              <a:defRPr sz="1200">
                <a:solidFill>
                  <a:schemeClr val="tx1"/>
                </a:solidFill>
                <a:latin typeface="Times New Roman" panose="02020603050405020304" pitchFamily="18" charset="0"/>
              </a:defRPr>
            </a:lvl5pPr>
            <a:lvl6pPr marL="2423823" indent="-220348" defTabSz="930356" eaLnBrk="0" fontAlgn="base" hangingPunct="0">
              <a:spcBef>
                <a:spcPct val="30000"/>
              </a:spcBef>
              <a:spcAft>
                <a:spcPct val="0"/>
              </a:spcAft>
              <a:defRPr sz="1200">
                <a:solidFill>
                  <a:schemeClr val="tx1"/>
                </a:solidFill>
                <a:latin typeface="Times New Roman" panose="02020603050405020304" pitchFamily="18" charset="0"/>
              </a:defRPr>
            </a:lvl6pPr>
            <a:lvl7pPr marL="2864518" indent="-220348" defTabSz="930356" eaLnBrk="0" fontAlgn="base" hangingPunct="0">
              <a:spcBef>
                <a:spcPct val="30000"/>
              </a:spcBef>
              <a:spcAft>
                <a:spcPct val="0"/>
              </a:spcAft>
              <a:defRPr sz="1200">
                <a:solidFill>
                  <a:schemeClr val="tx1"/>
                </a:solidFill>
                <a:latin typeface="Times New Roman" panose="02020603050405020304" pitchFamily="18" charset="0"/>
              </a:defRPr>
            </a:lvl7pPr>
            <a:lvl8pPr marL="3305213" indent="-220348" defTabSz="930356" eaLnBrk="0" fontAlgn="base" hangingPunct="0">
              <a:spcBef>
                <a:spcPct val="30000"/>
              </a:spcBef>
              <a:spcAft>
                <a:spcPct val="0"/>
              </a:spcAft>
              <a:defRPr sz="1200">
                <a:solidFill>
                  <a:schemeClr val="tx1"/>
                </a:solidFill>
                <a:latin typeface="Times New Roman" panose="02020603050405020304" pitchFamily="18" charset="0"/>
              </a:defRPr>
            </a:lvl8pPr>
            <a:lvl9pPr marL="3745908" indent="-220348" defTabSz="930356"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Lecture 1.4</a:t>
            </a:r>
          </a:p>
        </p:txBody>
      </p:sp>
      <p:sp>
        <p:nvSpPr>
          <p:cNvPr id="74757"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356">
              <a:spcBef>
                <a:spcPct val="30000"/>
              </a:spcBef>
              <a:defRPr sz="1200">
                <a:solidFill>
                  <a:schemeClr val="tx1"/>
                </a:solidFill>
                <a:latin typeface="Times New Roman" panose="02020603050405020304" pitchFamily="18" charset="0"/>
              </a:defRPr>
            </a:lvl1pPr>
            <a:lvl2pPr marL="716130" indent="-275434" defTabSz="930356">
              <a:spcBef>
                <a:spcPct val="30000"/>
              </a:spcBef>
              <a:defRPr sz="1200">
                <a:solidFill>
                  <a:schemeClr val="tx1"/>
                </a:solidFill>
                <a:latin typeface="Times New Roman" panose="02020603050405020304" pitchFamily="18" charset="0"/>
              </a:defRPr>
            </a:lvl2pPr>
            <a:lvl3pPr marL="1101738" indent="-220348" defTabSz="930356">
              <a:spcBef>
                <a:spcPct val="30000"/>
              </a:spcBef>
              <a:defRPr sz="1200">
                <a:solidFill>
                  <a:schemeClr val="tx1"/>
                </a:solidFill>
                <a:latin typeface="Times New Roman" panose="02020603050405020304" pitchFamily="18" charset="0"/>
              </a:defRPr>
            </a:lvl3pPr>
            <a:lvl4pPr marL="1542433" indent="-220348" defTabSz="930356">
              <a:spcBef>
                <a:spcPct val="30000"/>
              </a:spcBef>
              <a:defRPr sz="1200">
                <a:solidFill>
                  <a:schemeClr val="tx1"/>
                </a:solidFill>
                <a:latin typeface="Times New Roman" panose="02020603050405020304" pitchFamily="18" charset="0"/>
              </a:defRPr>
            </a:lvl4pPr>
            <a:lvl5pPr marL="1983128" indent="-220348" defTabSz="930356">
              <a:spcBef>
                <a:spcPct val="30000"/>
              </a:spcBef>
              <a:defRPr sz="1200">
                <a:solidFill>
                  <a:schemeClr val="tx1"/>
                </a:solidFill>
                <a:latin typeface="Times New Roman" panose="02020603050405020304" pitchFamily="18" charset="0"/>
              </a:defRPr>
            </a:lvl5pPr>
            <a:lvl6pPr marL="2423823" indent="-220348" defTabSz="930356" eaLnBrk="0" fontAlgn="base" hangingPunct="0">
              <a:spcBef>
                <a:spcPct val="30000"/>
              </a:spcBef>
              <a:spcAft>
                <a:spcPct val="0"/>
              </a:spcAft>
              <a:defRPr sz="1200">
                <a:solidFill>
                  <a:schemeClr val="tx1"/>
                </a:solidFill>
                <a:latin typeface="Times New Roman" panose="02020603050405020304" pitchFamily="18" charset="0"/>
              </a:defRPr>
            </a:lvl6pPr>
            <a:lvl7pPr marL="2864518" indent="-220348" defTabSz="930356" eaLnBrk="0" fontAlgn="base" hangingPunct="0">
              <a:spcBef>
                <a:spcPct val="30000"/>
              </a:spcBef>
              <a:spcAft>
                <a:spcPct val="0"/>
              </a:spcAft>
              <a:defRPr sz="1200">
                <a:solidFill>
                  <a:schemeClr val="tx1"/>
                </a:solidFill>
                <a:latin typeface="Times New Roman" panose="02020603050405020304" pitchFamily="18" charset="0"/>
              </a:defRPr>
            </a:lvl7pPr>
            <a:lvl8pPr marL="3305213" indent="-220348" defTabSz="930356" eaLnBrk="0" fontAlgn="base" hangingPunct="0">
              <a:spcBef>
                <a:spcPct val="30000"/>
              </a:spcBef>
              <a:spcAft>
                <a:spcPct val="0"/>
              </a:spcAft>
              <a:defRPr sz="1200">
                <a:solidFill>
                  <a:schemeClr val="tx1"/>
                </a:solidFill>
                <a:latin typeface="Times New Roman" panose="02020603050405020304" pitchFamily="18" charset="0"/>
              </a:defRPr>
            </a:lvl8pPr>
            <a:lvl9pPr marL="3745908" indent="-220348" defTabSz="930356"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6A665DC-D3EC-45B1-8759-81730369CFFB}" type="slidenum">
              <a:rPr lang="en-US" altLang="en-US" smtClean="0"/>
              <a:pPr>
                <a:spcBef>
                  <a:spcPct val="0"/>
                </a:spcBef>
              </a:pPr>
              <a:t>34</a:t>
            </a:fld>
            <a:endParaRPr lang="en-US" altLang="en-US"/>
          </a:p>
        </p:txBody>
      </p:sp>
    </p:spTree>
    <p:extLst>
      <p:ext uri="{BB962C8B-B14F-4D97-AF65-F5344CB8AC3E}">
        <p14:creationId xmlns:p14="http://schemas.microsoft.com/office/powerpoint/2010/main" val="6822851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rain floods, that are shorter – only a few days.   On the left is the time-series of moving X-day averages for 1 event, with the maximum values noted.  On the right is the record of annual maximums generated this way across the record.</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35</a:t>
            </a:fld>
            <a:endParaRPr lang="en-US" altLang="en-US"/>
          </a:p>
        </p:txBody>
      </p:sp>
    </p:spTree>
    <p:extLst>
      <p:ext uri="{BB962C8B-B14F-4D97-AF65-F5344CB8AC3E}">
        <p14:creationId xmlns:p14="http://schemas.microsoft.com/office/powerpoint/2010/main" val="19324908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location where the highest flows are snow-melt floods that last longer than rain floods.  It lets us see the annual maximum average flows more easily.</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36</a:t>
            </a:fld>
            <a:endParaRPr lang="en-US" altLang="en-US"/>
          </a:p>
        </p:txBody>
      </p:sp>
    </p:spTree>
    <p:extLst>
      <p:ext uri="{BB962C8B-B14F-4D97-AF65-F5344CB8AC3E}">
        <p14:creationId xmlns:p14="http://schemas.microsoft.com/office/powerpoint/2010/main" val="81221122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figure has both the sorted and plotted annual maximums, and fitted LP3 curves for each.  Note, these are X-day average flows, because X-day volumes would be much higher for longer durations and not plot nicely.  Showing average flows let’s us show them all on one plot this way.</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37</a:t>
            </a:fld>
            <a:endParaRPr lang="en-US" altLang="en-US"/>
          </a:p>
        </p:txBody>
      </p:sp>
    </p:spTree>
    <p:extLst>
      <p:ext uri="{BB962C8B-B14F-4D97-AF65-F5344CB8AC3E}">
        <p14:creationId xmlns:p14="http://schemas.microsoft.com/office/powerpoint/2010/main" val="17583828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xfrm>
            <a:off x="412750" y="696913"/>
            <a:ext cx="6183313" cy="3478212"/>
          </a:xfrm>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It is important to choose a start date that captures all flood events from a certain hydrologic regime.  If high flows generally occur between November and May, then the year should not start between these months.   This will minimize the possibility that the same flood event is used for consecutive years.</a:t>
            </a:r>
          </a:p>
          <a:p>
            <a:r>
              <a:rPr lang="en-US" altLang="en-US"/>
              <a:t> </a:t>
            </a:r>
          </a:p>
        </p:txBody>
      </p:sp>
    </p:spTree>
    <p:extLst>
      <p:ext uri="{BB962C8B-B14F-4D97-AF65-F5344CB8AC3E}">
        <p14:creationId xmlns:p14="http://schemas.microsoft.com/office/powerpoint/2010/main" val="7235004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39</a:t>
            </a:fld>
            <a:endParaRPr lang="en-US" altLang="en-US"/>
          </a:p>
        </p:txBody>
      </p:sp>
    </p:spTree>
    <p:extLst>
      <p:ext uri="{BB962C8B-B14F-4D97-AF65-F5344CB8AC3E}">
        <p14:creationId xmlns:p14="http://schemas.microsoft.com/office/powerpoint/2010/main" val="2685891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extracted an annual max series by selecting the largest flow event in each year, based on some definition of “year,” such as calendar (starting Jan 1) or water (starting Oct 1).</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4</a:t>
            </a:fld>
            <a:endParaRPr lang="en-US" altLang="en-US"/>
          </a:p>
        </p:txBody>
      </p:sp>
    </p:spTree>
    <p:extLst>
      <p:ext uri="{BB962C8B-B14F-4D97-AF65-F5344CB8AC3E}">
        <p14:creationId xmlns:p14="http://schemas.microsoft.com/office/powerpoint/2010/main" val="11780057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average flow exceeded with a 0.005 (or, 0.5%) exceedance probability can be read for each curve.  This value will allow us to create a synthetic event with that the desired estimated probability.</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40</a:t>
            </a:fld>
            <a:endParaRPr lang="en-US" altLang="en-US"/>
          </a:p>
        </p:txBody>
      </p:sp>
    </p:spTree>
    <p:extLst>
      <p:ext uri="{BB962C8B-B14F-4D97-AF65-F5344CB8AC3E}">
        <p14:creationId xmlns:p14="http://schemas.microsoft.com/office/powerpoint/2010/main" val="35021787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historical event on the American River, from 1997.  The exceedance probabilities of the maximum X-day average flows are noted.</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41</a:t>
            </a:fld>
            <a:endParaRPr lang="en-US" altLang="en-US"/>
          </a:p>
        </p:txBody>
      </p:sp>
    </p:spTree>
    <p:extLst>
      <p:ext uri="{BB962C8B-B14F-4D97-AF65-F5344CB8AC3E}">
        <p14:creationId xmlns:p14="http://schemas.microsoft.com/office/powerpoint/2010/main" val="210589630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1997 flood event scaled to the 0.5% (1 in 200 year) 3-day max average flow.</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42</a:t>
            </a:fld>
            <a:endParaRPr lang="en-US" altLang="en-US"/>
          </a:p>
        </p:txBody>
      </p:sp>
    </p:spTree>
    <p:extLst>
      <p:ext uri="{BB962C8B-B14F-4D97-AF65-F5344CB8AC3E}">
        <p14:creationId xmlns:p14="http://schemas.microsoft.com/office/powerpoint/2010/main" val="309014880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Simulating the 1997 event through the reservoir shows it not exceeding the lower objective release.</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43</a:t>
            </a:fld>
            <a:endParaRPr lang="en-US" altLang="en-US"/>
          </a:p>
        </p:txBody>
      </p:sp>
    </p:spTree>
    <p:extLst>
      <p:ext uri="{BB962C8B-B14F-4D97-AF65-F5344CB8AC3E}">
        <p14:creationId xmlns:p14="http://schemas.microsoft.com/office/powerpoint/2010/main" val="21304577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44</a:t>
            </a:fld>
            <a:endParaRPr lang="en-US" altLang="en-US"/>
          </a:p>
        </p:txBody>
      </p:sp>
    </p:spTree>
    <p:extLst>
      <p:ext uri="{BB962C8B-B14F-4D97-AF65-F5344CB8AC3E}">
        <p14:creationId xmlns:p14="http://schemas.microsoft.com/office/powerpoint/2010/main" val="162090148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curve have to make sense.</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45</a:t>
            </a:fld>
            <a:endParaRPr lang="en-US" altLang="en-US"/>
          </a:p>
        </p:txBody>
      </p:sp>
    </p:spTree>
    <p:extLst>
      <p:ext uri="{BB962C8B-B14F-4D97-AF65-F5344CB8AC3E}">
        <p14:creationId xmlns:p14="http://schemas.microsoft.com/office/powerpoint/2010/main" val="362209364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xfrm>
            <a:off x="412750" y="696913"/>
            <a:ext cx="6183313" cy="3478212"/>
          </a:xfrm>
          <a:ln/>
        </p:spPr>
      </p:sp>
      <p:sp>
        <p:nvSpPr>
          <p:cNvPr id="778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The sample for each duration is ranked and plotted separately, with an LP3 curve fitted to each.  For high flow data, LP3 fit is generally successful.</a:t>
            </a:r>
          </a:p>
          <a:p>
            <a:pPr eaLnBrk="1" hangingPunct="1"/>
            <a:r>
              <a:rPr lang="en-US" altLang="en-US"/>
              <a:t>The probability axis shows exceedance probability, and so extreme values plot to the right.  Shorter durations are more extreme (in this case, higher) than longer durations.</a:t>
            </a:r>
          </a:p>
          <a:p>
            <a:pPr eaLnBrk="1" hangingPunct="1"/>
            <a:r>
              <a:rPr lang="en-US" altLang="en-US"/>
              <a:t>When LP3 parameters are estimated for each separate data set (each duration column), the curves might not form a regular set, might cross.  The parameters sometimes need to be adjusted…</a:t>
            </a:r>
          </a:p>
          <a:p>
            <a:pPr eaLnBrk="1" hangingPunct="1"/>
            <a:endParaRPr lang="en-US" altLang="en-US"/>
          </a:p>
        </p:txBody>
      </p:sp>
    </p:spTree>
    <p:extLst>
      <p:ext uri="{BB962C8B-B14F-4D97-AF65-F5344CB8AC3E}">
        <p14:creationId xmlns:p14="http://schemas.microsoft.com/office/powerpoint/2010/main" val="217829254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xfrm>
            <a:off x="412750" y="696913"/>
            <a:ext cx="6183313" cy="3478212"/>
          </a:xfrm>
          <a:ln/>
        </p:spPr>
      </p:sp>
      <p:sp>
        <p:nvSpPr>
          <p:cNvPr id="798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Here standard deviation is plotted against mean, and smoothed.</a:t>
            </a:r>
          </a:p>
        </p:txBody>
      </p:sp>
    </p:spTree>
    <p:extLst>
      <p:ext uri="{BB962C8B-B14F-4D97-AF65-F5344CB8AC3E}">
        <p14:creationId xmlns:p14="http://schemas.microsoft.com/office/powerpoint/2010/main" val="272476498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xfrm>
            <a:off x="412750" y="696913"/>
            <a:ext cx="6183313" cy="3478212"/>
          </a:xfrm>
          <a:ln/>
        </p:spPr>
      </p:sp>
      <p:sp>
        <p:nvSpPr>
          <p:cNvPr id="839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The sample for each duration is ranked and plotted separately, with an LP3 curve fitted to each.  For high flow data, LP3 fit is generally successful.</a:t>
            </a:r>
          </a:p>
          <a:p>
            <a:pPr eaLnBrk="1" hangingPunct="1"/>
            <a:r>
              <a:rPr lang="en-US" altLang="en-US"/>
              <a:t>The probability axis shows exceedance probability, and so extreme values plot to the right.  Shorter durations are more extreme (in this case, higher) than longer durations.</a:t>
            </a:r>
          </a:p>
          <a:p>
            <a:pPr eaLnBrk="1" hangingPunct="1"/>
            <a:r>
              <a:rPr lang="en-US" altLang="en-US"/>
              <a:t>When LP3 parameters are estimated for each separate data set (each duration column), the curves might not form a regular set, might cross.  The parameters sometimes need to be adjusted…</a:t>
            </a:r>
          </a:p>
          <a:p>
            <a:pPr eaLnBrk="1" hangingPunct="1"/>
            <a:endParaRPr lang="en-US" altLang="en-US"/>
          </a:p>
        </p:txBody>
      </p:sp>
    </p:spTree>
    <p:extLst>
      <p:ext uri="{BB962C8B-B14F-4D97-AF65-F5344CB8AC3E}">
        <p14:creationId xmlns:p14="http://schemas.microsoft.com/office/powerpoint/2010/main" val="375868669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xfrm>
            <a:off x="412750" y="696913"/>
            <a:ext cx="6183313" cy="3478212"/>
          </a:xfrm>
          <a:ln/>
        </p:spPr>
      </p:sp>
      <p:sp>
        <p:nvSpPr>
          <p:cNvPr id="890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Using the 1% chance exceedance values of each duration, create a “balanced” hydrograph that has those flow volumes.  Could be scaled from an historical event.  Note, this historical event might not be the best model, as the 1% values show a greater difference between peak and 1-day average max flow.</a:t>
            </a:r>
          </a:p>
        </p:txBody>
      </p:sp>
      <p:sp>
        <p:nvSpPr>
          <p:cNvPr id="890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356">
              <a:spcBef>
                <a:spcPct val="30000"/>
              </a:spcBef>
              <a:defRPr sz="1200">
                <a:solidFill>
                  <a:schemeClr val="tx1"/>
                </a:solidFill>
                <a:latin typeface="Times New Roman" panose="02020603050405020304" pitchFamily="18" charset="0"/>
              </a:defRPr>
            </a:lvl1pPr>
            <a:lvl2pPr marL="716130" indent="-275434" defTabSz="930356">
              <a:spcBef>
                <a:spcPct val="30000"/>
              </a:spcBef>
              <a:defRPr sz="1200">
                <a:solidFill>
                  <a:schemeClr val="tx1"/>
                </a:solidFill>
                <a:latin typeface="Times New Roman" panose="02020603050405020304" pitchFamily="18" charset="0"/>
              </a:defRPr>
            </a:lvl2pPr>
            <a:lvl3pPr marL="1101738" indent="-220348" defTabSz="930356">
              <a:spcBef>
                <a:spcPct val="30000"/>
              </a:spcBef>
              <a:defRPr sz="1200">
                <a:solidFill>
                  <a:schemeClr val="tx1"/>
                </a:solidFill>
                <a:latin typeface="Times New Roman" panose="02020603050405020304" pitchFamily="18" charset="0"/>
              </a:defRPr>
            </a:lvl3pPr>
            <a:lvl4pPr marL="1542433" indent="-220348" defTabSz="930356">
              <a:spcBef>
                <a:spcPct val="30000"/>
              </a:spcBef>
              <a:defRPr sz="1200">
                <a:solidFill>
                  <a:schemeClr val="tx1"/>
                </a:solidFill>
                <a:latin typeface="Times New Roman" panose="02020603050405020304" pitchFamily="18" charset="0"/>
              </a:defRPr>
            </a:lvl4pPr>
            <a:lvl5pPr marL="1983128" indent="-220348" defTabSz="930356">
              <a:spcBef>
                <a:spcPct val="30000"/>
              </a:spcBef>
              <a:defRPr sz="1200">
                <a:solidFill>
                  <a:schemeClr val="tx1"/>
                </a:solidFill>
                <a:latin typeface="Times New Roman" panose="02020603050405020304" pitchFamily="18" charset="0"/>
              </a:defRPr>
            </a:lvl5pPr>
            <a:lvl6pPr marL="2423823" indent="-220348" defTabSz="930356" eaLnBrk="0" fontAlgn="base" hangingPunct="0">
              <a:spcBef>
                <a:spcPct val="30000"/>
              </a:spcBef>
              <a:spcAft>
                <a:spcPct val="0"/>
              </a:spcAft>
              <a:defRPr sz="1200">
                <a:solidFill>
                  <a:schemeClr val="tx1"/>
                </a:solidFill>
                <a:latin typeface="Times New Roman" panose="02020603050405020304" pitchFamily="18" charset="0"/>
              </a:defRPr>
            </a:lvl6pPr>
            <a:lvl7pPr marL="2864518" indent="-220348" defTabSz="930356" eaLnBrk="0" fontAlgn="base" hangingPunct="0">
              <a:spcBef>
                <a:spcPct val="30000"/>
              </a:spcBef>
              <a:spcAft>
                <a:spcPct val="0"/>
              </a:spcAft>
              <a:defRPr sz="1200">
                <a:solidFill>
                  <a:schemeClr val="tx1"/>
                </a:solidFill>
                <a:latin typeface="Times New Roman" panose="02020603050405020304" pitchFamily="18" charset="0"/>
              </a:defRPr>
            </a:lvl7pPr>
            <a:lvl8pPr marL="3305213" indent="-220348" defTabSz="930356" eaLnBrk="0" fontAlgn="base" hangingPunct="0">
              <a:spcBef>
                <a:spcPct val="30000"/>
              </a:spcBef>
              <a:spcAft>
                <a:spcPct val="0"/>
              </a:spcAft>
              <a:defRPr sz="1200">
                <a:solidFill>
                  <a:schemeClr val="tx1"/>
                </a:solidFill>
                <a:latin typeface="Times New Roman" panose="02020603050405020304" pitchFamily="18" charset="0"/>
              </a:defRPr>
            </a:lvl8pPr>
            <a:lvl9pPr marL="3745908" indent="-220348" defTabSz="930356"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B19068C-0483-4A45-B71B-C9C143BD9E53}" type="slidenum">
              <a:rPr lang="en-US" altLang="en-US" smtClean="0"/>
              <a:pPr>
                <a:spcBef>
                  <a:spcPct val="0"/>
                </a:spcBef>
              </a:pPr>
              <a:t>49</a:t>
            </a:fld>
            <a:endParaRPr lang="en-US" altLang="en-US"/>
          </a:p>
        </p:txBody>
      </p:sp>
    </p:spTree>
    <p:extLst>
      <p:ext uri="{BB962C8B-B14F-4D97-AF65-F5344CB8AC3E}">
        <p14:creationId xmlns:p14="http://schemas.microsoft.com/office/powerpoint/2010/main" val="1470952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extracted an annual max series by selecting the largest flow event in each year, based on some definition of “year,” such as calendar (starting Jan 1) or water (starting Oct 1).</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5</a:t>
            </a:fld>
            <a:endParaRPr lang="en-US" altLang="en-US"/>
          </a:p>
        </p:txBody>
      </p:sp>
    </p:spTree>
    <p:extLst>
      <p:ext uri="{BB962C8B-B14F-4D97-AF65-F5344CB8AC3E}">
        <p14:creationId xmlns:p14="http://schemas.microsoft.com/office/powerpoint/2010/main" val="117800574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So far we have talked about annual maxima (high flows).</a:t>
            </a:r>
          </a:p>
          <a:p>
            <a:pPr marL="171450" indent="-171450">
              <a:buFont typeface="Arial" panose="020B0604020202020204" pitchFamily="34" charset="0"/>
              <a:buChar char="•"/>
            </a:pPr>
            <a:r>
              <a:rPr lang="en-US" dirty="0"/>
              <a:t>We are also interested in low flow frequency, with annual minima.</a:t>
            </a:r>
          </a:p>
          <a:p>
            <a:pPr marL="171450" indent="-171450">
              <a:buFont typeface="Arial" panose="020B0604020202020204" pitchFamily="34" charset="0"/>
              <a:buChar char="•"/>
            </a:pPr>
            <a:r>
              <a:rPr lang="en-US" dirty="0"/>
              <a:t>Unregulated high flows allow us to use a parametric model, or an analytical probability distribution.</a:t>
            </a:r>
          </a:p>
          <a:p>
            <a:pPr marL="171450" indent="-171450">
              <a:buFont typeface="Arial" panose="020B0604020202020204" pitchFamily="34" charset="0"/>
              <a:buChar char="•"/>
            </a:pPr>
            <a:r>
              <a:rPr lang="en-US" dirty="0"/>
              <a:t>Unregulated low flows very rarely fit an analytical distribution. We more often use a graphical frequency curve.</a:t>
            </a:r>
          </a:p>
        </p:txBody>
      </p:sp>
      <p:sp>
        <p:nvSpPr>
          <p:cNvPr id="4" name="Slide Number Placeholder 3"/>
          <p:cNvSpPr>
            <a:spLocks noGrp="1"/>
          </p:cNvSpPr>
          <p:nvPr>
            <p:ph type="sldNum" sz="quarter" idx="5"/>
          </p:nvPr>
        </p:nvSpPr>
        <p:spPr/>
        <p:txBody>
          <a:bodyPr/>
          <a:lstStyle/>
          <a:p>
            <a:pPr>
              <a:defRPr/>
            </a:pPr>
            <a:fld id="{2EE9098C-50B1-43DA-9CC8-6AA7FB20936C}" type="slidenum">
              <a:rPr lang="en-US" altLang="en-US" smtClean="0"/>
              <a:pPr>
                <a:defRPr/>
              </a:pPr>
              <a:t>50</a:t>
            </a:fld>
            <a:endParaRPr lang="en-US" altLang="en-US"/>
          </a:p>
        </p:txBody>
      </p:sp>
      <p:sp>
        <p:nvSpPr>
          <p:cNvPr id="5" name="Footer Placeholder 4"/>
          <p:cNvSpPr>
            <a:spLocks noGrp="1"/>
          </p:cNvSpPr>
          <p:nvPr>
            <p:ph type="ftr" sz="quarter" idx="4"/>
          </p:nvPr>
        </p:nvSpPr>
        <p:spPr/>
        <p:txBody>
          <a:bodyPr/>
          <a:lstStyle/>
          <a:p>
            <a:r>
              <a:rPr lang="en-US"/>
              <a:t>Lecture 1.5 Time-series Analysis</a:t>
            </a:r>
            <a:endParaRPr lang="en-US" dirty="0"/>
          </a:p>
        </p:txBody>
      </p:sp>
    </p:spTree>
    <p:extLst>
      <p:ext uri="{BB962C8B-B14F-4D97-AF65-F5344CB8AC3E}">
        <p14:creationId xmlns:p14="http://schemas.microsoft.com/office/powerpoint/2010/main" val="304297548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xfrm>
            <a:off x="412750" y="696913"/>
            <a:ext cx="6183313" cy="3478212"/>
          </a:xfrm>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For low flows, we work with NON-exceedance probabilities.  </a:t>
            </a:r>
          </a:p>
          <a:p>
            <a:endParaRPr lang="en-US" altLang="en-US" dirty="0"/>
          </a:p>
          <a:p>
            <a:r>
              <a:rPr lang="en-US" altLang="en-US" dirty="0"/>
              <a:t>A metric that’s sometimes used in watershed restoration analysis and low flow regulation is ….</a:t>
            </a:r>
          </a:p>
          <a:p>
            <a:endParaRPr lang="en-US" altLang="en-US" dirty="0"/>
          </a:p>
        </p:txBody>
      </p:sp>
      <p:sp>
        <p:nvSpPr>
          <p:cNvPr id="55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356">
              <a:spcBef>
                <a:spcPct val="30000"/>
              </a:spcBef>
              <a:defRPr sz="1200">
                <a:solidFill>
                  <a:schemeClr val="tx1"/>
                </a:solidFill>
                <a:latin typeface="Times New Roman" panose="02020603050405020304" pitchFamily="18" charset="0"/>
              </a:defRPr>
            </a:lvl1pPr>
            <a:lvl2pPr marL="716130" indent="-275434" defTabSz="930356">
              <a:spcBef>
                <a:spcPct val="30000"/>
              </a:spcBef>
              <a:defRPr sz="1200">
                <a:solidFill>
                  <a:schemeClr val="tx1"/>
                </a:solidFill>
                <a:latin typeface="Times New Roman" panose="02020603050405020304" pitchFamily="18" charset="0"/>
              </a:defRPr>
            </a:lvl2pPr>
            <a:lvl3pPr marL="1101738" indent="-220348" defTabSz="930356">
              <a:spcBef>
                <a:spcPct val="30000"/>
              </a:spcBef>
              <a:defRPr sz="1200">
                <a:solidFill>
                  <a:schemeClr val="tx1"/>
                </a:solidFill>
                <a:latin typeface="Times New Roman" panose="02020603050405020304" pitchFamily="18" charset="0"/>
              </a:defRPr>
            </a:lvl3pPr>
            <a:lvl4pPr marL="1542433" indent="-220348" defTabSz="930356">
              <a:spcBef>
                <a:spcPct val="30000"/>
              </a:spcBef>
              <a:defRPr sz="1200">
                <a:solidFill>
                  <a:schemeClr val="tx1"/>
                </a:solidFill>
                <a:latin typeface="Times New Roman" panose="02020603050405020304" pitchFamily="18" charset="0"/>
              </a:defRPr>
            </a:lvl4pPr>
            <a:lvl5pPr marL="1983128" indent="-220348" defTabSz="930356">
              <a:spcBef>
                <a:spcPct val="30000"/>
              </a:spcBef>
              <a:defRPr sz="1200">
                <a:solidFill>
                  <a:schemeClr val="tx1"/>
                </a:solidFill>
                <a:latin typeface="Times New Roman" panose="02020603050405020304" pitchFamily="18" charset="0"/>
              </a:defRPr>
            </a:lvl5pPr>
            <a:lvl6pPr marL="2423823" indent="-220348" defTabSz="930356" eaLnBrk="0" fontAlgn="base" hangingPunct="0">
              <a:spcBef>
                <a:spcPct val="30000"/>
              </a:spcBef>
              <a:spcAft>
                <a:spcPct val="0"/>
              </a:spcAft>
              <a:defRPr sz="1200">
                <a:solidFill>
                  <a:schemeClr val="tx1"/>
                </a:solidFill>
                <a:latin typeface="Times New Roman" panose="02020603050405020304" pitchFamily="18" charset="0"/>
              </a:defRPr>
            </a:lvl6pPr>
            <a:lvl7pPr marL="2864518" indent="-220348" defTabSz="930356" eaLnBrk="0" fontAlgn="base" hangingPunct="0">
              <a:spcBef>
                <a:spcPct val="30000"/>
              </a:spcBef>
              <a:spcAft>
                <a:spcPct val="0"/>
              </a:spcAft>
              <a:defRPr sz="1200">
                <a:solidFill>
                  <a:schemeClr val="tx1"/>
                </a:solidFill>
                <a:latin typeface="Times New Roman" panose="02020603050405020304" pitchFamily="18" charset="0"/>
              </a:defRPr>
            </a:lvl7pPr>
            <a:lvl8pPr marL="3305213" indent="-220348" defTabSz="930356" eaLnBrk="0" fontAlgn="base" hangingPunct="0">
              <a:spcBef>
                <a:spcPct val="30000"/>
              </a:spcBef>
              <a:spcAft>
                <a:spcPct val="0"/>
              </a:spcAft>
              <a:defRPr sz="1200">
                <a:solidFill>
                  <a:schemeClr val="tx1"/>
                </a:solidFill>
                <a:latin typeface="Times New Roman" panose="02020603050405020304" pitchFamily="18" charset="0"/>
              </a:defRPr>
            </a:lvl8pPr>
            <a:lvl9pPr marL="3745908" indent="-220348" defTabSz="930356"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236E6B06-AB17-46DE-A24F-B8086D05CC3A}" type="slidenum">
              <a:rPr lang="en-US" altLang="en-US" sz="1300"/>
              <a:pPr>
                <a:spcBef>
                  <a:spcPct val="0"/>
                </a:spcBef>
              </a:pPr>
              <a:t>51</a:t>
            </a:fld>
            <a:endParaRPr lang="en-US" altLang="en-US" sz="1300"/>
          </a:p>
        </p:txBody>
      </p:sp>
      <p:sp>
        <p:nvSpPr>
          <p:cNvPr id="55301" name="Header Placeholder 4"/>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356">
              <a:spcBef>
                <a:spcPct val="30000"/>
              </a:spcBef>
              <a:defRPr sz="1200">
                <a:solidFill>
                  <a:schemeClr val="tx1"/>
                </a:solidFill>
                <a:latin typeface="Times New Roman" panose="02020603050405020304" pitchFamily="18" charset="0"/>
              </a:defRPr>
            </a:lvl1pPr>
            <a:lvl2pPr marL="716130" indent="-275434" defTabSz="930356">
              <a:spcBef>
                <a:spcPct val="30000"/>
              </a:spcBef>
              <a:defRPr sz="1200">
                <a:solidFill>
                  <a:schemeClr val="tx1"/>
                </a:solidFill>
                <a:latin typeface="Times New Roman" panose="02020603050405020304" pitchFamily="18" charset="0"/>
              </a:defRPr>
            </a:lvl2pPr>
            <a:lvl3pPr marL="1101738" indent="-220348" defTabSz="930356">
              <a:spcBef>
                <a:spcPct val="30000"/>
              </a:spcBef>
              <a:defRPr sz="1200">
                <a:solidFill>
                  <a:schemeClr val="tx1"/>
                </a:solidFill>
                <a:latin typeface="Times New Roman" panose="02020603050405020304" pitchFamily="18" charset="0"/>
              </a:defRPr>
            </a:lvl3pPr>
            <a:lvl4pPr marL="1542433" indent="-220348" defTabSz="930356">
              <a:spcBef>
                <a:spcPct val="30000"/>
              </a:spcBef>
              <a:defRPr sz="1200">
                <a:solidFill>
                  <a:schemeClr val="tx1"/>
                </a:solidFill>
                <a:latin typeface="Times New Roman" panose="02020603050405020304" pitchFamily="18" charset="0"/>
              </a:defRPr>
            </a:lvl4pPr>
            <a:lvl5pPr marL="1983128" indent="-220348" defTabSz="930356">
              <a:spcBef>
                <a:spcPct val="30000"/>
              </a:spcBef>
              <a:defRPr sz="1200">
                <a:solidFill>
                  <a:schemeClr val="tx1"/>
                </a:solidFill>
                <a:latin typeface="Times New Roman" panose="02020603050405020304" pitchFamily="18" charset="0"/>
              </a:defRPr>
            </a:lvl5pPr>
            <a:lvl6pPr marL="2423823" indent="-220348" defTabSz="930356" eaLnBrk="0" fontAlgn="base" hangingPunct="0">
              <a:spcBef>
                <a:spcPct val="30000"/>
              </a:spcBef>
              <a:spcAft>
                <a:spcPct val="0"/>
              </a:spcAft>
              <a:defRPr sz="1200">
                <a:solidFill>
                  <a:schemeClr val="tx1"/>
                </a:solidFill>
                <a:latin typeface="Times New Roman" panose="02020603050405020304" pitchFamily="18" charset="0"/>
              </a:defRPr>
            </a:lvl6pPr>
            <a:lvl7pPr marL="2864518" indent="-220348" defTabSz="930356" eaLnBrk="0" fontAlgn="base" hangingPunct="0">
              <a:spcBef>
                <a:spcPct val="30000"/>
              </a:spcBef>
              <a:spcAft>
                <a:spcPct val="0"/>
              </a:spcAft>
              <a:defRPr sz="1200">
                <a:solidFill>
                  <a:schemeClr val="tx1"/>
                </a:solidFill>
                <a:latin typeface="Times New Roman" panose="02020603050405020304" pitchFamily="18" charset="0"/>
              </a:defRPr>
            </a:lvl7pPr>
            <a:lvl8pPr marL="3305213" indent="-220348" defTabSz="930356" eaLnBrk="0" fontAlgn="base" hangingPunct="0">
              <a:spcBef>
                <a:spcPct val="30000"/>
              </a:spcBef>
              <a:spcAft>
                <a:spcPct val="0"/>
              </a:spcAft>
              <a:defRPr sz="1200">
                <a:solidFill>
                  <a:schemeClr val="tx1"/>
                </a:solidFill>
                <a:latin typeface="Times New Roman" panose="02020603050405020304" pitchFamily="18" charset="0"/>
              </a:defRPr>
            </a:lvl8pPr>
            <a:lvl9pPr marL="3745908" indent="-220348" defTabSz="930356"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300"/>
              <a:t>Lecture 1.4</a:t>
            </a:r>
          </a:p>
        </p:txBody>
      </p:sp>
    </p:spTree>
    <p:extLst>
      <p:ext uri="{BB962C8B-B14F-4D97-AF65-F5344CB8AC3E}">
        <p14:creationId xmlns:p14="http://schemas.microsoft.com/office/powerpoint/2010/main" val="238566866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We’re interested in extremes.  So, for annual minimums, we plot the NON-exceedance probability.</a:t>
            </a:r>
          </a:p>
          <a:p>
            <a:endParaRPr lang="en-US" dirty="0"/>
          </a:p>
          <a:p>
            <a:r>
              <a:rPr lang="en-US" dirty="0"/>
              <a:t>We usually keep the extremes on the right.  So, zero non-exceedance probability is still on the right.  The curves for different X-day average flows are closer, because low flows are not a peaky as high.</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52</a:t>
            </a:fld>
            <a:endParaRPr lang="en-US" altLang="en-US"/>
          </a:p>
        </p:txBody>
      </p:sp>
    </p:spTree>
    <p:extLst>
      <p:ext uri="{BB962C8B-B14F-4D97-AF65-F5344CB8AC3E}">
        <p14:creationId xmlns:p14="http://schemas.microsoft.com/office/powerpoint/2010/main" val="406397602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look at annual minimums (and maximums) for other variables.  In this case, minimum reservoir pool.</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53</a:t>
            </a:fld>
            <a:endParaRPr lang="en-US" altLang="en-US"/>
          </a:p>
        </p:txBody>
      </p:sp>
    </p:spTree>
    <p:extLst>
      <p:ext uri="{BB962C8B-B14F-4D97-AF65-F5344CB8AC3E}">
        <p14:creationId xmlns:p14="http://schemas.microsoft.com/office/powerpoint/2010/main" val="90788050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 take a quick look at partial duration series, or peaks over threshold.</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54</a:t>
            </a:fld>
            <a:endParaRPr lang="en-US" altLang="en-US"/>
          </a:p>
        </p:txBody>
      </p:sp>
    </p:spTree>
    <p:extLst>
      <p:ext uri="{BB962C8B-B14F-4D97-AF65-F5344CB8AC3E}">
        <p14:creationId xmlns:p14="http://schemas.microsoft.com/office/powerpoint/2010/main" val="89500727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possible to plot partial duration series empirically, with plotting positions.  The exceedance probabilities are still interpreted as relative frequencies of equaling or exceeding a value, based on N years.  The rank is interpreted the same way, as number of exceedances.  </a:t>
            </a:r>
          </a:p>
          <a:p>
            <a:endParaRPr lang="en-US" dirty="0"/>
          </a:p>
          <a:p>
            <a:r>
              <a:rPr lang="en-US" dirty="0"/>
              <a:t>But, rank k might be higher than number-of-years N.  </a:t>
            </a:r>
          </a:p>
          <a:p>
            <a:endParaRPr lang="en-US" dirty="0"/>
          </a:p>
          <a:p>
            <a:r>
              <a:rPr lang="en-US" dirty="0"/>
              <a:t>However, it is always possible to interpret as average number of exceedances per year, rather than likelihood of exceedance.  This interpretation always makes sense.	</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57</a:t>
            </a:fld>
            <a:endParaRPr lang="en-US" altLang="en-US"/>
          </a:p>
        </p:txBody>
      </p:sp>
    </p:spTree>
    <p:extLst>
      <p:ext uri="{BB962C8B-B14F-4D97-AF65-F5344CB8AC3E}">
        <p14:creationId xmlns:p14="http://schemas.microsoft.com/office/powerpoint/2010/main" val="149808861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AMS and PDS curves are very similar at the top.  But, they tend to differ quite a lot below the median, and often start to diverge below 10%.</a:t>
            </a:r>
          </a:p>
          <a:p>
            <a:endParaRPr lang="en-US" dirty="0"/>
          </a:p>
          <a:p>
            <a:r>
              <a:rPr lang="en-US" dirty="0"/>
              <a:t>We use PDS when we care about the lower end of the annual maximum frequency curve.</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58</a:t>
            </a:fld>
            <a:endParaRPr lang="en-US" altLang="en-US"/>
          </a:p>
        </p:txBody>
      </p:sp>
    </p:spTree>
    <p:extLst>
      <p:ext uri="{BB962C8B-B14F-4D97-AF65-F5344CB8AC3E}">
        <p14:creationId xmlns:p14="http://schemas.microsoft.com/office/powerpoint/2010/main" val="347593840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 take a quick look at partial duration series, or peaks over threshold.</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59</a:t>
            </a:fld>
            <a:endParaRPr lang="en-US" altLang="en-US"/>
          </a:p>
        </p:txBody>
      </p:sp>
    </p:spTree>
    <p:extLst>
      <p:ext uri="{BB962C8B-B14F-4D97-AF65-F5344CB8AC3E}">
        <p14:creationId xmlns:p14="http://schemas.microsoft.com/office/powerpoint/2010/main" val="33748972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using daily data, we compute percent of time exceeded.</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60</a:t>
            </a:fld>
            <a:endParaRPr lang="en-US" altLang="en-US"/>
          </a:p>
        </p:txBody>
      </p:sp>
    </p:spTree>
    <p:extLst>
      <p:ext uri="{BB962C8B-B14F-4D97-AF65-F5344CB8AC3E}">
        <p14:creationId xmlns:p14="http://schemas.microsoft.com/office/powerpoint/2010/main" val="117210607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61</a:t>
            </a:fld>
            <a:endParaRPr lang="en-US" altLang="en-US"/>
          </a:p>
        </p:txBody>
      </p:sp>
    </p:spTree>
    <p:extLst>
      <p:ext uri="{BB962C8B-B14F-4D97-AF65-F5344CB8AC3E}">
        <p14:creationId xmlns:p14="http://schemas.microsoft.com/office/powerpoint/2010/main" val="2631677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data set is now 108 values of annual maximum/peak flows.</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dirty="0"/>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6</a:t>
            </a:fld>
            <a:endParaRPr lang="en-US" altLang="en-US"/>
          </a:p>
        </p:txBody>
      </p:sp>
    </p:spTree>
    <p:extLst>
      <p:ext uri="{BB962C8B-B14F-4D97-AF65-F5344CB8AC3E}">
        <p14:creationId xmlns:p14="http://schemas.microsoft.com/office/powerpoint/2010/main" val="171364175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the daily outflow record from the reservoir simulation we’ve been looking at.</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62</a:t>
            </a:fld>
            <a:endParaRPr lang="en-US" altLang="en-US"/>
          </a:p>
        </p:txBody>
      </p:sp>
    </p:spTree>
    <p:extLst>
      <p:ext uri="{BB962C8B-B14F-4D97-AF65-F5344CB8AC3E}">
        <p14:creationId xmlns:p14="http://schemas.microsoft.com/office/powerpoint/2010/main" val="117056925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plot every value versus its percent of time exceeded.  </a:t>
            </a:r>
          </a:p>
          <a:p>
            <a:endParaRPr lang="en-US" dirty="0"/>
          </a:p>
          <a:p>
            <a:r>
              <a:rPr lang="en-US" dirty="0"/>
              <a:t>Though this is called a “duration curve,” we do not maintain information about the duration of time of each exceedance of a given flow.  All days of exceedance are clumped together.</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63</a:t>
            </a:fld>
            <a:endParaRPr lang="en-US" altLang="en-US"/>
          </a:p>
        </p:txBody>
      </p:sp>
    </p:spTree>
    <p:extLst>
      <p:ext uri="{BB962C8B-B14F-4D97-AF65-F5344CB8AC3E}">
        <p14:creationId xmlns:p14="http://schemas.microsoft.com/office/powerpoint/2010/main" val="72975025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red curve uses the same process of generating a duration curve, but for unregulated flow.  By comparing, it’s clear that the reservoir allows release to be within the hydropower generation range much more often than a run-of-river hydropower plant would have.</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64</a:t>
            </a:fld>
            <a:endParaRPr lang="en-US" altLang="en-US"/>
          </a:p>
        </p:txBody>
      </p:sp>
    </p:spTree>
    <p:extLst>
      <p:ext uri="{BB962C8B-B14F-4D97-AF65-F5344CB8AC3E}">
        <p14:creationId xmlns:p14="http://schemas.microsoft.com/office/powerpoint/2010/main" val="20725848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65</a:t>
            </a:fld>
            <a:endParaRPr lang="en-US" altLang="en-US"/>
          </a:p>
        </p:txBody>
      </p:sp>
    </p:spTree>
    <p:extLst>
      <p:ext uri="{BB962C8B-B14F-4D97-AF65-F5344CB8AC3E}">
        <p14:creationId xmlns:p14="http://schemas.microsoft.com/office/powerpoint/2010/main" val="17884612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Moving on to summary hydrographs</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66</a:t>
            </a:fld>
            <a:endParaRPr lang="en-US" altLang="en-US"/>
          </a:p>
        </p:txBody>
      </p:sp>
    </p:spTree>
    <p:extLst>
      <p:ext uri="{BB962C8B-B14F-4D97-AF65-F5344CB8AC3E}">
        <p14:creationId xmlns:p14="http://schemas.microsoft.com/office/powerpoint/2010/main" val="167787959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Summary hydrographs look at day of year, to give an overall summary of flow at a site across seasons.  The method does a frequency analysis for each day of the years, and either plots all values, or plots summary values.</a:t>
            </a:r>
          </a:p>
          <a:p>
            <a:endParaRPr lang="en-US" dirty="0"/>
          </a:p>
          <a:p>
            <a:r>
              <a:rPr lang="en-US" dirty="0"/>
              <a:t>This image shows the frequency analysis for Sept 1 on the right, as a histogram and a cumulative histogram.</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67</a:t>
            </a:fld>
            <a:endParaRPr lang="en-US" altLang="en-US"/>
          </a:p>
        </p:txBody>
      </p:sp>
    </p:spTree>
    <p:extLst>
      <p:ext uri="{BB962C8B-B14F-4D97-AF65-F5344CB8AC3E}">
        <p14:creationId xmlns:p14="http://schemas.microsoft.com/office/powerpoint/2010/main" val="30979849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Given the frequency analysis for each day, the left plot can show percentiles, rather than all flow years.  Note that the curves on the left are not really hydrographs.  The daily values do not follow each other.</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68</a:t>
            </a:fld>
            <a:endParaRPr lang="en-US" altLang="en-US"/>
          </a:p>
        </p:txBody>
      </p:sp>
    </p:spTree>
    <p:extLst>
      <p:ext uri="{BB962C8B-B14F-4D97-AF65-F5344CB8AC3E}">
        <p14:creationId xmlns:p14="http://schemas.microsoft.com/office/powerpoint/2010/main" val="136778555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Summary “hydrographs” for American River, unregulated and regulated.  Note wet winter and dry summer, and how regulated record shows lower high flows, and higher low flows.</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69</a:t>
            </a:fld>
            <a:endParaRPr lang="en-US" altLang="en-US"/>
          </a:p>
        </p:txBody>
      </p:sp>
    </p:spTree>
    <p:extLst>
      <p:ext uri="{BB962C8B-B14F-4D97-AF65-F5344CB8AC3E}">
        <p14:creationId xmlns:p14="http://schemas.microsoft.com/office/powerpoint/2010/main" val="189826743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a:t>Summary “hydrographs” for American River, unregulated and regulated.  </a:t>
            </a:r>
          </a:p>
          <a:p>
            <a:endParaRPr lang="en-US" dirty="0"/>
          </a:p>
          <a:p>
            <a:r>
              <a:rPr lang="en-US" dirty="0"/>
              <a:t>This version includes maximums for each day.  Note, we see nearly all winter flood events, because they usually happened on different calendar dates.  However, it makes it more clear that the max “hydrograph” doesn’t represent a flow time-series that can occur.</a:t>
            </a:r>
          </a:p>
          <a:p>
            <a:endParaRPr lang="en-US" dirty="0"/>
          </a:p>
          <a:p>
            <a:r>
              <a:rPr lang="en-US" dirty="0"/>
              <a:t>Seeing the maximum flows makes it clear that the reservoir is able to maintain each of the historical events to the channel capacity.</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70</a:t>
            </a:fld>
            <a:endParaRPr lang="en-US" altLang="en-US"/>
          </a:p>
        </p:txBody>
      </p:sp>
    </p:spTree>
    <p:extLst>
      <p:ext uri="{BB962C8B-B14F-4D97-AF65-F5344CB8AC3E}">
        <p14:creationId xmlns:p14="http://schemas.microsoft.com/office/powerpoint/2010/main" val="229772033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a:t>Summary “hydrographs” for Columbia River, unregulated and regulated.  Note snowmelt in spring, and how regulated record shows a large decrease in the snowmelt flood flow.</a:t>
            </a:r>
          </a:p>
          <a:p>
            <a:endParaRPr lang="en-US" dirty="0"/>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71</a:t>
            </a:fld>
            <a:endParaRPr lang="en-US" altLang="en-US"/>
          </a:p>
        </p:txBody>
      </p:sp>
    </p:spTree>
    <p:extLst>
      <p:ext uri="{BB962C8B-B14F-4D97-AF65-F5344CB8AC3E}">
        <p14:creationId xmlns:p14="http://schemas.microsoft.com/office/powerpoint/2010/main" val="30741383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356">
              <a:spcBef>
                <a:spcPct val="30000"/>
              </a:spcBef>
              <a:defRPr sz="1200">
                <a:solidFill>
                  <a:schemeClr val="tx1"/>
                </a:solidFill>
                <a:latin typeface="Times New Roman" panose="02020603050405020304" pitchFamily="18" charset="0"/>
              </a:defRPr>
            </a:lvl1pPr>
            <a:lvl2pPr marL="716130" indent="-275434" defTabSz="930356">
              <a:spcBef>
                <a:spcPct val="30000"/>
              </a:spcBef>
              <a:defRPr sz="1200">
                <a:solidFill>
                  <a:schemeClr val="tx1"/>
                </a:solidFill>
                <a:latin typeface="Times New Roman" panose="02020603050405020304" pitchFamily="18" charset="0"/>
              </a:defRPr>
            </a:lvl2pPr>
            <a:lvl3pPr marL="1101738" indent="-220348" defTabSz="930356">
              <a:spcBef>
                <a:spcPct val="30000"/>
              </a:spcBef>
              <a:defRPr sz="1200">
                <a:solidFill>
                  <a:schemeClr val="tx1"/>
                </a:solidFill>
                <a:latin typeface="Times New Roman" panose="02020603050405020304" pitchFamily="18" charset="0"/>
              </a:defRPr>
            </a:lvl3pPr>
            <a:lvl4pPr marL="1542433" indent="-220348" defTabSz="930356">
              <a:spcBef>
                <a:spcPct val="30000"/>
              </a:spcBef>
              <a:defRPr sz="1200">
                <a:solidFill>
                  <a:schemeClr val="tx1"/>
                </a:solidFill>
                <a:latin typeface="Times New Roman" panose="02020603050405020304" pitchFamily="18" charset="0"/>
              </a:defRPr>
            </a:lvl4pPr>
            <a:lvl5pPr marL="1983128" indent="-220348" defTabSz="930356">
              <a:spcBef>
                <a:spcPct val="30000"/>
              </a:spcBef>
              <a:defRPr sz="1200">
                <a:solidFill>
                  <a:schemeClr val="tx1"/>
                </a:solidFill>
                <a:latin typeface="Times New Roman" panose="02020603050405020304" pitchFamily="18" charset="0"/>
              </a:defRPr>
            </a:lvl5pPr>
            <a:lvl6pPr marL="2423823" indent="-220348" defTabSz="930356" eaLnBrk="0" fontAlgn="base" hangingPunct="0">
              <a:spcBef>
                <a:spcPct val="30000"/>
              </a:spcBef>
              <a:spcAft>
                <a:spcPct val="0"/>
              </a:spcAft>
              <a:defRPr sz="1200">
                <a:solidFill>
                  <a:schemeClr val="tx1"/>
                </a:solidFill>
                <a:latin typeface="Times New Roman" panose="02020603050405020304" pitchFamily="18" charset="0"/>
              </a:defRPr>
            </a:lvl6pPr>
            <a:lvl7pPr marL="2864518" indent="-220348" defTabSz="930356" eaLnBrk="0" fontAlgn="base" hangingPunct="0">
              <a:spcBef>
                <a:spcPct val="30000"/>
              </a:spcBef>
              <a:spcAft>
                <a:spcPct val="0"/>
              </a:spcAft>
              <a:defRPr sz="1200">
                <a:solidFill>
                  <a:schemeClr val="tx1"/>
                </a:solidFill>
                <a:latin typeface="Times New Roman" panose="02020603050405020304" pitchFamily="18" charset="0"/>
              </a:defRPr>
            </a:lvl7pPr>
            <a:lvl8pPr marL="3305213" indent="-220348" defTabSz="930356" eaLnBrk="0" fontAlgn="base" hangingPunct="0">
              <a:spcBef>
                <a:spcPct val="30000"/>
              </a:spcBef>
              <a:spcAft>
                <a:spcPct val="0"/>
              </a:spcAft>
              <a:defRPr sz="1200">
                <a:solidFill>
                  <a:schemeClr val="tx1"/>
                </a:solidFill>
                <a:latin typeface="Times New Roman" panose="02020603050405020304" pitchFamily="18" charset="0"/>
              </a:defRPr>
            </a:lvl8pPr>
            <a:lvl9pPr marL="3745908" indent="-220348" defTabSz="930356"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1CEAC7C-1AA7-4830-8E0C-1FDB71C124ED}" type="slidenum">
              <a:rPr lang="en-US" altLang="en-US" sz="1300"/>
              <a:pPr>
                <a:spcBef>
                  <a:spcPct val="0"/>
                </a:spcBef>
              </a:pPr>
              <a:t>7</a:t>
            </a:fld>
            <a:endParaRPr lang="en-US" altLang="en-US" sz="1300"/>
          </a:p>
        </p:txBody>
      </p:sp>
      <p:sp>
        <p:nvSpPr>
          <p:cNvPr id="12291" name="Rectangle 2"/>
          <p:cNvSpPr>
            <a:spLocks noGrp="1" noRot="1" noChangeAspect="1" noChangeArrowheads="1" noTextEdit="1"/>
          </p:cNvSpPr>
          <p:nvPr>
            <p:ph type="sldImg"/>
          </p:nvPr>
        </p:nvSpPr>
        <p:spPr>
          <a:xfrm>
            <a:off x="412750" y="696913"/>
            <a:ext cx="6183313" cy="3478212"/>
          </a:xfrm>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IID = independent and identically distributed.  Not so much that they ARE identically distributed as that we assume it is reasonable to fit a single distribution to them.  Except when we can’t assume that….</a:t>
            </a:r>
          </a:p>
        </p:txBody>
      </p:sp>
      <p:sp>
        <p:nvSpPr>
          <p:cNvPr id="5" name="Footer Placeholder 3">
            <a:extLst>
              <a:ext uri="{FF2B5EF4-FFF2-40B4-BE49-F238E27FC236}">
                <a16:creationId xmlns:a16="http://schemas.microsoft.com/office/drawing/2014/main" id="{5903067E-D088-4658-AD8B-0C23F974F808}"/>
              </a:ext>
            </a:extLst>
          </p:cNvPr>
          <p:cNvSpPr>
            <a:spLocks noGrp="1"/>
          </p:cNvSpPr>
          <p:nvPr>
            <p:ph type="ftr" sz="quarter" idx="4"/>
          </p:nvPr>
        </p:nvSpPr>
        <p:spPr>
          <a:xfrm>
            <a:off x="0" y="8813749"/>
            <a:ext cx="3038145" cy="462669"/>
          </a:xfrm>
          <a:prstGeom prst="rect">
            <a:avLst/>
          </a:prstGeom>
        </p:spPr>
        <p:txBody>
          <a:bodyPr/>
          <a:lstStyle/>
          <a:p>
            <a:pPr>
              <a:defRPr/>
            </a:pPr>
            <a:r>
              <a:rPr lang="en-US" dirty="0"/>
              <a:t>Lecture 1.5 Time-series Analysis</a:t>
            </a:r>
          </a:p>
        </p:txBody>
      </p:sp>
    </p:spTree>
    <p:extLst>
      <p:ext uri="{BB962C8B-B14F-4D97-AF65-F5344CB8AC3E}">
        <p14:creationId xmlns:p14="http://schemas.microsoft.com/office/powerpoint/2010/main" val="36655299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a:t>Seeing the maximum flows makes it clear that the reservoir system is able to maintain nearly all of each of the historical events to the channel capacity.</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72</a:t>
            </a:fld>
            <a:endParaRPr lang="en-US" altLang="en-US"/>
          </a:p>
        </p:txBody>
      </p:sp>
    </p:spTree>
    <p:extLst>
      <p:ext uri="{BB962C8B-B14F-4D97-AF65-F5344CB8AC3E}">
        <p14:creationId xmlns:p14="http://schemas.microsoft.com/office/powerpoint/2010/main" val="65421343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topics I’ll cover.  We divide the time period of the data, and whether we use all the data or isolate the extremes.  These choices affect the assumptions we can make about the data set.  Isolating annual extremes provides enough time between values that we can assume independence.  Using all the data at a daily step, the values are persistent, and can’t assume independence.  </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73</a:t>
            </a:fld>
            <a:endParaRPr lang="en-US" altLang="en-US"/>
          </a:p>
        </p:txBody>
      </p:sp>
    </p:spTree>
    <p:extLst>
      <p:ext uri="{BB962C8B-B14F-4D97-AF65-F5344CB8AC3E}">
        <p14:creationId xmlns:p14="http://schemas.microsoft.com/office/powerpoint/2010/main" val="4106630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histogram gives a good view of probability of the sample.</a:t>
            </a:r>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8</a:t>
            </a:fld>
            <a:endParaRPr lang="en-US" altLang="en-US"/>
          </a:p>
        </p:txBody>
      </p:sp>
    </p:spTree>
    <p:extLst>
      <p:ext uri="{BB962C8B-B14F-4D97-AF65-F5344CB8AC3E}">
        <p14:creationId xmlns:p14="http://schemas.microsoft.com/office/powerpoint/2010/main" val="1143656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4"/>
          </p:nvPr>
        </p:nvSpPr>
        <p:spPr>
          <a:xfrm>
            <a:off x="0" y="8813749"/>
            <a:ext cx="3038145" cy="462669"/>
          </a:xfrm>
          <a:prstGeom prst="rect">
            <a:avLst/>
          </a:prstGeom>
        </p:spPr>
        <p:txBody>
          <a:bodyPr/>
          <a:lstStyle/>
          <a:p>
            <a:pPr>
              <a:defRPr/>
            </a:pPr>
            <a:r>
              <a:rPr lang="en-US"/>
              <a:t>Lecture 1.5 Time-series Analysis</a:t>
            </a:r>
          </a:p>
        </p:txBody>
      </p:sp>
      <p:sp>
        <p:nvSpPr>
          <p:cNvPr id="5" name="Slide Number Placeholder 4"/>
          <p:cNvSpPr>
            <a:spLocks noGrp="1"/>
          </p:cNvSpPr>
          <p:nvPr>
            <p:ph type="sldNum" sz="quarter" idx="5"/>
          </p:nvPr>
        </p:nvSpPr>
        <p:spPr/>
        <p:txBody>
          <a:bodyPr/>
          <a:lstStyle/>
          <a:p>
            <a:pPr>
              <a:defRPr/>
            </a:pPr>
            <a:fld id="{2EE9098C-50B1-43DA-9CC8-6AA7FB20936C}" type="slidenum">
              <a:rPr lang="en-US" altLang="en-US" smtClean="0"/>
              <a:pPr>
                <a:defRPr/>
              </a:pPr>
              <a:t>9</a:t>
            </a:fld>
            <a:endParaRPr lang="en-US" altLang="en-US"/>
          </a:p>
        </p:txBody>
      </p:sp>
    </p:spTree>
    <p:extLst>
      <p:ext uri="{BB962C8B-B14F-4D97-AF65-F5344CB8AC3E}">
        <p14:creationId xmlns:p14="http://schemas.microsoft.com/office/powerpoint/2010/main" val="3165397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xfrm>
            <a:off x="914400" y="6248400"/>
            <a:ext cx="2540000" cy="4572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pPr>
              <a:defRPr/>
            </a:pPr>
            <a:r>
              <a:rPr lang="en-US"/>
              <a:t>L 1.5 Time-series Analysis</a:t>
            </a:r>
          </a:p>
        </p:txBody>
      </p:sp>
      <p:sp>
        <p:nvSpPr>
          <p:cNvPr id="6" name="Rectangle 6"/>
          <p:cNvSpPr>
            <a:spLocks noGrp="1" noChangeArrowheads="1"/>
          </p:cNvSpPr>
          <p:nvPr>
            <p:ph type="sldNum" sz="quarter" idx="12"/>
          </p:nvPr>
        </p:nvSpPr>
        <p:spPr>
          <a:xfrm>
            <a:off x="8737600" y="6248400"/>
            <a:ext cx="2540000" cy="457200"/>
          </a:xfrm>
          <a:prstGeom prst="rect">
            <a:avLst/>
          </a:prstGeom>
          <a:ln/>
        </p:spPr>
        <p:txBody>
          <a:bodyPr/>
          <a:lstStyle>
            <a:lvl1pPr>
              <a:defRPr/>
            </a:lvl1pPr>
          </a:lstStyle>
          <a:p>
            <a:pPr>
              <a:defRPr/>
            </a:pPr>
            <a:fld id="{E7B78FC4-E45F-40FC-8965-9078D54B3006}" type="slidenum">
              <a:rPr lang="en-US" altLang="en-US"/>
              <a:pPr>
                <a:defRPr/>
              </a:pPr>
              <a:t>‹#›</a:t>
            </a:fld>
            <a:endParaRPr lang="en-US" altLang="en-US"/>
          </a:p>
        </p:txBody>
      </p:sp>
    </p:spTree>
    <p:extLst>
      <p:ext uri="{BB962C8B-B14F-4D97-AF65-F5344CB8AC3E}">
        <p14:creationId xmlns:p14="http://schemas.microsoft.com/office/powerpoint/2010/main" val="3759242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914400" y="6248400"/>
            <a:ext cx="2540000" cy="4572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pPr>
              <a:defRPr/>
            </a:pPr>
            <a:r>
              <a:rPr lang="en-US"/>
              <a:t>L 1.5 Time-series Analysis</a:t>
            </a:r>
          </a:p>
        </p:txBody>
      </p:sp>
      <p:sp>
        <p:nvSpPr>
          <p:cNvPr id="6" name="Rectangle 6"/>
          <p:cNvSpPr>
            <a:spLocks noGrp="1" noChangeArrowheads="1"/>
          </p:cNvSpPr>
          <p:nvPr>
            <p:ph type="sldNum" sz="quarter" idx="12"/>
          </p:nvPr>
        </p:nvSpPr>
        <p:spPr>
          <a:xfrm>
            <a:off x="8737600" y="6248400"/>
            <a:ext cx="2540000" cy="457200"/>
          </a:xfrm>
          <a:prstGeom prst="rect">
            <a:avLst/>
          </a:prstGeom>
          <a:ln/>
        </p:spPr>
        <p:txBody>
          <a:bodyPr/>
          <a:lstStyle>
            <a:lvl1pPr>
              <a:defRPr/>
            </a:lvl1pPr>
          </a:lstStyle>
          <a:p>
            <a:pPr>
              <a:defRPr/>
            </a:pPr>
            <a:fld id="{A7CE0043-FFD1-4AC5-BE35-5653D2D4F0ED}" type="slidenum">
              <a:rPr lang="en-US" altLang="en-US"/>
              <a:pPr>
                <a:defRPr/>
              </a:pPr>
              <a:t>‹#›</a:t>
            </a:fld>
            <a:endParaRPr lang="en-US" altLang="en-US"/>
          </a:p>
        </p:txBody>
      </p:sp>
    </p:spTree>
    <p:extLst>
      <p:ext uri="{BB962C8B-B14F-4D97-AF65-F5344CB8AC3E}">
        <p14:creationId xmlns:p14="http://schemas.microsoft.com/office/powerpoint/2010/main" val="3963750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914400" y="6248400"/>
            <a:ext cx="2540000" cy="4572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pPr>
              <a:defRPr/>
            </a:pPr>
            <a:r>
              <a:rPr lang="en-US"/>
              <a:t>L 1.5 Time-series Analysis</a:t>
            </a:r>
          </a:p>
        </p:txBody>
      </p:sp>
      <p:sp>
        <p:nvSpPr>
          <p:cNvPr id="6" name="Rectangle 6"/>
          <p:cNvSpPr>
            <a:spLocks noGrp="1" noChangeArrowheads="1"/>
          </p:cNvSpPr>
          <p:nvPr>
            <p:ph type="sldNum" sz="quarter" idx="12"/>
          </p:nvPr>
        </p:nvSpPr>
        <p:spPr>
          <a:xfrm>
            <a:off x="8737600" y="6248400"/>
            <a:ext cx="2540000" cy="457200"/>
          </a:xfrm>
          <a:prstGeom prst="rect">
            <a:avLst/>
          </a:prstGeom>
          <a:ln/>
        </p:spPr>
        <p:txBody>
          <a:bodyPr/>
          <a:lstStyle>
            <a:lvl1pPr>
              <a:defRPr/>
            </a:lvl1pPr>
          </a:lstStyle>
          <a:p>
            <a:pPr>
              <a:defRPr/>
            </a:pPr>
            <a:fld id="{89002796-1FBB-4F96-BBB1-AEC317AB3EC5}" type="slidenum">
              <a:rPr lang="en-US" altLang="en-US"/>
              <a:pPr>
                <a:defRPr/>
              </a:pPr>
              <a:t>‹#›</a:t>
            </a:fld>
            <a:endParaRPr lang="en-US" altLang="en-US"/>
          </a:p>
        </p:txBody>
      </p:sp>
    </p:spTree>
    <p:extLst>
      <p:ext uri="{BB962C8B-B14F-4D97-AF65-F5344CB8AC3E}">
        <p14:creationId xmlns:p14="http://schemas.microsoft.com/office/powerpoint/2010/main" val="34669315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10"/>
          </p:nvPr>
        </p:nvSpPr>
        <p:spPr>
          <a:xfrm>
            <a:off x="914400" y="6248400"/>
            <a:ext cx="2540000" cy="457200"/>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pPr>
              <a:defRPr/>
            </a:pPr>
            <a:r>
              <a:rPr lang="en-US"/>
              <a:t>L 1.5 Time-series Analysis</a:t>
            </a:r>
          </a:p>
        </p:txBody>
      </p:sp>
      <p:sp>
        <p:nvSpPr>
          <p:cNvPr id="7" name="Slide Number Placeholder 6"/>
          <p:cNvSpPr>
            <a:spLocks noGrp="1" noChangeArrowheads="1"/>
          </p:cNvSpPr>
          <p:nvPr>
            <p:ph type="sldNum" sz="quarter" idx="12"/>
          </p:nvPr>
        </p:nvSpPr>
        <p:spPr>
          <a:xfrm>
            <a:off x="8737600" y="6248400"/>
            <a:ext cx="2540000" cy="457200"/>
          </a:xfrm>
          <a:prstGeom prst="rect">
            <a:avLst/>
          </a:prstGeom>
          <a:ln/>
        </p:spPr>
        <p:txBody>
          <a:bodyPr/>
          <a:lstStyle>
            <a:lvl1pPr>
              <a:defRPr/>
            </a:lvl1pPr>
          </a:lstStyle>
          <a:p>
            <a:pPr>
              <a:defRPr/>
            </a:pPr>
            <a:fld id="{53F23595-C8E7-4F06-ABFD-AD34371C02BA}" type="slidenum">
              <a:rPr lang="en-US" altLang="en-US"/>
              <a:pPr>
                <a:defRPr/>
              </a:pPr>
              <a:t>‹#›</a:t>
            </a:fld>
            <a:endParaRPr lang="en-US" altLang="en-US"/>
          </a:p>
        </p:txBody>
      </p:sp>
    </p:spTree>
    <p:extLst>
      <p:ext uri="{BB962C8B-B14F-4D97-AF65-F5344CB8AC3E}">
        <p14:creationId xmlns:p14="http://schemas.microsoft.com/office/powerpoint/2010/main" val="6779646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Chart Placeholder 2"/>
          <p:cNvSpPr>
            <a:spLocks noGrp="1"/>
          </p:cNvSpPr>
          <p:nvPr>
            <p:ph type="chart"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xfrm>
            <a:off x="914400" y="6248400"/>
            <a:ext cx="2540000" cy="4572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pPr>
              <a:defRPr/>
            </a:pPr>
            <a:r>
              <a:rPr lang="en-US"/>
              <a:t>L 1.5 Time-series Analysis</a:t>
            </a:r>
          </a:p>
        </p:txBody>
      </p:sp>
      <p:sp>
        <p:nvSpPr>
          <p:cNvPr id="6" name="Rectangle 6"/>
          <p:cNvSpPr>
            <a:spLocks noGrp="1" noChangeArrowheads="1"/>
          </p:cNvSpPr>
          <p:nvPr>
            <p:ph type="sldNum" sz="quarter" idx="12"/>
          </p:nvPr>
        </p:nvSpPr>
        <p:spPr>
          <a:xfrm>
            <a:off x="8737600" y="6248400"/>
            <a:ext cx="2540000" cy="457200"/>
          </a:xfrm>
          <a:prstGeom prst="rect">
            <a:avLst/>
          </a:prstGeom>
          <a:ln/>
        </p:spPr>
        <p:txBody>
          <a:bodyPr/>
          <a:lstStyle>
            <a:lvl1pPr>
              <a:defRPr/>
            </a:lvl1pPr>
          </a:lstStyle>
          <a:p>
            <a:pPr>
              <a:defRPr/>
            </a:pPr>
            <a:fld id="{2A7BBE87-0FE4-4735-A5AF-54AE7A830310}" type="slidenum">
              <a:rPr lang="en-US" altLang="en-US"/>
              <a:pPr>
                <a:defRPr/>
              </a:pPr>
              <a:t>‹#›</a:t>
            </a:fld>
            <a:endParaRPr lang="en-US" altLang="en-US"/>
          </a:p>
        </p:txBody>
      </p:sp>
    </p:spTree>
    <p:extLst>
      <p:ext uri="{BB962C8B-B14F-4D97-AF65-F5344CB8AC3E}">
        <p14:creationId xmlns:p14="http://schemas.microsoft.com/office/powerpoint/2010/main" val="963542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914400" y="6248400"/>
            <a:ext cx="2540000" cy="4572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pPr>
              <a:defRPr/>
            </a:pPr>
            <a:r>
              <a:rPr lang="en-US"/>
              <a:t>L 1.5 Time-series Analysis</a:t>
            </a:r>
          </a:p>
        </p:txBody>
      </p:sp>
      <p:sp>
        <p:nvSpPr>
          <p:cNvPr id="6" name="Rectangle 6"/>
          <p:cNvSpPr>
            <a:spLocks noGrp="1" noChangeArrowheads="1"/>
          </p:cNvSpPr>
          <p:nvPr>
            <p:ph type="sldNum" sz="quarter" idx="12"/>
          </p:nvPr>
        </p:nvSpPr>
        <p:spPr>
          <a:xfrm>
            <a:off x="8737600" y="6248400"/>
            <a:ext cx="2540000" cy="457200"/>
          </a:xfrm>
          <a:prstGeom prst="rect">
            <a:avLst/>
          </a:prstGeom>
          <a:ln/>
        </p:spPr>
        <p:txBody>
          <a:bodyPr/>
          <a:lstStyle>
            <a:lvl1pPr>
              <a:defRPr/>
            </a:lvl1pPr>
          </a:lstStyle>
          <a:p>
            <a:pPr>
              <a:defRPr/>
            </a:pPr>
            <a:fld id="{0D4F1938-B6F0-462B-9EAB-725EA93BCA11}" type="slidenum">
              <a:rPr lang="en-US" altLang="en-US"/>
              <a:pPr>
                <a:defRPr/>
              </a:pPr>
              <a:t>‹#›</a:t>
            </a:fld>
            <a:endParaRPr lang="en-US" altLang="en-US" dirty="0"/>
          </a:p>
        </p:txBody>
      </p:sp>
    </p:spTree>
    <p:extLst>
      <p:ext uri="{BB962C8B-B14F-4D97-AF65-F5344CB8AC3E}">
        <p14:creationId xmlns:p14="http://schemas.microsoft.com/office/powerpoint/2010/main" val="1163949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xfrm>
            <a:off x="914400" y="6248400"/>
            <a:ext cx="2540000" cy="4572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pPr>
              <a:defRPr/>
            </a:pPr>
            <a:r>
              <a:rPr lang="en-US"/>
              <a:t>L 1.5 Time-series Analysis</a:t>
            </a:r>
          </a:p>
        </p:txBody>
      </p:sp>
      <p:sp>
        <p:nvSpPr>
          <p:cNvPr id="6" name="Rectangle 6"/>
          <p:cNvSpPr>
            <a:spLocks noGrp="1" noChangeArrowheads="1"/>
          </p:cNvSpPr>
          <p:nvPr>
            <p:ph type="sldNum" sz="quarter" idx="12"/>
          </p:nvPr>
        </p:nvSpPr>
        <p:spPr>
          <a:xfrm>
            <a:off x="8737600" y="6248400"/>
            <a:ext cx="2540000" cy="457200"/>
          </a:xfrm>
          <a:prstGeom prst="rect">
            <a:avLst/>
          </a:prstGeom>
          <a:ln/>
        </p:spPr>
        <p:txBody>
          <a:bodyPr/>
          <a:lstStyle>
            <a:lvl1pPr>
              <a:defRPr/>
            </a:lvl1pPr>
          </a:lstStyle>
          <a:p>
            <a:pPr>
              <a:defRPr/>
            </a:pPr>
            <a:fld id="{D6573515-CC37-4F01-8B71-CA4FB07E7991}" type="slidenum">
              <a:rPr lang="en-US" altLang="en-US"/>
              <a:pPr>
                <a:defRPr/>
              </a:pPr>
              <a:t>‹#›</a:t>
            </a:fld>
            <a:endParaRPr lang="en-US" altLang="en-US"/>
          </a:p>
        </p:txBody>
      </p:sp>
    </p:spTree>
    <p:extLst>
      <p:ext uri="{BB962C8B-B14F-4D97-AF65-F5344CB8AC3E}">
        <p14:creationId xmlns:p14="http://schemas.microsoft.com/office/powerpoint/2010/main" val="2275899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10"/>
          </p:nvPr>
        </p:nvSpPr>
        <p:spPr>
          <a:xfrm>
            <a:off x="914400" y="6248400"/>
            <a:ext cx="2540000" cy="457200"/>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pPr>
              <a:defRPr/>
            </a:pPr>
            <a:r>
              <a:rPr lang="en-US"/>
              <a:t>L 1.5 Time-series Analysis</a:t>
            </a:r>
          </a:p>
        </p:txBody>
      </p:sp>
      <p:sp>
        <p:nvSpPr>
          <p:cNvPr id="7" name="Slide Number Placeholder 6"/>
          <p:cNvSpPr>
            <a:spLocks noGrp="1" noChangeArrowheads="1"/>
          </p:cNvSpPr>
          <p:nvPr>
            <p:ph type="sldNum" sz="quarter" idx="12"/>
          </p:nvPr>
        </p:nvSpPr>
        <p:spPr>
          <a:xfrm>
            <a:off x="8737600" y="6248400"/>
            <a:ext cx="2540000" cy="457200"/>
          </a:xfrm>
          <a:prstGeom prst="rect">
            <a:avLst/>
          </a:prstGeom>
          <a:ln/>
        </p:spPr>
        <p:txBody>
          <a:bodyPr/>
          <a:lstStyle>
            <a:lvl1pPr>
              <a:defRPr/>
            </a:lvl1pPr>
          </a:lstStyle>
          <a:p>
            <a:pPr>
              <a:defRPr/>
            </a:pPr>
            <a:fld id="{37DFD5B3-146B-40A6-BB82-A81DE339C778}" type="slidenum">
              <a:rPr lang="en-US" altLang="en-US"/>
              <a:pPr>
                <a:defRPr/>
              </a:pPr>
              <a:t>‹#›</a:t>
            </a:fld>
            <a:endParaRPr lang="en-US" altLang="en-US"/>
          </a:p>
        </p:txBody>
      </p:sp>
    </p:spTree>
    <p:extLst>
      <p:ext uri="{BB962C8B-B14F-4D97-AF65-F5344CB8AC3E}">
        <p14:creationId xmlns:p14="http://schemas.microsoft.com/office/powerpoint/2010/main" val="2593699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xfrm>
            <a:off x="914400" y="6248400"/>
            <a:ext cx="2540000" cy="457200"/>
          </a:xfrm>
          <a:prstGeom prst="rect">
            <a:avLst/>
          </a:prstGeom>
          <a:ln/>
        </p:spPr>
        <p:txBody>
          <a:bodyPr/>
          <a:lstStyle>
            <a:lvl1pPr>
              <a:defRPr/>
            </a:lvl1pPr>
          </a:lstStyle>
          <a:p>
            <a:pPr>
              <a:defRPr/>
            </a:pPr>
            <a:endParaRPr lang="en-US"/>
          </a:p>
        </p:txBody>
      </p:sp>
      <p:sp>
        <p:nvSpPr>
          <p:cNvPr id="8" name="Rectangle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pPr>
              <a:defRPr/>
            </a:pPr>
            <a:r>
              <a:rPr lang="en-US"/>
              <a:t>L 1.5 Time-series Analysis</a:t>
            </a:r>
          </a:p>
        </p:txBody>
      </p:sp>
      <p:sp>
        <p:nvSpPr>
          <p:cNvPr id="9" name="Rectangle 6"/>
          <p:cNvSpPr>
            <a:spLocks noGrp="1" noChangeArrowheads="1"/>
          </p:cNvSpPr>
          <p:nvPr>
            <p:ph type="sldNum" sz="quarter" idx="12"/>
          </p:nvPr>
        </p:nvSpPr>
        <p:spPr>
          <a:xfrm>
            <a:off x="8737600" y="6248400"/>
            <a:ext cx="2540000" cy="457200"/>
          </a:xfrm>
          <a:prstGeom prst="rect">
            <a:avLst/>
          </a:prstGeom>
          <a:ln/>
        </p:spPr>
        <p:txBody>
          <a:bodyPr/>
          <a:lstStyle>
            <a:lvl1pPr>
              <a:defRPr/>
            </a:lvl1pPr>
          </a:lstStyle>
          <a:p>
            <a:pPr>
              <a:defRPr/>
            </a:pPr>
            <a:fld id="{A89B7FE0-3754-4AB4-B34B-881E5FD4BE6A}" type="slidenum">
              <a:rPr lang="en-US" altLang="en-US"/>
              <a:pPr>
                <a:defRPr/>
              </a:pPr>
              <a:t>‹#›</a:t>
            </a:fld>
            <a:endParaRPr lang="en-US" altLang="en-US"/>
          </a:p>
        </p:txBody>
      </p:sp>
    </p:spTree>
    <p:extLst>
      <p:ext uri="{BB962C8B-B14F-4D97-AF65-F5344CB8AC3E}">
        <p14:creationId xmlns:p14="http://schemas.microsoft.com/office/powerpoint/2010/main" val="1503933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xfrm>
            <a:off x="914400" y="6248400"/>
            <a:ext cx="2540000" cy="457200"/>
          </a:xfrm>
          <a:prstGeom prst="rect">
            <a:avLst/>
          </a:prstGeom>
          <a:ln/>
        </p:spPr>
        <p:txBody>
          <a:bodyPr/>
          <a:lstStyle>
            <a:lvl1pPr>
              <a:defRPr/>
            </a:lvl1pPr>
          </a:lstStyle>
          <a:p>
            <a:pPr>
              <a:defRPr/>
            </a:pPr>
            <a:endParaRPr lang="en-US"/>
          </a:p>
        </p:txBody>
      </p:sp>
      <p:sp>
        <p:nvSpPr>
          <p:cNvPr id="4" name="Rectangle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pPr>
              <a:defRPr/>
            </a:pPr>
            <a:r>
              <a:rPr lang="en-US"/>
              <a:t>L 1.5 Time-series Analysis</a:t>
            </a:r>
          </a:p>
        </p:txBody>
      </p:sp>
      <p:sp>
        <p:nvSpPr>
          <p:cNvPr id="5" name="Rectangle 6"/>
          <p:cNvSpPr>
            <a:spLocks noGrp="1" noChangeArrowheads="1"/>
          </p:cNvSpPr>
          <p:nvPr>
            <p:ph type="sldNum" sz="quarter" idx="12"/>
          </p:nvPr>
        </p:nvSpPr>
        <p:spPr>
          <a:xfrm>
            <a:off x="8737600" y="6248400"/>
            <a:ext cx="2540000" cy="457200"/>
          </a:xfrm>
          <a:prstGeom prst="rect">
            <a:avLst/>
          </a:prstGeom>
          <a:ln/>
        </p:spPr>
        <p:txBody>
          <a:bodyPr/>
          <a:lstStyle>
            <a:lvl1pPr>
              <a:defRPr/>
            </a:lvl1pPr>
          </a:lstStyle>
          <a:p>
            <a:pPr>
              <a:defRPr/>
            </a:pPr>
            <a:fld id="{C1002EF3-8E77-4287-9A63-C42289B4A40D}" type="slidenum">
              <a:rPr lang="en-US" altLang="en-US"/>
              <a:pPr>
                <a:defRPr/>
              </a:pPr>
              <a:t>‹#›</a:t>
            </a:fld>
            <a:endParaRPr lang="en-US" altLang="en-US"/>
          </a:p>
        </p:txBody>
      </p:sp>
    </p:spTree>
    <p:extLst>
      <p:ext uri="{BB962C8B-B14F-4D97-AF65-F5344CB8AC3E}">
        <p14:creationId xmlns:p14="http://schemas.microsoft.com/office/powerpoint/2010/main" val="4154615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914400" y="6248400"/>
            <a:ext cx="2540000" cy="457200"/>
          </a:xfrm>
          <a:prstGeom prst="rect">
            <a:avLst/>
          </a:prstGeom>
          <a:ln/>
        </p:spPr>
        <p:txBody>
          <a:bodyPr/>
          <a:lstStyle>
            <a:lvl1pPr>
              <a:defRPr/>
            </a:lvl1pPr>
          </a:lstStyle>
          <a:p>
            <a:pPr>
              <a:defRPr/>
            </a:pPr>
            <a:endParaRPr lang="en-US"/>
          </a:p>
        </p:txBody>
      </p:sp>
      <p:sp>
        <p:nvSpPr>
          <p:cNvPr id="3" name="Rectangle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pPr>
              <a:defRPr/>
            </a:pPr>
            <a:r>
              <a:rPr lang="en-US"/>
              <a:t>L 1.5 Time-series Analysis</a:t>
            </a:r>
          </a:p>
        </p:txBody>
      </p:sp>
      <p:sp>
        <p:nvSpPr>
          <p:cNvPr id="4" name="Rectangle 6"/>
          <p:cNvSpPr>
            <a:spLocks noGrp="1" noChangeArrowheads="1"/>
          </p:cNvSpPr>
          <p:nvPr>
            <p:ph type="sldNum" sz="quarter" idx="12"/>
          </p:nvPr>
        </p:nvSpPr>
        <p:spPr>
          <a:xfrm>
            <a:off x="8737600" y="6248400"/>
            <a:ext cx="2540000" cy="457200"/>
          </a:xfrm>
          <a:prstGeom prst="rect">
            <a:avLst/>
          </a:prstGeom>
          <a:ln/>
        </p:spPr>
        <p:txBody>
          <a:bodyPr/>
          <a:lstStyle>
            <a:lvl1pPr>
              <a:defRPr/>
            </a:lvl1pPr>
          </a:lstStyle>
          <a:p>
            <a:pPr>
              <a:defRPr/>
            </a:pPr>
            <a:fld id="{5F6A6BA2-4CEA-4D08-B61D-3894121F51D7}" type="slidenum">
              <a:rPr lang="en-US" altLang="en-US"/>
              <a:pPr>
                <a:defRPr/>
              </a:pPr>
              <a:t>‹#›</a:t>
            </a:fld>
            <a:endParaRPr lang="en-US" altLang="en-US"/>
          </a:p>
        </p:txBody>
      </p:sp>
    </p:spTree>
    <p:extLst>
      <p:ext uri="{BB962C8B-B14F-4D97-AF65-F5344CB8AC3E}">
        <p14:creationId xmlns:p14="http://schemas.microsoft.com/office/powerpoint/2010/main" val="3356297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noChangeArrowheads="1"/>
          </p:cNvSpPr>
          <p:nvPr>
            <p:ph type="dt" sz="half" idx="10"/>
          </p:nvPr>
        </p:nvSpPr>
        <p:spPr>
          <a:xfrm>
            <a:off x="914400" y="6248400"/>
            <a:ext cx="2540000" cy="457200"/>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pPr>
              <a:defRPr/>
            </a:pPr>
            <a:r>
              <a:rPr lang="en-US"/>
              <a:t>L 1.5 Time-series Analysis</a:t>
            </a:r>
          </a:p>
        </p:txBody>
      </p:sp>
      <p:sp>
        <p:nvSpPr>
          <p:cNvPr id="7" name="Slide Number Placeholder 6"/>
          <p:cNvSpPr>
            <a:spLocks noGrp="1" noChangeArrowheads="1"/>
          </p:cNvSpPr>
          <p:nvPr>
            <p:ph type="sldNum" sz="quarter" idx="12"/>
          </p:nvPr>
        </p:nvSpPr>
        <p:spPr>
          <a:xfrm>
            <a:off x="8737600" y="6248400"/>
            <a:ext cx="2540000" cy="457200"/>
          </a:xfrm>
          <a:prstGeom prst="rect">
            <a:avLst/>
          </a:prstGeom>
          <a:ln/>
        </p:spPr>
        <p:txBody>
          <a:bodyPr/>
          <a:lstStyle>
            <a:lvl1pPr>
              <a:defRPr/>
            </a:lvl1pPr>
          </a:lstStyle>
          <a:p>
            <a:pPr>
              <a:defRPr/>
            </a:pPr>
            <a:fld id="{05D1958B-5212-4005-BBEB-9545E7044F9F}" type="slidenum">
              <a:rPr lang="en-US" altLang="en-US"/>
              <a:pPr>
                <a:defRPr/>
              </a:pPr>
              <a:t>‹#›</a:t>
            </a:fld>
            <a:endParaRPr lang="en-US" altLang="en-US"/>
          </a:p>
        </p:txBody>
      </p:sp>
    </p:spTree>
    <p:extLst>
      <p:ext uri="{BB962C8B-B14F-4D97-AF65-F5344CB8AC3E}">
        <p14:creationId xmlns:p14="http://schemas.microsoft.com/office/powerpoint/2010/main" val="1876066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noChangeArrowheads="1"/>
          </p:cNvSpPr>
          <p:nvPr>
            <p:ph type="dt" sz="half" idx="10"/>
          </p:nvPr>
        </p:nvSpPr>
        <p:spPr>
          <a:xfrm>
            <a:off x="914400" y="6248400"/>
            <a:ext cx="2540000" cy="457200"/>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pPr>
              <a:defRPr/>
            </a:pPr>
            <a:r>
              <a:rPr lang="en-US"/>
              <a:t>L 1.5 Time-series Analysis</a:t>
            </a:r>
          </a:p>
        </p:txBody>
      </p:sp>
      <p:sp>
        <p:nvSpPr>
          <p:cNvPr id="7" name="Slide Number Placeholder 6"/>
          <p:cNvSpPr>
            <a:spLocks noGrp="1" noChangeArrowheads="1"/>
          </p:cNvSpPr>
          <p:nvPr>
            <p:ph type="sldNum" sz="quarter" idx="12"/>
          </p:nvPr>
        </p:nvSpPr>
        <p:spPr>
          <a:xfrm>
            <a:off x="8737600" y="6248400"/>
            <a:ext cx="2540000" cy="457200"/>
          </a:xfrm>
          <a:prstGeom prst="rect">
            <a:avLst/>
          </a:prstGeom>
          <a:ln/>
        </p:spPr>
        <p:txBody>
          <a:bodyPr/>
          <a:lstStyle>
            <a:lvl1pPr>
              <a:defRPr/>
            </a:lvl1pPr>
          </a:lstStyle>
          <a:p>
            <a:pPr>
              <a:defRPr/>
            </a:pPr>
            <a:fld id="{2C37B876-CD6B-4583-A299-723EB532CA81}" type="slidenum">
              <a:rPr lang="en-US" altLang="en-US"/>
              <a:pPr>
                <a:defRPr/>
              </a:pPr>
              <a:t>‹#›</a:t>
            </a:fld>
            <a:endParaRPr lang="en-US" altLang="en-US"/>
          </a:p>
        </p:txBody>
      </p:sp>
    </p:spTree>
    <p:extLst>
      <p:ext uri="{BB962C8B-B14F-4D97-AF65-F5344CB8AC3E}">
        <p14:creationId xmlns:p14="http://schemas.microsoft.com/office/powerpoint/2010/main" val="915973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361950"/>
            <a:ext cx="10363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b="0">
                <a:solidFill>
                  <a:schemeClr val="accent4">
                    <a:lumMod val="10000"/>
                  </a:schemeClr>
                </a:solidFill>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b="0">
                <a:solidFill>
                  <a:schemeClr val="accent4">
                    <a:lumMod val="10000"/>
                  </a:schemeClr>
                </a:solidFill>
              </a:defRPr>
            </a:lvl1pPr>
          </a:lstStyle>
          <a:p>
            <a:pPr>
              <a:defRPr/>
            </a:pPr>
            <a:r>
              <a:rPr lang="en-US"/>
              <a:t>L 1.5 Time-series Analysis</a:t>
            </a:r>
            <a:endParaRPr lang="en-US" dirty="0"/>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0">
                <a:solidFill>
                  <a:srgbClr val="000000"/>
                </a:solidFill>
              </a:defRPr>
            </a:lvl1pPr>
          </a:lstStyle>
          <a:p>
            <a:pPr>
              <a:defRPr/>
            </a:pPr>
            <a:fld id="{CA4BF8A5-DBE2-48E0-9F0B-51A4EC210B1B}" type="slidenum">
              <a:rPr lang="en-US" altLang="en-US" smtClean="0"/>
              <a:pPr>
                <a:defRPr/>
              </a:pPr>
              <a:t>‹#›</a:t>
            </a:fld>
            <a:endParaRPr lang="en-US"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l" rtl="0" eaLnBrk="0" fontAlgn="base" hangingPunct="0">
        <a:spcBef>
          <a:spcPct val="0"/>
        </a:spcBef>
        <a:spcAft>
          <a:spcPct val="0"/>
        </a:spcAft>
        <a:defRPr sz="4400">
          <a:solidFill>
            <a:schemeClr val="accent4">
              <a:lumMod val="10000"/>
            </a:schemeClr>
          </a:solidFill>
          <a:effectLst/>
          <a:latin typeface="Calibri" panose="020F0502020204030204" pitchFamily="34" charset="0"/>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Narrow"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Narrow"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Narrow"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Narrow"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Narrow"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Narrow"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Narrow"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Narrow" pitchFamily="34" charset="0"/>
        </a:defRPr>
      </a:lvl9pPr>
    </p:titleStyle>
    <p:bodyStyle>
      <a:lvl1pPr marL="342900" indent="-342900" algn="l" rtl="0" eaLnBrk="0" fontAlgn="base" hangingPunct="0">
        <a:spcBef>
          <a:spcPct val="20000"/>
        </a:spcBef>
        <a:spcAft>
          <a:spcPct val="0"/>
        </a:spcAft>
        <a:buChar char="•"/>
        <a:defRPr sz="3200">
          <a:solidFill>
            <a:schemeClr val="accent4">
              <a:lumMod val="10000"/>
            </a:schemeClr>
          </a:solidFill>
          <a:effectLst/>
          <a:latin typeface="Calibri" panose="020F0502020204030204" pitchFamily="34" charset="0"/>
          <a:ea typeface="+mn-ea"/>
          <a:cs typeface="+mn-cs"/>
        </a:defRPr>
      </a:lvl1pPr>
      <a:lvl2pPr marL="742950" indent="-285750" algn="l" rtl="0" eaLnBrk="0" fontAlgn="base" hangingPunct="0">
        <a:spcBef>
          <a:spcPct val="20000"/>
        </a:spcBef>
        <a:spcAft>
          <a:spcPct val="0"/>
        </a:spcAft>
        <a:buChar char="–"/>
        <a:defRPr sz="2800">
          <a:solidFill>
            <a:schemeClr val="accent4">
              <a:lumMod val="10000"/>
            </a:schemeClr>
          </a:solidFill>
          <a:effectLst/>
          <a:latin typeface="Calibri" panose="020F0502020204030204" pitchFamily="34" charset="0"/>
        </a:defRPr>
      </a:lvl2pPr>
      <a:lvl3pPr marL="1143000" indent="-228600" algn="l" rtl="0" eaLnBrk="0" fontAlgn="base" hangingPunct="0">
        <a:spcBef>
          <a:spcPct val="20000"/>
        </a:spcBef>
        <a:spcAft>
          <a:spcPct val="0"/>
        </a:spcAft>
        <a:buChar char="•"/>
        <a:defRPr sz="2400">
          <a:solidFill>
            <a:schemeClr val="accent4">
              <a:lumMod val="10000"/>
            </a:schemeClr>
          </a:solidFill>
          <a:effectLst/>
          <a:latin typeface="Calibri" panose="020F0502020204030204" pitchFamily="34" charset="0"/>
        </a:defRPr>
      </a:lvl3pPr>
      <a:lvl4pPr marL="1600200" indent="-228600" algn="l" rtl="0" eaLnBrk="0" fontAlgn="base" hangingPunct="0">
        <a:spcBef>
          <a:spcPct val="20000"/>
        </a:spcBef>
        <a:spcAft>
          <a:spcPct val="0"/>
        </a:spcAft>
        <a:buChar char="–"/>
        <a:defRPr sz="2000">
          <a:solidFill>
            <a:schemeClr val="accent4">
              <a:lumMod val="10000"/>
            </a:schemeClr>
          </a:solidFill>
          <a:effectLst/>
          <a:latin typeface="Calibri" panose="020F0502020204030204" pitchFamily="34" charset="0"/>
        </a:defRPr>
      </a:lvl4pPr>
      <a:lvl5pPr marL="2057400" indent="-228600" algn="l" rtl="0" eaLnBrk="0" fontAlgn="base" hangingPunct="0">
        <a:spcBef>
          <a:spcPct val="20000"/>
        </a:spcBef>
        <a:spcAft>
          <a:spcPct val="0"/>
        </a:spcAft>
        <a:buChar char="»"/>
        <a:defRPr sz="2000">
          <a:solidFill>
            <a:schemeClr val="accent4">
              <a:lumMod val="10000"/>
            </a:schemeClr>
          </a:solidFill>
          <a:effectLst/>
          <a:latin typeface="Calibri" panose="020F0502020204030204" pitchFamily="34" charset="0"/>
        </a:defRPr>
      </a:lvl5pPr>
      <a:lvl6pPr marL="25146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2.emf"/></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12.emf"/></Relationships>
</file>

<file path=ppt/slides/_rels/slide1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12.emf"/></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24.emf"/></Relationships>
</file>

<file path=ppt/slides/_rels/slide2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30.xml"/><Relationship Id="rId1" Type="http://schemas.openxmlformats.org/officeDocument/2006/relationships/slideLayout" Target="../slideLayouts/slideLayout13.xml"/><Relationship Id="rId4" Type="http://schemas.openxmlformats.org/officeDocument/2006/relationships/image" Target="../media/image27.e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6.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7.xml"/><Relationship Id="rId1" Type="http://schemas.openxmlformats.org/officeDocument/2006/relationships/slideLayout" Target="../slideLayouts/slideLayout13.xml"/><Relationship Id="rId4" Type="http://schemas.openxmlformats.org/officeDocument/2006/relationships/image" Target="../media/image32.png"/></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3.xml"/><Relationship Id="rId1" Type="http://schemas.openxmlformats.org/officeDocument/2006/relationships/slideLayout" Target="../slideLayouts/slideLayout13.xml"/><Relationship Id="rId4" Type="http://schemas.openxmlformats.org/officeDocument/2006/relationships/image" Target="../media/image37.png"/></Relationships>
</file>

<file path=ppt/slides/_rels/slide44.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8" Type="http://schemas.openxmlformats.org/officeDocument/2006/relationships/image" Target="../media/image45.emf"/><Relationship Id="rId3" Type="http://schemas.openxmlformats.org/officeDocument/2006/relationships/image" Target="../media/image40.emf"/><Relationship Id="rId7" Type="http://schemas.openxmlformats.org/officeDocument/2006/relationships/image" Target="../media/image44.emf"/><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image" Target="../media/image43.emf"/><Relationship Id="rId5" Type="http://schemas.openxmlformats.org/officeDocument/2006/relationships/image" Target="../media/image42.emf"/><Relationship Id="rId4" Type="http://schemas.openxmlformats.org/officeDocument/2006/relationships/image" Target="../media/image41.emf"/></Relationships>
</file>

<file path=ppt/slides/_rels/slide48.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image" Target="../media/image46.emf"/></Relationships>
</file>

<file path=ppt/slides/_rels/slide49.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48.emf"/></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3.xml"/><Relationship Id="rId1" Type="http://schemas.openxmlformats.org/officeDocument/2006/relationships/themeOverride" Target="../theme/themeOverride1.xml"/><Relationship Id="rId4" Type="http://schemas.openxmlformats.org/officeDocument/2006/relationships/image" Target="../media/image49.png"/></Relationships>
</file>

<file path=ppt/slides/_rels/slide5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emf"/><Relationship Id="rId1" Type="http://schemas.openxmlformats.org/officeDocument/2006/relationships/slideLayout" Target="../slideLayouts/slideLayout2.xml"/><Relationship Id="rId4" Type="http://schemas.openxmlformats.org/officeDocument/2006/relationships/image" Target="../media/image53.emf"/></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60.xml"/><Relationship Id="rId1" Type="http://schemas.openxmlformats.org/officeDocument/2006/relationships/slideLayout" Target="../slideLayouts/slideLayout6.xml"/><Relationship Id="rId4" Type="http://schemas.openxmlformats.org/officeDocument/2006/relationships/image" Target="../media/image56.emf"/></Relationships>
</file>

<file path=ppt/slides/_rels/slide63.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5.xml"/><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60.emf"/></Relationships>
</file>

<file path=ppt/slides/_rels/slide6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6.xml"/><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60.emf"/></Relationships>
</file>

<file path=ppt/slides/_rels/slide6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68.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7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7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6.emf"/></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ctrTitle"/>
          </p:nvPr>
        </p:nvSpPr>
        <p:spPr>
          <a:xfrm>
            <a:off x="1297354" y="2286000"/>
            <a:ext cx="9722337" cy="1537200"/>
          </a:xfrm>
        </p:spPr>
        <p:txBody>
          <a:bodyPr/>
          <a:lstStyle/>
          <a:p>
            <a:pPr eaLnBrk="1" hangingPunct="1">
              <a:spcBef>
                <a:spcPts val="1200"/>
              </a:spcBef>
              <a:defRPr/>
            </a:pPr>
            <a:r>
              <a:rPr lang="en-US" dirty="0"/>
              <a:t>Analyzing Hydrologic Time-Series</a:t>
            </a:r>
            <a:br>
              <a:rPr lang="en-US" dirty="0"/>
            </a:br>
            <a:r>
              <a:rPr lang="en-US" dirty="0"/>
              <a:t>	</a:t>
            </a:r>
            <a:r>
              <a:rPr lang="en-US" i="1" dirty="0"/>
              <a:t>a potpourri</a:t>
            </a:r>
          </a:p>
        </p:txBody>
      </p:sp>
      <p:sp>
        <p:nvSpPr>
          <p:cNvPr id="6" name="Rectangle 3"/>
          <p:cNvSpPr txBox="1">
            <a:spLocks noChangeArrowheads="1"/>
          </p:cNvSpPr>
          <p:nvPr/>
        </p:nvSpPr>
        <p:spPr bwMode="auto">
          <a:xfrm>
            <a:off x="2543175" y="4392227"/>
            <a:ext cx="7105650" cy="1752600"/>
          </a:xfrm>
          <a:prstGeom prst="rect">
            <a:avLst/>
          </a:prstGeom>
          <a:noFill/>
          <a:ln w="9525">
            <a:noFill/>
            <a:miter lim="800000"/>
            <a:headEnd/>
            <a:tailEnd/>
          </a:ln>
          <a:effectLst/>
        </p:spPr>
        <p:txBody>
          <a:bodyPr/>
          <a:lstStyle/>
          <a:p>
            <a:pPr algn="r" eaLnBrk="1" hangingPunct="1">
              <a:spcBef>
                <a:spcPct val="20000"/>
              </a:spcBef>
              <a:defRPr/>
            </a:pPr>
            <a:r>
              <a:rPr lang="en-US" sz="3000" b="0" kern="0" dirty="0">
                <a:solidFill>
                  <a:schemeClr val="accent4">
                    <a:lumMod val="10000"/>
                  </a:schemeClr>
                </a:solidFill>
                <a:latin typeface="Calibri" panose="020F0502020204030204" pitchFamily="34" charset="0"/>
              </a:rPr>
              <a:t>Flood Frequency Analysis</a:t>
            </a:r>
          </a:p>
          <a:p>
            <a:pPr algn="r" eaLnBrk="1" hangingPunct="1">
              <a:spcBef>
                <a:spcPct val="20000"/>
              </a:spcBef>
              <a:defRPr/>
            </a:pPr>
            <a:r>
              <a:rPr lang="en-US" sz="3000" b="0" kern="0" dirty="0">
                <a:solidFill>
                  <a:schemeClr val="accent4">
                    <a:lumMod val="10000"/>
                  </a:schemeClr>
                </a:solidFill>
                <a:latin typeface="Calibri" panose="020F0502020204030204" pitchFamily="34" charset="0"/>
              </a:rPr>
              <a:t>Hydrologic Engineering Center</a:t>
            </a:r>
          </a:p>
          <a:p>
            <a:pPr algn="r" eaLnBrk="1" hangingPunct="1">
              <a:spcBef>
                <a:spcPct val="20000"/>
              </a:spcBef>
              <a:defRPr/>
            </a:pPr>
            <a:r>
              <a:rPr lang="en-US" sz="3000" b="0" kern="0" dirty="0">
                <a:solidFill>
                  <a:schemeClr val="accent4">
                    <a:lumMod val="10000"/>
                  </a:schemeClr>
                </a:solidFill>
                <a:latin typeface="Calibri" panose="020F0502020204030204" pitchFamily="34" charset="0"/>
              </a:rPr>
              <a:t>Beth Faber, PhD, PE</a:t>
            </a:r>
          </a:p>
          <a:p>
            <a:pPr algn="r" eaLnBrk="1" hangingPunct="1">
              <a:spcBef>
                <a:spcPct val="20000"/>
              </a:spcBef>
              <a:defRPr/>
            </a:pPr>
            <a:endParaRPr lang="en-US" sz="3000" b="0" kern="0" dirty="0">
              <a:solidFill>
                <a:schemeClr val="accent4">
                  <a:lumMod val="10000"/>
                </a:schemeClr>
              </a:solidFill>
              <a:latin typeface="Calibri" panose="020F0502020204030204" pitchFamily="34" charset="0"/>
            </a:endParaRPr>
          </a:p>
        </p:txBody>
      </p:sp>
      <p:sp>
        <p:nvSpPr>
          <p:cNvPr id="2" name="TextBox 1">
            <a:extLst>
              <a:ext uri="{FF2B5EF4-FFF2-40B4-BE49-F238E27FC236}">
                <a16:creationId xmlns:a16="http://schemas.microsoft.com/office/drawing/2014/main" id="{E46A9885-9F4B-4A8C-9F7E-0527DD674D9D}"/>
              </a:ext>
            </a:extLst>
          </p:cNvPr>
          <p:cNvSpPr txBox="1"/>
          <p:nvPr/>
        </p:nvSpPr>
        <p:spPr>
          <a:xfrm>
            <a:off x="1297354" y="1267686"/>
            <a:ext cx="3110523" cy="553998"/>
          </a:xfrm>
          <a:prstGeom prst="rect">
            <a:avLst/>
          </a:prstGeom>
          <a:noFill/>
        </p:spPr>
        <p:txBody>
          <a:bodyPr wrap="square" rtlCol="0">
            <a:spAutoFit/>
          </a:bodyPr>
          <a:lstStyle/>
          <a:p>
            <a:r>
              <a:rPr lang="en-US" sz="3000" b="0" dirty="0">
                <a:solidFill>
                  <a:srgbClr val="000000"/>
                </a:solidFill>
                <a:latin typeface="Calibri" panose="020F0502020204030204" pitchFamily="34" charset="0"/>
                <a:cs typeface="Calibri" panose="020F0502020204030204" pitchFamily="34" charset="0"/>
              </a:rPr>
              <a:t>Lecture 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75A68D22-1F22-4D20-B572-05F46117C951}" type="slidenum">
              <a:rPr lang="en-US" altLang="en-US" sz="1400">
                <a:latin typeface="Times New Roman" panose="02020603050405020304" pitchFamily="18" charset="0"/>
              </a:rPr>
              <a:pPr>
                <a:spcBef>
                  <a:spcPct val="0"/>
                </a:spcBef>
                <a:buFontTx/>
                <a:buNone/>
              </a:pPr>
              <a:t>10</a:t>
            </a:fld>
            <a:endParaRPr lang="en-US" altLang="en-US" sz="1400">
              <a:latin typeface="Times New Roman" panose="02020603050405020304" pitchFamily="18" charset="0"/>
            </a:endParaRPr>
          </a:p>
        </p:txBody>
      </p:sp>
      <p:sp>
        <p:nvSpPr>
          <p:cNvPr id="8194" name="Rectangle 2"/>
          <p:cNvSpPr>
            <a:spLocks noGrp="1" noChangeArrowheads="1"/>
          </p:cNvSpPr>
          <p:nvPr>
            <p:ph type="title"/>
          </p:nvPr>
        </p:nvSpPr>
        <p:spPr/>
        <p:txBody>
          <a:bodyPr/>
          <a:lstStyle/>
          <a:p>
            <a:pPr algn="l" eaLnBrk="1" hangingPunct="1">
              <a:defRPr/>
            </a:pPr>
            <a:r>
              <a:rPr lang="en-US" dirty="0"/>
              <a:t>Empirical Cumulative Distribution</a:t>
            </a:r>
          </a:p>
        </p:txBody>
      </p:sp>
      <p:sp>
        <p:nvSpPr>
          <p:cNvPr id="8195" name="Rectangle 3"/>
          <p:cNvSpPr>
            <a:spLocks noGrp="1" noChangeArrowheads="1"/>
          </p:cNvSpPr>
          <p:nvPr>
            <p:ph type="body" idx="1"/>
          </p:nvPr>
        </p:nvSpPr>
        <p:spPr>
          <a:xfrm>
            <a:off x="1069383" y="1981200"/>
            <a:ext cx="10058400" cy="4114800"/>
          </a:xfrm>
        </p:spPr>
        <p:txBody>
          <a:bodyPr/>
          <a:lstStyle/>
          <a:p>
            <a:pPr marL="0" indent="0" eaLnBrk="1" hangingPunct="1">
              <a:spcBef>
                <a:spcPct val="40000"/>
              </a:spcBef>
              <a:buNone/>
              <a:defRPr/>
            </a:pPr>
            <a:r>
              <a:rPr lang="en-US" sz="2800" b="1" u="sng" dirty="0">
                <a:solidFill>
                  <a:srgbClr val="C00000"/>
                </a:solidFill>
              </a:rPr>
              <a:t>Empirical</a:t>
            </a:r>
            <a:r>
              <a:rPr lang="en-US" sz="2800" dirty="0">
                <a:solidFill>
                  <a:srgbClr val="C00000"/>
                </a:solidFill>
              </a:rPr>
              <a:t> </a:t>
            </a:r>
            <a:r>
              <a:rPr lang="en-US" sz="2800" dirty="0"/>
              <a:t>or Graphical estimate:  based on </a:t>
            </a:r>
            <a:r>
              <a:rPr lang="en-US" sz="2800" dirty="0">
                <a:solidFill>
                  <a:srgbClr val="00B050"/>
                </a:solidFill>
              </a:rPr>
              <a:t>order statistics</a:t>
            </a:r>
            <a:r>
              <a:rPr lang="en-US" sz="2800" dirty="0"/>
              <a:t>, using </a:t>
            </a:r>
            <a:r>
              <a:rPr lang="en-US" sz="2800" b="1" dirty="0">
                <a:solidFill>
                  <a:schemeClr val="bg1"/>
                </a:solidFill>
              </a:rPr>
              <a:t>plotting position</a:t>
            </a:r>
            <a:r>
              <a:rPr lang="en-US" sz="2800" b="1" dirty="0">
                <a:solidFill>
                  <a:srgbClr val="FFFF00"/>
                </a:solidFill>
              </a:rPr>
              <a:t> </a:t>
            </a:r>
            <a:r>
              <a:rPr lang="en-US" sz="2800" dirty="0"/>
              <a:t>(estimated [non-]exceedance probability)</a:t>
            </a:r>
          </a:p>
          <a:p>
            <a:pPr lvl="1" eaLnBrk="1" hangingPunct="1">
              <a:spcBef>
                <a:spcPct val="40000"/>
              </a:spcBef>
              <a:defRPr/>
            </a:pPr>
            <a:r>
              <a:rPr lang="en-US" sz="2500" dirty="0"/>
              <a:t>Estimated probability of observation magnitude is based on its </a:t>
            </a:r>
            <a:r>
              <a:rPr lang="en-US" sz="2500" u="sng" dirty="0"/>
              <a:t>position within the sample</a:t>
            </a:r>
          </a:p>
          <a:p>
            <a:pPr lvl="1" eaLnBrk="1" hangingPunct="1">
              <a:spcBef>
                <a:spcPct val="40000"/>
              </a:spcBef>
              <a:defRPr/>
            </a:pPr>
            <a:r>
              <a:rPr lang="en-US" sz="2500" dirty="0"/>
              <a:t>Each observation has an equal incremental prob = 1/N</a:t>
            </a:r>
          </a:p>
          <a:p>
            <a:pPr marL="457200" lvl="1" indent="0" eaLnBrk="1" hangingPunct="1">
              <a:spcBef>
                <a:spcPct val="40000"/>
              </a:spcBef>
              <a:buNone/>
              <a:defRPr/>
            </a:pPr>
            <a:r>
              <a:rPr lang="en-US" sz="2500" dirty="0"/>
              <a:t>        			 	</a:t>
            </a:r>
            <a:r>
              <a:rPr lang="en-US" sz="2200" dirty="0"/>
              <a:t>m</a:t>
            </a:r>
            <a:r>
              <a:rPr lang="en-US" sz="2200" baseline="-25000" dirty="0"/>
              <a:t>i</a:t>
            </a:r>
            <a:r>
              <a:rPr lang="en-US" sz="2200" dirty="0"/>
              <a:t> = rank of ordered observation i </a:t>
            </a:r>
            <a:r>
              <a:rPr lang="en-US" sz="2400" dirty="0"/>
              <a:t>				          		</a:t>
            </a:r>
            <a:r>
              <a:rPr lang="en-US" sz="2200" dirty="0"/>
              <a:t>         (m=1 as smallest value, N as largest) 	</a:t>
            </a:r>
            <a:r>
              <a:rPr lang="en-US" sz="2400" dirty="0"/>
              <a:t>	        </a:t>
            </a:r>
            <a:r>
              <a:rPr lang="en-US" sz="800" dirty="0"/>
              <a:t> 	   	   	</a:t>
            </a:r>
            <a:r>
              <a:rPr lang="en-US" sz="2200" dirty="0"/>
              <a:t>N = total # of observations</a:t>
            </a:r>
          </a:p>
          <a:p>
            <a:pPr eaLnBrk="1" hangingPunct="1">
              <a:spcBef>
                <a:spcPct val="0"/>
              </a:spcBef>
              <a:buFontTx/>
              <a:buNone/>
              <a:defRPr/>
            </a:pPr>
            <a:endParaRPr lang="en-US" sz="2800" dirty="0"/>
          </a:p>
        </p:txBody>
      </p:sp>
      <p:grpSp>
        <p:nvGrpSpPr>
          <p:cNvPr id="16389" name="Group 20"/>
          <p:cNvGrpSpPr>
            <a:grpSpLocks/>
          </p:cNvGrpSpPr>
          <p:nvPr/>
        </p:nvGrpSpPr>
        <p:grpSpPr bwMode="auto">
          <a:xfrm>
            <a:off x="2194719" y="4445793"/>
            <a:ext cx="2511425" cy="1150938"/>
            <a:chOff x="840" y="2796"/>
            <a:chExt cx="1582" cy="725"/>
          </a:xfrm>
        </p:grpSpPr>
        <p:sp>
          <p:nvSpPr>
            <p:cNvPr id="8199" name="Text Box 7"/>
            <p:cNvSpPr txBox="1">
              <a:spLocks noChangeArrowheads="1"/>
            </p:cNvSpPr>
            <p:nvPr/>
          </p:nvSpPr>
          <p:spPr bwMode="auto">
            <a:xfrm>
              <a:off x="840" y="3019"/>
              <a:ext cx="1183" cy="330"/>
            </a:xfrm>
            <a:prstGeom prst="rect">
              <a:avLst/>
            </a:prstGeom>
            <a:noFill/>
            <a:ln w="9525">
              <a:noFill/>
              <a:miter lim="800000"/>
              <a:headEnd/>
              <a:tailEnd/>
            </a:ln>
            <a:effectLst/>
          </p:spPr>
          <p:txBody>
            <a:bodyPr wrap="none" lIns="0" tIns="0" rIns="0" bIns="0">
              <a:spAutoFit/>
            </a:bodyPr>
            <a:lstStyle/>
            <a:p>
              <a:pPr eaLnBrk="1" hangingPunct="1">
                <a:spcBef>
                  <a:spcPct val="50000"/>
                </a:spcBef>
                <a:defRPr/>
              </a:pPr>
              <a:r>
                <a:rPr lang="en-US" sz="3400" b="0" dirty="0">
                  <a:solidFill>
                    <a:schemeClr val="accent4">
                      <a:lumMod val="10000"/>
                    </a:schemeClr>
                  </a:solidFill>
                  <a:latin typeface="Calibri" panose="020F0502020204030204" pitchFamily="34" charset="0"/>
                </a:rPr>
                <a:t>P[X</a:t>
              </a:r>
              <a:r>
                <a:rPr lang="en-US" sz="1200" b="0" dirty="0">
                  <a:solidFill>
                    <a:schemeClr val="accent4">
                      <a:lumMod val="10000"/>
                    </a:schemeClr>
                  </a:solidFill>
                  <a:latin typeface="Calibri" panose="020F0502020204030204" pitchFamily="34" charset="0"/>
                </a:rPr>
                <a:t>  </a:t>
              </a:r>
              <a:r>
                <a:rPr lang="en-US" sz="3400" b="0" dirty="0">
                  <a:solidFill>
                    <a:schemeClr val="accent4">
                      <a:lumMod val="10000"/>
                    </a:schemeClr>
                  </a:solidFill>
                  <a:latin typeface="Calibri" panose="020F0502020204030204" pitchFamily="34" charset="0"/>
                  <a:cs typeface="Calibri" panose="020F0502020204030204" pitchFamily="34" charset="0"/>
                </a:rPr>
                <a:t>≤ </a:t>
              </a:r>
              <a:r>
                <a:rPr lang="en-US" sz="1200" b="0" dirty="0">
                  <a:solidFill>
                    <a:schemeClr val="accent4">
                      <a:lumMod val="10000"/>
                    </a:schemeClr>
                  </a:solidFill>
                  <a:latin typeface="Calibri" panose="020F0502020204030204" pitchFamily="34" charset="0"/>
                </a:rPr>
                <a:t> </a:t>
              </a:r>
              <a:r>
                <a:rPr lang="en-US" sz="3400" b="0" dirty="0">
                  <a:solidFill>
                    <a:schemeClr val="accent4">
                      <a:lumMod val="10000"/>
                    </a:schemeClr>
                  </a:solidFill>
                  <a:latin typeface="Calibri" panose="020F0502020204030204" pitchFamily="34" charset="0"/>
                </a:rPr>
                <a:t>x</a:t>
              </a:r>
              <a:r>
                <a:rPr lang="en-US" sz="3400" b="0" baseline="-25000" dirty="0">
                  <a:solidFill>
                    <a:schemeClr val="accent4">
                      <a:lumMod val="10000"/>
                    </a:schemeClr>
                  </a:solidFill>
                  <a:latin typeface="Calibri" panose="020F0502020204030204" pitchFamily="34" charset="0"/>
                </a:rPr>
                <a:t>i</a:t>
              </a:r>
              <a:r>
                <a:rPr lang="en-US" sz="3400" b="0" dirty="0">
                  <a:solidFill>
                    <a:schemeClr val="accent4">
                      <a:lumMod val="10000"/>
                    </a:schemeClr>
                  </a:solidFill>
                  <a:latin typeface="Calibri" panose="020F0502020204030204" pitchFamily="34" charset="0"/>
                </a:rPr>
                <a:t>] = </a:t>
              </a:r>
            </a:p>
          </p:txBody>
        </p:sp>
        <p:grpSp>
          <p:nvGrpSpPr>
            <p:cNvPr id="16394" name="Group 18"/>
            <p:cNvGrpSpPr>
              <a:grpSpLocks/>
            </p:cNvGrpSpPr>
            <p:nvPr/>
          </p:nvGrpSpPr>
          <p:grpSpPr bwMode="auto">
            <a:xfrm>
              <a:off x="2103" y="2796"/>
              <a:ext cx="319" cy="725"/>
              <a:chOff x="1167" y="2832"/>
              <a:chExt cx="319" cy="725"/>
            </a:xfrm>
          </p:grpSpPr>
          <p:sp>
            <p:nvSpPr>
              <p:cNvPr id="8200" name="Text Box 8"/>
              <p:cNvSpPr txBox="1">
                <a:spLocks noChangeArrowheads="1"/>
              </p:cNvSpPr>
              <p:nvPr/>
            </p:nvSpPr>
            <p:spPr bwMode="auto">
              <a:xfrm>
                <a:off x="1208" y="2832"/>
                <a:ext cx="262" cy="725"/>
              </a:xfrm>
              <a:prstGeom prst="rect">
                <a:avLst/>
              </a:prstGeom>
              <a:noFill/>
              <a:ln w="9525">
                <a:noFill/>
                <a:miter lim="800000"/>
                <a:headEnd/>
                <a:tailEnd/>
              </a:ln>
              <a:effectLst/>
            </p:spPr>
            <p:txBody>
              <a:bodyPr wrap="none" lIns="0" tIns="0" rIns="0" bIns="0">
                <a:spAutoFit/>
              </a:bodyPr>
              <a:lstStyle/>
              <a:p>
                <a:pPr eaLnBrk="1" hangingPunct="1">
                  <a:spcBef>
                    <a:spcPct val="50000"/>
                  </a:spcBef>
                  <a:defRPr/>
                </a:pPr>
                <a:r>
                  <a:rPr lang="en-US" sz="3400" b="0" dirty="0">
                    <a:solidFill>
                      <a:schemeClr val="accent4">
                        <a:lumMod val="10000"/>
                      </a:schemeClr>
                    </a:solidFill>
                    <a:latin typeface="Calibri" panose="020F0502020204030204" pitchFamily="34" charset="0"/>
                  </a:rPr>
                  <a:t>m</a:t>
                </a:r>
                <a:r>
                  <a:rPr lang="en-US" sz="3400" b="0" baseline="-25000" dirty="0">
                    <a:solidFill>
                      <a:schemeClr val="accent4">
                        <a:lumMod val="10000"/>
                      </a:schemeClr>
                    </a:solidFill>
                    <a:latin typeface="Calibri" panose="020F0502020204030204" pitchFamily="34" charset="0"/>
                  </a:rPr>
                  <a:t>i</a:t>
                </a:r>
              </a:p>
              <a:p>
                <a:pPr eaLnBrk="1" hangingPunct="1">
                  <a:spcBef>
                    <a:spcPct val="20000"/>
                  </a:spcBef>
                  <a:defRPr/>
                </a:pPr>
                <a:r>
                  <a:rPr lang="en-US" sz="900" b="0" dirty="0">
                    <a:solidFill>
                      <a:schemeClr val="accent4">
                        <a:lumMod val="10000"/>
                      </a:schemeClr>
                    </a:solidFill>
                    <a:latin typeface="Calibri" panose="020F0502020204030204" pitchFamily="34" charset="0"/>
                  </a:rPr>
                  <a:t> </a:t>
                </a:r>
                <a:r>
                  <a:rPr lang="en-US" sz="3400" b="0" dirty="0">
                    <a:solidFill>
                      <a:schemeClr val="accent4">
                        <a:lumMod val="10000"/>
                      </a:schemeClr>
                    </a:solidFill>
                    <a:latin typeface="Calibri" panose="020F0502020204030204" pitchFamily="34" charset="0"/>
                  </a:rPr>
                  <a:t>N </a:t>
                </a:r>
              </a:p>
            </p:txBody>
          </p:sp>
          <p:sp>
            <p:nvSpPr>
              <p:cNvPr id="16396" name="Line 9"/>
              <p:cNvSpPr>
                <a:spLocks noChangeShapeType="1"/>
              </p:cNvSpPr>
              <p:nvPr/>
            </p:nvSpPr>
            <p:spPr bwMode="auto">
              <a:xfrm>
                <a:off x="1167" y="3219"/>
                <a:ext cx="319" cy="0"/>
              </a:xfrm>
              <a:prstGeom prst="line">
                <a:avLst/>
              </a:prstGeom>
              <a:noFill/>
              <a:ln w="28575">
                <a:solidFill>
                  <a:schemeClr val="accent4">
                    <a:lumMod val="10000"/>
                  </a:schemeClr>
                </a:solidFill>
                <a:round/>
                <a:headEnd/>
                <a:tailEnd/>
              </a:ln>
              <a:effectLst/>
              <a:extLst>
                <a:ext uri="{909E8E84-426E-40DD-AFC4-6F175D3DCCD1}">
                  <a14:hiddenFill xmlns:a14="http://schemas.microsoft.com/office/drawing/2010/main">
                    <a:noFill/>
                  </a14:hiddenFill>
                </a:ext>
              </a:extLst>
            </p:spPr>
            <p:txBody>
              <a:bodyPr wrap="none" lIns="0" tIns="0" rIns="0" bIns="0" anchor="ctr">
                <a:spAutoFit/>
              </a:bodyPr>
              <a:lstStyle/>
              <a:p>
                <a:endParaRPr lang="en-US"/>
              </a:p>
            </p:txBody>
          </p:sp>
        </p:grpSp>
      </p:grpSp>
      <p:sp>
        <p:nvSpPr>
          <p:cNvPr id="8209" name="Text Box 17"/>
          <p:cNvSpPr txBox="1">
            <a:spLocks noChangeArrowheads="1"/>
          </p:cNvSpPr>
          <p:nvPr/>
        </p:nvSpPr>
        <p:spPr bwMode="auto">
          <a:xfrm>
            <a:off x="1627322" y="5834731"/>
            <a:ext cx="9065868" cy="738664"/>
          </a:xfrm>
          <a:prstGeom prst="rect">
            <a:avLst/>
          </a:prstGeom>
          <a:noFill/>
          <a:ln w="9525">
            <a:noFill/>
            <a:miter lim="800000"/>
            <a:headEnd/>
            <a:tailEnd/>
          </a:ln>
          <a:effectLst/>
        </p:spPr>
        <p:txBody>
          <a:bodyPr wrap="square" lIns="0" tIns="0" rIns="0" bIns="0">
            <a:spAutoFit/>
          </a:bodyPr>
          <a:lstStyle/>
          <a:p>
            <a:pPr eaLnBrk="1" hangingPunct="1">
              <a:spcBef>
                <a:spcPct val="50000"/>
              </a:spcBef>
              <a:defRPr/>
            </a:pPr>
            <a:r>
              <a:rPr lang="en-US" sz="2400" dirty="0">
                <a:solidFill>
                  <a:schemeClr val="bg1"/>
                </a:solidFill>
                <a:latin typeface="Ink Free" panose="03080402000500000000" pitchFamily="66" charset="0"/>
              </a:rPr>
              <a:t>estimate probability that outcome will be smaller than observation x</a:t>
            </a:r>
            <a:r>
              <a:rPr lang="en-US" sz="2400" baseline="-25000" dirty="0">
                <a:solidFill>
                  <a:schemeClr val="bg1"/>
                </a:solidFill>
                <a:latin typeface="Ink Free" panose="03080402000500000000" pitchFamily="66" charset="0"/>
              </a:rPr>
              <a:t>i</a:t>
            </a:r>
            <a:r>
              <a:rPr lang="en-US" sz="2400" dirty="0">
                <a:solidFill>
                  <a:schemeClr val="bg1"/>
                </a:solidFill>
                <a:latin typeface="Ink Free" panose="03080402000500000000" pitchFamily="66" charset="0"/>
              </a:rPr>
              <a:t> by the fraction of the observed sample that </a:t>
            </a:r>
            <a:r>
              <a:rPr lang="en-US" sz="2400" u="sng" dirty="0">
                <a:solidFill>
                  <a:schemeClr val="bg1"/>
                </a:solidFill>
                <a:latin typeface="Ink Free" panose="03080402000500000000" pitchFamily="66" charset="0"/>
              </a:rPr>
              <a:t>is</a:t>
            </a:r>
            <a:r>
              <a:rPr lang="en-US" sz="2400" dirty="0">
                <a:solidFill>
                  <a:schemeClr val="bg1"/>
                </a:solidFill>
                <a:latin typeface="Ink Free" panose="03080402000500000000" pitchFamily="66" charset="0"/>
              </a:rPr>
              <a:t> smaller</a:t>
            </a:r>
          </a:p>
        </p:txBody>
      </p:sp>
      <p:sp>
        <p:nvSpPr>
          <p:cNvPr id="11" name="Text Box 17"/>
          <p:cNvSpPr txBox="1">
            <a:spLocks noChangeArrowheads="1"/>
          </p:cNvSpPr>
          <p:nvPr/>
        </p:nvSpPr>
        <p:spPr bwMode="auto">
          <a:xfrm>
            <a:off x="2931971" y="1461349"/>
            <a:ext cx="3238500" cy="430887"/>
          </a:xfrm>
          <a:prstGeom prst="rect">
            <a:avLst/>
          </a:prstGeom>
          <a:noFill/>
          <a:ln w="9525">
            <a:noFill/>
            <a:miter lim="800000"/>
            <a:headEnd/>
            <a:tailEnd/>
          </a:ln>
          <a:effectLst/>
        </p:spPr>
        <p:txBody>
          <a:bodyPr lIns="0" tIns="0" rIns="0" bIns="0">
            <a:spAutoFit/>
          </a:bodyPr>
          <a:lstStyle/>
          <a:p>
            <a:pPr eaLnBrk="1" hangingPunct="1">
              <a:spcBef>
                <a:spcPct val="50000"/>
              </a:spcBef>
              <a:defRPr/>
            </a:pPr>
            <a:r>
              <a:rPr lang="en-US" sz="2800" dirty="0">
                <a:solidFill>
                  <a:srgbClr val="C00000"/>
                </a:solidFill>
                <a:latin typeface="Ink Free" panose="03080402000500000000" pitchFamily="66" charset="0"/>
              </a:rPr>
              <a:t>based on observation</a:t>
            </a:r>
          </a:p>
        </p:txBody>
      </p:sp>
      <p:cxnSp>
        <p:nvCxnSpPr>
          <p:cNvPr id="16392" name="Straight Arrow Connector 4"/>
          <p:cNvCxnSpPr>
            <a:cxnSpLocks noChangeShapeType="1"/>
          </p:cNvCxnSpPr>
          <p:nvPr/>
        </p:nvCxnSpPr>
        <p:spPr bwMode="auto">
          <a:xfrm flipV="1">
            <a:off x="2194719" y="1742950"/>
            <a:ext cx="624051" cy="285922"/>
          </a:xfrm>
          <a:prstGeom prst="straightConnector1">
            <a:avLst/>
          </a:prstGeom>
          <a:noFill/>
          <a:ln w="28575"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13" name="Text Box 17">
            <a:extLst>
              <a:ext uri="{FF2B5EF4-FFF2-40B4-BE49-F238E27FC236}">
                <a16:creationId xmlns:a16="http://schemas.microsoft.com/office/drawing/2014/main" id="{5A829F08-6212-4670-9861-B4C48EEF2106}"/>
              </a:ext>
            </a:extLst>
          </p:cNvPr>
          <p:cNvSpPr txBox="1">
            <a:spLocks noChangeArrowheads="1"/>
          </p:cNvSpPr>
          <p:nvPr/>
        </p:nvSpPr>
        <p:spPr bwMode="auto">
          <a:xfrm>
            <a:off x="548184" y="4388795"/>
            <a:ext cx="1422085" cy="1107996"/>
          </a:xfrm>
          <a:prstGeom prst="rect">
            <a:avLst/>
          </a:prstGeom>
          <a:noFill/>
          <a:ln w="9525">
            <a:noFill/>
            <a:miter lim="800000"/>
            <a:headEnd/>
            <a:tailEnd/>
          </a:ln>
          <a:effectLst/>
        </p:spPr>
        <p:txBody>
          <a:bodyPr wrap="square" lIns="0" tIns="0" rIns="0" bIns="0">
            <a:spAutoFit/>
          </a:bodyPr>
          <a:lstStyle/>
          <a:p>
            <a:pPr eaLnBrk="1" hangingPunct="1">
              <a:spcBef>
                <a:spcPct val="50000"/>
              </a:spcBef>
              <a:defRPr/>
            </a:pPr>
            <a:r>
              <a:rPr lang="en-US" sz="2400" dirty="0">
                <a:solidFill>
                  <a:srgbClr val="00B050"/>
                </a:solidFill>
                <a:latin typeface="Ink Free" panose="03080402000500000000" pitchFamily="66" charset="0"/>
              </a:rPr>
              <a:t>i.e., relative frequency</a:t>
            </a:r>
          </a:p>
        </p:txBody>
      </p:sp>
      <p:sp>
        <p:nvSpPr>
          <p:cNvPr id="15" name="Slide Number Placeholder 1">
            <a:extLst>
              <a:ext uri="{FF2B5EF4-FFF2-40B4-BE49-F238E27FC236}">
                <a16:creationId xmlns:a16="http://schemas.microsoft.com/office/drawing/2014/main" id="{FA19E694-DA86-4A61-BF25-3183F61A441C}"/>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10</a:t>
            </a:fld>
            <a:endParaRPr lang="en-US" altLang="en-US"/>
          </a:p>
        </p:txBody>
      </p:sp>
      <p:sp>
        <p:nvSpPr>
          <p:cNvPr id="3" name="TextBox 2">
            <a:extLst>
              <a:ext uri="{FF2B5EF4-FFF2-40B4-BE49-F238E27FC236}">
                <a16:creationId xmlns:a16="http://schemas.microsoft.com/office/drawing/2014/main" id="{4D3C06D3-6FAF-87CD-D24A-892013EB6318}"/>
              </a:ext>
            </a:extLst>
          </p:cNvPr>
          <p:cNvSpPr txBox="1"/>
          <p:nvPr/>
        </p:nvSpPr>
        <p:spPr>
          <a:xfrm>
            <a:off x="9899780" y="2884229"/>
            <a:ext cx="2052523" cy="1569660"/>
          </a:xfrm>
          <a:prstGeom prst="rect">
            <a:avLst/>
          </a:prstGeom>
          <a:noFill/>
        </p:spPr>
        <p:txBody>
          <a:bodyPr wrap="square" rtlCol="0">
            <a:spAutoFit/>
          </a:bodyPr>
          <a:lstStyle/>
          <a:p>
            <a:pPr algn="ctr"/>
            <a:r>
              <a:rPr lang="en-US" sz="3200" dirty="0">
                <a:solidFill>
                  <a:srgbClr val="FFC000"/>
                </a:solidFill>
                <a:effectLst/>
                <a:latin typeface="Calibri" panose="020F0502020204030204" pitchFamily="34" charset="0"/>
                <a:cs typeface="Calibri" panose="020F0502020204030204" pitchFamily="34" charset="0"/>
              </a:rPr>
              <a:t>Review from Intro Lecture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0564" name="Group 452"/>
          <p:cNvGraphicFramePr>
            <a:graphicFrameLocks noGrp="1"/>
          </p:cNvGraphicFramePr>
          <p:nvPr>
            <p:ph sz="half" idx="2"/>
            <p:extLst>
              <p:ext uri="{D42A27DB-BD31-4B8C-83A1-F6EECF244321}">
                <p14:modId xmlns:p14="http://schemas.microsoft.com/office/powerpoint/2010/main" val="4191340384"/>
              </p:ext>
            </p:extLst>
          </p:nvPr>
        </p:nvGraphicFramePr>
        <p:xfrm>
          <a:off x="5087938" y="1909763"/>
          <a:ext cx="5791871" cy="4248150"/>
        </p:xfrm>
        <a:graphic>
          <a:graphicData uri="http://schemas.openxmlformats.org/drawingml/2006/table">
            <a:tbl>
              <a:tblPr/>
              <a:tblGrid>
                <a:gridCol w="490879">
                  <a:extLst>
                    <a:ext uri="{9D8B030D-6E8A-4147-A177-3AD203B41FA5}">
                      <a16:colId xmlns:a16="http://schemas.microsoft.com/office/drawing/2014/main" val="20000"/>
                    </a:ext>
                  </a:extLst>
                </a:gridCol>
                <a:gridCol w="533196">
                  <a:extLst>
                    <a:ext uri="{9D8B030D-6E8A-4147-A177-3AD203B41FA5}">
                      <a16:colId xmlns:a16="http://schemas.microsoft.com/office/drawing/2014/main" val="20001"/>
                    </a:ext>
                  </a:extLst>
                </a:gridCol>
                <a:gridCol w="660354">
                  <a:extLst>
                    <a:ext uri="{9D8B030D-6E8A-4147-A177-3AD203B41FA5}">
                      <a16:colId xmlns:a16="http://schemas.microsoft.com/office/drawing/2014/main" val="20002"/>
                    </a:ext>
                  </a:extLst>
                </a:gridCol>
                <a:gridCol w="945846">
                  <a:extLst>
                    <a:ext uri="{9D8B030D-6E8A-4147-A177-3AD203B41FA5}">
                      <a16:colId xmlns:a16="http://schemas.microsoft.com/office/drawing/2014/main" val="20003"/>
                    </a:ext>
                  </a:extLst>
                </a:gridCol>
                <a:gridCol w="531320">
                  <a:extLst>
                    <a:ext uri="{9D8B030D-6E8A-4147-A177-3AD203B41FA5}">
                      <a16:colId xmlns:a16="http://schemas.microsoft.com/office/drawing/2014/main" val="1458821512"/>
                    </a:ext>
                  </a:extLst>
                </a:gridCol>
                <a:gridCol w="531320">
                  <a:extLst>
                    <a:ext uri="{9D8B030D-6E8A-4147-A177-3AD203B41FA5}">
                      <a16:colId xmlns:a16="http://schemas.microsoft.com/office/drawing/2014/main" val="20004"/>
                    </a:ext>
                  </a:extLst>
                </a:gridCol>
                <a:gridCol w="539544">
                  <a:extLst>
                    <a:ext uri="{9D8B030D-6E8A-4147-A177-3AD203B41FA5}">
                      <a16:colId xmlns:a16="http://schemas.microsoft.com/office/drawing/2014/main" val="20005"/>
                    </a:ext>
                  </a:extLst>
                </a:gridCol>
                <a:gridCol w="605342">
                  <a:extLst>
                    <a:ext uri="{9D8B030D-6E8A-4147-A177-3AD203B41FA5}">
                      <a16:colId xmlns:a16="http://schemas.microsoft.com/office/drawing/2014/main" val="20006"/>
                    </a:ext>
                  </a:extLst>
                </a:gridCol>
                <a:gridCol w="954070">
                  <a:extLst>
                    <a:ext uri="{9D8B030D-6E8A-4147-A177-3AD203B41FA5}">
                      <a16:colId xmlns:a16="http://schemas.microsoft.com/office/drawing/2014/main" val="20007"/>
                    </a:ext>
                  </a:extLst>
                </a:gridCol>
              </a:tblGrid>
              <a:tr h="47093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a:ln>
                          <a:noFill/>
                        </a:ln>
                        <a:solidFill>
                          <a:schemeClr val="accent4">
                            <a:lumMod val="10000"/>
                          </a:schemeClr>
                        </a:solidFill>
                        <a:effectLst/>
                        <a:latin typeface="Calibri" panose="020F050202020403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accent4">
                              <a:lumMod val="10000"/>
                            </a:schemeClr>
                          </a:solidFill>
                          <a:effectLst/>
                          <a:latin typeface="Calibri" panose="020F0502020204030204" pitchFamily="34" charset="0"/>
                        </a:rPr>
                        <a:t>Year</a:t>
                      </a:r>
                    </a:p>
                  </a:txBody>
                  <a:tcPr marL="0" marR="0" marT="0" marB="0" horzOverflow="overflow">
                    <a:lnL cap="flat">
                      <a:noFill/>
                    </a:lnL>
                    <a:lnR>
                      <a:noFill/>
                    </a:lnR>
                    <a:lnT cap="flat">
                      <a:noFill/>
                    </a:lnT>
                    <a:lnB w="1905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a:ln>
                          <a:noFill/>
                        </a:ln>
                        <a:solidFill>
                          <a:schemeClr val="accent4">
                            <a:lumMod val="10000"/>
                          </a:schemeClr>
                        </a:solidFill>
                        <a:effectLst/>
                        <a:latin typeface="Calibri" panose="020F050202020403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accent4">
                              <a:lumMod val="10000"/>
                            </a:schemeClr>
                          </a:solidFill>
                          <a:effectLst/>
                          <a:latin typeface="Calibri" panose="020F0502020204030204" pitchFamily="34" charset="0"/>
                        </a:rPr>
                        <a:t>Rank</a:t>
                      </a:r>
                    </a:p>
                  </a:txBody>
                  <a:tcPr marL="0" marR="0" marT="0" marB="0" horzOverflow="overflow">
                    <a:lnL>
                      <a:noFill/>
                    </a:lnL>
                    <a:lnR>
                      <a:noFill/>
                    </a:lnR>
                    <a:lnT cap="flat">
                      <a:noFill/>
                    </a:lnT>
                    <a:lnB w="1905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a:ln>
                          <a:noFill/>
                        </a:ln>
                        <a:solidFill>
                          <a:schemeClr val="accent4">
                            <a:lumMod val="10000"/>
                          </a:schemeClr>
                        </a:solidFill>
                        <a:effectLst/>
                        <a:latin typeface="Calibri" panose="020F050202020403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accent4">
                              <a:lumMod val="10000"/>
                            </a:schemeClr>
                          </a:solidFill>
                          <a:effectLst/>
                          <a:latin typeface="Calibri" panose="020F0502020204030204" pitchFamily="34" charset="0"/>
                        </a:rPr>
                        <a:t>Flow</a:t>
                      </a:r>
                    </a:p>
                  </a:txBody>
                  <a:tcPr marL="0" marR="0" marT="0" marB="0" horzOverflow="overflow">
                    <a:lnL>
                      <a:noFill/>
                    </a:lnL>
                    <a:lnR>
                      <a:noFill/>
                    </a:lnR>
                    <a:lnT cap="flat">
                      <a:noFill/>
                    </a:lnT>
                    <a:lnB w="1905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accent4">
                              <a:lumMod val="10000"/>
                            </a:schemeClr>
                          </a:solidFill>
                          <a:effectLst/>
                          <a:latin typeface="Calibri" panose="020F0502020204030204" pitchFamily="34" charset="0"/>
                        </a:rPr>
                        <a:t>Non-</a:t>
                      </a:r>
                      <a:r>
                        <a:rPr kumimoji="0" lang="en-US" sz="1400" b="1" i="0" u="none" strike="noStrike" cap="none" normalizeH="0" baseline="0" dirty="0" err="1">
                          <a:ln>
                            <a:noFill/>
                          </a:ln>
                          <a:solidFill>
                            <a:schemeClr val="accent4">
                              <a:lumMod val="10000"/>
                            </a:schemeClr>
                          </a:solidFill>
                          <a:effectLst/>
                          <a:latin typeface="Calibri" panose="020F0502020204030204" pitchFamily="34" charset="0"/>
                        </a:rPr>
                        <a:t>Excdnc</a:t>
                      </a:r>
                      <a:r>
                        <a:rPr kumimoji="0" lang="en-US" sz="1400" b="1" i="0" u="none" strike="noStrike" cap="none" normalizeH="0" baseline="0" dirty="0">
                          <a:ln>
                            <a:noFill/>
                          </a:ln>
                          <a:solidFill>
                            <a:schemeClr val="accent4">
                              <a:lumMod val="10000"/>
                            </a:schemeClr>
                          </a:solidFill>
                          <a:effectLst/>
                          <a:latin typeface="Calibri" panose="020F0502020204030204" pitchFamily="34" charset="0"/>
                        </a:rPr>
                        <a:t> Probability</a:t>
                      </a:r>
                    </a:p>
                  </a:txBody>
                  <a:tcPr marL="0" marR="0" marT="0" marB="0" horzOverflow="overflow">
                    <a:lnL>
                      <a:noFill/>
                    </a:lnL>
                    <a:lnR>
                      <a:noFill/>
                    </a:lnR>
                    <a:lnT cap="flat">
                      <a:noFill/>
                    </a:lnT>
                    <a:lnB w="1905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a:ln>
                          <a:noFill/>
                        </a:ln>
                        <a:solidFill>
                          <a:schemeClr val="accent4">
                            <a:lumMod val="10000"/>
                          </a:schemeClr>
                        </a:solidFill>
                        <a:effectLst/>
                        <a:latin typeface="Calibri" panose="020F0502020204030204" pitchFamily="34" charset="0"/>
                      </a:endParaRPr>
                    </a:p>
                  </a:txBody>
                  <a:tcPr marL="0" marR="0" marT="0" marB="0"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a:ln>
                          <a:noFill/>
                        </a:ln>
                        <a:solidFill>
                          <a:schemeClr val="accent4">
                            <a:lumMod val="10000"/>
                          </a:schemeClr>
                        </a:solidFill>
                        <a:effectLst/>
                        <a:latin typeface="Calibri" panose="020F050202020403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accent4">
                              <a:lumMod val="10000"/>
                            </a:schemeClr>
                          </a:solidFill>
                          <a:effectLst/>
                          <a:latin typeface="Calibri" panose="020F0502020204030204" pitchFamily="34" charset="0"/>
                        </a:rPr>
                        <a:t>Year</a:t>
                      </a:r>
                    </a:p>
                  </a:txBody>
                  <a:tcPr marL="0" marR="0" marT="0" marB="0" horzOverflow="overflow">
                    <a:lnL>
                      <a:noFill/>
                    </a:lnL>
                    <a:lnR>
                      <a:noFill/>
                    </a:lnR>
                    <a:lnT cap="flat">
                      <a:noFill/>
                    </a:lnT>
                    <a:lnB w="1905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a:ln>
                          <a:noFill/>
                        </a:ln>
                        <a:solidFill>
                          <a:schemeClr val="accent4">
                            <a:lumMod val="10000"/>
                          </a:schemeClr>
                        </a:solidFill>
                        <a:effectLst/>
                        <a:latin typeface="Calibri" panose="020F050202020403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accent4">
                              <a:lumMod val="10000"/>
                            </a:schemeClr>
                          </a:solidFill>
                          <a:effectLst/>
                          <a:latin typeface="Calibri" panose="020F0502020204030204" pitchFamily="34" charset="0"/>
                        </a:rPr>
                        <a:t>Rank</a:t>
                      </a:r>
                    </a:p>
                  </a:txBody>
                  <a:tcPr marL="0" marR="0" marT="0" marB="0" horzOverflow="overflow">
                    <a:lnL>
                      <a:noFill/>
                    </a:lnL>
                    <a:lnR>
                      <a:noFill/>
                    </a:lnR>
                    <a:lnT cap="flat">
                      <a:noFill/>
                    </a:lnT>
                    <a:lnB w="1905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a:ln>
                          <a:noFill/>
                        </a:ln>
                        <a:solidFill>
                          <a:schemeClr val="accent4">
                            <a:lumMod val="10000"/>
                          </a:schemeClr>
                        </a:solidFill>
                        <a:effectLst/>
                        <a:latin typeface="Calibri" panose="020F050202020403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accent4">
                              <a:lumMod val="10000"/>
                            </a:schemeClr>
                          </a:solidFill>
                          <a:effectLst/>
                          <a:latin typeface="Calibri" panose="020F0502020204030204" pitchFamily="34" charset="0"/>
                        </a:rPr>
                        <a:t>Flow</a:t>
                      </a:r>
                    </a:p>
                  </a:txBody>
                  <a:tcPr marL="0" marR="0" marT="0" marB="0" horzOverflow="overflow">
                    <a:lnL>
                      <a:noFill/>
                    </a:lnL>
                    <a:lnR>
                      <a:noFill/>
                    </a:lnR>
                    <a:lnT cap="flat">
                      <a:noFill/>
                    </a:lnT>
                    <a:lnB w="1905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accent4">
                              <a:lumMod val="10000"/>
                            </a:schemeClr>
                          </a:solidFill>
                          <a:effectLst/>
                          <a:latin typeface="Calibri" panose="020F0502020204030204" pitchFamily="34" charset="0"/>
                        </a:rPr>
                        <a:t>Non-</a:t>
                      </a:r>
                      <a:r>
                        <a:rPr kumimoji="0" lang="en-US" sz="1400" b="1" i="0" u="none" strike="noStrike" cap="none" normalizeH="0" baseline="0" dirty="0" err="1">
                          <a:ln>
                            <a:noFill/>
                          </a:ln>
                          <a:solidFill>
                            <a:schemeClr val="accent4">
                              <a:lumMod val="10000"/>
                            </a:schemeClr>
                          </a:solidFill>
                          <a:effectLst/>
                          <a:latin typeface="Calibri" panose="020F0502020204030204" pitchFamily="34" charset="0"/>
                        </a:rPr>
                        <a:t>Excdnc</a:t>
                      </a:r>
                      <a:r>
                        <a:rPr kumimoji="0" lang="en-US" sz="1400" b="1" i="0" u="none" strike="noStrike" cap="none" normalizeH="0" baseline="0" dirty="0">
                          <a:ln>
                            <a:noFill/>
                          </a:ln>
                          <a:solidFill>
                            <a:schemeClr val="accent4">
                              <a:lumMod val="10000"/>
                            </a:schemeClr>
                          </a:solidFill>
                          <a:effectLst/>
                          <a:latin typeface="Calibri" panose="020F0502020204030204" pitchFamily="34" charset="0"/>
                        </a:rPr>
                        <a:t> Probability</a:t>
                      </a:r>
                    </a:p>
                  </a:txBody>
                  <a:tcPr marL="0" marR="0" marT="0" marB="0" horzOverflow="overflow">
                    <a:lnL>
                      <a:noFill/>
                    </a:lnL>
                    <a:lnR cap="flat">
                      <a:noFill/>
                    </a:lnR>
                    <a:lnT cap="flat">
                      <a:noFill/>
                    </a:lnT>
                    <a:lnB w="1905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69801">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1997</a:t>
                      </a:r>
                    </a:p>
                  </a:txBody>
                  <a:tcPr marL="0" marR="0" marT="0" marB="0" anchor="b">
                    <a:lnL cap="flat">
                      <a:noFill/>
                    </a:lnL>
                    <a:lnR>
                      <a:noFill/>
                    </a:lnR>
                    <a:lnT w="1905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108</a:t>
                      </a:r>
                    </a:p>
                  </a:txBody>
                  <a:tcPr marL="0" marR="0" marT="0" marB="0" anchor="b">
                    <a:lnL>
                      <a:noFill/>
                    </a:lnL>
                    <a:lnR>
                      <a:noFill/>
                    </a:lnR>
                    <a:lnT w="1905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252431</a:t>
                      </a:r>
                    </a:p>
                  </a:txBody>
                  <a:tcPr marL="0" marR="0" marT="0" marB="0" anchor="b">
                    <a:lnL>
                      <a:noFill/>
                    </a:lnL>
                    <a:lnR>
                      <a:noFill/>
                    </a:lnR>
                    <a:lnT w="1905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0.99</a:t>
                      </a:r>
                    </a:p>
                  </a:txBody>
                  <a:tcPr marL="0" marR="0" marT="0" marB="0" anchor="b">
                    <a:lnL>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algn="ctr" fontAlgn="b"/>
                      <a:endParaRPr lang="en-US" sz="1400" b="1" i="0" u="none" strike="noStrike" dirty="0">
                        <a:solidFill>
                          <a:schemeClr val="accent4">
                            <a:lumMod val="10000"/>
                          </a:schemeClr>
                        </a:solidFill>
                        <a:effectLst/>
                        <a:latin typeface="Calibri" panose="020F0502020204030204" pitchFamily="34" charset="0"/>
                      </a:endParaRPr>
                    </a:p>
                  </a:txBody>
                  <a:tcPr marL="0" marR="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1955</a:t>
                      </a:r>
                    </a:p>
                  </a:txBody>
                  <a:tcPr marL="0" marR="0" marT="0" marB="0" anchor="b">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14</a:t>
                      </a:r>
                    </a:p>
                  </a:txBody>
                  <a:tcPr marL="7620" marR="7620" marT="7620" marB="0" anchor="b">
                    <a:lnL>
                      <a:noFill/>
                    </a:lnL>
                    <a:lnR>
                      <a:noFill/>
                    </a:lnR>
                    <a:lnT w="1905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10528</a:t>
                      </a:r>
                    </a:p>
                  </a:txBody>
                  <a:tcPr marL="0" marR="0" marT="0" marB="0" anchor="b">
                    <a:lnL>
                      <a:noFill/>
                    </a:lnL>
                    <a:lnR>
                      <a:noFill/>
                    </a:lnR>
                    <a:lnT w="1905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0.13</a:t>
                      </a:r>
                    </a:p>
                  </a:txBody>
                  <a:tcPr marL="0" marR="0" marT="0" marB="0" anchor="b">
                    <a:lnL>
                      <a:noFill/>
                    </a:lnL>
                    <a:lnR cap="flat">
                      <a:noFill/>
                    </a:lnR>
                    <a:lnT w="19050" cap="flat" cmpd="sng" algn="ctr">
                      <a:solidFill>
                        <a:schemeClr val="bg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269801">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1955</a:t>
                      </a:r>
                    </a:p>
                  </a:txBody>
                  <a:tcPr marL="0" marR="0" marT="0" marB="0" anchor="b">
                    <a:lnL cap="flat">
                      <a:noFill/>
                    </a:lnL>
                    <a:lnR>
                      <a:noFill/>
                    </a:lnR>
                    <a:lnT w="19050" cap="flat" cmpd="sng" algn="ctr">
                      <a:noFill/>
                      <a:prstDash val="solid"/>
                      <a:round/>
                      <a:headEnd type="none" w="med" len="med"/>
                      <a:tailEnd type="none" w="med" len="med"/>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107</a:t>
                      </a:r>
                    </a:p>
                  </a:txBody>
                  <a:tcPr marL="0" marR="0" marT="0" marB="0" anchor="b">
                    <a:lnL>
                      <a:noFill/>
                    </a:lnL>
                    <a:lnR>
                      <a:noFill/>
                    </a:lnR>
                    <a:lnT w="19050" cap="flat" cmpd="sng" algn="ctr">
                      <a:noFill/>
                      <a:prstDash val="solid"/>
                      <a:round/>
                      <a:headEnd type="none" w="med" len="med"/>
                      <a:tailEnd type="none" w="med" len="med"/>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189073</a:t>
                      </a:r>
                    </a:p>
                  </a:txBody>
                  <a:tcPr marL="0" marR="0" marT="0" marB="0" anchor="b">
                    <a:lnL>
                      <a:noFill/>
                    </a:lnL>
                    <a:lnR>
                      <a:noFill/>
                    </a:lnR>
                    <a:lnT w="19050" cap="flat" cmpd="sng" algn="ctr">
                      <a:noFill/>
                      <a:prstDash val="solid"/>
                      <a:round/>
                      <a:headEnd type="none" w="med" len="med"/>
                      <a:tailEnd type="none" w="med" len="med"/>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0.98</a:t>
                      </a:r>
                    </a:p>
                  </a:txBody>
                  <a:tcPr marL="0" marR="0" marT="0" marB="0" anchor="b">
                    <a:lnL>
                      <a:noFill/>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a:noFill/>
                    </a:lnB>
                    <a:lnTlToBr>
                      <a:noFill/>
                    </a:lnTlToBr>
                    <a:lnBlToTr>
                      <a:noFill/>
                    </a:lnBlToTr>
                    <a:noFill/>
                  </a:tcPr>
                </a:tc>
                <a:tc>
                  <a:txBody>
                    <a:bodyPr/>
                    <a:lstStyle/>
                    <a:p>
                      <a:pPr algn="ctr" fontAlgn="b"/>
                      <a:endParaRPr lang="en-US" sz="1400" b="1" i="0" u="none" strike="noStrike" dirty="0">
                        <a:solidFill>
                          <a:schemeClr val="accent4">
                            <a:lumMod val="10000"/>
                          </a:schemeClr>
                        </a:solidFill>
                        <a:effectLst/>
                        <a:latin typeface="Calibri" panose="020F0502020204030204" pitchFamily="34" charset="0"/>
                      </a:endParaRPr>
                    </a:p>
                  </a:txBody>
                  <a:tcPr marL="0" marR="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1975</a:t>
                      </a:r>
                    </a:p>
                  </a:txBody>
                  <a:tcPr marL="0" marR="0" marT="0" marB="0" anchor="b">
                    <a:lnL w="19050" cap="flat" cmpd="sng" algn="ctr">
                      <a:solidFill>
                        <a:schemeClr val="bg1"/>
                      </a:solidFill>
                      <a:prstDash val="solid"/>
                      <a:round/>
                      <a:headEnd type="none" w="med" len="med"/>
                      <a:tailEnd type="none" w="med" len="med"/>
                    </a:lnL>
                    <a:lnR>
                      <a:noFill/>
                    </a:lnR>
                    <a:lnT w="19050" cap="flat" cmpd="sng" algn="ctr">
                      <a:noFill/>
                      <a:prstDash val="solid"/>
                      <a:round/>
                      <a:headEnd type="none" w="med" len="med"/>
                      <a:tailEnd type="none" w="med" len="med"/>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13</a:t>
                      </a:r>
                    </a:p>
                  </a:txBody>
                  <a:tcPr marL="7620" marR="7620" marT="7620" marB="0" anchor="b">
                    <a:lnL>
                      <a:noFill/>
                    </a:lnL>
                    <a:lnR>
                      <a:noFill/>
                    </a:lnR>
                    <a:lnT w="19050" cap="flat" cmpd="sng" algn="ctr">
                      <a:noFill/>
                      <a:prstDash val="solid"/>
                      <a:round/>
                      <a:headEnd type="none" w="med" len="med"/>
                      <a:tailEnd type="none" w="med" len="med"/>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10389</a:t>
                      </a:r>
                    </a:p>
                  </a:txBody>
                  <a:tcPr marL="0" marR="0" marT="0" marB="0" anchor="b">
                    <a:lnL>
                      <a:noFill/>
                    </a:lnL>
                    <a:lnR>
                      <a:noFill/>
                    </a:lnR>
                    <a:lnT w="19050" cap="flat" cmpd="sng" algn="ctr">
                      <a:noFill/>
                      <a:prstDash val="solid"/>
                      <a:round/>
                      <a:headEnd type="none" w="med" len="med"/>
                      <a:tailEnd type="none" w="med" len="med"/>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0.12</a:t>
                      </a:r>
                    </a:p>
                  </a:txBody>
                  <a:tcPr marL="0" marR="0" marT="0" marB="0" anchor="b">
                    <a:lnL>
                      <a:noFill/>
                    </a:lnL>
                    <a:lnR cap="flat">
                      <a:noFill/>
                    </a:lnR>
                    <a:lnT w="19050" cap="flat" cmpd="sng" algn="ctr">
                      <a:no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2"/>
                  </a:ext>
                </a:extLst>
              </a:tr>
              <a:tr h="269801">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1964</a:t>
                      </a:r>
                    </a:p>
                  </a:txBody>
                  <a:tcPr marL="0" marR="0" marT="0" marB="0" anchor="b">
                    <a:lnL cap="flat">
                      <a:noFill/>
                    </a:lnL>
                    <a:lnR>
                      <a:noFill/>
                    </a:lnR>
                    <a:lnT w="19050" cap="flat" cmpd="sng" algn="ctr">
                      <a:noFill/>
                      <a:prstDash val="solid"/>
                      <a:round/>
                      <a:headEnd type="none" w="med" len="med"/>
                      <a:tailEnd type="none" w="med" len="med"/>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106</a:t>
                      </a:r>
                    </a:p>
                  </a:txBody>
                  <a:tcPr marL="0" marR="0" marT="0" marB="0" anchor="b">
                    <a:lnL>
                      <a:noFill/>
                    </a:lnL>
                    <a:lnR>
                      <a:noFill/>
                    </a:lnR>
                    <a:lnT w="19050" cap="flat" cmpd="sng" algn="ctr">
                      <a:noFill/>
                      <a:prstDash val="solid"/>
                      <a:round/>
                      <a:headEnd type="none" w="med" len="med"/>
                      <a:tailEnd type="none" w="med" len="med"/>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183242</a:t>
                      </a:r>
                    </a:p>
                  </a:txBody>
                  <a:tcPr marL="0" marR="0" marT="0" marB="0" anchor="b">
                    <a:lnL>
                      <a:noFill/>
                    </a:lnL>
                    <a:lnR>
                      <a:noFill/>
                    </a:lnR>
                    <a:lnT w="19050" cap="flat" cmpd="sng" algn="ctr">
                      <a:noFill/>
                      <a:prstDash val="solid"/>
                      <a:round/>
                      <a:headEnd type="none" w="med" len="med"/>
                      <a:tailEnd type="none" w="med" len="med"/>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0.97</a:t>
                      </a:r>
                    </a:p>
                  </a:txBody>
                  <a:tcPr marL="0" marR="0" marT="0" marB="0" anchor="b">
                    <a:lnL>
                      <a:noFill/>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a:noFill/>
                    </a:lnB>
                    <a:lnTlToBr>
                      <a:noFill/>
                    </a:lnTlToBr>
                    <a:lnBlToTr>
                      <a:noFill/>
                    </a:lnBlToTr>
                    <a:noFill/>
                  </a:tcPr>
                </a:tc>
                <a:tc>
                  <a:txBody>
                    <a:bodyPr/>
                    <a:lstStyle/>
                    <a:p>
                      <a:pPr algn="ctr" fontAlgn="b"/>
                      <a:endParaRPr lang="en-US" sz="1400" b="1" i="0" u="none" strike="noStrike" dirty="0">
                        <a:solidFill>
                          <a:schemeClr val="accent4">
                            <a:lumMod val="10000"/>
                          </a:schemeClr>
                        </a:solidFill>
                        <a:effectLst/>
                        <a:latin typeface="Calibri" panose="020F0502020204030204" pitchFamily="34" charset="0"/>
                      </a:endParaRPr>
                    </a:p>
                  </a:txBody>
                  <a:tcPr marL="0" marR="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1972</a:t>
                      </a:r>
                    </a:p>
                  </a:txBody>
                  <a:tcPr marL="0" marR="0" marT="0" marB="0" anchor="b">
                    <a:lnL w="19050" cap="flat" cmpd="sng" algn="ctr">
                      <a:solidFill>
                        <a:schemeClr val="bg1"/>
                      </a:solidFill>
                      <a:prstDash val="solid"/>
                      <a:round/>
                      <a:headEnd type="none" w="med" len="med"/>
                      <a:tailEnd type="none" w="med" len="med"/>
                    </a:lnL>
                    <a:lnR>
                      <a:noFill/>
                    </a:lnR>
                    <a:lnT w="19050" cap="flat" cmpd="sng" algn="ctr">
                      <a:noFill/>
                      <a:prstDash val="solid"/>
                      <a:round/>
                      <a:headEnd type="none" w="med" len="med"/>
                      <a:tailEnd type="none" w="med" len="med"/>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12</a:t>
                      </a:r>
                    </a:p>
                  </a:txBody>
                  <a:tcPr marL="7620" marR="7620" marT="7620" marB="0" anchor="b">
                    <a:lnL>
                      <a:noFill/>
                    </a:lnL>
                    <a:lnR>
                      <a:noFill/>
                    </a:lnR>
                    <a:lnT w="19050" cap="flat" cmpd="sng" algn="ctr">
                      <a:noFill/>
                      <a:prstDash val="solid"/>
                      <a:round/>
                      <a:headEnd type="none" w="med" len="med"/>
                      <a:tailEnd type="none" w="med" len="med"/>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10046</a:t>
                      </a:r>
                    </a:p>
                  </a:txBody>
                  <a:tcPr marL="0" marR="0" marT="0" marB="0" anchor="b">
                    <a:lnL>
                      <a:noFill/>
                    </a:lnL>
                    <a:lnR>
                      <a:noFill/>
                    </a:lnR>
                    <a:lnT w="19050" cap="flat" cmpd="sng" algn="ctr">
                      <a:noFill/>
                      <a:prstDash val="solid"/>
                      <a:round/>
                      <a:headEnd type="none" w="med" len="med"/>
                      <a:tailEnd type="none" w="med" len="med"/>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0.11</a:t>
                      </a:r>
                    </a:p>
                  </a:txBody>
                  <a:tcPr marL="0" marR="0" marT="0" marB="0" anchor="b">
                    <a:lnL>
                      <a:noFill/>
                    </a:lnL>
                    <a:lnR cap="flat">
                      <a:noFill/>
                    </a:lnR>
                    <a:lnT w="19050" cap="flat" cmpd="sng" algn="ctr">
                      <a:no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3"/>
                  </a:ext>
                </a:extLst>
              </a:tr>
              <a:tr h="269801">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1986</a:t>
                      </a:r>
                    </a:p>
                  </a:txBody>
                  <a:tcPr marL="0" marR="0" marT="0" marB="0" anchor="b">
                    <a:lnL cap="flat">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105</a:t>
                      </a:r>
                    </a:p>
                  </a:txBody>
                  <a:tcPr marL="0" marR="0" marT="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170960</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0.96</a:t>
                      </a:r>
                    </a:p>
                  </a:txBody>
                  <a:tcPr marL="0" marR="0" marT="0" marB="0" anchor="b">
                    <a:lnL>
                      <a:noFill/>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endParaRPr lang="en-US" sz="1400" b="1" i="0" u="none" strike="noStrike" dirty="0">
                        <a:solidFill>
                          <a:schemeClr val="accent4">
                            <a:lumMod val="10000"/>
                          </a:schemeClr>
                        </a:solidFill>
                        <a:effectLst/>
                        <a:latin typeface="Calibri" panose="020F0502020204030204" pitchFamily="34" charset="0"/>
                      </a:endParaRPr>
                    </a:p>
                  </a:txBody>
                  <a:tcPr marL="0" marR="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2008</a:t>
                      </a:r>
                    </a:p>
                  </a:txBody>
                  <a:tcPr marL="0" marR="0" marT="0" marB="0" anchor="b">
                    <a:lnL w="1905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11</a:t>
                      </a:r>
                    </a:p>
                  </a:txBody>
                  <a:tcPr marL="7620" marR="7620" marT="762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9150</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0.10</a:t>
                      </a:r>
                    </a:p>
                  </a:txBody>
                  <a:tcPr marL="0" marR="0" marT="0" marB="0" anchor="b">
                    <a:lnL>
                      <a:noFill/>
                    </a:lnL>
                    <a:lnR cap="flat">
                      <a:noFill/>
                    </a:lnR>
                    <a:lnT>
                      <a:noFill/>
                    </a:lnT>
                    <a:lnB>
                      <a:noFill/>
                    </a:lnB>
                    <a:lnTlToBr>
                      <a:noFill/>
                    </a:lnTlToBr>
                    <a:lnBlToTr>
                      <a:noFill/>
                    </a:lnBlToTr>
                    <a:noFill/>
                  </a:tcPr>
                </a:tc>
                <a:extLst>
                  <a:ext uri="{0D108BD9-81ED-4DB2-BD59-A6C34878D82A}">
                    <a16:rowId xmlns:a16="http://schemas.microsoft.com/office/drawing/2014/main" val="10004"/>
                  </a:ext>
                </a:extLst>
              </a:tr>
              <a:tr h="269801">
                <a:tc>
                  <a:txBody>
                    <a:bodyPr/>
                    <a:lstStyle/>
                    <a:p>
                      <a:pPr algn="ctr" fontAlgn="b"/>
                      <a:r>
                        <a:rPr lang="en-US" sz="1400" b="1" i="0" u="none" strike="noStrike" dirty="0">
                          <a:solidFill>
                            <a:schemeClr val="accent4">
                              <a:lumMod val="10000"/>
                            </a:schemeClr>
                          </a:solidFill>
                          <a:effectLst/>
                          <a:latin typeface="Calibri" panose="020F0502020204030204" pitchFamily="34" charset="0"/>
                        </a:rPr>
                        <a:t>2005</a:t>
                      </a:r>
                    </a:p>
                  </a:txBody>
                  <a:tcPr marL="0" marR="0" marT="0" marB="0" anchor="b">
                    <a:lnL cap="flat">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104</a:t>
                      </a:r>
                    </a:p>
                  </a:txBody>
                  <a:tcPr marL="0" marR="0" marT="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161731</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0.95</a:t>
                      </a:r>
                    </a:p>
                  </a:txBody>
                  <a:tcPr marL="0" marR="0" marT="0" marB="0" anchor="b">
                    <a:lnL>
                      <a:noFill/>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endParaRPr lang="en-US" sz="1400" b="1" i="0" u="none" strike="noStrike" dirty="0">
                        <a:solidFill>
                          <a:schemeClr val="accent4">
                            <a:lumMod val="10000"/>
                          </a:schemeClr>
                        </a:solidFill>
                        <a:effectLst/>
                        <a:latin typeface="Calibri" panose="020F0502020204030204" pitchFamily="34" charset="0"/>
                      </a:endParaRPr>
                    </a:p>
                  </a:txBody>
                  <a:tcPr marL="0" marR="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1966</a:t>
                      </a:r>
                    </a:p>
                  </a:txBody>
                  <a:tcPr marL="0" marR="0" marT="0" marB="0" anchor="b">
                    <a:lnL w="1905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10</a:t>
                      </a:r>
                    </a:p>
                  </a:txBody>
                  <a:tcPr marL="7620" marR="7620" marT="762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8659</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0.09</a:t>
                      </a:r>
                    </a:p>
                  </a:txBody>
                  <a:tcPr marL="0" marR="0" marT="0" marB="0" anchor="b">
                    <a:lnL>
                      <a:noFill/>
                    </a:lnL>
                    <a:lnR cap="flat">
                      <a:noFill/>
                    </a:lnR>
                    <a:lnT>
                      <a:noFill/>
                    </a:lnT>
                    <a:lnB>
                      <a:noFill/>
                    </a:lnB>
                    <a:lnTlToBr>
                      <a:noFill/>
                    </a:lnTlToBr>
                    <a:lnBlToTr>
                      <a:noFill/>
                    </a:lnBlToTr>
                    <a:noFill/>
                  </a:tcPr>
                </a:tc>
                <a:extLst>
                  <a:ext uri="{0D108BD9-81ED-4DB2-BD59-A6C34878D82A}">
                    <a16:rowId xmlns:a16="http://schemas.microsoft.com/office/drawing/2014/main" val="10005"/>
                  </a:ext>
                </a:extLst>
              </a:tr>
              <a:tr h="269801">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1963</a:t>
                      </a:r>
                    </a:p>
                  </a:txBody>
                  <a:tcPr marL="0" marR="0" marT="0" marB="0" anchor="b">
                    <a:lnL cap="flat">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103</a:t>
                      </a:r>
                    </a:p>
                  </a:txBody>
                  <a:tcPr marL="0" marR="0" marT="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152614</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0.94</a:t>
                      </a:r>
                    </a:p>
                  </a:txBody>
                  <a:tcPr marL="0" marR="0" marT="0" marB="0" anchor="b">
                    <a:lnL>
                      <a:noFill/>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endParaRPr lang="en-US" sz="1400" b="1" i="0" u="none" strike="noStrike" dirty="0">
                        <a:solidFill>
                          <a:schemeClr val="accent4">
                            <a:lumMod val="10000"/>
                          </a:schemeClr>
                        </a:solidFill>
                        <a:effectLst/>
                        <a:latin typeface="Calibri" panose="020F0502020204030204" pitchFamily="34" charset="0"/>
                      </a:endParaRPr>
                    </a:p>
                  </a:txBody>
                  <a:tcPr marL="0" marR="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1939</a:t>
                      </a:r>
                    </a:p>
                  </a:txBody>
                  <a:tcPr marL="0" marR="0" marT="0" marB="0" anchor="b">
                    <a:lnL w="1905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9</a:t>
                      </a:r>
                    </a:p>
                  </a:txBody>
                  <a:tcPr marL="7620" marR="7620" marT="762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8500</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0.08</a:t>
                      </a:r>
                    </a:p>
                  </a:txBody>
                  <a:tcPr marL="0" marR="0" marT="0" marB="0" anchor="b">
                    <a:lnL>
                      <a:noFill/>
                    </a:lnL>
                    <a:lnR cap="flat">
                      <a:noFill/>
                    </a:lnR>
                    <a:lnT>
                      <a:noFill/>
                    </a:lnT>
                    <a:lnB>
                      <a:noFill/>
                    </a:lnB>
                    <a:lnTlToBr>
                      <a:noFill/>
                    </a:lnTlToBr>
                    <a:lnBlToTr>
                      <a:noFill/>
                    </a:lnBlToTr>
                    <a:noFill/>
                  </a:tcPr>
                </a:tc>
                <a:extLst>
                  <a:ext uri="{0D108BD9-81ED-4DB2-BD59-A6C34878D82A}">
                    <a16:rowId xmlns:a16="http://schemas.microsoft.com/office/drawing/2014/main" val="10006"/>
                  </a:ext>
                </a:extLst>
              </a:tr>
              <a:tr h="269801">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1950</a:t>
                      </a:r>
                    </a:p>
                  </a:txBody>
                  <a:tcPr marL="0" marR="0" marT="0" marB="0" anchor="b">
                    <a:lnL cap="flat">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102</a:t>
                      </a:r>
                    </a:p>
                  </a:txBody>
                  <a:tcPr marL="0" marR="0" marT="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132000</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0.94</a:t>
                      </a:r>
                    </a:p>
                  </a:txBody>
                  <a:tcPr marL="0" marR="0" marT="0" marB="0" anchor="b">
                    <a:lnL>
                      <a:noFill/>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endParaRPr lang="en-US" sz="1400" b="1" i="0" u="none" strike="noStrike" dirty="0">
                        <a:solidFill>
                          <a:schemeClr val="accent4">
                            <a:lumMod val="10000"/>
                          </a:schemeClr>
                        </a:solidFill>
                        <a:effectLst/>
                        <a:latin typeface="Calibri" panose="020F0502020204030204" pitchFamily="34" charset="0"/>
                      </a:endParaRPr>
                    </a:p>
                  </a:txBody>
                  <a:tcPr marL="0" marR="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1907</a:t>
                      </a:r>
                    </a:p>
                  </a:txBody>
                  <a:tcPr marL="0" marR="0" marT="0" marB="0" anchor="b">
                    <a:lnL w="1905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8</a:t>
                      </a:r>
                    </a:p>
                  </a:txBody>
                  <a:tcPr marL="7620" marR="7620" marT="762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8460</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0.07</a:t>
                      </a:r>
                    </a:p>
                  </a:txBody>
                  <a:tcPr marL="0" marR="0" marT="0" marB="0" anchor="b">
                    <a:lnL>
                      <a:noFill/>
                    </a:lnL>
                    <a:lnR cap="flat">
                      <a:noFill/>
                    </a:lnR>
                    <a:lnT>
                      <a:noFill/>
                    </a:lnT>
                    <a:lnB>
                      <a:noFill/>
                    </a:lnB>
                    <a:lnTlToBr>
                      <a:noFill/>
                    </a:lnTlToBr>
                    <a:lnBlToTr>
                      <a:noFill/>
                    </a:lnBlToTr>
                    <a:noFill/>
                  </a:tcPr>
                </a:tc>
                <a:extLst>
                  <a:ext uri="{0D108BD9-81ED-4DB2-BD59-A6C34878D82A}">
                    <a16:rowId xmlns:a16="http://schemas.microsoft.com/office/drawing/2014/main" val="10007"/>
                  </a:ext>
                </a:extLst>
              </a:tr>
              <a:tr h="269801">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1980</a:t>
                      </a:r>
                    </a:p>
                  </a:txBody>
                  <a:tcPr marL="0" marR="0" marT="0" marB="0" anchor="b">
                    <a:lnL cap="flat">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101</a:t>
                      </a:r>
                    </a:p>
                  </a:txBody>
                  <a:tcPr marL="0" marR="0" marT="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124915</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0.93</a:t>
                      </a:r>
                    </a:p>
                  </a:txBody>
                  <a:tcPr marL="0" marR="0" marT="0" marB="0" anchor="b">
                    <a:lnL>
                      <a:noFill/>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endParaRPr lang="en-US" sz="1400" b="1" i="0" u="none" strike="noStrike" dirty="0">
                        <a:solidFill>
                          <a:schemeClr val="accent4">
                            <a:lumMod val="10000"/>
                          </a:schemeClr>
                        </a:solidFill>
                        <a:effectLst/>
                        <a:latin typeface="Calibri" panose="020F0502020204030204" pitchFamily="34" charset="0"/>
                      </a:endParaRPr>
                    </a:p>
                  </a:txBody>
                  <a:tcPr marL="0" marR="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2001</a:t>
                      </a:r>
                    </a:p>
                  </a:txBody>
                  <a:tcPr marL="0" marR="0" marT="0" marB="0" anchor="b">
                    <a:lnL w="1905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7</a:t>
                      </a:r>
                    </a:p>
                  </a:txBody>
                  <a:tcPr marL="7620" marR="7620" marT="762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8045</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0.06</a:t>
                      </a:r>
                    </a:p>
                  </a:txBody>
                  <a:tcPr marL="0" marR="0" marT="0" marB="0" anchor="b">
                    <a:lnL>
                      <a:noFill/>
                    </a:lnL>
                    <a:lnR cap="flat">
                      <a:noFill/>
                    </a:lnR>
                    <a:lnT>
                      <a:noFill/>
                    </a:lnT>
                    <a:lnB>
                      <a:noFill/>
                    </a:lnB>
                    <a:lnTlToBr>
                      <a:noFill/>
                    </a:lnTlToBr>
                    <a:lnBlToTr>
                      <a:noFill/>
                    </a:lnBlToTr>
                    <a:noFill/>
                  </a:tcPr>
                </a:tc>
                <a:extLst>
                  <a:ext uri="{0D108BD9-81ED-4DB2-BD59-A6C34878D82A}">
                    <a16:rowId xmlns:a16="http://schemas.microsoft.com/office/drawing/2014/main" val="10008"/>
                  </a:ext>
                </a:extLst>
              </a:tr>
              <a:tr h="269801">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1928</a:t>
                      </a:r>
                    </a:p>
                  </a:txBody>
                  <a:tcPr marL="0" marR="0" marT="0" marB="0" anchor="b">
                    <a:lnL cap="flat">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100</a:t>
                      </a:r>
                    </a:p>
                  </a:txBody>
                  <a:tcPr marL="0" marR="0" marT="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119000</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0.92</a:t>
                      </a:r>
                    </a:p>
                  </a:txBody>
                  <a:tcPr marL="0" marR="0" marT="0" marB="0" anchor="b">
                    <a:lnL>
                      <a:noFill/>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endParaRPr lang="en-US" sz="1400" b="1" i="0" u="none" strike="noStrike" dirty="0">
                        <a:solidFill>
                          <a:schemeClr val="accent4">
                            <a:lumMod val="10000"/>
                          </a:schemeClr>
                        </a:solidFill>
                        <a:effectLst/>
                        <a:latin typeface="Calibri" panose="020F0502020204030204" pitchFamily="34" charset="0"/>
                      </a:endParaRPr>
                    </a:p>
                  </a:txBody>
                  <a:tcPr marL="0" marR="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1931</a:t>
                      </a:r>
                    </a:p>
                  </a:txBody>
                  <a:tcPr marL="0" marR="0" marT="0" marB="0" anchor="b">
                    <a:lnL w="1905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6</a:t>
                      </a:r>
                    </a:p>
                  </a:txBody>
                  <a:tcPr marL="7620" marR="7620" marT="762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7920</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0.06</a:t>
                      </a:r>
                    </a:p>
                  </a:txBody>
                  <a:tcPr marL="0" marR="0" marT="0" marB="0" anchor="b">
                    <a:lnL>
                      <a:noFill/>
                    </a:lnL>
                    <a:lnR cap="flat">
                      <a:noFill/>
                    </a:lnR>
                    <a:lnT>
                      <a:noFill/>
                    </a:lnT>
                    <a:lnB>
                      <a:noFill/>
                    </a:lnB>
                    <a:lnTlToBr>
                      <a:noFill/>
                    </a:lnTlToBr>
                    <a:lnBlToTr>
                      <a:noFill/>
                    </a:lnBlToTr>
                    <a:noFill/>
                  </a:tcPr>
                </a:tc>
                <a:extLst>
                  <a:ext uri="{0D108BD9-81ED-4DB2-BD59-A6C34878D82A}">
                    <a16:rowId xmlns:a16="http://schemas.microsoft.com/office/drawing/2014/main" val="10009"/>
                  </a:ext>
                </a:extLst>
              </a:tr>
              <a:tr h="269801">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1982</a:t>
                      </a:r>
                    </a:p>
                  </a:txBody>
                  <a:tcPr marL="0" marR="0" marT="0" marB="0" anchor="b">
                    <a:lnL cap="flat">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99</a:t>
                      </a:r>
                    </a:p>
                  </a:txBody>
                  <a:tcPr marL="0" marR="0" marT="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113126</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0.91</a:t>
                      </a:r>
                    </a:p>
                  </a:txBody>
                  <a:tcPr marL="0" marR="0" marT="0" marB="0" anchor="b">
                    <a:lnL>
                      <a:noFill/>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endParaRPr lang="en-US" sz="1400" b="1" i="0" u="none" strike="noStrike" dirty="0">
                        <a:solidFill>
                          <a:schemeClr val="accent4">
                            <a:lumMod val="10000"/>
                          </a:schemeClr>
                        </a:solidFill>
                        <a:effectLst/>
                        <a:latin typeface="Calibri" panose="020F0502020204030204" pitchFamily="34" charset="0"/>
                      </a:endParaRPr>
                    </a:p>
                  </a:txBody>
                  <a:tcPr marL="0" marR="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1990</a:t>
                      </a:r>
                    </a:p>
                  </a:txBody>
                  <a:tcPr marL="0" marR="0" marT="0" marB="0" anchor="b">
                    <a:lnL w="1905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5</a:t>
                      </a:r>
                    </a:p>
                  </a:txBody>
                  <a:tcPr marL="7620" marR="7620" marT="762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7606</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0.05</a:t>
                      </a:r>
                    </a:p>
                  </a:txBody>
                  <a:tcPr marL="0" marR="0" marT="0" marB="0" anchor="b">
                    <a:lnL>
                      <a:noFill/>
                    </a:lnL>
                    <a:lnR cap="flat">
                      <a:noFill/>
                    </a:lnR>
                    <a:lnT>
                      <a:noFill/>
                    </a:lnT>
                    <a:lnB>
                      <a:noFill/>
                    </a:lnB>
                    <a:lnTlToBr>
                      <a:noFill/>
                    </a:lnTlToBr>
                    <a:lnBlToTr>
                      <a:noFill/>
                    </a:lnBlToTr>
                    <a:noFill/>
                  </a:tcPr>
                </a:tc>
                <a:extLst>
                  <a:ext uri="{0D108BD9-81ED-4DB2-BD59-A6C34878D82A}">
                    <a16:rowId xmlns:a16="http://schemas.microsoft.com/office/drawing/2014/main" val="10010"/>
                  </a:ext>
                </a:extLst>
              </a:tr>
              <a:tr h="269801">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1907</a:t>
                      </a:r>
                    </a:p>
                  </a:txBody>
                  <a:tcPr marL="0" marR="0" marT="0" marB="0" anchor="b">
                    <a:lnL cap="flat">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98</a:t>
                      </a:r>
                    </a:p>
                  </a:txBody>
                  <a:tcPr marL="0" marR="0" marT="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105000</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0.90</a:t>
                      </a:r>
                    </a:p>
                  </a:txBody>
                  <a:tcPr marL="0" marR="0" marT="0" marB="0" anchor="b">
                    <a:lnL>
                      <a:noFill/>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endParaRPr lang="en-US" sz="1400" b="1" i="0" u="none" strike="noStrike" dirty="0">
                        <a:solidFill>
                          <a:schemeClr val="accent4">
                            <a:lumMod val="10000"/>
                          </a:schemeClr>
                        </a:solidFill>
                        <a:effectLst/>
                        <a:latin typeface="Calibri" panose="020F0502020204030204" pitchFamily="34" charset="0"/>
                      </a:endParaRPr>
                    </a:p>
                  </a:txBody>
                  <a:tcPr marL="0" marR="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1961</a:t>
                      </a:r>
                    </a:p>
                  </a:txBody>
                  <a:tcPr marL="0" marR="0" marT="0" marB="0" anchor="b">
                    <a:lnL w="1905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4</a:t>
                      </a:r>
                    </a:p>
                  </a:txBody>
                  <a:tcPr marL="7620" marR="7620" marT="762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6914</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0.04</a:t>
                      </a:r>
                    </a:p>
                  </a:txBody>
                  <a:tcPr marL="0" marR="0" marT="0" marB="0" anchor="b">
                    <a:lnL>
                      <a:noFill/>
                    </a:lnL>
                    <a:lnR cap="flat">
                      <a:noFill/>
                    </a:lnR>
                    <a:lnT>
                      <a:noFill/>
                    </a:lnT>
                    <a:lnB>
                      <a:noFill/>
                    </a:lnB>
                    <a:lnTlToBr>
                      <a:noFill/>
                    </a:lnTlToBr>
                    <a:lnBlToTr>
                      <a:noFill/>
                    </a:lnBlToTr>
                    <a:noFill/>
                  </a:tcPr>
                </a:tc>
                <a:extLst>
                  <a:ext uri="{0D108BD9-81ED-4DB2-BD59-A6C34878D82A}">
                    <a16:rowId xmlns:a16="http://schemas.microsoft.com/office/drawing/2014/main" val="10011"/>
                  </a:ext>
                </a:extLst>
              </a:tr>
              <a:tr h="269801">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1909</a:t>
                      </a:r>
                    </a:p>
                  </a:txBody>
                  <a:tcPr marL="0" marR="0" marT="0" marB="0" anchor="b">
                    <a:lnL cap="flat">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97</a:t>
                      </a:r>
                    </a:p>
                  </a:txBody>
                  <a:tcPr marL="0" marR="0" marT="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98000</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0.89</a:t>
                      </a:r>
                    </a:p>
                  </a:txBody>
                  <a:tcPr marL="0" marR="0" marT="0" marB="0" anchor="b">
                    <a:lnL>
                      <a:noFill/>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endParaRPr lang="en-US" sz="1400" b="1" i="0" u="none" strike="noStrike" dirty="0">
                        <a:solidFill>
                          <a:schemeClr val="accent4">
                            <a:lumMod val="10000"/>
                          </a:schemeClr>
                        </a:solidFill>
                        <a:effectLst/>
                        <a:latin typeface="Calibri" panose="020F0502020204030204" pitchFamily="34" charset="0"/>
                      </a:endParaRPr>
                    </a:p>
                  </a:txBody>
                  <a:tcPr marL="0" marR="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1988</a:t>
                      </a:r>
                    </a:p>
                  </a:txBody>
                  <a:tcPr marL="0" marR="0" marT="0" marB="0" anchor="b">
                    <a:lnL w="1905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3</a:t>
                      </a:r>
                    </a:p>
                  </a:txBody>
                  <a:tcPr marL="7620" marR="7620" marT="762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5447</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0.03</a:t>
                      </a:r>
                    </a:p>
                  </a:txBody>
                  <a:tcPr marL="0" marR="0" marT="0" marB="0" anchor="b">
                    <a:lnL>
                      <a:noFill/>
                    </a:lnL>
                    <a:lnR cap="flat">
                      <a:noFill/>
                    </a:lnR>
                    <a:lnT>
                      <a:noFill/>
                    </a:lnT>
                    <a:lnB>
                      <a:noFill/>
                    </a:lnB>
                    <a:lnTlToBr>
                      <a:noFill/>
                    </a:lnTlToBr>
                    <a:lnBlToTr>
                      <a:noFill/>
                    </a:lnBlToTr>
                    <a:noFill/>
                  </a:tcPr>
                </a:tc>
                <a:extLst>
                  <a:ext uri="{0D108BD9-81ED-4DB2-BD59-A6C34878D82A}">
                    <a16:rowId xmlns:a16="http://schemas.microsoft.com/office/drawing/2014/main" val="10012"/>
                  </a:ext>
                </a:extLst>
              </a:tr>
              <a:tr h="269801">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1970</a:t>
                      </a:r>
                    </a:p>
                  </a:txBody>
                  <a:tcPr marL="0" marR="0" marT="0" marB="0" anchor="b">
                    <a:lnL cap="flat">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96</a:t>
                      </a:r>
                    </a:p>
                  </a:txBody>
                  <a:tcPr marL="0" marR="0" marT="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88316</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0.88</a:t>
                      </a:r>
                    </a:p>
                  </a:txBody>
                  <a:tcPr marL="0" marR="0" marT="0" marB="0" anchor="b">
                    <a:lnL>
                      <a:noFill/>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endParaRPr lang="en-US" sz="1400" b="1" i="0" u="none" strike="noStrike" dirty="0">
                        <a:solidFill>
                          <a:schemeClr val="accent4">
                            <a:lumMod val="10000"/>
                          </a:schemeClr>
                        </a:solidFill>
                        <a:effectLst/>
                        <a:latin typeface="Calibri" panose="020F0502020204030204" pitchFamily="34" charset="0"/>
                      </a:endParaRPr>
                    </a:p>
                  </a:txBody>
                  <a:tcPr marL="0" marR="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1994</a:t>
                      </a:r>
                    </a:p>
                  </a:txBody>
                  <a:tcPr marL="0" marR="0" marT="0" marB="0" anchor="b">
                    <a:lnL w="1905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2</a:t>
                      </a:r>
                    </a:p>
                  </a:txBody>
                  <a:tcPr marL="7620" marR="7620" marT="7620" marB="0" anchor="b">
                    <a:lnL>
                      <a:noFill/>
                    </a:lnL>
                    <a:lnR>
                      <a:noFill/>
                    </a:lnR>
                    <a:lnT>
                      <a:noFill/>
                    </a:lnT>
                    <a:lnB>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5009</a:t>
                      </a:r>
                    </a:p>
                  </a:txBody>
                  <a:tcPr marL="0" marR="0" marT="0" marB="0" anchor="b">
                    <a:lnL>
                      <a:noFill/>
                    </a:lnL>
                    <a:lnR>
                      <a:noFill/>
                    </a:lnR>
                    <a:lnT>
                      <a:noFill/>
                    </a:lnT>
                    <a:lnB>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0.02</a:t>
                      </a:r>
                    </a:p>
                  </a:txBody>
                  <a:tcPr marL="0" marR="0" marT="0" marB="0" anchor="b">
                    <a:lnL>
                      <a:noFill/>
                    </a:lnL>
                    <a:lnR cap="flat">
                      <a:noFill/>
                    </a:lnR>
                    <a:lnT>
                      <a:noFill/>
                    </a:lnT>
                    <a:lnB>
                      <a:noFill/>
                    </a:lnB>
                    <a:lnTlToBr>
                      <a:noFill/>
                    </a:lnTlToBr>
                    <a:lnBlToTr>
                      <a:noFill/>
                    </a:lnBlToTr>
                    <a:noFill/>
                  </a:tcPr>
                </a:tc>
                <a:extLst>
                  <a:ext uri="{0D108BD9-81ED-4DB2-BD59-A6C34878D82A}">
                    <a16:rowId xmlns:a16="http://schemas.microsoft.com/office/drawing/2014/main" val="10013"/>
                  </a:ext>
                </a:extLst>
              </a:tr>
              <a:tr h="269801">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1969</a:t>
                      </a:r>
                    </a:p>
                  </a:txBody>
                  <a:tcPr marL="0" marR="0" marT="0" marB="0" anchor="b">
                    <a:lnL cap="flat">
                      <a:noFill/>
                    </a:lnL>
                    <a:lnR>
                      <a:noFill/>
                    </a:lnR>
                    <a:lnT>
                      <a:noFill/>
                    </a:lnT>
                    <a:lnB cap="flat">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95</a:t>
                      </a:r>
                    </a:p>
                  </a:txBody>
                  <a:tcPr marL="0" marR="0" marT="0" marB="0" anchor="b">
                    <a:lnL>
                      <a:noFill/>
                    </a:lnL>
                    <a:lnR>
                      <a:noFill/>
                    </a:lnR>
                    <a:lnT>
                      <a:noFill/>
                    </a:lnT>
                    <a:lnB cap="flat">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83526</a:t>
                      </a:r>
                    </a:p>
                  </a:txBody>
                  <a:tcPr marL="0" marR="0" marT="0" marB="0" anchor="b">
                    <a:lnL>
                      <a:noFill/>
                    </a:lnL>
                    <a:lnR>
                      <a:noFill/>
                    </a:lnR>
                    <a:lnT>
                      <a:noFill/>
                    </a:lnT>
                    <a:lnB cap="flat">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0.87</a:t>
                      </a:r>
                    </a:p>
                  </a:txBody>
                  <a:tcPr marL="0" marR="0" marT="0" marB="0" anchor="b">
                    <a:lnL>
                      <a:noFill/>
                    </a:lnL>
                    <a:lnR w="19050" cap="flat" cmpd="sng" algn="ctr">
                      <a:solidFill>
                        <a:schemeClr val="bg1"/>
                      </a:solidFill>
                      <a:prstDash val="solid"/>
                      <a:round/>
                      <a:headEnd type="none" w="med" len="med"/>
                      <a:tailEnd type="none" w="med" len="med"/>
                    </a:lnR>
                    <a:lnT>
                      <a:noFill/>
                    </a:lnT>
                    <a:lnB cap="flat">
                      <a:noFill/>
                    </a:lnB>
                    <a:lnTlToBr>
                      <a:noFill/>
                    </a:lnTlToBr>
                    <a:lnBlToTr>
                      <a:noFill/>
                    </a:lnBlToTr>
                    <a:noFill/>
                  </a:tcPr>
                </a:tc>
                <a:tc>
                  <a:txBody>
                    <a:bodyPr/>
                    <a:lstStyle/>
                    <a:p>
                      <a:pPr algn="ctr" fontAlgn="b"/>
                      <a:endParaRPr lang="en-US" sz="1400" b="1" i="0" u="none" strike="noStrike" dirty="0">
                        <a:solidFill>
                          <a:schemeClr val="accent4">
                            <a:lumMod val="10000"/>
                          </a:schemeClr>
                        </a:solidFill>
                        <a:effectLst/>
                        <a:latin typeface="Calibri" panose="020F0502020204030204" pitchFamily="34" charset="0"/>
                      </a:endParaRPr>
                    </a:p>
                  </a:txBody>
                  <a:tcPr marL="0" marR="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a:noFill/>
                    </a:lnT>
                    <a:lnB cap="flat">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1977</a:t>
                      </a:r>
                    </a:p>
                  </a:txBody>
                  <a:tcPr marL="0" marR="0" marT="0" marB="0" anchor="b">
                    <a:lnL w="19050" cap="flat" cmpd="sng" algn="ctr">
                      <a:solidFill>
                        <a:schemeClr val="bg1"/>
                      </a:solidFill>
                      <a:prstDash val="solid"/>
                      <a:round/>
                      <a:headEnd type="none" w="med" len="med"/>
                      <a:tailEnd type="none" w="med" len="med"/>
                    </a:lnL>
                    <a:lnR>
                      <a:noFill/>
                    </a:lnR>
                    <a:lnT>
                      <a:noFill/>
                    </a:lnT>
                    <a:lnB cap="flat">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1</a:t>
                      </a:r>
                    </a:p>
                  </a:txBody>
                  <a:tcPr marL="7620" marR="7620" marT="7620" marB="0" anchor="b">
                    <a:lnL>
                      <a:noFill/>
                    </a:lnL>
                    <a:lnR>
                      <a:noFill/>
                    </a:lnR>
                    <a:lnT>
                      <a:noFill/>
                    </a:lnT>
                    <a:lnB cap="flat">
                      <a:noFill/>
                    </a:lnB>
                    <a:lnTlToBr>
                      <a:noFill/>
                    </a:lnTlToBr>
                    <a:lnBlToTr>
                      <a:noFill/>
                    </a:lnBlToTr>
                    <a:noFill/>
                  </a:tcPr>
                </a:tc>
                <a:tc>
                  <a:txBody>
                    <a:bodyPr/>
                    <a:lstStyle/>
                    <a:p>
                      <a:pPr algn="r" fontAlgn="b"/>
                      <a:r>
                        <a:rPr lang="en-US" sz="1400" b="1" i="0" u="none" strike="noStrike" dirty="0">
                          <a:solidFill>
                            <a:schemeClr val="accent4">
                              <a:lumMod val="10000"/>
                            </a:schemeClr>
                          </a:solidFill>
                          <a:effectLst/>
                          <a:latin typeface="Calibri" panose="020F0502020204030204" pitchFamily="34" charset="0"/>
                        </a:rPr>
                        <a:t>2359</a:t>
                      </a:r>
                    </a:p>
                  </a:txBody>
                  <a:tcPr marL="0" marR="0" marT="0" marB="0" anchor="b">
                    <a:lnL>
                      <a:noFill/>
                    </a:lnL>
                    <a:lnR>
                      <a:noFill/>
                    </a:lnR>
                    <a:lnT>
                      <a:noFill/>
                    </a:lnT>
                    <a:lnB cap="flat">
                      <a:noFill/>
                    </a:lnB>
                    <a:lnTlToBr>
                      <a:noFill/>
                    </a:lnTlToBr>
                    <a:lnBlToTr>
                      <a:noFill/>
                    </a:lnBlToTr>
                    <a:noFill/>
                  </a:tcPr>
                </a:tc>
                <a:tc>
                  <a:txBody>
                    <a:bodyPr/>
                    <a:lstStyle/>
                    <a:p>
                      <a:pPr algn="ctr" fontAlgn="b"/>
                      <a:r>
                        <a:rPr lang="en-US" sz="1400" b="1" i="0" u="none" strike="noStrike" dirty="0">
                          <a:solidFill>
                            <a:schemeClr val="accent4">
                              <a:lumMod val="10000"/>
                            </a:schemeClr>
                          </a:solidFill>
                          <a:effectLst/>
                          <a:latin typeface="Calibri" panose="020F0502020204030204" pitchFamily="34" charset="0"/>
                        </a:rPr>
                        <a:t>0.01</a:t>
                      </a:r>
                    </a:p>
                  </a:txBody>
                  <a:tcPr marL="0" marR="0" marT="0" marB="0" anchor="b">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14"/>
                  </a:ext>
                </a:extLst>
              </a:tr>
            </a:tbl>
          </a:graphicData>
        </a:graphic>
      </p:graphicFrame>
      <p:sp>
        <p:nvSpPr>
          <p:cNvPr id="17533" name="Line 3"/>
          <p:cNvSpPr>
            <a:spLocks noChangeShapeType="1"/>
          </p:cNvSpPr>
          <p:nvPr/>
        </p:nvSpPr>
        <p:spPr bwMode="auto">
          <a:xfrm>
            <a:off x="8878268" y="1638889"/>
            <a:ext cx="857250" cy="268288"/>
          </a:xfrm>
          <a:prstGeom prst="line">
            <a:avLst/>
          </a:prstGeom>
          <a:noFill/>
          <a:ln w="19050">
            <a:solidFill>
              <a:srgbClr val="00B050"/>
            </a:solidFill>
            <a:round/>
            <a:headEnd/>
            <a:tailEnd type="arrow" w="med" len="med"/>
          </a:ln>
          <a:effectLst/>
          <a:extLst>
            <a:ext uri="{909E8E84-426E-40DD-AFC4-6F175D3DCCD1}">
              <a14:hiddenFill xmlns:a14="http://schemas.microsoft.com/office/drawing/2010/main">
                <a:noFill/>
              </a14:hiddenFill>
            </a:ext>
          </a:extLst>
        </p:spPr>
        <p:txBody>
          <a:bodyPr lIns="0" tIns="0" rIns="0" bIns="0" anchor="ctr">
            <a:spAutoFit/>
          </a:bodyPr>
          <a:lstStyle/>
          <a:p>
            <a:endParaRPr lang="en-US"/>
          </a:p>
        </p:txBody>
      </p:sp>
      <p:sp>
        <p:nvSpPr>
          <p:cNvPr id="17534" name="Line 4"/>
          <p:cNvSpPr>
            <a:spLocks noChangeShapeType="1"/>
          </p:cNvSpPr>
          <p:nvPr/>
        </p:nvSpPr>
        <p:spPr bwMode="auto">
          <a:xfrm flipH="1">
            <a:off x="7847982" y="1703977"/>
            <a:ext cx="530225" cy="152400"/>
          </a:xfrm>
          <a:prstGeom prst="line">
            <a:avLst/>
          </a:prstGeom>
          <a:noFill/>
          <a:ln w="19050">
            <a:solidFill>
              <a:srgbClr val="00B050"/>
            </a:solidFill>
            <a:round/>
            <a:headEnd/>
            <a:tailEnd type="arrow" w="med" len="med"/>
          </a:ln>
          <a:effectLst/>
          <a:extLst>
            <a:ext uri="{909E8E84-426E-40DD-AFC4-6F175D3DCCD1}">
              <a14:hiddenFill xmlns:a14="http://schemas.microsoft.com/office/drawing/2010/main">
                <a:noFill/>
              </a14:hiddenFill>
            </a:ext>
          </a:extLst>
        </p:spPr>
        <p:txBody>
          <a:bodyPr lIns="0" tIns="0" rIns="0" bIns="0" anchor="ctr">
            <a:spAutoFit/>
          </a:bodyPr>
          <a:lstStyle/>
          <a:p>
            <a:endParaRPr lang="en-US"/>
          </a:p>
        </p:txBody>
      </p:sp>
      <p:sp>
        <p:nvSpPr>
          <p:cNvPr id="90119" name="Rectangle 7"/>
          <p:cNvSpPr>
            <a:spLocks noGrp="1" noChangeArrowheads="1"/>
          </p:cNvSpPr>
          <p:nvPr>
            <p:ph type="title"/>
          </p:nvPr>
        </p:nvSpPr>
        <p:spPr>
          <a:xfrm>
            <a:off x="1069383" y="314325"/>
            <a:ext cx="10066149" cy="1143000"/>
          </a:xfrm>
        </p:spPr>
        <p:txBody>
          <a:bodyPr/>
          <a:lstStyle/>
          <a:p>
            <a:pPr algn="l" eaLnBrk="1" hangingPunct="1">
              <a:defRPr/>
            </a:pPr>
            <a:r>
              <a:rPr lang="en-US" dirty="0"/>
              <a:t>Empirical Cumulative Distribution</a:t>
            </a:r>
          </a:p>
        </p:txBody>
      </p:sp>
      <p:sp>
        <p:nvSpPr>
          <p:cNvPr id="90120" name="Rectangle 8"/>
          <p:cNvSpPr>
            <a:spLocks noGrp="1" noChangeArrowheads="1"/>
          </p:cNvSpPr>
          <p:nvPr>
            <p:ph type="body" sz="half" idx="1"/>
          </p:nvPr>
        </p:nvSpPr>
        <p:spPr>
          <a:xfrm>
            <a:off x="945091" y="2181225"/>
            <a:ext cx="4018555" cy="4114800"/>
          </a:xfrm>
        </p:spPr>
        <p:txBody>
          <a:bodyPr/>
          <a:lstStyle/>
          <a:p>
            <a:pPr eaLnBrk="1" hangingPunct="1">
              <a:buFontTx/>
              <a:buNone/>
              <a:defRPr/>
            </a:pPr>
            <a:r>
              <a:rPr lang="en-US" dirty="0">
                <a:solidFill>
                  <a:srgbClr val="C00000"/>
                </a:solidFill>
              </a:rPr>
              <a:t>Plotting Position:</a:t>
            </a:r>
          </a:p>
          <a:p>
            <a:pPr eaLnBrk="1" hangingPunct="1">
              <a:spcBef>
                <a:spcPct val="80000"/>
              </a:spcBef>
              <a:buFontTx/>
              <a:buNone/>
              <a:defRPr/>
            </a:pPr>
            <a:r>
              <a:rPr lang="en-US" sz="2800" dirty="0">
                <a:solidFill>
                  <a:srgbClr val="000000"/>
                </a:solidFill>
              </a:rPr>
              <a:t>General Formula</a:t>
            </a:r>
          </a:p>
          <a:p>
            <a:pPr eaLnBrk="1" hangingPunct="1">
              <a:buFontTx/>
              <a:buNone/>
              <a:defRPr/>
            </a:pPr>
            <a:endParaRPr lang="en-US" sz="2800" dirty="0">
              <a:solidFill>
                <a:srgbClr val="000000"/>
              </a:solidFill>
            </a:endParaRPr>
          </a:p>
          <a:p>
            <a:pPr eaLnBrk="1" hangingPunct="1">
              <a:spcBef>
                <a:spcPct val="40000"/>
              </a:spcBef>
              <a:buFontTx/>
              <a:buNone/>
              <a:defRPr/>
            </a:pPr>
            <a:endParaRPr lang="en-US" sz="2400" dirty="0">
              <a:solidFill>
                <a:srgbClr val="000000"/>
              </a:solidFill>
            </a:endParaRPr>
          </a:p>
          <a:p>
            <a:pPr eaLnBrk="1" hangingPunct="1">
              <a:spcBef>
                <a:spcPct val="60000"/>
              </a:spcBef>
              <a:buFontTx/>
              <a:buNone/>
              <a:defRPr/>
            </a:pPr>
            <a:r>
              <a:rPr lang="en-US" sz="2400" dirty="0" err="1">
                <a:solidFill>
                  <a:srgbClr val="000000"/>
                </a:solidFill>
              </a:rPr>
              <a:t>Weibull</a:t>
            </a:r>
            <a:r>
              <a:rPr lang="en-US" sz="2400" dirty="0">
                <a:solidFill>
                  <a:srgbClr val="000000"/>
                </a:solidFill>
              </a:rPr>
              <a:t>:  a = 0.0, b = 1.0</a:t>
            </a:r>
          </a:p>
          <a:p>
            <a:pPr eaLnBrk="1" hangingPunct="1">
              <a:buFontTx/>
              <a:buNone/>
              <a:defRPr/>
            </a:pPr>
            <a:r>
              <a:rPr lang="en-US" sz="2400" dirty="0">
                <a:solidFill>
                  <a:srgbClr val="000000"/>
                </a:solidFill>
              </a:rPr>
              <a:t>Median:  a = -0.3175, b = 0.365</a:t>
            </a:r>
          </a:p>
          <a:p>
            <a:pPr eaLnBrk="1" hangingPunct="1">
              <a:buNone/>
              <a:defRPr/>
            </a:pPr>
            <a:r>
              <a:rPr lang="en-US" sz="2400" i="1" dirty="0">
                <a:solidFill>
                  <a:schemeClr val="tx2">
                    <a:lumMod val="65000"/>
                  </a:schemeClr>
                </a:solidFill>
              </a:rPr>
              <a:t>Median:  a = -0.3, b = 0.4</a:t>
            </a:r>
          </a:p>
          <a:p>
            <a:pPr eaLnBrk="1" hangingPunct="1">
              <a:buFontTx/>
              <a:buNone/>
              <a:defRPr/>
            </a:pPr>
            <a:endParaRPr lang="en-US" sz="2400" dirty="0">
              <a:solidFill>
                <a:schemeClr val="bg1"/>
              </a:solidFill>
            </a:endParaRPr>
          </a:p>
          <a:p>
            <a:pPr eaLnBrk="1" hangingPunct="1">
              <a:buFontTx/>
              <a:buNone/>
              <a:defRPr/>
            </a:pPr>
            <a:endParaRPr lang="en-US" sz="2400" dirty="0">
              <a:solidFill>
                <a:schemeClr val="bg1"/>
              </a:solidFill>
            </a:endParaRPr>
          </a:p>
        </p:txBody>
      </p:sp>
      <p:sp>
        <p:nvSpPr>
          <p:cNvPr id="90121" name="Text Box 9"/>
          <p:cNvSpPr txBox="1">
            <a:spLocks noChangeArrowheads="1"/>
          </p:cNvSpPr>
          <p:nvPr/>
        </p:nvSpPr>
        <p:spPr bwMode="auto">
          <a:xfrm>
            <a:off x="7262864" y="1293489"/>
            <a:ext cx="3066545" cy="369332"/>
          </a:xfrm>
          <a:prstGeom prst="rect">
            <a:avLst/>
          </a:prstGeom>
          <a:noFill/>
          <a:ln w="9525">
            <a:noFill/>
            <a:miter lim="800000"/>
            <a:headEnd/>
            <a:tailEnd/>
          </a:ln>
          <a:effectLst/>
        </p:spPr>
        <p:txBody>
          <a:bodyPr wrap="none" lIns="0" tIns="0" rIns="0" bIns="0">
            <a:spAutoFit/>
          </a:bodyPr>
          <a:lstStyle/>
          <a:p>
            <a:pPr eaLnBrk="1" hangingPunct="1">
              <a:spcBef>
                <a:spcPct val="50000"/>
              </a:spcBef>
              <a:defRPr/>
            </a:pPr>
            <a:r>
              <a:rPr lang="en-US" sz="2400" dirty="0">
                <a:solidFill>
                  <a:srgbClr val="00B050"/>
                </a:solidFill>
                <a:latin typeface="Ink Free" panose="03080402000500000000" pitchFamily="66" charset="0"/>
              </a:rPr>
              <a:t>Weibull plotting position</a:t>
            </a:r>
          </a:p>
        </p:txBody>
      </p:sp>
      <p:sp>
        <p:nvSpPr>
          <p:cNvPr id="90122" name="Text Box 10"/>
          <p:cNvSpPr txBox="1">
            <a:spLocks noChangeArrowheads="1"/>
          </p:cNvSpPr>
          <p:nvPr/>
        </p:nvSpPr>
        <p:spPr bwMode="auto">
          <a:xfrm>
            <a:off x="1600351" y="3771900"/>
            <a:ext cx="532197" cy="430887"/>
          </a:xfrm>
          <a:prstGeom prst="rect">
            <a:avLst/>
          </a:prstGeom>
          <a:noFill/>
          <a:ln w="9525">
            <a:noFill/>
            <a:miter lim="800000"/>
            <a:headEnd/>
            <a:tailEnd/>
          </a:ln>
          <a:effectLst/>
        </p:spPr>
        <p:txBody>
          <a:bodyPr wrap="none" lIns="0" tIns="0" rIns="0" bIns="0">
            <a:spAutoFit/>
          </a:bodyPr>
          <a:lstStyle/>
          <a:p>
            <a:pPr eaLnBrk="1" hangingPunct="1">
              <a:spcBef>
                <a:spcPct val="50000"/>
              </a:spcBef>
              <a:defRPr/>
            </a:pPr>
            <a:r>
              <a:rPr lang="en-US" sz="2800" b="0" dirty="0">
                <a:solidFill>
                  <a:srgbClr val="000000"/>
                </a:solidFill>
                <a:latin typeface="Calibri" panose="020F0502020204030204" pitchFamily="34" charset="0"/>
              </a:rPr>
              <a:t>P =</a:t>
            </a:r>
            <a:r>
              <a:rPr lang="en-US" sz="2400" b="0" dirty="0">
                <a:solidFill>
                  <a:srgbClr val="000000"/>
                </a:solidFill>
                <a:latin typeface="Calibri" panose="020F0502020204030204" pitchFamily="34" charset="0"/>
              </a:rPr>
              <a:t> </a:t>
            </a:r>
          </a:p>
        </p:txBody>
      </p:sp>
      <p:sp>
        <p:nvSpPr>
          <p:cNvPr id="90123" name="Text Box 11"/>
          <p:cNvSpPr txBox="1">
            <a:spLocks noChangeArrowheads="1"/>
          </p:cNvSpPr>
          <p:nvPr/>
        </p:nvSpPr>
        <p:spPr bwMode="auto">
          <a:xfrm>
            <a:off x="2336951" y="3560763"/>
            <a:ext cx="1719263" cy="939800"/>
          </a:xfrm>
          <a:prstGeom prst="rect">
            <a:avLst/>
          </a:prstGeom>
          <a:noFill/>
          <a:ln w="9525">
            <a:noFill/>
            <a:miter lim="800000"/>
            <a:headEnd/>
            <a:tailEnd/>
          </a:ln>
          <a:effectLst/>
        </p:spPr>
        <p:txBody>
          <a:bodyPr lIns="0" tIns="0" rIns="0" bIns="0">
            <a:spAutoFit/>
          </a:bodyPr>
          <a:lstStyle/>
          <a:p>
            <a:pPr eaLnBrk="1" hangingPunct="1">
              <a:spcBef>
                <a:spcPct val="50000"/>
              </a:spcBef>
              <a:defRPr/>
            </a:pPr>
            <a:r>
              <a:rPr lang="en-US" sz="2800" dirty="0">
                <a:solidFill>
                  <a:srgbClr val="00B050"/>
                </a:solidFill>
                <a:latin typeface="Calibri" panose="020F0502020204030204" pitchFamily="34" charset="0"/>
              </a:rPr>
              <a:t>m</a:t>
            </a:r>
            <a:r>
              <a:rPr lang="en-US" sz="2800" b="0" dirty="0">
                <a:solidFill>
                  <a:schemeClr val="bg1"/>
                </a:solidFill>
                <a:latin typeface="Calibri" panose="020F0502020204030204" pitchFamily="34" charset="0"/>
              </a:rPr>
              <a:t> </a:t>
            </a:r>
            <a:r>
              <a:rPr lang="en-US" sz="2800" b="0" dirty="0">
                <a:solidFill>
                  <a:srgbClr val="000000"/>
                </a:solidFill>
                <a:latin typeface="Calibri" panose="020F0502020204030204" pitchFamily="34" charset="0"/>
              </a:rPr>
              <a:t>+ a</a:t>
            </a:r>
          </a:p>
          <a:p>
            <a:pPr eaLnBrk="1" hangingPunct="1">
              <a:spcBef>
                <a:spcPct val="20000"/>
              </a:spcBef>
              <a:defRPr/>
            </a:pPr>
            <a:r>
              <a:rPr lang="en-US" sz="800" b="0" dirty="0">
                <a:solidFill>
                  <a:schemeClr val="bg1"/>
                </a:solidFill>
                <a:latin typeface="Calibri" panose="020F0502020204030204" pitchFamily="34" charset="0"/>
              </a:rPr>
              <a:t> </a:t>
            </a:r>
            <a:r>
              <a:rPr lang="en-US" sz="2800" dirty="0">
                <a:solidFill>
                  <a:srgbClr val="00B050"/>
                </a:solidFill>
                <a:latin typeface="Calibri" panose="020F0502020204030204" pitchFamily="34" charset="0"/>
              </a:rPr>
              <a:t>N</a:t>
            </a:r>
            <a:r>
              <a:rPr lang="en-US" sz="2800" b="0" dirty="0">
                <a:solidFill>
                  <a:schemeClr val="bg1"/>
                </a:solidFill>
                <a:latin typeface="Calibri" panose="020F0502020204030204" pitchFamily="34" charset="0"/>
              </a:rPr>
              <a:t> </a:t>
            </a:r>
            <a:r>
              <a:rPr lang="en-US" sz="2800" b="0" dirty="0">
                <a:solidFill>
                  <a:srgbClr val="000000"/>
                </a:solidFill>
                <a:latin typeface="Calibri" panose="020F0502020204030204" pitchFamily="34" charset="0"/>
              </a:rPr>
              <a:t>+ b</a:t>
            </a:r>
            <a:r>
              <a:rPr lang="en-US" sz="2400" b="0" dirty="0">
                <a:solidFill>
                  <a:srgbClr val="000000"/>
                </a:solidFill>
                <a:latin typeface="Calibri" panose="020F0502020204030204" pitchFamily="34" charset="0"/>
              </a:rPr>
              <a:t> </a:t>
            </a:r>
          </a:p>
        </p:txBody>
      </p:sp>
      <p:sp>
        <p:nvSpPr>
          <p:cNvPr id="17540" name="Line 12"/>
          <p:cNvSpPr>
            <a:spLocks noChangeShapeType="1"/>
          </p:cNvSpPr>
          <p:nvPr/>
        </p:nvSpPr>
        <p:spPr bwMode="auto">
          <a:xfrm>
            <a:off x="2336951" y="4021786"/>
            <a:ext cx="866775" cy="0"/>
          </a:xfrm>
          <a:prstGeom prst="line">
            <a:avLst/>
          </a:prstGeom>
          <a:noFill/>
          <a:ln w="22225">
            <a:solidFill>
              <a:schemeClr val="accent4">
                <a:lumMod val="10000"/>
              </a:schemeClr>
            </a:solidFill>
            <a:round/>
            <a:headEnd/>
            <a:tailEnd/>
          </a:ln>
          <a:effectLst>
            <a:outerShdw dist="12700" algn="ctr" rotWithShape="0">
              <a:srgbClr val="000000"/>
            </a:outerShdw>
          </a:effectLst>
          <a:extLst>
            <a:ext uri="{909E8E84-426E-40DD-AFC4-6F175D3DCCD1}">
              <a14:hiddenFill xmlns:a14="http://schemas.microsoft.com/office/drawing/2010/main">
                <a:noFill/>
              </a14:hiddenFill>
            </a:ext>
          </a:extLst>
        </p:spPr>
        <p:txBody>
          <a:bodyPr lIns="0" tIns="0" rIns="0" bIns="0" anchor="ctr">
            <a:spAutoFit/>
          </a:bodyPr>
          <a:lstStyle/>
          <a:p>
            <a:endParaRPr lang="en-US"/>
          </a:p>
        </p:txBody>
      </p:sp>
      <p:sp>
        <p:nvSpPr>
          <p:cNvPr id="90125" name="Oval 13"/>
          <p:cNvSpPr>
            <a:spLocks noChangeArrowheads="1"/>
          </p:cNvSpPr>
          <p:nvPr/>
        </p:nvSpPr>
        <p:spPr bwMode="auto">
          <a:xfrm>
            <a:off x="5955064" y="5017091"/>
            <a:ext cx="1846263" cy="454432"/>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sp>
        <p:nvSpPr>
          <p:cNvPr id="2" name="Slide Number Placeholder 1">
            <a:extLst>
              <a:ext uri="{FF2B5EF4-FFF2-40B4-BE49-F238E27FC236}">
                <a16:creationId xmlns:a16="http://schemas.microsoft.com/office/drawing/2014/main" id="{729EE4C7-FDE4-4CBB-A485-A0FC0801245A}"/>
              </a:ext>
            </a:extLst>
          </p:cNvPr>
          <p:cNvSpPr>
            <a:spLocks noGrp="1"/>
          </p:cNvSpPr>
          <p:nvPr>
            <p:ph type="sldNum" sz="quarter" idx="12"/>
          </p:nvPr>
        </p:nvSpPr>
        <p:spPr/>
        <p:txBody>
          <a:bodyPr/>
          <a:lstStyle/>
          <a:p>
            <a:pPr>
              <a:defRPr/>
            </a:pPr>
            <a:fld id="{53F23595-C8E7-4F06-ABFD-AD34371C02BA}" type="slidenum">
              <a:rPr lang="en-US" altLang="en-US" smtClean="0"/>
              <a:pPr>
                <a:defRPr/>
              </a:pPr>
              <a:t>11</a:t>
            </a:fld>
            <a:endParaRPr lang="en-US" altLang="en-US"/>
          </a:p>
        </p:txBody>
      </p:sp>
      <p:sp>
        <p:nvSpPr>
          <p:cNvPr id="3" name="Text Box 9">
            <a:extLst>
              <a:ext uri="{FF2B5EF4-FFF2-40B4-BE49-F238E27FC236}">
                <a16:creationId xmlns:a16="http://schemas.microsoft.com/office/drawing/2014/main" id="{BD90E9B8-8760-2996-1422-0E8ED659A26C}"/>
              </a:ext>
            </a:extLst>
          </p:cNvPr>
          <p:cNvSpPr txBox="1">
            <a:spLocks noChangeArrowheads="1"/>
          </p:cNvSpPr>
          <p:nvPr/>
        </p:nvSpPr>
        <p:spPr bwMode="auto">
          <a:xfrm>
            <a:off x="5341134" y="6292103"/>
            <a:ext cx="1918795" cy="307777"/>
          </a:xfrm>
          <a:prstGeom prst="rect">
            <a:avLst/>
          </a:prstGeom>
          <a:noFill/>
          <a:ln w="9525">
            <a:noFill/>
            <a:miter lim="800000"/>
            <a:headEnd/>
            <a:tailEnd/>
          </a:ln>
          <a:effectLst/>
        </p:spPr>
        <p:txBody>
          <a:bodyPr wrap="none" lIns="0" tIns="0" rIns="0" bIns="0">
            <a:spAutoFit/>
          </a:bodyPr>
          <a:lstStyle/>
          <a:p>
            <a:pPr eaLnBrk="1" hangingPunct="1">
              <a:spcBef>
                <a:spcPct val="50000"/>
              </a:spcBef>
              <a:defRPr/>
            </a:pPr>
            <a:r>
              <a:rPr lang="en-US" sz="2000" dirty="0">
                <a:solidFill>
                  <a:schemeClr val="accent2"/>
                </a:solidFill>
                <a:latin typeface="Ink Free" panose="03080402000500000000" pitchFamily="66" charset="0"/>
              </a:rPr>
              <a:t>largest 14 values</a:t>
            </a:r>
          </a:p>
        </p:txBody>
      </p:sp>
      <p:sp>
        <p:nvSpPr>
          <p:cNvPr id="4" name="Text Box 9">
            <a:extLst>
              <a:ext uri="{FF2B5EF4-FFF2-40B4-BE49-F238E27FC236}">
                <a16:creationId xmlns:a16="http://schemas.microsoft.com/office/drawing/2014/main" id="{701ADCD6-150E-61E7-42D6-C9D65C35834F}"/>
              </a:ext>
            </a:extLst>
          </p:cNvPr>
          <p:cNvSpPr txBox="1">
            <a:spLocks noChangeArrowheads="1"/>
          </p:cNvSpPr>
          <p:nvPr/>
        </p:nvSpPr>
        <p:spPr bwMode="auto">
          <a:xfrm>
            <a:off x="8458332" y="6297894"/>
            <a:ext cx="2031005" cy="307777"/>
          </a:xfrm>
          <a:prstGeom prst="rect">
            <a:avLst/>
          </a:prstGeom>
          <a:noFill/>
          <a:ln w="9525">
            <a:noFill/>
            <a:miter lim="800000"/>
            <a:headEnd/>
            <a:tailEnd/>
          </a:ln>
          <a:effectLst/>
        </p:spPr>
        <p:txBody>
          <a:bodyPr wrap="none" lIns="0" tIns="0" rIns="0" bIns="0">
            <a:spAutoFit/>
          </a:bodyPr>
          <a:lstStyle/>
          <a:p>
            <a:pPr eaLnBrk="1" hangingPunct="1">
              <a:spcBef>
                <a:spcPct val="50000"/>
              </a:spcBef>
              <a:defRPr/>
            </a:pPr>
            <a:r>
              <a:rPr lang="en-US" sz="2000" dirty="0">
                <a:solidFill>
                  <a:schemeClr val="accent2"/>
                </a:solidFill>
                <a:latin typeface="Ink Free" panose="03080402000500000000" pitchFamily="66" charset="0"/>
              </a:rPr>
              <a:t>smallest 14 values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01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8763" y="1727201"/>
            <a:ext cx="6851650" cy="473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3B7A1906-8EB2-4605-B072-5D7D1407D86C}" type="slidenum">
              <a:rPr lang="en-US" altLang="en-US" sz="1400">
                <a:latin typeface="Times New Roman" panose="02020603050405020304" pitchFamily="18" charset="0"/>
              </a:rPr>
              <a:pPr>
                <a:spcBef>
                  <a:spcPct val="0"/>
                </a:spcBef>
                <a:buFontTx/>
                <a:buNone/>
              </a:pPr>
              <a:t>12</a:t>
            </a:fld>
            <a:endParaRPr lang="en-US" altLang="en-US" sz="1400">
              <a:latin typeface="Times New Roman" panose="02020603050405020304" pitchFamily="18" charset="0"/>
            </a:endParaRPr>
          </a:p>
        </p:txBody>
      </p:sp>
      <p:sp>
        <p:nvSpPr>
          <p:cNvPr id="18437" name="Oval 14"/>
          <p:cNvSpPr>
            <a:spLocks noChangeArrowheads="1"/>
          </p:cNvSpPr>
          <p:nvPr/>
        </p:nvSpPr>
        <p:spPr bwMode="auto">
          <a:xfrm>
            <a:off x="5572125" y="2477977"/>
            <a:ext cx="200993" cy="211544"/>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dirty="0">
              <a:solidFill>
                <a:schemeClr val="tx2"/>
              </a:solidFill>
              <a:latin typeface="Times New Roman" panose="02020603050405020304" pitchFamily="18" charset="0"/>
            </a:endParaRPr>
          </a:p>
        </p:txBody>
      </p:sp>
      <p:sp>
        <p:nvSpPr>
          <p:cNvPr id="18438" name="TextBox 6"/>
          <p:cNvSpPr txBox="1">
            <a:spLocks noChangeArrowheads="1"/>
          </p:cNvSpPr>
          <p:nvPr/>
        </p:nvSpPr>
        <p:spPr bwMode="auto">
          <a:xfrm>
            <a:off x="6046788" y="3250745"/>
            <a:ext cx="34353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2400" dirty="0">
                <a:solidFill>
                  <a:srgbClr val="00B050"/>
                </a:solidFill>
                <a:latin typeface="Ink Free" panose="03080402000500000000" pitchFamily="66" charset="0"/>
              </a:rPr>
              <a:t>CDF = cumulative distribution function</a:t>
            </a:r>
          </a:p>
        </p:txBody>
      </p:sp>
      <p:sp>
        <p:nvSpPr>
          <p:cNvPr id="9" name="Rectangle 7">
            <a:extLst>
              <a:ext uri="{FF2B5EF4-FFF2-40B4-BE49-F238E27FC236}">
                <a16:creationId xmlns:a16="http://schemas.microsoft.com/office/drawing/2014/main" id="{BAF4527F-292C-4704-A622-0BC48898DEF5}"/>
              </a:ext>
            </a:extLst>
          </p:cNvPr>
          <p:cNvSpPr>
            <a:spLocks noGrp="1" noChangeArrowheads="1"/>
          </p:cNvSpPr>
          <p:nvPr>
            <p:ph type="title"/>
          </p:nvPr>
        </p:nvSpPr>
        <p:spPr>
          <a:xfrm>
            <a:off x="1069383" y="314325"/>
            <a:ext cx="10066149" cy="1143000"/>
          </a:xfrm>
        </p:spPr>
        <p:txBody>
          <a:bodyPr/>
          <a:lstStyle/>
          <a:p>
            <a:pPr algn="l" eaLnBrk="1" hangingPunct="1">
              <a:defRPr/>
            </a:pPr>
            <a:r>
              <a:rPr lang="en-US" dirty="0"/>
              <a:t>Empirical Cumulative Distribution</a:t>
            </a:r>
          </a:p>
        </p:txBody>
      </p:sp>
      <p:sp>
        <p:nvSpPr>
          <p:cNvPr id="12" name="Slide Number Placeholder 1">
            <a:extLst>
              <a:ext uri="{FF2B5EF4-FFF2-40B4-BE49-F238E27FC236}">
                <a16:creationId xmlns:a16="http://schemas.microsoft.com/office/drawing/2014/main" id="{4F2AFDDB-4D4B-4777-B756-5EEBDDF98937}"/>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12</a:t>
            </a:fld>
            <a:endParaRPr lang="en-US" altLang="en-US"/>
          </a:p>
        </p:txBody>
      </p:sp>
      <p:sp>
        <p:nvSpPr>
          <p:cNvPr id="2" name="TextBox 1">
            <a:extLst>
              <a:ext uri="{FF2B5EF4-FFF2-40B4-BE49-F238E27FC236}">
                <a16:creationId xmlns:a16="http://schemas.microsoft.com/office/drawing/2014/main" id="{14660B3F-6058-616D-6607-CB21BB47EE19}"/>
              </a:ext>
            </a:extLst>
          </p:cNvPr>
          <p:cNvSpPr txBox="1"/>
          <p:nvPr/>
        </p:nvSpPr>
        <p:spPr>
          <a:xfrm>
            <a:off x="9899780" y="2884229"/>
            <a:ext cx="2052523" cy="1569660"/>
          </a:xfrm>
          <a:prstGeom prst="rect">
            <a:avLst/>
          </a:prstGeom>
          <a:noFill/>
        </p:spPr>
        <p:txBody>
          <a:bodyPr wrap="square" rtlCol="0">
            <a:spAutoFit/>
          </a:bodyPr>
          <a:lstStyle/>
          <a:p>
            <a:pPr algn="ctr"/>
            <a:r>
              <a:rPr lang="en-US" sz="3200" dirty="0">
                <a:solidFill>
                  <a:srgbClr val="FFC000"/>
                </a:solidFill>
                <a:effectLst/>
                <a:latin typeface="Calibri" panose="020F0502020204030204" pitchFamily="34" charset="0"/>
                <a:cs typeface="Calibri" panose="020F0502020204030204" pitchFamily="34" charset="0"/>
              </a:rPr>
              <a:t>Review from Intro Lecture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7">
            <a:extLst>
              <a:ext uri="{FF2B5EF4-FFF2-40B4-BE49-F238E27FC236}">
                <a16:creationId xmlns:a16="http://schemas.microsoft.com/office/drawing/2014/main" id="{86E29873-BED5-41D3-878F-278CA8617038}"/>
              </a:ext>
            </a:extLst>
          </p:cNvPr>
          <p:cNvSpPr txBox="1">
            <a:spLocks noChangeArrowheads="1"/>
          </p:cNvSpPr>
          <p:nvPr/>
        </p:nvSpPr>
        <p:spPr bwMode="auto">
          <a:xfrm>
            <a:off x="1069383" y="314325"/>
            <a:ext cx="10066149"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accent4">
                    <a:lumMod val="10000"/>
                  </a:schemeClr>
                </a:solidFill>
                <a:effectLst/>
                <a:latin typeface="Calibri" panose="020F0502020204030204" pitchFamily="34" charset="0"/>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Narrow"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Narrow"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Narrow"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Narrow"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Narrow"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Narrow"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Narrow"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Narrow" pitchFamily="34" charset="0"/>
              </a:defRPr>
            </a:lvl9pPr>
          </a:lstStyle>
          <a:p>
            <a:pPr algn="l" eaLnBrk="1" hangingPunct="1">
              <a:defRPr/>
            </a:pPr>
            <a:r>
              <a:rPr lang="en-US" b="0" kern="0"/>
              <a:t>Empirical Cumulative Distribution</a:t>
            </a:r>
            <a:endParaRPr lang="en-US" b="0" kern="0" dirty="0"/>
          </a:p>
        </p:txBody>
      </p:sp>
      <p:pic>
        <p:nvPicPr>
          <p:cNvPr id="19458"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0825" y="1735138"/>
            <a:ext cx="6851650" cy="4735512"/>
          </a:xfrm>
          <a:prstGeom prst="rect">
            <a:avLst/>
          </a:prstGeom>
          <a:noFill/>
          <a:ln>
            <a:noFill/>
          </a:ln>
        </p:spPr>
      </p:pic>
      <p:sp>
        <p:nvSpPr>
          <p:cNvPr id="194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2D86EBFE-2F2E-4F6F-AD71-4D19BA32E0EC}" type="slidenum">
              <a:rPr lang="en-US" altLang="en-US" sz="1400">
                <a:latin typeface="Times New Roman" panose="02020603050405020304" pitchFamily="18" charset="0"/>
              </a:rPr>
              <a:pPr>
                <a:spcBef>
                  <a:spcPct val="0"/>
                </a:spcBef>
                <a:buFontTx/>
                <a:buNone/>
              </a:pPr>
              <a:t>13</a:t>
            </a:fld>
            <a:endParaRPr lang="en-US" altLang="en-US" sz="1400">
              <a:latin typeface="Times New Roman" panose="02020603050405020304" pitchFamily="18" charset="0"/>
            </a:endParaRPr>
          </a:p>
        </p:txBody>
      </p:sp>
      <p:sp>
        <p:nvSpPr>
          <p:cNvPr id="19461" name="Text Box 7"/>
          <p:cNvSpPr txBox="1">
            <a:spLocks noChangeArrowheads="1"/>
          </p:cNvSpPr>
          <p:nvPr/>
        </p:nvSpPr>
        <p:spPr bwMode="auto">
          <a:xfrm>
            <a:off x="4214813" y="2487614"/>
            <a:ext cx="2252662" cy="1200329"/>
          </a:xfrm>
          <a:prstGeom prst="rect">
            <a:avLst/>
          </a:prstGeom>
          <a:solidFill>
            <a:schemeClr val="tx1"/>
          </a:solidFill>
          <a:ln>
            <a:noFill/>
          </a:ln>
        </p:spPr>
        <p:txBody>
          <a:bodyPr lIns="0" tIns="9144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400" dirty="0">
                <a:solidFill>
                  <a:srgbClr val="008000"/>
                </a:solidFill>
                <a:latin typeface="Ink Free" panose="03080402000500000000" pitchFamily="66" charset="0"/>
              </a:rPr>
              <a:t>for a Corps frequency curve, we switch axes...</a:t>
            </a:r>
          </a:p>
        </p:txBody>
      </p:sp>
      <p:sp>
        <p:nvSpPr>
          <p:cNvPr id="8" name="Oval 14">
            <a:extLst>
              <a:ext uri="{FF2B5EF4-FFF2-40B4-BE49-F238E27FC236}">
                <a16:creationId xmlns:a16="http://schemas.microsoft.com/office/drawing/2014/main" id="{3C4A971D-84E6-4F1C-AFBC-B916FA58D4FB}"/>
              </a:ext>
            </a:extLst>
          </p:cNvPr>
          <p:cNvSpPr>
            <a:spLocks noChangeArrowheads="1"/>
          </p:cNvSpPr>
          <p:nvPr/>
        </p:nvSpPr>
        <p:spPr bwMode="auto">
          <a:xfrm>
            <a:off x="8552105" y="4424767"/>
            <a:ext cx="200993" cy="211544"/>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dirty="0">
              <a:solidFill>
                <a:schemeClr val="tx2"/>
              </a:solidFill>
              <a:latin typeface="Times New Roman" panose="02020603050405020304" pitchFamily="18" charset="0"/>
            </a:endParaRPr>
          </a:p>
        </p:txBody>
      </p:sp>
      <p:sp>
        <p:nvSpPr>
          <p:cNvPr id="12" name="Slide Number Placeholder 1">
            <a:extLst>
              <a:ext uri="{FF2B5EF4-FFF2-40B4-BE49-F238E27FC236}">
                <a16:creationId xmlns:a16="http://schemas.microsoft.com/office/drawing/2014/main" id="{17F9F317-DEC2-4678-94AF-99792A1B641F}"/>
              </a:ext>
            </a:extLst>
          </p:cNvPr>
          <p:cNvSpPr txBox="1">
            <a:spLocks/>
          </p:cNvSpPr>
          <p:nvPr/>
        </p:nvSpPr>
        <p:spPr bwMode="auto">
          <a:xfrm>
            <a:off x="8853285"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13</a:t>
            </a:fld>
            <a:endParaRPr lang="en-US" altLang="en-US"/>
          </a:p>
        </p:txBody>
      </p:sp>
      <p:sp>
        <p:nvSpPr>
          <p:cNvPr id="13" name="TextBox 12">
            <a:extLst>
              <a:ext uri="{FF2B5EF4-FFF2-40B4-BE49-F238E27FC236}">
                <a16:creationId xmlns:a16="http://schemas.microsoft.com/office/drawing/2014/main" id="{8DB00CFA-893C-47CF-AF3A-DFC1DFAACAEE}"/>
              </a:ext>
            </a:extLst>
          </p:cNvPr>
          <p:cNvSpPr txBox="1"/>
          <p:nvPr/>
        </p:nvSpPr>
        <p:spPr>
          <a:xfrm>
            <a:off x="5426672" y="6445996"/>
            <a:ext cx="1436304" cy="323165"/>
          </a:xfrm>
          <a:prstGeom prst="rect">
            <a:avLst/>
          </a:prstGeom>
          <a:noFill/>
        </p:spPr>
        <p:txBody>
          <a:bodyPr wrap="square" rtlCol="0">
            <a:spAutoFit/>
          </a:bodyPr>
          <a:lstStyle/>
          <a:p>
            <a:r>
              <a:rPr lang="en-US" sz="1500" dirty="0">
                <a:solidFill>
                  <a:srgbClr val="000000"/>
                </a:solidFill>
                <a:latin typeface="Calibri" panose="020F0502020204030204" pitchFamily="34" charset="0"/>
                <a:cs typeface="Calibri" panose="020F0502020204030204" pitchFamily="34" charset="0"/>
              </a:rPr>
              <a:t>annual</a:t>
            </a:r>
          </a:p>
        </p:txBody>
      </p:sp>
      <p:sp>
        <p:nvSpPr>
          <p:cNvPr id="14" name="Freeform: Shape 13">
            <a:extLst>
              <a:ext uri="{FF2B5EF4-FFF2-40B4-BE49-F238E27FC236}">
                <a16:creationId xmlns:a16="http://schemas.microsoft.com/office/drawing/2014/main" id="{D7998D08-FCA5-451F-904D-D64169B04A05}"/>
              </a:ext>
            </a:extLst>
          </p:cNvPr>
          <p:cNvSpPr/>
          <p:nvPr/>
        </p:nvSpPr>
        <p:spPr bwMode="auto">
          <a:xfrm>
            <a:off x="5708962" y="6383214"/>
            <a:ext cx="192395" cy="158433"/>
          </a:xfrm>
          <a:custGeom>
            <a:avLst/>
            <a:gdLst>
              <a:gd name="connsiteX0" fmla="*/ 0 w 360484"/>
              <a:gd name="connsiteY0" fmla="*/ 131885 h 149470"/>
              <a:gd name="connsiteX1" fmla="*/ 0 w 360484"/>
              <a:gd name="connsiteY1" fmla="*/ 131885 h 149470"/>
              <a:gd name="connsiteX2" fmla="*/ 79131 w 360484"/>
              <a:gd name="connsiteY2" fmla="*/ 105508 h 149470"/>
              <a:gd name="connsiteX3" fmla="*/ 211015 w 360484"/>
              <a:gd name="connsiteY3" fmla="*/ 0 h 149470"/>
              <a:gd name="connsiteX4" fmla="*/ 360484 w 360484"/>
              <a:gd name="connsiteY4" fmla="*/ 149470 h 149470"/>
              <a:gd name="connsiteX5" fmla="*/ 360484 w 360484"/>
              <a:gd name="connsiteY5" fmla="*/ 149470 h 149470"/>
              <a:gd name="connsiteX0" fmla="*/ 0 w 360484"/>
              <a:gd name="connsiteY0" fmla="*/ 131885 h 149470"/>
              <a:gd name="connsiteX1" fmla="*/ 0 w 360484"/>
              <a:gd name="connsiteY1" fmla="*/ 131885 h 149470"/>
              <a:gd name="connsiteX2" fmla="*/ 211015 w 360484"/>
              <a:gd name="connsiteY2" fmla="*/ 0 h 149470"/>
              <a:gd name="connsiteX3" fmla="*/ 360484 w 360484"/>
              <a:gd name="connsiteY3" fmla="*/ 149470 h 149470"/>
              <a:gd name="connsiteX4" fmla="*/ 360484 w 360484"/>
              <a:gd name="connsiteY4" fmla="*/ 149470 h 149470"/>
              <a:gd name="connsiteX0" fmla="*/ 0 w 360484"/>
              <a:gd name="connsiteY0" fmla="*/ 131885 h 149470"/>
              <a:gd name="connsiteX1" fmla="*/ 114300 w 360484"/>
              <a:gd name="connsiteY1" fmla="*/ 149469 h 149470"/>
              <a:gd name="connsiteX2" fmla="*/ 211015 w 360484"/>
              <a:gd name="connsiteY2" fmla="*/ 0 h 149470"/>
              <a:gd name="connsiteX3" fmla="*/ 360484 w 360484"/>
              <a:gd name="connsiteY3" fmla="*/ 149470 h 149470"/>
              <a:gd name="connsiteX4" fmla="*/ 360484 w 360484"/>
              <a:gd name="connsiteY4" fmla="*/ 149470 h 149470"/>
              <a:gd name="connsiteX0" fmla="*/ 0 w 246184"/>
              <a:gd name="connsiteY0" fmla="*/ 149469 h 149470"/>
              <a:gd name="connsiteX1" fmla="*/ 96715 w 246184"/>
              <a:gd name="connsiteY1" fmla="*/ 0 h 149470"/>
              <a:gd name="connsiteX2" fmla="*/ 246184 w 246184"/>
              <a:gd name="connsiteY2" fmla="*/ 149470 h 149470"/>
              <a:gd name="connsiteX3" fmla="*/ 246184 w 246184"/>
              <a:gd name="connsiteY3" fmla="*/ 149470 h 149470"/>
              <a:gd name="connsiteX0" fmla="*/ 0 w 308937"/>
              <a:gd name="connsiteY0" fmla="*/ 162916 h 162916"/>
              <a:gd name="connsiteX1" fmla="*/ 159468 w 308937"/>
              <a:gd name="connsiteY1" fmla="*/ 0 h 162916"/>
              <a:gd name="connsiteX2" fmla="*/ 308937 w 308937"/>
              <a:gd name="connsiteY2" fmla="*/ 149470 h 162916"/>
              <a:gd name="connsiteX3" fmla="*/ 308937 w 308937"/>
              <a:gd name="connsiteY3" fmla="*/ 149470 h 162916"/>
              <a:gd name="connsiteX0" fmla="*/ 0 w 308937"/>
              <a:gd name="connsiteY0" fmla="*/ 162916 h 180846"/>
              <a:gd name="connsiteX1" fmla="*/ 159468 w 308937"/>
              <a:gd name="connsiteY1" fmla="*/ 0 h 180846"/>
              <a:gd name="connsiteX2" fmla="*/ 308937 w 308937"/>
              <a:gd name="connsiteY2" fmla="*/ 149470 h 180846"/>
              <a:gd name="connsiteX3" fmla="*/ 232737 w 308937"/>
              <a:gd name="connsiteY3" fmla="*/ 180846 h 180846"/>
              <a:gd name="connsiteX0" fmla="*/ 0 w 246184"/>
              <a:gd name="connsiteY0" fmla="*/ 158433 h 180846"/>
              <a:gd name="connsiteX1" fmla="*/ 96715 w 246184"/>
              <a:gd name="connsiteY1" fmla="*/ 0 h 180846"/>
              <a:gd name="connsiteX2" fmla="*/ 246184 w 246184"/>
              <a:gd name="connsiteY2" fmla="*/ 149470 h 180846"/>
              <a:gd name="connsiteX3" fmla="*/ 169984 w 246184"/>
              <a:gd name="connsiteY3" fmla="*/ 180846 h 180846"/>
              <a:gd name="connsiteX0" fmla="*/ 0 w 246184"/>
              <a:gd name="connsiteY0" fmla="*/ 158433 h 162917"/>
              <a:gd name="connsiteX1" fmla="*/ 96715 w 246184"/>
              <a:gd name="connsiteY1" fmla="*/ 0 h 162917"/>
              <a:gd name="connsiteX2" fmla="*/ 246184 w 246184"/>
              <a:gd name="connsiteY2" fmla="*/ 149470 h 162917"/>
              <a:gd name="connsiteX3" fmla="*/ 161019 w 246184"/>
              <a:gd name="connsiteY3" fmla="*/ 162917 h 162917"/>
              <a:gd name="connsiteX0" fmla="*/ 0 w 161019"/>
              <a:gd name="connsiteY0" fmla="*/ 158433 h 162917"/>
              <a:gd name="connsiteX1" fmla="*/ 96715 w 161019"/>
              <a:gd name="connsiteY1" fmla="*/ 0 h 162917"/>
              <a:gd name="connsiteX2" fmla="*/ 161019 w 161019"/>
              <a:gd name="connsiteY2" fmla="*/ 162917 h 162917"/>
              <a:gd name="connsiteX0" fmla="*/ 0 w 192395"/>
              <a:gd name="connsiteY0" fmla="*/ 158433 h 158433"/>
              <a:gd name="connsiteX1" fmla="*/ 96715 w 192395"/>
              <a:gd name="connsiteY1" fmla="*/ 0 h 158433"/>
              <a:gd name="connsiteX2" fmla="*/ 192395 w 192395"/>
              <a:gd name="connsiteY2" fmla="*/ 153952 h 158433"/>
            </a:gdLst>
            <a:ahLst/>
            <a:cxnLst>
              <a:cxn ang="0">
                <a:pos x="connsiteX0" y="connsiteY0"/>
              </a:cxn>
              <a:cxn ang="0">
                <a:pos x="connsiteX1" y="connsiteY1"/>
              </a:cxn>
              <a:cxn ang="0">
                <a:pos x="connsiteX2" y="connsiteY2"/>
              </a:cxn>
            </a:cxnLst>
            <a:rect l="l" t="t" r="r" b="b"/>
            <a:pathLst>
              <a:path w="192395" h="158433">
                <a:moveTo>
                  <a:pt x="0" y="158433"/>
                </a:moveTo>
                <a:lnTo>
                  <a:pt x="96715" y="0"/>
                </a:lnTo>
                <a:lnTo>
                  <a:pt x="192395" y="153952"/>
                </a:lnTo>
              </a:path>
            </a:pathLst>
          </a:custGeom>
          <a:noFill/>
          <a:ln w="19050" cap="flat" cmpd="sng" algn="ctr">
            <a:solidFill>
              <a:srgbClr val="000000"/>
            </a:solid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sp>
        <p:nvSpPr>
          <p:cNvPr id="2" name="TextBox 1">
            <a:extLst>
              <a:ext uri="{FF2B5EF4-FFF2-40B4-BE49-F238E27FC236}">
                <a16:creationId xmlns:a16="http://schemas.microsoft.com/office/drawing/2014/main" id="{85FB7F99-0AA0-DD97-98A8-C2EAC85BBABB}"/>
              </a:ext>
            </a:extLst>
          </p:cNvPr>
          <p:cNvSpPr txBox="1"/>
          <p:nvPr/>
        </p:nvSpPr>
        <p:spPr>
          <a:xfrm>
            <a:off x="9899780" y="2884229"/>
            <a:ext cx="2052523" cy="1569660"/>
          </a:xfrm>
          <a:prstGeom prst="rect">
            <a:avLst/>
          </a:prstGeom>
          <a:noFill/>
        </p:spPr>
        <p:txBody>
          <a:bodyPr wrap="square" rtlCol="0">
            <a:spAutoFit/>
          </a:bodyPr>
          <a:lstStyle/>
          <a:p>
            <a:pPr algn="ctr"/>
            <a:r>
              <a:rPr lang="en-US" sz="3200" dirty="0">
                <a:solidFill>
                  <a:srgbClr val="FFC000"/>
                </a:solidFill>
                <a:effectLst/>
                <a:latin typeface="Calibri" panose="020F0502020204030204" pitchFamily="34" charset="0"/>
                <a:cs typeface="Calibri" panose="020F0502020204030204" pitchFamily="34" charset="0"/>
              </a:rPr>
              <a:t>Review from Intro Lecture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7964" y="1666875"/>
            <a:ext cx="7013575"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Slide Number Placeholder 5"/>
          <p:cNvSpPr>
            <a:spLocks noGrp="1"/>
          </p:cNvSpPr>
          <p:nvPr>
            <p:ph type="sldNum" sz="quarter" idx="12"/>
          </p:nvPr>
        </p:nvSpPr>
        <p:spPr>
          <a:xfrm>
            <a:off x="8500533" y="6239933"/>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A1A182E2-F6A3-4547-ACE9-F106222FF403}" type="slidenum">
              <a:rPr lang="en-US" altLang="en-US" sz="1400">
                <a:latin typeface="Times New Roman" panose="02020603050405020304" pitchFamily="18" charset="0"/>
              </a:rPr>
              <a:pPr>
                <a:spcBef>
                  <a:spcPct val="0"/>
                </a:spcBef>
                <a:buFontTx/>
                <a:buNone/>
              </a:pPr>
              <a:t>14</a:t>
            </a:fld>
            <a:endParaRPr lang="en-US" altLang="en-US" sz="1400" dirty="0">
              <a:latin typeface="Times New Roman" panose="02020603050405020304" pitchFamily="18" charset="0"/>
            </a:endParaRPr>
          </a:p>
        </p:txBody>
      </p:sp>
      <p:sp>
        <p:nvSpPr>
          <p:cNvPr id="20485" name="Text Box 29"/>
          <p:cNvSpPr txBox="1">
            <a:spLocks noChangeArrowheads="1"/>
          </p:cNvSpPr>
          <p:nvPr/>
        </p:nvSpPr>
        <p:spPr bwMode="auto">
          <a:xfrm>
            <a:off x="3492501" y="5859464"/>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0</a:t>
            </a:r>
          </a:p>
        </p:txBody>
      </p:sp>
      <p:sp>
        <p:nvSpPr>
          <p:cNvPr id="20486" name="Text Box 30"/>
          <p:cNvSpPr txBox="1">
            <a:spLocks noChangeArrowheads="1"/>
          </p:cNvSpPr>
          <p:nvPr/>
        </p:nvSpPr>
        <p:spPr bwMode="auto">
          <a:xfrm>
            <a:off x="9461501" y="5972176"/>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1</a:t>
            </a:r>
          </a:p>
        </p:txBody>
      </p:sp>
      <p:sp>
        <p:nvSpPr>
          <p:cNvPr id="20487" name="Text Box 31"/>
          <p:cNvSpPr txBox="1">
            <a:spLocks noChangeArrowheads="1"/>
          </p:cNvSpPr>
          <p:nvPr/>
        </p:nvSpPr>
        <p:spPr bwMode="auto">
          <a:xfrm>
            <a:off x="4115967" y="2945259"/>
            <a:ext cx="3073400" cy="400110"/>
          </a:xfrm>
          <a:prstGeom prst="rect">
            <a:avLst/>
          </a:prstGeom>
          <a:solidFill>
            <a:schemeClr val="tx1"/>
          </a:solidFill>
          <a:ln>
            <a:noFill/>
          </a:ln>
        </p:spPr>
        <p:txBody>
          <a:bodyPr lIns="0" tIns="9144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000" dirty="0">
                <a:solidFill>
                  <a:srgbClr val="008000"/>
                </a:solidFill>
                <a:latin typeface="Ink Free" panose="03080402000500000000" pitchFamily="66" charset="0"/>
              </a:rPr>
              <a:t>...and adjust axis scales</a:t>
            </a:r>
          </a:p>
        </p:txBody>
      </p:sp>
      <p:pic>
        <p:nvPicPr>
          <p:cNvPr id="20489"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4673600"/>
            <a:ext cx="6210300"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0" name="Text Box 8"/>
          <p:cNvSpPr txBox="1">
            <a:spLocks noChangeArrowheads="1"/>
          </p:cNvSpPr>
          <p:nvPr/>
        </p:nvSpPr>
        <p:spPr bwMode="auto">
          <a:xfrm>
            <a:off x="6778626" y="5433934"/>
            <a:ext cx="34258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400" dirty="0">
                <a:solidFill>
                  <a:srgbClr val="FF6600"/>
                </a:solidFill>
                <a:latin typeface="Ink Free" panose="03080402000500000000" pitchFamily="66" charset="0"/>
              </a:rPr>
              <a:t>Normal probability scale</a:t>
            </a:r>
          </a:p>
        </p:txBody>
      </p:sp>
      <p:sp>
        <p:nvSpPr>
          <p:cNvPr id="11" name="Oval 14">
            <a:extLst>
              <a:ext uri="{FF2B5EF4-FFF2-40B4-BE49-F238E27FC236}">
                <a16:creationId xmlns:a16="http://schemas.microsoft.com/office/drawing/2014/main" id="{67C4814D-E941-4894-B24B-76F5557641FB}"/>
              </a:ext>
            </a:extLst>
          </p:cNvPr>
          <p:cNvSpPr>
            <a:spLocks noChangeArrowheads="1"/>
          </p:cNvSpPr>
          <p:nvPr/>
        </p:nvSpPr>
        <p:spPr bwMode="auto">
          <a:xfrm>
            <a:off x="7872747" y="4420970"/>
            <a:ext cx="200993" cy="211544"/>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dirty="0">
              <a:solidFill>
                <a:schemeClr val="tx2"/>
              </a:solidFill>
              <a:latin typeface="Times New Roman" panose="02020603050405020304" pitchFamily="18" charset="0"/>
            </a:endParaRPr>
          </a:p>
        </p:txBody>
      </p:sp>
      <p:sp>
        <p:nvSpPr>
          <p:cNvPr id="13" name="Rectangle 7">
            <a:extLst>
              <a:ext uri="{FF2B5EF4-FFF2-40B4-BE49-F238E27FC236}">
                <a16:creationId xmlns:a16="http://schemas.microsoft.com/office/drawing/2014/main" id="{C12A1722-9DFA-4AD5-82FB-3E62E324AE17}"/>
              </a:ext>
            </a:extLst>
          </p:cNvPr>
          <p:cNvSpPr>
            <a:spLocks noGrp="1" noChangeArrowheads="1"/>
          </p:cNvSpPr>
          <p:nvPr>
            <p:ph type="title"/>
          </p:nvPr>
        </p:nvSpPr>
        <p:spPr>
          <a:xfrm>
            <a:off x="1069383" y="314325"/>
            <a:ext cx="10066149" cy="1143000"/>
          </a:xfrm>
        </p:spPr>
        <p:txBody>
          <a:bodyPr/>
          <a:lstStyle/>
          <a:p>
            <a:pPr algn="l" eaLnBrk="1" hangingPunct="1">
              <a:defRPr/>
            </a:pPr>
            <a:r>
              <a:rPr lang="en-US" dirty="0"/>
              <a:t>Empirical Cumulative Distribution</a:t>
            </a:r>
          </a:p>
        </p:txBody>
      </p:sp>
      <p:sp>
        <p:nvSpPr>
          <p:cNvPr id="15" name="Text Box 7">
            <a:extLst>
              <a:ext uri="{FF2B5EF4-FFF2-40B4-BE49-F238E27FC236}">
                <a16:creationId xmlns:a16="http://schemas.microsoft.com/office/drawing/2014/main" id="{166D1D71-A86B-4FD1-A5ED-445EFE87748F}"/>
              </a:ext>
            </a:extLst>
          </p:cNvPr>
          <p:cNvSpPr txBox="1">
            <a:spLocks noChangeArrowheads="1"/>
          </p:cNvSpPr>
          <p:nvPr/>
        </p:nvSpPr>
        <p:spPr bwMode="auto">
          <a:xfrm>
            <a:off x="3904735" y="1134268"/>
            <a:ext cx="636428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9144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800" dirty="0">
                <a:solidFill>
                  <a:schemeClr val="bg1"/>
                </a:solidFill>
                <a:latin typeface="Ink Free" panose="03080402000500000000" pitchFamily="66" charset="0"/>
              </a:rPr>
              <a:t>…also called a frequency curve…</a:t>
            </a:r>
          </a:p>
        </p:txBody>
      </p:sp>
      <p:sp>
        <p:nvSpPr>
          <p:cNvPr id="16" name="Slide Number Placeholder 1">
            <a:extLst>
              <a:ext uri="{FF2B5EF4-FFF2-40B4-BE49-F238E27FC236}">
                <a16:creationId xmlns:a16="http://schemas.microsoft.com/office/drawing/2014/main" id="{528CD7CC-A15E-4F10-96CA-B0126CE187C6}"/>
              </a:ext>
            </a:extLst>
          </p:cNvPr>
          <p:cNvSpPr txBox="1">
            <a:spLocks/>
          </p:cNvSpPr>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14</a:t>
            </a:fld>
            <a:endParaRPr lang="en-US" altLang="en-US"/>
          </a:p>
        </p:txBody>
      </p:sp>
      <p:sp>
        <p:nvSpPr>
          <p:cNvPr id="17" name="TextBox 16">
            <a:extLst>
              <a:ext uri="{FF2B5EF4-FFF2-40B4-BE49-F238E27FC236}">
                <a16:creationId xmlns:a16="http://schemas.microsoft.com/office/drawing/2014/main" id="{42303BF9-EC63-480F-AACC-E6BAF84ACA7D}"/>
              </a:ext>
            </a:extLst>
          </p:cNvPr>
          <p:cNvSpPr txBox="1"/>
          <p:nvPr/>
        </p:nvSpPr>
        <p:spPr>
          <a:xfrm>
            <a:off x="5458046" y="6472888"/>
            <a:ext cx="1436304" cy="323165"/>
          </a:xfrm>
          <a:prstGeom prst="rect">
            <a:avLst/>
          </a:prstGeom>
          <a:noFill/>
        </p:spPr>
        <p:txBody>
          <a:bodyPr wrap="square" rtlCol="0">
            <a:spAutoFit/>
          </a:bodyPr>
          <a:lstStyle/>
          <a:p>
            <a:r>
              <a:rPr lang="en-US" sz="1500" dirty="0">
                <a:solidFill>
                  <a:srgbClr val="000000"/>
                </a:solidFill>
                <a:latin typeface="Calibri" panose="020F0502020204030204" pitchFamily="34" charset="0"/>
                <a:cs typeface="Calibri" panose="020F0502020204030204" pitchFamily="34" charset="0"/>
              </a:rPr>
              <a:t>annual</a:t>
            </a:r>
          </a:p>
        </p:txBody>
      </p:sp>
      <p:sp>
        <p:nvSpPr>
          <p:cNvPr id="18" name="Freeform: Shape 17">
            <a:extLst>
              <a:ext uri="{FF2B5EF4-FFF2-40B4-BE49-F238E27FC236}">
                <a16:creationId xmlns:a16="http://schemas.microsoft.com/office/drawing/2014/main" id="{F7A737E2-E016-4B46-929E-7E2648E31FDA}"/>
              </a:ext>
            </a:extLst>
          </p:cNvPr>
          <p:cNvSpPr/>
          <p:nvPr/>
        </p:nvSpPr>
        <p:spPr bwMode="auto">
          <a:xfrm>
            <a:off x="5726890" y="6410106"/>
            <a:ext cx="192395" cy="158433"/>
          </a:xfrm>
          <a:custGeom>
            <a:avLst/>
            <a:gdLst>
              <a:gd name="connsiteX0" fmla="*/ 0 w 360484"/>
              <a:gd name="connsiteY0" fmla="*/ 131885 h 149470"/>
              <a:gd name="connsiteX1" fmla="*/ 0 w 360484"/>
              <a:gd name="connsiteY1" fmla="*/ 131885 h 149470"/>
              <a:gd name="connsiteX2" fmla="*/ 79131 w 360484"/>
              <a:gd name="connsiteY2" fmla="*/ 105508 h 149470"/>
              <a:gd name="connsiteX3" fmla="*/ 211015 w 360484"/>
              <a:gd name="connsiteY3" fmla="*/ 0 h 149470"/>
              <a:gd name="connsiteX4" fmla="*/ 360484 w 360484"/>
              <a:gd name="connsiteY4" fmla="*/ 149470 h 149470"/>
              <a:gd name="connsiteX5" fmla="*/ 360484 w 360484"/>
              <a:gd name="connsiteY5" fmla="*/ 149470 h 149470"/>
              <a:gd name="connsiteX0" fmla="*/ 0 w 360484"/>
              <a:gd name="connsiteY0" fmla="*/ 131885 h 149470"/>
              <a:gd name="connsiteX1" fmla="*/ 0 w 360484"/>
              <a:gd name="connsiteY1" fmla="*/ 131885 h 149470"/>
              <a:gd name="connsiteX2" fmla="*/ 211015 w 360484"/>
              <a:gd name="connsiteY2" fmla="*/ 0 h 149470"/>
              <a:gd name="connsiteX3" fmla="*/ 360484 w 360484"/>
              <a:gd name="connsiteY3" fmla="*/ 149470 h 149470"/>
              <a:gd name="connsiteX4" fmla="*/ 360484 w 360484"/>
              <a:gd name="connsiteY4" fmla="*/ 149470 h 149470"/>
              <a:gd name="connsiteX0" fmla="*/ 0 w 360484"/>
              <a:gd name="connsiteY0" fmla="*/ 131885 h 149470"/>
              <a:gd name="connsiteX1" fmla="*/ 114300 w 360484"/>
              <a:gd name="connsiteY1" fmla="*/ 149469 h 149470"/>
              <a:gd name="connsiteX2" fmla="*/ 211015 w 360484"/>
              <a:gd name="connsiteY2" fmla="*/ 0 h 149470"/>
              <a:gd name="connsiteX3" fmla="*/ 360484 w 360484"/>
              <a:gd name="connsiteY3" fmla="*/ 149470 h 149470"/>
              <a:gd name="connsiteX4" fmla="*/ 360484 w 360484"/>
              <a:gd name="connsiteY4" fmla="*/ 149470 h 149470"/>
              <a:gd name="connsiteX0" fmla="*/ 0 w 246184"/>
              <a:gd name="connsiteY0" fmla="*/ 149469 h 149470"/>
              <a:gd name="connsiteX1" fmla="*/ 96715 w 246184"/>
              <a:gd name="connsiteY1" fmla="*/ 0 h 149470"/>
              <a:gd name="connsiteX2" fmla="*/ 246184 w 246184"/>
              <a:gd name="connsiteY2" fmla="*/ 149470 h 149470"/>
              <a:gd name="connsiteX3" fmla="*/ 246184 w 246184"/>
              <a:gd name="connsiteY3" fmla="*/ 149470 h 149470"/>
              <a:gd name="connsiteX0" fmla="*/ 0 w 308937"/>
              <a:gd name="connsiteY0" fmla="*/ 162916 h 162916"/>
              <a:gd name="connsiteX1" fmla="*/ 159468 w 308937"/>
              <a:gd name="connsiteY1" fmla="*/ 0 h 162916"/>
              <a:gd name="connsiteX2" fmla="*/ 308937 w 308937"/>
              <a:gd name="connsiteY2" fmla="*/ 149470 h 162916"/>
              <a:gd name="connsiteX3" fmla="*/ 308937 w 308937"/>
              <a:gd name="connsiteY3" fmla="*/ 149470 h 162916"/>
              <a:gd name="connsiteX0" fmla="*/ 0 w 308937"/>
              <a:gd name="connsiteY0" fmla="*/ 162916 h 180846"/>
              <a:gd name="connsiteX1" fmla="*/ 159468 w 308937"/>
              <a:gd name="connsiteY1" fmla="*/ 0 h 180846"/>
              <a:gd name="connsiteX2" fmla="*/ 308937 w 308937"/>
              <a:gd name="connsiteY2" fmla="*/ 149470 h 180846"/>
              <a:gd name="connsiteX3" fmla="*/ 232737 w 308937"/>
              <a:gd name="connsiteY3" fmla="*/ 180846 h 180846"/>
              <a:gd name="connsiteX0" fmla="*/ 0 w 246184"/>
              <a:gd name="connsiteY0" fmla="*/ 158433 h 180846"/>
              <a:gd name="connsiteX1" fmla="*/ 96715 w 246184"/>
              <a:gd name="connsiteY1" fmla="*/ 0 h 180846"/>
              <a:gd name="connsiteX2" fmla="*/ 246184 w 246184"/>
              <a:gd name="connsiteY2" fmla="*/ 149470 h 180846"/>
              <a:gd name="connsiteX3" fmla="*/ 169984 w 246184"/>
              <a:gd name="connsiteY3" fmla="*/ 180846 h 180846"/>
              <a:gd name="connsiteX0" fmla="*/ 0 w 246184"/>
              <a:gd name="connsiteY0" fmla="*/ 158433 h 162917"/>
              <a:gd name="connsiteX1" fmla="*/ 96715 w 246184"/>
              <a:gd name="connsiteY1" fmla="*/ 0 h 162917"/>
              <a:gd name="connsiteX2" fmla="*/ 246184 w 246184"/>
              <a:gd name="connsiteY2" fmla="*/ 149470 h 162917"/>
              <a:gd name="connsiteX3" fmla="*/ 161019 w 246184"/>
              <a:gd name="connsiteY3" fmla="*/ 162917 h 162917"/>
              <a:gd name="connsiteX0" fmla="*/ 0 w 161019"/>
              <a:gd name="connsiteY0" fmla="*/ 158433 h 162917"/>
              <a:gd name="connsiteX1" fmla="*/ 96715 w 161019"/>
              <a:gd name="connsiteY1" fmla="*/ 0 h 162917"/>
              <a:gd name="connsiteX2" fmla="*/ 161019 w 161019"/>
              <a:gd name="connsiteY2" fmla="*/ 162917 h 162917"/>
              <a:gd name="connsiteX0" fmla="*/ 0 w 192395"/>
              <a:gd name="connsiteY0" fmla="*/ 158433 h 158433"/>
              <a:gd name="connsiteX1" fmla="*/ 96715 w 192395"/>
              <a:gd name="connsiteY1" fmla="*/ 0 h 158433"/>
              <a:gd name="connsiteX2" fmla="*/ 192395 w 192395"/>
              <a:gd name="connsiteY2" fmla="*/ 153952 h 158433"/>
            </a:gdLst>
            <a:ahLst/>
            <a:cxnLst>
              <a:cxn ang="0">
                <a:pos x="connsiteX0" y="connsiteY0"/>
              </a:cxn>
              <a:cxn ang="0">
                <a:pos x="connsiteX1" y="connsiteY1"/>
              </a:cxn>
              <a:cxn ang="0">
                <a:pos x="connsiteX2" y="connsiteY2"/>
              </a:cxn>
            </a:cxnLst>
            <a:rect l="l" t="t" r="r" b="b"/>
            <a:pathLst>
              <a:path w="192395" h="158433">
                <a:moveTo>
                  <a:pt x="0" y="158433"/>
                </a:moveTo>
                <a:lnTo>
                  <a:pt x="96715" y="0"/>
                </a:lnTo>
                <a:lnTo>
                  <a:pt x="192395" y="153952"/>
                </a:lnTo>
              </a:path>
            </a:pathLst>
          </a:custGeom>
          <a:noFill/>
          <a:ln w="19050" cap="flat" cmpd="sng" algn="ctr">
            <a:solidFill>
              <a:srgbClr val="000000"/>
            </a:solid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sp>
        <p:nvSpPr>
          <p:cNvPr id="2" name="TextBox 1">
            <a:extLst>
              <a:ext uri="{FF2B5EF4-FFF2-40B4-BE49-F238E27FC236}">
                <a16:creationId xmlns:a16="http://schemas.microsoft.com/office/drawing/2014/main" id="{94A5FB0E-A5F2-C5D9-4496-F86BB77FB460}"/>
              </a:ext>
            </a:extLst>
          </p:cNvPr>
          <p:cNvSpPr txBox="1"/>
          <p:nvPr/>
        </p:nvSpPr>
        <p:spPr>
          <a:xfrm>
            <a:off x="9899780" y="2884229"/>
            <a:ext cx="2052523" cy="1569660"/>
          </a:xfrm>
          <a:prstGeom prst="rect">
            <a:avLst/>
          </a:prstGeom>
          <a:noFill/>
        </p:spPr>
        <p:txBody>
          <a:bodyPr wrap="square" rtlCol="0">
            <a:spAutoFit/>
          </a:bodyPr>
          <a:lstStyle/>
          <a:p>
            <a:pPr algn="ctr"/>
            <a:r>
              <a:rPr lang="en-US" sz="3200" dirty="0">
                <a:solidFill>
                  <a:srgbClr val="FFC000"/>
                </a:solidFill>
                <a:effectLst/>
                <a:latin typeface="Calibri" panose="020F0502020204030204" pitchFamily="34" charset="0"/>
                <a:cs typeface="Calibri" panose="020F0502020204030204" pitchFamily="34" charset="0"/>
              </a:rPr>
              <a:t>Review from Intro Lecture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0025" y="1658939"/>
            <a:ext cx="7011988" cy="484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Slide Number Placeholder 5"/>
          <p:cNvSpPr>
            <a:spLocks noGrp="1"/>
          </p:cNvSpPr>
          <p:nvPr>
            <p:ph type="sldNum" sz="quarter" idx="12"/>
          </p:nvPr>
        </p:nvSpPr>
        <p:spPr>
          <a:xfrm>
            <a:off x="8534400"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01105487-CB70-41CC-BEF6-3968284EDE96}" type="slidenum">
              <a:rPr lang="en-US" altLang="en-US" sz="1400">
                <a:latin typeface="Times New Roman" panose="02020603050405020304" pitchFamily="18" charset="0"/>
              </a:rPr>
              <a:pPr>
                <a:spcBef>
                  <a:spcPct val="0"/>
                </a:spcBef>
                <a:buFontTx/>
                <a:buNone/>
              </a:pPr>
              <a:t>15</a:t>
            </a:fld>
            <a:endParaRPr lang="en-US" altLang="en-US" sz="1400">
              <a:latin typeface="Times New Roman" panose="02020603050405020304" pitchFamily="18" charset="0"/>
            </a:endParaRPr>
          </a:p>
        </p:txBody>
      </p:sp>
      <p:sp>
        <p:nvSpPr>
          <p:cNvPr id="21508" name="Text Box 9"/>
          <p:cNvSpPr txBox="1">
            <a:spLocks noChangeArrowheads="1"/>
          </p:cNvSpPr>
          <p:nvPr/>
        </p:nvSpPr>
        <p:spPr bwMode="auto">
          <a:xfrm>
            <a:off x="2987675" y="2319338"/>
            <a:ext cx="787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400" dirty="0">
                <a:solidFill>
                  <a:srgbClr val="FF6600"/>
                </a:solidFill>
                <a:latin typeface="Ink Free" panose="03080402000500000000" pitchFamily="66" charset="0"/>
              </a:rPr>
              <a:t>log scale</a:t>
            </a:r>
          </a:p>
        </p:txBody>
      </p:sp>
      <p:sp>
        <p:nvSpPr>
          <p:cNvPr id="21510" name="Text Box 29"/>
          <p:cNvSpPr txBox="1">
            <a:spLocks noChangeArrowheads="1"/>
          </p:cNvSpPr>
          <p:nvPr/>
        </p:nvSpPr>
        <p:spPr bwMode="auto">
          <a:xfrm>
            <a:off x="3492501" y="5859464"/>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0</a:t>
            </a:r>
          </a:p>
        </p:txBody>
      </p:sp>
      <p:sp>
        <p:nvSpPr>
          <p:cNvPr id="21511" name="Text Box 30"/>
          <p:cNvSpPr txBox="1">
            <a:spLocks noChangeArrowheads="1"/>
          </p:cNvSpPr>
          <p:nvPr/>
        </p:nvSpPr>
        <p:spPr bwMode="auto">
          <a:xfrm>
            <a:off x="9461501" y="5972176"/>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1</a:t>
            </a:r>
          </a:p>
        </p:txBody>
      </p:sp>
      <p:sp>
        <p:nvSpPr>
          <p:cNvPr id="21512" name="Text Box 31"/>
          <p:cNvSpPr txBox="1">
            <a:spLocks noChangeArrowheads="1"/>
          </p:cNvSpPr>
          <p:nvPr/>
        </p:nvSpPr>
        <p:spPr bwMode="auto">
          <a:xfrm>
            <a:off x="4165599" y="2500313"/>
            <a:ext cx="3080589" cy="400110"/>
          </a:xfrm>
          <a:prstGeom prst="rect">
            <a:avLst/>
          </a:prstGeom>
          <a:solidFill>
            <a:schemeClr val="tx1"/>
          </a:solidFill>
          <a:ln>
            <a:noFill/>
          </a:ln>
        </p:spPr>
        <p:txBody>
          <a:bodyPr wrap="square" lIns="0" tIns="9144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000" dirty="0">
                <a:solidFill>
                  <a:srgbClr val="008000"/>
                </a:solidFill>
                <a:latin typeface="Ink Free" panose="03080402000500000000" pitchFamily="66" charset="0"/>
              </a:rPr>
              <a:t>...and adjust axis scales</a:t>
            </a:r>
          </a:p>
        </p:txBody>
      </p:sp>
      <p:pic>
        <p:nvPicPr>
          <p:cNvPr id="21514"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4673600"/>
            <a:ext cx="6210300"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5" name="Text Box 8"/>
          <p:cNvSpPr txBox="1">
            <a:spLocks noChangeArrowheads="1"/>
          </p:cNvSpPr>
          <p:nvPr/>
        </p:nvSpPr>
        <p:spPr bwMode="auto">
          <a:xfrm>
            <a:off x="5965826" y="5416095"/>
            <a:ext cx="34258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400" dirty="0">
                <a:solidFill>
                  <a:srgbClr val="FF6600"/>
                </a:solidFill>
                <a:latin typeface="Ink Free" panose="03080402000500000000" pitchFamily="66" charset="0"/>
              </a:rPr>
              <a:t>Normal probability scale</a:t>
            </a:r>
          </a:p>
        </p:txBody>
      </p:sp>
      <p:sp>
        <p:nvSpPr>
          <p:cNvPr id="12" name="Oval 14">
            <a:extLst>
              <a:ext uri="{FF2B5EF4-FFF2-40B4-BE49-F238E27FC236}">
                <a16:creationId xmlns:a16="http://schemas.microsoft.com/office/drawing/2014/main" id="{46645A85-980E-43C1-B8C1-18393B78B09D}"/>
              </a:ext>
            </a:extLst>
          </p:cNvPr>
          <p:cNvSpPr>
            <a:spLocks noChangeArrowheads="1"/>
          </p:cNvSpPr>
          <p:nvPr/>
        </p:nvSpPr>
        <p:spPr bwMode="auto">
          <a:xfrm>
            <a:off x="7880987" y="3262337"/>
            <a:ext cx="200993" cy="211544"/>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dirty="0">
              <a:solidFill>
                <a:schemeClr val="tx2"/>
              </a:solidFill>
              <a:latin typeface="Times New Roman" panose="02020603050405020304" pitchFamily="18" charset="0"/>
            </a:endParaRPr>
          </a:p>
        </p:txBody>
      </p:sp>
      <p:sp>
        <p:nvSpPr>
          <p:cNvPr id="14" name="Rectangle 7">
            <a:extLst>
              <a:ext uri="{FF2B5EF4-FFF2-40B4-BE49-F238E27FC236}">
                <a16:creationId xmlns:a16="http://schemas.microsoft.com/office/drawing/2014/main" id="{C8E67977-55D1-4BA5-B0B5-F892FE008818}"/>
              </a:ext>
            </a:extLst>
          </p:cNvPr>
          <p:cNvSpPr>
            <a:spLocks noGrp="1" noChangeArrowheads="1"/>
          </p:cNvSpPr>
          <p:nvPr>
            <p:ph type="title"/>
          </p:nvPr>
        </p:nvSpPr>
        <p:spPr>
          <a:xfrm>
            <a:off x="1069383" y="314325"/>
            <a:ext cx="10066149" cy="1143000"/>
          </a:xfrm>
        </p:spPr>
        <p:txBody>
          <a:bodyPr/>
          <a:lstStyle/>
          <a:p>
            <a:pPr algn="l" eaLnBrk="1" hangingPunct="1">
              <a:defRPr/>
            </a:pPr>
            <a:r>
              <a:rPr lang="en-US" dirty="0"/>
              <a:t>Empirical Cumulative Distribution</a:t>
            </a:r>
          </a:p>
        </p:txBody>
      </p:sp>
      <p:sp>
        <p:nvSpPr>
          <p:cNvPr id="16" name="Text Box 7">
            <a:extLst>
              <a:ext uri="{FF2B5EF4-FFF2-40B4-BE49-F238E27FC236}">
                <a16:creationId xmlns:a16="http://schemas.microsoft.com/office/drawing/2014/main" id="{E4914383-2339-45DB-A97C-BB0EB22712D1}"/>
              </a:ext>
            </a:extLst>
          </p:cNvPr>
          <p:cNvSpPr txBox="1">
            <a:spLocks noChangeArrowheads="1"/>
          </p:cNvSpPr>
          <p:nvPr/>
        </p:nvSpPr>
        <p:spPr bwMode="auto">
          <a:xfrm>
            <a:off x="3904735" y="1134268"/>
            <a:ext cx="636428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9144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800" dirty="0">
                <a:solidFill>
                  <a:schemeClr val="bg1"/>
                </a:solidFill>
                <a:latin typeface="Ink Free" panose="03080402000500000000" pitchFamily="66" charset="0"/>
              </a:rPr>
              <a:t>…also called a frequency curve…</a:t>
            </a:r>
          </a:p>
        </p:txBody>
      </p:sp>
      <p:sp>
        <p:nvSpPr>
          <p:cNvPr id="17" name="Slide Number Placeholder 1">
            <a:extLst>
              <a:ext uri="{FF2B5EF4-FFF2-40B4-BE49-F238E27FC236}">
                <a16:creationId xmlns:a16="http://schemas.microsoft.com/office/drawing/2014/main" id="{AAB62558-7200-469F-84E0-9A8277FEF876}"/>
              </a:ext>
            </a:extLst>
          </p:cNvPr>
          <p:cNvSpPr txBox="1">
            <a:spLocks/>
          </p:cNvSpPr>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15</a:t>
            </a:fld>
            <a:endParaRPr lang="en-US" altLang="en-US"/>
          </a:p>
        </p:txBody>
      </p:sp>
      <p:sp>
        <p:nvSpPr>
          <p:cNvPr id="18" name="TextBox 17">
            <a:extLst>
              <a:ext uri="{FF2B5EF4-FFF2-40B4-BE49-F238E27FC236}">
                <a16:creationId xmlns:a16="http://schemas.microsoft.com/office/drawing/2014/main" id="{05016BA1-C2BD-41AE-AEBC-0A840FCDDBAA}"/>
              </a:ext>
            </a:extLst>
          </p:cNvPr>
          <p:cNvSpPr txBox="1"/>
          <p:nvPr/>
        </p:nvSpPr>
        <p:spPr>
          <a:xfrm>
            <a:off x="5453564" y="6472888"/>
            <a:ext cx="1436304" cy="323165"/>
          </a:xfrm>
          <a:prstGeom prst="rect">
            <a:avLst/>
          </a:prstGeom>
          <a:noFill/>
        </p:spPr>
        <p:txBody>
          <a:bodyPr wrap="square" rtlCol="0">
            <a:spAutoFit/>
          </a:bodyPr>
          <a:lstStyle/>
          <a:p>
            <a:r>
              <a:rPr lang="en-US" sz="1500" dirty="0">
                <a:solidFill>
                  <a:srgbClr val="000000"/>
                </a:solidFill>
                <a:latin typeface="Calibri" panose="020F0502020204030204" pitchFamily="34" charset="0"/>
                <a:cs typeface="Calibri" panose="020F0502020204030204" pitchFamily="34" charset="0"/>
              </a:rPr>
              <a:t>annual</a:t>
            </a:r>
          </a:p>
        </p:txBody>
      </p:sp>
      <p:sp>
        <p:nvSpPr>
          <p:cNvPr id="19" name="Freeform: Shape 18">
            <a:extLst>
              <a:ext uri="{FF2B5EF4-FFF2-40B4-BE49-F238E27FC236}">
                <a16:creationId xmlns:a16="http://schemas.microsoft.com/office/drawing/2014/main" id="{56EDF12E-642D-4656-9793-90288DE801E5}"/>
              </a:ext>
            </a:extLst>
          </p:cNvPr>
          <p:cNvSpPr/>
          <p:nvPr/>
        </p:nvSpPr>
        <p:spPr bwMode="auto">
          <a:xfrm>
            <a:off x="5726890" y="6384705"/>
            <a:ext cx="192395" cy="158433"/>
          </a:xfrm>
          <a:custGeom>
            <a:avLst/>
            <a:gdLst>
              <a:gd name="connsiteX0" fmla="*/ 0 w 360484"/>
              <a:gd name="connsiteY0" fmla="*/ 131885 h 149470"/>
              <a:gd name="connsiteX1" fmla="*/ 0 w 360484"/>
              <a:gd name="connsiteY1" fmla="*/ 131885 h 149470"/>
              <a:gd name="connsiteX2" fmla="*/ 79131 w 360484"/>
              <a:gd name="connsiteY2" fmla="*/ 105508 h 149470"/>
              <a:gd name="connsiteX3" fmla="*/ 211015 w 360484"/>
              <a:gd name="connsiteY3" fmla="*/ 0 h 149470"/>
              <a:gd name="connsiteX4" fmla="*/ 360484 w 360484"/>
              <a:gd name="connsiteY4" fmla="*/ 149470 h 149470"/>
              <a:gd name="connsiteX5" fmla="*/ 360484 w 360484"/>
              <a:gd name="connsiteY5" fmla="*/ 149470 h 149470"/>
              <a:gd name="connsiteX0" fmla="*/ 0 w 360484"/>
              <a:gd name="connsiteY0" fmla="*/ 131885 h 149470"/>
              <a:gd name="connsiteX1" fmla="*/ 0 w 360484"/>
              <a:gd name="connsiteY1" fmla="*/ 131885 h 149470"/>
              <a:gd name="connsiteX2" fmla="*/ 211015 w 360484"/>
              <a:gd name="connsiteY2" fmla="*/ 0 h 149470"/>
              <a:gd name="connsiteX3" fmla="*/ 360484 w 360484"/>
              <a:gd name="connsiteY3" fmla="*/ 149470 h 149470"/>
              <a:gd name="connsiteX4" fmla="*/ 360484 w 360484"/>
              <a:gd name="connsiteY4" fmla="*/ 149470 h 149470"/>
              <a:gd name="connsiteX0" fmla="*/ 0 w 360484"/>
              <a:gd name="connsiteY0" fmla="*/ 131885 h 149470"/>
              <a:gd name="connsiteX1" fmla="*/ 114300 w 360484"/>
              <a:gd name="connsiteY1" fmla="*/ 149469 h 149470"/>
              <a:gd name="connsiteX2" fmla="*/ 211015 w 360484"/>
              <a:gd name="connsiteY2" fmla="*/ 0 h 149470"/>
              <a:gd name="connsiteX3" fmla="*/ 360484 w 360484"/>
              <a:gd name="connsiteY3" fmla="*/ 149470 h 149470"/>
              <a:gd name="connsiteX4" fmla="*/ 360484 w 360484"/>
              <a:gd name="connsiteY4" fmla="*/ 149470 h 149470"/>
              <a:gd name="connsiteX0" fmla="*/ 0 w 246184"/>
              <a:gd name="connsiteY0" fmla="*/ 149469 h 149470"/>
              <a:gd name="connsiteX1" fmla="*/ 96715 w 246184"/>
              <a:gd name="connsiteY1" fmla="*/ 0 h 149470"/>
              <a:gd name="connsiteX2" fmla="*/ 246184 w 246184"/>
              <a:gd name="connsiteY2" fmla="*/ 149470 h 149470"/>
              <a:gd name="connsiteX3" fmla="*/ 246184 w 246184"/>
              <a:gd name="connsiteY3" fmla="*/ 149470 h 149470"/>
              <a:gd name="connsiteX0" fmla="*/ 0 w 308937"/>
              <a:gd name="connsiteY0" fmla="*/ 162916 h 162916"/>
              <a:gd name="connsiteX1" fmla="*/ 159468 w 308937"/>
              <a:gd name="connsiteY1" fmla="*/ 0 h 162916"/>
              <a:gd name="connsiteX2" fmla="*/ 308937 w 308937"/>
              <a:gd name="connsiteY2" fmla="*/ 149470 h 162916"/>
              <a:gd name="connsiteX3" fmla="*/ 308937 w 308937"/>
              <a:gd name="connsiteY3" fmla="*/ 149470 h 162916"/>
              <a:gd name="connsiteX0" fmla="*/ 0 w 308937"/>
              <a:gd name="connsiteY0" fmla="*/ 162916 h 180846"/>
              <a:gd name="connsiteX1" fmla="*/ 159468 w 308937"/>
              <a:gd name="connsiteY1" fmla="*/ 0 h 180846"/>
              <a:gd name="connsiteX2" fmla="*/ 308937 w 308937"/>
              <a:gd name="connsiteY2" fmla="*/ 149470 h 180846"/>
              <a:gd name="connsiteX3" fmla="*/ 232737 w 308937"/>
              <a:gd name="connsiteY3" fmla="*/ 180846 h 180846"/>
              <a:gd name="connsiteX0" fmla="*/ 0 w 246184"/>
              <a:gd name="connsiteY0" fmla="*/ 158433 h 180846"/>
              <a:gd name="connsiteX1" fmla="*/ 96715 w 246184"/>
              <a:gd name="connsiteY1" fmla="*/ 0 h 180846"/>
              <a:gd name="connsiteX2" fmla="*/ 246184 w 246184"/>
              <a:gd name="connsiteY2" fmla="*/ 149470 h 180846"/>
              <a:gd name="connsiteX3" fmla="*/ 169984 w 246184"/>
              <a:gd name="connsiteY3" fmla="*/ 180846 h 180846"/>
              <a:gd name="connsiteX0" fmla="*/ 0 w 246184"/>
              <a:gd name="connsiteY0" fmla="*/ 158433 h 162917"/>
              <a:gd name="connsiteX1" fmla="*/ 96715 w 246184"/>
              <a:gd name="connsiteY1" fmla="*/ 0 h 162917"/>
              <a:gd name="connsiteX2" fmla="*/ 246184 w 246184"/>
              <a:gd name="connsiteY2" fmla="*/ 149470 h 162917"/>
              <a:gd name="connsiteX3" fmla="*/ 161019 w 246184"/>
              <a:gd name="connsiteY3" fmla="*/ 162917 h 162917"/>
              <a:gd name="connsiteX0" fmla="*/ 0 w 161019"/>
              <a:gd name="connsiteY0" fmla="*/ 158433 h 162917"/>
              <a:gd name="connsiteX1" fmla="*/ 96715 w 161019"/>
              <a:gd name="connsiteY1" fmla="*/ 0 h 162917"/>
              <a:gd name="connsiteX2" fmla="*/ 161019 w 161019"/>
              <a:gd name="connsiteY2" fmla="*/ 162917 h 162917"/>
              <a:gd name="connsiteX0" fmla="*/ 0 w 192395"/>
              <a:gd name="connsiteY0" fmla="*/ 158433 h 158433"/>
              <a:gd name="connsiteX1" fmla="*/ 96715 w 192395"/>
              <a:gd name="connsiteY1" fmla="*/ 0 h 158433"/>
              <a:gd name="connsiteX2" fmla="*/ 192395 w 192395"/>
              <a:gd name="connsiteY2" fmla="*/ 153952 h 158433"/>
            </a:gdLst>
            <a:ahLst/>
            <a:cxnLst>
              <a:cxn ang="0">
                <a:pos x="connsiteX0" y="connsiteY0"/>
              </a:cxn>
              <a:cxn ang="0">
                <a:pos x="connsiteX1" y="connsiteY1"/>
              </a:cxn>
              <a:cxn ang="0">
                <a:pos x="connsiteX2" y="connsiteY2"/>
              </a:cxn>
            </a:cxnLst>
            <a:rect l="l" t="t" r="r" b="b"/>
            <a:pathLst>
              <a:path w="192395" h="158433">
                <a:moveTo>
                  <a:pt x="0" y="158433"/>
                </a:moveTo>
                <a:lnTo>
                  <a:pt x="96715" y="0"/>
                </a:lnTo>
                <a:lnTo>
                  <a:pt x="192395" y="153952"/>
                </a:lnTo>
              </a:path>
            </a:pathLst>
          </a:custGeom>
          <a:noFill/>
          <a:ln w="19050" cap="flat" cmpd="sng" algn="ctr">
            <a:solidFill>
              <a:srgbClr val="000000"/>
            </a:solid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sp>
        <p:nvSpPr>
          <p:cNvPr id="2" name="TextBox 1">
            <a:extLst>
              <a:ext uri="{FF2B5EF4-FFF2-40B4-BE49-F238E27FC236}">
                <a16:creationId xmlns:a16="http://schemas.microsoft.com/office/drawing/2014/main" id="{E24E0EB0-5EFE-1454-0A60-D8AAE82E8000}"/>
              </a:ext>
            </a:extLst>
          </p:cNvPr>
          <p:cNvSpPr txBox="1"/>
          <p:nvPr/>
        </p:nvSpPr>
        <p:spPr>
          <a:xfrm>
            <a:off x="9899780" y="2884229"/>
            <a:ext cx="2052523" cy="1569660"/>
          </a:xfrm>
          <a:prstGeom prst="rect">
            <a:avLst/>
          </a:prstGeom>
          <a:noFill/>
        </p:spPr>
        <p:txBody>
          <a:bodyPr wrap="square" rtlCol="0">
            <a:spAutoFit/>
          </a:bodyPr>
          <a:lstStyle/>
          <a:p>
            <a:pPr algn="ctr"/>
            <a:r>
              <a:rPr lang="en-US" sz="3200" dirty="0">
                <a:solidFill>
                  <a:srgbClr val="FFC000"/>
                </a:solidFill>
                <a:effectLst/>
                <a:latin typeface="Calibri" panose="020F0502020204030204" pitchFamily="34" charset="0"/>
                <a:cs typeface="Calibri" panose="020F0502020204030204" pitchFamily="34" charset="0"/>
              </a:rPr>
              <a:t>Review from Intro Lecture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0025" y="1658939"/>
            <a:ext cx="7011988" cy="484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Slide Number Placeholder 5"/>
          <p:cNvSpPr>
            <a:spLocks noGrp="1"/>
          </p:cNvSpPr>
          <p:nvPr>
            <p:ph type="sldNum" sz="quarter" idx="12"/>
          </p:nvPr>
        </p:nvSpPr>
        <p:spPr>
          <a:xfrm>
            <a:off x="8500533"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326D306E-82F8-46C1-BD4A-14C77922C995}" type="slidenum">
              <a:rPr lang="en-US" altLang="en-US" sz="1400">
                <a:latin typeface="Times New Roman" panose="02020603050405020304" pitchFamily="18" charset="0"/>
              </a:rPr>
              <a:pPr>
                <a:spcBef>
                  <a:spcPct val="0"/>
                </a:spcBef>
                <a:buFontTx/>
                <a:buNone/>
              </a:pPr>
              <a:t>16</a:t>
            </a:fld>
            <a:endParaRPr lang="en-US" altLang="en-US" sz="1400">
              <a:latin typeface="Times New Roman" panose="02020603050405020304" pitchFamily="18" charset="0"/>
            </a:endParaRPr>
          </a:p>
        </p:txBody>
      </p:sp>
      <p:grpSp>
        <p:nvGrpSpPr>
          <p:cNvPr id="2" name="Group 8"/>
          <p:cNvGrpSpPr>
            <a:grpSpLocks/>
          </p:cNvGrpSpPr>
          <p:nvPr/>
        </p:nvGrpSpPr>
        <p:grpSpPr bwMode="auto">
          <a:xfrm>
            <a:off x="3775075" y="2011363"/>
            <a:ext cx="5528318" cy="444499"/>
            <a:chOff x="1672" y="1496"/>
            <a:chExt cx="3237" cy="280"/>
          </a:xfrm>
        </p:grpSpPr>
        <p:sp>
          <p:nvSpPr>
            <p:cNvPr id="22549" name="Text Box 9"/>
            <p:cNvSpPr txBox="1">
              <a:spLocks noChangeArrowheads="1"/>
            </p:cNvSpPr>
            <p:nvPr/>
          </p:nvSpPr>
          <p:spPr bwMode="auto">
            <a:xfrm>
              <a:off x="4314" y="1503"/>
              <a:ext cx="10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20</a:t>
              </a:r>
            </a:p>
          </p:txBody>
        </p:sp>
        <p:sp>
          <p:nvSpPr>
            <p:cNvPr id="22550" name="Text Box 10"/>
            <p:cNvSpPr txBox="1">
              <a:spLocks noChangeArrowheads="1"/>
            </p:cNvSpPr>
            <p:nvPr/>
          </p:nvSpPr>
          <p:spPr bwMode="auto">
            <a:xfrm>
              <a:off x="4741" y="1500"/>
              <a:ext cx="16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100</a:t>
              </a:r>
            </a:p>
          </p:txBody>
        </p:sp>
        <p:sp>
          <p:nvSpPr>
            <p:cNvPr id="22551" name="Text Box 11"/>
            <p:cNvSpPr txBox="1">
              <a:spLocks noChangeArrowheads="1"/>
            </p:cNvSpPr>
            <p:nvPr/>
          </p:nvSpPr>
          <p:spPr bwMode="auto">
            <a:xfrm>
              <a:off x="4079" y="1505"/>
              <a:ext cx="10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a:t>
              </a:r>
            </a:p>
          </p:txBody>
        </p:sp>
        <p:sp>
          <p:nvSpPr>
            <p:cNvPr id="22552" name="Text Box 12"/>
            <p:cNvSpPr txBox="1">
              <a:spLocks noChangeArrowheads="1"/>
            </p:cNvSpPr>
            <p:nvPr/>
          </p:nvSpPr>
          <p:spPr bwMode="auto">
            <a:xfrm>
              <a:off x="3808"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 5</a:t>
              </a:r>
            </a:p>
          </p:txBody>
        </p:sp>
        <p:sp>
          <p:nvSpPr>
            <p:cNvPr id="22553" name="Text Box 13"/>
            <p:cNvSpPr txBox="1">
              <a:spLocks noChangeArrowheads="1"/>
            </p:cNvSpPr>
            <p:nvPr/>
          </p:nvSpPr>
          <p:spPr bwMode="auto">
            <a:xfrm>
              <a:off x="3291" y="1503"/>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a:t>
              </a:r>
            </a:p>
          </p:txBody>
        </p:sp>
        <p:sp>
          <p:nvSpPr>
            <p:cNvPr id="22554" name="Text Box 14"/>
            <p:cNvSpPr txBox="1">
              <a:spLocks noChangeArrowheads="1"/>
            </p:cNvSpPr>
            <p:nvPr/>
          </p:nvSpPr>
          <p:spPr bwMode="auto">
            <a:xfrm>
              <a:off x="1672" y="1500"/>
              <a:ext cx="21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1.01</a:t>
              </a:r>
            </a:p>
          </p:txBody>
        </p:sp>
        <p:sp>
          <p:nvSpPr>
            <p:cNvPr id="22555" name="Text Box 15"/>
            <p:cNvSpPr txBox="1">
              <a:spLocks noChangeArrowheads="1"/>
            </p:cNvSpPr>
            <p:nvPr/>
          </p:nvSpPr>
          <p:spPr bwMode="auto">
            <a:xfrm>
              <a:off x="2063" y="1496"/>
              <a:ext cx="101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Return Period</a:t>
              </a:r>
            </a:p>
          </p:txBody>
        </p:sp>
      </p:grpSp>
      <p:sp>
        <p:nvSpPr>
          <p:cNvPr id="22534" name="Text Box 17"/>
          <p:cNvSpPr txBox="1">
            <a:spLocks noChangeArrowheads="1"/>
          </p:cNvSpPr>
          <p:nvPr/>
        </p:nvSpPr>
        <p:spPr bwMode="auto">
          <a:xfrm>
            <a:off x="4614333" y="6132513"/>
            <a:ext cx="4135438" cy="283154"/>
          </a:xfrm>
          <a:prstGeom prst="rect">
            <a:avLst/>
          </a:prstGeom>
          <a:solidFill>
            <a:schemeClr val="tx1"/>
          </a:solidFill>
          <a:ln>
            <a:noFill/>
          </a:ln>
        </p:spPr>
        <p:txBody>
          <a:bodyPr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1600" dirty="0">
                <a:solidFill>
                  <a:schemeClr val="accent4">
                    <a:lumMod val="10000"/>
                  </a:schemeClr>
                </a:solidFill>
                <a:latin typeface="Calibri" panose="020F0502020204030204" pitchFamily="34" charset="0"/>
              </a:rPr>
              <a:t>Cumulative </a:t>
            </a:r>
            <a:r>
              <a:rPr lang="en-US" altLang="en-US" sz="1600" dirty="0">
                <a:solidFill>
                  <a:srgbClr val="FF0000"/>
                </a:solidFill>
                <a:latin typeface="Calibri" panose="020F0502020204030204" pitchFamily="34" charset="0"/>
              </a:rPr>
              <a:t>Exceedance</a:t>
            </a:r>
            <a:r>
              <a:rPr lang="en-US" altLang="en-US" sz="1600" dirty="0">
                <a:solidFill>
                  <a:schemeClr val="tx2"/>
                </a:solidFill>
                <a:latin typeface="Calibri" panose="020F0502020204030204" pitchFamily="34" charset="0"/>
              </a:rPr>
              <a:t> </a:t>
            </a:r>
            <a:r>
              <a:rPr lang="en-US" altLang="en-US" sz="1600" dirty="0">
                <a:solidFill>
                  <a:schemeClr val="accent4">
                    <a:lumMod val="10000"/>
                  </a:schemeClr>
                </a:solidFill>
                <a:latin typeface="Calibri" panose="020F0502020204030204" pitchFamily="34" charset="0"/>
              </a:rPr>
              <a:t>Probability</a:t>
            </a:r>
          </a:p>
        </p:txBody>
      </p:sp>
      <p:sp>
        <p:nvSpPr>
          <p:cNvPr id="22535" name="Text Box 20"/>
          <p:cNvSpPr txBox="1">
            <a:spLocks noChangeArrowheads="1"/>
          </p:cNvSpPr>
          <p:nvPr/>
        </p:nvSpPr>
        <p:spPr bwMode="auto">
          <a:xfrm>
            <a:off x="3517901" y="5867401"/>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1</a:t>
            </a:r>
          </a:p>
        </p:txBody>
      </p:sp>
      <p:sp>
        <p:nvSpPr>
          <p:cNvPr id="22536" name="Text Box 21"/>
          <p:cNvSpPr txBox="1">
            <a:spLocks noChangeArrowheads="1"/>
          </p:cNvSpPr>
          <p:nvPr/>
        </p:nvSpPr>
        <p:spPr bwMode="auto">
          <a:xfrm>
            <a:off x="9402764" y="5954714"/>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0</a:t>
            </a:r>
          </a:p>
        </p:txBody>
      </p:sp>
      <p:sp>
        <p:nvSpPr>
          <p:cNvPr id="22538" name="Text Box 9"/>
          <p:cNvSpPr txBox="1">
            <a:spLocks noChangeArrowheads="1"/>
          </p:cNvSpPr>
          <p:nvPr/>
        </p:nvSpPr>
        <p:spPr bwMode="auto">
          <a:xfrm>
            <a:off x="2987675" y="2319338"/>
            <a:ext cx="787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400" dirty="0">
                <a:solidFill>
                  <a:srgbClr val="FF6600"/>
                </a:solidFill>
                <a:latin typeface="Ink Free" panose="03080402000500000000" pitchFamily="66" charset="0"/>
              </a:rPr>
              <a:t>log scale</a:t>
            </a:r>
          </a:p>
        </p:txBody>
      </p:sp>
      <p:grpSp>
        <p:nvGrpSpPr>
          <p:cNvPr id="3" name="Group 31"/>
          <p:cNvGrpSpPr>
            <a:grpSpLocks/>
          </p:cNvGrpSpPr>
          <p:nvPr/>
        </p:nvGrpSpPr>
        <p:grpSpPr bwMode="auto">
          <a:xfrm>
            <a:off x="9042400" y="2197100"/>
            <a:ext cx="1625600" cy="3551238"/>
            <a:chOff x="4736" y="1384"/>
            <a:chExt cx="1024" cy="2237"/>
          </a:xfrm>
        </p:grpSpPr>
        <p:sp>
          <p:nvSpPr>
            <p:cNvPr id="22545" name="Line 20"/>
            <p:cNvSpPr>
              <a:spLocks noChangeShapeType="1"/>
            </p:cNvSpPr>
            <p:nvPr/>
          </p:nvSpPr>
          <p:spPr bwMode="auto">
            <a:xfrm>
              <a:off x="4802" y="1407"/>
              <a:ext cx="0" cy="2214"/>
            </a:xfrm>
            <a:prstGeom prst="line">
              <a:avLst/>
            </a:prstGeom>
            <a:noFill/>
            <a:ln w="19050">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2546" name="Text Box 21"/>
            <p:cNvSpPr txBox="1">
              <a:spLocks noChangeArrowheads="1"/>
            </p:cNvSpPr>
            <p:nvPr/>
          </p:nvSpPr>
          <p:spPr bwMode="auto">
            <a:xfrm>
              <a:off x="4869" y="1384"/>
              <a:ext cx="891" cy="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600" dirty="0">
                  <a:solidFill>
                    <a:srgbClr val="FF0000"/>
                  </a:solidFill>
                  <a:latin typeface="Calibri" panose="020F0502020204030204" pitchFamily="34" charset="0"/>
                </a:rPr>
                <a:t>largest in    108 years, probability </a:t>
              </a:r>
              <a:r>
                <a:rPr lang="en-US" altLang="en-US" sz="1600" dirty="0">
                  <a:solidFill>
                    <a:srgbClr val="FF0000"/>
                  </a:solidFill>
                  <a:latin typeface="Calibri" panose="020F0502020204030204" pitchFamily="34" charset="0"/>
                  <a:cs typeface="Calibri" panose="020F0502020204030204" pitchFamily="34" charset="0"/>
                </a:rPr>
                <a:t>≈</a:t>
              </a:r>
              <a:r>
                <a:rPr lang="en-US" altLang="en-US" sz="1600" dirty="0">
                  <a:solidFill>
                    <a:srgbClr val="FF0000"/>
                  </a:solidFill>
                  <a:latin typeface="Calibri" panose="020F0502020204030204" pitchFamily="34" charset="0"/>
                </a:rPr>
                <a:t> 1/108 </a:t>
              </a:r>
              <a:r>
                <a:rPr lang="en-US" altLang="en-US" sz="1600" dirty="0">
                  <a:solidFill>
                    <a:srgbClr val="FF0000"/>
                  </a:solidFill>
                  <a:latin typeface="Calibri" panose="020F0502020204030204" pitchFamily="34" charset="0"/>
                  <a:cs typeface="Calibri" panose="020F0502020204030204" pitchFamily="34" charset="0"/>
                </a:rPr>
                <a:t>≈</a:t>
              </a:r>
              <a:r>
                <a:rPr lang="en-US" altLang="en-US" sz="1600" dirty="0">
                  <a:solidFill>
                    <a:srgbClr val="FF0000"/>
                  </a:solidFill>
                  <a:latin typeface="Calibri" panose="020F0502020204030204" pitchFamily="34" charset="0"/>
                </a:rPr>
                <a:t> 0.9%</a:t>
              </a:r>
            </a:p>
          </p:txBody>
        </p:sp>
        <p:sp>
          <p:nvSpPr>
            <p:cNvPr id="22547" name="Text Box 24"/>
            <p:cNvSpPr txBox="1">
              <a:spLocks noChangeArrowheads="1"/>
            </p:cNvSpPr>
            <p:nvPr/>
          </p:nvSpPr>
          <p:spPr bwMode="auto">
            <a:xfrm>
              <a:off x="4820" y="3354"/>
              <a:ext cx="444"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700" dirty="0">
                  <a:solidFill>
                    <a:srgbClr val="FF0000"/>
                  </a:solidFill>
                  <a:latin typeface="Calibri" panose="020F0502020204030204" pitchFamily="34" charset="0"/>
                </a:rPr>
                <a:t>0.9%</a:t>
              </a:r>
            </a:p>
          </p:txBody>
        </p:sp>
        <p:sp>
          <p:nvSpPr>
            <p:cNvPr id="22548" name="Oval 28"/>
            <p:cNvSpPr>
              <a:spLocks noChangeArrowheads="1"/>
            </p:cNvSpPr>
            <p:nvPr/>
          </p:nvSpPr>
          <p:spPr bwMode="auto">
            <a:xfrm>
              <a:off x="4736" y="1769"/>
              <a:ext cx="138" cy="138"/>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grpSp>
      <p:sp>
        <p:nvSpPr>
          <p:cNvPr id="38" name="Text Box 21"/>
          <p:cNvSpPr txBox="1">
            <a:spLocks noChangeArrowheads="1"/>
          </p:cNvSpPr>
          <p:nvPr/>
        </p:nvSpPr>
        <p:spPr bwMode="auto">
          <a:xfrm>
            <a:off x="6223000" y="2214564"/>
            <a:ext cx="1455738" cy="108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600" dirty="0">
                <a:solidFill>
                  <a:srgbClr val="FF0000"/>
                </a:solidFill>
                <a:latin typeface="Calibri" panose="020F0502020204030204" pitchFamily="34" charset="0"/>
              </a:rPr>
              <a:t>equaled or exceeded 11 times in 108 years </a:t>
            </a:r>
            <a:r>
              <a:rPr lang="en-US" altLang="en-US" sz="1600" dirty="0">
                <a:solidFill>
                  <a:srgbClr val="FF0000"/>
                </a:solidFill>
                <a:latin typeface="Calibri" panose="020F0502020204030204" pitchFamily="34" charset="0"/>
                <a:cs typeface="Calibri" panose="020F0502020204030204" pitchFamily="34" charset="0"/>
              </a:rPr>
              <a:t>≈</a:t>
            </a:r>
            <a:r>
              <a:rPr lang="en-US" altLang="en-US" sz="1600" dirty="0">
                <a:solidFill>
                  <a:srgbClr val="FF0000"/>
                </a:solidFill>
                <a:latin typeface="Calibri" panose="020F0502020204030204" pitchFamily="34" charset="0"/>
              </a:rPr>
              <a:t> 10%</a:t>
            </a:r>
          </a:p>
        </p:txBody>
      </p:sp>
      <p:cxnSp>
        <p:nvCxnSpPr>
          <p:cNvPr id="40" name="Straight Arrow Connector 39"/>
          <p:cNvCxnSpPr>
            <a:cxnSpLocks noChangeShapeType="1"/>
          </p:cNvCxnSpPr>
          <p:nvPr/>
        </p:nvCxnSpPr>
        <p:spPr bwMode="auto">
          <a:xfrm>
            <a:off x="7459664" y="3098801"/>
            <a:ext cx="439737" cy="220663"/>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22542" name="Text Box 31"/>
          <p:cNvSpPr txBox="1">
            <a:spLocks noChangeArrowheads="1"/>
          </p:cNvSpPr>
          <p:nvPr/>
        </p:nvSpPr>
        <p:spPr bwMode="auto">
          <a:xfrm>
            <a:off x="4595872" y="2627046"/>
            <a:ext cx="1328492" cy="707886"/>
          </a:xfrm>
          <a:prstGeom prst="rect">
            <a:avLst/>
          </a:prstGeom>
          <a:solidFill>
            <a:schemeClr val="tx1"/>
          </a:solidFill>
          <a:ln>
            <a:noFill/>
          </a:ln>
        </p:spPr>
        <p:txBody>
          <a:bodyPr wrap="square" lIns="0" tIns="9144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000" dirty="0">
                <a:solidFill>
                  <a:srgbClr val="008000"/>
                </a:solidFill>
                <a:latin typeface="Ink Free" panose="03080402000500000000" pitchFamily="66" charset="0"/>
              </a:rPr>
              <a:t>switch to exceedance</a:t>
            </a:r>
          </a:p>
        </p:txBody>
      </p:sp>
      <p:pic>
        <p:nvPicPr>
          <p:cNvPr id="22543"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4673600"/>
            <a:ext cx="6210300"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4" name="Text Box 8"/>
          <p:cNvSpPr txBox="1">
            <a:spLocks noChangeArrowheads="1"/>
          </p:cNvSpPr>
          <p:nvPr/>
        </p:nvSpPr>
        <p:spPr bwMode="auto">
          <a:xfrm>
            <a:off x="5965826" y="5423844"/>
            <a:ext cx="34258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400" dirty="0">
                <a:solidFill>
                  <a:srgbClr val="FF6600"/>
                </a:solidFill>
                <a:latin typeface="Ink Free" panose="03080402000500000000" pitchFamily="66" charset="0"/>
              </a:rPr>
              <a:t>Normal probability scale</a:t>
            </a:r>
          </a:p>
        </p:txBody>
      </p:sp>
      <p:sp>
        <p:nvSpPr>
          <p:cNvPr id="28" name="Oval 14">
            <a:extLst>
              <a:ext uri="{FF2B5EF4-FFF2-40B4-BE49-F238E27FC236}">
                <a16:creationId xmlns:a16="http://schemas.microsoft.com/office/drawing/2014/main" id="{FE3AB382-43B3-4263-8C20-8E9DDC54023E}"/>
              </a:ext>
            </a:extLst>
          </p:cNvPr>
          <p:cNvSpPr>
            <a:spLocks noChangeArrowheads="1"/>
          </p:cNvSpPr>
          <p:nvPr/>
        </p:nvSpPr>
        <p:spPr bwMode="auto">
          <a:xfrm>
            <a:off x="7882073" y="3265555"/>
            <a:ext cx="200993" cy="211544"/>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dirty="0">
              <a:solidFill>
                <a:schemeClr val="tx2"/>
              </a:solidFill>
              <a:latin typeface="Times New Roman" panose="02020603050405020304" pitchFamily="18" charset="0"/>
            </a:endParaRPr>
          </a:p>
        </p:txBody>
      </p:sp>
      <p:sp>
        <p:nvSpPr>
          <p:cNvPr id="30" name="Rectangle 7">
            <a:extLst>
              <a:ext uri="{FF2B5EF4-FFF2-40B4-BE49-F238E27FC236}">
                <a16:creationId xmlns:a16="http://schemas.microsoft.com/office/drawing/2014/main" id="{A5BE870D-276A-4CCE-B160-87F7C8061D1D}"/>
              </a:ext>
            </a:extLst>
          </p:cNvPr>
          <p:cNvSpPr>
            <a:spLocks noGrp="1" noChangeArrowheads="1"/>
          </p:cNvSpPr>
          <p:nvPr>
            <p:ph type="title"/>
          </p:nvPr>
        </p:nvSpPr>
        <p:spPr>
          <a:xfrm>
            <a:off x="1069383" y="314325"/>
            <a:ext cx="10066149" cy="1143000"/>
          </a:xfrm>
        </p:spPr>
        <p:txBody>
          <a:bodyPr/>
          <a:lstStyle/>
          <a:p>
            <a:pPr algn="l" eaLnBrk="1" hangingPunct="1">
              <a:defRPr/>
            </a:pPr>
            <a:r>
              <a:rPr lang="en-US" dirty="0"/>
              <a:t>Empirical Cumulative Distribution</a:t>
            </a:r>
          </a:p>
        </p:txBody>
      </p:sp>
      <p:sp>
        <p:nvSpPr>
          <p:cNvPr id="32" name="Text Box 7">
            <a:extLst>
              <a:ext uri="{FF2B5EF4-FFF2-40B4-BE49-F238E27FC236}">
                <a16:creationId xmlns:a16="http://schemas.microsoft.com/office/drawing/2014/main" id="{4FDC8E3C-7E5F-4893-8C94-330652DF337E}"/>
              </a:ext>
            </a:extLst>
          </p:cNvPr>
          <p:cNvSpPr txBox="1">
            <a:spLocks noChangeArrowheads="1"/>
          </p:cNvSpPr>
          <p:nvPr/>
        </p:nvSpPr>
        <p:spPr bwMode="auto">
          <a:xfrm>
            <a:off x="3904735" y="1134268"/>
            <a:ext cx="636428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9144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800" dirty="0">
                <a:solidFill>
                  <a:schemeClr val="bg1"/>
                </a:solidFill>
                <a:latin typeface="Ink Free" panose="03080402000500000000" pitchFamily="66" charset="0"/>
              </a:rPr>
              <a:t>…also called a frequency curve…</a:t>
            </a:r>
          </a:p>
        </p:txBody>
      </p:sp>
      <p:sp>
        <p:nvSpPr>
          <p:cNvPr id="33" name="Slide Number Placeholder 1">
            <a:extLst>
              <a:ext uri="{FF2B5EF4-FFF2-40B4-BE49-F238E27FC236}">
                <a16:creationId xmlns:a16="http://schemas.microsoft.com/office/drawing/2014/main" id="{83123B4D-842D-41FE-B6E4-9824EC3C2790}"/>
              </a:ext>
            </a:extLst>
          </p:cNvPr>
          <p:cNvSpPr txBox="1">
            <a:spLocks/>
          </p:cNvSpPr>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16</a:t>
            </a:fld>
            <a:endParaRPr lang="en-US" altLang="en-US"/>
          </a:p>
        </p:txBody>
      </p:sp>
      <p:sp>
        <p:nvSpPr>
          <p:cNvPr id="34" name="TextBox 33">
            <a:extLst>
              <a:ext uri="{FF2B5EF4-FFF2-40B4-BE49-F238E27FC236}">
                <a16:creationId xmlns:a16="http://schemas.microsoft.com/office/drawing/2014/main" id="{7208EF39-CC46-4DA8-8140-434CDC797BB8}"/>
              </a:ext>
            </a:extLst>
          </p:cNvPr>
          <p:cNvSpPr txBox="1"/>
          <p:nvPr/>
        </p:nvSpPr>
        <p:spPr>
          <a:xfrm>
            <a:off x="5780781" y="6472888"/>
            <a:ext cx="1436304" cy="338554"/>
          </a:xfrm>
          <a:prstGeom prst="rect">
            <a:avLst/>
          </a:prstGeom>
          <a:noFill/>
        </p:spPr>
        <p:txBody>
          <a:bodyPr wrap="square" rtlCol="0">
            <a:spAutoFit/>
          </a:bodyPr>
          <a:lstStyle/>
          <a:p>
            <a:r>
              <a:rPr lang="en-US" sz="1600" dirty="0">
                <a:solidFill>
                  <a:srgbClr val="000000"/>
                </a:solidFill>
                <a:latin typeface="Calibri" panose="020F0502020204030204" pitchFamily="34" charset="0"/>
                <a:cs typeface="Calibri" panose="020F0502020204030204" pitchFamily="34" charset="0"/>
              </a:rPr>
              <a:t>Annual</a:t>
            </a:r>
          </a:p>
        </p:txBody>
      </p:sp>
      <p:sp>
        <p:nvSpPr>
          <p:cNvPr id="35" name="Freeform: Shape 34">
            <a:extLst>
              <a:ext uri="{FF2B5EF4-FFF2-40B4-BE49-F238E27FC236}">
                <a16:creationId xmlns:a16="http://schemas.microsoft.com/office/drawing/2014/main" id="{BC218F48-CD09-4790-BC84-2480009113AA}"/>
              </a:ext>
            </a:extLst>
          </p:cNvPr>
          <p:cNvSpPr/>
          <p:nvPr/>
        </p:nvSpPr>
        <p:spPr bwMode="auto">
          <a:xfrm>
            <a:off x="6085481" y="6410106"/>
            <a:ext cx="192395" cy="158433"/>
          </a:xfrm>
          <a:custGeom>
            <a:avLst/>
            <a:gdLst>
              <a:gd name="connsiteX0" fmla="*/ 0 w 360484"/>
              <a:gd name="connsiteY0" fmla="*/ 131885 h 149470"/>
              <a:gd name="connsiteX1" fmla="*/ 0 w 360484"/>
              <a:gd name="connsiteY1" fmla="*/ 131885 h 149470"/>
              <a:gd name="connsiteX2" fmla="*/ 79131 w 360484"/>
              <a:gd name="connsiteY2" fmla="*/ 105508 h 149470"/>
              <a:gd name="connsiteX3" fmla="*/ 211015 w 360484"/>
              <a:gd name="connsiteY3" fmla="*/ 0 h 149470"/>
              <a:gd name="connsiteX4" fmla="*/ 360484 w 360484"/>
              <a:gd name="connsiteY4" fmla="*/ 149470 h 149470"/>
              <a:gd name="connsiteX5" fmla="*/ 360484 w 360484"/>
              <a:gd name="connsiteY5" fmla="*/ 149470 h 149470"/>
              <a:gd name="connsiteX0" fmla="*/ 0 w 360484"/>
              <a:gd name="connsiteY0" fmla="*/ 131885 h 149470"/>
              <a:gd name="connsiteX1" fmla="*/ 0 w 360484"/>
              <a:gd name="connsiteY1" fmla="*/ 131885 h 149470"/>
              <a:gd name="connsiteX2" fmla="*/ 211015 w 360484"/>
              <a:gd name="connsiteY2" fmla="*/ 0 h 149470"/>
              <a:gd name="connsiteX3" fmla="*/ 360484 w 360484"/>
              <a:gd name="connsiteY3" fmla="*/ 149470 h 149470"/>
              <a:gd name="connsiteX4" fmla="*/ 360484 w 360484"/>
              <a:gd name="connsiteY4" fmla="*/ 149470 h 149470"/>
              <a:gd name="connsiteX0" fmla="*/ 0 w 360484"/>
              <a:gd name="connsiteY0" fmla="*/ 131885 h 149470"/>
              <a:gd name="connsiteX1" fmla="*/ 114300 w 360484"/>
              <a:gd name="connsiteY1" fmla="*/ 149469 h 149470"/>
              <a:gd name="connsiteX2" fmla="*/ 211015 w 360484"/>
              <a:gd name="connsiteY2" fmla="*/ 0 h 149470"/>
              <a:gd name="connsiteX3" fmla="*/ 360484 w 360484"/>
              <a:gd name="connsiteY3" fmla="*/ 149470 h 149470"/>
              <a:gd name="connsiteX4" fmla="*/ 360484 w 360484"/>
              <a:gd name="connsiteY4" fmla="*/ 149470 h 149470"/>
              <a:gd name="connsiteX0" fmla="*/ 0 w 246184"/>
              <a:gd name="connsiteY0" fmla="*/ 149469 h 149470"/>
              <a:gd name="connsiteX1" fmla="*/ 96715 w 246184"/>
              <a:gd name="connsiteY1" fmla="*/ 0 h 149470"/>
              <a:gd name="connsiteX2" fmla="*/ 246184 w 246184"/>
              <a:gd name="connsiteY2" fmla="*/ 149470 h 149470"/>
              <a:gd name="connsiteX3" fmla="*/ 246184 w 246184"/>
              <a:gd name="connsiteY3" fmla="*/ 149470 h 149470"/>
              <a:gd name="connsiteX0" fmla="*/ 0 w 308937"/>
              <a:gd name="connsiteY0" fmla="*/ 162916 h 162916"/>
              <a:gd name="connsiteX1" fmla="*/ 159468 w 308937"/>
              <a:gd name="connsiteY1" fmla="*/ 0 h 162916"/>
              <a:gd name="connsiteX2" fmla="*/ 308937 w 308937"/>
              <a:gd name="connsiteY2" fmla="*/ 149470 h 162916"/>
              <a:gd name="connsiteX3" fmla="*/ 308937 w 308937"/>
              <a:gd name="connsiteY3" fmla="*/ 149470 h 162916"/>
              <a:gd name="connsiteX0" fmla="*/ 0 w 308937"/>
              <a:gd name="connsiteY0" fmla="*/ 162916 h 180846"/>
              <a:gd name="connsiteX1" fmla="*/ 159468 w 308937"/>
              <a:gd name="connsiteY1" fmla="*/ 0 h 180846"/>
              <a:gd name="connsiteX2" fmla="*/ 308937 w 308937"/>
              <a:gd name="connsiteY2" fmla="*/ 149470 h 180846"/>
              <a:gd name="connsiteX3" fmla="*/ 232737 w 308937"/>
              <a:gd name="connsiteY3" fmla="*/ 180846 h 180846"/>
              <a:gd name="connsiteX0" fmla="*/ 0 w 246184"/>
              <a:gd name="connsiteY0" fmla="*/ 158433 h 180846"/>
              <a:gd name="connsiteX1" fmla="*/ 96715 w 246184"/>
              <a:gd name="connsiteY1" fmla="*/ 0 h 180846"/>
              <a:gd name="connsiteX2" fmla="*/ 246184 w 246184"/>
              <a:gd name="connsiteY2" fmla="*/ 149470 h 180846"/>
              <a:gd name="connsiteX3" fmla="*/ 169984 w 246184"/>
              <a:gd name="connsiteY3" fmla="*/ 180846 h 180846"/>
              <a:gd name="connsiteX0" fmla="*/ 0 w 246184"/>
              <a:gd name="connsiteY0" fmla="*/ 158433 h 162917"/>
              <a:gd name="connsiteX1" fmla="*/ 96715 w 246184"/>
              <a:gd name="connsiteY1" fmla="*/ 0 h 162917"/>
              <a:gd name="connsiteX2" fmla="*/ 246184 w 246184"/>
              <a:gd name="connsiteY2" fmla="*/ 149470 h 162917"/>
              <a:gd name="connsiteX3" fmla="*/ 161019 w 246184"/>
              <a:gd name="connsiteY3" fmla="*/ 162917 h 162917"/>
              <a:gd name="connsiteX0" fmla="*/ 0 w 161019"/>
              <a:gd name="connsiteY0" fmla="*/ 158433 h 162917"/>
              <a:gd name="connsiteX1" fmla="*/ 96715 w 161019"/>
              <a:gd name="connsiteY1" fmla="*/ 0 h 162917"/>
              <a:gd name="connsiteX2" fmla="*/ 161019 w 161019"/>
              <a:gd name="connsiteY2" fmla="*/ 162917 h 162917"/>
              <a:gd name="connsiteX0" fmla="*/ 0 w 192395"/>
              <a:gd name="connsiteY0" fmla="*/ 158433 h 158433"/>
              <a:gd name="connsiteX1" fmla="*/ 96715 w 192395"/>
              <a:gd name="connsiteY1" fmla="*/ 0 h 158433"/>
              <a:gd name="connsiteX2" fmla="*/ 192395 w 192395"/>
              <a:gd name="connsiteY2" fmla="*/ 153952 h 158433"/>
            </a:gdLst>
            <a:ahLst/>
            <a:cxnLst>
              <a:cxn ang="0">
                <a:pos x="connsiteX0" y="connsiteY0"/>
              </a:cxn>
              <a:cxn ang="0">
                <a:pos x="connsiteX1" y="connsiteY1"/>
              </a:cxn>
              <a:cxn ang="0">
                <a:pos x="connsiteX2" y="connsiteY2"/>
              </a:cxn>
            </a:cxnLst>
            <a:rect l="l" t="t" r="r" b="b"/>
            <a:pathLst>
              <a:path w="192395" h="158433">
                <a:moveTo>
                  <a:pt x="0" y="158433"/>
                </a:moveTo>
                <a:lnTo>
                  <a:pt x="96715" y="0"/>
                </a:lnTo>
                <a:lnTo>
                  <a:pt x="192395" y="153952"/>
                </a:lnTo>
              </a:path>
            </a:pathLst>
          </a:custGeom>
          <a:noFill/>
          <a:ln w="19050" cap="flat" cmpd="sng" algn="ctr">
            <a:solidFill>
              <a:srgbClr val="000000"/>
            </a:solid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sp>
        <p:nvSpPr>
          <p:cNvPr id="4" name="TextBox 3">
            <a:extLst>
              <a:ext uri="{FF2B5EF4-FFF2-40B4-BE49-F238E27FC236}">
                <a16:creationId xmlns:a16="http://schemas.microsoft.com/office/drawing/2014/main" id="{BDB4C031-02D0-B170-EAC3-014B8220F451}"/>
              </a:ext>
            </a:extLst>
          </p:cNvPr>
          <p:cNvSpPr txBox="1"/>
          <p:nvPr/>
        </p:nvSpPr>
        <p:spPr>
          <a:xfrm>
            <a:off x="9960769" y="3514914"/>
            <a:ext cx="2052523" cy="1569660"/>
          </a:xfrm>
          <a:prstGeom prst="rect">
            <a:avLst/>
          </a:prstGeom>
          <a:noFill/>
        </p:spPr>
        <p:txBody>
          <a:bodyPr wrap="square" rtlCol="0">
            <a:spAutoFit/>
          </a:bodyPr>
          <a:lstStyle/>
          <a:p>
            <a:pPr algn="ctr"/>
            <a:r>
              <a:rPr lang="en-US" sz="3200" dirty="0">
                <a:solidFill>
                  <a:srgbClr val="FFC000"/>
                </a:solidFill>
                <a:effectLst/>
                <a:latin typeface="Calibri" panose="020F0502020204030204" pitchFamily="34" charset="0"/>
                <a:cs typeface="Calibri" panose="020F0502020204030204" pitchFamily="34" charset="0"/>
              </a:rPr>
              <a:t>Review from Intro Lecture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0025" y="1658939"/>
            <a:ext cx="7011988" cy="484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Slide Number Placeholder 5"/>
          <p:cNvSpPr>
            <a:spLocks noGrp="1"/>
          </p:cNvSpPr>
          <p:nvPr>
            <p:ph type="sldNum" sz="quarter" idx="12"/>
          </p:nvPr>
        </p:nvSpPr>
        <p:spPr>
          <a:xfrm>
            <a:off x="8534400"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A1926087-8D96-4C20-8A4F-4DC3D64E802E}" type="slidenum">
              <a:rPr lang="en-US" altLang="en-US" sz="1400">
                <a:latin typeface="Times New Roman" panose="02020603050405020304" pitchFamily="18" charset="0"/>
              </a:rPr>
              <a:pPr>
                <a:spcBef>
                  <a:spcPct val="0"/>
                </a:spcBef>
                <a:buFontTx/>
                <a:buNone/>
              </a:pPr>
              <a:t>17</a:t>
            </a:fld>
            <a:endParaRPr lang="en-US" altLang="en-US" sz="1400">
              <a:latin typeface="Times New Roman" panose="02020603050405020304" pitchFamily="18" charset="0"/>
            </a:endParaRPr>
          </a:p>
        </p:txBody>
      </p:sp>
      <p:sp>
        <p:nvSpPr>
          <p:cNvPr id="23558" name="Text Box 17"/>
          <p:cNvSpPr txBox="1">
            <a:spLocks noChangeArrowheads="1"/>
          </p:cNvSpPr>
          <p:nvPr/>
        </p:nvSpPr>
        <p:spPr bwMode="auto">
          <a:xfrm>
            <a:off x="4800600" y="6157913"/>
            <a:ext cx="4135438" cy="296862"/>
          </a:xfrm>
          <a:prstGeom prst="rect">
            <a:avLst/>
          </a:prstGeom>
          <a:solidFill>
            <a:schemeClr val="tx1"/>
          </a:solidFill>
          <a:ln>
            <a:noFill/>
          </a:ln>
        </p:spPr>
        <p:txBody>
          <a:bodyPr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1700" dirty="0">
                <a:solidFill>
                  <a:schemeClr val="accent4">
                    <a:lumMod val="10000"/>
                  </a:schemeClr>
                </a:solidFill>
                <a:latin typeface="Calibri" panose="020F0502020204030204" pitchFamily="34" charset="0"/>
              </a:rPr>
              <a:t>Cumulative</a:t>
            </a:r>
            <a:r>
              <a:rPr lang="en-US" altLang="en-US" sz="1700" dirty="0">
                <a:solidFill>
                  <a:schemeClr val="tx2"/>
                </a:solidFill>
                <a:latin typeface="Calibri" panose="020F0502020204030204" pitchFamily="34" charset="0"/>
              </a:rPr>
              <a:t> </a:t>
            </a:r>
            <a:r>
              <a:rPr lang="en-US" altLang="en-US" sz="1700" dirty="0">
                <a:solidFill>
                  <a:srgbClr val="FF0000"/>
                </a:solidFill>
                <a:latin typeface="Calibri" panose="020F0502020204030204" pitchFamily="34" charset="0"/>
              </a:rPr>
              <a:t>Exceedance</a:t>
            </a:r>
            <a:r>
              <a:rPr lang="en-US" altLang="en-US" sz="1700" dirty="0">
                <a:solidFill>
                  <a:schemeClr val="tx2"/>
                </a:solidFill>
                <a:latin typeface="Calibri" panose="020F0502020204030204" pitchFamily="34" charset="0"/>
              </a:rPr>
              <a:t> </a:t>
            </a:r>
            <a:r>
              <a:rPr lang="en-US" altLang="en-US" sz="1700" dirty="0">
                <a:solidFill>
                  <a:schemeClr val="accent4">
                    <a:lumMod val="10000"/>
                  </a:schemeClr>
                </a:solidFill>
                <a:latin typeface="Calibri" panose="020F0502020204030204" pitchFamily="34" charset="0"/>
              </a:rPr>
              <a:t>Probability</a:t>
            </a:r>
          </a:p>
        </p:txBody>
      </p:sp>
      <p:sp>
        <p:nvSpPr>
          <p:cNvPr id="23559" name="Text Box 20"/>
          <p:cNvSpPr txBox="1">
            <a:spLocks noChangeArrowheads="1"/>
          </p:cNvSpPr>
          <p:nvPr/>
        </p:nvSpPr>
        <p:spPr bwMode="auto">
          <a:xfrm>
            <a:off x="3517901" y="5867401"/>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1</a:t>
            </a:r>
          </a:p>
        </p:txBody>
      </p:sp>
      <p:sp>
        <p:nvSpPr>
          <p:cNvPr id="23560" name="Text Box 21"/>
          <p:cNvSpPr txBox="1">
            <a:spLocks noChangeArrowheads="1"/>
          </p:cNvSpPr>
          <p:nvPr/>
        </p:nvSpPr>
        <p:spPr bwMode="auto">
          <a:xfrm>
            <a:off x="9402764" y="5954714"/>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0</a:t>
            </a:r>
          </a:p>
        </p:txBody>
      </p:sp>
      <p:sp>
        <p:nvSpPr>
          <p:cNvPr id="23561" name="Text Box 8"/>
          <p:cNvSpPr txBox="1">
            <a:spLocks noChangeArrowheads="1"/>
          </p:cNvSpPr>
          <p:nvPr/>
        </p:nvSpPr>
        <p:spPr bwMode="auto">
          <a:xfrm>
            <a:off x="5965826" y="5423844"/>
            <a:ext cx="34258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400" dirty="0">
                <a:solidFill>
                  <a:srgbClr val="FF6600"/>
                </a:solidFill>
                <a:latin typeface="Ink Free" panose="03080402000500000000" pitchFamily="66" charset="0"/>
              </a:rPr>
              <a:t>Normal probability scale</a:t>
            </a:r>
          </a:p>
        </p:txBody>
      </p:sp>
      <p:sp>
        <p:nvSpPr>
          <p:cNvPr id="23563" name="Text Box 9"/>
          <p:cNvSpPr txBox="1">
            <a:spLocks noChangeArrowheads="1"/>
          </p:cNvSpPr>
          <p:nvPr/>
        </p:nvSpPr>
        <p:spPr bwMode="auto">
          <a:xfrm>
            <a:off x="2987675" y="2319338"/>
            <a:ext cx="787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400" dirty="0">
                <a:solidFill>
                  <a:srgbClr val="FF6600"/>
                </a:solidFill>
                <a:latin typeface="Ink Free" panose="03080402000500000000" pitchFamily="66" charset="0"/>
              </a:rPr>
              <a:t>log scale</a:t>
            </a:r>
          </a:p>
        </p:txBody>
      </p:sp>
      <p:grpSp>
        <p:nvGrpSpPr>
          <p:cNvPr id="20" name="Group 8">
            <a:extLst>
              <a:ext uri="{FF2B5EF4-FFF2-40B4-BE49-F238E27FC236}">
                <a16:creationId xmlns:a16="http://schemas.microsoft.com/office/drawing/2014/main" id="{D7314DDA-AE5A-4463-ADA6-E49B7A93D914}"/>
              </a:ext>
            </a:extLst>
          </p:cNvPr>
          <p:cNvGrpSpPr>
            <a:grpSpLocks/>
          </p:cNvGrpSpPr>
          <p:nvPr/>
        </p:nvGrpSpPr>
        <p:grpSpPr bwMode="auto">
          <a:xfrm>
            <a:off x="3775075" y="2011363"/>
            <a:ext cx="5528318" cy="444499"/>
            <a:chOff x="1672" y="1496"/>
            <a:chExt cx="3237" cy="280"/>
          </a:xfrm>
        </p:grpSpPr>
        <p:sp>
          <p:nvSpPr>
            <p:cNvPr id="21" name="Text Box 9">
              <a:extLst>
                <a:ext uri="{FF2B5EF4-FFF2-40B4-BE49-F238E27FC236}">
                  <a16:creationId xmlns:a16="http://schemas.microsoft.com/office/drawing/2014/main" id="{F953A993-4A17-4E24-BB33-36FF4D6F9634}"/>
                </a:ext>
              </a:extLst>
            </p:cNvPr>
            <p:cNvSpPr txBox="1">
              <a:spLocks noChangeArrowheads="1"/>
            </p:cNvSpPr>
            <p:nvPr/>
          </p:nvSpPr>
          <p:spPr bwMode="auto">
            <a:xfrm>
              <a:off x="4314" y="1503"/>
              <a:ext cx="10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20</a:t>
              </a:r>
            </a:p>
          </p:txBody>
        </p:sp>
        <p:sp>
          <p:nvSpPr>
            <p:cNvPr id="22" name="Text Box 10">
              <a:extLst>
                <a:ext uri="{FF2B5EF4-FFF2-40B4-BE49-F238E27FC236}">
                  <a16:creationId xmlns:a16="http://schemas.microsoft.com/office/drawing/2014/main" id="{376C3043-AB39-4428-85AD-EFA8DBAF4744}"/>
                </a:ext>
              </a:extLst>
            </p:cNvPr>
            <p:cNvSpPr txBox="1">
              <a:spLocks noChangeArrowheads="1"/>
            </p:cNvSpPr>
            <p:nvPr/>
          </p:nvSpPr>
          <p:spPr bwMode="auto">
            <a:xfrm>
              <a:off x="4741" y="1500"/>
              <a:ext cx="16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100</a:t>
              </a:r>
            </a:p>
          </p:txBody>
        </p:sp>
        <p:sp>
          <p:nvSpPr>
            <p:cNvPr id="23" name="Text Box 11">
              <a:extLst>
                <a:ext uri="{FF2B5EF4-FFF2-40B4-BE49-F238E27FC236}">
                  <a16:creationId xmlns:a16="http://schemas.microsoft.com/office/drawing/2014/main" id="{E51B7421-811B-4A41-BF76-B2A52F23CF19}"/>
                </a:ext>
              </a:extLst>
            </p:cNvPr>
            <p:cNvSpPr txBox="1">
              <a:spLocks noChangeArrowheads="1"/>
            </p:cNvSpPr>
            <p:nvPr/>
          </p:nvSpPr>
          <p:spPr bwMode="auto">
            <a:xfrm>
              <a:off x="4079" y="1505"/>
              <a:ext cx="10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a:t>
              </a:r>
            </a:p>
          </p:txBody>
        </p:sp>
        <p:sp>
          <p:nvSpPr>
            <p:cNvPr id="24" name="Text Box 12">
              <a:extLst>
                <a:ext uri="{FF2B5EF4-FFF2-40B4-BE49-F238E27FC236}">
                  <a16:creationId xmlns:a16="http://schemas.microsoft.com/office/drawing/2014/main" id="{7033C7D3-CAB0-4DB9-BE09-FB7884E7C804}"/>
                </a:ext>
              </a:extLst>
            </p:cNvPr>
            <p:cNvSpPr txBox="1">
              <a:spLocks noChangeArrowheads="1"/>
            </p:cNvSpPr>
            <p:nvPr/>
          </p:nvSpPr>
          <p:spPr bwMode="auto">
            <a:xfrm>
              <a:off x="3808"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 5</a:t>
              </a:r>
            </a:p>
          </p:txBody>
        </p:sp>
        <p:sp>
          <p:nvSpPr>
            <p:cNvPr id="25" name="Text Box 13">
              <a:extLst>
                <a:ext uri="{FF2B5EF4-FFF2-40B4-BE49-F238E27FC236}">
                  <a16:creationId xmlns:a16="http://schemas.microsoft.com/office/drawing/2014/main" id="{EC0F51E2-46EB-4C9C-8AE5-A501B260AF96}"/>
                </a:ext>
              </a:extLst>
            </p:cNvPr>
            <p:cNvSpPr txBox="1">
              <a:spLocks noChangeArrowheads="1"/>
            </p:cNvSpPr>
            <p:nvPr/>
          </p:nvSpPr>
          <p:spPr bwMode="auto">
            <a:xfrm>
              <a:off x="3291" y="1503"/>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a:t>
              </a:r>
            </a:p>
          </p:txBody>
        </p:sp>
        <p:sp>
          <p:nvSpPr>
            <p:cNvPr id="26" name="Text Box 14">
              <a:extLst>
                <a:ext uri="{FF2B5EF4-FFF2-40B4-BE49-F238E27FC236}">
                  <a16:creationId xmlns:a16="http://schemas.microsoft.com/office/drawing/2014/main" id="{876912E6-2E0E-459F-B5FE-E90AE7E96496}"/>
                </a:ext>
              </a:extLst>
            </p:cNvPr>
            <p:cNvSpPr txBox="1">
              <a:spLocks noChangeArrowheads="1"/>
            </p:cNvSpPr>
            <p:nvPr/>
          </p:nvSpPr>
          <p:spPr bwMode="auto">
            <a:xfrm>
              <a:off x="1672" y="1500"/>
              <a:ext cx="21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1.01</a:t>
              </a:r>
            </a:p>
          </p:txBody>
        </p:sp>
        <p:sp>
          <p:nvSpPr>
            <p:cNvPr id="27" name="Text Box 15">
              <a:extLst>
                <a:ext uri="{FF2B5EF4-FFF2-40B4-BE49-F238E27FC236}">
                  <a16:creationId xmlns:a16="http://schemas.microsoft.com/office/drawing/2014/main" id="{AEB81644-B4E3-45D5-B3E3-8CBFF9D1415D}"/>
                </a:ext>
              </a:extLst>
            </p:cNvPr>
            <p:cNvSpPr txBox="1">
              <a:spLocks noChangeArrowheads="1"/>
            </p:cNvSpPr>
            <p:nvPr/>
          </p:nvSpPr>
          <p:spPr bwMode="auto">
            <a:xfrm>
              <a:off x="2063" y="1496"/>
              <a:ext cx="101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Return Period</a:t>
              </a:r>
            </a:p>
          </p:txBody>
        </p:sp>
      </p:grpSp>
      <p:sp>
        <p:nvSpPr>
          <p:cNvPr id="28" name="Oval 14">
            <a:extLst>
              <a:ext uri="{FF2B5EF4-FFF2-40B4-BE49-F238E27FC236}">
                <a16:creationId xmlns:a16="http://schemas.microsoft.com/office/drawing/2014/main" id="{76455E60-1DE2-4693-BABC-5D82981EBCD6}"/>
              </a:ext>
            </a:extLst>
          </p:cNvPr>
          <p:cNvSpPr>
            <a:spLocks noChangeArrowheads="1"/>
          </p:cNvSpPr>
          <p:nvPr/>
        </p:nvSpPr>
        <p:spPr bwMode="auto">
          <a:xfrm>
            <a:off x="7882073" y="3265555"/>
            <a:ext cx="200993" cy="211544"/>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dirty="0">
              <a:solidFill>
                <a:schemeClr val="tx2"/>
              </a:solidFill>
              <a:latin typeface="Times New Roman" panose="02020603050405020304" pitchFamily="18" charset="0"/>
            </a:endParaRPr>
          </a:p>
        </p:txBody>
      </p:sp>
      <p:sp>
        <p:nvSpPr>
          <p:cNvPr id="29" name="Freeform 20">
            <a:extLst>
              <a:ext uri="{FF2B5EF4-FFF2-40B4-BE49-F238E27FC236}">
                <a16:creationId xmlns:a16="http://schemas.microsoft.com/office/drawing/2014/main" id="{A2BF94DD-158E-4743-8389-D56BF6F5EBB4}"/>
              </a:ext>
            </a:extLst>
          </p:cNvPr>
          <p:cNvSpPr>
            <a:spLocks/>
          </p:cNvSpPr>
          <p:nvPr/>
        </p:nvSpPr>
        <p:spPr bwMode="auto">
          <a:xfrm>
            <a:off x="3991729" y="2903539"/>
            <a:ext cx="5181600" cy="2455862"/>
          </a:xfrm>
          <a:custGeom>
            <a:avLst/>
            <a:gdLst>
              <a:gd name="T0" fmla="*/ 0 w 5181600"/>
              <a:gd name="T1" fmla="*/ 2465942 h 2455333"/>
              <a:gd name="T2" fmla="*/ 550333 w 5181600"/>
              <a:gd name="T3" fmla="*/ 1930243 h 2455333"/>
              <a:gd name="T4" fmla="*/ 745067 w 5181600"/>
              <a:gd name="T5" fmla="*/ 1819699 h 2455333"/>
              <a:gd name="T6" fmla="*/ 1109133 w 5181600"/>
              <a:gd name="T7" fmla="*/ 1760176 h 2455333"/>
              <a:gd name="T8" fmla="*/ 2159000 w 5181600"/>
              <a:gd name="T9" fmla="*/ 1343519 h 2455333"/>
              <a:gd name="T10" fmla="*/ 2489200 w 5181600"/>
              <a:gd name="T11" fmla="*/ 1130939 h 2455333"/>
              <a:gd name="T12" fmla="*/ 2810932 w 5181600"/>
              <a:gd name="T13" fmla="*/ 1020392 h 2455333"/>
              <a:gd name="T14" fmla="*/ 3496732 w 5181600"/>
              <a:gd name="T15" fmla="*/ 705773 h 2455333"/>
              <a:gd name="T16" fmla="*/ 3708400 w 5181600"/>
              <a:gd name="T17" fmla="*/ 671761 h 2455333"/>
              <a:gd name="T18" fmla="*/ 4182495 w 5181600"/>
              <a:gd name="T19" fmla="*/ 374146 h 2455333"/>
              <a:gd name="T20" fmla="*/ 4605864 w 5181600"/>
              <a:gd name="T21" fmla="*/ 170073 h 2455333"/>
              <a:gd name="T22" fmla="*/ 4885264 w 5181600"/>
              <a:gd name="T23" fmla="*/ 153060 h 2455333"/>
              <a:gd name="T24" fmla="*/ 5181600 w 5181600"/>
              <a:gd name="T25" fmla="*/ 0 h 2455333"/>
              <a:gd name="T26" fmla="*/ 5181600 w 5181600"/>
              <a:gd name="T27" fmla="*/ 0 h 245533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181600"/>
              <a:gd name="T43" fmla="*/ 0 h 2455333"/>
              <a:gd name="T44" fmla="*/ 5181600 w 5181600"/>
              <a:gd name="T45" fmla="*/ 2455333 h 245533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181600" h="2455333">
                <a:moveTo>
                  <a:pt x="0" y="2455333"/>
                </a:moveTo>
                <a:lnTo>
                  <a:pt x="550333" y="1921933"/>
                </a:lnTo>
                <a:lnTo>
                  <a:pt x="745067" y="1811866"/>
                </a:lnTo>
                <a:lnTo>
                  <a:pt x="1109133" y="1752600"/>
                </a:lnTo>
                <a:lnTo>
                  <a:pt x="2159000" y="1337733"/>
                </a:lnTo>
                <a:lnTo>
                  <a:pt x="2489200" y="1126066"/>
                </a:lnTo>
                <a:lnTo>
                  <a:pt x="2810933" y="1016000"/>
                </a:lnTo>
                <a:lnTo>
                  <a:pt x="3496733" y="702733"/>
                </a:lnTo>
                <a:lnTo>
                  <a:pt x="3708400" y="668866"/>
                </a:lnTo>
                <a:lnTo>
                  <a:pt x="4182533" y="372533"/>
                </a:lnTo>
                <a:lnTo>
                  <a:pt x="4605867" y="169333"/>
                </a:lnTo>
                <a:lnTo>
                  <a:pt x="4885267" y="152400"/>
                </a:lnTo>
                <a:lnTo>
                  <a:pt x="5181600" y="0"/>
                </a:lnTo>
              </a:path>
            </a:pathLst>
          </a:custGeom>
          <a:noFill/>
          <a:ln w="28575" cap="flat" cmpd="sng" algn="ctr">
            <a:solidFill>
              <a:srgbClr val="00B05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a:p>
        </p:txBody>
      </p:sp>
      <p:sp>
        <p:nvSpPr>
          <p:cNvPr id="30" name="Rectangle 7">
            <a:extLst>
              <a:ext uri="{FF2B5EF4-FFF2-40B4-BE49-F238E27FC236}">
                <a16:creationId xmlns:a16="http://schemas.microsoft.com/office/drawing/2014/main" id="{25DA2B86-4824-4A9F-B606-CC7B1DA93B6F}"/>
              </a:ext>
            </a:extLst>
          </p:cNvPr>
          <p:cNvSpPr>
            <a:spLocks noGrp="1" noChangeArrowheads="1"/>
          </p:cNvSpPr>
          <p:nvPr>
            <p:ph type="title"/>
          </p:nvPr>
        </p:nvSpPr>
        <p:spPr>
          <a:xfrm>
            <a:off x="791999" y="314325"/>
            <a:ext cx="10625643" cy="1143000"/>
          </a:xfrm>
        </p:spPr>
        <p:txBody>
          <a:bodyPr/>
          <a:lstStyle/>
          <a:p>
            <a:pPr algn="l" eaLnBrk="1" hangingPunct="1">
              <a:defRPr/>
            </a:pPr>
            <a:r>
              <a:rPr lang="en-US" dirty="0"/>
              <a:t>Empirical </a:t>
            </a:r>
            <a:r>
              <a:rPr lang="en-US" dirty="0">
                <a:solidFill>
                  <a:srgbClr val="00B050"/>
                </a:solidFill>
              </a:rPr>
              <a:t>Graphical</a:t>
            </a:r>
            <a:r>
              <a:rPr lang="en-US" dirty="0"/>
              <a:t> Cumulative Distribution</a:t>
            </a:r>
          </a:p>
        </p:txBody>
      </p:sp>
      <p:sp>
        <p:nvSpPr>
          <p:cNvPr id="31" name="Slide Number Placeholder 1">
            <a:extLst>
              <a:ext uri="{FF2B5EF4-FFF2-40B4-BE49-F238E27FC236}">
                <a16:creationId xmlns:a16="http://schemas.microsoft.com/office/drawing/2014/main" id="{B6AF499F-DD8F-4ED5-9FAC-F1517FBE1E72}"/>
              </a:ext>
            </a:extLst>
          </p:cNvPr>
          <p:cNvSpPr txBox="1">
            <a:spLocks/>
          </p:cNvSpPr>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17</a:t>
            </a:fld>
            <a:endParaRPr lang="en-US" altLang="en-US"/>
          </a:p>
        </p:txBody>
      </p:sp>
      <p:sp>
        <p:nvSpPr>
          <p:cNvPr id="32" name="TextBox 31">
            <a:extLst>
              <a:ext uri="{FF2B5EF4-FFF2-40B4-BE49-F238E27FC236}">
                <a16:creationId xmlns:a16="http://schemas.microsoft.com/office/drawing/2014/main" id="{B1475A23-048A-47E6-B839-F2FA1E5838D8}"/>
              </a:ext>
            </a:extLst>
          </p:cNvPr>
          <p:cNvSpPr txBox="1"/>
          <p:nvPr/>
        </p:nvSpPr>
        <p:spPr>
          <a:xfrm>
            <a:off x="5946630" y="6486334"/>
            <a:ext cx="1436304" cy="369332"/>
          </a:xfrm>
          <a:prstGeom prst="rect">
            <a:avLst/>
          </a:prstGeom>
          <a:noFill/>
        </p:spPr>
        <p:txBody>
          <a:bodyPr wrap="square" rtlCol="0">
            <a:spAutoFit/>
          </a:bodyPr>
          <a:lstStyle/>
          <a:p>
            <a:r>
              <a:rPr lang="en-US" sz="1800" dirty="0">
                <a:solidFill>
                  <a:srgbClr val="000000"/>
                </a:solidFill>
                <a:latin typeface="Calibri" panose="020F0502020204030204" pitchFamily="34" charset="0"/>
                <a:cs typeface="Calibri" panose="020F0502020204030204" pitchFamily="34" charset="0"/>
              </a:rPr>
              <a:t>Annual</a:t>
            </a:r>
          </a:p>
        </p:txBody>
      </p:sp>
      <p:sp>
        <p:nvSpPr>
          <p:cNvPr id="33" name="Freeform: Shape 32">
            <a:extLst>
              <a:ext uri="{FF2B5EF4-FFF2-40B4-BE49-F238E27FC236}">
                <a16:creationId xmlns:a16="http://schemas.microsoft.com/office/drawing/2014/main" id="{C3D9411F-D7BC-43BC-9D66-0CC4C050B7F7}"/>
              </a:ext>
            </a:extLst>
          </p:cNvPr>
          <p:cNvSpPr/>
          <p:nvPr/>
        </p:nvSpPr>
        <p:spPr bwMode="auto">
          <a:xfrm>
            <a:off x="6251330" y="6423552"/>
            <a:ext cx="192395" cy="158433"/>
          </a:xfrm>
          <a:custGeom>
            <a:avLst/>
            <a:gdLst>
              <a:gd name="connsiteX0" fmla="*/ 0 w 360484"/>
              <a:gd name="connsiteY0" fmla="*/ 131885 h 149470"/>
              <a:gd name="connsiteX1" fmla="*/ 0 w 360484"/>
              <a:gd name="connsiteY1" fmla="*/ 131885 h 149470"/>
              <a:gd name="connsiteX2" fmla="*/ 79131 w 360484"/>
              <a:gd name="connsiteY2" fmla="*/ 105508 h 149470"/>
              <a:gd name="connsiteX3" fmla="*/ 211015 w 360484"/>
              <a:gd name="connsiteY3" fmla="*/ 0 h 149470"/>
              <a:gd name="connsiteX4" fmla="*/ 360484 w 360484"/>
              <a:gd name="connsiteY4" fmla="*/ 149470 h 149470"/>
              <a:gd name="connsiteX5" fmla="*/ 360484 w 360484"/>
              <a:gd name="connsiteY5" fmla="*/ 149470 h 149470"/>
              <a:gd name="connsiteX0" fmla="*/ 0 w 360484"/>
              <a:gd name="connsiteY0" fmla="*/ 131885 h 149470"/>
              <a:gd name="connsiteX1" fmla="*/ 0 w 360484"/>
              <a:gd name="connsiteY1" fmla="*/ 131885 h 149470"/>
              <a:gd name="connsiteX2" fmla="*/ 211015 w 360484"/>
              <a:gd name="connsiteY2" fmla="*/ 0 h 149470"/>
              <a:gd name="connsiteX3" fmla="*/ 360484 w 360484"/>
              <a:gd name="connsiteY3" fmla="*/ 149470 h 149470"/>
              <a:gd name="connsiteX4" fmla="*/ 360484 w 360484"/>
              <a:gd name="connsiteY4" fmla="*/ 149470 h 149470"/>
              <a:gd name="connsiteX0" fmla="*/ 0 w 360484"/>
              <a:gd name="connsiteY0" fmla="*/ 131885 h 149470"/>
              <a:gd name="connsiteX1" fmla="*/ 114300 w 360484"/>
              <a:gd name="connsiteY1" fmla="*/ 149469 h 149470"/>
              <a:gd name="connsiteX2" fmla="*/ 211015 w 360484"/>
              <a:gd name="connsiteY2" fmla="*/ 0 h 149470"/>
              <a:gd name="connsiteX3" fmla="*/ 360484 w 360484"/>
              <a:gd name="connsiteY3" fmla="*/ 149470 h 149470"/>
              <a:gd name="connsiteX4" fmla="*/ 360484 w 360484"/>
              <a:gd name="connsiteY4" fmla="*/ 149470 h 149470"/>
              <a:gd name="connsiteX0" fmla="*/ 0 w 246184"/>
              <a:gd name="connsiteY0" fmla="*/ 149469 h 149470"/>
              <a:gd name="connsiteX1" fmla="*/ 96715 w 246184"/>
              <a:gd name="connsiteY1" fmla="*/ 0 h 149470"/>
              <a:gd name="connsiteX2" fmla="*/ 246184 w 246184"/>
              <a:gd name="connsiteY2" fmla="*/ 149470 h 149470"/>
              <a:gd name="connsiteX3" fmla="*/ 246184 w 246184"/>
              <a:gd name="connsiteY3" fmla="*/ 149470 h 149470"/>
              <a:gd name="connsiteX0" fmla="*/ 0 w 308937"/>
              <a:gd name="connsiteY0" fmla="*/ 162916 h 162916"/>
              <a:gd name="connsiteX1" fmla="*/ 159468 w 308937"/>
              <a:gd name="connsiteY1" fmla="*/ 0 h 162916"/>
              <a:gd name="connsiteX2" fmla="*/ 308937 w 308937"/>
              <a:gd name="connsiteY2" fmla="*/ 149470 h 162916"/>
              <a:gd name="connsiteX3" fmla="*/ 308937 w 308937"/>
              <a:gd name="connsiteY3" fmla="*/ 149470 h 162916"/>
              <a:gd name="connsiteX0" fmla="*/ 0 w 308937"/>
              <a:gd name="connsiteY0" fmla="*/ 162916 h 180846"/>
              <a:gd name="connsiteX1" fmla="*/ 159468 w 308937"/>
              <a:gd name="connsiteY1" fmla="*/ 0 h 180846"/>
              <a:gd name="connsiteX2" fmla="*/ 308937 w 308937"/>
              <a:gd name="connsiteY2" fmla="*/ 149470 h 180846"/>
              <a:gd name="connsiteX3" fmla="*/ 232737 w 308937"/>
              <a:gd name="connsiteY3" fmla="*/ 180846 h 180846"/>
              <a:gd name="connsiteX0" fmla="*/ 0 w 246184"/>
              <a:gd name="connsiteY0" fmla="*/ 158433 h 180846"/>
              <a:gd name="connsiteX1" fmla="*/ 96715 w 246184"/>
              <a:gd name="connsiteY1" fmla="*/ 0 h 180846"/>
              <a:gd name="connsiteX2" fmla="*/ 246184 w 246184"/>
              <a:gd name="connsiteY2" fmla="*/ 149470 h 180846"/>
              <a:gd name="connsiteX3" fmla="*/ 169984 w 246184"/>
              <a:gd name="connsiteY3" fmla="*/ 180846 h 180846"/>
              <a:gd name="connsiteX0" fmla="*/ 0 w 246184"/>
              <a:gd name="connsiteY0" fmla="*/ 158433 h 162917"/>
              <a:gd name="connsiteX1" fmla="*/ 96715 w 246184"/>
              <a:gd name="connsiteY1" fmla="*/ 0 h 162917"/>
              <a:gd name="connsiteX2" fmla="*/ 246184 w 246184"/>
              <a:gd name="connsiteY2" fmla="*/ 149470 h 162917"/>
              <a:gd name="connsiteX3" fmla="*/ 161019 w 246184"/>
              <a:gd name="connsiteY3" fmla="*/ 162917 h 162917"/>
              <a:gd name="connsiteX0" fmla="*/ 0 w 161019"/>
              <a:gd name="connsiteY0" fmla="*/ 158433 h 162917"/>
              <a:gd name="connsiteX1" fmla="*/ 96715 w 161019"/>
              <a:gd name="connsiteY1" fmla="*/ 0 h 162917"/>
              <a:gd name="connsiteX2" fmla="*/ 161019 w 161019"/>
              <a:gd name="connsiteY2" fmla="*/ 162917 h 162917"/>
              <a:gd name="connsiteX0" fmla="*/ 0 w 192395"/>
              <a:gd name="connsiteY0" fmla="*/ 158433 h 158433"/>
              <a:gd name="connsiteX1" fmla="*/ 96715 w 192395"/>
              <a:gd name="connsiteY1" fmla="*/ 0 h 158433"/>
              <a:gd name="connsiteX2" fmla="*/ 192395 w 192395"/>
              <a:gd name="connsiteY2" fmla="*/ 153952 h 158433"/>
            </a:gdLst>
            <a:ahLst/>
            <a:cxnLst>
              <a:cxn ang="0">
                <a:pos x="connsiteX0" y="connsiteY0"/>
              </a:cxn>
              <a:cxn ang="0">
                <a:pos x="connsiteX1" y="connsiteY1"/>
              </a:cxn>
              <a:cxn ang="0">
                <a:pos x="connsiteX2" y="connsiteY2"/>
              </a:cxn>
            </a:cxnLst>
            <a:rect l="l" t="t" r="r" b="b"/>
            <a:pathLst>
              <a:path w="192395" h="158433">
                <a:moveTo>
                  <a:pt x="0" y="158433"/>
                </a:moveTo>
                <a:lnTo>
                  <a:pt x="96715" y="0"/>
                </a:lnTo>
                <a:lnTo>
                  <a:pt x="192395" y="153952"/>
                </a:lnTo>
              </a:path>
            </a:pathLst>
          </a:custGeom>
          <a:noFill/>
          <a:ln w="19050" cap="flat" cmpd="sng" algn="ctr">
            <a:solidFill>
              <a:srgbClr val="000000"/>
            </a:solid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0025" y="1658939"/>
            <a:ext cx="7011988" cy="484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Slide Number Placeholder 5"/>
          <p:cNvSpPr>
            <a:spLocks noGrp="1"/>
          </p:cNvSpPr>
          <p:nvPr>
            <p:ph type="sldNum" sz="quarter" idx="12"/>
          </p:nvPr>
        </p:nvSpPr>
        <p:spPr>
          <a:xfrm>
            <a:off x="8517467"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98162E81-5A26-411E-BE16-32FBB347C9BA}" type="slidenum">
              <a:rPr lang="en-US" altLang="en-US" sz="1400">
                <a:latin typeface="Times New Roman" panose="02020603050405020304" pitchFamily="18" charset="0"/>
              </a:rPr>
              <a:pPr>
                <a:spcBef>
                  <a:spcPct val="0"/>
                </a:spcBef>
                <a:buFontTx/>
                <a:buNone/>
              </a:pPr>
              <a:t>18</a:t>
            </a:fld>
            <a:endParaRPr lang="en-US" altLang="en-US" sz="1400">
              <a:latin typeface="Times New Roman" panose="02020603050405020304" pitchFamily="18" charset="0"/>
            </a:endParaRPr>
          </a:p>
        </p:txBody>
      </p:sp>
      <p:sp>
        <p:nvSpPr>
          <p:cNvPr id="79878" name="Rectangle 6"/>
          <p:cNvSpPr>
            <a:spLocks noGrp="1" noChangeArrowheads="1"/>
          </p:cNvSpPr>
          <p:nvPr>
            <p:ph type="title"/>
          </p:nvPr>
        </p:nvSpPr>
        <p:spPr>
          <a:xfrm>
            <a:off x="784799" y="164307"/>
            <a:ext cx="9470451" cy="1143000"/>
          </a:xfrm>
        </p:spPr>
        <p:txBody>
          <a:bodyPr/>
          <a:lstStyle/>
          <a:p>
            <a:pPr algn="l" eaLnBrk="1" hangingPunct="1">
              <a:defRPr/>
            </a:pPr>
            <a:r>
              <a:rPr lang="en-US" sz="4200" dirty="0">
                <a:solidFill>
                  <a:srgbClr val="000000"/>
                </a:solidFill>
              </a:rPr>
              <a:t>Ana</a:t>
            </a:r>
            <a:r>
              <a:rPr lang="en-US" dirty="0">
                <a:solidFill>
                  <a:srgbClr val="000000"/>
                </a:solidFill>
              </a:rPr>
              <a:t>lytical</a:t>
            </a:r>
            <a:r>
              <a:rPr lang="en-US" sz="4200" dirty="0">
                <a:solidFill>
                  <a:srgbClr val="000000"/>
                </a:solidFill>
              </a:rPr>
              <a:t> Distribution</a:t>
            </a:r>
          </a:p>
        </p:txBody>
      </p:sp>
      <p:sp>
        <p:nvSpPr>
          <p:cNvPr id="24582" name="Text Box 17"/>
          <p:cNvSpPr txBox="1">
            <a:spLocks noChangeArrowheads="1"/>
          </p:cNvSpPr>
          <p:nvPr/>
        </p:nvSpPr>
        <p:spPr bwMode="auto">
          <a:xfrm>
            <a:off x="4800600" y="6157913"/>
            <a:ext cx="4135438" cy="296862"/>
          </a:xfrm>
          <a:prstGeom prst="rect">
            <a:avLst/>
          </a:prstGeom>
          <a:solidFill>
            <a:schemeClr val="tx1"/>
          </a:solidFill>
          <a:ln>
            <a:noFill/>
          </a:ln>
        </p:spPr>
        <p:txBody>
          <a:bodyPr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1700" dirty="0">
                <a:solidFill>
                  <a:schemeClr val="accent4">
                    <a:lumMod val="10000"/>
                  </a:schemeClr>
                </a:solidFill>
                <a:latin typeface="Calibri" panose="020F0502020204030204" pitchFamily="34" charset="0"/>
              </a:rPr>
              <a:t>Cumulative</a:t>
            </a:r>
            <a:r>
              <a:rPr lang="en-US" altLang="en-US" sz="1700" dirty="0">
                <a:solidFill>
                  <a:schemeClr val="tx2"/>
                </a:solidFill>
                <a:latin typeface="Calibri" panose="020F0502020204030204" pitchFamily="34" charset="0"/>
              </a:rPr>
              <a:t> </a:t>
            </a:r>
            <a:r>
              <a:rPr lang="en-US" altLang="en-US" sz="1700" dirty="0">
                <a:solidFill>
                  <a:srgbClr val="FF0000"/>
                </a:solidFill>
                <a:latin typeface="Calibri" panose="020F0502020204030204" pitchFamily="34" charset="0"/>
              </a:rPr>
              <a:t>Exceedance</a:t>
            </a:r>
            <a:r>
              <a:rPr lang="en-US" altLang="en-US" sz="1700" dirty="0">
                <a:solidFill>
                  <a:schemeClr val="tx2"/>
                </a:solidFill>
                <a:latin typeface="Calibri" panose="020F0502020204030204" pitchFamily="34" charset="0"/>
              </a:rPr>
              <a:t> </a:t>
            </a:r>
            <a:r>
              <a:rPr lang="en-US" altLang="en-US" sz="1700" dirty="0">
                <a:solidFill>
                  <a:schemeClr val="accent4">
                    <a:lumMod val="10000"/>
                  </a:schemeClr>
                </a:solidFill>
                <a:latin typeface="Calibri" panose="020F0502020204030204" pitchFamily="34" charset="0"/>
              </a:rPr>
              <a:t>Probability</a:t>
            </a:r>
          </a:p>
        </p:txBody>
      </p:sp>
      <p:sp>
        <p:nvSpPr>
          <p:cNvPr id="24583" name="Text Box 20"/>
          <p:cNvSpPr txBox="1">
            <a:spLocks noChangeArrowheads="1"/>
          </p:cNvSpPr>
          <p:nvPr/>
        </p:nvSpPr>
        <p:spPr bwMode="auto">
          <a:xfrm>
            <a:off x="3517901" y="5867401"/>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1</a:t>
            </a:r>
          </a:p>
        </p:txBody>
      </p:sp>
      <p:sp>
        <p:nvSpPr>
          <p:cNvPr id="24584" name="Text Box 21"/>
          <p:cNvSpPr txBox="1">
            <a:spLocks noChangeArrowheads="1"/>
          </p:cNvSpPr>
          <p:nvPr/>
        </p:nvSpPr>
        <p:spPr bwMode="auto">
          <a:xfrm>
            <a:off x="9402764" y="5954714"/>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0</a:t>
            </a:r>
          </a:p>
        </p:txBody>
      </p:sp>
      <p:sp>
        <p:nvSpPr>
          <p:cNvPr id="24585" name="Text Box 8"/>
          <p:cNvSpPr txBox="1">
            <a:spLocks noChangeArrowheads="1"/>
          </p:cNvSpPr>
          <p:nvPr/>
        </p:nvSpPr>
        <p:spPr bwMode="auto">
          <a:xfrm>
            <a:off x="5965826" y="5423844"/>
            <a:ext cx="34258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400" dirty="0">
                <a:solidFill>
                  <a:srgbClr val="FF6600"/>
                </a:solidFill>
                <a:latin typeface="Ink Free" panose="03080402000500000000" pitchFamily="66" charset="0"/>
              </a:rPr>
              <a:t>Normal probability scale</a:t>
            </a:r>
          </a:p>
        </p:txBody>
      </p:sp>
      <p:sp>
        <p:nvSpPr>
          <p:cNvPr id="24587" name="Text Box 9"/>
          <p:cNvSpPr txBox="1">
            <a:spLocks noChangeArrowheads="1"/>
          </p:cNvSpPr>
          <p:nvPr/>
        </p:nvSpPr>
        <p:spPr bwMode="auto">
          <a:xfrm>
            <a:off x="2987675" y="2319338"/>
            <a:ext cx="787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400" dirty="0">
                <a:solidFill>
                  <a:srgbClr val="FF6600"/>
                </a:solidFill>
                <a:latin typeface="Ink Free" panose="03080402000500000000" pitchFamily="66" charset="0"/>
              </a:rPr>
              <a:t>log scale</a:t>
            </a:r>
          </a:p>
        </p:txBody>
      </p:sp>
      <p:sp>
        <p:nvSpPr>
          <p:cNvPr id="24588" name="TextBox 26"/>
          <p:cNvSpPr txBox="1">
            <a:spLocks noChangeArrowheads="1"/>
          </p:cNvSpPr>
          <p:nvPr/>
        </p:nvSpPr>
        <p:spPr bwMode="auto">
          <a:xfrm>
            <a:off x="4885799" y="2997200"/>
            <a:ext cx="24971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2100" dirty="0">
                <a:solidFill>
                  <a:srgbClr val="C00000"/>
                </a:solidFill>
                <a:latin typeface="Times New Roman" panose="02020603050405020304" pitchFamily="18" charset="0"/>
              </a:rPr>
              <a:t>Log Pearson III per Bulletin 17B/C</a:t>
            </a:r>
          </a:p>
        </p:txBody>
      </p:sp>
      <p:grpSp>
        <p:nvGrpSpPr>
          <p:cNvPr id="20" name="Group 8">
            <a:extLst>
              <a:ext uri="{FF2B5EF4-FFF2-40B4-BE49-F238E27FC236}">
                <a16:creationId xmlns:a16="http://schemas.microsoft.com/office/drawing/2014/main" id="{7C8B0014-B5D9-49D1-B77F-F470CBEE244D}"/>
              </a:ext>
            </a:extLst>
          </p:cNvPr>
          <p:cNvGrpSpPr>
            <a:grpSpLocks/>
          </p:cNvGrpSpPr>
          <p:nvPr/>
        </p:nvGrpSpPr>
        <p:grpSpPr bwMode="auto">
          <a:xfrm>
            <a:off x="3775075" y="2011363"/>
            <a:ext cx="5528318" cy="444499"/>
            <a:chOff x="1672" y="1496"/>
            <a:chExt cx="3237" cy="280"/>
          </a:xfrm>
        </p:grpSpPr>
        <p:sp>
          <p:nvSpPr>
            <p:cNvPr id="21" name="Text Box 9">
              <a:extLst>
                <a:ext uri="{FF2B5EF4-FFF2-40B4-BE49-F238E27FC236}">
                  <a16:creationId xmlns:a16="http://schemas.microsoft.com/office/drawing/2014/main" id="{ACD9BA59-243E-4EA3-A752-1F096F49C18F}"/>
                </a:ext>
              </a:extLst>
            </p:cNvPr>
            <p:cNvSpPr txBox="1">
              <a:spLocks noChangeArrowheads="1"/>
            </p:cNvSpPr>
            <p:nvPr/>
          </p:nvSpPr>
          <p:spPr bwMode="auto">
            <a:xfrm>
              <a:off x="4314" y="1503"/>
              <a:ext cx="10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20</a:t>
              </a:r>
            </a:p>
          </p:txBody>
        </p:sp>
        <p:sp>
          <p:nvSpPr>
            <p:cNvPr id="22" name="Text Box 10">
              <a:extLst>
                <a:ext uri="{FF2B5EF4-FFF2-40B4-BE49-F238E27FC236}">
                  <a16:creationId xmlns:a16="http://schemas.microsoft.com/office/drawing/2014/main" id="{A0AC3D43-77E7-4F3F-8619-4B491CA3DE4F}"/>
                </a:ext>
              </a:extLst>
            </p:cNvPr>
            <p:cNvSpPr txBox="1">
              <a:spLocks noChangeArrowheads="1"/>
            </p:cNvSpPr>
            <p:nvPr/>
          </p:nvSpPr>
          <p:spPr bwMode="auto">
            <a:xfrm>
              <a:off x="4741" y="1500"/>
              <a:ext cx="16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100</a:t>
              </a:r>
            </a:p>
          </p:txBody>
        </p:sp>
        <p:sp>
          <p:nvSpPr>
            <p:cNvPr id="23" name="Text Box 11">
              <a:extLst>
                <a:ext uri="{FF2B5EF4-FFF2-40B4-BE49-F238E27FC236}">
                  <a16:creationId xmlns:a16="http://schemas.microsoft.com/office/drawing/2014/main" id="{3C8F883F-546A-4174-9DFA-ECACD77DEFD9}"/>
                </a:ext>
              </a:extLst>
            </p:cNvPr>
            <p:cNvSpPr txBox="1">
              <a:spLocks noChangeArrowheads="1"/>
            </p:cNvSpPr>
            <p:nvPr/>
          </p:nvSpPr>
          <p:spPr bwMode="auto">
            <a:xfrm>
              <a:off x="4079" y="1505"/>
              <a:ext cx="10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a:t>
              </a:r>
            </a:p>
          </p:txBody>
        </p:sp>
        <p:sp>
          <p:nvSpPr>
            <p:cNvPr id="24" name="Text Box 12">
              <a:extLst>
                <a:ext uri="{FF2B5EF4-FFF2-40B4-BE49-F238E27FC236}">
                  <a16:creationId xmlns:a16="http://schemas.microsoft.com/office/drawing/2014/main" id="{5312ED36-6F00-475D-9A46-B7E2E1FE5236}"/>
                </a:ext>
              </a:extLst>
            </p:cNvPr>
            <p:cNvSpPr txBox="1">
              <a:spLocks noChangeArrowheads="1"/>
            </p:cNvSpPr>
            <p:nvPr/>
          </p:nvSpPr>
          <p:spPr bwMode="auto">
            <a:xfrm>
              <a:off x="3808"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 5</a:t>
              </a:r>
            </a:p>
          </p:txBody>
        </p:sp>
        <p:sp>
          <p:nvSpPr>
            <p:cNvPr id="25" name="Text Box 13">
              <a:extLst>
                <a:ext uri="{FF2B5EF4-FFF2-40B4-BE49-F238E27FC236}">
                  <a16:creationId xmlns:a16="http://schemas.microsoft.com/office/drawing/2014/main" id="{99B22886-3147-4D80-A5B3-DC812A46B42B}"/>
                </a:ext>
              </a:extLst>
            </p:cNvPr>
            <p:cNvSpPr txBox="1">
              <a:spLocks noChangeArrowheads="1"/>
            </p:cNvSpPr>
            <p:nvPr/>
          </p:nvSpPr>
          <p:spPr bwMode="auto">
            <a:xfrm>
              <a:off x="3291" y="1503"/>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a:t>
              </a:r>
            </a:p>
          </p:txBody>
        </p:sp>
        <p:sp>
          <p:nvSpPr>
            <p:cNvPr id="26" name="Text Box 14">
              <a:extLst>
                <a:ext uri="{FF2B5EF4-FFF2-40B4-BE49-F238E27FC236}">
                  <a16:creationId xmlns:a16="http://schemas.microsoft.com/office/drawing/2014/main" id="{4C59BBEF-016F-4E75-8345-FBC6E8A75F0F}"/>
                </a:ext>
              </a:extLst>
            </p:cNvPr>
            <p:cNvSpPr txBox="1">
              <a:spLocks noChangeArrowheads="1"/>
            </p:cNvSpPr>
            <p:nvPr/>
          </p:nvSpPr>
          <p:spPr bwMode="auto">
            <a:xfrm>
              <a:off x="1672" y="1500"/>
              <a:ext cx="21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1.01</a:t>
              </a:r>
            </a:p>
          </p:txBody>
        </p:sp>
        <p:sp>
          <p:nvSpPr>
            <p:cNvPr id="27" name="Text Box 15">
              <a:extLst>
                <a:ext uri="{FF2B5EF4-FFF2-40B4-BE49-F238E27FC236}">
                  <a16:creationId xmlns:a16="http://schemas.microsoft.com/office/drawing/2014/main" id="{DE1BED81-19E3-404A-A0A6-93113F090473}"/>
                </a:ext>
              </a:extLst>
            </p:cNvPr>
            <p:cNvSpPr txBox="1">
              <a:spLocks noChangeArrowheads="1"/>
            </p:cNvSpPr>
            <p:nvPr/>
          </p:nvSpPr>
          <p:spPr bwMode="auto">
            <a:xfrm>
              <a:off x="2063" y="1496"/>
              <a:ext cx="101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Return Period</a:t>
              </a:r>
            </a:p>
          </p:txBody>
        </p:sp>
      </p:grpSp>
      <p:sp>
        <p:nvSpPr>
          <p:cNvPr id="28" name="Oval 14">
            <a:extLst>
              <a:ext uri="{FF2B5EF4-FFF2-40B4-BE49-F238E27FC236}">
                <a16:creationId xmlns:a16="http://schemas.microsoft.com/office/drawing/2014/main" id="{74C32B19-BBCD-40C1-BA2B-E3D495CDB358}"/>
              </a:ext>
            </a:extLst>
          </p:cNvPr>
          <p:cNvSpPr>
            <a:spLocks noChangeArrowheads="1"/>
          </p:cNvSpPr>
          <p:nvPr/>
        </p:nvSpPr>
        <p:spPr bwMode="auto">
          <a:xfrm>
            <a:off x="7882073" y="3265555"/>
            <a:ext cx="200993" cy="211544"/>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dirty="0">
              <a:solidFill>
                <a:schemeClr val="tx2"/>
              </a:solidFill>
              <a:latin typeface="Times New Roman" panose="02020603050405020304" pitchFamily="18" charset="0"/>
            </a:endParaRPr>
          </a:p>
        </p:txBody>
      </p:sp>
      <p:sp>
        <p:nvSpPr>
          <p:cNvPr id="29" name="Text Box 7">
            <a:extLst>
              <a:ext uri="{FF2B5EF4-FFF2-40B4-BE49-F238E27FC236}">
                <a16:creationId xmlns:a16="http://schemas.microsoft.com/office/drawing/2014/main" id="{361B7516-FA89-48B4-B5A6-A1F6A938CC06}"/>
              </a:ext>
            </a:extLst>
          </p:cNvPr>
          <p:cNvSpPr txBox="1">
            <a:spLocks noChangeArrowheads="1"/>
          </p:cNvSpPr>
          <p:nvPr/>
        </p:nvSpPr>
        <p:spPr bwMode="auto">
          <a:xfrm>
            <a:off x="2349062" y="1046760"/>
            <a:ext cx="774875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9144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800" dirty="0">
                <a:solidFill>
                  <a:schemeClr val="bg1"/>
                </a:solidFill>
                <a:latin typeface="Ink Free" panose="03080402000500000000" pitchFamily="66" charset="0"/>
              </a:rPr>
              <a:t>for unregulated, instantaneous annual maximums</a:t>
            </a:r>
          </a:p>
        </p:txBody>
      </p:sp>
      <p:sp>
        <p:nvSpPr>
          <p:cNvPr id="30" name="Slide Number Placeholder 1">
            <a:extLst>
              <a:ext uri="{FF2B5EF4-FFF2-40B4-BE49-F238E27FC236}">
                <a16:creationId xmlns:a16="http://schemas.microsoft.com/office/drawing/2014/main" id="{0BD89FF9-04D8-4CC9-A16D-2BCB4ED41DD1}"/>
              </a:ext>
            </a:extLst>
          </p:cNvPr>
          <p:cNvSpPr txBox="1">
            <a:spLocks/>
          </p:cNvSpPr>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18</a:t>
            </a:fld>
            <a:endParaRPr lang="en-US" altLang="en-US"/>
          </a:p>
        </p:txBody>
      </p:sp>
      <p:sp>
        <p:nvSpPr>
          <p:cNvPr id="3" name="TextBox 2">
            <a:extLst>
              <a:ext uri="{FF2B5EF4-FFF2-40B4-BE49-F238E27FC236}">
                <a16:creationId xmlns:a16="http://schemas.microsoft.com/office/drawing/2014/main" id="{0F134532-BA32-4FC9-ABE7-DF0E59FAA9A7}"/>
              </a:ext>
            </a:extLst>
          </p:cNvPr>
          <p:cNvSpPr txBox="1"/>
          <p:nvPr/>
        </p:nvSpPr>
        <p:spPr>
          <a:xfrm>
            <a:off x="5946630" y="6486334"/>
            <a:ext cx="1436304" cy="369332"/>
          </a:xfrm>
          <a:prstGeom prst="rect">
            <a:avLst/>
          </a:prstGeom>
          <a:noFill/>
        </p:spPr>
        <p:txBody>
          <a:bodyPr wrap="square" rtlCol="0">
            <a:spAutoFit/>
          </a:bodyPr>
          <a:lstStyle/>
          <a:p>
            <a:r>
              <a:rPr lang="en-US" sz="1800" dirty="0">
                <a:solidFill>
                  <a:srgbClr val="000000"/>
                </a:solidFill>
                <a:latin typeface="Calibri" panose="020F0502020204030204" pitchFamily="34" charset="0"/>
                <a:cs typeface="Calibri" panose="020F0502020204030204" pitchFamily="34" charset="0"/>
              </a:rPr>
              <a:t>Annual</a:t>
            </a:r>
          </a:p>
        </p:txBody>
      </p:sp>
      <p:sp>
        <p:nvSpPr>
          <p:cNvPr id="6" name="Freeform: Shape 5">
            <a:extLst>
              <a:ext uri="{FF2B5EF4-FFF2-40B4-BE49-F238E27FC236}">
                <a16:creationId xmlns:a16="http://schemas.microsoft.com/office/drawing/2014/main" id="{52F01864-5119-4CBB-B6E2-1054DB32D4AA}"/>
              </a:ext>
            </a:extLst>
          </p:cNvPr>
          <p:cNvSpPr/>
          <p:nvPr/>
        </p:nvSpPr>
        <p:spPr bwMode="auto">
          <a:xfrm>
            <a:off x="6251330" y="6423552"/>
            <a:ext cx="192395" cy="158433"/>
          </a:xfrm>
          <a:custGeom>
            <a:avLst/>
            <a:gdLst>
              <a:gd name="connsiteX0" fmla="*/ 0 w 360484"/>
              <a:gd name="connsiteY0" fmla="*/ 131885 h 149470"/>
              <a:gd name="connsiteX1" fmla="*/ 0 w 360484"/>
              <a:gd name="connsiteY1" fmla="*/ 131885 h 149470"/>
              <a:gd name="connsiteX2" fmla="*/ 79131 w 360484"/>
              <a:gd name="connsiteY2" fmla="*/ 105508 h 149470"/>
              <a:gd name="connsiteX3" fmla="*/ 211015 w 360484"/>
              <a:gd name="connsiteY3" fmla="*/ 0 h 149470"/>
              <a:gd name="connsiteX4" fmla="*/ 360484 w 360484"/>
              <a:gd name="connsiteY4" fmla="*/ 149470 h 149470"/>
              <a:gd name="connsiteX5" fmla="*/ 360484 w 360484"/>
              <a:gd name="connsiteY5" fmla="*/ 149470 h 149470"/>
              <a:gd name="connsiteX0" fmla="*/ 0 w 360484"/>
              <a:gd name="connsiteY0" fmla="*/ 131885 h 149470"/>
              <a:gd name="connsiteX1" fmla="*/ 0 w 360484"/>
              <a:gd name="connsiteY1" fmla="*/ 131885 h 149470"/>
              <a:gd name="connsiteX2" fmla="*/ 211015 w 360484"/>
              <a:gd name="connsiteY2" fmla="*/ 0 h 149470"/>
              <a:gd name="connsiteX3" fmla="*/ 360484 w 360484"/>
              <a:gd name="connsiteY3" fmla="*/ 149470 h 149470"/>
              <a:gd name="connsiteX4" fmla="*/ 360484 w 360484"/>
              <a:gd name="connsiteY4" fmla="*/ 149470 h 149470"/>
              <a:gd name="connsiteX0" fmla="*/ 0 w 360484"/>
              <a:gd name="connsiteY0" fmla="*/ 131885 h 149470"/>
              <a:gd name="connsiteX1" fmla="*/ 114300 w 360484"/>
              <a:gd name="connsiteY1" fmla="*/ 149469 h 149470"/>
              <a:gd name="connsiteX2" fmla="*/ 211015 w 360484"/>
              <a:gd name="connsiteY2" fmla="*/ 0 h 149470"/>
              <a:gd name="connsiteX3" fmla="*/ 360484 w 360484"/>
              <a:gd name="connsiteY3" fmla="*/ 149470 h 149470"/>
              <a:gd name="connsiteX4" fmla="*/ 360484 w 360484"/>
              <a:gd name="connsiteY4" fmla="*/ 149470 h 149470"/>
              <a:gd name="connsiteX0" fmla="*/ 0 w 246184"/>
              <a:gd name="connsiteY0" fmla="*/ 149469 h 149470"/>
              <a:gd name="connsiteX1" fmla="*/ 96715 w 246184"/>
              <a:gd name="connsiteY1" fmla="*/ 0 h 149470"/>
              <a:gd name="connsiteX2" fmla="*/ 246184 w 246184"/>
              <a:gd name="connsiteY2" fmla="*/ 149470 h 149470"/>
              <a:gd name="connsiteX3" fmla="*/ 246184 w 246184"/>
              <a:gd name="connsiteY3" fmla="*/ 149470 h 149470"/>
              <a:gd name="connsiteX0" fmla="*/ 0 w 308937"/>
              <a:gd name="connsiteY0" fmla="*/ 162916 h 162916"/>
              <a:gd name="connsiteX1" fmla="*/ 159468 w 308937"/>
              <a:gd name="connsiteY1" fmla="*/ 0 h 162916"/>
              <a:gd name="connsiteX2" fmla="*/ 308937 w 308937"/>
              <a:gd name="connsiteY2" fmla="*/ 149470 h 162916"/>
              <a:gd name="connsiteX3" fmla="*/ 308937 w 308937"/>
              <a:gd name="connsiteY3" fmla="*/ 149470 h 162916"/>
              <a:gd name="connsiteX0" fmla="*/ 0 w 308937"/>
              <a:gd name="connsiteY0" fmla="*/ 162916 h 180846"/>
              <a:gd name="connsiteX1" fmla="*/ 159468 w 308937"/>
              <a:gd name="connsiteY1" fmla="*/ 0 h 180846"/>
              <a:gd name="connsiteX2" fmla="*/ 308937 w 308937"/>
              <a:gd name="connsiteY2" fmla="*/ 149470 h 180846"/>
              <a:gd name="connsiteX3" fmla="*/ 232737 w 308937"/>
              <a:gd name="connsiteY3" fmla="*/ 180846 h 180846"/>
              <a:gd name="connsiteX0" fmla="*/ 0 w 246184"/>
              <a:gd name="connsiteY0" fmla="*/ 158433 h 180846"/>
              <a:gd name="connsiteX1" fmla="*/ 96715 w 246184"/>
              <a:gd name="connsiteY1" fmla="*/ 0 h 180846"/>
              <a:gd name="connsiteX2" fmla="*/ 246184 w 246184"/>
              <a:gd name="connsiteY2" fmla="*/ 149470 h 180846"/>
              <a:gd name="connsiteX3" fmla="*/ 169984 w 246184"/>
              <a:gd name="connsiteY3" fmla="*/ 180846 h 180846"/>
              <a:gd name="connsiteX0" fmla="*/ 0 w 246184"/>
              <a:gd name="connsiteY0" fmla="*/ 158433 h 162917"/>
              <a:gd name="connsiteX1" fmla="*/ 96715 w 246184"/>
              <a:gd name="connsiteY1" fmla="*/ 0 h 162917"/>
              <a:gd name="connsiteX2" fmla="*/ 246184 w 246184"/>
              <a:gd name="connsiteY2" fmla="*/ 149470 h 162917"/>
              <a:gd name="connsiteX3" fmla="*/ 161019 w 246184"/>
              <a:gd name="connsiteY3" fmla="*/ 162917 h 162917"/>
              <a:gd name="connsiteX0" fmla="*/ 0 w 161019"/>
              <a:gd name="connsiteY0" fmla="*/ 158433 h 162917"/>
              <a:gd name="connsiteX1" fmla="*/ 96715 w 161019"/>
              <a:gd name="connsiteY1" fmla="*/ 0 h 162917"/>
              <a:gd name="connsiteX2" fmla="*/ 161019 w 161019"/>
              <a:gd name="connsiteY2" fmla="*/ 162917 h 162917"/>
              <a:gd name="connsiteX0" fmla="*/ 0 w 192395"/>
              <a:gd name="connsiteY0" fmla="*/ 158433 h 158433"/>
              <a:gd name="connsiteX1" fmla="*/ 96715 w 192395"/>
              <a:gd name="connsiteY1" fmla="*/ 0 h 158433"/>
              <a:gd name="connsiteX2" fmla="*/ 192395 w 192395"/>
              <a:gd name="connsiteY2" fmla="*/ 153952 h 158433"/>
            </a:gdLst>
            <a:ahLst/>
            <a:cxnLst>
              <a:cxn ang="0">
                <a:pos x="connsiteX0" y="connsiteY0"/>
              </a:cxn>
              <a:cxn ang="0">
                <a:pos x="connsiteX1" y="connsiteY1"/>
              </a:cxn>
              <a:cxn ang="0">
                <a:pos x="connsiteX2" y="connsiteY2"/>
              </a:cxn>
            </a:cxnLst>
            <a:rect l="l" t="t" r="r" b="b"/>
            <a:pathLst>
              <a:path w="192395" h="158433">
                <a:moveTo>
                  <a:pt x="0" y="158433"/>
                </a:moveTo>
                <a:lnTo>
                  <a:pt x="96715" y="0"/>
                </a:lnTo>
                <a:lnTo>
                  <a:pt x="192395" y="153952"/>
                </a:lnTo>
              </a:path>
            </a:pathLst>
          </a:custGeom>
          <a:noFill/>
          <a:ln w="19050" cap="flat" cmpd="sng" algn="ctr">
            <a:solidFill>
              <a:srgbClr val="000000"/>
            </a:solid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9" name="Picture 4" descr="Bul17b"/>
          <p:cNvPicPr>
            <a:picLocks noChangeAspect="1" noChangeArrowheads="1"/>
          </p:cNvPicPr>
          <p:nvPr/>
        </p:nvPicPr>
        <p:blipFill rotWithShape="1">
          <a:blip r:embed="rId3" cstate="print"/>
          <a:srcRect l="-7597" r="7597"/>
          <a:stretch/>
        </p:blipFill>
        <p:spPr bwMode="auto">
          <a:xfrm>
            <a:off x="0" y="304800"/>
            <a:ext cx="4862513" cy="5943600"/>
          </a:xfrm>
          <a:prstGeom prst="rect">
            <a:avLst/>
          </a:prstGeom>
          <a:noFill/>
          <a:ln w="9525">
            <a:noFill/>
            <a:miter lim="800000"/>
            <a:headEnd/>
            <a:tailEnd/>
          </a:ln>
        </p:spPr>
      </p:pic>
      <p:sp>
        <p:nvSpPr>
          <p:cNvPr id="29701" name="Text Box 5"/>
          <p:cNvSpPr txBox="1">
            <a:spLocks noChangeArrowheads="1"/>
          </p:cNvSpPr>
          <p:nvPr/>
        </p:nvSpPr>
        <p:spPr bwMode="auto">
          <a:xfrm>
            <a:off x="5023149" y="1160275"/>
            <a:ext cx="1731175" cy="4131900"/>
          </a:xfrm>
          <a:prstGeom prst="rect">
            <a:avLst/>
          </a:prstGeom>
          <a:noFill/>
          <a:ln w="9525">
            <a:noFill/>
            <a:miter lim="800000"/>
            <a:headEnd/>
            <a:tailEnd/>
          </a:ln>
          <a:effectLst/>
        </p:spPr>
        <p:txBody>
          <a:bodyPr wrap="square">
            <a:spAutoFit/>
          </a:bodyPr>
          <a:lstStyle/>
          <a:p>
            <a:pPr>
              <a:spcBef>
                <a:spcPct val="50000"/>
              </a:spcBef>
              <a:defRPr/>
            </a:pPr>
            <a:r>
              <a:rPr lang="en-US" sz="2800" dirty="0">
                <a:solidFill>
                  <a:srgbClr val="000000"/>
                </a:solidFill>
              </a:rPr>
              <a:t>Bulletin 17B</a:t>
            </a:r>
          </a:p>
          <a:p>
            <a:pPr algn="r">
              <a:spcBef>
                <a:spcPct val="50000"/>
              </a:spcBef>
              <a:defRPr/>
            </a:pPr>
            <a:r>
              <a:rPr lang="en-US" dirty="0">
                <a:solidFill>
                  <a:srgbClr val="000000"/>
                </a:solidFill>
              </a:rPr>
              <a:t>dated March 1982</a:t>
            </a:r>
          </a:p>
          <a:p>
            <a:pPr>
              <a:spcBef>
                <a:spcPct val="50000"/>
              </a:spcBef>
              <a:defRPr/>
            </a:pPr>
            <a:endParaRPr lang="en-US" dirty="0">
              <a:solidFill>
                <a:srgbClr val="000000"/>
              </a:solidFill>
            </a:endParaRPr>
          </a:p>
          <a:p>
            <a:pPr>
              <a:spcBef>
                <a:spcPct val="50000"/>
              </a:spcBef>
              <a:defRPr/>
            </a:pPr>
            <a:r>
              <a:rPr lang="en-US" sz="2800" dirty="0">
                <a:solidFill>
                  <a:srgbClr val="000000"/>
                </a:solidFill>
              </a:rPr>
              <a:t>Bulletin 17C</a:t>
            </a:r>
          </a:p>
          <a:p>
            <a:pPr algn="r">
              <a:spcBef>
                <a:spcPct val="50000"/>
              </a:spcBef>
              <a:defRPr/>
            </a:pPr>
            <a:r>
              <a:rPr lang="en-US" dirty="0">
                <a:solidFill>
                  <a:srgbClr val="000000"/>
                </a:solidFill>
              </a:rPr>
              <a:t>dated May 2019</a:t>
            </a:r>
          </a:p>
        </p:txBody>
      </p:sp>
      <p:cxnSp>
        <p:nvCxnSpPr>
          <p:cNvPr id="4" name="Straight Arrow Connector 3">
            <a:extLst>
              <a:ext uri="{FF2B5EF4-FFF2-40B4-BE49-F238E27FC236}">
                <a16:creationId xmlns:a16="http://schemas.microsoft.com/office/drawing/2014/main" id="{D1B40700-E7C8-41E3-97A8-E35314334A85}"/>
              </a:ext>
            </a:extLst>
          </p:cNvPr>
          <p:cNvCxnSpPr/>
          <p:nvPr/>
        </p:nvCxnSpPr>
        <p:spPr bwMode="auto">
          <a:xfrm flipH="1">
            <a:off x="5111942" y="3007305"/>
            <a:ext cx="844658" cy="0"/>
          </a:xfrm>
          <a:prstGeom prst="straightConnector1">
            <a:avLst/>
          </a:prstGeom>
          <a:ln w="25400">
            <a:headEnd type="none" w="med" len="med"/>
            <a:tailEnd type="arrow" w="lg" len="lg"/>
          </a:ln>
        </p:spPr>
        <p:style>
          <a:lnRef idx="1">
            <a:schemeClr val="accent2"/>
          </a:lnRef>
          <a:fillRef idx="0">
            <a:schemeClr val="accent2"/>
          </a:fillRef>
          <a:effectRef idx="0">
            <a:schemeClr val="accent2"/>
          </a:effectRef>
          <a:fontRef idx="minor">
            <a:schemeClr val="tx1"/>
          </a:fontRef>
        </p:style>
      </p:cxnSp>
      <p:cxnSp>
        <p:nvCxnSpPr>
          <p:cNvPr id="10" name="Straight Arrow Connector 9">
            <a:extLst>
              <a:ext uri="{FF2B5EF4-FFF2-40B4-BE49-F238E27FC236}">
                <a16:creationId xmlns:a16="http://schemas.microsoft.com/office/drawing/2014/main" id="{001AE8D7-B78E-4D9E-980D-24ADE25FA2E5}"/>
              </a:ext>
            </a:extLst>
          </p:cNvPr>
          <p:cNvCxnSpPr/>
          <p:nvPr/>
        </p:nvCxnSpPr>
        <p:spPr bwMode="auto">
          <a:xfrm flipH="1">
            <a:off x="5840488" y="5334815"/>
            <a:ext cx="844658" cy="0"/>
          </a:xfrm>
          <a:prstGeom prst="straightConnector1">
            <a:avLst/>
          </a:prstGeom>
          <a:ln w="25400">
            <a:headEnd type="arrow" w="lg" len="lg"/>
            <a:tailEnd type="none" w="lg" len="lg"/>
          </a:ln>
        </p:spPr>
        <p:style>
          <a:lnRef idx="1">
            <a:schemeClr val="accent2"/>
          </a:lnRef>
          <a:fillRef idx="0">
            <a:schemeClr val="accent2"/>
          </a:fillRef>
          <a:effectRef idx="0">
            <a:schemeClr val="accent2"/>
          </a:effectRef>
          <a:fontRef idx="minor">
            <a:schemeClr val="tx1"/>
          </a:fontRef>
        </p:style>
      </p:cxnSp>
      <p:pic>
        <p:nvPicPr>
          <p:cNvPr id="6" name="Picture 5">
            <a:extLst>
              <a:ext uri="{FF2B5EF4-FFF2-40B4-BE49-F238E27FC236}">
                <a16:creationId xmlns:a16="http://schemas.microsoft.com/office/drawing/2014/main" id="{82FE4080-5D23-4293-8853-441082C6C6B7}"/>
              </a:ext>
            </a:extLst>
          </p:cNvPr>
          <p:cNvPicPr>
            <a:picLocks noChangeAspect="1"/>
          </p:cNvPicPr>
          <p:nvPr/>
        </p:nvPicPr>
        <p:blipFill rotWithShape="1">
          <a:blip r:embed="rId4"/>
          <a:srcRect r="2468"/>
          <a:stretch/>
        </p:blipFill>
        <p:spPr>
          <a:xfrm>
            <a:off x="6754325" y="285429"/>
            <a:ext cx="5303520" cy="6191571"/>
          </a:xfrm>
          <a:prstGeom prst="rect">
            <a:avLst/>
          </a:prstGeom>
        </p:spPr>
      </p:pic>
      <p:sp>
        <p:nvSpPr>
          <p:cNvPr id="9" name="Slide Number Placeholder 1">
            <a:extLst>
              <a:ext uri="{FF2B5EF4-FFF2-40B4-BE49-F238E27FC236}">
                <a16:creationId xmlns:a16="http://schemas.microsoft.com/office/drawing/2014/main" id="{01B536E7-16BC-48AF-8BF3-D9265F18E3B6}"/>
              </a:ext>
            </a:extLst>
          </p:cNvPr>
          <p:cNvSpPr txBox="1">
            <a:spLocks/>
          </p:cNvSpPr>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19</a:t>
            </a:fld>
            <a:endParaRPr lang="en-US" altLang="en-US"/>
          </a:p>
        </p:txBody>
      </p:sp>
      <p:sp>
        <p:nvSpPr>
          <p:cNvPr id="2" name="Slide Number Placeholder 1">
            <a:extLst>
              <a:ext uri="{FF2B5EF4-FFF2-40B4-BE49-F238E27FC236}">
                <a16:creationId xmlns:a16="http://schemas.microsoft.com/office/drawing/2014/main" id="{A6A074C9-9C1A-4FB4-A9AD-2E10127F34BE}"/>
              </a:ext>
            </a:extLst>
          </p:cNvPr>
          <p:cNvSpPr>
            <a:spLocks noGrp="1"/>
          </p:cNvSpPr>
          <p:nvPr>
            <p:ph type="sldNum" sz="quarter" idx="12"/>
          </p:nvPr>
        </p:nvSpPr>
        <p:spPr/>
        <p:txBody>
          <a:bodyPr/>
          <a:lstStyle/>
          <a:p>
            <a:pPr>
              <a:defRPr/>
            </a:pPr>
            <a:fld id="{0D4F1938-B6F0-462B-9EAB-725EA93BCA11}" type="slidenum">
              <a:rPr lang="en-US" altLang="en-US" smtClean="0"/>
              <a:pPr>
                <a:defRPr/>
              </a:pPr>
              <a:t>19</a:t>
            </a:fld>
            <a:endParaRPr lang="en-US"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6A98E-FA4F-44D3-9A59-BAB430CCBFD9}"/>
              </a:ext>
            </a:extLst>
          </p:cNvPr>
          <p:cNvSpPr>
            <a:spLocks noGrp="1"/>
          </p:cNvSpPr>
          <p:nvPr>
            <p:ph type="title"/>
          </p:nvPr>
        </p:nvSpPr>
        <p:spPr/>
        <p:txBody>
          <a:bodyPr/>
          <a:lstStyle/>
          <a:p>
            <a:r>
              <a:rPr lang="en-US" dirty="0"/>
              <a:t>Goals</a:t>
            </a:r>
          </a:p>
        </p:txBody>
      </p:sp>
      <p:sp>
        <p:nvSpPr>
          <p:cNvPr id="3" name="Content Placeholder 2">
            <a:extLst>
              <a:ext uri="{FF2B5EF4-FFF2-40B4-BE49-F238E27FC236}">
                <a16:creationId xmlns:a16="http://schemas.microsoft.com/office/drawing/2014/main" id="{D13CBA86-7E71-4086-817D-BC13AAF34C4B}"/>
              </a:ext>
            </a:extLst>
          </p:cNvPr>
          <p:cNvSpPr>
            <a:spLocks noGrp="1"/>
          </p:cNvSpPr>
          <p:nvPr>
            <p:ph idx="1"/>
          </p:nvPr>
        </p:nvSpPr>
        <p:spPr>
          <a:xfrm>
            <a:off x="914399" y="1981200"/>
            <a:ext cx="9771961" cy="4114800"/>
          </a:xfrm>
        </p:spPr>
        <p:txBody>
          <a:bodyPr/>
          <a:lstStyle/>
          <a:p>
            <a:pPr marL="0" indent="0">
              <a:buNone/>
            </a:pPr>
            <a:r>
              <a:rPr lang="en-US" sz="3000" dirty="0"/>
              <a:t>Review (or preview) some ways we might study a time-series, and what we can learn from it</a:t>
            </a:r>
          </a:p>
          <a:p>
            <a:pPr marL="514350" indent="-514350">
              <a:spcBef>
                <a:spcPts val="1800"/>
              </a:spcBef>
              <a:buFont typeface="+mj-lt"/>
              <a:buAutoNum type="arabicPeriod"/>
            </a:pPr>
            <a:r>
              <a:rPr lang="en-US" sz="3000" dirty="0"/>
              <a:t>What information we extract</a:t>
            </a:r>
          </a:p>
          <a:p>
            <a:pPr marL="514350" indent="-514350">
              <a:buFont typeface="+mj-lt"/>
              <a:buAutoNum type="arabicPeriod"/>
            </a:pPr>
            <a:r>
              <a:rPr lang="en-US" sz="3000" dirty="0"/>
              <a:t>What assumptions we make</a:t>
            </a:r>
          </a:p>
          <a:p>
            <a:pPr marL="514350" indent="-514350">
              <a:buFont typeface="+mj-lt"/>
              <a:buAutoNum type="arabicPeriod"/>
            </a:pPr>
            <a:r>
              <a:rPr lang="en-US" sz="3000" dirty="0"/>
              <a:t>What values or probabilities we can estimate</a:t>
            </a:r>
          </a:p>
          <a:p>
            <a:pPr marL="514350" indent="-514350">
              <a:buFont typeface="+mj-lt"/>
              <a:buAutoNum type="arabicPeriod"/>
            </a:pPr>
            <a:r>
              <a:rPr lang="en-US" sz="3000" dirty="0"/>
              <a:t>What type of analysis each requires</a:t>
            </a:r>
          </a:p>
        </p:txBody>
      </p:sp>
      <p:sp>
        <p:nvSpPr>
          <p:cNvPr id="4" name="Slide Number Placeholder 3">
            <a:extLst>
              <a:ext uri="{FF2B5EF4-FFF2-40B4-BE49-F238E27FC236}">
                <a16:creationId xmlns:a16="http://schemas.microsoft.com/office/drawing/2014/main" id="{EF3E135D-5180-4AD4-8ECE-40F74AFDCD5B}"/>
              </a:ext>
            </a:extLst>
          </p:cNvPr>
          <p:cNvSpPr>
            <a:spLocks noGrp="1"/>
          </p:cNvSpPr>
          <p:nvPr>
            <p:ph type="sldNum" sz="quarter" idx="12"/>
          </p:nvPr>
        </p:nvSpPr>
        <p:spPr/>
        <p:txBody>
          <a:bodyPr/>
          <a:lstStyle/>
          <a:p>
            <a:pPr>
              <a:defRPr/>
            </a:pPr>
            <a:fld id="{0D4F1938-B6F0-462B-9EAB-725EA93BCA11}" type="slidenum">
              <a:rPr lang="en-US" altLang="en-US" smtClean="0"/>
              <a:pPr>
                <a:defRPr/>
              </a:pPr>
              <a:t>2</a:t>
            </a:fld>
            <a:endParaRPr lang="en-US" altLang="en-US" dirty="0"/>
          </a:p>
        </p:txBody>
      </p:sp>
    </p:spTree>
    <p:extLst>
      <p:ext uri="{BB962C8B-B14F-4D97-AF65-F5344CB8AC3E}">
        <p14:creationId xmlns:p14="http://schemas.microsoft.com/office/powerpoint/2010/main" val="25812418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Rot="1" noChangeArrowheads="1"/>
          </p:cNvSpPr>
          <p:nvPr>
            <p:ph type="body" idx="1"/>
          </p:nvPr>
        </p:nvSpPr>
        <p:spPr>
          <a:xfrm>
            <a:off x="701523" y="1581150"/>
            <a:ext cx="10762983" cy="4514850"/>
          </a:xfrm>
        </p:spPr>
        <p:txBody>
          <a:bodyPr/>
          <a:lstStyle/>
          <a:p>
            <a:pPr eaLnBrk="1" hangingPunct="1">
              <a:defRPr/>
            </a:pPr>
            <a:r>
              <a:rPr lang="en-US" sz="2800" dirty="0"/>
              <a:t>Estimate </a:t>
            </a:r>
            <a:r>
              <a:rPr lang="en-US" sz="2800" b="1" dirty="0" err="1">
                <a:solidFill>
                  <a:schemeClr val="bg1"/>
                </a:solidFill>
              </a:rPr>
              <a:t>LogPearson</a:t>
            </a:r>
            <a:r>
              <a:rPr lang="en-US" sz="2800" b="1" dirty="0">
                <a:solidFill>
                  <a:schemeClr val="bg1"/>
                </a:solidFill>
              </a:rPr>
              <a:t> III </a:t>
            </a:r>
            <a:r>
              <a:rPr lang="en-US" sz="2800" dirty="0">
                <a:solidFill>
                  <a:srgbClr val="000000"/>
                </a:solidFill>
              </a:rPr>
              <a:t>distribution for unregulated annual peak flows</a:t>
            </a:r>
            <a:endParaRPr lang="en-US" sz="2800" b="1" dirty="0">
              <a:solidFill>
                <a:schemeClr val="bg1"/>
              </a:solidFill>
            </a:endParaRPr>
          </a:p>
          <a:p>
            <a:pPr lvl="1" eaLnBrk="1" hangingPunct="1">
              <a:defRPr/>
            </a:pPr>
            <a:r>
              <a:rPr lang="en-US" sz="2400" b="1" dirty="0">
                <a:solidFill>
                  <a:srgbClr val="00B050"/>
                </a:solidFill>
              </a:rPr>
              <a:t>Method of Moments</a:t>
            </a:r>
            <a:r>
              <a:rPr lang="en-US" sz="2400" dirty="0">
                <a:solidFill>
                  <a:srgbClr val="00B050"/>
                </a:solidFill>
              </a:rPr>
              <a:t> </a:t>
            </a:r>
          </a:p>
          <a:p>
            <a:pPr eaLnBrk="1" hangingPunct="1">
              <a:spcBef>
                <a:spcPts val="1200"/>
              </a:spcBef>
              <a:defRPr/>
            </a:pPr>
            <a:r>
              <a:rPr lang="en-US" sz="2800" dirty="0"/>
              <a:t>Data challenges:</a:t>
            </a:r>
          </a:p>
          <a:p>
            <a:pPr lvl="1" eaLnBrk="1" hangingPunct="1">
              <a:spcBef>
                <a:spcPts val="600"/>
              </a:spcBef>
              <a:defRPr/>
            </a:pPr>
            <a:r>
              <a:rPr lang="en-US" sz="2400" dirty="0"/>
              <a:t>Missing Flows (Broken or Incomplete Record)</a:t>
            </a:r>
          </a:p>
          <a:p>
            <a:pPr lvl="1" eaLnBrk="1" hangingPunct="1">
              <a:spcBef>
                <a:spcPts val="600"/>
              </a:spcBef>
              <a:defRPr/>
            </a:pPr>
            <a:r>
              <a:rPr lang="en-US" sz="2400" dirty="0"/>
              <a:t>Low and High Outliers </a:t>
            </a:r>
          </a:p>
          <a:p>
            <a:pPr lvl="1" eaLnBrk="1" hangingPunct="1">
              <a:spcBef>
                <a:spcPts val="600"/>
              </a:spcBef>
              <a:defRPr/>
            </a:pPr>
            <a:r>
              <a:rPr lang="en-US" sz="2400" dirty="0"/>
              <a:t>Zero Flows</a:t>
            </a:r>
          </a:p>
          <a:p>
            <a:pPr eaLnBrk="1" hangingPunct="1">
              <a:spcBef>
                <a:spcPts val="600"/>
              </a:spcBef>
              <a:defRPr/>
            </a:pPr>
            <a:r>
              <a:rPr lang="en-US" sz="2800" dirty="0"/>
              <a:t>Additional information to improve estimates:</a:t>
            </a:r>
          </a:p>
          <a:p>
            <a:pPr lvl="1" eaLnBrk="1" hangingPunct="1">
              <a:spcBef>
                <a:spcPts val="600"/>
              </a:spcBef>
              <a:defRPr/>
            </a:pPr>
            <a:r>
              <a:rPr lang="en-US" sz="2400" dirty="0"/>
              <a:t>Historical/Paleo Information</a:t>
            </a:r>
          </a:p>
          <a:p>
            <a:pPr lvl="1" eaLnBrk="1" hangingPunct="1">
              <a:spcBef>
                <a:spcPts val="600"/>
              </a:spcBef>
              <a:defRPr/>
            </a:pPr>
            <a:r>
              <a:rPr lang="en-US" sz="2400" dirty="0"/>
              <a:t>Regional Skews (use a </a:t>
            </a:r>
            <a:r>
              <a:rPr lang="en-US" sz="2400" i="1" dirty="0"/>
              <a:t>weighted</a:t>
            </a:r>
            <a:r>
              <a:rPr lang="en-US" sz="2400" dirty="0"/>
              <a:t> skew)</a:t>
            </a:r>
          </a:p>
          <a:p>
            <a:pPr lvl="1" eaLnBrk="1" hangingPunct="1">
              <a:spcBef>
                <a:spcPts val="600"/>
              </a:spcBef>
              <a:defRPr/>
            </a:pPr>
            <a:r>
              <a:rPr lang="en-US" sz="2400" dirty="0"/>
              <a:t>Allowing a longer record site to improve short record estimate</a:t>
            </a:r>
          </a:p>
        </p:txBody>
      </p:sp>
      <p:sp>
        <p:nvSpPr>
          <p:cNvPr id="6" name="Rectangle 2"/>
          <p:cNvSpPr>
            <a:spLocks noGrp="1" noRot="1" noChangeArrowheads="1"/>
          </p:cNvSpPr>
          <p:nvPr>
            <p:ph type="title"/>
          </p:nvPr>
        </p:nvSpPr>
        <p:spPr>
          <a:xfrm>
            <a:off x="701523" y="631825"/>
            <a:ext cx="10928803" cy="641350"/>
          </a:xfrm>
        </p:spPr>
        <p:txBody>
          <a:bodyPr/>
          <a:lstStyle/>
          <a:p>
            <a:pPr eaLnBrk="1" hangingPunct="1">
              <a:defRPr/>
            </a:pPr>
            <a:r>
              <a:rPr lang="en-US" sz="4200" dirty="0"/>
              <a:t>B17B/C: Frequency Analysis of Annual Peak Flows</a:t>
            </a:r>
          </a:p>
        </p:txBody>
      </p:sp>
      <p:sp>
        <p:nvSpPr>
          <p:cNvPr id="7" name="TextBox 6"/>
          <p:cNvSpPr txBox="1"/>
          <p:nvPr/>
        </p:nvSpPr>
        <p:spPr>
          <a:xfrm>
            <a:off x="5155123" y="2084844"/>
            <a:ext cx="4648200" cy="769938"/>
          </a:xfrm>
          <a:prstGeom prst="rect">
            <a:avLst/>
          </a:prstGeom>
          <a:noFill/>
        </p:spPr>
        <p:txBody>
          <a:bodyPr>
            <a:spAutoFit/>
          </a:bodyPr>
          <a:lstStyle/>
          <a:p>
            <a:pPr>
              <a:defRPr/>
            </a:pPr>
            <a:r>
              <a:rPr lang="en-US" sz="2200" b="0" i="1" dirty="0">
                <a:solidFill>
                  <a:srgbClr val="00B050"/>
                </a:solidFill>
                <a:latin typeface="Calibri" panose="020F0502020204030204" pitchFamily="34" charset="0"/>
                <a:cs typeface="Calibri" panose="020F0502020204030204" pitchFamily="34" charset="0"/>
              </a:rPr>
              <a:t>moments of sample used to estimate moments of distribution</a:t>
            </a:r>
          </a:p>
        </p:txBody>
      </p:sp>
      <p:cxnSp>
        <p:nvCxnSpPr>
          <p:cNvPr id="48134" name="Straight Arrow Connector 8"/>
          <p:cNvCxnSpPr>
            <a:cxnSpLocks noChangeShapeType="1"/>
          </p:cNvCxnSpPr>
          <p:nvPr/>
        </p:nvCxnSpPr>
        <p:spPr bwMode="auto">
          <a:xfrm>
            <a:off x="4759111" y="2327652"/>
            <a:ext cx="295275" cy="0"/>
          </a:xfrm>
          <a:prstGeom prst="straightConnector1">
            <a:avLst/>
          </a:prstGeom>
          <a:noFill/>
          <a:ln w="19050" algn="ctr">
            <a:solidFill>
              <a:srgbClr val="00B050"/>
            </a:solidFill>
            <a:round/>
            <a:headEnd/>
            <a:tailEnd type="arrow" w="med" len="med"/>
          </a:ln>
        </p:spPr>
      </p:cxnSp>
      <p:sp>
        <p:nvSpPr>
          <p:cNvPr id="8" name="Text Box 8">
            <a:extLst>
              <a:ext uri="{FF2B5EF4-FFF2-40B4-BE49-F238E27FC236}">
                <a16:creationId xmlns:a16="http://schemas.microsoft.com/office/drawing/2014/main" id="{D721DA58-A705-4C43-9D75-84256A8EBBC7}"/>
              </a:ext>
            </a:extLst>
          </p:cNvPr>
          <p:cNvSpPr txBox="1">
            <a:spLocks noChangeArrowheads="1"/>
          </p:cNvSpPr>
          <p:nvPr/>
        </p:nvSpPr>
        <p:spPr bwMode="auto">
          <a:xfrm>
            <a:off x="8689298" y="3530600"/>
            <a:ext cx="3053166"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ts val="1800"/>
              </a:spcBef>
              <a:buFontTx/>
              <a:buNone/>
            </a:pPr>
            <a:r>
              <a:rPr lang="en-US" altLang="en-US" sz="2400" dirty="0">
                <a:solidFill>
                  <a:srgbClr val="FF6600"/>
                </a:solidFill>
                <a:latin typeface="Ink Free" panose="03080402000500000000" pitchFamily="66" charset="0"/>
              </a:rPr>
              <a:t>many of the methods for handling data challenges and using additional information are improved in  </a:t>
            </a:r>
            <a:r>
              <a:rPr lang="en-US" altLang="en-US" sz="2400" u="sng" dirty="0">
                <a:solidFill>
                  <a:srgbClr val="FF6600"/>
                </a:solidFill>
                <a:latin typeface="Ink Free" panose="03080402000500000000" pitchFamily="66" charset="0"/>
              </a:rPr>
              <a:t>Bulletin 17C</a:t>
            </a:r>
            <a:r>
              <a:rPr lang="en-US" altLang="en-US" sz="2400" dirty="0">
                <a:solidFill>
                  <a:srgbClr val="FF6600"/>
                </a:solidFill>
                <a:latin typeface="Ink Free" panose="03080402000500000000" pitchFamily="66" charset="0"/>
              </a:rPr>
              <a:t> </a:t>
            </a:r>
          </a:p>
        </p:txBody>
      </p:sp>
      <p:sp>
        <p:nvSpPr>
          <p:cNvPr id="9" name="Slide Number Placeholder 1">
            <a:extLst>
              <a:ext uri="{FF2B5EF4-FFF2-40B4-BE49-F238E27FC236}">
                <a16:creationId xmlns:a16="http://schemas.microsoft.com/office/drawing/2014/main" id="{41D15B30-0CDC-4146-83C4-8AC489E5A120}"/>
              </a:ext>
            </a:extLst>
          </p:cNvPr>
          <p:cNvSpPr txBox="1">
            <a:spLocks/>
          </p:cNvSpPr>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20</a:t>
            </a:fld>
            <a:endParaRPr lang="en-US" altLang="en-US"/>
          </a:p>
        </p:txBody>
      </p:sp>
      <p:sp>
        <p:nvSpPr>
          <p:cNvPr id="2" name="Slide Number Placeholder 1">
            <a:extLst>
              <a:ext uri="{FF2B5EF4-FFF2-40B4-BE49-F238E27FC236}">
                <a16:creationId xmlns:a16="http://schemas.microsoft.com/office/drawing/2014/main" id="{E0AE931F-5A49-45BF-A766-32EB207453F9}"/>
              </a:ext>
            </a:extLst>
          </p:cNvPr>
          <p:cNvSpPr>
            <a:spLocks noGrp="1"/>
          </p:cNvSpPr>
          <p:nvPr>
            <p:ph type="sldNum" sz="quarter" idx="12"/>
          </p:nvPr>
        </p:nvSpPr>
        <p:spPr/>
        <p:txBody>
          <a:bodyPr/>
          <a:lstStyle/>
          <a:p>
            <a:pPr>
              <a:defRPr/>
            </a:pPr>
            <a:fld id="{0D4F1938-B6F0-462B-9EAB-725EA93BCA11}" type="slidenum">
              <a:rPr lang="en-US" altLang="en-US" smtClean="0"/>
              <a:pPr>
                <a:defRPr/>
              </a:pPr>
              <a:t>20</a:t>
            </a:fld>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74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174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74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74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74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747">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747">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747">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1747">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uiExpand="1" build="p"/>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0025" y="1658939"/>
            <a:ext cx="7011988" cy="484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Slide Number Placeholder 5"/>
          <p:cNvSpPr>
            <a:spLocks noGrp="1"/>
          </p:cNvSpPr>
          <p:nvPr>
            <p:ph type="sldNum" sz="quarter" idx="12"/>
          </p:nvPr>
        </p:nvSpPr>
        <p:spPr>
          <a:xfrm>
            <a:off x="8542867"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3114096B-60B2-4074-B48D-FD0E983F876F}" type="slidenum">
              <a:rPr lang="en-US" altLang="en-US" sz="1400">
                <a:latin typeface="Times New Roman" panose="02020603050405020304" pitchFamily="18" charset="0"/>
              </a:rPr>
              <a:pPr>
                <a:spcBef>
                  <a:spcPct val="0"/>
                </a:spcBef>
                <a:buFontTx/>
                <a:buNone/>
              </a:pPr>
              <a:t>21</a:t>
            </a:fld>
            <a:endParaRPr lang="en-US" altLang="en-US" sz="1400" dirty="0">
              <a:latin typeface="Times New Roman" panose="02020603050405020304" pitchFamily="18" charset="0"/>
            </a:endParaRPr>
          </a:p>
        </p:txBody>
      </p:sp>
      <p:sp>
        <p:nvSpPr>
          <p:cNvPr id="25606" name="Text Box 17"/>
          <p:cNvSpPr txBox="1">
            <a:spLocks noChangeArrowheads="1"/>
          </p:cNvSpPr>
          <p:nvPr/>
        </p:nvSpPr>
        <p:spPr bwMode="auto">
          <a:xfrm>
            <a:off x="4800600" y="6157913"/>
            <a:ext cx="4135438" cy="296862"/>
          </a:xfrm>
          <a:prstGeom prst="rect">
            <a:avLst/>
          </a:prstGeom>
          <a:solidFill>
            <a:schemeClr val="tx1"/>
          </a:solidFill>
          <a:ln>
            <a:noFill/>
          </a:ln>
        </p:spPr>
        <p:txBody>
          <a:bodyPr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1700" dirty="0">
                <a:solidFill>
                  <a:schemeClr val="accent4">
                    <a:lumMod val="10000"/>
                  </a:schemeClr>
                </a:solidFill>
                <a:latin typeface="Calibri" panose="020F0502020204030204" pitchFamily="34" charset="0"/>
              </a:rPr>
              <a:t>Cumulative</a:t>
            </a:r>
            <a:r>
              <a:rPr lang="en-US" altLang="en-US" sz="1700" dirty="0">
                <a:solidFill>
                  <a:schemeClr val="tx2"/>
                </a:solidFill>
                <a:latin typeface="Calibri" panose="020F0502020204030204" pitchFamily="34" charset="0"/>
              </a:rPr>
              <a:t> </a:t>
            </a:r>
            <a:r>
              <a:rPr lang="en-US" altLang="en-US" sz="1700" dirty="0">
                <a:solidFill>
                  <a:srgbClr val="FF0000"/>
                </a:solidFill>
                <a:latin typeface="Calibri" panose="020F0502020204030204" pitchFamily="34" charset="0"/>
              </a:rPr>
              <a:t>Exceedance</a:t>
            </a:r>
            <a:r>
              <a:rPr lang="en-US" altLang="en-US" sz="1700" dirty="0">
                <a:solidFill>
                  <a:schemeClr val="tx2"/>
                </a:solidFill>
                <a:latin typeface="Calibri" panose="020F0502020204030204" pitchFamily="34" charset="0"/>
              </a:rPr>
              <a:t> </a:t>
            </a:r>
            <a:r>
              <a:rPr lang="en-US" altLang="en-US" sz="1700" dirty="0">
                <a:solidFill>
                  <a:schemeClr val="accent4">
                    <a:lumMod val="10000"/>
                  </a:schemeClr>
                </a:solidFill>
                <a:latin typeface="Calibri" panose="020F0502020204030204" pitchFamily="34" charset="0"/>
              </a:rPr>
              <a:t>Probability</a:t>
            </a:r>
          </a:p>
        </p:txBody>
      </p:sp>
      <p:sp>
        <p:nvSpPr>
          <p:cNvPr id="25607" name="Text Box 20"/>
          <p:cNvSpPr txBox="1">
            <a:spLocks noChangeArrowheads="1"/>
          </p:cNvSpPr>
          <p:nvPr/>
        </p:nvSpPr>
        <p:spPr bwMode="auto">
          <a:xfrm>
            <a:off x="3517901" y="5867401"/>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1</a:t>
            </a:r>
          </a:p>
        </p:txBody>
      </p:sp>
      <p:sp>
        <p:nvSpPr>
          <p:cNvPr id="25608" name="Text Box 21"/>
          <p:cNvSpPr txBox="1">
            <a:spLocks noChangeArrowheads="1"/>
          </p:cNvSpPr>
          <p:nvPr/>
        </p:nvSpPr>
        <p:spPr bwMode="auto">
          <a:xfrm>
            <a:off x="9402764" y="5954714"/>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0</a:t>
            </a:r>
          </a:p>
        </p:txBody>
      </p:sp>
      <p:sp>
        <p:nvSpPr>
          <p:cNvPr id="25609" name="Text Box 8"/>
          <p:cNvSpPr txBox="1">
            <a:spLocks noChangeArrowheads="1"/>
          </p:cNvSpPr>
          <p:nvPr/>
        </p:nvSpPr>
        <p:spPr bwMode="auto">
          <a:xfrm>
            <a:off x="5965826" y="5423844"/>
            <a:ext cx="34258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400" dirty="0">
                <a:solidFill>
                  <a:srgbClr val="FF6600"/>
                </a:solidFill>
                <a:latin typeface="Ink Free" panose="03080402000500000000" pitchFamily="66" charset="0"/>
              </a:rPr>
              <a:t>Normal probability scale</a:t>
            </a:r>
          </a:p>
        </p:txBody>
      </p:sp>
      <p:sp>
        <p:nvSpPr>
          <p:cNvPr id="25610" name="Text Box 9"/>
          <p:cNvSpPr txBox="1">
            <a:spLocks noChangeArrowheads="1"/>
          </p:cNvSpPr>
          <p:nvPr/>
        </p:nvSpPr>
        <p:spPr bwMode="auto">
          <a:xfrm>
            <a:off x="2987675" y="2319338"/>
            <a:ext cx="787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400" dirty="0">
                <a:solidFill>
                  <a:srgbClr val="FF6600"/>
                </a:solidFill>
                <a:latin typeface="Ink Free" panose="03080402000500000000" pitchFamily="66" charset="0"/>
              </a:rPr>
              <a:t>log scale</a:t>
            </a:r>
          </a:p>
        </p:txBody>
      </p:sp>
      <p:sp>
        <p:nvSpPr>
          <p:cNvPr id="20" name="TextBox 22"/>
          <p:cNvSpPr txBox="1">
            <a:spLocks noChangeArrowheads="1"/>
          </p:cNvSpPr>
          <p:nvPr/>
        </p:nvSpPr>
        <p:spPr bwMode="auto">
          <a:xfrm>
            <a:off x="7975600" y="3522663"/>
            <a:ext cx="1651000" cy="923330"/>
          </a:xfrm>
          <a:prstGeom prst="rect">
            <a:avLst/>
          </a:prstGeom>
          <a:noFill/>
          <a:ln w="9525">
            <a:noFill/>
            <a:miter lim="800000"/>
            <a:headEnd/>
            <a:tailEnd/>
          </a:ln>
        </p:spPr>
        <p:txBody>
          <a:bodyPr>
            <a:spAutoFit/>
          </a:bodyPr>
          <a:lstStyle/>
          <a:p>
            <a:pPr eaLnBrk="1" hangingPunct="1">
              <a:defRPr/>
            </a:pPr>
            <a:r>
              <a:rPr lang="en-US" sz="1800" dirty="0">
                <a:solidFill>
                  <a:schemeClr val="accent4">
                    <a:lumMod val="10000"/>
                  </a:schemeClr>
                </a:solidFill>
                <a:latin typeface="Calibri" panose="020F0502020204030204" pitchFamily="34" charset="0"/>
              </a:rPr>
              <a:t>90% confidence interval</a:t>
            </a:r>
          </a:p>
        </p:txBody>
      </p:sp>
      <p:sp>
        <p:nvSpPr>
          <p:cNvPr id="22" name="TextBox 26"/>
          <p:cNvSpPr txBox="1">
            <a:spLocks noChangeArrowheads="1"/>
          </p:cNvSpPr>
          <p:nvPr/>
        </p:nvSpPr>
        <p:spPr bwMode="auto">
          <a:xfrm>
            <a:off x="4885799" y="2997200"/>
            <a:ext cx="24971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2100" dirty="0">
                <a:solidFill>
                  <a:srgbClr val="C00000"/>
                </a:solidFill>
                <a:latin typeface="Times New Roman" panose="02020603050405020304" pitchFamily="18" charset="0"/>
              </a:rPr>
              <a:t>Log Pearson III per Bulletin 17B/C</a:t>
            </a:r>
          </a:p>
        </p:txBody>
      </p:sp>
      <p:sp>
        <p:nvSpPr>
          <p:cNvPr id="21" name="Oval 14">
            <a:extLst>
              <a:ext uri="{FF2B5EF4-FFF2-40B4-BE49-F238E27FC236}">
                <a16:creationId xmlns:a16="http://schemas.microsoft.com/office/drawing/2014/main" id="{2295ECAD-473A-482B-B62B-00DE2A9FD078}"/>
              </a:ext>
            </a:extLst>
          </p:cNvPr>
          <p:cNvSpPr>
            <a:spLocks noChangeArrowheads="1"/>
          </p:cNvSpPr>
          <p:nvPr/>
        </p:nvSpPr>
        <p:spPr bwMode="auto">
          <a:xfrm>
            <a:off x="7882073" y="3265555"/>
            <a:ext cx="200993" cy="211544"/>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dirty="0">
              <a:solidFill>
                <a:schemeClr val="tx2"/>
              </a:solidFill>
              <a:latin typeface="Times New Roman" panose="02020603050405020304" pitchFamily="18" charset="0"/>
            </a:endParaRPr>
          </a:p>
        </p:txBody>
      </p:sp>
      <p:grpSp>
        <p:nvGrpSpPr>
          <p:cNvPr id="23" name="Group 8">
            <a:extLst>
              <a:ext uri="{FF2B5EF4-FFF2-40B4-BE49-F238E27FC236}">
                <a16:creationId xmlns:a16="http://schemas.microsoft.com/office/drawing/2014/main" id="{195AE4D1-5C9E-4E0C-A5F4-868150B487E8}"/>
              </a:ext>
            </a:extLst>
          </p:cNvPr>
          <p:cNvGrpSpPr>
            <a:grpSpLocks/>
          </p:cNvGrpSpPr>
          <p:nvPr/>
        </p:nvGrpSpPr>
        <p:grpSpPr bwMode="auto">
          <a:xfrm>
            <a:off x="3775075" y="2011363"/>
            <a:ext cx="5528318" cy="444499"/>
            <a:chOff x="1672" y="1496"/>
            <a:chExt cx="3237" cy="280"/>
          </a:xfrm>
        </p:grpSpPr>
        <p:sp>
          <p:nvSpPr>
            <p:cNvPr id="24" name="Text Box 9">
              <a:extLst>
                <a:ext uri="{FF2B5EF4-FFF2-40B4-BE49-F238E27FC236}">
                  <a16:creationId xmlns:a16="http://schemas.microsoft.com/office/drawing/2014/main" id="{99CEACEF-EB55-4CF4-917B-7E01B26B2D16}"/>
                </a:ext>
              </a:extLst>
            </p:cNvPr>
            <p:cNvSpPr txBox="1">
              <a:spLocks noChangeArrowheads="1"/>
            </p:cNvSpPr>
            <p:nvPr/>
          </p:nvSpPr>
          <p:spPr bwMode="auto">
            <a:xfrm>
              <a:off x="4314" y="1503"/>
              <a:ext cx="10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20</a:t>
              </a:r>
            </a:p>
          </p:txBody>
        </p:sp>
        <p:sp>
          <p:nvSpPr>
            <p:cNvPr id="25" name="Text Box 10">
              <a:extLst>
                <a:ext uri="{FF2B5EF4-FFF2-40B4-BE49-F238E27FC236}">
                  <a16:creationId xmlns:a16="http://schemas.microsoft.com/office/drawing/2014/main" id="{37CAE718-C1C2-42AC-A78D-7EAA13C1E450}"/>
                </a:ext>
              </a:extLst>
            </p:cNvPr>
            <p:cNvSpPr txBox="1">
              <a:spLocks noChangeArrowheads="1"/>
            </p:cNvSpPr>
            <p:nvPr/>
          </p:nvSpPr>
          <p:spPr bwMode="auto">
            <a:xfrm>
              <a:off x="4741" y="1500"/>
              <a:ext cx="16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100</a:t>
              </a:r>
            </a:p>
          </p:txBody>
        </p:sp>
        <p:sp>
          <p:nvSpPr>
            <p:cNvPr id="26" name="Text Box 11">
              <a:extLst>
                <a:ext uri="{FF2B5EF4-FFF2-40B4-BE49-F238E27FC236}">
                  <a16:creationId xmlns:a16="http://schemas.microsoft.com/office/drawing/2014/main" id="{4ECCDA16-051B-4E77-A71D-D1A079CEF9CA}"/>
                </a:ext>
              </a:extLst>
            </p:cNvPr>
            <p:cNvSpPr txBox="1">
              <a:spLocks noChangeArrowheads="1"/>
            </p:cNvSpPr>
            <p:nvPr/>
          </p:nvSpPr>
          <p:spPr bwMode="auto">
            <a:xfrm>
              <a:off x="4079" y="1505"/>
              <a:ext cx="10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a:t>
              </a:r>
            </a:p>
          </p:txBody>
        </p:sp>
        <p:sp>
          <p:nvSpPr>
            <p:cNvPr id="27" name="Text Box 12">
              <a:extLst>
                <a:ext uri="{FF2B5EF4-FFF2-40B4-BE49-F238E27FC236}">
                  <a16:creationId xmlns:a16="http://schemas.microsoft.com/office/drawing/2014/main" id="{FB910C66-49F0-4F0B-B41A-A174F76387D4}"/>
                </a:ext>
              </a:extLst>
            </p:cNvPr>
            <p:cNvSpPr txBox="1">
              <a:spLocks noChangeArrowheads="1"/>
            </p:cNvSpPr>
            <p:nvPr/>
          </p:nvSpPr>
          <p:spPr bwMode="auto">
            <a:xfrm>
              <a:off x="3808"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 5</a:t>
              </a:r>
            </a:p>
          </p:txBody>
        </p:sp>
        <p:sp>
          <p:nvSpPr>
            <p:cNvPr id="28" name="Text Box 13">
              <a:extLst>
                <a:ext uri="{FF2B5EF4-FFF2-40B4-BE49-F238E27FC236}">
                  <a16:creationId xmlns:a16="http://schemas.microsoft.com/office/drawing/2014/main" id="{95927C3D-6EE2-4C0C-9C54-1DF4E8FA6C94}"/>
                </a:ext>
              </a:extLst>
            </p:cNvPr>
            <p:cNvSpPr txBox="1">
              <a:spLocks noChangeArrowheads="1"/>
            </p:cNvSpPr>
            <p:nvPr/>
          </p:nvSpPr>
          <p:spPr bwMode="auto">
            <a:xfrm>
              <a:off x="3291" y="1503"/>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a:t>
              </a:r>
            </a:p>
          </p:txBody>
        </p:sp>
        <p:sp>
          <p:nvSpPr>
            <p:cNvPr id="29" name="Text Box 14">
              <a:extLst>
                <a:ext uri="{FF2B5EF4-FFF2-40B4-BE49-F238E27FC236}">
                  <a16:creationId xmlns:a16="http://schemas.microsoft.com/office/drawing/2014/main" id="{F00ADDE5-AA11-4A8F-BC32-047D0419E096}"/>
                </a:ext>
              </a:extLst>
            </p:cNvPr>
            <p:cNvSpPr txBox="1">
              <a:spLocks noChangeArrowheads="1"/>
            </p:cNvSpPr>
            <p:nvPr/>
          </p:nvSpPr>
          <p:spPr bwMode="auto">
            <a:xfrm>
              <a:off x="1672" y="1500"/>
              <a:ext cx="21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1.01</a:t>
              </a:r>
            </a:p>
          </p:txBody>
        </p:sp>
        <p:sp>
          <p:nvSpPr>
            <p:cNvPr id="30" name="Text Box 15">
              <a:extLst>
                <a:ext uri="{FF2B5EF4-FFF2-40B4-BE49-F238E27FC236}">
                  <a16:creationId xmlns:a16="http://schemas.microsoft.com/office/drawing/2014/main" id="{21D08022-5AEC-40D9-AD35-93662EA718BF}"/>
                </a:ext>
              </a:extLst>
            </p:cNvPr>
            <p:cNvSpPr txBox="1">
              <a:spLocks noChangeArrowheads="1"/>
            </p:cNvSpPr>
            <p:nvPr/>
          </p:nvSpPr>
          <p:spPr bwMode="auto">
            <a:xfrm>
              <a:off x="2063" y="1496"/>
              <a:ext cx="101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Return Period</a:t>
              </a:r>
            </a:p>
          </p:txBody>
        </p:sp>
      </p:grpSp>
      <p:sp>
        <p:nvSpPr>
          <p:cNvPr id="32" name="Rectangle 6">
            <a:extLst>
              <a:ext uri="{FF2B5EF4-FFF2-40B4-BE49-F238E27FC236}">
                <a16:creationId xmlns:a16="http://schemas.microsoft.com/office/drawing/2014/main" id="{A5726D87-31AE-4EAE-BC41-4A5B9D0C2500}"/>
              </a:ext>
            </a:extLst>
          </p:cNvPr>
          <p:cNvSpPr>
            <a:spLocks noGrp="1" noChangeArrowheads="1"/>
          </p:cNvSpPr>
          <p:nvPr>
            <p:ph type="title"/>
          </p:nvPr>
        </p:nvSpPr>
        <p:spPr>
          <a:xfrm>
            <a:off x="791999" y="164307"/>
            <a:ext cx="9463251" cy="1143000"/>
          </a:xfrm>
        </p:spPr>
        <p:txBody>
          <a:bodyPr/>
          <a:lstStyle/>
          <a:p>
            <a:pPr algn="l" eaLnBrk="1" hangingPunct="1">
              <a:defRPr/>
            </a:pPr>
            <a:r>
              <a:rPr lang="en-US" sz="4200" dirty="0">
                <a:solidFill>
                  <a:srgbClr val="000000"/>
                </a:solidFill>
              </a:rPr>
              <a:t>Ana</a:t>
            </a:r>
            <a:r>
              <a:rPr lang="en-US" dirty="0">
                <a:solidFill>
                  <a:srgbClr val="000000"/>
                </a:solidFill>
              </a:rPr>
              <a:t>lytical</a:t>
            </a:r>
            <a:r>
              <a:rPr lang="en-US" sz="4200" dirty="0">
                <a:solidFill>
                  <a:srgbClr val="000000"/>
                </a:solidFill>
              </a:rPr>
              <a:t> Distribution</a:t>
            </a:r>
          </a:p>
        </p:txBody>
      </p:sp>
      <p:sp>
        <p:nvSpPr>
          <p:cNvPr id="33" name="Text Box 7">
            <a:extLst>
              <a:ext uri="{FF2B5EF4-FFF2-40B4-BE49-F238E27FC236}">
                <a16:creationId xmlns:a16="http://schemas.microsoft.com/office/drawing/2014/main" id="{E4BDFD60-DD80-4B13-8EDA-3ACB53378F1E}"/>
              </a:ext>
            </a:extLst>
          </p:cNvPr>
          <p:cNvSpPr txBox="1">
            <a:spLocks noChangeArrowheads="1"/>
          </p:cNvSpPr>
          <p:nvPr/>
        </p:nvSpPr>
        <p:spPr bwMode="auto">
          <a:xfrm>
            <a:off x="2349062" y="1046760"/>
            <a:ext cx="774875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9144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800" dirty="0">
                <a:solidFill>
                  <a:schemeClr val="bg1"/>
                </a:solidFill>
                <a:latin typeface="Ink Free" panose="03080402000500000000" pitchFamily="66" charset="0"/>
              </a:rPr>
              <a:t>for unregulated, instantaneous annual maximums</a:t>
            </a:r>
          </a:p>
        </p:txBody>
      </p:sp>
      <p:sp>
        <p:nvSpPr>
          <p:cNvPr id="31" name="Slide Number Placeholder 1">
            <a:extLst>
              <a:ext uri="{FF2B5EF4-FFF2-40B4-BE49-F238E27FC236}">
                <a16:creationId xmlns:a16="http://schemas.microsoft.com/office/drawing/2014/main" id="{9DC4DC3F-69AC-427D-BE3B-E850422D64C8}"/>
              </a:ext>
            </a:extLst>
          </p:cNvPr>
          <p:cNvSpPr txBox="1">
            <a:spLocks/>
          </p:cNvSpPr>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21</a:t>
            </a:fld>
            <a:endParaRPr lang="en-US" altLang="en-US"/>
          </a:p>
        </p:txBody>
      </p:sp>
      <p:sp>
        <p:nvSpPr>
          <p:cNvPr id="34" name="Freeform: Shape 33">
            <a:extLst>
              <a:ext uri="{FF2B5EF4-FFF2-40B4-BE49-F238E27FC236}">
                <a16:creationId xmlns:a16="http://schemas.microsoft.com/office/drawing/2014/main" id="{09765601-E68B-4F59-864D-C26C4CAAC66F}"/>
              </a:ext>
            </a:extLst>
          </p:cNvPr>
          <p:cNvSpPr/>
          <p:nvPr/>
        </p:nvSpPr>
        <p:spPr bwMode="auto">
          <a:xfrm>
            <a:off x="6251330" y="6423552"/>
            <a:ext cx="192395" cy="158433"/>
          </a:xfrm>
          <a:custGeom>
            <a:avLst/>
            <a:gdLst>
              <a:gd name="connsiteX0" fmla="*/ 0 w 360484"/>
              <a:gd name="connsiteY0" fmla="*/ 131885 h 149470"/>
              <a:gd name="connsiteX1" fmla="*/ 0 w 360484"/>
              <a:gd name="connsiteY1" fmla="*/ 131885 h 149470"/>
              <a:gd name="connsiteX2" fmla="*/ 79131 w 360484"/>
              <a:gd name="connsiteY2" fmla="*/ 105508 h 149470"/>
              <a:gd name="connsiteX3" fmla="*/ 211015 w 360484"/>
              <a:gd name="connsiteY3" fmla="*/ 0 h 149470"/>
              <a:gd name="connsiteX4" fmla="*/ 360484 w 360484"/>
              <a:gd name="connsiteY4" fmla="*/ 149470 h 149470"/>
              <a:gd name="connsiteX5" fmla="*/ 360484 w 360484"/>
              <a:gd name="connsiteY5" fmla="*/ 149470 h 149470"/>
              <a:gd name="connsiteX0" fmla="*/ 0 w 360484"/>
              <a:gd name="connsiteY0" fmla="*/ 131885 h 149470"/>
              <a:gd name="connsiteX1" fmla="*/ 0 w 360484"/>
              <a:gd name="connsiteY1" fmla="*/ 131885 h 149470"/>
              <a:gd name="connsiteX2" fmla="*/ 211015 w 360484"/>
              <a:gd name="connsiteY2" fmla="*/ 0 h 149470"/>
              <a:gd name="connsiteX3" fmla="*/ 360484 w 360484"/>
              <a:gd name="connsiteY3" fmla="*/ 149470 h 149470"/>
              <a:gd name="connsiteX4" fmla="*/ 360484 w 360484"/>
              <a:gd name="connsiteY4" fmla="*/ 149470 h 149470"/>
              <a:gd name="connsiteX0" fmla="*/ 0 w 360484"/>
              <a:gd name="connsiteY0" fmla="*/ 131885 h 149470"/>
              <a:gd name="connsiteX1" fmla="*/ 114300 w 360484"/>
              <a:gd name="connsiteY1" fmla="*/ 149469 h 149470"/>
              <a:gd name="connsiteX2" fmla="*/ 211015 w 360484"/>
              <a:gd name="connsiteY2" fmla="*/ 0 h 149470"/>
              <a:gd name="connsiteX3" fmla="*/ 360484 w 360484"/>
              <a:gd name="connsiteY3" fmla="*/ 149470 h 149470"/>
              <a:gd name="connsiteX4" fmla="*/ 360484 w 360484"/>
              <a:gd name="connsiteY4" fmla="*/ 149470 h 149470"/>
              <a:gd name="connsiteX0" fmla="*/ 0 w 246184"/>
              <a:gd name="connsiteY0" fmla="*/ 149469 h 149470"/>
              <a:gd name="connsiteX1" fmla="*/ 96715 w 246184"/>
              <a:gd name="connsiteY1" fmla="*/ 0 h 149470"/>
              <a:gd name="connsiteX2" fmla="*/ 246184 w 246184"/>
              <a:gd name="connsiteY2" fmla="*/ 149470 h 149470"/>
              <a:gd name="connsiteX3" fmla="*/ 246184 w 246184"/>
              <a:gd name="connsiteY3" fmla="*/ 149470 h 149470"/>
              <a:gd name="connsiteX0" fmla="*/ 0 w 308937"/>
              <a:gd name="connsiteY0" fmla="*/ 162916 h 162916"/>
              <a:gd name="connsiteX1" fmla="*/ 159468 w 308937"/>
              <a:gd name="connsiteY1" fmla="*/ 0 h 162916"/>
              <a:gd name="connsiteX2" fmla="*/ 308937 w 308937"/>
              <a:gd name="connsiteY2" fmla="*/ 149470 h 162916"/>
              <a:gd name="connsiteX3" fmla="*/ 308937 w 308937"/>
              <a:gd name="connsiteY3" fmla="*/ 149470 h 162916"/>
              <a:gd name="connsiteX0" fmla="*/ 0 w 308937"/>
              <a:gd name="connsiteY0" fmla="*/ 162916 h 180846"/>
              <a:gd name="connsiteX1" fmla="*/ 159468 w 308937"/>
              <a:gd name="connsiteY1" fmla="*/ 0 h 180846"/>
              <a:gd name="connsiteX2" fmla="*/ 308937 w 308937"/>
              <a:gd name="connsiteY2" fmla="*/ 149470 h 180846"/>
              <a:gd name="connsiteX3" fmla="*/ 232737 w 308937"/>
              <a:gd name="connsiteY3" fmla="*/ 180846 h 180846"/>
              <a:gd name="connsiteX0" fmla="*/ 0 w 246184"/>
              <a:gd name="connsiteY0" fmla="*/ 158433 h 180846"/>
              <a:gd name="connsiteX1" fmla="*/ 96715 w 246184"/>
              <a:gd name="connsiteY1" fmla="*/ 0 h 180846"/>
              <a:gd name="connsiteX2" fmla="*/ 246184 w 246184"/>
              <a:gd name="connsiteY2" fmla="*/ 149470 h 180846"/>
              <a:gd name="connsiteX3" fmla="*/ 169984 w 246184"/>
              <a:gd name="connsiteY3" fmla="*/ 180846 h 180846"/>
              <a:gd name="connsiteX0" fmla="*/ 0 w 246184"/>
              <a:gd name="connsiteY0" fmla="*/ 158433 h 162917"/>
              <a:gd name="connsiteX1" fmla="*/ 96715 w 246184"/>
              <a:gd name="connsiteY1" fmla="*/ 0 h 162917"/>
              <a:gd name="connsiteX2" fmla="*/ 246184 w 246184"/>
              <a:gd name="connsiteY2" fmla="*/ 149470 h 162917"/>
              <a:gd name="connsiteX3" fmla="*/ 161019 w 246184"/>
              <a:gd name="connsiteY3" fmla="*/ 162917 h 162917"/>
              <a:gd name="connsiteX0" fmla="*/ 0 w 161019"/>
              <a:gd name="connsiteY0" fmla="*/ 158433 h 162917"/>
              <a:gd name="connsiteX1" fmla="*/ 96715 w 161019"/>
              <a:gd name="connsiteY1" fmla="*/ 0 h 162917"/>
              <a:gd name="connsiteX2" fmla="*/ 161019 w 161019"/>
              <a:gd name="connsiteY2" fmla="*/ 162917 h 162917"/>
              <a:gd name="connsiteX0" fmla="*/ 0 w 192395"/>
              <a:gd name="connsiteY0" fmla="*/ 158433 h 158433"/>
              <a:gd name="connsiteX1" fmla="*/ 96715 w 192395"/>
              <a:gd name="connsiteY1" fmla="*/ 0 h 158433"/>
              <a:gd name="connsiteX2" fmla="*/ 192395 w 192395"/>
              <a:gd name="connsiteY2" fmla="*/ 153952 h 158433"/>
            </a:gdLst>
            <a:ahLst/>
            <a:cxnLst>
              <a:cxn ang="0">
                <a:pos x="connsiteX0" y="connsiteY0"/>
              </a:cxn>
              <a:cxn ang="0">
                <a:pos x="connsiteX1" y="connsiteY1"/>
              </a:cxn>
              <a:cxn ang="0">
                <a:pos x="connsiteX2" y="connsiteY2"/>
              </a:cxn>
            </a:cxnLst>
            <a:rect l="l" t="t" r="r" b="b"/>
            <a:pathLst>
              <a:path w="192395" h="158433">
                <a:moveTo>
                  <a:pt x="0" y="158433"/>
                </a:moveTo>
                <a:lnTo>
                  <a:pt x="96715" y="0"/>
                </a:lnTo>
                <a:lnTo>
                  <a:pt x="192395" y="153952"/>
                </a:lnTo>
              </a:path>
            </a:pathLst>
          </a:custGeom>
          <a:noFill/>
          <a:ln w="19050" cap="flat" cmpd="sng" algn="ctr">
            <a:solidFill>
              <a:srgbClr val="000000"/>
            </a:solid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sp>
        <p:nvSpPr>
          <p:cNvPr id="35" name="TextBox 34">
            <a:extLst>
              <a:ext uri="{FF2B5EF4-FFF2-40B4-BE49-F238E27FC236}">
                <a16:creationId xmlns:a16="http://schemas.microsoft.com/office/drawing/2014/main" id="{E04A9992-8EB9-40EC-9E36-BC971252D389}"/>
              </a:ext>
            </a:extLst>
          </p:cNvPr>
          <p:cNvSpPr txBox="1"/>
          <p:nvPr/>
        </p:nvSpPr>
        <p:spPr>
          <a:xfrm>
            <a:off x="5946630" y="6486334"/>
            <a:ext cx="1436304" cy="369332"/>
          </a:xfrm>
          <a:prstGeom prst="rect">
            <a:avLst/>
          </a:prstGeom>
          <a:noFill/>
        </p:spPr>
        <p:txBody>
          <a:bodyPr wrap="square" rtlCol="0">
            <a:spAutoFit/>
          </a:bodyPr>
          <a:lstStyle/>
          <a:p>
            <a:r>
              <a:rPr lang="en-US" sz="1800" dirty="0">
                <a:solidFill>
                  <a:srgbClr val="000000"/>
                </a:solidFill>
                <a:latin typeface="Calibri" panose="020F0502020204030204" pitchFamily="34" charset="0"/>
                <a:cs typeface="Calibri" panose="020F0502020204030204" pitchFamily="34" charset="0"/>
              </a:rPr>
              <a:t>Annual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0F1165B1-4CA4-4602-B222-7F6BEA8CE3CC}" type="slidenum">
              <a:rPr lang="en-US" altLang="en-US" sz="1400" smtClean="0">
                <a:latin typeface="Times New Roman" panose="02020603050405020304" pitchFamily="18" charset="0"/>
              </a:rPr>
              <a:pPr>
                <a:spcBef>
                  <a:spcPct val="0"/>
                </a:spcBef>
                <a:buFontTx/>
                <a:buNone/>
              </a:pPr>
              <a:t>22</a:t>
            </a:fld>
            <a:endParaRPr lang="en-US" altLang="en-US" sz="1400">
              <a:latin typeface="Times New Roman" panose="02020603050405020304" pitchFamily="18" charset="0"/>
            </a:endParaRPr>
          </a:p>
        </p:txBody>
      </p:sp>
      <p:sp>
        <p:nvSpPr>
          <p:cNvPr id="75778" name="Rectangle 2"/>
          <p:cNvSpPr>
            <a:spLocks noGrp="1" noChangeArrowheads="1"/>
          </p:cNvSpPr>
          <p:nvPr>
            <p:ph type="title"/>
          </p:nvPr>
        </p:nvSpPr>
        <p:spPr/>
        <p:txBody>
          <a:bodyPr/>
          <a:lstStyle/>
          <a:p>
            <a:pPr eaLnBrk="1" hangingPunct="1">
              <a:defRPr/>
            </a:pPr>
            <a:r>
              <a:rPr lang="en-US"/>
              <a:t>Topics</a:t>
            </a:r>
            <a:endParaRPr lang="en-US" dirty="0"/>
          </a:p>
        </p:txBody>
      </p:sp>
      <p:sp>
        <p:nvSpPr>
          <p:cNvPr id="75779" name="Rectangle 3"/>
          <p:cNvSpPr>
            <a:spLocks noGrp="1" noChangeArrowheads="1"/>
          </p:cNvSpPr>
          <p:nvPr>
            <p:ph type="body" idx="1"/>
          </p:nvPr>
        </p:nvSpPr>
        <p:spPr>
          <a:xfrm>
            <a:off x="1061634" y="1771336"/>
            <a:ext cx="10058400" cy="4154802"/>
          </a:xfrm>
        </p:spPr>
        <p:txBody>
          <a:bodyPr/>
          <a:lstStyle/>
          <a:p>
            <a:pPr eaLnBrk="1" hangingPunct="1">
              <a:spcBef>
                <a:spcPct val="40000"/>
              </a:spcBef>
              <a:defRPr/>
            </a:pPr>
            <a:r>
              <a:rPr lang="en-US" dirty="0"/>
              <a:t>Annual Extremes</a:t>
            </a:r>
          </a:p>
          <a:p>
            <a:pPr lvl="1" eaLnBrk="1" hangingPunct="1">
              <a:spcBef>
                <a:spcPts val="600"/>
              </a:spcBef>
              <a:defRPr/>
            </a:pPr>
            <a:r>
              <a:rPr lang="en-US" sz="2600" dirty="0">
                <a:solidFill>
                  <a:srgbClr val="C00000"/>
                </a:solidFill>
              </a:rPr>
              <a:t>annual maximums </a:t>
            </a:r>
            <a:r>
              <a:rPr lang="en-US" sz="2600" dirty="0"/>
              <a:t>or minimums </a:t>
            </a:r>
          </a:p>
          <a:p>
            <a:pPr lvl="1" eaLnBrk="1" hangingPunct="1">
              <a:spcBef>
                <a:spcPts val="600"/>
              </a:spcBef>
              <a:defRPr/>
            </a:pPr>
            <a:r>
              <a:rPr lang="en-US" sz="2600" dirty="0" err="1"/>
              <a:t>UNregulated</a:t>
            </a:r>
            <a:r>
              <a:rPr lang="en-US" sz="2600" dirty="0"/>
              <a:t>, or </a:t>
            </a:r>
            <a:r>
              <a:rPr lang="en-US" sz="2600" b="1" dirty="0">
                <a:solidFill>
                  <a:srgbClr val="C00000"/>
                </a:solidFill>
              </a:rPr>
              <a:t>regulated</a:t>
            </a:r>
            <a:r>
              <a:rPr lang="en-US" sz="2600" dirty="0"/>
              <a:t> </a:t>
            </a:r>
          </a:p>
          <a:p>
            <a:pPr lvl="1" eaLnBrk="1" hangingPunct="1">
              <a:spcBef>
                <a:spcPts val="600"/>
              </a:spcBef>
              <a:defRPr/>
            </a:pPr>
            <a:r>
              <a:rPr lang="en-US" sz="2600" dirty="0"/>
              <a:t>instantaneous flows or longer duration avg flow/volume</a:t>
            </a:r>
          </a:p>
          <a:p>
            <a:pPr eaLnBrk="1" hangingPunct="1">
              <a:spcBef>
                <a:spcPct val="40000"/>
              </a:spcBef>
              <a:defRPr/>
            </a:pPr>
            <a:r>
              <a:rPr lang="en-US" dirty="0"/>
              <a:t>Partial Duration (peaks over threshold, POT)</a:t>
            </a:r>
            <a:endParaRPr lang="en-US" dirty="0">
              <a:solidFill>
                <a:srgbClr val="000000"/>
              </a:solidFill>
            </a:endParaRPr>
          </a:p>
          <a:p>
            <a:pPr lvl="1" eaLnBrk="1" hangingPunct="1">
              <a:spcBef>
                <a:spcPts val="600"/>
              </a:spcBef>
              <a:defRPr/>
            </a:pPr>
            <a:r>
              <a:rPr lang="en-US" sz="2600" dirty="0">
                <a:solidFill>
                  <a:srgbClr val="000000"/>
                </a:solidFill>
              </a:rPr>
              <a:t>graphical (non-analytical)</a:t>
            </a:r>
            <a:endParaRPr lang="en-US" dirty="0"/>
          </a:p>
          <a:p>
            <a:pPr eaLnBrk="1" hangingPunct="1">
              <a:spcBef>
                <a:spcPct val="40000"/>
              </a:spcBef>
              <a:defRPr/>
            </a:pPr>
            <a:r>
              <a:rPr lang="en-US" dirty="0"/>
              <a:t>Daily flows or stages</a:t>
            </a:r>
          </a:p>
          <a:p>
            <a:pPr lvl="1" eaLnBrk="1" hangingPunct="1">
              <a:spcBef>
                <a:spcPts val="600"/>
              </a:spcBef>
              <a:defRPr/>
            </a:pPr>
            <a:r>
              <a:rPr lang="en-US" sz="2600" dirty="0"/>
              <a:t>Duration Curves</a:t>
            </a:r>
          </a:p>
          <a:p>
            <a:pPr lvl="1" eaLnBrk="1" hangingPunct="1">
              <a:spcBef>
                <a:spcPts val="600"/>
              </a:spcBef>
              <a:defRPr/>
            </a:pPr>
            <a:r>
              <a:rPr lang="en-US" sz="2600" dirty="0"/>
              <a:t>Summary Hydrographs</a:t>
            </a:r>
          </a:p>
        </p:txBody>
      </p:sp>
      <p:sp>
        <p:nvSpPr>
          <p:cNvPr id="13" name="Text Box 87"/>
          <p:cNvSpPr txBox="1">
            <a:spLocks noChangeArrowheads="1"/>
          </p:cNvSpPr>
          <p:nvPr/>
        </p:nvSpPr>
        <p:spPr bwMode="auto">
          <a:xfrm>
            <a:off x="6588809" y="5406574"/>
            <a:ext cx="4279253"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No independence - persistence</a:t>
            </a:r>
          </a:p>
        </p:txBody>
      </p:sp>
      <p:sp>
        <p:nvSpPr>
          <p:cNvPr id="7" name="Text Box 87"/>
          <p:cNvSpPr txBox="1">
            <a:spLocks noChangeArrowheads="1"/>
          </p:cNvSpPr>
          <p:nvPr/>
        </p:nvSpPr>
        <p:spPr bwMode="auto">
          <a:xfrm>
            <a:off x="9075496" y="4341437"/>
            <a:ext cx="1792566"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independence</a:t>
            </a:r>
          </a:p>
        </p:txBody>
      </p:sp>
      <p:sp>
        <p:nvSpPr>
          <p:cNvPr id="14" name="Slide Number Placeholder 1">
            <a:extLst>
              <a:ext uri="{FF2B5EF4-FFF2-40B4-BE49-F238E27FC236}">
                <a16:creationId xmlns:a16="http://schemas.microsoft.com/office/drawing/2014/main" id="{BBE406EE-6620-41F7-9C1A-6C1D0FFBCFB1}"/>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22</a:t>
            </a:fld>
            <a:endParaRPr lang="en-US" altLang="en-US"/>
          </a:p>
        </p:txBody>
      </p:sp>
      <p:sp>
        <p:nvSpPr>
          <p:cNvPr id="9" name="Text Box 87">
            <a:extLst>
              <a:ext uri="{FF2B5EF4-FFF2-40B4-BE49-F238E27FC236}">
                <a16:creationId xmlns:a16="http://schemas.microsoft.com/office/drawing/2014/main" id="{7992CA8E-2BB7-4B07-A17E-292ED0FB43A0}"/>
              </a:ext>
            </a:extLst>
          </p:cNvPr>
          <p:cNvSpPr txBox="1">
            <a:spLocks noChangeArrowheads="1"/>
          </p:cNvSpPr>
          <p:nvPr/>
        </p:nvSpPr>
        <p:spPr bwMode="auto">
          <a:xfrm>
            <a:off x="9076403" y="408063"/>
            <a:ext cx="1851560"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Assumption</a:t>
            </a:r>
          </a:p>
        </p:txBody>
      </p:sp>
      <p:cxnSp>
        <p:nvCxnSpPr>
          <p:cNvPr id="3" name="Straight Arrow Connector 2">
            <a:extLst>
              <a:ext uri="{FF2B5EF4-FFF2-40B4-BE49-F238E27FC236}">
                <a16:creationId xmlns:a16="http://schemas.microsoft.com/office/drawing/2014/main" id="{56D0167F-BDAF-4CAE-9E29-A4E525498DCA}"/>
              </a:ext>
            </a:extLst>
          </p:cNvPr>
          <p:cNvCxnSpPr>
            <a:cxnSpLocks/>
            <a:stCxn id="9" idx="2"/>
          </p:cNvCxnSpPr>
          <p:nvPr/>
        </p:nvCxnSpPr>
        <p:spPr bwMode="auto">
          <a:xfrm>
            <a:off x="10002183" y="808173"/>
            <a:ext cx="0" cy="963163"/>
          </a:xfrm>
          <a:prstGeom prst="straightConnector1">
            <a:avLst/>
          </a:prstGeom>
          <a:noFill/>
          <a:ln w="19050" cap="flat" cmpd="sng" algn="ctr">
            <a:solidFill>
              <a:srgbClr val="0070C0"/>
            </a:solidFill>
            <a:prstDash val="solid"/>
            <a:round/>
            <a:headEnd type="none" w="med" len="med"/>
            <a:tailEnd type="arrow" w="lg" len="lg"/>
          </a:ln>
          <a:effectLst/>
        </p:spPr>
      </p:cxnSp>
      <p:sp>
        <p:nvSpPr>
          <p:cNvPr id="15" name="Text Box 87">
            <a:extLst>
              <a:ext uri="{FF2B5EF4-FFF2-40B4-BE49-F238E27FC236}">
                <a16:creationId xmlns:a16="http://schemas.microsoft.com/office/drawing/2014/main" id="{462F9DA9-835D-4803-80C5-4BC37345ED1E}"/>
              </a:ext>
            </a:extLst>
          </p:cNvPr>
          <p:cNvSpPr txBox="1">
            <a:spLocks noChangeArrowheads="1"/>
          </p:cNvSpPr>
          <p:nvPr/>
        </p:nvSpPr>
        <p:spPr bwMode="auto">
          <a:xfrm>
            <a:off x="9016502" y="2669261"/>
            <a:ext cx="1851560"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independence</a:t>
            </a:r>
          </a:p>
        </p:txBody>
      </p:sp>
    </p:spTree>
    <p:extLst>
      <p:ext uri="{BB962C8B-B14F-4D97-AF65-F5344CB8AC3E}">
        <p14:creationId xmlns:p14="http://schemas.microsoft.com/office/powerpoint/2010/main" val="34155701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0" descr="C:\Users\q0hecbaf\AppData\Local\Temp\1\SNAGHTML4dcad4d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6814" y="1247775"/>
            <a:ext cx="711517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77600" y="203200"/>
            <a:ext cx="10342434" cy="1143000"/>
          </a:xfrm>
        </p:spPr>
        <p:txBody>
          <a:bodyPr/>
          <a:lstStyle/>
          <a:p>
            <a:pPr>
              <a:defRPr/>
            </a:pPr>
            <a:r>
              <a:rPr lang="en-US" dirty="0"/>
              <a:t>Also Interested in </a:t>
            </a:r>
            <a:r>
              <a:rPr lang="en-US" b="1" dirty="0"/>
              <a:t>Regulated</a:t>
            </a:r>
            <a:r>
              <a:rPr lang="en-US" dirty="0"/>
              <a:t> Flow</a:t>
            </a:r>
          </a:p>
        </p:txBody>
      </p:sp>
      <p:sp>
        <p:nvSpPr>
          <p:cNvPr id="2662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9D697E91-F9B4-4A90-9FF6-3E2A6B858333}" type="slidenum">
              <a:rPr lang="en-US" altLang="en-US" sz="1400">
                <a:latin typeface="Times New Roman" panose="02020603050405020304" pitchFamily="18" charset="0"/>
              </a:rPr>
              <a:pPr>
                <a:spcBef>
                  <a:spcPct val="0"/>
                </a:spcBef>
                <a:buFontTx/>
                <a:buNone/>
              </a:pPr>
              <a:t>23</a:t>
            </a:fld>
            <a:endParaRPr lang="en-US" altLang="en-US" sz="1400">
              <a:latin typeface="Times New Roman" panose="02020603050405020304" pitchFamily="18" charset="0"/>
            </a:endParaRPr>
          </a:p>
        </p:txBody>
      </p:sp>
      <p:sp>
        <p:nvSpPr>
          <p:cNvPr id="6" name="TextBox 5"/>
          <p:cNvSpPr txBox="1"/>
          <p:nvPr/>
        </p:nvSpPr>
        <p:spPr>
          <a:xfrm>
            <a:off x="6129339" y="2700339"/>
            <a:ext cx="3057525" cy="415925"/>
          </a:xfrm>
          <a:prstGeom prst="rect">
            <a:avLst/>
          </a:prstGeom>
          <a:noFill/>
        </p:spPr>
        <p:txBody>
          <a:bodyPr>
            <a:spAutoFit/>
          </a:bodyPr>
          <a:lstStyle/>
          <a:p>
            <a:pPr eaLnBrk="1" hangingPunct="1">
              <a:defRPr/>
            </a:pPr>
            <a:r>
              <a:rPr lang="en-US" dirty="0">
                <a:solidFill>
                  <a:srgbClr val="00B050"/>
                </a:solidFill>
                <a:latin typeface="Calibri" panose="020F0502020204030204" pitchFamily="34" charset="0"/>
              </a:rPr>
              <a:t>Reservoir Storage Level</a:t>
            </a:r>
          </a:p>
        </p:txBody>
      </p:sp>
      <p:sp>
        <p:nvSpPr>
          <p:cNvPr id="7" name="TextBox 6"/>
          <p:cNvSpPr txBox="1"/>
          <p:nvPr/>
        </p:nvSpPr>
        <p:spPr>
          <a:xfrm>
            <a:off x="6113464" y="3530601"/>
            <a:ext cx="1150937" cy="415925"/>
          </a:xfrm>
          <a:prstGeom prst="rect">
            <a:avLst/>
          </a:prstGeom>
          <a:noFill/>
        </p:spPr>
        <p:txBody>
          <a:bodyPr>
            <a:spAutoFit/>
          </a:bodyPr>
          <a:lstStyle/>
          <a:p>
            <a:pPr eaLnBrk="1" hangingPunct="1">
              <a:defRPr/>
            </a:pPr>
            <a:r>
              <a:rPr lang="en-US" dirty="0">
                <a:solidFill>
                  <a:schemeClr val="accent2"/>
                </a:solidFill>
                <a:latin typeface="Calibri" panose="020F0502020204030204" pitchFamily="34" charset="0"/>
              </a:rPr>
              <a:t>Inflow</a:t>
            </a:r>
          </a:p>
        </p:txBody>
      </p:sp>
      <p:sp>
        <p:nvSpPr>
          <p:cNvPr id="8" name="TextBox 7"/>
          <p:cNvSpPr txBox="1"/>
          <p:nvPr/>
        </p:nvSpPr>
        <p:spPr>
          <a:xfrm>
            <a:off x="6357938" y="4284664"/>
            <a:ext cx="1930400" cy="414337"/>
          </a:xfrm>
          <a:prstGeom prst="rect">
            <a:avLst/>
          </a:prstGeom>
          <a:noFill/>
        </p:spPr>
        <p:txBody>
          <a:bodyPr>
            <a:spAutoFit/>
          </a:bodyPr>
          <a:lstStyle/>
          <a:p>
            <a:pPr eaLnBrk="1" hangingPunct="1">
              <a:defRPr/>
            </a:pPr>
            <a:r>
              <a:rPr lang="en-US" dirty="0">
                <a:solidFill>
                  <a:srgbClr val="FF0000"/>
                </a:solidFill>
                <a:latin typeface="Calibri" panose="020F0502020204030204" pitchFamily="34" charset="0"/>
              </a:rPr>
              <a:t>Release</a:t>
            </a:r>
          </a:p>
        </p:txBody>
      </p:sp>
      <p:cxnSp>
        <p:nvCxnSpPr>
          <p:cNvPr id="26632" name="Straight Connector 13"/>
          <p:cNvCxnSpPr>
            <a:cxnSpLocks noChangeShapeType="1"/>
          </p:cNvCxnSpPr>
          <p:nvPr/>
        </p:nvCxnSpPr>
        <p:spPr bwMode="auto">
          <a:xfrm>
            <a:off x="3725863" y="4259263"/>
            <a:ext cx="5486400" cy="0"/>
          </a:xfrm>
          <a:prstGeom prst="line">
            <a:avLst/>
          </a:prstGeom>
          <a:noFill/>
          <a:ln w="12700" algn="ctr">
            <a:solidFill>
              <a:srgbClr val="FF0000"/>
            </a:solidFill>
            <a:prstDash val="sysDash"/>
            <a:round/>
            <a:headEnd/>
            <a:tailEnd/>
          </a:ln>
          <a:extLst>
            <a:ext uri="{909E8E84-426E-40DD-AFC4-6F175D3DCCD1}">
              <a14:hiddenFill xmlns:a14="http://schemas.microsoft.com/office/drawing/2010/main">
                <a:noFill/>
              </a14:hiddenFill>
            </a:ext>
          </a:extLst>
        </p:spPr>
      </p:cxnSp>
      <p:sp>
        <p:nvSpPr>
          <p:cNvPr id="15" name="TextBox 14"/>
          <p:cNvSpPr txBox="1"/>
          <p:nvPr/>
        </p:nvSpPr>
        <p:spPr>
          <a:xfrm>
            <a:off x="3827463" y="3970339"/>
            <a:ext cx="1930400" cy="339725"/>
          </a:xfrm>
          <a:prstGeom prst="rect">
            <a:avLst/>
          </a:prstGeom>
          <a:noFill/>
        </p:spPr>
        <p:txBody>
          <a:bodyPr>
            <a:spAutoFit/>
          </a:bodyPr>
          <a:lstStyle/>
          <a:p>
            <a:pPr eaLnBrk="1" hangingPunct="1">
              <a:defRPr/>
            </a:pPr>
            <a:r>
              <a:rPr lang="en-US" sz="1600" dirty="0">
                <a:solidFill>
                  <a:srgbClr val="FF0000"/>
                </a:solidFill>
                <a:latin typeface="Calibri" panose="020F0502020204030204" pitchFamily="34" charset="0"/>
              </a:rPr>
              <a:t>115,000 </a:t>
            </a:r>
            <a:r>
              <a:rPr lang="en-US" sz="1600" dirty="0" err="1">
                <a:solidFill>
                  <a:srgbClr val="FF0000"/>
                </a:solidFill>
                <a:latin typeface="Calibri" panose="020F0502020204030204" pitchFamily="34" charset="0"/>
              </a:rPr>
              <a:t>cfs</a:t>
            </a:r>
            <a:endParaRPr lang="en-US" sz="1600" dirty="0">
              <a:solidFill>
                <a:srgbClr val="FF0000"/>
              </a:solidFill>
              <a:latin typeface="Calibri" panose="020F0502020204030204" pitchFamily="34" charset="0"/>
            </a:endParaRPr>
          </a:p>
        </p:txBody>
      </p:sp>
      <p:cxnSp>
        <p:nvCxnSpPr>
          <p:cNvPr id="16" name="Straight Connector 15"/>
          <p:cNvCxnSpPr>
            <a:cxnSpLocks noChangeShapeType="1"/>
          </p:cNvCxnSpPr>
          <p:nvPr/>
        </p:nvCxnSpPr>
        <p:spPr bwMode="auto">
          <a:xfrm>
            <a:off x="3733800" y="3894138"/>
            <a:ext cx="5486400" cy="0"/>
          </a:xfrm>
          <a:prstGeom prst="line">
            <a:avLst/>
          </a:prstGeom>
          <a:noFill/>
          <a:ln w="12700" algn="ctr">
            <a:solidFill>
              <a:srgbClr val="FF0000"/>
            </a:solidFill>
            <a:prstDash val="sysDash"/>
            <a:round/>
            <a:headEnd/>
            <a:tailEnd/>
          </a:ln>
          <a:extLst>
            <a:ext uri="{909E8E84-426E-40DD-AFC4-6F175D3DCCD1}">
              <a14:hiddenFill xmlns:a14="http://schemas.microsoft.com/office/drawing/2010/main">
                <a:noFill/>
              </a14:hiddenFill>
            </a:ext>
          </a:extLst>
        </p:spPr>
      </p:cxnSp>
      <p:sp>
        <p:nvSpPr>
          <p:cNvPr id="17" name="TextBox 16"/>
          <p:cNvSpPr txBox="1"/>
          <p:nvPr/>
        </p:nvSpPr>
        <p:spPr>
          <a:xfrm>
            <a:off x="7493000" y="3589339"/>
            <a:ext cx="1930400" cy="339725"/>
          </a:xfrm>
          <a:prstGeom prst="rect">
            <a:avLst/>
          </a:prstGeom>
          <a:noFill/>
        </p:spPr>
        <p:txBody>
          <a:bodyPr>
            <a:spAutoFit/>
          </a:bodyPr>
          <a:lstStyle/>
          <a:p>
            <a:pPr eaLnBrk="1" hangingPunct="1">
              <a:defRPr/>
            </a:pPr>
            <a:r>
              <a:rPr lang="en-US" sz="1600" dirty="0">
                <a:solidFill>
                  <a:srgbClr val="FF0000"/>
                </a:solidFill>
                <a:latin typeface="Calibri" panose="020F0502020204030204" pitchFamily="34" charset="0"/>
              </a:rPr>
              <a:t>160,000 </a:t>
            </a:r>
            <a:r>
              <a:rPr lang="en-US" sz="1600" dirty="0" err="1">
                <a:solidFill>
                  <a:srgbClr val="FF0000"/>
                </a:solidFill>
                <a:latin typeface="Calibri" panose="020F0502020204030204" pitchFamily="34" charset="0"/>
              </a:rPr>
              <a:t>cfs</a:t>
            </a:r>
            <a:endParaRPr lang="en-US" sz="1600" dirty="0">
              <a:solidFill>
                <a:srgbClr val="FF0000"/>
              </a:solidFill>
              <a:latin typeface="Calibri" panose="020F0502020204030204" pitchFamily="34" charset="0"/>
            </a:endParaRPr>
          </a:p>
        </p:txBody>
      </p:sp>
      <p:sp>
        <p:nvSpPr>
          <p:cNvPr id="13" name="Slide Number Placeholder 1">
            <a:extLst>
              <a:ext uri="{FF2B5EF4-FFF2-40B4-BE49-F238E27FC236}">
                <a16:creationId xmlns:a16="http://schemas.microsoft.com/office/drawing/2014/main" id="{87AE3F69-239E-485B-BD31-2FB2F61176F8}"/>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23</a:t>
            </a:fld>
            <a:endParaRPr lang="en-US"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A6202B-390E-F0DD-D946-DB6DF2541DE4}"/>
              </a:ext>
            </a:extLst>
          </p:cNvPr>
          <p:cNvPicPr>
            <a:picLocks noChangeAspect="1"/>
          </p:cNvPicPr>
          <p:nvPr/>
        </p:nvPicPr>
        <p:blipFill>
          <a:blip r:embed="rId3"/>
          <a:stretch>
            <a:fillRect/>
          </a:stretch>
        </p:blipFill>
        <p:spPr>
          <a:xfrm>
            <a:off x="2037619" y="1691796"/>
            <a:ext cx="7595616" cy="4235196"/>
          </a:xfrm>
          <a:prstGeom prst="rect">
            <a:avLst/>
          </a:prstGeom>
        </p:spPr>
      </p:pic>
      <p:sp>
        <p:nvSpPr>
          <p:cNvPr id="2" name="Title 1"/>
          <p:cNvSpPr>
            <a:spLocks noGrp="1"/>
          </p:cNvSpPr>
          <p:nvPr>
            <p:ph type="title"/>
          </p:nvPr>
        </p:nvSpPr>
        <p:spPr>
          <a:xfrm>
            <a:off x="777600" y="409575"/>
            <a:ext cx="9235358" cy="1143000"/>
          </a:xfrm>
        </p:spPr>
        <p:txBody>
          <a:bodyPr/>
          <a:lstStyle/>
          <a:p>
            <a:pPr algn="l">
              <a:defRPr/>
            </a:pPr>
            <a:r>
              <a:rPr lang="en-US" dirty="0"/>
              <a:t>Streamflow data, regulated</a:t>
            </a:r>
          </a:p>
        </p:txBody>
      </p:sp>
      <p:sp>
        <p:nvSpPr>
          <p:cNvPr id="2765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E1D3895F-F583-48FE-89B4-311C681025F4}" type="slidenum">
              <a:rPr lang="en-US" altLang="en-US" sz="1400">
                <a:latin typeface="Times New Roman" panose="02020603050405020304" pitchFamily="18" charset="0"/>
              </a:rPr>
              <a:pPr>
                <a:spcBef>
                  <a:spcPct val="0"/>
                </a:spcBef>
                <a:buFontTx/>
                <a:buNone/>
              </a:pPr>
              <a:t>24</a:t>
            </a:fld>
            <a:endParaRPr lang="en-US" altLang="en-US" sz="1400">
              <a:latin typeface="Times New Roman" panose="02020603050405020304" pitchFamily="18" charset="0"/>
            </a:endParaRPr>
          </a:p>
        </p:txBody>
      </p:sp>
      <p:sp>
        <p:nvSpPr>
          <p:cNvPr id="7" name="Text Box 8"/>
          <p:cNvSpPr txBox="1">
            <a:spLocks noChangeArrowheads="1"/>
          </p:cNvSpPr>
          <p:nvPr/>
        </p:nvSpPr>
        <p:spPr bwMode="auto">
          <a:xfrm>
            <a:off x="3259506" y="2812325"/>
            <a:ext cx="57599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600" dirty="0">
                <a:solidFill>
                  <a:srgbClr val="FF6600"/>
                </a:solidFill>
                <a:latin typeface="Ink Free" panose="03080402000500000000" pitchFamily="66" charset="0"/>
              </a:rPr>
              <a:t>Is this regulation homogeneous?</a:t>
            </a:r>
          </a:p>
        </p:txBody>
      </p:sp>
      <p:sp>
        <p:nvSpPr>
          <p:cNvPr id="8" name="Text Box 8">
            <a:extLst>
              <a:ext uri="{FF2B5EF4-FFF2-40B4-BE49-F238E27FC236}">
                <a16:creationId xmlns:a16="http://schemas.microsoft.com/office/drawing/2014/main" id="{060AA825-6B59-4A5B-83BB-18C19BCE7D84}"/>
              </a:ext>
            </a:extLst>
          </p:cNvPr>
          <p:cNvSpPr txBox="1">
            <a:spLocks noChangeArrowheads="1"/>
          </p:cNvSpPr>
          <p:nvPr/>
        </p:nvSpPr>
        <p:spPr bwMode="auto">
          <a:xfrm>
            <a:off x="9864671" y="2451963"/>
            <a:ext cx="2100021"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600" dirty="0">
                <a:solidFill>
                  <a:srgbClr val="7030A0"/>
                </a:solidFill>
                <a:latin typeface="Ink Free" panose="03080402000500000000" pitchFamily="66" charset="0"/>
              </a:rPr>
              <a:t>homogeneous  =      identically-distributed     =     stationary</a:t>
            </a:r>
          </a:p>
        </p:txBody>
      </p:sp>
      <p:sp>
        <p:nvSpPr>
          <p:cNvPr id="9" name="Slide Number Placeholder 1">
            <a:extLst>
              <a:ext uri="{FF2B5EF4-FFF2-40B4-BE49-F238E27FC236}">
                <a16:creationId xmlns:a16="http://schemas.microsoft.com/office/drawing/2014/main" id="{0EDB6C2F-212B-4D60-88D6-863A6B7BCD32}"/>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24</a:t>
            </a:fld>
            <a:endParaRPr lang="en-US" altLang="en-US"/>
          </a:p>
        </p:txBody>
      </p:sp>
      <p:sp>
        <p:nvSpPr>
          <p:cNvPr id="4" name="Arrow: Down 3">
            <a:extLst>
              <a:ext uri="{FF2B5EF4-FFF2-40B4-BE49-F238E27FC236}">
                <a16:creationId xmlns:a16="http://schemas.microsoft.com/office/drawing/2014/main" id="{A03E979C-C0E6-4164-88FE-F6D8C3F9E8DB}"/>
              </a:ext>
            </a:extLst>
          </p:cNvPr>
          <p:cNvSpPr/>
          <p:nvPr/>
        </p:nvSpPr>
        <p:spPr bwMode="auto">
          <a:xfrm rot="10800000">
            <a:off x="5816523" y="6004910"/>
            <a:ext cx="231531" cy="533401"/>
          </a:xfrm>
          <a:prstGeom prst="downArrow">
            <a:avLst>
              <a:gd name="adj1" fmla="val 50000"/>
              <a:gd name="adj2" fmla="val 103164"/>
            </a:avLst>
          </a:prstGeom>
          <a:noFill/>
          <a:ln w="28575" cap="flat" cmpd="sng" algn="ctr">
            <a:solidFill>
              <a:srgbClr val="FF6600"/>
            </a:solid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sp>
        <p:nvSpPr>
          <p:cNvPr id="5" name="TextBox 4">
            <a:extLst>
              <a:ext uri="{FF2B5EF4-FFF2-40B4-BE49-F238E27FC236}">
                <a16:creationId xmlns:a16="http://schemas.microsoft.com/office/drawing/2014/main" id="{5BB58190-D002-4191-8E81-8B242373E523}"/>
              </a:ext>
            </a:extLst>
          </p:cNvPr>
          <p:cNvSpPr txBox="1"/>
          <p:nvPr/>
        </p:nvSpPr>
        <p:spPr>
          <a:xfrm>
            <a:off x="6028104" y="5986227"/>
            <a:ext cx="1755531" cy="646331"/>
          </a:xfrm>
          <a:prstGeom prst="rect">
            <a:avLst/>
          </a:prstGeom>
          <a:noFill/>
        </p:spPr>
        <p:txBody>
          <a:bodyPr wrap="square" rtlCol="0">
            <a:spAutoFit/>
          </a:bodyPr>
          <a:lstStyle/>
          <a:p>
            <a:r>
              <a:rPr lang="en-US" sz="1800" dirty="0">
                <a:solidFill>
                  <a:srgbClr val="FF6600"/>
                </a:solidFill>
                <a:latin typeface="Calibri" panose="020F0502020204030204" pitchFamily="34" charset="0"/>
                <a:cs typeface="Calibri" panose="020F0502020204030204" pitchFamily="34" charset="0"/>
              </a:rPr>
              <a:t>reservoir constructed</a:t>
            </a:r>
          </a:p>
        </p:txBody>
      </p:sp>
      <p:sp>
        <p:nvSpPr>
          <p:cNvPr id="6" name="TextBox 5">
            <a:extLst>
              <a:ext uri="{FF2B5EF4-FFF2-40B4-BE49-F238E27FC236}">
                <a16:creationId xmlns:a16="http://schemas.microsoft.com/office/drawing/2014/main" id="{386CB630-E4C4-0302-57EF-71D853F4369F}"/>
              </a:ext>
            </a:extLst>
          </p:cNvPr>
          <p:cNvSpPr txBox="1"/>
          <p:nvPr/>
        </p:nvSpPr>
        <p:spPr>
          <a:xfrm>
            <a:off x="3262227" y="2244000"/>
            <a:ext cx="3962400" cy="415925"/>
          </a:xfrm>
          <a:prstGeom prst="rect">
            <a:avLst/>
          </a:prstGeom>
          <a:noFill/>
        </p:spPr>
        <p:txBody>
          <a:bodyPr>
            <a:spAutoFit/>
          </a:bodyPr>
          <a:lstStyle/>
          <a:p>
            <a:pPr eaLnBrk="1" hangingPunct="1">
              <a:defRPr/>
            </a:pPr>
            <a:r>
              <a:rPr lang="en-US" sz="2000" dirty="0">
                <a:solidFill>
                  <a:srgbClr val="000000"/>
                </a:solidFill>
                <a:latin typeface="Calibri" panose="020F0502020204030204" pitchFamily="34" charset="0"/>
              </a:rPr>
              <a:t>period of record 1955 - 2009</a:t>
            </a:r>
          </a:p>
        </p:txBody>
      </p:sp>
    </p:spTree>
    <p:extLst>
      <p:ext uri="{BB962C8B-B14F-4D97-AF65-F5344CB8AC3E}">
        <p14:creationId xmlns:p14="http://schemas.microsoft.com/office/powerpoint/2010/main" val="17256837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88ABD27-39DA-CA90-0263-022629EA5EFB}"/>
              </a:ext>
            </a:extLst>
          </p:cNvPr>
          <p:cNvPicPr>
            <a:picLocks noChangeAspect="1"/>
          </p:cNvPicPr>
          <p:nvPr/>
        </p:nvPicPr>
        <p:blipFill>
          <a:blip r:embed="rId3"/>
          <a:stretch>
            <a:fillRect/>
          </a:stretch>
        </p:blipFill>
        <p:spPr>
          <a:xfrm>
            <a:off x="2042014" y="1689376"/>
            <a:ext cx="7595616" cy="4235196"/>
          </a:xfrm>
          <a:prstGeom prst="rect">
            <a:avLst/>
          </a:prstGeom>
        </p:spPr>
      </p:pic>
      <p:sp>
        <p:nvSpPr>
          <p:cNvPr id="2" name="Title 1"/>
          <p:cNvSpPr>
            <a:spLocks noGrp="1"/>
          </p:cNvSpPr>
          <p:nvPr>
            <p:ph type="title"/>
          </p:nvPr>
        </p:nvSpPr>
        <p:spPr>
          <a:xfrm>
            <a:off x="777600" y="409575"/>
            <a:ext cx="9235358" cy="1143000"/>
          </a:xfrm>
        </p:spPr>
        <p:txBody>
          <a:bodyPr/>
          <a:lstStyle/>
          <a:p>
            <a:pPr algn="l">
              <a:defRPr/>
            </a:pPr>
            <a:r>
              <a:rPr lang="en-US" dirty="0"/>
              <a:t>Streamflow data, regulated</a:t>
            </a:r>
          </a:p>
        </p:txBody>
      </p:sp>
      <p:sp>
        <p:nvSpPr>
          <p:cNvPr id="2867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C0F30A9F-B176-42D7-9E9D-DAF5A8F08EFB}" type="slidenum">
              <a:rPr lang="en-US" altLang="en-US" sz="1400">
                <a:latin typeface="Times New Roman" panose="02020603050405020304" pitchFamily="18" charset="0"/>
              </a:rPr>
              <a:pPr>
                <a:spcBef>
                  <a:spcPct val="0"/>
                </a:spcBef>
                <a:buFontTx/>
                <a:buNone/>
              </a:pPr>
              <a:t>25</a:t>
            </a:fld>
            <a:endParaRPr lang="en-US" altLang="en-US" sz="1400">
              <a:latin typeface="Times New Roman" panose="02020603050405020304" pitchFamily="18" charset="0"/>
            </a:endParaRPr>
          </a:p>
        </p:txBody>
      </p:sp>
      <p:sp>
        <p:nvSpPr>
          <p:cNvPr id="28677" name="Text Box 31"/>
          <p:cNvSpPr txBox="1">
            <a:spLocks noChangeArrowheads="1"/>
          </p:cNvSpPr>
          <p:nvPr/>
        </p:nvSpPr>
        <p:spPr bwMode="auto">
          <a:xfrm>
            <a:off x="3327226" y="2182778"/>
            <a:ext cx="4706938"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9144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600" dirty="0">
                <a:solidFill>
                  <a:srgbClr val="008000"/>
                </a:solidFill>
                <a:latin typeface="Ink Free" panose="03080402000500000000" pitchFamily="66" charset="0"/>
              </a:rPr>
              <a:t>these are simulated outflows: </a:t>
            </a:r>
          </a:p>
          <a:p>
            <a:pPr eaLnBrk="1" hangingPunct="1">
              <a:spcBef>
                <a:spcPct val="50000"/>
              </a:spcBef>
              <a:buFontTx/>
              <a:buNone/>
            </a:pPr>
            <a:r>
              <a:rPr lang="en-US" altLang="en-US" sz="2600" dirty="0">
                <a:solidFill>
                  <a:srgbClr val="008000"/>
                </a:solidFill>
                <a:latin typeface="Ink Free" panose="03080402000500000000" pitchFamily="66" charset="0"/>
              </a:rPr>
              <a:t>HOMOGENEOUS operation</a:t>
            </a:r>
          </a:p>
        </p:txBody>
      </p:sp>
      <p:cxnSp>
        <p:nvCxnSpPr>
          <p:cNvPr id="8" name="Straight Connector 7"/>
          <p:cNvCxnSpPr>
            <a:cxnSpLocks noChangeShapeType="1"/>
          </p:cNvCxnSpPr>
          <p:nvPr/>
        </p:nvCxnSpPr>
        <p:spPr bwMode="auto">
          <a:xfrm>
            <a:off x="3226396" y="4269706"/>
            <a:ext cx="5876925" cy="0"/>
          </a:xfrm>
          <a:prstGeom prst="line">
            <a:avLst/>
          </a:prstGeom>
          <a:noFill/>
          <a:ln w="9525" algn="ctr">
            <a:solidFill>
              <a:srgbClr val="00B0F0"/>
            </a:solidFill>
            <a:round/>
            <a:headEnd/>
            <a:tailEnd/>
          </a:ln>
          <a:extLst>
            <a:ext uri="{909E8E84-426E-40DD-AFC4-6F175D3DCCD1}">
              <a14:hiddenFill xmlns:a14="http://schemas.microsoft.com/office/drawing/2010/main">
                <a:noFill/>
              </a14:hiddenFill>
            </a:ext>
          </a:extLst>
        </p:spPr>
      </p:cxnSp>
      <p:sp>
        <p:nvSpPr>
          <p:cNvPr id="9" name="Text Box 8">
            <a:extLst>
              <a:ext uri="{FF2B5EF4-FFF2-40B4-BE49-F238E27FC236}">
                <a16:creationId xmlns:a16="http://schemas.microsoft.com/office/drawing/2014/main" id="{642C7AE4-3775-438B-A391-C29E446CFB68}"/>
              </a:ext>
            </a:extLst>
          </p:cNvPr>
          <p:cNvSpPr txBox="1">
            <a:spLocks noChangeArrowheads="1"/>
          </p:cNvSpPr>
          <p:nvPr/>
        </p:nvSpPr>
        <p:spPr bwMode="auto">
          <a:xfrm>
            <a:off x="10025092" y="2729082"/>
            <a:ext cx="1881994" cy="2200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600" dirty="0">
                <a:solidFill>
                  <a:srgbClr val="7030A0"/>
                </a:solidFill>
                <a:latin typeface="Ink Free" panose="03080402000500000000" pitchFamily="66" charset="0"/>
              </a:rPr>
              <a:t>2 benefits:</a:t>
            </a:r>
          </a:p>
          <a:p>
            <a:pPr algn="ctr" eaLnBrk="1" hangingPunct="1">
              <a:spcBef>
                <a:spcPct val="50000"/>
              </a:spcBef>
              <a:buFontTx/>
              <a:buNone/>
            </a:pPr>
            <a:r>
              <a:rPr lang="en-US" altLang="en-US" sz="2600" dirty="0">
                <a:solidFill>
                  <a:srgbClr val="7030A0"/>
                </a:solidFill>
                <a:latin typeface="Ink Free" panose="03080402000500000000" pitchFamily="66" charset="0"/>
              </a:rPr>
              <a:t>homogeneous operation, and longer period</a:t>
            </a:r>
          </a:p>
        </p:txBody>
      </p:sp>
      <p:sp>
        <p:nvSpPr>
          <p:cNvPr id="10" name="Slide Number Placeholder 1">
            <a:extLst>
              <a:ext uri="{FF2B5EF4-FFF2-40B4-BE49-F238E27FC236}">
                <a16:creationId xmlns:a16="http://schemas.microsoft.com/office/drawing/2014/main" id="{47709924-04E6-451E-AC75-0E298493160D}"/>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25</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0119A41-B809-0BA8-72E0-C6F34B3B66DE}"/>
              </a:ext>
            </a:extLst>
          </p:cNvPr>
          <p:cNvPicPr>
            <a:picLocks noChangeAspect="1"/>
          </p:cNvPicPr>
          <p:nvPr/>
        </p:nvPicPr>
        <p:blipFill>
          <a:blip r:embed="rId3"/>
          <a:stretch>
            <a:fillRect/>
          </a:stretch>
        </p:blipFill>
        <p:spPr>
          <a:xfrm>
            <a:off x="2045100" y="1686204"/>
            <a:ext cx="7595616" cy="4235196"/>
          </a:xfrm>
          <a:prstGeom prst="rect">
            <a:avLst/>
          </a:prstGeom>
        </p:spPr>
      </p:pic>
      <p:sp>
        <p:nvSpPr>
          <p:cNvPr id="2" name="Title 1"/>
          <p:cNvSpPr>
            <a:spLocks noGrp="1"/>
          </p:cNvSpPr>
          <p:nvPr>
            <p:ph type="title"/>
          </p:nvPr>
        </p:nvSpPr>
        <p:spPr>
          <a:xfrm>
            <a:off x="777600" y="409575"/>
            <a:ext cx="9228158" cy="1143000"/>
          </a:xfrm>
        </p:spPr>
        <p:txBody>
          <a:bodyPr/>
          <a:lstStyle/>
          <a:p>
            <a:pPr algn="l">
              <a:defRPr/>
            </a:pPr>
            <a:r>
              <a:rPr lang="en-US" dirty="0"/>
              <a:t>Streamflow data, regulated</a:t>
            </a:r>
          </a:p>
        </p:txBody>
      </p:sp>
      <p:sp>
        <p:nvSpPr>
          <p:cNvPr id="29701" name="Text Box 87"/>
          <p:cNvSpPr txBox="1">
            <a:spLocks noChangeArrowheads="1"/>
          </p:cNvSpPr>
          <p:nvPr/>
        </p:nvSpPr>
        <p:spPr bwMode="auto">
          <a:xfrm>
            <a:off x="3348517" y="2964051"/>
            <a:ext cx="34036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400" dirty="0">
                <a:solidFill>
                  <a:srgbClr val="C00000"/>
                </a:solidFill>
                <a:latin typeface="Ink Free" panose="03080402000500000000" pitchFamily="66" charset="0"/>
              </a:rPr>
              <a:t>regulated annual peaks are often daily values</a:t>
            </a:r>
          </a:p>
        </p:txBody>
      </p:sp>
      <p:sp>
        <p:nvSpPr>
          <p:cNvPr id="7" name="Slide Number Placeholder 1">
            <a:extLst>
              <a:ext uri="{FF2B5EF4-FFF2-40B4-BE49-F238E27FC236}">
                <a16:creationId xmlns:a16="http://schemas.microsoft.com/office/drawing/2014/main" id="{0ACEFBDB-E8F5-4AD9-9499-E1AC9E5E85A4}"/>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26</a:t>
            </a:fld>
            <a:endParaRPr lang="en-US" altLang="en-US"/>
          </a:p>
        </p:txBody>
      </p:sp>
      <p:sp>
        <p:nvSpPr>
          <p:cNvPr id="5" name="TextBox 4">
            <a:extLst>
              <a:ext uri="{FF2B5EF4-FFF2-40B4-BE49-F238E27FC236}">
                <a16:creationId xmlns:a16="http://schemas.microsoft.com/office/drawing/2014/main" id="{B52D8573-1CB1-FC5C-2893-88D147144D96}"/>
              </a:ext>
            </a:extLst>
          </p:cNvPr>
          <p:cNvSpPr txBox="1"/>
          <p:nvPr/>
        </p:nvSpPr>
        <p:spPr>
          <a:xfrm>
            <a:off x="3664695" y="2229361"/>
            <a:ext cx="4173019" cy="338554"/>
          </a:xfrm>
          <a:prstGeom prst="rect">
            <a:avLst/>
          </a:prstGeom>
          <a:noFill/>
        </p:spPr>
        <p:txBody>
          <a:bodyPr wrap="square" rtlCol="0">
            <a:spAutoFit/>
          </a:bodyPr>
          <a:lstStyle/>
          <a:p>
            <a:r>
              <a:rPr lang="en-US" sz="1600" b="0" dirty="0">
                <a:solidFill>
                  <a:srgbClr val="000000"/>
                </a:solidFill>
                <a:latin typeface="Calibri" panose="020F0502020204030204" pitchFamily="34" charset="0"/>
                <a:cs typeface="Calibri" panose="020F0502020204030204" pitchFamily="34" charset="0"/>
              </a:rPr>
              <a:t>consider each year’s maximum flow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35136DA-A660-3FD7-C40A-1BCA685765DD}"/>
              </a:ext>
            </a:extLst>
          </p:cNvPr>
          <p:cNvPicPr>
            <a:picLocks noChangeAspect="1"/>
          </p:cNvPicPr>
          <p:nvPr/>
        </p:nvPicPr>
        <p:blipFill>
          <a:blip r:embed="rId3"/>
          <a:stretch>
            <a:fillRect/>
          </a:stretch>
        </p:blipFill>
        <p:spPr>
          <a:xfrm>
            <a:off x="2241550" y="1957590"/>
            <a:ext cx="7475159" cy="4334500"/>
          </a:xfrm>
          <a:prstGeom prst="rect">
            <a:avLst/>
          </a:prstGeom>
        </p:spPr>
      </p:pic>
      <p:pic>
        <p:nvPicPr>
          <p:cNvPr id="10" name="Picture 9">
            <a:extLst>
              <a:ext uri="{FF2B5EF4-FFF2-40B4-BE49-F238E27FC236}">
                <a16:creationId xmlns:a16="http://schemas.microsoft.com/office/drawing/2014/main" id="{5AEC58D6-30A0-89E6-91F0-6FB8A13EB3AD}"/>
              </a:ext>
            </a:extLst>
          </p:cNvPr>
          <p:cNvPicPr>
            <a:picLocks noChangeAspect="1"/>
          </p:cNvPicPr>
          <p:nvPr/>
        </p:nvPicPr>
        <p:blipFill>
          <a:blip r:embed="rId4"/>
          <a:stretch>
            <a:fillRect/>
          </a:stretch>
        </p:blipFill>
        <p:spPr>
          <a:xfrm>
            <a:off x="2241550" y="1957590"/>
            <a:ext cx="7475159" cy="4334500"/>
          </a:xfrm>
          <a:prstGeom prst="rect">
            <a:avLst/>
          </a:prstGeom>
        </p:spPr>
      </p:pic>
      <p:sp>
        <p:nvSpPr>
          <p:cNvPr id="8" name="Slide Number Placeholder 1">
            <a:extLst>
              <a:ext uri="{FF2B5EF4-FFF2-40B4-BE49-F238E27FC236}">
                <a16:creationId xmlns:a16="http://schemas.microsoft.com/office/drawing/2014/main" id="{0A8A43AD-6E7C-4839-A78A-657D71144209}"/>
              </a:ext>
            </a:extLst>
          </p:cNvPr>
          <p:cNvSpPr txBox="1">
            <a:spLocks/>
          </p:cNvSpPr>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27</a:t>
            </a:fld>
            <a:endParaRPr lang="en-US" altLang="en-US"/>
          </a:p>
        </p:txBody>
      </p:sp>
      <p:sp>
        <p:nvSpPr>
          <p:cNvPr id="7" name="Text Box 5">
            <a:extLst>
              <a:ext uri="{FF2B5EF4-FFF2-40B4-BE49-F238E27FC236}">
                <a16:creationId xmlns:a16="http://schemas.microsoft.com/office/drawing/2014/main" id="{29615B1A-573E-4655-8EDE-B7510AE0C989}"/>
              </a:ext>
            </a:extLst>
          </p:cNvPr>
          <p:cNvSpPr txBox="1">
            <a:spLocks noChangeArrowheads="1"/>
          </p:cNvSpPr>
          <p:nvPr/>
        </p:nvSpPr>
        <p:spPr bwMode="auto">
          <a:xfrm>
            <a:off x="3305923" y="1277600"/>
            <a:ext cx="6048375" cy="430887"/>
          </a:xfrm>
          <a:prstGeom prst="rect">
            <a:avLst/>
          </a:prstGeom>
          <a:noFill/>
          <a:ln w="9525">
            <a:noFill/>
            <a:miter lim="800000"/>
            <a:headEnd/>
            <a:tailEnd/>
          </a:ln>
          <a:effectLst/>
        </p:spPr>
        <p:txBody>
          <a:bodyPr lIns="0" tIns="0" rIns="0" bIns="0">
            <a:spAutoFit/>
          </a:bodyPr>
          <a:lstStyle/>
          <a:p>
            <a:pPr eaLnBrk="1" hangingPunct="1">
              <a:spcBef>
                <a:spcPct val="50000"/>
              </a:spcBef>
              <a:defRPr/>
            </a:pPr>
            <a:r>
              <a:rPr lang="en-US" sz="2800" dirty="0">
                <a:solidFill>
                  <a:srgbClr val="00B050"/>
                </a:solidFill>
                <a:latin typeface="Ink Free" panose="03080402000500000000" pitchFamily="66" charset="0"/>
              </a:rPr>
              <a:t>annual maximum values are independent</a:t>
            </a:r>
          </a:p>
        </p:txBody>
      </p:sp>
      <p:sp>
        <p:nvSpPr>
          <p:cNvPr id="2" name="Slide Number Placeholder 1">
            <a:extLst>
              <a:ext uri="{FF2B5EF4-FFF2-40B4-BE49-F238E27FC236}">
                <a16:creationId xmlns:a16="http://schemas.microsoft.com/office/drawing/2014/main" id="{695E127C-AFD0-46FF-BE46-89E1B5C18B4B}"/>
              </a:ext>
            </a:extLst>
          </p:cNvPr>
          <p:cNvSpPr>
            <a:spLocks noGrp="1"/>
          </p:cNvSpPr>
          <p:nvPr>
            <p:ph type="sldNum" sz="quarter" idx="12"/>
          </p:nvPr>
        </p:nvSpPr>
        <p:spPr/>
        <p:txBody>
          <a:bodyPr/>
          <a:lstStyle/>
          <a:p>
            <a:pPr>
              <a:defRPr/>
            </a:pPr>
            <a:fld id="{C1002EF3-8E77-4287-9A63-C42289B4A40D}" type="slidenum">
              <a:rPr lang="en-US" altLang="en-US" smtClean="0"/>
              <a:pPr>
                <a:defRPr/>
              </a:pPr>
              <a:t>27</a:t>
            </a:fld>
            <a:endParaRPr lang="en-US" altLang="en-US"/>
          </a:p>
        </p:txBody>
      </p:sp>
      <p:sp>
        <p:nvSpPr>
          <p:cNvPr id="4" name="Title 3">
            <a:extLst>
              <a:ext uri="{FF2B5EF4-FFF2-40B4-BE49-F238E27FC236}">
                <a16:creationId xmlns:a16="http://schemas.microsoft.com/office/drawing/2014/main" id="{DA219D14-87D0-2D2C-CC73-6ADBFB968DB4}"/>
              </a:ext>
            </a:extLst>
          </p:cNvPr>
          <p:cNvSpPr>
            <a:spLocks noGrp="1"/>
          </p:cNvSpPr>
          <p:nvPr>
            <p:ph type="title"/>
          </p:nvPr>
        </p:nvSpPr>
        <p:spPr/>
        <p:txBody>
          <a:bodyPr/>
          <a:lstStyle/>
          <a:p>
            <a:r>
              <a:rPr lang="en-US" dirty="0">
                <a:cs typeface="Calibri" panose="020F0502020204030204" pitchFamily="34" charset="0"/>
              </a:rPr>
              <a:t>Folsom Release, ANNUAL MAX</a:t>
            </a:r>
            <a:endParaRPr lang="en-US" dirty="0"/>
          </a:p>
        </p:txBody>
      </p:sp>
    </p:spTree>
    <p:extLst>
      <p:ext uri="{BB962C8B-B14F-4D97-AF65-F5344CB8AC3E}">
        <p14:creationId xmlns:p14="http://schemas.microsoft.com/office/powerpoint/2010/main" val="3658927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D515648-4CA6-29C1-D93D-FF65987834F7}"/>
              </a:ext>
            </a:extLst>
          </p:cNvPr>
          <p:cNvPicPr>
            <a:picLocks noChangeAspect="1"/>
          </p:cNvPicPr>
          <p:nvPr/>
        </p:nvPicPr>
        <p:blipFill>
          <a:blip r:embed="rId3"/>
          <a:stretch>
            <a:fillRect/>
          </a:stretch>
        </p:blipFill>
        <p:spPr>
          <a:xfrm>
            <a:off x="2191976" y="1660495"/>
            <a:ext cx="6998437" cy="4832833"/>
          </a:xfrm>
          <a:prstGeom prst="rect">
            <a:avLst/>
          </a:prstGeom>
        </p:spPr>
      </p:pic>
      <p:sp>
        <p:nvSpPr>
          <p:cNvPr id="327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B1158A1D-7AA6-4A46-89B0-8780CA6E9386}" type="slidenum">
              <a:rPr lang="en-US" altLang="en-US" sz="1400">
                <a:latin typeface="Times New Roman" panose="02020603050405020304" pitchFamily="18" charset="0"/>
              </a:rPr>
              <a:pPr>
                <a:spcBef>
                  <a:spcPct val="0"/>
                </a:spcBef>
                <a:buFontTx/>
                <a:buNone/>
              </a:pPr>
              <a:t>28</a:t>
            </a:fld>
            <a:endParaRPr lang="en-US" altLang="en-US" sz="1400">
              <a:latin typeface="Times New Roman" panose="02020603050405020304" pitchFamily="18" charset="0"/>
            </a:endParaRPr>
          </a:p>
        </p:txBody>
      </p:sp>
      <p:sp>
        <p:nvSpPr>
          <p:cNvPr id="79878" name="Rectangle 6"/>
          <p:cNvSpPr>
            <a:spLocks noGrp="1" noChangeArrowheads="1"/>
          </p:cNvSpPr>
          <p:nvPr>
            <p:ph type="title"/>
          </p:nvPr>
        </p:nvSpPr>
        <p:spPr>
          <a:xfrm>
            <a:off x="792001" y="428625"/>
            <a:ext cx="9436264" cy="1143000"/>
          </a:xfrm>
        </p:spPr>
        <p:txBody>
          <a:bodyPr/>
          <a:lstStyle/>
          <a:p>
            <a:pPr algn="l" eaLnBrk="1" hangingPunct="1">
              <a:defRPr/>
            </a:pPr>
            <a:r>
              <a:rPr lang="en-US" sz="4200" dirty="0">
                <a:solidFill>
                  <a:srgbClr val="000000"/>
                </a:solidFill>
              </a:rPr>
              <a:t>Plotted Annual Maximums</a:t>
            </a:r>
          </a:p>
        </p:txBody>
      </p:sp>
      <p:sp>
        <p:nvSpPr>
          <p:cNvPr id="32774" name="Text Box 17"/>
          <p:cNvSpPr txBox="1">
            <a:spLocks noChangeArrowheads="1"/>
          </p:cNvSpPr>
          <p:nvPr/>
        </p:nvSpPr>
        <p:spPr bwMode="auto">
          <a:xfrm>
            <a:off x="4239000" y="6157913"/>
            <a:ext cx="4135438" cy="296862"/>
          </a:xfrm>
          <a:prstGeom prst="rect">
            <a:avLst/>
          </a:prstGeom>
          <a:solidFill>
            <a:schemeClr val="tx1"/>
          </a:solidFill>
          <a:ln>
            <a:noFill/>
          </a:ln>
        </p:spPr>
        <p:txBody>
          <a:bodyPr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1700" dirty="0">
                <a:solidFill>
                  <a:schemeClr val="accent4">
                    <a:lumMod val="10000"/>
                  </a:schemeClr>
                </a:solidFill>
                <a:latin typeface="Calibri" panose="020F0502020204030204" pitchFamily="34" charset="0"/>
              </a:rPr>
              <a:t>Cumulative Exceedance Probability</a:t>
            </a:r>
          </a:p>
        </p:txBody>
      </p:sp>
      <p:sp>
        <p:nvSpPr>
          <p:cNvPr id="32775" name="Text Box 20"/>
          <p:cNvSpPr txBox="1">
            <a:spLocks noChangeArrowheads="1"/>
          </p:cNvSpPr>
          <p:nvPr/>
        </p:nvSpPr>
        <p:spPr bwMode="auto">
          <a:xfrm>
            <a:off x="2956301" y="5867401"/>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1</a:t>
            </a:r>
          </a:p>
        </p:txBody>
      </p:sp>
      <p:sp>
        <p:nvSpPr>
          <p:cNvPr id="32776" name="Text Box 21"/>
          <p:cNvSpPr txBox="1">
            <a:spLocks noChangeArrowheads="1"/>
          </p:cNvSpPr>
          <p:nvPr/>
        </p:nvSpPr>
        <p:spPr bwMode="auto">
          <a:xfrm>
            <a:off x="8841164" y="5954714"/>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0</a:t>
            </a:r>
          </a:p>
        </p:txBody>
      </p:sp>
      <p:sp>
        <p:nvSpPr>
          <p:cNvPr id="24" name="Slide Number Placeholder 1">
            <a:extLst>
              <a:ext uri="{FF2B5EF4-FFF2-40B4-BE49-F238E27FC236}">
                <a16:creationId xmlns:a16="http://schemas.microsoft.com/office/drawing/2014/main" id="{8772935C-EB96-4A2A-B940-0222ABF9D4F4}"/>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28</a:t>
            </a:fld>
            <a:endParaRPr lang="en-US" altLang="en-US"/>
          </a:p>
        </p:txBody>
      </p:sp>
      <p:grpSp>
        <p:nvGrpSpPr>
          <p:cNvPr id="5" name="Group 8">
            <a:extLst>
              <a:ext uri="{FF2B5EF4-FFF2-40B4-BE49-F238E27FC236}">
                <a16:creationId xmlns:a16="http://schemas.microsoft.com/office/drawing/2014/main" id="{340655E4-CD78-71A2-0435-BE7E6DA6CFD2}"/>
              </a:ext>
            </a:extLst>
          </p:cNvPr>
          <p:cNvGrpSpPr>
            <a:grpSpLocks/>
          </p:cNvGrpSpPr>
          <p:nvPr/>
        </p:nvGrpSpPr>
        <p:grpSpPr bwMode="auto">
          <a:xfrm>
            <a:off x="3315943" y="2011363"/>
            <a:ext cx="5425850" cy="444499"/>
            <a:chOff x="1732" y="1496"/>
            <a:chExt cx="3177" cy="280"/>
          </a:xfrm>
        </p:grpSpPr>
        <p:sp>
          <p:nvSpPr>
            <p:cNvPr id="6" name="Text Box 9">
              <a:extLst>
                <a:ext uri="{FF2B5EF4-FFF2-40B4-BE49-F238E27FC236}">
                  <a16:creationId xmlns:a16="http://schemas.microsoft.com/office/drawing/2014/main" id="{28B7B669-25F8-F8EB-C74C-080EB4C8190A}"/>
                </a:ext>
              </a:extLst>
            </p:cNvPr>
            <p:cNvSpPr txBox="1">
              <a:spLocks noChangeArrowheads="1"/>
            </p:cNvSpPr>
            <p:nvPr/>
          </p:nvSpPr>
          <p:spPr bwMode="auto">
            <a:xfrm>
              <a:off x="4314" y="1503"/>
              <a:ext cx="10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20</a:t>
              </a:r>
            </a:p>
          </p:txBody>
        </p:sp>
        <p:sp>
          <p:nvSpPr>
            <p:cNvPr id="7" name="Text Box 10">
              <a:extLst>
                <a:ext uri="{FF2B5EF4-FFF2-40B4-BE49-F238E27FC236}">
                  <a16:creationId xmlns:a16="http://schemas.microsoft.com/office/drawing/2014/main" id="{D3F59DCF-744A-09CD-526F-AF60C0370FA3}"/>
                </a:ext>
              </a:extLst>
            </p:cNvPr>
            <p:cNvSpPr txBox="1">
              <a:spLocks noChangeArrowheads="1"/>
            </p:cNvSpPr>
            <p:nvPr/>
          </p:nvSpPr>
          <p:spPr bwMode="auto">
            <a:xfrm>
              <a:off x="4741" y="1500"/>
              <a:ext cx="16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100</a:t>
              </a:r>
            </a:p>
          </p:txBody>
        </p:sp>
        <p:sp>
          <p:nvSpPr>
            <p:cNvPr id="8" name="Text Box 11">
              <a:extLst>
                <a:ext uri="{FF2B5EF4-FFF2-40B4-BE49-F238E27FC236}">
                  <a16:creationId xmlns:a16="http://schemas.microsoft.com/office/drawing/2014/main" id="{DF1C1078-4D27-9146-4190-B9B8DAECD3DB}"/>
                </a:ext>
              </a:extLst>
            </p:cNvPr>
            <p:cNvSpPr txBox="1">
              <a:spLocks noChangeArrowheads="1"/>
            </p:cNvSpPr>
            <p:nvPr/>
          </p:nvSpPr>
          <p:spPr bwMode="auto">
            <a:xfrm>
              <a:off x="4079" y="1505"/>
              <a:ext cx="10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a:t>
              </a:r>
            </a:p>
          </p:txBody>
        </p:sp>
        <p:sp>
          <p:nvSpPr>
            <p:cNvPr id="9" name="Text Box 12">
              <a:extLst>
                <a:ext uri="{FF2B5EF4-FFF2-40B4-BE49-F238E27FC236}">
                  <a16:creationId xmlns:a16="http://schemas.microsoft.com/office/drawing/2014/main" id="{F0ECC6CB-2D6D-2ADC-8561-4C62574251B4}"/>
                </a:ext>
              </a:extLst>
            </p:cNvPr>
            <p:cNvSpPr txBox="1">
              <a:spLocks noChangeArrowheads="1"/>
            </p:cNvSpPr>
            <p:nvPr/>
          </p:nvSpPr>
          <p:spPr bwMode="auto">
            <a:xfrm>
              <a:off x="3808"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 5</a:t>
              </a:r>
            </a:p>
          </p:txBody>
        </p:sp>
        <p:sp>
          <p:nvSpPr>
            <p:cNvPr id="10" name="Text Box 13">
              <a:extLst>
                <a:ext uri="{FF2B5EF4-FFF2-40B4-BE49-F238E27FC236}">
                  <a16:creationId xmlns:a16="http://schemas.microsoft.com/office/drawing/2014/main" id="{83F6C88E-7382-3EDD-C25A-767A5FDA3BF2}"/>
                </a:ext>
              </a:extLst>
            </p:cNvPr>
            <p:cNvSpPr txBox="1">
              <a:spLocks noChangeArrowheads="1"/>
            </p:cNvSpPr>
            <p:nvPr/>
          </p:nvSpPr>
          <p:spPr bwMode="auto">
            <a:xfrm>
              <a:off x="3291" y="1503"/>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a:t>
              </a:r>
            </a:p>
          </p:txBody>
        </p:sp>
        <p:sp>
          <p:nvSpPr>
            <p:cNvPr id="11" name="Text Box 14">
              <a:extLst>
                <a:ext uri="{FF2B5EF4-FFF2-40B4-BE49-F238E27FC236}">
                  <a16:creationId xmlns:a16="http://schemas.microsoft.com/office/drawing/2014/main" id="{A4536181-DAC1-BEE3-9713-1F9A4E75B226}"/>
                </a:ext>
              </a:extLst>
            </p:cNvPr>
            <p:cNvSpPr txBox="1">
              <a:spLocks noChangeArrowheads="1"/>
            </p:cNvSpPr>
            <p:nvPr/>
          </p:nvSpPr>
          <p:spPr bwMode="auto">
            <a:xfrm>
              <a:off x="1732" y="1500"/>
              <a:ext cx="21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1.01</a:t>
              </a:r>
            </a:p>
          </p:txBody>
        </p:sp>
        <p:sp>
          <p:nvSpPr>
            <p:cNvPr id="12" name="Text Box 15">
              <a:extLst>
                <a:ext uri="{FF2B5EF4-FFF2-40B4-BE49-F238E27FC236}">
                  <a16:creationId xmlns:a16="http://schemas.microsoft.com/office/drawing/2014/main" id="{7701BB34-0E98-551F-702C-CFD55BE5FAFA}"/>
                </a:ext>
              </a:extLst>
            </p:cNvPr>
            <p:cNvSpPr txBox="1">
              <a:spLocks noChangeArrowheads="1"/>
            </p:cNvSpPr>
            <p:nvPr/>
          </p:nvSpPr>
          <p:spPr bwMode="auto">
            <a:xfrm>
              <a:off x="2063" y="1496"/>
              <a:ext cx="101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Return Period</a:t>
              </a:r>
            </a:p>
          </p:txBody>
        </p:sp>
      </p:grpSp>
      <p:cxnSp>
        <p:nvCxnSpPr>
          <p:cNvPr id="3" name="Straight Arrow Connector 2">
            <a:extLst>
              <a:ext uri="{FF2B5EF4-FFF2-40B4-BE49-F238E27FC236}">
                <a16:creationId xmlns:a16="http://schemas.microsoft.com/office/drawing/2014/main" id="{2B89CC5C-A659-ACDC-5628-87DEDF1194B2}"/>
              </a:ext>
            </a:extLst>
          </p:cNvPr>
          <p:cNvCxnSpPr/>
          <p:nvPr/>
        </p:nvCxnSpPr>
        <p:spPr bwMode="auto">
          <a:xfrm>
            <a:off x="5978486" y="5040351"/>
            <a:ext cx="1048215" cy="0"/>
          </a:xfrm>
          <a:prstGeom prst="straightConnector1">
            <a:avLst/>
          </a:prstGeom>
          <a:noFill/>
          <a:ln w="28575" cap="flat" cmpd="sng" algn="ctr">
            <a:solidFill>
              <a:schemeClr val="bg1"/>
            </a:solidFill>
            <a:prstDash val="solid"/>
            <a:round/>
            <a:headEnd type="none" w="med" len="med"/>
            <a:tailEnd type="arrow" w="med" len="med"/>
          </a:ln>
          <a:effectLst/>
        </p:spPr>
      </p:cxnSp>
      <p:sp>
        <p:nvSpPr>
          <p:cNvPr id="13" name="TextBox 12">
            <a:extLst>
              <a:ext uri="{FF2B5EF4-FFF2-40B4-BE49-F238E27FC236}">
                <a16:creationId xmlns:a16="http://schemas.microsoft.com/office/drawing/2014/main" id="{579E3569-6647-EF96-3A43-F3CF34DDFE1D}"/>
              </a:ext>
            </a:extLst>
          </p:cNvPr>
          <p:cNvSpPr txBox="1"/>
          <p:nvPr/>
        </p:nvSpPr>
        <p:spPr>
          <a:xfrm>
            <a:off x="7050912" y="4832602"/>
            <a:ext cx="2038764" cy="415498"/>
          </a:xfrm>
          <a:prstGeom prst="rect">
            <a:avLst/>
          </a:prstGeom>
          <a:solidFill>
            <a:schemeClr val="tx1"/>
          </a:solidFill>
        </p:spPr>
        <p:txBody>
          <a:bodyPr wrap="square" rtlCol="0">
            <a:spAutoFit/>
          </a:bodyPr>
          <a:lstStyle/>
          <a:p>
            <a:r>
              <a:rPr lang="en-US" dirty="0">
                <a:solidFill>
                  <a:schemeClr val="bg1"/>
                </a:solidFill>
                <a:latin typeface="Ink Free" panose="03080402000500000000" pitchFamily="66" charset="0"/>
              </a:rPr>
              <a:t>max hydropower</a:t>
            </a:r>
          </a:p>
        </p:txBody>
      </p:sp>
      <p:cxnSp>
        <p:nvCxnSpPr>
          <p:cNvPr id="14" name="Straight Arrow Connector 13">
            <a:extLst>
              <a:ext uri="{FF2B5EF4-FFF2-40B4-BE49-F238E27FC236}">
                <a16:creationId xmlns:a16="http://schemas.microsoft.com/office/drawing/2014/main" id="{75653737-FE0E-C576-0BC8-B7B7D05EBF6F}"/>
              </a:ext>
            </a:extLst>
          </p:cNvPr>
          <p:cNvCxnSpPr/>
          <p:nvPr/>
        </p:nvCxnSpPr>
        <p:spPr bwMode="auto">
          <a:xfrm>
            <a:off x="8762573" y="3326780"/>
            <a:ext cx="1048215" cy="0"/>
          </a:xfrm>
          <a:prstGeom prst="straightConnector1">
            <a:avLst/>
          </a:prstGeom>
          <a:noFill/>
          <a:ln w="28575" cap="flat" cmpd="sng" algn="ctr">
            <a:solidFill>
              <a:schemeClr val="bg1"/>
            </a:solidFill>
            <a:prstDash val="solid"/>
            <a:round/>
            <a:headEnd type="none" w="med" len="med"/>
            <a:tailEnd type="arrow" w="med" len="med"/>
          </a:ln>
          <a:effectLst/>
        </p:spPr>
      </p:cxnSp>
      <p:sp>
        <p:nvSpPr>
          <p:cNvPr id="15" name="TextBox 14">
            <a:extLst>
              <a:ext uri="{FF2B5EF4-FFF2-40B4-BE49-F238E27FC236}">
                <a16:creationId xmlns:a16="http://schemas.microsoft.com/office/drawing/2014/main" id="{4294704D-445D-CBCF-9DBF-3A149BFBCE39}"/>
              </a:ext>
            </a:extLst>
          </p:cNvPr>
          <p:cNvSpPr txBox="1"/>
          <p:nvPr/>
        </p:nvSpPr>
        <p:spPr>
          <a:xfrm>
            <a:off x="9834999" y="3119031"/>
            <a:ext cx="2038764" cy="415498"/>
          </a:xfrm>
          <a:prstGeom prst="rect">
            <a:avLst/>
          </a:prstGeom>
          <a:solidFill>
            <a:schemeClr val="tx1"/>
          </a:solidFill>
        </p:spPr>
        <p:txBody>
          <a:bodyPr wrap="square" rtlCol="0">
            <a:spAutoFit/>
          </a:bodyPr>
          <a:lstStyle/>
          <a:p>
            <a:r>
              <a:rPr lang="en-US" dirty="0">
                <a:solidFill>
                  <a:schemeClr val="bg1"/>
                </a:solidFill>
                <a:latin typeface="Ink Free" panose="03080402000500000000" pitchFamily="66" charset="0"/>
              </a:rPr>
              <a:t>channel capacity</a:t>
            </a:r>
          </a:p>
        </p:txBody>
      </p:sp>
    </p:spTree>
    <p:extLst>
      <p:ext uri="{BB962C8B-B14F-4D97-AF65-F5344CB8AC3E}">
        <p14:creationId xmlns:p14="http://schemas.microsoft.com/office/powerpoint/2010/main" val="1637005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F243B9D-6DBC-CB64-B519-1E00BF54E1D4}"/>
              </a:ext>
            </a:extLst>
          </p:cNvPr>
          <p:cNvPicPr>
            <a:picLocks noChangeAspect="1"/>
          </p:cNvPicPr>
          <p:nvPr/>
        </p:nvPicPr>
        <p:blipFill>
          <a:blip r:embed="rId3"/>
          <a:stretch>
            <a:fillRect/>
          </a:stretch>
        </p:blipFill>
        <p:spPr>
          <a:xfrm>
            <a:off x="2194752" y="1660495"/>
            <a:ext cx="6998437" cy="4832833"/>
          </a:xfrm>
          <a:prstGeom prst="rect">
            <a:avLst/>
          </a:prstGeom>
        </p:spPr>
      </p:pic>
      <p:sp>
        <p:nvSpPr>
          <p:cNvPr id="337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FDED2457-DA64-4C26-A1EA-F82C5177E7C9}" type="slidenum">
              <a:rPr lang="en-US" altLang="en-US" sz="1400">
                <a:latin typeface="Times New Roman" panose="02020603050405020304" pitchFamily="18" charset="0"/>
              </a:rPr>
              <a:pPr>
                <a:spcBef>
                  <a:spcPct val="0"/>
                </a:spcBef>
                <a:buFontTx/>
                <a:buNone/>
              </a:pPr>
              <a:t>29</a:t>
            </a:fld>
            <a:endParaRPr lang="en-US" altLang="en-US" sz="1400">
              <a:latin typeface="Times New Roman" panose="02020603050405020304" pitchFamily="18" charset="0"/>
            </a:endParaRPr>
          </a:p>
        </p:txBody>
      </p:sp>
      <p:sp>
        <p:nvSpPr>
          <p:cNvPr id="79878" name="Rectangle 6"/>
          <p:cNvSpPr>
            <a:spLocks noGrp="1" noChangeArrowheads="1"/>
          </p:cNvSpPr>
          <p:nvPr>
            <p:ph type="title"/>
          </p:nvPr>
        </p:nvSpPr>
        <p:spPr>
          <a:xfrm>
            <a:off x="792000" y="419100"/>
            <a:ext cx="10335783" cy="1143000"/>
          </a:xfrm>
        </p:spPr>
        <p:txBody>
          <a:bodyPr/>
          <a:lstStyle/>
          <a:p>
            <a:pPr algn="l" eaLnBrk="1" hangingPunct="1">
              <a:defRPr/>
            </a:pPr>
            <a:r>
              <a:rPr lang="en-US" sz="4200" dirty="0">
                <a:solidFill>
                  <a:srgbClr val="000000"/>
                </a:solidFill>
              </a:rPr>
              <a:t>Does an Analytical Curve Make Sense?</a:t>
            </a:r>
          </a:p>
        </p:txBody>
      </p:sp>
      <p:sp>
        <p:nvSpPr>
          <p:cNvPr id="33798" name="Text Box 17"/>
          <p:cNvSpPr txBox="1">
            <a:spLocks noChangeArrowheads="1"/>
          </p:cNvSpPr>
          <p:nvPr/>
        </p:nvSpPr>
        <p:spPr bwMode="auto">
          <a:xfrm>
            <a:off x="4239000" y="6157913"/>
            <a:ext cx="4135438" cy="296862"/>
          </a:xfrm>
          <a:prstGeom prst="rect">
            <a:avLst/>
          </a:prstGeom>
          <a:solidFill>
            <a:schemeClr val="tx1"/>
          </a:solidFill>
          <a:ln>
            <a:noFill/>
          </a:ln>
        </p:spPr>
        <p:txBody>
          <a:bodyPr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1700" dirty="0">
                <a:solidFill>
                  <a:schemeClr val="accent4">
                    <a:lumMod val="10000"/>
                  </a:schemeClr>
                </a:solidFill>
                <a:latin typeface="Calibri" panose="020F0502020204030204" pitchFamily="34" charset="0"/>
              </a:rPr>
              <a:t>Cumulative Exceedance Probability</a:t>
            </a:r>
          </a:p>
        </p:txBody>
      </p:sp>
      <p:sp>
        <p:nvSpPr>
          <p:cNvPr id="33799" name="Text Box 20"/>
          <p:cNvSpPr txBox="1">
            <a:spLocks noChangeArrowheads="1"/>
          </p:cNvSpPr>
          <p:nvPr/>
        </p:nvSpPr>
        <p:spPr bwMode="auto">
          <a:xfrm>
            <a:off x="2956301" y="5867401"/>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1</a:t>
            </a:r>
          </a:p>
        </p:txBody>
      </p:sp>
      <p:sp>
        <p:nvSpPr>
          <p:cNvPr id="33800" name="Text Box 21"/>
          <p:cNvSpPr txBox="1">
            <a:spLocks noChangeArrowheads="1"/>
          </p:cNvSpPr>
          <p:nvPr/>
        </p:nvSpPr>
        <p:spPr bwMode="auto">
          <a:xfrm>
            <a:off x="8841164" y="5954714"/>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0</a:t>
            </a:r>
          </a:p>
        </p:txBody>
      </p:sp>
      <p:grpSp>
        <p:nvGrpSpPr>
          <p:cNvPr id="16" name="Group 8">
            <a:extLst>
              <a:ext uri="{FF2B5EF4-FFF2-40B4-BE49-F238E27FC236}">
                <a16:creationId xmlns:a16="http://schemas.microsoft.com/office/drawing/2014/main" id="{D9234053-DDA9-4CF7-83EC-A2203EB5E98C}"/>
              </a:ext>
            </a:extLst>
          </p:cNvPr>
          <p:cNvGrpSpPr>
            <a:grpSpLocks/>
          </p:cNvGrpSpPr>
          <p:nvPr/>
        </p:nvGrpSpPr>
        <p:grpSpPr bwMode="auto">
          <a:xfrm>
            <a:off x="3315943" y="2011363"/>
            <a:ext cx="5425850" cy="444499"/>
            <a:chOff x="1732" y="1496"/>
            <a:chExt cx="3177" cy="280"/>
          </a:xfrm>
        </p:grpSpPr>
        <p:sp>
          <p:nvSpPr>
            <p:cNvPr id="17" name="Text Box 9">
              <a:extLst>
                <a:ext uri="{FF2B5EF4-FFF2-40B4-BE49-F238E27FC236}">
                  <a16:creationId xmlns:a16="http://schemas.microsoft.com/office/drawing/2014/main" id="{F3A539D9-D573-43F5-B014-983108C63BFB}"/>
                </a:ext>
              </a:extLst>
            </p:cNvPr>
            <p:cNvSpPr txBox="1">
              <a:spLocks noChangeArrowheads="1"/>
            </p:cNvSpPr>
            <p:nvPr/>
          </p:nvSpPr>
          <p:spPr bwMode="auto">
            <a:xfrm>
              <a:off x="4314" y="1503"/>
              <a:ext cx="10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20</a:t>
              </a:r>
            </a:p>
          </p:txBody>
        </p:sp>
        <p:sp>
          <p:nvSpPr>
            <p:cNvPr id="18" name="Text Box 10">
              <a:extLst>
                <a:ext uri="{FF2B5EF4-FFF2-40B4-BE49-F238E27FC236}">
                  <a16:creationId xmlns:a16="http://schemas.microsoft.com/office/drawing/2014/main" id="{0F93D695-7E36-4926-A8D6-80A8EB63AF43}"/>
                </a:ext>
              </a:extLst>
            </p:cNvPr>
            <p:cNvSpPr txBox="1">
              <a:spLocks noChangeArrowheads="1"/>
            </p:cNvSpPr>
            <p:nvPr/>
          </p:nvSpPr>
          <p:spPr bwMode="auto">
            <a:xfrm>
              <a:off x="4741" y="1500"/>
              <a:ext cx="16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100</a:t>
              </a:r>
            </a:p>
          </p:txBody>
        </p:sp>
        <p:sp>
          <p:nvSpPr>
            <p:cNvPr id="19" name="Text Box 11">
              <a:extLst>
                <a:ext uri="{FF2B5EF4-FFF2-40B4-BE49-F238E27FC236}">
                  <a16:creationId xmlns:a16="http://schemas.microsoft.com/office/drawing/2014/main" id="{665BF837-AE2A-440C-B970-B7E004019874}"/>
                </a:ext>
              </a:extLst>
            </p:cNvPr>
            <p:cNvSpPr txBox="1">
              <a:spLocks noChangeArrowheads="1"/>
            </p:cNvSpPr>
            <p:nvPr/>
          </p:nvSpPr>
          <p:spPr bwMode="auto">
            <a:xfrm>
              <a:off x="4079" y="1505"/>
              <a:ext cx="10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a:t>
              </a:r>
            </a:p>
          </p:txBody>
        </p:sp>
        <p:sp>
          <p:nvSpPr>
            <p:cNvPr id="20" name="Text Box 12">
              <a:extLst>
                <a:ext uri="{FF2B5EF4-FFF2-40B4-BE49-F238E27FC236}">
                  <a16:creationId xmlns:a16="http://schemas.microsoft.com/office/drawing/2014/main" id="{07DBE000-CEB0-4DF2-81DC-A2DE20814EFD}"/>
                </a:ext>
              </a:extLst>
            </p:cNvPr>
            <p:cNvSpPr txBox="1">
              <a:spLocks noChangeArrowheads="1"/>
            </p:cNvSpPr>
            <p:nvPr/>
          </p:nvSpPr>
          <p:spPr bwMode="auto">
            <a:xfrm>
              <a:off x="3808"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 5</a:t>
              </a:r>
            </a:p>
          </p:txBody>
        </p:sp>
        <p:sp>
          <p:nvSpPr>
            <p:cNvPr id="21" name="Text Box 13">
              <a:extLst>
                <a:ext uri="{FF2B5EF4-FFF2-40B4-BE49-F238E27FC236}">
                  <a16:creationId xmlns:a16="http://schemas.microsoft.com/office/drawing/2014/main" id="{375745DA-F78F-4595-AD8E-154E83C358B3}"/>
                </a:ext>
              </a:extLst>
            </p:cNvPr>
            <p:cNvSpPr txBox="1">
              <a:spLocks noChangeArrowheads="1"/>
            </p:cNvSpPr>
            <p:nvPr/>
          </p:nvSpPr>
          <p:spPr bwMode="auto">
            <a:xfrm>
              <a:off x="3291" y="1503"/>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a:t>
              </a:r>
            </a:p>
          </p:txBody>
        </p:sp>
        <p:sp>
          <p:nvSpPr>
            <p:cNvPr id="22" name="Text Box 14">
              <a:extLst>
                <a:ext uri="{FF2B5EF4-FFF2-40B4-BE49-F238E27FC236}">
                  <a16:creationId xmlns:a16="http://schemas.microsoft.com/office/drawing/2014/main" id="{538FB668-74F0-4683-A477-F892C60EC499}"/>
                </a:ext>
              </a:extLst>
            </p:cNvPr>
            <p:cNvSpPr txBox="1">
              <a:spLocks noChangeArrowheads="1"/>
            </p:cNvSpPr>
            <p:nvPr/>
          </p:nvSpPr>
          <p:spPr bwMode="auto">
            <a:xfrm>
              <a:off x="1732" y="1500"/>
              <a:ext cx="21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1.01</a:t>
              </a:r>
            </a:p>
          </p:txBody>
        </p:sp>
        <p:sp>
          <p:nvSpPr>
            <p:cNvPr id="23" name="Text Box 15">
              <a:extLst>
                <a:ext uri="{FF2B5EF4-FFF2-40B4-BE49-F238E27FC236}">
                  <a16:creationId xmlns:a16="http://schemas.microsoft.com/office/drawing/2014/main" id="{7164A570-AB51-47AB-9AA8-75102C1E9817}"/>
                </a:ext>
              </a:extLst>
            </p:cNvPr>
            <p:cNvSpPr txBox="1">
              <a:spLocks noChangeArrowheads="1"/>
            </p:cNvSpPr>
            <p:nvPr/>
          </p:nvSpPr>
          <p:spPr bwMode="auto">
            <a:xfrm>
              <a:off x="2063" y="1496"/>
              <a:ext cx="101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Return Period</a:t>
              </a:r>
            </a:p>
          </p:txBody>
        </p:sp>
      </p:grpSp>
      <p:sp>
        <p:nvSpPr>
          <p:cNvPr id="24" name="Slide Number Placeholder 1">
            <a:extLst>
              <a:ext uri="{FF2B5EF4-FFF2-40B4-BE49-F238E27FC236}">
                <a16:creationId xmlns:a16="http://schemas.microsoft.com/office/drawing/2014/main" id="{369EE8AE-B40F-449B-9CE2-64598325EEA0}"/>
              </a:ext>
            </a:extLst>
          </p:cNvPr>
          <p:cNvSpPr txBox="1">
            <a:spLocks/>
          </p:cNvSpPr>
          <p:nvPr/>
        </p:nvSpPr>
        <p:spPr bwMode="auto">
          <a:xfrm>
            <a:off x="8855564"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29</a:t>
            </a:fld>
            <a:endParaRPr lang="en-US" altLang="en-US"/>
          </a:p>
        </p:txBody>
      </p:sp>
      <p:cxnSp>
        <p:nvCxnSpPr>
          <p:cNvPr id="2" name="Straight Arrow Connector 1">
            <a:extLst>
              <a:ext uri="{FF2B5EF4-FFF2-40B4-BE49-F238E27FC236}">
                <a16:creationId xmlns:a16="http://schemas.microsoft.com/office/drawing/2014/main" id="{7EAFA0CA-1C28-6362-BC56-A3B5830F6640}"/>
              </a:ext>
            </a:extLst>
          </p:cNvPr>
          <p:cNvCxnSpPr/>
          <p:nvPr/>
        </p:nvCxnSpPr>
        <p:spPr bwMode="auto">
          <a:xfrm>
            <a:off x="5978486" y="5040351"/>
            <a:ext cx="1048215" cy="0"/>
          </a:xfrm>
          <a:prstGeom prst="straightConnector1">
            <a:avLst/>
          </a:prstGeom>
          <a:noFill/>
          <a:ln w="28575" cap="flat" cmpd="sng" algn="ctr">
            <a:solidFill>
              <a:schemeClr val="bg1"/>
            </a:solidFill>
            <a:prstDash val="solid"/>
            <a:round/>
            <a:headEnd type="none" w="med" len="med"/>
            <a:tailEnd type="arrow" w="med" len="med"/>
          </a:ln>
          <a:effectLst/>
        </p:spPr>
      </p:cxnSp>
      <p:sp>
        <p:nvSpPr>
          <p:cNvPr id="4" name="TextBox 3">
            <a:extLst>
              <a:ext uri="{FF2B5EF4-FFF2-40B4-BE49-F238E27FC236}">
                <a16:creationId xmlns:a16="http://schemas.microsoft.com/office/drawing/2014/main" id="{215A4E7B-24BF-2C11-4318-E3CB80CC55DB}"/>
              </a:ext>
            </a:extLst>
          </p:cNvPr>
          <p:cNvSpPr txBox="1"/>
          <p:nvPr/>
        </p:nvSpPr>
        <p:spPr>
          <a:xfrm>
            <a:off x="7050912" y="4832602"/>
            <a:ext cx="2038764" cy="415498"/>
          </a:xfrm>
          <a:prstGeom prst="rect">
            <a:avLst/>
          </a:prstGeom>
          <a:solidFill>
            <a:schemeClr val="tx1"/>
          </a:solidFill>
        </p:spPr>
        <p:txBody>
          <a:bodyPr wrap="square" rtlCol="0">
            <a:spAutoFit/>
          </a:bodyPr>
          <a:lstStyle/>
          <a:p>
            <a:r>
              <a:rPr lang="en-US" dirty="0">
                <a:solidFill>
                  <a:schemeClr val="bg1"/>
                </a:solidFill>
                <a:latin typeface="Ink Free" panose="03080402000500000000" pitchFamily="66" charset="0"/>
              </a:rPr>
              <a:t>max hydropower</a:t>
            </a:r>
          </a:p>
        </p:txBody>
      </p:sp>
      <p:cxnSp>
        <p:nvCxnSpPr>
          <p:cNvPr id="5" name="Straight Arrow Connector 4">
            <a:extLst>
              <a:ext uri="{FF2B5EF4-FFF2-40B4-BE49-F238E27FC236}">
                <a16:creationId xmlns:a16="http://schemas.microsoft.com/office/drawing/2014/main" id="{42DD454A-B352-EDC8-2434-CC759C23B6B1}"/>
              </a:ext>
            </a:extLst>
          </p:cNvPr>
          <p:cNvCxnSpPr/>
          <p:nvPr/>
        </p:nvCxnSpPr>
        <p:spPr bwMode="auto">
          <a:xfrm>
            <a:off x="8762573" y="3326780"/>
            <a:ext cx="1048215" cy="0"/>
          </a:xfrm>
          <a:prstGeom prst="straightConnector1">
            <a:avLst/>
          </a:prstGeom>
          <a:noFill/>
          <a:ln w="28575" cap="flat" cmpd="sng" algn="ctr">
            <a:solidFill>
              <a:schemeClr val="bg1"/>
            </a:solidFill>
            <a:prstDash val="solid"/>
            <a:round/>
            <a:headEnd type="none" w="med" len="med"/>
            <a:tailEnd type="arrow" w="med" len="med"/>
          </a:ln>
          <a:effectLst/>
        </p:spPr>
      </p:cxnSp>
      <p:sp>
        <p:nvSpPr>
          <p:cNvPr id="6" name="TextBox 5">
            <a:extLst>
              <a:ext uri="{FF2B5EF4-FFF2-40B4-BE49-F238E27FC236}">
                <a16:creationId xmlns:a16="http://schemas.microsoft.com/office/drawing/2014/main" id="{6DF11830-D182-D0F6-8122-9436352C6373}"/>
              </a:ext>
            </a:extLst>
          </p:cNvPr>
          <p:cNvSpPr txBox="1"/>
          <p:nvPr/>
        </p:nvSpPr>
        <p:spPr>
          <a:xfrm>
            <a:off x="9834999" y="3119031"/>
            <a:ext cx="2038764" cy="415498"/>
          </a:xfrm>
          <a:prstGeom prst="rect">
            <a:avLst/>
          </a:prstGeom>
          <a:solidFill>
            <a:schemeClr val="tx1"/>
          </a:solidFill>
        </p:spPr>
        <p:txBody>
          <a:bodyPr wrap="square" rtlCol="0">
            <a:spAutoFit/>
          </a:bodyPr>
          <a:lstStyle/>
          <a:p>
            <a:r>
              <a:rPr lang="en-US" dirty="0">
                <a:solidFill>
                  <a:schemeClr val="bg1"/>
                </a:solidFill>
                <a:latin typeface="Ink Free" panose="03080402000500000000" pitchFamily="66" charset="0"/>
              </a:rPr>
              <a:t>channel capacity</a:t>
            </a:r>
          </a:p>
        </p:txBody>
      </p:sp>
    </p:spTree>
    <p:extLst>
      <p:ext uri="{BB962C8B-B14F-4D97-AF65-F5344CB8AC3E}">
        <p14:creationId xmlns:p14="http://schemas.microsoft.com/office/powerpoint/2010/main" val="1875885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0F1165B1-4CA4-4602-B222-7F6BEA8CE3CC}" type="slidenum">
              <a:rPr lang="en-US" altLang="en-US" sz="1400" smtClean="0">
                <a:latin typeface="Times New Roman" panose="02020603050405020304" pitchFamily="18" charset="0"/>
              </a:rPr>
              <a:pPr>
                <a:spcBef>
                  <a:spcPct val="0"/>
                </a:spcBef>
                <a:buFontTx/>
                <a:buNone/>
              </a:pPr>
              <a:t>3</a:t>
            </a:fld>
            <a:endParaRPr lang="en-US" altLang="en-US" sz="1400">
              <a:latin typeface="Times New Roman" panose="02020603050405020304" pitchFamily="18" charset="0"/>
            </a:endParaRPr>
          </a:p>
        </p:txBody>
      </p:sp>
      <p:sp>
        <p:nvSpPr>
          <p:cNvPr id="75778" name="Rectangle 2"/>
          <p:cNvSpPr>
            <a:spLocks noGrp="1" noChangeArrowheads="1"/>
          </p:cNvSpPr>
          <p:nvPr>
            <p:ph type="title"/>
          </p:nvPr>
        </p:nvSpPr>
        <p:spPr/>
        <p:txBody>
          <a:bodyPr/>
          <a:lstStyle/>
          <a:p>
            <a:pPr eaLnBrk="1" hangingPunct="1">
              <a:defRPr/>
            </a:pPr>
            <a:r>
              <a:rPr lang="en-US"/>
              <a:t>Topics</a:t>
            </a:r>
            <a:endParaRPr lang="en-US" dirty="0"/>
          </a:p>
        </p:txBody>
      </p:sp>
      <p:sp>
        <p:nvSpPr>
          <p:cNvPr id="75779" name="Rectangle 3"/>
          <p:cNvSpPr>
            <a:spLocks noGrp="1" noChangeArrowheads="1"/>
          </p:cNvSpPr>
          <p:nvPr>
            <p:ph type="body" idx="1"/>
          </p:nvPr>
        </p:nvSpPr>
        <p:spPr>
          <a:xfrm>
            <a:off x="1061634" y="1771336"/>
            <a:ext cx="10058400" cy="4154802"/>
          </a:xfrm>
        </p:spPr>
        <p:txBody>
          <a:bodyPr/>
          <a:lstStyle/>
          <a:p>
            <a:pPr eaLnBrk="1" hangingPunct="1">
              <a:spcBef>
                <a:spcPct val="40000"/>
              </a:spcBef>
              <a:defRPr/>
            </a:pPr>
            <a:r>
              <a:rPr lang="en-US" dirty="0"/>
              <a:t>Annual Extremes</a:t>
            </a:r>
          </a:p>
          <a:p>
            <a:pPr lvl="1" eaLnBrk="1" hangingPunct="1">
              <a:spcBef>
                <a:spcPts val="600"/>
              </a:spcBef>
              <a:defRPr/>
            </a:pPr>
            <a:r>
              <a:rPr lang="en-US" sz="2600" dirty="0"/>
              <a:t>annual maximums or minimums </a:t>
            </a:r>
          </a:p>
          <a:p>
            <a:pPr lvl="1" eaLnBrk="1" hangingPunct="1">
              <a:spcBef>
                <a:spcPts val="600"/>
              </a:spcBef>
              <a:defRPr/>
            </a:pPr>
            <a:r>
              <a:rPr lang="en-US" sz="2600" dirty="0" err="1"/>
              <a:t>UNregulated</a:t>
            </a:r>
            <a:r>
              <a:rPr lang="en-US" sz="2600" dirty="0"/>
              <a:t>, or regulated</a:t>
            </a:r>
          </a:p>
          <a:p>
            <a:pPr lvl="1" eaLnBrk="1" hangingPunct="1">
              <a:spcBef>
                <a:spcPts val="600"/>
              </a:spcBef>
              <a:defRPr/>
            </a:pPr>
            <a:r>
              <a:rPr lang="en-US" sz="2600" dirty="0"/>
              <a:t>instantaneous flows or longer duration avg flow/volume</a:t>
            </a:r>
          </a:p>
          <a:p>
            <a:pPr eaLnBrk="1" hangingPunct="1">
              <a:spcBef>
                <a:spcPct val="40000"/>
              </a:spcBef>
              <a:defRPr/>
            </a:pPr>
            <a:r>
              <a:rPr lang="en-US" dirty="0"/>
              <a:t>Partial Duration (peaks over threshold, POT)</a:t>
            </a:r>
            <a:endParaRPr lang="en-US" dirty="0">
              <a:solidFill>
                <a:srgbClr val="000000"/>
              </a:solidFill>
            </a:endParaRPr>
          </a:p>
          <a:p>
            <a:pPr lvl="1" eaLnBrk="1" hangingPunct="1">
              <a:spcBef>
                <a:spcPts val="600"/>
              </a:spcBef>
              <a:defRPr/>
            </a:pPr>
            <a:r>
              <a:rPr lang="en-US" sz="2600" dirty="0">
                <a:solidFill>
                  <a:srgbClr val="000000"/>
                </a:solidFill>
              </a:rPr>
              <a:t>graphical (non-analytical)</a:t>
            </a:r>
            <a:endParaRPr lang="en-US" dirty="0"/>
          </a:p>
          <a:p>
            <a:pPr eaLnBrk="1" hangingPunct="1">
              <a:spcBef>
                <a:spcPct val="40000"/>
              </a:spcBef>
              <a:defRPr/>
            </a:pPr>
            <a:r>
              <a:rPr lang="en-US" dirty="0"/>
              <a:t>Daily flows or stages</a:t>
            </a:r>
          </a:p>
          <a:p>
            <a:pPr lvl="1" eaLnBrk="1" hangingPunct="1">
              <a:spcBef>
                <a:spcPts val="600"/>
              </a:spcBef>
              <a:defRPr/>
            </a:pPr>
            <a:r>
              <a:rPr lang="en-US" sz="2600" dirty="0"/>
              <a:t>Duration Curves</a:t>
            </a:r>
          </a:p>
          <a:p>
            <a:pPr lvl="1" eaLnBrk="1" hangingPunct="1">
              <a:spcBef>
                <a:spcPts val="600"/>
              </a:spcBef>
              <a:defRPr/>
            </a:pPr>
            <a:r>
              <a:rPr lang="en-US" sz="2600" dirty="0"/>
              <a:t>Summary Hydrographs</a:t>
            </a:r>
          </a:p>
        </p:txBody>
      </p:sp>
      <p:sp>
        <p:nvSpPr>
          <p:cNvPr id="13" name="Text Box 87"/>
          <p:cNvSpPr txBox="1">
            <a:spLocks noChangeArrowheads="1"/>
          </p:cNvSpPr>
          <p:nvPr/>
        </p:nvSpPr>
        <p:spPr bwMode="auto">
          <a:xfrm>
            <a:off x="6588809" y="5406574"/>
            <a:ext cx="4279253"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No independence - persistence</a:t>
            </a:r>
          </a:p>
        </p:txBody>
      </p:sp>
      <p:sp>
        <p:nvSpPr>
          <p:cNvPr id="7" name="Text Box 87"/>
          <p:cNvSpPr txBox="1">
            <a:spLocks noChangeArrowheads="1"/>
          </p:cNvSpPr>
          <p:nvPr/>
        </p:nvSpPr>
        <p:spPr bwMode="auto">
          <a:xfrm>
            <a:off x="9075496" y="4341437"/>
            <a:ext cx="1792566"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independence</a:t>
            </a:r>
          </a:p>
        </p:txBody>
      </p:sp>
      <p:sp>
        <p:nvSpPr>
          <p:cNvPr id="14" name="Slide Number Placeholder 1">
            <a:extLst>
              <a:ext uri="{FF2B5EF4-FFF2-40B4-BE49-F238E27FC236}">
                <a16:creationId xmlns:a16="http://schemas.microsoft.com/office/drawing/2014/main" id="{BBE406EE-6620-41F7-9C1A-6C1D0FFBCFB1}"/>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3</a:t>
            </a:fld>
            <a:endParaRPr lang="en-US" altLang="en-US"/>
          </a:p>
        </p:txBody>
      </p:sp>
      <p:sp>
        <p:nvSpPr>
          <p:cNvPr id="9" name="Text Box 87">
            <a:extLst>
              <a:ext uri="{FF2B5EF4-FFF2-40B4-BE49-F238E27FC236}">
                <a16:creationId xmlns:a16="http://schemas.microsoft.com/office/drawing/2014/main" id="{7992CA8E-2BB7-4B07-A17E-292ED0FB43A0}"/>
              </a:ext>
            </a:extLst>
          </p:cNvPr>
          <p:cNvSpPr txBox="1">
            <a:spLocks noChangeArrowheads="1"/>
          </p:cNvSpPr>
          <p:nvPr/>
        </p:nvSpPr>
        <p:spPr bwMode="auto">
          <a:xfrm>
            <a:off x="9076403" y="408063"/>
            <a:ext cx="1851560"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Assumption</a:t>
            </a:r>
          </a:p>
        </p:txBody>
      </p:sp>
      <p:cxnSp>
        <p:nvCxnSpPr>
          <p:cNvPr id="3" name="Straight Arrow Connector 2">
            <a:extLst>
              <a:ext uri="{FF2B5EF4-FFF2-40B4-BE49-F238E27FC236}">
                <a16:creationId xmlns:a16="http://schemas.microsoft.com/office/drawing/2014/main" id="{56D0167F-BDAF-4CAE-9E29-A4E525498DCA}"/>
              </a:ext>
            </a:extLst>
          </p:cNvPr>
          <p:cNvCxnSpPr>
            <a:cxnSpLocks/>
            <a:stCxn id="9" idx="2"/>
          </p:cNvCxnSpPr>
          <p:nvPr/>
        </p:nvCxnSpPr>
        <p:spPr bwMode="auto">
          <a:xfrm>
            <a:off x="10002183" y="808173"/>
            <a:ext cx="0" cy="963163"/>
          </a:xfrm>
          <a:prstGeom prst="straightConnector1">
            <a:avLst/>
          </a:prstGeom>
          <a:noFill/>
          <a:ln w="19050" cap="flat" cmpd="sng" algn="ctr">
            <a:solidFill>
              <a:srgbClr val="0070C0"/>
            </a:solidFill>
            <a:prstDash val="solid"/>
            <a:round/>
            <a:headEnd type="none" w="med" len="med"/>
            <a:tailEnd type="arrow" w="lg" len="lg"/>
          </a:ln>
          <a:effectLst/>
        </p:spPr>
      </p:cxnSp>
      <p:sp>
        <p:nvSpPr>
          <p:cNvPr id="15" name="Text Box 87">
            <a:extLst>
              <a:ext uri="{FF2B5EF4-FFF2-40B4-BE49-F238E27FC236}">
                <a16:creationId xmlns:a16="http://schemas.microsoft.com/office/drawing/2014/main" id="{462F9DA9-835D-4803-80C5-4BC37345ED1E}"/>
              </a:ext>
            </a:extLst>
          </p:cNvPr>
          <p:cNvSpPr txBox="1">
            <a:spLocks noChangeArrowheads="1"/>
          </p:cNvSpPr>
          <p:nvPr/>
        </p:nvSpPr>
        <p:spPr bwMode="auto">
          <a:xfrm>
            <a:off x="9016502" y="2669261"/>
            <a:ext cx="1851560"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independence</a:t>
            </a:r>
          </a:p>
        </p:txBody>
      </p:sp>
      <p:sp>
        <p:nvSpPr>
          <p:cNvPr id="2" name="Rectangle 3">
            <a:extLst>
              <a:ext uri="{FF2B5EF4-FFF2-40B4-BE49-F238E27FC236}">
                <a16:creationId xmlns:a16="http://schemas.microsoft.com/office/drawing/2014/main" id="{6A4F19B8-C5C9-FBA4-229C-638A7C33D8DE}"/>
              </a:ext>
            </a:extLst>
          </p:cNvPr>
          <p:cNvSpPr txBox="1">
            <a:spLocks noChangeArrowheads="1"/>
          </p:cNvSpPr>
          <p:nvPr/>
        </p:nvSpPr>
        <p:spPr bwMode="auto">
          <a:xfrm>
            <a:off x="1061634" y="1771336"/>
            <a:ext cx="10058400" cy="18603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accent4">
                    <a:lumMod val="10000"/>
                  </a:schemeClr>
                </a:solidFill>
                <a:effectLst/>
                <a:latin typeface="Calibri" panose="020F0502020204030204" pitchFamily="34" charset="0"/>
                <a:ea typeface="+mn-ea"/>
                <a:cs typeface="+mn-cs"/>
              </a:defRPr>
            </a:lvl1pPr>
            <a:lvl2pPr marL="742950" indent="-285750" algn="l" rtl="0" eaLnBrk="0" fontAlgn="base" hangingPunct="0">
              <a:spcBef>
                <a:spcPct val="20000"/>
              </a:spcBef>
              <a:spcAft>
                <a:spcPct val="0"/>
              </a:spcAft>
              <a:buChar char="–"/>
              <a:defRPr sz="2800">
                <a:solidFill>
                  <a:schemeClr val="accent4">
                    <a:lumMod val="10000"/>
                  </a:schemeClr>
                </a:solidFill>
                <a:effectLst/>
                <a:latin typeface="Calibri" panose="020F0502020204030204" pitchFamily="34" charset="0"/>
              </a:defRPr>
            </a:lvl2pPr>
            <a:lvl3pPr marL="1143000" indent="-228600" algn="l" rtl="0" eaLnBrk="0" fontAlgn="base" hangingPunct="0">
              <a:spcBef>
                <a:spcPct val="20000"/>
              </a:spcBef>
              <a:spcAft>
                <a:spcPct val="0"/>
              </a:spcAft>
              <a:buChar char="•"/>
              <a:defRPr sz="2400">
                <a:solidFill>
                  <a:schemeClr val="accent4">
                    <a:lumMod val="10000"/>
                  </a:schemeClr>
                </a:solidFill>
                <a:effectLst/>
                <a:latin typeface="Calibri" panose="020F0502020204030204" pitchFamily="34" charset="0"/>
              </a:defRPr>
            </a:lvl3pPr>
            <a:lvl4pPr marL="1600200" indent="-228600" algn="l" rtl="0" eaLnBrk="0" fontAlgn="base" hangingPunct="0">
              <a:spcBef>
                <a:spcPct val="20000"/>
              </a:spcBef>
              <a:spcAft>
                <a:spcPct val="0"/>
              </a:spcAft>
              <a:buChar char="–"/>
              <a:defRPr sz="2000">
                <a:solidFill>
                  <a:schemeClr val="accent4">
                    <a:lumMod val="10000"/>
                  </a:schemeClr>
                </a:solidFill>
                <a:effectLst/>
                <a:latin typeface="Calibri" panose="020F0502020204030204" pitchFamily="34" charset="0"/>
              </a:defRPr>
            </a:lvl4pPr>
            <a:lvl5pPr marL="2057400" indent="-228600" algn="l" rtl="0" eaLnBrk="0" fontAlgn="base" hangingPunct="0">
              <a:spcBef>
                <a:spcPct val="20000"/>
              </a:spcBef>
              <a:spcAft>
                <a:spcPct val="0"/>
              </a:spcAft>
              <a:buChar char="»"/>
              <a:defRPr sz="2000">
                <a:solidFill>
                  <a:schemeClr val="accent4">
                    <a:lumMod val="10000"/>
                  </a:schemeClr>
                </a:solidFill>
                <a:effectLst/>
                <a:latin typeface="Calibri" panose="020F0502020204030204" pitchFamily="34" charset="0"/>
              </a:defRPr>
            </a:lvl5pPr>
            <a:lvl6pPr marL="25146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9pPr>
          </a:lstStyle>
          <a:p>
            <a:pPr eaLnBrk="1" hangingPunct="1">
              <a:spcBef>
                <a:spcPct val="40000"/>
              </a:spcBef>
              <a:defRPr/>
            </a:pPr>
            <a:r>
              <a:rPr lang="en-US" b="0" kern="0" dirty="0">
                <a:solidFill>
                  <a:srgbClr val="C00000"/>
                </a:solidFill>
              </a:rPr>
              <a:t>Annual Extremes</a:t>
            </a:r>
          </a:p>
          <a:p>
            <a:pPr lvl="1" eaLnBrk="1" hangingPunct="1">
              <a:spcBef>
                <a:spcPts val="600"/>
              </a:spcBef>
              <a:defRPr/>
            </a:pPr>
            <a:r>
              <a:rPr lang="en-US" sz="2600" b="0" kern="0" dirty="0">
                <a:solidFill>
                  <a:srgbClr val="C00000"/>
                </a:solidFill>
              </a:rPr>
              <a:t>annual maximums</a:t>
            </a:r>
            <a:r>
              <a:rPr lang="en-US" sz="2600" b="0" kern="0" dirty="0"/>
              <a:t> or minimums</a:t>
            </a:r>
          </a:p>
          <a:p>
            <a:pPr lvl="1" eaLnBrk="1" hangingPunct="1">
              <a:spcBef>
                <a:spcPts val="600"/>
              </a:spcBef>
              <a:defRPr/>
            </a:pPr>
            <a:r>
              <a:rPr lang="en-US" sz="2600" b="0" kern="0" dirty="0" err="1">
                <a:solidFill>
                  <a:srgbClr val="C00000"/>
                </a:solidFill>
              </a:rPr>
              <a:t>UNregulated</a:t>
            </a:r>
            <a:endParaRPr lang="en-US" sz="2600" b="0" kern="0" dirty="0">
              <a:solidFill>
                <a:srgbClr val="C00000"/>
              </a:solidFill>
            </a:endParaRPr>
          </a:p>
          <a:p>
            <a:pPr lvl="1" eaLnBrk="1" hangingPunct="1">
              <a:spcBef>
                <a:spcPts val="600"/>
              </a:spcBef>
              <a:defRPr/>
            </a:pPr>
            <a:r>
              <a:rPr lang="en-US" sz="2600" b="0" kern="0" dirty="0">
                <a:solidFill>
                  <a:srgbClr val="C00000"/>
                </a:solidFill>
              </a:rPr>
              <a:t>instantaneous flows</a:t>
            </a:r>
            <a:r>
              <a:rPr lang="en-US" sz="2600" b="0" kern="0" dirty="0"/>
              <a:t> or longer duration avg flow/volume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99C4D81-EEF6-E815-7164-753527F1642A}"/>
              </a:ext>
            </a:extLst>
          </p:cNvPr>
          <p:cNvPicPr>
            <a:picLocks noChangeAspect="1"/>
          </p:cNvPicPr>
          <p:nvPr/>
        </p:nvPicPr>
        <p:blipFill>
          <a:blip r:embed="rId3"/>
          <a:stretch>
            <a:fillRect/>
          </a:stretch>
        </p:blipFill>
        <p:spPr>
          <a:xfrm>
            <a:off x="2191976" y="1660495"/>
            <a:ext cx="6998437" cy="4832833"/>
          </a:xfrm>
          <a:prstGeom prst="rect">
            <a:avLst/>
          </a:prstGeom>
        </p:spPr>
      </p:pic>
      <p:sp>
        <p:nvSpPr>
          <p:cNvPr id="348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AC8A6CC2-C726-4C86-9737-F3C9790FE3C6}" type="slidenum">
              <a:rPr lang="en-US" altLang="en-US" sz="1400">
                <a:latin typeface="Times New Roman" panose="02020603050405020304" pitchFamily="18" charset="0"/>
              </a:rPr>
              <a:pPr>
                <a:spcBef>
                  <a:spcPct val="0"/>
                </a:spcBef>
                <a:buFontTx/>
                <a:buNone/>
              </a:pPr>
              <a:t>30</a:t>
            </a:fld>
            <a:endParaRPr lang="en-US" altLang="en-US" sz="1400">
              <a:latin typeface="Times New Roman" panose="02020603050405020304" pitchFamily="18" charset="0"/>
            </a:endParaRPr>
          </a:p>
        </p:txBody>
      </p:sp>
      <p:sp>
        <p:nvSpPr>
          <p:cNvPr id="79878" name="Rectangle 6"/>
          <p:cNvSpPr>
            <a:spLocks noGrp="1" noChangeArrowheads="1"/>
          </p:cNvSpPr>
          <p:nvPr>
            <p:ph type="title"/>
          </p:nvPr>
        </p:nvSpPr>
        <p:spPr>
          <a:xfrm>
            <a:off x="784801" y="390525"/>
            <a:ext cx="9443464" cy="1143000"/>
          </a:xfrm>
        </p:spPr>
        <p:txBody>
          <a:bodyPr/>
          <a:lstStyle/>
          <a:p>
            <a:pPr algn="l" eaLnBrk="1" hangingPunct="1">
              <a:defRPr/>
            </a:pPr>
            <a:r>
              <a:rPr lang="en-US" sz="4200" dirty="0">
                <a:solidFill>
                  <a:srgbClr val="000000"/>
                </a:solidFill>
              </a:rPr>
              <a:t>Graphical Curve is Better for this</a:t>
            </a:r>
          </a:p>
        </p:txBody>
      </p:sp>
      <p:sp>
        <p:nvSpPr>
          <p:cNvPr id="34822" name="Text Box 17"/>
          <p:cNvSpPr txBox="1">
            <a:spLocks noChangeArrowheads="1"/>
          </p:cNvSpPr>
          <p:nvPr/>
        </p:nvSpPr>
        <p:spPr bwMode="auto">
          <a:xfrm>
            <a:off x="4239000" y="6157913"/>
            <a:ext cx="4135438" cy="296862"/>
          </a:xfrm>
          <a:prstGeom prst="rect">
            <a:avLst/>
          </a:prstGeom>
          <a:solidFill>
            <a:schemeClr val="tx1"/>
          </a:solidFill>
          <a:ln>
            <a:noFill/>
          </a:ln>
        </p:spPr>
        <p:txBody>
          <a:bodyPr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1700" dirty="0">
                <a:solidFill>
                  <a:schemeClr val="accent4">
                    <a:lumMod val="10000"/>
                  </a:schemeClr>
                </a:solidFill>
                <a:latin typeface="Calibri" panose="020F0502020204030204" pitchFamily="34" charset="0"/>
              </a:rPr>
              <a:t>Cumulative Exceedance Probability</a:t>
            </a:r>
          </a:p>
        </p:txBody>
      </p:sp>
      <p:sp>
        <p:nvSpPr>
          <p:cNvPr id="34823" name="Text Box 20"/>
          <p:cNvSpPr txBox="1">
            <a:spLocks noChangeArrowheads="1"/>
          </p:cNvSpPr>
          <p:nvPr/>
        </p:nvSpPr>
        <p:spPr bwMode="auto">
          <a:xfrm>
            <a:off x="2956301" y="5867401"/>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1</a:t>
            </a:r>
          </a:p>
        </p:txBody>
      </p:sp>
      <p:sp>
        <p:nvSpPr>
          <p:cNvPr id="34824" name="Text Box 21"/>
          <p:cNvSpPr txBox="1">
            <a:spLocks noChangeArrowheads="1"/>
          </p:cNvSpPr>
          <p:nvPr/>
        </p:nvSpPr>
        <p:spPr bwMode="auto">
          <a:xfrm>
            <a:off x="8841164" y="5954714"/>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0</a:t>
            </a:r>
          </a:p>
        </p:txBody>
      </p:sp>
      <p:sp>
        <p:nvSpPr>
          <p:cNvPr id="17" name="Freeform 18">
            <a:extLst>
              <a:ext uri="{FF2B5EF4-FFF2-40B4-BE49-F238E27FC236}">
                <a16:creationId xmlns:a16="http://schemas.microsoft.com/office/drawing/2014/main" id="{9CD9B6C9-D8D3-4D96-9309-DFA902FE5957}"/>
              </a:ext>
            </a:extLst>
          </p:cNvPr>
          <p:cNvSpPr>
            <a:spLocks/>
          </p:cNvSpPr>
          <p:nvPr/>
        </p:nvSpPr>
        <p:spPr bwMode="auto">
          <a:xfrm>
            <a:off x="3468785" y="3310847"/>
            <a:ext cx="5159602" cy="1998662"/>
          </a:xfrm>
          <a:custGeom>
            <a:avLst/>
            <a:gdLst>
              <a:gd name="T0" fmla="*/ 0 w 5037667"/>
              <a:gd name="T1" fmla="*/ 2002369 h 1998133"/>
              <a:gd name="T2" fmla="*/ 473734 w 5037667"/>
              <a:gd name="T3" fmla="*/ 1993884 h 1998133"/>
              <a:gd name="T4" fmla="*/ 630834 w 5037667"/>
              <a:gd name="T5" fmla="*/ 1728282 h 1998133"/>
              <a:gd name="T6" fmla="*/ 1725750 w 5037667"/>
              <a:gd name="T7" fmla="*/ 1730862 h 1998133"/>
              <a:gd name="T8" fmla="*/ 1903403 w 5037667"/>
              <a:gd name="T9" fmla="*/ 1298146 h 1998133"/>
              <a:gd name="T10" fmla="*/ 2452089 w 5037667"/>
              <a:gd name="T11" fmla="*/ 903973 h 1998133"/>
              <a:gd name="T12" fmla="*/ 2777013 w 5037667"/>
              <a:gd name="T13" fmla="*/ 693673 h 1998133"/>
              <a:gd name="T14" fmla="*/ 3217084 w 5037667"/>
              <a:gd name="T15" fmla="*/ 458575 h 1998133"/>
              <a:gd name="T16" fmla="*/ 3637609 w 5037667"/>
              <a:gd name="T17" fmla="*/ 246053 h 1998133"/>
              <a:gd name="T18" fmla="*/ 3798346 w 5037667"/>
              <a:gd name="T19" fmla="*/ 246053 h 1998133"/>
              <a:gd name="T20" fmla="*/ 4060590 w 5037667"/>
              <a:gd name="T21" fmla="*/ 16965 h 1998133"/>
              <a:gd name="T22" fmla="*/ 5033437 w 5037667"/>
              <a:gd name="T23" fmla="*/ 0 h 1998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037667"/>
              <a:gd name="T37" fmla="*/ 0 h 1998133"/>
              <a:gd name="T38" fmla="*/ 5037667 w 5037667"/>
              <a:gd name="T39" fmla="*/ 1998133 h 1998133"/>
              <a:gd name="connsiteX0" fmla="*/ 0 w 5037667"/>
              <a:gd name="connsiteY0" fmla="*/ 1998133 h 1998133"/>
              <a:gd name="connsiteX1" fmla="*/ 474134 w 5037667"/>
              <a:gd name="connsiteY1" fmla="*/ 1989666 h 1998133"/>
              <a:gd name="connsiteX2" fmla="*/ 631362 w 5037667"/>
              <a:gd name="connsiteY2" fmla="*/ 1724626 h 1998133"/>
              <a:gd name="connsiteX3" fmla="*/ 1727200 w 5037667"/>
              <a:gd name="connsiteY3" fmla="*/ 1727200 h 1998133"/>
              <a:gd name="connsiteX4" fmla="*/ 1970322 w 5037667"/>
              <a:gd name="connsiteY4" fmla="*/ 1295400 h 1998133"/>
              <a:gd name="connsiteX5" fmla="*/ 2454152 w 5037667"/>
              <a:gd name="connsiteY5" fmla="*/ 902061 h 1998133"/>
              <a:gd name="connsiteX6" fmla="*/ 2779349 w 5037667"/>
              <a:gd name="connsiteY6" fmla="*/ 692205 h 1998133"/>
              <a:gd name="connsiteX7" fmla="*/ 3219789 w 5037667"/>
              <a:gd name="connsiteY7" fmla="*/ 457607 h 1998133"/>
              <a:gd name="connsiteX8" fmla="*/ 3640667 w 5037667"/>
              <a:gd name="connsiteY8" fmla="*/ 245533 h 1998133"/>
              <a:gd name="connsiteX9" fmla="*/ 3801534 w 5037667"/>
              <a:gd name="connsiteY9" fmla="*/ 245533 h 1998133"/>
              <a:gd name="connsiteX10" fmla="*/ 4064000 w 5037667"/>
              <a:gd name="connsiteY10" fmla="*/ 16933 h 1998133"/>
              <a:gd name="connsiteX11" fmla="*/ 5037667 w 5037667"/>
              <a:gd name="connsiteY11" fmla="*/ 0 h 1998133"/>
              <a:gd name="connsiteX0" fmla="*/ 0 w 5037667"/>
              <a:gd name="connsiteY0" fmla="*/ 1998133 h 1998133"/>
              <a:gd name="connsiteX1" fmla="*/ 474134 w 5037667"/>
              <a:gd name="connsiteY1" fmla="*/ 1989666 h 1998133"/>
              <a:gd name="connsiteX2" fmla="*/ 631362 w 5037667"/>
              <a:gd name="connsiteY2" fmla="*/ 1724626 h 1998133"/>
              <a:gd name="connsiteX3" fmla="*/ 1776191 w 5037667"/>
              <a:gd name="connsiteY3" fmla="*/ 1727200 h 1998133"/>
              <a:gd name="connsiteX4" fmla="*/ 1970322 w 5037667"/>
              <a:gd name="connsiteY4" fmla="*/ 1295400 h 1998133"/>
              <a:gd name="connsiteX5" fmla="*/ 2454152 w 5037667"/>
              <a:gd name="connsiteY5" fmla="*/ 902061 h 1998133"/>
              <a:gd name="connsiteX6" fmla="*/ 2779349 w 5037667"/>
              <a:gd name="connsiteY6" fmla="*/ 692205 h 1998133"/>
              <a:gd name="connsiteX7" fmla="*/ 3219789 w 5037667"/>
              <a:gd name="connsiteY7" fmla="*/ 457607 h 1998133"/>
              <a:gd name="connsiteX8" fmla="*/ 3640667 w 5037667"/>
              <a:gd name="connsiteY8" fmla="*/ 245533 h 1998133"/>
              <a:gd name="connsiteX9" fmla="*/ 3801534 w 5037667"/>
              <a:gd name="connsiteY9" fmla="*/ 245533 h 1998133"/>
              <a:gd name="connsiteX10" fmla="*/ 4064000 w 5037667"/>
              <a:gd name="connsiteY10" fmla="*/ 16933 h 1998133"/>
              <a:gd name="connsiteX11" fmla="*/ 5037667 w 5037667"/>
              <a:gd name="connsiteY11" fmla="*/ 0 h 1998133"/>
              <a:gd name="connsiteX0" fmla="*/ 0 w 5037667"/>
              <a:gd name="connsiteY0" fmla="*/ 1998133 h 1998133"/>
              <a:gd name="connsiteX1" fmla="*/ 229180 w 5037667"/>
              <a:gd name="connsiteY1" fmla="*/ 1981503 h 1998133"/>
              <a:gd name="connsiteX2" fmla="*/ 631362 w 5037667"/>
              <a:gd name="connsiteY2" fmla="*/ 1724626 h 1998133"/>
              <a:gd name="connsiteX3" fmla="*/ 1776191 w 5037667"/>
              <a:gd name="connsiteY3" fmla="*/ 1727200 h 1998133"/>
              <a:gd name="connsiteX4" fmla="*/ 1970322 w 5037667"/>
              <a:gd name="connsiteY4" fmla="*/ 1295400 h 1998133"/>
              <a:gd name="connsiteX5" fmla="*/ 2454152 w 5037667"/>
              <a:gd name="connsiteY5" fmla="*/ 902061 h 1998133"/>
              <a:gd name="connsiteX6" fmla="*/ 2779349 w 5037667"/>
              <a:gd name="connsiteY6" fmla="*/ 692205 h 1998133"/>
              <a:gd name="connsiteX7" fmla="*/ 3219789 w 5037667"/>
              <a:gd name="connsiteY7" fmla="*/ 457607 h 1998133"/>
              <a:gd name="connsiteX8" fmla="*/ 3640667 w 5037667"/>
              <a:gd name="connsiteY8" fmla="*/ 245533 h 1998133"/>
              <a:gd name="connsiteX9" fmla="*/ 3801534 w 5037667"/>
              <a:gd name="connsiteY9" fmla="*/ 245533 h 1998133"/>
              <a:gd name="connsiteX10" fmla="*/ 4064000 w 5037667"/>
              <a:gd name="connsiteY10" fmla="*/ 16933 h 1998133"/>
              <a:gd name="connsiteX11" fmla="*/ 5037667 w 5037667"/>
              <a:gd name="connsiteY11" fmla="*/ 0 h 1998133"/>
              <a:gd name="connsiteX0" fmla="*/ 0 w 5037667"/>
              <a:gd name="connsiteY0" fmla="*/ 1998133 h 1998133"/>
              <a:gd name="connsiteX1" fmla="*/ 229180 w 5037667"/>
              <a:gd name="connsiteY1" fmla="*/ 1981503 h 1998133"/>
              <a:gd name="connsiteX2" fmla="*/ 410903 w 5037667"/>
              <a:gd name="connsiteY2" fmla="*/ 1691978 h 1998133"/>
              <a:gd name="connsiteX3" fmla="*/ 1776191 w 5037667"/>
              <a:gd name="connsiteY3" fmla="*/ 1727200 h 1998133"/>
              <a:gd name="connsiteX4" fmla="*/ 1970322 w 5037667"/>
              <a:gd name="connsiteY4" fmla="*/ 1295400 h 1998133"/>
              <a:gd name="connsiteX5" fmla="*/ 2454152 w 5037667"/>
              <a:gd name="connsiteY5" fmla="*/ 902061 h 1998133"/>
              <a:gd name="connsiteX6" fmla="*/ 2779349 w 5037667"/>
              <a:gd name="connsiteY6" fmla="*/ 692205 h 1998133"/>
              <a:gd name="connsiteX7" fmla="*/ 3219789 w 5037667"/>
              <a:gd name="connsiteY7" fmla="*/ 457607 h 1998133"/>
              <a:gd name="connsiteX8" fmla="*/ 3640667 w 5037667"/>
              <a:gd name="connsiteY8" fmla="*/ 245533 h 1998133"/>
              <a:gd name="connsiteX9" fmla="*/ 3801534 w 5037667"/>
              <a:gd name="connsiteY9" fmla="*/ 245533 h 1998133"/>
              <a:gd name="connsiteX10" fmla="*/ 4064000 w 5037667"/>
              <a:gd name="connsiteY10" fmla="*/ 16933 h 1998133"/>
              <a:gd name="connsiteX11" fmla="*/ 5037667 w 5037667"/>
              <a:gd name="connsiteY11" fmla="*/ 0 h 1998133"/>
              <a:gd name="connsiteX0" fmla="*/ 0 w 5160145"/>
              <a:gd name="connsiteY0" fmla="*/ 1998133 h 1998133"/>
              <a:gd name="connsiteX1" fmla="*/ 351658 w 5160145"/>
              <a:gd name="connsiteY1" fmla="*/ 1981503 h 1998133"/>
              <a:gd name="connsiteX2" fmla="*/ 533381 w 5160145"/>
              <a:gd name="connsiteY2" fmla="*/ 1691978 h 1998133"/>
              <a:gd name="connsiteX3" fmla="*/ 1898669 w 5160145"/>
              <a:gd name="connsiteY3" fmla="*/ 1727200 h 1998133"/>
              <a:gd name="connsiteX4" fmla="*/ 2092800 w 5160145"/>
              <a:gd name="connsiteY4" fmla="*/ 1295400 h 1998133"/>
              <a:gd name="connsiteX5" fmla="*/ 2576630 w 5160145"/>
              <a:gd name="connsiteY5" fmla="*/ 902061 h 1998133"/>
              <a:gd name="connsiteX6" fmla="*/ 2901827 w 5160145"/>
              <a:gd name="connsiteY6" fmla="*/ 692205 h 1998133"/>
              <a:gd name="connsiteX7" fmla="*/ 3342267 w 5160145"/>
              <a:gd name="connsiteY7" fmla="*/ 457607 h 1998133"/>
              <a:gd name="connsiteX8" fmla="*/ 3763145 w 5160145"/>
              <a:gd name="connsiteY8" fmla="*/ 245533 h 1998133"/>
              <a:gd name="connsiteX9" fmla="*/ 3924012 w 5160145"/>
              <a:gd name="connsiteY9" fmla="*/ 245533 h 1998133"/>
              <a:gd name="connsiteX10" fmla="*/ 4186478 w 5160145"/>
              <a:gd name="connsiteY10" fmla="*/ 16933 h 1998133"/>
              <a:gd name="connsiteX11" fmla="*/ 5160145 w 5160145"/>
              <a:gd name="connsiteY11" fmla="*/ 0 h 1998133"/>
              <a:gd name="connsiteX0" fmla="*/ 0 w 5160145"/>
              <a:gd name="connsiteY0" fmla="*/ 1998133 h 1998133"/>
              <a:gd name="connsiteX1" fmla="*/ 351658 w 5160145"/>
              <a:gd name="connsiteY1" fmla="*/ 1981503 h 1998133"/>
              <a:gd name="connsiteX2" fmla="*/ 484390 w 5160145"/>
              <a:gd name="connsiteY2" fmla="*/ 1724626 h 1998133"/>
              <a:gd name="connsiteX3" fmla="*/ 1898669 w 5160145"/>
              <a:gd name="connsiteY3" fmla="*/ 1727200 h 1998133"/>
              <a:gd name="connsiteX4" fmla="*/ 2092800 w 5160145"/>
              <a:gd name="connsiteY4" fmla="*/ 1295400 h 1998133"/>
              <a:gd name="connsiteX5" fmla="*/ 2576630 w 5160145"/>
              <a:gd name="connsiteY5" fmla="*/ 902061 h 1998133"/>
              <a:gd name="connsiteX6" fmla="*/ 2901827 w 5160145"/>
              <a:gd name="connsiteY6" fmla="*/ 692205 h 1998133"/>
              <a:gd name="connsiteX7" fmla="*/ 3342267 w 5160145"/>
              <a:gd name="connsiteY7" fmla="*/ 457607 h 1998133"/>
              <a:gd name="connsiteX8" fmla="*/ 3763145 w 5160145"/>
              <a:gd name="connsiteY8" fmla="*/ 245533 h 1998133"/>
              <a:gd name="connsiteX9" fmla="*/ 3924012 w 5160145"/>
              <a:gd name="connsiteY9" fmla="*/ 245533 h 1998133"/>
              <a:gd name="connsiteX10" fmla="*/ 4186478 w 5160145"/>
              <a:gd name="connsiteY10" fmla="*/ 16933 h 1998133"/>
              <a:gd name="connsiteX11" fmla="*/ 5160145 w 5160145"/>
              <a:gd name="connsiteY11" fmla="*/ 0 h 1998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60145" h="1998133">
                <a:moveTo>
                  <a:pt x="0" y="1998133"/>
                </a:moveTo>
                <a:lnTo>
                  <a:pt x="351658" y="1981503"/>
                </a:lnTo>
                <a:lnTo>
                  <a:pt x="484390" y="1724626"/>
                </a:lnTo>
                <a:lnTo>
                  <a:pt x="1898669" y="1727200"/>
                </a:lnTo>
                <a:lnTo>
                  <a:pt x="2092800" y="1295400"/>
                </a:lnTo>
                <a:lnTo>
                  <a:pt x="2576630" y="902061"/>
                </a:lnTo>
                <a:lnTo>
                  <a:pt x="2901827" y="692205"/>
                </a:lnTo>
                <a:lnTo>
                  <a:pt x="3342267" y="457607"/>
                </a:lnTo>
                <a:lnTo>
                  <a:pt x="3763145" y="245533"/>
                </a:lnTo>
                <a:lnTo>
                  <a:pt x="3924012" y="245533"/>
                </a:lnTo>
                <a:lnTo>
                  <a:pt x="4186478" y="16933"/>
                </a:lnTo>
                <a:lnTo>
                  <a:pt x="5160145" y="0"/>
                </a:lnTo>
              </a:path>
            </a:pathLst>
          </a:custGeom>
          <a:noFill/>
          <a:ln w="28575" cap="flat" cmpd="sng" algn="ctr">
            <a:solidFill>
              <a:srgbClr val="00B05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a:p>
        </p:txBody>
      </p:sp>
      <p:grpSp>
        <p:nvGrpSpPr>
          <p:cNvPr id="18" name="Group 8">
            <a:extLst>
              <a:ext uri="{FF2B5EF4-FFF2-40B4-BE49-F238E27FC236}">
                <a16:creationId xmlns:a16="http://schemas.microsoft.com/office/drawing/2014/main" id="{52595ED2-CBF9-4D9F-88FD-501BBFC40E7B}"/>
              </a:ext>
            </a:extLst>
          </p:cNvPr>
          <p:cNvGrpSpPr>
            <a:grpSpLocks/>
          </p:cNvGrpSpPr>
          <p:nvPr/>
        </p:nvGrpSpPr>
        <p:grpSpPr bwMode="auto">
          <a:xfrm>
            <a:off x="3324482" y="2011363"/>
            <a:ext cx="5417311" cy="444499"/>
            <a:chOff x="1737" y="1496"/>
            <a:chExt cx="3172" cy="280"/>
          </a:xfrm>
        </p:grpSpPr>
        <p:sp>
          <p:nvSpPr>
            <p:cNvPr id="20" name="Text Box 9">
              <a:extLst>
                <a:ext uri="{FF2B5EF4-FFF2-40B4-BE49-F238E27FC236}">
                  <a16:creationId xmlns:a16="http://schemas.microsoft.com/office/drawing/2014/main" id="{DF518141-604A-4CAF-A19F-37ABA7E7B747}"/>
                </a:ext>
              </a:extLst>
            </p:cNvPr>
            <p:cNvSpPr txBox="1">
              <a:spLocks noChangeArrowheads="1"/>
            </p:cNvSpPr>
            <p:nvPr/>
          </p:nvSpPr>
          <p:spPr bwMode="auto">
            <a:xfrm>
              <a:off x="4314" y="1503"/>
              <a:ext cx="10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20</a:t>
              </a:r>
            </a:p>
          </p:txBody>
        </p:sp>
        <p:sp>
          <p:nvSpPr>
            <p:cNvPr id="21" name="Text Box 10">
              <a:extLst>
                <a:ext uri="{FF2B5EF4-FFF2-40B4-BE49-F238E27FC236}">
                  <a16:creationId xmlns:a16="http://schemas.microsoft.com/office/drawing/2014/main" id="{833530CC-0D78-488D-BA76-556DBED8E9B9}"/>
                </a:ext>
              </a:extLst>
            </p:cNvPr>
            <p:cNvSpPr txBox="1">
              <a:spLocks noChangeArrowheads="1"/>
            </p:cNvSpPr>
            <p:nvPr/>
          </p:nvSpPr>
          <p:spPr bwMode="auto">
            <a:xfrm>
              <a:off x="4741" y="1500"/>
              <a:ext cx="16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100</a:t>
              </a:r>
            </a:p>
          </p:txBody>
        </p:sp>
        <p:sp>
          <p:nvSpPr>
            <p:cNvPr id="22" name="Text Box 11">
              <a:extLst>
                <a:ext uri="{FF2B5EF4-FFF2-40B4-BE49-F238E27FC236}">
                  <a16:creationId xmlns:a16="http://schemas.microsoft.com/office/drawing/2014/main" id="{CA09160A-5E91-4192-B40E-56775CD26E7B}"/>
                </a:ext>
              </a:extLst>
            </p:cNvPr>
            <p:cNvSpPr txBox="1">
              <a:spLocks noChangeArrowheads="1"/>
            </p:cNvSpPr>
            <p:nvPr/>
          </p:nvSpPr>
          <p:spPr bwMode="auto">
            <a:xfrm>
              <a:off x="4079" y="1505"/>
              <a:ext cx="10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a:t>
              </a:r>
            </a:p>
          </p:txBody>
        </p:sp>
        <p:sp>
          <p:nvSpPr>
            <p:cNvPr id="23" name="Text Box 12">
              <a:extLst>
                <a:ext uri="{FF2B5EF4-FFF2-40B4-BE49-F238E27FC236}">
                  <a16:creationId xmlns:a16="http://schemas.microsoft.com/office/drawing/2014/main" id="{F38FE88A-03CD-42EB-90C8-931DBF2E5467}"/>
                </a:ext>
              </a:extLst>
            </p:cNvPr>
            <p:cNvSpPr txBox="1">
              <a:spLocks noChangeArrowheads="1"/>
            </p:cNvSpPr>
            <p:nvPr/>
          </p:nvSpPr>
          <p:spPr bwMode="auto">
            <a:xfrm>
              <a:off x="3808"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 5</a:t>
              </a:r>
            </a:p>
          </p:txBody>
        </p:sp>
        <p:sp>
          <p:nvSpPr>
            <p:cNvPr id="24" name="Text Box 13">
              <a:extLst>
                <a:ext uri="{FF2B5EF4-FFF2-40B4-BE49-F238E27FC236}">
                  <a16:creationId xmlns:a16="http://schemas.microsoft.com/office/drawing/2014/main" id="{75E2AC34-6800-42F8-B4EA-C8F23E655950}"/>
                </a:ext>
              </a:extLst>
            </p:cNvPr>
            <p:cNvSpPr txBox="1">
              <a:spLocks noChangeArrowheads="1"/>
            </p:cNvSpPr>
            <p:nvPr/>
          </p:nvSpPr>
          <p:spPr bwMode="auto">
            <a:xfrm>
              <a:off x="3291" y="1503"/>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a:t>
              </a:r>
            </a:p>
          </p:txBody>
        </p:sp>
        <p:sp>
          <p:nvSpPr>
            <p:cNvPr id="25" name="Text Box 14">
              <a:extLst>
                <a:ext uri="{FF2B5EF4-FFF2-40B4-BE49-F238E27FC236}">
                  <a16:creationId xmlns:a16="http://schemas.microsoft.com/office/drawing/2014/main" id="{6C80CA6E-AAC4-43E4-9769-4B7FB8EEB3EA}"/>
                </a:ext>
              </a:extLst>
            </p:cNvPr>
            <p:cNvSpPr txBox="1">
              <a:spLocks noChangeArrowheads="1"/>
            </p:cNvSpPr>
            <p:nvPr/>
          </p:nvSpPr>
          <p:spPr bwMode="auto">
            <a:xfrm>
              <a:off x="1737" y="1500"/>
              <a:ext cx="21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1.01</a:t>
              </a:r>
            </a:p>
          </p:txBody>
        </p:sp>
        <p:sp>
          <p:nvSpPr>
            <p:cNvPr id="26" name="Text Box 15">
              <a:extLst>
                <a:ext uri="{FF2B5EF4-FFF2-40B4-BE49-F238E27FC236}">
                  <a16:creationId xmlns:a16="http://schemas.microsoft.com/office/drawing/2014/main" id="{3F508A38-874F-4768-AFC3-F73D185B340A}"/>
                </a:ext>
              </a:extLst>
            </p:cNvPr>
            <p:cNvSpPr txBox="1">
              <a:spLocks noChangeArrowheads="1"/>
            </p:cNvSpPr>
            <p:nvPr/>
          </p:nvSpPr>
          <p:spPr bwMode="auto">
            <a:xfrm>
              <a:off x="2063" y="1496"/>
              <a:ext cx="101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Return Period</a:t>
              </a:r>
            </a:p>
          </p:txBody>
        </p:sp>
      </p:grpSp>
      <p:sp>
        <p:nvSpPr>
          <p:cNvPr id="19" name="Slide Number Placeholder 1">
            <a:extLst>
              <a:ext uri="{FF2B5EF4-FFF2-40B4-BE49-F238E27FC236}">
                <a16:creationId xmlns:a16="http://schemas.microsoft.com/office/drawing/2014/main" id="{3A925BA6-57C4-46A7-808F-0AFA35D646F6}"/>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30</a:t>
            </a:fld>
            <a:endParaRPr lang="en-US" altLang="en-US"/>
          </a:p>
        </p:txBody>
      </p:sp>
      <p:grpSp>
        <p:nvGrpSpPr>
          <p:cNvPr id="2" name="Group 1">
            <a:extLst>
              <a:ext uri="{FF2B5EF4-FFF2-40B4-BE49-F238E27FC236}">
                <a16:creationId xmlns:a16="http://schemas.microsoft.com/office/drawing/2014/main" id="{407C21D7-BBFE-0D58-69E1-5933C132EA12}"/>
              </a:ext>
            </a:extLst>
          </p:cNvPr>
          <p:cNvGrpSpPr/>
          <p:nvPr/>
        </p:nvGrpSpPr>
        <p:grpSpPr>
          <a:xfrm>
            <a:off x="2183812" y="1654176"/>
            <a:ext cx="7709126" cy="4832833"/>
            <a:chOff x="2183812" y="1654176"/>
            <a:chExt cx="7709126" cy="4832833"/>
          </a:xfrm>
        </p:grpSpPr>
        <p:pic>
          <p:nvPicPr>
            <p:cNvPr id="4" name="Picture 3">
              <a:extLst>
                <a:ext uri="{FF2B5EF4-FFF2-40B4-BE49-F238E27FC236}">
                  <a16:creationId xmlns:a16="http://schemas.microsoft.com/office/drawing/2014/main" id="{8C0DDCA1-1178-CAAF-FDBB-144215774E2E}"/>
                </a:ext>
              </a:extLst>
            </p:cNvPr>
            <p:cNvPicPr>
              <a:picLocks noChangeAspect="1"/>
            </p:cNvPicPr>
            <p:nvPr/>
          </p:nvPicPr>
          <p:blipFill>
            <a:blip r:embed="rId4"/>
            <a:stretch>
              <a:fillRect/>
            </a:stretch>
          </p:blipFill>
          <p:spPr>
            <a:xfrm>
              <a:off x="2183812" y="1654176"/>
              <a:ext cx="7694524" cy="4832833"/>
            </a:xfrm>
            <a:prstGeom prst="rect">
              <a:avLst/>
            </a:prstGeom>
          </p:spPr>
        </p:pic>
        <p:sp>
          <p:nvSpPr>
            <p:cNvPr id="5" name="Text Box 17">
              <a:extLst>
                <a:ext uri="{FF2B5EF4-FFF2-40B4-BE49-F238E27FC236}">
                  <a16:creationId xmlns:a16="http://schemas.microsoft.com/office/drawing/2014/main" id="{1DE6C2E2-1805-E63E-EE15-93BBF61D2A65}"/>
                </a:ext>
              </a:extLst>
            </p:cNvPr>
            <p:cNvSpPr txBox="1">
              <a:spLocks noChangeArrowheads="1"/>
            </p:cNvSpPr>
            <p:nvPr/>
          </p:nvSpPr>
          <p:spPr bwMode="auto">
            <a:xfrm>
              <a:off x="4239000" y="6157913"/>
              <a:ext cx="4135438" cy="296862"/>
            </a:xfrm>
            <a:prstGeom prst="rect">
              <a:avLst/>
            </a:prstGeom>
            <a:solidFill>
              <a:schemeClr val="tx1"/>
            </a:solidFill>
            <a:ln>
              <a:noFill/>
            </a:ln>
          </p:spPr>
          <p:txBody>
            <a:bodyPr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1700" dirty="0">
                  <a:solidFill>
                    <a:schemeClr val="accent4">
                      <a:lumMod val="10000"/>
                    </a:schemeClr>
                  </a:solidFill>
                  <a:latin typeface="Calibri" panose="020F0502020204030204" pitchFamily="34" charset="0"/>
                </a:rPr>
                <a:t>Cumulative Exceedance Probability</a:t>
              </a:r>
            </a:p>
          </p:txBody>
        </p:sp>
        <p:sp>
          <p:nvSpPr>
            <p:cNvPr id="6" name="Text Box 20">
              <a:extLst>
                <a:ext uri="{FF2B5EF4-FFF2-40B4-BE49-F238E27FC236}">
                  <a16:creationId xmlns:a16="http://schemas.microsoft.com/office/drawing/2014/main" id="{B9ACAF4B-AB7A-7C3F-66EA-20C1AA6D4469}"/>
                </a:ext>
              </a:extLst>
            </p:cNvPr>
            <p:cNvSpPr txBox="1">
              <a:spLocks noChangeArrowheads="1"/>
            </p:cNvSpPr>
            <p:nvPr/>
          </p:nvSpPr>
          <p:spPr bwMode="auto">
            <a:xfrm>
              <a:off x="2956301" y="5867401"/>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1</a:t>
              </a:r>
            </a:p>
          </p:txBody>
        </p:sp>
        <p:sp>
          <p:nvSpPr>
            <p:cNvPr id="7" name="Freeform 18">
              <a:extLst>
                <a:ext uri="{FF2B5EF4-FFF2-40B4-BE49-F238E27FC236}">
                  <a16:creationId xmlns:a16="http://schemas.microsoft.com/office/drawing/2014/main" id="{58A508B7-AAED-35B3-27F4-3AAF6BD83401}"/>
                </a:ext>
              </a:extLst>
            </p:cNvPr>
            <p:cNvSpPr>
              <a:spLocks/>
            </p:cNvSpPr>
            <p:nvPr/>
          </p:nvSpPr>
          <p:spPr bwMode="auto">
            <a:xfrm>
              <a:off x="3468785" y="3310847"/>
              <a:ext cx="5159602" cy="1998662"/>
            </a:xfrm>
            <a:custGeom>
              <a:avLst/>
              <a:gdLst>
                <a:gd name="T0" fmla="*/ 0 w 5037667"/>
                <a:gd name="T1" fmla="*/ 2002369 h 1998133"/>
                <a:gd name="T2" fmla="*/ 473734 w 5037667"/>
                <a:gd name="T3" fmla="*/ 1993884 h 1998133"/>
                <a:gd name="T4" fmla="*/ 630834 w 5037667"/>
                <a:gd name="T5" fmla="*/ 1728282 h 1998133"/>
                <a:gd name="T6" fmla="*/ 1725750 w 5037667"/>
                <a:gd name="T7" fmla="*/ 1730862 h 1998133"/>
                <a:gd name="T8" fmla="*/ 1903403 w 5037667"/>
                <a:gd name="T9" fmla="*/ 1298146 h 1998133"/>
                <a:gd name="T10" fmla="*/ 2452089 w 5037667"/>
                <a:gd name="T11" fmla="*/ 903973 h 1998133"/>
                <a:gd name="T12" fmla="*/ 2777013 w 5037667"/>
                <a:gd name="T13" fmla="*/ 693673 h 1998133"/>
                <a:gd name="T14" fmla="*/ 3217084 w 5037667"/>
                <a:gd name="T15" fmla="*/ 458575 h 1998133"/>
                <a:gd name="T16" fmla="*/ 3637609 w 5037667"/>
                <a:gd name="T17" fmla="*/ 246053 h 1998133"/>
                <a:gd name="T18" fmla="*/ 3798346 w 5037667"/>
                <a:gd name="T19" fmla="*/ 246053 h 1998133"/>
                <a:gd name="T20" fmla="*/ 4060590 w 5037667"/>
                <a:gd name="T21" fmla="*/ 16965 h 1998133"/>
                <a:gd name="T22" fmla="*/ 5033437 w 5037667"/>
                <a:gd name="T23" fmla="*/ 0 h 1998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037667"/>
                <a:gd name="T37" fmla="*/ 0 h 1998133"/>
                <a:gd name="T38" fmla="*/ 5037667 w 5037667"/>
                <a:gd name="T39" fmla="*/ 1998133 h 1998133"/>
                <a:gd name="connsiteX0" fmla="*/ 0 w 5037667"/>
                <a:gd name="connsiteY0" fmla="*/ 1998133 h 1998133"/>
                <a:gd name="connsiteX1" fmla="*/ 474134 w 5037667"/>
                <a:gd name="connsiteY1" fmla="*/ 1989666 h 1998133"/>
                <a:gd name="connsiteX2" fmla="*/ 631362 w 5037667"/>
                <a:gd name="connsiteY2" fmla="*/ 1724626 h 1998133"/>
                <a:gd name="connsiteX3" fmla="*/ 1727200 w 5037667"/>
                <a:gd name="connsiteY3" fmla="*/ 1727200 h 1998133"/>
                <a:gd name="connsiteX4" fmla="*/ 1970322 w 5037667"/>
                <a:gd name="connsiteY4" fmla="*/ 1295400 h 1998133"/>
                <a:gd name="connsiteX5" fmla="*/ 2454152 w 5037667"/>
                <a:gd name="connsiteY5" fmla="*/ 902061 h 1998133"/>
                <a:gd name="connsiteX6" fmla="*/ 2779349 w 5037667"/>
                <a:gd name="connsiteY6" fmla="*/ 692205 h 1998133"/>
                <a:gd name="connsiteX7" fmla="*/ 3219789 w 5037667"/>
                <a:gd name="connsiteY7" fmla="*/ 457607 h 1998133"/>
                <a:gd name="connsiteX8" fmla="*/ 3640667 w 5037667"/>
                <a:gd name="connsiteY8" fmla="*/ 245533 h 1998133"/>
                <a:gd name="connsiteX9" fmla="*/ 3801534 w 5037667"/>
                <a:gd name="connsiteY9" fmla="*/ 245533 h 1998133"/>
                <a:gd name="connsiteX10" fmla="*/ 4064000 w 5037667"/>
                <a:gd name="connsiteY10" fmla="*/ 16933 h 1998133"/>
                <a:gd name="connsiteX11" fmla="*/ 5037667 w 5037667"/>
                <a:gd name="connsiteY11" fmla="*/ 0 h 1998133"/>
                <a:gd name="connsiteX0" fmla="*/ 0 w 5037667"/>
                <a:gd name="connsiteY0" fmla="*/ 1998133 h 1998133"/>
                <a:gd name="connsiteX1" fmla="*/ 474134 w 5037667"/>
                <a:gd name="connsiteY1" fmla="*/ 1989666 h 1998133"/>
                <a:gd name="connsiteX2" fmla="*/ 631362 w 5037667"/>
                <a:gd name="connsiteY2" fmla="*/ 1724626 h 1998133"/>
                <a:gd name="connsiteX3" fmla="*/ 1776191 w 5037667"/>
                <a:gd name="connsiteY3" fmla="*/ 1727200 h 1998133"/>
                <a:gd name="connsiteX4" fmla="*/ 1970322 w 5037667"/>
                <a:gd name="connsiteY4" fmla="*/ 1295400 h 1998133"/>
                <a:gd name="connsiteX5" fmla="*/ 2454152 w 5037667"/>
                <a:gd name="connsiteY5" fmla="*/ 902061 h 1998133"/>
                <a:gd name="connsiteX6" fmla="*/ 2779349 w 5037667"/>
                <a:gd name="connsiteY6" fmla="*/ 692205 h 1998133"/>
                <a:gd name="connsiteX7" fmla="*/ 3219789 w 5037667"/>
                <a:gd name="connsiteY7" fmla="*/ 457607 h 1998133"/>
                <a:gd name="connsiteX8" fmla="*/ 3640667 w 5037667"/>
                <a:gd name="connsiteY8" fmla="*/ 245533 h 1998133"/>
                <a:gd name="connsiteX9" fmla="*/ 3801534 w 5037667"/>
                <a:gd name="connsiteY9" fmla="*/ 245533 h 1998133"/>
                <a:gd name="connsiteX10" fmla="*/ 4064000 w 5037667"/>
                <a:gd name="connsiteY10" fmla="*/ 16933 h 1998133"/>
                <a:gd name="connsiteX11" fmla="*/ 5037667 w 5037667"/>
                <a:gd name="connsiteY11" fmla="*/ 0 h 1998133"/>
                <a:gd name="connsiteX0" fmla="*/ 0 w 5037667"/>
                <a:gd name="connsiteY0" fmla="*/ 1998133 h 1998133"/>
                <a:gd name="connsiteX1" fmla="*/ 229180 w 5037667"/>
                <a:gd name="connsiteY1" fmla="*/ 1981503 h 1998133"/>
                <a:gd name="connsiteX2" fmla="*/ 631362 w 5037667"/>
                <a:gd name="connsiteY2" fmla="*/ 1724626 h 1998133"/>
                <a:gd name="connsiteX3" fmla="*/ 1776191 w 5037667"/>
                <a:gd name="connsiteY3" fmla="*/ 1727200 h 1998133"/>
                <a:gd name="connsiteX4" fmla="*/ 1970322 w 5037667"/>
                <a:gd name="connsiteY4" fmla="*/ 1295400 h 1998133"/>
                <a:gd name="connsiteX5" fmla="*/ 2454152 w 5037667"/>
                <a:gd name="connsiteY5" fmla="*/ 902061 h 1998133"/>
                <a:gd name="connsiteX6" fmla="*/ 2779349 w 5037667"/>
                <a:gd name="connsiteY6" fmla="*/ 692205 h 1998133"/>
                <a:gd name="connsiteX7" fmla="*/ 3219789 w 5037667"/>
                <a:gd name="connsiteY7" fmla="*/ 457607 h 1998133"/>
                <a:gd name="connsiteX8" fmla="*/ 3640667 w 5037667"/>
                <a:gd name="connsiteY8" fmla="*/ 245533 h 1998133"/>
                <a:gd name="connsiteX9" fmla="*/ 3801534 w 5037667"/>
                <a:gd name="connsiteY9" fmla="*/ 245533 h 1998133"/>
                <a:gd name="connsiteX10" fmla="*/ 4064000 w 5037667"/>
                <a:gd name="connsiteY10" fmla="*/ 16933 h 1998133"/>
                <a:gd name="connsiteX11" fmla="*/ 5037667 w 5037667"/>
                <a:gd name="connsiteY11" fmla="*/ 0 h 1998133"/>
                <a:gd name="connsiteX0" fmla="*/ 0 w 5037667"/>
                <a:gd name="connsiteY0" fmla="*/ 1998133 h 1998133"/>
                <a:gd name="connsiteX1" fmla="*/ 229180 w 5037667"/>
                <a:gd name="connsiteY1" fmla="*/ 1981503 h 1998133"/>
                <a:gd name="connsiteX2" fmla="*/ 410903 w 5037667"/>
                <a:gd name="connsiteY2" fmla="*/ 1691978 h 1998133"/>
                <a:gd name="connsiteX3" fmla="*/ 1776191 w 5037667"/>
                <a:gd name="connsiteY3" fmla="*/ 1727200 h 1998133"/>
                <a:gd name="connsiteX4" fmla="*/ 1970322 w 5037667"/>
                <a:gd name="connsiteY4" fmla="*/ 1295400 h 1998133"/>
                <a:gd name="connsiteX5" fmla="*/ 2454152 w 5037667"/>
                <a:gd name="connsiteY5" fmla="*/ 902061 h 1998133"/>
                <a:gd name="connsiteX6" fmla="*/ 2779349 w 5037667"/>
                <a:gd name="connsiteY6" fmla="*/ 692205 h 1998133"/>
                <a:gd name="connsiteX7" fmla="*/ 3219789 w 5037667"/>
                <a:gd name="connsiteY7" fmla="*/ 457607 h 1998133"/>
                <a:gd name="connsiteX8" fmla="*/ 3640667 w 5037667"/>
                <a:gd name="connsiteY8" fmla="*/ 245533 h 1998133"/>
                <a:gd name="connsiteX9" fmla="*/ 3801534 w 5037667"/>
                <a:gd name="connsiteY9" fmla="*/ 245533 h 1998133"/>
                <a:gd name="connsiteX10" fmla="*/ 4064000 w 5037667"/>
                <a:gd name="connsiteY10" fmla="*/ 16933 h 1998133"/>
                <a:gd name="connsiteX11" fmla="*/ 5037667 w 5037667"/>
                <a:gd name="connsiteY11" fmla="*/ 0 h 1998133"/>
                <a:gd name="connsiteX0" fmla="*/ 0 w 5160145"/>
                <a:gd name="connsiteY0" fmla="*/ 1998133 h 1998133"/>
                <a:gd name="connsiteX1" fmla="*/ 351658 w 5160145"/>
                <a:gd name="connsiteY1" fmla="*/ 1981503 h 1998133"/>
                <a:gd name="connsiteX2" fmla="*/ 533381 w 5160145"/>
                <a:gd name="connsiteY2" fmla="*/ 1691978 h 1998133"/>
                <a:gd name="connsiteX3" fmla="*/ 1898669 w 5160145"/>
                <a:gd name="connsiteY3" fmla="*/ 1727200 h 1998133"/>
                <a:gd name="connsiteX4" fmla="*/ 2092800 w 5160145"/>
                <a:gd name="connsiteY4" fmla="*/ 1295400 h 1998133"/>
                <a:gd name="connsiteX5" fmla="*/ 2576630 w 5160145"/>
                <a:gd name="connsiteY5" fmla="*/ 902061 h 1998133"/>
                <a:gd name="connsiteX6" fmla="*/ 2901827 w 5160145"/>
                <a:gd name="connsiteY6" fmla="*/ 692205 h 1998133"/>
                <a:gd name="connsiteX7" fmla="*/ 3342267 w 5160145"/>
                <a:gd name="connsiteY7" fmla="*/ 457607 h 1998133"/>
                <a:gd name="connsiteX8" fmla="*/ 3763145 w 5160145"/>
                <a:gd name="connsiteY8" fmla="*/ 245533 h 1998133"/>
                <a:gd name="connsiteX9" fmla="*/ 3924012 w 5160145"/>
                <a:gd name="connsiteY9" fmla="*/ 245533 h 1998133"/>
                <a:gd name="connsiteX10" fmla="*/ 4186478 w 5160145"/>
                <a:gd name="connsiteY10" fmla="*/ 16933 h 1998133"/>
                <a:gd name="connsiteX11" fmla="*/ 5160145 w 5160145"/>
                <a:gd name="connsiteY11" fmla="*/ 0 h 1998133"/>
                <a:gd name="connsiteX0" fmla="*/ 0 w 5160145"/>
                <a:gd name="connsiteY0" fmla="*/ 1998133 h 1998133"/>
                <a:gd name="connsiteX1" fmla="*/ 351658 w 5160145"/>
                <a:gd name="connsiteY1" fmla="*/ 1981503 h 1998133"/>
                <a:gd name="connsiteX2" fmla="*/ 484390 w 5160145"/>
                <a:gd name="connsiteY2" fmla="*/ 1724626 h 1998133"/>
                <a:gd name="connsiteX3" fmla="*/ 1898669 w 5160145"/>
                <a:gd name="connsiteY3" fmla="*/ 1727200 h 1998133"/>
                <a:gd name="connsiteX4" fmla="*/ 2092800 w 5160145"/>
                <a:gd name="connsiteY4" fmla="*/ 1295400 h 1998133"/>
                <a:gd name="connsiteX5" fmla="*/ 2576630 w 5160145"/>
                <a:gd name="connsiteY5" fmla="*/ 902061 h 1998133"/>
                <a:gd name="connsiteX6" fmla="*/ 2901827 w 5160145"/>
                <a:gd name="connsiteY6" fmla="*/ 692205 h 1998133"/>
                <a:gd name="connsiteX7" fmla="*/ 3342267 w 5160145"/>
                <a:gd name="connsiteY7" fmla="*/ 457607 h 1998133"/>
                <a:gd name="connsiteX8" fmla="*/ 3763145 w 5160145"/>
                <a:gd name="connsiteY8" fmla="*/ 245533 h 1998133"/>
                <a:gd name="connsiteX9" fmla="*/ 3924012 w 5160145"/>
                <a:gd name="connsiteY9" fmla="*/ 245533 h 1998133"/>
                <a:gd name="connsiteX10" fmla="*/ 4186478 w 5160145"/>
                <a:gd name="connsiteY10" fmla="*/ 16933 h 1998133"/>
                <a:gd name="connsiteX11" fmla="*/ 5160145 w 5160145"/>
                <a:gd name="connsiteY11" fmla="*/ 0 h 1998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60145" h="1998133">
                  <a:moveTo>
                    <a:pt x="0" y="1998133"/>
                  </a:moveTo>
                  <a:lnTo>
                    <a:pt x="351658" y="1981503"/>
                  </a:lnTo>
                  <a:lnTo>
                    <a:pt x="484390" y="1724626"/>
                  </a:lnTo>
                  <a:lnTo>
                    <a:pt x="1898669" y="1727200"/>
                  </a:lnTo>
                  <a:lnTo>
                    <a:pt x="2092800" y="1295400"/>
                  </a:lnTo>
                  <a:lnTo>
                    <a:pt x="2576630" y="902061"/>
                  </a:lnTo>
                  <a:lnTo>
                    <a:pt x="2901827" y="692205"/>
                  </a:lnTo>
                  <a:lnTo>
                    <a:pt x="3342267" y="457607"/>
                  </a:lnTo>
                  <a:lnTo>
                    <a:pt x="3763145" y="245533"/>
                  </a:lnTo>
                  <a:lnTo>
                    <a:pt x="3924012" y="245533"/>
                  </a:lnTo>
                  <a:lnTo>
                    <a:pt x="4186478" y="16933"/>
                  </a:lnTo>
                  <a:lnTo>
                    <a:pt x="5160145" y="0"/>
                  </a:lnTo>
                </a:path>
              </a:pathLst>
            </a:custGeom>
            <a:noFill/>
            <a:ln w="28575" cap="flat" cmpd="sng" algn="ctr">
              <a:solidFill>
                <a:srgbClr val="00B05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a:p>
          </p:txBody>
        </p:sp>
        <p:grpSp>
          <p:nvGrpSpPr>
            <p:cNvPr id="8" name="Group 8">
              <a:extLst>
                <a:ext uri="{FF2B5EF4-FFF2-40B4-BE49-F238E27FC236}">
                  <a16:creationId xmlns:a16="http://schemas.microsoft.com/office/drawing/2014/main" id="{66C77423-8498-BED6-7AE8-3D361CC1A573}"/>
                </a:ext>
              </a:extLst>
            </p:cNvPr>
            <p:cNvGrpSpPr>
              <a:grpSpLocks/>
            </p:cNvGrpSpPr>
            <p:nvPr/>
          </p:nvGrpSpPr>
          <p:grpSpPr bwMode="auto">
            <a:xfrm>
              <a:off x="3324482" y="2011363"/>
              <a:ext cx="5417311" cy="444499"/>
              <a:chOff x="1737" y="1496"/>
              <a:chExt cx="3172" cy="280"/>
            </a:xfrm>
          </p:grpSpPr>
          <p:sp>
            <p:nvSpPr>
              <p:cNvPr id="11" name="Text Box 9">
                <a:extLst>
                  <a:ext uri="{FF2B5EF4-FFF2-40B4-BE49-F238E27FC236}">
                    <a16:creationId xmlns:a16="http://schemas.microsoft.com/office/drawing/2014/main" id="{BD44EA1B-217E-F22C-FFFC-C49E25164038}"/>
                  </a:ext>
                </a:extLst>
              </p:cNvPr>
              <p:cNvSpPr txBox="1">
                <a:spLocks noChangeArrowheads="1"/>
              </p:cNvSpPr>
              <p:nvPr/>
            </p:nvSpPr>
            <p:spPr bwMode="auto">
              <a:xfrm>
                <a:off x="4314" y="1503"/>
                <a:ext cx="10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20</a:t>
                </a:r>
              </a:p>
            </p:txBody>
          </p:sp>
          <p:sp>
            <p:nvSpPr>
              <p:cNvPr id="12" name="Text Box 10">
                <a:extLst>
                  <a:ext uri="{FF2B5EF4-FFF2-40B4-BE49-F238E27FC236}">
                    <a16:creationId xmlns:a16="http://schemas.microsoft.com/office/drawing/2014/main" id="{90FA6DEF-0DA2-1941-D527-2701204151B2}"/>
                  </a:ext>
                </a:extLst>
              </p:cNvPr>
              <p:cNvSpPr txBox="1">
                <a:spLocks noChangeArrowheads="1"/>
              </p:cNvSpPr>
              <p:nvPr/>
            </p:nvSpPr>
            <p:spPr bwMode="auto">
              <a:xfrm>
                <a:off x="4741" y="1500"/>
                <a:ext cx="16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100</a:t>
                </a:r>
              </a:p>
            </p:txBody>
          </p:sp>
          <p:sp>
            <p:nvSpPr>
              <p:cNvPr id="13" name="Text Box 11">
                <a:extLst>
                  <a:ext uri="{FF2B5EF4-FFF2-40B4-BE49-F238E27FC236}">
                    <a16:creationId xmlns:a16="http://schemas.microsoft.com/office/drawing/2014/main" id="{7F5BEA6B-A259-C2CC-7103-C54C1AF9EB11}"/>
                  </a:ext>
                </a:extLst>
              </p:cNvPr>
              <p:cNvSpPr txBox="1">
                <a:spLocks noChangeArrowheads="1"/>
              </p:cNvSpPr>
              <p:nvPr/>
            </p:nvSpPr>
            <p:spPr bwMode="auto">
              <a:xfrm>
                <a:off x="4079" y="1505"/>
                <a:ext cx="10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a:t>
                </a:r>
              </a:p>
            </p:txBody>
          </p:sp>
          <p:sp>
            <p:nvSpPr>
              <p:cNvPr id="14" name="Text Box 12">
                <a:extLst>
                  <a:ext uri="{FF2B5EF4-FFF2-40B4-BE49-F238E27FC236}">
                    <a16:creationId xmlns:a16="http://schemas.microsoft.com/office/drawing/2014/main" id="{46A771C1-5B9C-EE25-E9EE-7CF2268BE2EF}"/>
                  </a:ext>
                </a:extLst>
              </p:cNvPr>
              <p:cNvSpPr txBox="1">
                <a:spLocks noChangeArrowheads="1"/>
              </p:cNvSpPr>
              <p:nvPr/>
            </p:nvSpPr>
            <p:spPr bwMode="auto">
              <a:xfrm>
                <a:off x="3808"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 5</a:t>
                </a:r>
              </a:p>
            </p:txBody>
          </p:sp>
          <p:sp>
            <p:nvSpPr>
              <p:cNvPr id="15" name="Text Box 13">
                <a:extLst>
                  <a:ext uri="{FF2B5EF4-FFF2-40B4-BE49-F238E27FC236}">
                    <a16:creationId xmlns:a16="http://schemas.microsoft.com/office/drawing/2014/main" id="{E8D7B531-1FD9-AEF5-69D1-FFF646CBC6A2}"/>
                  </a:ext>
                </a:extLst>
              </p:cNvPr>
              <p:cNvSpPr txBox="1">
                <a:spLocks noChangeArrowheads="1"/>
              </p:cNvSpPr>
              <p:nvPr/>
            </p:nvSpPr>
            <p:spPr bwMode="auto">
              <a:xfrm>
                <a:off x="3291" y="1503"/>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a:t>
                </a:r>
              </a:p>
            </p:txBody>
          </p:sp>
          <p:sp>
            <p:nvSpPr>
              <p:cNvPr id="16" name="Text Box 14">
                <a:extLst>
                  <a:ext uri="{FF2B5EF4-FFF2-40B4-BE49-F238E27FC236}">
                    <a16:creationId xmlns:a16="http://schemas.microsoft.com/office/drawing/2014/main" id="{D540F245-BD65-AA03-5C50-B18DD3711EDA}"/>
                  </a:ext>
                </a:extLst>
              </p:cNvPr>
              <p:cNvSpPr txBox="1">
                <a:spLocks noChangeArrowheads="1"/>
              </p:cNvSpPr>
              <p:nvPr/>
            </p:nvSpPr>
            <p:spPr bwMode="auto">
              <a:xfrm>
                <a:off x="1737" y="1500"/>
                <a:ext cx="21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1.01</a:t>
                </a:r>
              </a:p>
            </p:txBody>
          </p:sp>
          <p:sp>
            <p:nvSpPr>
              <p:cNvPr id="27" name="Text Box 15">
                <a:extLst>
                  <a:ext uri="{FF2B5EF4-FFF2-40B4-BE49-F238E27FC236}">
                    <a16:creationId xmlns:a16="http://schemas.microsoft.com/office/drawing/2014/main" id="{B2766E23-0C5D-5098-428F-C240AC42A990}"/>
                  </a:ext>
                </a:extLst>
              </p:cNvPr>
              <p:cNvSpPr txBox="1">
                <a:spLocks noChangeArrowheads="1"/>
              </p:cNvSpPr>
              <p:nvPr/>
            </p:nvSpPr>
            <p:spPr bwMode="auto">
              <a:xfrm>
                <a:off x="2063" y="1496"/>
                <a:ext cx="101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Return Period</a:t>
                </a:r>
              </a:p>
            </p:txBody>
          </p:sp>
        </p:grpSp>
        <p:sp>
          <p:nvSpPr>
            <p:cNvPr id="9" name="Text Box 87">
              <a:extLst>
                <a:ext uri="{FF2B5EF4-FFF2-40B4-BE49-F238E27FC236}">
                  <a16:creationId xmlns:a16="http://schemas.microsoft.com/office/drawing/2014/main" id="{29EEB561-BA94-8F68-89F6-75AD125A6BCC}"/>
                </a:ext>
              </a:extLst>
            </p:cNvPr>
            <p:cNvSpPr txBox="1">
              <a:spLocks noChangeArrowheads="1"/>
            </p:cNvSpPr>
            <p:nvPr/>
          </p:nvSpPr>
          <p:spPr bwMode="auto">
            <a:xfrm>
              <a:off x="8386400" y="3438148"/>
              <a:ext cx="150653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000" dirty="0">
                  <a:solidFill>
                    <a:srgbClr val="00B050"/>
                  </a:solidFill>
                  <a:latin typeface="Ink Free" panose="03080402000500000000" pitchFamily="66" charset="0"/>
                </a:rPr>
                <a:t>how do we extrapolate?</a:t>
              </a:r>
            </a:p>
          </p:txBody>
        </p:sp>
        <p:sp>
          <p:nvSpPr>
            <p:cNvPr id="10" name="Oval 9">
              <a:extLst>
                <a:ext uri="{FF2B5EF4-FFF2-40B4-BE49-F238E27FC236}">
                  <a16:creationId xmlns:a16="http://schemas.microsoft.com/office/drawing/2014/main" id="{C66D816F-5343-A3C2-1BD4-12183463E29C}"/>
                </a:ext>
              </a:extLst>
            </p:cNvPr>
            <p:cNvSpPr>
              <a:spLocks noChangeArrowheads="1"/>
            </p:cNvSpPr>
            <p:nvPr/>
          </p:nvSpPr>
          <p:spPr bwMode="auto">
            <a:xfrm rot="3811289">
              <a:off x="8709958" y="2438053"/>
              <a:ext cx="697698" cy="1065231"/>
            </a:xfrm>
            <a:prstGeom prst="ellipse">
              <a:avLst/>
            </a:prstGeom>
            <a:noFill/>
            <a:ln w="19050" algn="ctr">
              <a:solidFill>
                <a:srgbClr val="00B050"/>
              </a:solidFill>
              <a:prstDash val="sysDash"/>
              <a:round/>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grpSp>
      <p:cxnSp>
        <p:nvCxnSpPr>
          <p:cNvPr id="28" name="Straight Arrow Connector 27">
            <a:extLst>
              <a:ext uri="{FF2B5EF4-FFF2-40B4-BE49-F238E27FC236}">
                <a16:creationId xmlns:a16="http://schemas.microsoft.com/office/drawing/2014/main" id="{2DFA177D-4D25-AC82-D6A8-504AE430DA5E}"/>
              </a:ext>
            </a:extLst>
          </p:cNvPr>
          <p:cNvCxnSpPr/>
          <p:nvPr/>
        </p:nvCxnSpPr>
        <p:spPr bwMode="auto">
          <a:xfrm>
            <a:off x="5978486" y="5040351"/>
            <a:ext cx="1048215" cy="0"/>
          </a:xfrm>
          <a:prstGeom prst="straightConnector1">
            <a:avLst/>
          </a:prstGeom>
          <a:noFill/>
          <a:ln w="28575" cap="flat" cmpd="sng" algn="ctr">
            <a:solidFill>
              <a:schemeClr val="bg1"/>
            </a:solidFill>
            <a:prstDash val="solid"/>
            <a:round/>
            <a:headEnd type="none" w="med" len="med"/>
            <a:tailEnd type="arrow" w="med" len="med"/>
          </a:ln>
          <a:effectLst/>
        </p:spPr>
      </p:cxnSp>
      <p:sp>
        <p:nvSpPr>
          <p:cNvPr id="29" name="TextBox 28">
            <a:extLst>
              <a:ext uri="{FF2B5EF4-FFF2-40B4-BE49-F238E27FC236}">
                <a16:creationId xmlns:a16="http://schemas.microsoft.com/office/drawing/2014/main" id="{D03F9C61-C7B3-1646-5AC4-F260223943DD}"/>
              </a:ext>
            </a:extLst>
          </p:cNvPr>
          <p:cNvSpPr txBox="1"/>
          <p:nvPr/>
        </p:nvSpPr>
        <p:spPr>
          <a:xfrm>
            <a:off x="7050912" y="4832602"/>
            <a:ext cx="2038764" cy="415498"/>
          </a:xfrm>
          <a:prstGeom prst="rect">
            <a:avLst/>
          </a:prstGeom>
          <a:solidFill>
            <a:schemeClr val="tx1"/>
          </a:solidFill>
        </p:spPr>
        <p:txBody>
          <a:bodyPr wrap="square" rtlCol="0">
            <a:spAutoFit/>
          </a:bodyPr>
          <a:lstStyle/>
          <a:p>
            <a:r>
              <a:rPr lang="en-US" dirty="0">
                <a:solidFill>
                  <a:schemeClr val="bg1"/>
                </a:solidFill>
                <a:latin typeface="Ink Free" panose="03080402000500000000" pitchFamily="66" charset="0"/>
              </a:rPr>
              <a:t>max hydropower</a:t>
            </a:r>
          </a:p>
        </p:txBody>
      </p:sp>
      <p:cxnSp>
        <p:nvCxnSpPr>
          <p:cNvPr id="30" name="Straight Arrow Connector 29">
            <a:extLst>
              <a:ext uri="{FF2B5EF4-FFF2-40B4-BE49-F238E27FC236}">
                <a16:creationId xmlns:a16="http://schemas.microsoft.com/office/drawing/2014/main" id="{19298468-FB9C-E192-DF10-3E99BDA93005}"/>
              </a:ext>
            </a:extLst>
          </p:cNvPr>
          <p:cNvCxnSpPr/>
          <p:nvPr/>
        </p:nvCxnSpPr>
        <p:spPr bwMode="auto">
          <a:xfrm>
            <a:off x="8762573" y="3326780"/>
            <a:ext cx="1048215" cy="0"/>
          </a:xfrm>
          <a:prstGeom prst="straightConnector1">
            <a:avLst/>
          </a:prstGeom>
          <a:noFill/>
          <a:ln w="28575" cap="flat" cmpd="sng" algn="ctr">
            <a:solidFill>
              <a:schemeClr val="bg1"/>
            </a:solidFill>
            <a:prstDash val="solid"/>
            <a:round/>
            <a:headEnd type="none" w="med" len="med"/>
            <a:tailEnd type="arrow" w="med" len="med"/>
          </a:ln>
          <a:effectLst/>
        </p:spPr>
      </p:cxnSp>
      <p:sp>
        <p:nvSpPr>
          <p:cNvPr id="31" name="TextBox 30">
            <a:extLst>
              <a:ext uri="{FF2B5EF4-FFF2-40B4-BE49-F238E27FC236}">
                <a16:creationId xmlns:a16="http://schemas.microsoft.com/office/drawing/2014/main" id="{86DBDDE1-E5C1-B809-6FC5-030948B3EF79}"/>
              </a:ext>
            </a:extLst>
          </p:cNvPr>
          <p:cNvSpPr txBox="1"/>
          <p:nvPr/>
        </p:nvSpPr>
        <p:spPr>
          <a:xfrm>
            <a:off x="9834999" y="3119031"/>
            <a:ext cx="2038764" cy="415498"/>
          </a:xfrm>
          <a:prstGeom prst="rect">
            <a:avLst/>
          </a:prstGeom>
          <a:solidFill>
            <a:schemeClr val="tx1"/>
          </a:solidFill>
        </p:spPr>
        <p:txBody>
          <a:bodyPr wrap="square" rtlCol="0">
            <a:spAutoFit/>
          </a:bodyPr>
          <a:lstStyle/>
          <a:p>
            <a:r>
              <a:rPr lang="en-US" dirty="0">
                <a:solidFill>
                  <a:schemeClr val="bg1"/>
                </a:solidFill>
                <a:latin typeface="Ink Free" panose="03080402000500000000" pitchFamily="66" charset="0"/>
              </a:rPr>
              <a:t>channel capacity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defRPr/>
            </a:pPr>
            <a:r>
              <a:rPr lang="en-US" dirty="0"/>
              <a:t>Extending a Regulated Curve</a:t>
            </a:r>
          </a:p>
        </p:txBody>
      </p:sp>
      <p:sp>
        <p:nvSpPr>
          <p:cNvPr id="5" name="Content Placeholder 4"/>
          <p:cNvSpPr>
            <a:spLocks noGrp="1"/>
          </p:cNvSpPr>
          <p:nvPr>
            <p:ph idx="1"/>
          </p:nvPr>
        </p:nvSpPr>
        <p:spPr>
          <a:xfrm>
            <a:off x="1077133" y="1676400"/>
            <a:ext cx="9806890" cy="4419600"/>
          </a:xfrm>
        </p:spPr>
        <p:txBody>
          <a:bodyPr/>
          <a:lstStyle/>
          <a:p>
            <a:pPr>
              <a:defRPr/>
            </a:pPr>
            <a:r>
              <a:rPr lang="en-US" sz="2800" dirty="0"/>
              <a:t>To extend a regulated frequency curve, we can </a:t>
            </a:r>
            <a:r>
              <a:rPr lang="en-US" sz="2800" b="1" u="sng" dirty="0">
                <a:solidFill>
                  <a:schemeClr val="bg1"/>
                </a:solidFill>
              </a:rPr>
              <a:t>construct synthetic events</a:t>
            </a:r>
            <a:r>
              <a:rPr lang="en-US" sz="2800" b="1" dirty="0">
                <a:solidFill>
                  <a:schemeClr val="bg1"/>
                </a:solidFill>
              </a:rPr>
              <a:t> </a:t>
            </a:r>
            <a:r>
              <a:rPr lang="en-US" sz="2800" dirty="0"/>
              <a:t>with a specified frequency, e.g. 100-yr, 200-yr, </a:t>
            </a:r>
            <a:r>
              <a:rPr lang="en-US" sz="2800" dirty="0" err="1"/>
              <a:t>etc</a:t>
            </a:r>
            <a:r>
              <a:rPr lang="en-US" sz="2800" dirty="0"/>
              <a:t>, </a:t>
            </a:r>
            <a:r>
              <a:rPr lang="en-US" sz="2800" u="sng" dirty="0"/>
              <a:t>and regulate them</a:t>
            </a:r>
          </a:p>
          <a:p>
            <a:pPr>
              <a:defRPr/>
            </a:pPr>
            <a:r>
              <a:rPr lang="en-US" sz="2800" dirty="0"/>
              <a:t>How?</a:t>
            </a:r>
          </a:p>
          <a:p>
            <a:pPr lvl="1">
              <a:spcBef>
                <a:spcPts val="1200"/>
              </a:spcBef>
              <a:defRPr/>
            </a:pPr>
            <a:r>
              <a:rPr lang="en-US" sz="2700" dirty="0"/>
              <a:t>Estimate frequency curves for longer duration average flows   or volumes </a:t>
            </a:r>
            <a:r>
              <a:rPr lang="en-US" sz="2700" i="1" dirty="0"/>
              <a:t>(3-day, 7-day, 30-day, etc)</a:t>
            </a:r>
          </a:p>
          <a:p>
            <a:pPr lvl="1">
              <a:spcBef>
                <a:spcPts val="1200"/>
              </a:spcBef>
              <a:defRPr/>
            </a:pPr>
            <a:r>
              <a:rPr lang="en-US" sz="2700" dirty="0"/>
              <a:t>Construct hydrograph for a given frequency</a:t>
            </a:r>
          </a:p>
          <a:p>
            <a:pPr lvl="1">
              <a:spcBef>
                <a:spcPts val="1200"/>
              </a:spcBef>
              <a:defRPr/>
            </a:pPr>
            <a:r>
              <a:rPr lang="en-US" sz="2700" dirty="0"/>
              <a:t>Route through operation model to get peak outflow</a:t>
            </a:r>
          </a:p>
          <a:p>
            <a:pPr lvl="1">
              <a:spcBef>
                <a:spcPts val="1200"/>
              </a:spcBef>
              <a:defRPr/>
            </a:pPr>
            <a:r>
              <a:rPr lang="en-US" sz="2700" b="1" i="1" dirty="0">
                <a:solidFill>
                  <a:srgbClr val="C00000"/>
                </a:solidFill>
              </a:rPr>
              <a:t>NOTE:  will assume likelihood of peak release is related to likelihood of peak inflow</a:t>
            </a:r>
          </a:p>
        </p:txBody>
      </p:sp>
      <p:sp>
        <p:nvSpPr>
          <p:cNvPr id="3686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68B45C4F-FB26-4B2F-A1CD-061F113AB3DF}" type="slidenum">
              <a:rPr lang="en-US" altLang="en-US" sz="1400">
                <a:latin typeface="Times New Roman" panose="02020603050405020304" pitchFamily="18" charset="0"/>
              </a:rPr>
              <a:pPr>
                <a:spcBef>
                  <a:spcPct val="0"/>
                </a:spcBef>
                <a:buFontTx/>
                <a:buNone/>
              </a:pPr>
              <a:t>31</a:t>
            </a:fld>
            <a:endParaRPr lang="en-US" altLang="en-US" sz="1400">
              <a:latin typeface="Times New Roman" panose="02020603050405020304" pitchFamily="18" charset="0"/>
            </a:endParaRPr>
          </a:p>
        </p:txBody>
      </p:sp>
      <p:sp>
        <p:nvSpPr>
          <p:cNvPr id="6" name="Slide Number Placeholder 1">
            <a:extLst>
              <a:ext uri="{FF2B5EF4-FFF2-40B4-BE49-F238E27FC236}">
                <a16:creationId xmlns:a16="http://schemas.microsoft.com/office/drawing/2014/main" id="{E8BBFE1D-5B82-44D1-AF07-0166DEB980BB}"/>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31</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bldLvl="2"/>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8991863-55B0-045E-B8D9-EA41BE1BB1E9}"/>
              </a:ext>
            </a:extLst>
          </p:cNvPr>
          <p:cNvPicPr>
            <a:picLocks noChangeAspect="1"/>
          </p:cNvPicPr>
          <p:nvPr/>
        </p:nvPicPr>
        <p:blipFill>
          <a:blip r:embed="rId3"/>
          <a:stretch>
            <a:fillRect/>
          </a:stretch>
        </p:blipFill>
        <p:spPr>
          <a:xfrm>
            <a:off x="2183812" y="1654176"/>
            <a:ext cx="7694524" cy="4832833"/>
          </a:xfrm>
          <a:prstGeom prst="rect">
            <a:avLst/>
          </a:prstGeom>
        </p:spPr>
      </p:pic>
      <p:sp>
        <p:nvSpPr>
          <p:cNvPr id="348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AC8A6CC2-C726-4C86-9737-F3C9790FE3C6}" type="slidenum">
              <a:rPr lang="en-US" altLang="en-US" sz="1400">
                <a:latin typeface="Times New Roman" panose="02020603050405020304" pitchFamily="18" charset="0"/>
              </a:rPr>
              <a:pPr>
                <a:spcBef>
                  <a:spcPct val="0"/>
                </a:spcBef>
                <a:buFontTx/>
                <a:buNone/>
              </a:pPr>
              <a:t>32</a:t>
            </a:fld>
            <a:endParaRPr lang="en-US" altLang="en-US" sz="1400">
              <a:latin typeface="Times New Roman" panose="02020603050405020304" pitchFamily="18" charset="0"/>
            </a:endParaRPr>
          </a:p>
        </p:txBody>
      </p:sp>
      <p:sp>
        <p:nvSpPr>
          <p:cNvPr id="79878" name="Rectangle 6"/>
          <p:cNvSpPr>
            <a:spLocks noGrp="1" noChangeArrowheads="1"/>
          </p:cNvSpPr>
          <p:nvPr>
            <p:ph type="title"/>
          </p:nvPr>
        </p:nvSpPr>
        <p:spPr>
          <a:xfrm>
            <a:off x="784801" y="390525"/>
            <a:ext cx="9443464" cy="1143000"/>
          </a:xfrm>
        </p:spPr>
        <p:txBody>
          <a:bodyPr/>
          <a:lstStyle/>
          <a:p>
            <a:pPr algn="l" eaLnBrk="1" hangingPunct="1">
              <a:defRPr/>
            </a:pPr>
            <a:r>
              <a:rPr lang="en-US" sz="4200" dirty="0">
                <a:solidFill>
                  <a:srgbClr val="000000"/>
                </a:solidFill>
              </a:rPr>
              <a:t>Graphical Curve is Better for this</a:t>
            </a:r>
          </a:p>
        </p:txBody>
      </p:sp>
      <p:sp>
        <p:nvSpPr>
          <p:cNvPr id="34822" name="Text Box 17"/>
          <p:cNvSpPr txBox="1">
            <a:spLocks noChangeArrowheads="1"/>
          </p:cNvSpPr>
          <p:nvPr/>
        </p:nvSpPr>
        <p:spPr bwMode="auto">
          <a:xfrm>
            <a:off x="4239000" y="6157913"/>
            <a:ext cx="4135438" cy="296862"/>
          </a:xfrm>
          <a:prstGeom prst="rect">
            <a:avLst/>
          </a:prstGeom>
          <a:solidFill>
            <a:schemeClr val="tx1"/>
          </a:solidFill>
          <a:ln>
            <a:noFill/>
          </a:ln>
        </p:spPr>
        <p:txBody>
          <a:bodyPr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1700" dirty="0">
                <a:solidFill>
                  <a:schemeClr val="accent4">
                    <a:lumMod val="10000"/>
                  </a:schemeClr>
                </a:solidFill>
                <a:latin typeface="Calibri" panose="020F0502020204030204" pitchFamily="34" charset="0"/>
              </a:rPr>
              <a:t>Cumulative Exceedance Probability</a:t>
            </a:r>
          </a:p>
        </p:txBody>
      </p:sp>
      <p:sp>
        <p:nvSpPr>
          <p:cNvPr id="34823" name="Text Box 20"/>
          <p:cNvSpPr txBox="1">
            <a:spLocks noChangeArrowheads="1"/>
          </p:cNvSpPr>
          <p:nvPr/>
        </p:nvSpPr>
        <p:spPr bwMode="auto">
          <a:xfrm>
            <a:off x="2956301" y="5867401"/>
            <a:ext cx="3079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100">
                <a:solidFill>
                  <a:schemeClr val="tx2"/>
                </a:solidFill>
                <a:latin typeface="Times New Roman" panose="02020603050405020304" pitchFamily="18" charset="0"/>
              </a:rPr>
              <a:t>1</a:t>
            </a:r>
          </a:p>
        </p:txBody>
      </p:sp>
      <p:sp>
        <p:nvSpPr>
          <p:cNvPr id="17" name="Freeform 18">
            <a:extLst>
              <a:ext uri="{FF2B5EF4-FFF2-40B4-BE49-F238E27FC236}">
                <a16:creationId xmlns:a16="http://schemas.microsoft.com/office/drawing/2014/main" id="{9CD9B6C9-D8D3-4D96-9309-DFA902FE5957}"/>
              </a:ext>
            </a:extLst>
          </p:cNvPr>
          <p:cNvSpPr>
            <a:spLocks/>
          </p:cNvSpPr>
          <p:nvPr/>
        </p:nvSpPr>
        <p:spPr bwMode="auto">
          <a:xfrm>
            <a:off x="3468785" y="3310847"/>
            <a:ext cx="5159602" cy="1998662"/>
          </a:xfrm>
          <a:custGeom>
            <a:avLst/>
            <a:gdLst>
              <a:gd name="T0" fmla="*/ 0 w 5037667"/>
              <a:gd name="T1" fmla="*/ 2002369 h 1998133"/>
              <a:gd name="T2" fmla="*/ 473734 w 5037667"/>
              <a:gd name="T3" fmla="*/ 1993884 h 1998133"/>
              <a:gd name="T4" fmla="*/ 630834 w 5037667"/>
              <a:gd name="T5" fmla="*/ 1728282 h 1998133"/>
              <a:gd name="T6" fmla="*/ 1725750 w 5037667"/>
              <a:gd name="T7" fmla="*/ 1730862 h 1998133"/>
              <a:gd name="T8" fmla="*/ 1903403 w 5037667"/>
              <a:gd name="T9" fmla="*/ 1298146 h 1998133"/>
              <a:gd name="T10" fmla="*/ 2452089 w 5037667"/>
              <a:gd name="T11" fmla="*/ 903973 h 1998133"/>
              <a:gd name="T12" fmla="*/ 2777013 w 5037667"/>
              <a:gd name="T13" fmla="*/ 693673 h 1998133"/>
              <a:gd name="T14" fmla="*/ 3217084 w 5037667"/>
              <a:gd name="T15" fmla="*/ 458575 h 1998133"/>
              <a:gd name="T16" fmla="*/ 3637609 w 5037667"/>
              <a:gd name="T17" fmla="*/ 246053 h 1998133"/>
              <a:gd name="T18" fmla="*/ 3798346 w 5037667"/>
              <a:gd name="T19" fmla="*/ 246053 h 1998133"/>
              <a:gd name="T20" fmla="*/ 4060590 w 5037667"/>
              <a:gd name="T21" fmla="*/ 16965 h 1998133"/>
              <a:gd name="T22" fmla="*/ 5033437 w 5037667"/>
              <a:gd name="T23" fmla="*/ 0 h 1998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037667"/>
              <a:gd name="T37" fmla="*/ 0 h 1998133"/>
              <a:gd name="T38" fmla="*/ 5037667 w 5037667"/>
              <a:gd name="T39" fmla="*/ 1998133 h 1998133"/>
              <a:gd name="connsiteX0" fmla="*/ 0 w 5037667"/>
              <a:gd name="connsiteY0" fmla="*/ 1998133 h 1998133"/>
              <a:gd name="connsiteX1" fmla="*/ 474134 w 5037667"/>
              <a:gd name="connsiteY1" fmla="*/ 1989666 h 1998133"/>
              <a:gd name="connsiteX2" fmla="*/ 631362 w 5037667"/>
              <a:gd name="connsiteY2" fmla="*/ 1724626 h 1998133"/>
              <a:gd name="connsiteX3" fmla="*/ 1727200 w 5037667"/>
              <a:gd name="connsiteY3" fmla="*/ 1727200 h 1998133"/>
              <a:gd name="connsiteX4" fmla="*/ 1970322 w 5037667"/>
              <a:gd name="connsiteY4" fmla="*/ 1295400 h 1998133"/>
              <a:gd name="connsiteX5" fmla="*/ 2454152 w 5037667"/>
              <a:gd name="connsiteY5" fmla="*/ 902061 h 1998133"/>
              <a:gd name="connsiteX6" fmla="*/ 2779349 w 5037667"/>
              <a:gd name="connsiteY6" fmla="*/ 692205 h 1998133"/>
              <a:gd name="connsiteX7" fmla="*/ 3219789 w 5037667"/>
              <a:gd name="connsiteY7" fmla="*/ 457607 h 1998133"/>
              <a:gd name="connsiteX8" fmla="*/ 3640667 w 5037667"/>
              <a:gd name="connsiteY8" fmla="*/ 245533 h 1998133"/>
              <a:gd name="connsiteX9" fmla="*/ 3801534 w 5037667"/>
              <a:gd name="connsiteY9" fmla="*/ 245533 h 1998133"/>
              <a:gd name="connsiteX10" fmla="*/ 4064000 w 5037667"/>
              <a:gd name="connsiteY10" fmla="*/ 16933 h 1998133"/>
              <a:gd name="connsiteX11" fmla="*/ 5037667 w 5037667"/>
              <a:gd name="connsiteY11" fmla="*/ 0 h 1998133"/>
              <a:gd name="connsiteX0" fmla="*/ 0 w 5037667"/>
              <a:gd name="connsiteY0" fmla="*/ 1998133 h 1998133"/>
              <a:gd name="connsiteX1" fmla="*/ 474134 w 5037667"/>
              <a:gd name="connsiteY1" fmla="*/ 1989666 h 1998133"/>
              <a:gd name="connsiteX2" fmla="*/ 631362 w 5037667"/>
              <a:gd name="connsiteY2" fmla="*/ 1724626 h 1998133"/>
              <a:gd name="connsiteX3" fmla="*/ 1776191 w 5037667"/>
              <a:gd name="connsiteY3" fmla="*/ 1727200 h 1998133"/>
              <a:gd name="connsiteX4" fmla="*/ 1970322 w 5037667"/>
              <a:gd name="connsiteY4" fmla="*/ 1295400 h 1998133"/>
              <a:gd name="connsiteX5" fmla="*/ 2454152 w 5037667"/>
              <a:gd name="connsiteY5" fmla="*/ 902061 h 1998133"/>
              <a:gd name="connsiteX6" fmla="*/ 2779349 w 5037667"/>
              <a:gd name="connsiteY6" fmla="*/ 692205 h 1998133"/>
              <a:gd name="connsiteX7" fmla="*/ 3219789 w 5037667"/>
              <a:gd name="connsiteY7" fmla="*/ 457607 h 1998133"/>
              <a:gd name="connsiteX8" fmla="*/ 3640667 w 5037667"/>
              <a:gd name="connsiteY8" fmla="*/ 245533 h 1998133"/>
              <a:gd name="connsiteX9" fmla="*/ 3801534 w 5037667"/>
              <a:gd name="connsiteY9" fmla="*/ 245533 h 1998133"/>
              <a:gd name="connsiteX10" fmla="*/ 4064000 w 5037667"/>
              <a:gd name="connsiteY10" fmla="*/ 16933 h 1998133"/>
              <a:gd name="connsiteX11" fmla="*/ 5037667 w 5037667"/>
              <a:gd name="connsiteY11" fmla="*/ 0 h 1998133"/>
              <a:gd name="connsiteX0" fmla="*/ 0 w 5037667"/>
              <a:gd name="connsiteY0" fmla="*/ 1998133 h 1998133"/>
              <a:gd name="connsiteX1" fmla="*/ 229180 w 5037667"/>
              <a:gd name="connsiteY1" fmla="*/ 1981503 h 1998133"/>
              <a:gd name="connsiteX2" fmla="*/ 631362 w 5037667"/>
              <a:gd name="connsiteY2" fmla="*/ 1724626 h 1998133"/>
              <a:gd name="connsiteX3" fmla="*/ 1776191 w 5037667"/>
              <a:gd name="connsiteY3" fmla="*/ 1727200 h 1998133"/>
              <a:gd name="connsiteX4" fmla="*/ 1970322 w 5037667"/>
              <a:gd name="connsiteY4" fmla="*/ 1295400 h 1998133"/>
              <a:gd name="connsiteX5" fmla="*/ 2454152 w 5037667"/>
              <a:gd name="connsiteY5" fmla="*/ 902061 h 1998133"/>
              <a:gd name="connsiteX6" fmla="*/ 2779349 w 5037667"/>
              <a:gd name="connsiteY6" fmla="*/ 692205 h 1998133"/>
              <a:gd name="connsiteX7" fmla="*/ 3219789 w 5037667"/>
              <a:gd name="connsiteY7" fmla="*/ 457607 h 1998133"/>
              <a:gd name="connsiteX8" fmla="*/ 3640667 w 5037667"/>
              <a:gd name="connsiteY8" fmla="*/ 245533 h 1998133"/>
              <a:gd name="connsiteX9" fmla="*/ 3801534 w 5037667"/>
              <a:gd name="connsiteY9" fmla="*/ 245533 h 1998133"/>
              <a:gd name="connsiteX10" fmla="*/ 4064000 w 5037667"/>
              <a:gd name="connsiteY10" fmla="*/ 16933 h 1998133"/>
              <a:gd name="connsiteX11" fmla="*/ 5037667 w 5037667"/>
              <a:gd name="connsiteY11" fmla="*/ 0 h 1998133"/>
              <a:gd name="connsiteX0" fmla="*/ 0 w 5037667"/>
              <a:gd name="connsiteY0" fmla="*/ 1998133 h 1998133"/>
              <a:gd name="connsiteX1" fmla="*/ 229180 w 5037667"/>
              <a:gd name="connsiteY1" fmla="*/ 1981503 h 1998133"/>
              <a:gd name="connsiteX2" fmla="*/ 410903 w 5037667"/>
              <a:gd name="connsiteY2" fmla="*/ 1691978 h 1998133"/>
              <a:gd name="connsiteX3" fmla="*/ 1776191 w 5037667"/>
              <a:gd name="connsiteY3" fmla="*/ 1727200 h 1998133"/>
              <a:gd name="connsiteX4" fmla="*/ 1970322 w 5037667"/>
              <a:gd name="connsiteY4" fmla="*/ 1295400 h 1998133"/>
              <a:gd name="connsiteX5" fmla="*/ 2454152 w 5037667"/>
              <a:gd name="connsiteY5" fmla="*/ 902061 h 1998133"/>
              <a:gd name="connsiteX6" fmla="*/ 2779349 w 5037667"/>
              <a:gd name="connsiteY6" fmla="*/ 692205 h 1998133"/>
              <a:gd name="connsiteX7" fmla="*/ 3219789 w 5037667"/>
              <a:gd name="connsiteY7" fmla="*/ 457607 h 1998133"/>
              <a:gd name="connsiteX8" fmla="*/ 3640667 w 5037667"/>
              <a:gd name="connsiteY8" fmla="*/ 245533 h 1998133"/>
              <a:gd name="connsiteX9" fmla="*/ 3801534 w 5037667"/>
              <a:gd name="connsiteY9" fmla="*/ 245533 h 1998133"/>
              <a:gd name="connsiteX10" fmla="*/ 4064000 w 5037667"/>
              <a:gd name="connsiteY10" fmla="*/ 16933 h 1998133"/>
              <a:gd name="connsiteX11" fmla="*/ 5037667 w 5037667"/>
              <a:gd name="connsiteY11" fmla="*/ 0 h 1998133"/>
              <a:gd name="connsiteX0" fmla="*/ 0 w 5160145"/>
              <a:gd name="connsiteY0" fmla="*/ 1998133 h 1998133"/>
              <a:gd name="connsiteX1" fmla="*/ 351658 w 5160145"/>
              <a:gd name="connsiteY1" fmla="*/ 1981503 h 1998133"/>
              <a:gd name="connsiteX2" fmla="*/ 533381 w 5160145"/>
              <a:gd name="connsiteY2" fmla="*/ 1691978 h 1998133"/>
              <a:gd name="connsiteX3" fmla="*/ 1898669 w 5160145"/>
              <a:gd name="connsiteY3" fmla="*/ 1727200 h 1998133"/>
              <a:gd name="connsiteX4" fmla="*/ 2092800 w 5160145"/>
              <a:gd name="connsiteY4" fmla="*/ 1295400 h 1998133"/>
              <a:gd name="connsiteX5" fmla="*/ 2576630 w 5160145"/>
              <a:gd name="connsiteY5" fmla="*/ 902061 h 1998133"/>
              <a:gd name="connsiteX6" fmla="*/ 2901827 w 5160145"/>
              <a:gd name="connsiteY6" fmla="*/ 692205 h 1998133"/>
              <a:gd name="connsiteX7" fmla="*/ 3342267 w 5160145"/>
              <a:gd name="connsiteY7" fmla="*/ 457607 h 1998133"/>
              <a:gd name="connsiteX8" fmla="*/ 3763145 w 5160145"/>
              <a:gd name="connsiteY8" fmla="*/ 245533 h 1998133"/>
              <a:gd name="connsiteX9" fmla="*/ 3924012 w 5160145"/>
              <a:gd name="connsiteY9" fmla="*/ 245533 h 1998133"/>
              <a:gd name="connsiteX10" fmla="*/ 4186478 w 5160145"/>
              <a:gd name="connsiteY10" fmla="*/ 16933 h 1998133"/>
              <a:gd name="connsiteX11" fmla="*/ 5160145 w 5160145"/>
              <a:gd name="connsiteY11" fmla="*/ 0 h 1998133"/>
              <a:gd name="connsiteX0" fmla="*/ 0 w 5160145"/>
              <a:gd name="connsiteY0" fmla="*/ 1998133 h 1998133"/>
              <a:gd name="connsiteX1" fmla="*/ 351658 w 5160145"/>
              <a:gd name="connsiteY1" fmla="*/ 1981503 h 1998133"/>
              <a:gd name="connsiteX2" fmla="*/ 484390 w 5160145"/>
              <a:gd name="connsiteY2" fmla="*/ 1724626 h 1998133"/>
              <a:gd name="connsiteX3" fmla="*/ 1898669 w 5160145"/>
              <a:gd name="connsiteY3" fmla="*/ 1727200 h 1998133"/>
              <a:gd name="connsiteX4" fmla="*/ 2092800 w 5160145"/>
              <a:gd name="connsiteY4" fmla="*/ 1295400 h 1998133"/>
              <a:gd name="connsiteX5" fmla="*/ 2576630 w 5160145"/>
              <a:gd name="connsiteY5" fmla="*/ 902061 h 1998133"/>
              <a:gd name="connsiteX6" fmla="*/ 2901827 w 5160145"/>
              <a:gd name="connsiteY6" fmla="*/ 692205 h 1998133"/>
              <a:gd name="connsiteX7" fmla="*/ 3342267 w 5160145"/>
              <a:gd name="connsiteY7" fmla="*/ 457607 h 1998133"/>
              <a:gd name="connsiteX8" fmla="*/ 3763145 w 5160145"/>
              <a:gd name="connsiteY8" fmla="*/ 245533 h 1998133"/>
              <a:gd name="connsiteX9" fmla="*/ 3924012 w 5160145"/>
              <a:gd name="connsiteY9" fmla="*/ 245533 h 1998133"/>
              <a:gd name="connsiteX10" fmla="*/ 4186478 w 5160145"/>
              <a:gd name="connsiteY10" fmla="*/ 16933 h 1998133"/>
              <a:gd name="connsiteX11" fmla="*/ 5160145 w 5160145"/>
              <a:gd name="connsiteY11" fmla="*/ 0 h 1998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60145" h="1998133">
                <a:moveTo>
                  <a:pt x="0" y="1998133"/>
                </a:moveTo>
                <a:lnTo>
                  <a:pt x="351658" y="1981503"/>
                </a:lnTo>
                <a:lnTo>
                  <a:pt x="484390" y="1724626"/>
                </a:lnTo>
                <a:lnTo>
                  <a:pt x="1898669" y="1727200"/>
                </a:lnTo>
                <a:lnTo>
                  <a:pt x="2092800" y="1295400"/>
                </a:lnTo>
                <a:lnTo>
                  <a:pt x="2576630" y="902061"/>
                </a:lnTo>
                <a:lnTo>
                  <a:pt x="2901827" y="692205"/>
                </a:lnTo>
                <a:lnTo>
                  <a:pt x="3342267" y="457607"/>
                </a:lnTo>
                <a:lnTo>
                  <a:pt x="3763145" y="245533"/>
                </a:lnTo>
                <a:lnTo>
                  <a:pt x="3924012" y="245533"/>
                </a:lnTo>
                <a:lnTo>
                  <a:pt x="4186478" y="16933"/>
                </a:lnTo>
                <a:lnTo>
                  <a:pt x="5160145" y="0"/>
                </a:lnTo>
              </a:path>
            </a:pathLst>
          </a:custGeom>
          <a:noFill/>
          <a:ln w="28575" cap="flat" cmpd="sng" algn="ctr">
            <a:solidFill>
              <a:srgbClr val="00B05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a:p>
        </p:txBody>
      </p:sp>
      <p:sp>
        <p:nvSpPr>
          <p:cNvPr id="19" name="Slide Number Placeholder 1">
            <a:extLst>
              <a:ext uri="{FF2B5EF4-FFF2-40B4-BE49-F238E27FC236}">
                <a16:creationId xmlns:a16="http://schemas.microsoft.com/office/drawing/2014/main" id="{3A925BA6-57C4-46A7-808F-0AFA35D646F6}"/>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32</a:t>
            </a:fld>
            <a:endParaRPr lang="en-US" altLang="en-US"/>
          </a:p>
        </p:txBody>
      </p:sp>
      <p:sp>
        <p:nvSpPr>
          <p:cNvPr id="2" name="Diamond 18">
            <a:extLst>
              <a:ext uri="{FF2B5EF4-FFF2-40B4-BE49-F238E27FC236}">
                <a16:creationId xmlns:a16="http://schemas.microsoft.com/office/drawing/2014/main" id="{A159525F-AD4E-3F7F-5705-FD9123B1AAF4}"/>
              </a:ext>
            </a:extLst>
          </p:cNvPr>
          <p:cNvSpPr>
            <a:spLocks/>
          </p:cNvSpPr>
          <p:nvPr/>
        </p:nvSpPr>
        <p:spPr bwMode="auto">
          <a:xfrm>
            <a:off x="8785672" y="3081338"/>
            <a:ext cx="92075" cy="77787"/>
          </a:xfrm>
          <a:prstGeom prst="diamond">
            <a:avLst/>
          </a:prstGeom>
          <a:solidFill>
            <a:srgbClr val="FF0000"/>
          </a:solidFill>
          <a:ln w="9525" algn="ctr">
            <a:solidFill>
              <a:srgbClr val="FF0000"/>
            </a:solidFill>
            <a:round/>
            <a:headEnd/>
            <a:tailEnd/>
          </a:ln>
        </p:spPr>
        <p:txBody>
          <a:bodyPr wrap="non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sp>
        <p:nvSpPr>
          <p:cNvPr id="3" name="Diamond 24">
            <a:extLst>
              <a:ext uri="{FF2B5EF4-FFF2-40B4-BE49-F238E27FC236}">
                <a16:creationId xmlns:a16="http://schemas.microsoft.com/office/drawing/2014/main" id="{314C942B-C720-B5F5-C7C0-B956B26EB496}"/>
              </a:ext>
            </a:extLst>
          </p:cNvPr>
          <p:cNvSpPr>
            <a:spLocks/>
          </p:cNvSpPr>
          <p:nvPr/>
        </p:nvSpPr>
        <p:spPr bwMode="auto">
          <a:xfrm>
            <a:off x="9109522" y="2763838"/>
            <a:ext cx="92075" cy="77787"/>
          </a:xfrm>
          <a:prstGeom prst="diamond">
            <a:avLst/>
          </a:prstGeom>
          <a:solidFill>
            <a:srgbClr val="FF0000"/>
          </a:solidFill>
          <a:ln w="9525" algn="ctr">
            <a:solidFill>
              <a:srgbClr val="FF0000"/>
            </a:solidFill>
            <a:round/>
            <a:headEnd/>
            <a:tailEnd/>
          </a:ln>
        </p:spPr>
        <p:txBody>
          <a:bodyPr wrap="non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sp>
        <p:nvSpPr>
          <p:cNvPr id="4" name="Freeform 28">
            <a:extLst>
              <a:ext uri="{FF2B5EF4-FFF2-40B4-BE49-F238E27FC236}">
                <a16:creationId xmlns:a16="http://schemas.microsoft.com/office/drawing/2014/main" id="{BC5A6CFB-04F3-5B0F-9892-0259F022C8B5}"/>
              </a:ext>
            </a:extLst>
          </p:cNvPr>
          <p:cNvSpPr>
            <a:spLocks/>
          </p:cNvSpPr>
          <p:nvPr/>
        </p:nvSpPr>
        <p:spPr bwMode="auto">
          <a:xfrm>
            <a:off x="8539836" y="2633021"/>
            <a:ext cx="804862" cy="685800"/>
          </a:xfrm>
          <a:custGeom>
            <a:avLst/>
            <a:gdLst>
              <a:gd name="T0" fmla="*/ 0 w 804333"/>
              <a:gd name="T1" fmla="*/ 685800 h 685800"/>
              <a:gd name="T2" fmla="*/ 128682 w 804333"/>
              <a:gd name="T3" fmla="*/ 668867 h 685800"/>
              <a:gd name="T4" fmla="*/ 814979 w 804333"/>
              <a:gd name="T5" fmla="*/ 0 h 685800"/>
              <a:gd name="T6" fmla="*/ 0 60000 65536"/>
              <a:gd name="T7" fmla="*/ 0 60000 65536"/>
              <a:gd name="T8" fmla="*/ 0 60000 65536"/>
              <a:gd name="T9" fmla="*/ 0 w 804333"/>
              <a:gd name="T10" fmla="*/ 0 h 685800"/>
              <a:gd name="T11" fmla="*/ 804333 w 804333"/>
              <a:gd name="T12" fmla="*/ 685800 h 685800"/>
            </a:gdLst>
            <a:ahLst/>
            <a:cxnLst>
              <a:cxn ang="T6">
                <a:pos x="T0" y="T1"/>
              </a:cxn>
              <a:cxn ang="T7">
                <a:pos x="T2" y="T3"/>
              </a:cxn>
              <a:cxn ang="T8">
                <a:pos x="T4" y="T5"/>
              </a:cxn>
            </a:cxnLst>
            <a:rect l="T9" t="T10" r="T11" b="T12"/>
            <a:pathLst>
              <a:path w="804333" h="685800">
                <a:moveTo>
                  <a:pt x="0" y="685800"/>
                </a:moveTo>
                <a:lnTo>
                  <a:pt x="127000" y="668867"/>
                </a:lnTo>
                <a:lnTo>
                  <a:pt x="804333" y="0"/>
                </a:lnTo>
              </a:path>
            </a:pathLst>
          </a:custGeom>
          <a:noFill/>
          <a:ln w="28575" cap="flat" cmpd="sng" algn="ctr">
            <a:solidFill>
              <a:srgbClr val="00B05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a:p>
        </p:txBody>
      </p:sp>
      <p:sp>
        <p:nvSpPr>
          <p:cNvPr id="5" name="Text Box 10">
            <a:extLst>
              <a:ext uri="{FF2B5EF4-FFF2-40B4-BE49-F238E27FC236}">
                <a16:creationId xmlns:a16="http://schemas.microsoft.com/office/drawing/2014/main" id="{96DF7566-E42F-B630-67B0-720714FC3741}"/>
              </a:ext>
            </a:extLst>
          </p:cNvPr>
          <p:cNvSpPr txBox="1">
            <a:spLocks noChangeArrowheads="1"/>
          </p:cNvSpPr>
          <p:nvPr/>
        </p:nvSpPr>
        <p:spPr bwMode="auto">
          <a:xfrm>
            <a:off x="8718188" y="2008188"/>
            <a:ext cx="31248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200</a:t>
            </a:r>
          </a:p>
        </p:txBody>
      </p:sp>
      <p:sp>
        <p:nvSpPr>
          <p:cNvPr id="9" name="Text Box 10">
            <a:extLst>
              <a:ext uri="{FF2B5EF4-FFF2-40B4-BE49-F238E27FC236}">
                <a16:creationId xmlns:a16="http://schemas.microsoft.com/office/drawing/2014/main" id="{154EBCA6-495F-1797-D1A9-C8FF2B927376}"/>
              </a:ext>
            </a:extLst>
          </p:cNvPr>
          <p:cNvSpPr txBox="1">
            <a:spLocks noChangeArrowheads="1"/>
          </p:cNvSpPr>
          <p:nvPr/>
        </p:nvSpPr>
        <p:spPr bwMode="auto">
          <a:xfrm>
            <a:off x="9030925" y="2008188"/>
            <a:ext cx="31209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500</a:t>
            </a:r>
          </a:p>
        </p:txBody>
      </p:sp>
      <p:grpSp>
        <p:nvGrpSpPr>
          <p:cNvPr id="10" name="Group 8">
            <a:extLst>
              <a:ext uri="{FF2B5EF4-FFF2-40B4-BE49-F238E27FC236}">
                <a16:creationId xmlns:a16="http://schemas.microsoft.com/office/drawing/2014/main" id="{1417AA45-2961-A309-FF66-6194418632E1}"/>
              </a:ext>
            </a:extLst>
          </p:cNvPr>
          <p:cNvGrpSpPr>
            <a:grpSpLocks/>
          </p:cNvGrpSpPr>
          <p:nvPr/>
        </p:nvGrpSpPr>
        <p:grpSpPr bwMode="auto">
          <a:xfrm>
            <a:off x="3398475" y="2008188"/>
            <a:ext cx="5276850" cy="223837"/>
            <a:chOff x="1672" y="1500"/>
            <a:chExt cx="3324" cy="141"/>
          </a:xfrm>
        </p:grpSpPr>
        <p:sp>
          <p:nvSpPr>
            <p:cNvPr id="11" name="Text Box 9">
              <a:extLst>
                <a:ext uri="{FF2B5EF4-FFF2-40B4-BE49-F238E27FC236}">
                  <a16:creationId xmlns:a16="http://schemas.microsoft.com/office/drawing/2014/main" id="{32E89162-DC9C-3386-6165-9FA78B397A45}"/>
                </a:ext>
              </a:extLst>
            </p:cNvPr>
            <p:cNvSpPr txBox="1">
              <a:spLocks noChangeArrowheads="1"/>
            </p:cNvSpPr>
            <p:nvPr/>
          </p:nvSpPr>
          <p:spPr bwMode="auto">
            <a:xfrm>
              <a:off x="4384" y="1503"/>
              <a:ext cx="10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rPr>
                <a:t>20</a:t>
              </a:r>
            </a:p>
          </p:txBody>
        </p:sp>
        <p:sp>
          <p:nvSpPr>
            <p:cNvPr id="12" name="Text Box 10">
              <a:extLst>
                <a:ext uri="{FF2B5EF4-FFF2-40B4-BE49-F238E27FC236}">
                  <a16:creationId xmlns:a16="http://schemas.microsoft.com/office/drawing/2014/main" id="{7364D6E6-0FF2-3EDF-E20E-509DE7E07103}"/>
                </a:ext>
              </a:extLst>
            </p:cNvPr>
            <p:cNvSpPr txBox="1">
              <a:spLocks noChangeArrowheads="1"/>
            </p:cNvSpPr>
            <p:nvPr/>
          </p:nvSpPr>
          <p:spPr bwMode="auto">
            <a:xfrm>
              <a:off x="4828" y="1500"/>
              <a:ext cx="16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rPr>
                <a:t>100</a:t>
              </a:r>
            </a:p>
          </p:txBody>
        </p:sp>
        <p:sp>
          <p:nvSpPr>
            <p:cNvPr id="13" name="Text Box 11">
              <a:extLst>
                <a:ext uri="{FF2B5EF4-FFF2-40B4-BE49-F238E27FC236}">
                  <a16:creationId xmlns:a16="http://schemas.microsoft.com/office/drawing/2014/main" id="{E7597132-AE1B-8149-3AD0-31FE0B2CE234}"/>
                </a:ext>
              </a:extLst>
            </p:cNvPr>
            <p:cNvSpPr txBox="1">
              <a:spLocks noChangeArrowheads="1"/>
            </p:cNvSpPr>
            <p:nvPr/>
          </p:nvSpPr>
          <p:spPr bwMode="auto">
            <a:xfrm>
              <a:off x="4129" y="1505"/>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a:t>
              </a:r>
            </a:p>
          </p:txBody>
        </p:sp>
        <p:sp>
          <p:nvSpPr>
            <p:cNvPr id="14" name="Text Box 12">
              <a:extLst>
                <a:ext uri="{FF2B5EF4-FFF2-40B4-BE49-F238E27FC236}">
                  <a16:creationId xmlns:a16="http://schemas.microsoft.com/office/drawing/2014/main" id="{C01CBE68-54FB-FA84-C3D1-EDE9D37D061B}"/>
                </a:ext>
              </a:extLst>
            </p:cNvPr>
            <p:cNvSpPr txBox="1">
              <a:spLocks noChangeArrowheads="1"/>
            </p:cNvSpPr>
            <p:nvPr/>
          </p:nvSpPr>
          <p:spPr bwMode="auto">
            <a:xfrm>
              <a:off x="3823"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 5</a:t>
              </a:r>
            </a:p>
          </p:txBody>
        </p:sp>
        <p:sp>
          <p:nvSpPr>
            <p:cNvPr id="15" name="Text Box 13">
              <a:extLst>
                <a:ext uri="{FF2B5EF4-FFF2-40B4-BE49-F238E27FC236}">
                  <a16:creationId xmlns:a16="http://schemas.microsoft.com/office/drawing/2014/main" id="{F29A4711-8744-6CD0-878C-50CA5C88C2A6}"/>
                </a:ext>
              </a:extLst>
            </p:cNvPr>
            <p:cNvSpPr txBox="1">
              <a:spLocks noChangeArrowheads="1"/>
            </p:cNvSpPr>
            <p:nvPr/>
          </p:nvSpPr>
          <p:spPr bwMode="auto">
            <a:xfrm>
              <a:off x="3271" y="1503"/>
              <a:ext cx="10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rPr>
                <a:t>2</a:t>
              </a:r>
            </a:p>
          </p:txBody>
        </p:sp>
        <p:sp>
          <p:nvSpPr>
            <p:cNvPr id="16" name="Text Box 14">
              <a:extLst>
                <a:ext uri="{FF2B5EF4-FFF2-40B4-BE49-F238E27FC236}">
                  <a16:creationId xmlns:a16="http://schemas.microsoft.com/office/drawing/2014/main" id="{8F63B867-0710-02C6-D51B-E2EC0312E542}"/>
                </a:ext>
              </a:extLst>
            </p:cNvPr>
            <p:cNvSpPr txBox="1">
              <a:spLocks noChangeArrowheads="1"/>
            </p:cNvSpPr>
            <p:nvPr/>
          </p:nvSpPr>
          <p:spPr bwMode="auto">
            <a:xfrm>
              <a:off x="1672" y="1500"/>
              <a:ext cx="18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1.01</a:t>
              </a:r>
            </a:p>
          </p:txBody>
        </p:sp>
        <p:sp>
          <p:nvSpPr>
            <p:cNvPr id="27" name="Text Box 15">
              <a:extLst>
                <a:ext uri="{FF2B5EF4-FFF2-40B4-BE49-F238E27FC236}">
                  <a16:creationId xmlns:a16="http://schemas.microsoft.com/office/drawing/2014/main" id="{4CF2074D-FE36-4575-669D-2DBA5813056B}"/>
                </a:ext>
              </a:extLst>
            </p:cNvPr>
            <p:cNvSpPr txBox="1">
              <a:spLocks noChangeArrowheads="1"/>
            </p:cNvSpPr>
            <p:nvPr/>
          </p:nvSpPr>
          <p:spPr bwMode="auto">
            <a:xfrm>
              <a:off x="2063" y="1501"/>
              <a:ext cx="101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Return Period</a:t>
              </a:r>
            </a:p>
          </p:txBody>
        </p:sp>
      </p:grpSp>
      <p:cxnSp>
        <p:nvCxnSpPr>
          <p:cNvPr id="7" name="Straight Arrow Connector 6">
            <a:extLst>
              <a:ext uri="{FF2B5EF4-FFF2-40B4-BE49-F238E27FC236}">
                <a16:creationId xmlns:a16="http://schemas.microsoft.com/office/drawing/2014/main" id="{2BF40C55-E963-F58B-17E0-5F8755F0F599}"/>
              </a:ext>
            </a:extLst>
          </p:cNvPr>
          <p:cNvCxnSpPr/>
          <p:nvPr/>
        </p:nvCxnSpPr>
        <p:spPr bwMode="auto">
          <a:xfrm>
            <a:off x="5978486" y="5040351"/>
            <a:ext cx="1048215" cy="0"/>
          </a:xfrm>
          <a:prstGeom prst="straightConnector1">
            <a:avLst/>
          </a:prstGeom>
          <a:noFill/>
          <a:ln w="28575" cap="flat" cmpd="sng" algn="ctr">
            <a:solidFill>
              <a:schemeClr val="bg1"/>
            </a:solidFill>
            <a:prstDash val="solid"/>
            <a:round/>
            <a:headEnd type="none" w="med" len="med"/>
            <a:tailEnd type="arrow" w="med" len="med"/>
          </a:ln>
          <a:effectLst/>
        </p:spPr>
      </p:cxnSp>
      <p:sp>
        <p:nvSpPr>
          <p:cNvPr id="8" name="TextBox 7">
            <a:extLst>
              <a:ext uri="{FF2B5EF4-FFF2-40B4-BE49-F238E27FC236}">
                <a16:creationId xmlns:a16="http://schemas.microsoft.com/office/drawing/2014/main" id="{55ACF130-DCFA-D4E0-42BF-68181CA1DC56}"/>
              </a:ext>
            </a:extLst>
          </p:cNvPr>
          <p:cNvSpPr txBox="1"/>
          <p:nvPr/>
        </p:nvSpPr>
        <p:spPr>
          <a:xfrm>
            <a:off x="7050912" y="4832602"/>
            <a:ext cx="2038764" cy="415498"/>
          </a:xfrm>
          <a:prstGeom prst="rect">
            <a:avLst/>
          </a:prstGeom>
          <a:solidFill>
            <a:schemeClr val="tx1"/>
          </a:solidFill>
        </p:spPr>
        <p:txBody>
          <a:bodyPr wrap="square" rtlCol="0">
            <a:spAutoFit/>
          </a:bodyPr>
          <a:lstStyle/>
          <a:p>
            <a:r>
              <a:rPr lang="en-US" dirty="0">
                <a:solidFill>
                  <a:schemeClr val="bg1"/>
                </a:solidFill>
                <a:latin typeface="Ink Free" panose="03080402000500000000" pitchFamily="66" charset="0"/>
              </a:rPr>
              <a:t>max hydropower</a:t>
            </a:r>
          </a:p>
        </p:txBody>
      </p:sp>
      <p:cxnSp>
        <p:nvCxnSpPr>
          <p:cNvPr id="18" name="Straight Arrow Connector 17">
            <a:extLst>
              <a:ext uri="{FF2B5EF4-FFF2-40B4-BE49-F238E27FC236}">
                <a16:creationId xmlns:a16="http://schemas.microsoft.com/office/drawing/2014/main" id="{FD0112DE-51F3-C557-447E-31601FE474C7}"/>
              </a:ext>
            </a:extLst>
          </p:cNvPr>
          <p:cNvCxnSpPr/>
          <p:nvPr/>
        </p:nvCxnSpPr>
        <p:spPr bwMode="auto">
          <a:xfrm>
            <a:off x="8762573" y="3326780"/>
            <a:ext cx="1048215" cy="0"/>
          </a:xfrm>
          <a:prstGeom prst="straightConnector1">
            <a:avLst/>
          </a:prstGeom>
          <a:noFill/>
          <a:ln w="28575" cap="flat" cmpd="sng" algn="ctr">
            <a:solidFill>
              <a:schemeClr val="bg1"/>
            </a:solidFill>
            <a:prstDash val="solid"/>
            <a:round/>
            <a:headEnd type="none" w="med" len="med"/>
            <a:tailEnd type="arrow" w="med" len="med"/>
          </a:ln>
          <a:effectLst/>
        </p:spPr>
      </p:cxnSp>
      <p:sp>
        <p:nvSpPr>
          <p:cNvPr id="20" name="TextBox 19">
            <a:extLst>
              <a:ext uri="{FF2B5EF4-FFF2-40B4-BE49-F238E27FC236}">
                <a16:creationId xmlns:a16="http://schemas.microsoft.com/office/drawing/2014/main" id="{F2F40BF4-1A4D-CA94-864F-B1955C0985D0}"/>
              </a:ext>
            </a:extLst>
          </p:cNvPr>
          <p:cNvSpPr txBox="1"/>
          <p:nvPr/>
        </p:nvSpPr>
        <p:spPr>
          <a:xfrm>
            <a:off x="9834999" y="3119031"/>
            <a:ext cx="2038764" cy="415498"/>
          </a:xfrm>
          <a:prstGeom prst="rect">
            <a:avLst/>
          </a:prstGeom>
          <a:solidFill>
            <a:schemeClr val="tx1"/>
          </a:solidFill>
        </p:spPr>
        <p:txBody>
          <a:bodyPr wrap="square" rtlCol="0">
            <a:spAutoFit/>
          </a:bodyPr>
          <a:lstStyle/>
          <a:p>
            <a:r>
              <a:rPr lang="en-US" dirty="0">
                <a:solidFill>
                  <a:schemeClr val="bg1"/>
                </a:solidFill>
                <a:latin typeface="Ink Free" panose="03080402000500000000" pitchFamily="66" charset="0"/>
              </a:rPr>
              <a:t>channel capacity</a:t>
            </a:r>
          </a:p>
        </p:txBody>
      </p:sp>
    </p:spTree>
    <p:extLst>
      <p:ext uri="{BB962C8B-B14F-4D97-AF65-F5344CB8AC3E}">
        <p14:creationId xmlns:p14="http://schemas.microsoft.com/office/powerpoint/2010/main" val="3025471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0F1165B1-4CA4-4602-B222-7F6BEA8CE3CC}" type="slidenum">
              <a:rPr lang="en-US" altLang="en-US" sz="1400">
                <a:latin typeface="Times New Roman" panose="02020603050405020304" pitchFamily="18" charset="0"/>
              </a:rPr>
              <a:pPr>
                <a:spcBef>
                  <a:spcPct val="0"/>
                </a:spcBef>
                <a:buFontTx/>
                <a:buNone/>
              </a:pPr>
              <a:t>33</a:t>
            </a:fld>
            <a:endParaRPr lang="en-US" altLang="en-US" sz="1400">
              <a:latin typeface="Times New Roman" panose="02020603050405020304" pitchFamily="18" charset="0"/>
            </a:endParaRPr>
          </a:p>
        </p:txBody>
      </p:sp>
      <p:sp>
        <p:nvSpPr>
          <p:cNvPr id="75778" name="Rectangle 2"/>
          <p:cNvSpPr>
            <a:spLocks noGrp="1" noChangeArrowheads="1"/>
          </p:cNvSpPr>
          <p:nvPr>
            <p:ph type="title"/>
          </p:nvPr>
        </p:nvSpPr>
        <p:spPr/>
        <p:txBody>
          <a:bodyPr/>
          <a:lstStyle/>
          <a:p>
            <a:pPr eaLnBrk="1" hangingPunct="1">
              <a:defRPr/>
            </a:pPr>
            <a:r>
              <a:rPr lang="en-US" dirty="0"/>
              <a:t>Topics</a:t>
            </a:r>
          </a:p>
        </p:txBody>
      </p:sp>
      <p:sp>
        <p:nvSpPr>
          <p:cNvPr id="75779" name="Rectangle 3"/>
          <p:cNvSpPr>
            <a:spLocks noGrp="1" noChangeArrowheads="1"/>
          </p:cNvSpPr>
          <p:nvPr>
            <p:ph type="body" idx="1"/>
          </p:nvPr>
        </p:nvSpPr>
        <p:spPr>
          <a:xfrm>
            <a:off x="1061634" y="1771336"/>
            <a:ext cx="10058400" cy="4154802"/>
          </a:xfrm>
        </p:spPr>
        <p:txBody>
          <a:bodyPr/>
          <a:lstStyle/>
          <a:p>
            <a:pPr eaLnBrk="1" hangingPunct="1">
              <a:spcBef>
                <a:spcPct val="40000"/>
              </a:spcBef>
              <a:defRPr/>
            </a:pPr>
            <a:r>
              <a:rPr lang="en-US" dirty="0"/>
              <a:t>Annual Extremes</a:t>
            </a:r>
          </a:p>
          <a:p>
            <a:pPr lvl="1" eaLnBrk="1" hangingPunct="1">
              <a:spcBef>
                <a:spcPts val="600"/>
              </a:spcBef>
              <a:defRPr/>
            </a:pPr>
            <a:r>
              <a:rPr lang="en-US" sz="2600" dirty="0"/>
              <a:t>annual maximums or minimums</a:t>
            </a:r>
          </a:p>
          <a:p>
            <a:pPr lvl="1" eaLnBrk="1" hangingPunct="1">
              <a:spcBef>
                <a:spcPts val="600"/>
              </a:spcBef>
              <a:defRPr/>
            </a:pPr>
            <a:r>
              <a:rPr lang="en-US" sz="2600" dirty="0" err="1"/>
              <a:t>UNregulated</a:t>
            </a:r>
            <a:r>
              <a:rPr lang="en-US" sz="2600" dirty="0"/>
              <a:t>, or regulated </a:t>
            </a:r>
          </a:p>
          <a:p>
            <a:pPr lvl="1" eaLnBrk="1" hangingPunct="1">
              <a:spcBef>
                <a:spcPts val="600"/>
              </a:spcBef>
              <a:defRPr/>
            </a:pPr>
            <a:r>
              <a:rPr lang="en-US" sz="2600" dirty="0"/>
              <a:t>instantaneous flows or </a:t>
            </a:r>
            <a:r>
              <a:rPr lang="en-US" sz="2600" dirty="0">
                <a:solidFill>
                  <a:srgbClr val="C00000"/>
                </a:solidFill>
              </a:rPr>
              <a:t>longer duration avg flow/volume</a:t>
            </a:r>
          </a:p>
          <a:p>
            <a:pPr eaLnBrk="1" hangingPunct="1">
              <a:spcBef>
                <a:spcPct val="40000"/>
              </a:spcBef>
              <a:defRPr/>
            </a:pPr>
            <a:r>
              <a:rPr lang="en-US" dirty="0"/>
              <a:t>Partial Duration (peaks over threshold, POT)</a:t>
            </a:r>
            <a:endParaRPr lang="en-US" dirty="0">
              <a:solidFill>
                <a:srgbClr val="000000"/>
              </a:solidFill>
            </a:endParaRPr>
          </a:p>
          <a:p>
            <a:pPr lvl="1" eaLnBrk="1" hangingPunct="1">
              <a:spcBef>
                <a:spcPts val="600"/>
              </a:spcBef>
              <a:defRPr/>
            </a:pPr>
            <a:r>
              <a:rPr lang="en-US" sz="2600" dirty="0">
                <a:solidFill>
                  <a:srgbClr val="000000"/>
                </a:solidFill>
              </a:rPr>
              <a:t>graphical (non-analytical)</a:t>
            </a:r>
            <a:endParaRPr lang="en-US" dirty="0"/>
          </a:p>
          <a:p>
            <a:pPr eaLnBrk="1" hangingPunct="1">
              <a:spcBef>
                <a:spcPct val="40000"/>
              </a:spcBef>
              <a:defRPr/>
            </a:pPr>
            <a:r>
              <a:rPr lang="en-US" dirty="0"/>
              <a:t>Daily flows or stages</a:t>
            </a:r>
          </a:p>
          <a:p>
            <a:pPr lvl="1" eaLnBrk="1" hangingPunct="1">
              <a:spcBef>
                <a:spcPts val="600"/>
              </a:spcBef>
              <a:defRPr/>
            </a:pPr>
            <a:r>
              <a:rPr lang="en-US" sz="2600" dirty="0"/>
              <a:t>Duration Curves</a:t>
            </a:r>
          </a:p>
          <a:p>
            <a:pPr lvl="1" eaLnBrk="1" hangingPunct="1">
              <a:spcBef>
                <a:spcPts val="600"/>
              </a:spcBef>
              <a:defRPr/>
            </a:pPr>
            <a:r>
              <a:rPr lang="en-US" sz="2600" dirty="0"/>
              <a:t>Summary Hydrographs</a:t>
            </a:r>
          </a:p>
        </p:txBody>
      </p:sp>
      <p:sp>
        <p:nvSpPr>
          <p:cNvPr id="14" name="Slide Number Placeholder 1">
            <a:extLst>
              <a:ext uri="{FF2B5EF4-FFF2-40B4-BE49-F238E27FC236}">
                <a16:creationId xmlns:a16="http://schemas.microsoft.com/office/drawing/2014/main" id="{BBE406EE-6620-41F7-9C1A-6C1D0FFBCFB1}"/>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33</a:t>
            </a:fld>
            <a:endParaRPr lang="en-US" altLang="en-US"/>
          </a:p>
        </p:txBody>
      </p:sp>
      <p:sp>
        <p:nvSpPr>
          <p:cNvPr id="9" name="Text Box 87">
            <a:extLst>
              <a:ext uri="{FF2B5EF4-FFF2-40B4-BE49-F238E27FC236}">
                <a16:creationId xmlns:a16="http://schemas.microsoft.com/office/drawing/2014/main" id="{7992CA8E-2BB7-4B07-A17E-292ED0FB43A0}"/>
              </a:ext>
            </a:extLst>
          </p:cNvPr>
          <p:cNvSpPr txBox="1">
            <a:spLocks noChangeArrowheads="1"/>
          </p:cNvSpPr>
          <p:nvPr/>
        </p:nvSpPr>
        <p:spPr bwMode="auto">
          <a:xfrm>
            <a:off x="9139377" y="408063"/>
            <a:ext cx="1851560"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Assumption</a:t>
            </a:r>
          </a:p>
        </p:txBody>
      </p:sp>
      <p:cxnSp>
        <p:nvCxnSpPr>
          <p:cNvPr id="3" name="Straight Arrow Connector 2">
            <a:extLst>
              <a:ext uri="{FF2B5EF4-FFF2-40B4-BE49-F238E27FC236}">
                <a16:creationId xmlns:a16="http://schemas.microsoft.com/office/drawing/2014/main" id="{56D0167F-BDAF-4CAE-9E29-A4E525498DCA}"/>
              </a:ext>
            </a:extLst>
          </p:cNvPr>
          <p:cNvCxnSpPr>
            <a:cxnSpLocks/>
            <a:stCxn id="9" idx="2"/>
          </p:cNvCxnSpPr>
          <p:nvPr/>
        </p:nvCxnSpPr>
        <p:spPr bwMode="auto">
          <a:xfrm>
            <a:off x="10065157" y="808173"/>
            <a:ext cx="0" cy="963163"/>
          </a:xfrm>
          <a:prstGeom prst="straightConnector1">
            <a:avLst/>
          </a:prstGeom>
          <a:noFill/>
          <a:ln w="19050" cap="flat" cmpd="sng" algn="ctr">
            <a:solidFill>
              <a:srgbClr val="0070C0"/>
            </a:solidFill>
            <a:prstDash val="solid"/>
            <a:round/>
            <a:headEnd type="none" w="med" len="med"/>
            <a:tailEnd type="arrow" w="lg" len="lg"/>
          </a:ln>
          <a:effectLst/>
        </p:spPr>
      </p:cxnSp>
      <p:sp>
        <p:nvSpPr>
          <p:cNvPr id="2" name="Text Box 87">
            <a:extLst>
              <a:ext uri="{FF2B5EF4-FFF2-40B4-BE49-F238E27FC236}">
                <a16:creationId xmlns:a16="http://schemas.microsoft.com/office/drawing/2014/main" id="{B8EA103D-3BC7-9DA8-F150-B3053567BFCA}"/>
              </a:ext>
            </a:extLst>
          </p:cNvPr>
          <p:cNvSpPr txBox="1">
            <a:spLocks noChangeArrowheads="1"/>
          </p:cNvSpPr>
          <p:nvPr/>
        </p:nvSpPr>
        <p:spPr bwMode="auto">
          <a:xfrm>
            <a:off x="6588809" y="5406574"/>
            <a:ext cx="4279253"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No independence - persistence</a:t>
            </a:r>
          </a:p>
        </p:txBody>
      </p:sp>
      <p:sp>
        <p:nvSpPr>
          <p:cNvPr id="4" name="Text Box 87">
            <a:extLst>
              <a:ext uri="{FF2B5EF4-FFF2-40B4-BE49-F238E27FC236}">
                <a16:creationId xmlns:a16="http://schemas.microsoft.com/office/drawing/2014/main" id="{FDDAC2C0-CF3E-DEB3-6381-6951F93F01AF}"/>
              </a:ext>
            </a:extLst>
          </p:cNvPr>
          <p:cNvSpPr txBox="1">
            <a:spLocks noChangeArrowheads="1"/>
          </p:cNvSpPr>
          <p:nvPr/>
        </p:nvSpPr>
        <p:spPr bwMode="auto">
          <a:xfrm>
            <a:off x="9075496" y="4341437"/>
            <a:ext cx="1792566"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independence</a:t>
            </a:r>
          </a:p>
        </p:txBody>
      </p:sp>
      <p:sp>
        <p:nvSpPr>
          <p:cNvPr id="5" name="Text Box 87">
            <a:extLst>
              <a:ext uri="{FF2B5EF4-FFF2-40B4-BE49-F238E27FC236}">
                <a16:creationId xmlns:a16="http://schemas.microsoft.com/office/drawing/2014/main" id="{789F718E-F661-6585-BE6D-0F92FFE6EF31}"/>
              </a:ext>
            </a:extLst>
          </p:cNvPr>
          <p:cNvSpPr txBox="1">
            <a:spLocks noChangeArrowheads="1"/>
          </p:cNvSpPr>
          <p:nvPr/>
        </p:nvSpPr>
        <p:spPr bwMode="auto">
          <a:xfrm>
            <a:off x="9016502" y="2669261"/>
            <a:ext cx="1851560"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independence</a:t>
            </a:r>
          </a:p>
        </p:txBody>
      </p:sp>
    </p:spTree>
    <p:extLst>
      <p:ext uri="{BB962C8B-B14F-4D97-AF65-F5344CB8AC3E}">
        <p14:creationId xmlns:p14="http://schemas.microsoft.com/office/powerpoint/2010/main" val="28318291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bg1"/>
                </a:solidFill>
                <a:latin typeface="Arial Narrow" panose="020B0606020202030204" pitchFamily="34" charset="0"/>
              </a:defRPr>
            </a:lvl1pPr>
            <a:lvl2pPr marL="742950" indent="-285750">
              <a:spcBef>
                <a:spcPct val="20000"/>
              </a:spcBef>
              <a:buChar char="–"/>
              <a:defRPr sz="28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a:spcBef>
                <a:spcPct val="0"/>
              </a:spcBef>
              <a:buFontTx/>
              <a:buNone/>
            </a:pPr>
            <a:fld id="{233F0843-E341-4B17-90A2-799A65153A43}" type="slidenum">
              <a:rPr lang="en-US" altLang="en-US" sz="1400">
                <a:solidFill>
                  <a:schemeClr val="tx1"/>
                </a:solidFill>
                <a:latin typeface="Times New Roman" panose="02020603050405020304" pitchFamily="18" charset="0"/>
              </a:rPr>
              <a:pPr>
                <a:spcBef>
                  <a:spcPct val="0"/>
                </a:spcBef>
                <a:buFontTx/>
                <a:buNone/>
              </a:pPr>
              <a:t>34</a:t>
            </a:fld>
            <a:endParaRPr lang="en-US" altLang="en-US" sz="1400">
              <a:solidFill>
                <a:schemeClr val="tx1"/>
              </a:solidFill>
              <a:latin typeface="Times New Roman" panose="02020603050405020304" pitchFamily="18" charset="0"/>
            </a:endParaRPr>
          </a:p>
        </p:txBody>
      </p:sp>
      <p:sp>
        <p:nvSpPr>
          <p:cNvPr id="143362" name="Rectangle 2"/>
          <p:cNvSpPr>
            <a:spLocks noGrp="1" noChangeArrowheads="1"/>
          </p:cNvSpPr>
          <p:nvPr>
            <p:ph type="title"/>
          </p:nvPr>
        </p:nvSpPr>
        <p:spPr>
          <a:xfrm>
            <a:off x="792000" y="361950"/>
            <a:ext cx="10485600" cy="1143000"/>
          </a:xfrm>
        </p:spPr>
        <p:txBody>
          <a:bodyPr/>
          <a:lstStyle/>
          <a:p>
            <a:pPr algn="l" eaLnBrk="1" hangingPunct="1">
              <a:defRPr/>
            </a:pPr>
            <a:r>
              <a:rPr lang="en-US" dirty="0"/>
              <a:t>Longer Durations of Flow/Volume</a:t>
            </a:r>
          </a:p>
        </p:txBody>
      </p:sp>
      <p:sp>
        <p:nvSpPr>
          <p:cNvPr id="143363" name="Rectangle 3"/>
          <p:cNvSpPr>
            <a:spLocks noGrp="1" noChangeArrowheads="1"/>
          </p:cNvSpPr>
          <p:nvPr>
            <p:ph type="body" idx="1"/>
          </p:nvPr>
        </p:nvSpPr>
        <p:spPr>
          <a:xfrm>
            <a:off x="1069382" y="1504950"/>
            <a:ext cx="10050651" cy="4686300"/>
          </a:xfrm>
        </p:spPr>
        <p:txBody>
          <a:bodyPr/>
          <a:lstStyle/>
          <a:p>
            <a:pPr marL="0" indent="0" eaLnBrk="1" hangingPunct="1">
              <a:buNone/>
              <a:defRPr/>
            </a:pPr>
            <a:r>
              <a:rPr lang="en-US" b="1" u="sng" dirty="0">
                <a:cs typeface="Times New Roman" pitchFamily="18" charset="0"/>
              </a:rPr>
              <a:t>Volume</a:t>
            </a:r>
            <a:r>
              <a:rPr lang="en-US" b="1" dirty="0">
                <a:cs typeface="Times New Roman" pitchFamily="18" charset="0"/>
              </a:rPr>
              <a:t> Frequency Analysis</a:t>
            </a:r>
          </a:p>
          <a:p>
            <a:pPr marL="0" indent="0" eaLnBrk="1" hangingPunct="1">
              <a:buNone/>
              <a:defRPr/>
            </a:pPr>
            <a:r>
              <a:rPr lang="en-US" dirty="0">
                <a:cs typeface="Times New Roman" pitchFamily="18" charset="0"/>
              </a:rPr>
              <a:t>Create a family of frequency curves for a given site that specify </a:t>
            </a:r>
            <a:r>
              <a:rPr lang="en-US" i="1" u="sng" dirty="0">
                <a:cs typeface="Times New Roman" pitchFamily="18" charset="0"/>
              </a:rPr>
              <a:t>average flow</a:t>
            </a:r>
            <a:r>
              <a:rPr lang="en-US" i="1" dirty="0">
                <a:cs typeface="Times New Roman" pitchFamily="18" charset="0"/>
              </a:rPr>
              <a:t> </a:t>
            </a:r>
            <a:r>
              <a:rPr lang="en-US" dirty="0">
                <a:cs typeface="Times New Roman" pitchFamily="18" charset="0"/>
              </a:rPr>
              <a:t>across various durations</a:t>
            </a:r>
          </a:p>
          <a:p>
            <a:pPr marL="914400" lvl="1" indent="-457200" eaLnBrk="1" hangingPunct="1">
              <a:spcBef>
                <a:spcPts val="1800"/>
              </a:spcBef>
              <a:buFont typeface="+mj-lt"/>
              <a:buAutoNum type="arabicPeriod"/>
              <a:defRPr/>
            </a:pPr>
            <a:r>
              <a:rPr lang="en-US" dirty="0">
                <a:cs typeface="Times New Roman" pitchFamily="18" charset="0"/>
              </a:rPr>
              <a:t>Compute X-day moving average TS </a:t>
            </a:r>
            <a:r>
              <a:rPr lang="en-US" dirty="0">
                <a:solidFill>
                  <a:schemeClr val="bg1"/>
                </a:solidFill>
                <a:cs typeface="Times New Roman" pitchFamily="18" charset="0"/>
              </a:rPr>
              <a:t>for various durations</a:t>
            </a:r>
            <a:r>
              <a:rPr lang="en-US" sz="2600" dirty="0">
                <a:solidFill>
                  <a:schemeClr val="bg1"/>
                </a:solidFill>
                <a:cs typeface="Times New Roman" pitchFamily="18" charset="0"/>
              </a:rPr>
              <a:t>, X</a:t>
            </a:r>
          </a:p>
          <a:p>
            <a:pPr marL="1314450" lvl="2" indent="-457200" eaLnBrk="1" hangingPunct="1">
              <a:spcBef>
                <a:spcPts val="600"/>
              </a:spcBef>
              <a:defRPr/>
            </a:pPr>
            <a:r>
              <a:rPr lang="en-US" dirty="0">
                <a:cs typeface="Times New Roman" pitchFamily="18" charset="0"/>
              </a:rPr>
              <a:t>X might be 1-day, 5-day, 30-day etc. </a:t>
            </a:r>
          </a:p>
          <a:p>
            <a:pPr marL="914400" lvl="1" indent="-457200" eaLnBrk="1" hangingPunct="1">
              <a:spcBef>
                <a:spcPts val="1200"/>
              </a:spcBef>
              <a:buFont typeface="+mj-lt"/>
              <a:buAutoNum type="arabicPeriod"/>
              <a:defRPr/>
            </a:pPr>
            <a:r>
              <a:rPr lang="en-US" dirty="0">
                <a:cs typeface="Times New Roman" pitchFamily="18" charset="0"/>
              </a:rPr>
              <a:t>Extract annual maximums </a:t>
            </a:r>
            <a:r>
              <a:rPr lang="en-US" dirty="0">
                <a:solidFill>
                  <a:schemeClr val="bg1"/>
                </a:solidFill>
                <a:cs typeface="Times New Roman" pitchFamily="18" charset="0"/>
              </a:rPr>
              <a:t>for each duration</a:t>
            </a:r>
            <a:endParaRPr lang="en-US" sz="2600" dirty="0">
              <a:solidFill>
                <a:schemeClr val="bg1"/>
              </a:solidFill>
              <a:cs typeface="Times New Roman" pitchFamily="18" charset="0"/>
            </a:endParaRPr>
          </a:p>
          <a:p>
            <a:pPr marL="914400" lvl="1" indent="-457200" eaLnBrk="1" hangingPunct="1">
              <a:spcBef>
                <a:spcPct val="30000"/>
              </a:spcBef>
              <a:buFont typeface="+mj-lt"/>
              <a:buAutoNum type="arabicPeriod"/>
              <a:defRPr/>
            </a:pPr>
            <a:r>
              <a:rPr lang="en-US" dirty="0">
                <a:cs typeface="Times New Roman" pitchFamily="18" charset="0"/>
              </a:rPr>
              <a:t>Perform frequency analysis </a:t>
            </a:r>
            <a:r>
              <a:rPr lang="en-US" dirty="0">
                <a:solidFill>
                  <a:schemeClr val="bg1"/>
                </a:solidFill>
                <a:cs typeface="Times New Roman" pitchFamily="18" charset="0"/>
              </a:rPr>
              <a:t>for each duration </a:t>
            </a:r>
          </a:p>
          <a:p>
            <a:pPr lvl="2" eaLnBrk="1" hangingPunct="1">
              <a:spcBef>
                <a:spcPts val="300"/>
              </a:spcBef>
              <a:defRPr/>
            </a:pPr>
            <a:r>
              <a:rPr lang="en-US" dirty="0">
                <a:cs typeface="Times New Roman" pitchFamily="18" charset="0"/>
              </a:rPr>
              <a:t>Similar to Bulletin 17B/C procedure, but not instantaneous peak</a:t>
            </a:r>
          </a:p>
          <a:p>
            <a:pPr lvl="2" eaLnBrk="1" hangingPunct="1">
              <a:spcBef>
                <a:spcPts val="300"/>
              </a:spcBef>
              <a:defRPr/>
            </a:pPr>
            <a:r>
              <a:rPr lang="en-US" dirty="0"/>
              <a:t>Compute plotting positions and distribution parameters from each period of record sample</a:t>
            </a:r>
            <a:endParaRPr lang="en-US" dirty="0">
              <a:cs typeface="Times New Roman" pitchFamily="18" charset="0"/>
            </a:endParaRPr>
          </a:p>
        </p:txBody>
      </p:sp>
      <p:sp>
        <p:nvSpPr>
          <p:cNvPr id="6" name="Slide Number Placeholder 1">
            <a:extLst>
              <a:ext uri="{FF2B5EF4-FFF2-40B4-BE49-F238E27FC236}">
                <a16:creationId xmlns:a16="http://schemas.microsoft.com/office/drawing/2014/main" id="{9748FF97-4FD6-4FB0-8A70-E36E47BBF07A}"/>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34</a:t>
            </a:fld>
            <a:endParaRPr lang="en-US" altLang="en-US"/>
          </a:p>
        </p:txBody>
      </p:sp>
    </p:spTree>
    <p:extLst>
      <p:ext uri="{BB962C8B-B14F-4D97-AF65-F5344CB8AC3E}">
        <p14:creationId xmlns:p14="http://schemas.microsoft.com/office/powerpoint/2010/main" val="38545173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336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336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336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336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3363">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336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336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336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3" grpId="0" uiExpand="1" build="p" bldLvl="2"/>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0CB7D-D0D2-4FB8-B137-0EFD2ABD5CC6}"/>
              </a:ext>
            </a:extLst>
          </p:cNvPr>
          <p:cNvSpPr>
            <a:spLocks noGrp="1"/>
          </p:cNvSpPr>
          <p:nvPr>
            <p:ph type="title"/>
          </p:nvPr>
        </p:nvSpPr>
        <p:spPr/>
        <p:txBody>
          <a:bodyPr/>
          <a:lstStyle/>
          <a:p>
            <a:r>
              <a:rPr lang="en-US" dirty="0"/>
              <a:t>Longer Durations Max Average Flows</a:t>
            </a:r>
          </a:p>
        </p:txBody>
      </p:sp>
      <p:pic>
        <p:nvPicPr>
          <p:cNvPr id="6" name="Picture 5">
            <a:extLst>
              <a:ext uri="{FF2B5EF4-FFF2-40B4-BE49-F238E27FC236}">
                <a16:creationId xmlns:a16="http://schemas.microsoft.com/office/drawing/2014/main" id="{E9D666F4-351C-482B-992D-65BBACEEC284}"/>
              </a:ext>
            </a:extLst>
          </p:cNvPr>
          <p:cNvPicPr>
            <a:picLocks/>
          </p:cNvPicPr>
          <p:nvPr/>
        </p:nvPicPr>
        <p:blipFill>
          <a:blip r:embed="rId3"/>
          <a:stretch>
            <a:fillRect/>
          </a:stretch>
        </p:blipFill>
        <p:spPr>
          <a:xfrm>
            <a:off x="914400" y="1534254"/>
            <a:ext cx="4480560" cy="3657600"/>
          </a:xfrm>
          <a:prstGeom prst="rect">
            <a:avLst/>
          </a:prstGeom>
          <a:ln>
            <a:solidFill>
              <a:schemeClr val="tx1"/>
            </a:solidFill>
          </a:ln>
        </p:spPr>
      </p:pic>
      <p:grpSp>
        <p:nvGrpSpPr>
          <p:cNvPr id="7" name="Group 6">
            <a:extLst>
              <a:ext uri="{FF2B5EF4-FFF2-40B4-BE49-F238E27FC236}">
                <a16:creationId xmlns:a16="http://schemas.microsoft.com/office/drawing/2014/main" id="{8B93BAD1-F601-4011-A2D0-D9DA4159EF6B}"/>
              </a:ext>
            </a:extLst>
          </p:cNvPr>
          <p:cNvGrpSpPr/>
          <p:nvPr/>
        </p:nvGrpSpPr>
        <p:grpSpPr>
          <a:xfrm>
            <a:off x="2556594" y="5276850"/>
            <a:ext cx="2514600" cy="1219200"/>
            <a:chOff x="7162799" y="2362200"/>
            <a:chExt cx="2514600" cy="1219200"/>
          </a:xfrm>
          <a:noFill/>
        </p:grpSpPr>
        <p:sp>
          <p:nvSpPr>
            <p:cNvPr id="8" name="Rectangle 7">
              <a:extLst>
                <a:ext uri="{FF2B5EF4-FFF2-40B4-BE49-F238E27FC236}">
                  <a16:creationId xmlns:a16="http://schemas.microsoft.com/office/drawing/2014/main" id="{D2B5A4B6-DB4F-433F-8F3E-F95F2F080B94}"/>
                </a:ext>
              </a:extLst>
            </p:cNvPr>
            <p:cNvSpPr/>
            <p:nvPr/>
          </p:nvSpPr>
          <p:spPr>
            <a:xfrm>
              <a:off x="7162799" y="2362200"/>
              <a:ext cx="2514600" cy="1219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150000"/>
                </a:lnSpc>
              </a:pPr>
              <a:r>
                <a:rPr lang="en-US" sz="1600" dirty="0">
                  <a:solidFill>
                    <a:srgbClr val="000000"/>
                  </a:solidFill>
                </a:rPr>
                <a:t>1-day Daily Average</a:t>
              </a:r>
            </a:p>
            <a:p>
              <a:pPr algn="r">
                <a:lnSpc>
                  <a:spcPct val="150000"/>
                </a:lnSpc>
              </a:pPr>
              <a:r>
                <a:rPr lang="en-US" sz="1600" dirty="0">
                  <a:solidFill>
                    <a:srgbClr val="000000"/>
                  </a:solidFill>
                </a:rPr>
                <a:t>5-day Daily Average</a:t>
              </a:r>
            </a:p>
            <a:p>
              <a:pPr algn="r">
                <a:lnSpc>
                  <a:spcPct val="150000"/>
                </a:lnSpc>
              </a:pPr>
              <a:r>
                <a:rPr lang="en-US" sz="1600" dirty="0">
                  <a:solidFill>
                    <a:srgbClr val="000000"/>
                  </a:solidFill>
                </a:rPr>
                <a:t>10-day Daily Average</a:t>
              </a:r>
            </a:p>
          </p:txBody>
        </p:sp>
        <p:cxnSp>
          <p:nvCxnSpPr>
            <p:cNvPr id="9" name="Straight Connector 8">
              <a:extLst>
                <a:ext uri="{FF2B5EF4-FFF2-40B4-BE49-F238E27FC236}">
                  <a16:creationId xmlns:a16="http://schemas.microsoft.com/office/drawing/2014/main" id="{A6DB00BC-FE0A-4DC9-971C-8E41986B7AD5}"/>
                </a:ext>
              </a:extLst>
            </p:cNvPr>
            <p:cNvCxnSpPr/>
            <p:nvPr/>
          </p:nvCxnSpPr>
          <p:spPr>
            <a:xfrm>
              <a:off x="7315200" y="2990088"/>
              <a:ext cx="304800" cy="0"/>
            </a:xfrm>
            <a:prstGeom prst="line">
              <a:avLst/>
            </a:prstGeom>
            <a:grpFill/>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4D7119B-2879-4D93-A22B-ADCFDD0953EB}"/>
                </a:ext>
              </a:extLst>
            </p:cNvPr>
            <p:cNvCxnSpPr/>
            <p:nvPr/>
          </p:nvCxnSpPr>
          <p:spPr>
            <a:xfrm>
              <a:off x="7315200" y="3352800"/>
              <a:ext cx="304800" cy="0"/>
            </a:xfrm>
            <a:prstGeom prst="line">
              <a:avLst/>
            </a:prstGeom>
            <a:grpFill/>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E677BB7-E77E-4E3F-B71E-5022F1EFCA2F}"/>
                </a:ext>
              </a:extLst>
            </p:cNvPr>
            <p:cNvCxnSpPr/>
            <p:nvPr/>
          </p:nvCxnSpPr>
          <p:spPr>
            <a:xfrm>
              <a:off x="7315200" y="2642616"/>
              <a:ext cx="304800" cy="0"/>
            </a:xfrm>
            <a:prstGeom prst="line">
              <a:avLst/>
            </a:prstGeom>
            <a:grpFill/>
            <a:ln w="381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1D9B6EB3-0631-437B-9F45-775D4213F75A}"/>
              </a:ext>
            </a:extLst>
          </p:cNvPr>
          <p:cNvGrpSpPr/>
          <p:nvPr/>
        </p:nvGrpSpPr>
        <p:grpSpPr>
          <a:xfrm>
            <a:off x="6406108" y="5257800"/>
            <a:ext cx="1791047" cy="1219200"/>
            <a:chOff x="2285999" y="5054265"/>
            <a:chExt cx="1791047" cy="1219200"/>
          </a:xfrm>
          <a:noFill/>
        </p:grpSpPr>
        <p:sp>
          <p:nvSpPr>
            <p:cNvPr id="13" name="Rectangle 12">
              <a:extLst>
                <a:ext uri="{FF2B5EF4-FFF2-40B4-BE49-F238E27FC236}">
                  <a16:creationId xmlns:a16="http://schemas.microsoft.com/office/drawing/2014/main" id="{90119B56-2CCA-4615-9BA8-37CC599D7574}"/>
                </a:ext>
              </a:extLst>
            </p:cNvPr>
            <p:cNvSpPr/>
            <p:nvPr/>
          </p:nvSpPr>
          <p:spPr>
            <a:xfrm>
              <a:off x="2285999" y="5054265"/>
              <a:ext cx="1791047" cy="1219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150000"/>
                </a:lnSpc>
              </a:pPr>
              <a:r>
                <a:rPr lang="en-US" sz="1600" dirty="0">
                  <a:solidFill>
                    <a:srgbClr val="000000"/>
                  </a:solidFill>
                </a:rPr>
                <a:t>1-day AMS</a:t>
              </a:r>
            </a:p>
            <a:p>
              <a:pPr algn="r">
                <a:lnSpc>
                  <a:spcPct val="150000"/>
                </a:lnSpc>
              </a:pPr>
              <a:r>
                <a:rPr lang="en-US" sz="1600" dirty="0">
                  <a:solidFill>
                    <a:srgbClr val="000000"/>
                  </a:solidFill>
                </a:rPr>
                <a:t>5-day AMS</a:t>
              </a:r>
            </a:p>
            <a:p>
              <a:pPr algn="r">
                <a:lnSpc>
                  <a:spcPct val="150000"/>
                </a:lnSpc>
              </a:pPr>
              <a:r>
                <a:rPr lang="en-US" sz="1600" dirty="0">
                  <a:solidFill>
                    <a:srgbClr val="000000"/>
                  </a:solidFill>
                </a:rPr>
                <a:t>10-day AMS</a:t>
              </a:r>
            </a:p>
          </p:txBody>
        </p:sp>
        <p:sp>
          <p:nvSpPr>
            <p:cNvPr id="14" name="Oval 13">
              <a:extLst>
                <a:ext uri="{FF2B5EF4-FFF2-40B4-BE49-F238E27FC236}">
                  <a16:creationId xmlns:a16="http://schemas.microsoft.com/office/drawing/2014/main" id="{4DA684D1-F572-40B2-8E37-113EB0E5A416}"/>
                </a:ext>
              </a:extLst>
            </p:cNvPr>
            <p:cNvSpPr>
              <a:spLocks noChangeAspect="1"/>
            </p:cNvSpPr>
            <p:nvPr/>
          </p:nvSpPr>
          <p:spPr>
            <a:xfrm>
              <a:off x="2514600" y="5257800"/>
              <a:ext cx="91440" cy="9144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15" name="Oval 14">
              <a:extLst>
                <a:ext uri="{FF2B5EF4-FFF2-40B4-BE49-F238E27FC236}">
                  <a16:creationId xmlns:a16="http://schemas.microsoft.com/office/drawing/2014/main" id="{AB4607D7-EAC8-4CEF-A8C7-4F804205F822}"/>
                </a:ext>
              </a:extLst>
            </p:cNvPr>
            <p:cNvSpPr>
              <a:spLocks noChangeAspect="1"/>
            </p:cNvSpPr>
            <p:nvPr/>
          </p:nvSpPr>
          <p:spPr>
            <a:xfrm>
              <a:off x="2514600" y="5635638"/>
              <a:ext cx="91440" cy="91440"/>
            </a:xfrm>
            <a:prstGeom prst="ellipse">
              <a:avLst/>
            </a:prstGeom>
            <a:grp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16" name="Oval 15">
              <a:extLst>
                <a:ext uri="{FF2B5EF4-FFF2-40B4-BE49-F238E27FC236}">
                  <a16:creationId xmlns:a16="http://schemas.microsoft.com/office/drawing/2014/main" id="{987C5EF7-6BE9-487D-A32F-639DF288A26F}"/>
                </a:ext>
              </a:extLst>
            </p:cNvPr>
            <p:cNvSpPr>
              <a:spLocks noChangeAspect="1"/>
            </p:cNvSpPr>
            <p:nvPr/>
          </p:nvSpPr>
          <p:spPr>
            <a:xfrm>
              <a:off x="2514600" y="6013476"/>
              <a:ext cx="91440" cy="91440"/>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grpSp>
      <p:pic>
        <p:nvPicPr>
          <p:cNvPr id="17" name="Picture 16">
            <a:extLst>
              <a:ext uri="{FF2B5EF4-FFF2-40B4-BE49-F238E27FC236}">
                <a16:creationId xmlns:a16="http://schemas.microsoft.com/office/drawing/2014/main" id="{B39DA121-04DD-45FB-AD2E-DD11280073C1}"/>
              </a:ext>
            </a:extLst>
          </p:cNvPr>
          <p:cNvPicPr>
            <a:picLocks noChangeAspect="1"/>
          </p:cNvPicPr>
          <p:nvPr/>
        </p:nvPicPr>
        <p:blipFill>
          <a:blip r:embed="rId4"/>
          <a:stretch>
            <a:fillRect/>
          </a:stretch>
        </p:blipFill>
        <p:spPr>
          <a:xfrm>
            <a:off x="5710826" y="1534254"/>
            <a:ext cx="4400812" cy="3657600"/>
          </a:xfrm>
          <a:prstGeom prst="rect">
            <a:avLst/>
          </a:prstGeom>
          <a:ln>
            <a:solidFill>
              <a:schemeClr val="tx1"/>
            </a:solidFill>
          </a:ln>
        </p:spPr>
      </p:pic>
      <p:sp>
        <p:nvSpPr>
          <p:cNvPr id="18" name="Slide Number Placeholder 1">
            <a:extLst>
              <a:ext uri="{FF2B5EF4-FFF2-40B4-BE49-F238E27FC236}">
                <a16:creationId xmlns:a16="http://schemas.microsoft.com/office/drawing/2014/main" id="{18218952-BE5A-4056-8417-98F646045831}"/>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35</a:t>
            </a:fld>
            <a:endParaRPr lang="en-US" altLang="en-US"/>
          </a:p>
        </p:txBody>
      </p:sp>
      <p:sp>
        <p:nvSpPr>
          <p:cNvPr id="3" name="Slide Number Placeholder 2">
            <a:extLst>
              <a:ext uri="{FF2B5EF4-FFF2-40B4-BE49-F238E27FC236}">
                <a16:creationId xmlns:a16="http://schemas.microsoft.com/office/drawing/2014/main" id="{22F1BF9C-1818-4527-9CE1-DAF64EC36F9B}"/>
              </a:ext>
            </a:extLst>
          </p:cNvPr>
          <p:cNvSpPr>
            <a:spLocks noGrp="1"/>
          </p:cNvSpPr>
          <p:nvPr>
            <p:ph type="sldNum" sz="quarter" idx="12"/>
          </p:nvPr>
        </p:nvSpPr>
        <p:spPr/>
        <p:txBody>
          <a:bodyPr/>
          <a:lstStyle/>
          <a:p>
            <a:pPr>
              <a:defRPr/>
            </a:pPr>
            <a:fld id="{0D4F1938-B6F0-462B-9EAB-725EA93BCA11}" type="slidenum">
              <a:rPr lang="en-US" altLang="en-US" smtClean="0"/>
              <a:pPr>
                <a:defRPr/>
              </a:pPr>
              <a:t>35</a:t>
            </a:fld>
            <a:endParaRPr lang="en-US" altLang="en-US" dirty="0"/>
          </a:p>
        </p:txBody>
      </p:sp>
    </p:spTree>
    <p:extLst>
      <p:ext uri="{BB962C8B-B14F-4D97-AF65-F5344CB8AC3E}">
        <p14:creationId xmlns:p14="http://schemas.microsoft.com/office/powerpoint/2010/main" val="36360931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379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2235" y="1820918"/>
            <a:ext cx="9567529" cy="3754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84800" y="361950"/>
            <a:ext cx="10492800" cy="1143000"/>
          </a:xfrm>
        </p:spPr>
        <p:txBody>
          <a:bodyPr/>
          <a:lstStyle/>
          <a:p>
            <a:pPr>
              <a:defRPr/>
            </a:pPr>
            <a:r>
              <a:rPr lang="en-US" dirty="0"/>
              <a:t>Longer Duration Max Average Flows</a:t>
            </a:r>
          </a:p>
        </p:txBody>
      </p:sp>
      <p:sp>
        <p:nvSpPr>
          <p:cNvPr id="3379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b="1">
                <a:solidFill>
                  <a:schemeClr val="tx2"/>
                </a:solidFill>
                <a:latin typeface="Times New Roman" panose="02020603050405020304" pitchFamily="18" charset="0"/>
              </a:defRPr>
            </a:lvl1pPr>
            <a:lvl2pPr marL="742950" indent="-285750" eaLnBrk="0" hangingPunct="0">
              <a:defRPr sz="2100" b="1">
                <a:solidFill>
                  <a:schemeClr val="tx2"/>
                </a:solidFill>
                <a:latin typeface="Times New Roman" panose="02020603050405020304" pitchFamily="18" charset="0"/>
              </a:defRPr>
            </a:lvl2pPr>
            <a:lvl3pPr marL="1143000" indent="-228600" eaLnBrk="0" hangingPunct="0">
              <a:defRPr sz="2100" b="1">
                <a:solidFill>
                  <a:schemeClr val="tx2"/>
                </a:solidFill>
                <a:latin typeface="Times New Roman" panose="02020603050405020304" pitchFamily="18" charset="0"/>
              </a:defRPr>
            </a:lvl3pPr>
            <a:lvl4pPr marL="1600200" indent="-228600" eaLnBrk="0" hangingPunct="0">
              <a:defRPr sz="2100" b="1">
                <a:solidFill>
                  <a:schemeClr val="tx2"/>
                </a:solidFill>
                <a:latin typeface="Times New Roman" panose="02020603050405020304" pitchFamily="18" charset="0"/>
              </a:defRPr>
            </a:lvl4pPr>
            <a:lvl5pPr marL="2057400" indent="-228600" eaLnBrk="0" hangingPunct="0">
              <a:defRPr sz="21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21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21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21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2100" b="1">
                <a:solidFill>
                  <a:schemeClr val="tx2"/>
                </a:solidFill>
                <a:latin typeface="Times New Roman" panose="02020603050405020304" pitchFamily="18" charset="0"/>
              </a:defRPr>
            </a:lvl9pPr>
          </a:lstStyle>
          <a:p>
            <a:pPr eaLnBrk="1" hangingPunct="1"/>
            <a:fld id="{F369F39E-A8C8-458C-BDC1-7E0A77EAC6C8}" type="slidenum">
              <a:rPr lang="en-US" altLang="en-US" sz="1400" b="0">
                <a:solidFill>
                  <a:schemeClr val="tx1"/>
                </a:solidFill>
              </a:rPr>
              <a:pPr eaLnBrk="1" hangingPunct="1"/>
              <a:t>36</a:t>
            </a:fld>
            <a:endParaRPr lang="en-US" altLang="en-US" sz="1400" b="0">
              <a:solidFill>
                <a:schemeClr val="tx1"/>
              </a:solidFill>
            </a:endParaRPr>
          </a:p>
        </p:txBody>
      </p:sp>
      <p:sp>
        <p:nvSpPr>
          <p:cNvPr id="6" name="Slide Number Placeholder 1">
            <a:extLst>
              <a:ext uri="{FF2B5EF4-FFF2-40B4-BE49-F238E27FC236}">
                <a16:creationId xmlns:a16="http://schemas.microsoft.com/office/drawing/2014/main" id="{3DF54638-E0B9-4166-92AF-35A453918CE3}"/>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36</a:t>
            </a:fld>
            <a:endParaRPr lang="en-US" altLang="en-US"/>
          </a:p>
        </p:txBody>
      </p:sp>
    </p:spTree>
    <p:extLst>
      <p:ext uri="{BB962C8B-B14F-4D97-AF65-F5344CB8AC3E}">
        <p14:creationId xmlns:p14="http://schemas.microsoft.com/office/powerpoint/2010/main" val="41801859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1" descr="C:\Users\q0hecbaf\AppData\Local\Temp\1\SNAGHTML4dd21cac.PNG"/>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1689" y="1016001"/>
            <a:ext cx="7888287" cy="544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descr="C:\Users\q0hecbaf\AppData\Local\Temp\1\SNAGHTML4dd5dfcc.PNG"/>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81213" y="1006476"/>
            <a:ext cx="7808912" cy="546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6613675C-BB73-4F9F-8429-3AEFAB36A0BD}" type="slidenum">
              <a:rPr lang="en-US" altLang="en-US" sz="1400">
                <a:latin typeface="Times New Roman" panose="02020603050405020304" pitchFamily="18" charset="0"/>
              </a:rPr>
              <a:pPr>
                <a:spcBef>
                  <a:spcPct val="0"/>
                </a:spcBef>
                <a:buFontTx/>
                <a:buNone/>
              </a:pPr>
              <a:t>37</a:t>
            </a:fld>
            <a:endParaRPr lang="en-US" altLang="en-US" sz="1400">
              <a:latin typeface="Times New Roman" panose="02020603050405020304" pitchFamily="18" charset="0"/>
            </a:endParaRPr>
          </a:p>
        </p:txBody>
      </p:sp>
      <p:sp>
        <p:nvSpPr>
          <p:cNvPr id="28674" name="Rectangle 2"/>
          <p:cNvSpPr>
            <a:spLocks noGrp="1" noChangeArrowheads="1"/>
          </p:cNvSpPr>
          <p:nvPr>
            <p:ph type="title"/>
          </p:nvPr>
        </p:nvSpPr>
        <p:spPr>
          <a:xfrm>
            <a:off x="784801" y="0"/>
            <a:ext cx="10342982" cy="1143000"/>
          </a:xfrm>
        </p:spPr>
        <p:txBody>
          <a:bodyPr/>
          <a:lstStyle/>
          <a:p>
            <a:pPr eaLnBrk="1" hangingPunct="1">
              <a:defRPr/>
            </a:pPr>
            <a:r>
              <a:rPr lang="en-US" sz="4000" dirty="0"/>
              <a:t>Max Flow at Folsom Volume-Freq Curves</a:t>
            </a:r>
          </a:p>
        </p:txBody>
      </p:sp>
      <p:sp>
        <p:nvSpPr>
          <p:cNvPr id="39942" name="Text Box 15"/>
          <p:cNvSpPr txBox="1">
            <a:spLocks noChangeArrowheads="1"/>
          </p:cNvSpPr>
          <p:nvPr/>
        </p:nvSpPr>
        <p:spPr bwMode="auto">
          <a:xfrm>
            <a:off x="4931485" y="6080135"/>
            <a:ext cx="294957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800" dirty="0">
                <a:solidFill>
                  <a:srgbClr val="000000"/>
                </a:solidFill>
                <a:highlight>
                  <a:srgbClr val="E6E6E6"/>
                </a:highlight>
                <a:latin typeface="Times New Roman" panose="02020603050405020304" pitchFamily="18" charset="0"/>
              </a:rPr>
              <a:t>Percent Chance Exceedance</a:t>
            </a:r>
          </a:p>
        </p:txBody>
      </p:sp>
      <p:sp>
        <p:nvSpPr>
          <p:cNvPr id="39943" name="Text Box 16"/>
          <p:cNvSpPr txBox="1">
            <a:spLocks noChangeArrowheads="1"/>
          </p:cNvSpPr>
          <p:nvPr/>
        </p:nvSpPr>
        <p:spPr bwMode="auto">
          <a:xfrm rot="-5386859">
            <a:off x="1598782" y="3703638"/>
            <a:ext cx="2014538" cy="341312"/>
          </a:xfrm>
          <a:prstGeom prst="rect">
            <a:avLst/>
          </a:prstGeom>
          <a:solidFill>
            <a:srgbClr val="E6E6E6"/>
          </a:solidFill>
          <a:ln>
            <a:noFill/>
          </a:ln>
        </p:spPr>
        <p:txBody>
          <a:bodyPr wrap="none" t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800" dirty="0">
                <a:solidFill>
                  <a:srgbClr val="000000"/>
                </a:solidFill>
                <a:highlight>
                  <a:srgbClr val="E6E6E6"/>
                </a:highlight>
                <a:latin typeface="Times New Roman" panose="02020603050405020304" pitchFamily="18" charset="0"/>
              </a:rPr>
              <a:t>Average Flow (</a:t>
            </a:r>
            <a:r>
              <a:rPr lang="en-US" altLang="en-US" sz="1800" dirty="0" err="1">
                <a:solidFill>
                  <a:srgbClr val="000000"/>
                </a:solidFill>
                <a:highlight>
                  <a:srgbClr val="E6E6E6"/>
                </a:highlight>
                <a:latin typeface="Times New Roman" panose="02020603050405020304" pitchFamily="18" charset="0"/>
              </a:rPr>
              <a:t>cfs</a:t>
            </a:r>
            <a:r>
              <a:rPr lang="en-US" altLang="en-US" sz="1800" dirty="0">
                <a:solidFill>
                  <a:srgbClr val="000000"/>
                </a:solidFill>
                <a:highlight>
                  <a:srgbClr val="E6E6E6"/>
                </a:highlight>
                <a:latin typeface="Times New Roman" panose="02020603050405020304" pitchFamily="18" charset="0"/>
              </a:rPr>
              <a:t>)</a:t>
            </a:r>
          </a:p>
        </p:txBody>
      </p:sp>
      <p:sp>
        <p:nvSpPr>
          <p:cNvPr id="39944" name="Text Box 17"/>
          <p:cNvSpPr txBox="1">
            <a:spLocks noChangeArrowheads="1"/>
          </p:cNvSpPr>
          <p:nvPr/>
        </p:nvSpPr>
        <p:spPr bwMode="auto">
          <a:xfrm>
            <a:off x="6951664" y="4419601"/>
            <a:ext cx="2581275"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400" dirty="0">
                <a:solidFill>
                  <a:srgbClr val="000000"/>
                </a:solidFill>
                <a:latin typeface="Ink Free" panose="03080402000500000000" pitchFamily="66" charset="0"/>
              </a:rPr>
              <a:t>shorter duration    (1 day) is more extreme</a:t>
            </a:r>
          </a:p>
        </p:txBody>
      </p:sp>
      <p:sp>
        <p:nvSpPr>
          <p:cNvPr id="14" name="TextBox 13"/>
          <p:cNvSpPr txBox="1"/>
          <p:nvPr/>
        </p:nvSpPr>
        <p:spPr>
          <a:xfrm>
            <a:off x="3503614" y="2247900"/>
            <a:ext cx="3640137" cy="738664"/>
          </a:xfrm>
          <a:prstGeom prst="rect">
            <a:avLst/>
          </a:prstGeom>
          <a:solidFill>
            <a:schemeClr val="tx1"/>
          </a:solidFill>
        </p:spPr>
        <p:txBody>
          <a:bodyPr>
            <a:spAutoFit/>
          </a:bodyPr>
          <a:lstStyle/>
          <a:p>
            <a:pPr eaLnBrk="1" hangingPunct="1">
              <a:defRPr/>
            </a:pPr>
            <a:r>
              <a:rPr lang="en-US" dirty="0">
                <a:solidFill>
                  <a:srgbClr val="C00000"/>
                </a:solidFill>
                <a:latin typeface="Arial Narrow" panose="020B0606020202030204" pitchFamily="34" charset="0"/>
                <a:cs typeface="Calibri" panose="020F0502020204030204" pitchFamily="34" charset="0"/>
              </a:rPr>
              <a:t>Note: </a:t>
            </a:r>
            <a:r>
              <a:rPr lang="en-US" u="sng" dirty="0">
                <a:solidFill>
                  <a:srgbClr val="C00000"/>
                </a:solidFill>
                <a:latin typeface="Arial Narrow" panose="020B0606020202030204" pitchFamily="34" charset="0"/>
                <a:cs typeface="Calibri" panose="020F0502020204030204" pitchFamily="34" charset="0"/>
              </a:rPr>
              <a:t>average flow</a:t>
            </a:r>
            <a:r>
              <a:rPr lang="en-US" dirty="0">
                <a:solidFill>
                  <a:srgbClr val="C00000"/>
                </a:solidFill>
                <a:latin typeface="Arial Narrow" panose="020B0606020202030204" pitchFamily="34" charset="0"/>
                <a:cs typeface="Calibri" panose="020F0502020204030204" pitchFamily="34" charset="0"/>
              </a:rPr>
              <a:t> easier to plot than </a:t>
            </a:r>
            <a:r>
              <a:rPr lang="en-US" u="sng" dirty="0">
                <a:solidFill>
                  <a:srgbClr val="C00000"/>
                </a:solidFill>
                <a:latin typeface="Arial Narrow" panose="020B0606020202030204" pitchFamily="34" charset="0"/>
                <a:cs typeface="Calibri" panose="020F0502020204030204" pitchFamily="34" charset="0"/>
              </a:rPr>
              <a:t>volume</a:t>
            </a:r>
            <a:r>
              <a:rPr lang="en-US" dirty="0">
                <a:solidFill>
                  <a:srgbClr val="C00000"/>
                </a:solidFill>
                <a:latin typeface="Arial Narrow" panose="020B0606020202030204" pitchFamily="34" charset="0"/>
                <a:cs typeface="Calibri" panose="020F0502020204030204" pitchFamily="34" charset="0"/>
              </a:rPr>
              <a:t> – curves are closer</a:t>
            </a:r>
          </a:p>
        </p:txBody>
      </p:sp>
      <p:sp>
        <p:nvSpPr>
          <p:cNvPr id="39946" name="Text Box 6"/>
          <p:cNvSpPr txBox="1">
            <a:spLocks noChangeArrowheads="1"/>
          </p:cNvSpPr>
          <p:nvPr/>
        </p:nvSpPr>
        <p:spPr bwMode="auto">
          <a:xfrm>
            <a:off x="8634414" y="2476500"/>
            <a:ext cx="604837" cy="2159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chemeClr val="accent2"/>
                </a:solidFill>
                <a:latin typeface="Calibri" panose="020F0502020204030204" pitchFamily="34" charset="0"/>
              </a:rPr>
              <a:t>1DAY</a:t>
            </a:r>
          </a:p>
        </p:txBody>
      </p:sp>
      <p:sp>
        <p:nvSpPr>
          <p:cNvPr id="39947" name="Text Box 10"/>
          <p:cNvSpPr txBox="1">
            <a:spLocks noChangeArrowheads="1"/>
          </p:cNvSpPr>
          <p:nvPr/>
        </p:nvSpPr>
        <p:spPr bwMode="auto">
          <a:xfrm>
            <a:off x="8640763" y="2733675"/>
            <a:ext cx="608012" cy="2174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FF0000"/>
                </a:solidFill>
                <a:latin typeface="Calibri" panose="020F0502020204030204" pitchFamily="34" charset="0"/>
              </a:rPr>
              <a:t>3DAY</a:t>
            </a:r>
          </a:p>
        </p:txBody>
      </p:sp>
      <p:sp>
        <p:nvSpPr>
          <p:cNvPr id="39948" name="Text Box 12"/>
          <p:cNvSpPr txBox="1">
            <a:spLocks noChangeArrowheads="1"/>
          </p:cNvSpPr>
          <p:nvPr/>
        </p:nvSpPr>
        <p:spPr bwMode="auto">
          <a:xfrm>
            <a:off x="8655051" y="3063767"/>
            <a:ext cx="574675" cy="220663"/>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00B050"/>
                </a:solidFill>
                <a:latin typeface="Calibri" panose="020F0502020204030204" pitchFamily="34" charset="0"/>
              </a:rPr>
              <a:t>7DAY</a:t>
            </a:r>
          </a:p>
        </p:txBody>
      </p:sp>
      <p:sp>
        <p:nvSpPr>
          <p:cNvPr id="39949" name="Text Box 12"/>
          <p:cNvSpPr txBox="1">
            <a:spLocks noChangeArrowheads="1"/>
          </p:cNvSpPr>
          <p:nvPr/>
        </p:nvSpPr>
        <p:spPr bwMode="auto">
          <a:xfrm>
            <a:off x="8653464" y="3419475"/>
            <a:ext cx="642937" cy="2159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000000"/>
                </a:solidFill>
                <a:latin typeface="Calibri" panose="020F0502020204030204" pitchFamily="34" charset="0"/>
              </a:rPr>
              <a:t>15DAY</a:t>
            </a:r>
          </a:p>
        </p:txBody>
      </p:sp>
      <p:sp>
        <p:nvSpPr>
          <p:cNvPr id="39950" name="Text Box 12"/>
          <p:cNvSpPr txBox="1">
            <a:spLocks noChangeArrowheads="1"/>
          </p:cNvSpPr>
          <p:nvPr/>
        </p:nvSpPr>
        <p:spPr bwMode="auto">
          <a:xfrm>
            <a:off x="8659814" y="3697015"/>
            <a:ext cx="636587" cy="22383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FF00FF"/>
                </a:solidFill>
                <a:latin typeface="Calibri" panose="020F0502020204030204" pitchFamily="34" charset="0"/>
              </a:rPr>
              <a:t>30DAY</a:t>
            </a:r>
          </a:p>
        </p:txBody>
      </p:sp>
      <p:sp>
        <p:nvSpPr>
          <p:cNvPr id="16" name="Slide Number Placeholder 1">
            <a:extLst>
              <a:ext uri="{FF2B5EF4-FFF2-40B4-BE49-F238E27FC236}">
                <a16:creationId xmlns:a16="http://schemas.microsoft.com/office/drawing/2014/main" id="{FCE72904-66F9-40DE-801A-68A606148FA4}"/>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37</a:t>
            </a:fld>
            <a:endParaRPr lang="en-US" altLang="en-US"/>
          </a:p>
        </p:txBody>
      </p:sp>
    </p:spTree>
    <p:extLst>
      <p:ext uri="{BB962C8B-B14F-4D97-AF65-F5344CB8AC3E}">
        <p14:creationId xmlns:p14="http://schemas.microsoft.com/office/powerpoint/2010/main" val="41688567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B44FB865-D139-403F-BAF8-F1A583742A74}" type="slidenum">
              <a:rPr lang="en-US" altLang="en-US" sz="1400">
                <a:latin typeface="Times New Roman" panose="02020603050405020304" pitchFamily="18" charset="0"/>
              </a:rPr>
              <a:pPr>
                <a:spcBef>
                  <a:spcPct val="0"/>
                </a:spcBef>
                <a:buFontTx/>
                <a:buNone/>
              </a:pPr>
              <a:t>38</a:t>
            </a:fld>
            <a:endParaRPr lang="en-US" altLang="en-US" sz="1400">
              <a:latin typeface="Times New Roman" panose="02020603050405020304" pitchFamily="18" charset="0"/>
            </a:endParaRPr>
          </a:p>
        </p:txBody>
      </p:sp>
      <p:pic>
        <p:nvPicPr>
          <p:cNvPr id="4198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3676" y="1393826"/>
            <a:ext cx="6353175" cy="529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7"/>
          <p:cNvSpPr>
            <a:spLocks noGrp="1"/>
          </p:cNvSpPr>
          <p:nvPr>
            <p:ph type="title"/>
          </p:nvPr>
        </p:nvSpPr>
        <p:spPr>
          <a:xfrm>
            <a:off x="784800" y="152400"/>
            <a:ext cx="10492800" cy="1143000"/>
          </a:xfrm>
        </p:spPr>
        <p:txBody>
          <a:bodyPr/>
          <a:lstStyle/>
          <a:p>
            <a:pPr>
              <a:defRPr/>
            </a:pPr>
            <a:r>
              <a:rPr lang="en-US" dirty="0"/>
              <a:t>Note: it’s important to define the year</a:t>
            </a:r>
          </a:p>
        </p:txBody>
      </p:sp>
      <p:sp>
        <p:nvSpPr>
          <p:cNvPr id="9" name="TextBox 8"/>
          <p:cNvSpPr txBox="1">
            <a:spLocks noChangeArrowheads="1"/>
          </p:cNvSpPr>
          <p:nvPr/>
        </p:nvSpPr>
        <p:spPr bwMode="auto">
          <a:xfrm>
            <a:off x="5572126" y="2466975"/>
            <a:ext cx="2733675"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2100" b="0" dirty="0">
                <a:solidFill>
                  <a:srgbClr val="000000"/>
                </a:solidFill>
                <a:latin typeface="Calibri" panose="020F0502020204030204" pitchFamily="34" charset="0"/>
                <a:cs typeface="Calibri" panose="020F0502020204030204" pitchFamily="34" charset="0"/>
              </a:rPr>
              <a:t>define a year that won’t break up longer high flow averages</a:t>
            </a:r>
          </a:p>
        </p:txBody>
      </p:sp>
      <p:sp>
        <p:nvSpPr>
          <p:cNvPr id="10" name="TextBox 9"/>
          <p:cNvSpPr txBox="1">
            <a:spLocks noChangeArrowheads="1"/>
          </p:cNvSpPr>
          <p:nvPr/>
        </p:nvSpPr>
        <p:spPr bwMode="auto">
          <a:xfrm>
            <a:off x="5581651" y="3810000"/>
            <a:ext cx="27336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2100" b="0" dirty="0">
                <a:solidFill>
                  <a:srgbClr val="000000"/>
                </a:solidFill>
                <a:latin typeface="Calibri" panose="020F0502020204030204" pitchFamily="34" charset="0"/>
                <a:cs typeface="Calibri" panose="020F0502020204030204" pitchFamily="34" charset="0"/>
              </a:rPr>
              <a:t>what about for low flows?</a:t>
            </a:r>
          </a:p>
        </p:txBody>
      </p:sp>
      <p:sp>
        <p:nvSpPr>
          <p:cNvPr id="11" name="Slide Number Placeholder 1">
            <a:extLst>
              <a:ext uri="{FF2B5EF4-FFF2-40B4-BE49-F238E27FC236}">
                <a16:creationId xmlns:a16="http://schemas.microsoft.com/office/drawing/2014/main" id="{805FF0AC-60FC-4CB5-B69A-B4D89E9304D1}"/>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38</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2335B228-C297-456C-A797-FEB3A3517CAE}" type="slidenum">
              <a:rPr lang="en-US" altLang="en-US" sz="1400">
                <a:latin typeface="Times New Roman" panose="02020603050405020304" pitchFamily="18" charset="0"/>
              </a:rPr>
              <a:pPr>
                <a:spcBef>
                  <a:spcPct val="0"/>
                </a:spcBef>
                <a:buFontTx/>
                <a:buNone/>
              </a:pPr>
              <a:t>39</a:t>
            </a:fld>
            <a:endParaRPr lang="en-US" altLang="en-US" sz="1400">
              <a:latin typeface="Times New Roman" panose="02020603050405020304" pitchFamily="18" charset="0"/>
            </a:endParaRPr>
          </a:p>
        </p:txBody>
      </p:sp>
      <p:sp>
        <p:nvSpPr>
          <p:cNvPr id="143362" name="Rectangle 2"/>
          <p:cNvSpPr>
            <a:spLocks noGrp="1" noChangeArrowheads="1"/>
          </p:cNvSpPr>
          <p:nvPr>
            <p:ph type="title"/>
          </p:nvPr>
        </p:nvSpPr>
        <p:spPr>
          <a:xfrm>
            <a:off x="777601" y="0"/>
            <a:ext cx="9204600" cy="1143000"/>
          </a:xfrm>
        </p:spPr>
        <p:txBody>
          <a:bodyPr/>
          <a:lstStyle/>
          <a:p>
            <a:pPr eaLnBrk="1" hangingPunct="1">
              <a:defRPr/>
            </a:pPr>
            <a:r>
              <a:rPr lang="en-US" dirty="0"/>
              <a:t>Synthetic Events</a:t>
            </a:r>
          </a:p>
        </p:txBody>
      </p:sp>
      <p:sp>
        <p:nvSpPr>
          <p:cNvPr id="143363" name="Rectangle 3"/>
          <p:cNvSpPr>
            <a:spLocks noGrp="1" noChangeArrowheads="1"/>
          </p:cNvSpPr>
          <p:nvPr>
            <p:ph type="body" idx="1"/>
          </p:nvPr>
        </p:nvSpPr>
        <p:spPr>
          <a:xfrm>
            <a:off x="1069383" y="1028700"/>
            <a:ext cx="10050651" cy="5162550"/>
          </a:xfrm>
        </p:spPr>
        <p:txBody>
          <a:bodyPr/>
          <a:lstStyle/>
          <a:p>
            <a:pPr marL="0" indent="0" eaLnBrk="1" hangingPunct="1">
              <a:spcBef>
                <a:spcPts val="1200"/>
              </a:spcBef>
              <a:buNone/>
              <a:defRPr/>
            </a:pPr>
            <a:r>
              <a:rPr lang="en-US" dirty="0">
                <a:cs typeface="Times New Roman" pitchFamily="18" charset="0"/>
              </a:rPr>
              <a:t>Create synthetic, low-frequency event hydrographs to model extremes, or other watershed conditions              (e.g. regulated flow)</a:t>
            </a:r>
          </a:p>
          <a:p>
            <a:pPr marL="914400" lvl="1" indent="-514350" eaLnBrk="1" hangingPunct="1">
              <a:spcBef>
                <a:spcPts val="1200"/>
              </a:spcBef>
              <a:buFont typeface="+mj-lt"/>
              <a:buAutoNum type="arabicPeriod"/>
              <a:defRPr/>
            </a:pPr>
            <a:r>
              <a:rPr lang="en-US" dirty="0">
                <a:cs typeface="Times New Roman" pitchFamily="18" charset="0"/>
              </a:rPr>
              <a:t>perform volume frequency analysis</a:t>
            </a:r>
          </a:p>
          <a:p>
            <a:pPr marL="1028700" lvl="2" eaLnBrk="1" hangingPunct="1">
              <a:spcBef>
                <a:spcPts val="600"/>
              </a:spcBef>
              <a:defRPr/>
            </a:pPr>
            <a:r>
              <a:rPr lang="en-US" dirty="0">
                <a:cs typeface="Times New Roman" pitchFamily="18" charset="0"/>
              </a:rPr>
              <a:t>produce the family of </a:t>
            </a:r>
            <a:r>
              <a:rPr lang="en-US" dirty="0">
                <a:solidFill>
                  <a:srgbClr val="C00000"/>
                </a:solidFill>
                <a:cs typeface="Times New Roman" pitchFamily="18" charset="0"/>
              </a:rPr>
              <a:t>X-day average flow frequency curves</a:t>
            </a:r>
          </a:p>
          <a:p>
            <a:pPr marL="914400" lvl="1" indent="-514350" eaLnBrk="1" hangingPunct="1">
              <a:spcBef>
                <a:spcPts val="1200"/>
              </a:spcBef>
              <a:buFont typeface="+mj-lt"/>
              <a:buAutoNum type="arabicPeriod"/>
              <a:defRPr/>
            </a:pPr>
            <a:r>
              <a:rPr lang="en-US" dirty="0">
                <a:cs typeface="Times New Roman" pitchFamily="18" charset="0"/>
              </a:rPr>
              <a:t>choose an historical event as a hydrograph “shape”</a:t>
            </a:r>
          </a:p>
          <a:p>
            <a:pPr marL="914400" lvl="1" indent="-514350" eaLnBrk="1" hangingPunct="1">
              <a:spcBef>
                <a:spcPts val="1200"/>
              </a:spcBef>
              <a:buFont typeface="+mj-lt"/>
              <a:buAutoNum type="arabicPeriod"/>
              <a:defRPr/>
            </a:pPr>
            <a:r>
              <a:rPr lang="en-US" dirty="0">
                <a:cs typeface="Times New Roman" pitchFamily="18" charset="0"/>
              </a:rPr>
              <a:t>scale the hydrograph to match flow of chosen exceedance probabilities (e.g., the 1% chance event)</a:t>
            </a:r>
          </a:p>
          <a:p>
            <a:pPr lvl="2" eaLnBrk="1" hangingPunct="1">
              <a:spcBef>
                <a:spcPts val="600"/>
              </a:spcBef>
              <a:defRPr/>
            </a:pPr>
            <a:r>
              <a:rPr lang="en-US" dirty="0">
                <a:cs typeface="Times New Roman" pitchFamily="18" charset="0"/>
              </a:rPr>
              <a:t>read the average flow for each duration for the chosen         exceedance probabilities</a:t>
            </a:r>
          </a:p>
          <a:p>
            <a:pPr lvl="2" eaLnBrk="1" hangingPunct="1">
              <a:spcBef>
                <a:spcPts val="600"/>
              </a:spcBef>
              <a:defRPr/>
            </a:pPr>
            <a:r>
              <a:rPr lang="en-US" dirty="0">
                <a:cs typeface="Times New Roman" pitchFamily="18" charset="0"/>
              </a:rPr>
              <a:t>scale the hydrograph up or down to match that </a:t>
            </a:r>
            <a:r>
              <a:rPr lang="en-US" dirty="0" err="1">
                <a:cs typeface="Times New Roman" pitchFamily="18" charset="0"/>
              </a:rPr>
              <a:t>avg</a:t>
            </a:r>
            <a:r>
              <a:rPr lang="en-US" dirty="0">
                <a:cs typeface="Times New Roman" pitchFamily="18" charset="0"/>
              </a:rPr>
              <a:t> flow</a:t>
            </a:r>
          </a:p>
          <a:p>
            <a:pPr marL="0" indent="0" eaLnBrk="1" hangingPunct="1">
              <a:spcBef>
                <a:spcPts val="1200"/>
              </a:spcBef>
              <a:buNone/>
              <a:defRPr/>
            </a:pPr>
            <a:endParaRPr lang="en-US" dirty="0">
              <a:cs typeface="Times New Roman" pitchFamily="18" charset="0"/>
            </a:endParaRPr>
          </a:p>
        </p:txBody>
      </p:sp>
      <p:sp>
        <p:nvSpPr>
          <p:cNvPr id="6" name="Slide Number Placeholder 1">
            <a:extLst>
              <a:ext uri="{FF2B5EF4-FFF2-40B4-BE49-F238E27FC236}">
                <a16:creationId xmlns:a16="http://schemas.microsoft.com/office/drawing/2014/main" id="{E11DC569-BFE5-4036-9912-FB3A4F931BBF}"/>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39</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33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36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3363">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3363">
                                            <p:txEl>
                                              <p:pRg st="3" end="3"/>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336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336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336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3" grpId="0" uiExpand="1"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96942A6-1857-D1BC-6BCB-953CE676C6E4}"/>
              </a:ext>
            </a:extLst>
          </p:cNvPr>
          <p:cNvPicPr>
            <a:picLocks noChangeAspect="1"/>
          </p:cNvPicPr>
          <p:nvPr/>
        </p:nvPicPr>
        <p:blipFill>
          <a:blip r:embed="rId3"/>
          <a:stretch>
            <a:fillRect/>
          </a:stretch>
        </p:blipFill>
        <p:spPr>
          <a:xfrm>
            <a:off x="2153321" y="1689060"/>
            <a:ext cx="7595616" cy="4235196"/>
          </a:xfrm>
          <a:prstGeom prst="rect">
            <a:avLst/>
          </a:prstGeom>
        </p:spPr>
      </p:pic>
      <p:sp>
        <p:nvSpPr>
          <p:cNvPr id="9221" name="Text Box 87"/>
          <p:cNvSpPr txBox="1">
            <a:spLocks noChangeArrowheads="1"/>
          </p:cNvSpPr>
          <p:nvPr/>
        </p:nvSpPr>
        <p:spPr bwMode="auto">
          <a:xfrm>
            <a:off x="3770955" y="2764727"/>
            <a:ext cx="376122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000" dirty="0">
                <a:solidFill>
                  <a:srgbClr val="C00000"/>
                </a:solidFill>
                <a:latin typeface="Ink Free" panose="03080402000500000000" pitchFamily="66" charset="0"/>
              </a:rPr>
              <a:t>often, annual peaks are </a:t>
            </a:r>
            <a:r>
              <a:rPr lang="en-US" altLang="en-US" sz="2000" u="sng" dirty="0">
                <a:solidFill>
                  <a:srgbClr val="C00000"/>
                </a:solidFill>
                <a:latin typeface="Ink Free" panose="03080402000500000000" pitchFamily="66" charset="0"/>
              </a:rPr>
              <a:t>instantaneous</a:t>
            </a:r>
            <a:r>
              <a:rPr lang="en-US" altLang="en-US" sz="2000" dirty="0">
                <a:solidFill>
                  <a:srgbClr val="C00000"/>
                </a:solidFill>
                <a:latin typeface="Ink Free" panose="03080402000500000000" pitchFamily="66" charset="0"/>
              </a:rPr>
              <a:t> values</a:t>
            </a:r>
          </a:p>
        </p:txBody>
      </p:sp>
      <p:sp>
        <p:nvSpPr>
          <p:cNvPr id="9222" name="TextBox 5"/>
          <p:cNvSpPr txBox="1">
            <a:spLocks noChangeArrowheads="1"/>
          </p:cNvSpPr>
          <p:nvPr/>
        </p:nvSpPr>
        <p:spPr bwMode="auto">
          <a:xfrm>
            <a:off x="4060826" y="1749748"/>
            <a:ext cx="4233863" cy="3238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1500" dirty="0">
                <a:solidFill>
                  <a:srgbClr val="000000"/>
                </a:solidFill>
                <a:latin typeface="Calibri" panose="020F0502020204030204" pitchFamily="34" charset="0"/>
                <a:cs typeface="Calibri" panose="020F0502020204030204" pitchFamily="34" charset="0"/>
              </a:rPr>
              <a:t>American River at Fair Oaks (unregulated)</a:t>
            </a:r>
          </a:p>
        </p:txBody>
      </p:sp>
      <p:sp>
        <p:nvSpPr>
          <p:cNvPr id="9" name="Slide Number Placeholder 1">
            <a:extLst>
              <a:ext uri="{FF2B5EF4-FFF2-40B4-BE49-F238E27FC236}">
                <a16:creationId xmlns:a16="http://schemas.microsoft.com/office/drawing/2014/main" id="{EB79E9DC-562D-433E-8C4E-7C57B6CA40A9}"/>
              </a:ext>
            </a:extLst>
          </p:cNvPr>
          <p:cNvSpPr>
            <a:spLocks noGrp="1"/>
          </p:cNvSpPr>
          <p:nvPr>
            <p:ph type="sldNum" sz="quarter" idx="12"/>
          </p:nvPr>
        </p:nvSpPr>
        <p:spPr>
          <a:xfrm>
            <a:off x="8737600" y="6248400"/>
            <a:ext cx="2540000" cy="457200"/>
          </a:xfrm>
        </p:spPr>
        <p:txBody>
          <a:bodyPr/>
          <a:lstStyle/>
          <a:p>
            <a:pPr>
              <a:defRPr/>
            </a:pPr>
            <a:fld id="{0D4F1938-B6F0-462B-9EAB-725EA93BCA11}" type="slidenum">
              <a:rPr lang="en-US" altLang="en-US" smtClean="0"/>
              <a:pPr>
                <a:defRPr/>
              </a:pPr>
              <a:t>4</a:t>
            </a:fld>
            <a:endParaRPr lang="en-US" altLang="en-US"/>
          </a:p>
        </p:txBody>
      </p:sp>
      <p:sp>
        <p:nvSpPr>
          <p:cNvPr id="13" name="Title 1">
            <a:extLst>
              <a:ext uri="{FF2B5EF4-FFF2-40B4-BE49-F238E27FC236}">
                <a16:creationId xmlns:a16="http://schemas.microsoft.com/office/drawing/2014/main" id="{0B159038-3378-4712-8E1B-4ECF8D6794BC}"/>
              </a:ext>
            </a:extLst>
          </p:cNvPr>
          <p:cNvSpPr txBox="1">
            <a:spLocks/>
          </p:cNvSpPr>
          <p:nvPr/>
        </p:nvSpPr>
        <p:spPr bwMode="auto">
          <a:xfrm>
            <a:off x="1061633" y="448650"/>
            <a:ext cx="10066149" cy="1143000"/>
          </a:xfrm>
          <a:prstGeom prst="rect">
            <a:avLst/>
          </a:prstGeom>
          <a:noFill/>
          <a:ln w="9525">
            <a:noFill/>
            <a:miter lim="800000"/>
            <a:headEnd/>
            <a:tailEnd/>
          </a:ln>
          <a:effectLst/>
        </p:spPr>
        <p:txBody>
          <a:bodyPr anchor="ctr"/>
          <a:lstStyle/>
          <a:p>
            <a:pPr>
              <a:defRPr/>
            </a:pPr>
            <a:r>
              <a:rPr lang="en-US" sz="4400" b="0" kern="0" dirty="0">
                <a:solidFill>
                  <a:srgbClr val="000000"/>
                </a:solidFill>
                <a:latin typeface="Calibri" panose="020F0502020204030204" pitchFamily="34" charset="0"/>
                <a:ea typeface="+mj-ea"/>
                <a:cs typeface="+mj-cs"/>
              </a:rPr>
              <a:t>Streamflow data, daily flow record</a:t>
            </a:r>
          </a:p>
        </p:txBody>
      </p:sp>
      <p:sp>
        <p:nvSpPr>
          <p:cNvPr id="3" name="TextBox 2">
            <a:extLst>
              <a:ext uri="{FF2B5EF4-FFF2-40B4-BE49-F238E27FC236}">
                <a16:creationId xmlns:a16="http://schemas.microsoft.com/office/drawing/2014/main" id="{C0C0ACEB-CC65-29CC-8814-DE72697160D6}"/>
              </a:ext>
            </a:extLst>
          </p:cNvPr>
          <p:cNvSpPr txBox="1"/>
          <p:nvPr/>
        </p:nvSpPr>
        <p:spPr>
          <a:xfrm>
            <a:off x="3664695" y="2229361"/>
            <a:ext cx="4173019" cy="338554"/>
          </a:xfrm>
          <a:prstGeom prst="rect">
            <a:avLst/>
          </a:prstGeom>
          <a:noFill/>
        </p:spPr>
        <p:txBody>
          <a:bodyPr wrap="square" rtlCol="0">
            <a:spAutoFit/>
          </a:bodyPr>
          <a:lstStyle/>
          <a:p>
            <a:r>
              <a:rPr lang="en-US" sz="1600" b="0" dirty="0">
                <a:solidFill>
                  <a:srgbClr val="000000"/>
                </a:solidFill>
                <a:latin typeface="Calibri" panose="020F0502020204030204" pitchFamily="34" charset="0"/>
                <a:cs typeface="Calibri" panose="020F0502020204030204" pitchFamily="34" charset="0"/>
              </a:rPr>
              <a:t>consider each year’s maximum flow</a:t>
            </a:r>
          </a:p>
        </p:txBody>
      </p:sp>
      <p:pic>
        <p:nvPicPr>
          <p:cNvPr id="5" name="Picture 4">
            <a:extLst>
              <a:ext uri="{FF2B5EF4-FFF2-40B4-BE49-F238E27FC236}">
                <a16:creationId xmlns:a16="http://schemas.microsoft.com/office/drawing/2014/main" id="{8F7F8C55-F16E-D994-A3DA-9A0D0BDC6024}"/>
              </a:ext>
            </a:extLst>
          </p:cNvPr>
          <p:cNvPicPr>
            <a:picLocks noChangeAspect="1"/>
          </p:cNvPicPr>
          <p:nvPr/>
        </p:nvPicPr>
        <p:blipFill>
          <a:blip r:embed="rId4"/>
          <a:stretch>
            <a:fillRect/>
          </a:stretch>
        </p:blipFill>
        <p:spPr>
          <a:xfrm>
            <a:off x="2153321" y="1689060"/>
            <a:ext cx="7595616" cy="4235196"/>
          </a:xfrm>
          <a:prstGeom prst="rect">
            <a:avLst/>
          </a:prstGeom>
        </p:spPr>
      </p:pic>
      <p:cxnSp>
        <p:nvCxnSpPr>
          <p:cNvPr id="2" name="Straight Connector 1">
            <a:extLst>
              <a:ext uri="{FF2B5EF4-FFF2-40B4-BE49-F238E27FC236}">
                <a16:creationId xmlns:a16="http://schemas.microsoft.com/office/drawing/2014/main" id="{1C9C7985-F5BE-1CA3-9A4C-1D155B6F7D6D}"/>
              </a:ext>
            </a:extLst>
          </p:cNvPr>
          <p:cNvCxnSpPr>
            <a:cxnSpLocks/>
          </p:cNvCxnSpPr>
          <p:nvPr/>
        </p:nvCxnSpPr>
        <p:spPr bwMode="auto">
          <a:xfrm>
            <a:off x="5222929" y="2515111"/>
            <a:ext cx="1030637" cy="0"/>
          </a:xfrm>
          <a:prstGeom prst="line">
            <a:avLst/>
          </a:prstGeom>
          <a:noFill/>
          <a:ln w="19050" cap="flat" cmpd="sng" algn="ctr">
            <a:solidFill>
              <a:srgbClr val="C00000"/>
            </a:solidFill>
            <a:prstDash val="solid"/>
            <a:round/>
            <a:headEnd type="none" w="med" len="med"/>
            <a:tailEnd type="none" w="med" len="med"/>
          </a:ln>
          <a:effectLst/>
        </p:spPr>
      </p:cxnSp>
      <p:sp>
        <p:nvSpPr>
          <p:cNvPr id="6" name="Arrow: Down 5">
            <a:extLst>
              <a:ext uri="{FF2B5EF4-FFF2-40B4-BE49-F238E27FC236}">
                <a16:creationId xmlns:a16="http://schemas.microsoft.com/office/drawing/2014/main" id="{9FA564D5-7259-32FF-FAFB-A638D1278C0A}"/>
              </a:ext>
            </a:extLst>
          </p:cNvPr>
          <p:cNvSpPr/>
          <p:nvPr/>
        </p:nvSpPr>
        <p:spPr bwMode="auto">
          <a:xfrm rot="10800000">
            <a:off x="5952264" y="5978970"/>
            <a:ext cx="231531" cy="533401"/>
          </a:xfrm>
          <a:prstGeom prst="downArrow">
            <a:avLst>
              <a:gd name="adj1" fmla="val 50000"/>
              <a:gd name="adj2" fmla="val 99367"/>
            </a:avLst>
          </a:prstGeom>
          <a:noFill/>
          <a:ln w="28575" cap="flat" cmpd="sng" algn="ctr">
            <a:solidFill>
              <a:srgbClr val="A50021"/>
            </a:solid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chemeClr val="tx2"/>
              </a:solidFill>
              <a:effectLst/>
              <a:latin typeface="Times New Roman" pitchFamily="18" charset="0"/>
            </a:endParaRPr>
          </a:p>
        </p:txBody>
      </p:sp>
      <p:sp>
        <p:nvSpPr>
          <p:cNvPr id="7" name="TextBox 6">
            <a:extLst>
              <a:ext uri="{FF2B5EF4-FFF2-40B4-BE49-F238E27FC236}">
                <a16:creationId xmlns:a16="http://schemas.microsoft.com/office/drawing/2014/main" id="{9DAA33EC-AF8E-4478-2EB7-260E812161C6}"/>
              </a:ext>
            </a:extLst>
          </p:cNvPr>
          <p:cNvSpPr txBox="1"/>
          <p:nvPr/>
        </p:nvSpPr>
        <p:spPr>
          <a:xfrm>
            <a:off x="6163845" y="5960287"/>
            <a:ext cx="1755531" cy="646331"/>
          </a:xfrm>
          <a:prstGeom prst="rect">
            <a:avLst/>
          </a:prstGeom>
          <a:noFill/>
        </p:spPr>
        <p:txBody>
          <a:bodyPr wrap="square" rtlCol="0">
            <a:spAutoFit/>
          </a:bodyPr>
          <a:lstStyle/>
          <a:p>
            <a:r>
              <a:rPr lang="en-US" sz="1800" dirty="0">
                <a:solidFill>
                  <a:srgbClr val="A50021"/>
                </a:solidFill>
                <a:latin typeface="Calibri" panose="020F0502020204030204" pitchFamily="34" charset="0"/>
                <a:cs typeface="Calibri" panose="020F0502020204030204" pitchFamily="34" charset="0"/>
              </a:rPr>
              <a:t>reservoir constructed</a:t>
            </a:r>
          </a:p>
        </p:txBody>
      </p:sp>
      <p:sp>
        <p:nvSpPr>
          <p:cNvPr id="8" name="TextBox 7">
            <a:extLst>
              <a:ext uri="{FF2B5EF4-FFF2-40B4-BE49-F238E27FC236}">
                <a16:creationId xmlns:a16="http://schemas.microsoft.com/office/drawing/2014/main" id="{7B03CC4A-396C-7537-CD7E-3098727D6402}"/>
              </a:ext>
            </a:extLst>
          </p:cNvPr>
          <p:cNvSpPr txBox="1"/>
          <p:nvPr/>
        </p:nvSpPr>
        <p:spPr>
          <a:xfrm>
            <a:off x="3656305" y="2229361"/>
            <a:ext cx="5143745" cy="338554"/>
          </a:xfrm>
          <a:prstGeom prst="rect">
            <a:avLst/>
          </a:prstGeom>
          <a:noFill/>
        </p:spPr>
        <p:txBody>
          <a:bodyPr wrap="square" rtlCol="0">
            <a:spAutoFit/>
          </a:bodyPr>
          <a:lstStyle/>
          <a:p>
            <a:r>
              <a:rPr lang="en-US" sz="1600" b="0" dirty="0">
                <a:solidFill>
                  <a:srgbClr val="000000"/>
                </a:solidFill>
                <a:latin typeface="Calibri" panose="020F0502020204030204" pitchFamily="34" charset="0"/>
                <a:cs typeface="Calibri" panose="020F0502020204030204" pitchFamily="34" charset="0"/>
              </a:rPr>
              <a:t>108 years of daily unregulated streamflow data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C:\Users\q0hecbaf\AppData\Local\Temp\1\SNAGHTML4dd5dfcc.PNG"/>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1213" y="1006476"/>
            <a:ext cx="7808912" cy="546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4FFA419B-EE38-4166-9FAA-C6E31B7629AE}" type="slidenum">
              <a:rPr lang="en-US" altLang="en-US" sz="1400">
                <a:latin typeface="Times New Roman" panose="02020603050405020304" pitchFamily="18" charset="0"/>
              </a:rPr>
              <a:pPr>
                <a:spcBef>
                  <a:spcPct val="0"/>
                </a:spcBef>
                <a:buFontTx/>
                <a:buNone/>
              </a:pPr>
              <a:t>40</a:t>
            </a:fld>
            <a:endParaRPr lang="en-US" altLang="en-US" sz="1400">
              <a:latin typeface="Times New Roman" panose="02020603050405020304" pitchFamily="18" charset="0"/>
            </a:endParaRPr>
          </a:p>
        </p:txBody>
      </p:sp>
      <p:sp>
        <p:nvSpPr>
          <p:cNvPr id="47108" name="Text Box 8"/>
          <p:cNvSpPr txBox="1">
            <a:spLocks noChangeArrowheads="1"/>
          </p:cNvSpPr>
          <p:nvPr/>
        </p:nvSpPr>
        <p:spPr bwMode="auto">
          <a:xfrm>
            <a:off x="7475538" y="3092450"/>
            <a:ext cx="5953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endParaRPr lang="en-US" altLang="en-US" sz="1400" b="0" dirty="0">
              <a:latin typeface="Calibri" panose="020F0502020204030204" pitchFamily="34" charset="0"/>
            </a:endParaRPr>
          </a:p>
        </p:txBody>
      </p:sp>
      <p:sp>
        <p:nvSpPr>
          <p:cNvPr id="47109" name="Text Box 15"/>
          <p:cNvSpPr txBox="1">
            <a:spLocks noChangeArrowheads="1"/>
          </p:cNvSpPr>
          <p:nvPr/>
        </p:nvSpPr>
        <p:spPr bwMode="auto">
          <a:xfrm>
            <a:off x="4931485" y="6084364"/>
            <a:ext cx="294957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800" dirty="0">
                <a:solidFill>
                  <a:srgbClr val="000000"/>
                </a:solidFill>
                <a:highlight>
                  <a:srgbClr val="E6E6E6"/>
                </a:highlight>
                <a:latin typeface="Times New Roman" panose="02020603050405020304" pitchFamily="18" charset="0"/>
              </a:rPr>
              <a:t>Percent Chance Exceedance</a:t>
            </a:r>
          </a:p>
        </p:txBody>
      </p:sp>
      <p:sp>
        <p:nvSpPr>
          <p:cNvPr id="47110" name="Text Box 16"/>
          <p:cNvSpPr txBox="1">
            <a:spLocks noChangeArrowheads="1"/>
          </p:cNvSpPr>
          <p:nvPr/>
        </p:nvSpPr>
        <p:spPr bwMode="auto">
          <a:xfrm rot="-5386859">
            <a:off x="1620298" y="3703638"/>
            <a:ext cx="2014538" cy="341312"/>
          </a:xfrm>
          <a:prstGeom prst="rect">
            <a:avLst/>
          </a:prstGeom>
          <a:solidFill>
            <a:srgbClr val="E6E6E6"/>
          </a:solidFill>
          <a:ln>
            <a:noFill/>
          </a:ln>
        </p:spPr>
        <p:txBody>
          <a:bodyPr wrap="none" t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800">
                <a:solidFill>
                  <a:srgbClr val="000000"/>
                </a:solidFill>
                <a:highlight>
                  <a:srgbClr val="E6E6E6"/>
                </a:highlight>
                <a:latin typeface="Times New Roman" panose="02020603050405020304" pitchFamily="18" charset="0"/>
              </a:rPr>
              <a:t>Average Flow (cfs)</a:t>
            </a:r>
          </a:p>
        </p:txBody>
      </p:sp>
      <p:sp>
        <p:nvSpPr>
          <p:cNvPr id="47111" name="Text Box 17"/>
          <p:cNvSpPr txBox="1">
            <a:spLocks noChangeArrowheads="1"/>
          </p:cNvSpPr>
          <p:nvPr/>
        </p:nvSpPr>
        <p:spPr bwMode="auto">
          <a:xfrm>
            <a:off x="6951664" y="4419601"/>
            <a:ext cx="2581275"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2400" dirty="0">
                <a:solidFill>
                  <a:srgbClr val="000000"/>
                </a:solidFill>
                <a:latin typeface="Ink Free" panose="03080402000500000000" pitchFamily="66" charset="0"/>
              </a:rPr>
              <a:t>shorter duration    (1 day) is more extreme</a:t>
            </a:r>
          </a:p>
        </p:txBody>
      </p:sp>
      <p:cxnSp>
        <p:nvCxnSpPr>
          <p:cNvPr id="20" name="Straight Arrow Connector 19"/>
          <p:cNvCxnSpPr>
            <a:cxnSpLocks noChangeShapeType="1"/>
          </p:cNvCxnSpPr>
          <p:nvPr/>
        </p:nvCxnSpPr>
        <p:spPr bwMode="auto">
          <a:xfrm flipH="1">
            <a:off x="3335338" y="2768600"/>
            <a:ext cx="4995862" cy="0"/>
          </a:xfrm>
          <a:prstGeom prst="straightConnector1">
            <a:avLst/>
          </a:prstGeom>
          <a:noFill/>
          <a:ln w="19050" algn="ctr">
            <a:solidFill>
              <a:schemeClr val="accent2"/>
            </a:solidFill>
            <a:round/>
            <a:headEnd/>
            <a:tailEnd type="arrow" w="med" len="med"/>
          </a:ln>
          <a:extLst>
            <a:ext uri="{909E8E84-426E-40DD-AFC4-6F175D3DCCD1}">
              <a14:hiddenFill xmlns:a14="http://schemas.microsoft.com/office/drawing/2010/main">
                <a:noFill/>
              </a14:hiddenFill>
            </a:ext>
          </a:extLst>
        </p:spPr>
      </p:cxnSp>
      <p:cxnSp>
        <p:nvCxnSpPr>
          <p:cNvPr id="22" name="Straight Arrow Connector 21"/>
          <p:cNvCxnSpPr>
            <a:cxnSpLocks noChangeShapeType="1"/>
          </p:cNvCxnSpPr>
          <p:nvPr/>
        </p:nvCxnSpPr>
        <p:spPr bwMode="auto">
          <a:xfrm flipH="1">
            <a:off x="3344864" y="3005138"/>
            <a:ext cx="4986337" cy="0"/>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23" name="Straight Arrow Connector 22"/>
          <p:cNvCxnSpPr>
            <a:cxnSpLocks noChangeShapeType="1"/>
          </p:cNvCxnSpPr>
          <p:nvPr/>
        </p:nvCxnSpPr>
        <p:spPr bwMode="auto">
          <a:xfrm flipH="1">
            <a:off x="3335338" y="3309938"/>
            <a:ext cx="5003800" cy="0"/>
          </a:xfrm>
          <a:prstGeom prst="straightConnector1">
            <a:avLst/>
          </a:prstGeom>
          <a:noFill/>
          <a:ln w="19050" algn="ctr">
            <a:solidFill>
              <a:srgbClr val="00B050"/>
            </a:solidFill>
            <a:round/>
            <a:headEnd/>
            <a:tailEnd type="arrow" w="med" len="med"/>
          </a:ln>
          <a:extLst>
            <a:ext uri="{909E8E84-426E-40DD-AFC4-6F175D3DCCD1}">
              <a14:hiddenFill xmlns:a14="http://schemas.microsoft.com/office/drawing/2010/main">
                <a:noFill/>
              </a14:hiddenFill>
            </a:ext>
          </a:extLst>
        </p:spPr>
      </p:cxnSp>
      <p:cxnSp>
        <p:nvCxnSpPr>
          <p:cNvPr id="24" name="Straight Arrow Connector 23"/>
          <p:cNvCxnSpPr>
            <a:cxnSpLocks noChangeShapeType="1"/>
          </p:cNvCxnSpPr>
          <p:nvPr/>
        </p:nvCxnSpPr>
        <p:spPr bwMode="auto">
          <a:xfrm flipH="1">
            <a:off x="3335339" y="3632200"/>
            <a:ext cx="4987925" cy="0"/>
          </a:xfrm>
          <a:prstGeom prst="straightConnector1">
            <a:avLst/>
          </a:prstGeom>
          <a:noFill/>
          <a:ln w="19050" algn="ctr">
            <a:solidFill>
              <a:srgbClr val="000000"/>
            </a:solidFill>
            <a:round/>
            <a:headEnd/>
            <a:tailEnd type="arrow" w="med" len="med"/>
          </a:ln>
          <a:extLst>
            <a:ext uri="{909E8E84-426E-40DD-AFC4-6F175D3DCCD1}">
              <a14:hiddenFill xmlns:a14="http://schemas.microsoft.com/office/drawing/2010/main">
                <a:noFill/>
              </a14:hiddenFill>
            </a:ext>
          </a:extLst>
        </p:spPr>
      </p:cxnSp>
      <p:cxnSp>
        <p:nvCxnSpPr>
          <p:cNvPr id="25" name="Straight Arrow Connector 24"/>
          <p:cNvCxnSpPr>
            <a:cxnSpLocks noChangeShapeType="1"/>
          </p:cNvCxnSpPr>
          <p:nvPr/>
        </p:nvCxnSpPr>
        <p:spPr bwMode="auto">
          <a:xfrm flipH="1">
            <a:off x="3335338" y="3895515"/>
            <a:ext cx="4995862" cy="0"/>
          </a:xfrm>
          <a:prstGeom prst="straightConnector1">
            <a:avLst/>
          </a:prstGeom>
          <a:noFill/>
          <a:ln w="19050" algn="ctr">
            <a:solidFill>
              <a:srgbClr val="FF00FF"/>
            </a:solidFill>
            <a:round/>
            <a:headEnd/>
            <a:tailEnd type="arrow" w="med" len="med"/>
          </a:ln>
          <a:extLst>
            <a:ext uri="{909E8E84-426E-40DD-AFC4-6F175D3DCCD1}">
              <a14:hiddenFill xmlns:a14="http://schemas.microsoft.com/office/drawing/2010/main">
                <a:noFill/>
              </a14:hiddenFill>
            </a:ext>
          </a:extLst>
        </p:spPr>
      </p:cxnSp>
      <p:sp>
        <p:nvSpPr>
          <p:cNvPr id="21" name="Text Box 6"/>
          <p:cNvSpPr txBox="1">
            <a:spLocks noChangeArrowheads="1"/>
          </p:cNvSpPr>
          <p:nvPr/>
        </p:nvSpPr>
        <p:spPr bwMode="auto">
          <a:xfrm>
            <a:off x="7707313" y="2276476"/>
            <a:ext cx="920750" cy="3079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7030A0"/>
                </a:solidFill>
                <a:latin typeface="Calibri" panose="020F0502020204030204" pitchFamily="34" charset="0"/>
              </a:rPr>
              <a:t>200-year</a:t>
            </a:r>
          </a:p>
        </p:txBody>
      </p:sp>
      <p:sp>
        <p:nvSpPr>
          <p:cNvPr id="47119" name="Text Box 6"/>
          <p:cNvSpPr txBox="1">
            <a:spLocks noChangeArrowheads="1"/>
          </p:cNvSpPr>
          <p:nvPr/>
        </p:nvSpPr>
        <p:spPr bwMode="auto">
          <a:xfrm>
            <a:off x="8634414" y="2476500"/>
            <a:ext cx="604837" cy="2159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chemeClr val="accent2"/>
                </a:solidFill>
                <a:latin typeface="Calibri" panose="020F0502020204030204" pitchFamily="34" charset="0"/>
              </a:rPr>
              <a:t>1DAY</a:t>
            </a:r>
          </a:p>
        </p:txBody>
      </p:sp>
      <p:sp>
        <p:nvSpPr>
          <p:cNvPr id="47120" name="Text Box 10"/>
          <p:cNvSpPr txBox="1">
            <a:spLocks noChangeArrowheads="1"/>
          </p:cNvSpPr>
          <p:nvPr/>
        </p:nvSpPr>
        <p:spPr bwMode="auto">
          <a:xfrm>
            <a:off x="8640763" y="2733675"/>
            <a:ext cx="608012" cy="2174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FF0000"/>
                </a:solidFill>
                <a:latin typeface="Calibri" panose="020F0502020204030204" pitchFamily="34" charset="0"/>
              </a:rPr>
              <a:t>3DAY</a:t>
            </a:r>
          </a:p>
        </p:txBody>
      </p:sp>
      <p:sp>
        <p:nvSpPr>
          <p:cNvPr id="47121" name="Text Box 12"/>
          <p:cNvSpPr txBox="1">
            <a:spLocks noChangeArrowheads="1"/>
          </p:cNvSpPr>
          <p:nvPr/>
        </p:nvSpPr>
        <p:spPr bwMode="auto">
          <a:xfrm>
            <a:off x="8655051" y="3048001"/>
            <a:ext cx="574675" cy="220663"/>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00B050"/>
                </a:solidFill>
                <a:latin typeface="Calibri" panose="020F0502020204030204" pitchFamily="34" charset="0"/>
              </a:rPr>
              <a:t>7DAY</a:t>
            </a:r>
          </a:p>
        </p:txBody>
      </p:sp>
      <p:sp>
        <p:nvSpPr>
          <p:cNvPr id="47122" name="Text Box 12"/>
          <p:cNvSpPr txBox="1">
            <a:spLocks noChangeArrowheads="1"/>
          </p:cNvSpPr>
          <p:nvPr/>
        </p:nvSpPr>
        <p:spPr bwMode="auto">
          <a:xfrm>
            <a:off x="8653464" y="3419475"/>
            <a:ext cx="642937" cy="2159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000000"/>
                </a:solidFill>
                <a:latin typeface="Calibri" panose="020F0502020204030204" pitchFamily="34" charset="0"/>
              </a:rPr>
              <a:t>15DAY</a:t>
            </a:r>
          </a:p>
        </p:txBody>
      </p:sp>
      <p:sp>
        <p:nvSpPr>
          <p:cNvPr id="47123" name="Text Box 12"/>
          <p:cNvSpPr txBox="1">
            <a:spLocks noChangeArrowheads="1"/>
          </p:cNvSpPr>
          <p:nvPr/>
        </p:nvSpPr>
        <p:spPr bwMode="auto">
          <a:xfrm>
            <a:off x="8678864" y="3657600"/>
            <a:ext cx="636587" cy="22383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FF00FF"/>
                </a:solidFill>
                <a:latin typeface="Calibri" panose="020F0502020204030204" pitchFamily="34" charset="0"/>
              </a:rPr>
              <a:t>30DAY</a:t>
            </a:r>
          </a:p>
        </p:txBody>
      </p:sp>
      <p:sp>
        <p:nvSpPr>
          <p:cNvPr id="26" name="Rectangle 2"/>
          <p:cNvSpPr>
            <a:spLocks noGrp="1" noChangeArrowheads="1"/>
          </p:cNvSpPr>
          <p:nvPr>
            <p:ph type="title"/>
          </p:nvPr>
        </p:nvSpPr>
        <p:spPr>
          <a:xfrm>
            <a:off x="777600" y="0"/>
            <a:ext cx="10342434" cy="1143000"/>
          </a:xfrm>
        </p:spPr>
        <p:txBody>
          <a:bodyPr/>
          <a:lstStyle/>
          <a:p>
            <a:pPr eaLnBrk="1" hangingPunct="1">
              <a:defRPr/>
            </a:pPr>
            <a:r>
              <a:rPr lang="en-US" sz="4000" dirty="0"/>
              <a:t>Max Flow at Folsom Volume-</a:t>
            </a:r>
            <a:r>
              <a:rPr lang="en-US" sz="4000" dirty="0" err="1"/>
              <a:t>Freq</a:t>
            </a:r>
            <a:r>
              <a:rPr lang="en-US" sz="4000" dirty="0"/>
              <a:t> Curves</a:t>
            </a:r>
          </a:p>
        </p:txBody>
      </p:sp>
      <p:sp>
        <p:nvSpPr>
          <p:cNvPr id="27" name="Rectangle 26">
            <a:extLst>
              <a:ext uri="{FF2B5EF4-FFF2-40B4-BE49-F238E27FC236}">
                <a16:creationId xmlns:a16="http://schemas.microsoft.com/office/drawing/2014/main" id="{FF7DA49D-50C8-413B-8ECA-81A0562C55E9}"/>
              </a:ext>
            </a:extLst>
          </p:cNvPr>
          <p:cNvSpPr>
            <a:spLocks noChangeArrowheads="1"/>
          </p:cNvSpPr>
          <p:nvPr/>
        </p:nvSpPr>
        <p:spPr bwMode="auto">
          <a:xfrm>
            <a:off x="8227141" y="2665412"/>
            <a:ext cx="177800" cy="1463675"/>
          </a:xfrm>
          <a:prstGeom prst="rect">
            <a:avLst/>
          </a:prstGeom>
          <a:noFill/>
          <a:ln w="19050" algn="ctr">
            <a:solidFill>
              <a:srgbClr val="7030A0"/>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sp>
        <p:nvSpPr>
          <p:cNvPr id="28" name="Slide Number Placeholder 1">
            <a:extLst>
              <a:ext uri="{FF2B5EF4-FFF2-40B4-BE49-F238E27FC236}">
                <a16:creationId xmlns:a16="http://schemas.microsoft.com/office/drawing/2014/main" id="{4BFB25C4-F066-41CA-92CA-8676D1178D55}"/>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40</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3351" y="1639889"/>
            <a:ext cx="6753225" cy="467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84800" y="76200"/>
            <a:ext cx="9197400" cy="1143000"/>
          </a:xfrm>
        </p:spPr>
        <p:txBody>
          <a:bodyPr/>
          <a:lstStyle/>
          <a:p>
            <a:pPr>
              <a:defRPr/>
            </a:pPr>
            <a:r>
              <a:rPr lang="en-US" dirty="0"/>
              <a:t>Rescaling Historical Event</a:t>
            </a:r>
          </a:p>
        </p:txBody>
      </p:sp>
      <p:sp>
        <p:nvSpPr>
          <p:cNvPr id="4813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EE36CE88-96D4-4B35-A14C-CBFBD75FF336}" type="slidenum">
              <a:rPr lang="en-US" altLang="en-US" sz="1400">
                <a:latin typeface="Times New Roman" panose="02020603050405020304" pitchFamily="18" charset="0"/>
              </a:rPr>
              <a:pPr>
                <a:spcBef>
                  <a:spcPct val="0"/>
                </a:spcBef>
                <a:buFontTx/>
                <a:buNone/>
              </a:pPr>
              <a:t>41</a:t>
            </a:fld>
            <a:endParaRPr lang="en-US" altLang="en-US" sz="1400">
              <a:latin typeface="Times New Roman" panose="02020603050405020304" pitchFamily="18" charset="0"/>
            </a:endParaRPr>
          </a:p>
        </p:txBody>
      </p:sp>
      <p:sp>
        <p:nvSpPr>
          <p:cNvPr id="5" name="TextBox 4"/>
          <p:cNvSpPr txBox="1"/>
          <p:nvPr/>
        </p:nvSpPr>
        <p:spPr>
          <a:xfrm>
            <a:off x="4295775" y="1038225"/>
            <a:ext cx="4057650" cy="584200"/>
          </a:xfrm>
          <a:prstGeom prst="rect">
            <a:avLst/>
          </a:prstGeom>
          <a:noFill/>
        </p:spPr>
        <p:txBody>
          <a:bodyPr>
            <a:spAutoFit/>
          </a:bodyPr>
          <a:lstStyle/>
          <a:p>
            <a:pPr eaLnBrk="1" hangingPunct="1">
              <a:defRPr/>
            </a:pPr>
            <a:r>
              <a:rPr lang="en-US" sz="3200" b="0" dirty="0">
                <a:solidFill>
                  <a:srgbClr val="00B050"/>
                </a:solidFill>
                <a:latin typeface="Calibri" panose="020F0502020204030204" pitchFamily="34" charset="0"/>
                <a:cs typeface="Calibri" panose="020F0502020204030204" pitchFamily="34" charset="0"/>
              </a:rPr>
              <a:t>1997 flood event</a:t>
            </a:r>
          </a:p>
        </p:txBody>
      </p:sp>
      <p:sp>
        <p:nvSpPr>
          <p:cNvPr id="3" name="TextBox 2">
            <a:extLst>
              <a:ext uri="{FF2B5EF4-FFF2-40B4-BE49-F238E27FC236}">
                <a16:creationId xmlns:a16="http://schemas.microsoft.com/office/drawing/2014/main" id="{ACF52E14-8162-4736-B576-C2D2ED73A13E}"/>
              </a:ext>
            </a:extLst>
          </p:cNvPr>
          <p:cNvSpPr txBox="1"/>
          <p:nvPr/>
        </p:nvSpPr>
        <p:spPr>
          <a:xfrm>
            <a:off x="6834751" y="4294807"/>
            <a:ext cx="480449" cy="184666"/>
          </a:xfrm>
          <a:prstGeom prst="rect">
            <a:avLst/>
          </a:prstGeom>
          <a:solidFill>
            <a:schemeClr val="tx1"/>
          </a:solidFill>
        </p:spPr>
        <p:txBody>
          <a:bodyPr wrap="square" lIns="0" tIns="0" rIns="0" bIns="0" rtlCol="0">
            <a:spAutoFit/>
          </a:bodyPr>
          <a:lstStyle/>
          <a:p>
            <a:r>
              <a:rPr lang="en-US" sz="1200" dirty="0">
                <a:solidFill>
                  <a:srgbClr val="000000"/>
                </a:solidFill>
                <a:latin typeface="Arial Nova" panose="020B0604020202020204" pitchFamily="34" charset="0"/>
                <a:cs typeface="Arial" panose="020B0604020202020204" pitchFamily="34" charset="0"/>
              </a:rPr>
              <a:t>0.97%</a:t>
            </a:r>
          </a:p>
        </p:txBody>
      </p:sp>
      <p:sp>
        <p:nvSpPr>
          <p:cNvPr id="8" name="Slide Number Placeholder 1">
            <a:extLst>
              <a:ext uri="{FF2B5EF4-FFF2-40B4-BE49-F238E27FC236}">
                <a16:creationId xmlns:a16="http://schemas.microsoft.com/office/drawing/2014/main" id="{3B465D06-1934-4151-B856-35DD599BE8F6}"/>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41</a:t>
            </a:fld>
            <a:endParaRPr lang="en-US" alt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1764" y="1638300"/>
            <a:ext cx="6753225" cy="467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DC33D8FF-A460-4DD0-9D63-F2DD05B3C72E}" type="slidenum">
              <a:rPr lang="en-US" altLang="en-US" sz="1400">
                <a:latin typeface="Times New Roman" panose="02020603050405020304" pitchFamily="18" charset="0"/>
              </a:rPr>
              <a:pPr>
                <a:spcBef>
                  <a:spcPct val="0"/>
                </a:spcBef>
                <a:buFontTx/>
                <a:buNone/>
              </a:pPr>
              <a:t>42</a:t>
            </a:fld>
            <a:endParaRPr lang="en-US" altLang="en-US" sz="1400">
              <a:latin typeface="Times New Roman" panose="02020603050405020304" pitchFamily="18" charset="0"/>
            </a:endParaRPr>
          </a:p>
        </p:txBody>
      </p:sp>
      <p:sp>
        <p:nvSpPr>
          <p:cNvPr id="7" name="Title 1"/>
          <p:cNvSpPr>
            <a:spLocks noGrp="1"/>
          </p:cNvSpPr>
          <p:nvPr>
            <p:ph type="title"/>
          </p:nvPr>
        </p:nvSpPr>
        <p:spPr>
          <a:xfrm>
            <a:off x="784800" y="76200"/>
            <a:ext cx="9197400" cy="1143000"/>
          </a:xfrm>
        </p:spPr>
        <p:txBody>
          <a:bodyPr/>
          <a:lstStyle/>
          <a:p>
            <a:pPr>
              <a:defRPr/>
            </a:pPr>
            <a:r>
              <a:rPr lang="en-US" dirty="0"/>
              <a:t>Rescaling Historical Event</a:t>
            </a:r>
          </a:p>
        </p:txBody>
      </p:sp>
      <p:sp>
        <p:nvSpPr>
          <p:cNvPr id="8" name="TextBox 7"/>
          <p:cNvSpPr txBox="1"/>
          <p:nvPr/>
        </p:nvSpPr>
        <p:spPr>
          <a:xfrm>
            <a:off x="2619376" y="1038225"/>
            <a:ext cx="7452879" cy="584775"/>
          </a:xfrm>
          <a:prstGeom prst="rect">
            <a:avLst/>
          </a:prstGeom>
          <a:noFill/>
        </p:spPr>
        <p:txBody>
          <a:bodyPr wrap="square">
            <a:spAutoFit/>
          </a:bodyPr>
          <a:lstStyle/>
          <a:p>
            <a:pPr eaLnBrk="1" hangingPunct="1">
              <a:defRPr/>
            </a:pPr>
            <a:r>
              <a:rPr lang="en-US" sz="3200" b="0" dirty="0">
                <a:solidFill>
                  <a:srgbClr val="00B050"/>
                </a:solidFill>
                <a:latin typeface="Calibri" panose="020F0502020204030204" pitchFamily="34" charset="0"/>
                <a:cs typeface="Calibri" panose="020F0502020204030204" pitchFamily="34" charset="0"/>
              </a:rPr>
              <a:t>1997 flood event, scaled to 3-day 1-in-200%</a:t>
            </a:r>
          </a:p>
        </p:txBody>
      </p:sp>
      <p:sp>
        <p:nvSpPr>
          <p:cNvPr id="9" name="TextBox 8">
            <a:extLst>
              <a:ext uri="{FF2B5EF4-FFF2-40B4-BE49-F238E27FC236}">
                <a16:creationId xmlns:a16="http://schemas.microsoft.com/office/drawing/2014/main" id="{6E9C384F-353D-4A99-8220-BDC79D26AF84}"/>
              </a:ext>
            </a:extLst>
          </p:cNvPr>
          <p:cNvSpPr txBox="1"/>
          <p:nvPr/>
        </p:nvSpPr>
        <p:spPr>
          <a:xfrm>
            <a:off x="6834752" y="4313856"/>
            <a:ext cx="432824" cy="184666"/>
          </a:xfrm>
          <a:prstGeom prst="rect">
            <a:avLst/>
          </a:prstGeom>
          <a:solidFill>
            <a:schemeClr val="tx1"/>
          </a:solidFill>
        </p:spPr>
        <p:txBody>
          <a:bodyPr wrap="square" lIns="0" tIns="0" rIns="0" bIns="0" rtlCol="0">
            <a:spAutoFit/>
          </a:bodyPr>
          <a:lstStyle/>
          <a:p>
            <a:r>
              <a:rPr lang="en-US" sz="1200" dirty="0">
                <a:solidFill>
                  <a:srgbClr val="000000"/>
                </a:solidFill>
                <a:latin typeface="Arial Nova" panose="020B0604020202020204" pitchFamily="34" charset="0"/>
                <a:cs typeface="Arial" panose="020B0604020202020204" pitchFamily="34" charset="0"/>
              </a:rPr>
              <a:t>0.97%</a:t>
            </a:r>
          </a:p>
        </p:txBody>
      </p:sp>
      <p:sp>
        <p:nvSpPr>
          <p:cNvPr id="10" name="Slide Number Placeholder 1">
            <a:extLst>
              <a:ext uri="{FF2B5EF4-FFF2-40B4-BE49-F238E27FC236}">
                <a16:creationId xmlns:a16="http://schemas.microsoft.com/office/drawing/2014/main" id="{E6D8E617-004C-48C6-814C-E6CCC2E7FFBD}"/>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42</a:t>
            </a:fld>
            <a:endParaRPr lang="en-US" alt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q0hecbaf\AppData\Local\Temp\SNAGHTML61c2f88.PNG">
            <a:extLst>
              <a:ext uri="{FF2B5EF4-FFF2-40B4-BE49-F238E27FC236}">
                <a16:creationId xmlns:a16="http://schemas.microsoft.com/office/drawing/2014/main" id="{1D4A4D09-0B54-6AAB-41D4-12812E60AF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4877" y="1647240"/>
            <a:ext cx="6053852" cy="4572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78" name="Picture 13" descr="C:\Users\q0hecbaf\AppData\Local\Temp\SNAGHTML619f35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502" y="1654351"/>
            <a:ext cx="6035563" cy="4572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77600" y="61157"/>
            <a:ext cx="10350183" cy="1143000"/>
          </a:xfrm>
        </p:spPr>
        <p:txBody>
          <a:bodyPr/>
          <a:lstStyle/>
          <a:p>
            <a:pPr>
              <a:defRPr/>
            </a:pPr>
            <a:r>
              <a:rPr lang="en-US" dirty="0"/>
              <a:t>Modeled Operations</a:t>
            </a:r>
          </a:p>
        </p:txBody>
      </p:sp>
      <p:sp>
        <p:nvSpPr>
          <p:cNvPr id="5018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024D32CB-BB66-400D-8B02-3B7B9592E4FB}" type="slidenum">
              <a:rPr lang="en-US" altLang="en-US" sz="1400">
                <a:latin typeface="Times New Roman" panose="02020603050405020304" pitchFamily="18" charset="0"/>
              </a:rPr>
              <a:pPr>
                <a:spcBef>
                  <a:spcPct val="0"/>
                </a:spcBef>
                <a:buFontTx/>
                <a:buNone/>
              </a:pPr>
              <a:t>43</a:t>
            </a:fld>
            <a:endParaRPr lang="en-US" altLang="en-US" sz="1400">
              <a:latin typeface="Times New Roman" panose="02020603050405020304" pitchFamily="18" charset="0"/>
            </a:endParaRPr>
          </a:p>
        </p:txBody>
      </p:sp>
      <p:sp>
        <p:nvSpPr>
          <p:cNvPr id="7" name="TextBox 6"/>
          <p:cNvSpPr txBox="1"/>
          <p:nvPr/>
        </p:nvSpPr>
        <p:spPr>
          <a:xfrm>
            <a:off x="4169221" y="2441444"/>
            <a:ext cx="1077482" cy="646331"/>
          </a:xfrm>
          <a:prstGeom prst="rect">
            <a:avLst/>
          </a:prstGeom>
          <a:noFill/>
        </p:spPr>
        <p:txBody>
          <a:bodyPr wrap="square">
            <a:spAutoFit/>
          </a:bodyPr>
          <a:lstStyle/>
          <a:p>
            <a:pPr eaLnBrk="1" hangingPunct="1">
              <a:defRPr/>
            </a:pPr>
            <a:r>
              <a:rPr lang="en-US" sz="1800" dirty="0">
                <a:solidFill>
                  <a:srgbClr val="00B050"/>
                </a:solidFill>
                <a:latin typeface="Calibri" panose="020F0502020204030204" pitchFamily="34" charset="0"/>
              </a:rPr>
              <a:t>Storage Level</a:t>
            </a:r>
          </a:p>
        </p:txBody>
      </p:sp>
      <p:sp>
        <p:nvSpPr>
          <p:cNvPr id="10" name="TextBox 9"/>
          <p:cNvSpPr txBox="1"/>
          <p:nvPr/>
        </p:nvSpPr>
        <p:spPr>
          <a:xfrm>
            <a:off x="1203124" y="4985988"/>
            <a:ext cx="1930400" cy="307777"/>
          </a:xfrm>
          <a:prstGeom prst="rect">
            <a:avLst/>
          </a:prstGeom>
          <a:noFill/>
        </p:spPr>
        <p:txBody>
          <a:bodyPr>
            <a:spAutoFit/>
          </a:bodyPr>
          <a:lstStyle/>
          <a:p>
            <a:pPr eaLnBrk="1" hangingPunct="1">
              <a:defRPr/>
            </a:pPr>
            <a:r>
              <a:rPr lang="en-US" sz="1400" dirty="0">
                <a:solidFill>
                  <a:srgbClr val="FF0000"/>
                </a:solidFill>
                <a:latin typeface="Calibri" panose="020F0502020204030204" pitchFamily="34" charset="0"/>
              </a:rPr>
              <a:t>115,000 </a:t>
            </a:r>
            <a:r>
              <a:rPr lang="en-US" sz="1400" dirty="0" err="1">
                <a:solidFill>
                  <a:srgbClr val="FF0000"/>
                </a:solidFill>
                <a:latin typeface="Calibri" panose="020F0502020204030204" pitchFamily="34" charset="0"/>
              </a:rPr>
              <a:t>cfs</a:t>
            </a:r>
            <a:endParaRPr lang="en-US" sz="1400" dirty="0">
              <a:solidFill>
                <a:srgbClr val="FF0000"/>
              </a:solidFill>
              <a:latin typeface="Calibri" panose="020F0502020204030204" pitchFamily="34" charset="0"/>
            </a:endParaRPr>
          </a:p>
        </p:txBody>
      </p:sp>
      <p:sp>
        <p:nvSpPr>
          <p:cNvPr id="13" name="TextBox 12"/>
          <p:cNvSpPr txBox="1"/>
          <p:nvPr/>
        </p:nvSpPr>
        <p:spPr>
          <a:xfrm>
            <a:off x="4458423" y="5000895"/>
            <a:ext cx="1930400" cy="369332"/>
          </a:xfrm>
          <a:prstGeom prst="rect">
            <a:avLst/>
          </a:prstGeom>
          <a:noFill/>
        </p:spPr>
        <p:txBody>
          <a:bodyPr>
            <a:spAutoFit/>
          </a:bodyPr>
          <a:lstStyle/>
          <a:p>
            <a:pPr eaLnBrk="1" hangingPunct="1">
              <a:defRPr/>
            </a:pPr>
            <a:r>
              <a:rPr lang="en-US" sz="1800" dirty="0">
                <a:solidFill>
                  <a:srgbClr val="FF0000"/>
                </a:solidFill>
                <a:latin typeface="Calibri" panose="020F0502020204030204" pitchFamily="34" charset="0"/>
              </a:rPr>
              <a:t>Release</a:t>
            </a:r>
          </a:p>
        </p:txBody>
      </p:sp>
      <p:cxnSp>
        <p:nvCxnSpPr>
          <p:cNvPr id="50184" name="Straight Connector 13"/>
          <p:cNvCxnSpPr>
            <a:cxnSpLocks noChangeShapeType="1"/>
          </p:cNvCxnSpPr>
          <p:nvPr/>
        </p:nvCxnSpPr>
        <p:spPr bwMode="auto">
          <a:xfrm>
            <a:off x="1239352" y="4814262"/>
            <a:ext cx="10576827" cy="0"/>
          </a:xfrm>
          <a:prstGeom prst="line">
            <a:avLst/>
          </a:prstGeom>
          <a:noFill/>
          <a:ln w="19050" algn="ctr">
            <a:solidFill>
              <a:srgbClr val="FF0000"/>
            </a:solidFill>
            <a:prstDash val="sysDash"/>
            <a:round/>
            <a:headEnd/>
            <a:tailEnd/>
          </a:ln>
          <a:extLst>
            <a:ext uri="{909E8E84-426E-40DD-AFC4-6F175D3DCCD1}">
              <a14:hiddenFill xmlns:a14="http://schemas.microsoft.com/office/drawing/2010/main">
                <a:noFill/>
              </a14:hiddenFill>
            </a:ext>
          </a:extLst>
        </p:spPr>
      </p:cxnSp>
      <p:cxnSp>
        <p:nvCxnSpPr>
          <p:cNvPr id="50185" name="Straight Connector 14"/>
          <p:cNvCxnSpPr>
            <a:cxnSpLocks noChangeShapeType="1"/>
          </p:cNvCxnSpPr>
          <p:nvPr/>
        </p:nvCxnSpPr>
        <p:spPr bwMode="auto">
          <a:xfrm>
            <a:off x="1239352" y="5011693"/>
            <a:ext cx="10576827" cy="0"/>
          </a:xfrm>
          <a:prstGeom prst="line">
            <a:avLst/>
          </a:prstGeom>
          <a:noFill/>
          <a:ln w="19050" algn="ctr">
            <a:solidFill>
              <a:srgbClr val="FF0000"/>
            </a:solidFill>
            <a:prstDash val="sysDash"/>
            <a:round/>
            <a:headEnd/>
            <a:tailEnd/>
          </a:ln>
          <a:extLst>
            <a:ext uri="{909E8E84-426E-40DD-AFC4-6F175D3DCCD1}">
              <a14:hiddenFill xmlns:a14="http://schemas.microsoft.com/office/drawing/2010/main">
                <a:noFill/>
              </a14:hiddenFill>
            </a:ext>
          </a:extLst>
        </p:spPr>
      </p:cxnSp>
      <p:sp>
        <p:nvSpPr>
          <p:cNvPr id="16" name="TextBox 15"/>
          <p:cNvSpPr txBox="1"/>
          <p:nvPr/>
        </p:nvSpPr>
        <p:spPr>
          <a:xfrm>
            <a:off x="1204445" y="4522303"/>
            <a:ext cx="1930400" cy="307777"/>
          </a:xfrm>
          <a:prstGeom prst="rect">
            <a:avLst/>
          </a:prstGeom>
          <a:noFill/>
        </p:spPr>
        <p:txBody>
          <a:bodyPr>
            <a:spAutoFit/>
          </a:bodyPr>
          <a:lstStyle/>
          <a:p>
            <a:pPr eaLnBrk="1" hangingPunct="1">
              <a:defRPr/>
            </a:pPr>
            <a:r>
              <a:rPr lang="en-US" sz="1400" dirty="0">
                <a:solidFill>
                  <a:srgbClr val="FF0000"/>
                </a:solidFill>
                <a:latin typeface="Calibri" panose="020F0502020204030204" pitchFamily="34" charset="0"/>
              </a:rPr>
              <a:t>160,000 </a:t>
            </a:r>
            <a:r>
              <a:rPr lang="en-US" sz="1400" dirty="0" err="1">
                <a:solidFill>
                  <a:srgbClr val="FF0000"/>
                </a:solidFill>
                <a:latin typeface="Calibri" panose="020F0502020204030204" pitchFamily="34" charset="0"/>
              </a:rPr>
              <a:t>cfs</a:t>
            </a:r>
            <a:endParaRPr lang="en-US" sz="1400" dirty="0">
              <a:solidFill>
                <a:srgbClr val="FF0000"/>
              </a:solidFill>
              <a:latin typeface="Calibri" panose="020F0502020204030204" pitchFamily="34" charset="0"/>
            </a:endParaRPr>
          </a:p>
        </p:txBody>
      </p:sp>
      <p:sp>
        <p:nvSpPr>
          <p:cNvPr id="14" name="TextBox 13"/>
          <p:cNvSpPr txBox="1"/>
          <p:nvPr/>
        </p:nvSpPr>
        <p:spPr>
          <a:xfrm>
            <a:off x="2046117" y="3903288"/>
            <a:ext cx="1150938" cy="369332"/>
          </a:xfrm>
          <a:prstGeom prst="rect">
            <a:avLst/>
          </a:prstGeom>
          <a:noFill/>
        </p:spPr>
        <p:txBody>
          <a:bodyPr>
            <a:spAutoFit/>
          </a:bodyPr>
          <a:lstStyle/>
          <a:p>
            <a:pPr eaLnBrk="1" hangingPunct="1">
              <a:defRPr/>
            </a:pPr>
            <a:r>
              <a:rPr lang="en-US" sz="1800" dirty="0">
                <a:solidFill>
                  <a:schemeClr val="accent2"/>
                </a:solidFill>
                <a:latin typeface="Calibri" panose="020F0502020204030204" pitchFamily="34" charset="0"/>
              </a:rPr>
              <a:t>Inflow</a:t>
            </a:r>
          </a:p>
        </p:txBody>
      </p:sp>
      <p:sp>
        <p:nvSpPr>
          <p:cNvPr id="15" name="Slide Number Placeholder 1">
            <a:extLst>
              <a:ext uri="{FF2B5EF4-FFF2-40B4-BE49-F238E27FC236}">
                <a16:creationId xmlns:a16="http://schemas.microsoft.com/office/drawing/2014/main" id="{0438AAE9-354E-4D60-AC01-162DFBC334AC}"/>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43</a:t>
            </a:fld>
            <a:endParaRPr lang="en-US" altLang="en-US"/>
          </a:p>
        </p:txBody>
      </p:sp>
      <p:sp>
        <p:nvSpPr>
          <p:cNvPr id="9" name="TextBox 8">
            <a:extLst>
              <a:ext uri="{FF2B5EF4-FFF2-40B4-BE49-F238E27FC236}">
                <a16:creationId xmlns:a16="http://schemas.microsoft.com/office/drawing/2014/main" id="{AEB2A878-6FDE-69A9-B26E-35D1DA66C583}"/>
              </a:ext>
            </a:extLst>
          </p:cNvPr>
          <p:cNvSpPr txBox="1"/>
          <p:nvPr/>
        </p:nvSpPr>
        <p:spPr>
          <a:xfrm>
            <a:off x="10589042" y="2441443"/>
            <a:ext cx="1077482" cy="646331"/>
          </a:xfrm>
          <a:prstGeom prst="rect">
            <a:avLst/>
          </a:prstGeom>
          <a:noFill/>
        </p:spPr>
        <p:txBody>
          <a:bodyPr wrap="square">
            <a:spAutoFit/>
          </a:bodyPr>
          <a:lstStyle/>
          <a:p>
            <a:pPr eaLnBrk="1" hangingPunct="1">
              <a:defRPr/>
            </a:pPr>
            <a:r>
              <a:rPr lang="en-US" sz="1800" dirty="0">
                <a:solidFill>
                  <a:srgbClr val="00B050"/>
                </a:solidFill>
                <a:latin typeface="Calibri" panose="020F0502020204030204" pitchFamily="34" charset="0"/>
              </a:rPr>
              <a:t>Storage Level</a:t>
            </a:r>
          </a:p>
        </p:txBody>
      </p:sp>
      <p:sp>
        <p:nvSpPr>
          <p:cNvPr id="11" name="TextBox 10">
            <a:extLst>
              <a:ext uri="{FF2B5EF4-FFF2-40B4-BE49-F238E27FC236}">
                <a16:creationId xmlns:a16="http://schemas.microsoft.com/office/drawing/2014/main" id="{60F95073-1DF5-FD21-FF67-569FFA3568B5}"/>
              </a:ext>
            </a:extLst>
          </p:cNvPr>
          <p:cNvSpPr txBox="1"/>
          <p:nvPr/>
        </p:nvSpPr>
        <p:spPr>
          <a:xfrm>
            <a:off x="10706469" y="5009911"/>
            <a:ext cx="1017987" cy="369332"/>
          </a:xfrm>
          <a:prstGeom prst="rect">
            <a:avLst/>
          </a:prstGeom>
          <a:noFill/>
        </p:spPr>
        <p:txBody>
          <a:bodyPr wrap="square">
            <a:spAutoFit/>
          </a:bodyPr>
          <a:lstStyle/>
          <a:p>
            <a:pPr eaLnBrk="1" hangingPunct="1">
              <a:defRPr/>
            </a:pPr>
            <a:r>
              <a:rPr lang="en-US" sz="1800" dirty="0">
                <a:solidFill>
                  <a:srgbClr val="FF0000"/>
                </a:solidFill>
                <a:latin typeface="Calibri" panose="020F0502020204030204" pitchFamily="34" charset="0"/>
              </a:rPr>
              <a:t>Release</a:t>
            </a:r>
          </a:p>
        </p:txBody>
      </p:sp>
      <p:sp>
        <p:nvSpPr>
          <p:cNvPr id="12" name="TextBox 11">
            <a:extLst>
              <a:ext uri="{FF2B5EF4-FFF2-40B4-BE49-F238E27FC236}">
                <a16:creationId xmlns:a16="http://schemas.microsoft.com/office/drawing/2014/main" id="{01D21403-CC97-67B7-1B96-E58827D24BD6}"/>
              </a:ext>
            </a:extLst>
          </p:cNvPr>
          <p:cNvSpPr txBox="1"/>
          <p:nvPr/>
        </p:nvSpPr>
        <p:spPr>
          <a:xfrm>
            <a:off x="7342715" y="4996026"/>
            <a:ext cx="1930400" cy="307777"/>
          </a:xfrm>
          <a:prstGeom prst="rect">
            <a:avLst/>
          </a:prstGeom>
          <a:noFill/>
        </p:spPr>
        <p:txBody>
          <a:bodyPr>
            <a:spAutoFit/>
          </a:bodyPr>
          <a:lstStyle/>
          <a:p>
            <a:pPr eaLnBrk="1" hangingPunct="1">
              <a:defRPr/>
            </a:pPr>
            <a:r>
              <a:rPr lang="en-US" sz="1400" dirty="0">
                <a:solidFill>
                  <a:srgbClr val="FF0000"/>
                </a:solidFill>
                <a:latin typeface="Calibri" panose="020F0502020204030204" pitchFamily="34" charset="0"/>
              </a:rPr>
              <a:t>115,000 </a:t>
            </a:r>
            <a:r>
              <a:rPr lang="en-US" sz="1400" dirty="0" err="1">
                <a:solidFill>
                  <a:srgbClr val="FF0000"/>
                </a:solidFill>
                <a:latin typeface="Calibri" panose="020F0502020204030204" pitchFamily="34" charset="0"/>
              </a:rPr>
              <a:t>cfs</a:t>
            </a:r>
            <a:endParaRPr lang="en-US" sz="1400" dirty="0">
              <a:solidFill>
                <a:srgbClr val="FF0000"/>
              </a:solidFill>
              <a:latin typeface="Calibri" panose="020F0502020204030204" pitchFamily="34" charset="0"/>
            </a:endParaRPr>
          </a:p>
        </p:txBody>
      </p:sp>
      <p:sp>
        <p:nvSpPr>
          <p:cNvPr id="17" name="TextBox 16">
            <a:extLst>
              <a:ext uri="{FF2B5EF4-FFF2-40B4-BE49-F238E27FC236}">
                <a16:creationId xmlns:a16="http://schemas.microsoft.com/office/drawing/2014/main" id="{9244A07B-5132-7FF9-F161-12CAAE2DF38F}"/>
              </a:ext>
            </a:extLst>
          </p:cNvPr>
          <p:cNvSpPr txBox="1"/>
          <p:nvPr/>
        </p:nvSpPr>
        <p:spPr>
          <a:xfrm>
            <a:off x="7344036" y="4532341"/>
            <a:ext cx="1930400" cy="307777"/>
          </a:xfrm>
          <a:prstGeom prst="rect">
            <a:avLst/>
          </a:prstGeom>
          <a:noFill/>
        </p:spPr>
        <p:txBody>
          <a:bodyPr>
            <a:spAutoFit/>
          </a:bodyPr>
          <a:lstStyle/>
          <a:p>
            <a:pPr eaLnBrk="1" hangingPunct="1">
              <a:defRPr/>
            </a:pPr>
            <a:r>
              <a:rPr lang="en-US" sz="1400" dirty="0">
                <a:solidFill>
                  <a:srgbClr val="FF0000"/>
                </a:solidFill>
                <a:latin typeface="Calibri" panose="020F0502020204030204" pitchFamily="34" charset="0"/>
              </a:rPr>
              <a:t>160,000 </a:t>
            </a:r>
            <a:r>
              <a:rPr lang="en-US" sz="1400" dirty="0" err="1">
                <a:solidFill>
                  <a:srgbClr val="FF0000"/>
                </a:solidFill>
                <a:latin typeface="Calibri" panose="020F0502020204030204" pitchFamily="34" charset="0"/>
              </a:rPr>
              <a:t>cfs</a:t>
            </a:r>
            <a:endParaRPr lang="en-US" sz="1400" dirty="0">
              <a:solidFill>
                <a:srgbClr val="FF0000"/>
              </a:solidFill>
              <a:latin typeface="Calibri" panose="020F0502020204030204" pitchFamily="34" charset="0"/>
            </a:endParaRPr>
          </a:p>
        </p:txBody>
      </p:sp>
      <p:sp>
        <p:nvSpPr>
          <p:cNvPr id="18" name="TextBox 17">
            <a:extLst>
              <a:ext uri="{FF2B5EF4-FFF2-40B4-BE49-F238E27FC236}">
                <a16:creationId xmlns:a16="http://schemas.microsoft.com/office/drawing/2014/main" id="{FCB3CCD1-A519-948E-82D2-949643FB261C}"/>
              </a:ext>
            </a:extLst>
          </p:cNvPr>
          <p:cNvSpPr txBox="1"/>
          <p:nvPr/>
        </p:nvSpPr>
        <p:spPr>
          <a:xfrm>
            <a:off x="1239352" y="1120353"/>
            <a:ext cx="3219071" cy="523220"/>
          </a:xfrm>
          <a:prstGeom prst="rect">
            <a:avLst/>
          </a:prstGeom>
          <a:noFill/>
        </p:spPr>
        <p:txBody>
          <a:bodyPr wrap="square" rtlCol="0">
            <a:spAutoFit/>
          </a:bodyPr>
          <a:lstStyle/>
          <a:p>
            <a:r>
              <a:rPr lang="en-US" sz="2800" b="0" dirty="0">
                <a:solidFill>
                  <a:schemeClr val="accent2"/>
                </a:solidFill>
                <a:latin typeface="Calibri" panose="020F0502020204030204" pitchFamily="34" charset="0"/>
                <a:cs typeface="Calibri" panose="020F0502020204030204" pitchFamily="34" charset="0"/>
              </a:rPr>
              <a:t>Actual 1997 event</a:t>
            </a:r>
          </a:p>
        </p:txBody>
      </p:sp>
      <p:sp>
        <p:nvSpPr>
          <p:cNvPr id="19" name="TextBox 18">
            <a:extLst>
              <a:ext uri="{FF2B5EF4-FFF2-40B4-BE49-F238E27FC236}">
                <a16:creationId xmlns:a16="http://schemas.microsoft.com/office/drawing/2014/main" id="{998579D3-5E2D-7A72-795A-CF20DEC7C8B1}"/>
              </a:ext>
            </a:extLst>
          </p:cNvPr>
          <p:cNvSpPr txBox="1"/>
          <p:nvPr/>
        </p:nvSpPr>
        <p:spPr>
          <a:xfrm>
            <a:off x="6880194" y="1140719"/>
            <a:ext cx="5024761" cy="523220"/>
          </a:xfrm>
          <a:prstGeom prst="rect">
            <a:avLst/>
          </a:prstGeom>
          <a:noFill/>
        </p:spPr>
        <p:txBody>
          <a:bodyPr wrap="square" rtlCol="0">
            <a:spAutoFit/>
          </a:bodyPr>
          <a:lstStyle/>
          <a:p>
            <a:r>
              <a:rPr lang="en-US" sz="2800" b="0" dirty="0">
                <a:solidFill>
                  <a:schemeClr val="accent2"/>
                </a:solidFill>
                <a:latin typeface="Calibri" panose="020F0502020204030204" pitchFamily="34" charset="0"/>
                <a:cs typeface="Calibri" panose="020F0502020204030204" pitchFamily="34" charset="0"/>
              </a:rPr>
              <a:t>Scaled 1/200-year 1997 event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6779" y="1524000"/>
            <a:ext cx="7708900"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8" name="Rectangle 6"/>
          <p:cNvSpPr>
            <a:spLocks noGrp="1" noChangeArrowheads="1"/>
          </p:cNvSpPr>
          <p:nvPr>
            <p:ph type="title"/>
          </p:nvPr>
        </p:nvSpPr>
        <p:spPr>
          <a:xfrm>
            <a:off x="784801" y="381000"/>
            <a:ext cx="9443464" cy="1143000"/>
          </a:xfrm>
        </p:spPr>
        <p:txBody>
          <a:bodyPr/>
          <a:lstStyle/>
          <a:p>
            <a:pPr eaLnBrk="1" hangingPunct="1">
              <a:defRPr/>
            </a:pPr>
            <a:r>
              <a:rPr lang="en-US" sz="4200" dirty="0">
                <a:solidFill>
                  <a:srgbClr val="000000"/>
                </a:solidFill>
              </a:rPr>
              <a:t>Graphical Curve is Better for this</a:t>
            </a:r>
          </a:p>
        </p:txBody>
      </p:sp>
      <p:sp>
        <p:nvSpPr>
          <p:cNvPr id="52230" name="Text Box 10"/>
          <p:cNvSpPr txBox="1">
            <a:spLocks noChangeArrowheads="1"/>
          </p:cNvSpPr>
          <p:nvPr/>
        </p:nvSpPr>
        <p:spPr bwMode="auto">
          <a:xfrm>
            <a:off x="8652517" y="1865313"/>
            <a:ext cx="31248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200</a:t>
            </a:r>
          </a:p>
        </p:txBody>
      </p:sp>
      <p:sp>
        <p:nvSpPr>
          <p:cNvPr id="52231" name="Text Box 10"/>
          <p:cNvSpPr txBox="1">
            <a:spLocks noChangeArrowheads="1"/>
          </p:cNvSpPr>
          <p:nvPr/>
        </p:nvSpPr>
        <p:spPr bwMode="auto">
          <a:xfrm>
            <a:off x="8965254" y="1865313"/>
            <a:ext cx="31209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latin typeface="Calibri" panose="020F0502020204030204" pitchFamily="34" charset="0"/>
              </a:rPr>
              <a:t>500</a:t>
            </a:r>
          </a:p>
        </p:txBody>
      </p:sp>
      <p:sp>
        <p:nvSpPr>
          <p:cNvPr id="52233" name="Text Box 17"/>
          <p:cNvSpPr txBox="1">
            <a:spLocks noChangeArrowheads="1"/>
          </p:cNvSpPr>
          <p:nvPr/>
        </p:nvSpPr>
        <p:spPr bwMode="auto">
          <a:xfrm>
            <a:off x="4180529" y="6015038"/>
            <a:ext cx="4135438" cy="29686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spcBef>
                <a:spcPct val="50000"/>
              </a:spcBef>
              <a:buFontTx/>
              <a:buNone/>
            </a:pPr>
            <a:r>
              <a:rPr lang="en-US" altLang="en-US" sz="1700" dirty="0">
                <a:solidFill>
                  <a:srgbClr val="000000"/>
                </a:solidFill>
                <a:latin typeface="Calibri" panose="020F0502020204030204" pitchFamily="34" charset="0"/>
              </a:rPr>
              <a:t>Cumulative Exceedance Probability</a:t>
            </a:r>
          </a:p>
        </p:txBody>
      </p:sp>
      <p:grpSp>
        <p:nvGrpSpPr>
          <p:cNvPr id="20" name="Group 8">
            <a:extLst>
              <a:ext uri="{FF2B5EF4-FFF2-40B4-BE49-F238E27FC236}">
                <a16:creationId xmlns:a16="http://schemas.microsoft.com/office/drawing/2014/main" id="{D698EEC2-65E6-4D7F-99F5-65FFDE7BD3AC}"/>
              </a:ext>
            </a:extLst>
          </p:cNvPr>
          <p:cNvGrpSpPr>
            <a:grpSpLocks/>
          </p:cNvGrpSpPr>
          <p:nvPr/>
        </p:nvGrpSpPr>
        <p:grpSpPr bwMode="auto">
          <a:xfrm>
            <a:off x="3332804" y="1865313"/>
            <a:ext cx="5276850" cy="223837"/>
            <a:chOff x="1672" y="1500"/>
            <a:chExt cx="3324" cy="141"/>
          </a:xfrm>
        </p:grpSpPr>
        <p:sp>
          <p:nvSpPr>
            <p:cNvPr id="21" name="Text Box 9">
              <a:extLst>
                <a:ext uri="{FF2B5EF4-FFF2-40B4-BE49-F238E27FC236}">
                  <a16:creationId xmlns:a16="http://schemas.microsoft.com/office/drawing/2014/main" id="{9F4E06C2-93D8-4A5E-9123-5275C720AD76}"/>
                </a:ext>
              </a:extLst>
            </p:cNvPr>
            <p:cNvSpPr txBox="1">
              <a:spLocks noChangeArrowheads="1"/>
            </p:cNvSpPr>
            <p:nvPr/>
          </p:nvSpPr>
          <p:spPr bwMode="auto">
            <a:xfrm>
              <a:off x="4384" y="1503"/>
              <a:ext cx="10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rPr>
                <a:t>20</a:t>
              </a:r>
            </a:p>
          </p:txBody>
        </p:sp>
        <p:sp>
          <p:nvSpPr>
            <p:cNvPr id="22" name="Text Box 10">
              <a:extLst>
                <a:ext uri="{FF2B5EF4-FFF2-40B4-BE49-F238E27FC236}">
                  <a16:creationId xmlns:a16="http://schemas.microsoft.com/office/drawing/2014/main" id="{38274F76-80CB-4E4E-862A-A2E9D4692AE7}"/>
                </a:ext>
              </a:extLst>
            </p:cNvPr>
            <p:cNvSpPr txBox="1">
              <a:spLocks noChangeArrowheads="1"/>
            </p:cNvSpPr>
            <p:nvPr/>
          </p:nvSpPr>
          <p:spPr bwMode="auto">
            <a:xfrm>
              <a:off x="4828" y="1500"/>
              <a:ext cx="16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100</a:t>
              </a:r>
            </a:p>
          </p:txBody>
        </p:sp>
        <p:sp>
          <p:nvSpPr>
            <p:cNvPr id="23" name="Text Box 11">
              <a:extLst>
                <a:ext uri="{FF2B5EF4-FFF2-40B4-BE49-F238E27FC236}">
                  <a16:creationId xmlns:a16="http://schemas.microsoft.com/office/drawing/2014/main" id="{389426CE-E82E-46DA-8DE6-455E3EBDBE05}"/>
                </a:ext>
              </a:extLst>
            </p:cNvPr>
            <p:cNvSpPr txBox="1">
              <a:spLocks noChangeArrowheads="1"/>
            </p:cNvSpPr>
            <p:nvPr/>
          </p:nvSpPr>
          <p:spPr bwMode="auto">
            <a:xfrm>
              <a:off x="4129" y="1505"/>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a:t>
              </a:r>
            </a:p>
          </p:txBody>
        </p:sp>
        <p:sp>
          <p:nvSpPr>
            <p:cNvPr id="24" name="Text Box 12">
              <a:extLst>
                <a:ext uri="{FF2B5EF4-FFF2-40B4-BE49-F238E27FC236}">
                  <a16:creationId xmlns:a16="http://schemas.microsoft.com/office/drawing/2014/main" id="{B774F132-0134-4821-B06B-AA4519214FD4}"/>
                </a:ext>
              </a:extLst>
            </p:cNvPr>
            <p:cNvSpPr txBox="1">
              <a:spLocks noChangeArrowheads="1"/>
            </p:cNvSpPr>
            <p:nvPr/>
          </p:nvSpPr>
          <p:spPr bwMode="auto">
            <a:xfrm>
              <a:off x="3823"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 5</a:t>
              </a:r>
            </a:p>
          </p:txBody>
        </p:sp>
        <p:sp>
          <p:nvSpPr>
            <p:cNvPr id="25" name="Text Box 13">
              <a:extLst>
                <a:ext uri="{FF2B5EF4-FFF2-40B4-BE49-F238E27FC236}">
                  <a16:creationId xmlns:a16="http://schemas.microsoft.com/office/drawing/2014/main" id="{9999F9CA-0B29-4390-A1DB-0B6C85F6730B}"/>
                </a:ext>
              </a:extLst>
            </p:cNvPr>
            <p:cNvSpPr txBox="1">
              <a:spLocks noChangeArrowheads="1"/>
            </p:cNvSpPr>
            <p:nvPr/>
          </p:nvSpPr>
          <p:spPr bwMode="auto">
            <a:xfrm>
              <a:off x="3271" y="1503"/>
              <a:ext cx="10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rPr>
                <a:t>2</a:t>
              </a:r>
            </a:p>
          </p:txBody>
        </p:sp>
        <p:sp>
          <p:nvSpPr>
            <p:cNvPr id="26" name="Text Box 14">
              <a:extLst>
                <a:ext uri="{FF2B5EF4-FFF2-40B4-BE49-F238E27FC236}">
                  <a16:creationId xmlns:a16="http://schemas.microsoft.com/office/drawing/2014/main" id="{A3E8EBA0-D8DC-4195-AD03-28BDB2F6A1F5}"/>
                </a:ext>
              </a:extLst>
            </p:cNvPr>
            <p:cNvSpPr txBox="1">
              <a:spLocks noChangeArrowheads="1"/>
            </p:cNvSpPr>
            <p:nvPr/>
          </p:nvSpPr>
          <p:spPr bwMode="auto">
            <a:xfrm>
              <a:off x="1672" y="1500"/>
              <a:ext cx="18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1.01</a:t>
              </a:r>
            </a:p>
          </p:txBody>
        </p:sp>
        <p:sp>
          <p:nvSpPr>
            <p:cNvPr id="27" name="Text Box 15">
              <a:extLst>
                <a:ext uri="{FF2B5EF4-FFF2-40B4-BE49-F238E27FC236}">
                  <a16:creationId xmlns:a16="http://schemas.microsoft.com/office/drawing/2014/main" id="{DC1F8C00-1FBD-4CCA-A7C9-B8E0290FD0CF}"/>
                </a:ext>
              </a:extLst>
            </p:cNvPr>
            <p:cNvSpPr txBox="1">
              <a:spLocks noChangeArrowheads="1"/>
            </p:cNvSpPr>
            <p:nvPr/>
          </p:nvSpPr>
          <p:spPr bwMode="auto">
            <a:xfrm>
              <a:off x="2063" y="1501"/>
              <a:ext cx="101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Return Period</a:t>
              </a:r>
            </a:p>
          </p:txBody>
        </p:sp>
      </p:grpSp>
      <p:sp>
        <p:nvSpPr>
          <p:cNvPr id="28" name="Diamond 18">
            <a:extLst>
              <a:ext uri="{FF2B5EF4-FFF2-40B4-BE49-F238E27FC236}">
                <a16:creationId xmlns:a16="http://schemas.microsoft.com/office/drawing/2014/main" id="{C840D257-2F54-4055-A61E-CB852CB83842}"/>
              </a:ext>
            </a:extLst>
          </p:cNvPr>
          <p:cNvSpPr>
            <a:spLocks/>
          </p:cNvSpPr>
          <p:nvPr/>
        </p:nvSpPr>
        <p:spPr bwMode="auto">
          <a:xfrm>
            <a:off x="8720001" y="2938463"/>
            <a:ext cx="92075" cy="77787"/>
          </a:xfrm>
          <a:prstGeom prst="diamond">
            <a:avLst/>
          </a:prstGeom>
          <a:solidFill>
            <a:srgbClr val="FF0000"/>
          </a:solidFill>
          <a:ln w="9525" algn="ctr">
            <a:solidFill>
              <a:srgbClr val="FF0000"/>
            </a:solidFill>
            <a:round/>
            <a:headEnd/>
            <a:tailEnd/>
          </a:ln>
        </p:spPr>
        <p:txBody>
          <a:bodyPr wrap="non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sp>
        <p:nvSpPr>
          <p:cNvPr id="30" name="Diamond 24">
            <a:extLst>
              <a:ext uri="{FF2B5EF4-FFF2-40B4-BE49-F238E27FC236}">
                <a16:creationId xmlns:a16="http://schemas.microsoft.com/office/drawing/2014/main" id="{97C6392B-934D-431C-B159-84E48B9C7EBF}"/>
              </a:ext>
            </a:extLst>
          </p:cNvPr>
          <p:cNvSpPr>
            <a:spLocks/>
          </p:cNvSpPr>
          <p:nvPr/>
        </p:nvSpPr>
        <p:spPr bwMode="auto">
          <a:xfrm>
            <a:off x="9043851" y="2620963"/>
            <a:ext cx="92075" cy="77787"/>
          </a:xfrm>
          <a:prstGeom prst="diamond">
            <a:avLst/>
          </a:prstGeom>
          <a:solidFill>
            <a:srgbClr val="FF0000"/>
          </a:solidFill>
          <a:ln w="9525" algn="ctr">
            <a:solidFill>
              <a:srgbClr val="FF0000"/>
            </a:solidFill>
            <a:round/>
            <a:headEnd/>
            <a:tailEnd/>
          </a:ln>
        </p:spPr>
        <p:txBody>
          <a:bodyPr wrap="non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sp>
        <p:nvSpPr>
          <p:cNvPr id="31" name="Freeform 28">
            <a:extLst>
              <a:ext uri="{FF2B5EF4-FFF2-40B4-BE49-F238E27FC236}">
                <a16:creationId xmlns:a16="http://schemas.microsoft.com/office/drawing/2014/main" id="{2DE58DD8-F39A-42AD-98DF-402F5F0BA951}"/>
              </a:ext>
            </a:extLst>
          </p:cNvPr>
          <p:cNvSpPr>
            <a:spLocks/>
          </p:cNvSpPr>
          <p:nvPr/>
        </p:nvSpPr>
        <p:spPr bwMode="auto">
          <a:xfrm>
            <a:off x="8466001" y="2506474"/>
            <a:ext cx="804862" cy="685800"/>
          </a:xfrm>
          <a:custGeom>
            <a:avLst/>
            <a:gdLst>
              <a:gd name="T0" fmla="*/ 0 w 804333"/>
              <a:gd name="T1" fmla="*/ 685800 h 685800"/>
              <a:gd name="T2" fmla="*/ 128682 w 804333"/>
              <a:gd name="T3" fmla="*/ 668867 h 685800"/>
              <a:gd name="T4" fmla="*/ 814979 w 804333"/>
              <a:gd name="T5" fmla="*/ 0 h 685800"/>
              <a:gd name="T6" fmla="*/ 0 60000 65536"/>
              <a:gd name="T7" fmla="*/ 0 60000 65536"/>
              <a:gd name="T8" fmla="*/ 0 60000 65536"/>
              <a:gd name="T9" fmla="*/ 0 w 804333"/>
              <a:gd name="T10" fmla="*/ 0 h 685800"/>
              <a:gd name="T11" fmla="*/ 804333 w 804333"/>
              <a:gd name="T12" fmla="*/ 685800 h 685800"/>
            </a:gdLst>
            <a:ahLst/>
            <a:cxnLst>
              <a:cxn ang="T6">
                <a:pos x="T0" y="T1"/>
              </a:cxn>
              <a:cxn ang="T7">
                <a:pos x="T2" y="T3"/>
              </a:cxn>
              <a:cxn ang="T8">
                <a:pos x="T4" y="T5"/>
              </a:cxn>
            </a:cxnLst>
            <a:rect l="T9" t="T10" r="T11" b="T12"/>
            <a:pathLst>
              <a:path w="804333" h="685800">
                <a:moveTo>
                  <a:pt x="0" y="685800"/>
                </a:moveTo>
                <a:lnTo>
                  <a:pt x="127000" y="668867"/>
                </a:lnTo>
                <a:lnTo>
                  <a:pt x="804333" y="0"/>
                </a:lnTo>
              </a:path>
            </a:pathLst>
          </a:custGeom>
          <a:noFill/>
          <a:ln w="28575" cap="flat" cmpd="sng" algn="ctr">
            <a:solidFill>
              <a:srgbClr val="00B05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a:p>
        </p:txBody>
      </p:sp>
      <p:sp>
        <p:nvSpPr>
          <p:cNvPr id="32" name="Freeform 19">
            <a:extLst>
              <a:ext uri="{FF2B5EF4-FFF2-40B4-BE49-F238E27FC236}">
                <a16:creationId xmlns:a16="http://schemas.microsoft.com/office/drawing/2014/main" id="{29FCCA81-06D3-4E41-AC83-9CAA2E1D41E9}"/>
              </a:ext>
            </a:extLst>
          </p:cNvPr>
          <p:cNvSpPr>
            <a:spLocks/>
          </p:cNvSpPr>
          <p:nvPr/>
        </p:nvSpPr>
        <p:spPr bwMode="auto">
          <a:xfrm>
            <a:off x="3408872" y="3184338"/>
            <a:ext cx="5106880" cy="1983540"/>
          </a:xfrm>
          <a:custGeom>
            <a:avLst/>
            <a:gdLst>
              <a:gd name="T0" fmla="*/ 0 w 5037667"/>
              <a:gd name="T1" fmla="*/ 2002369 h 1998133"/>
              <a:gd name="T2" fmla="*/ 473734 w 5037667"/>
              <a:gd name="T3" fmla="*/ 1993884 h 1998133"/>
              <a:gd name="T4" fmla="*/ 630834 w 5037667"/>
              <a:gd name="T5" fmla="*/ 1728282 h 1998133"/>
              <a:gd name="T6" fmla="*/ 1725750 w 5037667"/>
              <a:gd name="T7" fmla="*/ 1730862 h 1998133"/>
              <a:gd name="T8" fmla="*/ 1903403 w 5037667"/>
              <a:gd name="T9" fmla="*/ 1298146 h 1998133"/>
              <a:gd name="T10" fmla="*/ 2452089 w 5037667"/>
              <a:gd name="T11" fmla="*/ 903973 h 1998133"/>
              <a:gd name="T12" fmla="*/ 2777013 w 5037667"/>
              <a:gd name="T13" fmla="*/ 693673 h 1998133"/>
              <a:gd name="T14" fmla="*/ 3217084 w 5037667"/>
              <a:gd name="T15" fmla="*/ 458575 h 1998133"/>
              <a:gd name="T16" fmla="*/ 3637609 w 5037667"/>
              <a:gd name="T17" fmla="*/ 246053 h 1998133"/>
              <a:gd name="T18" fmla="*/ 3798346 w 5037667"/>
              <a:gd name="T19" fmla="*/ 246053 h 1998133"/>
              <a:gd name="T20" fmla="*/ 4060590 w 5037667"/>
              <a:gd name="T21" fmla="*/ 16965 h 1998133"/>
              <a:gd name="T22" fmla="*/ 5033437 w 5037667"/>
              <a:gd name="T23" fmla="*/ 0 h 1998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037667"/>
              <a:gd name="T37" fmla="*/ 0 h 1998133"/>
              <a:gd name="T38" fmla="*/ 5037667 w 5037667"/>
              <a:gd name="T39" fmla="*/ 1998133 h 1998133"/>
              <a:gd name="connsiteX0" fmla="*/ 0 w 5107417"/>
              <a:gd name="connsiteY0" fmla="*/ 1983015 h 1983015"/>
              <a:gd name="connsiteX1" fmla="*/ 474134 w 5107417"/>
              <a:gd name="connsiteY1" fmla="*/ 1974548 h 1983015"/>
              <a:gd name="connsiteX2" fmla="*/ 631362 w 5107417"/>
              <a:gd name="connsiteY2" fmla="*/ 1709508 h 1983015"/>
              <a:gd name="connsiteX3" fmla="*/ 1727200 w 5107417"/>
              <a:gd name="connsiteY3" fmla="*/ 1712082 h 1983015"/>
              <a:gd name="connsiteX4" fmla="*/ 1905000 w 5107417"/>
              <a:gd name="connsiteY4" fmla="*/ 1280282 h 1983015"/>
              <a:gd name="connsiteX5" fmla="*/ 2454152 w 5107417"/>
              <a:gd name="connsiteY5" fmla="*/ 886943 h 1983015"/>
              <a:gd name="connsiteX6" fmla="*/ 2779349 w 5107417"/>
              <a:gd name="connsiteY6" fmla="*/ 677087 h 1983015"/>
              <a:gd name="connsiteX7" fmla="*/ 3219789 w 5107417"/>
              <a:gd name="connsiteY7" fmla="*/ 442489 h 1983015"/>
              <a:gd name="connsiteX8" fmla="*/ 3640667 w 5107417"/>
              <a:gd name="connsiteY8" fmla="*/ 230415 h 1983015"/>
              <a:gd name="connsiteX9" fmla="*/ 3801534 w 5107417"/>
              <a:gd name="connsiteY9" fmla="*/ 230415 h 1983015"/>
              <a:gd name="connsiteX10" fmla="*/ 4064000 w 5107417"/>
              <a:gd name="connsiteY10" fmla="*/ 1815 h 1983015"/>
              <a:gd name="connsiteX11" fmla="*/ 5107417 w 5107417"/>
              <a:gd name="connsiteY11" fmla="*/ 376 h 1983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07417" h="1983015">
                <a:moveTo>
                  <a:pt x="0" y="1983015"/>
                </a:moveTo>
                <a:lnTo>
                  <a:pt x="474134" y="1974548"/>
                </a:lnTo>
                <a:lnTo>
                  <a:pt x="631362" y="1709508"/>
                </a:lnTo>
                <a:lnTo>
                  <a:pt x="1727200" y="1712082"/>
                </a:lnTo>
                <a:lnTo>
                  <a:pt x="1905000" y="1280282"/>
                </a:lnTo>
                <a:lnTo>
                  <a:pt x="2454152" y="886943"/>
                </a:lnTo>
                <a:lnTo>
                  <a:pt x="2779349" y="677087"/>
                </a:lnTo>
                <a:lnTo>
                  <a:pt x="3219789" y="442489"/>
                </a:lnTo>
                <a:lnTo>
                  <a:pt x="3640667" y="230415"/>
                </a:lnTo>
                <a:lnTo>
                  <a:pt x="3801534" y="230415"/>
                </a:lnTo>
                <a:lnTo>
                  <a:pt x="4064000" y="1815"/>
                </a:lnTo>
                <a:cubicBezTo>
                  <a:pt x="4388556" y="-3829"/>
                  <a:pt x="4782861" y="6020"/>
                  <a:pt x="5107417" y="376"/>
                </a:cubicBezTo>
              </a:path>
            </a:pathLst>
          </a:custGeom>
          <a:noFill/>
          <a:ln w="28575" cap="flat" cmpd="sng" algn="ctr">
            <a:solidFill>
              <a:srgbClr val="00B05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a:p>
        </p:txBody>
      </p:sp>
      <p:sp>
        <p:nvSpPr>
          <p:cNvPr id="2" name="Slide Number Placeholder 1">
            <a:extLst>
              <a:ext uri="{FF2B5EF4-FFF2-40B4-BE49-F238E27FC236}">
                <a16:creationId xmlns:a16="http://schemas.microsoft.com/office/drawing/2014/main" id="{5896C609-5982-4B94-83A6-4C8C1E64D540}"/>
              </a:ext>
            </a:extLst>
          </p:cNvPr>
          <p:cNvSpPr>
            <a:spLocks noGrp="1"/>
          </p:cNvSpPr>
          <p:nvPr>
            <p:ph type="sldNum" sz="quarter" idx="12"/>
          </p:nvPr>
        </p:nvSpPr>
        <p:spPr/>
        <p:txBody>
          <a:bodyPr/>
          <a:lstStyle/>
          <a:p>
            <a:pPr>
              <a:defRPr/>
            </a:pPr>
            <a:fld id="{2A7BBE87-0FE4-4735-A5AF-54AE7A830310}" type="slidenum">
              <a:rPr lang="en-US" altLang="en-US" smtClean="0"/>
              <a:pPr>
                <a:defRPr/>
              </a:pPr>
              <a:t>44</a:t>
            </a:fld>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2000" y="406929"/>
            <a:ext cx="9876000" cy="1143000"/>
          </a:xfrm>
        </p:spPr>
        <p:txBody>
          <a:bodyPr/>
          <a:lstStyle/>
          <a:p>
            <a:pPr>
              <a:defRPr/>
            </a:pPr>
            <a:r>
              <a:rPr lang="en-US" dirty="0"/>
              <a:t>Volume Frequency Analysis</a:t>
            </a:r>
          </a:p>
        </p:txBody>
      </p:sp>
      <p:sp>
        <p:nvSpPr>
          <p:cNvPr id="3" name="Content Placeholder 2"/>
          <p:cNvSpPr>
            <a:spLocks noGrp="1"/>
          </p:cNvSpPr>
          <p:nvPr>
            <p:ph idx="1"/>
          </p:nvPr>
        </p:nvSpPr>
        <p:spPr>
          <a:xfrm>
            <a:off x="1069384" y="1617133"/>
            <a:ext cx="8829690" cy="4478867"/>
          </a:xfrm>
        </p:spPr>
        <p:txBody>
          <a:bodyPr/>
          <a:lstStyle/>
          <a:p>
            <a:pPr marL="0" lvl="1" indent="0" eaLnBrk="1" hangingPunct="1">
              <a:spcBef>
                <a:spcPct val="30000"/>
              </a:spcBef>
              <a:buNone/>
              <a:defRPr/>
            </a:pPr>
            <a:r>
              <a:rPr lang="en-US" sz="3000" dirty="0">
                <a:cs typeface="Times New Roman" pitchFamily="18" charset="0"/>
              </a:rPr>
              <a:t>Sometimes there’s an additional step needed in the volume frequency analysis…</a:t>
            </a:r>
          </a:p>
          <a:p>
            <a:pPr marL="914400" lvl="1" indent="-514350" eaLnBrk="1" hangingPunct="1">
              <a:spcBef>
                <a:spcPct val="30000"/>
              </a:spcBef>
              <a:buFont typeface="+mj-lt"/>
              <a:buAutoNum type="arabicPeriod" startAt="4"/>
              <a:defRPr/>
            </a:pPr>
            <a:r>
              <a:rPr lang="en-US" dirty="0">
                <a:cs typeface="Times New Roman" pitchFamily="18" charset="0"/>
              </a:rPr>
              <a:t>Check curves for consistency  </a:t>
            </a:r>
          </a:p>
          <a:p>
            <a:pPr marL="1314450" lvl="2" indent="-514350" eaLnBrk="1" hangingPunct="1">
              <a:spcBef>
                <a:spcPct val="30000"/>
              </a:spcBef>
              <a:defRPr/>
            </a:pPr>
            <a:r>
              <a:rPr lang="en-US" sz="2600" dirty="0">
                <a:cs typeface="Times New Roman" pitchFamily="18" charset="0"/>
              </a:rPr>
              <a:t>Curves should not cross </a:t>
            </a:r>
          </a:p>
          <a:p>
            <a:pPr marL="1314450" lvl="2" indent="-514350" eaLnBrk="1" hangingPunct="1">
              <a:spcBef>
                <a:spcPct val="30000"/>
              </a:spcBef>
              <a:defRPr/>
            </a:pPr>
            <a:r>
              <a:rPr lang="en-US" sz="2600" dirty="0">
                <a:cs typeface="Times New Roman" pitchFamily="18" charset="0"/>
              </a:rPr>
              <a:t>Smooth by plotting log moments vs duration, or versus each other</a:t>
            </a:r>
          </a:p>
        </p:txBody>
      </p:sp>
      <p:sp>
        <p:nvSpPr>
          <p:cNvPr id="4096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E272AB42-F936-49D7-8611-EA30799FDAC1}" type="slidenum">
              <a:rPr lang="en-US" altLang="en-US" sz="1400">
                <a:latin typeface="Times New Roman" panose="02020603050405020304" pitchFamily="18" charset="0"/>
              </a:rPr>
              <a:pPr>
                <a:spcBef>
                  <a:spcPct val="0"/>
                </a:spcBef>
                <a:buFontTx/>
                <a:buNone/>
              </a:pPr>
              <a:t>45</a:t>
            </a:fld>
            <a:endParaRPr lang="en-US" altLang="en-US" sz="1400">
              <a:latin typeface="Times New Roman" panose="02020603050405020304" pitchFamily="18" charset="0"/>
            </a:endParaRPr>
          </a:p>
        </p:txBody>
      </p:sp>
      <p:sp>
        <p:nvSpPr>
          <p:cNvPr id="6" name="Slide Number Placeholder 1">
            <a:extLst>
              <a:ext uri="{FF2B5EF4-FFF2-40B4-BE49-F238E27FC236}">
                <a16:creationId xmlns:a16="http://schemas.microsoft.com/office/drawing/2014/main" id="{4EF74E5F-6E3D-4E4B-A8D8-2E581F905287}"/>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45</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3288" y="939800"/>
            <a:ext cx="7840662" cy="590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bg1"/>
                </a:solidFill>
                <a:latin typeface="Arial Narrow" panose="020B0606020202030204" pitchFamily="34" charset="0"/>
              </a:defRPr>
            </a:lvl1pPr>
            <a:lvl2pPr marL="742950" indent="-285750">
              <a:spcBef>
                <a:spcPct val="20000"/>
              </a:spcBef>
              <a:buChar char="–"/>
              <a:defRPr sz="28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a:spcBef>
                <a:spcPct val="0"/>
              </a:spcBef>
              <a:buFontTx/>
              <a:buNone/>
            </a:pPr>
            <a:fld id="{B2E06846-EB10-42AD-9BF3-C8E1CBC86AC8}" type="slidenum">
              <a:rPr lang="en-US" altLang="en-US" sz="1400">
                <a:solidFill>
                  <a:schemeClr val="tx1"/>
                </a:solidFill>
                <a:latin typeface="Times New Roman" panose="02020603050405020304" pitchFamily="18" charset="0"/>
              </a:rPr>
              <a:pPr>
                <a:spcBef>
                  <a:spcPct val="0"/>
                </a:spcBef>
                <a:buFontTx/>
                <a:buNone/>
              </a:pPr>
              <a:t>46</a:t>
            </a:fld>
            <a:endParaRPr lang="en-US" altLang="en-US" sz="1400">
              <a:solidFill>
                <a:schemeClr val="tx1"/>
              </a:solidFill>
              <a:latin typeface="Times New Roman" panose="02020603050405020304" pitchFamily="18" charset="0"/>
            </a:endParaRPr>
          </a:p>
        </p:txBody>
      </p:sp>
      <p:sp>
        <p:nvSpPr>
          <p:cNvPr id="76804" name="Rectangle 2"/>
          <p:cNvSpPr>
            <a:spLocks noChangeArrowheads="1"/>
          </p:cNvSpPr>
          <p:nvPr/>
        </p:nvSpPr>
        <p:spPr bwMode="auto">
          <a:xfrm>
            <a:off x="3376613" y="1490664"/>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bg1"/>
                </a:solidFill>
                <a:latin typeface="Arial Narrow" panose="020B0606020202030204" pitchFamily="34" charset="0"/>
              </a:defRPr>
            </a:lvl1pPr>
            <a:lvl2pPr marL="742950" indent="-285750">
              <a:spcBef>
                <a:spcPct val="20000"/>
              </a:spcBef>
              <a:buChar char="–"/>
              <a:defRPr sz="28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eaLnBrk="1" hangingPunct="1">
              <a:spcBef>
                <a:spcPct val="0"/>
              </a:spcBef>
              <a:buFontTx/>
              <a:buNone/>
            </a:pPr>
            <a:endParaRPr lang="en-US" altLang="en-US" sz="2400">
              <a:solidFill>
                <a:schemeClr val="tx1"/>
              </a:solidFill>
              <a:latin typeface="Times New Roman" panose="02020603050405020304" pitchFamily="18" charset="0"/>
            </a:endParaRPr>
          </a:p>
        </p:txBody>
      </p:sp>
      <p:sp>
        <p:nvSpPr>
          <p:cNvPr id="142339" name="Text Box 3"/>
          <p:cNvSpPr txBox="1">
            <a:spLocks noChangeArrowheads="1"/>
          </p:cNvSpPr>
          <p:nvPr/>
        </p:nvSpPr>
        <p:spPr bwMode="auto">
          <a:xfrm>
            <a:off x="1076325" y="282576"/>
            <a:ext cx="10051458" cy="553998"/>
          </a:xfrm>
          <a:prstGeom prst="rect">
            <a:avLst/>
          </a:prstGeom>
          <a:noFill/>
          <a:ln w="9525">
            <a:noFill/>
            <a:miter lim="800000"/>
            <a:headEnd/>
            <a:tailEnd/>
          </a:ln>
          <a:effectLst/>
        </p:spPr>
        <p:txBody>
          <a:bodyPr wrap="square">
            <a:spAutoFit/>
          </a:bodyPr>
          <a:lstStyle/>
          <a:p>
            <a:pPr eaLnBrk="1" hangingPunct="1">
              <a:spcBef>
                <a:spcPct val="50000"/>
              </a:spcBef>
              <a:defRPr/>
            </a:pPr>
            <a:r>
              <a:rPr lang="en-US" sz="3000" dirty="0">
                <a:solidFill>
                  <a:srgbClr val="000000"/>
                </a:solidFill>
                <a:latin typeface="Calibri" panose="020F0502020204030204" pitchFamily="34" charset="0"/>
              </a:rPr>
              <a:t>When volume-frequency curve require adjustment</a:t>
            </a:r>
          </a:p>
        </p:txBody>
      </p:sp>
      <p:sp>
        <p:nvSpPr>
          <p:cNvPr id="6" name="TextBox 5"/>
          <p:cNvSpPr txBox="1"/>
          <p:nvPr/>
        </p:nvSpPr>
        <p:spPr>
          <a:xfrm>
            <a:off x="3322639" y="1447800"/>
            <a:ext cx="4105275" cy="738664"/>
          </a:xfrm>
          <a:prstGeom prst="rect">
            <a:avLst/>
          </a:prstGeom>
          <a:solidFill>
            <a:schemeClr val="tx1"/>
          </a:solidFill>
        </p:spPr>
        <p:txBody>
          <a:bodyPr>
            <a:spAutoFit/>
          </a:bodyPr>
          <a:lstStyle/>
          <a:p>
            <a:pPr eaLnBrk="1" hangingPunct="1">
              <a:defRPr/>
            </a:pPr>
            <a:r>
              <a:rPr lang="en-US" dirty="0">
                <a:solidFill>
                  <a:srgbClr val="C00000"/>
                </a:solidFill>
                <a:latin typeface="+mn-lt"/>
              </a:rPr>
              <a:t>Note: average flow easier to plot than volume – curves closer</a:t>
            </a:r>
          </a:p>
        </p:txBody>
      </p:sp>
      <p:sp>
        <p:nvSpPr>
          <p:cNvPr id="8" name="Oval 7"/>
          <p:cNvSpPr/>
          <p:nvPr/>
        </p:nvSpPr>
        <p:spPr>
          <a:xfrm>
            <a:off x="7154864" y="2039939"/>
            <a:ext cx="1666875" cy="8985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latin typeface="Calibri" panose="020F0502020204030204" pitchFamily="34" charset="0"/>
            </a:endParaRPr>
          </a:p>
        </p:txBody>
      </p:sp>
      <p:sp>
        <p:nvSpPr>
          <p:cNvPr id="9" name="Oval 8"/>
          <p:cNvSpPr/>
          <p:nvPr/>
        </p:nvSpPr>
        <p:spPr>
          <a:xfrm>
            <a:off x="3116264" y="4267200"/>
            <a:ext cx="1666875" cy="8969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latin typeface="Calibri" panose="020F0502020204030204" pitchFamily="34" charset="0"/>
            </a:endParaRPr>
          </a:p>
        </p:txBody>
      </p:sp>
      <p:sp>
        <p:nvSpPr>
          <p:cNvPr id="10" name="Slide Number Placeholder 1">
            <a:extLst>
              <a:ext uri="{FF2B5EF4-FFF2-40B4-BE49-F238E27FC236}">
                <a16:creationId xmlns:a16="http://schemas.microsoft.com/office/drawing/2014/main" id="{C169D77E-206B-492D-AAB2-75679F151D47}"/>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46</a:t>
            </a:fld>
            <a:endParaRPr lang="en-US" altLang="en-US"/>
          </a:p>
        </p:txBody>
      </p:sp>
    </p:spTree>
    <p:extLst>
      <p:ext uri="{BB962C8B-B14F-4D97-AF65-F5344CB8AC3E}">
        <p14:creationId xmlns:p14="http://schemas.microsoft.com/office/powerpoint/2010/main" val="2846643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bg1"/>
                </a:solidFill>
                <a:latin typeface="Arial Narrow" panose="020B0606020202030204" pitchFamily="34" charset="0"/>
              </a:defRPr>
            </a:lvl1pPr>
            <a:lvl2pPr marL="742950" indent="-285750">
              <a:spcBef>
                <a:spcPct val="20000"/>
              </a:spcBef>
              <a:buChar char="–"/>
              <a:defRPr sz="28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a:spcBef>
                <a:spcPct val="0"/>
              </a:spcBef>
              <a:buFontTx/>
              <a:buNone/>
            </a:pPr>
            <a:fld id="{02E85443-F2D0-44D9-B7A2-5BD5FD65A5E1}" type="slidenum">
              <a:rPr lang="en-US" altLang="en-US" sz="1400">
                <a:solidFill>
                  <a:schemeClr val="tx1"/>
                </a:solidFill>
                <a:latin typeface="Times New Roman" panose="02020603050405020304" pitchFamily="18" charset="0"/>
              </a:rPr>
              <a:pPr>
                <a:spcBef>
                  <a:spcPct val="0"/>
                </a:spcBef>
                <a:buFontTx/>
                <a:buNone/>
              </a:pPr>
              <a:t>47</a:t>
            </a:fld>
            <a:endParaRPr lang="en-US" altLang="en-US" sz="1400">
              <a:solidFill>
                <a:schemeClr val="tx1"/>
              </a:solidFill>
              <a:latin typeface="Times New Roman" panose="02020603050405020304" pitchFamily="18" charset="0"/>
            </a:endParaRPr>
          </a:p>
        </p:txBody>
      </p:sp>
      <p:sp>
        <p:nvSpPr>
          <p:cNvPr id="78851" name="Rectangle 2"/>
          <p:cNvSpPr>
            <a:spLocks noChangeArrowheads="1"/>
          </p:cNvSpPr>
          <p:nvPr/>
        </p:nvSpPr>
        <p:spPr bwMode="auto">
          <a:xfrm>
            <a:off x="3505200" y="1790701"/>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bg1"/>
                </a:solidFill>
                <a:latin typeface="Arial Narrow" panose="020B0606020202030204" pitchFamily="34" charset="0"/>
              </a:defRPr>
            </a:lvl1pPr>
            <a:lvl2pPr marL="742950" indent="-285750">
              <a:spcBef>
                <a:spcPct val="20000"/>
              </a:spcBef>
              <a:buChar char="–"/>
              <a:defRPr sz="28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eaLnBrk="1" hangingPunct="1">
              <a:spcBef>
                <a:spcPct val="0"/>
              </a:spcBef>
              <a:buFontTx/>
              <a:buNone/>
            </a:pPr>
            <a:endParaRPr lang="en-US" altLang="en-US" sz="2400">
              <a:solidFill>
                <a:schemeClr val="tx1"/>
              </a:solidFill>
              <a:latin typeface="Times New Roman" panose="02020603050405020304" pitchFamily="18" charset="0"/>
            </a:endParaRPr>
          </a:p>
        </p:txBody>
      </p:sp>
      <p:sp>
        <p:nvSpPr>
          <p:cNvPr id="140291" name="Text Box 3"/>
          <p:cNvSpPr txBox="1">
            <a:spLocks noChangeArrowheads="1"/>
          </p:cNvSpPr>
          <p:nvPr/>
        </p:nvSpPr>
        <p:spPr bwMode="auto">
          <a:xfrm>
            <a:off x="1973264" y="762000"/>
            <a:ext cx="8389937" cy="1200150"/>
          </a:xfrm>
          <a:prstGeom prst="rect">
            <a:avLst/>
          </a:prstGeom>
          <a:noFill/>
          <a:ln w="9525">
            <a:noFill/>
            <a:miter lim="800000"/>
            <a:headEnd/>
            <a:tailEnd/>
          </a:ln>
          <a:effectLst/>
        </p:spPr>
        <p:txBody>
          <a:bodyPr>
            <a:spAutoFit/>
          </a:bodyPr>
          <a:lstStyle/>
          <a:p>
            <a:pPr eaLnBrk="1" hangingPunct="1">
              <a:spcBef>
                <a:spcPts val="0"/>
              </a:spcBef>
              <a:defRPr/>
            </a:pPr>
            <a:r>
              <a:rPr lang="en-US" sz="3600" dirty="0">
                <a:solidFill>
                  <a:srgbClr val="000000"/>
                </a:solidFill>
                <a:latin typeface="Calibri" panose="020F0502020204030204" pitchFamily="34" charset="0"/>
              </a:rPr>
              <a:t>To prevent curves </a:t>
            </a:r>
          </a:p>
          <a:p>
            <a:pPr eaLnBrk="1" hangingPunct="1">
              <a:spcBef>
                <a:spcPts val="0"/>
              </a:spcBef>
              <a:defRPr/>
            </a:pPr>
            <a:r>
              <a:rPr lang="en-US" sz="3600" dirty="0">
                <a:solidFill>
                  <a:srgbClr val="000000"/>
                </a:solidFill>
                <a:latin typeface="Calibri" panose="020F0502020204030204" pitchFamily="34" charset="0"/>
              </a:rPr>
              <a:t>from crossing…</a:t>
            </a:r>
          </a:p>
        </p:txBody>
      </p:sp>
      <p:pic>
        <p:nvPicPr>
          <p:cNvPr id="7885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200" y="3895726"/>
            <a:ext cx="3741738" cy="275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4"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739" y="2455864"/>
            <a:ext cx="3741737" cy="275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5"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26264" y="1346201"/>
            <a:ext cx="3741737" cy="275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lide Number Placeholder 1">
            <a:extLst>
              <a:ext uri="{FF2B5EF4-FFF2-40B4-BE49-F238E27FC236}">
                <a16:creationId xmlns:a16="http://schemas.microsoft.com/office/drawing/2014/main" id="{8D7E976B-187B-4850-BA69-802DC989DB79}"/>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47</a:t>
            </a:fld>
            <a:endParaRPr lang="en-US" altLang="en-US"/>
          </a:p>
        </p:txBody>
      </p:sp>
      <p:grpSp>
        <p:nvGrpSpPr>
          <p:cNvPr id="2" name="Group 1">
            <a:extLst>
              <a:ext uri="{FF2B5EF4-FFF2-40B4-BE49-F238E27FC236}">
                <a16:creationId xmlns:a16="http://schemas.microsoft.com/office/drawing/2014/main" id="{519FCF2C-9EFA-491D-D5DD-314182565049}"/>
              </a:ext>
            </a:extLst>
          </p:cNvPr>
          <p:cNvGrpSpPr/>
          <p:nvPr/>
        </p:nvGrpSpPr>
        <p:grpSpPr>
          <a:xfrm>
            <a:off x="1727200" y="1346201"/>
            <a:ext cx="8940801" cy="5308600"/>
            <a:chOff x="1727200" y="1346201"/>
            <a:chExt cx="8940801" cy="5308600"/>
          </a:xfrm>
        </p:grpSpPr>
        <p:pic>
          <p:nvPicPr>
            <p:cNvPr id="3" name="Picture 2">
              <a:extLst>
                <a:ext uri="{FF2B5EF4-FFF2-40B4-BE49-F238E27FC236}">
                  <a16:creationId xmlns:a16="http://schemas.microsoft.com/office/drawing/2014/main" id="{A6F25BB0-9306-9872-9DFC-97D5B2450A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27200" y="3895726"/>
              <a:ext cx="3741738" cy="275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29DCEE2A-F1FF-E578-778E-A2F900B74DA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5739" y="2455864"/>
              <a:ext cx="3741737" cy="275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E56278BE-AE6C-83E0-C00B-AF70D2D8A70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26264" y="1346201"/>
              <a:ext cx="3741737" cy="275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110144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3288" y="939800"/>
            <a:ext cx="7840662" cy="590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4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bg1"/>
                </a:solidFill>
                <a:latin typeface="Arial Narrow" panose="020B0606020202030204" pitchFamily="34" charset="0"/>
              </a:defRPr>
            </a:lvl1pPr>
            <a:lvl2pPr marL="742950" indent="-285750">
              <a:spcBef>
                <a:spcPct val="20000"/>
              </a:spcBef>
              <a:buChar char="–"/>
              <a:defRPr sz="28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a:spcBef>
                <a:spcPct val="0"/>
              </a:spcBef>
              <a:buFontTx/>
              <a:buNone/>
            </a:pPr>
            <a:fld id="{E2DBE7F9-22C7-4559-B8E7-6DC362F05033}" type="slidenum">
              <a:rPr lang="en-US" altLang="en-US" sz="1400">
                <a:solidFill>
                  <a:schemeClr val="tx1"/>
                </a:solidFill>
                <a:latin typeface="Times New Roman" panose="02020603050405020304" pitchFamily="18" charset="0"/>
              </a:rPr>
              <a:pPr>
                <a:spcBef>
                  <a:spcPct val="0"/>
                </a:spcBef>
                <a:buFontTx/>
                <a:buNone/>
              </a:pPr>
              <a:t>48</a:t>
            </a:fld>
            <a:endParaRPr lang="en-US" altLang="en-US" sz="1400">
              <a:solidFill>
                <a:schemeClr val="tx1"/>
              </a:solidFill>
              <a:latin typeface="Times New Roman" panose="02020603050405020304" pitchFamily="18" charset="0"/>
            </a:endParaRPr>
          </a:p>
        </p:txBody>
      </p:sp>
      <p:sp>
        <p:nvSpPr>
          <p:cNvPr id="82948" name="Rectangle 2"/>
          <p:cNvSpPr>
            <a:spLocks noChangeArrowheads="1"/>
          </p:cNvSpPr>
          <p:nvPr/>
        </p:nvSpPr>
        <p:spPr bwMode="auto">
          <a:xfrm>
            <a:off x="3376613" y="1490664"/>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bg1"/>
                </a:solidFill>
                <a:latin typeface="Arial Narrow" panose="020B0606020202030204" pitchFamily="34" charset="0"/>
              </a:defRPr>
            </a:lvl1pPr>
            <a:lvl2pPr marL="742950" indent="-285750">
              <a:spcBef>
                <a:spcPct val="20000"/>
              </a:spcBef>
              <a:buChar char="–"/>
              <a:defRPr sz="28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eaLnBrk="1" hangingPunct="1">
              <a:spcBef>
                <a:spcPct val="0"/>
              </a:spcBef>
              <a:buFontTx/>
              <a:buNone/>
            </a:pPr>
            <a:endParaRPr lang="en-US" altLang="en-US" sz="2400">
              <a:solidFill>
                <a:schemeClr val="tx1"/>
              </a:solidFill>
              <a:latin typeface="Times New Roman" panose="02020603050405020304" pitchFamily="18" charset="0"/>
            </a:endParaRPr>
          </a:p>
        </p:txBody>
      </p:sp>
      <p:sp>
        <p:nvSpPr>
          <p:cNvPr id="142339" name="Text Box 3"/>
          <p:cNvSpPr txBox="1">
            <a:spLocks noChangeArrowheads="1"/>
          </p:cNvSpPr>
          <p:nvPr/>
        </p:nvSpPr>
        <p:spPr bwMode="auto">
          <a:xfrm>
            <a:off x="2219325" y="282576"/>
            <a:ext cx="8001000" cy="549275"/>
          </a:xfrm>
          <a:prstGeom prst="rect">
            <a:avLst/>
          </a:prstGeom>
          <a:noFill/>
          <a:ln w="9525">
            <a:noFill/>
            <a:miter lim="800000"/>
            <a:headEnd/>
            <a:tailEnd/>
          </a:ln>
          <a:effectLst/>
        </p:spPr>
        <p:txBody>
          <a:bodyPr>
            <a:spAutoFit/>
          </a:bodyPr>
          <a:lstStyle/>
          <a:p>
            <a:pPr eaLnBrk="1" hangingPunct="1">
              <a:spcBef>
                <a:spcPct val="50000"/>
              </a:spcBef>
              <a:defRPr/>
            </a:pPr>
            <a:r>
              <a:rPr lang="en-US" sz="3000" dirty="0">
                <a:solidFill>
                  <a:srgbClr val="000000"/>
                </a:solidFill>
                <a:latin typeface="Calibri" panose="020F0502020204030204" pitchFamily="34" charset="0"/>
              </a:rPr>
              <a:t>Resulting Volume Duration Frequency Curves</a:t>
            </a:r>
          </a:p>
        </p:txBody>
      </p:sp>
      <p:pic>
        <p:nvPicPr>
          <p:cNvPr id="1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3288" y="939800"/>
            <a:ext cx="7840662" cy="590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322639" y="1447800"/>
            <a:ext cx="4105275" cy="738664"/>
          </a:xfrm>
          <a:prstGeom prst="rect">
            <a:avLst/>
          </a:prstGeom>
          <a:solidFill>
            <a:schemeClr val="tx1"/>
          </a:solidFill>
        </p:spPr>
        <p:txBody>
          <a:bodyPr>
            <a:spAutoFit/>
          </a:bodyPr>
          <a:lstStyle/>
          <a:p>
            <a:pPr eaLnBrk="1" hangingPunct="1">
              <a:defRPr/>
            </a:pPr>
            <a:r>
              <a:rPr lang="en-US" dirty="0">
                <a:solidFill>
                  <a:srgbClr val="C00000"/>
                </a:solidFill>
                <a:latin typeface="+mn-lt"/>
              </a:rPr>
              <a:t>Note: average flow easier to plot than volume – curves closer</a:t>
            </a:r>
          </a:p>
        </p:txBody>
      </p:sp>
      <p:sp>
        <p:nvSpPr>
          <p:cNvPr id="9" name="Slide Number Placeholder 1">
            <a:extLst>
              <a:ext uri="{FF2B5EF4-FFF2-40B4-BE49-F238E27FC236}">
                <a16:creationId xmlns:a16="http://schemas.microsoft.com/office/drawing/2014/main" id="{A4C9D70C-E004-403C-A5F5-CC6BF2F21330}"/>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48</a:t>
            </a:fld>
            <a:endParaRPr lang="en-US" altLang="en-US"/>
          </a:p>
        </p:txBody>
      </p:sp>
    </p:spTree>
    <p:extLst>
      <p:ext uri="{BB962C8B-B14F-4D97-AF65-F5344CB8AC3E}">
        <p14:creationId xmlns:p14="http://schemas.microsoft.com/office/powerpoint/2010/main" val="30136329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5863" y="161925"/>
            <a:ext cx="7327900" cy="313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06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5388" y="3517900"/>
            <a:ext cx="7327900" cy="313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Arrow Connector 9"/>
          <p:cNvCxnSpPr/>
          <p:nvPr/>
        </p:nvCxnSpPr>
        <p:spPr>
          <a:xfrm>
            <a:off x="5430838" y="3856038"/>
            <a:ext cx="203200" cy="0"/>
          </a:xfrm>
          <a:prstGeom prst="straightConnector1">
            <a:avLst/>
          </a:prstGeom>
          <a:ln>
            <a:solidFill>
              <a:srgbClr val="92D050"/>
            </a:solidFill>
            <a:headEnd type="arrow" w="sm" len="sm"/>
            <a:tailEnd type="arrow" w="sm" len="sm"/>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045076" y="4322763"/>
            <a:ext cx="644525" cy="0"/>
          </a:xfrm>
          <a:prstGeom prst="straightConnector1">
            <a:avLst/>
          </a:prstGeom>
          <a:ln>
            <a:solidFill>
              <a:schemeClr val="accent6">
                <a:lumMod val="60000"/>
                <a:lumOff val="40000"/>
              </a:schemeClr>
            </a:solidFill>
            <a:headEnd type="arrow" w="sm" len="sm"/>
            <a:tailEnd type="arrow" w="sm" len="sm"/>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826001" y="4770438"/>
            <a:ext cx="1533525" cy="0"/>
          </a:xfrm>
          <a:prstGeom prst="straightConnector1">
            <a:avLst/>
          </a:prstGeom>
          <a:ln>
            <a:solidFill>
              <a:srgbClr val="FF9966"/>
            </a:solidFill>
            <a:headEnd type="arrow" w="sm" len="sm"/>
            <a:tailEnd type="arrow" w="sm" len="sm"/>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008439" y="5248275"/>
            <a:ext cx="3311525" cy="0"/>
          </a:xfrm>
          <a:prstGeom prst="straightConnector1">
            <a:avLst/>
          </a:prstGeom>
          <a:ln>
            <a:solidFill>
              <a:schemeClr val="accent1">
                <a:lumMod val="75000"/>
              </a:schemeClr>
            </a:solidFill>
            <a:headEnd type="arrow" w="sm" len="sm"/>
            <a:tailEnd type="arrow" w="sm" len="sm"/>
          </a:ln>
        </p:spPr>
        <p:style>
          <a:lnRef idx="1">
            <a:schemeClr val="accent1"/>
          </a:lnRef>
          <a:fillRef idx="0">
            <a:schemeClr val="accent1"/>
          </a:fillRef>
          <a:effectRef idx="0">
            <a:schemeClr val="accent1"/>
          </a:effectRef>
          <a:fontRef idx="minor">
            <a:schemeClr val="tx1"/>
          </a:fontRef>
        </p:style>
      </p:cxnSp>
      <p:sp>
        <p:nvSpPr>
          <p:cNvPr id="88073" name="TextBox 16"/>
          <p:cNvSpPr txBox="1">
            <a:spLocks noChangeArrowheads="1"/>
          </p:cNvSpPr>
          <p:nvPr/>
        </p:nvSpPr>
        <p:spPr bwMode="auto">
          <a:xfrm>
            <a:off x="5303839" y="3449639"/>
            <a:ext cx="5937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bg1"/>
                </a:solidFill>
                <a:latin typeface="Arial Narrow" panose="020B0606020202030204" pitchFamily="34" charset="0"/>
              </a:defRPr>
            </a:lvl1pPr>
            <a:lvl2pPr marL="742950" indent="-285750">
              <a:spcBef>
                <a:spcPct val="20000"/>
              </a:spcBef>
              <a:buChar char="–"/>
              <a:defRPr sz="28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eaLnBrk="1" hangingPunct="1">
              <a:spcBef>
                <a:spcPct val="0"/>
              </a:spcBef>
              <a:buFontTx/>
              <a:buNone/>
            </a:pPr>
            <a:r>
              <a:rPr lang="en-US" altLang="en-US" sz="1200" dirty="0">
                <a:solidFill>
                  <a:srgbClr val="C00000"/>
                </a:solidFill>
                <a:latin typeface="Calibri" panose="020F0502020204030204" pitchFamily="34" charset="0"/>
                <a:cs typeface="Calibri" panose="020F0502020204030204" pitchFamily="34" charset="0"/>
              </a:rPr>
              <a:t>peak</a:t>
            </a:r>
          </a:p>
        </p:txBody>
      </p:sp>
      <p:sp>
        <p:nvSpPr>
          <p:cNvPr id="88074" name="TextBox 17"/>
          <p:cNvSpPr txBox="1">
            <a:spLocks noChangeArrowheads="1"/>
          </p:cNvSpPr>
          <p:nvPr/>
        </p:nvSpPr>
        <p:spPr bwMode="auto">
          <a:xfrm>
            <a:off x="5613400" y="3687763"/>
            <a:ext cx="6858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bg1"/>
                </a:solidFill>
                <a:latin typeface="Arial Narrow" panose="020B0606020202030204" pitchFamily="34" charset="0"/>
              </a:defRPr>
            </a:lvl1pPr>
            <a:lvl2pPr marL="742950" indent="-285750">
              <a:spcBef>
                <a:spcPct val="20000"/>
              </a:spcBef>
              <a:buChar char="–"/>
              <a:defRPr sz="28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eaLnBrk="1" hangingPunct="1">
              <a:spcBef>
                <a:spcPct val="0"/>
              </a:spcBef>
              <a:buFontTx/>
              <a:buNone/>
            </a:pPr>
            <a:r>
              <a:rPr lang="en-US" altLang="en-US" sz="1200" dirty="0">
                <a:solidFill>
                  <a:srgbClr val="92D050"/>
                </a:solidFill>
                <a:latin typeface="Calibri" panose="020F0502020204030204" pitchFamily="34" charset="0"/>
                <a:cs typeface="Calibri" panose="020F0502020204030204" pitchFamily="34" charset="0"/>
              </a:rPr>
              <a:t>1-day</a:t>
            </a:r>
          </a:p>
        </p:txBody>
      </p:sp>
      <p:sp>
        <p:nvSpPr>
          <p:cNvPr id="21" name="TextBox 20"/>
          <p:cNvSpPr txBox="1"/>
          <p:nvPr/>
        </p:nvSpPr>
        <p:spPr>
          <a:xfrm>
            <a:off x="4968875" y="4084639"/>
            <a:ext cx="685800" cy="276225"/>
          </a:xfrm>
          <a:prstGeom prst="rect">
            <a:avLst/>
          </a:prstGeom>
          <a:noFill/>
        </p:spPr>
        <p:txBody>
          <a:bodyPr>
            <a:spAutoFit/>
          </a:bodyPr>
          <a:lstStyle/>
          <a:p>
            <a:pPr eaLnBrk="1" hangingPunct="1">
              <a:defRPr/>
            </a:pPr>
            <a:r>
              <a:rPr lang="en-US" sz="1200" dirty="0">
                <a:solidFill>
                  <a:schemeClr val="accent6">
                    <a:lumMod val="60000"/>
                    <a:lumOff val="40000"/>
                  </a:schemeClr>
                </a:solidFill>
                <a:latin typeface="Calibri" panose="020F0502020204030204" pitchFamily="34" charset="0"/>
                <a:cs typeface="Calibri" panose="020F0502020204030204" pitchFamily="34" charset="0"/>
              </a:rPr>
              <a:t>3-day</a:t>
            </a:r>
          </a:p>
        </p:txBody>
      </p:sp>
      <p:sp>
        <p:nvSpPr>
          <p:cNvPr id="88076" name="TextBox 21"/>
          <p:cNvSpPr txBox="1">
            <a:spLocks noChangeArrowheads="1"/>
          </p:cNvSpPr>
          <p:nvPr/>
        </p:nvSpPr>
        <p:spPr bwMode="auto">
          <a:xfrm>
            <a:off x="5699125" y="4530726"/>
            <a:ext cx="6858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bg1"/>
                </a:solidFill>
                <a:latin typeface="Arial Narrow" panose="020B0606020202030204" pitchFamily="34" charset="0"/>
              </a:defRPr>
            </a:lvl1pPr>
            <a:lvl2pPr marL="742950" indent="-285750">
              <a:spcBef>
                <a:spcPct val="20000"/>
              </a:spcBef>
              <a:buChar char="–"/>
              <a:defRPr sz="28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eaLnBrk="1" hangingPunct="1">
              <a:spcBef>
                <a:spcPct val="0"/>
              </a:spcBef>
              <a:buFontTx/>
              <a:buNone/>
            </a:pPr>
            <a:r>
              <a:rPr lang="en-US" altLang="en-US" sz="1200" dirty="0">
                <a:solidFill>
                  <a:srgbClr val="FF9966"/>
                </a:solidFill>
                <a:latin typeface="Calibri" panose="020F0502020204030204" pitchFamily="34" charset="0"/>
                <a:cs typeface="Calibri" panose="020F0502020204030204" pitchFamily="34" charset="0"/>
              </a:rPr>
              <a:t>7-day</a:t>
            </a:r>
          </a:p>
        </p:txBody>
      </p:sp>
      <p:sp>
        <p:nvSpPr>
          <p:cNvPr id="23" name="TextBox 22"/>
          <p:cNvSpPr txBox="1"/>
          <p:nvPr/>
        </p:nvSpPr>
        <p:spPr>
          <a:xfrm>
            <a:off x="6553200" y="4994276"/>
            <a:ext cx="685800" cy="276225"/>
          </a:xfrm>
          <a:prstGeom prst="rect">
            <a:avLst/>
          </a:prstGeom>
          <a:noFill/>
        </p:spPr>
        <p:txBody>
          <a:bodyPr>
            <a:spAutoFit/>
          </a:bodyPr>
          <a:lstStyle/>
          <a:p>
            <a:pPr eaLnBrk="1" hangingPunct="1">
              <a:defRPr/>
            </a:pPr>
            <a:r>
              <a:rPr lang="en-US" sz="1200" dirty="0">
                <a:solidFill>
                  <a:schemeClr val="accent5">
                    <a:lumMod val="50000"/>
                  </a:schemeClr>
                </a:solidFill>
                <a:latin typeface="Calibri" panose="020F0502020204030204" pitchFamily="34" charset="0"/>
                <a:cs typeface="Calibri" panose="020F0502020204030204" pitchFamily="34" charset="0"/>
              </a:rPr>
              <a:t>15-day</a:t>
            </a:r>
          </a:p>
        </p:txBody>
      </p:sp>
      <p:cxnSp>
        <p:nvCxnSpPr>
          <p:cNvPr id="24" name="Straight Arrow Connector 23"/>
          <p:cNvCxnSpPr/>
          <p:nvPr/>
        </p:nvCxnSpPr>
        <p:spPr>
          <a:xfrm>
            <a:off x="3057526" y="5654675"/>
            <a:ext cx="6442075" cy="0"/>
          </a:xfrm>
          <a:prstGeom prst="straightConnector1">
            <a:avLst/>
          </a:prstGeom>
          <a:ln>
            <a:solidFill>
              <a:schemeClr val="accent2"/>
            </a:solidFill>
            <a:headEnd type="arrow" w="sm" len="sm"/>
            <a:tailEnd type="arrow" w="sm" len="sm"/>
          </a:ln>
        </p:spPr>
        <p:style>
          <a:lnRef idx="1">
            <a:schemeClr val="accent1"/>
          </a:lnRef>
          <a:fillRef idx="0">
            <a:schemeClr val="accent1"/>
          </a:fillRef>
          <a:effectRef idx="0">
            <a:schemeClr val="accent1"/>
          </a:effectRef>
          <a:fontRef idx="minor">
            <a:schemeClr val="tx1"/>
          </a:fontRef>
        </p:style>
      </p:cxnSp>
      <p:sp>
        <p:nvSpPr>
          <p:cNvPr id="88079" name="TextBox 25"/>
          <p:cNvSpPr txBox="1">
            <a:spLocks noChangeArrowheads="1"/>
          </p:cNvSpPr>
          <p:nvPr/>
        </p:nvSpPr>
        <p:spPr bwMode="auto">
          <a:xfrm>
            <a:off x="8331200" y="5394326"/>
            <a:ext cx="6858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bg1"/>
                </a:solidFill>
                <a:latin typeface="Arial Narrow" panose="020B0606020202030204" pitchFamily="34" charset="0"/>
              </a:defRPr>
            </a:lvl1pPr>
            <a:lvl2pPr marL="742950" indent="-285750">
              <a:spcBef>
                <a:spcPct val="20000"/>
              </a:spcBef>
              <a:buChar char="–"/>
              <a:defRPr sz="2800">
                <a:solidFill>
                  <a:schemeClr val="bg1"/>
                </a:solidFill>
                <a:latin typeface="Arial Narrow" panose="020B0606020202030204" pitchFamily="34" charset="0"/>
              </a:defRPr>
            </a:lvl2pPr>
            <a:lvl3pPr marL="1143000" indent="-228600">
              <a:spcBef>
                <a:spcPct val="20000"/>
              </a:spcBef>
              <a:buChar char="•"/>
              <a:defRPr sz="2400">
                <a:solidFill>
                  <a:schemeClr val="bg1"/>
                </a:solidFill>
                <a:latin typeface="Arial Narrow" panose="020B0606020202030204" pitchFamily="34" charset="0"/>
              </a:defRPr>
            </a:lvl3pPr>
            <a:lvl4pPr marL="1600200" indent="-228600">
              <a:spcBef>
                <a:spcPct val="20000"/>
              </a:spcBef>
              <a:buChar char="–"/>
              <a:defRPr sz="2000">
                <a:solidFill>
                  <a:schemeClr val="bg1"/>
                </a:solidFill>
                <a:latin typeface="Arial Narrow" panose="020B0606020202030204" pitchFamily="34" charset="0"/>
              </a:defRPr>
            </a:lvl4pPr>
            <a:lvl5pPr marL="2057400" indent="-228600">
              <a:spcBef>
                <a:spcPct val="20000"/>
              </a:spcBef>
              <a:buChar char="»"/>
              <a:defRPr sz="2000">
                <a:solidFill>
                  <a:schemeClr val="bg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bg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bg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bg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bg1"/>
                </a:solidFill>
                <a:latin typeface="Arial Narrow" panose="020B0606020202030204" pitchFamily="34" charset="0"/>
              </a:defRPr>
            </a:lvl9pPr>
          </a:lstStyle>
          <a:p>
            <a:pPr eaLnBrk="1" hangingPunct="1">
              <a:spcBef>
                <a:spcPct val="0"/>
              </a:spcBef>
              <a:buFontTx/>
              <a:buNone/>
            </a:pPr>
            <a:r>
              <a:rPr lang="en-US" altLang="en-US" sz="1200" dirty="0">
                <a:solidFill>
                  <a:schemeClr val="accent2"/>
                </a:solidFill>
                <a:latin typeface="Calibri" panose="020F0502020204030204" pitchFamily="34" charset="0"/>
                <a:cs typeface="Calibri" panose="020F0502020204030204" pitchFamily="34" charset="0"/>
              </a:rPr>
              <a:t>30-day</a:t>
            </a:r>
          </a:p>
        </p:txBody>
      </p:sp>
      <p:sp>
        <p:nvSpPr>
          <p:cNvPr id="16" name="TextBox 15"/>
          <p:cNvSpPr txBox="1"/>
          <p:nvPr/>
        </p:nvSpPr>
        <p:spPr>
          <a:xfrm>
            <a:off x="6079068" y="498243"/>
            <a:ext cx="2108200" cy="738664"/>
          </a:xfrm>
          <a:prstGeom prst="rect">
            <a:avLst/>
          </a:prstGeom>
          <a:solidFill>
            <a:schemeClr val="tx1"/>
          </a:solidFill>
        </p:spPr>
        <p:txBody>
          <a:bodyPr wrap="square">
            <a:spAutoFit/>
          </a:bodyPr>
          <a:lstStyle/>
          <a:p>
            <a:pPr eaLnBrk="1" hangingPunct="1">
              <a:defRPr/>
            </a:pPr>
            <a:r>
              <a:rPr lang="en-US" dirty="0">
                <a:solidFill>
                  <a:srgbClr val="C00000"/>
                </a:solidFill>
                <a:latin typeface="+mn-lt"/>
              </a:rPr>
              <a:t>Balancing across multiple durations</a:t>
            </a:r>
          </a:p>
        </p:txBody>
      </p:sp>
      <p:sp>
        <p:nvSpPr>
          <p:cNvPr id="2" name="Slide Number Placeholder 1">
            <a:extLst>
              <a:ext uri="{FF2B5EF4-FFF2-40B4-BE49-F238E27FC236}">
                <a16:creationId xmlns:a16="http://schemas.microsoft.com/office/drawing/2014/main" id="{714128FE-1F82-403F-A04C-C2A03E4F1AB5}"/>
              </a:ext>
            </a:extLst>
          </p:cNvPr>
          <p:cNvSpPr>
            <a:spLocks noGrp="1"/>
          </p:cNvSpPr>
          <p:nvPr>
            <p:ph type="sldNum" sz="quarter" idx="12"/>
          </p:nvPr>
        </p:nvSpPr>
        <p:spPr/>
        <p:txBody>
          <a:bodyPr/>
          <a:lstStyle/>
          <a:p>
            <a:pPr>
              <a:defRPr/>
            </a:pPr>
            <a:fld id="{0D4F1938-B6F0-462B-9EAB-725EA93BCA11}" type="slidenum">
              <a:rPr lang="en-US" altLang="en-US" smtClean="0"/>
              <a:pPr>
                <a:defRPr/>
              </a:pPr>
              <a:t>49</a:t>
            </a:fld>
            <a:endParaRPr lang="en-US" altLang="en-US"/>
          </a:p>
        </p:txBody>
      </p:sp>
    </p:spTree>
    <p:extLst>
      <p:ext uri="{BB962C8B-B14F-4D97-AF65-F5344CB8AC3E}">
        <p14:creationId xmlns:p14="http://schemas.microsoft.com/office/powerpoint/2010/main" val="860231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0901E3-EAFF-7158-5138-8C0D9B973633}"/>
              </a:ext>
            </a:extLst>
          </p:cNvPr>
          <p:cNvPicPr>
            <a:picLocks noChangeAspect="1"/>
          </p:cNvPicPr>
          <p:nvPr/>
        </p:nvPicPr>
        <p:blipFill>
          <a:blip r:embed="rId3"/>
          <a:stretch>
            <a:fillRect/>
          </a:stretch>
        </p:blipFill>
        <p:spPr>
          <a:xfrm>
            <a:off x="2153321" y="1689060"/>
            <a:ext cx="7595616" cy="4235196"/>
          </a:xfrm>
          <a:prstGeom prst="rect">
            <a:avLst/>
          </a:prstGeom>
        </p:spPr>
      </p:pic>
      <p:sp>
        <p:nvSpPr>
          <p:cNvPr id="9221" name="Text Box 87"/>
          <p:cNvSpPr txBox="1">
            <a:spLocks noChangeArrowheads="1"/>
          </p:cNvSpPr>
          <p:nvPr/>
        </p:nvSpPr>
        <p:spPr bwMode="auto">
          <a:xfrm>
            <a:off x="3770955" y="2748101"/>
            <a:ext cx="376122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000" dirty="0">
                <a:solidFill>
                  <a:srgbClr val="C00000"/>
                </a:solidFill>
                <a:latin typeface="Ink Free" panose="03080402000500000000" pitchFamily="66" charset="0"/>
              </a:rPr>
              <a:t>often, annual peaks are </a:t>
            </a:r>
            <a:r>
              <a:rPr lang="en-US" altLang="en-US" sz="2000" u="sng" dirty="0">
                <a:solidFill>
                  <a:srgbClr val="C00000"/>
                </a:solidFill>
                <a:latin typeface="Ink Free" panose="03080402000500000000" pitchFamily="66" charset="0"/>
              </a:rPr>
              <a:t>instantaneous</a:t>
            </a:r>
            <a:r>
              <a:rPr lang="en-US" altLang="en-US" sz="2000" dirty="0">
                <a:solidFill>
                  <a:srgbClr val="C00000"/>
                </a:solidFill>
                <a:latin typeface="Ink Free" panose="03080402000500000000" pitchFamily="66" charset="0"/>
              </a:rPr>
              <a:t> values</a:t>
            </a:r>
          </a:p>
        </p:txBody>
      </p:sp>
      <p:sp>
        <p:nvSpPr>
          <p:cNvPr id="9" name="Slide Number Placeholder 1">
            <a:extLst>
              <a:ext uri="{FF2B5EF4-FFF2-40B4-BE49-F238E27FC236}">
                <a16:creationId xmlns:a16="http://schemas.microsoft.com/office/drawing/2014/main" id="{EB79E9DC-562D-433E-8C4E-7C57B6CA40A9}"/>
              </a:ext>
            </a:extLst>
          </p:cNvPr>
          <p:cNvSpPr>
            <a:spLocks noGrp="1"/>
          </p:cNvSpPr>
          <p:nvPr>
            <p:ph type="sldNum" sz="quarter" idx="12"/>
          </p:nvPr>
        </p:nvSpPr>
        <p:spPr>
          <a:xfrm>
            <a:off x="8737600" y="6248400"/>
            <a:ext cx="2540000" cy="457200"/>
          </a:xfrm>
        </p:spPr>
        <p:txBody>
          <a:bodyPr/>
          <a:lstStyle/>
          <a:p>
            <a:pPr>
              <a:defRPr/>
            </a:pPr>
            <a:fld id="{0D4F1938-B6F0-462B-9EAB-725EA93BCA11}" type="slidenum">
              <a:rPr lang="en-US" altLang="en-US" smtClean="0"/>
              <a:pPr>
                <a:defRPr/>
              </a:pPr>
              <a:t>5</a:t>
            </a:fld>
            <a:endParaRPr lang="en-US" altLang="en-US"/>
          </a:p>
        </p:txBody>
      </p:sp>
      <p:sp>
        <p:nvSpPr>
          <p:cNvPr id="13" name="Title 1">
            <a:extLst>
              <a:ext uri="{FF2B5EF4-FFF2-40B4-BE49-F238E27FC236}">
                <a16:creationId xmlns:a16="http://schemas.microsoft.com/office/drawing/2014/main" id="{0B159038-3378-4712-8E1B-4ECF8D6794BC}"/>
              </a:ext>
            </a:extLst>
          </p:cNvPr>
          <p:cNvSpPr txBox="1">
            <a:spLocks/>
          </p:cNvSpPr>
          <p:nvPr/>
        </p:nvSpPr>
        <p:spPr bwMode="auto">
          <a:xfrm>
            <a:off x="1061633" y="448650"/>
            <a:ext cx="10066149" cy="1143000"/>
          </a:xfrm>
          <a:prstGeom prst="rect">
            <a:avLst/>
          </a:prstGeom>
          <a:noFill/>
          <a:ln w="9525">
            <a:noFill/>
            <a:miter lim="800000"/>
            <a:headEnd/>
            <a:tailEnd/>
          </a:ln>
          <a:effectLst/>
        </p:spPr>
        <p:txBody>
          <a:bodyPr anchor="ctr"/>
          <a:lstStyle/>
          <a:p>
            <a:pPr>
              <a:defRPr/>
            </a:pPr>
            <a:r>
              <a:rPr lang="en-US" sz="4400" b="0" kern="0" dirty="0">
                <a:solidFill>
                  <a:srgbClr val="000000"/>
                </a:solidFill>
                <a:latin typeface="Calibri" panose="020F0502020204030204" pitchFamily="34" charset="0"/>
                <a:ea typeface="+mj-ea"/>
                <a:cs typeface="+mj-cs"/>
              </a:rPr>
              <a:t>Streamflow data, find annual max</a:t>
            </a:r>
          </a:p>
        </p:txBody>
      </p:sp>
      <p:sp>
        <p:nvSpPr>
          <p:cNvPr id="3" name="TextBox 2">
            <a:extLst>
              <a:ext uri="{FF2B5EF4-FFF2-40B4-BE49-F238E27FC236}">
                <a16:creationId xmlns:a16="http://schemas.microsoft.com/office/drawing/2014/main" id="{C0C0ACEB-CC65-29CC-8814-DE72697160D6}"/>
              </a:ext>
            </a:extLst>
          </p:cNvPr>
          <p:cNvSpPr txBox="1"/>
          <p:nvPr/>
        </p:nvSpPr>
        <p:spPr>
          <a:xfrm>
            <a:off x="3664695" y="2229361"/>
            <a:ext cx="4173019" cy="338554"/>
          </a:xfrm>
          <a:prstGeom prst="rect">
            <a:avLst/>
          </a:prstGeom>
          <a:noFill/>
        </p:spPr>
        <p:txBody>
          <a:bodyPr wrap="square" rtlCol="0">
            <a:spAutoFit/>
          </a:bodyPr>
          <a:lstStyle/>
          <a:p>
            <a:r>
              <a:rPr lang="en-US" sz="1600" b="0" dirty="0">
                <a:solidFill>
                  <a:srgbClr val="000000"/>
                </a:solidFill>
                <a:latin typeface="Calibri" panose="020F0502020204030204" pitchFamily="34" charset="0"/>
                <a:cs typeface="Calibri" panose="020F0502020204030204" pitchFamily="34" charset="0"/>
              </a:rPr>
              <a:t>consider each year’s maximum flow</a:t>
            </a:r>
          </a:p>
        </p:txBody>
      </p:sp>
      <p:sp>
        <p:nvSpPr>
          <p:cNvPr id="4" name="TextBox 3">
            <a:extLst>
              <a:ext uri="{FF2B5EF4-FFF2-40B4-BE49-F238E27FC236}">
                <a16:creationId xmlns:a16="http://schemas.microsoft.com/office/drawing/2014/main" id="{62CB4078-7EDF-F008-26F5-D5D52750CFC6}"/>
              </a:ext>
            </a:extLst>
          </p:cNvPr>
          <p:cNvSpPr txBox="1"/>
          <p:nvPr/>
        </p:nvSpPr>
        <p:spPr>
          <a:xfrm>
            <a:off x="9899780" y="2884229"/>
            <a:ext cx="2052523" cy="1569660"/>
          </a:xfrm>
          <a:prstGeom prst="rect">
            <a:avLst/>
          </a:prstGeom>
          <a:noFill/>
        </p:spPr>
        <p:txBody>
          <a:bodyPr wrap="square" rtlCol="0">
            <a:spAutoFit/>
          </a:bodyPr>
          <a:lstStyle/>
          <a:p>
            <a:pPr algn="ctr"/>
            <a:r>
              <a:rPr lang="en-US" sz="3200" dirty="0">
                <a:solidFill>
                  <a:srgbClr val="FFC000"/>
                </a:solidFill>
                <a:effectLst/>
                <a:latin typeface="Calibri" panose="020F0502020204030204" pitchFamily="34" charset="0"/>
                <a:cs typeface="Calibri" panose="020F0502020204030204" pitchFamily="34" charset="0"/>
              </a:rPr>
              <a:t>Review from Intro Lecture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12A22D5E-C4E6-4C62-BA49-C45D3FEB09F9}" type="slidenum">
              <a:rPr lang="en-US" altLang="en-US" sz="1400">
                <a:latin typeface="Times New Roman" panose="02020603050405020304" pitchFamily="18" charset="0"/>
              </a:rPr>
              <a:pPr>
                <a:spcBef>
                  <a:spcPct val="0"/>
                </a:spcBef>
                <a:buFontTx/>
                <a:buNone/>
              </a:pPr>
              <a:t>50</a:t>
            </a:fld>
            <a:endParaRPr lang="en-US" altLang="en-US" sz="1400">
              <a:latin typeface="Times New Roman" panose="02020603050405020304" pitchFamily="18" charset="0"/>
            </a:endParaRPr>
          </a:p>
        </p:txBody>
      </p:sp>
      <p:sp>
        <p:nvSpPr>
          <p:cNvPr id="30722" name="Rectangle 2"/>
          <p:cNvSpPr>
            <a:spLocks noGrp="1" noChangeArrowheads="1"/>
          </p:cNvSpPr>
          <p:nvPr>
            <p:ph type="title"/>
          </p:nvPr>
        </p:nvSpPr>
        <p:spPr/>
        <p:txBody>
          <a:bodyPr/>
          <a:lstStyle/>
          <a:p>
            <a:pPr eaLnBrk="1" hangingPunct="1">
              <a:defRPr/>
            </a:pPr>
            <a:r>
              <a:rPr lang="en-US" dirty="0"/>
              <a:t>High vs Low Flows</a:t>
            </a:r>
          </a:p>
        </p:txBody>
      </p:sp>
      <p:sp>
        <p:nvSpPr>
          <p:cNvPr id="30723" name="Rectangle 3"/>
          <p:cNvSpPr>
            <a:spLocks noGrp="1" noChangeArrowheads="1"/>
          </p:cNvSpPr>
          <p:nvPr>
            <p:ph type="body" idx="1"/>
          </p:nvPr>
        </p:nvSpPr>
        <p:spPr>
          <a:xfrm>
            <a:off x="1069383" y="1981200"/>
            <a:ext cx="10058400" cy="4114800"/>
          </a:xfrm>
        </p:spPr>
        <p:txBody>
          <a:bodyPr/>
          <a:lstStyle/>
          <a:p>
            <a:pPr eaLnBrk="1" hangingPunct="1">
              <a:spcBef>
                <a:spcPct val="50000"/>
              </a:spcBef>
              <a:defRPr/>
            </a:pPr>
            <a:r>
              <a:rPr lang="en-US" dirty="0"/>
              <a:t>High flows</a:t>
            </a:r>
          </a:p>
          <a:p>
            <a:pPr lvl="1" eaLnBrk="1" hangingPunct="1">
              <a:spcBef>
                <a:spcPts val="600"/>
              </a:spcBef>
              <a:defRPr/>
            </a:pPr>
            <a:r>
              <a:rPr lang="en-US" dirty="0"/>
              <a:t>Can usually fit an </a:t>
            </a:r>
            <a:r>
              <a:rPr lang="en-US" dirty="0">
                <a:solidFill>
                  <a:schemeClr val="bg1"/>
                </a:solidFill>
              </a:rPr>
              <a:t>analytical distribution </a:t>
            </a:r>
            <a:r>
              <a:rPr lang="en-US" dirty="0"/>
              <a:t>function to </a:t>
            </a:r>
            <a:r>
              <a:rPr lang="en-US" u="sng" dirty="0"/>
              <a:t>unregulated</a:t>
            </a:r>
            <a:r>
              <a:rPr lang="en-US" dirty="0"/>
              <a:t> high flows</a:t>
            </a:r>
          </a:p>
          <a:p>
            <a:pPr lvl="1" eaLnBrk="1" hangingPunct="1">
              <a:spcBef>
                <a:spcPts val="600"/>
              </a:spcBef>
              <a:defRPr/>
            </a:pPr>
            <a:r>
              <a:rPr lang="en-US" dirty="0"/>
              <a:t>Generally not to </a:t>
            </a:r>
            <a:r>
              <a:rPr lang="en-US" u="sng" dirty="0"/>
              <a:t>regulated</a:t>
            </a:r>
            <a:r>
              <a:rPr lang="en-US" dirty="0"/>
              <a:t> high flows - need </a:t>
            </a:r>
            <a:r>
              <a:rPr lang="en-US" dirty="0">
                <a:solidFill>
                  <a:schemeClr val="bg1"/>
                </a:solidFill>
              </a:rPr>
              <a:t>graphical</a:t>
            </a:r>
          </a:p>
          <a:p>
            <a:pPr eaLnBrk="1" hangingPunct="1">
              <a:spcBef>
                <a:spcPct val="50000"/>
              </a:spcBef>
              <a:defRPr/>
            </a:pPr>
            <a:r>
              <a:rPr lang="en-US" dirty="0"/>
              <a:t>Low flows </a:t>
            </a:r>
          </a:p>
          <a:p>
            <a:pPr lvl="1" eaLnBrk="1" hangingPunct="1">
              <a:spcBef>
                <a:spcPts val="600"/>
              </a:spcBef>
              <a:defRPr/>
            </a:pPr>
            <a:r>
              <a:rPr lang="en-US" dirty="0"/>
              <a:t>can be more non-linear (effects of groundwater, etc), </a:t>
            </a:r>
          </a:p>
          <a:p>
            <a:pPr lvl="1" eaLnBrk="1" hangingPunct="1">
              <a:spcBef>
                <a:spcPts val="600"/>
              </a:spcBef>
              <a:defRPr/>
            </a:pPr>
            <a:r>
              <a:rPr lang="en-US" dirty="0"/>
              <a:t>might only allow </a:t>
            </a:r>
            <a:r>
              <a:rPr lang="en-US" dirty="0">
                <a:solidFill>
                  <a:schemeClr val="bg1"/>
                </a:solidFill>
              </a:rPr>
              <a:t>graphical</a:t>
            </a:r>
            <a:r>
              <a:rPr lang="en-US" dirty="0"/>
              <a:t> (empirical) frequency curve </a:t>
            </a:r>
          </a:p>
        </p:txBody>
      </p:sp>
      <p:sp>
        <p:nvSpPr>
          <p:cNvPr id="6" name="Slide Number Placeholder 1">
            <a:extLst>
              <a:ext uri="{FF2B5EF4-FFF2-40B4-BE49-F238E27FC236}">
                <a16:creationId xmlns:a16="http://schemas.microsoft.com/office/drawing/2014/main" id="{76CD5810-AD7E-46D2-838B-3239FEFD72B1}"/>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50</a:t>
            </a:fld>
            <a:endParaRPr lang="en-US" alt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pPr eaLnBrk="1" hangingPunct="1">
              <a:defRPr/>
            </a:pPr>
            <a:r>
              <a:rPr lang="en-US"/>
              <a:t>Low Flow Frequency Analysis</a:t>
            </a:r>
          </a:p>
        </p:txBody>
      </p:sp>
      <p:sp>
        <p:nvSpPr>
          <p:cNvPr id="148483" name="Rectangle 3"/>
          <p:cNvSpPr>
            <a:spLocks noGrp="1" noChangeArrowheads="1"/>
          </p:cNvSpPr>
          <p:nvPr>
            <p:ph type="body" idx="1"/>
          </p:nvPr>
        </p:nvSpPr>
        <p:spPr>
          <a:xfrm>
            <a:off x="1069383" y="1504950"/>
            <a:ext cx="8705000" cy="4591050"/>
          </a:xfrm>
        </p:spPr>
        <p:txBody>
          <a:bodyPr/>
          <a:lstStyle/>
          <a:p>
            <a:pPr eaLnBrk="1" hangingPunct="1">
              <a:defRPr/>
            </a:pPr>
            <a:r>
              <a:rPr lang="en-US" sz="2700" dirty="0">
                <a:cs typeface="Times New Roman" pitchFamily="18" charset="0"/>
              </a:rPr>
              <a:t>Based on </a:t>
            </a:r>
            <a:r>
              <a:rPr lang="en-US" sz="2700" dirty="0">
                <a:solidFill>
                  <a:srgbClr val="C00000"/>
                </a:solidFill>
                <a:cs typeface="Times New Roman" pitchFamily="18" charset="0"/>
              </a:rPr>
              <a:t>annual minimum </a:t>
            </a:r>
            <a:r>
              <a:rPr lang="en-US" sz="2700" dirty="0">
                <a:cs typeface="Times New Roman" pitchFamily="18" charset="0"/>
              </a:rPr>
              <a:t>flows</a:t>
            </a:r>
          </a:p>
          <a:p>
            <a:pPr eaLnBrk="1" hangingPunct="1">
              <a:defRPr/>
            </a:pPr>
            <a:r>
              <a:rPr lang="en-US" sz="2700" dirty="0">
                <a:cs typeface="Times New Roman" pitchFamily="18" charset="0"/>
              </a:rPr>
              <a:t>Estimate the probability that X-day average                    flow will </a:t>
            </a:r>
            <a:r>
              <a:rPr lang="en-US" sz="2700" u="sng" dirty="0">
                <a:cs typeface="Times New Roman" pitchFamily="18" charset="0"/>
              </a:rPr>
              <a:t>not exceed</a:t>
            </a:r>
            <a:r>
              <a:rPr lang="en-US" sz="2700" dirty="0">
                <a:cs typeface="Times New Roman" pitchFamily="18" charset="0"/>
              </a:rPr>
              <a:t> a given value:</a:t>
            </a:r>
          </a:p>
          <a:p>
            <a:pPr marL="0" indent="0" eaLnBrk="1" hangingPunct="1">
              <a:buNone/>
              <a:defRPr/>
            </a:pPr>
            <a:r>
              <a:rPr lang="en-US" sz="2700" dirty="0">
                <a:solidFill>
                  <a:srgbClr val="FFFF00"/>
                </a:solidFill>
                <a:cs typeface="Times New Roman" pitchFamily="18" charset="0"/>
              </a:rPr>
              <a:t>	</a:t>
            </a:r>
            <a:r>
              <a:rPr lang="en-US" sz="2700" dirty="0" err="1">
                <a:cs typeface="Times New Roman" pitchFamily="18" charset="0"/>
              </a:rPr>
              <a:t>mQn</a:t>
            </a:r>
            <a:r>
              <a:rPr lang="en-US" sz="2700" dirty="0">
                <a:cs typeface="Times New Roman" pitchFamily="18" charset="0"/>
              </a:rPr>
              <a:t>: m consecutive day average, </a:t>
            </a:r>
          </a:p>
          <a:p>
            <a:pPr marL="0" indent="0" eaLnBrk="1" hangingPunct="1">
              <a:spcBef>
                <a:spcPts val="0"/>
              </a:spcBef>
              <a:buNone/>
              <a:defRPr/>
            </a:pPr>
            <a:r>
              <a:rPr lang="en-US" sz="2700" dirty="0">
                <a:cs typeface="Times New Roman" pitchFamily="18" charset="0"/>
              </a:rPr>
              <a:t>		n year return period</a:t>
            </a:r>
          </a:p>
          <a:p>
            <a:pPr eaLnBrk="1" hangingPunct="1">
              <a:spcBef>
                <a:spcPct val="50000"/>
              </a:spcBef>
              <a:buFontTx/>
              <a:buNone/>
              <a:defRPr/>
            </a:pPr>
            <a:r>
              <a:rPr lang="en-US" sz="2700" dirty="0">
                <a:solidFill>
                  <a:srgbClr val="FFFF00"/>
                </a:solidFill>
                <a:cs typeface="Times New Roman" pitchFamily="18" charset="0"/>
              </a:rPr>
              <a:t>	        </a:t>
            </a:r>
            <a:r>
              <a:rPr lang="en-US" sz="2700" dirty="0">
                <a:solidFill>
                  <a:schemeClr val="bg1"/>
                </a:solidFill>
                <a:cs typeface="Times New Roman" pitchFamily="18" charset="0"/>
              </a:rPr>
              <a:t>example: 7Q10,  7-day 10-year low-flow </a:t>
            </a:r>
          </a:p>
          <a:p>
            <a:pPr marL="914400" indent="-457200" eaLnBrk="1" hangingPunct="1">
              <a:spcBef>
                <a:spcPct val="50000"/>
              </a:spcBef>
              <a:buNone/>
              <a:defRPr/>
            </a:pPr>
            <a:r>
              <a:rPr lang="en-US" sz="2700" dirty="0">
                <a:cs typeface="Times New Roman" pitchFamily="18" charset="0"/>
                <a:sym typeface="Wingdings"/>
              </a:rPr>
              <a:t></a:t>
            </a:r>
            <a:r>
              <a:rPr lang="en-US" sz="2700" dirty="0">
                <a:cs typeface="Times New Roman" pitchFamily="18" charset="0"/>
                <a:sym typeface="Wingdings" pitchFamily="2" charset="2"/>
              </a:rPr>
              <a:t> </a:t>
            </a:r>
            <a:r>
              <a:rPr lang="en-US" sz="2400" dirty="0">
                <a:cs typeface="Times New Roman" pitchFamily="18" charset="0"/>
              </a:rPr>
              <a:t>There is a 10% chance that the 7-day 	average low-flow will be </a:t>
            </a:r>
            <a:r>
              <a:rPr lang="en-US" sz="2400" u="sng" dirty="0">
                <a:cs typeface="Times New Roman" pitchFamily="18" charset="0"/>
              </a:rPr>
              <a:t>less than</a:t>
            </a:r>
            <a:r>
              <a:rPr lang="en-US" sz="2400" dirty="0">
                <a:cs typeface="Times New Roman" pitchFamily="18" charset="0"/>
              </a:rPr>
              <a:t> this value in any year </a:t>
            </a:r>
          </a:p>
          <a:p>
            <a:pPr eaLnBrk="1" hangingPunct="1">
              <a:spcBef>
                <a:spcPct val="50000"/>
              </a:spcBef>
              <a:defRPr/>
            </a:pPr>
            <a:r>
              <a:rPr lang="en-US" sz="2700" dirty="0"/>
              <a:t>As the duration increases to months, independence between events becomes less likely  (7-day is common)</a:t>
            </a:r>
          </a:p>
        </p:txBody>
      </p:sp>
      <p:sp>
        <p:nvSpPr>
          <p:cNvPr id="2" name="Slide Number Placeholder 1">
            <a:extLst>
              <a:ext uri="{FF2B5EF4-FFF2-40B4-BE49-F238E27FC236}">
                <a16:creationId xmlns:a16="http://schemas.microsoft.com/office/drawing/2014/main" id="{F162D7FF-80F8-4D61-80C9-BC007068C6C0}"/>
              </a:ext>
            </a:extLst>
          </p:cNvPr>
          <p:cNvSpPr>
            <a:spLocks noGrp="1"/>
          </p:cNvSpPr>
          <p:nvPr>
            <p:ph type="sldNum" sz="quarter" idx="12"/>
          </p:nvPr>
        </p:nvSpPr>
        <p:spPr/>
        <p:txBody>
          <a:bodyPr/>
          <a:lstStyle/>
          <a:p>
            <a:pPr>
              <a:defRPr/>
            </a:pPr>
            <a:fld id="{0D4F1938-B6F0-462B-9EAB-725EA93BCA11}" type="slidenum">
              <a:rPr lang="en-US" altLang="en-US" smtClean="0"/>
              <a:pPr>
                <a:defRPr/>
              </a:pPr>
              <a:t>51</a:t>
            </a:fld>
            <a:endParaRPr lang="en-US" altLang="en-US" dirty="0"/>
          </a:p>
        </p:txBody>
      </p:sp>
      <p:pic>
        <p:nvPicPr>
          <p:cNvPr id="3" name="Picture 20">
            <a:extLst>
              <a:ext uri="{FF2B5EF4-FFF2-40B4-BE49-F238E27FC236}">
                <a16:creationId xmlns:a16="http://schemas.microsoft.com/office/drawing/2014/main" id="{1227C3AB-B873-35AE-60A1-62E463664C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0428" y="1198245"/>
            <a:ext cx="3600450" cy="252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reeform 21">
            <a:extLst>
              <a:ext uri="{FF2B5EF4-FFF2-40B4-BE49-F238E27FC236}">
                <a16:creationId xmlns:a16="http://schemas.microsoft.com/office/drawing/2014/main" id="{8F7DD2D0-4B69-FC15-E215-79895E42DE69}"/>
              </a:ext>
            </a:extLst>
          </p:cNvPr>
          <p:cNvSpPr/>
          <p:nvPr/>
        </p:nvSpPr>
        <p:spPr bwMode="auto">
          <a:xfrm>
            <a:off x="8994166" y="2765109"/>
            <a:ext cx="749300" cy="630237"/>
          </a:xfrm>
          <a:custGeom>
            <a:avLst/>
            <a:gdLst>
              <a:gd name="connsiteX0" fmla="*/ 0 w 748145"/>
              <a:gd name="connsiteY0" fmla="*/ 629392 h 635330"/>
              <a:gd name="connsiteX1" fmla="*/ 148441 w 748145"/>
              <a:gd name="connsiteY1" fmla="*/ 617517 h 635330"/>
              <a:gd name="connsiteX2" fmla="*/ 338447 w 748145"/>
              <a:gd name="connsiteY2" fmla="*/ 552202 h 635330"/>
              <a:gd name="connsiteX3" fmla="*/ 492826 w 748145"/>
              <a:gd name="connsiteY3" fmla="*/ 439387 h 635330"/>
              <a:gd name="connsiteX4" fmla="*/ 611579 w 748145"/>
              <a:gd name="connsiteY4" fmla="*/ 279070 h 635330"/>
              <a:gd name="connsiteX5" fmla="*/ 748145 w 748145"/>
              <a:gd name="connsiteY5" fmla="*/ 0 h 635330"/>
              <a:gd name="connsiteX6" fmla="*/ 748145 w 748145"/>
              <a:gd name="connsiteY6" fmla="*/ 635330 h 635330"/>
              <a:gd name="connsiteX7" fmla="*/ 0 w 748145"/>
              <a:gd name="connsiteY7" fmla="*/ 629392 h 635330"/>
              <a:gd name="connsiteX0" fmla="*/ 0 w 748145"/>
              <a:gd name="connsiteY0" fmla="*/ 629392 h 629392"/>
              <a:gd name="connsiteX1" fmla="*/ 148441 w 748145"/>
              <a:gd name="connsiteY1" fmla="*/ 617517 h 629392"/>
              <a:gd name="connsiteX2" fmla="*/ 338447 w 748145"/>
              <a:gd name="connsiteY2" fmla="*/ 552202 h 629392"/>
              <a:gd name="connsiteX3" fmla="*/ 492826 w 748145"/>
              <a:gd name="connsiteY3" fmla="*/ 439387 h 629392"/>
              <a:gd name="connsiteX4" fmla="*/ 611579 w 748145"/>
              <a:gd name="connsiteY4" fmla="*/ 279070 h 629392"/>
              <a:gd name="connsiteX5" fmla="*/ 748145 w 748145"/>
              <a:gd name="connsiteY5" fmla="*/ 0 h 629392"/>
              <a:gd name="connsiteX6" fmla="*/ 748145 w 748145"/>
              <a:gd name="connsiteY6" fmla="*/ 629392 h 629392"/>
              <a:gd name="connsiteX7" fmla="*/ 0 w 748145"/>
              <a:gd name="connsiteY7" fmla="*/ 629392 h 62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8145" h="629392">
                <a:moveTo>
                  <a:pt x="0" y="629392"/>
                </a:moveTo>
                <a:lnTo>
                  <a:pt x="148441" y="617517"/>
                </a:lnTo>
                <a:lnTo>
                  <a:pt x="338447" y="552202"/>
                </a:lnTo>
                <a:lnTo>
                  <a:pt x="492826" y="439387"/>
                </a:lnTo>
                <a:lnTo>
                  <a:pt x="611579" y="279070"/>
                </a:lnTo>
                <a:lnTo>
                  <a:pt x="748145" y="0"/>
                </a:lnTo>
                <a:lnTo>
                  <a:pt x="748145" y="629392"/>
                </a:lnTo>
                <a:lnTo>
                  <a:pt x="0" y="629392"/>
                </a:lnTo>
                <a:close/>
              </a:path>
            </a:pathLst>
          </a:custGeom>
          <a:solidFill>
            <a:schemeClr val="accent1">
              <a:lumMod val="75000"/>
            </a:schemeClr>
          </a:solidFill>
          <a:ln w="9525" cap="flat" cmpd="sng" algn="ctr">
            <a:noFill/>
            <a:prstDash val="solid"/>
            <a:round/>
            <a:headEnd type="none" w="med" len="med"/>
            <a:tailEnd type="none" w="med" len="med"/>
          </a:ln>
          <a:effectLst/>
        </p:spPr>
        <p:txBody>
          <a:bodyPr/>
          <a:lstStyle/>
          <a:p>
            <a:pPr eaLnBrk="1" hangingPunct="1">
              <a:defRPr/>
            </a:pPr>
            <a:endParaRPr lang="en-US"/>
          </a:p>
        </p:txBody>
      </p:sp>
      <p:sp>
        <p:nvSpPr>
          <p:cNvPr id="5" name="TextBox 4">
            <a:extLst>
              <a:ext uri="{FF2B5EF4-FFF2-40B4-BE49-F238E27FC236}">
                <a16:creationId xmlns:a16="http://schemas.microsoft.com/office/drawing/2014/main" id="{F5F65DFA-7806-DBE4-50F5-E9272179B070}"/>
              </a:ext>
            </a:extLst>
          </p:cNvPr>
          <p:cNvSpPr txBox="1"/>
          <p:nvPr/>
        </p:nvSpPr>
        <p:spPr>
          <a:xfrm>
            <a:off x="9679967" y="3330259"/>
            <a:ext cx="236537" cy="307975"/>
          </a:xfrm>
          <a:prstGeom prst="rect">
            <a:avLst/>
          </a:prstGeom>
          <a:noFill/>
        </p:spPr>
        <p:txBody>
          <a:bodyPr>
            <a:spAutoFit/>
          </a:bodyPr>
          <a:lstStyle/>
          <a:p>
            <a:pPr eaLnBrk="1" hangingPunct="1">
              <a:defRPr/>
            </a:pPr>
            <a:r>
              <a:rPr lang="en-US" sz="1400" dirty="0">
                <a:solidFill>
                  <a:srgbClr val="000000"/>
                </a:solidFill>
                <a:latin typeface="Calibri" panose="020F0502020204030204" pitchFamily="34" charset="0"/>
              </a:rPr>
              <a:t>X</a:t>
            </a:r>
          </a:p>
        </p:txBody>
      </p:sp>
      <p:sp>
        <p:nvSpPr>
          <p:cNvPr id="6" name="TextBox 5">
            <a:extLst>
              <a:ext uri="{FF2B5EF4-FFF2-40B4-BE49-F238E27FC236}">
                <a16:creationId xmlns:a16="http://schemas.microsoft.com/office/drawing/2014/main" id="{764B6824-D711-9989-B537-5672D00F33D6}"/>
              </a:ext>
            </a:extLst>
          </p:cNvPr>
          <p:cNvSpPr txBox="1"/>
          <p:nvPr/>
        </p:nvSpPr>
        <p:spPr>
          <a:xfrm>
            <a:off x="10014929" y="2573815"/>
            <a:ext cx="290513" cy="400050"/>
          </a:xfrm>
          <a:prstGeom prst="rect">
            <a:avLst/>
          </a:prstGeom>
          <a:noFill/>
        </p:spPr>
        <p:txBody>
          <a:bodyPr wrap="square">
            <a:spAutoFit/>
          </a:bodyPr>
          <a:lstStyle/>
          <a:p>
            <a:pPr eaLnBrk="1" hangingPunct="1">
              <a:defRPr/>
            </a:pPr>
            <a:r>
              <a:rPr lang="en-US" sz="2000" dirty="0">
                <a:solidFill>
                  <a:srgbClr val="000000"/>
                </a:solidFill>
                <a:latin typeface="Calibri" panose="020F0502020204030204" pitchFamily="34" charset="0"/>
              </a:rPr>
              <a:t>p</a:t>
            </a:r>
          </a:p>
        </p:txBody>
      </p:sp>
      <p:cxnSp>
        <p:nvCxnSpPr>
          <p:cNvPr id="7" name="Straight Connector 27">
            <a:extLst>
              <a:ext uri="{FF2B5EF4-FFF2-40B4-BE49-F238E27FC236}">
                <a16:creationId xmlns:a16="http://schemas.microsoft.com/office/drawing/2014/main" id="{60176A07-8985-3853-1F50-C639BE61AF5F}"/>
              </a:ext>
            </a:extLst>
          </p:cNvPr>
          <p:cNvCxnSpPr>
            <a:cxnSpLocks noChangeShapeType="1"/>
          </p:cNvCxnSpPr>
          <p:nvPr/>
        </p:nvCxnSpPr>
        <p:spPr bwMode="auto">
          <a:xfrm rot="10800000" flipV="1">
            <a:off x="9651391" y="2791303"/>
            <a:ext cx="404812" cy="342900"/>
          </a:xfrm>
          <a:prstGeom prst="line">
            <a:avLst/>
          </a:prstGeom>
          <a:noFill/>
          <a:ln w="9525" algn="ctr">
            <a:solidFill>
              <a:srgbClr val="000000"/>
            </a:solidFill>
            <a:round/>
            <a:headEnd/>
            <a:tailEnd/>
          </a:ln>
          <a:extLst>
            <a:ext uri="{909E8E84-426E-40DD-AFC4-6F175D3DCCD1}">
              <a14:hiddenFill xmlns:a14="http://schemas.microsoft.com/office/drawing/2010/main">
                <a:noFill/>
              </a14:hiddenFill>
            </a:ext>
          </a:extLst>
        </p:spPr>
      </p:cxnSp>
      <p:sp>
        <p:nvSpPr>
          <p:cNvPr id="8" name="Freeform 21">
            <a:extLst>
              <a:ext uri="{FF2B5EF4-FFF2-40B4-BE49-F238E27FC236}">
                <a16:creationId xmlns:a16="http://schemas.microsoft.com/office/drawing/2014/main" id="{9C271FBD-B314-D4BB-568C-BBAAA4206E6A}"/>
              </a:ext>
            </a:extLst>
          </p:cNvPr>
          <p:cNvSpPr/>
          <p:nvPr/>
        </p:nvSpPr>
        <p:spPr bwMode="auto">
          <a:xfrm flipH="1">
            <a:off x="11018519" y="2765109"/>
            <a:ext cx="723073" cy="630237"/>
          </a:xfrm>
          <a:custGeom>
            <a:avLst/>
            <a:gdLst>
              <a:gd name="connsiteX0" fmla="*/ 0 w 748145"/>
              <a:gd name="connsiteY0" fmla="*/ 629392 h 635330"/>
              <a:gd name="connsiteX1" fmla="*/ 148441 w 748145"/>
              <a:gd name="connsiteY1" fmla="*/ 617517 h 635330"/>
              <a:gd name="connsiteX2" fmla="*/ 338447 w 748145"/>
              <a:gd name="connsiteY2" fmla="*/ 552202 h 635330"/>
              <a:gd name="connsiteX3" fmla="*/ 492826 w 748145"/>
              <a:gd name="connsiteY3" fmla="*/ 439387 h 635330"/>
              <a:gd name="connsiteX4" fmla="*/ 611579 w 748145"/>
              <a:gd name="connsiteY4" fmla="*/ 279070 h 635330"/>
              <a:gd name="connsiteX5" fmla="*/ 748145 w 748145"/>
              <a:gd name="connsiteY5" fmla="*/ 0 h 635330"/>
              <a:gd name="connsiteX6" fmla="*/ 748145 w 748145"/>
              <a:gd name="connsiteY6" fmla="*/ 635330 h 635330"/>
              <a:gd name="connsiteX7" fmla="*/ 0 w 748145"/>
              <a:gd name="connsiteY7" fmla="*/ 629392 h 635330"/>
              <a:gd name="connsiteX0" fmla="*/ 0 w 748145"/>
              <a:gd name="connsiteY0" fmla="*/ 629392 h 629392"/>
              <a:gd name="connsiteX1" fmla="*/ 148441 w 748145"/>
              <a:gd name="connsiteY1" fmla="*/ 617517 h 629392"/>
              <a:gd name="connsiteX2" fmla="*/ 338447 w 748145"/>
              <a:gd name="connsiteY2" fmla="*/ 552202 h 629392"/>
              <a:gd name="connsiteX3" fmla="*/ 492826 w 748145"/>
              <a:gd name="connsiteY3" fmla="*/ 439387 h 629392"/>
              <a:gd name="connsiteX4" fmla="*/ 611579 w 748145"/>
              <a:gd name="connsiteY4" fmla="*/ 279070 h 629392"/>
              <a:gd name="connsiteX5" fmla="*/ 748145 w 748145"/>
              <a:gd name="connsiteY5" fmla="*/ 0 h 629392"/>
              <a:gd name="connsiteX6" fmla="*/ 748145 w 748145"/>
              <a:gd name="connsiteY6" fmla="*/ 629392 h 629392"/>
              <a:gd name="connsiteX7" fmla="*/ 0 w 748145"/>
              <a:gd name="connsiteY7" fmla="*/ 629392 h 62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8145" h="629392">
                <a:moveTo>
                  <a:pt x="0" y="629392"/>
                </a:moveTo>
                <a:lnTo>
                  <a:pt x="148441" y="617517"/>
                </a:lnTo>
                <a:lnTo>
                  <a:pt x="338447" y="552202"/>
                </a:lnTo>
                <a:lnTo>
                  <a:pt x="492826" y="439387"/>
                </a:lnTo>
                <a:lnTo>
                  <a:pt x="611579" y="279070"/>
                </a:lnTo>
                <a:lnTo>
                  <a:pt x="748145" y="0"/>
                </a:lnTo>
                <a:lnTo>
                  <a:pt x="748145" y="629392"/>
                </a:lnTo>
                <a:lnTo>
                  <a:pt x="0" y="629392"/>
                </a:lnTo>
                <a:close/>
              </a:path>
            </a:pathLst>
          </a:custGeom>
          <a:pattFill prst="pct25">
            <a:fgClr>
              <a:schemeClr val="accent1">
                <a:lumMod val="75000"/>
              </a:schemeClr>
            </a:fgClr>
            <a:bgClr>
              <a:schemeClr val="tx1"/>
            </a:bgClr>
          </a:pattFill>
          <a:ln w="9525" cap="flat" cmpd="sng" algn="ctr">
            <a:noFill/>
            <a:prstDash val="solid"/>
            <a:round/>
            <a:headEnd type="none" w="med" len="med"/>
            <a:tailEnd type="none" w="med" len="med"/>
          </a:ln>
          <a:effectLst/>
        </p:spPr>
        <p:txBody>
          <a:bodyPr/>
          <a:lstStyle/>
          <a:p>
            <a:pPr eaLnBrk="1" hangingPunct="1">
              <a:defRPr/>
            </a:pPr>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6322" name="Picture 16" descr="C:\Users\q0hecbaf\AppData\Local\Temp\1\SNAGHTML4ec3bc2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0476" y="1404938"/>
            <a:ext cx="7223125" cy="523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0129EE55-D0FC-4A84-BAFA-B6BDB34E74A2}" type="slidenum">
              <a:rPr lang="en-US" altLang="en-US" sz="1400">
                <a:latin typeface="Times New Roman" panose="02020603050405020304" pitchFamily="18" charset="0"/>
              </a:rPr>
              <a:pPr>
                <a:spcBef>
                  <a:spcPct val="0"/>
                </a:spcBef>
                <a:buFontTx/>
                <a:buNone/>
              </a:pPr>
              <a:t>52</a:t>
            </a:fld>
            <a:endParaRPr lang="en-US" altLang="en-US" sz="1400">
              <a:latin typeface="Times New Roman" panose="02020603050405020304" pitchFamily="18" charset="0"/>
            </a:endParaRPr>
          </a:p>
        </p:txBody>
      </p:sp>
      <p:sp>
        <p:nvSpPr>
          <p:cNvPr id="29698" name="Rectangle 2"/>
          <p:cNvSpPr>
            <a:spLocks noGrp="1" noChangeArrowheads="1"/>
          </p:cNvSpPr>
          <p:nvPr>
            <p:ph type="title"/>
          </p:nvPr>
        </p:nvSpPr>
        <p:spPr>
          <a:xfrm>
            <a:off x="1061634" y="365125"/>
            <a:ext cx="10058400" cy="1143000"/>
          </a:xfrm>
        </p:spPr>
        <p:txBody>
          <a:bodyPr/>
          <a:lstStyle/>
          <a:p>
            <a:pPr eaLnBrk="1" hangingPunct="1">
              <a:defRPr/>
            </a:pPr>
            <a:r>
              <a:rPr lang="en-US" sz="4000" dirty="0"/>
              <a:t>Regulated Low Flow Volume-</a:t>
            </a:r>
            <a:r>
              <a:rPr lang="en-US" sz="4000" dirty="0" err="1"/>
              <a:t>Freq</a:t>
            </a:r>
            <a:r>
              <a:rPr lang="en-US" sz="4000" dirty="0"/>
              <a:t> Curves</a:t>
            </a:r>
          </a:p>
        </p:txBody>
      </p:sp>
      <p:sp>
        <p:nvSpPr>
          <p:cNvPr id="56325" name="Line 8"/>
          <p:cNvSpPr>
            <a:spLocks noChangeShapeType="1"/>
          </p:cNvSpPr>
          <p:nvPr/>
        </p:nvSpPr>
        <p:spPr bwMode="auto">
          <a:xfrm flipH="1">
            <a:off x="3530600" y="4797425"/>
            <a:ext cx="3657600" cy="0"/>
          </a:xfrm>
          <a:prstGeom prst="line">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26" name="Text Box 9"/>
          <p:cNvSpPr txBox="1">
            <a:spLocks noChangeArrowheads="1"/>
          </p:cNvSpPr>
          <p:nvPr/>
        </p:nvSpPr>
        <p:spPr bwMode="auto">
          <a:xfrm>
            <a:off x="4175126" y="4477131"/>
            <a:ext cx="1641879"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200" dirty="0">
                <a:solidFill>
                  <a:srgbClr val="00B050"/>
                </a:solidFill>
                <a:latin typeface="Calibri" panose="020F0502020204030204" pitchFamily="34" charset="0"/>
              </a:rPr>
              <a:t>7Q10, 7DAY 10YEAR</a:t>
            </a:r>
            <a:r>
              <a:rPr lang="en-US" altLang="en-US" sz="1400" b="0" dirty="0">
                <a:solidFill>
                  <a:srgbClr val="00B050"/>
                </a:solidFill>
                <a:latin typeface="Calibri" panose="020F0502020204030204" pitchFamily="34" charset="0"/>
              </a:rPr>
              <a:t> </a:t>
            </a:r>
          </a:p>
        </p:txBody>
      </p:sp>
      <p:sp>
        <p:nvSpPr>
          <p:cNvPr id="56327" name="Text Box 10"/>
          <p:cNvSpPr txBox="1">
            <a:spLocks noChangeArrowheads="1"/>
          </p:cNvSpPr>
          <p:nvPr/>
        </p:nvSpPr>
        <p:spPr bwMode="auto">
          <a:xfrm>
            <a:off x="3581400" y="3073400"/>
            <a:ext cx="571500" cy="21544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00B050"/>
                </a:solidFill>
                <a:latin typeface="Calibri" panose="020F0502020204030204" pitchFamily="34" charset="0"/>
              </a:rPr>
              <a:t>7DAY</a:t>
            </a:r>
            <a:endParaRPr lang="en-US" altLang="en-US" sz="1400" b="0" dirty="0">
              <a:solidFill>
                <a:srgbClr val="00B050"/>
              </a:solidFill>
              <a:latin typeface="Calibri" panose="020F0502020204030204" pitchFamily="34" charset="0"/>
            </a:endParaRPr>
          </a:p>
        </p:txBody>
      </p:sp>
      <p:sp>
        <p:nvSpPr>
          <p:cNvPr id="56328" name="Text Box 12"/>
          <p:cNvSpPr txBox="1">
            <a:spLocks noChangeArrowheads="1"/>
          </p:cNvSpPr>
          <p:nvPr/>
        </p:nvSpPr>
        <p:spPr bwMode="auto">
          <a:xfrm>
            <a:off x="3578226" y="3276600"/>
            <a:ext cx="593725"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FF0000"/>
                </a:solidFill>
                <a:latin typeface="Calibri" panose="020F0502020204030204" pitchFamily="34" charset="0"/>
              </a:rPr>
              <a:t>3DAY</a:t>
            </a:r>
          </a:p>
        </p:txBody>
      </p:sp>
      <p:sp>
        <p:nvSpPr>
          <p:cNvPr id="56329" name="Text Box 15"/>
          <p:cNvSpPr txBox="1">
            <a:spLocks noChangeArrowheads="1"/>
          </p:cNvSpPr>
          <p:nvPr/>
        </p:nvSpPr>
        <p:spPr bwMode="auto">
          <a:xfrm>
            <a:off x="3573909" y="3495675"/>
            <a:ext cx="620712"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chemeClr val="accent2"/>
                </a:solidFill>
                <a:latin typeface="Calibri" panose="020F0502020204030204" pitchFamily="34" charset="0"/>
              </a:rPr>
              <a:t>1DAY</a:t>
            </a:r>
            <a:endParaRPr lang="en-US" altLang="en-US" sz="1400" b="0" dirty="0">
              <a:solidFill>
                <a:schemeClr val="accent2"/>
              </a:solidFill>
              <a:latin typeface="Calibri" panose="020F0502020204030204" pitchFamily="34" charset="0"/>
            </a:endParaRPr>
          </a:p>
        </p:txBody>
      </p:sp>
      <p:sp>
        <p:nvSpPr>
          <p:cNvPr id="56330" name="Text Box 17"/>
          <p:cNvSpPr txBox="1">
            <a:spLocks noChangeArrowheads="1"/>
          </p:cNvSpPr>
          <p:nvPr/>
        </p:nvSpPr>
        <p:spPr bwMode="auto">
          <a:xfrm rot="-5386859">
            <a:off x="1946580" y="3874294"/>
            <a:ext cx="2014538" cy="387350"/>
          </a:xfrm>
          <a:prstGeom prst="rect">
            <a:avLst/>
          </a:prstGeom>
          <a:solidFill>
            <a:srgbClr val="E6E6E6"/>
          </a:solidFill>
          <a:ln>
            <a:noFill/>
          </a:ln>
        </p:spPr>
        <p:txBody>
          <a:bodyPr wrap="none" tIns="18288" bIns="9144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800" dirty="0">
                <a:solidFill>
                  <a:srgbClr val="000000"/>
                </a:solidFill>
                <a:highlight>
                  <a:srgbClr val="E6E6E6"/>
                </a:highlight>
                <a:latin typeface="Times New Roman" panose="02020603050405020304" pitchFamily="18" charset="0"/>
              </a:rPr>
              <a:t>Average Flow (</a:t>
            </a:r>
            <a:r>
              <a:rPr lang="en-US" altLang="en-US" sz="1800" dirty="0" err="1">
                <a:solidFill>
                  <a:srgbClr val="000000"/>
                </a:solidFill>
                <a:highlight>
                  <a:srgbClr val="E6E6E6"/>
                </a:highlight>
                <a:latin typeface="Times New Roman" panose="02020603050405020304" pitchFamily="18" charset="0"/>
              </a:rPr>
              <a:t>cfs</a:t>
            </a:r>
            <a:r>
              <a:rPr lang="en-US" altLang="en-US" sz="1800" dirty="0">
                <a:solidFill>
                  <a:srgbClr val="000000"/>
                </a:solidFill>
                <a:highlight>
                  <a:srgbClr val="E6E6E6"/>
                </a:highlight>
                <a:latin typeface="Times New Roman" panose="02020603050405020304" pitchFamily="18" charset="0"/>
              </a:rPr>
              <a:t>)</a:t>
            </a:r>
          </a:p>
        </p:txBody>
      </p:sp>
      <p:sp>
        <p:nvSpPr>
          <p:cNvPr id="56331" name="Text Box 18"/>
          <p:cNvSpPr txBox="1">
            <a:spLocks noChangeArrowheads="1"/>
          </p:cNvSpPr>
          <p:nvPr/>
        </p:nvSpPr>
        <p:spPr bwMode="auto">
          <a:xfrm>
            <a:off x="4448969" y="6287563"/>
            <a:ext cx="3386137"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18288" bIns="18288">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800" dirty="0">
                <a:solidFill>
                  <a:srgbClr val="000000"/>
                </a:solidFill>
                <a:highlight>
                  <a:srgbClr val="E6E6E6"/>
                </a:highlight>
                <a:latin typeface="Times New Roman" panose="02020603050405020304" pitchFamily="18" charset="0"/>
              </a:rPr>
              <a:t>Percent Chance </a:t>
            </a:r>
            <a:r>
              <a:rPr lang="en-US" altLang="en-US" sz="1800" u="sng" dirty="0">
                <a:solidFill>
                  <a:srgbClr val="000000"/>
                </a:solidFill>
                <a:highlight>
                  <a:srgbClr val="E6E6E6"/>
                </a:highlight>
                <a:latin typeface="Times New Roman" panose="02020603050405020304" pitchFamily="18" charset="0"/>
              </a:rPr>
              <a:t>Non</a:t>
            </a:r>
            <a:r>
              <a:rPr lang="en-US" altLang="en-US" sz="1800" dirty="0">
                <a:solidFill>
                  <a:srgbClr val="000000"/>
                </a:solidFill>
                <a:highlight>
                  <a:srgbClr val="E6E6E6"/>
                </a:highlight>
                <a:latin typeface="Times New Roman" panose="02020603050405020304" pitchFamily="18" charset="0"/>
              </a:rPr>
              <a:t>-exceedance</a:t>
            </a:r>
          </a:p>
        </p:txBody>
      </p:sp>
      <p:sp>
        <p:nvSpPr>
          <p:cNvPr id="56332" name="Line 19"/>
          <p:cNvSpPr>
            <a:spLocks noChangeShapeType="1"/>
          </p:cNvSpPr>
          <p:nvPr/>
        </p:nvSpPr>
        <p:spPr bwMode="auto">
          <a:xfrm>
            <a:off x="7183438" y="4808538"/>
            <a:ext cx="0" cy="1338262"/>
          </a:xfrm>
          <a:prstGeom prst="line">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lIns="0" tIns="0" rIns="0" bIns="0" anchor="ctr">
            <a:spAutoFit/>
          </a:bodyPr>
          <a:lstStyle/>
          <a:p>
            <a:endParaRPr lang="en-US"/>
          </a:p>
        </p:txBody>
      </p:sp>
      <p:sp>
        <p:nvSpPr>
          <p:cNvPr id="56333" name="Text Box 20"/>
          <p:cNvSpPr txBox="1">
            <a:spLocks noChangeArrowheads="1"/>
          </p:cNvSpPr>
          <p:nvPr/>
        </p:nvSpPr>
        <p:spPr bwMode="auto">
          <a:xfrm>
            <a:off x="6965951" y="2574926"/>
            <a:ext cx="2174875" cy="11695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lnSpc>
                <a:spcPct val="20000"/>
              </a:lnSpc>
              <a:spcBef>
                <a:spcPct val="0"/>
              </a:spcBef>
              <a:buFontTx/>
              <a:buNone/>
            </a:pPr>
            <a:endParaRPr lang="en-US" altLang="en-US" sz="2000" dirty="0">
              <a:latin typeface="Ink Free" panose="03080402000500000000" pitchFamily="66" charset="0"/>
            </a:endParaRPr>
          </a:p>
          <a:p>
            <a:pPr algn="ctr" eaLnBrk="1" hangingPunct="1">
              <a:buFontTx/>
              <a:buNone/>
            </a:pPr>
            <a:r>
              <a:rPr lang="en-US" altLang="en-US" sz="2000" dirty="0">
                <a:latin typeface="Ink Free" panose="03080402000500000000" pitchFamily="66" charset="0"/>
              </a:rPr>
              <a:t>note that </a:t>
            </a:r>
          </a:p>
          <a:p>
            <a:pPr algn="ctr" eaLnBrk="1" hangingPunct="1">
              <a:spcBef>
                <a:spcPct val="0"/>
              </a:spcBef>
              <a:buFontTx/>
              <a:buNone/>
            </a:pPr>
            <a:r>
              <a:rPr lang="en-US" altLang="en-US" sz="2000" u="sng" dirty="0">
                <a:latin typeface="Ink Free" panose="03080402000500000000" pitchFamily="66" charset="0"/>
              </a:rPr>
              <a:t>low</a:t>
            </a:r>
            <a:r>
              <a:rPr lang="en-US" altLang="en-US" sz="2000" dirty="0">
                <a:latin typeface="Ink Free" panose="03080402000500000000" pitchFamily="66" charset="0"/>
              </a:rPr>
              <a:t>-flow curves are closer...</a:t>
            </a:r>
          </a:p>
          <a:p>
            <a:pPr algn="ctr" eaLnBrk="1" hangingPunct="1">
              <a:lnSpc>
                <a:spcPct val="20000"/>
              </a:lnSpc>
              <a:spcBef>
                <a:spcPct val="0"/>
              </a:spcBef>
              <a:buFontTx/>
              <a:buNone/>
            </a:pPr>
            <a:endParaRPr lang="en-US" altLang="en-US" sz="2000" dirty="0">
              <a:latin typeface="Ink Free" panose="03080402000500000000" pitchFamily="66" charset="0"/>
            </a:endParaRPr>
          </a:p>
        </p:txBody>
      </p:sp>
      <p:sp>
        <p:nvSpPr>
          <p:cNvPr id="56334" name="Text Box 21"/>
          <p:cNvSpPr txBox="1">
            <a:spLocks noChangeArrowheads="1"/>
          </p:cNvSpPr>
          <p:nvPr/>
        </p:nvSpPr>
        <p:spPr bwMode="auto">
          <a:xfrm>
            <a:off x="3178818" y="4652964"/>
            <a:ext cx="5191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200" dirty="0">
                <a:latin typeface="Calibri" panose="020F0502020204030204" pitchFamily="34" charset="0"/>
              </a:rPr>
              <a:t>510</a:t>
            </a:r>
            <a:endParaRPr lang="en-US" altLang="en-US" sz="1400" b="0" dirty="0">
              <a:latin typeface="Calibri" panose="020F0502020204030204" pitchFamily="34" charset="0"/>
            </a:endParaRPr>
          </a:p>
        </p:txBody>
      </p:sp>
      <p:sp>
        <p:nvSpPr>
          <p:cNvPr id="56335" name="Text Box 10"/>
          <p:cNvSpPr txBox="1">
            <a:spLocks noChangeArrowheads="1"/>
          </p:cNvSpPr>
          <p:nvPr/>
        </p:nvSpPr>
        <p:spPr bwMode="auto">
          <a:xfrm>
            <a:off x="3548064" y="2847975"/>
            <a:ext cx="623887"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000000"/>
                </a:solidFill>
                <a:latin typeface="Calibri" panose="020F0502020204030204" pitchFamily="34" charset="0"/>
              </a:rPr>
              <a:t>15DAY</a:t>
            </a:r>
            <a:endParaRPr lang="en-US" altLang="en-US" sz="1400" b="0" dirty="0">
              <a:solidFill>
                <a:srgbClr val="000000"/>
              </a:solidFill>
              <a:latin typeface="Calibri" panose="020F0502020204030204"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3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63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63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63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5" grpId="0" animBg="1"/>
      <p:bldP spid="56326" grpId="0" animBg="1"/>
      <p:bldP spid="56332" grpId="0" animBg="1"/>
      <p:bldP spid="5633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Folsom Minimum Pool Frequency</a:t>
            </a:r>
          </a:p>
        </p:txBody>
      </p:sp>
      <p:sp>
        <p:nvSpPr>
          <p:cNvPr id="5837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A33F035E-1C5C-4E53-825E-CF39E2EC6779}" type="slidenum">
              <a:rPr lang="en-US" altLang="en-US" sz="1400">
                <a:latin typeface="Times New Roman" panose="02020603050405020304" pitchFamily="18" charset="0"/>
              </a:rPr>
              <a:pPr>
                <a:spcBef>
                  <a:spcPct val="0"/>
                </a:spcBef>
                <a:buFontTx/>
                <a:buNone/>
              </a:pPr>
              <a:t>53</a:t>
            </a:fld>
            <a:endParaRPr lang="en-US" altLang="en-US" sz="1400">
              <a:latin typeface="Times New Roman" panose="02020603050405020304" pitchFamily="18" charset="0"/>
            </a:endParaRPr>
          </a:p>
        </p:txBody>
      </p:sp>
      <p:pic>
        <p:nvPicPr>
          <p:cNvPr id="5837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9988" y="1762126"/>
            <a:ext cx="7346950" cy="444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4741864" y="6205539"/>
            <a:ext cx="3894137" cy="415925"/>
          </a:xfrm>
          <a:prstGeom prst="rect">
            <a:avLst/>
          </a:prstGeom>
          <a:noFill/>
        </p:spPr>
        <p:txBody>
          <a:bodyPr>
            <a:spAutoFit/>
          </a:bodyPr>
          <a:lstStyle/>
          <a:p>
            <a:pPr eaLnBrk="1" hangingPunct="1">
              <a:defRPr/>
            </a:pPr>
            <a:r>
              <a:rPr lang="en-US" dirty="0">
                <a:solidFill>
                  <a:srgbClr val="000000"/>
                </a:solidFill>
                <a:latin typeface="Calibri" panose="020F0502020204030204" pitchFamily="34" charset="0"/>
              </a:rPr>
              <a:t>Non-exceedance Probability</a:t>
            </a:r>
          </a:p>
        </p:txBody>
      </p:sp>
      <p:sp>
        <p:nvSpPr>
          <p:cNvPr id="8" name="TextBox 7"/>
          <p:cNvSpPr txBox="1"/>
          <p:nvPr/>
        </p:nvSpPr>
        <p:spPr>
          <a:xfrm rot="16200000">
            <a:off x="128589" y="3557803"/>
            <a:ext cx="4178300" cy="415498"/>
          </a:xfrm>
          <a:prstGeom prst="rect">
            <a:avLst/>
          </a:prstGeom>
          <a:noFill/>
        </p:spPr>
        <p:txBody>
          <a:bodyPr wrap="square">
            <a:spAutoFit/>
          </a:bodyPr>
          <a:lstStyle/>
          <a:p>
            <a:pPr eaLnBrk="1" hangingPunct="1">
              <a:defRPr/>
            </a:pPr>
            <a:r>
              <a:rPr lang="en-US" dirty="0">
                <a:solidFill>
                  <a:srgbClr val="000000"/>
                </a:solidFill>
                <a:latin typeface="Calibri" panose="020F0502020204030204" pitchFamily="34" charset="0"/>
              </a:rPr>
              <a:t>Folsom Minimum Pool Elevation (ft)</a:t>
            </a:r>
          </a:p>
        </p:txBody>
      </p:sp>
      <p:sp>
        <p:nvSpPr>
          <p:cNvPr id="50183" name="Line 8"/>
          <p:cNvSpPr>
            <a:spLocks noChangeShapeType="1"/>
          </p:cNvSpPr>
          <p:nvPr/>
        </p:nvSpPr>
        <p:spPr bwMode="auto">
          <a:xfrm flipH="1">
            <a:off x="2895601" y="3603625"/>
            <a:ext cx="6824663" cy="0"/>
          </a:xfrm>
          <a:prstGeom prst="line">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184" name="Text Box 9"/>
          <p:cNvSpPr txBox="1">
            <a:spLocks noChangeArrowheads="1"/>
          </p:cNvSpPr>
          <p:nvPr/>
        </p:nvSpPr>
        <p:spPr bwMode="auto">
          <a:xfrm>
            <a:off x="3430589" y="3367089"/>
            <a:ext cx="1743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200" dirty="0">
                <a:solidFill>
                  <a:srgbClr val="00B050"/>
                </a:solidFill>
                <a:latin typeface="Calibri" panose="020F0502020204030204" pitchFamily="34" charset="0"/>
              </a:rPr>
              <a:t>boat ramp at 385’</a:t>
            </a:r>
            <a:endParaRPr lang="en-US" altLang="en-US" sz="1400" b="0" dirty="0">
              <a:solidFill>
                <a:srgbClr val="00B050"/>
              </a:solidFill>
              <a:latin typeface="Calibri" panose="020F0502020204030204" pitchFamily="34" charset="0"/>
            </a:endParaRPr>
          </a:p>
        </p:txBody>
      </p:sp>
      <p:sp>
        <p:nvSpPr>
          <p:cNvPr id="9" name="Line 8"/>
          <p:cNvSpPr>
            <a:spLocks noChangeShapeType="1"/>
          </p:cNvSpPr>
          <p:nvPr/>
        </p:nvSpPr>
        <p:spPr bwMode="auto">
          <a:xfrm flipH="1">
            <a:off x="2895601" y="5299075"/>
            <a:ext cx="6824663" cy="0"/>
          </a:xfrm>
          <a:prstGeom prst="line">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Text Box 9"/>
          <p:cNvSpPr txBox="1">
            <a:spLocks noChangeArrowheads="1"/>
          </p:cNvSpPr>
          <p:nvPr/>
        </p:nvSpPr>
        <p:spPr bwMode="auto">
          <a:xfrm>
            <a:off x="3430589" y="5062539"/>
            <a:ext cx="1743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200" dirty="0">
                <a:solidFill>
                  <a:srgbClr val="00B050"/>
                </a:solidFill>
                <a:latin typeface="Calibri" panose="020F0502020204030204" pitchFamily="34" charset="0"/>
              </a:rPr>
              <a:t>boat ramp at 320’</a:t>
            </a:r>
            <a:endParaRPr lang="en-US" altLang="en-US" sz="1400" b="0" dirty="0">
              <a:solidFill>
                <a:srgbClr val="00B050"/>
              </a:solidFill>
              <a:latin typeface="Calibri" panose="020F0502020204030204" pitchFamily="34" charset="0"/>
            </a:endParaRPr>
          </a:p>
        </p:txBody>
      </p:sp>
      <p:sp>
        <p:nvSpPr>
          <p:cNvPr id="12" name="Slide Number Placeholder 1">
            <a:extLst>
              <a:ext uri="{FF2B5EF4-FFF2-40B4-BE49-F238E27FC236}">
                <a16:creationId xmlns:a16="http://schemas.microsoft.com/office/drawing/2014/main" id="{96E09626-49BF-4032-96F2-2DC3EA7089E3}"/>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53</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8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18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3" grpId="0" animBg="1"/>
      <p:bldP spid="50184" grpId="0"/>
      <p:bldP spid="9" grpId="0" animBg="1"/>
      <p:bldP spid="10"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0F1165B1-4CA4-4602-B222-7F6BEA8CE3CC}" type="slidenum">
              <a:rPr lang="en-US" altLang="en-US" sz="1400">
                <a:latin typeface="Times New Roman" panose="02020603050405020304" pitchFamily="18" charset="0"/>
              </a:rPr>
              <a:pPr>
                <a:spcBef>
                  <a:spcPct val="0"/>
                </a:spcBef>
                <a:buFontTx/>
                <a:buNone/>
              </a:pPr>
              <a:t>54</a:t>
            </a:fld>
            <a:endParaRPr lang="en-US" altLang="en-US" sz="1400">
              <a:latin typeface="Times New Roman" panose="02020603050405020304" pitchFamily="18" charset="0"/>
            </a:endParaRPr>
          </a:p>
        </p:txBody>
      </p:sp>
      <p:sp>
        <p:nvSpPr>
          <p:cNvPr id="75778" name="Rectangle 2"/>
          <p:cNvSpPr>
            <a:spLocks noGrp="1" noChangeArrowheads="1"/>
          </p:cNvSpPr>
          <p:nvPr>
            <p:ph type="title"/>
          </p:nvPr>
        </p:nvSpPr>
        <p:spPr/>
        <p:txBody>
          <a:bodyPr/>
          <a:lstStyle/>
          <a:p>
            <a:pPr eaLnBrk="1" hangingPunct="1">
              <a:defRPr/>
            </a:pPr>
            <a:r>
              <a:rPr lang="en-US" dirty="0"/>
              <a:t>Topics</a:t>
            </a:r>
          </a:p>
        </p:txBody>
      </p:sp>
      <p:sp>
        <p:nvSpPr>
          <p:cNvPr id="75779" name="Rectangle 3"/>
          <p:cNvSpPr>
            <a:spLocks noGrp="1" noChangeArrowheads="1"/>
          </p:cNvSpPr>
          <p:nvPr>
            <p:ph type="body" idx="1"/>
          </p:nvPr>
        </p:nvSpPr>
        <p:spPr>
          <a:xfrm>
            <a:off x="1061634" y="1771336"/>
            <a:ext cx="10058400" cy="4154802"/>
          </a:xfrm>
        </p:spPr>
        <p:txBody>
          <a:bodyPr/>
          <a:lstStyle/>
          <a:p>
            <a:pPr eaLnBrk="1" hangingPunct="1">
              <a:spcBef>
                <a:spcPct val="40000"/>
              </a:spcBef>
              <a:defRPr/>
            </a:pPr>
            <a:r>
              <a:rPr lang="en-US" dirty="0"/>
              <a:t>Annual Extremes</a:t>
            </a:r>
          </a:p>
          <a:p>
            <a:pPr lvl="1" eaLnBrk="1" hangingPunct="1">
              <a:spcBef>
                <a:spcPts val="600"/>
              </a:spcBef>
              <a:defRPr/>
            </a:pPr>
            <a:r>
              <a:rPr lang="en-US" sz="2600" dirty="0"/>
              <a:t>annual maximums or minimums</a:t>
            </a:r>
          </a:p>
          <a:p>
            <a:pPr lvl="1" eaLnBrk="1" hangingPunct="1">
              <a:spcBef>
                <a:spcPts val="600"/>
              </a:spcBef>
              <a:defRPr/>
            </a:pPr>
            <a:r>
              <a:rPr lang="en-US" sz="2600" dirty="0" err="1"/>
              <a:t>UNregulated</a:t>
            </a:r>
            <a:r>
              <a:rPr lang="en-US" sz="2600" dirty="0"/>
              <a:t>, or regulated </a:t>
            </a:r>
          </a:p>
          <a:p>
            <a:pPr lvl="1" eaLnBrk="1" hangingPunct="1">
              <a:spcBef>
                <a:spcPts val="600"/>
              </a:spcBef>
              <a:defRPr/>
            </a:pPr>
            <a:r>
              <a:rPr lang="en-US" sz="2600" dirty="0"/>
              <a:t>instantaneous flows or </a:t>
            </a:r>
            <a:r>
              <a:rPr lang="en-US" sz="2600" dirty="0">
                <a:solidFill>
                  <a:srgbClr val="000000"/>
                </a:solidFill>
              </a:rPr>
              <a:t>longer duration avg flow/volume</a:t>
            </a:r>
          </a:p>
          <a:p>
            <a:pPr eaLnBrk="1" hangingPunct="1">
              <a:spcBef>
                <a:spcPct val="40000"/>
              </a:spcBef>
              <a:defRPr/>
            </a:pPr>
            <a:r>
              <a:rPr lang="en-US" dirty="0">
                <a:solidFill>
                  <a:srgbClr val="C00000"/>
                </a:solidFill>
              </a:rPr>
              <a:t>Partial Duration (peaks over threshold, POT)</a:t>
            </a:r>
            <a:endParaRPr lang="en-US" dirty="0">
              <a:solidFill>
                <a:srgbClr val="000000"/>
              </a:solidFill>
            </a:endParaRPr>
          </a:p>
          <a:p>
            <a:pPr lvl="1" eaLnBrk="1" hangingPunct="1">
              <a:spcBef>
                <a:spcPts val="600"/>
              </a:spcBef>
              <a:defRPr/>
            </a:pPr>
            <a:r>
              <a:rPr lang="en-US" sz="2600" dirty="0">
                <a:solidFill>
                  <a:srgbClr val="C00000"/>
                </a:solidFill>
              </a:rPr>
              <a:t>graphical (non-analytical)</a:t>
            </a:r>
            <a:endParaRPr lang="en-US" dirty="0">
              <a:solidFill>
                <a:srgbClr val="C00000"/>
              </a:solidFill>
            </a:endParaRPr>
          </a:p>
          <a:p>
            <a:pPr eaLnBrk="1" hangingPunct="1">
              <a:spcBef>
                <a:spcPct val="40000"/>
              </a:spcBef>
              <a:defRPr/>
            </a:pPr>
            <a:r>
              <a:rPr lang="en-US" dirty="0"/>
              <a:t>Daily flows or stages</a:t>
            </a:r>
          </a:p>
          <a:p>
            <a:pPr lvl="1" eaLnBrk="1" hangingPunct="1">
              <a:spcBef>
                <a:spcPts val="600"/>
              </a:spcBef>
              <a:defRPr/>
            </a:pPr>
            <a:r>
              <a:rPr lang="en-US" sz="2600" dirty="0"/>
              <a:t>Duration Curves</a:t>
            </a:r>
          </a:p>
          <a:p>
            <a:pPr lvl="1" eaLnBrk="1" hangingPunct="1">
              <a:spcBef>
                <a:spcPts val="600"/>
              </a:spcBef>
              <a:defRPr/>
            </a:pPr>
            <a:r>
              <a:rPr lang="en-US" sz="2600" dirty="0"/>
              <a:t>Summary Hydrographs</a:t>
            </a:r>
          </a:p>
        </p:txBody>
      </p:sp>
      <p:sp>
        <p:nvSpPr>
          <p:cNvPr id="14" name="Slide Number Placeholder 1">
            <a:extLst>
              <a:ext uri="{FF2B5EF4-FFF2-40B4-BE49-F238E27FC236}">
                <a16:creationId xmlns:a16="http://schemas.microsoft.com/office/drawing/2014/main" id="{BBE406EE-6620-41F7-9C1A-6C1D0FFBCFB1}"/>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54</a:t>
            </a:fld>
            <a:endParaRPr lang="en-US" altLang="en-US"/>
          </a:p>
        </p:txBody>
      </p:sp>
      <p:sp>
        <p:nvSpPr>
          <p:cNvPr id="16" name="Text Box 87">
            <a:extLst>
              <a:ext uri="{FF2B5EF4-FFF2-40B4-BE49-F238E27FC236}">
                <a16:creationId xmlns:a16="http://schemas.microsoft.com/office/drawing/2014/main" id="{7BE6325A-BA72-442A-A4FC-166A1266F4F7}"/>
              </a:ext>
            </a:extLst>
          </p:cNvPr>
          <p:cNvSpPr txBox="1">
            <a:spLocks noChangeArrowheads="1"/>
          </p:cNvSpPr>
          <p:nvPr/>
        </p:nvSpPr>
        <p:spPr bwMode="auto">
          <a:xfrm>
            <a:off x="9076403" y="408063"/>
            <a:ext cx="1851560"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Assumption</a:t>
            </a:r>
          </a:p>
        </p:txBody>
      </p:sp>
      <p:cxnSp>
        <p:nvCxnSpPr>
          <p:cNvPr id="17" name="Straight Arrow Connector 16">
            <a:extLst>
              <a:ext uri="{FF2B5EF4-FFF2-40B4-BE49-F238E27FC236}">
                <a16:creationId xmlns:a16="http://schemas.microsoft.com/office/drawing/2014/main" id="{F48F13AE-68BC-405B-B2E7-F9770480335A}"/>
              </a:ext>
            </a:extLst>
          </p:cNvPr>
          <p:cNvCxnSpPr>
            <a:cxnSpLocks/>
            <a:stCxn id="16" idx="2"/>
          </p:cNvCxnSpPr>
          <p:nvPr/>
        </p:nvCxnSpPr>
        <p:spPr bwMode="auto">
          <a:xfrm>
            <a:off x="10002183" y="808173"/>
            <a:ext cx="0" cy="963163"/>
          </a:xfrm>
          <a:prstGeom prst="straightConnector1">
            <a:avLst/>
          </a:prstGeom>
          <a:noFill/>
          <a:ln w="19050" cap="flat" cmpd="sng" algn="ctr">
            <a:solidFill>
              <a:srgbClr val="0070C0"/>
            </a:solidFill>
            <a:prstDash val="solid"/>
            <a:round/>
            <a:headEnd type="none" w="med" len="med"/>
            <a:tailEnd type="arrow" w="lg" len="lg"/>
          </a:ln>
          <a:effectLst/>
        </p:spPr>
      </p:cxnSp>
      <p:sp>
        <p:nvSpPr>
          <p:cNvPr id="2" name="Text Box 87">
            <a:extLst>
              <a:ext uri="{FF2B5EF4-FFF2-40B4-BE49-F238E27FC236}">
                <a16:creationId xmlns:a16="http://schemas.microsoft.com/office/drawing/2014/main" id="{6CBD6D7A-F267-3A2B-965D-3530BB43861A}"/>
              </a:ext>
            </a:extLst>
          </p:cNvPr>
          <p:cNvSpPr txBox="1">
            <a:spLocks noChangeArrowheads="1"/>
          </p:cNvSpPr>
          <p:nvPr/>
        </p:nvSpPr>
        <p:spPr bwMode="auto">
          <a:xfrm>
            <a:off x="6588809" y="5406574"/>
            <a:ext cx="4279253"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No independence - persistence</a:t>
            </a:r>
          </a:p>
        </p:txBody>
      </p:sp>
      <p:sp>
        <p:nvSpPr>
          <p:cNvPr id="3" name="Text Box 87">
            <a:extLst>
              <a:ext uri="{FF2B5EF4-FFF2-40B4-BE49-F238E27FC236}">
                <a16:creationId xmlns:a16="http://schemas.microsoft.com/office/drawing/2014/main" id="{DDE75496-B372-E0DE-2E3A-974043FBE80C}"/>
              </a:ext>
            </a:extLst>
          </p:cNvPr>
          <p:cNvSpPr txBox="1">
            <a:spLocks noChangeArrowheads="1"/>
          </p:cNvSpPr>
          <p:nvPr/>
        </p:nvSpPr>
        <p:spPr bwMode="auto">
          <a:xfrm>
            <a:off x="9075496" y="4341437"/>
            <a:ext cx="1792566"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independence</a:t>
            </a:r>
          </a:p>
        </p:txBody>
      </p:sp>
      <p:sp>
        <p:nvSpPr>
          <p:cNvPr id="4" name="Text Box 87">
            <a:extLst>
              <a:ext uri="{FF2B5EF4-FFF2-40B4-BE49-F238E27FC236}">
                <a16:creationId xmlns:a16="http://schemas.microsoft.com/office/drawing/2014/main" id="{CB6A25EC-3242-E76A-80B2-84F46C3309EE}"/>
              </a:ext>
            </a:extLst>
          </p:cNvPr>
          <p:cNvSpPr txBox="1">
            <a:spLocks noChangeArrowheads="1"/>
          </p:cNvSpPr>
          <p:nvPr/>
        </p:nvSpPr>
        <p:spPr bwMode="auto">
          <a:xfrm>
            <a:off x="9016502" y="2669261"/>
            <a:ext cx="1851560"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independence</a:t>
            </a:r>
          </a:p>
        </p:txBody>
      </p:sp>
    </p:spTree>
    <p:extLst>
      <p:ext uri="{BB962C8B-B14F-4D97-AF65-F5344CB8AC3E}">
        <p14:creationId xmlns:p14="http://schemas.microsoft.com/office/powerpoint/2010/main" val="23408682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42B91-66B2-D50B-97EF-1C6401BC8D65}"/>
              </a:ext>
            </a:extLst>
          </p:cNvPr>
          <p:cNvSpPr>
            <a:spLocks noGrp="1"/>
          </p:cNvSpPr>
          <p:nvPr>
            <p:ph type="title"/>
          </p:nvPr>
        </p:nvSpPr>
        <p:spPr/>
        <p:txBody>
          <a:bodyPr/>
          <a:lstStyle/>
          <a:p>
            <a:r>
              <a:rPr lang="en-US" dirty="0"/>
              <a:t>Annual Maximum Series  (AMS)</a:t>
            </a:r>
          </a:p>
        </p:txBody>
      </p:sp>
      <p:sp>
        <p:nvSpPr>
          <p:cNvPr id="4" name="Slide Number Placeholder 3">
            <a:extLst>
              <a:ext uri="{FF2B5EF4-FFF2-40B4-BE49-F238E27FC236}">
                <a16:creationId xmlns:a16="http://schemas.microsoft.com/office/drawing/2014/main" id="{8C01C76B-E8FC-477E-6D6B-72FF008D7AD7}"/>
              </a:ext>
            </a:extLst>
          </p:cNvPr>
          <p:cNvSpPr>
            <a:spLocks noGrp="1"/>
          </p:cNvSpPr>
          <p:nvPr>
            <p:ph type="sldNum" sz="quarter" idx="12"/>
          </p:nvPr>
        </p:nvSpPr>
        <p:spPr/>
        <p:txBody>
          <a:bodyPr/>
          <a:lstStyle/>
          <a:p>
            <a:pPr>
              <a:defRPr/>
            </a:pPr>
            <a:fld id="{0D4F1938-B6F0-462B-9EAB-725EA93BCA11}" type="slidenum">
              <a:rPr lang="en-US" altLang="en-US" smtClean="0"/>
              <a:pPr>
                <a:defRPr/>
              </a:pPr>
              <a:t>55</a:t>
            </a:fld>
            <a:endParaRPr lang="en-US" altLang="en-US" dirty="0"/>
          </a:p>
        </p:txBody>
      </p:sp>
      <p:pic>
        <p:nvPicPr>
          <p:cNvPr id="5" name="Picture 4">
            <a:extLst>
              <a:ext uri="{FF2B5EF4-FFF2-40B4-BE49-F238E27FC236}">
                <a16:creationId xmlns:a16="http://schemas.microsoft.com/office/drawing/2014/main" id="{35500CEC-96D4-2A11-B97D-BBB1CDC6690E}"/>
              </a:ext>
            </a:extLst>
          </p:cNvPr>
          <p:cNvPicPr>
            <a:picLocks noChangeAspect="1"/>
          </p:cNvPicPr>
          <p:nvPr/>
        </p:nvPicPr>
        <p:blipFill>
          <a:blip r:embed="rId2"/>
          <a:stretch>
            <a:fillRect/>
          </a:stretch>
        </p:blipFill>
        <p:spPr>
          <a:xfrm>
            <a:off x="1800629" y="1657350"/>
            <a:ext cx="8355178" cy="4866589"/>
          </a:xfrm>
          <a:prstGeom prst="rect">
            <a:avLst/>
          </a:prstGeom>
        </p:spPr>
      </p:pic>
      <p:pic>
        <p:nvPicPr>
          <p:cNvPr id="6" name="Picture 5">
            <a:extLst>
              <a:ext uri="{FF2B5EF4-FFF2-40B4-BE49-F238E27FC236}">
                <a16:creationId xmlns:a16="http://schemas.microsoft.com/office/drawing/2014/main" id="{A70ABAD4-B186-D282-291A-46629148557B}"/>
              </a:ext>
            </a:extLst>
          </p:cNvPr>
          <p:cNvPicPr>
            <a:picLocks noChangeAspect="1"/>
          </p:cNvPicPr>
          <p:nvPr/>
        </p:nvPicPr>
        <p:blipFill>
          <a:blip r:embed="rId3"/>
          <a:stretch>
            <a:fillRect/>
          </a:stretch>
        </p:blipFill>
        <p:spPr>
          <a:xfrm>
            <a:off x="1799303" y="1659026"/>
            <a:ext cx="8355178" cy="4864913"/>
          </a:xfrm>
          <a:prstGeom prst="rect">
            <a:avLst/>
          </a:prstGeom>
        </p:spPr>
      </p:pic>
      <p:cxnSp>
        <p:nvCxnSpPr>
          <p:cNvPr id="10" name="Straight Connector 9">
            <a:extLst>
              <a:ext uri="{FF2B5EF4-FFF2-40B4-BE49-F238E27FC236}">
                <a16:creationId xmlns:a16="http://schemas.microsoft.com/office/drawing/2014/main" id="{3EBCCCA2-2812-F1B6-05E5-FB82F3897D53}"/>
              </a:ext>
            </a:extLst>
          </p:cNvPr>
          <p:cNvCxnSpPr/>
          <p:nvPr/>
        </p:nvCxnSpPr>
        <p:spPr bwMode="auto">
          <a:xfrm>
            <a:off x="2969342" y="5731705"/>
            <a:ext cx="6735097" cy="0"/>
          </a:xfrm>
          <a:prstGeom prst="line">
            <a:avLst/>
          </a:prstGeom>
          <a:noFill/>
          <a:ln w="12700" cap="flat" cmpd="sng" algn="ctr">
            <a:solidFill>
              <a:schemeClr val="bg1"/>
            </a:solidFill>
            <a:prstDash val="solid"/>
            <a:round/>
            <a:headEnd type="none" w="med" len="med"/>
            <a:tailEnd type="none" w="med" len="med"/>
          </a:ln>
          <a:effectLst/>
        </p:spPr>
      </p:cxnSp>
    </p:spTree>
    <p:extLst>
      <p:ext uri="{BB962C8B-B14F-4D97-AF65-F5344CB8AC3E}">
        <p14:creationId xmlns:p14="http://schemas.microsoft.com/office/powerpoint/2010/main" val="214284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42B91-66B2-D50B-97EF-1C6401BC8D65}"/>
              </a:ext>
            </a:extLst>
          </p:cNvPr>
          <p:cNvSpPr>
            <a:spLocks noGrp="1"/>
          </p:cNvSpPr>
          <p:nvPr>
            <p:ph type="title"/>
          </p:nvPr>
        </p:nvSpPr>
        <p:spPr/>
        <p:txBody>
          <a:bodyPr/>
          <a:lstStyle/>
          <a:p>
            <a:r>
              <a:rPr lang="en-US" dirty="0"/>
              <a:t>Partial Duration Series (PDS)</a:t>
            </a:r>
          </a:p>
        </p:txBody>
      </p:sp>
      <p:sp>
        <p:nvSpPr>
          <p:cNvPr id="4" name="Slide Number Placeholder 3">
            <a:extLst>
              <a:ext uri="{FF2B5EF4-FFF2-40B4-BE49-F238E27FC236}">
                <a16:creationId xmlns:a16="http://schemas.microsoft.com/office/drawing/2014/main" id="{8C01C76B-E8FC-477E-6D6B-72FF008D7AD7}"/>
              </a:ext>
            </a:extLst>
          </p:cNvPr>
          <p:cNvSpPr>
            <a:spLocks noGrp="1"/>
          </p:cNvSpPr>
          <p:nvPr>
            <p:ph type="sldNum" sz="quarter" idx="12"/>
          </p:nvPr>
        </p:nvSpPr>
        <p:spPr/>
        <p:txBody>
          <a:bodyPr/>
          <a:lstStyle/>
          <a:p>
            <a:pPr>
              <a:defRPr/>
            </a:pPr>
            <a:fld id="{0D4F1938-B6F0-462B-9EAB-725EA93BCA11}" type="slidenum">
              <a:rPr lang="en-US" altLang="en-US" smtClean="0"/>
              <a:pPr>
                <a:defRPr/>
              </a:pPr>
              <a:t>56</a:t>
            </a:fld>
            <a:endParaRPr lang="en-US" altLang="en-US" dirty="0"/>
          </a:p>
        </p:txBody>
      </p:sp>
      <p:pic>
        <p:nvPicPr>
          <p:cNvPr id="5" name="Picture 4">
            <a:extLst>
              <a:ext uri="{FF2B5EF4-FFF2-40B4-BE49-F238E27FC236}">
                <a16:creationId xmlns:a16="http://schemas.microsoft.com/office/drawing/2014/main" id="{35500CEC-96D4-2A11-B97D-BBB1CDC6690E}"/>
              </a:ext>
            </a:extLst>
          </p:cNvPr>
          <p:cNvPicPr>
            <a:picLocks noChangeAspect="1"/>
          </p:cNvPicPr>
          <p:nvPr/>
        </p:nvPicPr>
        <p:blipFill>
          <a:blip r:embed="rId2"/>
          <a:stretch>
            <a:fillRect/>
          </a:stretch>
        </p:blipFill>
        <p:spPr>
          <a:xfrm>
            <a:off x="1800629" y="1657350"/>
            <a:ext cx="8355178" cy="4866589"/>
          </a:xfrm>
          <a:prstGeom prst="rect">
            <a:avLst/>
          </a:prstGeom>
        </p:spPr>
      </p:pic>
      <p:pic>
        <p:nvPicPr>
          <p:cNvPr id="6" name="Picture 5">
            <a:extLst>
              <a:ext uri="{FF2B5EF4-FFF2-40B4-BE49-F238E27FC236}">
                <a16:creationId xmlns:a16="http://schemas.microsoft.com/office/drawing/2014/main" id="{A70ABAD4-B186-D282-291A-46629148557B}"/>
              </a:ext>
            </a:extLst>
          </p:cNvPr>
          <p:cNvPicPr>
            <a:picLocks noChangeAspect="1"/>
          </p:cNvPicPr>
          <p:nvPr/>
        </p:nvPicPr>
        <p:blipFill>
          <a:blip r:embed="rId3"/>
          <a:stretch>
            <a:fillRect/>
          </a:stretch>
        </p:blipFill>
        <p:spPr>
          <a:xfrm>
            <a:off x="1799303" y="1659026"/>
            <a:ext cx="8355178" cy="4864913"/>
          </a:xfrm>
          <a:prstGeom prst="rect">
            <a:avLst/>
          </a:prstGeom>
        </p:spPr>
      </p:pic>
      <p:pic>
        <p:nvPicPr>
          <p:cNvPr id="8" name="Picture 7">
            <a:extLst>
              <a:ext uri="{FF2B5EF4-FFF2-40B4-BE49-F238E27FC236}">
                <a16:creationId xmlns:a16="http://schemas.microsoft.com/office/drawing/2014/main" id="{2958820E-2BDD-91BC-59B9-9A0F84FA0A28}"/>
              </a:ext>
            </a:extLst>
          </p:cNvPr>
          <p:cNvPicPr>
            <a:picLocks noChangeAspect="1"/>
          </p:cNvPicPr>
          <p:nvPr/>
        </p:nvPicPr>
        <p:blipFill>
          <a:blip r:embed="rId4"/>
          <a:stretch>
            <a:fillRect/>
          </a:stretch>
        </p:blipFill>
        <p:spPr>
          <a:xfrm>
            <a:off x="1799303" y="1657350"/>
            <a:ext cx="8355178" cy="4864913"/>
          </a:xfrm>
          <a:prstGeom prst="rect">
            <a:avLst/>
          </a:prstGeom>
        </p:spPr>
      </p:pic>
      <p:cxnSp>
        <p:nvCxnSpPr>
          <p:cNvPr id="10" name="Straight Connector 9">
            <a:extLst>
              <a:ext uri="{FF2B5EF4-FFF2-40B4-BE49-F238E27FC236}">
                <a16:creationId xmlns:a16="http://schemas.microsoft.com/office/drawing/2014/main" id="{3EBCCCA2-2812-F1B6-05E5-FB82F3897D53}"/>
              </a:ext>
            </a:extLst>
          </p:cNvPr>
          <p:cNvCxnSpPr/>
          <p:nvPr/>
        </p:nvCxnSpPr>
        <p:spPr bwMode="auto">
          <a:xfrm>
            <a:off x="2969342" y="5731705"/>
            <a:ext cx="6735097" cy="0"/>
          </a:xfrm>
          <a:prstGeom prst="line">
            <a:avLst/>
          </a:prstGeom>
          <a:noFill/>
          <a:ln w="12700" cap="flat" cmpd="sng" algn="ctr">
            <a:solidFill>
              <a:schemeClr val="bg1"/>
            </a:solidFill>
            <a:prstDash val="solid"/>
            <a:round/>
            <a:headEnd type="none" w="med" len="med"/>
            <a:tailEnd type="none" w="med" len="med"/>
          </a:ln>
          <a:effectLst/>
        </p:spPr>
      </p:cxnSp>
      <p:sp>
        <p:nvSpPr>
          <p:cNvPr id="7" name="Text Box 20">
            <a:extLst>
              <a:ext uri="{FF2B5EF4-FFF2-40B4-BE49-F238E27FC236}">
                <a16:creationId xmlns:a16="http://schemas.microsoft.com/office/drawing/2014/main" id="{4D23E935-D183-0B5A-16BD-52BCE231F6F1}"/>
              </a:ext>
            </a:extLst>
          </p:cNvPr>
          <p:cNvSpPr txBox="1">
            <a:spLocks noChangeArrowheads="1"/>
          </p:cNvSpPr>
          <p:nvPr/>
        </p:nvSpPr>
        <p:spPr bwMode="auto">
          <a:xfrm>
            <a:off x="7257014" y="575405"/>
            <a:ext cx="4503195" cy="886397"/>
          </a:xfrm>
          <a:prstGeom prst="rect">
            <a:avLst/>
          </a:prstGeom>
          <a:noFill/>
          <a:ln>
            <a:noFill/>
          </a:ln>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ctr" eaLnBrk="1" hangingPunct="1">
              <a:lnSpc>
                <a:spcPct val="20000"/>
              </a:lnSpc>
              <a:spcBef>
                <a:spcPct val="0"/>
              </a:spcBef>
              <a:buFontTx/>
              <a:buNone/>
            </a:pPr>
            <a:endParaRPr lang="en-US" altLang="en-US" dirty="0">
              <a:solidFill>
                <a:schemeClr val="accent2"/>
              </a:solidFill>
              <a:latin typeface="Ink Free" panose="03080402000500000000" pitchFamily="66" charset="0"/>
            </a:endParaRPr>
          </a:p>
          <a:p>
            <a:pPr algn="ctr" eaLnBrk="1" hangingPunct="1">
              <a:buFontTx/>
              <a:buNone/>
            </a:pPr>
            <a:r>
              <a:rPr lang="en-US" altLang="en-US" dirty="0">
                <a:solidFill>
                  <a:schemeClr val="accent2"/>
                </a:solidFill>
                <a:latin typeface="Ink Free" panose="03080402000500000000" pitchFamily="66" charset="0"/>
              </a:rPr>
              <a:t>Peaks over Threshold</a:t>
            </a:r>
          </a:p>
          <a:p>
            <a:pPr algn="ctr" eaLnBrk="1" hangingPunct="1">
              <a:lnSpc>
                <a:spcPct val="20000"/>
              </a:lnSpc>
              <a:spcBef>
                <a:spcPct val="0"/>
              </a:spcBef>
              <a:buFontTx/>
              <a:buNone/>
            </a:pPr>
            <a:endParaRPr lang="en-US" altLang="en-US" dirty="0">
              <a:solidFill>
                <a:schemeClr val="accent2"/>
              </a:solidFill>
              <a:latin typeface="Ink Free" panose="03080402000500000000" pitchFamily="66" charset="0"/>
            </a:endParaRPr>
          </a:p>
        </p:txBody>
      </p:sp>
      <p:sp>
        <p:nvSpPr>
          <p:cNvPr id="9" name="TextBox 8">
            <a:extLst>
              <a:ext uri="{FF2B5EF4-FFF2-40B4-BE49-F238E27FC236}">
                <a16:creationId xmlns:a16="http://schemas.microsoft.com/office/drawing/2014/main" id="{81D5BB81-E755-28AE-2F84-800E8EAFB711}"/>
              </a:ext>
            </a:extLst>
          </p:cNvPr>
          <p:cNvSpPr txBox="1">
            <a:spLocks noChangeArrowheads="1"/>
          </p:cNvSpPr>
          <p:nvPr/>
        </p:nvSpPr>
        <p:spPr bwMode="auto">
          <a:xfrm>
            <a:off x="2969342" y="2211037"/>
            <a:ext cx="4611417"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2100" b="0" dirty="0">
                <a:solidFill>
                  <a:srgbClr val="000000"/>
                </a:solidFill>
                <a:latin typeface="Calibri" panose="020F0502020204030204" pitchFamily="34" charset="0"/>
                <a:cs typeface="Calibri" panose="020F0502020204030204" pitchFamily="34" charset="0"/>
              </a:rPr>
              <a:t>Choose not just the most extreme each year, but all </a:t>
            </a:r>
            <a:r>
              <a:rPr lang="en-US" altLang="en-US" sz="2100" dirty="0">
                <a:solidFill>
                  <a:srgbClr val="000000"/>
                </a:solidFill>
                <a:latin typeface="Calibri" panose="020F0502020204030204" pitchFamily="34" charset="0"/>
                <a:cs typeface="Calibri" panose="020F0502020204030204" pitchFamily="34" charset="0"/>
              </a:rPr>
              <a:t>INDEPENDENT</a:t>
            </a:r>
            <a:r>
              <a:rPr lang="en-US" altLang="en-US" sz="2100" b="0" dirty="0">
                <a:solidFill>
                  <a:srgbClr val="000000"/>
                </a:solidFill>
                <a:latin typeface="Calibri" panose="020F0502020204030204" pitchFamily="34" charset="0"/>
                <a:cs typeface="Calibri" panose="020F0502020204030204" pitchFamily="34" charset="0"/>
              </a:rPr>
              <a:t> events that fall beyond a defined threshold</a:t>
            </a:r>
          </a:p>
        </p:txBody>
      </p:sp>
    </p:spTree>
    <p:extLst>
      <p:ext uri="{BB962C8B-B14F-4D97-AF65-F5344CB8AC3E}">
        <p14:creationId xmlns:p14="http://schemas.microsoft.com/office/powerpoint/2010/main" val="26133801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Number Placeholder 5"/>
          <p:cNvSpPr>
            <a:spLocks noGrp="1"/>
          </p:cNvSpPr>
          <p:nvPr>
            <p:ph type="sldNum" sz="quarter" idx="12"/>
          </p:nvPr>
        </p:nvSpPr>
        <p:spPr>
          <a:xfrm>
            <a:off x="8325222" y="6248400"/>
            <a:ext cx="2540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CCCFF967-FEBC-45B5-BFAD-A6903FD26851}" type="slidenum">
              <a:rPr lang="en-US" altLang="en-US" sz="1400">
                <a:latin typeface="Times New Roman" panose="02020603050405020304" pitchFamily="18" charset="0"/>
              </a:rPr>
              <a:pPr>
                <a:spcBef>
                  <a:spcPct val="0"/>
                </a:spcBef>
                <a:buFontTx/>
                <a:buNone/>
              </a:pPr>
              <a:t>57</a:t>
            </a:fld>
            <a:endParaRPr lang="en-US" altLang="en-US" sz="1400">
              <a:latin typeface="Times New Roman" panose="02020603050405020304" pitchFamily="18" charset="0"/>
            </a:endParaRPr>
          </a:p>
        </p:txBody>
      </p:sp>
      <p:sp>
        <p:nvSpPr>
          <p:cNvPr id="75778" name="Rectangle 2"/>
          <p:cNvSpPr>
            <a:spLocks noGrp="1" noChangeArrowheads="1"/>
          </p:cNvSpPr>
          <p:nvPr>
            <p:ph type="title"/>
          </p:nvPr>
        </p:nvSpPr>
        <p:spPr/>
        <p:txBody>
          <a:bodyPr/>
          <a:lstStyle/>
          <a:p>
            <a:pPr eaLnBrk="1" hangingPunct="1">
              <a:defRPr/>
            </a:pPr>
            <a:r>
              <a:rPr lang="en-US" b="1" dirty="0">
                <a:solidFill>
                  <a:srgbClr val="0070C0"/>
                </a:solidFill>
              </a:rPr>
              <a:t>Empirical</a:t>
            </a:r>
            <a:r>
              <a:rPr lang="en-US" dirty="0">
                <a:solidFill>
                  <a:srgbClr val="000000"/>
                </a:solidFill>
              </a:rPr>
              <a:t> Partial Duration Series (PDS)</a:t>
            </a:r>
          </a:p>
        </p:txBody>
      </p:sp>
      <p:sp>
        <p:nvSpPr>
          <p:cNvPr id="75779" name="Rectangle 3"/>
          <p:cNvSpPr>
            <a:spLocks noGrp="1" noChangeArrowheads="1"/>
          </p:cNvSpPr>
          <p:nvPr>
            <p:ph type="body" idx="1"/>
          </p:nvPr>
        </p:nvSpPr>
        <p:spPr>
          <a:xfrm>
            <a:off x="1077131" y="1684338"/>
            <a:ext cx="10066149" cy="4760912"/>
          </a:xfrm>
        </p:spPr>
        <p:txBody>
          <a:bodyPr/>
          <a:lstStyle/>
          <a:p>
            <a:pPr marL="0" indent="0" eaLnBrk="1" hangingPunct="1">
              <a:spcBef>
                <a:spcPct val="40000"/>
              </a:spcBef>
              <a:buNone/>
              <a:defRPr/>
            </a:pPr>
            <a:r>
              <a:rPr lang="en-US" sz="2800" dirty="0"/>
              <a:t>Calculating plotting positions for AEP:</a:t>
            </a:r>
          </a:p>
          <a:p>
            <a:pPr marL="457200" lvl="1" indent="0" eaLnBrk="1" hangingPunct="1">
              <a:spcBef>
                <a:spcPct val="40000"/>
              </a:spcBef>
              <a:buNone/>
              <a:defRPr/>
            </a:pPr>
            <a:r>
              <a:rPr lang="en-US" sz="2600" dirty="0"/>
              <a:t>If there are a total of </a:t>
            </a:r>
            <a:r>
              <a:rPr lang="en-US" sz="2600" b="1" dirty="0">
                <a:solidFill>
                  <a:schemeClr val="bg1"/>
                </a:solidFill>
              </a:rPr>
              <a:t>k</a:t>
            </a:r>
            <a:r>
              <a:rPr lang="en-US" sz="2600" dirty="0"/>
              <a:t> </a:t>
            </a:r>
            <a:r>
              <a:rPr lang="en-US" sz="2600" dirty="0">
                <a:solidFill>
                  <a:srgbClr val="0070C0"/>
                </a:solidFill>
              </a:rPr>
              <a:t>events</a:t>
            </a:r>
            <a:r>
              <a:rPr lang="en-US" sz="2600" dirty="0"/>
              <a:t> in </a:t>
            </a:r>
            <a:r>
              <a:rPr lang="en-US" sz="2600" dirty="0">
                <a:solidFill>
                  <a:srgbClr val="C00000"/>
                </a:solidFill>
              </a:rPr>
              <a:t>N years</a:t>
            </a:r>
            <a:r>
              <a:rPr lang="en-US" sz="2600" dirty="0"/>
              <a:t>, then the plotting position for the smallest event (rank = k) is based on </a:t>
            </a:r>
            <a:r>
              <a:rPr lang="en-US" sz="2600" b="1" dirty="0">
                <a:solidFill>
                  <a:schemeClr val="bg1"/>
                </a:solidFill>
              </a:rPr>
              <a:t>k</a:t>
            </a:r>
            <a:r>
              <a:rPr lang="en-US" sz="2600" b="1" dirty="0"/>
              <a:t>/</a:t>
            </a:r>
            <a:r>
              <a:rPr lang="en-US" sz="2600" b="1" dirty="0">
                <a:solidFill>
                  <a:srgbClr val="C00000"/>
                </a:solidFill>
              </a:rPr>
              <a:t>N</a:t>
            </a:r>
            <a:endParaRPr lang="en-US" sz="2600" dirty="0">
              <a:solidFill>
                <a:srgbClr val="C00000"/>
              </a:solidFill>
            </a:endParaRPr>
          </a:p>
          <a:p>
            <a:pPr lvl="2" eaLnBrk="1" hangingPunct="1">
              <a:spcBef>
                <a:spcPct val="40000"/>
              </a:spcBef>
              <a:defRPr/>
            </a:pPr>
            <a:r>
              <a:rPr lang="en-US" sz="2600" dirty="0"/>
              <a:t>However, if </a:t>
            </a:r>
            <a:r>
              <a:rPr lang="en-US" sz="2600" b="1" dirty="0">
                <a:solidFill>
                  <a:schemeClr val="bg1"/>
                </a:solidFill>
              </a:rPr>
              <a:t>k</a:t>
            </a:r>
            <a:r>
              <a:rPr lang="en-US" sz="2600" dirty="0"/>
              <a:t> &gt; </a:t>
            </a:r>
            <a:r>
              <a:rPr lang="en-US" sz="2600" b="1" dirty="0">
                <a:solidFill>
                  <a:srgbClr val="C00000"/>
                </a:solidFill>
              </a:rPr>
              <a:t>N</a:t>
            </a:r>
            <a:r>
              <a:rPr lang="en-US" sz="2600" dirty="0"/>
              <a:t>, might be greater than 1.0 </a:t>
            </a:r>
          </a:p>
          <a:p>
            <a:pPr lvl="2" eaLnBrk="1" hangingPunct="1">
              <a:spcBef>
                <a:spcPct val="40000"/>
              </a:spcBef>
              <a:defRPr/>
            </a:pPr>
            <a:r>
              <a:rPr lang="en-US" b="1" dirty="0">
                <a:solidFill>
                  <a:srgbClr val="00B050"/>
                </a:solidFill>
                <a:latin typeface="Ink Free" panose="03080402000500000000" pitchFamily="66" charset="0"/>
              </a:rPr>
              <a:t>can’t interpret as probability…</a:t>
            </a:r>
          </a:p>
          <a:p>
            <a:pPr lvl="2" eaLnBrk="1" hangingPunct="1">
              <a:spcBef>
                <a:spcPct val="40000"/>
              </a:spcBef>
              <a:defRPr/>
            </a:pPr>
            <a:r>
              <a:rPr lang="en-US" sz="2600" dirty="0"/>
              <a:t>The plotting position for this event is interpreted, not as exceedance probability, but as average of </a:t>
            </a:r>
            <a:r>
              <a:rPr lang="en-US" sz="2600" b="1" dirty="0">
                <a:solidFill>
                  <a:schemeClr val="bg1"/>
                </a:solidFill>
              </a:rPr>
              <a:t>k</a:t>
            </a:r>
            <a:r>
              <a:rPr lang="en-US" sz="2600" b="1" dirty="0"/>
              <a:t>/N</a:t>
            </a:r>
            <a:r>
              <a:rPr lang="en-US" sz="2600" dirty="0"/>
              <a:t> events per year</a:t>
            </a:r>
          </a:p>
        </p:txBody>
      </p:sp>
      <p:sp>
        <p:nvSpPr>
          <p:cNvPr id="75780" name="Text Box 4"/>
          <p:cNvSpPr txBox="1">
            <a:spLocks noChangeArrowheads="1"/>
          </p:cNvSpPr>
          <p:nvPr/>
        </p:nvSpPr>
        <p:spPr bwMode="auto">
          <a:xfrm>
            <a:off x="4928397" y="5290317"/>
            <a:ext cx="4792851" cy="1006475"/>
          </a:xfrm>
          <a:prstGeom prst="rect">
            <a:avLst/>
          </a:prstGeom>
          <a:noFill/>
          <a:ln w="9525">
            <a:noFill/>
            <a:miter lim="800000"/>
            <a:headEnd/>
            <a:tailEnd/>
          </a:ln>
          <a:effectLst/>
        </p:spPr>
        <p:txBody>
          <a:bodyPr wrap="square">
            <a:spAutoFit/>
          </a:bodyPr>
          <a:lstStyle/>
          <a:p>
            <a:pPr eaLnBrk="1" hangingPunct="1">
              <a:spcBef>
                <a:spcPct val="50000"/>
              </a:spcBef>
              <a:defRPr/>
            </a:pPr>
            <a:r>
              <a:rPr lang="en-US" sz="2000" b="0" dirty="0">
                <a:solidFill>
                  <a:srgbClr val="000000"/>
                </a:solidFill>
                <a:latin typeface="Calibri" panose="020F0502020204030204" pitchFamily="34" charset="0"/>
              </a:rPr>
              <a:t>Then the plotting position estimate states that on the average it is expected that 2.0 events per year will exceed 1000 </a:t>
            </a:r>
            <a:r>
              <a:rPr lang="en-US" sz="2000" b="0" dirty="0" err="1">
                <a:solidFill>
                  <a:srgbClr val="000000"/>
                </a:solidFill>
                <a:latin typeface="Calibri" panose="020F0502020204030204" pitchFamily="34" charset="0"/>
              </a:rPr>
              <a:t>cfs</a:t>
            </a:r>
            <a:endParaRPr lang="en-US" sz="2000" b="0" dirty="0">
              <a:solidFill>
                <a:srgbClr val="000000"/>
              </a:solidFill>
              <a:latin typeface="Calibri" panose="020F0502020204030204" pitchFamily="34" charset="0"/>
            </a:endParaRPr>
          </a:p>
        </p:txBody>
      </p:sp>
      <p:sp>
        <p:nvSpPr>
          <p:cNvPr id="63494" name="Rectangle 5"/>
          <p:cNvSpPr>
            <a:spLocks noChangeArrowheads="1"/>
          </p:cNvSpPr>
          <p:nvPr/>
        </p:nvSpPr>
        <p:spPr bwMode="auto">
          <a:xfrm>
            <a:off x="1836485" y="5264149"/>
            <a:ext cx="7927975" cy="120332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rgbClr val="FFFF00"/>
              </a:solidFill>
              <a:latin typeface="Times New Roman" panose="02020603050405020304" pitchFamily="18" charset="0"/>
            </a:endParaRPr>
          </a:p>
        </p:txBody>
      </p:sp>
      <p:sp>
        <p:nvSpPr>
          <p:cNvPr id="2" name="TextBox 1">
            <a:extLst>
              <a:ext uri="{FF2B5EF4-FFF2-40B4-BE49-F238E27FC236}">
                <a16:creationId xmlns:a16="http://schemas.microsoft.com/office/drawing/2014/main" id="{DCCAC1F7-3B22-4C0E-AB20-635EC7BE6F54}"/>
              </a:ext>
            </a:extLst>
          </p:cNvPr>
          <p:cNvSpPr txBox="1"/>
          <p:nvPr/>
        </p:nvSpPr>
        <p:spPr>
          <a:xfrm>
            <a:off x="1579154" y="5290317"/>
            <a:ext cx="3091912" cy="1434239"/>
          </a:xfrm>
          <a:prstGeom prst="rect">
            <a:avLst/>
          </a:prstGeom>
          <a:noFill/>
        </p:spPr>
        <p:txBody>
          <a:bodyPr wrap="square" rtlCol="0">
            <a:spAutoFit/>
          </a:bodyPr>
          <a:lstStyle/>
          <a:p>
            <a:pPr lvl="1" eaLnBrk="1" hangingPunct="1">
              <a:spcBef>
                <a:spcPts val="2400"/>
              </a:spcBef>
              <a:buFontTx/>
              <a:buNone/>
              <a:defRPr/>
            </a:pPr>
            <a:r>
              <a:rPr lang="en-US" sz="2000" b="0" u="sng" dirty="0">
                <a:solidFill>
                  <a:srgbClr val="000000"/>
                </a:solidFill>
                <a:latin typeface="Calibri" panose="020F0502020204030204" pitchFamily="34" charset="0"/>
                <a:cs typeface="Calibri" panose="020F0502020204030204" pitchFamily="34" charset="0"/>
              </a:rPr>
              <a:t>Example</a:t>
            </a:r>
          </a:p>
          <a:p>
            <a:pPr lvl="1" eaLnBrk="1" hangingPunct="1">
              <a:spcBef>
                <a:spcPct val="10000"/>
              </a:spcBef>
              <a:buFontTx/>
              <a:buNone/>
              <a:defRPr/>
            </a:pPr>
            <a:r>
              <a:rPr lang="en-US" sz="2000" b="0" dirty="0">
                <a:solidFill>
                  <a:srgbClr val="000000"/>
                </a:solidFill>
                <a:latin typeface="Calibri" panose="020F0502020204030204" pitchFamily="34" charset="0"/>
                <a:cs typeface="Calibri" panose="020F0502020204030204" pitchFamily="34" charset="0"/>
              </a:rPr>
              <a:t>Smallest event = 1000</a:t>
            </a:r>
          </a:p>
          <a:p>
            <a:pPr lvl="1" eaLnBrk="1" hangingPunct="1">
              <a:spcBef>
                <a:spcPct val="10000"/>
              </a:spcBef>
              <a:buFontTx/>
              <a:buNone/>
              <a:defRPr/>
            </a:pPr>
            <a:r>
              <a:rPr lang="en-US" sz="2000" b="0" dirty="0">
                <a:solidFill>
                  <a:srgbClr val="000000"/>
                </a:solidFill>
                <a:latin typeface="Calibri" panose="020F0502020204030204" pitchFamily="34" charset="0"/>
                <a:cs typeface="Calibri" panose="020F0502020204030204" pitchFamily="34" charset="0"/>
              </a:rPr>
              <a:t>k=50,   N=25</a:t>
            </a:r>
            <a:r>
              <a:rPr lang="en-US" sz="2200" b="0" dirty="0">
                <a:solidFill>
                  <a:srgbClr val="000000"/>
                </a:solidFill>
                <a:latin typeface="Calibri" panose="020F0502020204030204" pitchFamily="34" charset="0"/>
                <a:cs typeface="Calibri" panose="020F0502020204030204" pitchFamily="34" charset="0"/>
              </a:rPr>
              <a:t> </a:t>
            </a:r>
          </a:p>
          <a:p>
            <a:endParaRPr lang="en-US" b="0" dirty="0">
              <a:solidFill>
                <a:srgbClr val="000000"/>
              </a:solidFill>
              <a:latin typeface="Calibri" panose="020F0502020204030204" pitchFamily="34" charset="0"/>
              <a:cs typeface="Calibri" panose="020F0502020204030204" pitchFamily="34" charset="0"/>
            </a:endParaRPr>
          </a:p>
        </p:txBody>
      </p:sp>
      <p:sp>
        <p:nvSpPr>
          <p:cNvPr id="10" name="Slide Number Placeholder 1">
            <a:extLst>
              <a:ext uri="{FF2B5EF4-FFF2-40B4-BE49-F238E27FC236}">
                <a16:creationId xmlns:a16="http://schemas.microsoft.com/office/drawing/2014/main" id="{954D9ADE-3478-4CCB-B598-2BE4E508283B}"/>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57</a:t>
            </a:fld>
            <a:endParaRPr lang="en-US" alt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3E4FF54-FB34-7BFA-0695-F851A4F861EB}"/>
              </a:ext>
            </a:extLst>
          </p:cNvPr>
          <p:cNvPicPr>
            <a:picLocks noChangeAspect="1"/>
          </p:cNvPicPr>
          <p:nvPr/>
        </p:nvPicPr>
        <p:blipFill>
          <a:blip r:embed="rId3"/>
          <a:stretch>
            <a:fillRect/>
          </a:stretch>
        </p:blipFill>
        <p:spPr>
          <a:xfrm>
            <a:off x="3128906" y="1480703"/>
            <a:ext cx="6765953" cy="4878381"/>
          </a:xfrm>
          <a:prstGeom prst="rect">
            <a:avLst/>
          </a:prstGeom>
        </p:spPr>
      </p:pic>
      <p:sp>
        <p:nvSpPr>
          <p:cNvPr id="645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C52B0E91-D0DD-438D-9894-96D9ACDD5BDF}" type="slidenum">
              <a:rPr lang="en-US" altLang="en-US" sz="1400">
                <a:latin typeface="Times New Roman" panose="02020603050405020304" pitchFamily="18" charset="0"/>
              </a:rPr>
              <a:pPr>
                <a:spcBef>
                  <a:spcPct val="0"/>
                </a:spcBef>
                <a:buFontTx/>
                <a:buNone/>
              </a:pPr>
              <a:t>58</a:t>
            </a:fld>
            <a:endParaRPr lang="en-US" altLang="en-US" sz="1400">
              <a:latin typeface="Times New Roman" panose="02020603050405020304" pitchFamily="18" charset="0"/>
            </a:endParaRPr>
          </a:p>
        </p:txBody>
      </p:sp>
      <p:sp>
        <p:nvSpPr>
          <p:cNvPr id="2" name="Rectangle 2"/>
          <p:cNvSpPr>
            <a:spLocks noGrp="1" noChangeArrowheads="1"/>
          </p:cNvSpPr>
          <p:nvPr>
            <p:ph type="title"/>
          </p:nvPr>
        </p:nvSpPr>
        <p:spPr>
          <a:xfrm>
            <a:off x="430209" y="238125"/>
            <a:ext cx="11296971" cy="1143000"/>
          </a:xfrm>
        </p:spPr>
        <p:txBody>
          <a:bodyPr/>
          <a:lstStyle/>
          <a:p>
            <a:pPr eaLnBrk="1" hangingPunct="1">
              <a:defRPr/>
            </a:pPr>
            <a:r>
              <a:rPr lang="en-US" sz="4000" b="1" dirty="0">
                <a:solidFill>
                  <a:srgbClr val="0070C0"/>
                </a:solidFill>
              </a:rPr>
              <a:t>Empirical</a:t>
            </a:r>
            <a:r>
              <a:rPr lang="en-US" sz="4000" dirty="0"/>
              <a:t> Frequency Curves: American River </a:t>
            </a:r>
            <a:r>
              <a:rPr lang="en-US" sz="4000" dirty="0" err="1"/>
              <a:t>unreg</a:t>
            </a:r>
            <a:r>
              <a:rPr lang="en-US" sz="4000" dirty="0"/>
              <a:t> partial duration vs annual max</a:t>
            </a:r>
          </a:p>
        </p:txBody>
      </p:sp>
      <p:sp>
        <p:nvSpPr>
          <p:cNvPr id="9" name="TextBox 8"/>
          <p:cNvSpPr txBox="1"/>
          <p:nvPr/>
        </p:nvSpPr>
        <p:spPr>
          <a:xfrm>
            <a:off x="5432382" y="2865829"/>
            <a:ext cx="2159000" cy="369332"/>
          </a:xfrm>
          <a:prstGeom prst="rect">
            <a:avLst/>
          </a:prstGeom>
          <a:noFill/>
        </p:spPr>
        <p:txBody>
          <a:bodyPr>
            <a:spAutoFit/>
          </a:bodyPr>
          <a:lstStyle/>
          <a:p>
            <a:pPr eaLnBrk="1" hangingPunct="1">
              <a:defRPr/>
            </a:pPr>
            <a:r>
              <a:rPr lang="en-US" sz="1800" dirty="0">
                <a:solidFill>
                  <a:schemeClr val="accent6">
                    <a:lumMod val="75000"/>
                  </a:schemeClr>
                </a:solidFill>
                <a:latin typeface="+mn-lt"/>
              </a:rPr>
              <a:t>partial duration series</a:t>
            </a:r>
          </a:p>
        </p:txBody>
      </p:sp>
      <p:sp>
        <p:nvSpPr>
          <p:cNvPr id="10" name="TextBox 9"/>
          <p:cNvSpPr txBox="1"/>
          <p:nvPr/>
        </p:nvSpPr>
        <p:spPr>
          <a:xfrm>
            <a:off x="6897613" y="4127637"/>
            <a:ext cx="2369760" cy="369332"/>
          </a:xfrm>
          <a:prstGeom prst="rect">
            <a:avLst/>
          </a:prstGeom>
          <a:noFill/>
        </p:spPr>
        <p:txBody>
          <a:bodyPr wrap="square">
            <a:spAutoFit/>
          </a:bodyPr>
          <a:lstStyle/>
          <a:p>
            <a:pPr eaLnBrk="1" hangingPunct="1">
              <a:defRPr/>
            </a:pPr>
            <a:r>
              <a:rPr lang="en-US" sz="1800" dirty="0">
                <a:solidFill>
                  <a:srgbClr val="C00000"/>
                </a:solidFill>
                <a:latin typeface="+mn-lt"/>
              </a:rPr>
              <a:t>annual maximum series</a:t>
            </a:r>
          </a:p>
        </p:txBody>
      </p:sp>
      <p:sp>
        <p:nvSpPr>
          <p:cNvPr id="64519" name="TextBox 6"/>
          <p:cNvSpPr txBox="1">
            <a:spLocks noChangeArrowheads="1"/>
          </p:cNvSpPr>
          <p:nvPr/>
        </p:nvSpPr>
        <p:spPr bwMode="auto">
          <a:xfrm rot="-5400000">
            <a:off x="1625601" y="3816276"/>
            <a:ext cx="2054225" cy="3079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1400" dirty="0">
                <a:solidFill>
                  <a:srgbClr val="000000"/>
                </a:solidFill>
                <a:latin typeface="Calibri" panose="020F0502020204030204" pitchFamily="34" charset="0"/>
                <a:cs typeface="Calibri" panose="020F0502020204030204" pitchFamily="34" charset="0"/>
              </a:rPr>
              <a:t>annual peak flow (</a:t>
            </a:r>
            <a:r>
              <a:rPr lang="en-US" altLang="en-US" sz="1400" dirty="0" err="1">
                <a:solidFill>
                  <a:srgbClr val="000000"/>
                </a:solidFill>
                <a:latin typeface="Calibri" panose="020F0502020204030204" pitchFamily="34" charset="0"/>
                <a:cs typeface="Calibri" panose="020F0502020204030204" pitchFamily="34" charset="0"/>
              </a:rPr>
              <a:t>cfs</a:t>
            </a:r>
            <a:r>
              <a:rPr lang="en-US" altLang="en-US" sz="1400" dirty="0">
                <a:solidFill>
                  <a:srgbClr val="000000"/>
                </a:solidFill>
                <a:latin typeface="Calibri" panose="020F0502020204030204" pitchFamily="34" charset="0"/>
                <a:cs typeface="Calibri" panose="020F0502020204030204" pitchFamily="34" charset="0"/>
              </a:rPr>
              <a:t>)</a:t>
            </a:r>
          </a:p>
        </p:txBody>
      </p:sp>
      <p:sp>
        <p:nvSpPr>
          <p:cNvPr id="8" name="Text Box 87">
            <a:extLst>
              <a:ext uri="{FF2B5EF4-FFF2-40B4-BE49-F238E27FC236}">
                <a16:creationId xmlns:a16="http://schemas.microsoft.com/office/drawing/2014/main" id="{6DEC6D3D-6D64-45D8-B39A-4D061F1DBE3A}"/>
              </a:ext>
            </a:extLst>
          </p:cNvPr>
          <p:cNvSpPr txBox="1">
            <a:spLocks noChangeArrowheads="1"/>
          </p:cNvSpPr>
          <p:nvPr/>
        </p:nvSpPr>
        <p:spPr bwMode="auto">
          <a:xfrm>
            <a:off x="358829" y="2436836"/>
            <a:ext cx="1817692" cy="2400657"/>
          </a:xfrm>
          <a:prstGeom prst="rect">
            <a:avLst/>
          </a:prstGeom>
          <a:noFill/>
          <a:ln w="9525">
            <a:noFill/>
            <a:miter lim="800000"/>
            <a:headEnd/>
            <a:tailEnd/>
          </a:ln>
          <a:effectLst/>
        </p:spPr>
        <p:txBody>
          <a:bodyPr wrap="square" lIns="0" tIns="0" rIns="0" bIns="0">
            <a:spAutoFit/>
          </a:bodyPr>
          <a:lstStyle/>
          <a:p>
            <a:pPr eaLnBrk="1" hangingPunct="1">
              <a:spcBef>
                <a:spcPct val="50000"/>
              </a:spcBef>
              <a:defRPr/>
            </a:pPr>
            <a:r>
              <a:rPr lang="en-US" sz="2400" dirty="0">
                <a:solidFill>
                  <a:srgbClr val="002060"/>
                </a:solidFill>
                <a:latin typeface="Ink Free" panose="03080402000500000000" pitchFamily="66" charset="0"/>
              </a:rPr>
              <a:t>can only plot the top N points on a probability axis</a:t>
            </a:r>
          </a:p>
          <a:p>
            <a:pPr eaLnBrk="1" hangingPunct="1">
              <a:spcBef>
                <a:spcPct val="50000"/>
              </a:spcBef>
              <a:defRPr/>
            </a:pPr>
            <a:r>
              <a:rPr lang="en-US" sz="2400" dirty="0">
                <a:solidFill>
                  <a:srgbClr val="002060"/>
                </a:solidFill>
                <a:latin typeface="Ink Free" panose="03080402000500000000" pitchFamily="66" charset="0"/>
              </a:rPr>
              <a:t>N=years</a:t>
            </a:r>
          </a:p>
        </p:txBody>
      </p:sp>
      <p:sp>
        <p:nvSpPr>
          <p:cNvPr id="11" name="Slide Number Placeholder 1">
            <a:extLst>
              <a:ext uri="{FF2B5EF4-FFF2-40B4-BE49-F238E27FC236}">
                <a16:creationId xmlns:a16="http://schemas.microsoft.com/office/drawing/2014/main" id="{D6017F67-4C99-40A6-BE39-6F07F7F55627}"/>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58</a:t>
            </a:fld>
            <a:endParaRPr lang="en-US" altLang="en-US"/>
          </a:p>
        </p:txBody>
      </p:sp>
      <p:cxnSp>
        <p:nvCxnSpPr>
          <p:cNvPr id="4" name="Straight Connector 3">
            <a:extLst>
              <a:ext uri="{FF2B5EF4-FFF2-40B4-BE49-F238E27FC236}">
                <a16:creationId xmlns:a16="http://schemas.microsoft.com/office/drawing/2014/main" id="{0A18C953-E24E-481F-8E06-342A42F232C9}"/>
              </a:ext>
            </a:extLst>
          </p:cNvPr>
          <p:cNvCxnSpPr>
            <a:cxnSpLocks/>
          </p:cNvCxnSpPr>
          <p:nvPr/>
        </p:nvCxnSpPr>
        <p:spPr bwMode="auto">
          <a:xfrm>
            <a:off x="4092643" y="3913806"/>
            <a:ext cx="5580275" cy="0"/>
          </a:xfrm>
          <a:prstGeom prst="line">
            <a:avLst/>
          </a:prstGeom>
          <a:noFill/>
          <a:ln w="19050" cap="flat" cmpd="sng" algn="ctr">
            <a:solidFill>
              <a:srgbClr val="00B050"/>
            </a:solidFill>
            <a:prstDash val="solid"/>
            <a:round/>
            <a:headEnd type="none" w="med" len="med"/>
            <a:tailEnd type="none" w="med" len="med"/>
          </a:ln>
          <a:effectLst/>
        </p:spPr>
      </p:cxn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0F1165B1-4CA4-4602-B222-7F6BEA8CE3CC}" type="slidenum">
              <a:rPr lang="en-US" altLang="en-US" sz="1400">
                <a:latin typeface="Times New Roman" panose="02020603050405020304" pitchFamily="18" charset="0"/>
              </a:rPr>
              <a:pPr>
                <a:spcBef>
                  <a:spcPct val="0"/>
                </a:spcBef>
                <a:buFontTx/>
                <a:buNone/>
              </a:pPr>
              <a:t>59</a:t>
            </a:fld>
            <a:endParaRPr lang="en-US" altLang="en-US" sz="1400">
              <a:latin typeface="Times New Roman" panose="02020603050405020304" pitchFamily="18" charset="0"/>
            </a:endParaRPr>
          </a:p>
        </p:txBody>
      </p:sp>
      <p:sp>
        <p:nvSpPr>
          <p:cNvPr id="75778" name="Rectangle 2"/>
          <p:cNvSpPr>
            <a:spLocks noGrp="1" noChangeArrowheads="1"/>
          </p:cNvSpPr>
          <p:nvPr>
            <p:ph type="title"/>
          </p:nvPr>
        </p:nvSpPr>
        <p:spPr/>
        <p:txBody>
          <a:bodyPr/>
          <a:lstStyle/>
          <a:p>
            <a:pPr eaLnBrk="1" hangingPunct="1">
              <a:defRPr/>
            </a:pPr>
            <a:r>
              <a:rPr lang="en-US" dirty="0"/>
              <a:t>Topics</a:t>
            </a:r>
          </a:p>
        </p:txBody>
      </p:sp>
      <p:sp>
        <p:nvSpPr>
          <p:cNvPr id="75779" name="Rectangle 3"/>
          <p:cNvSpPr>
            <a:spLocks noGrp="1" noChangeArrowheads="1"/>
          </p:cNvSpPr>
          <p:nvPr>
            <p:ph type="body" idx="1"/>
          </p:nvPr>
        </p:nvSpPr>
        <p:spPr>
          <a:xfrm>
            <a:off x="1061634" y="1771336"/>
            <a:ext cx="10058400" cy="4154802"/>
          </a:xfrm>
        </p:spPr>
        <p:txBody>
          <a:bodyPr/>
          <a:lstStyle/>
          <a:p>
            <a:pPr eaLnBrk="1" hangingPunct="1">
              <a:spcBef>
                <a:spcPct val="40000"/>
              </a:spcBef>
              <a:defRPr/>
            </a:pPr>
            <a:r>
              <a:rPr lang="en-US" dirty="0"/>
              <a:t>Annual Extremes</a:t>
            </a:r>
          </a:p>
          <a:p>
            <a:pPr lvl="1" eaLnBrk="1" hangingPunct="1">
              <a:spcBef>
                <a:spcPts val="600"/>
              </a:spcBef>
              <a:defRPr/>
            </a:pPr>
            <a:r>
              <a:rPr lang="en-US" sz="2600" dirty="0"/>
              <a:t>annual maximums or minimums</a:t>
            </a:r>
          </a:p>
          <a:p>
            <a:pPr lvl="1" eaLnBrk="1" hangingPunct="1">
              <a:spcBef>
                <a:spcPts val="600"/>
              </a:spcBef>
              <a:defRPr/>
            </a:pPr>
            <a:r>
              <a:rPr lang="en-US" sz="2600" dirty="0" err="1"/>
              <a:t>UNregulated</a:t>
            </a:r>
            <a:r>
              <a:rPr lang="en-US" sz="2600" dirty="0"/>
              <a:t>, or regulated </a:t>
            </a:r>
          </a:p>
          <a:p>
            <a:pPr lvl="1" eaLnBrk="1" hangingPunct="1">
              <a:spcBef>
                <a:spcPts val="600"/>
              </a:spcBef>
              <a:defRPr/>
            </a:pPr>
            <a:r>
              <a:rPr lang="en-US" sz="2600" dirty="0"/>
              <a:t>instantaneous flows or </a:t>
            </a:r>
            <a:r>
              <a:rPr lang="en-US" sz="2600" dirty="0">
                <a:solidFill>
                  <a:srgbClr val="000000"/>
                </a:solidFill>
              </a:rPr>
              <a:t>longer duration avg flow/volume</a:t>
            </a:r>
          </a:p>
          <a:p>
            <a:pPr eaLnBrk="1" hangingPunct="1">
              <a:spcBef>
                <a:spcPct val="40000"/>
              </a:spcBef>
              <a:defRPr/>
            </a:pPr>
            <a:r>
              <a:rPr lang="en-US" dirty="0">
                <a:solidFill>
                  <a:srgbClr val="000000"/>
                </a:solidFill>
              </a:rPr>
              <a:t>Partial Duration (peaks over threshold, POT)</a:t>
            </a:r>
          </a:p>
          <a:p>
            <a:pPr lvl="1" eaLnBrk="1" hangingPunct="1">
              <a:spcBef>
                <a:spcPts val="600"/>
              </a:spcBef>
              <a:defRPr/>
            </a:pPr>
            <a:r>
              <a:rPr lang="en-US" sz="2600" dirty="0">
                <a:solidFill>
                  <a:srgbClr val="000000"/>
                </a:solidFill>
              </a:rPr>
              <a:t>graphical (non-analytical)</a:t>
            </a:r>
            <a:endParaRPr lang="en-US" dirty="0">
              <a:solidFill>
                <a:srgbClr val="000000"/>
              </a:solidFill>
            </a:endParaRPr>
          </a:p>
          <a:p>
            <a:pPr eaLnBrk="1" hangingPunct="1">
              <a:spcBef>
                <a:spcPct val="40000"/>
              </a:spcBef>
              <a:defRPr/>
            </a:pPr>
            <a:r>
              <a:rPr lang="en-US" dirty="0">
                <a:solidFill>
                  <a:srgbClr val="C00000"/>
                </a:solidFill>
              </a:rPr>
              <a:t>Daily flows or stages</a:t>
            </a:r>
          </a:p>
          <a:p>
            <a:pPr lvl="1" eaLnBrk="1" hangingPunct="1">
              <a:spcBef>
                <a:spcPts val="600"/>
              </a:spcBef>
              <a:defRPr/>
            </a:pPr>
            <a:r>
              <a:rPr lang="en-US" sz="2600" dirty="0">
                <a:solidFill>
                  <a:srgbClr val="C00000"/>
                </a:solidFill>
              </a:rPr>
              <a:t>Duration Curves</a:t>
            </a:r>
          </a:p>
          <a:p>
            <a:pPr lvl="1" eaLnBrk="1" hangingPunct="1">
              <a:spcBef>
                <a:spcPts val="600"/>
              </a:spcBef>
              <a:defRPr/>
            </a:pPr>
            <a:r>
              <a:rPr lang="en-US" sz="2600" dirty="0"/>
              <a:t>Summary Hydrographs</a:t>
            </a:r>
          </a:p>
        </p:txBody>
      </p:sp>
      <p:sp>
        <p:nvSpPr>
          <p:cNvPr id="14" name="Slide Number Placeholder 1">
            <a:extLst>
              <a:ext uri="{FF2B5EF4-FFF2-40B4-BE49-F238E27FC236}">
                <a16:creationId xmlns:a16="http://schemas.microsoft.com/office/drawing/2014/main" id="{BBE406EE-6620-41F7-9C1A-6C1D0FFBCFB1}"/>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59</a:t>
            </a:fld>
            <a:endParaRPr lang="en-US" altLang="en-US"/>
          </a:p>
        </p:txBody>
      </p:sp>
      <p:sp>
        <p:nvSpPr>
          <p:cNvPr id="16" name="Text Box 87">
            <a:extLst>
              <a:ext uri="{FF2B5EF4-FFF2-40B4-BE49-F238E27FC236}">
                <a16:creationId xmlns:a16="http://schemas.microsoft.com/office/drawing/2014/main" id="{7BE6325A-BA72-442A-A4FC-166A1266F4F7}"/>
              </a:ext>
            </a:extLst>
          </p:cNvPr>
          <p:cNvSpPr txBox="1">
            <a:spLocks noChangeArrowheads="1"/>
          </p:cNvSpPr>
          <p:nvPr/>
        </p:nvSpPr>
        <p:spPr bwMode="auto">
          <a:xfrm>
            <a:off x="9076403" y="408063"/>
            <a:ext cx="1851560"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Assumption</a:t>
            </a:r>
          </a:p>
        </p:txBody>
      </p:sp>
      <p:cxnSp>
        <p:nvCxnSpPr>
          <p:cNvPr id="17" name="Straight Arrow Connector 16">
            <a:extLst>
              <a:ext uri="{FF2B5EF4-FFF2-40B4-BE49-F238E27FC236}">
                <a16:creationId xmlns:a16="http://schemas.microsoft.com/office/drawing/2014/main" id="{F48F13AE-68BC-405B-B2E7-F9770480335A}"/>
              </a:ext>
            </a:extLst>
          </p:cNvPr>
          <p:cNvCxnSpPr>
            <a:cxnSpLocks/>
            <a:stCxn id="16" idx="2"/>
          </p:cNvCxnSpPr>
          <p:nvPr/>
        </p:nvCxnSpPr>
        <p:spPr bwMode="auto">
          <a:xfrm>
            <a:off x="10002183" y="808173"/>
            <a:ext cx="0" cy="963163"/>
          </a:xfrm>
          <a:prstGeom prst="straightConnector1">
            <a:avLst/>
          </a:prstGeom>
          <a:noFill/>
          <a:ln w="19050" cap="flat" cmpd="sng" algn="ctr">
            <a:solidFill>
              <a:srgbClr val="0070C0"/>
            </a:solidFill>
            <a:prstDash val="solid"/>
            <a:round/>
            <a:headEnd type="none" w="med" len="med"/>
            <a:tailEnd type="arrow" w="lg" len="lg"/>
          </a:ln>
          <a:effectLst/>
        </p:spPr>
      </p:cxnSp>
      <p:sp>
        <p:nvSpPr>
          <p:cNvPr id="2" name="Text Box 87">
            <a:extLst>
              <a:ext uri="{FF2B5EF4-FFF2-40B4-BE49-F238E27FC236}">
                <a16:creationId xmlns:a16="http://schemas.microsoft.com/office/drawing/2014/main" id="{6CBD6D7A-F267-3A2B-965D-3530BB43861A}"/>
              </a:ext>
            </a:extLst>
          </p:cNvPr>
          <p:cNvSpPr txBox="1">
            <a:spLocks noChangeArrowheads="1"/>
          </p:cNvSpPr>
          <p:nvPr/>
        </p:nvSpPr>
        <p:spPr bwMode="auto">
          <a:xfrm>
            <a:off x="6588809" y="5406574"/>
            <a:ext cx="4279253"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No independence - persistence</a:t>
            </a:r>
          </a:p>
        </p:txBody>
      </p:sp>
      <p:sp>
        <p:nvSpPr>
          <p:cNvPr id="3" name="Text Box 87">
            <a:extLst>
              <a:ext uri="{FF2B5EF4-FFF2-40B4-BE49-F238E27FC236}">
                <a16:creationId xmlns:a16="http://schemas.microsoft.com/office/drawing/2014/main" id="{DDE75496-B372-E0DE-2E3A-974043FBE80C}"/>
              </a:ext>
            </a:extLst>
          </p:cNvPr>
          <p:cNvSpPr txBox="1">
            <a:spLocks noChangeArrowheads="1"/>
          </p:cNvSpPr>
          <p:nvPr/>
        </p:nvSpPr>
        <p:spPr bwMode="auto">
          <a:xfrm>
            <a:off x="9075496" y="4341437"/>
            <a:ext cx="1792566"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independence</a:t>
            </a:r>
          </a:p>
        </p:txBody>
      </p:sp>
      <p:sp>
        <p:nvSpPr>
          <p:cNvPr id="4" name="Text Box 87">
            <a:extLst>
              <a:ext uri="{FF2B5EF4-FFF2-40B4-BE49-F238E27FC236}">
                <a16:creationId xmlns:a16="http://schemas.microsoft.com/office/drawing/2014/main" id="{CB6A25EC-3242-E76A-80B2-84F46C3309EE}"/>
              </a:ext>
            </a:extLst>
          </p:cNvPr>
          <p:cNvSpPr txBox="1">
            <a:spLocks noChangeArrowheads="1"/>
          </p:cNvSpPr>
          <p:nvPr/>
        </p:nvSpPr>
        <p:spPr bwMode="auto">
          <a:xfrm>
            <a:off x="9016502" y="2669261"/>
            <a:ext cx="1851560"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independence</a:t>
            </a:r>
          </a:p>
        </p:txBody>
      </p:sp>
    </p:spTree>
    <p:extLst>
      <p:ext uri="{BB962C8B-B14F-4D97-AF65-F5344CB8AC3E}">
        <p14:creationId xmlns:p14="http://schemas.microsoft.com/office/powerpoint/2010/main" val="503758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1550" y="1721173"/>
            <a:ext cx="7512050" cy="447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5"/>
          <p:cNvSpPr>
            <a:spLocks noGrp="1"/>
          </p:cNvSpPr>
          <p:nvPr>
            <p:ph type="title"/>
          </p:nvPr>
        </p:nvSpPr>
        <p:spPr>
          <a:xfrm>
            <a:off x="1073098" y="452438"/>
            <a:ext cx="10204502" cy="1143000"/>
          </a:xfrm>
        </p:spPr>
        <p:txBody>
          <a:bodyPr/>
          <a:lstStyle/>
          <a:p>
            <a:pPr eaLnBrk="1" hangingPunct="1">
              <a:defRPr/>
            </a:pPr>
            <a:r>
              <a:rPr lang="en-US" dirty="0">
                <a:cs typeface="Calibri" panose="020F0502020204030204" pitchFamily="34" charset="0"/>
              </a:rPr>
              <a:t>American River, ANNUAL MAX SERIES, AMS</a:t>
            </a:r>
          </a:p>
        </p:txBody>
      </p:sp>
      <p:sp>
        <p:nvSpPr>
          <p:cNvPr id="7" name="Text Box 5"/>
          <p:cNvSpPr txBox="1">
            <a:spLocks noChangeArrowheads="1"/>
          </p:cNvSpPr>
          <p:nvPr/>
        </p:nvSpPr>
        <p:spPr bwMode="auto">
          <a:xfrm>
            <a:off x="2590803" y="1397000"/>
            <a:ext cx="6048375" cy="369332"/>
          </a:xfrm>
          <a:prstGeom prst="rect">
            <a:avLst/>
          </a:prstGeom>
          <a:noFill/>
          <a:ln w="9525">
            <a:noFill/>
            <a:miter lim="800000"/>
            <a:headEnd/>
            <a:tailEnd/>
          </a:ln>
          <a:effectLst/>
        </p:spPr>
        <p:txBody>
          <a:bodyPr lIns="0" tIns="0" rIns="0" bIns="0">
            <a:spAutoFit/>
          </a:bodyPr>
          <a:lstStyle/>
          <a:p>
            <a:pPr eaLnBrk="1" hangingPunct="1">
              <a:spcBef>
                <a:spcPct val="50000"/>
              </a:spcBef>
              <a:defRPr/>
            </a:pPr>
            <a:r>
              <a:rPr lang="en-US" sz="2400" dirty="0">
                <a:solidFill>
                  <a:schemeClr val="bg1"/>
                </a:solidFill>
                <a:latin typeface="Ink Free" panose="03080402000500000000" pitchFamily="66" charset="0"/>
              </a:rPr>
              <a:t>annual maximum values are independent</a:t>
            </a:r>
          </a:p>
        </p:txBody>
      </p:sp>
      <p:sp>
        <p:nvSpPr>
          <p:cNvPr id="8" name="Slide Number Placeholder 1">
            <a:extLst>
              <a:ext uri="{FF2B5EF4-FFF2-40B4-BE49-F238E27FC236}">
                <a16:creationId xmlns:a16="http://schemas.microsoft.com/office/drawing/2014/main" id="{AFE65613-2AEB-4366-80F4-123B8465374F}"/>
              </a:ext>
            </a:extLst>
          </p:cNvPr>
          <p:cNvSpPr txBox="1">
            <a:spLocks/>
          </p:cNvSpPr>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6</a:t>
            </a:fld>
            <a:endParaRPr lang="en-US" altLang="en-US"/>
          </a:p>
        </p:txBody>
      </p:sp>
      <p:sp>
        <p:nvSpPr>
          <p:cNvPr id="2" name="Slide Number Placeholder 1">
            <a:extLst>
              <a:ext uri="{FF2B5EF4-FFF2-40B4-BE49-F238E27FC236}">
                <a16:creationId xmlns:a16="http://schemas.microsoft.com/office/drawing/2014/main" id="{9274B624-7E24-4B91-BC47-B6D26E001C59}"/>
              </a:ext>
            </a:extLst>
          </p:cNvPr>
          <p:cNvSpPr>
            <a:spLocks noGrp="1"/>
          </p:cNvSpPr>
          <p:nvPr>
            <p:ph type="sldNum" sz="quarter" idx="12"/>
          </p:nvPr>
        </p:nvSpPr>
        <p:spPr/>
        <p:txBody>
          <a:bodyPr/>
          <a:lstStyle/>
          <a:p>
            <a:pPr>
              <a:defRPr/>
            </a:pPr>
            <a:fld id="{C1002EF3-8E77-4287-9A63-C42289B4A40D}" type="slidenum">
              <a:rPr lang="en-US" altLang="en-US" smtClean="0"/>
              <a:pPr>
                <a:defRPr/>
              </a:pPr>
              <a:t>6</a:t>
            </a:fld>
            <a:endParaRPr lang="en-US" altLang="en-US"/>
          </a:p>
        </p:txBody>
      </p:sp>
      <p:sp>
        <p:nvSpPr>
          <p:cNvPr id="3" name="TextBox 2">
            <a:extLst>
              <a:ext uri="{FF2B5EF4-FFF2-40B4-BE49-F238E27FC236}">
                <a16:creationId xmlns:a16="http://schemas.microsoft.com/office/drawing/2014/main" id="{33C65C12-1599-FE4A-6DA2-649F0D69761F}"/>
              </a:ext>
            </a:extLst>
          </p:cNvPr>
          <p:cNvSpPr txBox="1"/>
          <p:nvPr/>
        </p:nvSpPr>
        <p:spPr>
          <a:xfrm>
            <a:off x="9899780" y="2884229"/>
            <a:ext cx="2052523" cy="1569660"/>
          </a:xfrm>
          <a:prstGeom prst="rect">
            <a:avLst/>
          </a:prstGeom>
          <a:noFill/>
        </p:spPr>
        <p:txBody>
          <a:bodyPr wrap="square" rtlCol="0">
            <a:spAutoFit/>
          </a:bodyPr>
          <a:lstStyle/>
          <a:p>
            <a:pPr algn="ctr"/>
            <a:r>
              <a:rPr lang="en-US" sz="3200" dirty="0">
                <a:solidFill>
                  <a:srgbClr val="FFC000"/>
                </a:solidFill>
                <a:effectLst/>
                <a:latin typeface="Calibri" panose="020F0502020204030204" pitchFamily="34" charset="0"/>
                <a:cs typeface="Calibri" panose="020F0502020204030204" pitchFamily="34" charset="0"/>
              </a:rPr>
              <a:t>Review from Intro Lecture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D7278969-7397-44A1-A9B1-0A8F52FBC513}" type="slidenum">
              <a:rPr lang="en-US" altLang="en-US" sz="1400">
                <a:latin typeface="Times New Roman" panose="02020603050405020304" pitchFamily="18" charset="0"/>
              </a:rPr>
              <a:pPr>
                <a:spcBef>
                  <a:spcPct val="0"/>
                </a:spcBef>
                <a:buFontTx/>
                <a:buNone/>
              </a:pPr>
              <a:t>60</a:t>
            </a:fld>
            <a:endParaRPr lang="en-US" altLang="en-US" sz="1400">
              <a:latin typeface="Times New Roman" panose="02020603050405020304" pitchFamily="18" charset="0"/>
            </a:endParaRPr>
          </a:p>
        </p:txBody>
      </p:sp>
      <p:sp>
        <p:nvSpPr>
          <p:cNvPr id="21506" name="Rectangle 2"/>
          <p:cNvSpPr>
            <a:spLocks noGrp="1" noChangeArrowheads="1"/>
          </p:cNvSpPr>
          <p:nvPr>
            <p:ph type="title"/>
          </p:nvPr>
        </p:nvSpPr>
        <p:spPr>
          <a:xfrm>
            <a:off x="784801" y="609600"/>
            <a:ext cx="9500614" cy="1143000"/>
          </a:xfrm>
        </p:spPr>
        <p:txBody>
          <a:bodyPr/>
          <a:lstStyle/>
          <a:p>
            <a:pPr eaLnBrk="1" hangingPunct="1">
              <a:defRPr/>
            </a:pPr>
            <a:r>
              <a:rPr lang="en-US" sz="4000" dirty="0"/>
              <a:t>Flow/Stage Duration Curve</a:t>
            </a:r>
          </a:p>
        </p:txBody>
      </p:sp>
      <p:sp>
        <p:nvSpPr>
          <p:cNvPr id="21507" name="Rectangle 3"/>
          <p:cNvSpPr>
            <a:spLocks noGrp="1" noChangeArrowheads="1"/>
          </p:cNvSpPr>
          <p:nvPr>
            <p:ph type="body" idx="1"/>
          </p:nvPr>
        </p:nvSpPr>
        <p:spPr>
          <a:xfrm>
            <a:off x="1069383" y="1722438"/>
            <a:ext cx="10058400" cy="4373562"/>
          </a:xfrm>
        </p:spPr>
        <p:txBody>
          <a:bodyPr/>
          <a:lstStyle/>
          <a:p>
            <a:pPr eaLnBrk="1" hangingPunct="1">
              <a:spcBef>
                <a:spcPct val="45000"/>
              </a:spcBef>
              <a:buNone/>
              <a:tabLst>
                <a:tab pos="1717675" algn="l"/>
              </a:tabLst>
              <a:defRPr/>
            </a:pPr>
            <a:r>
              <a:rPr lang="en-US" sz="3000" dirty="0">
                <a:cs typeface="Times New Roman" pitchFamily="18" charset="0"/>
              </a:rPr>
              <a:t>Fraction of days exceeding a given value, referred to </a:t>
            </a:r>
          </a:p>
          <a:p>
            <a:pPr eaLnBrk="1" hangingPunct="1">
              <a:spcBef>
                <a:spcPct val="0"/>
              </a:spcBef>
              <a:buNone/>
              <a:tabLst>
                <a:tab pos="1717675" algn="l"/>
              </a:tabLst>
              <a:defRPr/>
            </a:pPr>
            <a:r>
              <a:rPr lang="en-US" sz="3000" dirty="0">
                <a:cs typeface="Times New Roman" pitchFamily="18" charset="0"/>
              </a:rPr>
              <a:t>as </a:t>
            </a:r>
            <a:r>
              <a:rPr lang="en-US" sz="3000" u="sng" dirty="0">
                <a:solidFill>
                  <a:schemeClr val="bg1"/>
                </a:solidFill>
                <a:cs typeface="Times New Roman" pitchFamily="18" charset="0"/>
              </a:rPr>
              <a:t>percent of time exceeded</a:t>
            </a:r>
            <a:r>
              <a:rPr lang="en-US" sz="3000" b="1" dirty="0">
                <a:solidFill>
                  <a:schemeClr val="bg1"/>
                </a:solidFill>
                <a:cs typeface="Times New Roman" pitchFamily="18" charset="0"/>
              </a:rPr>
              <a:t> </a:t>
            </a:r>
          </a:p>
          <a:p>
            <a:pPr eaLnBrk="1" hangingPunct="1">
              <a:spcBef>
                <a:spcPct val="60000"/>
              </a:spcBef>
              <a:buNone/>
              <a:tabLst>
                <a:tab pos="1717675" algn="l"/>
              </a:tabLst>
              <a:defRPr/>
            </a:pPr>
            <a:r>
              <a:rPr lang="en-US" sz="3000" b="1" dirty="0">
                <a:cs typeface="Times New Roman" pitchFamily="18" charset="0"/>
              </a:rPr>
              <a:t>	OR</a:t>
            </a:r>
            <a:endParaRPr lang="en-US" sz="3000" u="sng" dirty="0">
              <a:solidFill>
                <a:srgbClr val="FFFF00"/>
              </a:solidFill>
              <a:cs typeface="Times New Roman" pitchFamily="18" charset="0"/>
            </a:endParaRPr>
          </a:p>
          <a:p>
            <a:pPr eaLnBrk="1" hangingPunct="1">
              <a:spcBef>
                <a:spcPct val="60000"/>
              </a:spcBef>
              <a:buNone/>
              <a:tabLst>
                <a:tab pos="1717675" algn="l"/>
              </a:tabLst>
              <a:defRPr/>
            </a:pPr>
            <a:r>
              <a:rPr lang="en-US" sz="3000" dirty="0">
                <a:cs typeface="Times New Roman" pitchFamily="18" charset="0"/>
              </a:rPr>
              <a:t>Estimate of the likelihood that a </a:t>
            </a:r>
            <a:r>
              <a:rPr lang="en-US" sz="3000" dirty="0">
                <a:solidFill>
                  <a:srgbClr val="00B050"/>
                </a:solidFill>
                <a:cs typeface="Times New Roman" pitchFamily="18" charset="0"/>
              </a:rPr>
              <a:t>daily flow </a:t>
            </a:r>
            <a:r>
              <a:rPr lang="en-US" sz="3000" dirty="0">
                <a:cs typeface="Times New Roman" pitchFamily="18" charset="0"/>
              </a:rPr>
              <a:t>will exceed a </a:t>
            </a:r>
          </a:p>
          <a:p>
            <a:pPr eaLnBrk="1" hangingPunct="1">
              <a:spcBef>
                <a:spcPct val="0"/>
              </a:spcBef>
              <a:buNone/>
              <a:tabLst>
                <a:tab pos="1717675" algn="l"/>
              </a:tabLst>
              <a:defRPr/>
            </a:pPr>
            <a:r>
              <a:rPr lang="en-US" sz="3000" dirty="0">
                <a:cs typeface="Times New Roman" pitchFamily="18" charset="0"/>
              </a:rPr>
              <a:t>particular level  </a:t>
            </a:r>
            <a:r>
              <a:rPr lang="en-US" sz="2400" b="1" dirty="0">
                <a:latin typeface="Ink Free" panose="03080402000500000000" pitchFamily="66" charset="0"/>
                <a:cs typeface="Times New Roman" pitchFamily="18" charset="0"/>
              </a:rPr>
              <a:t>(refers to future, not soon…)</a:t>
            </a:r>
          </a:p>
          <a:p>
            <a:pPr eaLnBrk="1" hangingPunct="1">
              <a:spcBef>
                <a:spcPct val="0"/>
              </a:spcBef>
              <a:buNone/>
              <a:tabLst>
                <a:tab pos="1717675" algn="l"/>
              </a:tabLst>
              <a:defRPr/>
            </a:pPr>
            <a:endParaRPr lang="en-US" dirty="0">
              <a:cs typeface="Times New Roman" pitchFamily="18" charset="0"/>
            </a:endParaRPr>
          </a:p>
          <a:p>
            <a:pPr eaLnBrk="1" hangingPunct="1">
              <a:tabLst>
                <a:tab pos="1717675" algn="l"/>
              </a:tabLst>
              <a:defRPr/>
            </a:pPr>
            <a:r>
              <a:rPr lang="en-US" sz="3000" dirty="0">
                <a:cs typeface="Times New Roman" pitchFamily="18" charset="0"/>
              </a:rPr>
              <a:t>Graphical display of stream characteristics</a:t>
            </a:r>
          </a:p>
          <a:p>
            <a:pPr eaLnBrk="1" hangingPunct="1">
              <a:tabLst>
                <a:tab pos="1717675" algn="l"/>
              </a:tabLst>
              <a:defRPr/>
            </a:pPr>
            <a:r>
              <a:rPr lang="en-US" sz="3000" dirty="0">
                <a:cs typeface="Times New Roman" pitchFamily="18" charset="0"/>
              </a:rPr>
              <a:t>Navigation, run-of-river hydropower, water supply</a:t>
            </a:r>
          </a:p>
        </p:txBody>
      </p:sp>
      <p:grpSp>
        <p:nvGrpSpPr>
          <p:cNvPr id="3" name="Group 2">
            <a:extLst>
              <a:ext uri="{FF2B5EF4-FFF2-40B4-BE49-F238E27FC236}">
                <a16:creationId xmlns:a16="http://schemas.microsoft.com/office/drawing/2014/main" id="{B1CD9CEA-1C88-4256-B1F8-1C3C3755406C}"/>
              </a:ext>
            </a:extLst>
          </p:cNvPr>
          <p:cNvGrpSpPr/>
          <p:nvPr/>
        </p:nvGrpSpPr>
        <p:grpSpPr>
          <a:xfrm>
            <a:off x="6212608" y="2843213"/>
            <a:ext cx="3225646" cy="1323975"/>
            <a:chOff x="6212608" y="2843213"/>
            <a:chExt cx="3225646" cy="1323975"/>
          </a:xfrm>
        </p:grpSpPr>
        <p:sp>
          <p:nvSpPr>
            <p:cNvPr id="21515" name="Text Box 11"/>
            <p:cNvSpPr txBox="1">
              <a:spLocks noChangeArrowheads="1"/>
            </p:cNvSpPr>
            <p:nvPr/>
          </p:nvSpPr>
          <p:spPr bwMode="auto">
            <a:xfrm>
              <a:off x="6552179" y="2843213"/>
              <a:ext cx="2886075" cy="738664"/>
            </a:xfrm>
            <a:prstGeom prst="rect">
              <a:avLst/>
            </a:prstGeom>
            <a:noFill/>
            <a:ln w="9525">
              <a:noFill/>
              <a:miter lim="800000"/>
              <a:headEnd/>
              <a:tailEnd/>
            </a:ln>
            <a:effectLst/>
          </p:spPr>
          <p:txBody>
            <a:bodyPr lIns="0" tIns="0" rIns="0" bIns="0">
              <a:spAutoFit/>
            </a:bodyPr>
            <a:lstStyle/>
            <a:p>
              <a:pPr algn="ctr" eaLnBrk="1" hangingPunct="1">
                <a:spcBef>
                  <a:spcPct val="50000"/>
                </a:spcBef>
                <a:defRPr/>
              </a:pPr>
              <a:r>
                <a:rPr lang="en-US" sz="2400" dirty="0">
                  <a:solidFill>
                    <a:srgbClr val="00B050"/>
                  </a:solidFill>
                  <a:latin typeface="Ink Free" panose="03080402000500000000" pitchFamily="66" charset="0"/>
                </a:rPr>
                <a:t>not necessarily the annual extreme...</a:t>
              </a:r>
            </a:p>
          </p:txBody>
        </p:sp>
        <p:sp>
          <p:nvSpPr>
            <p:cNvPr id="9" name="Freeform 10">
              <a:extLst>
                <a:ext uri="{FF2B5EF4-FFF2-40B4-BE49-F238E27FC236}">
                  <a16:creationId xmlns:a16="http://schemas.microsoft.com/office/drawing/2014/main" id="{CFF44BA1-E1F5-4767-83F0-3566500F5092}"/>
                </a:ext>
              </a:extLst>
            </p:cNvPr>
            <p:cNvSpPr>
              <a:spLocks/>
            </p:cNvSpPr>
            <p:nvPr/>
          </p:nvSpPr>
          <p:spPr bwMode="auto">
            <a:xfrm>
              <a:off x="6212608" y="4121469"/>
              <a:ext cx="1451304" cy="45719"/>
            </a:xfrm>
            <a:custGeom>
              <a:avLst/>
              <a:gdLst>
                <a:gd name="T0" fmla="*/ 0 w 770"/>
                <a:gd name="T1" fmla="*/ 14837 h 26"/>
                <a:gd name="T2" fmla="*/ 891048 w 770"/>
                <a:gd name="T3" fmla="*/ 32972 h 26"/>
                <a:gd name="T4" fmla="*/ 1296988 w 770"/>
                <a:gd name="T5" fmla="*/ 0 h 26"/>
                <a:gd name="T6" fmla="*/ 0 60000 65536"/>
                <a:gd name="T7" fmla="*/ 0 60000 65536"/>
                <a:gd name="T8" fmla="*/ 0 60000 65536"/>
              </a:gdLst>
              <a:ahLst/>
              <a:cxnLst>
                <a:cxn ang="T6">
                  <a:pos x="T0" y="T1"/>
                </a:cxn>
                <a:cxn ang="T7">
                  <a:pos x="T2" y="T3"/>
                </a:cxn>
                <a:cxn ang="T8">
                  <a:pos x="T4" y="T5"/>
                </a:cxn>
              </a:cxnLst>
              <a:rect l="0" t="0" r="r" b="b"/>
              <a:pathLst>
                <a:path w="770" h="26">
                  <a:moveTo>
                    <a:pt x="0" y="9"/>
                  </a:moveTo>
                  <a:cubicBezTo>
                    <a:pt x="300" y="18"/>
                    <a:pt x="271" y="26"/>
                    <a:pt x="529" y="20"/>
                  </a:cubicBezTo>
                  <a:cubicBezTo>
                    <a:pt x="579" y="11"/>
                    <a:pt x="719" y="5"/>
                    <a:pt x="770" y="0"/>
                  </a:cubicBezTo>
                </a:path>
              </a:pathLst>
            </a:custGeom>
            <a:noFill/>
            <a:ln w="19050" cap="flat" cmpd="sng">
              <a:solidFill>
                <a:srgbClr val="00B050"/>
              </a:solidFill>
              <a:prstDash val="solid"/>
              <a:round/>
              <a:headEnd/>
              <a:tailEnd/>
            </a:ln>
            <a:effectLst/>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endParaRPr lang="en-US"/>
            </a:p>
          </p:txBody>
        </p:sp>
        <p:sp>
          <p:nvSpPr>
            <p:cNvPr id="10" name="Arc 13">
              <a:extLst>
                <a:ext uri="{FF2B5EF4-FFF2-40B4-BE49-F238E27FC236}">
                  <a16:creationId xmlns:a16="http://schemas.microsoft.com/office/drawing/2014/main" id="{0A0E1322-1116-452F-9D11-774DA4416CA0}"/>
                </a:ext>
              </a:extLst>
            </p:cNvPr>
            <p:cNvSpPr>
              <a:spLocks/>
            </p:cNvSpPr>
            <p:nvPr/>
          </p:nvSpPr>
          <p:spPr bwMode="auto">
            <a:xfrm flipH="1" flipV="1">
              <a:off x="6296591" y="3333468"/>
              <a:ext cx="511175" cy="401637"/>
            </a:xfrm>
            <a:custGeom>
              <a:avLst/>
              <a:gdLst>
                <a:gd name="T0" fmla="*/ 7419634 w 21600"/>
                <a:gd name="T1" fmla="*/ 0 h 37378"/>
                <a:gd name="T2" fmla="*/ 4105209 w 21600"/>
                <a:gd name="T3" fmla="*/ 4315701 h 37378"/>
                <a:gd name="T4" fmla="*/ 0 w 21600"/>
                <a:gd name="T5" fmla="*/ 1969760 h 37378"/>
                <a:gd name="T6" fmla="*/ 0 60000 65536"/>
                <a:gd name="T7" fmla="*/ 0 60000 65536"/>
                <a:gd name="T8" fmla="*/ 0 60000 65536"/>
              </a:gdLst>
              <a:ahLst/>
              <a:cxnLst>
                <a:cxn ang="T6">
                  <a:pos x="T0" y="T1"/>
                </a:cxn>
                <a:cxn ang="T7">
                  <a:pos x="T2" y="T3"/>
                </a:cxn>
                <a:cxn ang="T8">
                  <a:pos x="T4" y="T5"/>
                </a:cxn>
              </a:cxnLst>
              <a:rect l="0" t="0" r="r" b="b"/>
              <a:pathLst>
                <a:path w="21600" h="37378" fill="none" extrusionOk="0">
                  <a:moveTo>
                    <a:pt x="13248" y="-1"/>
                  </a:moveTo>
                  <a:cubicBezTo>
                    <a:pt x="18517" y="4091"/>
                    <a:pt x="21600" y="10388"/>
                    <a:pt x="21600" y="17060"/>
                  </a:cubicBezTo>
                  <a:cubicBezTo>
                    <a:pt x="21600" y="26163"/>
                    <a:pt x="15892" y="34289"/>
                    <a:pt x="7330" y="37378"/>
                  </a:cubicBezTo>
                </a:path>
                <a:path w="21600" h="37378" stroke="0" extrusionOk="0">
                  <a:moveTo>
                    <a:pt x="13248" y="-1"/>
                  </a:moveTo>
                  <a:cubicBezTo>
                    <a:pt x="18517" y="4091"/>
                    <a:pt x="21600" y="10388"/>
                    <a:pt x="21600" y="17060"/>
                  </a:cubicBezTo>
                  <a:cubicBezTo>
                    <a:pt x="21600" y="26163"/>
                    <a:pt x="15892" y="34289"/>
                    <a:pt x="7330" y="37378"/>
                  </a:cubicBezTo>
                  <a:lnTo>
                    <a:pt x="0" y="17060"/>
                  </a:lnTo>
                  <a:lnTo>
                    <a:pt x="13248" y="-1"/>
                  </a:lnTo>
                  <a:close/>
                </a:path>
              </a:pathLst>
            </a:custGeom>
            <a:noFill/>
            <a:ln w="19050">
              <a:solidFill>
                <a:srgbClr val="00B050"/>
              </a:solidFill>
              <a:round/>
              <a:headEnd/>
              <a:tailEnd type="arrow" w="lg" len="lg"/>
            </a:ln>
            <a:effectLst/>
            <a:extLst>
              <a:ext uri="{909E8E84-426E-40DD-AFC4-6F175D3DCCD1}">
                <a14:hiddenFill xmlns:a14="http://schemas.microsoft.com/office/drawing/2010/main">
                  <a:solidFill>
                    <a:srgbClr val="FFFFFF"/>
                  </a:solidFill>
                </a14:hiddenFill>
              </a:ext>
            </a:extLst>
          </p:spPr>
          <p:txBody>
            <a:bodyPr lIns="0" tIns="0" rIns="0" bIns="0" anchor="ctr">
              <a:spAutoFit/>
            </a:bodyPr>
            <a:lstStyle/>
            <a:p>
              <a:endParaRPr lang="en-US"/>
            </a:p>
          </p:txBody>
        </p:sp>
      </p:grpSp>
      <p:sp>
        <p:nvSpPr>
          <p:cNvPr id="11" name="Slide Number Placeholder 1">
            <a:extLst>
              <a:ext uri="{FF2B5EF4-FFF2-40B4-BE49-F238E27FC236}">
                <a16:creationId xmlns:a16="http://schemas.microsoft.com/office/drawing/2014/main" id="{7B937724-BE31-49E9-8318-D8D51D848E41}"/>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60</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50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50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507">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50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uiExpand="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777600" y="523875"/>
            <a:ext cx="9204600" cy="1143000"/>
          </a:xfrm>
        </p:spPr>
        <p:txBody>
          <a:bodyPr/>
          <a:lstStyle/>
          <a:p>
            <a:pPr>
              <a:defRPr/>
            </a:pPr>
            <a:r>
              <a:rPr lang="en-US" dirty="0"/>
              <a:t>Flow- or Stage-Duration Curves</a:t>
            </a:r>
            <a:endParaRPr lang="en-US" i="1" dirty="0">
              <a:solidFill>
                <a:schemeClr val="tx1">
                  <a:lumMod val="65000"/>
                </a:schemeClr>
              </a:solidFill>
            </a:endParaRPr>
          </a:p>
        </p:txBody>
      </p:sp>
      <p:sp>
        <p:nvSpPr>
          <p:cNvPr id="21507" name="Rectangle 3"/>
          <p:cNvSpPr>
            <a:spLocks noGrp="1" noChangeArrowheads="1"/>
          </p:cNvSpPr>
          <p:nvPr>
            <p:ph type="body" idx="1"/>
          </p:nvPr>
        </p:nvSpPr>
        <p:spPr>
          <a:xfrm>
            <a:off x="1069383" y="2130237"/>
            <a:ext cx="10066149" cy="3973512"/>
          </a:xfrm>
        </p:spPr>
        <p:txBody>
          <a:bodyPr/>
          <a:lstStyle/>
          <a:p>
            <a:pPr>
              <a:buFontTx/>
              <a:buNone/>
              <a:defRPr/>
            </a:pPr>
            <a:r>
              <a:rPr lang="en-US" sz="3000" dirty="0">
                <a:cs typeface="Times New Roman" pitchFamily="18" charset="0"/>
              </a:rPr>
              <a:t>Plot of Flow </a:t>
            </a:r>
            <a:r>
              <a:rPr lang="en-US" sz="3000" dirty="0" err="1">
                <a:cs typeface="Times New Roman" pitchFamily="18" charset="0"/>
              </a:rPr>
              <a:t>vs</a:t>
            </a:r>
            <a:r>
              <a:rPr lang="en-US" sz="3000" dirty="0">
                <a:cs typeface="Times New Roman" pitchFamily="18" charset="0"/>
              </a:rPr>
              <a:t> Percent of time exceeded</a:t>
            </a:r>
            <a:r>
              <a:rPr lang="en-US" sz="2800" dirty="0">
                <a:cs typeface="Times New Roman" pitchFamily="18" charset="0"/>
              </a:rPr>
              <a:t> </a:t>
            </a:r>
          </a:p>
          <a:p>
            <a:pPr>
              <a:buFontTx/>
              <a:buNone/>
              <a:defRPr/>
            </a:pPr>
            <a:r>
              <a:rPr lang="en-US" sz="2600" i="1" dirty="0">
                <a:solidFill>
                  <a:schemeClr val="tx1">
                    <a:lumMod val="65000"/>
                  </a:schemeClr>
                </a:solidFill>
                <a:cs typeface="Times New Roman" pitchFamily="18" charset="0"/>
              </a:rPr>
              <a:t>(see </a:t>
            </a:r>
            <a:r>
              <a:rPr lang="en-US" sz="2600" i="1" dirty="0" err="1">
                <a:solidFill>
                  <a:schemeClr val="tx1">
                    <a:lumMod val="65000"/>
                  </a:schemeClr>
                </a:solidFill>
                <a:cs typeface="Times New Roman" pitchFamily="18" charset="0"/>
              </a:rPr>
              <a:t>Maidment</a:t>
            </a:r>
            <a:r>
              <a:rPr lang="en-US" sz="2600" i="1" dirty="0">
                <a:solidFill>
                  <a:schemeClr val="tx1">
                    <a:lumMod val="65000"/>
                  </a:schemeClr>
                </a:solidFill>
                <a:cs typeface="Times New Roman" pitchFamily="18" charset="0"/>
              </a:rPr>
              <a:t>, 1992, pg. 8.27, 18.53, 27.40)</a:t>
            </a:r>
          </a:p>
          <a:p>
            <a:pPr>
              <a:spcBef>
                <a:spcPct val="80000"/>
              </a:spcBef>
              <a:buFontTx/>
              <a:buNone/>
              <a:defRPr/>
            </a:pPr>
            <a:r>
              <a:rPr lang="en-US" sz="3000" dirty="0">
                <a:solidFill>
                  <a:srgbClr val="C00000"/>
                </a:solidFill>
                <a:cs typeface="Times New Roman" pitchFamily="18" charset="0"/>
              </a:rPr>
              <a:t>Computation</a:t>
            </a:r>
          </a:p>
          <a:p>
            <a:pPr marL="971550" lvl="1" indent="-514350">
              <a:spcBef>
                <a:spcPct val="30000"/>
              </a:spcBef>
              <a:buFont typeface="+mj-lt"/>
              <a:buAutoNum type="arabicPeriod"/>
              <a:defRPr/>
            </a:pPr>
            <a:r>
              <a:rPr lang="en-US" sz="2600" dirty="0">
                <a:cs typeface="Times New Roman" pitchFamily="18" charset="0"/>
              </a:rPr>
              <a:t>Rank all the daily flows for period of record from largest to smallest</a:t>
            </a:r>
          </a:p>
          <a:p>
            <a:pPr marL="971550" lvl="1" indent="-514350">
              <a:spcBef>
                <a:spcPts val="1800"/>
              </a:spcBef>
              <a:buFont typeface="+mj-lt"/>
              <a:buAutoNum type="arabicPeriod"/>
              <a:defRPr/>
            </a:pPr>
            <a:r>
              <a:rPr lang="en-US" sz="2600" dirty="0">
                <a:cs typeface="Times New Roman" pitchFamily="18" charset="0"/>
              </a:rPr>
              <a:t>Percent of time exceeded for each  =        rank</a:t>
            </a:r>
          </a:p>
          <a:p>
            <a:pPr lvl="1">
              <a:buFontTx/>
              <a:buNone/>
              <a:defRPr/>
            </a:pPr>
            <a:r>
              <a:rPr lang="en-US" sz="2600" dirty="0">
                <a:cs typeface="Times New Roman" pitchFamily="18" charset="0"/>
              </a:rPr>
              <a:t>					                                total number of </a:t>
            </a:r>
          </a:p>
          <a:p>
            <a:pPr lvl="1">
              <a:lnSpc>
                <a:spcPct val="80000"/>
              </a:lnSpc>
              <a:spcBef>
                <a:spcPct val="0"/>
              </a:spcBef>
              <a:buFontTx/>
              <a:buNone/>
              <a:defRPr/>
            </a:pPr>
            <a:r>
              <a:rPr lang="en-US" sz="2600" dirty="0">
                <a:cs typeface="Times New Roman" pitchFamily="18" charset="0"/>
              </a:rPr>
              <a:t>					                                  days in record</a:t>
            </a:r>
          </a:p>
        </p:txBody>
      </p:sp>
      <p:sp>
        <p:nvSpPr>
          <p:cNvPr id="21508" name="Line 4"/>
          <p:cNvSpPr>
            <a:spLocks noChangeShapeType="1"/>
          </p:cNvSpPr>
          <p:nvPr/>
        </p:nvSpPr>
        <p:spPr bwMode="auto">
          <a:xfrm>
            <a:off x="7251944" y="5533461"/>
            <a:ext cx="2003425" cy="0"/>
          </a:xfrm>
          <a:prstGeom prst="line">
            <a:avLst/>
          </a:prstGeom>
          <a:noFill/>
          <a:ln w="19050">
            <a:solidFill>
              <a:srgbClr val="000000"/>
            </a:solidFill>
            <a:round/>
            <a:headEnd/>
            <a:tailEnd/>
          </a:ln>
          <a:effectLst/>
        </p:spPr>
        <p:txBody>
          <a:bodyPr lIns="91429" tIns="45714" rIns="91429" bIns="45714"/>
          <a:lstStyle/>
          <a:p>
            <a:pPr eaLnBrk="1" hangingPunct="1">
              <a:defRPr/>
            </a:pPr>
            <a:endParaRPr lang="en-US"/>
          </a:p>
        </p:txBody>
      </p:sp>
      <p:sp>
        <p:nvSpPr>
          <p:cNvPr id="2" name="Slide Number Placeholder 1">
            <a:extLst>
              <a:ext uri="{FF2B5EF4-FFF2-40B4-BE49-F238E27FC236}">
                <a16:creationId xmlns:a16="http://schemas.microsoft.com/office/drawing/2014/main" id="{C34823E0-7756-4CE8-AFA3-F600E4C8518C}"/>
              </a:ext>
            </a:extLst>
          </p:cNvPr>
          <p:cNvSpPr>
            <a:spLocks noGrp="1"/>
          </p:cNvSpPr>
          <p:nvPr>
            <p:ph type="sldNum" sz="quarter" idx="12"/>
          </p:nvPr>
        </p:nvSpPr>
        <p:spPr/>
        <p:txBody>
          <a:bodyPr/>
          <a:lstStyle/>
          <a:p>
            <a:pPr>
              <a:defRPr/>
            </a:pPr>
            <a:fld id="{0D4F1938-B6F0-462B-9EAB-725EA93BCA11}" type="slidenum">
              <a:rPr lang="en-US" altLang="en-US" smtClean="0"/>
              <a:pPr>
                <a:defRPr/>
              </a:pPr>
              <a:t>61</a:t>
            </a:fld>
            <a:endParaRPr lang="en-US" altLang="en-US"/>
          </a:p>
        </p:txBody>
      </p:sp>
      <p:sp>
        <p:nvSpPr>
          <p:cNvPr id="3" name="Text Box 11">
            <a:extLst>
              <a:ext uri="{FF2B5EF4-FFF2-40B4-BE49-F238E27FC236}">
                <a16:creationId xmlns:a16="http://schemas.microsoft.com/office/drawing/2014/main" id="{5E1407C3-6173-8923-0DD8-E1F2DFE7A7D9}"/>
              </a:ext>
            </a:extLst>
          </p:cNvPr>
          <p:cNvSpPr txBox="1">
            <a:spLocks noChangeArrowheads="1"/>
          </p:cNvSpPr>
          <p:nvPr/>
        </p:nvSpPr>
        <p:spPr bwMode="auto">
          <a:xfrm>
            <a:off x="9773728" y="5068079"/>
            <a:ext cx="1686229" cy="800219"/>
          </a:xfrm>
          <a:prstGeom prst="rect">
            <a:avLst/>
          </a:prstGeom>
          <a:noFill/>
          <a:ln w="9525">
            <a:noFill/>
            <a:miter lim="800000"/>
            <a:headEnd/>
            <a:tailEnd/>
          </a:ln>
          <a:effectLst/>
        </p:spPr>
        <p:txBody>
          <a:bodyPr wrap="square" lIns="0" tIns="0" rIns="0" bIns="0">
            <a:spAutoFit/>
          </a:bodyPr>
          <a:lstStyle/>
          <a:p>
            <a:pPr algn="ctr" eaLnBrk="1" hangingPunct="1">
              <a:spcBef>
                <a:spcPct val="50000"/>
              </a:spcBef>
              <a:defRPr/>
            </a:pPr>
            <a:r>
              <a:rPr lang="en-US" sz="2600" dirty="0">
                <a:solidFill>
                  <a:srgbClr val="00B050"/>
                </a:solidFill>
                <a:latin typeface="Ink Free" panose="03080402000500000000" pitchFamily="66" charset="0"/>
              </a:rPr>
              <a:t>relative frequency!</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3484" y="1512008"/>
            <a:ext cx="7573962"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70D3A29E-5AE0-438D-C716-0A98FD7200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9454" y="1512008"/>
            <a:ext cx="7573963"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0686C331-112E-4531-89D2-D69211E2A090}" type="slidenum">
              <a:rPr lang="en-US" altLang="en-US" sz="1400">
                <a:latin typeface="Times New Roman" panose="02020603050405020304" pitchFamily="18" charset="0"/>
              </a:rPr>
              <a:pPr>
                <a:spcBef>
                  <a:spcPct val="0"/>
                </a:spcBef>
                <a:buFontTx/>
                <a:buNone/>
              </a:pPr>
              <a:t>62</a:t>
            </a:fld>
            <a:endParaRPr lang="en-US" altLang="en-US" sz="1400">
              <a:latin typeface="Times New Roman" panose="02020603050405020304" pitchFamily="18" charset="0"/>
            </a:endParaRPr>
          </a:p>
        </p:txBody>
      </p:sp>
      <p:sp>
        <p:nvSpPr>
          <p:cNvPr id="80900" name="Rectangle 4"/>
          <p:cNvSpPr>
            <a:spLocks noGrp="1" noChangeArrowheads="1"/>
          </p:cNvSpPr>
          <p:nvPr>
            <p:ph type="title"/>
          </p:nvPr>
        </p:nvSpPr>
        <p:spPr>
          <a:xfrm>
            <a:off x="573987" y="361950"/>
            <a:ext cx="10703613" cy="1143000"/>
          </a:xfrm>
        </p:spPr>
        <p:txBody>
          <a:bodyPr/>
          <a:lstStyle/>
          <a:p>
            <a:pPr eaLnBrk="1" hangingPunct="1">
              <a:defRPr/>
            </a:pPr>
            <a:r>
              <a:rPr lang="en-US" sz="3600" dirty="0"/>
              <a:t>Starting with a daily flow record…</a:t>
            </a:r>
          </a:p>
        </p:txBody>
      </p:sp>
      <p:sp>
        <p:nvSpPr>
          <p:cNvPr id="80902" name="Text Box 6"/>
          <p:cNvSpPr txBox="1">
            <a:spLocks noChangeArrowheads="1"/>
          </p:cNvSpPr>
          <p:nvPr/>
        </p:nvSpPr>
        <p:spPr bwMode="auto">
          <a:xfrm>
            <a:off x="831273" y="1631576"/>
            <a:ext cx="2433361" cy="3123932"/>
          </a:xfrm>
          <a:prstGeom prst="rect">
            <a:avLst/>
          </a:prstGeom>
          <a:noFill/>
          <a:ln w="9525">
            <a:noFill/>
            <a:miter lim="800000"/>
            <a:headEnd/>
            <a:tailEnd/>
          </a:ln>
          <a:effectLst/>
        </p:spPr>
        <p:txBody>
          <a:bodyPr wrap="square" lIns="0" tIns="0" rIns="0" bIns="0">
            <a:spAutoFit/>
          </a:bodyPr>
          <a:lstStyle/>
          <a:p>
            <a:pPr eaLnBrk="1" hangingPunct="1">
              <a:spcBef>
                <a:spcPct val="50000"/>
              </a:spcBef>
              <a:defRPr/>
            </a:pPr>
            <a:r>
              <a:rPr lang="en-US" sz="2900" dirty="0">
                <a:solidFill>
                  <a:srgbClr val="C00000"/>
                </a:solidFill>
                <a:latin typeface="Calibri" panose="020F0502020204030204" pitchFamily="34" charset="0"/>
              </a:rPr>
              <a:t>Question:</a:t>
            </a:r>
            <a:r>
              <a:rPr lang="en-US" sz="2900" b="0" dirty="0">
                <a:solidFill>
                  <a:srgbClr val="000000"/>
                </a:solidFill>
                <a:latin typeface="Calibri" panose="020F0502020204030204" pitchFamily="34" charset="0"/>
              </a:rPr>
              <a:t>  How much of the time can we expect future flows to be between 2,000 and 4,000 </a:t>
            </a:r>
            <a:r>
              <a:rPr lang="en-US" sz="2900" b="0" dirty="0" err="1">
                <a:solidFill>
                  <a:srgbClr val="000000"/>
                </a:solidFill>
                <a:latin typeface="Calibri" panose="020F0502020204030204" pitchFamily="34" charset="0"/>
              </a:rPr>
              <a:t>cfs</a:t>
            </a:r>
            <a:r>
              <a:rPr lang="en-US" sz="2900" b="0" dirty="0">
                <a:solidFill>
                  <a:srgbClr val="000000"/>
                </a:solidFill>
                <a:latin typeface="Calibri" panose="020F0502020204030204" pitchFamily="34" charset="0"/>
              </a:rPr>
              <a:t>?</a:t>
            </a:r>
          </a:p>
        </p:txBody>
      </p:sp>
      <p:sp>
        <p:nvSpPr>
          <p:cNvPr id="71686" name="TextBox 2"/>
          <p:cNvSpPr txBox="1">
            <a:spLocks noChangeArrowheads="1"/>
          </p:cNvSpPr>
          <p:nvPr/>
        </p:nvSpPr>
        <p:spPr bwMode="auto">
          <a:xfrm>
            <a:off x="4922872" y="2095976"/>
            <a:ext cx="4487863"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2100" dirty="0">
                <a:solidFill>
                  <a:srgbClr val="C00000"/>
                </a:solidFill>
                <a:latin typeface="Calibri" panose="020F0502020204030204" pitchFamily="34" charset="0"/>
                <a:cs typeface="Calibri" panose="020F0502020204030204" pitchFamily="34" charset="0"/>
              </a:rPr>
              <a:t>Interested in hydropower generation</a:t>
            </a:r>
          </a:p>
        </p:txBody>
      </p:sp>
      <p:sp>
        <p:nvSpPr>
          <p:cNvPr id="8" name="Slide Number Placeholder 1">
            <a:extLst>
              <a:ext uri="{FF2B5EF4-FFF2-40B4-BE49-F238E27FC236}">
                <a16:creationId xmlns:a16="http://schemas.microsoft.com/office/drawing/2014/main" id="{2FF3CCC2-F07D-4EE3-8D3C-B9F5740C5A6E}"/>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62</a:t>
            </a:fld>
            <a:endParaRPr lang="en-US" altLang="en-US"/>
          </a:p>
        </p:txBody>
      </p:sp>
      <p:sp>
        <p:nvSpPr>
          <p:cNvPr id="9" name="Text Box 11">
            <a:extLst>
              <a:ext uri="{FF2B5EF4-FFF2-40B4-BE49-F238E27FC236}">
                <a16:creationId xmlns:a16="http://schemas.microsoft.com/office/drawing/2014/main" id="{1BDBF9FC-0C7B-48BA-AEA1-3989A739D6B3}"/>
              </a:ext>
            </a:extLst>
          </p:cNvPr>
          <p:cNvSpPr txBox="1">
            <a:spLocks noChangeArrowheads="1"/>
          </p:cNvSpPr>
          <p:nvPr/>
        </p:nvSpPr>
        <p:spPr bwMode="auto">
          <a:xfrm>
            <a:off x="663231" y="4923472"/>
            <a:ext cx="2540000" cy="1477328"/>
          </a:xfrm>
          <a:prstGeom prst="rect">
            <a:avLst/>
          </a:prstGeom>
          <a:noFill/>
          <a:ln w="9525">
            <a:noFill/>
            <a:miter lim="800000"/>
            <a:headEnd/>
            <a:tailEnd/>
          </a:ln>
          <a:effectLst/>
        </p:spPr>
        <p:txBody>
          <a:bodyPr wrap="square" lIns="0" tIns="0" rIns="0" bIns="0">
            <a:spAutoFit/>
          </a:bodyPr>
          <a:lstStyle/>
          <a:p>
            <a:pPr algn="ctr" eaLnBrk="1" hangingPunct="1">
              <a:spcBef>
                <a:spcPct val="50000"/>
              </a:spcBef>
              <a:defRPr/>
            </a:pPr>
            <a:r>
              <a:rPr lang="en-US" sz="2400" dirty="0">
                <a:solidFill>
                  <a:srgbClr val="00B050"/>
                </a:solidFill>
                <a:latin typeface="Ink Free" panose="03080402000500000000" pitchFamily="66" charset="0"/>
              </a:rPr>
              <a:t>How often were past flows between 2,000 and 4,000 </a:t>
            </a:r>
            <a:r>
              <a:rPr lang="en-US" sz="2400" dirty="0" err="1">
                <a:solidFill>
                  <a:srgbClr val="00B050"/>
                </a:solidFill>
                <a:latin typeface="Ink Free" panose="03080402000500000000" pitchFamily="66" charset="0"/>
              </a:rPr>
              <a:t>cfs</a:t>
            </a:r>
            <a:r>
              <a:rPr lang="en-US" sz="2400" dirty="0">
                <a:solidFill>
                  <a:srgbClr val="00B050"/>
                </a:solidFill>
                <a:latin typeface="Ink Free" panose="03080402000500000000" pitchFamily="66" charset="0"/>
              </a:rPr>
              <a:t>?</a:t>
            </a:r>
          </a:p>
        </p:txBody>
      </p:sp>
      <p:sp>
        <p:nvSpPr>
          <p:cNvPr id="2" name="TextBox 2">
            <a:extLst>
              <a:ext uri="{FF2B5EF4-FFF2-40B4-BE49-F238E27FC236}">
                <a16:creationId xmlns:a16="http://schemas.microsoft.com/office/drawing/2014/main" id="{68A4CF86-FA8B-37C7-B7E8-35768DACA321}"/>
              </a:ext>
            </a:extLst>
          </p:cNvPr>
          <p:cNvSpPr txBox="1">
            <a:spLocks noChangeArrowheads="1"/>
          </p:cNvSpPr>
          <p:nvPr/>
        </p:nvSpPr>
        <p:spPr bwMode="auto">
          <a:xfrm>
            <a:off x="7470461" y="690095"/>
            <a:ext cx="38071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2800" b="0" i="1" dirty="0">
                <a:solidFill>
                  <a:schemeClr val="accent2"/>
                </a:solidFill>
                <a:latin typeface="Calibri" panose="020F0502020204030204" pitchFamily="34" charset="0"/>
                <a:cs typeface="Calibri" panose="020F0502020204030204" pitchFamily="34" charset="0"/>
              </a:rPr>
              <a:t>the REGULATED record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8761" y="1514440"/>
            <a:ext cx="7459663" cy="436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1"/>
          <p:cNvGrpSpPr>
            <a:grpSpLocks/>
          </p:cNvGrpSpPr>
          <p:nvPr/>
        </p:nvGrpSpPr>
        <p:grpSpPr bwMode="auto">
          <a:xfrm>
            <a:off x="4524448" y="3994804"/>
            <a:ext cx="6375400" cy="307975"/>
            <a:chOff x="1820333" y="4715911"/>
            <a:chExt cx="6375400" cy="307777"/>
          </a:xfrm>
        </p:grpSpPr>
        <p:cxnSp>
          <p:nvCxnSpPr>
            <p:cNvPr id="73744" name="Straight Connector 12"/>
            <p:cNvCxnSpPr>
              <a:cxnSpLocks noChangeShapeType="1"/>
            </p:cNvCxnSpPr>
            <p:nvPr/>
          </p:nvCxnSpPr>
          <p:spPr bwMode="auto">
            <a:xfrm>
              <a:off x="1820333" y="4766713"/>
              <a:ext cx="6375400" cy="0"/>
            </a:xfrm>
            <a:prstGeom prst="line">
              <a:avLst/>
            </a:prstGeom>
            <a:noFill/>
            <a:ln w="19050" algn="ctr">
              <a:solidFill>
                <a:srgbClr val="FF00FF"/>
              </a:solidFill>
              <a:round/>
              <a:headEnd/>
              <a:tailEnd/>
            </a:ln>
            <a:extLst>
              <a:ext uri="{909E8E84-426E-40DD-AFC4-6F175D3DCCD1}">
                <a14:hiddenFill xmlns:a14="http://schemas.microsoft.com/office/drawing/2010/main">
                  <a:noFill/>
                </a14:hiddenFill>
              </a:ext>
            </a:extLst>
          </p:spPr>
        </p:cxnSp>
        <p:sp>
          <p:nvSpPr>
            <p:cNvPr id="14" name="TextBox 13"/>
            <p:cNvSpPr txBox="1"/>
            <p:nvPr/>
          </p:nvSpPr>
          <p:spPr>
            <a:xfrm>
              <a:off x="4588933" y="4715911"/>
              <a:ext cx="922337" cy="307777"/>
            </a:xfrm>
            <a:prstGeom prst="rect">
              <a:avLst/>
            </a:prstGeom>
            <a:noFill/>
          </p:spPr>
          <p:txBody>
            <a:bodyPr>
              <a:spAutoFit/>
            </a:bodyPr>
            <a:lstStyle/>
            <a:p>
              <a:pPr eaLnBrk="1" hangingPunct="1">
                <a:defRPr/>
              </a:pPr>
              <a:r>
                <a:rPr lang="en-US" sz="1400" dirty="0">
                  <a:solidFill>
                    <a:srgbClr val="FF00FF"/>
                  </a:solidFill>
                  <a:latin typeface="Calibri" panose="020F0502020204030204" pitchFamily="34" charset="0"/>
                </a:rPr>
                <a:t>2000 </a:t>
              </a:r>
              <a:r>
                <a:rPr lang="en-US" sz="1400" dirty="0" err="1">
                  <a:solidFill>
                    <a:srgbClr val="FF00FF"/>
                  </a:solidFill>
                  <a:latin typeface="Calibri" panose="020F0502020204030204" pitchFamily="34" charset="0"/>
                </a:rPr>
                <a:t>cfs</a:t>
              </a:r>
              <a:endParaRPr lang="en-US" sz="1400" dirty="0">
                <a:solidFill>
                  <a:srgbClr val="FF00FF"/>
                </a:solidFill>
                <a:latin typeface="Calibri" panose="020F0502020204030204" pitchFamily="34" charset="0"/>
              </a:endParaRPr>
            </a:p>
          </p:txBody>
        </p:sp>
      </p:grpSp>
      <p:grpSp>
        <p:nvGrpSpPr>
          <p:cNvPr id="3" name="Group 14"/>
          <p:cNvGrpSpPr>
            <a:grpSpLocks/>
          </p:cNvGrpSpPr>
          <p:nvPr/>
        </p:nvGrpSpPr>
        <p:grpSpPr bwMode="auto">
          <a:xfrm>
            <a:off x="4524448" y="3427378"/>
            <a:ext cx="6375400" cy="338137"/>
            <a:chOff x="1811866" y="3962375"/>
            <a:chExt cx="6375400" cy="338672"/>
          </a:xfrm>
        </p:grpSpPr>
        <p:cxnSp>
          <p:nvCxnSpPr>
            <p:cNvPr id="73742" name="Straight Connector 15"/>
            <p:cNvCxnSpPr>
              <a:cxnSpLocks noChangeShapeType="1"/>
            </p:cNvCxnSpPr>
            <p:nvPr/>
          </p:nvCxnSpPr>
          <p:spPr bwMode="auto">
            <a:xfrm>
              <a:off x="1811866" y="4301047"/>
              <a:ext cx="6375400" cy="0"/>
            </a:xfrm>
            <a:prstGeom prst="line">
              <a:avLst/>
            </a:prstGeom>
            <a:noFill/>
            <a:ln w="19050" algn="ctr">
              <a:solidFill>
                <a:srgbClr val="FF00FF"/>
              </a:solidFill>
              <a:round/>
              <a:headEnd/>
              <a:tailEnd/>
            </a:ln>
            <a:extLst>
              <a:ext uri="{909E8E84-426E-40DD-AFC4-6F175D3DCCD1}">
                <a14:hiddenFill xmlns:a14="http://schemas.microsoft.com/office/drawing/2010/main">
                  <a:noFill/>
                </a14:hiddenFill>
              </a:ext>
            </a:extLst>
          </p:spPr>
        </p:cxnSp>
        <p:sp>
          <p:nvSpPr>
            <p:cNvPr id="17" name="TextBox 16"/>
            <p:cNvSpPr txBox="1"/>
            <p:nvPr/>
          </p:nvSpPr>
          <p:spPr>
            <a:xfrm>
              <a:off x="2505603" y="3962375"/>
              <a:ext cx="923925" cy="308462"/>
            </a:xfrm>
            <a:prstGeom prst="rect">
              <a:avLst/>
            </a:prstGeom>
            <a:solidFill>
              <a:schemeClr val="tx1"/>
            </a:solidFill>
          </p:spPr>
          <p:txBody>
            <a:bodyPr>
              <a:spAutoFit/>
            </a:bodyPr>
            <a:lstStyle/>
            <a:p>
              <a:pPr eaLnBrk="1" hangingPunct="1">
                <a:defRPr/>
              </a:pPr>
              <a:r>
                <a:rPr lang="en-US" sz="1400" dirty="0">
                  <a:solidFill>
                    <a:srgbClr val="FF00FF"/>
                  </a:solidFill>
                  <a:latin typeface="Calibri" panose="020F0502020204030204" pitchFamily="34" charset="0"/>
                </a:rPr>
                <a:t>4,000 </a:t>
              </a:r>
              <a:r>
                <a:rPr lang="en-US" sz="1400" dirty="0" err="1">
                  <a:solidFill>
                    <a:srgbClr val="FF00FF"/>
                  </a:solidFill>
                  <a:latin typeface="Calibri" panose="020F0502020204030204" pitchFamily="34" charset="0"/>
                </a:rPr>
                <a:t>cfs</a:t>
              </a:r>
              <a:endParaRPr lang="en-US" sz="1400" dirty="0">
                <a:solidFill>
                  <a:srgbClr val="FF00FF"/>
                </a:solidFill>
                <a:latin typeface="Calibri" panose="020F0502020204030204" pitchFamily="34" charset="0"/>
              </a:endParaRPr>
            </a:p>
          </p:txBody>
        </p:sp>
      </p:grpSp>
      <p:cxnSp>
        <p:nvCxnSpPr>
          <p:cNvPr id="19" name="Straight Arrow Connector 18"/>
          <p:cNvCxnSpPr>
            <a:cxnSpLocks noChangeShapeType="1"/>
          </p:cNvCxnSpPr>
          <p:nvPr/>
        </p:nvCxnSpPr>
        <p:spPr bwMode="auto">
          <a:xfrm>
            <a:off x="9459985" y="3782978"/>
            <a:ext cx="0" cy="1430337"/>
          </a:xfrm>
          <a:prstGeom prst="straightConnector1">
            <a:avLst/>
          </a:prstGeom>
          <a:noFill/>
          <a:ln w="19050" algn="ctr">
            <a:solidFill>
              <a:srgbClr val="FF00FF"/>
            </a:solidFill>
            <a:round/>
            <a:headEnd/>
            <a:tailEnd type="arrow" w="med" len="med"/>
          </a:ln>
          <a:extLst>
            <a:ext uri="{909E8E84-426E-40DD-AFC4-6F175D3DCCD1}">
              <a14:hiddenFill xmlns:a14="http://schemas.microsoft.com/office/drawing/2010/main">
                <a:noFill/>
              </a14:hiddenFill>
            </a:ext>
          </a:extLst>
        </p:spPr>
      </p:cxnSp>
      <p:cxnSp>
        <p:nvCxnSpPr>
          <p:cNvPr id="20" name="Straight Arrow Connector 19"/>
          <p:cNvCxnSpPr>
            <a:cxnSpLocks noChangeShapeType="1"/>
          </p:cNvCxnSpPr>
          <p:nvPr/>
        </p:nvCxnSpPr>
        <p:spPr bwMode="auto">
          <a:xfrm>
            <a:off x="6353248" y="4044914"/>
            <a:ext cx="0" cy="1168400"/>
          </a:xfrm>
          <a:prstGeom prst="straightConnector1">
            <a:avLst/>
          </a:prstGeom>
          <a:noFill/>
          <a:ln w="19050" algn="ctr">
            <a:solidFill>
              <a:srgbClr val="FF00FF"/>
            </a:solidFill>
            <a:round/>
            <a:headEnd/>
            <a:tailEnd type="arrow" w="med" len="med"/>
          </a:ln>
          <a:extLst>
            <a:ext uri="{909E8E84-426E-40DD-AFC4-6F175D3DCCD1}">
              <a14:hiddenFill xmlns:a14="http://schemas.microsoft.com/office/drawing/2010/main">
                <a:noFill/>
              </a14:hiddenFill>
            </a:ext>
          </a:extLst>
        </p:spPr>
      </p:cxnSp>
      <p:sp>
        <p:nvSpPr>
          <p:cNvPr id="21" name="TextBox 20"/>
          <p:cNvSpPr txBox="1"/>
          <p:nvPr/>
        </p:nvSpPr>
        <p:spPr>
          <a:xfrm>
            <a:off x="9409184" y="5170453"/>
            <a:ext cx="512731" cy="307777"/>
          </a:xfrm>
          <a:prstGeom prst="rect">
            <a:avLst/>
          </a:prstGeom>
          <a:noFill/>
        </p:spPr>
        <p:txBody>
          <a:bodyPr wrap="square">
            <a:spAutoFit/>
          </a:bodyPr>
          <a:lstStyle/>
          <a:p>
            <a:pPr eaLnBrk="1" hangingPunct="1">
              <a:defRPr/>
            </a:pPr>
            <a:r>
              <a:rPr lang="en-US" sz="1400" dirty="0">
                <a:solidFill>
                  <a:srgbClr val="FF00FF"/>
                </a:solidFill>
                <a:latin typeface="Calibri" panose="020F0502020204030204" pitchFamily="34" charset="0"/>
              </a:rPr>
              <a:t>19%</a:t>
            </a:r>
          </a:p>
        </p:txBody>
      </p:sp>
      <p:sp>
        <p:nvSpPr>
          <p:cNvPr id="22" name="TextBox 21"/>
          <p:cNvSpPr txBox="1"/>
          <p:nvPr/>
        </p:nvSpPr>
        <p:spPr>
          <a:xfrm>
            <a:off x="6140523" y="5195853"/>
            <a:ext cx="660400" cy="307975"/>
          </a:xfrm>
          <a:prstGeom prst="rect">
            <a:avLst/>
          </a:prstGeom>
          <a:noFill/>
        </p:spPr>
        <p:txBody>
          <a:bodyPr>
            <a:spAutoFit/>
          </a:bodyPr>
          <a:lstStyle/>
          <a:p>
            <a:pPr eaLnBrk="1" hangingPunct="1">
              <a:defRPr/>
            </a:pPr>
            <a:r>
              <a:rPr lang="en-US" sz="1400" dirty="0">
                <a:solidFill>
                  <a:srgbClr val="FF00FF"/>
                </a:solidFill>
                <a:latin typeface="Calibri" panose="020F0502020204030204" pitchFamily="34" charset="0"/>
              </a:rPr>
              <a:t>70%</a:t>
            </a:r>
          </a:p>
        </p:txBody>
      </p:sp>
      <p:sp>
        <p:nvSpPr>
          <p:cNvPr id="33" name="Text Box 8"/>
          <p:cNvSpPr txBox="1">
            <a:spLocks noChangeArrowheads="1"/>
          </p:cNvSpPr>
          <p:nvPr/>
        </p:nvSpPr>
        <p:spPr bwMode="auto">
          <a:xfrm>
            <a:off x="720797" y="1667917"/>
            <a:ext cx="2628902" cy="4462760"/>
          </a:xfrm>
          <a:prstGeom prst="rect">
            <a:avLst/>
          </a:prstGeom>
          <a:noFill/>
          <a:ln w="9525">
            <a:noFill/>
            <a:miter lim="800000"/>
            <a:headEnd/>
            <a:tailEnd/>
          </a:ln>
          <a:effectLst/>
        </p:spPr>
        <p:txBody>
          <a:bodyPr wrap="square" lIns="0" tIns="0" rIns="0" bIns="0">
            <a:spAutoFit/>
          </a:bodyPr>
          <a:lstStyle/>
          <a:p>
            <a:pPr eaLnBrk="1" hangingPunct="1">
              <a:spcBef>
                <a:spcPts val="600"/>
              </a:spcBef>
              <a:defRPr/>
            </a:pPr>
            <a:r>
              <a:rPr lang="en-US" sz="2800" b="0" dirty="0">
                <a:solidFill>
                  <a:srgbClr val="000000"/>
                </a:solidFill>
                <a:latin typeface="Calibri" panose="020F0502020204030204" pitchFamily="34" charset="0"/>
              </a:rPr>
              <a:t>More than 4000 </a:t>
            </a:r>
            <a:r>
              <a:rPr lang="en-US" sz="2800" b="0" dirty="0" err="1">
                <a:solidFill>
                  <a:srgbClr val="000000"/>
                </a:solidFill>
                <a:latin typeface="Calibri" panose="020F0502020204030204" pitchFamily="34" charset="0"/>
              </a:rPr>
              <a:t>cfs</a:t>
            </a:r>
            <a:r>
              <a:rPr lang="en-US" sz="2800" b="0" dirty="0">
                <a:solidFill>
                  <a:srgbClr val="000000"/>
                </a:solidFill>
                <a:latin typeface="Calibri" panose="020F0502020204030204" pitchFamily="34" charset="0"/>
              </a:rPr>
              <a:t> is released 19% of the time, and </a:t>
            </a:r>
          </a:p>
          <a:p>
            <a:pPr eaLnBrk="1" hangingPunct="1">
              <a:spcBef>
                <a:spcPts val="600"/>
              </a:spcBef>
              <a:defRPr/>
            </a:pPr>
            <a:r>
              <a:rPr lang="en-US" sz="2800" b="0" dirty="0">
                <a:solidFill>
                  <a:srgbClr val="000000"/>
                </a:solidFill>
                <a:latin typeface="Calibri" panose="020F0502020204030204" pitchFamily="34" charset="0"/>
              </a:rPr>
              <a:t>at least 2000 </a:t>
            </a:r>
            <a:r>
              <a:rPr lang="en-US" sz="2800" b="0" dirty="0" err="1">
                <a:solidFill>
                  <a:srgbClr val="000000"/>
                </a:solidFill>
                <a:latin typeface="Calibri" panose="020F0502020204030204" pitchFamily="34" charset="0"/>
              </a:rPr>
              <a:t>cfs</a:t>
            </a:r>
            <a:r>
              <a:rPr lang="en-US" sz="2800" b="0" dirty="0">
                <a:solidFill>
                  <a:srgbClr val="000000"/>
                </a:solidFill>
                <a:latin typeface="Calibri" panose="020F0502020204030204" pitchFamily="34" charset="0"/>
              </a:rPr>
              <a:t> is released 70% of the time, </a:t>
            </a:r>
          </a:p>
          <a:p>
            <a:pPr eaLnBrk="1" hangingPunct="1">
              <a:spcBef>
                <a:spcPts val="600"/>
              </a:spcBef>
              <a:defRPr/>
            </a:pPr>
            <a:r>
              <a:rPr lang="en-US" sz="2800" b="0" dirty="0">
                <a:solidFill>
                  <a:srgbClr val="000000"/>
                </a:solidFill>
                <a:latin typeface="Calibri" panose="020F0502020204030204" pitchFamily="34" charset="0"/>
              </a:rPr>
              <a:t>so, 51% between 2000 and 4000 </a:t>
            </a:r>
            <a:r>
              <a:rPr lang="en-US" sz="2800" b="0" dirty="0" err="1">
                <a:solidFill>
                  <a:srgbClr val="000000"/>
                </a:solidFill>
                <a:latin typeface="Calibri" panose="020F0502020204030204" pitchFamily="34" charset="0"/>
              </a:rPr>
              <a:t>cfs</a:t>
            </a:r>
            <a:r>
              <a:rPr lang="en-US" sz="2800" b="0" dirty="0">
                <a:solidFill>
                  <a:srgbClr val="000000"/>
                </a:solidFill>
                <a:latin typeface="Calibri" panose="020F0502020204030204" pitchFamily="34" charset="0"/>
              </a:rPr>
              <a:t> </a:t>
            </a:r>
          </a:p>
        </p:txBody>
      </p:sp>
      <p:sp>
        <p:nvSpPr>
          <p:cNvPr id="16" name="TextBox 15"/>
          <p:cNvSpPr txBox="1"/>
          <p:nvPr/>
        </p:nvSpPr>
        <p:spPr>
          <a:xfrm>
            <a:off x="3985182" y="3895689"/>
            <a:ext cx="578844" cy="292388"/>
          </a:xfrm>
          <a:prstGeom prst="rect">
            <a:avLst/>
          </a:prstGeom>
          <a:noFill/>
        </p:spPr>
        <p:txBody>
          <a:bodyPr wrap="square">
            <a:spAutoFit/>
          </a:bodyPr>
          <a:lstStyle/>
          <a:p>
            <a:pPr eaLnBrk="1" hangingPunct="1">
              <a:defRPr/>
            </a:pPr>
            <a:r>
              <a:rPr lang="en-US" sz="1300" b="0" dirty="0">
                <a:solidFill>
                  <a:srgbClr val="000000"/>
                </a:solidFill>
                <a:latin typeface="Calibri" panose="020F0502020204030204" pitchFamily="34" charset="0"/>
              </a:rPr>
              <a:t>2000</a:t>
            </a:r>
          </a:p>
        </p:txBody>
      </p:sp>
      <p:sp>
        <p:nvSpPr>
          <p:cNvPr id="18" name="TextBox 17"/>
          <p:cNvSpPr txBox="1"/>
          <p:nvPr/>
        </p:nvSpPr>
        <p:spPr>
          <a:xfrm>
            <a:off x="3985182" y="3590889"/>
            <a:ext cx="578844" cy="292388"/>
          </a:xfrm>
          <a:prstGeom prst="rect">
            <a:avLst/>
          </a:prstGeom>
          <a:noFill/>
        </p:spPr>
        <p:txBody>
          <a:bodyPr wrap="square">
            <a:spAutoFit/>
          </a:bodyPr>
          <a:lstStyle/>
          <a:p>
            <a:pPr eaLnBrk="1" hangingPunct="1">
              <a:defRPr/>
            </a:pPr>
            <a:r>
              <a:rPr lang="en-US" sz="1300" b="0" dirty="0">
                <a:solidFill>
                  <a:srgbClr val="000000"/>
                </a:solidFill>
                <a:latin typeface="Calibri" panose="020F0502020204030204" pitchFamily="34" charset="0"/>
              </a:rPr>
              <a:t>4000</a:t>
            </a:r>
          </a:p>
        </p:txBody>
      </p:sp>
      <p:sp>
        <p:nvSpPr>
          <p:cNvPr id="24" name="Rectangle 6"/>
          <p:cNvSpPr>
            <a:spLocks noGrp="1" noChangeArrowheads="1"/>
          </p:cNvSpPr>
          <p:nvPr>
            <p:ph type="title"/>
          </p:nvPr>
        </p:nvSpPr>
        <p:spPr>
          <a:xfrm>
            <a:off x="604562" y="304338"/>
            <a:ext cx="10523221" cy="1143000"/>
          </a:xfrm>
        </p:spPr>
        <p:txBody>
          <a:bodyPr/>
          <a:lstStyle/>
          <a:p>
            <a:pPr eaLnBrk="1" hangingPunct="1">
              <a:lnSpc>
                <a:spcPts val="3900"/>
              </a:lnSpc>
              <a:defRPr/>
            </a:pPr>
            <a:r>
              <a:rPr lang="en-US" sz="3600" dirty="0"/>
              <a:t>Order the data from low to high, and compute relative frequency of </a:t>
            </a:r>
            <a:r>
              <a:rPr lang="en-US" sz="3600" dirty="0" err="1"/>
              <a:t>exceedance</a:t>
            </a:r>
            <a:endParaRPr lang="en-US" sz="3600" dirty="0"/>
          </a:p>
        </p:txBody>
      </p:sp>
      <p:sp>
        <p:nvSpPr>
          <p:cNvPr id="23" name="Text Box 12"/>
          <p:cNvSpPr txBox="1">
            <a:spLocks noChangeArrowheads="1"/>
          </p:cNvSpPr>
          <p:nvPr/>
        </p:nvSpPr>
        <p:spPr bwMode="auto">
          <a:xfrm>
            <a:off x="4789560" y="2235919"/>
            <a:ext cx="3390900" cy="83099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tIns="9144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r" eaLnBrk="1" hangingPunct="1">
              <a:spcBef>
                <a:spcPct val="50000"/>
              </a:spcBef>
              <a:buFontTx/>
              <a:buNone/>
            </a:pPr>
            <a:r>
              <a:rPr lang="en-US" altLang="en-US" sz="2400" dirty="0">
                <a:solidFill>
                  <a:srgbClr val="008000"/>
                </a:solidFill>
                <a:latin typeface="Ink Free" panose="03080402000500000000" pitchFamily="66" charset="0"/>
              </a:rPr>
              <a:t>considering </a:t>
            </a:r>
            <a:r>
              <a:rPr lang="en-US" altLang="en-US" sz="2400" u="sng" dirty="0">
                <a:solidFill>
                  <a:srgbClr val="008000"/>
                </a:solidFill>
                <a:latin typeface="Ink Free" panose="03080402000500000000" pitchFamily="66" charset="0"/>
              </a:rPr>
              <a:t>all</a:t>
            </a:r>
            <a:r>
              <a:rPr lang="en-US" altLang="en-US" sz="2400" dirty="0">
                <a:solidFill>
                  <a:srgbClr val="008000"/>
                </a:solidFill>
                <a:latin typeface="Ink Free" panose="03080402000500000000" pitchFamily="66" charset="0"/>
              </a:rPr>
              <a:t> flows, not just annual extremes</a:t>
            </a:r>
          </a:p>
        </p:txBody>
      </p:sp>
      <p:sp>
        <p:nvSpPr>
          <p:cNvPr id="25" name="Text Box 12"/>
          <p:cNvSpPr txBox="1">
            <a:spLocks noChangeArrowheads="1"/>
          </p:cNvSpPr>
          <p:nvPr/>
        </p:nvSpPr>
        <p:spPr bwMode="auto">
          <a:xfrm>
            <a:off x="5838899" y="3074953"/>
            <a:ext cx="3995214" cy="36933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lgn="r" eaLnBrk="1" hangingPunct="1">
              <a:spcBef>
                <a:spcPct val="50000"/>
              </a:spcBef>
              <a:buFontTx/>
              <a:buNone/>
            </a:pPr>
            <a:r>
              <a:rPr lang="en-US" altLang="en-US" sz="2400" dirty="0">
                <a:solidFill>
                  <a:srgbClr val="FF0000"/>
                </a:solidFill>
                <a:latin typeface="Ink Free" panose="03080402000500000000" pitchFamily="66" charset="0"/>
              </a:rPr>
              <a:t>… but lost event DURATION</a:t>
            </a:r>
          </a:p>
        </p:txBody>
      </p:sp>
      <p:sp>
        <p:nvSpPr>
          <p:cNvPr id="26" name="Slide Number Placeholder 1">
            <a:extLst>
              <a:ext uri="{FF2B5EF4-FFF2-40B4-BE49-F238E27FC236}">
                <a16:creationId xmlns:a16="http://schemas.microsoft.com/office/drawing/2014/main" id="{05D28AF6-73BD-4B6A-B8B5-E658910D82B8}"/>
              </a:ext>
            </a:extLst>
          </p:cNvPr>
          <p:cNvSpPr txBox="1">
            <a:spLocks/>
          </p:cNvSpPr>
          <p:nvPr/>
        </p:nvSpPr>
        <p:spPr bwMode="auto">
          <a:xfrm>
            <a:off x="8866753"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63</a:t>
            </a:fld>
            <a:endParaRPr lang="en-US" altLang="en-US"/>
          </a:p>
        </p:txBody>
      </p:sp>
      <p:sp>
        <p:nvSpPr>
          <p:cNvPr id="4" name="Slide Number Placeholder 3">
            <a:extLst>
              <a:ext uri="{FF2B5EF4-FFF2-40B4-BE49-F238E27FC236}">
                <a16:creationId xmlns:a16="http://schemas.microsoft.com/office/drawing/2014/main" id="{CD7C9679-3776-4495-B0CE-D1B2D72B8FF0}"/>
              </a:ext>
            </a:extLst>
          </p:cNvPr>
          <p:cNvSpPr>
            <a:spLocks noGrp="1"/>
          </p:cNvSpPr>
          <p:nvPr>
            <p:ph type="sldNum" sz="quarter" idx="12"/>
          </p:nvPr>
        </p:nvSpPr>
        <p:spPr/>
        <p:txBody>
          <a:bodyPr/>
          <a:lstStyle/>
          <a:p>
            <a:pPr>
              <a:defRPr/>
            </a:pPr>
            <a:fld id="{C1002EF3-8E77-4287-9A63-C42289B4A40D}" type="slidenum">
              <a:rPr lang="en-US" altLang="en-US" smtClean="0"/>
              <a:pPr>
                <a:defRPr/>
              </a:pPr>
              <a:t>63</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3">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3">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33" grpId="0" uiExpand="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1320" y="1508965"/>
            <a:ext cx="7459663" cy="436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4756" name="Group 11"/>
          <p:cNvGrpSpPr>
            <a:grpSpLocks/>
          </p:cNvGrpSpPr>
          <p:nvPr/>
        </p:nvGrpSpPr>
        <p:grpSpPr bwMode="auto">
          <a:xfrm>
            <a:off x="4527007" y="4014040"/>
            <a:ext cx="6375400" cy="307975"/>
            <a:chOff x="1820333" y="4749756"/>
            <a:chExt cx="6375400" cy="307777"/>
          </a:xfrm>
        </p:grpSpPr>
        <p:cxnSp>
          <p:nvCxnSpPr>
            <p:cNvPr id="74773" name="Straight Connector 12"/>
            <p:cNvCxnSpPr>
              <a:cxnSpLocks noChangeShapeType="1"/>
            </p:cNvCxnSpPr>
            <p:nvPr/>
          </p:nvCxnSpPr>
          <p:spPr bwMode="auto">
            <a:xfrm>
              <a:off x="1820333" y="4766713"/>
              <a:ext cx="6375400" cy="0"/>
            </a:xfrm>
            <a:prstGeom prst="line">
              <a:avLst/>
            </a:prstGeom>
            <a:noFill/>
            <a:ln w="19050" algn="ctr">
              <a:solidFill>
                <a:srgbClr val="FF00FF"/>
              </a:solidFill>
              <a:round/>
              <a:headEnd/>
              <a:tailEnd/>
            </a:ln>
            <a:extLst>
              <a:ext uri="{909E8E84-426E-40DD-AFC4-6F175D3DCCD1}">
                <a14:hiddenFill xmlns:a14="http://schemas.microsoft.com/office/drawing/2010/main">
                  <a:noFill/>
                </a14:hiddenFill>
              </a:ext>
            </a:extLst>
          </p:spPr>
        </p:cxnSp>
        <p:sp>
          <p:nvSpPr>
            <p:cNvPr id="14" name="TextBox 13"/>
            <p:cNvSpPr txBox="1"/>
            <p:nvPr/>
          </p:nvSpPr>
          <p:spPr>
            <a:xfrm>
              <a:off x="5249333" y="4749756"/>
              <a:ext cx="922337" cy="307777"/>
            </a:xfrm>
            <a:prstGeom prst="rect">
              <a:avLst/>
            </a:prstGeom>
            <a:noFill/>
          </p:spPr>
          <p:txBody>
            <a:bodyPr>
              <a:spAutoFit/>
            </a:bodyPr>
            <a:lstStyle/>
            <a:p>
              <a:pPr eaLnBrk="1" hangingPunct="1">
                <a:defRPr/>
              </a:pPr>
              <a:r>
                <a:rPr lang="en-US" sz="1400" dirty="0">
                  <a:solidFill>
                    <a:srgbClr val="FF00FF"/>
                  </a:solidFill>
                  <a:latin typeface="Calibri" panose="020F0502020204030204" pitchFamily="34" charset="0"/>
                </a:rPr>
                <a:t>2000 </a:t>
              </a:r>
              <a:r>
                <a:rPr lang="en-US" sz="1400" dirty="0" err="1">
                  <a:solidFill>
                    <a:srgbClr val="FF00FF"/>
                  </a:solidFill>
                  <a:latin typeface="Calibri" panose="020F0502020204030204" pitchFamily="34" charset="0"/>
                </a:rPr>
                <a:t>cfs</a:t>
              </a:r>
              <a:endParaRPr lang="en-US" sz="1400" dirty="0">
                <a:solidFill>
                  <a:srgbClr val="FF00FF"/>
                </a:solidFill>
                <a:latin typeface="Calibri" panose="020F0502020204030204" pitchFamily="34" charset="0"/>
              </a:endParaRPr>
            </a:p>
          </p:txBody>
        </p:sp>
      </p:grpSp>
      <p:grpSp>
        <p:nvGrpSpPr>
          <p:cNvPr id="74757" name="Group 14"/>
          <p:cNvGrpSpPr>
            <a:grpSpLocks/>
          </p:cNvGrpSpPr>
          <p:nvPr/>
        </p:nvGrpSpPr>
        <p:grpSpPr bwMode="auto">
          <a:xfrm>
            <a:off x="4527007" y="3421903"/>
            <a:ext cx="6375400" cy="338137"/>
            <a:chOff x="1811866" y="3962375"/>
            <a:chExt cx="6375400" cy="338672"/>
          </a:xfrm>
        </p:grpSpPr>
        <p:cxnSp>
          <p:nvCxnSpPr>
            <p:cNvPr id="74771" name="Straight Connector 15"/>
            <p:cNvCxnSpPr>
              <a:cxnSpLocks noChangeShapeType="1"/>
            </p:cNvCxnSpPr>
            <p:nvPr/>
          </p:nvCxnSpPr>
          <p:spPr bwMode="auto">
            <a:xfrm>
              <a:off x="1811866" y="4301047"/>
              <a:ext cx="6375400" cy="0"/>
            </a:xfrm>
            <a:prstGeom prst="line">
              <a:avLst/>
            </a:prstGeom>
            <a:noFill/>
            <a:ln w="19050" algn="ctr">
              <a:solidFill>
                <a:srgbClr val="FF00FF"/>
              </a:solidFill>
              <a:round/>
              <a:headEnd/>
              <a:tailEnd/>
            </a:ln>
            <a:extLst>
              <a:ext uri="{909E8E84-426E-40DD-AFC4-6F175D3DCCD1}">
                <a14:hiddenFill xmlns:a14="http://schemas.microsoft.com/office/drawing/2010/main">
                  <a:noFill/>
                </a14:hiddenFill>
              </a:ext>
            </a:extLst>
          </p:spPr>
        </p:cxnSp>
        <p:sp>
          <p:nvSpPr>
            <p:cNvPr id="17" name="TextBox 16"/>
            <p:cNvSpPr txBox="1"/>
            <p:nvPr/>
          </p:nvSpPr>
          <p:spPr>
            <a:xfrm>
              <a:off x="2505603" y="3962375"/>
              <a:ext cx="923925" cy="308462"/>
            </a:xfrm>
            <a:prstGeom prst="rect">
              <a:avLst/>
            </a:prstGeom>
            <a:solidFill>
              <a:schemeClr val="tx1"/>
            </a:solidFill>
          </p:spPr>
          <p:txBody>
            <a:bodyPr>
              <a:spAutoFit/>
            </a:bodyPr>
            <a:lstStyle/>
            <a:p>
              <a:pPr eaLnBrk="1" hangingPunct="1">
                <a:defRPr/>
              </a:pPr>
              <a:r>
                <a:rPr lang="en-US" sz="1400" dirty="0">
                  <a:solidFill>
                    <a:srgbClr val="FF00FF"/>
                  </a:solidFill>
                  <a:latin typeface="Calibri" panose="020F0502020204030204" pitchFamily="34" charset="0"/>
                </a:rPr>
                <a:t>4,000 </a:t>
              </a:r>
              <a:r>
                <a:rPr lang="en-US" sz="1400" dirty="0" err="1">
                  <a:solidFill>
                    <a:srgbClr val="FF00FF"/>
                  </a:solidFill>
                  <a:latin typeface="Calibri" panose="020F0502020204030204" pitchFamily="34" charset="0"/>
                </a:rPr>
                <a:t>cfs</a:t>
              </a:r>
              <a:endParaRPr lang="en-US" sz="1400" dirty="0">
                <a:solidFill>
                  <a:srgbClr val="FF00FF"/>
                </a:solidFill>
                <a:latin typeface="Calibri" panose="020F0502020204030204" pitchFamily="34" charset="0"/>
              </a:endParaRPr>
            </a:p>
          </p:txBody>
        </p:sp>
      </p:grpSp>
      <p:cxnSp>
        <p:nvCxnSpPr>
          <p:cNvPr id="74758" name="Straight Arrow Connector 18"/>
          <p:cNvCxnSpPr>
            <a:cxnSpLocks noChangeShapeType="1"/>
          </p:cNvCxnSpPr>
          <p:nvPr/>
        </p:nvCxnSpPr>
        <p:spPr bwMode="auto">
          <a:xfrm>
            <a:off x="9462544" y="3777503"/>
            <a:ext cx="0" cy="1430337"/>
          </a:xfrm>
          <a:prstGeom prst="straightConnector1">
            <a:avLst/>
          </a:prstGeom>
          <a:noFill/>
          <a:ln w="19050" algn="ctr">
            <a:solidFill>
              <a:srgbClr val="FF00FF"/>
            </a:solidFill>
            <a:round/>
            <a:headEnd/>
            <a:tailEnd type="arrow" w="med" len="med"/>
          </a:ln>
          <a:extLst>
            <a:ext uri="{909E8E84-426E-40DD-AFC4-6F175D3DCCD1}">
              <a14:hiddenFill xmlns:a14="http://schemas.microsoft.com/office/drawing/2010/main">
                <a:noFill/>
              </a14:hiddenFill>
            </a:ext>
          </a:extLst>
        </p:spPr>
      </p:cxnSp>
      <p:cxnSp>
        <p:nvCxnSpPr>
          <p:cNvPr id="74759" name="Straight Arrow Connector 19"/>
          <p:cNvCxnSpPr>
            <a:cxnSpLocks noChangeShapeType="1"/>
          </p:cNvCxnSpPr>
          <p:nvPr/>
        </p:nvCxnSpPr>
        <p:spPr bwMode="auto">
          <a:xfrm>
            <a:off x="6355807" y="4039439"/>
            <a:ext cx="0" cy="1168400"/>
          </a:xfrm>
          <a:prstGeom prst="straightConnector1">
            <a:avLst/>
          </a:prstGeom>
          <a:noFill/>
          <a:ln w="19050" algn="ctr">
            <a:solidFill>
              <a:srgbClr val="FF00FF"/>
            </a:solidFill>
            <a:round/>
            <a:headEnd/>
            <a:tailEnd type="arrow" w="med" len="med"/>
          </a:ln>
          <a:extLst>
            <a:ext uri="{909E8E84-426E-40DD-AFC4-6F175D3DCCD1}">
              <a14:hiddenFill xmlns:a14="http://schemas.microsoft.com/office/drawing/2010/main">
                <a:noFill/>
              </a14:hiddenFill>
            </a:ext>
          </a:extLst>
        </p:spPr>
      </p:cxnSp>
      <p:sp>
        <p:nvSpPr>
          <p:cNvPr id="21" name="TextBox 20"/>
          <p:cNvSpPr txBox="1"/>
          <p:nvPr/>
        </p:nvSpPr>
        <p:spPr>
          <a:xfrm>
            <a:off x="9411743" y="5164978"/>
            <a:ext cx="557209" cy="307777"/>
          </a:xfrm>
          <a:prstGeom prst="rect">
            <a:avLst/>
          </a:prstGeom>
          <a:noFill/>
        </p:spPr>
        <p:txBody>
          <a:bodyPr wrap="square">
            <a:spAutoFit/>
          </a:bodyPr>
          <a:lstStyle/>
          <a:p>
            <a:pPr eaLnBrk="1" hangingPunct="1">
              <a:defRPr/>
            </a:pPr>
            <a:r>
              <a:rPr lang="en-US" sz="1400" dirty="0">
                <a:solidFill>
                  <a:srgbClr val="FF00FF"/>
                </a:solidFill>
                <a:latin typeface="Calibri" panose="020F0502020204030204" pitchFamily="34" charset="0"/>
              </a:rPr>
              <a:t>19%</a:t>
            </a:r>
          </a:p>
        </p:txBody>
      </p:sp>
      <p:sp>
        <p:nvSpPr>
          <p:cNvPr id="22" name="TextBox 21"/>
          <p:cNvSpPr txBox="1"/>
          <p:nvPr/>
        </p:nvSpPr>
        <p:spPr>
          <a:xfrm>
            <a:off x="6143082" y="5190378"/>
            <a:ext cx="660400" cy="307975"/>
          </a:xfrm>
          <a:prstGeom prst="rect">
            <a:avLst/>
          </a:prstGeom>
          <a:noFill/>
        </p:spPr>
        <p:txBody>
          <a:bodyPr>
            <a:spAutoFit/>
          </a:bodyPr>
          <a:lstStyle/>
          <a:p>
            <a:pPr eaLnBrk="1" hangingPunct="1">
              <a:defRPr/>
            </a:pPr>
            <a:r>
              <a:rPr lang="en-US" sz="1400" dirty="0">
                <a:solidFill>
                  <a:srgbClr val="FF00FF"/>
                </a:solidFill>
                <a:latin typeface="Calibri" panose="020F0502020204030204" pitchFamily="34" charset="0"/>
              </a:rPr>
              <a:t>70%</a:t>
            </a:r>
          </a:p>
        </p:txBody>
      </p:sp>
      <p:sp>
        <p:nvSpPr>
          <p:cNvPr id="32" name="Rectangle 5"/>
          <p:cNvSpPr>
            <a:spLocks noGrp="1" noChangeArrowheads="1"/>
          </p:cNvSpPr>
          <p:nvPr>
            <p:ph type="title"/>
          </p:nvPr>
        </p:nvSpPr>
        <p:spPr>
          <a:xfrm>
            <a:off x="581891" y="228600"/>
            <a:ext cx="9476509" cy="1143000"/>
          </a:xfrm>
        </p:spPr>
        <p:txBody>
          <a:bodyPr/>
          <a:lstStyle/>
          <a:p>
            <a:pPr eaLnBrk="1" hangingPunct="1">
              <a:defRPr/>
            </a:pPr>
            <a:r>
              <a:rPr lang="en-US" sz="3600" dirty="0"/>
              <a:t>Comparing Unregulated to Regulated</a:t>
            </a:r>
          </a:p>
        </p:txBody>
      </p:sp>
      <p:sp>
        <p:nvSpPr>
          <p:cNvPr id="33" name="Text Box 8"/>
          <p:cNvSpPr txBox="1">
            <a:spLocks noChangeArrowheads="1"/>
          </p:cNvSpPr>
          <p:nvPr/>
        </p:nvSpPr>
        <p:spPr bwMode="auto">
          <a:xfrm>
            <a:off x="677547" y="1653663"/>
            <a:ext cx="2698453" cy="3093154"/>
          </a:xfrm>
          <a:prstGeom prst="rect">
            <a:avLst/>
          </a:prstGeom>
          <a:noFill/>
          <a:ln w="9525">
            <a:noFill/>
            <a:miter lim="800000"/>
            <a:headEnd/>
            <a:tailEnd/>
          </a:ln>
          <a:effectLst/>
        </p:spPr>
        <p:txBody>
          <a:bodyPr wrap="square" lIns="0" tIns="0" rIns="0" bIns="0">
            <a:spAutoFit/>
          </a:bodyPr>
          <a:lstStyle/>
          <a:p>
            <a:pPr eaLnBrk="1" hangingPunct="1">
              <a:spcBef>
                <a:spcPct val="50000"/>
              </a:spcBef>
              <a:defRPr/>
            </a:pPr>
            <a:r>
              <a:rPr lang="en-US" sz="2800" b="0" dirty="0">
                <a:solidFill>
                  <a:srgbClr val="000000"/>
                </a:solidFill>
                <a:latin typeface="Calibri" panose="020F0502020204030204" pitchFamily="34" charset="0"/>
              </a:rPr>
              <a:t>Regulated flows are between  2000 and 4000 </a:t>
            </a:r>
            <a:r>
              <a:rPr lang="en-US" sz="2800" b="0" dirty="0" err="1">
                <a:solidFill>
                  <a:srgbClr val="000000"/>
                </a:solidFill>
                <a:latin typeface="Calibri" panose="020F0502020204030204" pitchFamily="34" charset="0"/>
              </a:rPr>
              <a:t>cfs</a:t>
            </a:r>
            <a:r>
              <a:rPr lang="en-US" sz="2800" b="0" dirty="0">
                <a:solidFill>
                  <a:srgbClr val="000000"/>
                </a:solidFill>
                <a:latin typeface="Calibri" panose="020F0502020204030204" pitchFamily="34" charset="0"/>
              </a:rPr>
              <a:t> 51% of the time, </a:t>
            </a:r>
          </a:p>
          <a:p>
            <a:pPr eaLnBrk="1" hangingPunct="1">
              <a:spcBef>
                <a:spcPts val="600"/>
              </a:spcBef>
              <a:defRPr/>
            </a:pPr>
            <a:r>
              <a:rPr lang="en-US" sz="2800" b="0" dirty="0">
                <a:solidFill>
                  <a:srgbClr val="000000"/>
                </a:solidFill>
                <a:latin typeface="Calibri" panose="020F0502020204030204" pitchFamily="34" charset="0"/>
              </a:rPr>
              <a:t>unregulated flows are in the range 14% of the time.</a:t>
            </a:r>
          </a:p>
        </p:txBody>
      </p:sp>
      <p:cxnSp>
        <p:nvCxnSpPr>
          <p:cNvPr id="18" name="Straight Arrow Connector 17"/>
          <p:cNvCxnSpPr>
            <a:cxnSpLocks noChangeShapeType="1"/>
          </p:cNvCxnSpPr>
          <p:nvPr/>
        </p:nvCxnSpPr>
        <p:spPr bwMode="auto">
          <a:xfrm>
            <a:off x="7938544" y="4031502"/>
            <a:ext cx="0" cy="1168400"/>
          </a:xfrm>
          <a:prstGeom prst="straightConnector1">
            <a:avLst/>
          </a:prstGeom>
          <a:noFill/>
          <a:ln w="19050" algn="ctr">
            <a:solidFill>
              <a:srgbClr val="A50021"/>
            </a:solidFill>
            <a:round/>
            <a:headEnd/>
            <a:tailEnd type="arrow" w="med" len="med"/>
          </a:ln>
          <a:extLst>
            <a:ext uri="{909E8E84-426E-40DD-AFC4-6F175D3DCCD1}">
              <a14:hiddenFill xmlns:a14="http://schemas.microsoft.com/office/drawing/2010/main">
                <a:noFill/>
              </a14:hiddenFill>
            </a:ext>
          </a:extLst>
        </p:spPr>
      </p:cxnSp>
      <p:sp>
        <p:nvSpPr>
          <p:cNvPr id="23" name="TextBox 22"/>
          <p:cNvSpPr txBox="1"/>
          <p:nvPr/>
        </p:nvSpPr>
        <p:spPr>
          <a:xfrm>
            <a:off x="7725819" y="5182440"/>
            <a:ext cx="660400" cy="307975"/>
          </a:xfrm>
          <a:prstGeom prst="rect">
            <a:avLst/>
          </a:prstGeom>
          <a:noFill/>
        </p:spPr>
        <p:txBody>
          <a:bodyPr>
            <a:spAutoFit/>
          </a:bodyPr>
          <a:lstStyle/>
          <a:p>
            <a:pPr eaLnBrk="1" hangingPunct="1">
              <a:defRPr/>
            </a:pPr>
            <a:r>
              <a:rPr lang="en-US" sz="1400" dirty="0">
                <a:solidFill>
                  <a:srgbClr val="A50021"/>
                </a:solidFill>
                <a:latin typeface="Calibri" panose="020F0502020204030204" pitchFamily="34" charset="0"/>
              </a:rPr>
              <a:t>44%</a:t>
            </a:r>
          </a:p>
        </p:txBody>
      </p:sp>
      <p:cxnSp>
        <p:nvCxnSpPr>
          <p:cNvPr id="24" name="Straight Arrow Connector 23"/>
          <p:cNvCxnSpPr>
            <a:cxnSpLocks noChangeShapeType="1"/>
          </p:cNvCxnSpPr>
          <p:nvPr/>
        </p:nvCxnSpPr>
        <p:spPr bwMode="auto">
          <a:xfrm>
            <a:off x="8776744" y="3767977"/>
            <a:ext cx="0" cy="1447800"/>
          </a:xfrm>
          <a:prstGeom prst="straightConnector1">
            <a:avLst/>
          </a:prstGeom>
          <a:noFill/>
          <a:ln w="19050" algn="ctr">
            <a:solidFill>
              <a:srgbClr val="A50021"/>
            </a:solidFill>
            <a:round/>
            <a:headEnd/>
            <a:tailEnd type="arrow" w="med" len="med"/>
          </a:ln>
          <a:extLst>
            <a:ext uri="{909E8E84-426E-40DD-AFC4-6F175D3DCCD1}">
              <a14:hiddenFill xmlns:a14="http://schemas.microsoft.com/office/drawing/2010/main">
                <a:noFill/>
              </a14:hiddenFill>
            </a:ext>
          </a:extLst>
        </p:spPr>
      </p:cxnSp>
      <p:sp>
        <p:nvSpPr>
          <p:cNvPr id="25" name="TextBox 24"/>
          <p:cNvSpPr txBox="1"/>
          <p:nvPr/>
        </p:nvSpPr>
        <p:spPr>
          <a:xfrm>
            <a:off x="8564019" y="5182440"/>
            <a:ext cx="660400" cy="307975"/>
          </a:xfrm>
          <a:prstGeom prst="rect">
            <a:avLst/>
          </a:prstGeom>
          <a:noFill/>
        </p:spPr>
        <p:txBody>
          <a:bodyPr>
            <a:spAutoFit/>
          </a:bodyPr>
          <a:lstStyle/>
          <a:p>
            <a:pPr eaLnBrk="1" hangingPunct="1">
              <a:defRPr/>
            </a:pPr>
            <a:r>
              <a:rPr lang="en-US" sz="1400" dirty="0">
                <a:solidFill>
                  <a:srgbClr val="A50021"/>
                </a:solidFill>
                <a:latin typeface="Calibri" panose="020F0502020204030204" pitchFamily="34" charset="0"/>
              </a:rPr>
              <a:t>30%</a:t>
            </a:r>
          </a:p>
        </p:txBody>
      </p:sp>
      <p:sp>
        <p:nvSpPr>
          <p:cNvPr id="28" name="TextBox 27"/>
          <p:cNvSpPr txBox="1"/>
          <p:nvPr/>
        </p:nvSpPr>
        <p:spPr>
          <a:xfrm>
            <a:off x="5096758" y="1685178"/>
            <a:ext cx="4416586" cy="415498"/>
          </a:xfrm>
          <a:prstGeom prst="rect">
            <a:avLst/>
          </a:prstGeom>
          <a:solidFill>
            <a:schemeClr val="tx1"/>
          </a:solidFill>
        </p:spPr>
        <p:txBody>
          <a:bodyPr wrap="square">
            <a:spAutoFit/>
          </a:bodyPr>
          <a:lstStyle/>
          <a:p>
            <a:pPr eaLnBrk="1" hangingPunct="1">
              <a:defRPr/>
            </a:pPr>
            <a:r>
              <a:rPr lang="en-US" dirty="0">
                <a:solidFill>
                  <a:srgbClr val="000000"/>
                </a:solidFill>
                <a:latin typeface="Calibri" panose="020F0502020204030204" pitchFamily="34" charset="0"/>
              </a:rPr>
              <a:t>American River flows, </a:t>
            </a:r>
            <a:r>
              <a:rPr lang="en-US" dirty="0" err="1">
                <a:solidFill>
                  <a:srgbClr val="000000"/>
                </a:solidFill>
                <a:latin typeface="Calibri" panose="020F0502020204030204" pitchFamily="34" charset="0"/>
              </a:rPr>
              <a:t>unreg</a:t>
            </a:r>
            <a:r>
              <a:rPr lang="en-US" dirty="0">
                <a:solidFill>
                  <a:srgbClr val="000000"/>
                </a:solidFill>
                <a:latin typeface="Calibri" panose="020F0502020204030204" pitchFamily="34" charset="0"/>
              </a:rPr>
              <a:t> and </a:t>
            </a:r>
            <a:r>
              <a:rPr lang="en-US" dirty="0" err="1">
                <a:solidFill>
                  <a:srgbClr val="000000"/>
                </a:solidFill>
                <a:latin typeface="Calibri" panose="020F0502020204030204" pitchFamily="34" charset="0"/>
              </a:rPr>
              <a:t>reg</a:t>
            </a:r>
            <a:endParaRPr lang="en-US" dirty="0">
              <a:solidFill>
                <a:srgbClr val="000000"/>
              </a:solidFill>
              <a:latin typeface="Calibri" panose="020F0502020204030204" pitchFamily="34" charset="0"/>
            </a:endParaRPr>
          </a:p>
        </p:txBody>
      </p:sp>
      <p:sp>
        <p:nvSpPr>
          <p:cNvPr id="26" name="TextBox 25"/>
          <p:cNvSpPr txBox="1"/>
          <p:nvPr/>
        </p:nvSpPr>
        <p:spPr>
          <a:xfrm>
            <a:off x="3973035" y="3890214"/>
            <a:ext cx="554037" cy="292388"/>
          </a:xfrm>
          <a:prstGeom prst="rect">
            <a:avLst/>
          </a:prstGeom>
          <a:noFill/>
        </p:spPr>
        <p:txBody>
          <a:bodyPr wrap="square">
            <a:spAutoFit/>
          </a:bodyPr>
          <a:lstStyle/>
          <a:p>
            <a:pPr eaLnBrk="1" hangingPunct="1">
              <a:defRPr/>
            </a:pPr>
            <a:r>
              <a:rPr lang="en-US" sz="1300" b="0" dirty="0">
                <a:solidFill>
                  <a:srgbClr val="000000"/>
                </a:solidFill>
                <a:latin typeface="Calibri" panose="020F0502020204030204" pitchFamily="34" charset="0"/>
              </a:rPr>
              <a:t>2000</a:t>
            </a:r>
          </a:p>
        </p:txBody>
      </p:sp>
      <p:sp>
        <p:nvSpPr>
          <p:cNvPr id="27" name="TextBox 26"/>
          <p:cNvSpPr txBox="1"/>
          <p:nvPr/>
        </p:nvSpPr>
        <p:spPr>
          <a:xfrm>
            <a:off x="3973035" y="3585414"/>
            <a:ext cx="554037" cy="292388"/>
          </a:xfrm>
          <a:prstGeom prst="rect">
            <a:avLst/>
          </a:prstGeom>
          <a:noFill/>
        </p:spPr>
        <p:txBody>
          <a:bodyPr wrap="square">
            <a:spAutoFit/>
          </a:bodyPr>
          <a:lstStyle/>
          <a:p>
            <a:pPr eaLnBrk="1" hangingPunct="1">
              <a:defRPr/>
            </a:pPr>
            <a:r>
              <a:rPr lang="en-US" sz="1300" b="0" dirty="0">
                <a:solidFill>
                  <a:srgbClr val="000000"/>
                </a:solidFill>
                <a:latin typeface="Calibri" panose="020F0502020204030204" pitchFamily="34" charset="0"/>
              </a:rPr>
              <a:t>4000</a:t>
            </a:r>
          </a:p>
        </p:txBody>
      </p:sp>
      <p:sp>
        <p:nvSpPr>
          <p:cNvPr id="29" name="Slide Number Placeholder 1">
            <a:extLst>
              <a:ext uri="{FF2B5EF4-FFF2-40B4-BE49-F238E27FC236}">
                <a16:creationId xmlns:a16="http://schemas.microsoft.com/office/drawing/2014/main" id="{7C6168D3-F62A-4DC1-A0EF-CD62186333B5}"/>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64</a:t>
            </a:fld>
            <a:endParaRPr lang="en-US" altLang="en-US"/>
          </a:p>
        </p:txBody>
      </p:sp>
      <p:sp>
        <p:nvSpPr>
          <p:cNvPr id="2" name="Slide Number Placeholder 1">
            <a:extLst>
              <a:ext uri="{FF2B5EF4-FFF2-40B4-BE49-F238E27FC236}">
                <a16:creationId xmlns:a16="http://schemas.microsoft.com/office/drawing/2014/main" id="{42A3326B-616F-43F0-96BB-BC5739470D39}"/>
              </a:ext>
            </a:extLst>
          </p:cNvPr>
          <p:cNvSpPr>
            <a:spLocks noGrp="1"/>
          </p:cNvSpPr>
          <p:nvPr>
            <p:ph type="sldNum" sz="quarter" idx="12"/>
          </p:nvPr>
        </p:nvSpPr>
        <p:spPr/>
        <p:txBody>
          <a:bodyPr/>
          <a:lstStyle/>
          <a:p>
            <a:pPr>
              <a:defRPr/>
            </a:pPr>
            <a:fld id="{C1002EF3-8E77-4287-9A63-C42289B4A40D}" type="slidenum">
              <a:rPr lang="en-US" altLang="en-US" smtClean="0"/>
              <a:pPr>
                <a:defRPr/>
              </a:pPr>
              <a:t>64</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uiExpand="1" build="p"/>
      <p:bldP spid="23" grpId="0"/>
      <p:bldP spid="2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74A981BF-B93C-4950-BA6E-1CCC2CCB5C71}" type="slidenum">
              <a:rPr lang="en-US" altLang="en-US" sz="1400">
                <a:latin typeface="Times New Roman" panose="02020603050405020304" pitchFamily="18" charset="0"/>
              </a:rPr>
              <a:pPr>
                <a:spcBef>
                  <a:spcPct val="0"/>
                </a:spcBef>
                <a:buFontTx/>
                <a:buNone/>
              </a:pPr>
              <a:t>65</a:t>
            </a:fld>
            <a:endParaRPr lang="en-US" altLang="en-US" sz="1400">
              <a:latin typeface="Times New Roman" panose="02020603050405020304" pitchFamily="18" charset="0"/>
            </a:endParaRPr>
          </a:p>
        </p:txBody>
      </p:sp>
      <p:sp>
        <p:nvSpPr>
          <p:cNvPr id="25602" name="Rectangle 1026"/>
          <p:cNvSpPr>
            <a:spLocks noGrp="1" noChangeArrowheads="1"/>
          </p:cNvSpPr>
          <p:nvPr>
            <p:ph type="title"/>
          </p:nvPr>
        </p:nvSpPr>
        <p:spPr>
          <a:xfrm>
            <a:off x="770400" y="361950"/>
            <a:ext cx="10507200" cy="1143000"/>
          </a:xfrm>
        </p:spPr>
        <p:txBody>
          <a:bodyPr/>
          <a:lstStyle/>
          <a:p>
            <a:pPr eaLnBrk="1" hangingPunct="1">
              <a:defRPr/>
            </a:pPr>
            <a:r>
              <a:rPr lang="en-US" sz="4000" dirty="0"/>
              <a:t>Flow Duration Analysis Cautions</a:t>
            </a:r>
          </a:p>
        </p:txBody>
      </p:sp>
      <p:sp>
        <p:nvSpPr>
          <p:cNvPr id="25603" name="Rectangle 1027"/>
          <p:cNvSpPr>
            <a:spLocks noGrp="1" noChangeArrowheads="1"/>
          </p:cNvSpPr>
          <p:nvPr>
            <p:ph type="body" idx="1"/>
          </p:nvPr>
        </p:nvSpPr>
        <p:spPr>
          <a:xfrm>
            <a:off x="1069383" y="1657350"/>
            <a:ext cx="10050651" cy="4438650"/>
          </a:xfrm>
        </p:spPr>
        <p:txBody>
          <a:bodyPr/>
          <a:lstStyle/>
          <a:p>
            <a:pPr eaLnBrk="1" hangingPunct="1">
              <a:spcBef>
                <a:spcPct val="50000"/>
              </a:spcBef>
              <a:defRPr/>
            </a:pPr>
            <a:r>
              <a:rPr lang="en-US" dirty="0"/>
              <a:t>Data points are </a:t>
            </a:r>
            <a:r>
              <a:rPr lang="en-US" u="sng" dirty="0"/>
              <a:t>not independent</a:t>
            </a:r>
            <a:r>
              <a:rPr lang="en-US" dirty="0"/>
              <a:t>, so frequency does not approximate probability in the </a:t>
            </a:r>
            <a:r>
              <a:rPr lang="en-US" u="sng" dirty="0"/>
              <a:t>near term</a:t>
            </a:r>
          </a:p>
          <a:p>
            <a:pPr lvl="1" eaLnBrk="1" hangingPunct="1">
              <a:spcBef>
                <a:spcPts val="600"/>
              </a:spcBef>
              <a:defRPr/>
            </a:pPr>
            <a:r>
              <a:rPr lang="en-US" dirty="0"/>
              <a:t>Only approximates probability in future</a:t>
            </a:r>
          </a:p>
          <a:p>
            <a:pPr lvl="1" eaLnBrk="1" hangingPunct="1">
              <a:spcBef>
                <a:spcPts val="600"/>
              </a:spcBef>
              <a:defRPr/>
            </a:pPr>
            <a:r>
              <a:rPr lang="en-US" dirty="0"/>
              <a:t>An estimate of </a:t>
            </a:r>
            <a:r>
              <a:rPr lang="en-US" u="sng" dirty="0"/>
              <a:t>daily probability</a:t>
            </a:r>
            <a:r>
              <a:rPr lang="en-US" dirty="0"/>
              <a:t>, not annual</a:t>
            </a:r>
          </a:p>
          <a:p>
            <a:pPr eaLnBrk="1" hangingPunct="1">
              <a:spcBef>
                <a:spcPts val="2400"/>
              </a:spcBef>
              <a:defRPr/>
            </a:pPr>
            <a:r>
              <a:rPr lang="en-US" dirty="0"/>
              <a:t>Analytical distributions do not fit data</a:t>
            </a:r>
            <a:endParaRPr lang="en-US" sz="2400" b="1" dirty="0">
              <a:solidFill>
                <a:srgbClr val="FF9966"/>
              </a:solidFill>
              <a:latin typeface="Ink Free" panose="03080402000500000000" pitchFamily="66" charset="0"/>
            </a:endParaRPr>
          </a:p>
          <a:p>
            <a:pPr eaLnBrk="1" hangingPunct="1">
              <a:spcBef>
                <a:spcPts val="1800"/>
              </a:spcBef>
              <a:defRPr/>
            </a:pPr>
            <a:r>
              <a:rPr lang="en-US" dirty="0"/>
              <a:t>Need sufficient record length to estimate distribution tails</a:t>
            </a:r>
          </a:p>
        </p:txBody>
      </p:sp>
      <p:sp>
        <p:nvSpPr>
          <p:cNvPr id="6" name="Slide Number Placeholder 1">
            <a:extLst>
              <a:ext uri="{FF2B5EF4-FFF2-40B4-BE49-F238E27FC236}">
                <a16:creationId xmlns:a16="http://schemas.microsoft.com/office/drawing/2014/main" id="{CBE840FE-C445-4625-93DB-5A6ADC5DC3E3}"/>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65</a:t>
            </a:fld>
            <a:endParaRPr lang="en-US" alt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0F1165B1-4CA4-4602-B222-7F6BEA8CE3CC}" type="slidenum">
              <a:rPr lang="en-US" altLang="en-US" sz="1400">
                <a:latin typeface="Times New Roman" panose="02020603050405020304" pitchFamily="18" charset="0"/>
              </a:rPr>
              <a:pPr>
                <a:spcBef>
                  <a:spcPct val="0"/>
                </a:spcBef>
                <a:buFontTx/>
                <a:buNone/>
              </a:pPr>
              <a:t>66</a:t>
            </a:fld>
            <a:endParaRPr lang="en-US" altLang="en-US" sz="1400">
              <a:latin typeface="Times New Roman" panose="02020603050405020304" pitchFamily="18" charset="0"/>
            </a:endParaRPr>
          </a:p>
        </p:txBody>
      </p:sp>
      <p:sp>
        <p:nvSpPr>
          <p:cNvPr id="75778" name="Rectangle 2"/>
          <p:cNvSpPr>
            <a:spLocks noGrp="1" noChangeArrowheads="1"/>
          </p:cNvSpPr>
          <p:nvPr>
            <p:ph type="title"/>
          </p:nvPr>
        </p:nvSpPr>
        <p:spPr/>
        <p:txBody>
          <a:bodyPr/>
          <a:lstStyle/>
          <a:p>
            <a:pPr eaLnBrk="1" hangingPunct="1">
              <a:defRPr/>
            </a:pPr>
            <a:r>
              <a:rPr lang="en-US" dirty="0"/>
              <a:t>Topics</a:t>
            </a:r>
          </a:p>
        </p:txBody>
      </p:sp>
      <p:sp>
        <p:nvSpPr>
          <p:cNvPr id="75779" name="Rectangle 3"/>
          <p:cNvSpPr>
            <a:spLocks noGrp="1" noChangeArrowheads="1"/>
          </p:cNvSpPr>
          <p:nvPr>
            <p:ph type="body" idx="1"/>
          </p:nvPr>
        </p:nvSpPr>
        <p:spPr>
          <a:xfrm>
            <a:off x="1061634" y="1771336"/>
            <a:ext cx="10058400" cy="4154802"/>
          </a:xfrm>
        </p:spPr>
        <p:txBody>
          <a:bodyPr/>
          <a:lstStyle/>
          <a:p>
            <a:pPr eaLnBrk="1" hangingPunct="1">
              <a:spcBef>
                <a:spcPct val="40000"/>
              </a:spcBef>
              <a:defRPr/>
            </a:pPr>
            <a:r>
              <a:rPr lang="en-US" dirty="0"/>
              <a:t>Annual Extremes</a:t>
            </a:r>
          </a:p>
          <a:p>
            <a:pPr lvl="1" eaLnBrk="1" hangingPunct="1">
              <a:spcBef>
                <a:spcPts val="600"/>
              </a:spcBef>
              <a:defRPr/>
            </a:pPr>
            <a:r>
              <a:rPr lang="en-US" sz="2600" dirty="0"/>
              <a:t>annual maximums or minimums </a:t>
            </a:r>
          </a:p>
          <a:p>
            <a:pPr lvl="1" eaLnBrk="1" hangingPunct="1">
              <a:spcBef>
                <a:spcPts val="600"/>
              </a:spcBef>
              <a:defRPr/>
            </a:pPr>
            <a:r>
              <a:rPr lang="en-US" sz="2600" dirty="0" err="1"/>
              <a:t>UNregulated</a:t>
            </a:r>
            <a:r>
              <a:rPr lang="en-US" sz="2600" dirty="0"/>
              <a:t>, or regulated </a:t>
            </a:r>
          </a:p>
          <a:p>
            <a:pPr lvl="1" eaLnBrk="1" hangingPunct="1">
              <a:spcBef>
                <a:spcPts val="600"/>
              </a:spcBef>
              <a:defRPr/>
            </a:pPr>
            <a:r>
              <a:rPr lang="en-US" sz="2600" dirty="0"/>
              <a:t>instantaneous flows or </a:t>
            </a:r>
            <a:r>
              <a:rPr lang="en-US" sz="2600" dirty="0">
                <a:solidFill>
                  <a:srgbClr val="000000"/>
                </a:solidFill>
              </a:rPr>
              <a:t>longer duration avg flow/volume</a:t>
            </a:r>
          </a:p>
          <a:p>
            <a:pPr eaLnBrk="1" hangingPunct="1">
              <a:spcBef>
                <a:spcPct val="40000"/>
              </a:spcBef>
              <a:defRPr/>
            </a:pPr>
            <a:r>
              <a:rPr lang="en-US" dirty="0">
                <a:solidFill>
                  <a:srgbClr val="000000"/>
                </a:solidFill>
              </a:rPr>
              <a:t>Partial Duration (peaks over threshold, POT)</a:t>
            </a:r>
          </a:p>
          <a:p>
            <a:pPr lvl="1" eaLnBrk="1" hangingPunct="1">
              <a:spcBef>
                <a:spcPts val="600"/>
              </a:spcBef>
              <a:defRPr/>
            </a:pPr>
            <a:r>
              <a:rPr lang="en-US" sz="2600" dirty="0">
                <a:solidFill>
                  <a:srgbClr val="000000"/>
                </a:solidFill>
              </a:rPr>
              <a:t>graphical (non-analytical)</a:t>
            </a:r>
            <a:endParaRPr lang="en-US" dirty="0">
              <a:solidFill>
                <a:srgbClr val="000000"/>
              </a:solidFill>
            </a:endParaRPr>
          </a:p>
          <a:p>
            <a:pPr eaLnBrk="1" hangingPunct="1">
              <a:spcBef>
                <a:spcPct val="40000"/>
              </a:spcBef>
              <a:defRPr/>
            </a:pPr>
            <a:r>
              <a:rPr lang="en-US" dirty="0">
                <a:solidFill>
                  <a:srgbClr val="000000"/>
                </a:solidFill>
              </a:rPr>
              <a:t>Daily flows or stages</a:t>
            </a:r>
          </a:p>
          <a:p>
            <a:pPr lvl="1" eaLnBrk="1" hangingPunct="1">
              <a:spcBef>
                <a:spcPts val="600"/>
              </a:spcBef>
              <a:defRPr/>
            </a:pPr>
            <a:r>
              <a:rPr lang="en-US" sz="2600" dirty="0">
                <a:solidFill>
                  <a:srgbClr val="000000"/>
                </a:solidFill>
              </a:rPr>
              <a:t>Duration Curves</a:t>
            </a:r>
          </a:p>
          <a:p>
            <a:pPr lvl="1" eaLnBrk="1" hangingPunct="1">
              <a:spcBef>
                <a:spcPts val="600"/>
              </a:spcBef>
              <a:defRPr/>
            </a:pPr>
            <a:r>
              <a:rPr lang="en-US" sz="2600" dirty="0">
                <a:solidFill>
                  <a:srgbClr val="C00000"/>
                </a:solidFill>
              </a:rPr>
              <a:t>Summary Hydrographs</a:t>
            </a:r>
          </a:p>
        </p:txBody>
      </p:sp>
      <p:sp>
        <p:nvSpPr>
          <p:cNvPr id="14" name="Slide Number Placeholder 1">
            <a:extLst>
              <a:ext uri="{FF2B5EF4-FFF2-40B4-BE49-F238E27FC236}">
                <a16:creationId xmlns:a16="http://schemas.microsoft.com/office/drawing/2014/main" id="{BBE406EE-6620-41F7-9C1A-6C1D0FFBCFB1}"/>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66</a:t>
            </a:fld>
            <a:endParaRPr lang="en-US" altLang="en-US"/>
          </a:p>
        </p:txBody>
      </p:sp>
      <p:sp>
        <p:nvSpPr>
          <p:cNvPr id="16" name="Text Box 87">
            <a:extLst>
              <a:ext uri="{FF2B5EF4-FFF2-40B4-BE49-F238E27FC236}">
                <a16:creationId xmlns:a16="http://schemas.microsoft.com/office/drawing/2014/main" id="{2D3BD281-E437-478A-A696-52E9A77C55A7}"/>
              </a:ext>
            </a:extLst>
          </p:cNvPr>
          <p:cNvSpPr txBox="1">
            <a:spLocks noChangeArrowheads="1"/>
          </p:cNvSpPr>
          <p:nvPr/>
        </p:nvSpPr>
        <p:spPr bwMode="auto">
          <a:xfrm>
            <a:off x="9076403" y="408063"/>
            <a:ext cx="1851560"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Assumption</a:t>
            </a:r>
          </a:p>
        </p:txBody>
      </p:sp>
      <p:cxnSp>
        <p:nvCxnSpPr>
          <p:cNvPr id="17" name="Straight Arrow Connector 16">
            <a:extLst>
              <a:ext uri="{FF2B5EF4-FFF2-40B4-BE49-F238E27FC236}">
                <a16:creationId xmlns:a16="http://schemas.microsoft.com/office/drawing/2014/main" id="{1815AD4B-AA6E-4E3E-AC81-5F19BCB17E87}"/>
              </a:ext>
            </a:extLst>
          </p:cNvPr>
          <p:cNvCxnSpPr>
            <a:cxnSpLocks/>
            <a:stCxn id="16" idx="2"/>
          </p:cNvCxnSpPr>
          <p:nvPr/>
        </p:nvCxnSpPr>
        <p:spPr bwMode="auto">
          <a:xfrm>
            <a:off x="10002183" y="808173"/>
            <a:ext cx="0" cy="963163"/>
          </a:xfrm>
          <a:prstGeom prst="straightConnector1">
            <a:avLst/>
          </a:prstGeom>
          <a:noFill/>
          <a:ln w="19050" cap="flat" cmpd="sng" algn="ctr">
            <a:solidFill>
              <a:srgbClr val="0070C0"/>
            </a:solidFill>
            <a:prstDash val="solid"/>
            <a:round/>
            <a:headEnd type="none" w="med" len="med"/>
            <a:tailEnd type="arrow" w="lg" len="lg"/>
          </a:ln>
          <a:effectLst/>
        </p:spPr>
      </p:cxnSp>
      <p:sp>
        <p:nvSpPr>
          <p:cNvPr id="2" name="Text Box 87">
            <a:extLst>
              <a:ext uri="{FF2B5EF4-FFF2-40B4-BE49-F238E27FC236}">
                <a16:creationId xmlns:a16="http://schemas.microsoft.com/office/drawing/2014/main" id="{ECB71F1C-377C-8B68-189C-99BF3F85D37E}"/>
              </a:ext>
            </a:extLst>
          </p:cNvPr>
          <p:cNvSpPr txBox="1">
            <a:spLocks noChangeArrowheads="1"/>
          </p:cNvSpPr>
          <p:nvPr/>
        </p:nvSpPr>
        <p:spPr bwMode="auto">
          <a:xfrm>
            <a:off x="6588809" y="5406574"/>
            <a:ext cx="4279253"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No independence - persistence</a:t>
            </a:r>
          </a:p>
        </p:txBody>
      </p:sp>
      <p:sp>
        <p:nvSpPr>
          <p:cNvPr id="3" name="Text Box 87">
            <a:extLst>
              <a:ext uri="{FF2B5EF4-FFF2-40B4-BE49-F238E27FC236}">
                <a16:creationId xmlns:a16="http://schemas.microsoft.com/office/drawing/2014/main" id="{6D77BD56-B21F-2B12-2E6F-EE5C5FE7750A}"/>
              </a:ext>
            </a:extLst>
          </p:cNvPr>
          <p:cNvSpPr txBox="1">
            <a:spLocks noChangeArrowheads="1"/>
          </p:cNvSpPr>
          <p:nvPr/>
        </p:nvSpPr>
        <p:spPr bwMode="auto">
          <a:xfrm>
            <a:off x="9075496" y="4341437"/>
            <a:ext cx="1792566"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independence</a:t>
            </a:r>
          </a:p>
        </p:txBody>
      </p:sp>
      <p:sp>
        <p:nvSpPr>
          <p:cNvPr id="4" name="Text Box 87">
            <a:extLst>
              <a:ext uri="{FF2B5EF4-FFF2-40B4-BE49-F238E27FC236}">
                <a16:creationId xmlns:a16="http://schemas.microsoft.com/office/drawing/2014/main" id="{912C7782-CB7C-2395-9460-F10CD75BA183}"/>
              </a:ext>
            </a:extLst>
          </p:cNvPr>
          <p:cNvSpPr txBox="1">
            <a:spLocks noChangeArrowheads="1"/>
          </p:cNvSpPr>
          <p:nvPr/>
        </p:nvSpPr>
        <p:spPr bwMode="auto">
          <a:xfrm>
            <a:off x="9016502" y="2669261"/>
            <a:ext cx="1851560"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independence</a:t>
            </a:r>
          </a:p>
        </p:txBody>
      </p:sp>
    </p:spTree>
    <p:extLst>
      <p:ext uri="{BB962C8B-B14F-4D97-AF65-F5344CB8AC3E}">
        <p14:creationId xmlns:p14="http://schemas.microsoft.com/office/powerpoint/2010/main" val="178626537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ChangeAspect="1"/>
          </p:cNvPicPr>
          <p:nvPr/>
        </p:nvPicPr>
        <p:blipFill>
          <a:blip r:embed="rId3">
            <a:extLst>
              <a:ext uri="{28A0092B-C50C-407E-A947-70E740481C1C}">
                <a14:useLocalDpi xmlns:a14="http://schemas.microsoft.com/office/drawing/2010/main" val="0"/>
              </a:ext>
            </a:extLst>
          </a:blip>
          <a:srcRect l="7568" t="12840" r="3838" b="2393"/>
          <a:stretch>
            <a:fillRect/>
          </a:stretch>
        </p:blipFill>
        <p:spPr bwMode="auto">
          <a:xfrm>
            <a:off x="1651000" y="2684464"/>
            <a:ext cx="4343400" cy="333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pPr>
              <a:defRPr/>
            </a:pPr>
            <a:r>
              <a:rPr lang="en-US" dirty="0"/>
              <a:t>Summary “Hydrographs”</a:t>
            </a:r>
          </a:p>
        </p:txBody>
      </p:sp>
      <p:sp>
        <p:nvSpPr>
          <p:cNvPr id="77828" name="Slide Number Placeholder 3"/>
          <p:cNvSpPr>
            <a:spLocks noGrp="1"/>
          </p:cNvSpPr>
          <p:nvPr>
            <p:ph type="sldNum" sz="quarter" idx="12"/>
          </p:nvPr>
        </p:nvSpPr>
        <p:spPr>
          <a:xfrm>
            <a:off x="7983538" y="6316663"/>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B6C3C353-1877-4759-9C7D-E432DEF20008}" type="slidenum">
              <a:rPr lang="en-US" altLang="en-US" sz="1400">
                <a:latin typeface="Times New Roman" panose="02020603050405020304" pitchFamily="18" charset="0"/>
              </a:rPr>
              <a:pPr>
                <a:spcBef>
                  <a:spcPct val="0"/>
                </a:spcBef>
                <a:buFontTx/>
                <a:buNone/>
              </a:pPr>
              <a:t>67</a:t>
            </a:fld>
            <a:endParaRPr lang="en-US" altLang="en-US" sz="1400">
              <a:latin typeface="Times New Roman" panose="02020603050405020304" pitchFamily="18" charset="0"/>
            </a:endParaRPr>
          </a:p>
        </p:txBody>
      </p:sp>
      <p:sp>
        <p:nvSpPr>
          <p:cNvPr id="34" name="TextBox 33"/>
          <p:cNvSpPr txBox="1"/>
          <p:nvPr/>
        </p:nvSpPr>
        <p:spPr>
          <a:xfrm>
            <a:off x="3331024" y="1434944"/>
            <a:ext cx="5442309" cy="523220"/>
          </a:xfrm>
          <a:prstGeom prst="rect">
            <a:avLst/>
          </a:prstGeom>
          <a:noFill/>
        </p:spPr>
        <p:txBody>
          <a:bodyPr wrap="square">
            <a:spAutoFit/>
          </a:bodyPr>
          <a:lstStyle/>
          <a:p>
            <a:pPr eaLnBrk="1" hangingPunct="1">
              <a:defRPr/>
            </a:pPr>
            <a:r>
              <a:rPr lang="en-US" sz="2800" b="0" dirty="0">
                <a:solidFill>
                  <a:schemeClr val="bg1"/>
                </a:solidFill>
                <a:latin typeface="Calibri" panose="020F0502020204030204" pitchFamily="34" charset="0"/>
                <a:cs typeface="Times New Roman" pitchFamily="18" charset="0"/>
              </a:rPr>
              <a:t>Rio Madeira @ Porto Velho, Brazil</a:t>
            </a:r>
          </a:p>
        </p:txBody>
      </p:sp>
      <p:sp>
        <p:nvSpPr>
          <p:cNvPr id="7" name="Rectangle 6"/>
          <p:cNvSpPr>
            <a:spLocks noChangeArrowheads="1"/>
          </p:cNvSpPr>
          <p:nvPr/>
        </p:nvSpPr>
        <p:spPr bwMode="auto">
          <a:xfrm>
            <a:off x="4597400" y="4859339"/>
            <a:ext cx="185738" cy="1162050"/>
          </a:xfrm>
          <a:prstGeom prst="rect">
            <a:avLst/>
          </a:prstGeom>
          <a:noFill/>
          <a:ln w="19050" algn="ctr">
            <a:solidFill>
              <a:srgbClr val="0070C0"/>
            </a:solidFill>
            <a:round/>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grpSp>
        <p:nvGrpSpPr>
          <p:cNvPr id="14" name="Group 13"/>
          <p:cNvGrpSpPr>
            <a:grpSpLocks/>
          </p:cNvGrpSpPr>
          <p:nvPr/>
        </p:nvGrpSpPr>
        <p:grpSpPr bwMode="auto">
          <a:xfrm>
            <a:off x="4783138" y="2709864"/>
            <a:ext cx="5867400" cy="3284537"/>
            <a:chOff x="3259668" y="2709823"/>
            <a:chExt cx="5867398" cy="3284084"/>
          </a:xfrm>
        </p:grpSpPr>
        <p:grpSp>
          <p:nvGrpSpPr>
            <p:cNvPr id="77844" name="Group 11"/>
            <p:cNvGrpSpPr>
              <a:grpSpLocks/>
            </p:cNvGrpSpPr>
            <p:nvPr/>
          </p:nvGrpSpPr>
          <p:grpSpPr bwMode="auto">
            <a:xfrm>
              <a:off x="4545324" y="2709823"/>
              <a:ext cx="4581742" cy="3284084"/>
              <a:chOff x="1476796" y="982624"/>
              <a:chExt cx="4581742" cy="3284084"/>
            </a:xfrm>
          </p:grpSpPr>
          <p:pic>
            <p:nvPicPr>
              <p:cNvPr id="77848" name="Picture 7"/>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76796" y="982624"/>
                <a:ext cx="4581742" cy="3284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49" name="Picture 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053877" y="3696110"/>
                <a:ext cx="3485080" cy="346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7845" name="Group 12"/>
            <p:cNvGrpSpPr>
              <a:grpSpLocks/>
            </p:cNvGrpSpPr>
            <p:nvPr/>
          </p:nvGrpSpPr>
          <p:grpSpPr bwMode="auto">
            <a:xfrm>
              <a:off x="3259668" y="3183470"/>
              <a:ext cx="5267324" cy="2218266"/>
              <a:chOff x="3293534" y="2396067"/>
              <a:chExt cx="5267324" cy="2218266"/>
            </a:xfrm>
          </p:grpSpPr>
          <p:cxnSp>
            <p:nvCxnSpPr>
              <p:cNvPr id="77846" name="Straight Arrow Connector 8"/>
              <p:cNvCxnSpPr>
                <a:cxnSpLocks noChangeShapeType="1"/>
              </p:cNvCxnSpPr>
              <p:nvPr/>
            </p:nvCxnSpPr>
            <p:spPr bwMode="auto">
              <a:xfrm flipV="1">
                <a:off x="3293534" y="3725333"/>
                <a:ext cx="2091266" cy="889000"/>
              </a:xfrm>
              <a:prstGeom prst="straightConnector1">
                <a:avLst/>
              </a:prstGeom>
              <a:noFill/>
              <a:ln w="19050" algn="ctr">
                <a:solidFill>
                  <a:srgbClr val="0070C0"/>
                </a:solidFill>
                <a:round/>
                <a:headEnd/>
                <a:tailEnd type="arrow" w="med" len="med"/>
              </a:ln>
              <a:extLst>
                <a:ext uri="{909E8E84-426E-40DD-AFC4-6F175D3DCCD1}">
                  <a14:hiddenFill xmlns:a14="http://schemas.microsoft.com/office/drawing/2010/main">
                    <a:noFill/>
                  </a14:hiddenFill>
                </a:ext>
              </a:extLst>
            </p:spPr>
          </p:cxnSp>
          <p:sp>
            <p:nvSpPr>
              <p:cNvPr id="77847" name="TextBox 10"/>
              <p:cNvSpPr txBox="1">
                <a:spLocks noChangeArrowheads="1"/>
              </p:cNvSpPr>
              <p:nvPr/>
            </p:nvSpPr>
            <p:spPr bwMode="auto">
              <a:xfrm>
                <a:off x="7302570" y="2396067"/>
                <a:ext cx="1258288" cy="83088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1600" b="0" dirty="0">
                    <a:solidFill>
                      <a:srgbClr val="000000"/>
                    </a:solidFill>
                    <a:latin typeface="Calibri" panose="020F0502020204030204" pitchFamily="34" charset="0"/>
                  </a:rPr>
                  <a:t>Sept 1 of each year 1967 – 2015</a:t>
                </a:r>
              </a:p>
            </p:txBody>
          </p:sp>
        </p:grpSp>
      </p:grpSp>
      <p:cxnSp>
        <p:nvCxnSpPr>
          <p:cNvPr id="77832" name="Elbow Connector 15"/>
          <p:cNvCxnSpPr>
            <a:cxnSpLocks noChangeShapeType="1"/>
          </p:cNvCxnSpPr>
          <p:nvPr/>
        </p:nvCxnSpPr>
        <p:spPr bwMode="auto">
          <a:xfrm rot="5400000" flipH="1" flipV="1">
            <a:off x="10091738" y="3090863"/>
            <a:ext cx="12700" cy="12700"/>
          </a:xfrm>
          <a:prstGeom prst="bentConnector3">
            <a:avLst>
              <a:gd name="adj1" fmla="val 1800000"/>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type="triangle" w="med" len="med"/>
              </a14:hiddenLine>
            </a:ext>
          </a:extLst>
        </p:spPr>
      </p:cxnSp>
      <p:grpSp>
        <p:nvGrpSpPr>
          <p:cNvPr id="78854" name="Group 78853"/>
          <p:cNvGrpSpPr>
            <a:grpSpLocks/>
          </p:cNvGrpSpPr>
          <p:nvPr/>
        </p:nvGrpSpPr>
        <p:grpSpPr bwMode="auto">
          <a:xfrm>
            <a:off x="7264400" y="4106863"/>
            <a:ext cx="2827338" cy="1782762"/>
            <a:chOff x="5901269" y="4013199"/>
            <a:chExt cx="2700863" cy="1784067"/>
          </a:xfrm>
        </p:grpSpPr>
        <p:sp>
          <p:nvSpPr>
            <p:cNvPr id="77842" name="Freeform 56"/>
            <p:cNvSpPr>
              <a:spLocks/>
            </p:cNvSpPr>
            <p:nvPr/>
          </p:nvSpPr>
          <p:spPr bwMode="auto">
            <a:xfrm>
              <a:off x="6113887" y="4013199"/>
              <a:ext cx="2488245" cy="1282998"/>
            </a:xfrm>
            <a:custGeom>
              <a:avLst/>
              <a:gdLst>
                <a:gd name="T0" fmla="*/ 4492749 w 1388533"/>
                <a:gd name="T1" fmla="*/ 0 h 2286000"/>
                <a:gd name="T2" fmla="*/ 0 w 1388533"/>
                <a:gd name="T3" fmla="*/ 0 h 2286000"/>
                <a:gd name="T4" fmla="*/ 0 w 1388533"/>
                <a:gd name="T5" fmla="*/ 716890 h 2286000"/>
                <a:gd name="T6" fmla="*/ 0 60000 65536"/>
                <a:gd name="T7" fmla="*/ 0 60000 65536"/>
                <a:gd name="T8" fmla="*/ 0 60000 65536"/>
              </a:gdLst>
              <a:ahLst/>
              <a:cxnLst>
                <a:cxn ang="T6">
                  <a:pos x="T0" y="T1"/>
                </a:cxn>
                <a:cxn ang="T7">
                  <a:pos x="T2" y="T3"/>
                </a:cxn>
                <a:cxn ang="T8">
                  <a:pos x="T4" y="T5"/>
                </a:cxn>
              </a:cxnLst>
              <a:rect l="0" t="0" r="r" b="b"/>
              <a:pathLst>
                <a:path w="1388533" h="2286000">
                  <a:moveTo>
                    <a:pt x="1388533" y="0"/>
                  </a:moveTo>
                  <a:lnTo>
                    <a:pt x="0" y="0"/>
                  </a:lnTo>
                  <a:lnTo>
                    <a:pt x="0" y="2286000"/>
                  </a:lnTo>
                </a:path>
              </a:pathLst>
            </a:custGeom>
            <a:noFill/>
            <a:ln w="28575" cap="flat" cmpd="sng" algn="ctr">
              <a:solidFill>
                <a:srgbClr val="00B050"/>
              </a:solidFill>
              <a:prstDash val="sysDash"/>
              <a:round/>
              <a:headEnd type="none" w="med" len="med"/>
              <a:tailEnd type="arrow" w="med" len="med"/>
            </a:ln>
            <a:extLst>
              <a:ext uri="{909E8E84-426E-40DD-AFC4-6F175D3DCCD1}">
                <a14:hiddenFill xmlns:a14="http://schemas.microsoft.com/office/drawing/2010/main">
                  <a:solidFill>
                    <a:srgbClr val="FFFFFF"/>
                  </a:solidFill>
                </a14:hiddenFill>
              </a:ext>
            </a:extLst>
          </p:spPr>
          <p:txBody>
            <a:bodyPr wrap="square" lIns="0" tIns="0" rIns="0" bIns="0">
              <a:spAutoFit/>
            </a:bodyPr>
            <a:lstStyle/>
            <a:p>
              <a:endParaRPr lang="en-US"/>
            </a:p>
          </p:txBody>
        </p:sp>
        <p:sp>
          <p:nvSpPr>
            <p:cNvPr id="77843" name="TextBox 57"/>
            <p:cNvSpPr txBox="1">
              <a:spLocks noChangeArrowheads="1"/>
            </p:cNvSpPr>
            <p:nvPr/>
          </p:nvSpPr>
          <p:spPr bwMode="auto">
            <a:xfrm>
              <a:off x="5901269" y="5520267"/>
              <a:ext cx="6180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1200" dirty="0">
                  <a:solidFill>
                    <a:srgbClr val="00B050"/>
                  </a:solidFill>
                  <a:latin typeface="Calibri" panose="020F0502020204030204" pitchFamily="34" charset="0"/>
                </a:rPr>
                <a:t>4834</a:t>
              </a:r>
            </a:p>
          </p:txBody>
        </p:sp>
      </p:grpSp>
      <p:sp>
        <p:nvSpPr>
          <p:cNvPr id="62" name="TextBox 61"/>
          <p:cNvSpPr txBox="1"/>
          <p:nvPr/>
        </p:nvSpPr>
        <p:spPr>
          <a:xfrm>
            <a:off x="3038476" y="2244726"/>
            <a:ext cx="1897063" cy="460375"/>
          </a:xfrm>
          <a:prstGeom prst="rect">
            <a:avLst/>
          </a:prstGeom>
          <a:noFill/>
        </p:spPr>
        <p:txBody>
          <a:bodyPr>
            <a:spAutoFit/>
          </a:bodyPr>
          <a:lstStyle/>
          <a:p>
            <a:pPr eaLnBrk="1" hangingPunct="1">
              <a:defRPr/>
            </a:pPr>
            <a:r>
              <a:rPr lang="en-US" sz="2400" b="0" dirty="0">
                <a:solidFill>
                  <a:srgbClr val="000000"/>
                </a:solidFill>
                <a:latin typeface="Calibri" panose="020F0502020204030204" pitchFamily="34" charset="0"/>
              </a:rPr>
              <a:t>1967 - 2005</a:t>
            </a:r>
          </a:p>
        </p:txBody>
      </p:sp>
      <p:sp>
        <p:nvSpPr>
          <p:cNvPr id="63" name="TextBox 62"/>
          <p:cNvSpPr txBox="1"/>
          <p:nvPr/>
        </p:nvSpPr>
        <p:spPr>
          <a:xfrm>
            <a:off x="7526338" y="2252663"/>
            <a:ext cx="1897062" cy="461962"/>
          </a:xfrm>
          <a:prstGeom prst="rect">
            <a:avLst/>
          </a:prstGeom>
          <a:noFill/>
        </p:spPr>
        <p:txBody>
          <a:bodyPr>
            <a:spAutoFit/>
          </a:bodyPr>
          <a:lstStyle/>
          <a:p>
            <a:pPr eaLnBrk="1" hangingPunct="1">
              <a:defRPr/>
            </a:pPr>
            <a:r>
              <a:rPr lang="en-US" sz="2400" b="0" dirty="0">
                <a:solidFill>
                  <a:srgbClr val="000000"/>
                </a:solidFill>
                <a:latin typeface="Calibri" panose="020F0502020204030204" pitchFamily="34" charset="0"/>
              </a:rPr>
              <a:t>Sept 1 only</a:t>
            </a:r>
          </a:p>
        </p:txBody>
      </p:sp>
      <p:sp>
        <p:nvSpPr>
          <p:cNvPr id="32" name="TextBox 31"/>
          <p:cNvSpPr txBox="1">
            <a:spLocks noChangeArrowheads="1"/>
          </p:cNvSpPr>
          <p:nvPr/>
        </p:nvSpPr>
        <p:spPr bwMode="auto">
          <a:xfrm>
            <a:off x="8810547" y="4157663"/>
            <a:ext cx="1258288" cy="5847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1600" b="0" dirty="0">
                <a:solidFill>
                  <a:srgbClr val="000000"/>
                </a:solidFill>
                <a:latin typeface="Calibri" panose="020F0502020204030204" pitchFamily="34" charset="0"/>
              </a:rPr>
              <a:t>min = 2630</a:t>
            </a:r>
          </a:p>
          <a:p>
            <a:pPr eaLnBrk="1" hangingPunct="1">
              <a:spcBef>
                <a:spcPct val="0"/>
              </a:spcBef>
              <a:buFontTx/>
              <a:buNone/>
            </a:pPr>
            <a:r>
              <a:rPr lang="en-US" altLang="en-US" sz="1600" b="0" dirty="0">
                <a:solidFill>
                  <a:srgbClr val="000000"/>
                </a:solidFill>
                <a:latin typeface="Calibri" panose="020F0502020204030204" pitchFamily="34" charset="0"/>
              </a:rPr>
              <a:t>max = 11614</a:t>
            </a:r>
          </a:p>
        </p:txBody>
      </p:sp>
      <p:sp>
        <p:nvSpPr>
          <p:cNvPr id="28" name="TextBox 27"/>
          <p:cNvSpPr txBox="1">
            <a:spLocks noChangeArrowheads="1"/>
          </p:cNvSpPr>
          <p:nvPr/>
        </p:nvSpPr>
        <p:spPr bwMode="auto">
          <a:xfrm>
            <a:off x="10066338" y="3979864"/>
            <a:ext cx="5762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1200" dirty="0">
                <a:solidFill>
                  <a:srgbClr val="00B050"/>
                </a:solidFill>
                <a:latin typeface="Calibri" panose="020F0502020204030204" pitchFamily="34" charset="0"/>
                <a:cs typeface="Calibri" panose="020F0502020204030204" pitchFamily="34" charset="0"/>
              </a:rPr>
              <a:t>50%</a:t>
            </a:r>
          </a:p>
        </p:txBody>
      </p:sp>
      <p:grpSp>
        <p:nvGrpSpPr>
          <p:cNvPr id="3" name="Group 2">
            <a:extLst>
              <a:ext uri="{FF2B5EF4-FFF2-40B4-BE49-F238E27FC236}">
                <a16:creationId xmlns:a16="http://schemas.microsoft.com/office/drawing/2014/main" id="{F6F697F1-3817-4B11-A24B-16B74A2D4C45}"/>
              </a:ext>
            </a:extLst>
          </p:cNvPr>
          <p:cNvGrpSpPr/>
          <p:nvPr/>
        </p:nvGrpSpPr>
        <p:grpSpPr>
          <a:xfrm>
            <a:off x="8380283" y="2963864"/>
            <a:ext cx="2178181" cy="2900361"/>
            <a:chOff x="8380283" y="2963864"/>
            <a:chExt cx="2178181" cy="2900361"/>
          </a:xfrm>
        </p:grpSpPr>
        <p:sp>
          <p:nvSpPr>
            <p:cNvPr id="15" name="TextBox 14"/>
            <p:cNvSpPr txBox="1">
              <a:spLocks noChangeArrowheads="1"/>
            </p:cNvSpPr>
            <p:nvPr/>
          </p:nvSpPr>
          <p:spPr bwMode="auto">
            <a:xfrm>
              <a:off x="10058401" y="2963864"/>
              <a:ext cx="5000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1200" dirty="0">
                  <a:solidFill>
                    <a:srgbClr val="FF00FF"/>
                  </a:solidFill>
                  <a:latin typeface="Calibri" panose="020F0502020204030204" pitchFamily="34" charset="0"/>
                  <a:cs typeface="Calibri" panose="020F0502020204030204" pitchFamily="34" charset="0"/>
                </a:rPr>
                <a:t>90%</a:t>
              </a:r>
            </a:p>
          </p:txBody>
        </p:sp>
        <p:sp>
          <p:nvSpPr>
            <p:cNvPr id="29" name="Freeform 78848">
              <a:extLst>
                <a:ext uri="{FF2B5EF4-FFF2-40B4-BE49-F238E27FC236}">
                  <a16:creationId xmlns:a16="http://schemas.microsoft.com/office/drawing/2014/main" id="{4281F5B3-CAA8-44D5-ABE1-8FDF7D387598}"/>
                </a:ext>
              </a:extLst>
            </p:cNvPr>
            <p:cNvSpPr>
              <a:spLocks/>
            </p:cNvSpPr>
            <p:nvPr/>
          </p:nvSpPr>
          <p:spPr bwMode="auto">
            <a:xfrm>
              <a:off x="8573764" y="3097213"/>
              <a:ext cx="1521943" cy="2285360"/>
            </a:xfrm>
            <a:custGeom>
              <a:avLst/>
              <a:gdLst>
                <a:gd name="T0" fmla="*/ 1388533 w 1388533"/>
                <a:gd name="T1" fmla="*/ 0 h 2286000"/>
                <a:gd name="T2" fmla="*/ 0 w 1388533"/>
                <a:gd name="T3" fmla="*/ 0 h 2286000"/>
                <a:gd name="T4" fmla="*/ 0 w 1388533"/>
                <a:gd name="T5" fmla="*/ 2286000 h 2286000"/>
                <a:gd name="T6" fmla="*/ 0 60000 65536"/>
                <a:gd name="T7" fmla="*/ 0 60000 65536"/>
                <a:gd name="T8" fmla="*/ 0 60000 65536"/>
              </a:gdLst>
              <a:ahLst/>
              <a:cxnLst>
                <a:cxn ang="T6">
                  <a:pos x="T0" y="T1"/>
                </a:cxn>
                <a:cxn ang="T7">
                  <a:pos x="T2" y="T3"/>
                </a:cxn>
                <a:cxn ang="T8">
                  <a:pos x="T4" y="T5"/>
                </a:cxn>
              </a:cxnLst>
              <a:rect l="0" t="0" r="r" b="b"/>
              <a:pathLst>
                <a:path w="1388533" h="2286000">
                  <a:moveTo>
                    <a:pt x="1388533" y="0"/>
                  </a:moveTo>
                  <a:lnTo>
                    <a:pt x="0" y="0"/>
                  </a:lnTo>
                  <a:lnTo>
                    <a:pt x="0" y="2286000"/>
                  </a:lnTo>
                </a:path>
              </a:pathLst>
            </a:custGeom>
            <a:noFill/>
            <a:ln w="28575" cap="flat" cmpd="sng" algn="ctr">
              <a:solidFill>
                <a:srgbClr val="FF00FF"/>
              </a:solidFill>
              <a:prstDash val="sysDash"/>
              <a:round/>
              <a:headEnd type="none" w="med" len="med"/>
              <a:tailEnd type="arrow" w="med" len="me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dirty="0"/>
            </a:p>
          </p:txBody>
        </p:sp>
        <p:sp>
          <p:nvSpPr>
            <p:cNvPr id="30" name="TextBox 58">
              <a:extLst>
                <a:ext uri="{FF2B5EF4-FFF2-40B4-BE49-F238E27FC236}">
                  <a16:creationId xmlns:a16="http://schemas.microsoft.com/office/drawing/2014/main" id="{F19FDC76-09AB-45E0-9BCC-9543FEF39DC3}"/>
                </a:ext>
              </a:extLst>
            </p:cNvPr>
            <p:cNvSpPr txBox="1">
              <a:spLocks noChangeArrowheads="1"/>
            </p:cNvSpPr>
            <p:nvPr/>
          </p:nvSpPr>
          <p:spPr bwMode="auto">
            <a:xfrm>
              <a:off x="8380283" y="5587304"/>
              <a:ext cx="677450" cy="276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1200" dirty="0">
                  <a:solidFill>
                    <a:srgbClr val="FF00FF"/>
                  </a:solidFill>
                  <a:latin typeface="Calibri" panose="020F0502020204030204" pitchFamily="34" charset="0"/>
                  <a:cs typeface="Calibri" panose="020F0502020204030204" pitchFamily="34" charset="0"/>
                </a:rPr>
                <a:t>7750</a:t>
              </a:r>
            </a:p>
          </p:txBody>
        </p:sp>
      </p:grpSp>
      <p:sp>
        <p:nvSpPr>
          <p:cNvPr id="27" name="Slide Number Placeholder 1">
            <a:extLst>
              <a:ext uri="{FF2B5EF4-FFF2-40B4-BE49-F238E27FC236}">
                <a16:creationId xmlns:a16="http://schemas.microsoft.com/office/drawing/2014/main" id="{E2622BF2-AA7B-48AF-B8E6-15CB9703A9A3}"/>
              </a:ext>
            </a:extLst>
          </p:cNvPr>
          <p:cNvSpPr txBox="1">
            <a:spLocks/>
          </p:cNvSpPr>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67</a:t>
            </a:fld>
            <a:endParaRPr lang="en-US" altLang="en-US"/>
          </a:p>
        </p:txBody>
      </p:sp>
      <p:sp>
        <p:nvSpPr>
          <p:cNvPr id="4" name="Text Box 87">
            <a:extLst>
              <a:ext uri="{FF2B5EF4-FFF2-40B4-BE49-F238E27FC236}">
                <a16:creationId xmlns:a16="http://schemas.microsoft.com/office/drawing/2014/main" id="{6022C425-D766-646E-2A89-E77557D7A329}"/>
              </a:ext>
            </a:extLst>
          </p:cNvPr>
          <p:cNvSpPr txBox="1">
            <a:spLocks noChangeArrowheads="1"/>
          </p:cNvSpPr>
          <p:nvPr/>
        </p:nvSpPr>
        <p:spPr bwMode="auto">
          <a:xfrm>
            <a:off x="8505585" y="290401"/>
            <a:ext cx="3250744" cy="1477328"/>
          </a:xfrm>
          <a:prstGeom prst="rect">
            <a:avLst/>
          </a:prstGeom>
          <a:noFill/>
          <a:ln w="9525">
            <a:noFill/>
            <a:miter lim="800000"/>
            <a:headEnd/>
            <a:tailEnd/>
          </a:ln>
          <a:effectLst/>
        </p:spPr>
        <p:txBody>
          <a:bodyPr wrap="square" lIns="0" tIns="0" rIns="0" bIns="0">
            <a:spAutoFit/>
          </a:bodyPr>
          <a:lstStyle/>
          <a:p>
            <a:pPr algn="ctr" eaLnBrk="1" hangingPunct="1">
              <a:spcBef>
                <a:spcPct val="50000"/>
              </a:spcBef>
              <a:defRPr/>
            </a:pPr>
            <a:r>
              <a:rPr lang="en-US" sz="3200" dirty="0">
                <a:solidFill>
                  <a:srgbClr val="00B050"/>
                </a:solidFill>
                <a:latin typeface="Ink Free" panose="03080402000500000000" pitchFamily="66" charset="0"/>
              </a:rPr>
              <a:t>called </a:t>
            </a:r>
          </a:p>
          <a:p>
            <a:pPr algn="ctr" eaLnBrk="1" hangingPunct="1">
              <a:spcBef>
                <a:spcPts val="0"/>
              </a:spcBef>
              <a:defRPr/>
            </a:pPr>
            <a:r>
              <a:rPr lang="en-US" sz="3200" dirty="0">
                <a:solidFill>
                  <a:srgbClr val="00B050"/>
                </a:solidFill>
                <a:latin typeface="Ink Free" panose="03080402000500000000" pitchFamily="66" charset="0"/>
              </a:rPr>
              <a:t>“cyclic analysis” in HEC-DSS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885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3" grpId="0"/>
      <p:bldP spid="32" grpId="0" animBg="1"/>
      <p:bldP spid="28"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4">
            <a:extLst>
              <a:ext uri="{FF2B5EF4-FFF2-40B4-BE49-F238E27FC236}">
                <a16:creationId xmlns:a16="http://schemas.microsoft.com/office/drawing/2014/main" id="{EE11E259-00C1-442E-B451-FC7683319978}"/>
              </a:ext>
            </a:extLst>
          </p:cNvPr>
          <p:cNvPicPr>
            <a:picLocks noChangeAspect="1"/>
          </p:cNvPicPr>
          <p:nvPr/>
        </p:nvPicPr>
        <p:blipFill>
          <a:blip r:embed="rId3">
            <a:extLst>
              <a:ext uri="{28A0092B-C50C-407E-A947-70E740481C1C}">
                <a14:useLocalDpi xmlns:a14="http://schemas.microsoft.com/office/drawing/2010/main" val="0"/>
              </a:ext>
            </a:extLst>
          </a:blip>
          <a:srcRect l="7002" t="12329" r="4004" b="6313"/>
          <a:stretch>
            <a:fillRect/>
          </a:stretch>
        </p:blipFill>
        <p:spPr bwMode="auto">
          <a:xfrm>
            <a:off x="1625789" y="2676715"/>
            <a:ext cx="4381500" cy="333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pPr>
              <a:defRPr/>
            </a:pPr>
            <a:r>
              <a:rPr lang="en-US" dirty="0"/>
              <a:t>Summary “Hydrographs”</a:t>
            </a:r>
          </a:p>
        </p:txBody>
      </p:sp>
      <p:sp>
        <p:nvSpPr>
          <p:cNvPr id="77828" name="Slide Number Placeholder 3"/>
          <p:cNvSpPr>
            <a:spLocks noGrp="1"/>
          </p:cNvSpPr>
          <p:nvPr>
            <p:ph type="sldNum" sz="quarter" idx="12"/>
          </p:nvPr>
        </p:nvSpPr>
        <p:spPr>
          <a:xfrm>
            <a:off x="7983538" y="6316663"/>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B6C3C353-1877-4759-9C7D-E432DEF20008}" type="slidenum">
              <a:rPr lang="en-US" altLang="en-US" sz="1400">
                <a:latin typeface="Times New Roman" panose="02020603050405020304" pitchFamily="18" charset="0"/>
              </a:rPr>
              <a:pPr>
                <a:spcBef>
                  <a:spcPct val="0"/>
                </a:spcBef>
                <a:buFontTx/>
                <a:buNone/>
              </a:pPr>
              <a:t>68</a:t>
            </a:fld>
            <a:endParaRPr lang="en-US" altLang="en-US" sz="1400">
              <a:latin typeface="Times New Roman" panose="02020603050405020304" pitchFamily="18" charset="0"/>
            </a:endParaRPr>
          </a:p>
        </p:txBody>
      </p:sp>
      <p:sp>
        <p:nvSpPr>
          <p:cNvPr id="7" name="Rectangle 6"/>
          <p:cNvSpPr>
            <a:spLocks noChangeArrowheads="1"/>
          </p:cNvSpPr>
          <p:nvPr/>
        </p:nvSpPr>
        <p:spPr bwMode="auto">
          <a:xfrm>
            <a:off x="4597400" y="4859339"/>
            <a:ext cx="185738" cy="1162050"/>
          </a:xfrm>
          <a:prstGeom prst="rect">
            <a:avLst/>
          </a:prstGeom>
          <a:noFill/>
          <a:ln w="19050" algn="ctr">
            <a:solidFill>
              <a:srgbClr val="0070C0"/>
            </a:solidFill>
            <a:round/>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grpSp>
        <p:nvGrpSpPr>
          <p:cNvPr id="14" name="Group 13"/>
          <p:cNvGrpSpPr>
            <a:grpSpLocks/>
          </p:cNvGrpSpPr>
          <p:nvPr/>
        </p:nvGrpSpPr>
        <p:grpSpPr bwMode="auto">
          <a:xfrm>
            <a:off x="6068795" y="2709864"/>
            <a:ext cx="4581744" cy="3284537"/>
            <a:chOff x="4545324" y="2709823"/>
            <a:chExt cx="4581742" cy="3284084"/>
          </a:xfrm>
        </p:grpSpPr>
        <p:grpSp>
          <p:nvGrpSpPr>
            <p:cNvPr id="77844" name="Group 11"/>
            <p:cNvGrpSpPr>
              <a:grpSpLocks/>
            </p:cNvGrpSpPr>
            <p:nvPr/>
          </p:nvGrpSpPr>
          <p:grpSpPr bwMode="auto">
            <a:xfrm>
              <a:off x="4545324" y="2709823"/>
              <a:ext cx="4581742" cy="3284084"/>
              <a:chOff x="1476796" y="982624"/>
              <a:chExt cx="4581742" cy="3284084"/>
            </a:xfrm>
          </p:grpSpPr>
          <p:pic>
            <p:nvPicPr>
              <p:cNvPr id="77848" name="Picture 7"/>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76796" y="982624"/>
                <a:ext cx="4581742" cy="3284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49" name="Picture 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053877" y="3696110"/>
                <a:ext cx="3485080" cy="346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7847" name="TextBox 10"/>
            <p:cNvSpPr txBox="1">
              <a:spLocks noChangeArrowheads="1"/>
            </p:cNvSpPr>
            <p:nvPr/>
          </p:nvSpPr>
          <p:spPr bwMode="auto">
            <a:xfrm>
              <a:off x="7268705" y="3183470"/>
              <a:ext cx="1258288" cy="83088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1600" b="0" dirty="0">
                  <a:solidFill>
                    <a:srgbClr val="000000"/>
                  </a:solidFill>
                  <a:latin typeface="Calibri" panose="020F0502020204030204" pitchFamily="34" charset="0"/>
                </a:rPr>
                <a:t>Sept 1 of each year 1967 – 2015</a:t>
              </a:r>
            </a:p>
          </p:txBody>
        </p:sp>
      </p:grpSp>
      <p:cxnSp>
        <p:nvCxnSpPr>
          <p:cNvPr id="77832" name="Elbow Connector 15"/>
          <p:cNvCxnSpPr>
            <a:cxnSpLocks noChangeShapeType="1"/>
          </p:cNvCxnSpPr>
          <p:nvPr/>
        </p:nvCxnSpPr>
        <p:spPr bwMode="auto">
          <a:xfrm rot="5400000" flipH="1" flipV="1">
            <a:off x="10091738" y="3090863"/>
            <a:ext cx="12700" cy="12700"/>
          </a:xfrm>
          <a:prstGeom prst="bentConnector3">
            <a:avLst>
              <a:gd name="adj1" fmla="val 1800000"/>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type="triangle" w="med" len="med"/>
              </a14:hiddenLine>
            </a:ext>
          </a:extLst>
        </p:spPr>
      </p:cxnSp>
      <p:grpSp>
        <p:nvGrpSpPr>
          <p:cNvPr id="78854" name="Group 78853"/>
          <p:cNvGrpSpPr>
            <a:grpSpLocks/>
          </p:cNvGrpSpPr>
          <p:nvPr/>
        </p:nvGrpSpPr>
        <p:grpSpPr bwMode="auto">
          <a:xfrm>
            <a:off x="7264400" y="4106863"/>
            <a:ext cx="2827338" cy="1782762"/>
            <a:chOff x="5901269" y="4013199"/>
            <a:chExt cx="2700863" cy="1784067"/>
          </a:xfrm>
        </p:grpSpPr>
        <p:sp>
          <p:nvSpPr>
            <p:cNvPr id="77842" name="Freeform 56"/>
            <p:cNvSpPr>
              <a:spLocks/>
            </p:cNvSpPr>
            <p:nvPr/>
          </p:nvSpPr>
          <p:spPr bwMode="auto">
            <a:xfrm>
              <a:off x="6113887" y="4013199"/>
              <a:ext cx="2488245" cy="1282998"/>
            </a:xfrm>
            <a:custGeom>
              <a:avLst/>
              <a:gdLst>
                <a:gd name="T0" fmla="*/ 4492749 w 1388533"/>
                <a:gd name="T1" fmla="*/ 0 h 2286000"/>
                <a:gd name="T2" fmla="*/ 0 w 1388533"/>
                <a:gd name="T3" fmla="*/ 0 h 2286000"/>
                <a:gd name="T4" fmla="*/ 0 w 1388533"/>
                <a:gd name="T5" fmla="*/ 716890 h 2286000"/>
                <a:gd name="T6" fmla="*/ 0 60000 65536"/>
                <a:gd name="T7" fmla="*/ 0 60000 65536"/>
                <a:gd name="T8" fmla="*/ 0 60000 65536"/>
              </a:gdLst>
              <a:ahLst/>
              <a:cxnLst>
                <a:cxn ang="T6">
                  <a:pos x="T0" y="T1"/>
                </a:cxn>
                <a:cxn ang="T7">
                  <a:pos x="T2" y="T3"/>
                </a:cxn>
                <a:cxn ang="T8">
                  <a:pos x="T4" y="T5"/>
                </a:cxn>
              </a:cxnLst>
              <a:rect l="0" t="0" r="r" b="b"/>
              <a:pathLst>
                <a:path w="1388533" h="2286000">
                  <a:moveTo>
                    <a:pt x="1388533" y="0"/>
                  </a:moveTo>
                  <a:lnTo>
                    <a:pt x="0" y="0"/>
                  </a:lnTo>
                  <a:lnTo>
                    <a:pt x="0" y="2286000"/>
                  </a:lnTo>
                </a:path>
              </a:pathLst>
            </a:custGeom>
            <a:noFill/>
            <a:ln w="28575" cap="flat" cmpd="sng" algn="ctr">
              <a:solidFill>
                <a:srgbClr val="00B050"/>
              </a:solidFill>
              <a:prstDash val="sysDash"/>
              <a:round/>
              <a:headEnd type="none" w="med" len="med"/>
              <a:tailEnd type="arrow" w="med" len="med"/>
            </a:ln>
            <a:extLst>
              <a:ext uri="{909E8E84-426E-40DD-AFC4-6F175D3DCCD1}">
                <a14:hiddenFill xmlns:a14="http://schemas.microsoft.com/office/drawing/2010/main">
                  <a:solidFill>
                    <a:srgbClr val="FFFFFF"/>
                  </a:solidFill>
                </a14:hiddenFill>
              </a:ext>
            </a:extLst>
          </p:spPr>
          <p:txBody>
            <a:bodyPr wrap="square" lIns="0" tIns="0" rIns="0" bIns="0">
              <a:spAutoFit/>
            </a:bodyPr>
            <a:lstStyle/>
            <a:p>
              <a:endParaRPr lang="en-US"/>
            </a:p>
          </p:txBody>
        </p:sp>
        <p:sp>
          <p:nvSpPr>
            <p:cNvPr id="77843" name="TextBox 57"/>
            <p:cNvSpPr txBox="1">
              <a:spLocks noChangeArrowheads="1"/>
            </p:cNvSpPr>
            <p:nvPr/>
          </p:nvSpPr>
          <p:spPr bwMode="auto">
            <a:xfrm>
              <a:off x="5901269" y="5520267"/>
              <a:ext cx="6180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1200" dirty="0">
                  <a:solidFill>
                    <a:srgbClr val="00B050"/>
                  </a:solidFill>
                  <a:latin typeface="Calibri" panose="020F0502020204030204" pitchFamily="34" charset="0"/>
                </a:rPr>
                <a:t>4834</a:t>
              </a:r>
            </a:p>
          </p:txBody>
        </p:sp>
      </p:grpSp>
      <p:sp>
        <p:nvSpPr>
          <p:cNvPr id="62" name="TextBox 61"/>
          <p:cNvSpPr txBox="1"/>
          <p:nvPr/>
        </p:nvSpPr>
        <p:spPr>
          <a:xfrm>
            <a:off x="3038476" y="2244726"/>
            <a:ext cx="1897063" cy="460375"/>
          </a:xfrm>
          <a:prstGeom prst="rect">
            <a:avLst/>
          </a:prstGeom>
          <a:noFill/>
        </p:spPr>
        <p:txBody>
          <a:bodyPr>
            <a:spAutoFit/>
          </a:bodyPr>
          <a:lstStyle/>
          <a:p>
            <a:pPr eaLnBrk="1" hangingPunct="1">
              <a:defRPr/>
            </a:pPr>
            <a:r>
              <a:rPr lang="en-US" sz="2400" b="0" dirty="0">
                <a:solidFill>
                  <a:srgbClr val="000000"/>
                </a:solidFill>
                <a:latin typeface="Calibri" panose="020F0502020204030204" pitchFamily="34" charset="0"/>
              </a:rPr>
              <a:t>1967 - 2005</a:t>
            </a:r>
          </a:p>
        </p:txBody>
      </p:sp>
      <p:sp>
        <p:nvSpPr>
          <p:cNvPr id="63" name="TextBox 62"/>
          <p:cNvSpPr txBox="1"/>
          <p:nvPr/>
        </p:nvSpPr>
        <p:spPr>
          <a:xfrm>
            <a:off x="7526338" y="2252663"/>
            <a:ext cx="1897062" cy="461962"/>
          </a:xfrm>
          <a:prstGeom prst="rect">
            <a:avLst/>
          </a:prstGeom>
          <a:noFill/>
        </p:spPr>
        <p:txBody>
          <a:bodyPr>
            <a:spAutoFit/>
          </a:bodyPr>
          <a:lstStyle/>
          <a:p>
            <a:pPr eaLnBrk="1" hangingPunct="1">
              <a:defRPr/>
            </a:pPr>
            <a:r>
              <a:rPr lang="en-US" sz="2400" b="0" dirty="0">
                <a:solidFill>
                  <a:srgbClr val="000000"/>
                </a:solidFill>
                <a:latin typeface="Calibri" panose="020F0502020204030204" pitchFamily="34" charset="0"/>
              </a:rPr>
              <a:t>Sept 1 only</a:t>
            </a:r>
          </a:p>
        </p:txBody>
      </p:sp>
      <p:sp>
        <p:nvSpPr>
          <p:cNvPr id="32" name="TextBox 31"/>
          <p:cNvSpPr txBox="1">
            <a:spLocks noChangeArrowheads="1"/>
          </p:cNvSpPr>
          <p:nvPr/>
        </p:nvSpPr>
        <p:spPr bwMode="auto">
          <a:xfrm>
            <a:off x="8810547" y="4157663"/>
            <a:ext cx="1258288" cy="5847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1600" b="0" dirty="0">
                <a:solidFill>
                  <a:srgbClr val="000000"/>
                </a:solidFill>
                <a:latin typeface="Calibri" panose="020F0502020204030204" pitchFamily="34" charset="0"/>
              </a:rPr>
              <a:t>min = 2630</a:t>
            </a:r>
          </a:p>
          <a:p>
            <a:pPr eaLnBrk="1" hangingPunct="1">
              <a:spcBef>
                <a:spcPct val="0"/>
              </a:spcBef>
              <a:buFontTx/>
              <a:buNone/>
            </a:pPr>
            <a:r>
              <a:rPr lang="en-US" altLang="en-US" sz="1600" b="0" dirty="0">
                <a:solidFill>
                  <a:srgbClr val="000000"/>
                </a:solidFill>
                <a:latin typeface="Calibri" panose="020F0502020204030204" pitchFamily="34" charset="0"/>
              </a:rPr>
              <a:t>max = 11614</a:t>
            </a:r>
          </a:p>
        </p:txBody>
      </p:sp>
      <p:sp>
        <p:nvSpPr>
          <p:cNvPr id="28" name="TextBox 27"/>
          <p:cNvSpPr txBox="1">
            <a:spLocks noChangeArrowheads="1"/>
          </p:cNvSpPr>
          <p:nvPr/>
        </p:nvSpPr>
        <p:spPr bwMode="auto">
          <a:xfrm>
            <a:off x="10066338" y="3979864"/>
            <a:ext cx="5762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1200" dirty="0">
                <a:solidFill>
                  <a:srgbClr val="00B050"/>
                </a:solidFill>
                <a:latin typeface="Calibri" panose="020F0502020204030204" pitchFamily="34" charset="0"/>
                <a:cs typeface="Calibri" panose="020F0502020204030204" pitchFamily="34" charset="0"/>
              </a:rPr>
              <a:t>50%</a:t>
            </a:r>
          </a:p>
        </p:txBody>
      </p:sp>
      <p:grpSp>
        <p:nvGrpSpPr>
          <p:cNvPr id="3" name="Group 2">
            <a:extLst>
              <a:ext uri="{FF2B5EF4-FFF2-40B4-BE49-F238E27FC236}">
                <a16:creationId xmlns:a16="http://schemas.microsoft.com/office/drawing/2014/main" id="{F6F697F1-3817-4B11-A24B-16B74A2D4C45}"/>
              </a:ext>
            </a:extLst>
          </p:cNvPr>
          <p:cNvGrpSpPr/>
          <p:nvPr/>
        </p:nvGrpSpPr>
        <p:grpSpPr>
          <a:xfrm>
            <a:off x="8380283" y="2963864"/>
            <a:ext cx="2178181" cy="2900361"/>
            <a:chOff x="8380283" y="2963864"/>
            <a:chExt cx="2178181" cy="2900361"/>
          </a:xfrm>
        </p:grpSpPr>
        <p:sp>
          <p:nvSpPr>
            <p:cNvPr id="15" name="TextBox 14"/>
            <p:cNvSpPr txBox="1">
              <a:spLocks noChangeArrowheads="1"/>
            </p:cNvSpPr>
            <p:nvPr/>
          </p:nvSpPr>
          <p:spPr bwMode="auto">
            <a:xfrm>
              <a:off x="10058401" y="2963864"/>
              <a:ext cx="5000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1200" dirty="0">
                  <a:solidFill>
                    <a:srgbClr val="FF00FF"/>
                  </a:solidFill>
                  <a:latin typeface="Calibri" panose="020F0502020204030204" pitchFamily="34" charset="0"/>
                  <a:cs typeface="Calibri" panose="020F0502020204030204" pitchFamily="34" charset="0"/>
                </a:rPr>
                <a:t>90%</a:t>
              </a:r>
            </a:p>
          </p:txBody>
        </p:sp>
        <p:sp>
          <p:nvSpPr>
            <p:cNvPr id="29" name="Freeform 78848">
              <a:extLst>
                <a:ext uri="{FF2B5EF4-FFF2-40B4-BE49-F238E27FC236}">
                  <a16:creationId xmlns:a16="http://schemas.microsoft.com/office/drawing/2014/main" id="{4281F5B3-CAA8-44D5-ABE1-8FDF7D387598}"/>
                </a:ext>
              </a:extLst>
            </p:cNvPr>
            <p:cNvSpPr>
              <a:spLocks/>
            </p:cNvSpPr>
            <p:nvPr/>
          </p:nvSpPr>
          <p:spPr bwMode="auto">
            <a:xfrm>
              <a:off x="8573764" y="3097213"/>
              <a:ext cx="1521943" cy="2285360"/>
            </a:xfrm>
            <a:custGeom>
              <a:avLst/>
              <a:gdLst>
                <a:gd name="T0" fmla="*/ 1388533 w 1388533"/>
                <a:gd name="T1" fmla="*/ 0 h 2286000"/>
                <a:gd name="T2" fmla="*/ 0 w 1388533"/>
                <a:gd name="T3" fmla="*/ 0 h 2286000"/>
                <a:gd name="T4" fmla="*/ 0 w 1388533"/>
                <a:gd name="T5" fmla="*/ 2286000 h 2286000"/>
                <a:gd name="T6" fmla="*/ 0 60000 65536"/>
                <a:gd name="T7" fmla="*/ 0 60000 65536"/>
                <a:gd name="T8" fmla="*/ 0 60000 65536"/>
              </a:gdLst>
              <a:ahLst/>
              <a:cxnLst>
                <a:cxn ang="T6">
                  <a:pos x="T0" y="T1"/>
                </a:cxn>
                <a:cxn ang="T7">
                  <a:pos x="T2" y="T3"/>
                </a:cxn>
                <a:cxn ang="T8">
                  <a:pos x="T4" y="T5"/>
                </a:cxn>
              </a:cxnLst>
              <a:rect l="0" t="0" r="r" b="b"/>
              <a:pathLst>
                <a:path w="1388533" h="2286000">
                  <a:moveTo>
                    <a:pt x="1388533" y="0"/>
                  </a:moveTo>
                  <a:lnTo>
                    <a:pt x="0" y="0"/>
                  </a:lnTo>
                  <a:lnTo>
                    <a:pt x="0" y="2286000"/>
                  </a:lnTo>
                </a:path>
              </a:pathLst>
            </a:custGeom>
            <a:noFill/>
            <a:ln w="28575" cap="flat" cmpd="sng" algn="ctr">
              <a:solidFill>
                <a:srgbClr val="FF00FF"/>
              </a:solidFill>
              <a:prstDash val="sysDash"/>
              <a:round/>
              <a:headEnd type="none" w="med" len="med"/>
              <a:tailEnd type="arrow" w="med" len="me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dirty="0"/>
            </a:p>
          </p:txBody>
        </p:sp>
        <p:sp>
          <p:nvSpPr>
            <p:cNvPr id="30" name="TextBox 58">
              <a:extLst>
                <a:ext uri="{FF2B5EF4-FFF2-40B4-BE49-F238E27FC236}">
                  <a16:creationId xmlns:a16="http://schemas.microsoft.com/office/drawing/2014/main" id="{F19FDC76-09AB-45E0-9BCC-9543FEF39DC3}"/>
                </a:ext>
              </a:extLst>
            </p:cNvPr>
            <p:cNvSpPr txBox="1">
              <a:spLocks noChangeArrowheads="1"/>
            </p:cNvSpPr>
            <p:nvPr/>
          </p:nvSpPr>
          <p:spPr bwMode="auto">
            <a:xfrm>
              <a:off x="8380283" y="5587304"/>
              <a:ext cx="677450" cy="276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1200" dirty="0">
                  <a:solidFill>
                    <a:srgbClr val="FF00FF"/>
                  </a:solidFill>
                  <a:latin typeface="Calibri" panose="020F0502020204030204" pitchFamily="34" charset="0"/>
                  <a:cs typeface="Calibri" panose="020F0502020204030204" pitchFamily="34" charset="0"/>
                </a:rPr>
                <a:t>7750</a:t>
              </a:r>
            </a:p>
          </p:txBody>
        </p:sp>
      </p:grpSp>
      <p:cxnSp>
        <p:nvCxnSpPr>
          <p:cNvPr id="27" name="Straight Arrow Connector 26">
            <a:extLst>
              <a:ext uri="{FF2B5EF4-FFF2-40B4-BE49-F238E27FC236}">
                <a16:creationId xmlns:a16="http://schemas.microsoft.com/office/drawing/2014/main" id="{88C06244-7E22-4979-9882-17E9A4120FE1}"/>
              </a:ext>
            </a:extLst>
          </p:cNvPr>
          <p:cNvCxnSpPr>
            <a:cxnSpLocks noChangeShapeType="1"/>
          </p:cNvCxnSpPr>
          <p:nvPr/>
        </p:nvCxnSpPr>
        <p:spPr bwMode="auto">
          <a:xfrm flipH="1" flipV="1">
            <a:off x="4665664" y="5554663"/>
            <a:ext cx="2598737" cy="196850"/>
          </a:xfrm>
          <a:prstGeom prst="straightConnector1">
            <a:avLst/>
          </a:prstGeom>
          <a:noFill/>
          <a:ln w="19050" algn="ctr">
            <a:solidFill>
              <a:srgbClr val="00B050"/>
            </a:solidFill>
            <a:round/>
            <a:headEnd/>
            <a:tailEnd type="arrow" w="med" len="med"/>
          </a:ln>
          <a:extLst>
            <a:ext uri="{909E8E84-426E-40DD-AFC4-6F175D3DCCD1}">
              <a14:hiddenFill xmlns:a14="http://schemas.microsoft.com/office/drawing/2010/main">
                <a:noFill/>
              </a14:hiddenFill>
            </a:ext>
          </a:extLst>
        </p:spPr>
      </p:cxnSp>
      <p:cxnSp>
        <p:nvCxnSpPr>
          <p:cNvPr id="31" name="Straight Arrow Connector 30">
            <a:extLst>
              <a:ext uri="{FF2B5EF4-FFF2-40B4-BE49-F238E27FC236}">
                <a16:creationId xmlns:a16="http://schemas.microsoft.com/office/drawing/2014/main" id="{A9AC4808-A9A5-4FF0-B0A6-911DD1756AFD}"/>
              </a:ext>
            </a:extLst>
          </p:cNvPr>
          <p:cNvCxnSpPr>
            <a:cxnSpLocks noChangeShapeType="1"/>
          </p:cNvCxnSpPr>
          <p:nvPr/>
        </p:nvCxnSpPr>
        <p:spPr bwMode="auto">
          <a:xfrm flipH="1" flipV="1">
            <a:off x="4691064" y="5402263"/>
            <a:ext cx="3640137" cy="323850"/>
          </a:xfrm>
          <a:prstGeom prst="straightConnector1">
            <a:avLst/>
          </a:prstGeom>
          <a:noFill/>
          <a:ln w="19050" algn="ctr">
            <a:solidFill>
              <a:srgbClr val="FF00FF"/>
            </a:solidFill>
            <a:round/>
            <a:headEnd/>
            <a:tailEnd type="arrow" w="med" len="med"/>
          </a:ln>
          <a:extLst>
            <a:ext uri="{909E8E84-426E-40DD-AFC4-6F175D3DCCD1}">
              <a14:hiddenFill xmlns:a14="http://schemas.microsoft.com/office/drawing/2010/main">
                <a:noFill/>
              </a14:hiddenFill>
            </a:ext>
          </a:extLst>
        </p:spPr>
      </p:cxnSp>
      <p:grpSp>
        <p:nvGrpSpPr>
          <p:cNvPr id="33" name="Group 13">
            <a:extLst>
              <a:ext uri="{FF2B5EF4-FFF2-40B4-BE49-F238E27FC236}">
                <a16:creationId xmlns:a16="http://schemas.microsoft.com/office/drawing/2014/main" id="{CFC45DA5-B9C0-4CB6-AFA4-BE6ED329DF74}"/>
              </a:ext>
            </a:extLst>
          </p:cNvPr>
          <p:cNvGrpSpPr>
            <a:grpSpLocks/>
          </p:cNvGrpSpPr>
          <p:nvPr/>
        </p:nvGrpSpPr>
        <p:grpSpPr bwMode="auto">
          <a:xfrm>
            <a:off x="3987801" y="2743202"/>
            <a:ext cx="2151063" cy="2000250"/>
            <a:chOff x="2463800" y="2556402"/>
            <a:chExt cx="2150532" cy="2000548"/>
          </a:xfrm>
        </p:grpSpPr>
        <p:grpSp>
          <p:nvGrpSpPr>
            <p:cNvPr id="35" name="Group 27">
              <a:extLst>
                <a:ext uri="{FF2B5EF4-FFF2-40B4-BE49-F238E27FC236}">
                  <a16:creationId xmlns:a16="http://schemas.microsoft.com/office/drawing/2014/main" id="{5D81CE04-4250-4856-ADC1-820667B936B5}"/>
                </a:ext>
              </a:extLst>
            </p:cNvPr>
            <p:cNvGrpSpPr>
              <a:grpSpLocks/>
            </p:cNvGrpSpPr>
            <p:nvPr/>
          </p:nvGrpSpPr>
          <p:grpSpPr bwMode="auto">
            <a:xfrm>
              <a:off x="2463800" y="2556402"/>
              <a:ext cx="2150532" cy="2000548"/>
              <a:chOff x="2463790" y="2573849"/>
              <a:chExt cx="2150531" cy="1999935"/>
            </a:xfrm>
          </p:grpSpPr>
          <p:grpSp>
            <p:nvGrpSpPr>
              <p:cNvPr id="37" name="Group 15">
                <a:extLst>
                  <a:ext uri="{FF2B5EF4-FFF2-40B4-BE49-F238E27FC236}">
                    <a16:creationId xmlns:a16="http://schemas.microsoft.com/office/drawing/2014/main" id="{5C919047-BB55-4E9F-9FD9-6BCC16626333}"/>
                  </a:ext>
                </a:extLst>
              </p:cNvPr>
              <p:cNvGrpSpPr>
                <a:grpSpLocks/>
              </p:cNvGrpSpPr>
              <p:nvPr/>
            </p:nvGrpSpPr>
            <p:grpSpPr bwMode="auto">
              <a:xfrm>
                <a:off x="2463790" y="2573849"/>
                <a:ext cx="2150531" cy="1999935"/>
                <a:chOff x="2302943" y="2624657"/>
                <a:chExt cx="2150531" cy="1999935"/>
              </a:xfrm>
            </p:grpSpPr>
            <p:sp>
              <p:nvSpPr>
                <p:cNvPr id="39" name="TextBox 38">
                  <a:extLst>
                    <a:ext uri="{FF2B5EF4-FFF2-40B4-BE49-F238E27FC236}">
                      <a16:creationId xmlns:a16="http://schemas.microsoft.com/office/drawing/2014/main" id="{49E96377-0BFD-4544-B6F7-89C8FB04762C}"/>
                    </a:ext>
                  </a:extLst>
                </p:cNvPr>
                <p:cNvSpPr txBox="1"/>
                <p:nvPr/>
              </p:nvSpPr>
              <p:spPr>
                <a:xfrm>
                  <a:off x="2302943" y="2624657"/>
                  <a:ext cx="2150531" cy="1999935"/>
                </a:xfrm>
                <a:prstGeom prst="rect">
                  <a:avLst/>
                </a:prstGeom>
                <a:noFill/>
              </p:spPr>
              <p:txBody>
                <a:bodyPr>
                  <a:spAutoFit/>
                </a:bodyPr>
                <a:lstStyle/>
                <a:p>
                  <a:pPr eaLnBrk="1" hangingPunct="1">
                    <a:defRPr/>
                  </a:pPr>
                  <a:r>
                    <a:rPr lang="en-US" sz="1800" dirty="0">
                      <a:solidFill>
                        <a:srgbClr val="000000"/>
                      </a:solidFill>
                      <a:latin typeface="Calibri" panose="020F0502020204030204" pitchFamily="34" charset="0"/>
                    </a:rPr>
                    <a:t>% of time less than</a:t>
                  </a:r>
                  <a:endParaRPr lang="en-US" sz="1600" dirty="0">
                    <a:solidFill>
                      <a:srgbClr val="000000"/>
                    </a:solidFill>
                    <a:latin typeface="Calibri" panose="020F0502020204030204" pitchFamily="34" charset="0"/>
                  </a:endParaRPr>
                </a:p>
                <a:p>
                  <a:pPr eaLnBrk="1" hangingPunct="1">
                    <a:defRPr/>
                  </a:pPr>
                  <a:r>
                    <a:rPr lang="en-US" sz="1500" dirty="0">
                      <a:solidFill>
                        <a:srgbClr val="000000"/>
                      </a:solidFill>
                      <a:latin typeface="Calibri" panose="020F0502020204030204" pitchFamily="34" charset="0"/>
                    </a:rPr>
                    <a:t>	     max</a:t>
                  </a:r>
                </a:p>
                <a:p>
                  <a:pPr eaLnBrk="1" hangingPunct="1">
                    <a:defRPr/>
                  </a:pPr>
                  <a:r>
                    <a:rPr lang="en-US" sz="1500" dirty="0">
                      <a:solidFill>
                        <a:srgbClr val="000000"/>
                      </a:solidFill>
                      <a:latin typeface="Calibri" panose="020F0502020204030204" pitchFamily="34" charset="0"/>
                    </a:rPr>
                    <a:t>	     90%</a:t>
                  </a:r>
                </a:p>
                <a:p>
                  <a:pPr eaLnBrk="1" hangingPunct="1">
                    <a:defRPr/>
                  </a:pPr>
                  <a:r>
                    <a:rPr lang="en-US" sz="1500" dirty="0">
                      <a:solidFill>
                        <a:srgbClr val="000000"/>
                      </a:solidFill>
                      <a:latin typeface="Calibri" panose="020F0502020204030204" pitchFamily="34" charset="0"/>
                    </a:rPr>
                    <a:t>	     75%</a:t>
                  </a:r>
                </a:p>
                <a:p>
                  <a:pPr eaLnBrk="1" hangingPunct="1">
                    <a:defRPr/>
                  </a:pPr>
                  <a:r>
                    <a:rPr lang="en-US" sz="1500" dirty="0">
                      <a:solidFill>
                        <a:srgbClr val="000000"/>
                      </a:solidFill>
                      <a:latin typeface="Calibri" panose="020F0502020204030204" pitchFamily="34" charset="0"/>
                    </a:rPr>
                    <a:t>	     50%</a:t>
                  </a:r>
                </a:p>
                <a:p>
                  <a:pPr eaLnBrk="1" hangingPunct="1">
                    <a:defRPr/>
                  </a:pPr>
                  <a:r>
                    <a:rPr lang="en-US" sz="1500" dirty="0">
                      <a:solidFill>
                        <a:srgbClr val="000000"/>
                      </a:solidFill>
                      <a:latin typeface="Calibri" panose="020F0502020204030204" pitchFamily="34" charset="0"/>
                    </a:rPr>
                    <a:t>	     25%</a:t>
                  </a:r>
                </a:p>
                <a:p>
                  <a:pPr eaLnBrk="1" hangingPunct="1">
                    <a:defRPr/>
                  </a:pPr>
                  <a:r>
                    <a:rPr lang="en-US" sz="1500" dirty="0">
                      <a:solidFill>
                        <a:srgbClr val="000000"/>
                      </a:solidFill>
                      <a:latin typeface="Calibri" panose="020F0502020204030204" pitchFamily="34" charset="0"/>
                    </a:rPr>
                    <a:t>	     10%</a:t>
                  </a:r>
                </a:p>
                <a:p>
                  <a:pPr eaLnBrk="1" hangingPunct="1">
                    <a:defRPr/>
                  </a:pPr>
                  <a:r>
                    <a:rPr lang="en-US" sz="1500" dirty="0">
                      <a:solidFill>
                        <a:srgbClr val="000000"/>
                      </a:solidFill>
                      <a:latin typeface="Calibri" panose="020F0502020204030204" pitchFamily="34" charset="0"/>
                    </a:rPr>
                    <a:t>	     min</a:t>
                  </a:r>
                </a:p>
              </p:txBody>
            </p:sp>
            <p:cxnSp>
              <p:nvCxnSpPr>
                <p:cNvPr id="40" name="Straight Connector 17">
                  <a:extLst>
                    <a:ext uri="{FF2B5EF4-FFF2-40B4-BE49-F238E27FC236}">
                      <a16:creationId xmlns:a16="http://schemas.microsoft.com/office/drawing/2014/main" id="{6BEF208D-2E86-410F-A01A-C6A3D8140614}"/>
                    </a:ext>
                  </a:extLst>
                </p:cNvPr>
                <p:cNvCxnSpPr>
                  <a:cxnSpLocks noChangeShapeType="1"/>
                </p:cNvCxnSpPr>
                <p:nvPr/>
              </p:nvCxnSpPr>
              <p:spPr bwMode="auto">
                <a:xfrm>
                  <a:off x="2683934" y="3293840"/>
                  <a:ext cx="762000" cy="0"/>
                </a:xfrm>
                <a:prstGeom prst="line">
                  <a:avLst/>
                </a:prstGeom>
                <a:noFill/>
                <a:ln w="19050" algn="ctr">
                  <a:solidFill>
                    <a:srgbClr val="FF00FF"/>
                  </a:solidFill>
                  <a:round/>
                  <a:headEnd/>
                  <a:tailEnd/>
                </a:ln>
                <a:extLst>
                  <a:ext uri="{909E8E84-426E-40DD-AFC4-6F175D3DCCD1}">
                    <a14:hiddenFill xmlns:a14="http://schemas.microsoft.com/office/drawing/2010/main">
                      <a:noFill/>
                    </a14:hiddenFill>
                  </a:ext>
                </a:extLst>
              </p:spPr>
            </p:cxnSp>
            <p:cxnSp>
              <p:nvCxnSpPr>
                <p:cNvPr id="41" name="Straight Connector 18">
                  <a:extLst>
                    <a:ext uri="{FF2B5EF4-FFF2-40B4-BE49-F238E27FC236}">
                      <a16:creationId xmlns:a16="http://schemas.microsoft.com/office/drawing/2014/main" id="{75C81C2C-F071-457C-AC02-6A0AE9266638}"/>
                    </a:ext>
                  </a:extLst>
                </p:cNvPr>
                <p:cNvCxnSpPr>
                  <a:cxnSpLocks noChangeShapeType="1"/>
                </p:cNvCxnSpPr>
                <p:nvPr/>
              </p:nvCxnSpPr>
              <p:spPr bwMode="auto">
                <a:xfrm>
                  <a:off x="2683934" y="3522370"/>
                  <a:ext cx="762000" cy="0"/>
                </a:xfrm>
                <a:prstGeom prst="line">
                  <a:avLst/>
                </a:prstGeom>
                <a:noFill/>
                <a:ln w="19050" algn="ctr">
                  <a:solidFill>
                    <a:srgbClr val="000000"/>
                  </a:solidFill>
                  <a:round/>
                  <a:headEnd/>
                  <a:tailEnd/>
                </a:ln>
                <a:extLst>
                  <a:ext uri="{909E8E84-426E-40DD-AFC4-6F175D3DCCD1}">
                    <a14:hiddenFill xmlns:a14="http://schemas.microsoft.com/office/drawing/2010/main">
                      <a:noFill/>
                    </a14:hiddenFill>
                  </a:ext>
                </a:extLst>
              </p:spPr>
            </p:cxnSp>
            <p:cxnSp>
              <p:nvCxnSpPr>
                <p:cNvPr id="42" name="Straight Connector 19">
                  <a:extLst>
                    <a:ext uri="{FF2B5EF4-FFF2-40B4-BE49-F238E27FC236}">
                      <a16:creationId xmlns:a16="http://schemas.microsoft.com/office/drawing/2014/main" id="{0BE4A8E5-4136-4BC3-B6F2-5D9BAA582BA0}"/>
                    </a:ext>
                  </a:extLst>
                </p:cNvPr>
                <p:cNvCxnSpPr>
                  <a:cxnSpLocks noChangeShapeType="1"/>
                </p:cNvCxnSpPr>
                <p:nvPr/>
              </p:nvCxnSpPr>
              <p:spPr bwMode="auto">
                <a:xfrm>
                  <a:off x="2683934" y="3750899"/>
                  <a:ext cx="762000" cy="0"/>
                </a:xfrm>
                <a:prstGeom prst="line">
                  <a:avLst/>
                </a:prstGeom>
                <a:noFill/>
                <a:ln w="19050" algn="ctr">
                  <a:solidFill>
                    <a:srgbClr val="00B050"/>
                  </a:solidFill>
                  <a:round/>
                  <a:headEnd/>
                  <a:tailEnd/>
                </a:ln>
                <a:extLst>
                  <a:ext uri="{909E8E84-426E-40DD-AFC4-6F175D3DCCD1}">
                    <a14:hiddenFill xmlns:a14="http://schemas.microsoft.com/office/drawing/2010/main">
                      <a:noFill/>
                    </a14:hiddenFill>
                  </a:ext>
                </a:extLst>
              </p:spPr>
            </p:cxnSp>
            <p:cxnSp>
              <p:nvCxnSpPr>
                <p:cNvPr id="43" name="Straight Connector 20">
                  <a:extLst>
                    <a:ext uri="{FF2B5EF4-FFF2-40B4-BE49-F238E27FC236}">
                      <a16:creationId xmlns:a16="http://schemas.microsoft.com/office/drawing/2014/main" id="{7DEC2942-56CC-4EA9-85E6-F7FB9A772612}"/>
                    </a:ext>
                  </a:extLst>
                </p:cNvPr>
                <p:cNvCxnSpPr>
                  <a:cxnSpLocks noChangeShapeType="1"/>
                </p:cNvCxnSpPr>
                <p:nvPr/>
              </p:nvCxnSpPr>
              <p:spPr bwMode="auto">
                <a:xfrm>
                  <a:off x="2683934" y="3979428"/>
                  <a:ext cx="762000" cy="0"/>
                </a:xfrm>
                <a:prstGeom prst="line">
                  <a:avLst/>
                </a:prstGeom>
                <a:noFill/>
                <a:ln w="19050" algn="ctr">
                  <a:solidFill>
                    <a:srgbClr val="FF0000"/>
                  </a:solidFill>
                  <a:round/>
                  <a:headEnd/>
                  <a:tailEnd/>
                </a:ln>
                <a:extLst>
                  <a:ext uri="{909E8E84-426E-40DD-AFC4-6F175D3DCCD1}">
                    <a14:hiddenFill xmlns:a14="http://schemas.microsoft.com/office/drawing/2010/main">
                      <a:noFill/>
                    </a14:hiddenFill>
                  </a:ext>
                </a:extLst>
              </p:spPr>
            </p:cxnSp>
            <p:cxnSp>
              <p:nvCxnSpPr>
                <p:cNvPr id="44" name="Straight Connector 21">
                  <a:extLst>
                    <a:ext uri="{FF2B5EF4-FFF2-40B4-BE49-F238E27FC236}">
                      <a16:creationId xmlns:a16="http://schemas.microsoft.com/office/drawing/2014/main" id="{6F2FAE48-E4F5-4153-9638-60A24A44B6D7}"/>
                    </a:ext>
                  </a:extLst>
                </p:cNvPr>
                <p:cNvCxnSpPr>
                  <a:cxnSpLocks noChangeShapeType="1"/>
                </p:cNvCxnSpPr>
                <p:nvPr/>
              </p:nvCxnSpPr>
              <p:spPr bwMode="auto">
                <a:xfrm>
                  <a:off x="2683934" y="4207958"/>
                  <a:ext cx="762000" cy="0"/>
                </a:xfrm>
                <a:prstGeom prst="line">
                  <a:avLst/>
                </a:prstGeom>
                <a:noFill/>
                <a:ln w="19050" algn="ctr">
                  <a:solidFill>
                    <a:schemeClr val="accent2"/>
                  </a:solidFill>
                  <a:round/>
                  <a:headEnd/>
                  <a:tailEnd/>
                </a:ln>
                <a:extLst>
                  <a:ext uri="{909E8E84-426E-40DD-AFC4-6F175D3DCCD1}">
                    <a14:hiddenFill xmlns:a14="http://schemas.microsoft.com/office/drawing/2010/main">
                      <a:noFill/>
                    </a14:hiddenFill>
                  </a:ext>
                </a:extLst>
              </p:spPr>
            </p:cxnSp>
          </p:grpSp>
          <p:cxnSp>
            <p:nvCxnSpPr>
              <p:cNvPr id="38" name="Straight Connector 37">
                <a:extLst>
                  <a:ext uri="{FF2B5EF4-FFF2-40B4-BE49-F238E27FC236}">
                    <a16:creationId xmlns:a16="http://schemas.microsoft.com/office/drawing/2014/main" id="{39A0BD01-AC33-4125-A352-898CBDA0686A}"/>
                  </a:ext>
                </a:extLst>
              </p:cNvPr>
              <p:cNvCxnSpPr/>
              <p:nvPr/>
            </p:nvCxnSpPr>
            <p:spPr bwMode="auto">
              <a:xfrm>
                <a:off x="2844696" y="4384902"/>
                <a:ext cx="761812" cy="0"/>
              </a:xfrm>
              <a:prstGeom prst="line">
                <a:avLst/>
              </a:prstGeom>
              <a:noFill/>
              <a:ln w="19050" cap="flat" cmpd="sng" algn="ctr">
                <a:solidFill>
                  <a:schemeClr val="tx1">
                    <a:lumMod val="50000"/>
                  </a:schemeClr>
                </a:solidFill>
                <a:prstDash val="dash"/>
                <a:round/>
                <a:headEnd type="none" w="med" len="med"/>
                <a:tailEnd type="none" w="med" len="med"/>
              </a:ln>
              <a:effectLst/>
            </p:spPr>
          </p:cxnSp>
        </p:grpSp>
        <p:cxnSp>
          <p:nvCxnSpPr>
            <p:cNvPr id="36" name="Straight Connector 35">
              <a:extLst>
                <a:ext uri="{FF2B5EF4-FFF2-40B4-BE49-F238E27FC236}">
                  <a16:creationId xmlns:a16="http://schemas.microsoft.com/office/drawing/2014/main" id="{3D692A88-E539-4AA5-BDF6-7561ADB96C7F}"/>
                </a:ext>
              </a:extLst>
            </p:cNvPr>
            <p:cNvCxnSpPr/>
            <p:nvPr/>
          </p:nvCxnSpPr>
          <p:spPr bwMode="auto">
            <a:xfrm>
              <a:off x="2844706" y="2997793"/>
              <a:ext cx="761812" cy="0"/>
            </a:xfrm>
            <a:prstGeom prst="line">
              <a:avLst/>
            </a:prstGeom>
            <a:noFill/>
            <a:ln w="19050" cap="flat" cmpd="sng" algn="ctr">
              <a:solidFill>
                <a:schemeClr val="tx1">
                  <a:lumMod val="50000"/>
                </a:schemeClr>
              </a:solidFill>
              <a:prstDash val="dash"/>
              <a:round/>
              <a:headEnd type="none" w="med" len="med"/>
              <a:tailEnd type="none" w="med" len="med"/>
            </a:ln>
            <a:effectLst/>
          </p:spPr>
        </p:cxnSp>
      </p:grpSp>
      <p:sp>
        <p:nvSpPr>
          <p:cNvPr id="45" name="Slide Number Placeholder 1">
            <a:extLst>
              <a:ext uri="{FF2B5EF4-FFF2-40B4-BE49-F238E27FC236}">
                <a16:creationId xmlns:a16="http://schemas.microsoft.com/office/drawing/2014/main" id="{54D7E2A0-7DF4-4E14-B043-5CF46A103D42}"/>
              </a:ext>
            </a:extLst>
          </p:cNvPr>
          <p:cNvSpPr txBox="1">
            <a:spLocks/>
          </p:cNvSpPr>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68</a:t>
            </a:fld>
            <a:endParaRPr lang="en-US" altLang="en-US"/>
          </a:p>
        </p:txBody>
      </p:sp>
      <p:sp>
        <p:nvSpPr>
          <p:cNvPr id="4" name="Text Box 87">
            <a:extLst>
              <a:ext uri="{FF2B5EF4-FFF2-40B4-BE49-F238E27FC236}">
                <a16:creationId xmlns:a16="http://schemas.microsoft.com/office/drawing/2014/main" id="{1A5D7157-610D-B2E4-C429-0DB3148789EB}"/>
              </a:ext>
            </a:extLst>
          </p:cNvPr>
          <p:cNvSpPr txBox="1">
            <a:spLocks noChangeArrowheads="1"/>
          </p:cNvSpPr>
          <p:nvPr/>
        </p:nvSpPr>
        <p:spPr bwMode="auto">
          <a:xfrm>
            <a:off x="8505585" y="290401"/>
            <a:ext cx="3250744" cy="1477328"/>
          </a:xfrm>
          <a:prstGeom prst="rect">
            <a:avLst/>
          </a:prstGeom>
          <a:noFill/>
          <a:ln w="9525">
            <a:noFill/>
            <a:miter lim="800000"/>
            <a:headEnd/>
            <a:tailEnd/>
          </a:ln>
          <a:effectLst/>
        </p:spPr>
        <p:txBody>
          <a:bodyPr wrap="square" lIns="0" tIns="0" rIns="0" bIns="0">
            <a:spAutoFit/>
          </a:bodyPr>
          <a:lstStyle/>
          <a:p>
            <a:pPr algn="ctr" eaLnBrk="1" hangingPunct="1">
              <a:spcBef>
                <a:spcPct val="50000"/>
              </a:spcBef>
              <a:defRPr/>
            </a:pPr>
            <a:r>
              <a:rPr lang="en-US" sz="3200" dirty="0">
                <a:solidFill>
                  <a:srgbClr val="00B050"/>
                </a:solidFill>
                <a:latin typeface="Ink Free" panose="03080402000500000000" pitchFamily="66" charset="0"/>
              </a:rPr>
              <a:t>called </a:t>
            </a:r>
          </a:p>
          <a:p>
            <a:pPr algn="ctr" eaLnBrk="1" hangingPunct="1">
              <a:spcBef>
                <a:spcPts val="0"/>
              </a:spcBef>
              <a:defRPr/>
            </a:pPr>
            <a:r>
              <a:rPr lang="en-US" sz="3200" dirty="0">
                <a:solidFill>
                  <a:srgbClr val="00B050"/>
                </a:solidFill>
                <a:latin typeface="Ink Free" panose="03080402000500000000" pitchFamily="66" charset="0"/>
              </a:rPr>
              <a:t>“cyclic analysis” in HEC-DSS</a:t>
            </a:r>
          </a:p>
        </p:txBody>
      </p:sp>
      <p:sp>
        <p:nvSpPr>
          <p:cNvPr id="5" name="TextBox 4">
            <a:extLst>
              <a:ext uri="{FF2B5EF4-FFF2-40B4-BE49-F238E27FC236}">
                <a16:creationId xmlns:a16="http://schemas.microsoft.com/office/drawing/2014/main" id="{801EDAF1-7174-F308-A99B-32A0451F7235}"/>
              </a:ext>
            </a:extLst>
          </p:cNvPr>
          <p:cNvSpPr txBox="1"/>
          <p:nvPr/>
        </p:nvSpPr>
        <p:spPr>
          <a:xfrm>
            <a:off x="3331024" y="1434944"/>
            <a:ext cx="5442309" cy="523220"/>
          </a:xfrm>
          <a:prstGeom prst="rect">
            <a:avLst/>
          </a:prstGeom>
          <a:noFill/>
        </p:spPr>
        <p:txBody>
          <a:bodyPr wrap="square">
            <a:spAutoFit/>
          </a:bodyPr>
          <a:lstStyle/>
          <a:p>
            <a:pPr eaLnBrk="1" hangingPunct="1">
              <a:defRPr/>
            </a:pPr>
            <a:r>
              <a:rPr lang="en-US" sz="2800" b="0" dirty="0">
                <a:solidFill>
                  <a:schemeClr val="bg1"/>
                </a:solidFill>
                <a:latin typeface="Calibri" panose="020F0502020204030204" pitchFamily="34" charset="0"/>
                <a:cs typeface="Times New Roman" pitchFamily="18" charset="0"/>
              </a:rPr>
              <a:t>Rio Madeira @ Porto Velho, Brazil</a:t>
            </a:r>
          </a:p>
        </p:txBody>
      </p:sp>
    </p:spTree>
    <p:extLst>
      <p:ext uri="{BB962C8B-B14F-4D97-AF65-F5344CB8AC3E}">
        <p14:creationId xmlns:p14="http://schemas.microsoft.com/office/powerpoint/2010/main" val="36016231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Summary “Hydrographs”</a:t>
            </a:r>
          </a:p>
        </p:txBody>
      </p:sp>
      <p:sp>
        <p:nvSpPr>
          <p:cNvPr id="7987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1E1CDBEB-21C4-4736-89F2-0967129C05AD}" type="slidenum">
              <a:rPr lang="en-US" altLang="en-US" sz="1400">
                <a:latin typeface="Times New Roman" panose="02020603050405020304" pitchFamily="18" charset="0"/>
              </a:rPr>
              <a:pPr>
                <a:spcBef>
                  <a:spcPct val="0"/>
                </a:spcBef>
                <a:buFontTx/>
                <a:buNone/>
              </a:pPr>
              <a:t>69</a:t>
            </a:fld>
            <a:endParaRPr lang="en-US" altLang="en-US" sz="1400">
              <a:latin typeface="Times New Roman" panose="02020603050405020304" pitchFamily="18" charset="0"/>
            </a:endParaRPr>
          </a:p>
        </p:txBody>
      </p:sp>
      <p:pic>
        <p:nvPicPr>
          <p:cNvPr id="79876" name="Picture 4" descr="C:\Users\q0hecbaf\AppData\Local\Temp\1\SNAGHTML38ea01.PNG"/>
          <p:cNvPicPr>
            <a:picLocks noChangeAspect="1" noChangeArrowheads="1"/>
          </p:cNvPicPr>
          <p:nvPr/>
        </p:nvPicPr>
        <p:blipFill>
          <a:blip r:embed="rId3">
            <a:extLst>
              <a:ext uri="{28A0092B-C50C-407E-A947-70E740481C1C}">
                <a14:useLocalDpi xmlns:a14="http://schemas.microsoft.com/office/drawing/2010/main" val="0"/>
              </a:ext>
            </a:extLst>
          </a:blip>
          <a:srcRect l="7999" t="12000" r="3999" b="7199"/>
          <a:stretch>
            <a:fillRect/>
          </a:stretch>
        </p:blipFill>
        <p:spPr bwMode="auto">
          <a:xfrm>
            <a:off x="1633538" y="2679700"/>
            <a:ext cx="4425950" cy="338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7" name="Picture 6" descr="C:\Users\q0hecbaf\AppData\Local\Temp\1\SNAGHTML3921e2.PNG"/>
          <p:cNvPicPr>
            <a:picLocks noChangeAspect="1" noChangeArrowheads="1"/>
          </p:cNvPicPr>
          <p:nvPr/>
        </p:nvPicPr>
        <p:blipFill>
          <a:blip r:embed="rId4">
            <a:extLst>
              <a:ext uri="{28A0092B-C50C-407E-A947-70E740481C1C}">
                <a14:useLocalDpi xmlns:a14="http://schemas.microsoft.com/office/drawing/2010/main" val="0"/>
              </a:ext>
            </a:extLst>
          </a:blip>
          <a:srcRect l="7999" t="12000" r="3999" b="7199"/>
          <a:stretch>
            <a:fillRect/>
          </a:stretch>
        </p:blipFill>
        <p:spPr bwMode="auto">
          <a:xfrm>
            <a:off x="6149975" y="2671764"/>
            <a:ext cx="4427538" cy="338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649538" y="2151064"/>
            <a:ext cx="7535862" cy="522287"/>
          </a:xfrm>
          <a:prstGeom prst="rect">
            <a:avLst/>
          </a:prstGeom>
          <a:noFill/>
        </p:spPr>
        <p:txBody>
          <a:bodyPr>
            <a:spAutoFit/>
          </a:bodyPr>
          <a:lstStyle/>
          <a:p>
            <a:pPr eaLnBrk="1" hangingPunct="1">
              <a:defRPr/>
            </a:pPr>
            <a:r>
              <a:rPr lang="en-US" sz="2800" dirty="0">
                <a:solidFill>
                  <a:srgbClr val="000000"/>
                </a:solidFill>
                <a:latin typeface="Calibri" panose="020F0502020204030204" pitchFamily="34" charset="0"/>
              </a:rPr>
              <a:t>Unregulated				Regulated </a:t>
            </a:r>
          </a:p>
        </p:txBody>
      </p:sp>
      <p:grpSp>
        <p:nvGrpSpPr>
          <p:cNvPr id="79879" name="Group 15"/>
          <p:cNvGrpSpPr>
            <a:grpSpLocks/>
          </p:cNvGrpSpPr>
          <p:nvPr/>
        </p:nvGrpSpPr>
        <p:grpSpPr bwMode="auto">
          <a:xfrm>
            <a:off x="4038600" y="2870200"/>
            <a:ext cx="1981200" cy="1631950"/>
            <a:chOff x="2506143" y="2624657"/>
            <a:chExt cx="1981199" cy="1631216"/>
          </a:xfrm>
        </p:grpSpPr>
        <p:sp>
          <p:nvSpPr>
            <p:cNvPr id="9" name="TextBox 8"/>
            <p:cNvSpPr txBox="1"/>
            <p:nvPr/>
          </p:nvSpPr>
          <p:spPr>
            <a:xfrm>
              <a:off x="2506143" y="2624657"/>
              <a:ext cx="1981199" cy="1631216"/>
            </a:xfrm>
            <a:prstGeom prst="rect">
              <a:avLst/>
            </a:prstGeom>
            <a:noFill/>
          </p:spPr>
          <p:txBody>
            <a:bodyPr>
              <a:spAutoFit/>
            </a:bodyPr>
            <a:lstStyle/>
            <a:p>
              <a:pPr eaLnBrk="1" hangingPunct="1">
                <a:defRPr/>
              </a:pPr>
              <a:r>
                <a:rPr lang="en-US" sz="1800" dirty="0">
                  <a:solidFill>
                    <a:srgbClr val="000000"/>
                  </a:solidFill>
                  <a:latin typeface="Calibri" panose="020F0502020204030204" pitchFamily="34" charset="0"/>
                </a:rPr>
                <a:t>% of time less than</a:t>
              </a:r>
            </a:p>
            <a:p>
              <a:pPr eaLnBrk="1" hangingPunct="1">
                <a:defRPr/>
              </a:pPr>
              <a:r>
                <a:rPr lang="en-US" sz="1800" dirty="0">
                  <a:solidFill>
                    <a:srgbClr val="000000"/>
                  </a:solidFill>
                  <a:latin typeface="Calibri" panose="020F0502020204030204" pitchFamily="34" charset="0"/>
                </a:rPr>
                <a:t>	</a:t>
              </a:r>
              <a:r>
                <a:rPr lang="en-US" sz="1600" dirty="0">
                  <a:solidFill>
                    <a:srgbClr val="000000"/>
                  </a:solidFill>
                  <a:latin typeface="Calibri" panose="020F0502020204030204" pitchFamily="34" charset="0"/>
                </a:rPr>
                <a:t>90%</a:t>
              </a:r>
            </a:p>
            <a:p>
              <a:pPr eaLnBrk="1" hangingPunct="1">
                <a:defRPr/>
              </a:pPr>
              <a:r>
                <a:rPr lang="en-US" sz="1600" dirty="0">
                  <a:solidFill>
                    <a:srgbClr val="000000"/>
                  </a:solidFill>
                  <a:latin typeface="Calibri" panose="020F0502020204030204" pitchFamily="34" charset="0"/>
                </a:rPr>
                <a:t>	75%</a:t>
              </a:r>
            </a:p>
            <a:p>
              <a:pPr eaLnBrk="1" hangingPunct="1">
                <a:defRPr/>
              </a:pPr>
              <a:r>
                <a:rPr lang="en-US" sz="1600" dirty="0">
                  <a:solidFill>
                    <a:srgbClr val="000000"/>
                  </a:solidFill>
                  <a:latin typeface="Calibri" panose="020F0502020204030204" pitchFamily="34" charset="0"/>
                </a:rPr>
                <a:t>	50%</a:t>
              </a:r>
            </a:p>
            <a:p>
              <a:pPr eaLnBrk="1" hangingPunct="1">
                <a:defRPr/>
              </a:pPr>
              <a:r>
                <a:rPr lang="en-US" sz="1600" dirty="0">
                  <a:solidFill>
                    <a:srgbClr val="000000"/>
                  </a:solidFill>
                  <a:latin typeface="Calibri" panose="020F0502020204030204" pitchFamily="34" charset="0"/>
                </a:rPr>
                <a:t>	25%</a:t>
              </a:r>
            </a:p>
            <a:p>
              <a:pPr eaLnBrk="1" hangingPunct="1">
                <a:defRPr/>
              </a:pPr>
              <a:r>
                <a:rPr lang="en-US" sz="1600" dirty="0">
                  <a:solidFill>
                    <a:srgbClr val="000000"/>
                  </a:solidFill>
                  <a:latin typeface="Calibri" panose="020F0502020204030204" pitchFamily="34" charset="0"/>
                </a:rPr>
                <a:t>	10%</a:t>
              </a:r>
            </a:p>
          </p:txBody>
        </p:sp>
        <p:cxnSp>
          <p:nvCxnSpPr>
            <p:cNvPr id="79889" name="Straight Connector 10"/>
            <p:cNvCxnSpPr>
              <a:cxnSpLocks noChangeShapeType="1"/>
            </p:cNvCxnSpPr>
            <p:nvPr/>
          </p:nvCxnSpPr>
          <p:spPr bwMode="auto">
            <a:xfrm>
              <a:off x="2683934" y="3090335"/>
              <a:ext cx="762000" cy="0"/>
            </a:xfrm>
            <a:prstGeom prst="line">
              <a:avLst/>
            </a:prstGeom>
            <a:noFill/>
            <a:ln w="19050" algn="ctr">
              <a:solidFill>
                <a:srgbClr val="FF00FF"/>
              </a:solidFill>
              <a:round/>
              <a:headEnd/>
              <a:tailEnd/>
            </a:ln>
            <a:extLst>
              <a:ext uri="{909E8E84-426E-40DD-AFC4-6F175D3DCCD1}">
                <a14:hiddenFill xmlns:a14="http://schemas.microsoft.com/office/drawing/2010/main">
                  <a:noFill/>
                </a14:hiddenFill>
              </a:ext>
            </a:extLst>
          </p:spPr>
        </p:cxnSp>
        <p:cxnSp>
          <p:nvCxnSpPr>
            <p:cNvPr id="79890" name="Straight Connector 11"/>
            <p:cNvCxnSpPr>
              <a:cxnSpLocks noChangeShapeType="1"/>
            </p:cNvCxnSpPr>
            <p:nvPr/>
          </p:nvCxnSpPr>
          <p:spPr bwMode="auto">
            <a:xfrm>
              <a:off x="2683934" y="3327401"/>
              <a:ext cx="762000" cy="0"/>
            </a:xfrm>
            <a:prstGeom prst="line">
              <a:avLst/>
            </a:prstGeom>
            <a:noFill/>
            <a:ln w="19050" algn="ctr">
              <a:solidFill>
                <a:srgbClr val="000000"/>
              </a:solidFill>
              <a:round/>
              <a:headEnd/>
              <a:tailEnd/>
            </a:ln>
            <a:extLst>
              <a:ext uri="{909E8E84-426E-40DD-AFC4-6F175D3DCCD1}">
                <a14:hiddenFill xmlns:a14="http://schemas.microsoft.com/office/drawing/2010/main">
                  <a:noFill/>
                </a14:hiddenFill>
              </a:ext>
            </a:extLst>
          </p:spPr>
        </p:cxnSp>
        <p:cxnSp>
          <p:nvCxnSpPr>
            <p:cNvPr id="79891" name="Straight Connector 12"/>
            <p:cNvCxnSpPr>
              <a:cxnSpLocks noChangeShapeType="1"/>
            </p:cNvCxnSpPr>
            <p:nvPr/>
          </p:nvCxnSpPr>
          <p:spPr bwMode="auto">
            <a:xfrm>
              <a:off x="2683934" y="3598333"/>
              <a:ext cx="762000" cy="0"/>
            </a:xfrm>
            <a:prstGeom prst="line">
              <a:avLst/>
            </a:prstGeom>
            <a:noFill/>
            <a:ln w="19050" algn="ctr">
              <a:solidFill>
                <a:srgbClr val="00B050"/>
              </a:solidFill>
              <a:round/>
              <a:headEnd/>
              <a:tailEnd/>
            </a:ln>
            <a:extLst>
              <a:ext uri="{909E8E84-426E-40DD-AFC4-6F175D3DCCD1}">
                <a14:hiddenFill xmlns:a14="http://schemas.microsoft.com/office/drawing/2010/main">
                  <a:noFill/>
                </a14:hiddenFill>
              </a:ext>
            </a:extLst>
          </p:spPr>
        </p:cxnSp>
        <p:cxnSp>
          <p:nvCxnSpPr>
            <p:cNvPr id="79892" name="Straight Connector 13"/>
            <p:cNvCxnSpPr>
              <a:cxnSpLocks noChangeShapeType="1"/>
            </p:cNvCxnSpPr>
            <p:nvPr/>
          </p:nvCxnSpPr>
          <p:spPr bwMode="auto">
            <a:xfrm>
              <a:off x="2683934" y="3843865"/>
              <a:ext cx="762000" cy="0"/>
            </a:xfrm>
            <a:prstGeom prst="line">
              <a:avLst/>
            </a:prstGeom>
            <a:noFill/>
            <a:ln w="19050" algn="ctr">
              <a:solidFill>
                <a:srgbClr val="FF0000"/>
              </a:solidFill>
              <a:round/>
              <a:headEnd/>
              <a:tailEnd/>
            </a:ln>
            <a:extLst>
              <a:ext uri="{909E8E84-426E-40DD-AFC4-6F175D3DCCD1}">
                <a14:hiddenFill xmlns:a14="http://schemas.microsoft.com/office/drawing/2010/main">
                  <a:noFill/>
                </a14:hiddenFill>
              </a:ext>
            </a:extLst>
          </p:spPr>
        </p:cxnSp>
        <p:cxnSp>
          <p:nvCxnSpPr>
            <p:cNvPr id="79893" name="Straight Connector 14"/>
            <p:cNvCxnSpPr>
              <a:cxnSpLocks noChangeShapeType="1"/>
            </p:cNvCxnSpPr>
            <p:nvPr/>
          </p:nvCxnSpPr>
          <p:spPr bwMode="auto">
            <a:xfrm>
              <a:off x="2683934" y="4080930"/>
              <a:ext cx="762000" cy="0"/>
            </a:xfrm>
            <a:prstGeom prst="line">
              <a:avLst/>
            </a:prstGeom>
            <a:noFill/>
            <a:ln w="19050" algn="ctr">
              <a:solidFill>
                <a:schemeClr val="accent2"/>
              </a:solidFill>
              <a:round/>
              <a:headEnd/>
              <a:tailEnd/>
            </a:ln>
            <a:extLst>
              <a:ext uri="{909E8E84-426E-40DD-AFC4-6F175D3DCCD1}">
                <a14:hiddenFill xmlns:a14="http://schemas.microsoft.com/office/drawing/2010/main">
                  <a:noFill/>
                </a14:hiddenFill>
              </a:ext>
            </a:extLst>
          </p:spPr>
        </p:cxnSp>
      </p:grpSp>
      <p:grpSp>
        <p:nvGrpSpPr>
          <p:cNvPr id="79880" name="Group 16"/>
          <p:cNvGrpSpPr>
            <a:grpSpLocks/>
          </p:cNvGrpSpPr>
          <p:nvPr/>
        </p:nvGrpSpPr>
        <p:grpSpPr bwMode="auto">
          <a:xfrm>
            <a:off x="8475663" y="2844800"/>
            <a:ext cx="1981200" cy="1631950"/>
            <a:chOff x="2506143" y="2624657"/>
            <a:chExt cx="1981199" cy="1631216"/>
          </a:xfrm>
        </p:grpSpPr>
        <p:sp>
          <p:nvSpPr>
            <p:cNvPr id="18" name="TextBox 17"/>
            <p:cNvSpPr txBox="1"/>
            <p:nvPr/>
          </p:nvSpPr>
          <p:spPr>
            <a:xfrm>
              <a:off x="2506143" y="2624657"/>
              <a:ext cx="1981199" cy="1631216"/>
            </a:xfrm>
            <a:prstGeom prst="rect">
              <a:avLst/>
            </a:prstGeom>
            <a:noFill/>
          </p:spPr>
          <p:txBody>
            <a:bodyPr>
              <a:spAutoFit/>
            </a:bodyPr>
            <a:lstStyle/>
            <a:p>
              <a:pPr eaLnBrk="1" hangingPunct="1">
                <a:defRPr/>
              </a:pPr>
              <a:r>
                <a:rPr lang="en-US" sz="1800" dirty="0">
                  <a:solidFill>
                    <a:srgbClr val="000000"/>
                  </a:solidFill>
                  <a:latin typeface="Calibri" panose="020F0502020204030204" pitchFamily="34" charset="0"/>
                </a:rPr>
                <a:t>% of time less than</a:t>
              </a:r>
            </a:p>
            <a:p>
              <a:pPr eaLnBrk="1" hangingPunct="1">
                <a:defRPr/>
              </a:pPr>
              <a:r>
                <a:rPr lang="en-US" sz="1800" dirty="0">
                  <a:solidFill>
                    <a:srgbClr val="000000"/>
                  </a:solidFill>
                  <a:latin typeface="Calibri" panose="020F0502020204030204" pitchFamily="34" charset="0"/>
                </a:rPr>
                <a:t>	</a:t>
              </a:r>
              <a:r>
                <a:rPr lang="en-US" sz="1600" dirty="0">
                  <a:solidFill>
                    <a:srgbClr val="000000"/>
                  </a:solidFill>
                  <a:latin typeface="Calibri" panose="020F0502020204030204" pitchFamily="34" charset="0"/>
                </a:rPr>
                <a:t>90%</a:t>
              </a:r>
            </a:p>
            <a:p>
              <a:pPr eaLnBrk="1" hangingPunct="1">
                <a:defRPr/>
              </a:pPr>
              <a:r>
                <a:rPr lang="en-US" sz="1600" dirty="0">
                  <a:solidFill>
                    <a:srgbClr val="000000"/>
                  </a:solidFill>
                  <a:latin typeface="Calibri" panose="020F0502020204030204" pitchFamily="34" charset="0"/>
                </a:rPr>
                <a:t>	75%</a:t>
              </a:r>
            </a:p>
            <a:p>
              <a:pPr eaLnBrk="1" hangingPunct="1">
                <a:defRPr/>
              </a:pPr>
              <a:r>
                <a:rPr lang="en-US" sz="1600" dirty="0">
                  <a:solidFill>
                    <a:srgbClr val="000000"/>
                  </a:solidFill>
                  <a:latin typeface="Calibri" panose="020F0502020204030204" pitchFamily="34" charset="0"/>
                </a:rPr>
                <a:t>	50%</a:t>
              </a:r>
            </a:p>
            <a:p>
              <a:pPr eaLnBrk="1" hangingPunct="1">
                <a:defRPr/>
              </a:pPr>
              <a:r>
                <a:rPr lang="en-US" sz="1600" dirty="0">
                  <a:solidFill>
                    <a:srgbClr val="000000"/>
                  </a:solidFill>
                  <a:latin typeface="Calibri" panose="020F0502020204030204" pitchFamily="34" charset="0"/>
                </a:rPr>
                <a:t>	25%</a:t>
              </a:r>
            </a:p>
            <a:p>
              <a:pPr eaLnBrk="1" hangingPunct="1">
                <a:defRPr/>
              </a:pPr>
              <a:r>
                <a:rPr lang="en-US" sz="1600" dirty="0">
                  <a:solidFill>
                    <a:srgbClr val="000000"/>
                  </a:solidFill>
                  <a:latin typeface="Calibri" panose="020F0502020204030204" pitchFamily="34" charset="0"/>
                </a:rPr>
                <a:t>	10%</a:t>
              </a:r>
            </a:p>
          </p:txBody>
        </p:sp>
        <p:cxnSp>
          <p:nvCxnSpPr>
            <p:cNvPr id="79883" name="Straight Connector 18"/>
            <p:cNvCxnSpPr>
              <a:cxnSpLocks noChangeShapeType="1"/>
            </p:cNvCxnSpPr>
            <p:nvPr/>
          </p:nvCxnSpPr>
          <p:spPr bwMode="auto">
            <a:xfrm>
              <a:off x="2683934" y="3090335"/>
              <a:ext cx="762000" cy="0"/>
            </a:xfrm>
            <a:prstGeom prst="line">
              <a:avLst/>
            </a:prstGeom>
            <a:noFill/>
            <a:ln w="19050" algn="ctr">
              <a:solidFill>
                <a:srgbClr val="FF00FF"/>
              </a:solidFill>
              <a:round/>
              <a:headEnd/>
              <a:tailEnd/>
            </a:ln>
            <a:extLst>
              <a:ext uri="{909E8E84-426E-40DD-AFC4-6F175D3DCCD1}">
                <a14:hiddenFill xmlns:a14="http://schemas.microsoft.com/office/drawing/2010/main">
                  <a:noFill/>
                </a14:hiddenFill>
              </a:ext>
            </a:extLst>
          </p:spPr>
        </p:cxnSp>
        <p:cxnSp>
          <p:nvCxnSpPr>
            <p:cNvPr id="79884" name="Straight Connector 19"/>
            <p:cNvCxnSpPr>
              <a:cxnSpLocks noChangeShapeType="1"/>
            </p:cNvCxnSpPr>
            <p:nvPr/>
          </p:nvCxnSpPr>
          <p:spPr bwMode="auto">
            <a:xfrm>
              <a:off x="2683934" y="3327401"/>
              <a:ext cx="762000" cy="0"/>
            </a:xfrm>
            <a:prstGeom prst="line">
              <a:avLst/>
            </a:prstGeom>
            <a:noFill/>
            <a:ln w="19050" algn="ctr">
              <a:solidFill>
                <a:srgbClr val="000000"/>
              </a:solidFill>
              <a:round/>
              <a:headEnd/>
              <a:tailEnd/>
            </a:ln>
            <a:extLst>
              <a:ext uri="{909E8E84-426E-40DD-AFC4-6F175D3DCCD1}">
                <a14:hiddenFill xmlns:a14="http://schemas.microsoft.com/office/drawing/2010/main">
                  <a:noFill/>
                </a14:hiddenFill>
              </a:ext>
            </a:extLst>
          </p:spPr>
        </p:cxnSp>
        <p:cxnSp>
          <p:nvCxnSpPr>
            <p:cNvPr id="79885" name="Straight Connector 20"/>
            <p:cNvCxnSpPr>
              <a:cxnSpLocks noChangeShapeType="1"/>
            </p:cNvCxnSpPr>
            <p:nvPr/>
          </p:nvCxnSpPr>
          <p:spPr bwMode="auto">
            <a:xfrm>
              <a:off x="2683934" y="3598333"/>
              <a:ext cx="762000" cy="0"/>
            </a:xfrm>
            <a:prstGeom prst="line">
              <a:avLst/>
            </a:prstGeom>
            <a:noFill/>
            <a:ln w="19050" algn="ctr">
              <a:solidFill>
                <a:srgbClr val="00B050"/>
              </a:solidFill>
              <a:round/>
              <a:headEnd/>
              <a:tailEnd/>
            </a:ln>
            <a:extLst>
              <a:ext uri="{909E8E84-426E-40DD-AFC4-6F175D3DCCD1}">
                <a14:hiddenFill xmlns:a14="http://schemas.microsoft.com/office/drawing/2010/main">
                  <a:noFill/>
                </a14:hiddenFill>
              </a:ext>
            </a:extLst>
          </p:spPr>
        </p:cxnSp>
        <p:cxnSp>
          <p:nvCxnSpPr>
            <p:cNvPr id="79886" name="Straight Connector 21"/>
            <p:cNvCxnSpPr>
              <a:cxnSpLocks noChangeShapeType="1"/>
            </p:cNvCxnSpPr>
            <p:nvPr/>
          </p:nvCxnSpPr>
          <p:spPr bwMode="auto">
            <a:xfrm>
              <a:off x="2683934" y="3843865"/>
              <a:ext cx="762000" cy="0"/>
            </a:xfrm>
            <a:prstGeom prst="line">
              <a:avLst/>
            </a:prstGeom>
            <a:noFill/>
            <a:ln w="19050" algn="ctr">
              <a:solidFill>
                <a:srgbClr val="FF0000"/>
              </a:solidFill>
              <a:round/>
              <a:headEnd/>
              <a:tailEnd/>
            </a:ln>
            <a:extLst>
              <a:ext uri="{909E8E84-426E-40DD-AFC4-6F175D3DCCD1}">
                <a14:hiddenFill xmlns:a14="http://schemas.microsoft.com/office/drawing/2010/main">
                  <a:noFill/>
                </a14:hiddenFill>
              </a:ext>
            </a:extLst>
          </p:spPr>
        </p:cxnSp>
        <p:cxnSp>
          <p:nvCxnSpPr>
            <p:cNvPr id="79887" name="Straight Connector 22"/>
            <p:cNvCxnSpPr>
              <a:cxnSpLocks noChangeShapeType="1"/>
            </p:cNvCxnSpPr>
            <p:nvPr/>
          </p:nvCxnSpPr>
          <p:spPr bwMode="auto">
            <a:xfrm>
              <a:off x="2683934" y="4080930"/>
              <a:ext cx="762000" cy="0"/>
            </a:xfrm>
            <a:prstGeom prst="line">
              <a:avLst/>
            </a:prstGeom>
            <a:noFill/>
            <a:ln w="19050" algn="ctr">
              <a:solidFill>
                <a:schemeClr val="accent2"/>
              </a:solidFill>
              <a:round/>
              <a:headEnd/>
              <a:tailEnd/>
            </a:ln>
            <a:extLst>
              <a:ext uri="{909E8E84-426E-40DD-AFC4-6F175D3DCCD1}">
                <a14:hiddenFill xmlns:a14="http://schemas.microsoft.com/office/drawing/2010/main">
                  <a:noFill/>
                </a14:hiddenFill>
              </a:ext>
            </a:extLst>
          </p:spPr>
        </p:cxnSp>
      </p:grpSp>
      <p:sp>
        <p:nvSpPr>
          <p:cNvPr id="24" name="TextBox 23"/>
          <p:cNvSpPr txBox="1"/>
          <p:nvPr/>
        </p:nvSpPr>
        <p:spPr>
          <a:xfrm>
            <a:off x="4064000" y="1481139"/>
            <a:ext cx="4318000" cy="523875"/>
          </a:xfrm>
          <a:prstGeom prst="rect">
            <a:avLst/>
          </a:prstGeom>
          <a:noFill/>
        </p:spPr>
        <p:txBody>
          <a:bodyPr>
            <a:spAutoFit/>
          </a:bodyPr>
          <a:lstStyle/>
          <a:p>
            <a:pPr eaLnBrk="1" hangingPunct="1">
              <a:defRPr/>
            </a:pPr>
            <a:r>
              <a:rPr lang="en-US" sz="2800" b="0" dirty="0">
                <a:solidFill>
                  <a:schemeClr val="bg1"/>
                </a:solidFill>
                <a:latin typeface="Calibri" panose="020F0502020204030204" pitchFamily="34" charset="0"/>
                <a:cs typeface="Times New Roman" pitchFamily="18" charset="0"/>
              </a:rPr>
              <a:t>American River </a:t>
            </a:r>
            <a:r>
              <a:rPr lang="en-US" sz="2800" b="0" dirty="0" err="1">
                <a:solidFill>
                  <a:schemeClr val="bg1"/>
                </a:solidFill>
                <a:latin typeface="Calibri" panose="020F0502020204030204" pitchFamily="34" charset="0"/>
                <a:cs typeface="Times New Roman" pitchFamily="18" charset="0"/>
              </a:rPr>
              <a:t>blw</a:t>
            </a:r>
            <a:r>
              <a:rPr lang="en-US" sz="2800" b="0" dirty="0">
                <a:solidFill>
                  <a:schemeClr val="bg1"/>
                </a:solidFill>
                <a:latin typeface="Calibri" panose="020F0502020204030204" pitchFamily="34" charset="0"/>
                <a:cs typeface="Times New Roman" pitchFamily="18" charset="0"/>
              </a:rPr>
              <a:t> Folsom</a:t>
            </a:r>
          </a:p>
        </p:txBody>
      </p:sp>
      <p:sp>
        <p:nvSpPr>
          <p:cNvPr id="23" name="Slide Number Placeholder 1">
            <a:extLst>
              <a:ext uri="{FF2B5EF4-FFF2-40B4-BE49-F238E27FC236}">
                <a16:creationId xmlns:a16="http://schemas.microsoft.com/office/drawing/2014/main" id="{24EE1203-1D96-4A0D-BD63-BE71CA2804ED}"/>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69</a:t>
            </a:fld>
            <a:endParaRPr lang="en-US"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061635" y="211138"/>
            <a:ext cx="8912628" cy="1143000"/>
          </a:xfrm>
        </p:spPr>
        <p:txBody>
          <a:bodyPr/>
          <a:lstStyle/>
          <a:p>
            <a:pPr>
              <a:defRPr/>
            </a:pPr>
            <a:r>
              <a:rPr lang="en-US" dirty="0"/>
              <a:t>Assumptions</a:t>
            </a:r>
          </a:p>
        </p:txBody>
      </p:sp>
      <p:sp>
        <p:nvSpPr>
          <p:cNvPr id="28675" name="Rectangle 3"/>
          <p:cNvSpPr>
            <a:spLocks noGrp="1" noChangeArrowheads="1"/>
          </p:cNvSpPr>
          <p:nvPr>
            <p:ph type="body" idx="1"/>
          </p:nvPr>
        </p:nvSpPr>
        <p:spPr>
          <a:xfrm>
            <a:off x="1061635" y="1430339"/>
            <a:ext cx="9790849" cy="4695825"/>
          </a:xfrm>
        </p:spPr>
        <p:txBody>
          <a:bodyPr/>
          <a:lstStyle/>
          <a:p>
            <a:pPr>
              <a:spcBef>
                <a:spcPct val="40000"/>
              </a:spcBef>
              <a:defRPr/>
            </a:pPr>
            <a:r>
              <a:rPr lang="en-US" sz="3100" dirty="0">
                <a:solidFill>
                  <a:srgbClr val="C00000"/>
                </a:solidFill>
              </a:rPr>
              <a:t>What we have: </a:t>
            </a:r>
            <a:r>
              <a:rPr lang="en-US" sz="3100" dirty="0"/>
              <a:t>series of annual maximum flows</a:t>
            </a:r>
          </a:p>
          <a:p>
            <a:pPr>
              <a:spcBef>
                <a:spcPct val="40000"/>
              </a:spcBef>
              <a:defRPr/>
            </a:pPr>
            <a:r>
              <a:rPr lang="en-US" sz="3100" dirty="0"/>
              <a:t>Treat these flows as a random, </a:t>
            </a:r>
            <a:r>
              <a:rPr lang="en-US" sz="3100" u="sng" dirty="0"/>
              <a:t>representative sample</a:t>
            </a:r>
            <a:r>
              <a:rPr lang="en-US" sz="3100" dirty="0"/>
              <a:t> from the flood population of interest</a:t>
            </a:r>
          </a:p>
          <a:p>
            <a:pPr>
              <a:spcBef>
                <a:spcPct val="40000"/>
              </a:spcBef>
              <a:defRPr/>
            </a:pPr>
            <a:r>
              <a:rPr lang="en-US" sz="3100" i="1" dirty="0"/>
              <a:t>Generally, we </a:t>
            </a:r>
            <a:r>
              <a:rPr lang="en-US" sz="3100" i="1" u="sng" dirty="0"/>
              <a:t>assume</a:t>
            </a:r>
            <a:r>
              <a:rPr lang="en-US" sz="3100" i="1" dirty="0"/>
              <a:t> the sample is </a:t>
            </a:r>
            <a:r>
              <a:rPr lang="en-US" sz="3100" b="1" i="1" dirty="0">
                <a:solidFill>
                  <a:srgbClr val="00B050"/>
                </a:solidFill>
              </a:rPr>
              <a:t>IID</a:t>
            </a:r>
          </a:p>
          <a:p>
            <a:pPr lvl="1">
              <a:spcBef>
                <a:spcPct val="15000"/>
              </a:spcBef>
              <a:defRPr/>
            </a:pPr>
            <a:r>
              <a:rPr lang="en-US" sz="2600" dirty="0"/>
              <a:t>annual peak flows are random and </a:t>
            </a:r>
            <a:r>
              <a:rPr lang="en-US" sz="2600" u="sng" dirty="0">
                <a:solidFill>
                  <a:srgbClr val="00B050"/>
                </a:solidFill>
              </a:rPr>
              <a:t>independent</a:t>
            </a:r>
          </a:p>
          <a:p>
            <a:pPr lvl="1">
              <a:spcBef>
                <a:spcPct val="15000"/>
              </a:spcBef>
              <a:defRPr/>
            </a:pPr>
            <a:r>
              <a:rPr lang="en-US" sz="2600" dirty="0"/>
              <a:t>peak flows are </a:t>
            </a:r>
            <a:r>
              <a:rPr lang="en-US" sz="2600" u="sng" dirty="0">
                <a:solidFill>
                  <a:srgbClr val="00B050"/>
                </a:solidFill>
              </a:rPr>
              <a:t>identically distributed</a:t>
            </a:r>
            <a:r>
              <a:rPr lang="en-US" sz="2600" dirty="0"/>
              <a:t> – homogeneous data set</a:t>
            </a:r>
          </a:p>
          <a:p>
            <a:pPr lvl="1">
              <a:spcBef>
                <a:spcPct val="15000"/>
              </a:spcBef>
              <a:defRPr/>
            </a:pPr>
            <a:r>
              <a:rPr lang="en-US" sz="2600" dirty="0"/>
              <a:t>sample is adequately representative of the population </a:t>
            </a:r>
          </a:p>
          <a:p>
            <a:pPr lvl="1">
              <a:spcBef>
                <a:spcPct val="60000"/>
              </a:spcBef>
              <a:buFontTx/>
              <a:buNone/>
              <a:defRPr/>
            </a:pPr>
            <a:r>
              <a:rPr lang="en-US" sz="2000" b="1" dirty="0">
                <a:latin typeface="Ink Free" panose="03080402000500000000" pitchFamily="66" charset="0"/>
              </a:rPr>
              <a:t>	</a:t>
            </a:r>
            <a:r>
              <a:rPr lang="en-US" sz="2400" i="1" dirty="0">
                <a:solidFill>
                  <a:schemeClr val="bg1"/>
                </a:solidFill>
              </a:rPr>
              <a:t>(estimate of the distribution improves with sample size)</a:t>
            </a:r>
          </a:p>
          <a:p>
            <a:pPr lvl="1">
              <a:spcBef>
                <a:spcPct val="60000"/>
              </a:spcBef>
              <a:buFontTx/>
              <a:buNone/>
              <a:defRPr/>
            </a:pPr>
            <a:r>
              <a:rPr lang="en-US" b="1" dirty="0">
                <a:solidFill>
                  <a:srgbClr val="C00000"/>
                </a:solidFill>
              </a:rPr>
              <a:t>NOTE, we’re assuming the data is homogeneous, stationary….</a:t>
            </a:r>
            <a:endParaRPr lang="en-US" sz="2400" b="1" dirty="0">
              <a:solidFill>
                <a:srgbClr val="C00000"/>
              </a:solidFill>
            </a:endParaRPr>
          </a:p>
        </p:txBody>
      </p:sp>
      <p:sp>
        <p:nvSpPr>
          <p:cNvPr id="2" name="Slide Number Placeholder 1">
            <a:extLst>
              <a:ext uri="{FF2B5EF4-FFF2-40B4-BE49-F238E27FC236}">
                <a16:creationId xmlns:a16="http://schemas.microsoft.com/office/drawing/2014/main" id="{D20272E8-386A-4A63-AF66-B2F070A376B7}"/>
              </a:ext>
            </a:extLst>
          </p:cNvPr>
          <p:cNvSpPr>
            <a:spLocks noGrp="1"/>
          </p:cNvSpPr>
          <p:nvPr>
            <p:ph type="sldNum" sz="quarter" idx="12"/>
          </p:nvPr>
        </p:nvSpPr>
        <p:spPr/>
        <p:txBody>
          <a:bodyPr/>
          <a:lstStyle/>
          <a:p>
            <a:pPr>
              <a:defRPr/>
            </a:pPr>
            <a:fld id="{0D4F1938-B6F0-462B-9EAB-725EA93BCA11}" type="slidenum">
              <a:rPr lang="en-US" altLang="en-US" smtClean="0"/>
              <a:pPr>
                <a:defRPr/>
              </a:pPr>
              <a:t>7</a:t>
            </a:fld>
            <a:endParaRPr lang="en-US" altLang="en-US"/>
          </a:p>
        </p:txBody>
      </p:sp>
      <p:sp>
        <p:nvSpPr>
          <p:cNvPr id="3" name="TextBox 2">
            <a:extLst>
              <a:ext uri="{FF2B5EF4-FFF2-40B4-BE49-F238E27FC236}">
                <a16:creationId xmlns:a16="http://schemas.microsoft.com/office/drawing/2014/main" id="{8E13E6EF-F95C-2E44-37BB-D89CC80E0108}"/>
              </a:ext>
            </a:extLst>
          </p:cNvPr>
          <p:cNvSpPr txBox="1"/>
          <p:nvPr/>
        </p:nvSpPr>
        <p:spPr>
          <a:xfrm>
            <a:off x="9899780" y="2884229"/>
            <a:ext cx="2052523" cy="1569660"/>
          </a:xfrm>
          <a:prstGeom prst="rect">
            <a:avLst/>
          </a:prstGeom>
          <a:noFill/>
        </p:spPr>
        <p:txBody>
          <a:bodyPr wrap="square" rtlCol="0">
            <a:spAutoFit/>
          </a:bodyPr>
          <a:lstStyle/>
          <a:p>
            <a:pPr algn="ctr"/>
            <a:r>
              <a:rPr lang="en-US" sz="3200" dirty="0">
                <a:solidFill>
                  <a:srgbClr val="FFC000"/>
                </a:solidFill>
                <a:effectLst/>
                <a:latin typeface="Calibri" panose="020F0502020204030204" pitchFamily="34" charset="0"/>
                <a:cs typeface="Calibri" panose="020F0502020204030204" pitchFamily="34" charset="0"/>
              </a:rPr>
              <a:t>Review from Intro Lecture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4" descr="C:\Users\q0hecbaf\AppData\Local\Temp\1\SNAGHTML62581f.PNG"/>
          <p:cNvPicPr>
            <a:picLocks noChangeAspect="1" noChangeArrowheads="1"/>
          </p:cNvPicPr>
          <p:nvPr/>
        </p:nvPicPr>
        <p:blipFill>
          <a:blip r:embed="rId3">
            <a:extLst>
              <a:ext uri="{28A0092B-C50C-407E-A947-70E740481C1C}">
                <a14:useLocalDpi xmlns:a14="http://schemas.microsoft.com/office/drawing/2010/main" val="0"/>
              </a:ext>
            </a:extLst>
          </a:blip>
          <a:srcRect l="7999" t="12000" r="3999" b="7199"/>
          <a:stretch>
            <a:fillRect/>
          </a:stretch>
        </p:blipFill>
        <p:spPr bwMode="auto">
          <a:xfrm>
            <a:off x="6126163" y="2652714"/>
            <a:ext cx="4425950"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899" name="Picture 2" descr="C:\Users\q0hecbaf\AppData\Local\Temp\1\SNAGHTML6231ac.PNG"/>
          <p:cNvPicPr>
            <a:picLocks noChangeAspect="1" noChangeArrowheads="1"/>
          </p:cNvPicPr>
          <p:nvPr/>
        </p:nvPicPr>
        <p:blipFill>
          <a:blip r:embed="rId4">
            <a:extLst>
              <a:ext uri="{28A0092B-C50C-407E-A947-70E740481C1C}">
                <a14:useLocalDpi xmlns:a14="http://schemas.microsoft.com/office/drawing/2010/main" val="0"/>
              </a:ext>
            </a:extLst>
          </a:blip>
          <a:srcRect l="7999" t="12000" r="3999" b="7199"/>
          <a:stretch>
            <a:fillRect/>
          </a:stretch>
        </p:blipFill>
        <p:spPr bwMode="auto">
          <a:xfrm>
            <a:off x="1620838" y="2678114"/>
            <a:ext cx="4425950"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pPr>
              <a:defRPr/>
            </a:pPr>
            <a:r>
              <a:rPr lang="en-US" dirty="0"/>
              <a:t>Summary “Hydrographs”</a:t>
            </a:r>
          </a:p>
        </p:txBody>
      </p:sp>
      <p:sp>
        <p:nvSpPr>
          <p:cNvPr id="8090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570FB22F-F70E-4EA8-84DB-C66AB7BDE7B4}" type="slidenum">
              <a:rPr lang="en-US" altLang="en-US" sz="1400">
                <a:latin typeface="Times New Roman" panose="02020603050405020304" pitchFamily="18" charset="0"/>
              </a:rPr>
              <a:pPr>
                <a:spcBef>
                  <a:spcPct val="0"/>
                </a:spcBef>
                <a:buFontTx/>
                <a:buNone/>
              </a:pPr>
              <a:t>70</a:t>
            </a:fld>
            <a:endParaRPr lang="en-US" altLang="en-US" sz="1400">
              <a:latin typeface="Times New Roman" panose="02020603050405020304" pitchFamily="18" charset="0"/>
            </a:endParaRPr>
          </a:p>
        </p:txBody>
      </p:sp>
      <p:sp>
        <p:nvSpPr>
          <p:cNvPr id="8" name="TextBox 7"/>
          <p:cNvSpPr txBox="1"/>
          <p:nvPr/>
        </p:nvSpPr>
        <p:spPr>
          <a:xfrm>
            <a:off x="2641601" y="2133601"/>
            <a:ext cx="7535863" cy="523875"/>
          </a:xfrm>
          <a:prstGeom prst="rect">
            <a:avLst/>
          </a:prstGeom>
          <a:noFill/>
        </p:spPr>
        <p:txBody>
          <a:bodyPr>
            <a:spAutoFit/>
          </a:bodyPr>
          <a:lstStyle/>
          <a:p>
            <a:pPr eaLnBrk="1" hangingPunct="1">
              <a:defRPr/>
            </a:pPr>
            <a:r>
              <a:rPr lang="en-US" sz="2800" dirty="0">
                <a:solidFill>
                  <a:srgbClr val="000000"/>
                </a:solidFill>
                <a:latin typeface="Calibri" panose="020F0502020204030204" pitchFamily="34" charset="0"/>
              </a:rPr>
              <a:t>Unregulated				Regulated </a:t>
            </a:r>
          </a:p>
        </p:txBody>
      </p:sp>
      <p:cxnSp>
        <p:nvCxnSpPr>
          <p:cNvPr id="80905" name="Straight Connector 30"/>
          <p:cNvCxnSpPr>
            <a:cxnSpLocks noChangeShapeType="1"/>
          </p:cNvCxnSpPr>
          <p:nvPr/>
        </p:nvCxnSpPr>
        <p:spPr bwMode="auto">
          <a:xfrm>
            <a:off x="6748464" y="4046538"/>
            <a:ext cx="3698875" cy="0"/>
          </a:xfrm>
          <a:prstGeom prst="line">
            <a:avLst/>
          </a:prstGeom>
          <a:noFill/>
          <a:ln w="12700" algn="ctr">
            <a:solidFill>
              <a:srgbClr val="FFC000"/>
            </a:solidFill>
            <a:round/>
            <a:headEnd/>
            <a:tailEnd/>
          </a:ln>
          <a:extLst>
            <a:ext uri="{909E8E84-426E-40DD-AFC4-6F175D3DCCD1}">
              <a14:hiddenFill xmlns:a14="http://schemas.microsoft.com/office/drawing/2010/main">
                <a:noFill/>
              </a14:hiddenFill>
            </a:ext>
          </a:extLst>
        </p:spPr>
      </p:cxnSp>
      <p:grpSp>
        <p:nvGrpSpPr>
          <p:cNvPr id="80906" name="Group 28"/>
          <p:cNvGrpSpPr>
            <a:grpSpLocks/>
          </p:cNvGrpSpPr>
          <p:nvPr/>
        </p:nvGrpSpPr>
        <p:grpSpPr bwMode="auto">
          <a:xfrm>
            <a:off x="8542338" y="2827339"/>
            <a:ext cx="1981200" cy="1908175"/>
            <a:chOff x="7298287" y="2599257"/>
            <a:chExt cx="1981199" cy="1907630"/>
          </a:xfrm>
        </p:grpSpPr>
        <p:grpSp>
          <p:nvGrpSpPr>
            <p:cNvPr id="80918" name="Group 16"/>
            <p:cNvGrpSpPr>
              <a:grpSpLocks/>
            </p:cNvGrpSpPr>
            <p:nvPr/>
          </p:nvGrpSpPr>
          <p:grpSpPr bwMode="auto">
            <a:xfrm>
              <a:off x="7298287" y="2599257"/>
              <a:ext cx="1981199" cy="1907630"/>
              <a:chOff x="2861753" y="2624657"/>
              <a:chExt cx="1981199" cy="1907630"/>
            </a:xfrm>
          </p:grpSpPr>
          <p:sp>
            <p:nvSpPr>
              <p:cNvPr id="18" name="TextBox 17"/>
              <p:cNvSpPr txBox="1"/>
              <p:nvPr/>
            </p:nvSpPr>
            <p:spPr>
              <a:xfrm>
                <a:off x="2861753" y="2624657"/>
                <a:ext cx="1981199" cy="1907630"/>
              </a:xfrm>
              <a:prstGeom prst="rect">
                <a:avLst/>
              </a:prstGeom>
              <a:noFill/>
            </p:spPr>
            <p:txBody>
              <a:bodyPr>
                <a:spAutoFit/>
              </a:bodyPr>
              <a:lstStyle/>
              <a:p>
                <a:pPr eaLnBrk="1" hangingPunct="1">
                  <a:defRPr/>
                </a:pPr>
                <a:r>
                  <a:rPr lang="en-US" sz="1800" dirty="0">
                    <a:solidFill>
                      <a:srgbClr val="000000"/>
                    </a:solidFill>
                    <a:latin typeface="Calibri" panose="020F0502020204030204" pitchFamily="34" charset="0"/>
                  </a:rPr>
                  <a:t>% of time less than</a:t>
                </a:r>
                <a:endParaRPr lang="en-US" sz="1600" dirty="0">
                  <a:solidFill>
                    <a:srgbClr val="000000"/>
                  </a:solidFill>
                  <a:latin typeface="Calibri" panose="020F0502020204030204" pitchFamily="34" charset="0"/>
                </a:endParaRPr>
              </a:p>
              <a:p>
                <a:pPr eaLnBrk="1" hangingPunct="1">
                  <a:defRPr/>
                </a:pPr>
                <a:r>
                  <a:rPr lang="en-US" sz="1600" dirty="0">
                    <a:solidFill>
                      <a:srgbClr val="000000"/>
                    </a:solidFill>
                    <a:latin typeface="Calibri" panose="020F0502020204030204" pitchFamily="34" charset="0"/>
                  </a:rPr>
                  <a:t>	max</a:t>
                </a:r>
              </a:p>
              <a:p>
                <a:pPr eaLnBrk="1" hangingPunct="1">
                  <a:defRPr/>
                </a:pPr>
                <a:r>
                  <a:rPr lang="en-US" sz="1800" dirty="0">
                    <a:solidFill>
                      <a:srgbClr val="000000"/>
                    </a:solidFill>
                    <a:latin typeface="Calibri" panose="020F0502020204030204" pitchFamily="34" charset="0"/>
                  </a:rPr>
                  <a:t>	</a:t>
                </a:r>
                <a:r>
                  <a:rPr lang="en-US" sz="1600" dirty="0">
                    <a:solidFill>
                      <a:srgbClr val="000000"/>
                    </a:solidFill>
                    <a:latin typeface="Calibri" panose="020F0502020204030204" pitchFamily="34" charset="0"/>
                  </a:rPr>
                  <a:t>90%</a:t>
                </a:r>
              </a:p>
              <a:p>
                <a:pPr eaLnBrk="1" hangingPunct="1">
                  <a:defRPr/>
                </a:pPr>
                <a:r>
                  <a:rPr lang="en-US" sz="1600" dirty="0">
                    <a:solidFill>
                      <a:srgbClr val="000000"/>
                    </a:solidFill>
                    <a:latin typeface="Calibri" panose="020F0502020204030204" pitchFamily="34" charset="0"/>
                  </a:rPr>
                  <a:t>	75%</a:t>
                </a:r>
              </a:p>
              <a:p>
                <a:pPr eaLnBrk="1" hangingPunct="1">
                  <a:defRPr/>
                </a:pPr>
                <a:r>
                  <a:rPr lang="en-US" sz="1600" dirty="0">
                    <a:solidFill>
                      <a:srgbClr val="000000"/>
                    </a:solidFill>
                    <a:latin typeface="Calibri" panose="020F0502020204030204" pitchFamily="34" charset="0"/>
                  </a:rPr>
                  <a:t>	50%</a:t>
                </a:r>
              </a:p>
              <a:p>
                <a:pPr eaLnBrk="1" hangingPunct="1">
                  <a:defRPr/>
                </a:pPr>
                <a:r>
                  <a:rPr lang="en-US" sz="1600" dirty="0">
                    <a:solidFill>
                      <a:srgbClr val="000000"/>
                    </a:solidFill>
                    <a:latin typeface="Calibri" panose="020F0502020204030204" pitchFamily="34" charset="0"/>
                  </a:rPr>
                  <a:t>	25%</a:t>
                </a:r>
              </a:p>
              <a:p>
                <a:pPr eaLnBrk="1" hangingPunct="1">
                  <a:defRPr/>
                </a:pPr>
                <a:r>
                  <a:rPr lang="en-US" sz="1600" dirty="0">
                    <a:solidFill>
                      <a:srgbClr val="000000"/>
                    </a:solidFill>
                    <a:latin typeface="Calibri" panose="020F0502020204030204" pitchFamily="34" charset="0"/>
                  </a:rPr>
                  <a:t>	10%</a:t>
                </a:r>
              </a:p>
            </p:txBody>
          </p:sp>
          <p:cxnSp>
            <p:nvCxnSpPr>
              <p:cNvPr id="80921" name="Straight Connector 18"/>
              <p:cNvCxnSpPr>
                <a:cxnSpLocks noChangeShapeType="1"/>
              </p:cNvCxnSpPr>
              <p:nvPr/>
            </p:nvCxnSpPr>
            <p:spPr bwMode="auto">
              <a:xfrm>
                <a:off x="3039544" y="3327334"/>
                <a:ext cx="762000" cy="0"/>
              </a:xfrm>
              <a:prstGeom prst="line">
                <a:avLst/>
              </a:prstGeom>
              <a:noFill/>
              <a:ln w="19050" algn="ctr">
                <a:solidFill>
                  <a:srgbClr val="FF00FF"/>
                </a:solidFill>
                <a:round/>
                <a:headEnd/>
                <a:tailEnd/>
              </a:ln>
              <a:extLst>
                <a:ext uri="{909E8E84-426E-40DD-AFC4-6F175D3DCCD1}">
                  <a14:hiddenFill xmlns:a14="http://schemas.microsoft.com/office/drawing/2010/main">
                    <a:noFill/>
                  </a14:hiddenFill>
                </a:ext>
              </a:extLst>
            </p:spPr>
          </p:cxnSp>
          <p:cxnSp>
            <p:nvCxnSpPr>
              <p:cNvPr id="80922" name="Straight Connector 19"/>
              <p:cNvCxnSpPr>
                <a:cxnSpLocks noChangeShapeType="1"/>
              </p:cNvCxnSpPr>
              <p:nvPr/>
            </p:nvCxnSpPr>
            <p:spPr bwMode="auto">
              <a:xfrm>
                <a:off x="3039544" y="3564400"/>
                <a:ext cx="762000" cy="0"/>
              </a:xfrm>
              <a:prstGeom prst="line">
                <a:avLst/>
              </a:prstGeom>
              <a:noFill/>
              <a:ln w="19050" algn="ctr">
                <a:solidFill>
                  <a:srgbClr val="000000"/>
                </a:solidFill>
                <a:round/>
                <a:headEnd/>
                <a:tailEnd/>
              </a:ln>
              <a:extLst>
                <a:ext uri="{909E8E84-426E-40DD-AFC4-6F175D3DCCD1}">
                  <a14:hiddenFill xmlns:a14="http://schemas.microsoft.com/office/drawing/2010/main">
                    <a:noFill/>
                  </a14:hiddenFill>
                </a:ext>
              </a:extLst>
            </p:spPr>
          </p:cxnSp>
          <p:cxnSp>
            <p:nvCxnSpPr>
              <p:cNvPr id="80923" name="Straight Connector 20"/>
              <p:cNvCxnSpPr>
                <a:cxnSpLocks noChangeShapeType="1"/>
              </p:cNvCxnSpPr>
              <p:nvPr/>
            </p:nvCxnSpPr>
            <p:spPr bwMode="auto">
              <a:xfrm>
                <a:off x="3039544" y="3835336"/>
                <a:ext cx="762000" cy="0"/>
              </a:xfrm>
              <a:prstGeom prst="line">
                <a:avLst/>
              </a:prstGeom>
              <a:noFill/>
              <a:ln w="19050" algn="ctr">
                <a:solidFill>
                  <a:srgbClr val="00B050"/>
                </a:solidFill>
                <a:round/>
                <a:headEnd/>
                <a:tailEnd/>
              </a:ln>
              <a:extLst>
                <a:ext uri="{909E8E84-426E-40DD-AFC4-6F175D3DCCD1}">
                  <a14:hiddenFill xmlns:a14="http://schemas.microsoft.com/office/drawing/2010/main">
                    <a:noFill/>
                  </a14:hiddenFill>
                </a:ext>
              </a:extLst>
            </p:spPr>
          </p:cxnSp>
          <p:cxnSp>
            <p:nvCxnSpPr>
              <p:cNvPr id="80924" name="Straight Connector 21"/>
              <p:cNvCxnSpPr>
                <a:cxnSpLocks noChangeShapeType="1"/>
              </p:cNvCxnSpPr>
              <p:nvPr/>
            </p:nvCxnSpPr>
            <p:spPr bwMode="auto">
              <a:xfrm>
                <a:off x="3039544" y="4080866"/>
                <a:ext cx="762000" cy="0"/>
              </a:xfrm>
              <a:prstGeom prst="line">
                <a:avLst/>
              </a:prstGeom>
              <a:noFill/>
              <a:ln w="19050" algn="ctr">
                <a:solidFill>
                  <a:srgbClr val="FF0000"/>
                </a:solidFill>
                <a:round/>
                <a:headEnd/>
                <a:tailEnd/>
              </a:ln>
              <a:extLst>
                <a:ext uri="{909E8E84-426E-40DD-AFC4-6F175D3DCCD1}">
                  <a14:hiddenFill xmlns:a14="http://schemas.microsoft.com/office/drawing/2010/main">
                    <a:noFill/>
                  </a14:hiddenFill>
                </a:ext>
              </a:extLst>
            </p:spPr>
          </p:cxnSp>
          <p:cxnSp>
            <p:nvCxnSpPr>
              <p:cNvPr id="80925" name="Straight Connector 22"/>
              <p:cNvCxnSpPr>
                <a:cxnSpLocks noChangeShapeType="1"/>
              </p:cNvCxnSpPr>
              <p:nvPr/>
            </p:nvCxnSpPr>
            <p:spPr bwMode="auto">
              <a:xfrm>
                <a:off x="3039544" y="4317934"/>
                <a:ext cx="762000" cy="0"/>
              </a:xfrm>
              <a:prstGeom prst="line">
                <a:avLst/>
              </a:prstGeom>
              <a:noFill/>
              <a:ln w="19050" algn="ctr">
                <a:solidFill>
                  <a:schemeClr val="accent2"/>
                </a:solidFill>
                <a:round/>
                <a:headEnd/>
                <a:tailEnd/>
              </a:ln>
              <a:extLst>
                <a:ext uri="{909E8E84-426E-40DD-AFC4-6F175D3DCCD1}">
                  <a14:hiddenFill xmlns:a14="http://schemas.microsoft.com/office/drawing/2010/main">
                    <a:noFill/>
                  </a14:hiddenFill>
                </a:ext>
              </a:extLst>
            </p:spPr>
          </p:cxnSp>
        </p:grpSp>
        <p:cxnSp>
          <p:nvCxnSpPr>
            <p:cNvPr id="26" name="Straight Connector 25"/>
            <p:cNvCxnSpPr/>
            <p:nvPr/>
          </p:nvCxnSpPr>
          <p:spPr bwMode="auto">
            <a:xfrm>
              <a:off x="7476087" y="3091241"/>
              <a:ext cx="762000" cy="0"/>
            </a:xfrm>
            <a:prstGeom prst="line">
              <a:avLst/>
            </a:prstGeom>
            <a:noFill/>
            <a:ln w="19050" cap="flat" cmpd="sng" algn="ctr">
              <a:solidFill>
                <a:schemeClr val="tx1">
                  <a:lumMod val="50000"/>
                </a:schemeClr>
              </a:solidFill>
              <a:prstDash val="dash"/>
              <a:round/>
              <a:headEnd type="none" w="med" len="med"/>
              <a:tailEnd type="none" w="med" len="med"/>
            </a:ln>
            <a:effectLst/>
          </p:spPr>
        </p:cxnSp>
      </p:grpSp>
      <p:cxnSp>
        <p:nvCxnSpPr>
          <p:cNvPr id="80907" name="Straight Connector 31"/>
          <p:cNvCxnSpPr>
            <a:cxnSpLocks noChangeShapeType="1"/>
          </p:cNvCxnSpPr>
          <p:nvPr/>
        </p:nvCxnSpPr>
        <p:spPr bwMode="auto">
          <a:xfrm>
            <a:off x="2243138" y="4071938"/>
            <a:ext cx="3700462" cy="0"/>
          </a:xfrm>
          <a:prstGeom prst="line">
            <a:avLst/>
          </a:prstGeom>
          <a:noFill/>
          <a:ln w="12700" algn="ctr">
            <a:solidFill>
              <a:srgbClr val="FFC000"/>
            </a:solidFill>
            <a:round/>
            <a:headEnd/>
            <a:tailEnd/>
          </a:ln>
          <a:extLst>
            <a:ext uri="{909E8E84-426E-40DD-AFC4-6F175D3DCCD1}">
              <a14:hiddenFill xmlns:a14="http://schemas.microsoft.com/office/drawing/2010/main">
                <a:noFill/>
              </a14:hiddenFill>
            </a:ext>
          </a:extLst>
        </p:spPr>
      </p:cxnSp>
      <p:grpSp>
        <p:nvGrpSpPr>
          <p:cNvPr id="80908" name="Group 27"/>
          <p:cNvGrpSpPr>
            <a:grpSpLocks/>
          </p:cNvGrpSpPr>
          <p:nvPr/>
        </p:nvGrpSpPr>
        <p:grpSpPr bwMode="auto">
          <a:xfrm>
            <a:off x="4060825" y="2852739"/>
            <a:ext cx="2004832" cy="1877437"/>
            <a:chOff x="2836341" y="2624657"/>
            <a:chExt cx="2037483" cy="1876901"/>
          </a:xfrm>
        </p:grpSpPr>
        <p:grpSp>
          <p:nvGrpSpPr>
            <p:cNvPr id="80910" name="Group 15"/>
            <p:cNvGrpSpPr>
              <a:grpSpLocks/>
            </p:cNvGrpSpPr>
            <p:nvPr/>
          </p:nvGrpSpPr>
          <p:grpSpPr bwMode="auto">
            <a:xfrm>
              <a:off x="2836341" y="2624657"/>
              <a:ext cx="2037483" cy="1876901"/>
              <a:chOff x="2836341" y="2624657"/>
              <a:chExt cx="2037483" cy="1876901"/>
            </a:xfrm>
          </p:grpSpPr>
          <p:sp>
            <p:nvSpPr>
              <p:cNvPr id="9" name="TextBox 8"/>
              <p:cNvSpPr txBox="1"/>
              <p:nvPr/>
            </p:nvSpPr>
            <p:spPr>
              <a:xfrm>
                <a:off x="2836341" y="2624657"/>
                <a:ext cx="2037483" cy="1876901"/>
              </a:xfrm>
              <a:prstGeom prst="rect">
                <a:avLst/>
              </a:prstGeom>
              <a:noFill/>
            </p:spPr>
            <p:txBody>
              <a:bodyPr wrap="square">
                <a:spAutoFit/>
              </a:bodyPr>
              <a:lstStyle/>
              <a:p>
                <a:pPr eaLnBrk="1" hangingPunct="1">
                  <a:defRPr/>
                </a:pPr>
                <a:r>
                  <a:rPr lang="en-US" sz="1800" dirty="0">
                    <a:solidFill>
                      <a:srgbClr val="000000"/>
                    </a:solidFill>
                    <a:latin typeface="Calibri" panose="020F0502020204030204" pitchFamily="34" charset="0"/>
                  </a:rPr>
                  <a:t>% of time less than</a:t>
                </a:r>
                <a:endParaRPr lang="en-US" sz="1600" dirty="0">
                  <a:solidFill>
                    <a:srgbClr val="000000"/>
                  </a:solidFill>
                  <a:latin typeface="Calibri" panose="020F0502020204030204" pitchFamily="34" charset="0"/>
                </a:endParaRPr>
              </a:p>
              <a:p>
                <a:pPr eaLnBrk="1" hangingPunct="1">
                  <a:defRPr/>
                </a:pPr>
                <a:r>
                  <a:rPr lang="en-US" sz="1600" dirty="0">
                    <a:solidFill>
                      <a:srgbClr val="000000"/>
                    </a:solidFill>
                    <a:latin typeface="Calibri" panose="020F0502020204030204" pitchFamily="34" charset="0"/>
                  </a:rPr>
                  <a:t>	max</a:t>
                </a:r>
              </a:p>
              <a:p>
                <a:pPr eaLnBrk="1" hangingPunct="1">
                  <a:defRPr/>
                </a:pPr>
                <a:r>
                  <a:rPr lang="en-US" sz="1800" dirty="0">
                    <a:solidFill>
                      <a:srgbClr val="000000"/>
                    </a:solidFill>
                    <a:latin typeface="Calibri" panose="020F0502020204030204" pitchFamily="34" charset="0"/>
                  </a:rPr>
                  <a:t>	</a:t>
                </a:r>
                <a:r>
                  <a:rPr lang="en-US" sz="1600" dirty="0">
                    <a:solidFill>
                      <a:srgbClr val="000000"/>
                    </a:solidFill>
                    <a:latin typeface="Calibri" panose="020F0502020204030204" pitchFamily="34" charset="0"/>
                  </a:rPr>
                  <a:t>90%</a:t>
                </a:r>
              </a:p>
              <a:p>
                <a:pPr eaLnBrk="1" hangingPunct="1">
                  <a:defRPr/>
                </a:pPr>
                <a:r>
                  <a:rPr lang="en-US" sz="1600" dirty="0">
                    <a:solidFill>
                      <a:srgbClr val="000000"/>
                    </a:solidFill>
                    <a:latin typeface="Calibri" panose="020F0502020204030204" pitchFamily="34" charset="0"/>
                  </a:rPr>
                  <a:t>	75%</a:t>
                </a:r>
              </a:p>
              <a:p>
                <a:pPr eaLnBrk="1" hangingPunct="1">
                  <a:defRPr/>
                </a:pPr>
                <a:r>
                  <a:rPr lang="en-US" sz="1600" dirty="0">
                    <a:solidFill>
                      <a:srgbClr val="000000"/>
                    </a:solidFill>
                    <a:latin typeface="Calibri" panose="020F0502020204030204" pitchFamily="34" charset="0"/>
                  </a:rPr>
                  <a:t>	50%</a:t>
                </a:r>
              </a:p>
              <a:p>
                <a:pPr eaLnBrk="1" hangingPunct="1">
                  <a:defRPr/>
                </a:pPr>
                <a:r>
                  <a:rPr lang="en-US" sz="1600" dirty="0">
                    <a:solidFill>
                      <a:srgbClr val="000000"/>
                    </a:solidFill>
                    <a:latin typeface="Calibri" panose="020F0502020204030204" pitchFamily="34" charset="0"/>
                  </a:rPr>
                  <a:t>	25%</a:t>
                </a:r>
              </a:p>
              <a:p>
                <a:pPr eaLnBrk="1" hangingPunct="1">
                  <a:defRPr/>
                </a:pPr>
                <a:r>
                  <a:rPr lang="en-US" sz="1600" dirty="0">
                    <a:solidFill>
                      <a:srgbClr val="000000"/>
                    </a:solidFill>
                    <a:latin typeface="Calibri" panose="020F0502020204030204" pitchFamily="34" charset="0"/>
                  </a:rPr>
                  <a:t>	10%</a:t>
                </a:r>
              </a:p>
            </p:txBody>
          </p:sp>
          <p:cxnSp>
            <p:nvCxnSpPr>
              <p:cNvPr id="80913" name="Straight Connector 10"/>
              <p:cNvCxnSpPr>
                <a:cxnSpLocks noChangeShapeType="1"/>
              </p:cNvCxnSpPr>
              <p:nvPr/>
            </p:nvCxnSpPr>
            <p:spPr bwMode="auto">
              <a:xfrm>
                <a:off x="2985106" y="3327327"/>
                <a:ext cx="762000" cy="0"/>
              </a:xfrm>
              <a:prstGeom prst="line">
                <a:avLst/>
              </a:prstGeom>
              <a:noFill/>
              <a:ln w="19050" algn="ctr">
                <a:solidFill>
                  <a:srgbClr val="FF00FF"/>
                </a:solidFill>
                <a:round/>
                <a:headEnd/>
                <a:tailEnd/>
              </a:ln>
              <a:extLst>
                <a:ext uri="{909E8E84-426E-40DD-AFC4-6F175D3DCCD1}">
                  <a14:hiddenFill xmlns:a14="http://schemas.microsoft.com/office/drawing/2010/main">
                    <a:noFill/>
                  </a14:hiddenFill>
                </a:ext>
              </a:extLst>
            </p:spPr>
          </p:cxnSp>
          <p:cxnSp>
            <p:nvCxnSpPr>
              <p:cNvPr id="80914" name="Straight Connector 11"/>
              <p:cNvCxnSpPr>
                <a:cxnSpLocks noChangeShapeType="1"/>
              </p:cNvCxnSpPr>
              <p:nvPr/>
            </p:nvCxnSpPr>
            <p:spPr bwMode="auto">
              <a:xfrm>
                <a:off x="2985106" y="3564390"/>
                <a:ext cx="762000" cy="0"/>
              </a:xfrm>
              <a:prstGeom prst="line">
                <a:avLst/>
              </a:prstGeom>
              <a:noFill/>
              <a:ln w="19050" algn="ctr">
                <a:solidFill>
                  <a:srgbClr val="000000"/>
                </a:solidFill>
                <a:round/>
                <a:headEnd/>
                <a:tailEnd/>
              </a:ln>
              <a:extLst>
                <a:ext uri="{909E8E84-426E-40DD-AFC4-6F175D3DCCD1}">
                  <a14:hiddenFill xmlns:a14="http://schemas.microsoft.com/office/drawing/2010/main">
                    <a:noFill/>
                  </a14:hiddenFill>
                </a:ext>
              </a:extLst>
            </p:spPr>
          </p:cxnSp>
          <p:cxnSp>
            <p:nvCxnSpPr>
              <p:cNvPr id="80915" name="Straight Connector 12"/>
              <p:cNvCxnSpPr>
                <a:cxnSpLocks noChangeShapeType="1"/>
              </p:cNvCxnSpPr>
              <p:nvPr/>
            </p:nvCxnSpPr>
            <p:spPr bwMode="auto">
              <a:xfrm>
                <a:off x="2985106" y="3835323"/>
                <a:ext cx="762000" cy="0"/>
              </a:xfrm>
              <a:prstGeom prst="line">
                <a:avLst/>
              </a:prstGeom>
              <a:noFill/>
              <a:ln w="19050" algn="ctr">
                <a:solidFill>
                  <a:srgbClr val="00B050"/>
                </a:solidFill>
                <a:round/>
                <a:headEnd/>
                <a:tailEnd/>
              </a:ln>
              <a:extLst>
                <a:ext uri="{909E8E84-426E-40DD-AFC4-6F175D3DCCD1}">
                  <a14:hiddenFill xmlns:a14="http://schemas.microsoft.com/office/drawing/2010/main">
                    <a:noFill/>
                  </a14:hiddenFill>
                </a:ext>
              </a:extLst>
            </p:spPr>
          </p:cxnSp>
          <p:cxnSp>
            <p:nvCxnSpPr>
              <p:cNvPr id="80916" name="Straight Connector 13"/>
              <p:cNvCxnSpPr>
                <a:cxnSpLocks noChangeShapeType="1"/>
              </p:cNvCxnSpPr>
              <p:nvPr/>
            </p:nvCxnSpPr>
            <p:spPr bwMode="auto">
              <a:xfrm>
                <a:off x="2985106" y="4080855"/>
                <a:ext cx="762000" cy="0"/>
              </a:xfrm>
              <a:prstGeom prst="line">
                <a:avLst/>
              </a:prstGeom>
              <a:noFill/>
              <a:ln w="19050" algn="ctr">
                <a:solidFill>
                  <a:srgbClr val="FF0000"/>
                </a:solidFill>
                <a:round/>
                <a:headEnd/>
                <a:tailEnd/>
              </a:ln>
              <a:extLst>
                <a:ext uri="{909E8E84-426E-40DD-AFC4-6F175D3DCCD1}">
                  <a14:hiddenFill xmlns:a14="http://schemas.microsoft.com/office/drawing/2010/main">
                    <a:noFill/>
                  </a14:hiddenFill>
                </a:ext>
              </a:extLst>
            </p:spPr>
          </p:cxnSp>
          <p:cxnSp>
            <p:nvCxnSpPr>
              <p:cNvPr id="80917" name="Straight Connector 14"/>
              <p:cNvCxnSpPr>
                <a:cxnSpLocks noChangeShapeType="1"/>
              </p:cNvCxnSpPr>
              <p:nvPr/>
            </p:nvCxnSpPr>
            <p:spPr bwMode="auto">
              <a:xfrm>
                <a:off x="2985106" y="4317920"/>
                <a:ext cx="762000" cy="0"/>
              </a:xfrm>
              <a:prstGeom prst="line">
                <a:avLst/>
              </a:prstGeom>
              <a:noFill/>
              <a:ln w="19050" algn="ctr">
                <a:solidFill>
                  <a:schemeClr val="accent2"/>
                </a:solidFill>
                <a:round/>
                <a:headEnd/>
                <a:tailEnd/>
              </a:ln>
              <a:extLst>
                <a:ext uri="{909E8E84-426E-40DD-AFC4-6F175D3DCCD1}">
                  <a14:hiddenFill xmlns:a14="http://schemas.microsoft.com/office/drawing/2010/main">
                    <a:noFill/>
                  </a14:hiddenFill>
                </a:ext>
              </a:extLst>
            </p:spPr>
          </p:cxnSp>
        </p:grpSp>
        <p:cxnSp>
          <p:nvCxnSpPr>
            <p:cNvPr id="27" name="Straight Connector 26"/>
            <p:cNvCxnSpPr/>
            <p:nvPr/>
          </p:nvCxnSpPr>
          <p:spPr bwMode="auto">
            <a:xfrm>
              <a:off x="2994450" y="3107119"/>
              <a:ext cx="761503" cy="0"/>
            </a:xfrm>
            <a:prstGeom prst="line">
              <a:avLst/>
            </a:prstGeom>
            <a:noFill/>
            <a:ln w="19050" cap="flat" cmpd="sng" algn="ctr">
              <a:solidFill>
                <a:schemeClr val="tx1">
                  <a:lumMod val="50000"/>
                </a:schemeClr>
              </a:solidFill>
              <a:prstDash val="dash"/>
              <a:round/>
              <a:headEnd type="none" w="med" len="med"/>
              <a:tailEnd type="none" w="med" len="med"/>
            </a:ln>
            <a:effectLst/>
          </p:spPr>
        </p:cxnSp>
      </p:grpSp>
      <p:sp>
        <p:nvSpPr>
          <p:cNvPr id="33" name="TextBox 32"/>
          <p:cNvSpPr txBox="1"/>
          <p:nvPr/>
        </p:nvSpPr>
        <p:spPr>
          <a:xfrm>
            <a:off x="4064000" y="1481139"/>
            <a:ext cx="4318000" cy="523875"/>
          </a:xfrm>
          <a:prstGeom prst="rect">
            <a:avLst/>
          </a:prstGeom>
          <a:noFill/>
        </p:spPr>
        <p:txBody>
          <a:bodyPr>
            <a:spAutoFit/>
          </a:bodyPr>
          <a:lstStyle/>
          <a:p>
            <a:pPr eaLnBrk="1" hangingPunct="1">
              <a:defRPr/>
            </a:pPr>
            <a:r>
              <a:rPr lang="en-US" sz="2800" b="0" dirty="0">
                <a:solidFill>
                  <a:schemeClr val="bg1"/>
                </a:solidFill>
                <a:latin typeface="Calibri" panose="020F0502020204030204" pitchFamily="34" charset="0"/>
                <a:cs typeface="Times New Roman" pitchFamily="18" charset="0"/>
              </a:rPr>
              <a:t>American River </a:t>
            </a:r>
            <a:r>
              <a:rPr lang="en-US" sz="2800" b="0" dirty="0" err="1">
                <a:solidFill>
                  <a:schemeClr val="bg1"/>
                </a:solidFill>
                <a:latin typeface="Calibri" panose="020F0502020204030204" pitchFamily="34" charset="0"/>
                <a:cs typeface="Times New Roman" pitchFamily="18" charset="0"/>
              </a:rPr>
              <a:t>blw</a:t>
            </a:r>
            <a:r>
              <a:rPr lang="en-US" sz="2800" b="0" dirty="0">
                <a:solidFill>
                  <a:schemeClr val="bg1"/>
                </a:solidFill>
                <a:latin typeface="Calibri" panose="020F0502020204030204" pitchFamily="34" charset="0"/>
                <a:cs typeface="Times New Roman" pitchFamily="18" charset="0"/>
              </a:rPr>
              <a:t> Folsom</a:t>
            </a:r>
          </a:p>
        </p:txBody>
      </p:sp>
      <p:sp>
        <p:nvSpPr>
          <p:cNvPr id="30" name="Oval 23">
            <a:extLst>
              <a:ext uri="{FF2B5EF4-FFF2-40B4-BE49-F238E27FC236}">
                <a16:creationId xmlns:a16="http://schemas.microsoft.com/office/drawing/2014/main" id="{A9F1C954-5061-45FC-888E-ADFC825CE36B}"/>
              </a:ext>
            </a:extLst>
          </p:cNvPr>
          <p:cNvSpPr>
            <a:spLocks noChangeArrowheads="1"/>
          </p:cNvSpPr>
          <p:nvPr/>
        </p:nvSpPr>
        <p:spPr bwMode="auto">
          <a:xfrm>
            <a:off x="1526583" y="2540000"/>
            <a:ext cx="871538" cy="482600"/>
          </a:xfrm>
          <a:prstGeom prst="ellipse">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dirty="0">
              <a:solidFill>
                <a:schemeClr val="tx2"/>
              </a:solidFill>
              <a:latin typeface="Times New Roman" panose="02020603050405020304" pitchFamily="18" charset="0"/>
            </a:endParaRPr>
          </a:p>
        </p:txBody>
      </p:sp>
      <p:sp>
        <p:nvSpPr>
          <p:cNvPr id="31" name="Oval 24">
            <a:extLst>
              <a:ext uri="{FF2B5EF4-FFF2-40B4-BE49-F238E27FC236}">
                <a16:creationId xmlns:a16="http://schemas.microsoft.com/office/drawing/2014/main" id="{79335936-A6BD-4D1B-8EA1-FEBEFB59B5D9}"/>
              </a:ext>
            </a:extLst>
          </p:cNvPr>
          <p:cNvSpPr>
            <a:spLocks noChangeArrowheads="1"/>
          </p:cNvSpPr>
          <p:nvPr/>
        </p:nvSpPr>
        <p:spPr bwMode="auto">
          <a:xfrm>
            <a:off x="6073183" y="2514600"/>
            <a:ext cx="871538" cy="482600"/>
          </a:xfrm>
          <a:prstGeom prst="ellipse">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sp>
        <p:nvSpPr>
          <p:cNvPr id="32" name="Slide Number Placeholder 1">
            <a:extLst>
              <a:ext uri="{FF2B5EF4-FFF2-40B4-BE49-F238E27FC236}">
                <a16:creationId xmlns:a16="http://schemas.microsoft.com/office/drawing/2014/main" id="{703E5CA8-2A5F-402B-B792-933E74B151C9}"/>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70</a:t>
            </a:fld>
            <a:endParaRPr lang="en-US" altLang="en-U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C:\Users\q0hecbaf\AppData\Local\Temp\1\SNAGHTML435d0e.PNG"/>
          <p:cNvPicPr>
            <a:picLocks noChangeAspect="1" noChangeArrowheads="1"/>
          </p:cNvPicPr>
          <p:nvPr/>
        </p:nvPicPr>
        <p:blipFill>
          <a:blip r:embed="rId3">
            <a:extLst>
              <a:ext uri="{28A0092B-C50C-407E-A947-70E740481C1C}">
                <a14:useLocalDpi xmlns:a14="http://schemas.microsoft.com/office/drawing/2010/main" val="0"/>
              </a:ext>
            </a:extLst>
          </a:blip>
          <a:srcRect l="7999" t="12000" r="3999" b="7199"/>
          <a:stretch>
            <a:fillRect/>
          </a:stretch>
        </p:blipFill>
        <p:spPr bwMode="auto">
          <a:xfrm>
            <a:off x="1608138" y="2619376"/>
            <a:ext cx="4425950"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3" name="Picture 4" descr="C:\Users\q0hecbaf\AppData\Local\Temp\1\SNAGHTML438150.PNG"/>
          <p:cNvPicPr>
            <a:picLocks noChangeAspect="1" noChangeArrowheads="1"/>
          </p:cNvPicPr>
          <p:nvPr/>
        </p:nvPicPr>
        <p:blipFill>
          <a:blip r:embed="rId4">
            <a:extLst>
              <a:ext uri="{28A0092B-C50C-407E-A947-70E740481C1C}">
                <a14:useLocalDpi xmlns:a14="http://schemas.microsoft.com/office/drawing/2010/main" val="0"/>
              </a:ext>
            </a:extLst>
          </a:blip>
          <a:srcRect l="7999" t="12000" r="3999" b="7199"/>
          <a:stretch>
            <a:fillRect/>
          </a:stretch>
        </p:blipFill>
        <p:spPr bwMode="auto">
          <a:xfrm>
            <a:off x="6126163" y="2611439"/>
            <a:ext cx="4425950" cy="338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pPr>
              <a:defRPr/>
            </a:pPr>
            <a:r>
              <a:rPr lang="en-US" dirty="0"/>
              <a:t>Summary “Hydrographs”</a:t>
            </a:r>
          </a:p>
        </p:txBody>
      </p:sp>
      <p:sp>
        <p:nvSpPr>
          <p:cNvPr id="8192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6F61F6F9-0DDA-47E9-AD6F-6D5538C26EC2}" type="slidenum">
              <a:rPr lang="en-US" altLang="en-US" sz="1400">
                <a:latin typeface="Times New Roman" panose="02020603050405020304" pitchFamily="18" charset="0"/>
              </a:rPr>
              <a:pPr>
                <a:spcBef>
                  <a:spcPct val="0"/>
                </a:spcBef>
                <a:buFontTx/>
                <a:buNone/>
              </a:pPr>
              <a:t>71</a:t>
            </a:fld>
            <a:endParaRPr lang="en-US" altLang="en-US" sz="1400">
              <a:latin typeface="Times New Roman" panose="02020603050405020304" pitchFamily="18" charset="0"/>
            </a:endParaRPr>
          </a:p>
        </p:txBody>
      </p:sp>
      <p:grpSp>
        <p:nvGrpSpPr>
          <p:cNvPr id="81926" name="Group 8"/>
          <p:cNvGrpSpPr>
            <a:grpSpLocks/>
          </p:cNvGrpSpPr>
          <p:nvPr/>
        </p:nvGrpSpPr>
        <p:grpSpPr bwMode="auto">
          <a:xfrm>
            <a:off x="8526463" y="2633663"/>
            <a:ext cx="1981200" cy="1630362"/>
            <a:chOff x="2506143" y="2624657"/>
            <a:chExt cx="1981199" cy="1631216"/>
          </a:xfrm>
        </p:grpSpPr>
        <p:sp>
          <p:nvSpPr>
            <p:cNvPr id="10" name="TextBox 9"/>
            <p:cNvSpPr txBox="1"/>
            <p:nvPr/>
          </p:nvSpPr>
          <p:spPr>
            <a:xfrm>
              <a:off x="2506143" y="2624657"/>
              <a:ext cx="1981199" cy="1631216"/>
            </a:xfrm>
            <a:prstGeom prst="rect">
              <a:avLst/>
            </a:prstGeom>
            <a:noFill/>
          </p:spPr>
          <p:txBody>
            <a:bodyPr>
              <a:spAutoFit/>
            </a:bodyPr>
            <a:lstStyle/>
            <a:p>
              <a:pPr eaLnBrk="1" hangingPunct="1">
                <a:defRPr/>
              </a:pPr>
              <a:r>
                <a:rPr lang="en-US" sz="1800" dirty="0">
                  <a:solidFill>
                    <a:srgbClr val="000000"/>
                  </a:solidFill>
                  <a:latin typeface="Calibri" panose="020F0502020204030204" pitchFamily="34" charset="0"/>
                </a:rPr>
                <a:t>% of time less than</a:t>
              </a:r>
            </a:p>
            <a:p>
              <a:pPr eaLnBrk="1" hangingPunct="1">
                <a:defRPr/>
              </a:pPr>
              <a:r>
                <a:rPr lang="en-US" sz="1800" dirty="0">
                  <a:solidFill>
                    <a:srgbClr val="000000"/>
                  </a:solidFill>
                  <a:latin typeface="Calibri" panose="020F0502020204030204" pitchFamily="34" charset="0"/>
                </a:rPr>
                <a:t>	</a:t>
              </a:r>
              <a:r>
                <a:rPr lang="en-US" sz="1600" dirty="0">
                  <a:solidFill>
                    <a:srgbClr val="000000"/>
                  </a:solidFill>
                  <a:latin typeface="Calibri" panose="020F0502020204030204" pitchFamily="34" charset="0"/>
                </a:rPr>
                <a:t>90%</a:t>
              </a:r>
            </a:p>
            <a:p>
              <a:pPr eaLnBrk="1" hangingPunct="1">
                <a:defRPr/>
              </a:pPr>
              <a:r>
                <a:rPr lang="en-US" sz="1600" dirty="0">
                  <a:solidFill>
                    <a:srgbClr val="000000"/>
                  </a:solidFill>
                  <a:latin typeface="Calibri" panose="020F0502020204030204" pitchFamily="34" charset="0"/>
                </a:rPr>
                <a:t>	75%</a:t>
              </a:r>
            </a:p>
            <a:p>
              <a:pPr eaLnBrk="1" hangingPunct="1">
                <a:defRPr/>
              </a:pPr>
              <a:r>
                <a:rPr lang="en-US" sz="1600" dirty="0">
                  <a:solidFill>
                    <a:srgbClr val="000000"/>
                  </a:solidFill>
                  <a:latin typeface="Calibri" panose="020F0502020204030204" pitchFamily="34" charset="0"/>
                </a:rPr>
                <a:t>	50%</a:t>
              </a:r>
            </a:p>
            <a:p>
              <a:pPr eaLnBrk="1" hangingPunct="1">
                <a:defRPr/>
              </a:pPr>
              <a:r>
                <a:rPr lang="en-US" sz="1600" dirty="0">
                  <a:solidFill>
                    <a:srgbClr val="000000"/>
                  </a:solidFill>
                  <a:latin typeface="Calibri" panose="020F0502020204030204" pitchFamily="34" charset="0"/>
                </a:rPr>
                <a:t>	25%</a:t>
              </a:r>
            </a:p>
            <a:p>
              <a:pPr eaLnBrk="1" hangingPunct="1">
                <a:defRPr/>
              </a:pPr>
              <a:r>
                <a:rPr lang="en-US" sz="1600" dirty="0">
                  <a:solidFill>
                    <a:srgbClr val="000000"/>
                  </a:solidFill>
                  <a:latin typeface="Calibri" panose="020F0502020204030204" pitchFamily="34" charset="0"/>
                </a:rPr>
                <a:t>	10%</a:t>
              </a:r>
            </a:p>
          </p:txBody>
        </p:sp>
        <p:cxnSp>
          <p:nvCxnSpPr>
            <p:cNvPr id="81939" name="Straight Connector 10"/>
            <p:cNvCxnSpPr>
              <a:cxnSpLocks noChangeShapeType="1"/>
            </p:cNvCxnSpPr>
            <p:nvPr/>
          </p:nvCxnSpPr>
          <p:spPr bwMode="auto">
            <a:xfrm>
              <a:off x="2683934" y="3090335"/>
              <a:ext cx="762000" cy="0"/>
            </a:xfrm>
            <a:prstGeom prst="line">
              <a:avLst/>
            </a:prstGeom>
            <a:noFill/>
            <a:ln w="19050" algn="ctr">
              <a:solidFill>
                <a:srgbClr val="FF00FF"/>
              </a:solidFill>
              <a:round/>
              <a:headEnd/>
              <a:tailEnd/>
            </a:ln>
            <a:extLst>
              <a:ext uri="{909E8E84-426E-40DD-AFC4-6F175D3DCCD1}">
                <a14:hiddenFill xmlns:a14="http://schemas.microsoft.com/office/drawing/2010/main">
                  <a:noFill/>
                </a14:hiddenFill>
              </a:ext>
            </a:extLst>
          </p:spPr>
        </p:cxnSp>
        <p:cxnSp>
          <p:nvCxnSpPr>
            <p:cNvPr id="81940" name="Straight Connector 11"/>
            <p:cNvCxnSpPr>
              <a:cxnSpLocks noChangeShapeType="1"/>
            </p:cNvCxnSpPr>
            <p:nvPr/>
          </p:nvCxnSpPr>
          <p:spPr bwMode="auto">
            <a:xfrm>
              <a:off x="2683934" y="3327401"/>
              <a:ext cx="762000" cy="0"/>
            </a:xfrm>
            <a:prstGeom prst="line">
              <a:avLst/>
            </a:prstGeom>
            <a:noFill/>
            <a:ln w="19050" algn="ctr">
              <a:solidFill>
                <a:srgbClr val="000000"/>
              </a:solidFill>
              <a:round/>
              <a:headEnd/>
              <a:tailEnd/>
            </a:ln>
            <a:extLst>
              <a:ext uri="{909E8E84-426E-40DD-AFC4-6F175D3DCCD1}">
                <a14:hiddenFill xmlns:a14="http://schemas.microsoft.com/office/drawing/2010/main">
                  <a:noFill/>
                </a14:hiddenFill>
              </a:ext>
            </a:extLst>
          </p:spPr>
        </p:cxnSp>
        <p:cxnSp>
          <p:nvCxnSpPr>
            <p:cNvPr id="81941" name="Straight Connector 12"/>
            <p:cNvCxnSpPr>
              <a:cxnSpLocks noChangeShapeType="1"/>
            </p:cNvCxnSpPr>
            <p:nvPr/>
          </p:nvCxnSpPr>
          <p:spPr bwMode="auto">
            <a:xfrm>
              <a:off x="2683934" y="3598333"/>
              <a:ext cx="762000" cy="0"/>
            </a:xfrm>
            <a:prstGeom prst="line">
              <a:avLst/>
            </a:prstGeom>
            <a:noFill/>
            <a:ln w="19050" algn="ctr">
              <a:solidFill>
                <a:srgbClr val="00B050"/>
              </a:solidFill>
              <a:round/>
              <a:headEnd/>
              <a:tailEnd/>
            </a:ln>
            <a:extLst>
              <a:ext uri="{909E8E84-426E-40DD-AFC4-6F175D3DCCD1}">
                <a14:hiddenFill xmlns:a14="http://schemas.microsoft.com/office/drawing/2010/main">
                  <a:noFill/>
                </a14:hiddenFill>
              </a:ext>
            </a:extLst>
          </p:spPr>
        </p:cxnSp>
        <p:cxnSp>
          <p:nvCxnSpPr>
            <p:cNvPr id="81942" name="Straight Connector 13"/>
            <p:cNvCxnSpPr>
              <a:cxnSpLocks noChangeShapeType="1"/>
            </p:cNvCxnSpPr>
            <p:nvPr/>
          </p:nvCxnSpPr>
          <p:spPr bwMode="auto">
            <a:xfrm>
              <a:off x="2683934" y="3843865"/>
              <a:ext cx="762000" cy="0"/>
            </a:xfrm>
            <a:prstGeom prst="line">
              <a:avLst/>
            </a:prstGeom>
            <a:noFill/>
            <a:ln w="19050" algn="ctr">
              <a:solidFill>
                <a:srgbClr val="FF0000"/>
              </a:solidFill>
              <a:round/>
              <a:headEnd/>
              <a:tailEnd/>
            </a:ln>
            <a:extLst>
              <a:ext uri="{909E8E84-426E-40DD-AFC4-6F175D3DCCD1}">
                <a14:hiddenFill xmlns:a14="http://schemas.microsoft.com/office/drawing/2010/main">
                  <a:noFill/>
                </a14:hiddenFill>
              </a:ext>
            </a:extLst>
          </p:spPr>
        </p:cxnSp>
        <p:cxnSp>
          <p:nvCxnSpPr>
            <p:cNvPr id="81943" name="Straight Connector 14"/>
            <p:cNvCxnSpPr>
              <a:cxnSpLocks noChangeShapeType="1"/>
            </p:cNvCxnSpPr>
            <p:nvPr/>
          </p:nvCxnSpPr>
          <p:spPr bwMode="auto">
            <a:xfrm>
              <a:off x="2683934" y="4080930"/>
              <a:ext cx="762000" cy="0"/>
            </a:xfrm>
            <a:prstGeom prst="line">
              <a:avLst/>
            </a:prstGeom>
            <a:noFill/>
            <a:ln w="19050" algn="ctr">
              <a:solidFill>
                <a:schemeClr val="accent2"/>
              </a:solidFill>
              <a:round/>
              <a:headEnd/>
              <a:tailEnd/>
            </a:ln>
            <a:extLst>
              <a:ext uri="{909E8E84-426E-40DD-AFC4-6F175D3DCCD1}">
                <a14:hiddenFill xmlns:a14="http://schemas.microsoft.com/office/drawing/2010/main">
                  <a:noFill/>
                </a14:hiddenFill>
              </a:ext>
            </a:extLst>
          </p:spPr>
        </p:cxnSp>
      </p:grpSp>
      <p:grpSp>
        <p:nvGrpSpPr>
          <p:cNvPr id="81927" name="Group 15"/>
          <p:cNvGrpSpPr>
            <a:grpSpLocks/>
          </p:cNvGrpSpPr>
          <p:nvPr/>
        </p:nvGrpSpPr>
        <p:grpSpPr bwMode="auto">
          <a:xfrm>
            <a:off x="4191000" y="2641600"/>
            <a:ext cx="1981200" cy="1631950"/>
            <a:chOff x="2506143" y="2624657"/>
            <a:chExt cx="1981199" cy="1631216"/>
          </a:xfrm>
        </p:grpSpPr>
        <p:sp>
          <p:nvSpPr>
            <p:cNvPr id="17" name="TextBox 16"/>
            <p:cNvSpPr txBox="1"/>
            <p:nvPr/>
          </p:nvSpPr>
          <p:spPr>
            <a:xfrm>
              <a:off x="2506143" y="2624657"/>
              <a:ext cx="1981199" cy="1631216"/>
            </a:xfrm>
            <a:prstGeom prst="rect">
              <a:avLst/>
            </a:prstGeom>
            <a:noFill/>
          </p:spPr>
          <p:txBody>
            <a:bodyPr>
              <a:spAutoFit/>
            </a:bodyPr>
            <a:lstStyle/>
            <a:p>
              <a:pPr eaLnBrk="1" hangingPunct="1">
                <a:defRPr/>
              </a:pPr>
              <a:r>
                <a:rPr lang="en-US" sz="1800" dirty="0">
                  <a:solidFill>
                    <a:srgbClr val="000000"/>
                  </a:solidFill>
                  <a:latin typeface="Calibri" panose="020F0502020204030204" pitchFamily="34" charset="0"/>
                </a:rPr>
                <a:t>% of time less than</a:t>
              </a:r>
            </a:p>
            <a:p>
              <a:pPr eaLnBrk="1" hangingPunct="1">
                <a:defRPr/>
              </a:pPr>
              <a:r>
                <a:rPr lang="en-US" sz="1800" dirty="0">
                  <a:solidFill>
                    <a:srgbClr val="000000"/>
                  </a:solidFill>
                  <a:latin typeface="Calibri" panose="020F0502020204030204" pitchFamily="34" charset="0"/>
                </a:rPr>
                <a:t>	</a:t>
              </a:r>
              <a:r>
                <a:rPr lang="en-US" sz="1600" dirty="0">
                  <a:solidFill>
                    <a:srgbClr val="000000"/>
                  </a:solidFill>
                  <a:latin typeface="Calibri" panose="020F0502020204030204" pitchFamily="34" charset="0"/>
                </a:rPr>
                <a:t>90%</a:t>
              </a:r>
            </a:p>
            <a:p>
              <a:pPr eaLnBrk="1" hangingPunct="1">
                <a:defRPr/>
              </a:pPr>
              <a:r>
                <a:rPr lang="en-US" sz="1600" dirty="0">
                  <a:solidFill>
                    <a:srgbClr val="000000"/>
                  </a:solidFill>
                  <a:latin typeface="Calibri" panose="020F0502020204030204" pitchFamily="34" charset="0"/>
                </a:rPr>
                <a:t>	75%</a:t>
              </a:r>
            </a:p>
            <a:p>
              <a:pPr eaLnBrk="1" hangingPunct="1">
                <a:defRPr/>
              </a:pPr>
              <a:r>
                <a:rPr lang="en-US" sz="1600" dirty="0">
                  <a:solidFill>
                    <a:srgbClr val="000000"/>
                  </a:solidFill>
                  <a:latin typeface="Calibri" panose="020F0502020204030204" pitchFamily="34" charset="0"/>
                </a:rPr>
                <a:t>	50%</a:t>
              </a:r>
            </a:p>
            <a:p>
              <a:pPr eaLnBrk="1" hangingPunct="1">
                <a:defRPr/>
              </a:pPr>
              <a:r>
                <a:rPr lang="en-US" sz="1600" dirty="0">
                  <a:solidFill>
                    <a:srgbClr val="000000"/>
                  </a:solidFill>
                  <a:latin typeface="Calibri" panose="020F0502020204030204" pitchFamily="34" charset="0"/>
                </a:rPr>
                <a:t>	25%</a:t>
              </a:r>
            </a:p>
            <a:p>
              <a:pPr eaLnBrk="1" hangingPunct="1">
                <a:defRPr/>
              </a:pPr>
              <a:r>
                <a:rPr lang="en-US" sz="1600" dirty="0">
                  <a:solidFill>
                    <a:srgbClr val="000000"/>
                  </a:solidFill>
                  <a:latin typeface="Calibri" panose="020F0502020204030204" pitchFamily="34" charset="0"/>
                </a:rPr>
                <a:t>	10%</a:t>
              </a:r>
            </a:p>
          </p:txBody>
        </p:sp>
        <p:cxnSp>
          <p:nvCxnSpPr>
            <p:cNvPr id="81933" name="Straight Connector 17"/>
            <p:cNvCxnSpPr>
              <a:cxnSpLocks noChangeShapeType="1"/>
            </p:cNvCxnSpPr>
            <p:nvPr/>
          </p:nvCxnSpPr>
          <p:spPr bwMode="auto">
            <a:xfrm>
              <a:off x="2683934" y="3090335"/>
              <a:ext cx="762000" cy="0"/>
            </a:xfrm>
            <a:prstGeom prst="line">
              <a:avLst/>
            </a:prstGeom>
            <a:noFill/>
            <a:ln w="19050" algn="ctr">
              <a:solidFill>
                <a:srgbClr val="FF00FF"/>
              </a:solidFill>
              <a:round/>
              <a:headEnd/>
              <a:tailEnd/>
            </a:ln>
            <a:extLst>
              <a:ext uri="{909E8E84-426E-40DD-AFC4-6F175D3DCCD1}">
                <a14:hiddenFill xmlns:a14="http://schemas.microsoft.com/office/drawing/2010/main">
                  <a:noFill/>
                </a14:hiddenFill>
              </a:ext>
            </a:extLst>
          </p:spPr>
        </p:cxnSp>
        <p:cxnSp>
          <p:nvCxnSpPr>
            <p:cNvPr id="81934" name="Straight Connector 18"/>
            <p:cNvCxnSpPr>
              <a:cxnSpLocks noChangeShapeType="1"/>
            </p:cNvCxnSpPr>
            <p:nvPr/>
          </p:nvCxnSpPr>
          <p:spPr bwMode="auto">
            <a:xfrm>
              <a:off x="2683934" y="3327401"/>
              <a:ext cx="762000" cy="0"/>
            </a:xfrm>
            <a:prstGeom prst="line">
              <a:avLst/>
            </a:prstGeom>
            <a:noFill/>
            <a:ln w="19050" algn="ctr">
              <a:solidFill>
                <a:srgbClr val="000000"/>
              </a:solidFill>
              <a:round/>
              <a:headEnd/>
              <a:tailEnd/>
            </a:ln>
            <a:extLst>
              <a:ext uri="{909E8E84-426E-40DD-AFC4-6F175D3DCCD1}">
                <a14:hiddenFill xmlns:a14="http://schemas.microsoft.com/office/drawing/2010/main">
                  <a:noFill/>
                </a14:hiddenFill>
              </a:ext>
            </a:extLst>
          </p:spPr>
        </p:cxnSp>
        <p:cxnSp>
          <p:nvCxnSpPr>
            <p:cNvPr id="81935" name="Straight Connector 19"/>
            <p:cNvCxnSpPr>
              <a:cxnSpLocks noChangeShapeType="1"/>
            </p:cNvCxnSpPr>
            <p:nvPr/>
          </p:nvCxnSpPr>
          <p:spPr bwMode="auto">
            <a:xfrm>
              <a:off x="2683934" y="3598333"/>
              <a:ext cx="762000" cy="0"/>
            </a:xfrm>
            <a:prstGeom prst="line">
              <a:avLst/>
            </a:prstGeom>
            <a:noFill/>
            <a:ln w="19050" algn="ctr">
              <a:solidFill>
                <a:srgbClr val="00B050"/>
              </a:solidFill>
              <a:round/>
              <a:headEnd/>
              <a:tailEnd/>
            </a:ln>
            <a:extLst>
              <a:ext uri="{909E8E84-426E-40DD-AFC4-6F175D3DCCD1}">
                <a14:hiddenFill xmlns:a14="http://schemas.microsoft.com/office/drawing/2010/main">
                  <a:noFill/>
                </a14:hiddenFill>
              </a:ext>
            </a:extLst>
          </p:spPr>
        </p:cxnSp>
        <p:cxnSp>
          <p:nvCxnSpPr>
            <p:cNvPr id="81936" name="Straight Connector 20"/>
            <p:cNvCxnSpPr>
              <a:cxnSpLocks noChangeShapeType="1"/>
            </p:cNvCxnSpPr>
            <p:nvPr/>
          </p:nvCxnSpPr>
          <p:spPr bwMode="auto">
            <a:xfrm>
              <a:off x="2683934" y="3843865"/>
              <a:ext cx="762000" cy="0"/>
            </a:xfrm>
            <a:prstGeom prst="line">
              <a:avLst/>
            </a:prstGeom>
            <a:noFill/>
            <a:ln w="19050" algn="ctr">
              <a:solidFill>
                <a:srgbClr val="FF0000"/>
              </a:solidFill>
              <a:round/>
              <a:headEnd/>
              <a:tailEnd/>
            </a:ln>
            <a:extLst>
              <a:ext uri="{909E8E84-426E-40DD-AFC4-6F175D3DCCD1}">
                <a14:hiddenFill xmlns:a14="http://schemas.microsoft.com/office/drawing/2010/main">
                  <a:noFill/>
                </a14:hiddenFill>
              </a:ext>
            </a:extLst>
          </p:spPr>
        </p:cxnSp>
        <p:cxnSp>
          <p:nvCxnSpPr>
            <p:cNvPr id="81937" name="Straight Connector 21"/>
            <p:cNvCxnSpPr>
              <a:cxnSpLocks noChangeShapeType="1"/>
            </p:cNvCxnSpPr>
            <p:nvPr/>
          </p:nvCxnSpPr>
          <p:spPr bwMode="auto">
            <a:xfrm>
              <a:off x="2683934" y="4080930"/>
              <a:ext cx="762000" cy="0"/>
            </a:xfrm>
            <a:prstGeom prst="line">
              <a:avLst/>
            </a:prstGeom>
            <a:noFill/>
            <a:ln w="19050" algn="ctr">
              <a:solidFill>
                <a:schemeClr val="accent2"/>
              </a:solidFill>
              <a:round/>
              <a:headEnd/>
              <a:tailEnd/>
            </a:ln>
            <a:extLst>
              <a:ext uri="{909E8E84-426E-40DD-AFC4-6F175D3DCCD1}">
                <a14:hiddenFill xmlns:a14="http://schemas.microsoft.com/office/drawing/2010/main">
                  <a:noFill/>
                </a14:hiddenFill>
              </a:ext>
            </a:extLst>
          </p:spPr>
        </p:cxnSp>
      </p:grpSp>
      <p:sp>
        <p:nvSpPr>
          <p:cNvPr id="23" name="TextBox 22"/>
          <p:cNvSpPr txBox="1"/>
          <p:nvPr/>
        </p:nvSpPr>
        <p:spPr>
          <a:xfrm>
            <a:off x="2641601" y="2116139"/>
            <a:ext cx="7535863" cy="523875"/>
          </a:xfrm>
          <a:prstGeom prst="rect">
            <a:avLst/>
          </a:prstGeom>
          <a:noFill/>
        </p:spPr>
        <p:txBody>
          <a:bodyPr>
            <a:spAutoFit/>
          </a:bodyPr>
          <a:lstStyle/>
          <a:p>
            <a:pPr eaLnBrk="1" hangingPunct="1">
              <a:defRPr/>
            </a:pPr>
            <a:r>
              <a:rPr lang="en-US" sz="2800" dirty="0">
                <a:solidFill>
                  <a:srgbClr val="000000"/>
                </a:solidFill>
                <a:latin typeface="Calibri" panose="020F0502020204030204" pitchFamily="34" charset="0"/>
              </a:rPr>
              <a:t>Unregulated				Regulated </a:t>
            </a:r>
          </a:p>
        </p:txBody>
      </p:sp>
      <p:sp>
        <p:nvSpPr>
          <p:cNvPr id="25" name="TextBox 24"/>
          <p:cNvSpPr txBox="1"/>
          <p:nvPr/>
        </p:nvSpPr>
        <p:spPr>
          <a:xfrm>
            <a:off x="4064000" y="1481139"/>
            <a:ext cx="4318000" cy="523875"/>
          </a:xfrm>
          <a:prstGeom prst="rect">
            <a:avLst/>
          </a:prstGeom>
          <a:noFill/>
        </p:spPr>
        <p:txBody>
          <a:bodyPr>
            <a:spAutoFit/>
          </a:bodyPr>
          <a:lstStyle/>
          <a:p>
            <a:pPr eaLnBrk="1" hangingPunct="1">
              <a:defRPr/>
            </a:pPr>
            <a:r>
              <a:rPr lang="en-US" sz="2800" b="0" dirty="0">
                <a:solidFill>
                  <a:schemeClr val="bg1"/>
                </a:solidFill>
                <a:latin typeface="Calibri" panose="020F0502020204030204" pitchFamily="34" charset="0"/>
                <a:cs typeface="Times New Roman" pitchFamily="18" charset="0"/>
              </a:rPr>
              <a:t>Columbia River at the </a:t>
            </a:r>
            <a:r>
              <a:rPr lang="en-US" sz="2800" b="0" dirty="0" err="1">
                <a:solidFill>
                  <a:schemeClr val="bg1"/>
                </a:solidFill>
                <a:latin typeface="Calibri" panose="020F0502020204030204" pitchFamily="34" charset="0"/>
                <a:cs typeface="Times New Roman" pitchFamily="18" charset="0"/>
              </a:rPr>
              <a:t>Dalles</a:t>
            </a:r>
            <a:endParaRPr lang="en-US" sz="2800" b="0" dirty="0">
              <a:solidFill>
                <a:schemeClr val="bg1"/>
              </a:solidFill>
              <a:latin typeface="Calibri" panose="020F0502020204030204" pitchFamily="34" charset="0"/>
              <a:cs typeface="Times New Roman" pitchFamily="18" charset="0"/>
            </a:endParaRPr>
          </a:p>
        </p:txBody>
      </p:sp>
      <p:cxnSp>
        <p:nvCxnSpPr>
          <p:cNvPr id="26" name="Straight Connector 29"/>
          <p:cNvCxnSpPr>
            <a:cxnSpLocks noChangeShapeType="1"/>
          </p:cNvCxnSpPr>
          <p:nvPr/>
        </p:nvCxnSpPr>
        <p:spPr bwMode="auto">
          <a:xfrm>
            <a:off x="2219326" y="3743325"/>
            <a:ext cx="3698875" cy="0"/>
          </a:xfrm>
          <a:prstGeom prst="line">
            <a:avLst/>
          </a:prstGeom>
          <a:noFill/>
          <a:ln w="12700" algn="ctr">
            <a:solidFill>
              <a:srgbClr val="FFC000"/>
            </a:solidFill>
            <a:round/>
            <a:headEnd/>
            <a:tailEnd/>
          </a:ln>
          <a:extLst>
            <a:ext uri="{909E8E84-426E-40DD-AFC4-6F175D3DCCD1}">
              <a14:hiddenFill xmlns:a14="http://schemas.microsoft.com/office/drawing/2010/main">
                <a:noFill/>
              </a14:hiddenFill>
            </a:ext>
          </a:extLst>
        </p:spPr>
      </p:cxnSp>
      <p:cxnSp>
        <p:nvCxnSpPr>
          <p:cNvPr id="27" name="Straight Connector 30"/>
          <p:cNvCxnSpPr>
            <a:cxnSpLocks noChangeShapeType="1"/>
          </p:cNvCxnSpPr>
          <p:nvPr/>
        </p:nvCxnSpPr>
        <p:spPr bwMode="auto">
          <a:xfrm>
            <a:off x="6705601" y="3733800"/>
            <a:ext cx="3700463" cy="0"/>
          </a:xfrm>
          <a:prstGeom prst="line">
            <a:avLst/>
          </a:prstGeom>
          <a:noFill/>
          <a:ln w="12700" algn="ctr">
            <a:solidFill>
              <a:srgbClr val="FFC000"/>
            </a:solidFill>
            <a:round/>
            <a:headEnd/>
            <a:tailEnd/>
          </a:ln>
          <a:extLst>
            <a:ext uri="{909E8E84-426E-40DD-AFC4-6F175D3DCCD1}">
              <a14:hiddenFill xmlns:a14="http://schemas.microsoft.com/office/drawing/2010/main">
                <a:noFill/>
              </a14:hiddenFill>
            </a:ext>
          </a:extLst>
        </p:spPr>
      </p:cxnSp>
      <p:sp>
        <p:nvSpPr>
          <p:cNvPr id="28" name="Slide Number Placeholder 1">
            <a:extLst>
              <a:ext uri="{FF2B5EF4-FFF2-40B4-BE49-F238E27FC236}">
                <a16:creationId xmlns:a16="http://schemas.microsoft.com/office/drawing/2014/main" id="{F0537744-43EB-451F-AAF6-65B6EC051579}"/>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71</a:t>
            </a:fld>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8" descr="C:\Users\q0hecbaf\AppData\Local\Temp\1\SNAGHTML51037a.PNG"/>
          <p:cNvPicPr>
            <a:picLocks noChangeAspect="1" noChangeArrowheads="1"/>
          </p:cNvPicPr>
          <p:nvPr/>
        </p:nvPicPr>
        <p:blipFill>
          <a:blip r:embed="rId3">
            <a:extLst>
              <a:ext uri="{28A0092B-C50C-407E-A947-70E740481C1C}">
                <a14:useLocalDpi xmlns:a14="http://schemas.microsoft.com/office/drawing/2010/main" val="0"/>
              </a:ext>
            </a:extLst>
          </a:blip>
          <a:srcRect l="7999" t="12000" r="3999" b="7199"/>
          <a:stretch>
            <a:fillRect/>
          </a:stretch>
        </p:blipFill>
        <p:spPr bwMode="auto">
          <a:xfrm>
            <a:off x="1603375" y="2619376"/>
            <a:ext cx="4425950"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47" name="Picture 6" descr="C:\Users\q0hecbaf\AppData\Local\Temp\1\SNAGHTML50e3ca.PNG"/>
          <p:cNvPicPr>
            <a:picLocks noChangeAspect="1" noChangeArrowheads="1"/>
          </p:cNvPicPr>
          <p:nvPr/>
        </p:nvPicPr>
        <p:blipFill>
          <a:blip r:embed="rId4">
            <a:extLst>
              <a:ext uri="{28A0092B-C50C-407E-A947-70E740481C1C}">
                <a14:useLocalDpi xmlns:a14="http://schemas.microsoft.com/office/drawing/2010/main" val="0"/>
              </a:ext>
            </a:extLst>
          </a:blip>
          <a:srcRect l="7999" t="12000" r="3999" b="7199"/>
          <a:stretch>
            <a:fillRect/>
          </a:stretch>
        </p:blipFill>
        <p:spPr bwMode="auto">
          <a:xfrm>
            <a:off x="6122988" y="2611439"/>
            <a:ext cx="4425950" cy="338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pPr>
              <a:defRPr/>
            </a:pPr>
            <a:r>
              <a:rPr lang="en-US" dirty="0"/>
              <a:t>Summary “Hydrographs”</a:t>
            </a:r>
          </a:p>
        </p:txBody>
      </p:sp>
      <p:sp>
        <p:nvSpPr>
          <p:cNvPr id="8294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BE14DFBA-665A-4A39-8A3B-D2D2DA76AE03}" type="slidenum">
              <a:rPr lang="en-US" altLang="en-US" sz="1400">
                <a:latin typeface="Times New Roman" panose="02020603050405020304" pitchFamily="18" charset="0"/>
              </a:rPr>
              <a:pPr>
                <a:spcBef>
                  <a:spcPct val="0"/>
                </a:spcBef>
                <a:buFontTx/>
                <a:buNone/>
              </a:pPr>
              <a:t>72</a:t>
            </a:fld>
            <a:endParaRPr lang="en-US" altLang="en-US" sz="1400">
              <a:latin typeface="Times New Roman" panose="02020603050405020304" pitchFamily="18" charset="0"/>
            </a:endParaRPr>
          </a:p>
        </p:txBody>
      </p:sp>
      <p:sp>
        <p:nvSpPr>
          <p:cNvPr id="23" name="TextBox 22"/>
          <p:cNvSpPr txBox="1"/>
          <p:nvPr/>
        </p:nvSpPr>
        <p:spPr>
          <a:xfrm>
            <a:off x="2641601" y="2117724"/>
            <a:ext cx="7535863" cy="523875"/>
          </a:xfrm>
          <a:prstGeom prst="rect">
            <a:avLst/>
          </a:prstGeom>
          <a:noFill/>
        </p:spPr>
        <p:txBody>
          <a:bodyPr>
            <a:spAutoFit/>
          </a:bodyPr>
          <a:lstStyle/>
          <a:p>
            <a:pPr eaLnBrk="1" hangingPunct="1">
              <a:defRPr/>
            </a:pPr>
            <a:r>
              <a:rPr lang="en-US" sz="2800" dirty="0">
                <a:solidFill>
                  <a:srgbClr val="000000"/>
                </a:solidFill>
                <a:latin typeface="Calibri" panose="020F0502020204030204" pitchFamily="34" charset="0"/>
              </a:rPr>
              <a:t>Unregulated				Regulated </a:t>
            </a:r>
          </a:p>
        </p:txBody>
      </p:sp>
      <p:grpSp>
        <p:nvGrpSpPr>
          <p:cNvPr id="82951" name="Group 28"/>
          <p:cNvGrpSpPr>
            <a:grpSpLocks/>
          </p:cNvGrpSpPr>
          <p:nvPr/>
        </p:nvGrpSpPr>
        <p:grpSpPr bwMode="auto">
          <a:xfrm>
            <a:off x="8526463" y="2616201"/>
            <a:ext cx="1981200" cy="1846263"/>
            <a:chOff x="7001928" y="2565384"/>
            <a:chExt cx="1981199" cy="1846093"/>
          </a:xfrm>
        </p:grpSpPr>
        <p:grpSp>
          <p:nvGrpSpPr>
            <p:cNvPr id="82966" name="Group 8"/>
            <p:cNvGrpSpPr>
              <a:grpSpLocks/>
            </p:cNvGrpSpPr>
            <p:nvPr/>
          </p:nvGrpSpPr>
          <p:grpSpPr bwMode="auto">
            <a:xfrm>
              <a:off x="7001928" y="2565384"/>
              <a:ext cx="1981199" cy="1846093"/>
              <a:chOff x="2506143" y="2624657"/>
              <a:chExt cx="1981199" cy="1846093"/>
            </a:xfrm>
          </p:grpSpPr>
          <p:sp>
            <p:nvSpPr>
              <p:cNvPr id="10" name="TextBox 9"/>
              <p:cNvSpPr txBox="1"/>
              <p:nvPr/>
            </p:nvSpPr>
            <p:spPr>
              <a:xfrm>
                <a:off x="2506143" y="2624657"/>
                <a:ext cx="1981199" cy="1846093"/>
              </a:xfrm>
              <a:prstGeom prst="rect">
                <a:avLst/>
              </a:prstGeom>
              <a:noFill/>
            </p:spPr>
            <p:txBody>
              <a:bodyPr>
                <a:spAutoFit/>
              </a:bodyPr>
              <a:lstStyle/>
              <a:p>
                <a:pPr eaLnBrk="1" hangingPunct="1">
                  <a:defRPr/>
                </a:pPr>
                <a:r>
                  <a:rPr lang="en-US" sz="1800" dirty="0">
                    <a:solidFill>
                      <a:srgbClr val="000000"/>
                    </a:solidFill>
                    <a:latin typeface="Calibri" panose="020F0502020204030204" pitchFamily="34" charset="0"/>
                  </a:rPr>
                  <a:t>% of time less than</a:t>
                </a:r>
                <a:endParaRPr lang="en-US" sz="1600" dirty="0">
                  <a:solidFill>
                    <a:srgbClr val="000000"/>
                  </a:solidFill>
                  <a:latin typeface="Calibri" panose="020F0502020204030204" pitchFamily="34" charset="0"/>
                </a:endParaRPr>
              </a:p>
              <a:p>
                <a:pPr eaLnBrk="1" hangingPunct="1">
                  <a:defRPr/>
                </a:pPr>
                <a:r>
                  <a:rPr lang="en-US" sz="1600" dirty="0">
                    <a:solidFill>
                      <a:srgbClr val="000000"/>
                    </a:solidFill>
                    <a:latin typeface="Calibri" panose="020F0502020204030204" pitchFamily="34" charset="0"/>
                  </a:rPr>
                  <a:t>	max</a:t>
                </a:r>
              </a:p>
              <a:p>
                <a:pPr eaLnBrk="1" hangingPunct="1">
                  <a:defRPr/>
                </a:pPr>
                <a:r>
                  <a:rPr lang="en-US" sz="1600" dirty="0">
                    <a:solidFill>
                      <a:srgbClr val="000000"/>
                    </a:solidFill>
                    <a:latin typeface="Calibri" panose="020F0502020204030204" pitchFamily="34" charset="0"/>
                  </a:rPr>
                  <a:t>	90%</a:t>
                </a:r>
              </a:p>
              <a:p>
                <a:pPr eaLnBrk="1" hangingPunct="1">
                  <a:defRPr/>
                </a:pPr>
                <a:r>
                  <a:rPr lang="en-US" sz="1600" dirty="0">
                    <a:solidFill>
                      <a:srgbClr val="000000"/>
                    </a:solidFill>
                    <a:latin typeface="Calibri" panose="020F0502020204030204" pitchFamily="34" charset="0"/>
                  </a:rPr>
                  <a:t>	75%</a:t>
                </a:r>
              </a:p>
              <a:p>
                <a:pPr eaLnBrk="1" hangingPunct="1">
                  <a:defRPr/>
                </a:pPr>
                <a:r>
                  <a:rPr lang="en-US" sz="1600" dirty="0">
                    <a:solidFill>
                      <a:srgbClr val="000000"/>
                    </a:solidFill>
                    <a:latin typeface="Calibri" panose="020F0502020204030204" pitchFamily="34" charset="0"/>
                  </a:rPr>
                  <a:t>	50%</a:t>
                </a:r>
              </a:p>
              <a:p>
                <a:pPr eaLnBrk="1" hangingPunct="1">
                  <a:defRPr/>
                </a:pPr>
                <a:r>
                  <a:rPr lang="en-US" sz="1600" dirty="0">
                    <a:solidFill>
                      <a:srgbClr val="000000"/>
                    </a:solidFill>
                    <a:latin typeface="Calibri" panose="020F0502020204030204" pitchFamily="34" charset="0"/>
                  </a:rPr>
                  <a:t>	25%</a:t>
                </a:r>
              </a:p>
              <a:p>
                <a:pPr eaLnBrk="1" hangingPunct="1">
                  <a:defRPr/>
                </a:pPr>
                <a:r>
                  <a:rPr lang="en-US" sz="1600" dirty="0">
                    <a:solidFill>
                      <a:srgbClr val="000000"/>
                    </a:solidFill>
                    <a:latin typeface="Calibri" panose="020F0502020204030204" pitchFamily="34" charset="0"/>
                  </a:rPr>
                  <a:t>	10%</a:t>
                </a:r>
              </a:p>
            </p:txBody>
          </p:sp>
          <p:cxnSp>
            <p:nvCxnSpPr>
              <p:cNvPr id="82969" name="Straight Connector 10"/>
              <p:cNvCxnSpPr>
                <a:cxnSpLocks noChangeShapeType="1"/>
              </p:cNvCxnSpPr>
              <p:nvPr/>
            </p:nvCxnSpPr>
            <p:spPr bwMode="auto">
              <a:xfrm>
                <a:off x="2683934" y="3335794"/>
                <a:ext cx="762000" cy="0"/>
              </a:xfrm>
              <a:prstGeom prst="line">
                <a:avLst/>
              </a:prstGeom>
              <a:noFill/>
              <a:ln w="19050" algn="ctr">
                <a:solidFill>
                  <a:srgbClr val="FF00FF"/>
                </a:solidFill>
                <a:round/>
                <a:headEnd/>
                <a:tailEnd/>
              </a:ln>
              <a:extLst>
                <a:ext uri="{909E8E84-426E-40DD-AFC4-6F175D3DCCD1}">
                  <a14:hiddenFill xmlns:a14="http://schemas.microsoft.com/office/drawing/2010/main">
                    <a:noFill/>
                  </a14:hiddenFill>
                </a:ext>
              </a:extLst>
            </p:spPr>
          </p:cxnSp>
          <p:cxnSp>
            <p:nvCxnSpPr>
              <p:cNvPr id="82970" name="Straight Connector 11"/>
              <p:cNvCxnSpPr>
                <a:cxnSpLocks noChangeShapeType="1"/>
              </p:cNvCxnSpPr>
              <p:nvPr/>
            </p:nvCxnSpPr>
            <p:spPr bwMode="auto">
              <a:xfrm>
                <a:off x="2683934" y="3572859"/>
                <a:ext cx="762000" cy="0"/>
              </a:xfrm>
              <a:prstGeom prst="line">
                <a:avLst/>
              </a:prstGeom>
              <a:noFill/>
              <a:ln w="19050" algn="ctr">
                <a:solidFill>
                  <a:srgbClr val="000000"/>
                </a:solidFill>
                <a:round/>
                <a:headEnd/>
                <a:tailEnd/>
              </a:ln>
              <a:extLst>
                <a:ext uri="{909E8E84-426E-40DD-AFC4-6F175D3DCCD1}">
                  <a14:hiddenFill xmlns:a14="http://schemas.microsoft.com/office/drawing/2010/main">
                    <a:noFill/>
                  </a14:hiddenFill>
                </a:ext>
              </a:extLst>
            </p:spPr>
          </p:cxnSp>
          <p:cxnSp>
            <p:nvCxnSpPr>
              <p:cNvPr id="82971" name="Straight Connector 12"/>
              <p:cNvCxnSpPr>
                <a:cxnSpLocks noChangeShapeType="1"/>
              </p:cNvCxnSpPr>
              <p:nvPr/>
            </p:nvCxnSpPr>
            <p:spPr bwMode="auto">
              <a:xfrm>
                <a:off x="2683934" y="3843792"/>
                <a:ext cx="762000" cy="0"/>
              </a:xfrm>
              <a:prstGeom prst="line">
                <a:avLst/>
              </a:prstGeom>
              <a:noFill/>
              <a:ln w="19050" algn="ctr">
                <a:solidFill>
                  <a:srgbClr val="00B050"/>
                </a:solidFill>
                <a:round/>
                <a:headEnd/>
                <a:tailEnd/>
              </a:ln>
              <a:extLst>
                <a:ext uri="{909E8E84-426E-40DD-AFC4-6F175D3DCCD1}">
                  <a14:hiddenFill xmlns:a14="http://schemas.microsoft.com/office/drawing/2010/main">
                    <a:noFill/>
                  </a14:hiddenFill>
                </a:ext>
              </a:extLst>
            </p:spPr>
          </p:cxnSp>
          <p:cxnSp>
            <p:nvCxnSpPr>
              <p:cNvPr id="82972" name="Straight Connector 13"/>
              <p:cNvCxnSpPr>
                <a:cxnSpLocks noChangeShapeType="1"/>
              </p:cNvCxnSpPr>
              <p:nvPr/>
            </p:nvCxnSpPr>
            <p:spPr bwMode="auto">
              <a:xfrm>
                <a:off x="2683934" y="4089324"/>
                <a:ext cx="762000" cy="0"/>
              </a:xfrm>
              <a:prstGeom prst="line">
                <a:avLst/>
              </a:prstGeom>
              <a:noFill/>
              <a:ln w="19050" algn="ctr">
                <a:solidFill>
                  <a:srgbClr val="FF0000"/>
                </a:solidFill>
                <a:round/>
                <a:headEnd/>
                <a:tailEnd/>
              </a:ln>
              <a:extLst>
                <a:ext uri="{909E8E84-426E-40DD-AFC4-6F175D3DCCD1}">
                  <a14:hiddenFill xmlns:a14="http://schemas.microsoft.com/office/drawing/2010/main">
                    <a:noFill/>
                  </a14:hiddenFill>
                </a:ext>
              </a:extLst>
            </p:spPr>
          </p:cxnSp>
          <p:cxnSp>
            <p:nvCxnSpPr>
              <p:cNvPr id="82973" name="Straight Connector 14"/>
              <p:cNvCxnSpPr>
                <a:cxnSpLocks noChangeShapeType="1"/>
              </p:cNvCxnSpPr>
              <p:nvPr/>
            </p:nvCxnSpPr>
            <p:spPr bwMode="auto">
              <a:xfrm>
                <a:off x="2683934" y="4326389"/>
                <a:ext cx="762000" cy="0"/>
              </a:xfrm>
              <a:prstGeom prst="line">
                <a:avLst/>
              </a:prstGeom>
              <a:noFill/>
              <a:ln w="19050" algn="ctr">
                <a:solidFill>
                  <a:schemeClr val="accent2"/>
                </a:solidFill>
                <a:round/>
                <a:headEnd/>
                <a:tailEnd/>
              </a:ln>
              <a:extLst>
                <a:ext uri="{909E8E84-426E-40DD-AFC4-6F175D3DCCD1}">
                  <a14:hiddenFill xmlns:a14="http://schemas.microsoft.com/office/drawing/2010/main">
                    <a:noFill/>
                  </a14:hiddenFill>
                </a:ext>
              </a:extLst>
            </p:spPr>
          </p:cxnSp>
        </p:grpSp>
        <p:cxnSp>
          <p:nvCxnSpPr>
            <p:cNvPr id="26" name="Straight Connector 25"/>
            <p:cNvCxnSpPr/>
            <p:nvPr/>
          </p:nvCxnSpPr>
          <p:spPr bwMode="auto">
            <a:xfrm>
              <a:off x="7162265" y="3032066"/>
              <a:ext cx="762000" cy="0"/>
            </a:xfrm>
            <a:prstGeom prst="line">
              <a:avLst/>
            </a:prstGeom>
            <a:noFill/>
            <a:ln w="19050" cap="flat" cmpd="sng" algn="ctr">
              <a:solidFill>
                <a:schemeClr val="tx1">
                  <a:lumMod val="50000"/>
                </a:schemeClr>
              </a:solidFill>
              <a:prstDash val="dash"/>
              <a:round/>
              <a:headEnd type="none" w="med" len="med"/>
              <a:tailEnd type="none" w="med" len="med"/>
            </a:ln>
            <a:effectLst/>
          </p:spPr>
        </p:cxnSp>
      </p:grpSp>
      <p:grpSp>
        <p:nvGrpSpPr>
          <p:cNvPr id="82952" name="Group 27"/>
          <p:cNvGrpSpPr>
            <a:grpSpLocks/>
          </p:cNvGrpSpPr>
          <p:nvPr/>
        </p:nvGrpSpPr>
        <p:grpSpPr bwMode="auto">
          <a:xfrm>
            <a:off x="4191000" y="2624138"/>
            <a:ext cx="1981200" cy="1878012"/>
            <a:chOff x="2666990" y="2573849"/>
            <a:chExt cx="1981199" cy="1876862"/>
          </a:xfrm>
        </p:grpSpPr>
        <p:grpSp>
          <p:nvGrpSpPr>
            <p:cNvPr id="82958" name="Group 15"/>
            <p:cNvGrpSpPr>
              <a:grpSpLocks/>
            </p:cNvGrpSpPr>
            <p:nvPr/>
          </p:nvGrpSpPr>
          <p:grpSpPr bwMode="auto">
            <a:xfrm>
              <a:off x="2666990" y="2573849"/>
              <a:ext cx="1981199" cy="1876862"/>
              <a:chOff x="2506143" y="2624657"/>
              <a:chExt cx="1981199" cy="1876862"/>
            </a:xfrm>
          </p:grpSpPr>
          <p:sp>
            <p:nvSpPr>
              <p:cNvPr id="17" name="TextBox 16"/>
              <p:cNvSpPr txBox="1"/>
              <p:nvPr/>
            </p:nvSpPr>
            <p:spPr>
              <a:xfrm>
                <a:off x="2506143" y="2624657"/>
                <a:ext cx="1981199" cy="1876862"/>
              </a:xfrm>
              <a:prstGeom prst="rect">
                <a:avLst/>
              </a:prstGeom>
              <a:noFill/>
            </p:spPr>
            <p:txBody>
              <a:bodyPr>
                <a:spAutoFit/>
              </a:bodyPr>
              <a:lstStyle/>
              <a:p>
                <a:pPr eaLnBrk="1" hangingPunct="1">
                  <a:defRPr/>
                </a:pPr>
                <a:r>
                  <a:rPr lang="en-US" sz="1800" dirty="0">
                    <a:solidFill>
                      <a:srgbClr val="000000"/>
                    </a:solidFill>
                    <a:latin typeface="Calibri" panose="020F0502020204030204" pitchFamily="34" charset="0"/>
                  </a:rPr>
                  <a:t>% of time less than</a:t>
                </a:r>
              </a:p>
              <a:p>
                <a:pPr eaLnBrk="1" hangingPunct="1">
                  <a:defRPr/>
                </a:pPr>
                <a:r>
                  <a:rPr lang="en-US" sz="1600" dirty="0">
                    <a:solidFill>
                      <a:srgbClr val="000000"/>
                    </a:solidFill>
                    <a:latin typeface="Calibri" panose="020F0502020204030204" pitchFamily="34" charset="0"/>
                  </a:rPr>
                  <a:t>	max</a:t>
                </a:r>
              </a:p>
              <a:p>
                <a:pPr eaLnBrk="1" hangingPunct="1">
                  <a:defRPr/>
                </a:pPr>
                <a:r>
                  <a:rPr lang="en-US" sz="1800" dirty="0">
                    <a:solidFill>
                      <a:srgbClr val="000000"/>
                    </a:solidFill>
                    <a:latin typeface="Calibri" panose="020F0502020204030204" pitchFamily="34" charset="0"/>
                  </a:rPr>
                  <a:t>	</a:t>
                </a:r>
                <a:r>
                  <a:rPr lang="en-US" sz="1600" dirty="0">
                    <a:solidFill>
                      <a:srgbClr val="000000"/>
                    </a:solidFill>
                    <a:latin typeface="Calibri" panose="020F0502020204030204" pitchFamily="34" charset="0"/>
                  </a:rPr>
                  <a:t>90%</a:t>
                </a:r>
              </a:p>
              <a:p>
                <a:pPr eaLnBrk="1" hangingPunct="1">
                  <a:defRPr/>
                </a:pPr>
                <a:r>
                  <a:rPr lang="en-US" sz="1600" dirty="0">
                    <a:solidFill>
                      <a:srgbClr val="000000"/>
                    </a:solidFill>
                    <a:latin typeface="Calibri" panose="020F0502020204030204" pitchFamily="34" charset="0"/>
                  </a:rPr>
                  <a:t>	75%</a:t>
                </a:r>
              </a:p>
              <a:p>
                <a:pPr eaLnBrk="1" hangingPunct="1">
                  <a:defRPr/>
                </a:pPr>
                <a:r>
                  <a:rPr lang="en-US" sz="1600" dirty="0">
                    <a:solidFill>
                      <a:srgbClr val="000000"/>
                    </a:solidFill>
                    <a:latin typeface="Calibri" panose="020F0502020204030204" pitchFamily="34" charset="0"/>
                  </a:rPr>
                  <a:t>	50%</a:t>
                </a:r>
              </a:p>
              <a:p>
                <a:pPr eaLnBrk="1" hangingPunct="1">
                  <a:defRPr/>
                </a:pPr>
                <a:r>
                  <a:rPr lang="en-US" sz="1600" dirty="0">
                    <a:solidFill>
                      <a:srgbClr val="000000"/>
                    </a:solidFill>
                    <a:latin typeface="Calibri" panose="020F0502020204030204" pitchFamily="34" charset="0"/>
                  </a:rPr>
                  <a:t>	25%</a:t>
                </a:r>
              </a:p>
              <a:p>
                <a:pPr eaLnBrk="1" hangingPunct="1">
                  <a:defRPr/>
                </a:pPr>
                <a:r>
                  <a:rPr lang="en-US" sz="1600" dirty="0">
                    <a:solidFill>
                      <a:srgbClr val="000000"/>
                    </a:solidFill>
                    <a:latin typeface="Calibri" panose="020F0502020204030204" pitchFamily="34" charset="0"/>
                  </a:rPr>
                  <a:t>	10%</a:t>
                </a:r>
              </a:p>
            </p:txBody>
          </p:sp>
          <p:cxnSp>
            <p:nvCxnSpPr>
              <p:cNvPr id="82961" name="Straight Connector 17"/>
              <p:cNvCxnSpPr>
                <a:cxnSpLocks noChangeShapeType="1"/>
              </p:cNvCxnSpPr>
              <p:nvPr/>
            </p:nvCxnSpPr>
            <p:spPr bwMode="auto">
              <a:xfrm>
                <a:off x="2683934" y="3335788"/>
                <a:ext cx="762000" cy="0"/>
              </a:xfrm>
              <a:prstGeom prst="line">
                <a:avLst/>
              </a:prstGeom>
              <a:noFill/>
              <a:ln w="19050" algn="ctr">
                <a:solidFill>
                  <a:srgbClr val="FF00FF"/>
                </a:solidFill>
                <a:round/>
                <a:headEnd/>
                <a:tailEnd/>
              </a:ln>
              <a:extLst>
                <a:ext uri="{909E8E84-426E-40DD-AFC4-6F175D3DCCD1}">
                  <a14:hiddenFill xmlns:a14="http://schemas.microsoft.com/office/drawing/2010/main">
                    <a:noFill/>
                  </a14:hiddenFill>
                </a:ext>
              </a:extLst>
            </p:spPr>
          </p:cxnSp>
          <p:cxnSp>
            <p:nvCxnSpPr>
              <p:cNvPr id="82962" name="Straight Connector 18"/>
              <p:cNvCxnSpPr>
                <a:cxnSpLocks noChangeShapeType="1"/>
              </p:cNvCxnSpPr>
              <p:nvPr/>
            </p:nvCxnSpPr>
            <p:spPr bwMode="auto">
              <a:xfrm>
                <a:off x="2683934" y="3572856"/>
                <a:ext cx="762000" cy="0"/>
              </a:xfrm>
              <a:prstGeom prst="line">
                <a:avLst/>
              </a:prstGeom>
              <a:noFill/>
              <a:ln w="19050" algn="ctr">
                <a:solidFill>
                  <a:srgbClr val="000000"/>
                </a:solidFill>
                <a:round/>
                <a:headEnd/>
                <a:tailEnd/>
              </a:ln>
              <a:extLst>
                <a:ext uri="{909E8E84-426E-40DD-AFC4-6F175D3DCCD1}">
                  <a14:hiddenFill xmlns:a14="http://schemas.microsoft.com/office/drawing/2010/main">
                    <a:noFill/>
                  </a14:hiddenFill>
                </a:ext>
              </a:extLst>
            </p:spPr>
          </p:cxnSp>
          <p:cxnSp>
            <p:nvCxnSpPr>
              <p:cNvPr id="82963" name="Straight Connector 19"/>
              <p:cNvCxnSpPr>
                <a:cxnSpLocks noChangeShapeType="1"/>
              </p:cNvCxnSpPr>
              <p:nvPr/>
            </p:nvCxnSpPr>
            <p:spPr bwMode="auto">
              <a:xfrm>
                <a:off x="2683934" y="3843785"/>
                <a:ext cx="762000" cy="0"/>
              </a:xfrm>
              <a:prstGeom prst="line">
                <a:avLst/>
              </a:prstGeom>
              <a:noFill/>
              <a:ln w="19050" algn="ctr">
                <a:solidFill>
                  <a:srgbClr val="00B050"/>
                </a:solidFill>
                <a:round/>
                <a:headEnd/>
                <a:tailEnd/>
              </a:ln>
              <a:extLst>
                <a:ext uri="{909E8E84-426E-40DD-AFC4-6F175D3DCCD1}">
                  <a14:hiddenFill xmlns:a14="http://schemas.microsoft.com/office/drawing/2010/main">
                    <a:noFill/>
                  </a14:hiddenFill>
                </a:ext>
              </a:extLst>
            </p:spPr>
          </p:cxnSp>
          <p:cxnSp>
            <p:nvCxnSpPr>
              <p:cNvPr id="82964" name="Straight Connector 20"/>
              <p:cNvCxnSpPr>
                <a:cxnSpLocks noChangeShapeType="1"/>
              </p:cNvCxnSpPr>
              <p:nvPr/>
            </p:nvCxnSpPr>
            <p:spPr bwMode="auto">
              <a:xfrm>
                <a:off x="2683934" y="4089317"/>
                <a:ext cx="762000" cy="0"/>
              </a:xfrm>
              <a:prstGeom prst="line">
                <a:avLst/>
              </a:prstGeom>
              <a:noFill/>
              <a:ln w="19050" algn="ctr">
                <a:solidFill>
                  <a:srgbClr val="FF0000"/>
                </a:solidFill>
                <a:round/>
                <a:headEnd/>
                <a:tailEnd/>
              </a:ln>
              <a:extLst>
                <a:ext uri="{909E8E84-426E-40DD-AFC4-6F175D3DCCD1}">
                  <a14:hiddenFill xmlns:a14="http://schemas.microsoft.com/office/drawing/2010/main">
                    <a:noFill/>
                  </a14:hiddenFill>
                </a:ext>
              </a:extLst>
            </p:spPr>
          </p:cxnSp>
          <p:cxnSp>
            <p:nvCxnSpPr>
              <p:cNvPr id="82965" name="Straight Connector 21"/>
              <p:cNvCxnSpPr>
                <a:cxnSpLocks noChangeShapeType="1"/>
              </p:cNvCxnSpPr>
              <p:nvPr/>
            </p:nvCxnSpPr>
            <p:spPr bwMode="auto">
              <a:xfrm>
                <a:off x="2683934" y="4326382"/>
                <a:ext cx="762000" cy="0"/>
              </a:xfrm>
              <a:prstGeom prst="line">
                <a:avLst/>
              </a:prstGeom>
              <a:noFill/>
              <a:ln w="19050" algn="ctr">
                <a:solidFill>
                  <a:schemeClr val="accent2"/>
                </a:solidFill>
                <a:round/>
                <a:headEnd/>
                <a:tailEnd/>
              </a:ln>
              <a:extLst>
                <a:ext uri="{909E8E84-426E-40DD-AFC4-6F175D3DCCD1}">
                  <a14:hiddenFill xmlns:a14="http://schemas.microsoft.com/office/drawing/2010/main">
                    <a:noFill/>
                  </a14:hiddenFill>
                </a:ext>
              </a:extLst>
            </p:spPr>
          </p:cxnSp>
        </p:grpSp>
        <p:cxnSp>
          <p:nvCxnSpPr>
            <p:cNvPr id="27" name="Straight Connector 26"/>
            <p:cNvCxnSpPr/>
            <p:nvPr/>
          </p:nvCxnSpPr>
          <p:spPr bwMode="auto">
            <a:xfrm>
              <a:off x="2844790" y="3048220"/>
              <a:ext cx="762000" cy="0"/>
            </a:xfrm>
            <a:prstGeom prst="line">
              <a:avLst/>
            </a:prstGeom>
            <a:noFill/>
            <a:ln w="19050" cap="flat" cmpd="sng" algn="ctr">
              <a:solidFill>
                <a:schemeClr val="tx1">
                  <a:lumMod val="50000"/>
                </a:schemeClr>
              </a:solidFill>
              <a:prstDash val="dash"/>
              <a:round/>
              <a:headEnd type="none" w="med" len="med"/>
              <a:tailEnd type="none" w="med" len="med"/>
            </a:ln>
            <a:effectLst/>
          </p:spPr>
        </p:cxnSp>
      </p:grpSp>
      <p:cxnSp>
        <p:nvCxnSpPr>
          <p:cNvPr id="82953" name="Straight Connector 29"/>
          <p:cNvCxnSpPr>
            <a:cxnSpLocks noChangeShapeType="1"/>
          </p:cNvCxnSpPr>
          <p:nvPr/>
        </p:nvCxnSpPr>
        <p:spPr bwMode="auto">
          <a:xfrm>
            <a:off x="2278064" y="4487863"/>
            <a:ext cx="3698875" cy="0"/>
          </a:xfrm>
          <a:prstGeom prst="line">
            <a:avLst/>
          </a:prstGeom>
          <a:noFill/>
          <a:ln w="12700" algn="ctr">
            <a:solidFill>
              <a:srgbClr val="FFC000"/>
            </a:solidFill>
            <a:round/>
            <a:headEnd/>
            <a:tailEnd/>
          </a:ln>
          <a:extLst>
            <a:ext uri="{909E8E84-426E-40DD-AFC4-6F175D3DCCD1}">
              <a14:hiddenFill xmlns:a14="http://schemas.microsoft.com/office/drawing/2010/main">
                <a:noFill/>
              </a14:hiddenFill>
            </a:ext>
          </a:extLst>
        </p:spPr>
      </p:cxnSp>
      <p:cxnSp>
        <p:nvCxnSpPr>
          <p:cNvPr id="82954" name="Straight Connector 30"/>
          <p:cNvCxnSpPr>
            <a:cxnSpLocks noChangeShapeType="1"/>
          </p:cNvCxnSpPr>
          <p:nvPr/>
        </p:nvCxnSpPr>
        <p:spPr bwMode="auto">
          <a:xfrm>
            <a:off x="6764338" y="4478338"/>
            <a:ext cx="3700462" cy="0"/>
          </a:xfrm>
          <a:prstGeom prst="line">
            <a:avLst/>
          </a:prstGeom>
          <a:noFill/>
          <a:ln w="12700" algn="ctr">
            <a:solidFill>
              <a:srgbClr val="FFC000"/>
            </a:solidFill>
            <a:round/>
            <a:headEnd/>
            <a:tailEnd/>
          </a:ln>
          <a:extLst>
            <a:ext uri="{909E8E84-426E-40DD-AFC4-6F175D3DCCD1}">
              <a14:hiddenFill xmlns:a14="http://schemas.microsoft.com/office/drawing/2010/main">
                <a:noFill/>
              </a14:hiddenFill>
            </a:ext>
          </a:extLst>
        </p:spPr>
      </p:cxnSp>
      <p:sp>
        <p:nvSpPr>
          <p:cNvPr id="34" name="TextBox 33"/>
          <p:cNvSpPr txBox="1"/>
          <p:nvPr/>
        </p:nvSpPr>
        <p:spPr>
          <a:xfrm>
            <a:off x="4064000" y="1481139"/>
            <a:ext cx="4318000" cy="523875"/>
          </a:xfrm>
          <a:prstGeom prst="rect">
            <a:avLst/>
          </a:prstGeom>
          <a:noFill/>
        </p:spPr>
        <p:txBody>
          <a:bodyPr>
            <a:spAutoFit/>
          </a:bodyPr>
          <a:lstStyle/>
          <a:p>
            <a:pPr eaLnBrk="1" hangingPunct="1">
              <a:defRPr/>
            </a:pPr>
            <a:r>
              <a:rPr lang="en-US" sz="2800" b="0" dirty="0">
                <a:solidFill>
                  <a:schemeClr val="bg1"/>
                </a:solidFill>
                <a:latin typeface="Calibri" panose="020F0502020204030204" pitchFamily="34" charset="0"/>
                <a:cs typeface="Times New Roman" pitchFamily="18" charset="0"/>
              </a:rPr>
              <a:t>Columbia River at the </a:t>
            </a:r>
            <a:r>
              <a:rPr lang="en-US" sz="2800" b="0" dirty="0" err="1">
                <a:solidFill>
                  <a:schemeClr val="bg1"/>
                </a:solidFill>
                <a:latin typeface="Calibri" panose="020F0502020204030204" pitchFamily="34" charset="0"/>
                <a:cs typeface="Times New Roman" pitchFamily="18" charset="0"/>
              </a:rPr>
              <a:t>Dalles</a:t>
            </a:r>
            <a:endParaRPr lang="en-US" sz="2800" b="0" dirty="0">
              <a:solidFill>
                <a:schemeClr val="bg1"/>
              </a:solidFill>
              <a:latin typeface="Calibri" panose="020F0502020204030204" pitchFamily="34" charset="0"/>
              <a:cs typeface="Times New Roman" pitchFamily="18" charset="0"/>
            </a:endParaRPr>
          </a:p>
        </p:txBody>
      </p:sp>
      <p:sp>
        <p:nvSpPr>
          <p:cNvPr id="30" name="Oval 31">
            <a:extLst>
              <a:ext uri="{FF2B5EF4-FFF2-40B4-BE49-F238E27FC236}">
                <a16:creationId xmlns:a16="http://schemas.microsoft.com/office/drawing/2014/main" id="{009601D7-2100-444C-8338-846E711484AF}"/>
              </a:ext>
            </a:extLst>
          </p:cNvPr>
          <p:cNvSpPr>
            <a:spLocks noChangeArrowheads="1"/>
          </p:cNvSpPr>
          <p:nvPr/>
        </p:nvSpPr>
        <p:spPr bwMode="auto">
          <a:xfrm>
            <a:off x="1573083" y="2514600"/>
            <a:ext cx="871538" cy="482600"/>
          </a:xfrm>
          <a:prstGeom prst="ellipse">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sp>
        <p:nvSpPr>
          <p:cNvPr id="31" name="Oval 32">
            <a:extLst>
              <a:ext uri="{FF2B5EF4-FFF2-40B4-BE49-F238E27FC236}">
                <a16:creationId xmlns:a16="http://schemas.microsoft.com/office/drawing/2014/main" id="{ABF820DC-7FC8-4078-A387-00EF565154C1}"/>
              </a:ext>
            </a:extLst>
          </p:cNvPr>
          <p:cNvSpPr>
            <a:spLocks noChangeArrowheads="1"/>
          </p:cNvSpPr>
          <p:nvPr/>
        </p:nvSpPr>
        <p:spPr bwMode="auto">
          <a:xfrm>
            <a:off x="6119683" y="2489200"/>
            <a:ext cx="871538" cy="482600"/>
          </a:xfrm>
          <a:prstGeom prst="ellipse">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sp>
        <p:nvSpPr>
          <p:cNvPr id="32" name="Slide Number Placeholder 1">
            <a:extLst>
              <a:ext uri="{FF2B5EF4-FFF2-40B4-BE49-F238E27FC236}">
                <a16:creationId xmlns:a16="http://schemas.microsoft.com/office/drawing/2014/main" id="{955204B2-CAAE-4DFA-B417-2A5F5ACEEA47}"/>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72</a:t>
            </a:fld>
            <a:endParaRPr lang="en-US" altLang="en-U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0F1165B1-4CA4-4602-B222-7F6BEA8CE3CC}" type="slidenum">
              <a:rPr lang="en-US" altLang="en-US" sz="1400">
                <a:latin typeface="Times New Roman" panose="02020603050405020304" pitchFamily="18" charset="0"/>
              </a:rPr>
              <a:pPr>
                <a:spcBef>
                  <a:spcPct val="0"/>
                </a:spcBef>
                <a:buFontTx/>
                <a:buNone/>
              </a:pPr>
              <a:t>73</a:t>
            </a:fld>
            <a:endParaRPr lang="en-US" altLang="en-US" sz="1400">
              <a:latin typeface="Times New Roman" panose="02020603050405020304" pitchFamily="18" charset="0"/>
            </a:endParaRPr>
          </a:p>
        </p:txBody>
      </p:sp>
      <p:sp>
        <p:nvSpPr>
          <p:cNvPr id="75778" name="Rectangle 2"/>
          <p:cNvSpPr>
            <a:spLocks noGrp="1" noChangeArrowheads="1"/>
          </p:cNvSpPr>
          <p:nvPr>
            <p:ph type="title"/>
          </p:nvPr>
        </p:nvSpPr>
        <p:spPr/>
        <p:txBody>
          <a:bodyPr/>
          <a:lstStyle/>
          <a:p>
            <a:pPr eaLnBrk="1" hangingPunct="1">
              <a:defRPr/>
            </a:pPr>
            <a:r>
              <a:rPr lang="en-US" dirty="0"/>
              <a:t>Topics</a:t>
            </a:r>
          </a:p>
        </p:txBody>
      </p:sp>
      <p:sp>
        <p:nvSpPr>
          <p:cNvPr id="75779" name="Rectangle 3"/>
          <p:cNvSpPr>
            <a:spLocks noGrp="1" noChangeArrowheads="1"/>
          </p:cNvSpPr>
          <p:nvPr>
            <p:ph type="body" idx="1"/>
          </p:nvPr>
        </p:nvSpPr>
        <p:spPr>
          <a:xfrm>
            <a:off x="1061634" y="1771336"/>
            <a:ext cx="10058400" cy="4154802"/>
          </a:xfrm>
        </p:spPr>
        <p:txBody>
          <a:bodyPr/>
          <a:lstStyle/>
          <a:p>
            <a:pPr eaLnBrk="1" hangingPunct="1">
              <a:spcBef>
                <a:spcPct val="40000"/>
              </a:spcBef>
              <a:defRPr/>
            </a:pPr>
            <a:r>
              <a:rPr lang="en-US" dirty="0"/>
              <a:t>Annual Extremes</a:t>
            </a:r>
          </a:p>
          <a:p>
            <a:pPr lvl="1" eaLnBrk="1" hangingPunct="1">
              <a:spcBef>
                <a:spcPts val="600"/>
              </a:spcBef>
              <a:defRPr/>
            </a:pPr>
            <a:r>
              <a:rPr lang="en-US" sz="2600" dirty="0"/>
              <a:t>annual maximums or minimums </a:t>
            </a:r>
          </a:p>
          <a:p>
            <a:pPr lvl="1" eaLnBrk="1" hangingPunct="1">
              <a:spcBef>
                <a:spcPts val="600"/>
              </a:spcBef>
              <a:defRPr/>
            </a:pPr>
            <a:r>
              <a:rPr lang="en-US" sz="2600" dirty="0" err="1"/>
              <a:t>UNregulated</a:t>
            </a:r>
            <a:r>
              <a:rPr lang="en-US" sz="2600" dirty="0"/>
              <a:t>, or regulated </a:t>
            </a:r>
          </a:p>
          <a:p>
            <a:pPr lvl="1" eaLnBrk="1" hangingPunct="1">
              <a:spcBef>
                <a:spcPts val="600"/>
              </a:spcBef>
              <a:defRPr/>
            </a:pPr>
            <a:r>
              <a:rPr lang="en-US" sz="2600" dirty="0"/>
              <a:t>instantaneous flows or </a:t>
            </a:r>
            <a:r>
              <a:rPr lang="en-US" sz="2600" dirty="0">
                <a:solidFill>
                  <a:srgbClr val="000000"/>
                </a:solidFill>
              </a:rPr>
              <a:t>longer duration avg flow/volume</a:t>
            </a:r>
          </a:p>
          <a:p>
            <a:pPr eaLnBrk="1" hangingPunct="1">
              <a:spcBef>
                <a:spcPct val="40000"/>
              </a:spcBef>
              <a:defRPr/>
            </a:pPr>
            <a:r>
              <a:rPr lang="en-US" dirty="0">
                <a:solidFill>
                  <a:srgbClr val="000000"/>
                </a:solidFill>
              </a:rPr>
              <a:t>Partial Duration (peaks over threshold, POT)</a:t>
            </a:r>
          </a:p>
          <a:p>
            <a:pPr lvl="1" eaLnBrk="1" hangingPunct="1">
              <a:spcBef>
                <a:spcPts val="600"/>
              </a:spcBef>
              <a:defRPr/>
            </a:pPr>
            <a:r>
              <a:rPr lang="en-US" sz="2600" dirty="0">
                <a:solidFill>
                  <a:srgbClr val="000000"/>
                </a:solidFill>
              </a:rPr>
              <a:t>graphical (non-analytical)</a:t>
            </a:r>
            <a:endParaRPr lang="en-US" dirty="0">
              <a:solidFill>
                <a:srgbClr val="000000"/>
              </a:solidFill>
            </a:endParaRPr>
          </a:p>
          <a:p>
            <a:pPr eaLnBrk="1" hangingPunct="1">
              <a:spcBef>
                <a:spcPct val="40000"/>
              </a:spcBef>
              <a:defRPr/>
            </a:pPr>
            <a:r>
              <a:rPr lang="en-US" dirty="0">
                <a:solidFill>
                  <a:srgbClr val="000000"/>
                </a:solidFill>
              </a:rPr>
              <a:t>Daily flows or stages</a:t>
            </a:r>
          </a:p>
          <a:p>
            <a:pPr lvl="1" eaLnBrk="1" hangingPunct="1">
              <a:spcBef>
                <a:spcPts val="600"/>
              </a:spcBef>
              <a:defRPr/>
            </a:pPr>
            <a:r>
              <a:rPr lang="en-US" sz="2600" dirty="0">
                <a:solidFill>
                  <a:srgbClr val="000000"/>
                </a:solidFill>
              </a:rPr>
              <a:t>Duration Curves</a:t>
            </a:r>
          </a:p>
          <a:p>
            <a:pPr lvl="1" eaLnBrk="1" hangingPunct="1">
              <a:spcBef>
                <a:spcPts val="600"/>
              </a:spcBef>
              <a:defRPr/>
            </a:pPr>
            <a:r>
              <a:rPr lang="en-US" sz="2600" dirty="0">
                <a:solidFill>
                  <a:schemeClr val="bg2">
                    <a:lumMod val="50000"/>
                  </a:schemeClr>
                </a:solidFill>
              </a:rPr>
              <a:t>Summary Hydrographs</a:t>
            </a:r>
          </a:p>
        </p:txBody>
      </p:sp>
      <p:sp>
        <p:nvSpPr>
          <p:cNvPr id="14" name="Slide Number Placeholder 1">
            <a:extLst>
              <a:ext uri="{FF2B5EF4-FFF2-40B4-BE49-F238E27FC236}">
                <a16:creationId xmlns:a16="http://schemas.microsoft.com/office/drawing/2014/main" id="{BBE406EE-6620-41F7-9C1A-6C1D0FFBCFB1}"/>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73</a:t>
            </a:fld>
            <a:endParaRPr lang="en-US" altLang="en-US"/>
          </a:p>
        </p:txBody>
      </p:sp>
      <p:sp>
        <p:nvSpPr>
          <p:cNvPr id="16" name="Text Box 87">
            <a:extLst>
              <a:ext uri="{FF2B5EF4-FFF2-40B4-BE49-F238E27FC236}">
                <a16:creationId xmlns:a16="http://schemas.microsoft.com/office/drawing/2014/main" id="{2D3BD281-E437-478A-A696-52E9A77C55A7}"/>
              </a:ext>
            </a:extLst>
          </p:cNvPr>
          <p:cNvSpPr txBox="1">
            <a:spLocks noChangeArrowheads="1"/>
          </p:cNvSpPr>
          <p:nvPr/>
        </p:nvSpPr>
        <p:spPr bwMode="auto">
          <a:xfrm>
            <a:off x="9076403" y="408063"/>
            <a:ext cx="1851560"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Assumption</a:t>
            </a:r>
          </a:p>
        </p:txBody>
      </p:sp>
      <p:cxnSp>
        <p:nvCxnSpPr>
          <p:cNvPr id="17" name="Straight Arrow Connector 16">
            <a:extLst>
              <a:ext uri="{FF2B5EF4-FFF2-40B4-BE49-F238E27FC236}">
                <a16:creationId xmlns:a16="http://schemas.microsoft.com/office/drawing/2014/main" id="{1815AD4B-AA6E-4E3E-AC81-5F19BCB17E87}"/>
              </a:ext>
            </a:extLst>
          </p:cNvPr>
          <p:cNvCxnSpPr>
            <a:cxnSpLocks/>
            <a:stCxn id="16" idx="2"/>
          </p:cNvCxnSpPr>
          <p:nvPr/>
        </p:nvCxnSpPr>
        <p:spPr bwMode="auto">
          <a:xfrm>
            <a:off x="10002183" y="808173"/>
            <a:ext cx="0" cy="963163"/>
          </a:xfrm>
          <a:prstGeom prst="straightConnector1">
            <a:avLst/>
          </a:prstGeom>
          <a:noFill/>
          <a:ln w="19050" cap="flat" cmpd="sng" algn="ctr">
            <a:solidFill>
              <a:srgbClr val="0070C0"/>
            </a:solidFill>
            <a:prstDash val="solid"/>
            <a:round/>
            <a:headEnd type="none" w="med" len="med"/>
            <a:tailEnd type="arrow" w="lg" len="lg"/>
          </a:ln>
          <a:effectLst/>
        </p:spPr>
      </p:cxnSp>
      <p:sp>
        <p:nvSpPr>
          <p:cNvPr id="2" name="Text Box 87">
            <a:extLst>
              <a:ext uri="{FF2B5EF4-FFF2-40B4-BE49-F238E27FC236}">
                <a16:creationId xmlns:a16="http://schemas.microsoft.com/office/drawing/2014/main" id="{6618A1DA-ED98-6DDF-533D-A6DE581E0994}"/>
              </a:ext>
            </a:extLst>
          </p:cNvPr>
          <p:cNvSpPr txBox="1">
            <a:spLocks noChangeArrowheads="1"/>
          </p:cNvSpPr>
          <p:nvPr/>
        </p:nvSpPr>
        <p:spPr bwMode="auto">
          <a:xfrm>
            <a:off x="6588809" y="5406574"/>
            <a:ext cx="4279253"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No independence - persistence</a:t>
            </a:r>
          </a:p>
        </p:txBody>
      </p:sp>
      <p:sp>
        <p:nvSpPr>
          <p:cNvPr id="3" name="Text Box 87">
            <a:extLst>
              <a:ext uri="{FF2B5EF4-FFF2-40B4-BE49-F238E27FC236}">
                <a16:creationId xmlns:a16="http://schemas.microsoft.com/office/drawing/2014/main" id="{032EBA27-7B1C-3367-243A-3E705ABCBB6C}"/>
              </a:ext>
            </a:extLst>
          </p:cNvPr>
          <p:cNvSpPr txBox="1">
            <a:spLocks noChangeArrowheads="1"/>
          </p:cNvSpPr>
          <p:nvPr/>
        </p:nvSpPr>
        <p:spPr bwMode="auto">
          <a:xfrm>
            <a:off x="9075496" y="4341437"/>
            <a:ext cx="1792566"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independence</a:t>
            </a:r>
          </a:p>
        </p:txBody>
      </p:sp>
      <p:sp>
        <p:nvSpPr>
          <p:cNvPr id="4" name="Text Box 87">
            <a:extLst>
              <a:ext uri="{FF2B5EF4-FFF2-40B4-BE49-F238E27FC236}">
                <a16:creationId xmlns:a16="http://schemas.microsoft.com/office/drawing/2014/main" id="{58D7D4D9-3B8A-DF80-C2AB-0A0A327E5AFA}"/>
              </a:ext>
            </a:extLst>
          </p:cNvPr>
          <p:cNvSpPr txBox="1">
            <a:spLocks noChangeArrowheads="1"/>
          </p:cNvSpPr>
          <p:nvPr/>
        </p:nvSpPr>
        <p:spPr bwMode="auto">
          <a:xfrm>
            <a:off x="9016502" y="2669261"/>
            <a:ext cx="1851560" cy="400110"/>
          </a:xfrm>
          <a:prstGeom prst="rect">
            <a:avLst/>
          </a:prstGeom>
          <a:noFill/>
          <a:ln w="9525">
            <a:noFill/>
            <a:miter lim="800000"/>
            <a:headEnd/>
            <a:tailEnd/>
          </a:ln>
          <a:effectLst/>
        </p:spPr>
        <p:txBody>
          <a:bodyPr wrap="square" lIns="0" tIns="0" rIns="0" bIns="0">
            <a:spAutoFit/>
          </a:bodyPr>
          <a:lstStyle/>
          <a:p>
            <a:pPr algn="r" eaLnBrk="1" hangingPunct="1">
              <a:spcBef>
                <a:spcPct val="50000"/>
              </a:spcBef>
              <a:defRPr/>
            </a:pPr>
            <a:r>
              <a:rPr lang="en-US" sz="2600" dirty="0">
                <a:solidFill>
                  <a:schemeClr val="bg1"/>
                </a:solidFill>
                <a:latin typeface="Ink Free" panose="03080402000500000000" pitchFamily="66" charset="0"/>
              </a:rPr>
              <a:t>independence</a:t>
            </a:r>
          </a:p>
        </p:txBody>
      </p:sp>
    </p:spTree>
    <p:extLst>
      <p:ext uri="{BB962C8B-B14F-4D97-AF65-F5344CB8AC3E}">
        <p14:creationId xmlns:p14="http://schemas.microsoft.com/office/powerpoint/2010/main" val="213450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0"/>
          <p:cNvSpPr>
            <a:spLocks noChangeArrowheads="1"/>
          </p:cNvSpPr>
          <p:nvPr/>
        </p:nvSpPr>
        <p:spPr bwMode="auto">
          <a:xfrm>
            <a:off x="3309939" y="2786064"/>
            <a:ext cx="65" cy="323165"/>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pic>
        <p:nvPicPr>
          <p:cNvPr id="133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2951" y="2774950"/>
            <a:ext cx="5624513"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52" name="Text Box 20"/>
          <p:cNvSpPr txBox="1">
            <a:spLocks noChangeArrowheads="1"/>
          </p:cNvSpPr>
          <p:nvPr/>
        </p:nvSpPr>
        <p:spPr bwMode="auto">
          <a:xfrm>
            <a:off x="1069513" y="1530351"/>
            <a:ext cx="10080413" cy="1077218"/>
          </a:xfrm>
          <a:prstGeom prst="rect">
            <a:avLst/>
          </a:prstGeom>
          <a:noFill/>
          <a:ln w="9525">
            <a:noFill/>
            <a:miter lim="800000"/>
            <a:headEnd/>
            <a:tailEnd/>
          </a:ln>
          <a:effectLst/>
        </p:spPr>
        <p:txBody>
          <a:bodyPr wrap="square">
            <a:spAutoFit/>
          </a:bodyPr>
          <a:lstStyle/>
          <a:p>
            <a:pPr eaLnBrk="1" hangingPunct="1">
              <a:spcBef>
                <a:spcPct val="50000"/>
              </a:spcBef>
              <a:defRPr/>
            </a:pPr>
            <a:r>
              <a:rPr lang="en-US" sz="3200" b="0" dirty="0">
                <a:solidFill>
                  <a:schemeClr val="accent4">
                    <a:lumMod val="10000"/>
                  </a:schemeClr>
                </a:solidFill>
                <a:latin typeface="Calibri" panose="020F0502020204030204" pitchFamily="34" charset="0"/>
              </a:rPr>
              <a:t>divide data range into bins, count number of observations in each bin (</a:t>
            </a:r>
            <a:r>
              <a:rPr lang="en-US" sz="3200" b="0" dirty="0">
                <a:solidFill>
                  <a:schemeClr val="bg1"/>
                </a:solidFill>
                <a:latin typeface="Calibri" panose="020F0502020204030204" pitchFamily="34" charset="0"/>
              </a:rPr>
              <a:t>frequency</a:t>
            </a:r>
            <a:r>
              <a:rPr lang="en-US" sz="3200" b="0" dirty="0">
                <a:solidFill>
                  <a:schemeClr val="accent4">
                    <a:lumMod val="10000"/>
                  </a:schemeClr>
                </a:solidFill>
                <a:latin typeface="Calibri" panose="020F0502020204030204" pitchFamily="34" charset="0"/>
              </a:rPr>
              <a:t>), divide by total (</a:t>
            </a:r>
            <a:r>
              <a:rPr lang="en-US" sz="3200" b="0" dirty="0">
                <a:solidFill>
                  <a:schemeClr val="bg1"/>
                </a:solidFill>
                <a:latin typeface="Calibri" panose="020F0502020204030204" pitchFamily="34" charset="0"/>
              </a:rPr>
              <a:t>relative frequency</a:t>
            </a:r>
            <a:r>
              <a:rPr lang="en-US" sz="3200" b="0" dirty="0">
                <a:solidFill>
                  <a:schemeClr val="accent4">
                    <a:lumMod val="10000"/>
                  </a:schemeClr>
                </a:solidFill>
                <a:latin typeface="Calibri" panose="020F0502020204030204" pitchFamily="34" charset="0"/>
              </a:rPr>
              <a:t>)</a:t>
            </a:r>
          </a:p>
        </p:txBody>
      </p:sp>
      <p:sp>
        <p:nvSpPr>
          <p:cNvPr id="13317" name="Slide Number Placeholder 4"/>
          <p:cNvSpPr>
            <a:spLocks noGrp="1"/>
          </p:cNvSpPr>
          <p:nvPr>
            <p:ph type="sldNum" sz="quarter" idx="12"/>
          </p:nvPr>
        </p:nvSpPr>
        <p:spPr>
          <a:xfrm>
            <a:off x="8447088" y="64008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FBC8985A-38F4-467D-B74F-9BFADE91CCDC}" type="slidenum">
              <a:rPr lang="en-US" altLang="en-US" sz="1400">
                <a:latin typeface="Times New Roman" panose="02020603050405020304" pitchFamily="18" charset="0"/>
              </a:rPr>
              <a:pPr>
                <a:spcBef>
                  <a:spcPct val="0"/>
                </a:spcBef>
                <a:buFontTx/>
                <a:buNone/>
              </a:pPr>
              <a:t>8</a:t>
            </a:fld>
            <a:endParaRPr lang="en-US" altLang="en-US" sz="1400">
              <a:latin typeface="Times New Roman" panose="02020603050405020304" pitchFamily="18" charset="0"/>
            </a:endParaRPr>
          </a:p>
        </p:txBody>
      </p:sp>
      <p:sp>
        <p:nvSpPr>
          <p:cNvPr id="6" name="Title 5"/>
          <p:cNvSpPr>
            <a:spLocks noGrp="1"/>
          </p:cNvSpPr>
          <p:nvPr>
            <p:ph type="title"/>
          </p:nvPr>
        </p:nvSpPr>
        <p:spPr>
          <a:xfrm>
            <a:off x="1069513" y="330200"/>
            <a:ext cx="8912687" cy="1143000"/>
          </a:xfrm>
        </p:spPr>
        <p:txBody>
          <a:bodyPr/>
          <a:lstStyle/>
          <a:p>
            <a:pPr eaLnBrk="1" hangingPunct="1">
              <a:defRPr/>
            </a:pPr>
            <a:r>
              <a:rPr lang="en-US" dirty="0">
                <a:cs typeface="Calibri" panose="020F0502020204030204" pitchFamily="34" charset="0"/>
              </a:rPr>
              <a:t>Histogram</a:t>
            </a:r>
          </a:p>
        </p:txBody>
      </p:sp>
      <p:sp>
        <p:nvSpPr>
          <p:cNvPr id="12" name="Text Box 87"/>
          <p:cNvSpPr txBox="1">
            <a:spLocks noChangeArrowheads="1"/>
          </p:cNvSpPr>
          <p:nvPr/>
        </p:nvSpPr>
        <p:spPr bwMode="auto">
          <a:xfrm>
            <a:off x="2359025" y="6261318"/>
            <a:ext cx="7691438" cy="369332"/>
          </a:xfrm>
          <a:prstGeom prst="rect">
            <a:avLst/>
          </a:prstGeom>
          <a:noFill/>
          <a:ln w="9525">
            <a:noFill/>
            <a:miter lim="800000"/>
            <a:headEnd/>
            <a:tailEnd/>
          </a:ln>
          <a:effectLst/>
        </p:spPr>
        <p:txBody>
          <a:bodyPr lIns="0" tIns="0" rIns="0" bIns="0">
            <a:spAutoFit/>
          </a:bodyPr>
          <a:lstStyle/>
          <a:p>
            <a:pPr eaLnBrk="1" hangingPunct="1">
              <a:spcBef>
                <a:spcPct val="50000"/>
              </a:spcBef>
              <a:defRPr/>
            </a:pPr>
            <a:r>
              <a:rPr lang="en-US" sz="2400" dirty="0">
                <a:solidFill>
                  <a:schemeClr val="bg1"/>
                </a:solidFill>
                <a:latin typeface="Ink Free" panose="03080402000500000000" pitchFamily="66" charset="0"/>
              </a:rPr>
              <a:t>this shape is similar to a PDF, probability density function</a:t>
            </a:r>
          </a:p>
        </p:txBody>
      </p:sp>
      <p:sp>
        <p:nvSpPr>
          <p:cNvPr id="13320" name="TextBox 9"/>
          <p:cNvSpPr txBox="1">
            <a:spLocks noChangeArrowheads="1"/>
          </p:cNvSpPr>
          <p:nvPr/>
        </p:nvSpPr>
        <p:spPr bwMode="auto">
          <a:xfrm>
            <a:off x="4487863" y="5478463"/>
            <a:ext cx="4495800" cy="2921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1300" b="0" dirty="0">
                <a:solidFill>
                  <a:srgbClr val="000000"/>
                </a:solidFill>
                <a:latin typeface="Arial" panose="020B0604020202020204" pitchFamily="34" charset="0"/>
                <a:cs typeface="Arial" panose="020B0604020202020204" pitchFamily="34" charset="0"/>
              </a:rPr>
              <a:t> 0     25    50   75    100  125  150  175  200  225  250  275</a:t>
            </a:r>
          </a:p>
        </p:txBody>
      </p:sp>
      <p:sp>
        <p:nvSpPr>
          <p:cNvPr id="10" name="Slide Number Placeholder 1">
            <a:extLst>
              <a:ext uri="{FF2B5EF4-FFF2-40B4-BE49-F238E27FC236}">
                <a16:creationId xmlns:a16="http://schemas.microsoft.com/office/drawing/2014/main" id="{1FF62741-ADB9-4013-880C-0C46FD125DC5}"/>
              </a:ext>
            </a:extLst>
          </p:cNvPr>
          <p:cNvSpPr txBox="1">
            <a:spLocks/>
          </p:cNvSpPr>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8</a:t>
            </a:fld>
            <a:endParaRPr lang="en-US" altLang="en-US"/>
          </a:p>
        </p:txBody>
      </p:sp>
      <p:grpSp>
        <p:nvGrpSpPr>
          <p:cNvPr id="8" name="Group 7">
            <a:extLst>
              <a:ext uri="{FF2B5EF4-FFF2-40B4-BE49-F238E27FC236}">
                <a16:creationId xmlns:a16="http://schemas.microsoft.com/office/drawing/2014/main" id="{800CC32B-A9A4-70A1-2D83-17B2E7FDE40A}"/>
              </a:ext>
            </a:extLst>
          </p:cNvPr>
          <p:cNvGrpSpPr/>
          <p:nvPr/>
        </p:nvGrpSpPr>
        <p:grpSpPr>
          <a:xfrm>
            <a:off x="1511405" y="2757489"/>
            <a:ext cx="7537704" cy="3417887"/>
            <a:chOff x="1511405" y="2757489"/>
            <a:chExt cx="7537704" cy="3417887"/>
          </a:xfrm>
        </p:grpSpPr>
        <p:grpSp>
          <p:nvGrpSpPr>
            <p:cNvPr id="5" name="Group 4">
              <a:extLst>
                <a:ext uri="{FF2B5EF4-FFF2-40B4-BE49-F238E27FC236}">
                  <a16:creationId xmlns:a16="http://schemas.microsoft.com/office/drawing/2014/main" id="{8A55422A-38DD-0DBD-66F7-28D5D4B21350}"/>
                </a:ext>
              </a:extLst>
            </p:cNvPr>
            <p:cNvGrpSpPr/>
            <p:nvPr/>
          </p:nvGrpSpPr>
          <p:grpSpPr>
            <a:xfrm>
              <a:off x="1511405" y="2757489"/>
              <a:ext cx="7537704" cy="3417887"/>
              <a:chOff x="1511405" y="2757489"/>
              <a:chExt cx="7537704" cy="3417887"/>
            </a:xfrm>
          </p:grpSpPr>
          <p:pic>
            <p:nvPicPr>
              <p:cNvPr id="2" name="Picture 6">
                <a:extLst>
                  <a:ext uri="{FF2B5EF4-FFF2-40B4-BE49-F238E27FC236}">
                    <a16:creationId xmlns:a16="http://schemas.microsoft.com/office/drawing/2014/main" id="{F285F6F2-B3D5-A895-C00A-B4E4D393D7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68663" y="2757489"/>
                <a:ext cx="5683250" cy="341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87">
                <a:extLst>
                  <a:ext uri="{FF2B5EF4-FFF2-40B4-BE49-F238E27FC236}">
                    <a16:creationId xmlns:a16="http://schemas.microsoft.com/office/drawing/2014/main" id="{0E59CDDC-5FC8-828B-2CD2-E2AAC24EE61B}"/>
                  </a:ext>
                </a:extLst>
              </p:cNvPr>
              <p:cNvSpPr txBox="1">
                <a:spLocks noChangeArrowheads="1"/>
              </p:cNvSpPr>
              <p:nvPr/>
            </p:nvSpPr>
            <p:spPr bwMode="auto">
              <a:xfrm>
                <a:off x="1511405" y="3524251"/>
                <a:ext cx="1503258" cy="1107996"/>
              </a:xfrm>
              <a:prstGeom prst="rect">
                <a:avLst/>
              </a:prstGeom>
              <a:noFill/>
              <a:ln w="9525">
                <a:noFill/>
                <a:miter lim="800000"/>
                <a:headEnd/>
                <a:tailEnd/>
              </a:ln>
              <a:effectLst/>
            </p:spPr>
            <p:txBody>
              <a:bodyPr wrap="square" lIns="0" tIns="0" rIns="0" bIns="0">
                <a:spAutoFit/>
              </a:bodyPr>
              <a:lstStyle/>
              <a:p>
                <a:pPr algn="ctr" eaLnBrk="1" hangingPunct="1">
                  <a:spcBef>
                    <a:spcPct val="50000"/>
                  </a:spcBef>
                  <a:defRPr/>
                </a:pPr>
                <a:r>
                  <a:rPr lang="en-US" sz="2400" dirty="0">
                    <a:solidFill>
                      <a:srgbClr val="C00000"/>
                    </a:solidFill>
                    <a:latin typeface="Ink Free" panose="03080402000500000000" pitchFamily="66" charset="0"/>
                  </a:rPr>
                  <a:t>switch     to log</a:t>
                </a:r>
                <a:r>
                  <a:rPr lang="en-US" sz="2400" baseline="-25000" dirty="0">
                    <a:solidFill>
                      <a:srgbClr val="C00000"/>
                    </a:solidFill>
                    <a:latin typeface="Ink Free" panose="03080402000500000000" pitchFamily="66" charset="0"/>
                  </a:rPr>
                  <a:t>10</a:t>
                </a:r>
                <a:r>
                  <a:rPr lang="en-US" sz="2400" dirty="0">
                    <a:solidFill>
                      <a:srgbClr val="C00000"/>
                    </a:solidFill>
                    <a:latin typeface="Ink Free" panose="03080402000500000000" pitchFamily="66" charset="0"/>
                  </a:rPr>
                  <a:t>(flow)</a:t>
                </a:r>
              </a:p>
            </p:txBody>
          </p:sp>
          <p:sp>
            <p:nvSpPr>
              <p:cNvPr id="4" name="TextBox 9">
                <a:extLst>
                  <a:ext uri="{FF2B5EF4-FFF2-40B4-BE49-F238E27FC236}">
                    <a16:creationId xmlns:a16="http://schemas.microsoft.com/office/drawing/2014/main" id="{824F6D31-D9C1-EC86-5A79-C3469151C433}"/>
                  </a:ext>
                </a:extLst>
              </p:cNvPr>
              <p:cNvSpPr txBox="1">
                <a:spLocks noChangeArrowheads="1"/>
              </p:cNvSpPr>
              <p:nvPr/>
            </p:nvSpPr>
            <p:spPr bwMode="auto">
              <a:xfrm>
                <a:off x="4487863" y="5478463"/>
                <a:ext cx="4561246" cy="29238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r>
                  <a:rPr lang="en-US" altLang="en-US" sz="1300" b="0" dirty="0">
                    <a:solidFill>
                      <a:srgbClr val="000000"/>
                    </a:solidFill>
                    <a:latin typeface="Arial" panose="020B0604020202020204" pitchFamily="34" charset="0"/>
                    <a:cs typeface="Arial" panose="020B0604020202020204" pitchFamily="34" charset="0"/>
                  </a:rPr>
                  <a:t>3.2  3.4  3.6  3.8   4.0   4.2  4.4  4.6   4.8  5.0  5.2   5.4  5.6  </a:t>
                </a:r>
              </a:p>
            </p:txBody>
          </p:sp>
        </p:grpSp>
        <p:sp>
          <p:nvSpPr>
            <p:cNvPr id="7" name="TextBox 6">
              <a:extLst>
                <a:ext uri="{FF2B5EF4-FFF2-40B4-BE49-F238E27FC236}">
                  <a16:creationId xmlns:a16="http://schemas.microsoft.com/office/drawing/2014/main" id="{E317D39B-58A4-A295-D36D-14204C832530}"/>
                </a:ext>
              </a:extLst>
            </p:cNvPr>
            <p:cNvSpPr txBox="1"/>
            <p:nvPr/>
          </p:nvSpPr>
          <p:spPr>
            <a:xfrm>
              <a:off x="5457559" y="5819473"/>
              <a:ext cx="2168927" cy="261610"/>
            </a:xfrm>
            <a:prstGeom prst="rect">
              <a:avLst/>
            </a:prstGeom>
            <a:solidFill>
              <a:schemeClr val="tx1"/>
            </a:solidFill>
          </p:spPr>
          <p:txBody>
            <a:bodyPr wrap="square" rtlCol="0">
              <a:spAutoFit/>
            </a:bodyPr>
            <a:lstStyle/>
            <a:p>
              <a:r>
                <a:rPr lang="en-US" sz="1100" dirty="0">
                  <a:solidFill>
                    <a:srgbClr val="000000"/>
                  </a:solidFill>
                  <a:latin typeface="Arial" panose="020B0604020202020204" pitchFamily="34" charset="0"/>
                  <a:cs typeface="Arial" panose="020B0604020202020204" pitchFamily="34" charset="0"/>
                </a:rPr>
                <a:t>Log Flow (thousands of CFS)</a:t>
              </a:r>
            </a:p>
          </p:txBody>
        </p:sp>
      </p:grpSp>
      <p:sp>
        <p:nvSpPr>
          <p:cNvPr id="9" name="TextBox 8">
            <a:extLst>
              <a:ext uri="{FF2B5EF4-FFF2-40B4-BE49-F238E27FC236}">
                <a16:creationId xmlns:a16="http://schemas.microsoft.com/office/drawing/2014/main" id="{0B02A1FC-87D3-36E0-9549-40DBCEA757BC}"/>
              </a:ext>
            </a:extLst>
          </p:cNvPr>
          <p:cNvSpPr txBox="1"/>
          <p:nvPr/>
        </p:nvSpPr>
        <p:spPr>
          <a:xfrm>
            <a:off x="9899780" y="2884229"/>
            <a:ext cx="2052523" cy="1569660"/>
          </a:xfrm>
          <a:prstGeom prst="rect">
            <a:avLst/>
          </a:prstGeom>
          <a:noFill/>
        </p:spPr>
        <p:txBody>
          <a:bodyPr wrap="square" rtlCol="0">
            <a:spAutoFit/>
          </a:bodyPr>
          <a:lstStyle/>
          <a:p>
            <a:pPr algn="ctr"/>
            <a:r>
              <a:rPr lang="en-US" sz="3200" dirty="0">
                <a:solidFill>
                  <a:srgbClr val="FFC000"/>
                </a:solidFill>
                <a:effectLst/>
                <a:latin typeface="Calibri" panose="020F0502020204030204" pitchFamily="34" charset="0"/>
                <a:cs typeface="Calibri" panose="020F0502020204030204" pitchFamily="34" charset="0"/>
              </a:rPr>
              <a:t>Review from Intro Lecture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73099" y="271998"/>
            <a:ext cx="8909102" cy="1143000"/>
          </a:xfrm>
        </p:spPr>
        <p:txBody>
          <a:bodyPr/>
          <a:lstStyle/>
          <a:p>
            <a:pPr eaLnBrk="1" hangingPunct="1">
              <a:defRPr/>
            </a:pPr>
            <a:r>
              <a:rPr lang="en-US" dirty="0"/>
              <a:t>Definition of PDF and CDF</a:t>
            </a:r>
          </a:p>
        </p:txBody>
      </p:sp>
      <p:sp>
        <p:nvSpPr>
          <p:cNvPr id="20483" name="Rectangle 3"/>
          <p:cNvSpPr>
            <a:spLocks noGrp="1" noChangeArrowheads="1"/>
          </p:cNvSpPr>
          <p:nvPr>
            <p:ph type="body" idx="1"/>
          </p:nvPr>
        </p:nvSpPr>
        <p:spPr>
          <a:xfrm>
            <a:off x="743922" y="1651000"/>
            <a:ext cx="6056951" cy="4114800"/>
          </a:xfrm>
        </p:spPr>
        <p:txBody>
          <a:bodyPr/>
          <a:lstStyle/>
          <a:p>
            <a:pPr eaLnBrk="1" hangingPunct="1">
              <a:spcBef>
                <a:spcPct val="40000"/>
              </a:spcBef>
              <a:buFontTx/>
              <a:buNone/>
              <a:defRPr/>
            </a:pPr>
            <a:r>
              <a:rPr lang="en-US" sz="2600" dirty="0">
                <a:cs typeface="Times New Roman" pitchFamily="18" charset="0"/>
              </a:rPr>
              <a:t>	A </a:t>
            </a:r>
            <a:r>
              <a:rPr lang="en-US" sz="2600" dirty="0">
                <a:solidFill>
                  <a:schemeClr val="bg1"/>
                </a:solidFill>
                <a:cs typeface="Times New Roman" pitchFamily="18" charset="0"/>
              </a:rPr>
              <a:t>Probability Density Function (PDF)</a:t>
            </a:r>
            <a:r>
              <a:rPr lang="en-US" sz="2600" dirty="0">
                <a:cs typeface="Times New Roman" pitchFamily="18" charset="0"/>
              </a:rPr>
              <a:t>, f(x), defines the probability of occurrence for a continuous random variable.  </a:t>
            </a:r>
          </a:p>
          <a:p>
            <a:pPr eaLnBrk="1" hangingPunct="1">
              <a:spcBef>
                <a:spcPts val="600"/>
              </a:spcBef>
              <a:buNone/>
              <a:defRPr/>
            </a:pPr>
            <a:r>
              <a:rPr lang="en-US" sz="2800" dirty="0">
                <a:cs typeface="Times New Roman" pitchFamily="18" charset="0"/>
              </a:rPr>
              <a:t>	</a:t>
            </a:r>
            <a:r>
              <a:rPr lang="en-US" sz="2400" b="1" dirty="0">
                <a:solidFill>
                  <a:srgbClr val="C00000"/>
                </a:solidFill>
                <a:latin typeface="Ink Free" panose="03080402000500000000" pitchFamily="66" charset="0"/>
                <a:cs typeface="Times New Roman" pitchFamily="18" charset="0"/>
              </a:rPr>
              <a:t>area under curve = probability</a:t>
            </a:r>
            <a:endParaRPr lang="en-US" sz="2800" b="1" dirty="0">
              <a:solidFill>
                <a:srgbClr val="C00000"/>
              </a:solidFill>
              <a:latin typeface="Ink Free" panose="03080402000500000000" pitchFamily="66" charset="0"/>
              <a:cs typeface="Times New Roman" pitchFamily="18" charset="0"/>
            </a:endParaRPr>
          </a:p>
          <a:p>
            <a:pPr eaLnBrk="1" hangingPunct="1">
              <a:spcBef>
                <a:spcPct val="40000"/>
              </a:spcBef>
              <a:buFontTx/>
              <a:buNone/>
              <a:defRPr/>
            </a:pPr>
            <a:endParaRPr lang="en-US" sz="2600" dirty="0">
              <a:cs typeface="Times New Roman" pitchFamily="18" charset="0"/>
            </a:endParaRPr>
          </a:p>
          <a:p>
            <a:pPr eaLnBrk="1" hangingPunct="1">
              <a:spcBef>
                <a:spcPct val="40000"/>
              </a:spcBef>
              <a:buFontTx/>
              <a:buNone/>
              <a:defRPr/>
            </a:pPr>
            <a:r>
              <a:rPr lang="en-US" sz="2600" dirty="0">
                <a:cs typeface="Times New Roman" pitchFamily="18" charset="0"/>
              </a:rPr>
              <a:t>	The </a:t>
            </a:r>
            <a:r>
              <a:rPr lang="en-US" sz="2600" dirty="0">
                <a:solidFill>
                  <a:schemeClr val="bg1"/>
                </a:solidFill>
                <a:cs typeface="Times New Roman" pitchFamily="18" charset="0"/>
              </a:rPr>
              <a:t>Cumulative Distribution Function (CDF)</a:t>
            </a:r>
            <a:r>
              <a:rPr lang="en-US" sz="2600" dirty="0">
                <a:cs typeface="Times New Roman" pitchFamily="18" charset="0"/>
              </a:rPr>
              <a:t>, F(x) is the probability the random variable is less than some value</a:t>
            </a:r>
          </a:p>
          <a:p>
            <a:pPr eaLnBrk="1" hangingPunct="1">
              <a:spcBef>
                <a:spcPct val="40000"/>
              </a:spcBef>
              <a:buFontTx/>
              <a:buNone/>
              <a:defRPr/>
            </a:pPr>
            <a:r>
              <a:rPr lang="en-US" sz="2400" b="1" dirty="0">
                <a:solidFill>
                  <a:schemeClr val="accent1">
                    <a:lumMod val="60000"/>
                    <a:lumOff val="40000"/>
                  </a:schemeClr>
                </a:solidFill>
                <a:latin typeface="Ink Free" panose="03080402000500000000" pitchFamily="66" charset="0"/>
                <a:cs typeface="Times New Roman" pitchFamily="18" charset="0"/>
              </a:rPr>
              <a:t>	</a:t>
            </a:r>
            <a:r>
              <a:rPr lang="en-US" sz="2400" b="1" dirty="0">
                <a:solidFill>
                  <a:srgbClr val="C00000"/>
                </a:solidFill>
                <a:latin typeface="Ink Free" panose="03080402000500000000" pitchFamily="66" charset="0"/>
                <a:cs typeface="Times New Roman" pitchFamily="18" charset="0"/>
              </a:rPr>
              <a:t>curve = probability</a:t>
            </a:r>
            <a:endParaRPr lang="en-US" sz="2400" dirty="0">
              <a:solidFill>
                <a:srgbClr val="C00000"/>
              </a:solidFill>
              <a:cs typeface="Times New Roman" pitchFamily="18" charset="0"/>
            </a:endParaRPr>
          </a:p>
          <a:p>
            <a:pPr eaLnBrk="1" hangingPunct="1">
              <a:spcBef>
                <a:spcPct val="40000"/>
              </a:spcBef>
              <a:buFontTx/>
              <a:buNone/>
              <a:defRPr/>
            </a:pPr>
            <a:endParaRPr lang="en-US" sz="2600" dirty="0">
              <a:cs typeface="Times New Roman" pitchFamily="18" charset="0"/>
            </a:endParaRPr>
          </a:p>
          <a:p>
            <a:pPr eaLnBrk="1" hangingPunct="1">
              <a:spcBef>
                <a:spcPct val="40000"/>
              </a:spcBef>
              <a:buFontTx/>
              <a:buNone/>
              <a:defRPr/>
            </a:pPr>
            <a:r>
              <a:rPr lang="en-US" sz="2600" dirty="0">
                <a:cs typeface="Times New Roman" pitchFamily="18" charset="0"/>
              </a:rPr>
              <a:t>	</a:t>
            </a:r>
            <a:endParaRPr lang="en-US" sz="2400" dirty="0">
              <a:cs typeface="Times New Roman" pitchFamily="18" charset="0"/>
            </a:endParaRPr>
          </a:p>
        </p:txBody>
      </p:sp>
      <p:sp>
        <p:nvSpPr>
          <p:cNvPr id="15364" name="Slide Number Placeholder 1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a:spcBef>
                <a:spcPct val="0"/>
              </a:spcBef>
              <a:buFontTx/>
              <a:buNone/>
            </a:pPr>
            <a:fld id="{454A61DD-CC65-4F20-932F-0E806B4D01A1}" type="slidenum">
              <a:rPr lang="en-US" altLang="en-US" sz="1400">
                <a:latin typeface="Times New Roman" panose="02020603050405020304" pitchFamily="18" charset="0"/>
              </a:rPr>
              <a:pPr>
                <a:spcBef>
                  <a:spcPct val="0"/>
                </a:spcBef>
                <a:buFontTx/>
                <a:buNone/>
              </a:pPr>
              <a:t>9</a:t>
            </a:fld>
            <a:endParaRPr lang="en-US" altLang="en-US" sz="1400">
              <a:latin typeface="Times New Roman" panose="02020603050405020304" pitchFamily="18" charset="0"/>
            </a:endParaRPr>
          </a:p>
        </p:txBody>
      </p:sp>
      <p:pic>
        <p:nvPicPr>
          <p:cNvPr id="15365"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4588" y="1609725"/>
            <a:ext cx="3600450" cy="252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91414" y="4287839"/>
            <a:ext cx="3622675" cy="247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Freeform 21"/>
          <p:cNvSpPr/>
          <p:nvPr/>
        </p:nvSpPr>
        <p:spPr bwMode="auto">
          <a:xfrm>
            <a:off x="7988326" y="3176589"/>
            <a:ext cx="749300" cy="630237"/>
          </a:xfrm>
          <a:custGeom>
            <a:avLst/>
            <a:gdLst>
              <a:gd name="connsiteX0" fmla="*/ 0 w 748145"/>
              <a:gd name="connsiteY0" fmla="*/ 629392 h 635330"/>
              <a:gd name="connsiteX1" fmla="*/ 148441 w 748145"/>
              <a:gd name="connsiteY1" fmla="*/ 617517 h 635330"/>
              <a:gd name="connsiteX2" fmla="*/ 338447 w 748145"/>
              <a:gd name="connsiteY2" fmla="*/ 552202 h 635330"/>
              <a:gd name="connsiteX3" fmla="*/ 492826 w 748145"/>
              <a:gd name="connsiteY3" fmla="*/ 439387 h 635330"/>
              <a:gd name="connsiteX4" fmla="*/ 611579 w 748145"/>
              <a:gd name="connsiteY4" fmla="*/ 279070 h 635330"/>
              <a:gd name="connsiteX5" fmla="*/ 748145 w 748145"/>
              <a:gd name="connsiteY5" fmla="*/ 0 h 635330"/>
              <a:gd name="connsiteX6" fmla="*/ 748145 w 748145"/>
              <a:gd name="connsiteY6" fmla="*/ 635330 h 635330"/>
              <a:gd name="connsiteX7" fmla="*/ 0 w 748145"/>
              <a:gd name="connsiteY7" fmla="*/ 629392 h 635330"/>
              <a:gd name="connsiteX0" fmla="*/ 0 w 748145"/>
              <a:gd name="connsiteY0" fmla="*/ 629392 h 629392"/>
              <a:gd name="connsiteX1" fmla="*/ 148441 w 748145"/>
              <a:gd name="connsiteY1" fmla="*/ 617517 h 629392"/>
              <a:gd name="connsiteX2" fmla="*/ 338447 w 748145"/>
              <a:gd name="connsiteY2" fmla="*/ 552202 h 629392"/>
              <a:gd name="connsiteX3" fmla="*/ 492826 w 748145"/>
              <a:gd name="connsiteY3" fmla="*/ 439387 h 629392"/>
              <a:gd name="connsiteX4" fmla="*/ 611579 w 748145"/>
              <a:gd name="connsiteY4" fmla="*/ 279070 h 629392"/>
              <a:gd name="connsiteX5" fmla="*/ 748145 w 748145"/>
              <a:gd name="connsiteY5" fmla="*/ 0 h 629392"/>
              <a:gd name="connsiteX6" fmla="*/ 748145 w 748145"/>
              <a:gd name="connsiteY6" fmla="*/ 629392 h 629392"/>
              <a:gd name="connsiteX7" fmla="*/ 0 w 748145"/>
              <a:gd name="connsiteY7" fmla="*/ 629392 h 62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8145" h="629392">
                <a:moveTo>
                  <a:pt x="0" y="629392"/>
                </a:moveTo>
                <a:lnTo>
                  <a:pt x="148441" y="617517"/>
                </a:lnTo>
                <a:lnTo>
                  <a:pt x="338447" y="552202"/>
                </a:lnTo>
                <a:lnTo>
                  <a:pt x="492826" y="439387"/>
                </a:lnTo>
                <a:lnTo>
                  <a:pt x="611579" y="279070"/>
                </a:lnTo>
                <a:lnTo>
                  <a:pt x="748145" y="0"/>
                </a:lnTo>
                <a:lnTo>
                  <a:pt x="748145" y="629392"/>
                </a:lnTo>
                <a:lnTo>
                  <a:pt x="0" y="629392"/>
                </a:lnTo>
                <a:close/>
              </a:path>
            </a:pathLst>
          </a:custGeom>
          <a:solidFill>
            <a:schemeClr val="accent1">
              <a:lumMod val="75000"/>
            </a:schemeClr>
          </a:solidFill>
          <a:ln w="9525" cap="flat" cmpd="sng" algn="ctr">
            <a:noFill/>
            <a:prstDash val="solid"/>
            <a:round/>
            <a:headEnd type="none" w="med" len="med"/>
            <a:tailEnd type="none" w="med" len="med"/>
          </a:ln>
          <a:effectLst/>
        </p:spPr>
        <p:txBody>
          <a:bodyPr/>
          <a:lstStyle/>
          <a:p>
            <a:pPr eaLnBrk="1" hangingPunct="1">
              <a:defRPr/>
            </a:pPr>
            <a:endParaRPr lang="en-US"/>
          </a:p>
        </p:txBody>
      </p:sp>
      <p:sp>
        <p:nvSpPr>
          <p:cNvPr id="23" name="TextBox 22"/>
          <p:cNvSpPr txBox="1"/>
          <p:nvPr/>
        </p:nvSpPr>
        <p:spPr>
          <a:xfrm>
            <a:off x="9009089" y="3117850"/>
            <a:ext cx="290513" cy="400050"/>
          </a:xfrm>
          <a:prstGeom prst="rect">
            <a:avLst/>
          </a:prstGeom>
          <a:noFill/>
        </p:spPr>
        <p:txBody>
          <a:bodyPr>
            <a:spAutoFit/>
          </a:bodyPr>
          <a:lstStyle/>
          <a:p>
            <a:pPr eaLnBrk="1" hangingPunct="1">
              <a:defRPr/>
            </a:pPr>
            <a:r>
              <a:rPr lang="en-US" sz="2000" dirty="0">
                <a:solidFill>
                  <a:srgbClr val="000000"/>
                </a:solidFill>
                <a:latin typeface="Calibri" panose="020F0502020204030204" pitchFamily="34" charset="0"/>
              </a:rPr>
              <a:t>p</a:t>
            </a:r>
          </a:p>
        </p:txBody>
      </p:sp>
      <p:cxnSp>
        <p:nvCxnSpPr>
          <p:cNvPr id="15369" name="Straight Connector 27"/>
          <p:cNvCxnSpPr>
            <a:cxnSpLocks noChangeShapeType="1"/>
          </p:cNvCxnSpPr>
          <p:nvPr/>
        </p:nvCxnSpPr>
        <p:spPr bwMode="auto">
          <a:xfrm rot="10800000" flipV="1">
            <a:off x="8645551" y="3335338"/>
            <a:ext cx="404812" cy="342900"/>
          </a:xfrm>
          <a:prstGeom prst="line">
            <a:avLst/>
          </a:prstGeom>
          <a:noFill/>
          <a:ln w="9525" algn="ctr">
            <a:solidFill>
              <a:srgbClr val="000000"/>
            </a:solidFill>
            <a:round/>
            <a:headEnd/>
            <a:tailEnd/>
          </a:ln>
          <a:extLst>
            <a:ext uri="{909E8E84-426E-40DD-AFC4-6F175D3DCCD1}">
              <a14:hiddenFill xmlns:a14="http://schemas.microsoft.com/office/drawing/2010/main">
                <a:noFill/>
              </a14:hiddenFill>
            </a:ext>
          </a:extLst>
        </p:spPr>
      </p:cxnSp>
      <p:sp>
        <p:nvSpPr>
          <p:cNvPr id="30" name="TextBox 29"/>
          <p:cNvSpPr txBox="1"/>
          <p:nvPr/>
        </p:nvSpPr>
        <p:spPr>
          <a:xfrm>
            <a:off x="7643839" y="5992813"/>
            <a:ext cx="290513" cy="400050"/>
          </a:xfrm>
          <a:prstGeom prst="rect">
            <a:avLst/>
          </a:prstGeom>
          <a:noFill/>
        </p:spPr>
        <p:txBody>
          <a:bodyPr>
            <a:spAutoFit/>
          </a:bodyPr>
          <a:lstStyle/>
          <a:p>
            <a:pPr eaLnBrk="1" hangingPunct="1">
              <a:defRPr/>
            </a:pPr>
            <a:r>
              <a:rPr lang="en-US" sz="2000" dirty="0">
                <a:solidFill>
                  <a:srgbClr val="000000"/>
                </a:solidFill>
                <a:latin typeface="Calibri" panose="020F0502020204030204" pitchFamily="34" charset="0"/>
              </a:rPr>
              <a:t>p</a:t>
            </a:r>
          </a:p>
        </p:txBody>
      </p:sp>
      <p:cxnSp>
        <p:nvCxnSpPr>
          <p:cNvPr id="15371" name="Straight Connector 31"/>
          <p:cNvCxnSpPr>
            <a:cxnSpLocks noChangeShapeType="1"/>
          </p:cNvCxnSpPr>
          <p:nvPr/>
        </p:nvCxnSpPr>
        <p:spPr bwMode="auto">
          <a:xfrm rot="5400000">
            <a:off x="6951688" y="4645025"/>
            <a:ext cx="3575050" cy="0"/>
          </a:xfrm>
          <a:prstGeom prst="line">
            <a:avLst/>
          </a:prstGeom>
          <a:noFill/>
          <a:ln w="9525" algn="ctr">
            <a:solidFill>
              <a:srgbClr val="000000"/>
            </a:solidFill>
            <a:round/>
            <a:headEnd/>
            <a:tailEnd/>
          </a:ln>
          <a:extLst>
            <a:ext uri="{909E8E84-426E-40DD-AFC4-6F175D3DCCD1}">
              <a14:hiddenFill xmlns:a14="http://schemas.microsoft.com/office/drawing/2010/main">
                <a:noFill/>
              </a14:hiddenFill>
            </a:ext>
          </a:extLst>
        </p:spPr>
      </p:cxnSp>
      <p:cxnSp>
        <p:nvCxnSpPr>
          <p:cNvPr id="15372" name="Straight Connector 34"/>
          <p:cNvCxnSpPr>
            <a:cxnSpLocks noChangeShapeType="1"/>
          </p:cNvCxnSpPr>
          <p:nvPr/>
        </p:nvCxnSpPr>
        <p:spPr bwMode="auto">
          <a:xfrm rot="10800000">
            <a:off x="7939114" y="6245225"/>
            <a:ext cx="809625" cy="0"/>
          </a:xfrm>
          <a:prstGeom prst="line">
            <a:avLst/>
          </a:prstGeom>
          <a:noFill/>
          <a:ln w="9525" algn="ctr">
            <a:solidFill>
              <a:srgbClr val="000000"/>
            </a:solidFill>
            <a:prstDash val="dash"/>
            <a:round/>
            <a:headEnd/>
            <a:tailEnd/>
          </a:ln>
          <a:extLst>
            <a:ext uri="{909E8E84-426E-40DD-AFC4-6F175D3DCCD1}">
              <a14:hiddenFill xmlns:a14="http://schemas.microsoft.com/office/drawing/2010/main">
                <a:noFill/>
              </a14:hiddenFill>
            </a:ext>
          </a:extLst>
        </p:spPr>
      </p:cxnSp>
      <p:sp>
        <p:nvSpPr>
          <p:cNvPr id="13" name="TextBox 12"/>
          <p:cNvSpPr txBox="1"/>
          <p:nvPr/>
        </p:nvSpPr>
        <p:spPr>
          <a:xfrm>
            <a:off x="8674127" y="3741739"/>
            <a:ext cx="236537" cy="307975"/>
          </a:xfrm>
          <a:prstGeom prst="rect">
            <a:avLst/>
          </a:prstGeom>
          <a:noFill/>
        </p:spPr>
        <p:txBody>
          <a:bodyPr>
            <a:spAutoFit/>
          </a:bodyPr>
          <a:lstStyle/>
          <a:p>
            <a:pPr eaLnBrk="1" hangingPunct="1">
              <a:defRPr/>
            </a:pPr>
            <a:r>
              <a:rPr lang="en-US" sz="1400" dirty="0">
                <a:solidFill>
                  <a:srgbClr val="000000"/>
                </a:solidFill>
                <a:latin typeface="Calibri" panose="020F0502020204030204" pitchFamily="34" charset="0"/>
              </a:rPr>
              <a:t>X</a:t>
            </a:r>
          </a:p>
        </p:txBody>
      </p:sp>
      <p:sp>
        <p:nvSpPr>
          <p:cNvPr id="14" name="TextBox 13"/>
          <p:cNvSpPr txBox="1"/>
          <p:nvPr/>
        </p:nvSpPr>
        <p:spPr>
          <a:xfrm>
            <a:off x="8639202" y="6392864"/>
            <a:ext cx="238125" cy="307975"/>
          </a:xfrm>
          <a:prstGeom prst="rect">
            <a:avLst/>
          </a:prstGeom>
          <a:noFill/>
        </p:spPr>
        <p:txBody>
          <a:bodyPr>
            <a:spAutoFit/>
          </a:bodyPr>
          <a:lstStyle/>
          <a:p>
            <a:pPr eaLnBrk="1" hangingPunct="1">
              <a:defRPr/>
            </a:pPr>
            <a:r>
              <a:rPr lang="en-US" sz="1400" dirty="0">
                <a:solidFill>
                  <a:srgbClr val="000000"/>
                </a:solidFill>
                <a:latin typeface="Calibri" panose="020F0502020204030204" pitchFamily="34" charset="0"/>
              </a:rPr>
              <a:t>X</a:t>
            </a:r>
          </a:p>
        </p:txBody>
      </p:sp>
      <p:sp>
        <p:nvSpPr>
          <p:cNvPr id="16" name="Slide Number Placeholder 1">
            <a:extLst>
              <a:ext uri="{FF2B5EF4-FFF2-40B4-BE49-F238E27FC236}">
                <a16:creationId xmlns:a16="http://schemas.microsoft.com/office/drawing/2014/main" id="{E5AC7914-C462-489A-9357-53E83519FBFB}"/>
              </a:ext>
            </a:extLst>
          </p:cNvPr>
          <p:cNvSpPr txBox="1">
            <a:spLocks/>
          </p:cNvSpPr>
          <p:nvPr/>
        </p:nvSpPr>
        <p:spPr bwMode="auto">
          <a:xfrm>
            <a:off x="88900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b="0" kern="1200">
                <a:solidFill>
                  <a:srgbClr val="000000"/>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1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1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1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1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100" b="1" kern="1200">
                <a:solidFill>
                  <a:schemeClr val="tx2"/>
                </a:solidFill>
                <a:latin typeface="Times New Roman" panose="02020603050405020304" pitchFamily="18" charset="0"/>
                <a:ea typeface="+mn-ea"/>
                <a:cs typeface="+mn-cs"/>
              </a:defRPr>
            </a:lvl9pPr>
          </a:lstStyle>
          <a:p>
            <a:pPr>
              <a:defRPr/>
            </a:pPr>
            <a:fld id="{0D4F1938-B6F0-462B-9EAB-725EA93BCA11}" type="slidenum">
              <a:rPr lang="en-US" altLang="en-US" smtClean="0"/>
              <a:pPr>
                <a:defRPr/>
              </a:pPr>
              <a:t>9</a:t>
            </a:fld>
            <a:endParaRPr lang="en-US" altLang="en-US"/>
          </a:p>
        </p:txBody>
      </p:sp>
      <p:sp>
        <p:nvSpPr>
          <p:cNvPr id="3" name="TextBox 2">
            <a:extLst>
              <a:ext uri="{FF2B5EF4-FFF2-40B4-BE49-F238E27FC236}">
                <a16:creationId xmlns:a16="http://schemas.microsoft.com/office/drawing/2014/main" id="{F39BECA7-06C9-4FFC-BECE-CA9D1C08EC7D}"/>
              </a:ext>
            </a:extLst>
          </p:cNvPr>
          <p:cNvSpPr txBox="1"/>
          <p:nvPr/>
        </p:nvSpPr>
        <p:spPr>
          <a:xfrm>
            <a:off x="9855199" y="1761066"/>
            <a:ext cx="736600" cy="415498"/>
          </a:xfrm>
          <a:prstGeom prst="rect">
            <a:avLst/>
          </a:prstGeom>
          <a:noFill/>
        </p:spPr>
        <p:txBody>
          <a:bodyPr wrap="square" rtlCol="0">
            <a:spAutoFit/>
          </a:bodyPr>
          <a:lstStyle/>
          <a:p>
            <a:r>
              <a:rPr lang="en-US" dirty="0">
                <a:solidFill>
                  <a:srgbClr val="0070C0"/>
                </a:solidFill>
                <a:latin typeface="Calibri" panose="020F0502020204030204" pitchFamily="34" charset="0"/>
                <a:cs typeface="Calibri" panose="020F0502020204030204" pitchFamily="34" charset="0"/>
              </a:rPr>
              <a:t>PDF</a:t>
            </a:r>
          </a:p>
        </p:txBody>
      </p:sp>
      <p:sp>
        <p:nvSpPr>
          <p:cNvPr id="18" name="TextBox 17">
            <a:extLst>
              <a:ext uri="{FF2B5EF4-FFF2-40B4-BE49-F238E27FC236}">
                <a16:creationId xmlns:a16="http://schemas.microsoft.com/office/drawing/2014/main" id="{16B3B9B1-C769-4903-8CB0-2F6C349499DF}"/>
              </a:ext>
            </a:extLst>
          </p:cNvPr>
          <p:cNvSpPr txBox="1"/>
          <p:nvPr/>
        </p:nvSpPr>
        <p:spPr>
          <a:xfrm>
            <a:off x="9855199" y="4832777"/>
            <a:ext cx="736600" cy="415498"/>
          </a:xfrm>
          <a:prstGeom prst="rect">
            <a:avLst/>
          </a:prstGeom>
          <a:noFill/>
        </p:spPr>
        <p:txBody>
          <a:bodyPr wrap="square" rtlCol="0">
            <a:spAutoFit/>
          </a:bodyPr>
          <a:lstStyle/>
          <a:p>
            <a:r>
              <a:rPr lang="en-US" dirty="0">
                <a:solidFill>
                  <a:srgbClr val="0070C0"/>
                </a:solidFill>
                <a:latin typeface="Calibri" panose="020F0502020204030204" pitchFamily="34" charset="0"/>
                <a:cs typeface="Calibri" panose="020F0502020204030204" pitchFamily="34" charset="0"/>
              </a:rPr>
              <a:t>CDF</a:t>
            </a:r>
          </a:p>
        </p:txBody>
      </p:sp>
      <p:sp>
        <p:nvSpPr>
          <p:cNvPr id="19" name="TextBox 18">
            <a:extLst>
              <a:ext uri="{FF2B5EF4-FFF2-40B4-BE49-F238E27FC236}">
                <a16:creationId xmlns:a16="http://schemas.microsoft.com/office/drawing/2014/main" id="{1C1BA2CB-3277-4D05-8DEB-AA86AF9AB004}"/>
              </a:ext>
            </a:extLst>
          </p:cNvPr>
          <p:cNvSpPr txBox="1"/>
          <p:nvPr/>
        </p:nvSpPr>
        <p:spPr>
          <a:xfrm>
            <a:off x="9417098" y="3890336"/>
            <a:ext cx="935567" cy="261610"/>
          </a:xfrm>
          <a:prstGeom prst="rect">
            <a:avLst/>
          </a:prstGeom>
          <a:noFill/>
        </p:spPr>
        <p:txBody>
          <a:bodyPr wrap="square" rtlCol="0">
            <a:spAutoFit/>
          </a:bodyPr>
          <a:lstStyle/>
          <a:p>
            <a:r>
              <a:rPr lang="en-US" sz="1100" dirty="0">
                <a:solidFill>
                  <a:srgbClr val="000000"/>
                </a:solidFill>
                <a:latin typeface="+mj-lt"/>
                <a:cs typeface="Calibri" panose="020F0502020204030204" pitchFamily="34" charset="0"/>
              </a:rPr>
              <a:t>of Variable X</a:t>
            </a:r>
          </a:p>
        </p:txBody>
      </p:sp>
      <p:sp>
        <p:nvSpPr>
          <p:cNvPr id="20" name="TextBox 19">
            <a:extLst>
              <a:ext uri="{FF2B5EF4-FFF2-40B4-BE49-F238E27FC236}">
                <a16:creationId xmlns:a16="http://schemas.microsoft.com/office/drawing/2014/main" id="{A87081CC-7714-4291-9F09-518405A9A7F7}"/>
              </a:ext>
            </a:extLst>
          </p:cNvPr>
          <p:cNvSpPr txBox="1"/>
          <p:nvPr/>
        </p:nvSpPr>
        <p:spPr>
          <a:xfrm>
            <a:off x="9277405" y="6489173"/>
            <a:ext cx="935567" cy="261610"/>
          </a:xfrm>
          <a:prstGeom prst="rect">
            <a:avLst/>
          </a:prstGeom>
          <a:noFill/>
        </p:spPr>
        <p:txBody>
          <a:bodyPr wrap="square" rtlCol="0">
            <a:spAutoFit/>
          </a:bodyPr>
          <a:lstStyle/>
          <a:p>
            <a:r>
              <a:rPr lang="en-US" sz="1100" dirty="0">
                <a:solidFill>
                  <a:srgbClr val="000000"/>
                </a:solidFill>
                <a:latin typeface="+mj-lt"/>
                <a:cs typeface="Calibri" panose="020F0502020204030204" pitchFamily="34" charset="0"/>
              </a:rPr>
              <a:t>of Variable X</a:t>
            </a:r>
          </a:p>
        </p:txBody>
      </p:sp>
      <p:sp>
        <p:nvSpPr>
          <p:cNvPr id="2" name="TextBox 1">
            <a:extLst>
              <a:ext uri="{FF2B5EF4-FFF2-40B4-BE49-F238E27FC236}">
                <a16:creationId xmlns:a16="http://schemas.microsoft.com/office/drawing/2014/main" id="{82BD5896-FDF8-0453-E325-1CCECB5CC500}"/>
              </a:ext>
            </a:extLst>
          </p:cNvPr>
          <p:cNvSpPr txBox="1"/>
          <p:nvPr/>
        </p:nvSpPr>
        <p:spPr>
          <a:xfrm>
            <a:off x="9899780" y="2884229"/>
            <a:ext cx="2052523" cy="1569660"/>
          </a:xfrm>
          <a:prstGeom prst="rect">
            <a:avLst/>
          </a:prstGeom>
          <a:noFill/>
        </p:spPr>
        <p:txBody>
          <a:bodyPr wrap="square" rtlCol="0">
            <a:spAutoFit/>
          </a:bodyPr>
          <a:lstStyle/>
          <a:p>
            <a:pPr algn="ctr"/>
            <a:r>
              <a:rPr lang="en-US" sz="3200" dirty="0">
                <a:solidFill>
                  <a:srgbClr val="FFC000"/>
                </a:solidFill>
                <a:effectLst/>
                <a:latin typeface="Calibri" panose="020F0502020204030204" pitchFamily="34" charset="0"/>
                <a:cs typeface="Calibri" panose="020F0502020204030204" pitchFamily="34" charset="0"/>
              </a:rPr>
              <a:t>Review from Intro Lecture</a:t>
            </a:r>
          </a:p>
        </p:txBody>
      </p:sp>
    </p:spTree>
  </p:cSld>
  <p:clrMapOvr>
    <a:masterClrMapping/>
  </p:clrMapOvr>
</p:sld>
</file>

<file path=ppt/theme/theme1.xml><?xml version="1.0" encoding="utf-8"?>
<a:theme xmlns:a="http://schemas.openxmlformats.org/drawingml/2006/main" name="Default Design">
  <a:themeElements>
    <a:clrScheme name="">
      <a:dk1>
        <a:srgbClr val="808080"/>
      </a:dk1>
      <a:lt1>
        <a:srgbClr val="FFFFFF"/>
      </a:lt1>
      <a:dk2>
        <a:srgbClr val="3366CC"/>
      </a:dk2>
      <a:lt2>
        <a:srgbClr val="FFFFFF"/>
      </a:lt2>
      <a:accent1>
        <a:srgbClr val="00CC99"/>
      </a:accent1>
      <a:accent2>
        <a:srgbClr val="3333CC"/>
      </a:accent2>
      <a:accent3>
        <a:srgbClr val="ADB8E2"/>
      </a:accent3>
      <a:accent4>
        <a:srgbClr val="DADADA"/>
      </a:accent4>
      <a:accent5>
        <a:srgbClr val="AAE2CA"/>
      </a:accent5>
      <a:accent6>
        <a:srgbClr val="2D2DB9"/>
      </a:accent6>
      <a:hlink>
        <a:srgbClr val="CCCCFF"/>
      </a:hlink>
      <a:folHlink>
        <a:srgbClr val="B2B2B2"/>
      </a:folHlink>
    </a:clrScheme>
    <a:fontScheme name="Default Design">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100" b="1" i="0" u="none" strike="noStrike" cap="none" normalizeH="0" baseline="0" smtClean="0">
            <a:ln>
              <a:noFill/>
            </a:ln>
            <a:solidFill>
              <a:schemeClr val="tx2"/>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100" b="1" i="0" u="none" strike="noStrike" cap="none" normalizeH="0" baseline="0" smtClean="0">
            <a:ln>
              <a:noFill/>
            </a:ln>
            <a:solidFill>
              <a:schemeClr val="tx2"/>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120759</TotalTime>
  <Words>6518</Words>
  <Application>Microsoft Office PowerPoint</Application>
  <PresentationFormat>Widescreen</PresentationFormat>
  <Paragraphs>1204</Paragraphs>
  <Slides>73</Slides>
  <Notes>71</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73</vt:i4>
      </vt:variant>
    </vt:vector>
  </HeadingPairs>
  <TitlesOfParts>
    <vt:vector size="80" baseType="lpstr">
      <vt:lpstr>Times New Roman</vt:lpstr>
      <vt:lpstr>Ink Free</vt:lpstr>
      <vt:lpstr>Arial</vt:lpstr>
      <vt:lpstr>Calibri</vt:lpstr>
      <vt:lpstr>Arial Narrow</vt:lpstr>
      <vt:lpstr>Arial Nova</vt:lpstr>
      <vt:lpstr>Default Design</vt:lpstr>
      <vt:lpstr>Analyzing Hydrologic Time-Series  a potpourri</vt:lpstr>
      <vt:lpstr>Goals</vt:lpstr>
      <vt:lpstr>Topics</vt:lpstr>
      <vt:lpstr>PowerPoint Presentation</vt:lpstr>
      <vt:lpstr>PowerPoint Presentation</vt:lpstr>
      <vt:lpstr>American River, ANNUAL MAX SERIES, AMS</vt:lpstr>
      <vt:lpstr>Assumptions</vt:lpstr>
      <vt:lpstr>Histogram</vt:lpstr>
      <vt:lpstr>Definition of PDF and CDF</vt:lpstr>
      <vt:lpstr>Empirical Cumulative Distribution</vt:lpstr>
      <vt:lpstr>Empirical Cumulative Distribution</vt:lpstr>
      <vt:lpstr>Empirical Cumulative Distribution</vt:lpstr>
      <vt:lpstr>PowerPoint Presentation</vt:lpstr>
      <vt:lpstr>Empirical Cumulative Distribution</vt:lpstr>
      <vt:lpstr>Empirical Cumulative Distribution</vt:lpstr>
      <vt:lpstr>Empirical Cumulative Distribution</vt:lpstr>
      <vt:lpstr>Empirical Graphical Cumulative Distribution</vt:lpstr>
      <vt:lpstr>Analytical Distribution</vt:lpstr>
      <vt:lpstr>PowerPoint Presentation</vt:lpstr>
      <vt:lpstr>B17B/C: Frequency Analysis of Annual Peak Flows</vt:lpstr>
      <vt:lpstr>Analytical Distribution</vt:lpstr>
      <vt:lpstr>Topics</vt:lpstr>
      <vt:lpstr>Also Interested in Regulated Flow</vt:lpstr>
      <vt:lpstr>Streamflow data, regulated</vt:lpstr>
      <vt:lpstr>Streamflow data, regulated</vt:lpstr>
      <vt:lpstr>Streamflow data, regulated</vt:lpstr>
      <vt:lpstr>Folsom Release, ANNUAL MAX</vt:lpstr>
      <vt:lpstr>Plotted Annual Maximums</vt:lpstr>
      <vt:lpstr>Does an Analytical Curve Make Sense?</vt:lpstr>
      <vt:lpstr>Graphical Curve is Better for this</vt:lpstr>
      <vt:lpstr>Extending a Regulated Curve</vt:lpstr>
      <vt:lpstr>Graphical Curve is Better for this</vt:lpstr>
      <vt:lpstr>Topics</vt:lpstr>
      <vt:lpstr>Longer Durations of Flow/Volume</vt:lpstr>
      <vt:lpstr>Longer Durations Max Average Flows</vt:lpstr>
      <vt:lpstr>Longer Duration Max Average Flows</vt:lpstr>
      <vt:lpstr>Max Flow at Folsom Volume-Freq Curves</vt:lpstr>
      <vt:lpstr>Note: it’s important to define the year</vt:lpstr>
      <vt:lpstr>Synthetic Events</vt:lpstr>
      <vt:lpstr>Max Flow at Folsom Volume-Freq Curves</vt:lpstr>
      <vt:lpstr>Rescaling Historical Event</vt:lpstr>
      <vt:lpstr>Rescaling Historical Event</vt:lpstr>
      <vt:lpstr>Modeled Operations</vt:lpstr>
      <vt:lpstr>Graphical Curve is Better for this</vt:lpstr>
      <vt:lpstr>Volume Frequency Analysis</vt:lpstr>
      <vt:lpstr>PowerPoint Presentation</vt:lpstr>
      <vt:lpstr>PowerPoint Presentation</vt:lpstr>
      <vt:lpstr>PowerPoint Presentation</vt:lpstr>
      <vt:lpstr>PowerPoint Presentation</vt:lpstr>
      <vt:lpstr>High vs Low Flows</vt:lpstr>
      <vt:lpstr>Low Flow Frequency Analysis</vt:lpstr>
      <vt:lpstr>Regulated Low Flow Volume-Freq Curves</vt:lpstr>
      <vt:lpstr>Folsom Minimum Pool Frequency</vt:lpstr>
      <vt:lpstr>Topics</vt:lpstr>
      <vt:lpstr>Annual Maximum Series  (AMS)</vt:lpstr>
      <vt:lpstr>Partial Duration Series (PDS)</vt:lpstr>
      <vt:lpstr>Empirical Partial Duration Series (PDS)</vt:lpstr>
      <vt:lpstr>Empirical Frequency Curves: American River unreg partial duration vs annual max</vt:lpstr>
      <vt:lpstr>Topics</vt:lpstr>
      <vt:lpstr>Flow/Stage Duration Curve</vt:lpstr>
      <vt:lpstr>Flow- or Stage-Duration Curves</vt:lpstr>
      <vt:lpstr>Starting with a daily flow record…</vt:lpstr>
      <vt:lpstr>Order the data from low to high, and compute relative frequency of exceedance</vt:lpstr>
      <vt:lpstr>Comparing Unregulated to Regulated</vt:lpstr>
      <vt:lpstr>Flow Duration Analysis Cautions</vt:lpstr>
      <vt:lpstr>Topics</vt:lpstr>
      <vt:lpstr>Summary “Hydrographs”</vt:lpstr>
      <vt:lpstr>Summary “Hydrographs”</vt:lpstr>
      <vt:lpstr>Summary “Hydrographs”</vt:lpstr>
      <vt:lpstr>Summary “Hydrographs”</vt:lpstr>
      <vt:lpstr>Summary “Hydrographs”</vt:lpstr>
      <vt:lpstr>Summary “Hydrographs”</vt:lpstr>
      <vt:lpstr>Topics</vt:lpstr>
    </vt:vector>
  </TitlesOfParts>
  <Company>Dell Computer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STATISTICAL METHODS FOR RESTORATION</dc:title>
  <dc:creator>Goldman</dc:creator>
  <cp:lastModifiedBy>Beth</cp:lastModifiedBy>
  <cp:revision>798</cp:revision>
  <cp:lastPrinted>2022-05-02T19:38:22Z</cp:lastPrinted>
  <dcterms:created xsi:type="dcterms:W3CDTF">2000-09-05T16:44:48Z</dcterms:created>
  <dcterms:modified xsi:type="dcterms:W3CDTF">2024-04-28T23:37:37Z</dcterms:modified>
</cp:coreProperties>
</file>