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87"/>
  </p:notesMasterIdLst>
  <p:handoutMasterIdLst>
    <p:handoutMasterId r:id="rId88"/>
  </p:handoutMasterIdLst>
  <p:sldIdLst>
    <p:sldId id="256" r:id="rId2"/>
    <p:sldId id="443" r:id="rId3"/>
    <p:sldId id="407" r:id="rId4"/>
    <p:sldId id="436" r:id="rId5"/>
    <p:sldId id="404" r:id="rId6"/>
    <p:sldId id="405" r:id="rId7"/>
    <p:sldId id="406" r:id="rId8"/>
    <p:sldId id="387" r:id="rId9"/>
    <p:sldId id="408" r:id="rId10"/>
    <p:sldId id="409" r:id="rId11"/>
    <p:sldId id="410" r:id="rId12"/>
    <p:sldId id="444" r:id="rId13"/>
    <p:sldId id="347" r:id="rId14"/>
    <p:sldId id="326" r:id="rId15"/>
    <p:sldId id="438" r:id="rId16"/>
    <p:sldId id="261" r:id="rId17"/>
    <p:sldId id="393" r:id="rId18"/>
    <p:sldId id="394" r:id="rId19"/>
    <p:sldId id="395" r:id="rId20"/>
    <p:sldId id="402" r:id="rId21"/>
    <p:sldId id="264" r:id="rId22"/>
    <p:sldId id="423" r:id="rId23"/>
    <p:sldId id="424" r:id="rId24"/>
    <p:sldId id="425" r:id="rId25"/>
    <p:sldId id="430" r:id="rId26"/>
    <p:sldId id="429" r:id="rId27"/>
    <p:sldId id="426" r:id="rId28"/>
    <p:sldId id="431" r:id="rId29"/>
    <p:sldId id="365" r:id="rId30"/>
    <p:sldId id="428" r:id="rId31"/>
    <p:sldId id="422" r:id="rId32"/>
    <p:sldId id="432" r:id="rId33"/>
    <p:sldId id="433" r:id="rId34"/>
    <p:sldId id="376" r:id="rId35"/>
    <p:sldId id="267" r:id="rId36"/>
    <p:sldId id="268" r:id="rId37"/>
    <p:sldId id="269" r:id="rId38"/>
    <p:sldId id="357" r:id="rId39"/>
    <p:sldId id="270" r:id="rId40"/>
    <p:sldId id="403" r:id="rId41"/>
    <p:sldId id="440" r:id="rId42"/>
    <p:sldId id="445" r:id="rId43"/>
    <p:sldId id="275" r:id="rId44"/>
    <p:sldId id="399" r:id="rId45"/>
    <p:sldId id="346" r:id="rId46"/>
    <p:sldId id="276" r:id="rId47"/>
    <p:sldId id="277" r:id="rId48"/>
    <p:sldId id="278" r:id="rId49"/>
    <p:sldId id="309" r:id="rId50"/>
    <p:sldId id="336" r:id="rId51"/>
    <p:sldId id="392" r:id="rId52"/>
    <p:sldId id="396" r:id="rId53"/>
    <p:sldId id="397" r:id="rId54"/>
    <p:sldId id="398" r:id="rId55"/>
    <p:sldId id="314" r:id="rId56"/>
    <p:sldId id="313" r:id="rId57"/>
    <p:sldId id="351" r:id="rId58"/>
    <p:sldId id="352" r:id="rId59"/>
    <p:sldId id="427" r:id="rId60"/>
    <p:sldId id="401" r:id="rId61"/>
    <p:sldId id="317" r:id="rId62"/>
    <p:sldId id="318" r:id="rId63"/>
    <p:sldId id="319" r:id="rId64"/>
    <p:sldId id="418" r:id="rId65"/>
    <p:sldId id="415" r:id="rId66"/>
    <p:sldId id="414" r:id="rId67"/>
    <p:sldId id="416" r:id="rId68"/>
    <p:sldId id="417" r:id="rId69"/>
    <p:sldId id="419" r:id="rId70"/>
    <p:sldId id="420" r:id="rId71"/>
    <p:sldId id="421" r:id="rId72"/>
    <p:sldId id="442" r:id="rId73"/>
    <p:sldId id="339" r:id="rId74"/>
    <p:sldId id="345" r:id="rId75"/>
    <p:sldId id="344" r:id="rId76"/>
    <p:sldId id="341" r:id="rId77"/>
    <p:sldId id="343" r:id="rId78"/>
    <p:sldId id="342" r:id="rId79"/>
    <p:sldId id="348" r:id="rId80"/>
    <p:sldId id="306" r:id="rId81"/>
    <p:sldId id="359" r:id="rId82"/>
    <p:sldId id="356" r:id="rId83"/>
    <p:sldId id="349" r:id="rId84"/>
    <p:sldId id="411" r:id="rId85"/>
    <p:sldId id="412" r:id="rId86"/>
  </p:sldIdLst>
  <p:sldSz cx="12192000" cy="6858000"/>
  <p:notesSz cx="7010400" cy="9296400"/>
  <p:embeddedFontLst>
    <p:embeddedFont>
      <p:font typeface="Arial Narrow" panose="020B0606020202030204" pitchFamily="34" charset="0"/>
      <p:regular r:id="rId89"/>
      <p:bold r:id="rId90"/>
      <p:italic r:id="rId91"/>
      <p:boldItalic r:id="rId92"/>
    </p:embeddedFont>
    <p:embeddedFont>
      <p:font typeface="Calibri" panose="020F0502020204030204" pitchFamily="34" charset="0"/>
      <p:regular r:id="rId93"/>
      <p:bold r:id="rId94"/>
      <p:italic r:id="rId95"/>
      <p:boldItalic r:id="rId96"/>
    </p:embeddedFont>
    <p:embeddedFont>
      <p:font typeface="Cambria Math" panose="02040503050406030204" pitchFamily="18" charset="0"/>
      <p:regular r:id="rId97"/>
    </p:embeddedFont>
    <p:embeddedFont>
      <p:font typeface="Ink Free" panose="03080402000500000000" pitchFamily="66" charset="0"/>
      <p:regular r:id="rId98"/>
    </p:embeddedFont>
  </p:embeddedFontLst>
  <p:defaultTextStyle>
    <a:defPPr>
      <a:defRPr lang="en-US"/>
    </a:defPPr>
    <a:lvl1pPr algn="l" rtl="0" fontAlgn="base">
      <a:spcBef>
        <a:spcPct val="0"/>
      </a:spcBef>
      <a:spcAft>
        <a:spcPct val="0"/>
      </a:spcAft>
      <a:defRPr kern="1200">
        <a:solidFill>
          <a:schemeClr val="tx1"/>
        </a:solidFill>
        <a:latin typeface="Arial Narrow" pitchFamily="34" charset="0"/>
        <a:ea typeface="+mn-ea"/>
        <a:cs typeface="+mn-cs"/>
      </a:defRPr>
    </a:lvl1pPr>
    <a:lvl2pPr marL="456981" algn="l" rtl="0" fontAlgn="base">
      <a:spcBef>
        <a:spcPct val="0"/>
      </a:spcBef>
      <a:spcAft>
        <a:spcPct val="0"/>
      </a:spcAft>
      <a:defRPr kern="1200">
        <a:solidFill>
          <a:schemeClr val="tx1"/>
        </a:solidFill>
        <a:latin typeface="Arial Narrow" pitchFamily="34" charset="0"/>
        <a:ea typeface="+mn-ea"/>
        <a:cs typeface="+mn-cs"/>
      </a:defRPr>
    </a:lvl2pPr>
    <a:lvl3pPr marL="913963" algn="l" rtl="0" fontAlgn="base">
      <a:spcBef>
        <a:spcPct val="0"/>
      </a:spcBef>
      <a:spcAft>
        <a:spcPct val="0"/>
      </a:spcAft>
      <a:defRPr kern="1200">
        <a:solidFill>
          <a:schemeClr val="tx1"/>
        </a:solidFill>
        <a:latin typeface="Arial Narrow" pitchFamily="34" charset="0"/>
        <a:ea typeface="+mn-ea"/>
        <a:cs typeface="+mn-cs"/>
      </a:defRPr>
    </a:lvl3pPr>
    <a:lvl4pPr marL="1370944" algn="l" rtl="0" fontAlgn="base">
      <a:spcBef>
        <a:spcPct val="0"/>
      </a:spcBef>
      <a:spcAft>
        <a:spcPct val="0"/>
      </a:spcAft>
      <a:defRPr kern="1200">
        <a:solidFill>
          <a:schemeClr val="tx1"/>
        </a:solidFill>
        <a:latin typeface="Arial Narrow" pitchFamily="34" charset="0"/>
        <a:ea typeface="+mn-ea"/>
        <a:cs typeface="+mn-cs"/>
      </a:defRPr>
    </a:lvl4pPr>
    <a:lvl5pPr marL="1827924" algn="l" rtl="0" fontAlgn="base">
      <a:spcBef>
        <a:spcPct val="0"/>
      </a:spcBef>
      <a:spcAft>
        <a:spcPct val="0"/>
      </a:spcAft>
      <a:defRPr kern="1200">
        <a:solidFill>
          <a:schemeClr val="tx1"/>
        </a:solidFill>
        <a:latin typeface="Arial Narrow" pitchFamily="34" charset="0"/>
        <a:ea typeface="+mn-ea"/>
        <a:cs typeface="+mn-cs"/>
      </a:defRPr>
    </a:lvl5pPr>
    <a:lvl6pPr marL="2284907" algn="l" defTabSz="913963" rtl="0" eaLnBrk="1" latinLnBrk="0" hangingPunct="1">
      <a:defRPr kern="1200">
        <a:solidFill>
          <a:schemeClr val="tx1"/>
        </a:solidFill>
        <a:latin typeface="Arial Narrow" pitchFamily="34" charset="0"/>
        <a:ea typeface="+mn-ea"/>
        <a:cs typeface="+mn-cs"/>
      </a:defRPr>
    </a:lvl6pPr>
    <a:lvl7pPr marL="2741887" algn="l" defTabSz="913963" rtl="0" eaLnBrk="1" latinLnBrk="0" hangingPunct="1">
      <a:defRPr kern="1200">
        <a:solidFill>
          <a:schemeClr val="tx1"/>
        </a:solidFill>
        <a:latin typeface="Arial Narrow" pitchFamily="34" charset="0"/>
        <a:ea typeface="+mn-ea"/>
        <a:cs typeface="+mn-cs"/>
      </a:defRPr>
    </a:lvl7pPr>
    <a:lvl8pPr marL="3198868" algn="l" defTabSz="913963" rtl="0" eaLnBrk="1" latinLnBrk="0" hangingPunct="1">
      <a:defRPr kern="1200">
        <a:solidFill>
          <a:schemeClr val="tx1"/>
        </a:solidFill>
        <a:latin typeface="Arial Narrow" pitchFamily="34" charset="0"/>
        <a:ea typeface="+mn-ea"/>
        <a:cs typeface="+mn-cs"/>
      </a:defRPr>
    </a:lvl8pPr>
    <a:lvl9pPr marL="3655851" algn="l" defTabSz="913963" rtl="0" eaLnBrk="1" latinLnBrk="0" hangingPunct="1">
      <a:defRPr kern="1200">
        <a:solidFill>
          <a:schemeClr val="tx1"/>
        </a:solidFill>
        <a:latin typeface="Arial Narrow"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00FF"/>
    <a:srgbClr val="008000"/>
    <a:srgbClr val="66FF99"/>
    <a:srgbClr val="FF7C80"/>
    <a:srgbClr val="FF9900"/>
    <a:srgbClr val="FF66FF"/>
    <a:srgbClr val="00FFFF"/>
    <a:srgbClr val="FFFF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8" autoAdjust="0"/>
    <p:restoredTop sz="84012" autoAdjust="0"/>
  </p:normalViewPr>
  <p:slideViewPr>
    <p:cSldViewPr snapToGrid="0">
      <p:cViewPr varScale="1">
        <p:scale>
          <a:sx n="105" d="100"/>
          <a:sy n="105" d="100"/>
        </p:scale>
        <p:origin x="91" y="72"/>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88" d="100"/>
          <a:sy n="88" d="100"/>
        </p:scale>
        <p:origin x="2246" y="101"/>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font" Target="fonts/font1.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font" Target="fonts/font2.fntdata"/><Relationship Id="rId95" Type="http://schemas.openxmlformats.org/officeDocument/2006/relationships/font" Target="fonts/font7.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font" Target="fonts/font3.fntdata"/><Relationship Id="rId96"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6.fntdata"/><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4.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5.fntdata"/><Relationship Id="rId98" Type="http://schemas.openxmlformats.org/officeDocument/2006/relationships/font" Target="fonts/font10.fntdata"/><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1" y="2"/>
            <a:ext cx="3038145" cy="464205"/>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defTabSz="931750">
              <a:defRPr sz="1300"/>
            </a:lvl1pPr>
          </a:lstStyle>
          <a:p>
            <a:pPr>
              <a:defRPr/>
            </a:pPr>
            <a:endParaRPr lang="en-US" dirty="0">
              <a:latin typeface="Calibri" panose="020F0502020204030204" pitchFamily="34" charset="0"/>
            </a:endParaRPr>
          </a:p>
        </p:txBody>
      </p:sp>
      <p:sp>
        <p:nvSpPr>
          <p:cNvPr id="122883" name="Rectangle 3"/>
          <p:cNvSpPr>
            <a:spLocks noGrp="1" noChangeArrowheads="1"/>
          </p:cNvSpPr>
          <p:nvPr>
            <p:ph type="dt" sz="quarter" idx="1"/>
          </p:nvPr>
        </p:nvSpPr>
        <p:spPr bwMode="auto">
          <a:xfrm>
            <a:off x="3970734" y="2"/>
            <a:ext cx="3038145" cy="464205"/>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algn="r" defTabSz="931750">
              <a:defRPr sz="1300"/>
            </a:lvl1pPr>
          </a:lstStyle>
          <a:p>
            <a:pPr>
              <a:defRPr/>
            </a:pPr>
            <a:r>
              <a:rPr lang="en-US" dirty="0">
                <a:latin typeface="Calibri" panose="020F0502020204030204" pitchFamily="34" charset="0"/>
              </a:rPr>
              <a:t>Lecture 3.2   Uncertainty in Frequency Estimates</a:t>
            </a:r>
          </a:p>
        </p:txBody>
      </p:sp>
      <p:sp>
        <p:nvSpPr>
          <p:cNvPr id="122884" name="Rectangle 4"/>
          <p:cNvSpPr>
            <a:spLocks noGrp="1" noChangeArrowheads="1"/>
          </p:cNvSpPr>
          <p:nvPr>
            <p:ph type="ftr" sz="quarter" idx="2"/>
          </p:nvPr>
        </p:nvSpPr>
        <p:spPr bwMode="auto">
          <a:xfrm>
            <a:off x="1" y="8830660"/>
            <a:ext cx="3038145" cy="464205"/>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750">
              <a:defRPr sz="1300"/>
            </a:lvl1pPr>
          </a:lstStyle>
          <a:p>
            <a:pPr>
              <a:defRPr/>
            </a:pPr>
            <a:r>
              <a:rPr lang="en-US">
                <a:latin typeface="Calibri" panose="020F0502020204030204" pitchFamily="34" charset="0"/>
              </a:rPr>
              <a:t>L 3.4  Uncertainty in Frequency Estimates    B.Faber</a:t>
            </a:r>
            <a:endParaRPr lang="en-US" dirty="0">
              <a:latin typeface="Calibri" panose="020F0502020204030204" pitchFamily="34" charset="0"/>
            </a:endParaRPr>
          </a:p>
        </p:txBody>
      </p:sp>
      <p:sp>
        <p:nvSpPr>
          <p:cNvPr id="122885" name="Rectangle 5"/>
          <p:cNvSpPr>
            <a:spLocks noGrp="1" noChangeArrowheads="1"/>
          </p:cNvSpPr>
          <p:nvPr>
            <p:ph type="sldNum" sz="quarter" idx="3"/>
          </p:nvPr>
        </p:nvSpPr>
        <p:spPr bwMode="auto">
          <a:xfrm>
            <a:off x="3970734" y="8830660"/>
            <a:ext cx="3038145" cy="464205"/>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r" defTabSz="931750">
              <a:defRPr sz="1300"/>
            </a:lvl1pPr>
          </a:lstStyle>
          <a:p>
            <a:pPr>
              <a:defRPr/>
            </a:pPr>
            <a:fld id="{7FAE5E08-2756-4F2B-B4DC-944EC6F10F16}" type="slidenum">
              <a:rPr lang="en-US">
                <a:latin typeface="Calibri" panose="020F0502020204030204" pitchFamily="34" charset="0"/>
              </a:rPr>
              <a:pPr>
                <a:defRPr/>
              </a:pPr>
              <a:t>‹#›</a:t>
            </a:fld>
            <a:endParaRPr lang="en-US" dirty="0">
              <a:latin typeface="Calibri" panose="020F0502020204030204" pitchFamily="34" charset="0"/>
            </a:endParaRPr>
          </a:p>
        </p:txBody>
      </p:sp>
    </p:spTree>
    <p:extLst>
      <p:ext uri="{BB962C8B-B14F-4D97-AF65-F5344CB8AC3E}">
        <p14:creationId xmlns:p14="http://schemas.microsoft.com/office/powerpoint/2010/main" val="180797657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bwMode="auto">
          <a:xfrm>
            <a:off x="1" y="2"/>
            <a:ext cx="3038145" cy="464205"/>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defTabSz="931750">
              <a:defRPr sz="1300">
                <a:latin typeface="Calibri" panose="020F0502020204030204" pitchFamily="34" charset="0"/>
              </a:defRPr>
            </a:lvl1pPr>
          </a:lstStyle>
          <a:p>
            <a:pPr>
              <a:defRPr/>
            </a:pPr>
            <a:endParaRPr lang="en-US" dirty="0"/>
          </a:p>
        </p:txBody>
      </p:sp>
      <p:sp>
        <p:nvSpPr>
          <p:cNvPr id="117763" name="Rectangle 3"/>
          <p:cNvSpPr>
            <a:spLocks noGrp="1" noChangeArrowheads="1"/>
          </p:cNvSpPr>
          <p:nvPr>
            <p:ph type="dt" idx="1"/>
          </p:nvPr>
        </p:nvSpPr>
        <p:spPr bwMode="auto">
          <a:xfrm>
            <a:off x="3970734" y="2"/>
            <a:ext cx="3038145" cy="464205"/>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algn="r" defTabSz="931750">
              <a:defRPr sz="1300">
                <a:latin typeface="Calibri" panose="020F0502020204030204" pitchFamily="34" charset="0"/>
              </a:defRPr>
            </a:lvl1pPr>
          </a:lstStyle>
          <a:p>
            <a:pPr>
              <a:defRPr/>
            </a:pPr>
            <a:r>
              <a:rPr lang="en-US" dirty="0"/>
              <a:t>L 3.4  Uncertainty in Frequency Estimates</a:t>
            </a:r>
          </a:p>
        </p:txBody>
      </p:sp>
      <p:sp>
        <p:nvSpPr>
          <p:cNvPr id="71684" name="Rectangle 4"/>
          <p:cNvSpPr>
            <a:spLocks noGrp="1" noRot="1" noChangeAspect="1" noChangeArrowheads="1" noTextEdit="1"/>
          </p:cNvSpPr>
          <p:nvPr>
            <p:ph type="sldImg" idx="2"/>
          </p:nvPr>
        </p:nvSpPr>
        <p:spPr bwMode="auto">
          <a:xfrm>
            <a:off x="406400" y="698500"/>
            <a:ext cx="6197600" cy="3486150"/>
          </a:xfrm>
          <a:prstGeom prst="rect">
            <a:avLst/>
          </a:prstGeom>
          <a:noFill/>
          <a:ln w="9525">
            <a:solidFill>
              <a:srgbClr val="000000"/>
            </a:solidFill>
            <a:miter lim="800000"/>
            <a:headEnd/>
            <a:tailEnd/>
          </a:ln>
        </p:spPr>
      </p:sp>
      <p:sp>
        <p:nvSpPr>
          <p:cNvPr id="117765" name="Rectangle 5"/>
          <p:cNvSpPr>
            <a:spLocks noGrp="1" noChangeArrowheads="1"/>
          </p:cNvSpPr>
          <p:nvPr>
            <p:ph type="body" sz="quarter" idx="3"/>
          </p:nvPr>
        </p:nvSpPr>
        <p:spPr bwMode="auto">
          <a:xfrm>
            <a:off x="701346" y="4416100"/>
            <a:ext cx="5607711" cy="4182457"/>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7766" name="Rectangle 6"/>
          <p:cNvSpPr>
            <a:spLocks noGrp="1" noChangeArrowheads="1"/>
          </p:cNvSpPr>
          <p:nvPr>
            <p:ph type="ftr" sz="quarter" idx="4"/>
          </p:nvPr>
        </p:nvSpPr>
        <p:spPr bwMode="auto">
          <a:xfrm>
            <a:off x="1" y="8830660"/>
            <a:ext cx="3705496" cy="464205"/>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750">
              <a:defRPr sz="1300">
                <a:latin typeface="Calibri" panose="020F0502020204030204" pitchFamily="34" charset="0"/>
              </a:defRPr>
            </a:lvl1pPr>
          </a:lstStyle>
          <a:p>
            <a:pPr>
              <a:defRPr/>
            </a:pPr>
            <a:r>
              <a:rPr lang="en-US" dirty="0"/>
              <a:t>L 3.4  Uncertainty in Frequency Estimates    </a:t>
            </a:r>
            <a:r>
              <a:rPr lang="en-US" dirty="0" err="1"/>
              <a:t>B.Faber</a:t>
            </a:r>
            <a:endParaRPr lang="en-US" dirty="0"/>
          </a:p>
        </p:txBody>
      </p:sp>
      <p:sp>
        <p:nvSpPr>
          <p:cNvPr id="117767" name="Rectangle 7"/>
          <p:cNvSpPr>
            <a:spLocks noGrp="1" noChangeArrowheads="1"/>
          </p:cNvSpPr>
          <p:nvPr>
            <p:ph type="sldNum" sz="quarter" idx="5"/>
          </p:nvPr>
        </p:nvSpPr>
        <p:spPr bwMode="auto">
          <a:xfrm>
            <a:off x="3970734" y="8830660"/>
            <a:ext cx="3038145" cy="464205"/>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r" defTabSz="931750">
              <a:defRPr sz="1300">
                <a:latin typeface="Calibri" panose="020F0502020204030204" pitchFamily="34" charset="0"/>
              </a:defRPr>
            </a:lvl1pPr>
          </a:lstStyle>
          <a:p>
            <a:pPr>
              <a:defRPr/>
            </a:pPr>
            <a:fld id="{8EFADD01-AB30-465E-BA67-74A61C10ABBA}" type="slidenum">
              <a:rPr lang="en-US" smtClean="0"/>
              <a:pPr>
                <a:defRPr/>
              </a:pPr>
              <a:t>‹#›</a:t>
            </a:fld>
            <a:endParaRPr lang="en-US" dirty="0"/>
          </a:p>
        </p:txBody>
      </p:sp>
    </p:spTree>
    <p:extLst>
      <p:ext uri="{BB962C8B-B14F-4D97-AF65-F5344CB8AC3E}">
        <p14:creationId xmlns:p14="http://schemas.microsoft.com/office/powerpoint/2010/main" val="320903131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6981"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3963"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0944"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7924"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4907" algn="l" defTabSz="913963" rtl="0" eaLnBrk="1" latinLnBrk="0" hangingPunct="1">
      <a:defRPr sz="1200" kern="1200">
        <a:solidFill>
          <a:schemeClr val="tx1"/>
        </a:solidFill>
        <a:latin typeface="+mn-lt"/>
        <a:ea typeface="+mn-ea"/>
        <a:cs typeface="+mn-cs"/>
      </a:defRPr>
    </a:lvl6pPr>
    <a:lvl7pPr marL="2741887" algn="l" defTabSz="913963" rtl="0" eaLnBrk="1" latinLnBrk="0" hangingPunct="1">
      <a:defRPr sz="1200" kern="1200">
        <a:solidFill>
          <a:schemeClr val="tx1"/>
        </a:solidFill>
        <a:latin typeface="+mn-lt"/>
        <a:ea typeface="+mn-ea"/>
        <a:cs typeface="+mn-cs"/>
      </a:defRPr>
    </a:lvl7pPr>
    <a:lvl8pPr marL="3198868" algn="l" defTabSz="913963" rtl="0" eaLnBrk="1" latinLnBrk="0" hangingPunct="1">
      <a:defRPr sz="1200" kern="1200">
        <a:solidFill>
          <a:schemeClr val="tx1"/>
        </a:solidFill>
        <a:latin typeface="+mn-lt"/>
        <a:ea typeface="+mn-ea"/>
        <a:cs typeface="+mn-cs"/>
      </a:defRPr>
    </a:lvl8pPr>
    <a:lvl9pPr marL="3655851" algn="l" defTabSz="9139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a:t>
            </a:fld>
            <a:endParaRPr lang="en-US"/>
          </a:p>
        </p:txBody>
      </p:sp>
      <p:sp>
        <p:nvSpPr>
          <p:cNvPr id="5" name="Footer Placeholder 4">
            <a:extLst>
              <a:ext uri="{FF2B5EF4-FFF2-40B4-BE49-F238E27FC236}">
                <a16:creationId xmlns:a16="http://schemas.microsoft.com/office/drawing/2014/main" id="{B97F51E3-FF21-482B-8407-23DDC521E785}"/>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82909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C06517AD-AB48-4F30-973A-1138050147A6}" type="slidenum">
              <a:rPr lang="en-US" smtClean="0"/>
              <a:pPr/>
              <a:t>10</a:t>
            </a:fld>
            <a:endParaRPr lang="en-US"/>
          </a:p>
        </p:txBody>
      </p:sp>
      <p:sp>
        <p:nvSpPr>
          <p:cNvPr id="77827" name="Rectangle 2"/>
          <p:cNvSpPr>
            <a:spLocks noGrp="1" noRot="1" noChangeAspect="1" noChangeArrowheads="1" noTextEdit="1"/>
          </p:cNvSpPr>
          <p:nvPr>
            <p:ph type="sldImg"/>
          </p:nvPr>
        </p:nvSpPr>
        <p:spPr>
          <a:xfrm>
            <a:off x="406400" y="698500"/>
            <a:ext cx="6197600" cy="3486150"/>
          </a:xfrm>
          <a:ln/>
        </p:spPr>
      </p:sp>
      <p:sp>
        <p:nvSpPr>
          <p:cNvPr id="77828" name="Rectangle 3"/>
          <p:cNvSpPr>
            <a:spLocks noGrp="1" noChangeArrowheads="1"/>
          </p:cNvSpPr>
          <p:nvPr>
            <p:ph type="body" idx="1"/>
          </p:nvPr>
        </p:nvSpPr>
        <p:spPr>
          <a:noFill/>
          <a:ln/>
        </p:spPr>
        <p:txBody>
          <a:bodyPr/>
          <a:lstStyle/>
          <a:p>
            <a:pPr eaLnBrk="1" hangingPunct="1"/>
            <a:r>
              <a:rPr lang="en-US" dirty="0"/>
              <a:t>Just changed</a:t>
            </a:r>
            <a:r>
              <a:rPr lang="en-US" baseline="0" dirty="0"/>
              <a:t> the vertical axis on the lower plot from 0 to 500,000 down to 0 to 200,000 </a:t>
            </a:r>
            <a:r>
              <a:rPr lang="en-US" baseline="0" dirty="0" err="1"/>
              <a:t>cfs</a:t>
            </a:r>
            <a:r>
              <a:rPr lang="en-US" baseline="0" dirty="0"/>
              <a:t>.  This shows that on the scale of interest, the 1% estimate seems as variable. </a:t>
            </a:r>
            <a:endParaRPr lang="en-US" dirty="0"/>
          </a:p>
          <a:p>
            <a:pPr eaLnBrk="1" hangingPunct="1"/>
            <a:endParaRPr lang="en-US" dirty="0"/>
          </a:p>
        </p:txBody>
      </p:sp>
      <p:sp>
        <p:nvSpPr>
          <p:cNvPr id="2" name="Footer Placeholder 1">
            <a:extLst>
              <a:ext uri="{FF2B5EF4-FFF2-40B4-BE49-F238E27FC236}">
                <a16:creationId xmlns:a16="http://schemas.microsoft.com/office/drawing/2014/main" id="{20A3A3C6-CD98-4C1C-8883-C3E40217BD5B}"/>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017081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D2CB294-4B06-4DBE-99B0-AA25640BA7B3}" type="slidenum">
              <a:rPr lang="en-US" smtClean="0"/>
              <a:pPr/>
              <a:t>11</a:t>
            </a:fld>
            <a:endParaRPr lang="en-US"/>
          </a:p>
        </p:txBody>
      </p:sp>
      <p:sp>
        <p:nvSpPr>
          <p:cNvPr id="78851" name="Rectangle 2"/>
          <p:cNvSpPr>
            <a:spLocks noGrp="1" noRot="1" noChangeAspect="1" noChangeArrowheads="1" noTextEdit="1"/>
          </p:cNvSpPr>
          <p:nvPr>
            <p:ph type="sldImg"/>
          </p:nvPr>
        </p:nvSpPr>
        <p:spPr>
          <a:xfrm>
            <a:off x="406400" y="698500"/>
            <a:ext cx="6197600" cy="3486150"/>
          </a:xfrm>
          <a:ln/>
        </p:spPr>
      </p:sp>
      <p:sp>
        <p:nvSpPr>
          <p:cNvPr id="78852" name="Rectangle 3"/>
          <p:cNvSpPr>
            <a:spLocks noGrp="1" noChangeArrowheads="1"/>
          </p:cNvSpPr>
          <p:nvPr>
            <p:ph type="body" idx="1"/>
          </p:nvPr>
        </p:nvSpPr>
        <p:spPr>
          <a:noFill/>
          <a:ln/>
        </p:spPr>
        <p:txBody>
          <a:bodyPr/>
          <a:lstStyle/>
          <a:p>
            <a:pPr eaLnBrk="1" hangingPunct="1"/>
            <a:r>
              <a:rPr lang="en-US" dirty="0"/>
              <a:t>The order in which events occur has an effect on the how the parameter estimates develop and change over time, although for any individual estimate (for example, at year 150) the order of the years included is irrelevant.</a:t>
            </a:r>
          </a:p>
          <a:p>
            <a:pPr eaLnBrk="1" hangingPunct="1"/>
            <a:endParaRPr lang="en-US" dirty="0"/>
          </a:p>
          <a:p>
            <a:pPr eaLnBrk="1" hangingPunct="1"/>
            <a:r>
              <a:rPr lang="en-US" dirty="0"/>
              <a:t>These graphics show the same 1000 years of artificial data, randomly shuffled to create a new time series of the same events.  Note the difference in early estimates (within the first 100 years) in the first graph, in which no large events occur, and then third graph, when large events occur early.</a:t>
            </a:r>
          </a:p>
          <a:p>
            <a:pPr eaLnBrk="1" hangingPunct="1"/>
            <a:endParaRPr lang="en-US" dirty="0"/>
          </a:p>
        </p:txBody>
      </p:sp>
      <p:sp>
        <p:nvSpPr>
          <p:cNvPr id="2" name="Footer Placeholder 1">
            <a:extLst>
              <a:ext uri="{FF2B5EF4-FFF2-40B4-BE49-F238E27FC236}">
                <a16:creationId xmlns:a16="http://schemas.microsoft.com/office/drawing/2014/main" id="{C86029B4-190B-455E-8260-76464CFD84DA}"/>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29610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When fitting</a:t>
            </a:r>
            <a:r>
              <a:rPr lang="en-US" baseline="0" dirty="0"/>
              <a:t> a flood frequency curve to data, the picture we’re accustomed to seeing is the fitted curve and the confidence interval.  This lecture explored the uncertainty in this process, both what defines the confidence interval and what exists but does not inform the interval.</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12</a:t>
            </a:fld>
            <a:endParaRPr lang="en-US"/>
          </a:p>
        </p:txBody>
      </p:sp>
      <p:sp>
        <p:nvSpPr>
          <p:cNvPr id="5" name="Footer Placeholder 4">
            <a:extLst>
              <a:ext uri="{FF2B5EF4-FFF2-40B4-BE49-F238E27FC236}">
                <a16:creationId xmlns:a16="http://schemas.microsoft.com/office/drawing/2014/main" id="{D0835E5A-B34F-4E24-8EFE-26F8C803112B}"/>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256948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E8349D40-A838-486F-A091-07B6B628537A}" type="slidenum">
              <a:rPr lang="en-US" smtClean="0"/>
              <a:pPr/>
              <a:t>13</a:t>
            </a:fld>
            <a:endParaRPr lang="en-US"/>
          </a:p>
        </p:txBody>
      </p:sp>
      <p:sp>
        <p:nvSpPr>
          <p:cNvPr id="79875" name="Rectangle 2"/>
          <p:cNvSpPr>
            <a:spLocks noGrp="1" noRot="1" noChangeAspect="1" noChangeArrowheads="1" noTextEdit="1"/>
          </p:cNvSpPr>
          <p:nvPr>
            <p:ph type="sldImg"/>
          </p:nvPr>
        </p:nvSpPr>
        <p:spPr>
          <a:xfrm>
            <a:off x="406400" y="698500"/>
            <a:ext cx="6197600" cy="3486150"/>
          </a:xfrm>
          <a:ln/>
        </p:spPr>
      </p:sp>
      <p:sp>
        <p:nvSpPr>
          <p:cNvPr id="79876" name="Rectangle 3"/>
          <p:cNvSpPr>
            <a:spLocks noGrp="1" noChangeArrowheads="1"/>
          </p:cNvSpPr>
          <p:nvPr>
            <p:ph type="body" idx="1"/>
          </p:nvPr>
        </p:nvSpPr>
        <p:spPr>
          <a:noFill/>
          <a:ln/>
        </p:spPr>
        <p:txBody>
          <a:bodyPr/>
          <a:lstStyle/>
          <a:p>
            <a:pPr eaLnBrk="1" hangingPunct="1"/>
            <a:endParaRPr lang="en-US"/>
          </a:p>
        </p:txBody>
      </p:sp>
      <p:sp>
        <p:nvSpPr>
          <p:cNvPr id="2" name="Footer Placeholder 1">
            <a:extLst>
              <a:ext uri="{FF2B5EF4-FFF2-40B4-BE49-F238E27FC236}">
                <a16:creationId xmlns:a16="http://schemas.microsoft.com/office/drawing/2014/main" id="{CB3E4271-BB3E-44AF-90F2-888702F96633}"/>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719603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14</a:t>
            </a:fld>
            <a:endParaRPr lang="en-US"/>
          </a:p>
        </p:txBody>
      </p:sp>
      <p:sp>
        <p:nvSpPr>
          <p:cNvPr id="5" name="Footer Placeholder 4">
            <a:extLst>
              <a:ext uri="{FF2B5EF4-FFF2-40B4-BE49-F238E27FC236}">
                <a16:creationId xmlns:a16="http://schemas.microsoft.com/office/drawing/2014/main" id="{EB9D4213-6A3E-4EA2-9DF3-596EFAB6C0A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899502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15</a:t>
            </a:fld>
            <a:endParaRPr lang="en-US"/>
          </a:p>
        </p:txBody>
      </p:sp>
      <p:sp>
        <p:nvSpPr>
          <p:cNvPr id="5" name="Footer Placeholder 4">
            <a:extLst>
              <a:ext uri="{FF2B5EF4-FFF2-40B4-BE49-F238E27FC236}">
                <a16:creationId xmlns:a16="http://schemas.microsoft.com/office/drawing/2014/main" id="{203F716A-5F18-4263-96FF-1430677E713D}"/>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936973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The distribution we</a:t>
            </a:r>
            <a:r>
              <a:rPr lang="en-US" baseline="0" dirty="0"/>
              <a:t> choose to model our data has an impact on the resulting estimates of extreme probabilities, and we do not know the actual parent population  distribution, if one of the common analytical choices is even a reasonable fit.  </a:t>
            </a:r>
          </a:p>
          <a:p>
            <a:endParaRPr lang="en-US" baseline="0" dirty="0"/>
          </a:p>
          <a:p>
            <a:r>
              <a:rPr lang="en-US" baseline="0" dirty="0"/>
              <a:t>There are also various methods of estimating the parameters of the chosen distribution, such as Method of Moments with product moments, Method of Moments with L-moments, Method of Maximum Likelihood, </a:t>
            </a:r>
            <a:r>
              <a:rPr lang="en-US" baseline="0" dirty="0" err="1"/>
              <a:t>etc</a:t>
            </a:r>
            <a:r>
              <a:rPr lang="en-US" baseline="0" dirty="0"/>
              <a:t> that will sometimes provide different estimates.  Which is the best choice?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16</a:t>
            </a:fld>
            <a:endParaRPr lang="en-US"/>
          </a:p>
        </p:txBody>
      </p:sp>
      <p:sp>
        <p:nvSpPr>
          <p:cNvPr id="5" name="Footer Placeholder 4">
            <a:extLst>
              <a:ext uri="{FF2B5EF4-FFF2-40B4-BE49-F238E27FC236}">
                <a16:creationId xmlns:a16="http://schemas.microsoft.com/office/drawing/2014/main" id="{84C07013-C8A3-44F1-BCBE-19AE316B4794}"/>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228211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This is a data set of annual maximum flow</a:t>
            </a:r>
            <a:r>
              <a:rPr lang="en-US" baseline="0" dirty="0"/>
              <a:t> shown with linear and with log axis, and histogram of both flow and log flow.</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17</a:t>
            </a:fld>
            <a:endParaRPr lang="en-US"/>
          </a:p>
        </p:txBody>
      </p:sp>
      <p:sp>
        <p:nvSpPr>
          <p:cNvPr id="5" name="Footer Placeholder 4">
            <a:extLst>
              <a:ext uri="{FF2B5EF4-FFF2-40B4-BE49-F238E27FC236}">
                <a16:creationId xmlns:a16="http://schemas.microsoft.com/office/drawing/2014/main" id="{83BD06EF-68AD-4E72-8593-5AAC6DB1AE78}"/>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013904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defTabSz="881390">
              <a:defRPr/>
            </a:pPr>
            <a:r>
              <a:rPr lang="en-US" dirty="0"/>
              <a:t>This is a data set of annual maximum flow</a:t>
            </a:r>
            <a:r>
              <a:rPr lang="en-US" baseline="0" dirty="0"/>
              <a:t> shown with linear and with log axis, and histogram of both flow and log flow.</a:t>
            </a:r>
            <a:endParaRPr lang="en-US" dirty="0"/>
          </a:p>
          <a:p>
            <a:endParaRPr lang="en-US" dirty="0"/>
          </a:p>
          <a:p>
            <a:r>
              <a:rPr lang="en-US" dirty="0"/>
              <a:t>This figure contains several</a:t>
            </a:r>
            <a:r>
              <a:rPr lang="en-US" baseline="0" dirty="0"/>
              <a:t> different distributions fit to this data set.  Some, such as Normal and Gumbel, are clearly unreasonable because they suggest negative values.  The others are reasonable in the middle of the curve, but can differ quite a lot at the extreme tails.  We are often most interested in the extreme upper tail of maximum data, so these differences are notable.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18</a:t>
            </a:fld>
            <a:endParaRPr lang="en-US"/>
          </a:p>
        </p:txBody>
      </p:sp>
      <p:sp>
        <p:nvSpPr>
          <p:cNvPr id="5" name="Footer Placeholder 4">
            <a:extLst>
              <a:ext uri="{FF2B5EF4-FFF2-40B4-BE49-F238E27FC236}">
                <a16:creationId xmlns:a16="http://schemas.microsoft.com/office/drawing/2014/main" id="{5BE0F613-5947-446B-944F-CBD1D0336EF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662188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We</a:t>
            </a:r>
            <a:r>
              <a:rPr lang="en-US" baseline="0" dirty="0"/>
              <a:t> also have significant error in our estimates due to the lack of adequate data from which to estimate probability distributions.  Since our sample size increases with observations made over time, this error is referred to as time sampling error -- the error from a short record.  Even what seems to be a long record is still much shorter than we would prefer.</a:t>
            </a:r>
          </a:p>
          <a:p>
            <a:endParaRPr lang="en-US" baseline="0" dirty="0"/>
          </a:p>
          <a:p>
            <a:r>
              <a:rPr lang="en-US" baseline="0" dirty="0"/>
              <a:t>This lecture is primarily concerned with time sampling error.</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19</a:t>
            </a:fld>
            <a:endParaRPr lang="en-US"/>
          </a:p>
        </p:txBody>
      </p:sp>
      <p:sp>
        <p:nvSpPr>
          <p:cNvPr id="5" name="Footer Placeholder 4">
            <a:extLst>
              <a:ext uri="{FF2B5EF4-FFF2-40B4-BE49-F238E27FC236}">
                <a16:creationId xmlns:a16="http://schemas.microsoft.com/office/drawing/2014/main" id="{8E63F09A-0551-4E6B-8ED8-0508F64D43A4}"/>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916173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When fitting</a:t>
            </a:r>
            <a:r>
              <a:rPr lang="en-US" baseline="0" dirty="0"/>
              <a:t> a flood frequency curve to data, the picture we’re accustomed to seeing is the fitted curve and the confidence interval.  This lecture explored the uncertainty in this process, both what defines the confidence interval and what exists but does not inform the interval.</a:t>
            </a:r>
          </a:p>
          <a:p>
            <a:r>
              <a:rPr lang="en-US" baseline="0" dirty="0"/>
              <a:t>56 years</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a:t>
            </a:fld>
            <a:endParaRPr lang="en-US"/>
          </a:p>
        </p:txBody>
      </p:sp>
      <p:sp>
        <p:nvSpPr>
          <p:cNvPr id="5" name="Footer Placeholder 4">
            <a:extLst>
              <a:ext uri="{FF2B5EF4-FFF2-40B4-BE49-F238E27FC236}">
                <a16:creationId xmlns:a16="http://schemas.microsoft.com/office/drawing/2014/main" id="{55BCB2ED-F7A4-4AAC-A13A-4413E4E6534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330725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20</a:t>
            </a:fld>
            <a:endParaRPr lang="en-US"/>
          </a:p>
        </p:txBody>
      </p:sp>
      <p:sp>
        <p:nvSpPr>
          <p:cNvPr id="5" name="Footer Placeholder 4">
            <a:extLst>
              <a:ext uri="{FF2B5EF4-FFF2-40B4-BE49-F238E27FC236}">
                <a16:creationId xmlns:a16="http://schemas.microsoft.com/office/drawing/2014/main" id="{64B5B9A5-2C17-436E-8DDC-6802B3C1E0C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5226367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39CF6C8E-C4F1-4B42-84B6-705350DEB30A}" type="slidenum">
              <a:rPr lang="en-US" smtClean="0"/>
              <a:pPr/>
              <a:t>21</a:t>
            </a:fld>
            <a:endParaRPr lang="en-US"/>
          </a:p>
        </p:txBody>
      </p:sp>
      <p:sp>
        <p:nvSpPr>
          <p:cNvPr id="80899" name="Rectangle 2"/>
          <p:cNvSpPr>
            <a:spLocks noGrp="1" noRot="1" noChangeAspect="1" noChangeArrowheads="1" noTextEdit="1"/>
          </p:cNvSpPr>
          <p:nvPr>
            <p:ph type="sldImg"/>
          </p:nvPr>
        </p:nvSpPr>
        <p:spPr>
          <a:xfrm>
            <a:off x="406400" y="698500"/>
            <a:ext cx="6197600" cy="3486150"/>
          </a:xfrm>
          <a:ln/>
        </p:spPr>
      </p:sp>
      <p:sp>
        <p:nvSpPr>
          <p:cNvPr id="80900" name="Rectangle 3"/>
          <p:cNvSpPr>
            <a:spLocks noGrp="1" noChangeArrowheads="1"/>
          </p:cNvSpPr>
          <p:nvPr>
            <p:ph type="body" idx="1"/>
          </p:nvPr>
        </p:nvSpPr>
        <p:spPr>
          <a:noFill/>
          <a:ln/>
        </p:spPr>
        <p:txBody>
          <a:bodyPr/>
          <a:lstStyle/>
          <a:p>
            <a:pPr eaLnBrk="1" hangingPunct="1"/>
            <a:r>
              <a:rPr lang="en-US" dirty="0"/>
              <a:t>A sampling distribution give us a description of the uncertainty in the estimate of a distribution parameter or quantile. </a:t>
            </a:r>
          </a:p>
          <a:p>
            <a:pPr eaLnBrk="1" hangingPunct="1"/>
            <a:endParaRPr lang="en-US" dirty="0"/>
          </a:p>
          <a:p>
            <a:pPr eaLnBrk="1" hangingPunct="1"/>
            <a:r>
              <a:rPr lang="en-US" dirty="0"/>
              <a:t>The sampling distribution just describes how wrong we might be when estimating a parameter from a limited sample.  We’re going to study it with Monte Carlo simulation – this time generated samples of a particular size, again and again, and seeing how well they estimate the parameter.  That will help us learn about the error in estimating the parameter.</a:t>
            </a:r>
          </a:p>
          <a:p>
            <a:pPr eaLnBrk="1" hangingPunct="1"/>
            <a:endParaRPr lang="en-US" dirty="0"/>
          </a:p>
        </p:txBody>
      </p:sp>
      <p:sp>
        <p:nvSpPr>
          <p:cNvPr id="2" name="Footer Placeholder 1">
            <a:extLst>
              <a:ext uri="{FF2B5EF4-FFF2-40B4-BE49-F238E27FC236}">
                <a16:creationId xmlns:a16="http://schemas.microsoft.com/office/drawing/2014/main" id="{9F6F1931-4045-47B9-96E0-380783BDF171}"/>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7969787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22</a:t>
            </a:fld>
            <a:endParaRPr lang="en-US"/>
          </a:p>
        </p:txBody>
      </p:sp>
      <p:sp>
        <p:nvSpPr>
          <p:cNvPr id="5" name="Footer Placeholder 4">
            <a:extLst>
              <a:ext uri="{FF2B5EF4-FFF2-40B4-BE49-F238E27FC236}">
                <a16:creationId xmlns:a16="http://schemas.microsoft.com/office/drawing/2014/main" id="{B83C0744-8C67-47D6-8FB8-F7657F9599C1}"/>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283872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23</a:t>
            </a:fld>
            <a:endParaRPr lang="en-US"/>
          </a:p>
        </p:txBody>
      </p:sp>
      <p:sp>
        <p:nvSpPr>
          <p:cNvPr id="5" name="Footer Placeholder 4">
            <a:extLst>
              <a:ext uri="{FF2B5EF4-FFF2-40B4-BE49-F238E27FC236}">
                <a16:creationId xmlns:a16="http://schemas.microsoft.com/office/drawing/2014/main" id="{69B092A5-963F-4C69-96B2-99DE14A8BC5E}"/>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411106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Both of these estimators are consistent,</a:t>
            </a:r>
            <a:r>
              <a:rPr lang="en-US" baseline="0" dirty="0"/>
              <a:t> in that they improve with sample size N, in spite of the fact that the N-9 in the denominator of  the second estimator makes it biased, always overestimating the mean.  While the bias is there, the -9 becomes less relevant as N gets large.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24</a:t>
            </a:fld>
            <a:endParaRPr lang="en-US"/>
          </a:p>
        </p:txBody>
      </p:sp>
      <p:sp>
        <p:nvSpPr>
          <p:cNvPr id="5" name="Footer Placeholder 4">
            <a:extLst>
              <a:ext uri="{FF2B5EF4-FFF2-40B4-BE49-F238E27FC236}">
                <a16:creationId xmlns:a16="http://schemas.microsoft.com/office/drawing/2014/main" id="{3688A3FC-124B-4495-AB29-EFA86CE432F3}"/>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272467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We’re going to construct the sampling distribution – this is the Monte Carlo simulation.  We’re going to generate random samples, compute and estimate of the mean, and see how wrong they are.</a:t>
            </a:r>
          </a:p>
          <a:p>
            <a:endParaRPr lang="en-US" dirty="0"/>
          </a:p>
          <a:p>
            <a:r>
              <a:rPr lang="en-US" dirty="0"/>
              <a:t>The idea of the sampling</a:t>
            </a:r>
            <a:r>
              <a:rPr lang="en-US" baseline="0" dirty="0"/>
              <a:t> distribution will be developed by looking at an estimate of the mean from 10 sample members.  We can do a statistical experiment with a know distribution to examine the formation and properties of the sampling distribution of this estimator.</a:t>
            </a:r>
          </a:p>
          <a:p>
            <a:endParaRPr lang="en-US" baseline="0" dirty="0"/>
          </a:p>
          <a:p>
            <a:r>
              <a:rPr lang="en-US" baseline="0" dirty="0"/>
              <a:t>The experiment will start with a known distribution, and create random samples of 10 members each.</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25</a:t>
            </a:fld>
            <a:endParaRPr lang="en-US"/>
          </a:p>
        </p:txBody>
      </p:sp>
      <p:sp>
        <p:nvSpPr>
          <p:cNvPr id="5" name="Footer Placeholder 4">
            <a:extLst>
              <a:ext uri="{FF2B5EF4-FFF2-40B4-BE49-F238E27FC236}">
                <a16:creationId xmlns:a16="http://schemas.microsoft.com/office/drawing/2014/main" id="{5F132F6C-0949-41F6-806D-B078E5FA4978}"/>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9935276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defTabSz="881390">
              <a:defRPr/>
            </a:pPr>
            <a:r>
              <a:rPr lang="en-US" baseline="0" dirty="0"/>
              <a:t>The experiment will start with a known distribution, and create random samples of 10 members each, and estimates the mean (using the sample average) of each sample.  Done 100 times, this produces 100 estimates of the mean, each from a sample of size 10.  This pink histogram is made up of the 100 estimates of the mean.  It will be centered at the population values, because the estimator is unbiased.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26</a:t>
            </a:fld>
            <a:endParaRPr lang="en-US"/>
          </a:p>
        </p:txBody>
      </p:sp>
      <p:sp>
        <p:nvSpPr>
          <p:cNvPr id="5" name="Footer Placeholder 4">
            <a:extLst>
              <a:ext uri="{FF2B5EF4-FFF2-40B4-BE49-F238E27FC236}">
                <a16:creationId xmlns:a16="http://schemas.microsoft.com/office/drawing/2014/main" id="{0C548DA9-F891-45A3-B12E-9CB82C3BFFB8}"/>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3193676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5768259-DEA1-4D8A-93BB-81DD6B75723A}" type="slidenum">
              <a:rPr lang="en-US" smtClean="0"/>
              <a:pPr>
                <a:defRPr/>
              </a:pPr>
              <a:t>27</a:t>
            </a:fld>
            <a:endParaRPr lang="en-US"/>
          </a:p>
        </p:txBody>
      </p:sp>
      <p:sp>
        <p:nvSpPr>
          <p:cNvPr id="5" name="Footer Placeholder 4">
            <a:extLst>
              <a:ext uri="{FF2B5EF4-FFF2-40B4-BE49-F238E27FC236}">
                <a16:creationId xmlns:a16="http://schemas.microsoft.com/office/drawing/2014/main" id="{37498B93-D4BD-418E-8B10-450E0188599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462193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Because the Central Limit</a:t>
            </a:r>
            <a:r>
              <a:rPr lang="en-US" baseline="0" dirty="0"/>
              <a:t> Theorem tells us that our sample of sample means is asymptotically Normal, we switch the histogram to a Normal distribution.  It is centered on the known mean of the original distribution.  Its variance is equal to sigma-squared/N.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28</a:t>
            </a:fld>
            <a:endParaRPr lang="en-US"/>
          </a:p>
        </p:txBody>
      </p:sp>
      <p:sp>
        <p:nvSpPr>
          <p:cNvPr id="5" name="Footer Placeholder 4">
            <a:extLst>
              <a:ext uri="{FF2B5EF4-FFF2-40B4-BE49-F238E27FC236}">
                <a16:creationId xmlns:a16="http://schemas.microsoft.com/office/drawing/2014/main" id="{BB4D28B0-D016-4EC4-9A02-695609A91B85}"/>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000586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The</a:t>
            </a:r>
            <a:r>
              <a:rPr lang="en-US" baseline="0" dirty="0"/>
              <a:t> PDF of the parent population.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29</a:t>
            </a:fld>
            <a:endParaRPr lang="en-US"/>
          </a:p>
        </p:txBody>
      </p:sp>
      <p:sp>
        <p:nvSpPr>
          <p:cNvPr id="5" name="Footer Placeholder 4">
            <a:extLst>
              <a:ext uri="{FF2B5EF4-FFF2-40B4-BE49-F238E27FC236}">
                <a16:creationId xmlns:a16="http://schemas.microsoft.com/office/drawing/2014/main" id="{8046A5FE-ED54-416E-A87B-B1D45DF09E41}"/>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795713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pPr defTabSz="895296"/>
            <a:fld id="{FF495C18-6011-4CC3-B9A4-790FAC702C73}" type="slidenum">
              <a:rPr lang="en-US" smtClean="0"/>
              <a:pPr defTabSz="895296"/>
              <a:t>3</a:t>
            </a:fld>
            <a:endParaRPr lang="en-US"/>
          </a:p>
        </p:txBody>
      </p:sp>
      <p:sp>
        <p:nvSpPr>
          <p:cNvPr id="72707" name="Rectangle 2"/>
          <p:cNvSpPr>
            <a:spLocks noGrp="1" noRot="1" noChangeAspect="1" noChangeArrowheads="1" noTextEdit="1"/>
          </p:cNvSpPr>
          <p:nvPr>
            <p:ph type="sldImg"/>
          </p:nvPr>
        </p:nvSpPr>
        <p:spPr>
          <a:xfrm>
            <a:off x="406400" y="698500"/>
            <a:ext cx="6197600" cy="3486150"/>
          </a:xfrm>
          <a:ln/>
        </p:spPr>
      </p:sp>
      <p:sp>
        <p:nvSpPr>
          <p:cNvPr id="72708" name="Rectangle 3"/>
          <p:cNvSpPr>
            <a:spLocks noGrp="1" noChangeArrowheads="1"/>
          </p:cNvSpPr>
          <p:nvPr>
            <p:ph type="body" idx="1"/>
          </p:nvPr>
        </p:nvSpPr>
        <p:spPr>
          <a:noFill/>
          <a:ln/>
        </p:spPr>
        <p:txBody>
          <a:bodyPr/>
          <a:lstStyle/>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dirty="0"/>
          </a:p>
          <a:p>
            <a:pPr eaLnBrk="1" hangingPunct="1"/>
            <a:r>
              <a:rPr lang="en-US" dirty="0"/>
              <a:t>This example samples 1000 “years” of peak annual flows from an LP3 distribution with mean=4, standard dev=0.5, and skew=0.4   Note the occurrence of spans of time that are not representative of the full data set (225 to 425 has mostly very low events, and 650 to 700 has very high events.)</a:t>
            </a:r>
          </a:p>
          <a:p>
            <a:pPr eaLnBrk="1" hangingPunct="1"/>
            <a:endParaRPr lang="en-US" dirty="0"/>
          </a:p>
          <a:p>
            <a:pPr eaLnBrk="1" hangingPunct="1"/>
            <a:endParaRPr lang="en-US" dirty="0"/>
          </a:p>
        </p:txBody>
      </p:sp>
      <p:sp>
        <p:nvSpPr>
          <p:cNvPr id="2" name="Footer Placeholder 1">
            <a:extLst>
              <a:ext uri="{FF2B5EF4-FFF2-40B4-BE49-F238E27FC236}">
                <a16:creationId xmlns:a16="http://schemas.microsoft.com/office/drawing/2014/main" id="{A2F7361D-B229-418C-AF22-92DCC29DBF1D}"/>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62334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pPr eaLnBrk="1" hangingPunct="1"/>
            <a:r>
              <a:rPr lang="en-US"/>
              <a:t>The population distribution is shown as the darker PDF.  The sampling distribution of the estimate of the mean, X-bar, with sample size N=10 is shown as the lighter PDF (similar to the histogram on the last slide).  If sigma is the standard deviation of the population distribution, then sigma divided by the square root of N is the standard deviation of the sampling distribution of X-bar.</a:t>
            </a:r>
          </a:p>
          <a:p>
            <a:pPr eaLnBrk="1" hangingPunct="1"/>
            <a:endParaRPr lang="en-US"/>
          </a:p>
          <a:p>
            <a:pPr eaLnBrk="1" hangingPunct="1"/>
            <a:r>
              <a:rPr lang="en-US"/>
              <a:t>The lightest PDF is the sampling distribution of the mean with sample size N=50.  Note the uncertainty in the estimate is much smaller with a larger sample size.  The standard deviation of the population distribution, sigma, is now divided by the square root of 50, rather than the square root of 10.  A smaller standard deviation of the sampling distribution means that the error in the estimate is smaller, and therefore the estimate is better.</a:t>
            </a:r>
          </a:p>
          <a:p>
            <a:pPr eaLnBrk="1" hangingPunct="1"/>
            <a:endParaRPr lang="en-US"/>
          </a:p>
        </p:txBody>
      </p:sp>
      <p:sp>
        <p:nvSpPr>
          <p:cNvPr id="81924" name="Slide Number Placeholder 3"/>
          <p:cNvSpPr>
            <a:spLocks noGrp="1"/>
          </p:cNvSpPr>
          <p:nvPr>
            <p:ph type="sldNum" sz="quarter" idx="5"/>
          </p:nvPr>
        </p:nvSpPr>
        <p:spPr>
          <a:noFill/>
        </p:spPr>
        <p:txBody>
          <a:bodyPr/>
          <a:lstStyle/>
          <a:p>
            <a:fld id="{9C111D5C-CC95-4010-BAAF-B5B030E74A1A}" type="slidenum">
              <a:rPr lang="en-US" smtClean="0"/>
              <a:pPr/>
              <a:t>30</a:t>
            </a:fld>
            <a:endParaRPr lang="en-US"/>
          </a:p>
        </p:txBody>
      </p:sp>
      <p:sp>
        <p:nvSpPr>
          <p:cNvPr id="2" name="Footer Placeholder 1">
            <a:extLst>
              <a:ext uri="{FF2B5EF4-FFF2-40B4-BE49-F238E27FC236}">
                <a16:creationId xmlns:a16="http://schemas.microsoft.com/office/drawing/2014/main" id="{75AB7441-EC51-4DD5-BF8A-7850C61FCA95}"/>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8410881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31</a:t>
            </a:fld>
            <a:endParaRPr lang="en-US"/>
          </a:p>
        </p:txBody>
      </p:sp>
      <p:sp>
        <p:nvSpPr>
          <p:cNvPr id="5" name="Footer Placeholder 4">
            <a:extLst>
              <a:ext uri="{FF2B5EF4-FFF2-40B4-BE49-F238E27FC236}">
                <a16:creationId xmlns:a16="http://schemas.microsoft.com/office/drawing/2014/main" id="{BE6602CF-5E36-4124-B688-E791021DB81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543174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This is the same</a:t>
            </a:r>
            <a:r>
              <a:rPr lang="en-US" baseline="0" dirty="0"/>
              <a:t> as the previous development of the sampling distribution of the mean, except the starting distribution is not Normal.</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32</a:t>
            </a:fld>
            <a:endParaRPr lang="en-US"/>
          </a:p>
        </p:txBody>
      </p:sp>
      <p:sp>
        <p:nvSpPr>
          <p:cNvPr id="5" name="Footer Placeholder 4">
            <a:extLst>
              <a:ext uri="{FF2B5EF4-FFF2-40B4-BE49-F238E27FC236}">
                <a16:creationId xmlns:a16="http://schemas.microsoft.com/office/drawing/2014/main" id="{BD0ABABA-36A0-4E51-8682-5FC0D56F146B}"/>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85137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When the sample</a:t>
            </a:r>
            <a:r>
              <a:rPr lang="en-US" baseline="0" dirty="0"/>
              <a:t> size is small enough, such as 10 members, the sampling distribution is not quite Normal.  Sample size must be larger than about 30 to see that the sampling distribution of the mean will be Normal, even when the original distribution is not.</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33</a:t>
            </a:fld>
            <a:endParaRPr lang="en-US"/>
          </a:p>
        </p:txBody>
      </p:sp>
      <p:sp>
        <p:nvSpPr>
          <p:cNvPr id="5" name="Footer Placeholder 4">
            <a:extLst>
              <a:ext uri="{FF2B5EF4-FFF2-40B4-BE49-F238E27FC236}">
                <a16:creationId xmlns:a16="http://schemas.microsoft.com/office/drawing/2014/main" id="{12C8F76D-302D-4265-8947-0A233441C01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5166208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For small N of 10, the sampling distribution</a:t>
            </a:r>
            <a:r>
              <a:rPr lang="en-US" baseline="0" dirty="0"/>
              <a:t> of the mean is not quite a Normal distribution with the underlying PDF is not Normal.  But for N as large as 50,  the sampling distribution of the mean has reached a Normal distribution, and would regardless of the population distribution.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34</a:t>
            </a:fld>
            <a:endParaRPr lang="en-US"/>
          </a:p>
        </p:txBody>
      </p:sp>
      <p:sp>
        <p:nvSpPr>
          <p:cNvPr id="5" name="Footer Placeholder 4">
            <a:extLst>
              <a:ext uri="{FF2B5EF4-FFF2-40B4-BE49-F238E27FC236}">
                <a16:creationId xmlns:a16="http://schemas.microsoft.com/office/drawing/2014/main" id="{21C336A9-379D-45E4-886E-4169FADF3EA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1493900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35</a:t>
            </a:fld>
            <a:endParaRPr lang="en-US"/>
          </a:p>
        </p:txBody>
      </p:sp>
      <p:sp>
        <p:nvSpPr>
          <p:cNvPr id="5" name="Footer Placeholder 4">
            <a:extLst>
              <a:ext uri="{FF2B5EF4-FFF2-40B4-BE49-F238E27FC236}">
                <a16:creationId xmlns:a16="http://schemas.microsoft.com/office/drawing/2014/main" id="{29F3B6BF-7E4F-49AF-96D1-82ED57CE8BC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577473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83E9BE4B-A7B8-4C42-9004-DCD62678EF39}" type="slidenum">
              <a:rPr lang="en-US" smtClean="0"/>
              <a:pPr/>
              <a:t>36</a:t>
            </a:fld>
            <a:endParaRPr lang="en-US"/>
          </a:p>
        </p:txBody>
      </p:sp>
      <p:sp>
        <p:nvSpPr>
          <p:cNvPr id="82947" name="Rectangle 2"/>
          <p:cNvSpPr>
            <a:spLocks noGrp="1" noRot="1" noChangeAspect="1" noChangeArrowheads="1" noTextEdit="1"/>
          </p:cNvSpPr>
          <p:nvPr>
            <p:ph type="sldImg"/>
          </p:nvPr>
        </p:nvSpPr>
        <p:spPr>
          <a:xfrm>
            <a:off x="406400" y="698500"/>
            <a:ext cx="6197600" cy="3486150"/>
          </a:xfrm>
          <a:ln/>
        </p:spPr>
      </p:sp>
      <p:sp>
        <p:nvSpPr>
          <p:cNvPr id="82948" name="Rectangle 3"/>
          <p:cNvSpPr>
            <a:spLocks noGrp="1" noChangeArrowheads="1"/>
          </p:cNvSpPr>
          <p:nvPr>
            <p:ph type="body" idx="1"/>
          </p:nvPr>
        </p:nvSpPr>
        <p:spPr>
          <a:noFill/>
          <a:ln/>
        </p:spPr>
        <p:txBody>
          <a:bodyPr/>
          <a:lstStyle/>
          <a:p>
            <a:pPr eaLnBrk="1" hangingPunct="1"/>
            <a:r>
              <a:rPr lang="en-US" dirty="0"/>
              <a:t>The spread</a:t>
            </a:r>
            <a:r>
              <a:rPr lang="en-US" baseline="0" dirty="0"/>
              <a:t> of the </a:t>
            </a:r>
            <a:r>
              <a:rPr lang="en-US" dirty="0"/>
              <a:t>sampling distribution of the estimate of standard deviation, </a:t>
            </a:r>
            <a:r>
              <a:rPr lang="en-US" dirty="0" err="1"/>
              <a:t>Sx</a:t>
            </a:r>
            <a:r>
              <a:rPr lang="en-US" dirty="0"/>
              <a:t>, is very similar to that of X-bar, except divided by the square root of 2N rather than N.</a:t>
            </a:r>
          </a:p>
          <a:p>
            <a:pPr eaLnBrk="1" hangingPunct="1"/>
            <a:r>
              <a:rPr lang="en-US" dirty="0"/>
              <a:t>While the sampling distribution of X-bar is Normal, the sampling distribution of </a:t>
            </a:r>
            <a:r>
              <a:rPr lang="en-US" dirty="0" err="1"/>
              <a:t>Sx</a:t>
            </a:r>
            <a:r>
              <a:rPr lang="en-US" dirty="0"/>
              <a:t> is chi-square.</a:t>
            </a:r>
          </a:p>
          <a:p>
            <a:pPr eaLnBrk="1" hangingPunct="1"/>
            <a:endParaRPr lang="en-US" dirty="0"/>
          </a:p>
        </p:txBody>
      </p:sp>
      <p:sp>
        <p:nvSpPr>
          <p:cNvPr id="2" name="Footer Placeholder 1">
            <a:extLst>
              <a:ext uri="{FF2B5EF4-FFF2-40B4-BE49-F238E27FC236}">
                <a16:creationId xmlns:a16="http://schemas.microsoft.com/office/drawing/2014/main" id="{7DA1AF8E-9DBF-4210-BDC6-D9B57F9E337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2768357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6BE69E24-A2D8-4B54-8588-85F13661A7A6}" type="slidenum">
              <a:rPr lang="en-US" smtClean="0"/>
              <a:pPr/>
              <a:t>37</a:t>
            </a:fld>
            <a:endParaRPr lang="en-US"/>
          </a:p>
        </p:txBody>
      </p:sp>
      <p:sp>
        <p:nvSpPr>
          <p:cNvPr id="83971" name="Rectangle 2"/>
          <p:cNvSpPr>
            <a:spLocks noGrp="1" noRot="1" noChangeAspect="1" noChangeArrowheads="1" noTextEdit="1"/>
          </p:cNvSpPr>
          <p:nvPr>
            <p:ph type="sldImg"/>
          </p:nvPr>
        </p:nvSpPr>
        <p:spPr>
          <a:xfrm>
            <a:off x="406400" y="698500"/>
            <a:ext cx="6197600" cy="3486150"/>
          </a:xfrm>
          <a:ln/>
        </p:spPr>
      </p:sp>
      <p:sp>
        <p:nvSpPr>
          <p:cNvPr id="83972" name="Rectangle 3"/>
          <p:cNvSpPr>
            <a:spLocks noGrp="1" noChangeArrowheads="1"/>
          </p:cNvSpPr>
          <p:nvPr>
            <p:ph type="body" idx="1"/>
          </p:nvPr>
        </p:nvSpPr>
        <p:spPr>
          <a:noFill/>
          <a:ln/>
        </p:spPr>
        <p:txBody>
          <a:bodyPr/>
          <a:lstStyle/>
          <a:p>
            <a:pPr eaLnBrk="1" hangingPunct="1"/>
            <a:r>
              <a:rPr lang="en-US"/>
              <a:t>Note that the sampling distribution of the skew estimate, G, is also proportional to one over the square root of N.</a:t>
            </a:r>
          </a:p>
          <a:p>
            <a:pPr eaLnBrk="1" hangingPunct="1"/>
            <a:endParaRPr lang="en-US"/>
          </a:p>
        </p:txBody>
      </p:sp>
      <p:sp>
        <p:nvSpPr>
          <p:cNvPr id="2" name="Footer Placeholder 1">
            <a:extLst>
              <a:ext uri="{FF2B5EF4-FFF2-40B4-BE49-F238E27FC236}">
                <a16:creationId xmlns:a16="http://schemas.microsoft.com/office/drawing/2014/main" id="{CC871092-C64B-456F-A6AC-4E48ED31A89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0180269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4DCB336C-C5B1-4E0A-81B5-8CBF41FB976F}" type="slidenum">
              <a:rPr lang="en-US" smtClean="0"/>
              <a:pPr/>
              <a:t>38</a:t>
            </a:fld>
            <a:endParaRPr lang="en-US"/>
          </a:p>
        </p:txBody>
      </p:sp>
      <p:sp>
        <p:nvSpPr>
          <p:cNvPr id="84995" name="Rectangle 2"/>
          <p:cNvSpPr>
            <a:spLocks noGrp="1" noRot="1" noChangeAspect="1" noChangeArrowheads="1" noTextEdit="1"/>
          </p:cNvSpPr>
          <p:nvPr>
            <p:ph type="sldImg"/>
          </p:nvPr>
        </p:nvSpPr>
        <p:spPr>
          <a:xfrm>
            <a:off x="406400" y="698500"/>
            <a:ext cx="6197600" cy="3486150"/>
          </a:xfrm>
          <a:ln/>
        </p:spPr>
      </p:sp>
      <p:sp>
        <p:nvSpPr>
          <p:cNvPr id="84996" name="Rectangle 3"/>
          <p:cNvSpPr>
            <a:spLocks noGrp="1" noChangeArrowheads="1"/>
          </p:cNvSpPr>
          <p:nvPr>
            <p:ph type="body" idx="1"/>
          </p:nvPr>
        </p:nvSpPr>
        <p:spPr>
          <a:noFill/>
          <a:ln/>
        </p:spPr>
        <p:txBody>
          <a:bodyPr/>
          <a:lstStyle/>
          <a:p>
            <a:pPr eaLnBrk="1" hangingPunct="1"/>
            <a:r>
              <a:rPr lang="en-US" dirty="0"/>
              <a:t>For relative frequency, the sampling</a:t>
            </a:r>
            <a:r>
              <a:rPr lang="en-US" baseline="0" dirty="0"/>
              <a:t> distribution becomes approximately Normal only when N*p&gt;5 and N*(1-p)&gt;5</a:t>
            </a:r>
            <a:endParaRPr lang="en-US" dirty="0"/>
          </a:p>
        </p:txBody>
      </p:sp>
      <p:sp>
        <p:nvSpPr>
          <p:cNvPr id="2" name="Footer Placeholder 1">
            <a:extLst>
              <a:ext uri="{FF2B5EF4-FFF2-40B4-BE49-F238E27FC236}">
                <a16:creationId xmlns:a16="http://schemas.microsoft.com/office/drawing/2014/main" id="{C6141CAD-5A42-4765-A351-DBC7F8FF621E}"/>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5587369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39</a:t>
            </a:fld>
            <a:endParaRPr lang="en-US"/>
          </a:p>
        </p:txBody>
      </p:sp>
      <p:sp>
        <p:nvSpPr>
          <p:cNvPr id="5" name="Footer Placeholder 4">
            <a:extLst>
              <a:ext uri="{FF2B5EF4-FFF2-40B4-BE49-F238E27FC236}">
                <a16:creationId xmlns:a16="http://schemas.microsoft.com/office/drawing/2014/main" id="{20EA7933-D30C-40BF-8824-108F5BF8592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92223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8246" eaLnBrk="0" hangingPunct="0">
              <a:defRPr>
                <a:solidFill>
                  <a:schemeClr val="tx1"/>
                </a:solidFill>
                <a:latin typeface="Arial Narrow" panose="020B0606020202030204" pitchFamily="34" charset="0"/>
              </a:defRPr>
            </a:lvl1pPr>
            <a:lvl2pPr marL="690278" indent="-265491" defTabSz="898246" eaLnBrk="0" hangingPunct="0">
              <a:defRPr>
                <a:solidFill>
                  <a:schemeClr val="tx1"/>
                </a:solidFill>
                <a:latin typeface="Arial Narrow" panose="020B0606020202030204" pitchFamily="34" charset="0"/>
              </a:defRPr>
            </a:lvl2pPr>
            <a:lvl3pPr marL="1061965" indent="-212393" defTabSz="898246" eaLnBrk="0" hangingPunct="0">
              <a:defRPr>
                <a:solidFill>
                  <a:schemeClr val="tx1"/>
                </a:solidFill>
                <a:latin typeface="Arial Narrow" panose="020B0606020202030204" pitchFamily="34" charset="0"/>
              </a:defRPr>
            </a:lvl3pPr>
            <a:lvl4pPr marL="1486751" indent="-212393" defTabSz="898246" eaLnBrk="0" hangingPunct="0">
              <a:defRPr>
                <a:solidFill>
                  <a:schemeClr val="tx1"/>
                </a:solidFill>
                <a:latin typeface="Arial Narrow" panose="020B0606020202030204" pitchFamily="34" charset="0"/>
              </a:defRPr>
            </a:lvl4pPr>
            <a:lvl5pPr marL="1911537" indent="-212393" defTabSz="898246" eaLnBrk="0" hangingPunct="0">
              <a:defRPr>
                <a:solidFill>
                  <a:schemeClr val="tx1"/>
                </a:solidFill>
                <a:latin typeface="Arial Narrow" panose="020B0606020202030204" pitchFamily="34" charset="0"/>
              </a:defRPr>
            </a:lvl5pPr>
            <a:lvl6pPr marL="2336323" indent="-212393" defTabSz="898246" eaLnBrk="0" fontAlgn="base" hangingPunct="0">
              <a:spcBef>
                <a:spcPct val="0"/>
              </a:spcBef>
              <a:spcAft>
                <a:spcPct val="0"/>
              </a:spcAft>
              <a:defRPr>
                <a:solidFill>
                  <a:schemeClr val="tx1"/>
                </a:solidFill>
                <a:latin typeface="Arial Narrow" panose="020B0606020202030204" pitchFamily="34" charset="0"/>
              </a:defRPr>
            </a:lvl6pPr>
            <a:lvl7pPr marL="2761109" indent="-212393" defTabSz="898246" eaLnBrk="0" fontAlgn="base" hangingPunct="0">
              <a:spcBef>
                <a:spcPct val="0"/>
              </a:spcBef>
              <a:spcAft>
                <a:spcPct val="0"/>
              </a:spcAft>
              <a:defRPr>
                <a:solidFill>
                  <a:schemeClr val="tx1"/>
                </a:solidFill>
                <a:latin typeface="Arial Narrow" panose="020B0606020202030204" pitchFamily="34" charset="0"/>
              </a:defRPr>
            </a:lvl7pPr>
            <a:lvl8pPr marL="3185895" indent="-212393" defTabSz="898246" eaLnBrk="0" fontAlgn="base" hangingPunct="0">
              <a:spcBef>
                <a:spcPct val="0"/>
              </a:spcBef>
              <a:spcAft>
                <a:spcPct val="0"/>
              </a:spcAft>
              <a:defRPr>
                <a:solidFill>
                  <a:schemeClr val="tx1"/>
                </a:solidFill>
                <a:latin typeface="Arial Narrow" panose="020B0606020202030204" pitchFamily="34" charset="0"/>
              </a:defRPr>
            </a:lvl8pPr>
            <a:lvl9pPr marL="3610681" indent="-212393" defTabSz="898246"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BD73030-6FC7-45E3-A965-8A8E6A71BCB1}" type="slidenum">
              <a:rPr lang="en-US" altLang="en-US">
                <a:latin typeface="Calibri" panose="020F0502020204030204" pitchFamily="34" charset="0"/>
              </a:rPr>
              <a:pPr eaLnBrk="1" hangingPunct="1"/>
              <a:t>4</a:t>
            </a:fld>
            <a:endParaRPr lang="en-US" altLang="en-US" dirty="0">
              <a:latin typeface="Calibri" panose="020F0502020204030204" pitchFamily="34" charset="0"/>
            </a:endParaRPr>
          </a:p>
        </p:txBody>
      </p:sp>
      <p:sp>
        <p:nvSpPr>
          <p:cNvPr id="71683" name="Rectangle 2"/>
          <p:cNvSpPr>
            <a:spLocks noGrp="1" noRot="1" noChangeAspect="1" noChangeArrowheads="1" noTextEdit="1"/>
          </p:cNvSpPr>
          <p:nvPr>
            <p:ph type="sldImg"/>
          </p:nvPr>
        </p:nvSpPr>
        <p:spPr>
          <a:xfrm>
            <a:off x="406400" y="698500"/>
            <a:ext cx="6197600" cy="3486150"/>
          </a:xfrm>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sz="400" dirty="0"/>
          </a:p>
          <a:p>
            <a:pPr eaLnBrk="1" hangingPunct="1"/>
            <a:r>
              <a:rPr lang="en-US" dirty="0"/>
              <a:t>This example samples 1000 “years” of peak annual flows from an LP3 distribution with mean=4, standard dev=0.5, and skew=0.4.  Parameters are re-estimated each year, with each additional value.  Mean and standard deviation are estimated well with 50 to 100 years of data.  However, skew does not stabilize until 300 to 400 years of data are available.  The 1% (100-yr) and 4% (25-yr) events are also shown, with the 1% event being much more sensitive to the erratic skew value.</a:t>
            </a:r>
          </a:p>
          <a:p>
            <a:pPr eaLnBrk="1" hangingPunct="1"/>
            <a:endParaRPr lang="en-US" sz="400" dirty="0"/>
          </a:p>
          <a:p>
            <a:pPr eaLnBrk="1" hangingPunct="1"/>
            <a:r>
              <a:rPr lang="en-US" dirty="0"/>
              <a:t>Note how the occurrence of a large flood event impacts the skew estimate.  Note how a span of years without large events affects the skew estimate.</a:t>
            </a:r>
          </a:p>
          <a:p>
            <a:pPr eaLnBrk="1" hangingPunct="1"/>
            <a:endParaRPr lang="en-US" sz="400" dirty="0"/>
          </a:p>
          <a:p>
            <a:pPr eaLnBrk="1" hangingPunct="1"/>
            <a:r>
              <a:rPr lang="en-US" dirty="0"/>
              <a:t>Note the occurrence of spans of time that are not representative of the full data set (225 to 425 has mostly very low events, and 650 to 700 has very high events.)</a:t>
            </a:r>
          </a:p>
          <a:p>
            <a:pPr eaLnBrk="1" hangingPunct="1"/>
            <a:r>
              <a:rPr lang="en-US" dirty="0"/>
              <a:t>This example is meant to display our uncertainty in our frequency curve estimate, even with 100 years of data available to us.  The example actually underestimates our real uncertainty because it represents an ideal case in which the distribution truly is a </a:t>
            </a:r>
            <a:r>
              <a:rPr lang="en-US" dirty="0" err="1"/>
              <a:t>LogPearson</a:t>
            </a:r>
            <a:r>
              <a:rPr lang="en-US" dirty="0"/>
              <a:t> III.  In reality, the choice of LP3 is a simplification that introduces additional error.</a:t>
            </a:r>
          </a:p>
        </p:txBody>
      </p:sp>
      <p:sp>
        <p:nvSpPr>
          <p:cNvPr id="2" name="Footer Placeholder 1">
            <a:extLst>
              <a:ext uri="{FF2B5EF4-FFF2-40B4-BE49-F238E27FC236}">
                <a16:creationId xmlns:a16="http://schemas.microsoft.com/office/drawing/2014/main" id="{6E9354CD-51C2-42C9-AC94-4D902FE77E2E}"/>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2417160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defTabSz="881390">
              <a:defRPr/>
            </a:pPr>
            <a:r>
              <a:rPr lang="en-US" dirty="0"/>
              <a:t>Summary of sampling</a:t>
            </a:r>
            <a:r>
              <a:rPr lang="en-US" baseline="0" dirty="0"/>
              <a:t> distribution parameters of distribution moments.  Across the top is mean, standard deviation and skew, as </a:t>
            </a:r>
            <a:r>
              <a:rPr lang="en-US" u="sng" baseline="0" dirty="0"/>
              <a:t>parameters of the parent population</a:t>
            </a:r>
            <a:r>
              <a:rPr lang="en-US" baseline="0" dirty="0"/>
              <a:t>.  Down the side are the parameters of the </a:t>
            </a:r>
            <a:r>
              <a:rPr lang="en-US" u="sng" baseline="0" dirty="0"/>
              <a:t>sampling distributions of the estimators</a:t>
            </a:r>
            <a:r>
              <a:rPr lang="en-US" baseline="0" dirty="0"/>
              <a:t> of the parent population parameters.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40</a:t>
            </a:fld>
            <a:endParaRPr lang="en-US"/>
          </a:p>
        </p:txBody>
      </p:sp>
      <p:sp>
        <p:nvSpPr>
          <p:cNvPr id="5" name="Footer Placeholder 4">
            <a:extLst>
              <a:ext uri="{FF2B5EF4-FFF2-40B4-BE49-F238E27FC236}">
                <a16:creationId xmlns:a16="http://schemas.microsoft.com/office/drawing/2014/main" id="{2AFB371D-3755-43B8-A4EB-679A3588DEC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9735221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41</a:t>
            </a:fld>
            <a:endParaRPr lang="en-US"/>
          </a:p>
        </p:txBody>
      </p:sp>
      <p:sp>
        <p:nvSpPr>
          <p:cNvPr id="5" name="Footer Placeholder 4">
            <a:extLst>
              <a:ext uri="{FF2B5EF4-FFF2-40B4-BE49-F238E27FC236}">
                <a16:creationId xmlns:a16="http://schemas.microsoft.com/office/drawing/2014/main" id="{FDB55D69-E02D-4AC7-A1A4-3328A656A571}"/>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8742723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42</a:t>
            </a:fld>
            <a:endParaRPr lang="en-US"/>
          </a:p>
        </p:txBody>
      </p:sp>
    </p:spTree>
    <p:extLst>
      <p:ext uri="{BB962C8B-B14F-4D97-AF65-F5344CB8AC3E}">
        <p14:creationId xmlns:p14="http://schemas.microsoft.com/office/powerpoint/2010/main" val="31857329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688F56A9-D577-4D64-9615-68A5A0117A91}" type="slidenum">
              <a:rPr lang="en-US" smtClean="0"/>
              <a:pPr/>
              <a:t>43</a:t>
            </a:fld>
            <a:endParaRPr lang="en-US"/>
          </a:p>
        </p:txBody>
      </p:sp>
      <p:sp>
        <p:nvSpPr>
          <p:cNvPr id="86019" name="Rectangle 2"/>
          <p:cNvSpPr>
            <a:spLocks noGrp="1" noRot="1" noChangeAspect="1" noChangeArrowheads="1" noTextEdit="1"/>
          </p:cNvSpPr>
          <p:nvPr>
            <p:ph type="sldImg"/>
          </p:nvPr>
        </p:nvSpPr>
        <p:spPr>
          <a:xfrm>
            <a:off x="406400" y="698500"/>
            <a:ext cx="6197600" cy="3486150"/>
          </a:xfrm>
          <a:ln/>
        </p:spPr>
      </p:sp>
      <p:sp>
        <p:nvSpPr>
          <p:cNvPr id="86020" name="Rectangle 3"/>
          <p:cNvSpPr>
            <a:spLocks noGrp="1" noChangeArrowheads="1"/>
          </p:cNvSpPr>
          <p:nvPr>
            <p:ph type="body" idx="1"/>
          </p:nvPr>
        </p:nvSpPr>
        <p:spPr>
          <a:noFill/>
          <a:ln/>
        </p:spPr>
        <p:txBody>
          <a:bodyPr/>
          <a:lstStyle/>
          <a:p>
            <a:pPr eaLnBrk="1" hangingPunct="1">
              <a:spcBef>
                <a:spcPct val="50000"/>
              </a:spcBef>
            </a:pPr>
            <a:r>
              <a:rPr lang="en-US" dirty="0"/>
              <a:t>We’ve established</a:t>
            </a:r>
            <a:r>
              <a:rPr lang="en-US" baseline="0" dirty="0"/>
              <a:t> that the sampling distribution for the mean is Normal, centered on the population value.</a:t>
            </a:r>
          </a:p>
          <a:p>
            <a:pPr eaLnBrk="1" hangingPunct="1">
              <a:spcBef>
                <a:spcPct val="50000"/>
              </a:spcBef>
            </a:pPr>
            <a:endParaRPr lang="en-US" dirty="0"/>
          </a:p>
          <a:p>
            <a:pPr eaLnBrk="1" hangingPunct="1">
              <a:spcBef>
                <a:spcPct val="50000"/>
              </a:spcBef>
            </a:pPr>
            <a:r>
              <a:rPr lang="en-US" dirty="0"/>
              <a:t>For</a:t>
            </a:r>
            <a:r>
              <a:rPr lang="en-US" baseline="0" dirty="0"/>
              <a:t> </a:t>
            </a:r>
            <a:r>
              <a:rPr lang="en-US" dirty="0"/>
              <a:t>a Standard Normal variable, Z.  We know that 90% of the Standard Normal distribution lies between -1.645 and +1.645.  To generalize, in this example alpha = 10%, 1-alpha = 90%.  Half of alpha is sectioned off each tail of the sampling PDF to form a range of 90% in the center.</a:t>
            </a:r>
          </a:p>
          <a:p>
            <a:pPr eaLnBrk="1" hangingPunct="1"/>
            <a:endParaRPr lang="en-US" dirty="0"/>
          </a:p>
        </p:txBody>
      </p:sp>
      <p:sp>
        <p:nvSpPr>
          <p:cNvPr id="2" name="Footer Placeholder 1">
            <a:extLst>
              <a:ext uri="{FF2B5EF4-FFF2-40B4-BE49-F238E27FC236}">
                <a16:creationId xmlns:a16="http://schemas.microsoft.com/office/drawing/2014/main" id="{667DC153-D8F4-48B1-B95C-DED0F7337D6D}"/>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515649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688F56A9-D577-4D64-9615-68A5A0117A91}" type="slidenum">
              <a:rPr lang="en-US" smtClean="0"/>
              <a:pPr/>
              <a:t>44</a:t>
            </a:fld>
            <a:endParaRPr lang="en-US"/>
          </a:p>
        </p:txBody>
      </p:sp>
      <p:sp>
        <p:nvSpPr>
          <p:cNvPr id="86019" name="Rectangle 2"/>
          <p:cNvSpPr>
            <a:spLocks noGrp="1" noRot="1" noChangeAspect="1" noChangeArrowheads="1" noTextEdit="1"/>
          </p:cNvSpPr>
          <p:nvPr>
            <p:ph type="sldImg"/>
          </p:nvPr>
        </p:nvSpPr>
        <p:spPr>
          <a:xfrm>
            <a:off x="406400" y="698500"/>
            <a:ext cx="6197600" cy="3486150"/>
          </a:xfrm>
          <a:ln/>
        </p:spPr>
      </p:sp>
      <p:sp>
        <p:nvSpPr>
          <p:cNvPr id="86020" name="Rectangle 3"/>
          <p:cNvSpPr>
            <a:spLocks noGrp="1" noChangeArrowheads="1"/>
          </p:cNvSpPr>
          <p:nvPr>
            <p:ph type="body" idx="1"/>
          </p:nvPr>
        </p:nvSpPr>
        <p:spPr>
          <a:noFill/>
          <a:ln/>
        </p:spPr>
        <p:txBody>
          <a:bodyPr/>
          <a:lstStyle/>
          <a:p>
            <a:pPr eaLnBrk="1" hangingPunct="1">
              <a:spcBef>
                <a:spcPct val="50000"/>
              </a:spcBef>
            </a:pPr>
            <a:r>
              <a:rPr lang="en-US" dirty="0"/>
              <a:t>If standardize the Normal sampling distribution of X-bar by subtracting the mean and dividing by the standard deviation, create a Standard Normal variable, Z.  Then can build the confidence interval using values of Z.</a:t>
            </a:r>
          </a:p>
          <a:p>
            <a:pPr eaLnBrk="1" hangingPunct="1">
              <a:spcBef>
                <a:spcPct val="50000"/>
              </a:spcBef>
            </a:pPr>
            <a:endParaRPr lang="en-US" dirty="0"/>
          </a:p>
          <a:p>
            <a:pPr eaLnBrk="1" hangingPunct="1">
              <a:spcBef>
                <a:spcPct val="50000"/>
              </a:spcBef>
            </a:pPr>
            <a:r>
              <a:rPr lang="en-US" dirty="0"/>
              <a:t>We know that 90% of the Standard Normal distribution lies between -1.645 and +1.645, so 90% of our standardized variable Z also lies in that range.</a:t>
            </a:r>
          </a:p>
          <a:p>
            <a:pPr eaLnBrk="1" hangingPunct="1">
              <a:spcBef>
                <a:spcPct val="50000"/>
              </a:spcBef>
            </a:pPr>
            <a:r>
              <a:rPr lang="en-US" dirty="0"/>
              <a:t>To generalize, in this example alpha = 10%, 1-alpha = 90%.  Half of alpha is sectioned off each tail of the sampling PDF to form a range of 90% in the center.</a:t>
            </a:r>
          </a:p>
          <a:p>
            <a:pPr eaLnBrk="1" hangingPunct="1"/>
            <a:endParaRPr lang="en-US" dirty="0"/>
          </a:p>
        </p:txBody>
      </p:sp>
      <p:sp>
        <p:nvSpPr>
          <p:cNvPr id="2" name="Footer Placeholder 1">
            <a:extLst>
              <a:ext uri="{FF2B5EF4-FFF2-40B4-BE49-F238E27FC236}">
                <a16:creationId xmlns:a16="http://schemas.microsoft.com/office/drawing/2014/main" id="{91E2816B-2183-4BFC-A565-6D8C266CFD65}"/>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2295369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DB8E684F-62AE-458F-9F51-25743F7E55A7}" type="slidenum">
              <a:rPr lang="en-US" smtClean="0"/>
              <a:pPr/>
              <a:t>45</a:t>
            </a:fld>
            <a:endParaRPr lang="en-US"/>
          </a:p>
        </p:txBody>
      </p:sp>
      <p:sp>
        <p:nvSpPr>
          <p:cNvPr id="87043" name="Rectangle 2"/>
          <p:cNvSpPr>
            <a:spLocks noGrp="1" noRot="1" noChangeAspect="1" noChangeArrowheads="1" noTextEdit="1"/>
          </p:cNvSpPr>
          <p:nvPr>
            <p:ph type="sldImg"/>
          </p:nvPr>
        </p:nvSpPr>
        <p:spPr>
          <a:xfrm>
            <a:off x="406400" y="698500"/>
            <a:ext cx="6197600" cy="3486150"/>
          </a:xfrm>
          <a:ln/>
        </p:spPr>
      </p:sp>
      <p:sp>
        <p:nvSpPr>
          <p:cNvPr id="87044" name="Rectangle 3"/>
          <p:cNvSpPr>
            <a:spLocks noGrp="1" noChangeArrowheads="1"/>
          </p:cNvSpPr>
          <p:nvPr>
            <p:ph type="body" idx="1"/>
          </p:nvPr>
        </p:nvSpPr>
        <p:spPr>
          <a:noFill/>
          <a:ln/>
        </p:spPr>
        <p:txBody>
          <a:bodyPr/>
          <a:lstStyle/>
          <a:p>
            <a:pPr eaLnBrk="1" hangingPunct="1">
              <a:spcBef>
                <a:spcPct val="50000"/>
              </a:spcBef>
            </a:pPr>
            <a:r>
              <a:rPr lang="en-US"/>
              <a:t>For small sample sizes that do not achieve exactly a Normal distribution, the Student’s t distribution is used in place of the Standard Normal.  The sample estimate of standard deviation, S, is used in place of the true value, sigma.  The Student’s t distribution is dependent on sample size, or degrees of freedom.</a:t>
            </a:r>
          </a:p>
          <a:p>
            <a:pPr eaLnBrk="1" hangingPunct="1"/>
            <a:endParaRPr lang="en-US"/>
          </a:p>
        </p:txBody>
      </p:sp>
      <p:sp>
        <p:nvSpPr>
          <p:cNvPr id="2" name="Footer Placeholder 1">
            <a:extLst>
              <a:ext uri="{FF2B5EF4-FFF2-40B4-BE49-F238E27FC236}">
                <a16:creationId xmlns:a16="http://schemas.microsoft.com/office/drawing/2014/main" id="{870CE095-2D5C-4FAA-BC87-113EBEA0287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5826119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60B46F7F-2DA2-4A34-A638-A3AD42F74170}" type="slidenum">
              <a:rPr lang="en-US" smtClean="0"/>
              <a:pPr/>
              <a:t>46</a:t>
            </a:fld>
            <a:endParaRPr lang="en-US"/>
          </a:p>
        </p:txBody>
      </p:sp>
      <p:sp>
        <p:nvSpPr>
          <p:cNvPr id="88067" name="Rectangle 2"/>
          <p:cNvSpPr>
            <a:spLocks noGrp="1" noRot="1" noChangeAspect="1" noChangeArrowheads="1" noTextEdit="1"/>
          </p:cNvSpPr>
          <p:nvPr>
            <p:ph type="sldImg"/>
          </p:nvPr>
        </p:nvSpPr>
        <p:spPr>
          <a:xfrm>
            <a:off x="406400" y="698500"/>
            <a:ext cx="6197600" cy="3486150"/>
          </a:xfrm>
          <a:ln/>
        </p:spPr>
      </p:sp>
      <p:sp>
        <p:nvSpPr>
          <p:cNvPr id="88068" name="Rectangle 3"/>
          <p:cNvSpPr>
            <a:spLocks noGrp="1" noChangeArrowheads="1"/>
          </p:cNvSpPr>
          <p:nvPr>
            <p:ph type="body" idx="1"/>
          </p:nvPr>
        </p:nvSpPr>
        <p:spPr>
          <a:noFill/>
          <a:ln/>
        </p:spPr>
        <p:txBody>
          <a:bodyPr/>
          <a:lstStyle/>
          <a:p>
            <a:pPr eaLnBrk="1" hangingPunct="1">
              <a:spcBef>
                <a:spcPct val="50000"/>
              </a:spcBef>
            </a:pPr>
            <a:r>
              <a:rPr lang="en-US"/>
              <a:t>Half of alpha is sectioned off from each tail of the PDF.  The Student’s t value at alpha/2 and at 1-alpha/2 are read from a table, and used in place of Z.</a:t>
            </a:r>
          </a:p>
          <a:p>
            <a:pPr eaLnBrk="1" hangingPunct="1"/>
            <a:endParaRPr lang="en-US"/>
          </a:p>
        </p:txBody>
      </p:sp>
      <p:sp>
        <p:nvSpPr>
          <p:cNvPr id="2" name="Footer Placeholder 1">
            <a:extLst>
              <a:ext uri="{FF2B5EF4-FFF2-40B4-BE49-F238E27FC236}">
                <a16:creationId xmlns:a16="http://schemas.microsoft.com/office/drawing/2014/main" id="{45692075-87C7-4ADF-BE80-903635FABAD4}"/>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5753031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4D4A2D4-1407-4C94-BB28-1B6435D107E1}" type="slidenum">
              <a:rPr lang="en-US" smtClean="0"/>
              <a:pPr/>
              <a:t>47</a:t>
            </a:fld>
            <a:endParaRPr lang="en-US"/>
          </a:p>
        </p:txBody>
      </p:sp>
      <p:sp>
        <p:nvSpPr>
          <p:cNvPr id="89091" name="Rectangle 2"/>
          <p:cNvSpPr>
            <a:spLocks noGrp="1" noRot="1" noChangeAspect="1" noChangeArrowheads="1" noTextEdit="1"/>
          </p:cNvSpPr>
          <p:nvPr>
            <p:ph type="sldImg"/>
          </p:nvPr>
        </p:nvSpPr>
        <p:spPr>
          <a:xfrm>
            <a:off x="406400" y="698500"/>
            <a:ext cx="6197600" cy="3486150"/>
          </a:xfrm>
          <a:ln/>
        </p:spPr>
      </p:sp>
      <p:sp>
        <p:nvSpPr>
          <p:cNvPr id="89092" name="Rectangle 3"/>
          <p:cNvSpPr>
            <a:spLocks noGrp="1" noChangeArrowheads="1"/>
          </p:cNvSpPr>
          <p:nvPr>
            <p:ph type="body" idx="1"/>
          </p:nvPr>
        </p:nvSpPr>
        <p:spPr>
          <a:noFill/>
          <a:ln/>
        </p:spPr>
        <p:txBody>
          <a:bodyPr/>
          <a:lstStyle/>
          <a:p>
            <a:pPr eaLnBrk="1" hangingPunct="1">
              <a:spcBef>
                <a:spcPct val="50000"/>
              </a:spcBef>
            </a:pPr>
            <a:r>
              <a:rPr lang="en-US" dirty="0"/>
              <a:t>The interval is rearranged to isolate the mean, mu.  The edges of the interval can be computed from sample estimates and a table of the Student’s t distribution for the sample size.  </a:t>
            </a:r>
          </a:p>
          <a:p>
            <a:pPr eaLnBrk="1" hangingPunct="1">
              <a:spcBef>
                <a:spcPct val="50000"/>
              </a:spcBef>
            </a:pPr>
            <a:r>
              <a:rPr lang="en-US" dirty="0"/>
              <a:t>In classical statistics, the correct way to describe the confidence interval is that there is a 1-alpha chance (</a:t>
            </a:r>
            <a:r>
              <a:rPr lang="en-US" dirty="0" err="1"/>
              <a:t>ie</a:t>
            </a:r>
            <a:r>
              <a:rPr lang="en-US" dirty="0"/>
              <a:t>, 90% chance) that the constructed interval, based</a:t>
            </a:r>
            <a:r>
              <a:rPr lang="en-US" baseline="0" dirty="0"/>
              <a:t> on estimates from a random sample,</a:t>
            </a:r>
            <a:r>
              <a:rPr lang="en-US" dirty="0"/>
              <a:t> spans the population mean.  We do NOT say that there is a 90% chance that the population mean is in the interval.  The difference in language is because the probability is associated with the random variables, which in this case are the sample estimates, described by their sampling distributions.  The population mean is not considered a random variable, as it has a single value.</a:t>
            </a:r>
          </a:p>
          <a:p>
            <a:pPr eaLnBrk="1" hangingPunct="1">
              <a:spcBef>
                <a:spcPct val="50000"/>
              </a:spcBef>
            </a:pPr>
            <a:endParaRPr lang="en-US" dirty="0"/>
          </a:p>
          <a:p>
            <a:pPr eaLnBrk="1" hangingPunct="1">
              <a:spcBef>
                <a:spcPct val="50000"/>
              </a:spcBef>
            </a:pPr>
            <a:r>
              <a:rPr lang="en-US" dirty="0"/>
              <a:t>In </a:t>
            </a:r>
            <a:r>
              <a:rPr lang="en-US" dirty="0" err="1"/>
              <a:t>Baysian</a:t>
            </a:r>
            <a:r>
              <a:rPr lang="en-US" dirty="0"/>
              <a:t> statistics, the population parameters are instead considered the random variables, whose distributions are improved and refined by the information in the sample. </a:t>
            </a:r>
          </a:p>
          <a:p>
            <a:pPr eaLnBrk="1" hangingPunct="1"/>
            <a:endParaRPr lang="en-US" dirty="0"/>
          </a:p>
        </p:txBody>
      </p:sp>
      <p:sp>
        <p:nvSpPr>
          <p:cNvPr id="2" name="Footer Placeholder 1">
            <a:extLst>
              <a:ext uri="{FF2B5EF4-FFF2-40B4-BE49-F238E27FC236}">
                <a16:creationId xmlns:a16="http://schemas.microsoft.com/office/drawing/2014/main" id="{D1AE5262-3DF5-4D3D-B11D-9B645FDD5EE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1854933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48</a:t>
            </a:fld>
            <a:endParaRPr lang="en-US"/>
          </a:p>
        </p:txBody>
      </p:sp>
      <p:sp>
        <p:nvSpPr>
          <p:cNvPr id="5" name="Footer Placeholder 4">
            <a:extLst>
              <a:ext uri="{FF2B5EF4-FFF2-40B4-BE49-F238E27FC236}">
                <a16:creationId xmlns:a16="http://schemas.microsoft.com/office/drawing/2014/main" id="{20379C61-A29A-49D0-93C1-D06095B429D6}"/>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8236230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DC2C6E1C-90D3-4BFB-8881-9221CFE22D8D}" type="slidenum">
              <a:rPr lang="en-US" smtClean="0"/>
              <a:pPr/>
              <a:t>49</a:t>
            </a:fld>
            <a:endParaRPr lang="en-US"/>
          </a:p>
        </p:txBody>
      </p:sp>
      <p:sp>
        <p:nvSpPr>
          <p:cNvPr id="90115" name="Rectangle 2"/>
          <p:cNvSpPr>
            <a:spLocks noGrp="1" noRot="1" noChangeAspect="1" noChangeArrowheads="1" noTextEdit="1"/>
          </p:cNvSpPr>
          <p:nvPr>
            <p:ph type="sldImg"/>
          </p:nvPr>
        </p:nvSpPr>
        <p:spPr>
          <a:xfrm>
            <a:off x="406400" y="698500"/>
            <a:ext cx="6197600" cy="3486150"/>
          </a:xfrm>
          <a:ln/>
        </p:spPr>
      </p:sp>
      <p:sp>
        <p:nvSpPr>
          <p:cNvPr id="90116" name="Rectangle 3"/>
          <p:cNvSpPr>
            <a:spLocks noGrp="1" noChangeArrowheads="1"/>
          </p:cNvSpPr>
          <p:nvPr>
            <p:ph type="body" idx="1"/>
          </p:nvPr>
        </p:nvSpPr>
        <p:spPr>
          <a:noFill/>
          <a:ln/>
        </p:spPr>
        <p:txBody>
          <a:bodyPr/>
          <a:lstStyle/>
          <a:p>
            <a:pPr eaLnBrk="1" hangingPunct="1"/>
            <a:r>
              <a:rPr lang="en-US"/>
              <a:t>Table of the Student’s t distribution from EM 1415.  Note that only half the distribution is listed (probabilities below 0.5) because the distribution is symmetrical.</a:t>
            </a:r>
          </a:p>
          <a:p>
            <a:pPr eaLnBrk="1" hangingPunct="1"/>
            <a:endParaRPr lang="en-US"/>
          </a:p>
        </p:txBody>
      </p:sp>
      <p:sp>
        <p:nvSpPr>
          <p:cNvPr id="2" name="Footer Placeholder 1">
            <a:extLst>
              <a:ext uri="{FF2B5EF4-FFF2-40B4-BE49-F238E27FC236}">
                <a16:creationId xmlns:a16="http://schemas.microsoft.com/office/drawing/2014/main" id="{236A5CA9-DA5A-4EC7-9E15-E7B5CA0CBAD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710820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8246" eaLnBrk="0" hangingPunct="0">
              <a:defRPr>
                <a:solidFill>
                  <a:schemeClr val="tx1"/>
                </a:solidFill>
                <a:latin typeface="Arial Narrow" panose="020B0606020202030204" pitchFamily="34" charset="0"/>
              </a:defRPr>
            </a:lvl1pPr>
            <a:lvl2pPr marL="690278" indent="-265491" defTabSz="898246" eaLnBrk="0" hangingPunct="0">
              <a:defRPr>
                <a:solidFill>
                  <a:schemeClr val="tx1"/>
                </a:solidFill>
                <a:latin typeface="Arial Narrow" panose="020B0606020202030204" pitchFamily="34" charset="0"/>
              </a:defRPr>
            </a:lvl2pPr>
            <a:lvl3pPr marL="1061965" indent="-212393" defTabSz="898246" eaLnBrk="0" hangingPunct="0">
              <a:defRPr>
                <a:solidFill>
                  <a:schemeClr val="tx1"/>
                </a:solidFill>
                <a:latin typeface="Arial Narrow" panose="020B0606020202030204" pitchFamily="34" charset="0"/>
              </a:defRPr>
            </a:lvl3pPr>
            <a:lvl4pPr marL="1486751" indent="-212393" defTabSz="898246" eaLnBrk="0" hangingPunct="0">
              <a:defRPr>
                <a:solidFill>
                  <a:schemeClr val="tx1"/>
                </a:solidFill>
                <a:latin typeface="Arial Narrow" panose="020B0606020202030204" pitchFamily="34" charset="0"/>
              </a:defRPr>
            </a:lvl4pPr>
            <a:lvl5pPr marL="1911537" indent="-212393" defTabSz="898246" eaLnBrk="0" hangingPunct="0">
              <a:defRPr>
                <a:solidFill>
                  <a:schemeClr val="tx1"/>
                </a:solidFill>
                <a:latin typeface="Arial Narrow" panose="020B0606020202030204" pitchFamily="34" charset="0"/>
              </a:defRPr>
            </a:lvl5pPr>
            <a:lvl6pPr marL="2336323" indent="-212393" defTabSz="898246" eaLnBrk="0" fontAlgn="base" hangingPunct="0">
              <a:spcBef>
                <a:spcPct val="0"/>
              </a:spcBef>
              <a:spcAft>
                <a:spcPct val="0"/>
              </a:spcAft>
              <a:defRPr>
                <a:solidFill>
                  <a:schemeClr val="tx1"/>
                </a:solidFill>
                <a:latin typeface="Arial Narrow" panose="020B0606020202030204" pitchFamily="34" charset="0"/>
              </a:defRPr>
            </a:lvl6pPr>
            <a:lvl7pPr marL="2761109" indent="-212393" defTabSz="898246" eaLnBrk="0" fontAlgn="base" hangingPunct="0">
              <a:spcBef>
                <a:spcPct val="0"/>
              </a:spcBef>
              <a:spcAft>
                <a:spcPct val="0"/>
              </a:spcAft>
              <a:defRPr>
                <a:solidFill>
                  <a:schemeClr val="tx1"/>
                </a:solidFill>
                <a:latin typeface="Arial Narrow" panose="020B0606020202030204" pitchFamily="34" charset="0"/>
              </a:defRPr>
            </a:lvl7pPr>
            <a:lvl8pPr marL="3185895" indent="-212393" defTabSz="898246" eaLnBrk="0" fontAlgn="base" hangingPunct="0">
              <a:spcBef>
                <a:spcPct val="0"/>
              </a:spcBef>
              <a:spcAft>
                <a:spcPct val="0"/>
              </a:spcAft>
              <a:defRPr>
                <a:solidFill>
                  <a:schemeClr val="tx1"/>
                </a:solidFill>
                <a:latin typeface="Arial Narrow" panose="020B0606020202030204" pitchFamily="34" charset="0"/>
              </a:defRPr>
            </a:lvl8pPr>
            <a:lvl9pPr marL="3610681" indent="-212393" defTabSz="898246"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fld id="{5BD73030-6FC7-45E3-A965-8A8E6A71BCB1}" type="slidenum">
              <a:rPr lang="en-US" altLang="en-US">
                <a:latin typeface="Calibri" panose="020F0502020204030204" pitchFamily="34" charset="0"/>
              </a:rPr>
              <a:pPr eaLnBrk="1" hangingPunct="1"/>
              <a:t>5</a:t>
            </a:fld>
            <a:endParaRPr lang="en-US" altLang="en-US" dirty="0">
              <a:latin typeface="Calibri" panose="020F0502020204030204" pitchFamily="34" charset="0"/>
            </a:endParaRPr>
          </a:p>
        </p:txBody>
      </p:sp>
      <p:sp>
        <p:nvSpPr>
          <p:cNvPr id="71683" name="Rectangle 2"/>
          <p:cNvSpPr>
            <a:spLocks noGrp="1" noRot="1" noChangeAspect="1" noChangeArrowheads="1" noTextEdit="1"/>
          </p:cNvSpPr>
          <p:nvPr>
            <p:ph type="sldImg"/>
          </p:nvPr>
        </p:nvSpPr>
        <p:spPr>
          <a:xfrm>
            <a:off x="406400" y="698500"/>
            <a:ext cx="6197600" cy="3486150"/>
          </a:xfrm>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sz="400" dirty="0"/>
          </a:p>
          <a:p>
            <a:pPr eaLnBrk="1" hangingPunct="1"/>
            <a:r>
              <a:rPr lang="en-US" dirty="0"/>
              <a:t>This example samples 1000 “years” of peak annual flows from an LP3 distribution with mean=4, standard dev=0.5, and skew=0.4.  Parameters are re-estimated each year, with each additional value.  Mean and standard deviation are estimated well with 50 to 100 years of data.  However, skew does not stabilize until 300 to 400 years of data are available.  The 1% (100-yr) and 4% (25-yr) events are also shown, with the 1% event being much more sensitive to the erratic skew value.</a:t>
            </a:r>
          </a:p>
          <a:p>
            <a:pPr eaLnBrk="1" hangingPunct="1"/>
            <a:endParaRPr lang="en-US" sz="400" dirty="0"/>
          </a:p>
          <a:p>
            <a:pPr eaLnBrk="1" hangingPunct="1"/>
            <a:r>
              <a:rPr lang="en-US" dirty="0"/>
              <a:t>Note how the occurrence of a large flood event impacts the skew estimate.  Note how a span of years without large events affects the skew estimate.</a:t>
            </a:r>
          </a:p>
          <a:p>
            <a:pPr eaLnBrk="1" hangingPunct="1"/>
            <a:endParaRPr lang="en-US" sz="400" dirty="0"/>
          </a:p>
          <a:p>
            <a:pPr eaLnBrk="1" hangingPunct="1"/>
            <a:r>
              <a:rPr lang="en-US" dirty="0"/>
              <a:t>Note the occurrence of spans of time that are not representative of the full data set (225 to 425 has mostly very low events, and 650 to 700 has very high events.)</a:t>
            </a:r>
          </a:p>
          <a:p>
            <a:pPr eaLnBrk="1" hangingPunct="1"/>
            <a:r>
              <a:rPr lang="en-US" dirty="0"/>
              <a:t>This example is meant to display our uncertainty in our frequency curve estimate, even with 100 years of data available to us.  The example actually underestimates our real uncertainty because it represents an ideal case in which the distribution truly is a </a:t>
            </a:r>
            <a:r>
              <a:rPr lang="en-US" dirty="0" err="1"/>
              <a:t>LogPearson</a:t>
            </a:r>
            <a:r>
              <a:rPr lang="en-US" dirty="0"/>
              <a:t> III.  In reality, the choice of LP3 is a simplification that introduces additional error.</a:t>
            </a:r>
          </a:p>
        </p:txBody>
      </p:sp>
      <p:sp>
        <p:nvSpPr>
          <p:cNvPr id="2" name="Footer Placeholder 1">
            <a:extLst>
              <a:ext uri="{FF2B5EF4-FFF2-40B4-BE49-F238E27FC236}">
                <a16:creationId xmlns:a16="http://schemas.microsoft.com/office/drawing/2014/main" id="{F23154C6-1E98-42D4-ACA3-174F43D2411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7221186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50</a:t>
            </a:fld>
            <a:endParaRPr lang="en-US"/>
          </a:p>
        </p:txBody>
      </p:sp>
      <p:sp>
        <p:nvSpPr>
          <p:cNvPr id="5" name="Footer Placeholder 4">
            <a:extLst>
              <a:ext uri="{FF2B5EF4-FFF2-40B4-BE49-F238E27FC236}">
                <a16:creationId xmlns:a16="http://schemas.microsoft.com/office/drawing/2014/main" id="{4A91CE8E-6635-4AE8-B123-F923E564F32A}"/>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0462310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3A718EA8-21D1-43F6-9BF9-3DB9857DB979}" type="slidenum">
              <a:rPr lang="en-US" smtClean="0"/>
              <a:pPr/>
              <a:t>51</a:t>
            </a:fld>
            <a:endParaRPr lang="en-US"/>
          </a:p>
        </p:txBody>
      </p:sp>
      <p:sp>
        <p:nvSpPr>
          <p:cNvPr id="91139" name="Rectangle 2"/>
          <p:cNvSpPr>
            <a:spLocks noGrp="1" noRot="1" noChangeAspect="1" noChangeArrowheads="1" noTextEdit="1"/>
          </p:cNvSpPr>
          <p:nvPr>
            <p:ph type="sldImg"/>
          </p:nvPr>
        </p:nvSpPr>
        <p:spPr>
          <a:xfrm>
            <a:off x="406400" y="698500"/>
            <a:ext cx="6197600" cy="3486150"/>
          </a:xfrm>
          <a:ln/>
        </p:spPr>
      </p:sp>
      <p:sp>
        <p:nvSpPr>
          <p:cNvPr id="91140" name="Rectangle 3"/>
          <p:cNvSpPr>
            <a:spLocks noGrp="1" noChangeArrowheads="1"/>
          </p:cNvSpPr>
          <p:nvPr>
            <p:ph type="body" idx="1"/>
          </p:nvPr>
        </p:nvSpPr>
        <p:spPr>
          <a:noFill/>
          <a:ln/>
        </p:spPr>
        <p:txBody>
          <a:bodyPr/>
          <a:lstStyle/>
          <a:p>
            <a:pPr eaLnBrk="1" hangingPunct="1"/>
            <a:r>
              <a:rPr lang="en-US" dirty="0"/>
              <a:t>A sample has to be quite large to well represent the distribution it is drawn from.  Note the histogram generated from the sample of N=25 does not closely resemble the parent PDF, while the sample of N=500 is more representative.</a:t>
            </a:r>
          </a:p>
          <a:p>
            <a:pPr eaLnBrk="1" hangingPunct="1"/>
            <a:endParaRPr lang="en-US" dirty="0"/>
          </a:p>
          <a:p>
            <a:pPr eaLnBrk="1" hangingPunct="1"/>
            <a:r>
              <a:rPr lang="en-US" dirty="0"/>
              <a:t>Confidence intervals on the estimates of distribution parameters and quantiles offer a description of the error caused by estimating with a small, unrepresentative sample.</a:t>
            </a:r>
          </a:p>
          <a:p>
            <a:pPr eaLnBrk="1" hangingPunct="1"/>
            <a:endParaRPr lang="en-US" dirty="0"/>
          </a:p>
        </p:txBody>
      </p:sp>
      <p:sp>
        <p:nvSpPr>
          <p:cNvPr id="2" name="Footer Placeholder 1">
            <a:extLst>
              <a:ext uri="{FF2B5EF4-FFF2-40B4-BE49-F238E27FC236}">
                <a16:creationId xmlns:a16="http://schemas.microsoft.com/office/drawing/2014/main" id="{0B439B82-A9AF-43E6-A580-E3D6F0BF6AB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6770008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This slide</a:t>
            </a:r>
            <a:r>
              <a:rPr lang="en-US" baseline="0" dirty="0"/>
              <a:t> depicts a statistical experiment to explore the uncertainty in all quantiles of a frequency curve, for a sample of size N = 30.  </a:t>
            </a:r>
          </a:p>
          <a:p>
            <a:endParaRPr lang="en-US" baseline="0" dirty="0"/>
          </a:p>
          <a:p>
            <a:r>
              <a:rPr lang="en-US" baseline="0" dirty="0"/>
              <a:t>The pink frequency curve is specified as known.  30 pseudo random values U[0,1] are generated, and used as exceedance probabilities to sample 30 random annual maximum flows from the pink frequency curve, shown as light blue points.  Note the smallest sampled exceedance probability is 0.004, producing a fairly large flow.</a:t>
            </a:r>
          </a:p>
          <a:p>
            <a:endParaRPr lang="en-US" baseline="0" dirty="0"/>
          </a:p>
          <a:p>
            <a:r>
              <a:rPr lang="en-US" baseline="0" dirty="0"/>
              <a:t>Next, the pink curve is put aside, and the 30 flows are plotted using median plotting positions in dark blue.  Note that the point that was generated with exceedance probability 0.004 is plotted as the largest in 30 as 0.023.  The sample values are used to estimate mean, standard deviation, skew coefficient and the resulting LP3 curve shown in dark blue.  </a:t>
            </a:r>
          </a:p>
          <a:p>
            <a:endParaRPr lang="en-US" baseline="0" dirty="0"/>
          </a:p>
          <a:p>
            <a:r>
              <a:rPr lang="en-US" baseline="0" dirty="0"/>
              <a:t>This dark blue curve is a possible outcome of 30 years of record of a stream the had the initial pink curve as its population annual maximum flow frequency curve.  This possible outcome is an overestimate of the specified “true” curve.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52</a:t>
            </a:fld>
            <a:endParaRPr lang="en-US"/>
          </a:p>
        </p:txBody>
      </p:sp>
      <p:sp>
        <p:nvSpPr>
          <p:cNvPr id="5" name="Footer Placeholder 4">
            <a:extLst>
              <a:ext uri="{FF2B5EF4-FFF2-40B4-BE49-F238E27FC236}">
                <a16:creationId xmlns:a16="http://schemas.microsoft.com/office/drawing/2014/main" id="{93A5044B-3203-401F-B6A7-E7A1D74F553A}"/>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9338248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This is another example of the statistical experiment in the previous</a:t>
            </a:r>
            <a:r>
              <a:rPr lang="en-US" baseline="0" dirty="0"/>
              <a:t> slide.  In this case, the smallest exceedance probability is 0.072, which provides a smaller than expected maximum flow value.  As a sample, the 30 randomly sampled values produce a fitted LP3 curve that is lower than the “true” pink curve.</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53</a:t>
            </a:fld>
            <a:endParaRPr lang="en-US"/>
          </a:p>
        </p:txBody>
      </p:sp>
      <p:sp>
        <p:nvSpPr>
          <p:cNvPr id="5" name="Footer Placeholder 4">
            <a:extLst>
              <a:ext uri="{FF2B5EF4-FFF2-40B4-BE49-F238E27FC236}">
                <a16:creationId xmlns:a16="http://schemas.microsoft.com/office/drawing/2014/main" id="{42074FA3-62E6-42D2-A730-27E0F0CD6A0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135451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This is another example of the statistical experiment in the previous</a:t>
            </a:r>
            <a:r>
              <a:rPr lang="en-US" baseline="0" dirty="0"/>
              <a:t> slide. </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54</a:t>
            </a:fld>
            <a:endParaRPr lang="en-US"/>
          </a:p>
        </p:txBody>
      </p:sp>
      <p:sp>
        <p:nvSpPr>
          <p:cNvPr id="5" name="Footer Placeholder 4">
            <a:extLst>
              <a:ext uri="{FF2B5EF4-FFF2-40B4-BE49-F238E27FC236}">
                <a16:creationId xmlns:a16="http://schemas.microsoft.com/office/drawing/2014/main" id="{F0E131F2-1267-44C9-81CA-F2664A37A50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08772678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28F51297-5FF6-46B7-9A9C-08AC6A936903}" type="slidenum">
              <a:rPr lang="en-US" smtClean="0"/>
              <a:pPr/>
              <a:t>55</a:t>
            </a:fld>
            <a:endParaRPr lang="en-US"/>
          </a:p>
        </p:txBody>
      </p:sp>
      <p:sp>
        <p:nvSpPr>
          <p:cNvPr id="93187" name="Rectangle 2"/>
          <p:cNvSpPr>
            <a:spLocks noGrp="1" noRot="1" noChangeAspect="1" noChangeArrowheads="1" noTextEdit="1"/>
          </p:cNvSpPr>
          <p:nvPr>
            <p:ph type="sldImg"/>
          </p:nvPr>
        </p:nvSpPr>
        <p:spPr>
          <a:xfrm>
            <a:off x="406400" y="698500"/>
            <a:ext cx="6197600" cy="3486150"/>
          </a:xfrm>
          <a:ln/>
        </p:spPr>
      </p:sp>
      <p:sp>
        <p:nvSpPr>
          <p:cNvPr id="93188" name="Rectangle 3"/>
          <p:cNvSpPr>
            <a:spLocks noGrp="1" noChangeArrowheads="1"/>
          </p:cNvSpPr>
          <p:nvPr>
            <p:ph type="body" idx="1"/>
          </p:nvPr>
        </p:nvSpPr>
        <p:spPr>
          <a:noFill/>
          <a:ln/>
        </p:spPr>
        <p:txBody>
          <a:bodyPr/>
          <a:lstStyle/>
          <a:p>
            <a:pPr eaLnBrk="1" hangingPunct="1"/>
            <a:r>
              <a:rPr lang="en-US" dirty="0"/>
              <a:t>These estimated frequency curves are each based on a separate 30-year sample from the assumed parent probability distribution, shown as green rather than pink on this slide.  Note they are all closer to the parent distribution near the median, and farther at the tails.  As the assumed parent curve has a slightly positive skew, the uncertainty is greater on the upper end (less frequent events) than the lower end.</a:t>
            </a:r>
          </a:p>
          <a:p>
            <a:pPr eaLnBrk="1" hangingPunct="1"/>
            <a:endParaRPr lang="en-US" dirty="0"/>
          </a:p>
          <a:p>
            <a:pPr eaLnBrk="1" hangingPunct="1"/>
            <a:r>
              <a:rPr lang="en-US" dirty="0"/>
              <a:t>If the estimate of the 1% event from each sample is compiled, another probability distribution results from that compilation.  This</a:t>
            </a:r>
            <a:r>
              <a:rPr lang="en-US" baseline="0" dirty="0"/>
              <a:t> </a:t>
            </a:r>
            <a:r>
              <a:rPr lang="en-US" dirty="0"/>
              <a:t>is a sampling distribution PDF that, if the skew coefficient</a:t>
            </a:r>
            <a:r>
              <a:rPr lang="en-US" baseline="0" dirty="0"/>
              <a:t> is zero, is </a:t>
            </a:r>
            <a:r>
              <a:rPr lang="en-US" dirty="0"/>
              <a:t>a non-central t distribution, as shown.  A similar PDF exists at every quantile along the frequency curve.</a:t>
            </a:r>
          </a:p>
        </p:txBody>
      </p:sp>
      <p:sp>
        <p:nvSpPr>
          <p:cNvPr id="2" name="Footer Placeholder 1">
            <a:extLst>
              <a:ext uri="{FF2B5EF4-FFF2-40B4-BE49-F238E27FC236}">
                <a16:creationId xmlns:a16="http://schemas.microsoft.com/office/drawing/2014/main" id="{C57E214B-4325-4E95-866F-5726530CDA4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6550640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61F0DA6C-0040-4259-ADBE-A220586E40D9}" type="slidenum">
              <a:rPr lang="en-US" smtClean="0"/>
              <a:pPr/>
              <a:t>56</a:t>
            </a:fld>
            <a:endParaRPr lang="en-US"/>
          </a:p>
        </p:txBody>
      </p:sp>
      <p:sp>
        <p:nvSpPr>
          <p:cNvPr id="94211" name="Rectangle 2"/>
          <p:cNvSpPr>
            <a:spLocks noGrp="1" noRot="1" noChangeAspect="1" noChangeArrowheads="1" noTextEdit="1"/>
          </p:cNvSpPr>
          <p:nvPr>
            <p:ph type="sldImg"/>
          </p:nvPr>
        </p:nvSpPr>
        <p:spPr>
          <a:xfrm>
            <a:off x="406400" y="698500"/>
            <a:ext cx="6197600" cy="3486150"/>
          </a:xfrm>
          <a:ln/>
        </p:spPr>
      </p:sp>
      <p:sp>
        <p:nvSpPr>
          <p:cNvPr id="94212" name="Rectangle 3"/>
          <p:cNvSpPr>
            <a:spLocks noGrp="1" noChangeArrowheads="1"/>
          </p:cNvSpPr>
          <p:nvPr>
            <p:ph type="body" idx="1"/>
          </p:nvPr>
        </p:nvSpPr>
        <p:spPr>
          <a:noFill/>
          <a:ln/>
        </p:spPr>
        <p:txBody>
          <a:bodyPr/>
          <a:lstStyle/>
          <a:p>
            <a:pPr eaLnBrk="1" hangingPunct="1"/>
            <a:r>
              <a:rPr lang="en-US" dirty="0"/>
              <a:t>Recall from earlier, the standard deviation of the sampling distribution of each of the parameter estimates is proportional one over the square root of the sample size, N.</a:t>
            </a:r>
          </a:p>
          <a:p>
            <a:pPr eaLnBrk="1" hangingPunct="1"/>
            <a:endParaRPr lang="en-US" dirty="0"/>
          </a:p>
          <a:p>
            <a:pPr eaLnBrk="1" hangingPunct="1"/>
            <a:r>
              <a:rPr lang="en-US" dirty="0"/>
              <a:t>The previous slide shows the larger uncertainty</a:t>
            </a:r>
            <a:r>
              <a:rPr lang="en-US" baseline="0" dirty="0"/>
              <a:t> at the upper and lower tail than the mean or median.  The next slide shows larger uncertainty with larger variance.  Uncertainty in the upper tail increases with positive skew and uncertainty in the lower tail increases with negative skew.</a:t>
            </a:r>
            <a:endParaRPr lang="en-US" dirty="0"/>
          </a:p>
          <a:p>
            <a:pPr eaLnBrk="1" hangingPunct="1"/>
            <a:endParaRPr lang="en-US" dirty="0"/>
          </a:p>
        </p:txBody>
      </p:sp>
      <p:sp>
        <p:nvSpPr>
          <p:cNvPr id="2" name="Footer Placeholder 1">
            <a:extLst>
              <a:ext uri="{FF2B5EF4-FFF2-40B4-BE49-F238E27FC236}">
                <a16:creationId xmlns:a16="http://schemas.microsoft.com/office/drawing/2014/main" id="{1E797457-D76C-429C-994C-38DE125B69E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03698306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These</a:t>
            </a:r>
            <a:r>
              <a:rPr lang="en-US" baseline="0" dirty="0"/>
              <a:t> curves have the same mean and skew coefficient, but the steeper green curve has larger variance (standard deviation) than the flatter red curve.  As can be seen by the wider confidence interval, the larger variance produces greater uncertainty in the estimated frequency curve.  It is intuitive that a more variable distribution will be more difficult to estimate accurately with a given sample size than a less variable distribution.</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57</a:t>
            </a:fld>
            <a:endParaRPr lang="en-US"/>
          </a:p>
        </p:txBody>
      </p:sp>
      <p:sp>
        <p:nvSpPr>
          <p:cNvPr id="5" name="Footer Placeholder 4">
            <a:extLst>
              <a:ext uri="{FF2B5EF4-FFF2-40B4-BE49-F238E27FC236}">
                <a16:creationId xmlns:a16="http://schemas.microsoft.com/office/drawing/2014/main" id="{5836EC12-A449-439E-874B-A551F64E9A0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1757871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77803D73-7478-4C4E-BE9E-35455AC03D0A}" type="slidenum">
              <a:rPr lang="en-US" smtClean="0"/>
              <a:pPr/>
              <a:t>58</a:t>
            </a:fld>
            <a:endParaRPr lang="en-US"/>
          </a:p>
        </p:txBody>
      </p:sp>
      <p:sp>
        <p:nvSpPr>
          <p:cNvPr id="95235" name="Rectangle 2"/>
          <p:cNvSpPr>
            <a:spLocks noGrp="1" noRot="1" noChangeAspect="1" noChangeArrowheads="1" noTextEdit="1"/>
          </p:cNvSpPr>
          <p:nvPr>
            <p:ph type="sldImg"/>
          </p:nvPr>
        </p:nvSpPr>
        <p:spPr>
          <a:xfrm>
            <a:off x="406400" y="698500"/>
            <a:ext cx="6197600" cy="3486150"/>
          </a:xfrm>
          <a:ln/>
        </p:spPr>
      </p:sp>
      <p:sp>
        <p:nvSpPr>
          <p:cNvPr id="95236" name="Rectangle 3"/>
          <p:cNvSpPr>
            <a:spLocks noGrp="1" noChangeArrowheads="1"/>
          </p:cNvSpPr>
          <p:nvPr>
            <p:ph type="body" idx="1"/>
          </p:nvPr>
        </p:nvSpPr>
        <p:spPr>
          <a:noFill/>
          <a:ln/>
        </p:spPr>
        <p:txBody>
          <a:bodyPr/>
          <a:lstStyle/>
          <a:p>
            <a:pPr eaLnBrk="1" hangingPunct="1"/>
            <a:r>
              <a:rPr lang="en-US" dirty="0"/>
              <a:t>While the sampling distribution of the mean estimate, X-bar, is Normal, and for the standard deviation estimate, S, it is chi-square, the sampling distribution for a quantile (</a:t>
            </a:r>
            <a:r>
              <a:rPr lang="en-US" dirty="0" err="1"/>
              <a:t>ie</a:t>
            </a:r>
            <a:r>
              <a:rPr lang="en-US" dirty="0"/>
              <a:t>, 1% event, </a:t>
            </a:r>
            <a:r>
              <a:rPr lang="en-US" dirty="0" err="1"/>
              <a:t>etc</a:t>
            </a:r>
            <a:r>
              <a:rPr lang="en-US" dirty="0"/>
              <a:t>) is the non-central t distribution if the log-space</a:t>
            </a:r>
            <a:r>
              <a:rPr lang="en-US" baseline="0" dirty="0"/>
              <a:t> skew coefficient is zero (</a:t>
            </a:r>
            <a:r>
              <a:rPr lang="en-US" baseline="0" dirty="0" err="1"/>
              <a:t>ie</a:t>
            </a:r>
            <a:r>
              <a:rPr lang="en-US" baseline="0" dirty="0"/>
              <a:t>, the log Normal distribution)</a:t>
            </a:r>
            <a:r>
              <a:rPr lang="en-US" dirty="0"/>
              <a:t>.  Non-central t distribution</a:t>
            </a:r>
            <a:r>
              <a:rPr lang="en-US" baseline="0" dirty="0"/>
              <a:t> </a:t>
            </a:r>
            <a:r>
              <a:rPr lang="en-US" dirty="0"/>
              <a:t>is asymmetrical, and is dependent on the probability p and the skew g.</a:t>
            </a:r>
          </a:p>
          <a:p>
            <a:pPr eaLnBrk="1" hangingPunct="1"/>
            <a:endParaRPr lang="en-US" dirty="0"/>
          </a:p>
          <a:p>
            <a:pPr eaLnBrk="1" hangingPunct="1"/>
            <a:r>
              <a:rPr lang="en-US" dirty="0"/>
              <a:t>Note: the probability distribution around the 1% event in the upper graphic should be interpreting as a bell curve that comes out of the page.  It is redrawn in the second graphic in only 2 dimensions, and so is flat on the page.</a:t>
            </a:r>
          </a:p>
          <a:p>
            <a:pPr eaLnBrk="1" hangingPunct="1"/>
            <a:endParaRPr lang="en-US" dirty="0"/>
          </a:p>
        </p:txBody>
      </p:sp>
      <p:sp>
        <p:nvSpPr>
          <p:cNvPr id="2" name="Footer Placeholder 1">
            <a:extLst>
              <a:ext uri="{FF2B5EF4-FFF2-40B4-BE49-F238E27FC236}">
                <a16:creationId xmlns:a16="http://schemas.microsoft.com/office/drawing/2014/main" id="{291C7737-D607-4904-9B34-C400E5C62170}"/>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02515384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D3D45CFD-B4D4-471E-9870-49D8AF2C5F28}" type="slidenum">
              <a:rPr lang="en-US" smtClean="0"/>
              <a:pPr/>
              <a:t>59</a:t>
            </a:fld>
            <a:endParaRPr lang="en-US"/>
          </a:p>
        </p:txBody>
      </p:sp>
      <p:sp>
        <p:nvSpPr>
          <p:cNvPr id="96259" name="Rectangle 2"/>
          <p:cNvSpPr>
            <a:spLocks noGrp="1" noRot="1" noChangeAspect="1" noChangeArrowheads="1" noTextEdit="1"/>
          </p:cNvSpPr>
          <p:nvPr>
            <p:ph type="sldImg"/>
          </p:nvPr>
        </p:nvSpPr>
        <p:spPr>
          <a:xfrm>
            <a:off x="406400" y="698500"/>
            <a:ext cx="6197600" cy="3486150"/>
          </a:xfrm>
          <a:ln/>
        </p:spPr>
      </p:sp>
      <p:sp>
        <p:nvSpPr>
          <p:cNvPr id="96260" name="Rectangle 3"/>
          <p:cNvSpPr>
            <a:spLocks noGrp="1" noChangeArrowheads="1"/>
          </p:cNvSpPr>
          <p:nvPr>
            <p:ph type="body" idx="1"/>
          </p:nvPr>
        </p:nvSpPr>
        <p:spPr>
          <a:noFill/>
          <a:ln/>
        </p:spPr>
        <p:txBody>
          <a:bodyPr/>
          <a:lstStyle/>
          <a:p>
            <a:pPr eaLnBrk="1" hangingPunct="1"/>
            <a:r>
              <a:rPr lang="en-US" dirty="0"/>
              <a:t>These estimated frequency curves are each based on a separate 30-year sample from the assumed parent probability distribution, shown as green rather than pink on this slide.  Note they are all closer to the parent distribution near the median, and farther at the tails.  As the assumed parent curve has a slightly positive skew, the uncertainty is greater on the upper end (less frequent events) than the lower end.</a:t>
            </a:r>
          </a:p>
          <a:p>
            <a:pPr eaLnBrk="1" hangingPunct="1"/>
            <a:endParaRPr lang="en-US" dirty="0"/>
          </a:p>
          <a:p>
            <a:pPr eaLnBrk="1" hangingPunct="1"/>
            <a:r>
              <a:rPr lang="en-US" dirty="0"/>
              <a:t>If the estimate of the 1% event from each sample is compiled, another probability distribution results from that compilation.  This</a:t>
            </a:r>
            <a:r>
              <a:rPr lang="en-US" baseline="0" dirty="0"/>
              <a:t> </a:t>
            </a:r>
            <a:r>
              <a:rPr lang="en-US" dirty="0"/>
              <a:t>is a sampling distribution PDF that, if the skew coefficient</a:t>
            </a:r>
            <a:r>
              <a:rPr lang="en-US" baseline="0" dirty="0"/>
              <a:t> is zero, is </a:t>
            </a:r>
            <a:r>
              <a:rPr lang="en-US" dirty="0"/>
              <a:t>a non-central t distribution, as shown.  A similar PDF exists at every quantile along the frequency curve.</a:t>
            </a:r>
          </a:p>
          <a:p>
            <a:pPr eaLnBrk="1" hangingPunct="1"/>
            <a:endParaRPr lang="en-US" dirty="0"/>
          </a:p>
          <a:p>
            <a:pPr eaLnBrk="1" hangingPunct="1"/>
            <a:r>
              <a:rPr lang="en-US" dirty="0"/>
              <a:t>The center 90% of the PDF can be delineated, generating an interval that captures 90% of these estimates.  The same 90% interval can be delineated at each quantile, and connected, forming the 90% confidence interval for the entire frequency curve.  This description is turned around in practice, and the 90% interval is drawn around the estimated frequency curve, defining an interval that has 90% chance of spanning the parent population curve.</a:t>
            </a:r>
          </a:p>
        </p:txBody>
      </p:sp>
      <p:sp>
        <p:nvSpPr>
          <p:cNvPr id="2" name="Footer Placeholder 1">
            <a:extLst>
              <a:ext uri="{FF2B5EF4-FFF2-40B4-BE49-F238E27FC236}">
                <a16:creationId xmlns:a16="http://schemas.microsoft.com/office/drawing/2014/main" id="{85EDCB3D-AD00-49D7-882C-0C4AA684534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633157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D3A2BFB1-FBF8-45F7-A200-81B1DF2ED76F}" type="slidenum">
              <a:rPr lang="en-US" smtClean="0"/>
              <a:pPr/>
              <a:t>6</a:t>
            </a:fld>
            <a:endParaRPr lang="en-US"/>
          </a:p>
        </p:txBody>
      </p:sp>
      <p:sp>
        <p:nvSpPr>
          <p:cNvPr id="73731" name="Rectangle 2"/>
          <p:cNvSpPr>
            <a:spLocks noGrp="1" noRot="1" noChangeAspect="1" noChangeArrowheads="1" noTextEdit="1"/>
          </p:cNvSpPr>
          <p:nvPr>
            <p:ph type="sldImg"/>
          </p:nvPr>
        </p:nvSpPr>
        <p:spPr>
          <a:xfrm>
            <a:off x="406400" y="698500"/>
            <a:ext cx="6197600" cy="3486150"/>
          </a:xfrm>
          <a:ln/>
        </p:spPr>
      </p:sp>
      <p:sp>
        <p:nvSpPr>
          <p:cNvPr id="73732" name="Rectangle 3"/>
          <p:cNvSpPr>
            <a:spLocks noGrp="1" noChangeArrowheads="1"/>
          </p:cNvSpPr>
          <p:nvPr>
            <p:ph type="body" idx="1"/>
          </p:nvPr>
        </p:nvSpPr>
        <p:spPr>
          <a:noFill/>
          <a:ln/>
        </p:spPr>
        <p:txBody>
          <a:bodyPr/>
          <a:lstStyle/>
          <a:p>
            <a:pPr eaLnBrk="1" hangingPunct="1"/>
            <a:r>
              <a:rPr lang="en-US" dirty="0"/>
              <a:t>Simplification</a:t>
            </a:r>
            <a:r>
              <a:rPr lang="en-US" baseline="0" dirty="0"/>
              <a:t> of the previous slide, which removes all but the 1% event line for a clearer view.</a:t>
            </a:r>
          </a:p>
          <a:p>
            <a:pPr eaLnBrk="1" hangingPunct="1"/>
            <a:endParaRPr lang="en-US" sz="400" dirty="0"/>
          </a:p>
          <a:p>
            <a:pPr eaLnBrk="1" hangingPunct="1"/>
            <a:r>
              <a:rPr lang="en-US" dirty="0"/>
              <a:t>NOTES FROM</a:t>
            </a:r>
            <a:r>
              <a:rPr lang="en-US" baseline="0" dirty="0"/>
              <a:t> </a:t>
            </a:r>
            <a:r>
              <a:rPr lang="en-US" dirty="0"/>
              <a:t>PREVIOUS SLIDE:</a:t>
            </a:r>
          </a:p>
          <a:p>
            <a:pPr eaLnBrk="1" hangingPunct="1"/>
            <a:endParaRPr lang="en-US" sz="400" dirty="0"/>
          </a:p>
          <a:p>
            <a:pPr eaLnBrk="1" hangingPunct="1"/>
            <a:r>
              <a:rPr lang="en-US" dirty="0"/>
              <a:t>This is a statistical experiment in which we start with a KNOWN probability distribution, and randomly sample many “years” of data from it.  We can perform parameter estimation on that sampled data, and see how well we can predict the true values that in this case are known.</a:t>
            </a:r>
          </a:p>
          <a:p>
            <a:pPr eaLnBrk="1" hangingPunct="1"/>
            <a:endParaRPr lang="en-US" sz="400" dirty="0"/>
          </a:p>
          <a:p>
            <a:pPr eaLnBrk="1" hangingPunct="1"/>
            <a:r>
              <a:rPr lang="en-US" dirty="0"/>
              <a:t>This example samples 1000 “years” of peak annual flows from an LP3 distribution with mean=4, standard dev=0.5, and skew=0.4.  Parameters are re-estimated each year, with each additional value, and the 1% value</a:t>
            </a:r>
            <a:r>
              <a:rPr lang="en-US" baseline="0" dirty="0"/>
              <a:t> of the LP3 computed</a:t>
            </a:r>
            <a:r>
              <a:rPr lang="en-US" dirty="0"/>
              <a:t>. Note how the occurrence of a large flood event impacts the skew estimate as so the 1% value.  Note how a span of years without large events affects the skew estimate.</a:t>
            </a:r>
          </a:p>
          <a:p>
            <a:pPr eaLnBrk="1" hangingPunct="1"/>
            <a:endParaRPr lang="en-US" sz="400" dirty="0"/>
          </a:p>
          <a:p>
            <a:pPr eaLnBrk="1" hangingPunct="1"/>
            <a:r>
              <a:rPr lang="en-US" dirty="0"/>
              <a:t>Note the occurrence of spans of time that are not representative of the full data set (225 to 425 has mostly very low events, and 650 to 700 has very high events.)</a:t>
            </a:r>
          </a:p>
          <a:p>
            <a:pPr eaLnBrk="1" hangingPunct="1"/>
            <a:r>
              <a:rPr lang="en-US" dirty="0"/>
              <a:t>This example is meant to display our uncertainty in our frequency curve estimate, even with 100 years of data available to us.  The example actually underestimates our real uncertainty because it represents an ideal case in which the distribution truly is a </a:t>
            </a:r>
            <a:r>
              <a:rPr lang="en-US" dirty="0" err="1"/>
              <a:t>LogPearson</a:t>
            </a:r>
            <a:r>
              <a:rPr lang="en-US" dirty="0"/>
              <a:t> III.  In reality, the choice of LP3 is a simplification that introduces additional error</a:t>
            </a:r>
          </a:p>
        </p:txBody>
      </p:sp>
      <p:sp>
        <p:nvSpPr>
          <p:cNvPr id="2" name="Footer Placeholder 1">
            <a:extLst>
              <a:ext uri="{FF2B5EF4-FFF2-40B4-BE49-F238E27FC236}">
                <a16:creationId xmlns:a16="http://schemas.microsoft.com/office/drawing/2014/main" id="{57D3C644-4C3B-4F6A-9C35-DA7B79DA8C0A}"/>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70844266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60</a:t>
            </a:fld>
            <a:endParaRPr lang="en-US"/>
          </a:p>
        </p:txBody>
      </p:sp>
      <p:sp>
        <p:nvSpPr>
          <p:cNvPr id="5" name="Footer Placeholder 4">
            <a:extLst>
              <a:ext uri="{FF2B5EF4-FFF2-40B4-BE49-F238E27FC236}">
                <a16:creationId xmlns:a16="http://schemas.microsoft.com/office/drawing/2014/main" id="{7AAC962A-9445-45CB-A4C6-7B84269DFFE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9506857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D2A8EAF5-9520-49F5-A471-F648550AC386}" type="slidenum">
              <a:rPr lang="en-US" smtClean="0"/>
              <a:pPr/>
              <a:t>61</a:t>
            </a:fld>
            <a:endParaRPr lang="en-US"/>
          </a:p>
        </p:txBody>
      </p:sp>
      <p:sp>
        <p:nvSpPr>
          <p:cNvPr id="100355" name="Rectangle 2"/>
          <p:cNvSpPr>
            <a:spLocks noGrp="1" noRot="1" noChangeAspect="1" noChangeArrowheads="1" noTextEdit="1"/>
          </p:cNvSpPr>
          <p:nvPr>
            <p:ph type="sldImg"/>
          </p:nvPr>
        </p:nvSpPr>
        <p:spPr>
          <a:xfrm>
            <a:off x="406400" y="698500"/>
            <a:ext cx="6197600" cy="3486150"/>
          </a:xfrm>
          <a:ln/>
        </p:spPr>
      </p:sp>
      <p:sp>
        <p:nvSpPr>
          <p:cNvPr id="100356" name="Rectangle 3"/>
          <p:cNvSpPr>
            <a:spLocks noGrp="1" noChangeArrowheads="1"/>
          </p:cNvSpPr>
          <p:nvPr>
            <p:ph type="body" idx="1"/>
          </p:nvPr>
        </p:nvSpPr>
        <p:spPr>
          <a:noFill/>
          <a:ln/>
        </p:spPr>
        <p:txBody>
          <a:bodyPr/>
          <a:lstStyle/>
          <a:p>
            <a:pPr eaLnBrk="1" hangingPunct="1"/>
            <a:r>
              <a:rPr lang="en-US" dirty="0"/>
              <a:t>30-year sample estimates of the population frequency curve,</a:t>
            </a:r>
            <a:r>
              <a:rPr lang="en-US" baseline="0" dirty="0"/>
              <a:t> from </a:t>
            </a:r>
            <a:r>
              <a:rPr lang="en-US" baseline="0"/>
              <a:t>3 slides ago.</a:t>
            </a:r>
            <a:endParaRPr lang="en-US"/>
          </a:p>
          <a:p>
            <a:pPr eaLnBrk="1" hangingPunct="1"/>
            <a:endParaRPr lang="en-US" dirty="0"/>
          </a:p>
        </p:txBody>
      </p:sp>
      <p:sp>
        <p:nvSpPr>
          <p:cNvPr id="2" name="Footer Placeholder 1">
            <a:extLst>
              <a:ext uri="{FF2B5EF4-FFF2-40B4-BE49-F238E27FC236}">
                <a16:creationId xmlns:a16="http://schemas.microsoft.com/office/drawing/2014/main" id="{1A7511B8-217B-4682-9EAC-989684871DD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7533125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2FE0F0B1-ED42-47A6-9965-1767AE8A7D45}" type="slidenum">
              <a:rPr lang="en-US" smtClean="0"/>
              <a:pPr/>
              <a:t>62</a:t>
            </a:fld>
            <a:endParaRPr lang="en-US"/>
          </a:p>
        </p:txBody>
      </p:sp>
      <p:sp>
        <p:nvSpPr>
          <p:cNvPr id="101379" name="Rectangle 2"/>
          <p:cNvSpPr>
            <a:spLocks noGrp="1" noRot="1" noChangeAspect="1" noChangeArrowheads="1" noTextEdit="1"/>
          </p:cNvSpPr>
          <p:nvPr>
            <p:ph type="sldImg"/>
          </p:nvPr>
        </p:nvSpPr>
        <p:spPr>
          <a:xfrm>
            <a:off x="406400" y="698500"/>
            <a:ext cx="6197600" cy="3486150"/>
          </a:xfrm>
          <a:ln/>
        </p:spPr>
      </p:sp>
      <p:sp>
        <p:nvSpPr>
          <p:cNvPr id="101380" name="Rectangle 3"/>
          <p:cNvSpPr>
            <a:spLocks noGrp="1" noChangeArrowheads="1"/>
          </p:cNvSpPr>
          <p:nvPr>
            <p:ph type="body" idx="1"/>
          </p:nvPr>
        </p:nvSpPr>
        <p:spPr>
          <a:noFill/>
          <a:ln/>
        </p:spPr>
        <p:txBody>
          <a:bodyPr/>
          <a:lstStyle/>
          <a:p>
            <a:pPr eaLnBrk="1" hangingPunct="1"/>
            <a:r>
              <a:rPr lang="en-US"/>
              <a:t>60-year sample estimates of the population frequency curve.  Note, estimates are closer to the assumed parent population frequency curve.  This result demonstrates that estimates are better with a larger sample of the parent population, and our confidence intervals become narrower.</a:t>
            </a:r>
          </a:p>
          <a:p>
            <a:pPr eaLnBrk="1" hangingPunct="1"/>
            <a:endParaRPr lang="en-US"/>
          </a:p>
        </p:txBody>
      </p:sp>
      <p:sp>
        <p:nvSpPr>
          <p:cNvPr id="2" name="Footer Placeholder 1">
            <a:extLst>
              <a:ext uri="{FF2B5EF4-FFF2-40B4-BE49-F238E27FC236}">
                <a16:creationId xmlns:a16="http://schemas.microsoft.com/office/drawing/2014/main" id="{88F4F52B-083F-4DD9-8130-48064619A6D5}"/>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85511539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A2C56BD7-600B-4639-8AB9-F58311C344FA}" type="slidenum">
              <a:rPr lang="en-US" smtClean="0"/>
              <a:pPr/>
              <a:t>63</a:t>
            </a:fld>
            <a:endParaRPr lang="en-US"/>
          </a:p>
        </p:txBody>
      </p:sp>
      <p:sp>
        <p:nvSpPr>
          <p:cNvPr id="102403" name="Rectangle 2"/>
          <p:cNvSpPr>
            <a:spLocks noGrp="1" noRot="1" noChangeAspect="1" noChangeArrowheads="1" noTextEdit="1"/>
          </p:cNvSpPr>
          <p:nvPr>
            <p:ph type="sldImg"/>
          </p:nvPr>
        </p:nvSpPr>
        <p:spPr>
          <a:xfrm>
            <a:off x="406400" y="698500"/>
            <a:ext cx="6197600" cy="3486150"/>
          </a:xfrm>
          <a:ln/>
        </p:spPr>
      </p:sp>
      <p:sp>
        <p:nvSpPr>
          <p:cNvPr id="102404" name="Rectangle 3"/>
          <p:cNvSpPr>
            <a:spLocks noGrp="1" noChangeArrowheads="1"/>
          </p:cNvSpPr>
          <p:nvPr>
            <p:ph type="body" idx="1"/>
          </p:nvPr>
        </p:nvSpPr>
        <p:spPr>
          <a:noFill/>
          <a:ln/>
        </p:spPr>
        <p:txBody>
          <a:bodyPr/>
          <a:lstStyle/>
          <a:p>
            <a:pPr eaLnBrk="1" hangingPunct="1"/>
            <a:r>
              <a:rPr lang="en-US"/>
              <a:t>120-year sample estimates of the population frequency curve.  Note, estimates are closer yet to the assumed parent population frequency curve. This result demonstrates that estimates are better with a larger sample of the parent population, and our confidence intervals become narrower.</a:t>
            </a:r>
          </a:p>
          <a:p>
            <a:pPr eaLnBrk="1" hangingPunct="1"/>
            <a:endParaRPr lang="en-US"/>
          </a:p>
          <a:p>
            <a:pPr eaLnBrk="1" hangingPunct="1"/>
            <a:endParaRPr lang="en-US"/>
          </a:p>
        </p:txBody>
      </p:sp>
      <p:sp>
        <p:nvSpPr>
          <p:cNvPr id="2" name="Footer Placeholder 1">
            <a:extLst>
              <a:ext uri="{FF2B5EF4-FFF2-40B4-BE49-F238E27FC236}">
                <a16:creationId xmlns:a16="http://schemas.microsoft.com/office/drawing/2014/main" id="{868CAED5-DF3A-445E-8F1F-1D6536FEAA44}"/>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83884963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64</a:t>
            </a:fld>
            <a:endParaRPr lang="en-US"/>
          </a:p>
        </p:txBody>
      </p:sp>
      <p:sp>
        <p:nvSpPr>
          <p:cNvPr id="5" name="Footer Placeholder 4">
            <a:extLst>
              <a:ext uri="{FF2B5EF4-FFF2-40B4-BE49-F238E27FC236}">
                <a16:creationId xmlns:a16="http://schemas.microsoft.com/office/drawing/2014/main" id="{A862F0D3-CDCF-47B7-B474-C6883EF29E7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23148813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We’ve noted that</a:t>
            </a:r>
            <a:r>
              <a:rPr lang="en-US" baseline="0" dirty="0"/>
              <a:t> the sampling distribution of a quantile is asymmetrical.  This slide shows the asymmetrical PDFs at 1% and 5%, and the resulting confidence interval for the entire curve.</a:t>
            </a:r>
          </a:p>
          <a:p>
            <a:endParaRPr lang="en-US" baseline="0" dirty="0"/>
          </a:p>
          <a:p>
            <a:r>
              <a:rPr lang="en-US" baseline="0" dirty="0"/>
              <a:t>Note, for an asymmetrical distribution, the median is not equal to the mean.</a:t>
            </a:r>
            <a:endParaRPr lang="en-US" dirty="0"/>
          </a:p>
        </p:txBody>
      </p:sp>
      <p:sp>
        <p:nvSpPr>
          <p:cNvPr id="4" name="Slide Number Placeholder 3"/>
          <p:cNvSpPr>
            <a:spLocks noGrp="1"/>
          </p:cNvSpPr>
          <p:nvPr>
            <p:ph type="sldNum" sz="quarter" idx="10"/>
          </p:nvPr>
        </p:nvSpPr>
        <p:spPr/>
        <p:txBody>
          <a:bodyPr/>
          <a:lstStyle/>
          <a:p>
            <a:fld id="{69316125-23C0-428F-81EE-F4F25622B531}" type="slidenum">
              <a:rPr lang="en-US" smtClean="0"/>
              <a:t>65</a:t>
            </a:fld>
            <a:endParaRPr lang="en-US"/>
          </a:p>
        </p:txBody>
      </p:sp>
      <p:sp>
        <p:nvSpPr>
          <p:cNvPr id="5" name="Footer Placeholder 4">
            <a:extLst>
              <a:ext uri="{FF2B5EF4-FFF2-40B4-BE49-F238E27FC236}">
                <a16:creationId xmlns:a16="http://schemas.microsoft.com/office/drawing/2014/main" id="{7A8A3193-FC65-4402-976A-8A49890DB975}"/>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8291557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The uncertainty in the frequency curve can</a:t>
            </a:r>
            <a:r>
              <a:rPr lang="en-US" baseline="0" dirty="0"/>
              <a:t> also be considered in the exceedance probability of a particular flow, shown here at the estimate of the 1% flow but existing along the length of the curve.  Like the distribution drawn as uncertainty in the flow quantile, the PDF is asymmetrical.</a:t>
            </a:r>
            <a:endParaRPr lang="en-US" dirty="0"/>
          </a:p>
        </p:txBody>
      </p:sp>
      <p:sp>
        <p:nvSpPr>
          <p:cNvPr id="4" name="Slide Number Placeholder 3"/>
          <p:cNvSpPr>
            <a:spLocks noGrp="1"/>
          </p:cNvSpPr>
          <p:nvPr>
            <p:ph type="sldNum" sz="quarter" idx="10"/>
          </p:nvPr>
        </p:nvSpPr>
        <p:spPr/>
        <p:txBody>
          <a:bodyPr/>
          <a:lstStyle/>
          <a:p>
            <a:fld id="{69316125-23C0-428F-81EE-F4F25622B531}" type="slidenum">
              <a:rPr lang="en-US" smtClean="0"/>
              <a:t>66</a:t>
            </a:fld>
            <a:endParaRPr lang="en-US"/>
          </a:p>
        </p:txBody>
      </p:sp>
      <p:sp>
        <p:nvSpPr>
          <p:cNvPr id="5" name="Footer Placeholder 4">
            <a:extLst>
              <a:ext uri="{FF2B5EF4-FFF2-40B4-BE49-F238E27FC236}">
                <a16:creationId xmlns:a16="http://schemas.microsoft.com/office/drawing/2014/main" id="{A6011BB4-20AF-40AD-AB0C-6822900D02B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40581442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In the asymmetrical</a:t>
            </a:r>
            <a:r>
              <a:rPr lang="en-US" baseline="0" dirty="0"/>
              <a:t> PDF of uncertainty in exceedance probably of a given flow, the mean is not equal to the median.  The estimated flow frequency curve is at the median of the sampling distribution, and the mean of that distribution is a larger exceedance probability at the upper tail of the distribution.</a:t>
            </a:r>
          </a:p>
          <a:p>
            <a:endParaRPr lang="en-US" baseline="0" dirty="0"/>
          </a:p>
          <a:p>
            <a:r>
              <a:rPr lang="en-US" baseline="0" dirty="0"/>
              <a:t>The mean of the uncertainty distribution is the unbiased estimate of the frequency curve.  When considering future outcomes from the probability distribution, and using the frequency curve to perform cost benefit analysis around the country, we prefer an unbiased estimate.</a:t>
            </a:r>
          </a:p>
          <a:p>
            <a:endParaRPr lang="en-US" baseline="0" dirty="0"/>
          </a:p>
          <a:p>
            <a:r>
              <a:rPr lang="en-US" baseline="0" dirty="0"/>
              <a:t>The “expected probability adjustment,” shown as the dashed blue curve, moves the frequency ordinates from the median (the computed curve) to the mean of the uncertainty distribution.  </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67</a:t>
            </a:fld>
            <a:endParaRPr lang="en-US"/>
          </a:p>
        </p:txBody>
      </p:sp>
      <p:sp>
        <p:nvSpPr>
          <p:cNvPr id="5" name="Footer Placeholder 4">
            <a:extLst>
              <a:ext uri="{FF2B5EF4-FFF2-40B4-BE49-F238E27FC236}">
                <a16:creationId xmlns:a16="http://schemas.microsoft.com/office/drawing/2014/main" id="{A51F83E4-84DE-4928-88B9-F07BCE178D9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4566503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Due to the direction of the asymmetry</a:t>
            </a:r>
            <a:r>
              <a:rPr lang="en-US" baseline="0" dirty="0"/>
              <a:t> in the frequency curve uncertainty, t</a:t>
            </a:r>
            <a:r>
              <a:rPr lang="en-US" dirty="0"/>
              <a:t>he expected probability curve is</a:t>
            </a:r>
            <a:r>
              <a:rPr lang="en-US" baseline="0" dirty="0"/>
              <a:t> higher and to the left at the top, and lower and to the right at the bottom.  At the median, where the uncertainty PDF is symmetrical, there is not adjustment.</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68</a:t>
            </a:fld>
            <a:endParaRPr lang="en-US"/>
          </a:p>
        </p:txBody>
      </p:sp>
      <p:sp>
        <p:nvSpPr>
          <p:cNvPr id="5" name="Footer Placeholder 4">
            <a:extLst>
              <a:ext uri="{FF2B5EF4-FFF2-40B4-BE49-F238E27FC236}">
                <a16:creationId xmlns:a16="http://schemas.microsoft.com/office/drawing/2014/main" id="{ECBBF33F-42FA-46E7-AD9B-A529C9AD081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05480060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69</a:t>
            </a:fld>
            <a:endParaRPr lang="en-US"/>
          </a:p>
        </p:txBody>
      </p:sp>
      <p:sp>
        <p:nvSpPr>
          <p:cNvPr id="5" name="Footer Placeholder 4">
            <a:extLst>
              <a:ext uri="{FF2B5EF4-FFF2-40B4-BE49-F238E27FC236}">
                <a16:creationId xmlns:a16="http://schemas.microsoft.com/office/drawing/2014/main" id="{707A97B4-ED6C-4FE1-8AF7-AF6307E4AEB3}"/>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935304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49F3F844-40F4-45ED-907F-36AE88349808}" type="slidenum">
              <a:rPr lang="en-US" smtClean="0"/>
              <a:pPr/>
              <a:t>7</a:t>
            </a:fld>
            <a:endParaRPr lang="en-US"/>
          </a:p>
        </p:txBody>
      </p:sp>
      <p:sp>
        <p:nvSpPr>
          <p:cNvPr id="74755" name="Rectangle 2"/>
          <p:cNvSpPr>
            <a:spLocks noGrp="1" noRot="1" noChangeAspect="1" noChangeArrowheads="1" noTextEdit="1"/>
          </p:cNvSpPr>
          <p:nvPr>
            <p:ph type="sldImg"/>
          </p:nvPr>
        </p:nvSpPr>
        <p:spPr>
          <a:xfrm>
            <a:off x="406400" y="698500"/>
            <a:ext cx="6197600" cy="3486150"/>
          </a:xfrm>
          <a:ln/>
        </p:spPr>
      </p:sp>
      <p:sp>
        <p:nvSpPr>
          <p:cNvPr id="74756" name="Rectangle 3"/>
          <p:cNvSpPr>
            <a:spLocks noGrp="1" noChangeArrowheads="1"/>
          </p:cNvSpPr>
          <p:nvPr>
            <p:ph type="body" idx="1"/>
          </p:nvPr>
        </p:nvSpPr>
        <p:spPr>
          <a:noFill/>
          <a:ln/>
        </p:spPr>
        <p:txBody>
          <a:bodyPr/>
          <a:lstStyle/>
          <a:p>
            <a:pPr eaLnBrk="1" hangingPunct="1"/>
            <a:r>
              <a:rPr lang="en-US" dirty="0"/>
              <a:t>In the previous graphs, the effect of the increasing sample size obscures the effect of individual events on the parameter estimates.  In these two graphics, a single sample size is maintained, and the “window” is moved across the data set.  The plotted value is at the</a:t>
            </a:r>
            <a:r>
              <a:rPr lang="en-US" baseline="0" dirty="0"/>
              <a:t> end of the window it represents, so the relevant window is to the left of the value.</a:t>
            </a:r>
            <a:endParaRPr lang="en-US" dirty="0"/>
          </a:p>
          <a:p>
            <a:pPr eaLnBrk="1" hangingPunct="1"/>
            <a:endParaRPr lang="en-US" dirty="0"/>
          </a:p>
          <a:p>
            <a:pPr eaLnBrk="1" hangingPunct="1"/>
            <a:r>
              <a:rPr lang="en-US" dirty="0"/>
              <a:t>Note the greater variability in the estimates using 50 years of record, as compared to using 100 years.  Note the still large amount of variability in the 100 year estimates.  The impact of individual large events is now clearer, as is the effect of periods without large events.  Note the decrease in the skew estimate (and 1% event) between the previously noted low years of 225 to 425, and the rise between 650 and 700, as many large events are included.</a:t>
            </a:r>
          </a:p>
          <a:p>
            <a:pPr eaLnBrk="1" hangingPunct="1"/>
            <a:endParaRPr lang="en-US" dirty="0"/>
          </a:p>
        </p:txBody>
      </p:sp>
      <p:sp>
        <p:nvSpPr>
          <p:cNvPr id="2" name="Footer Placeholder 1">
            <a:extLst>
              <a:ext uri="{FF2B5EF4-FFF2-40B4-BE49-F238E27FC236}">
                <a16:creationId xmlns:a16="http://schemas.microsoft.com/office/drawing/2014/main" id="{543868A0-2439-4EBD-AB2B-A532A1965AC0}"/>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405171470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70</a:t>
            </a:fld>
            <a:endParaRPr lang="en-US"/>
          </a:p>
        </p:txBody>
      </p:sp>
      <p:sp>
        <p:nvSpPr>
          <p:cNvPr id="5" name="Footer Placeholder 4">
            <a:extLst>
              <a:ext uri="{FF2B5EF4-FFF2-40B4-BE49-F238E27FC236}">
                <a16:creationId xmlns:a16="http://schemas.microsoft.com/office/drawing/2014/main" id="{CC42A226-C06B-4251-A315-F61F180D60A1}"/>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7259716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The black frequency curve as the originally</a:t>
            </a:r>
            <a:r>
              <a:rPr lang="en-US" baseline="0" dirty="0"/>
              <a:t> estimated LP3 curve.  Monte Carlo simulation is used to resample sample size N values and fit a new potential LP3 (step 1), and then resample 1000 values from the new curve (step 2).  This two step process is repeated 1000 times, and all the step 2 sampled values plotted as the light blue points.  This traces out the expected probability curve.  </a:t>
            </a:r>
          </a:p>
          <a:p>
            <a:endParaRPr lang="en-US" baseline="0" dirty="0"/>
          </a:p>
          <a:p>
            <a:r>
              <a:rPr lang="en-US" baseline="0" dirty="0"/>
              <a:t>Confidence intervals can also be estimated at each quantile of the step 1 curves by spanning 90% of the values.</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71</a:t>
            </a:fld>
            <a:endParaRPr lang="en-US"/>
          </a:p>
        </p:txBody>
      </p:sp>
      <p:sp>
        <p:nvSpPr>
          <p:cNvPr id="5" name="Footer Placeholder 4">
            <a:extLst>
              <a:ext uri="{FF2B5EF4-FFF2-40B4-BE49-F238E27FC236}">
                <a16:creationId xmlns:a16="http://schemas.microsoft.com/office/drawing/2014/main" id="{F33BFEE3-4B5D-4DBD-81D4-F7D7867B0E3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51754736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72</a:t>
            </a:fld>
            <a:endParaRPr lang="en-US"/>
          </a:p>
        </p:txBody>
      </p:sp>
      <p:sp>
        <p:nvSpPr>
          <p:cNvPr id="5" name="Footer Placeholder 4">
            <a:extLst>
              <a:ext uri="{FF2B5EF4-FFF2-40B4-BE49-F238E27FC236}">
                <a16:creationId xmlns:a16="http://schemas.microsoft.com/office/drawing/2014/main" id="{B49C0A48-90FC-43EB-8BC7-EA49C3526866}"/>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24779091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73</a:t>
            </a:fld>
            <a:endParaRPr lang="en-US"/>
          </a:p>
        </p:txBody>
      </p:sp>
      <p:sp>
        <p:nvSpPr>
          <p:cNvPr id="5" name="Footer Placeholder 4">
            <a:extLst>
              <a:ext uri="{FF2B5EF4-FFF2-40B4-BE49-F238E27FC236}">
                <a16:creationId xmlns:a16="http://schemas.microsoft.com/office/drawing/2014/main" id="{5D074385-FB68-4762-85A2-FA369E2064F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4899180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706C3B95-0228-4DFD-B707-DF82977A2383}" type="slidenum">
              <a:rPr lang="en-US" smtClean="0"/>
              <a:pPr/>
              <a:t>74</a:t>
            </a:fld>
            <a:endParaRPr lang="en-US"/>
          </a:p>
        </p:txBody>
      </p:sp>
      <p:sp>
        <p:nvSpPr>
          <p:cNvPr id="106499" name="Rectangle 2"/>
          <p:cNvSpPr>
            <a:spLocks noGrp="1" noRot="1" noChangeAspect="1" noChangeArrowheads="1" noTextEdit="1"/>
          </p:cNvSpPr>
          <p:nvPr>
            <p:ph type="sldImg"/>
          </p:nvPr>
        </p:nvSpPr>
        <p:spPr>
          <a:xfrm>
            <a:off x="406400" y="698500"/>
            <a:ext cx="6197600" cy="3486150"/>
          </a:xfrm>
          <a:ln/>
        </p:spPr>
      </p:sp>
      <p:sp>
        <p:nvSpPr>
          <p:cNvPr id="106500" name="Rectangle 3"/>
          <p:cNvSpPr>
            <a:spLocks noGrp="1" noChangeArrowheads="1"/>
          </p:cNvSpPr>
          <p:nvPr>
            <p:ph type="body" idx="1"/>
          </p:nvPr>
        </p:nvSpPr>
        <p:spPr>
          <a:noFill/>
          <a:ln/>
        </p:spPr>
        <p:txBody>
          <a:bodyPr/>
          <a:lstStyle/>
          <a:p>
            <a:pPr eaLnBrk="1" hangingPunct="1"/>
            <a:r>
              <a:rPr lang="en-US"/>
              <a:t>An example of a graphical frequency curve, including plotted points.  The increase in the curve at 4% is likely due to exceeding the capacity of a flood protection reservoir.</a:t>
            </a:r>
          </a:p>
          <a:p>
            <a:pPr eaLnBrk="1" hangingPunct="1"/>
            <a:endParaRPr lang="en-US"/>
          </a:p>
        </p:txBody>
      </p:sp>
      <p:sp>
        <p:nvSpPr>
          <p:cNvPr id="2" name="Footer Placeholder 1">
            <a:extLst>
              <a:ext uri="{FF2B5EF4-FFF2-40B4-BE49-F238E27FC236}">
                <a16:creationId xmlns:a16="http://schemas.microsoft.com/office/drawing/2014/main" id="{96F84C1C-1458-4299-B0F1-2B34E108312A}"/>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09548893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C725FBEE-23B7-4ED4-9EE4-1992AAA9E5C6}" type="slidenum">
              <a:rPr lang="en-US" smtClean="0"/>
              <a:pPr/>
              <a:t>75</a:t>
            </a:fld>
            <a:endParaRPr lang="en-US"/>
          </a:p>
        </p:txBody>
      </p:sp>
      <p:sp>
        <p:nvSpPr>
          <p:cNvPr id="107523" name="Rectangle 2"/>
          <p:cNvSpPr>
            <a:spLocks noGrp="1" noRot="1" noChangeAspect="1" noChangeArrowheads="1" noTextEdit="1"/>
          </p:cNvSpPr>
          <p:nvPr>
            <p:ph type="sldImg"/>
          </p:nvPr>
        </p:nvSpPr>
        <p:spPr>
          <a:xfrm>
            <a:off x="406400" y="698500"/>
            <a:ext cx="6197600" cy="3486150"/>
          </a:xfrm>
          <a:ln/>
        </p:spPr>
      </p:sp>
      <p:sp>
        <p:nvSpPr>
          <p:cNvPr id="107524" name="Rectangle 3"/>
          <p:cNvSpPr>
            <a:spLocks noGrp="1" noChangeArrowheads="1"/>
          </p:cNvSpPr>
          <p:nvPr>
            <p:ph type="body" idx="1"/>
          </p:nvPr>
        </p:nvSpPr>
        <p:spPr>
          <a:noFill/>
          <a:ln/>
        </p:spPr>
        <p:txBody>
          <a:bodyPr/>
          <a:lstStyle/>
          <a:p>
            <a:pPr eaLnBrk="1" hangingPunct="1"/>
            <a:r>
              <a:rPr lang="en-US" dirty="0"/>
              <a:t>The first step is the same as plotting the points to draw the graphical curve – rank the points from smallest to largest.  This is referred to as an order statistics approach.</a:t>
            </a:r>
          </a:p>
          <a:p>
            <a:pPr eaLnBrk="1" hangingPunct="1"/>
            <a:endParaRPr lang="en-US" dirty="0"/>
          </a:p>
          <a:p>
            <a:pPr eaLnBrk="1" hangingPunct="1"/>
            <a:r>
              <a:rPr lang="en-US" dirty="0"/>
              <a:t>The uncertainty distribution is based on the binomial distribution.  How likely is it that, in an N member sample, j values meet a certain criteria, given a probability 1-p of meeting that criteria?  (As an example, how likely that 7 of 10 coin flips are heads, given a 50% chance of heads?)</a:t>
            </a:r>
          </a:p>
          <a:p>
            <a:pPr eaLnBrk="1" hangingPunct="1"/>
            <a:endParaRPr lang="en-US" dirty="0"/>
          </a:p>
          <a:p>
            <a:pPr eaLnBrk="1" hangingPunct="1"/>
            <a:r>
              <a:rPr lang="en-US" dirty="0"/>
              <a:t>The criteria of interest is that the sample member is below quantile </a:t>
            </a:r>
            <a:r>
              <a:rPr lang="en-US" dirty="0" err="1"/>
              <a:t>Yp</a:t>
            </a:r>
            <a:r>
              <a:rPr lang="en-US" dirty="0"/>
              <a:t>.  The probability of interest is 1-p of being less than </a:t>
            </a:r>
            <a:r>
              <a:rPr lang="en-US" dirty="0" err="1"/>
              <a:t>Yp</a:t>
            </a:r>
            <a:r>
              <a:rPr lang="en-US" dirty="0"/>
              <a:t>.  For sample member </a:t>
            </a:r>
            <a:r>
              <a:rPr lang="en-US" dirty="0" err="1"/>
              <a:t>Yj</a:t>
            </a:r>
            <a:r>
              <a:rPr lang="en-US" dirty="0"/>
              <a:t> to be below </a:t>
            </a:r>
            <a:r>
              <a:rPr lang="en-US" dirty="0" err="1"/>
              <a:t>Yp</a:t>
            </a:r>
            <a:r>
              <a:rPr lang="en-US" dirty="0"/>
              <a:t>, at least j members of the sample must be below </a:t>
            </a:r>
            <a:r>
              <a:rPr lang="en-US" dirty="0" err="1"/>
              <a:t>Yp</a:t>
            </a:r>
            <a:r>
              <a:rPr lang="en-US" dirty="0"/>
              <a:t>, because sample members are in order.</a:t>
            </a:r>
          </a:p>
          <a:p>
            <a:pPr eaLnBrk="1" hangingPunct="1"/>
            <a:endParaRPr lang="en-US" dirty="0"/>
          </a:p>
          <a:p>
            <a:pPr eaLnBrk="1" hangingPunct="1"/>
            <a:endParaRPr lang="en-US" dirty="0"/>
          </a:p>
        </p:txBody>
      </p:sp>
      <p:sp>
        <p:nvSpPr>
          <p:cNvPr id="2" name="Footer Placeholder 1">
            <a:extLst>
              <a:ext uri="{FF2B5EF4-FFF2-40B4-BE49-F238E27FC236}">
                <a16:creationId xmlns:a16="http://schemas.microsoft.com/office/drawing/2014/main" id="{D2B895D2-5652-4F9A-B247-1CF8DA1827C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25365569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7452D5E0-3EB2-47CE-8DD3-06F49A52B123}" type="slidenum">
              <a:rPr lang="en-US" smtClean="0"/>
              <a:pPr/>
              <a:t>76</a:t>
            </a:fld>
            <a:endParaRPr lang="en-US"/>
          </a:p>
        </p:txBody>
      </p:sp>
      <p:sp>
        <p:nvSpPr>
          <p:cNvPr id="108547" name="Rectangle 2"/>
          <p:cNvSpPr>
            <a:spLocks noGrp="1" noRot="1" noChangeAspect="1" noChangeArrowheads="1" noTextEdit="1"/>
          </p:cNvSpPr>
          <p:nvPr>
            <p:ph type="sldImg"/>
          </p:nvPr>
        </p:nvSpPr>
        <p:spPr>
          <a:xfrm>
            <a:off x="406400" y="698500"/>
            <a:ext cx="6197600" cy="3486150"/>
          </a:xfrm>
          <a:ln/>
        </p:spPr>
      </p:sp>
      <p:sp>
        <p:nvSpPr>
          <p:cNvPr id="108548" name="Rectangle 3"/>
          <p:cNvSpPr>
            <a:spLocks noGrp="1" noChangeArrowheads="1"/>
          </p:cNvSpPr>
          <p:nvPr>
            <p:ph type="body" idx="1"/>
          </p:nvPr>
        </p:nvSpPr>
        <p:spPr>
          <a:noFill/>
          <a:ln/>
        </p:spPr>
        <p:txBody>
          <a:bodyPr/>
          <a:lstStyle/>
          <a:p>
            <a:pPr eaLnBrk="1" hangingPunct="1"/>
            <a:r>
              <a:rPr lang="en-US" dirty="0"/>
              <a:t>An example of application of the binomial distribution.  </a:t>
            </a:r>
          </a:p>
          <a:p>
            <a:pPr eaLnBrk="1" hangingPunct="1"/>
            <a:endParaRPr lang="en-US" dirty="0"/>
          </a:p>
          <a:p>
            <a:pPr eaLnBrk="1" hangingPunct="1"/>
            <a:r>
              <a:rPr lang="en-US" dirty="0"/>
              <a:t>For a 60 member sample, the value Y58 is the third largest, with 2 values higher and 57 values lower.  What is the probability that Y58 is less than the 4% exceedance event (25-year event), or Y.04?  For Y58 to be less than Y.04, at least 58 members of the sample must be less than Y.04 – 58, 59, or 60 members must be less.</a:t>
            </a:r>
          </a:p>
          <a:p>
            <a:pPr eaLnBrk="1" hangingPunct="1"/>
            <a:endParaRPr lang="en-US" dirty="0"/>
          </a:p>
          <a:p>
            <a:pPr eaLnBrk="1" hangingPunct="1"/>
            <a:r>
              <a:rPr lang="en-US" dirty="0"/>
              <a:t>The likelihood of any sample member being less than Y.04 is (1-0.04).  The equations above show first the likelihood that exactly 58 sample members are less than Y.04, and then the likelihood of 58, 59 or 60 sample members are less than Y.04, and so the probability that Y58 is less than Y.04.</a:t>
            </a:r>
          </a:p>
          <a:p>
            <a:pPr eaLnBrk="1" hangingPunct="1"/>
            <a:endParaRPr lang="en-US" dirty="0"/>
          </a:p>
        </p:txBody>
      </p:sp>
      <p:sp>
        <p:nvSpPr>
          <p:cNvPr id="2" name="Footer Placeholder 1">
            <a:extLst>
              <a:ext uri="{FF2B5EF4-FFF2-40B4-BE49-F238E27FC236}">
                <a16:creationId xmlns:a16="http://schemas.microsoft.com/office/drawing/2014/main" id="{CA4379AF-C927-4741-A542-661054FAAB83}"/>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9306828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D7A8A9D3-B248-4DC3-A4D9-227767822821}" type="slidenum">
              <a:rPr lang="en-US" smtClean="0"/>
              <a:pPr/>
              <a:t>77</a:t>
            </a:fld>
            <a:endParaRPr lang="en-US"/>
          </a:p>
        </p:txBody>
      </p:sp>
      <p:sp>
        <p:nvSpPr>
          <p:cNvPr id="109571" name="Rectangle 2"/>
          <p:cNvSpPr>
            <a:spLocks noGrp="1" noRot="1" noChangeAspect="1" noChangeArrowheads="1" noTextEdit="1"/>
          </p:cNvSpPr>
          <p:nvPr>
            <p:ph type="sldImg"/>
          </p:nvPr>
        </p:nvSpPr>
        <p:spPr>
          <a:xfrm>
            <a:off x="406400" y="698500"/>
            <a:ext cx="6197600" cy="3486150"/>
          </a:xfrm>
          <a:ln/>
        </p:spPr>
      </p:sp>
      <p:sp>
        <p:nvSpPr>
          <p:cNvPr id="109572" name="Rectangle 3"/>
          <p:cNvSpPr>
            <a:spLocks noGrp="1" noChangeArrowheads="1"/>
          </p:cNvSpPr>
          <p:nvPr>
            <p:ph type="body" idx="1"/>
          </p:nvPr>
        </p:nvSpPr>
        <p:spPr>
          <a:noFill/>
          <a:ln/>
        </p:spPr>
        <p:txBody>
          <a:bodyPr/>
          <a:lstStyle/>
          <a:p>
            <a:pPr eaLnBrk="1" hangingPunct="1"/>
            <a:r>
              <a:rPr lang="en-US" dirty="0"/>
              <a:t>Having computed the binomial for P(</a:t>
            </a:r>
            <a:r>
              <a:rPr lang="en-US" dirty="0" err="1"/>
              <a:t>Yj</a:t>
            </a:r>
            <a:r>
              <a:rPr lang="en-US" dirty="0"/>
              <a:t> &lt; </a:t>
            </a:r>
            <a:r>
              <a:rPr lang="en-US" dirty="0" err="1"/>
              <a:t>Yp</a:t>
            </a:r>
            <a:r>
              <a:rPr lang="en-US" dirty="0"/>
              <a:t>) for each </a:t>
            </a:r>
            <a:r>
              <a:rPr lang="en-US" dirty="0" err="1"/>
              <a:t>Yj</a:t>
            </a:r>
            <a:r>
              <a:rPr lang="en-US" dirty="0"/>
              <a:t>, a cumulative distribution is formed.  For each sample member </a:t>
            </a:r>
            <a:r>
              <a:rPr lang="en-US" dirty="0" err="1"/>
              <a:t>Yj</a:t>
            </a:r>
            <a:r>
              <a:rPr lang="en-US" dirty="0"/>
              <a:t>, we show the probability of being less than quantile </a:t>
            </a:r>
            <a:r>
              <a:rPr lang="en-US" dirty="0" err="1"/>
              <a:t>Yp</a:t>
            </a:r>
            <a:r>
              <a:rPr lang="en-US" dirty="0"/>
              <a:t>.  The cumulative distribution (CDF) can be turned into a PDF as shown on the right, by computing probability increments.  The PDF of </a:t>
            </a:r>
            <a:r>
              <a:rPr lang="en-US" dirty="0" err="1"/>
              <a:t>Yp</a:t>
            </a:r>
            <a:r>
              <a:rPr lang="en-US" dirty="0"/>
              <a:t> can</a:t>
            </a:r>
            <a:r>
              <a:rPr lang="en-US" baseline="0" dirty="0"/>
              <a:t> define the </a:t>
            </a:r>
            <a:r>
              <a:rPr lang="en-US" dirty="0"/>
              <a:t>uncertainty around the frequency curve, and so the 5% tails are defined, with 90% of the probability contained within.</a:t>
            </a:r>
          </a:p>
          <a:p>
            <a:pPr eaLnBrk="1" hangingPunct="1"/>
            <a:endParaRPr lang="en-US" dirty="0"/>
          </a:p>
        </p:txBody>
      </p:sp>
      <p:sp>
        <p:nvSpPr>
          <p:cNvPr id="2" name="Footer Placeholder 1">
            <a:extLst>
              <a:ext uri="{FF2B5EF4-FFF2-40B4-BE49-F238E27FC236}">
                <a16:creationId xmlns:a16="http://schemas.microsoft.com/office/drawing/2014/main" id="{3CED5E9D-CDFA-489E-BEF7-EA1492CF55BD}"/>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61719572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D2E3BFCD-ED8F-49F5-86E0-7DF86CCA8ECC}" type="slidenum">
              <a:rPr lang="en-US" smtClean="0"/>
              <a:pPr/>
              <a:t>78</a:t>
            </a:fld>
            <a:endParaRPr lang="en-US"/>
          </a:p>
        </p:txBody>
      </p:sp>
      <p:sp>
        <p:nvSpPr>
          <p:cNvPr id="110595" name="Rectangle 2"/>
          <p:cNvSpPr>
            <a:spLocks noGrp="1" noRot="1" noChangeAspect="1" noChangeArrowheads="1" noTextEdit="1"/>
          </p:cNvSpPr>
          <p:nvPr>
            <p:ph type="sldImg"/>
          </p:nvPr>
        </p:nvSpPr>
        <p:spPr>
          <a:xfrm>
            <a:off x="406400" y="698500"/>
            <a:ext cx="6197600" cy="3486150"/>
          </a:xfrm>
          <a:ln/>
        </p:spPr>
      </p:sp>
      <p:sp>
        <p:nvSpPr>
          <p:cNvPr id="110596" name="Rectangle 3"/>
          <p:cNvSpPr>
            <a:spLocks noGrp="1" noChangeArrowheads="1"/>
          </p:cNvSpPr>
          <p:nvPr>
            <p:ph type="body" idx="1"/>
          </p:nvPr>
        </p:nvSpPr>
        <p:spPr>
          <a:noFill/>
          <a:ln/>
        </p:spPr>
        <p:txBody>
          <a:bodyPr/>
          <a:lstStyle/>
          <a:p>
            <a:pPr eaLnBrk="1" hangingPunct="1"/>
            <a:r>
              <a:rPr lang="en-US"/>
              <a:t>When each of the constructed PDFs is placed around the quantile Yp, we see this graphic.  Notice that the PDF can only be described for a given sample member, so it cannot be defined above or below the range of the data.  This limit is particularly insufficent for the low frequency events.</a:t>
            </a:r>
          </a:p>
          <a:p>
            <a:pPr eaLnBrk="1" hangingPunct="1"/>
            <a:endParaRPr lang="en-US"/>
          </a:p>
        </p:txBody>
      </p:sp>
      <p:sp>
        <p:nvSpPr>
          <p:cNvPr id="2" name="Footer Placeholder 1">
            <a:extLst>
              <a:ext uri="{FF2B5EF4-FFF2-40B4-BE49-F238E27FC236}">
                <a16:creationId xmlns:a16="http://schemas.microsoft.com/office/drawing/2014/main" id="{009FBF49-144A-4FB4-B4AC-9109E797C5ED}"/>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8036412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1187065E-825E-4095-8663-DF6243325C5B}" type="slidenum">
              <a:rPr lang="en-US" smtClean="0"/>
              <a:pPr/>
              <a:t>79</a:t>
            </a:fld>
            <a:endParaRPr lang="en-US"/>
          </a:p>
        </p:txBody>
      </p:sp>
      <p:sp>
        <p:nvSpPr>
          <p:cNvPr id="111619" name="Rectangle 2"/>
          <p:cNvSpPr>
            <a:spLocks noGrp="1" noRot="1" noChangeAspect="1" noChangeArrowheads="1" noTextEdit="1"/>
          </p:cNvSpPr>
          <p:nvPr>
            <p:ph type="sldImg"/>
          </p:nvPr>
        </p:nvSpPr>
        <p:spPr>
          <a:xfrm>
            <a:off x="406400" y="698500"/>
            <a:ext cx="6197600" cy="3486150"/>
          </a:xfrm>
          <a:ln/>
        </p:spPr>
      </p:sp>
      <p:sp>
        <p:nvSpPr>
          <p:cNvPr id="111620" name="Rectangle 3"/>
          <p:cNvSpPr>
            <a:spLocks noGrp="1" noChangeArrowheads="1"/>
          </p:cNvSpPr>
          <p:nvPr>
            <p:ph type="body" idx="1"/>
          </p:nvPr>
        </p:nvSpPr>
        <p:spPr>
          <a:noFill/>
          <a:ln/>
        </p:spPr>
        <p:txBody>
          <a:bodyPr/>
          <a:lstStyle/>
          <a:p>
            <a:pPr eaLnBrk="1" hangingPunct="1"/>
            <a:r>
              <a:rPr lang="en-US" dirty="0"/>
              <a:t>Because the order statistics PDF can only be defined for the range of the sample data (or a pseudo</a:t>
            </a:r>
            <a:r>
              <a:rPr lang="en-US" baseline="0" dirty="0"/>
              <a:t> sample generated at regular plotting positions), another method must be used to approximate the uncertainty beyond that range.  </a:t>
            </a:r>
            <a:r>
              <a:rPr lang="en-US" dirty="0"/>
              <a:t>The above formula is an estimate of the standard deviation of the uncertainty distribution around quantile </a:t>
            </a:r>
            <a:r>
              <a:rPr lang="en-US" dirty="0" err="1"/>
              <a:t>Yp</a:t>
            </a:r>
            <a:r>
              <a:rPr lang="en-US" dirty="0"/>
              <a:t>.   Note</a:t>
            </a:r>
            <a:r>
              <a:rPr lang="en-US" baseline="0" dirty="0"/>
              <a:t>, this is not a distribution, just the standard deviation.  </a:t>
            </a:r>
            <a:r>
              <a:rPr lang="en-US" dirty="0"/>
              <a:t>This SD estimate tends to be paired with an assumed Normal distribution of uncertainty.</a:t>
            </a:r>
          </a:p>
        </p:txBody>
      </p:sp>
      <p:sp>
        <p:nvSpPr>
          <p:cNvPr id="2" name="Footer Placeholder 1">
            <a:extLst>
              <a:ext uri="{FF2B5EF4-FFF2-40B4-BE49-F238E27FC236}">
                <a16:creationId xmlns:a16="http://schemas.microsoft.com/office/drawing/2014/main" id="{EB34BE82-5587-48C2-B145-727DAD1937BB}"/>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229129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7B2837A5-EB50-4BAF-A7AB-A56F671E2A05}" type="slidenum">
              <a:rPr lang="en-US" smtClean="0"/>
              <a:pPr/>
              <a:t>8</a:t>
            </a:fld>
            <a:endParaRPr lang="en-US"/>
          </a:p>
        </p:txBody>
      </p:sp>
      <p:sp>
        <p:nvSpPr>
          <p:cNvPr id="75779" name="Rectangle 2"/>
          <p:cNvSpPr>
            <a:spLocks noGrp="1" noRot="1" noChangeAspect="1" noChangeArrowheads="1" noTextEdit="1"/>
          </p:cNvSpPr>
          <p:nvPr>
            <p:ph type="sldImg"/>
          </p:nvPr>
        </p:nvSpPr>
        <p:spPr>
          <a:xfrm>
            <a:off x="406400" y="698500"/>
            <a:ext cx="6197600" cy="3486150"/>
          </a:xfrm>
          <a:ln/>
        </p:spPr>
      </p:sp>
      <p:sp>
        <p:nvSpPr>
          <p:cNvPr id="75780" name="Rectangle 3"/>
          <p:cNvSpPr>
            <a:spLocks noGrp="1" noChangeArrowheads="1"/>
          </p:cNvSpPr>
          <p:nvPr>
            <p:ph type="body" idx="1"/>
          </p:nvPr>
        </p:nvSpPr>
        <p:spPr>
          <a:noFill/>
          <a:ln/>
        </p:spPr>
        <p:txBody>
          <a:bodyPr/>
          <a:lstStyle/>
          <a:p>
            <a:pPr eaLnBrk="1" hangingPunct="1"/>
            <a:r>
              <a:rPr lang="en-US" dirty="0"/>
              <a:t>How does the skew of the data set affect the uncertainty in the estimate?  The previous samples are from a distribution with a positive skew of 0.4.  Next we compare to samples from a distribution with a negative skew of -0.4.</a:t>
            </a:r>
          </a:p>
          <a:p>
            <a:pPr eaLnBrk="1" hangingPunct="1"/>
            <a:endParaRPr lang="en-US" dirty="0"/>
          </a:p>
          <a:p>
            <a:pPr eaLnBrk="1" hangingPunct="1"/>
            <a:r>
              <a:rPr lang="en-US" dirty="0"/>
              <a:t>Note that these are the skews of the logarithms of the flows.  On a linear scale, the skew is positive in both cases,</a:t>
            </a:r>
            <a:r>
              <a:rPr lang="en-US" baseline="0" dirty="0"/>
              <a:t> as seen in the image on the right.</a:t>
            </a:r>
            <a:endParaRPr lang="en-US" dirty="0"/>
          </a:p>
          <a:p>
            <a:pPr eaLnBrk="1" hangingPunct="1"/>
            <a:endParaRPr lang="en-US" dirty="0"/>
          </a:p>
        </p:txBody>
      </p:sp>
      <p:sp>
        <p:nvSpPr>
          <p:cNvPr id="2" name="Footer Placeholder 1">
            <a:extLst>
              <a:ext uri="{FF2B5EF4-FFF2-40B4-BE49-F238E27FC236}">
                <a16:creationId xmlns:a16="http://schemas.microsoft.com/office/drawing/2014/main" id="{81DAB96A-FAEC-4652-ADE4-CDF6C08DA79A}"/>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66017651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EB284ECA-6A97-4489-82AE-8F66FC3234E0}" type="slidenum">
              <a:rPr lang="en-US" smtClean="0"/>
              <a:pPr/>
              <a:t>80</a:t>
            </a:fld>
            <a:endParaRPr lang="en-US"/>
          </a:p>
        </p:txBody>
      </p:sp>
      <p:sp>
        <p:nvSpPr>
          <p:cNvPr id="112643" name="Rectangle 2"/>
          <p:cNvSpPr>
            <a:spLocks noGrp="1" noRot="1" noChangeAspect="1" noChangeArrowheads="1" noTextEdit="1"/>
          </p:cNvSpPr>
          <p:nvPr>
            <p:ph type="sldImg"/>
          </p:nvPr>
        </p:nvSpPr>
        <p:spPr>
          <a:xfrm>
            <a:off x="406400" y="698500"/>
            <a:ext cx="6197600" cy="3486150"/>
          </a:xfrm>
          <a:ln/>
        </p:spPr>
      </p:sp>
      <p:sp>
        <p:nvSpPr>
          <p:cNvPr id="112644" name="Rectangle 3"/>
          <p:cNvSpPr>
            <a:spLocks noGrp="1" noChangeArrowheads="1"/>
          </p:cNvSpPr>
          <p:nvPr>
            <p:ph type="body" idx="1"/>
          </p:nvPr>
        </p:nvSpPr>
        <p:spPr>
          <a:noFill/>
          <a:ln/>
        </p:spPr>
        <p:txBody>
          <a:bodyPr/>
          <a:lstStyle/>
          <a:p>
            <a:pPr eaLnBrk="1" hangingPunct="1"/>
            <a:r>
              <a:rPr lang="en-US" dirty="0"/>
              <a:t>Because the constructed PDFs are incomplete, practice is to compute the standard deviation of those PDFs, and use it to define a Normal distribution of uncertainty around the graphical frequency curve.  The standard deviation from the asymptotic approximation is used the same way for the higher quantiles (lower frequencies).  The result of this practice is that the uncertainty distribution is symmetrical, which is not a good assumption.</a:t>
            </a:r>
          </a:p>
          <a:p>
            <a:pPr eaLnBrk="1" hangingPunct="1"/>
            <a:endParaRPr lang="en-US" dirty="0"/>
          </a:p>
        </p:txBody>
      </p:sp>
      <p:sp>
        <p:nvSpPr>
          <p:cNvPr id="2" name="Footer Placeholder 1">
            <a:extLst>
              <a:ext uri="{FF2B5EF4-FFF2-40B4-BE49-F238E27FC236}">
                <a16:creationId xmlns:a16="http://schemas.microsoft.com/office/drawing/2014/main" id="{3E75EACC-6552-40B4-86DE-A919FDAE610B}"/>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08501300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81</a:t>
            </a:fld>
            <a:endParaRPr lang="en-US"/>
          </a:p>
        </p:txBody>
      </p:sp>
      <p:sp>
        <p:nvSpPr>
          <p:cNvPr id="5" name="Footer Placeholder 4">
            <a:extLst>
              <a:ext uri="{FF2B5EF4-FFF2-40B4-BE49-F238E27FC236}">
                <a16:creationId xmlns:a16="http://schemas.microsoft.com/office/drawing/2014/main" id="{38746BAC-FE17-4246-A962-93E2B6D412A9}"/>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01973310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82</a:t>
            </a:fld>
            <a:endParaRPr lang="en-US"/>
          </a:p>
        </p:txBody>
      </p:sp>
      <p:sp>
        <p:nvSpPr>
          <p:cNvPr id="5" name="Footer Placeholder 4">
            <a:extLst>
              <a:ext uri="{FF2B5EF4-FFF2-40B4-BE49-F238E27FC236}">
                <a16:creationId xmlns:a16="http://schemas.microsoft.com/office/drawing/2014/main" id="{96681EC4-7B6B-41B0-B854-B4519D484D0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7130945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83</a:t>
            </a:fld>
            <a:endParaRPr lang="en-US"/>
          </a:p>
        </p:txBody>
      </p:sp>
      <p:sp>
        <p:nvSpPr>
          <p:cNvPr id="5" name="Footer Placeholder 4">
            <a:extLst>
              <a:ext uri="{FF2B5EF4-FFF2-40B4-BE49-F238E27FC236}">
                <a16:creationId xmlns:a16="http://schemas.microsoft.com/office/drawing/2014/main" id="{FDBB849F-FA71-4B6A-90BA-329123CA0D22}"/>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6489323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EFADD01-AB30-465E-BA67-74A61C10ABBA}" type="slidenum">
              <a:rPr lang="en-US" smtClean="0"/>
              <a:pPr>
                <a:defRPr/>
              </a:pPr>
              <a:t>84</a:t>
            </a:fld>
            <a:endParaRPr lang="en-US" dirty="0"/>
          </a:p>
        </p:txBody>
      </p:sp>
      <p:sp>
        <p:nvSpPr>
          <p:cNvPr id="5" name="Footer Placeholder 4">
            <a:extLst>
              <a:ext uri="{FF2B5EF4-FFF2-40B4-BE49-F238E27FC236}">
                <a16:creationId xmlns:a16="http://schemas.microsoft.com/office/drawing/2014/main" id="{D1903129-3EFB-4BA8-81CC-8CA57807BDC3}"/>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56369117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EFADD01-AB30-465E-BA67-74A61C10ABBA}" type="slidenum">
              <a:rPr lang="en-US" smtClean="0"/>
              <a:pPr>
                <a:defRPr/>
              </a:pPr>
              <a:t>85</a:t>
            </a:fld>
            <a:endParaRPr lang="en-US" dirty="0"/>
          </a:p>
        </p:txBody>
      </p:sp>
      <p:sp>
        <p:nvSpPr>
          <p:cNvPr id="5" name="Footer Placeholder 4">
            <a:extLst>
              <a:ext uri="{FF2B5EF4-FFF2-40B4-BE49-F238E27FC236}">
                <a16:creationId xmlns:a16="http://schemas.microsoft.com/office/drawing/2014/main" id="{534073F3-684D-470A-8589-68DF3649528F}"/>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611261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FA471FB1-F5A8-45C4-AD91-0F1C38D95786}" type="slidenum">
              <a:rPr lang="en-US" smtClean="0"/>
              <a:pPr/>
              <a:t>9</a:t>
            </a:fld>
            <a:endParaRPr lang="en-US"/>
          </a:p>
        </p:txBody>
      </p:sp>
      <p:sp>
        <p:nvSpPr>
          <p:cNvPr id="76803" name="Rectangle 2"/>
          <p:cNvSpPr>
            <a:spLocks noGrp="1" noRot="1" noChangeAspect="1" noChangeArrowheads="1" noTextEdit="1"/>
          </p:cNvSpPr>
          <p:nvPr>
            <p:ph type="sldImg"/>
          </p:nvPr>
        </p:nvSpPr>
        <p:spPr>
          <a:xfrm>
            <a:off x="406400" y="698500"/>
            <a:ext cx="6197600" cy="3486150"/>
          </a:xfrm>
          <a:ln/>
        </p:spPr>
      </p:sp>
      <p:sp>
        <p:nvSpPr>
          <p:cNvPr id="76804" name="Rectangle 3"/>
          <p:cNvSpPr>
            <a:spLocks noGrp="1" noChangeArrowheads="1"/>
          </p:cNvSpPr>
          <p:nvPr>
            <p:ph type="body" idx="1"/>
          </p:nvPr>
        </p:nvSpPr>
        <p:spPr>
          <a:noFill/>
          <a:ln/>
        </p:spPr>
        <p:txBody>
          <a:bodyPr/>
          <a:lstStyle/>
          <a:p>
            <a:pPr eaLnBrk="1" hangingPunct="1"/>
            <a:r>
              <a:rPr lang="en-US" dirty="0"/>
              <a:t>Although</a:t>
            </a:r>
            <a:r>
              <a:rPr lang="en-US" baseline="0" dirty="0"/>
              <a:t> the parameter traces can no longer be seen on the slide, e</a:t>
            </a:r>
            <a:r>
              <a:rPr lang="en-US" dirty="0"/>
              <a:t>stimates of mean and standard deviation are unaffected by the change in the skew coefficient, and are reasonable with 100 years of record.   The estimate of skew coefficient is equally as variable with the negative as the positive value</a:t>
            </a:r>
            <a:r>
              <a:rPr lang="en-US" baseline="0" dirty="0"/>
              <a:t> of skew coefficient</a:t>
            </a:r>
            <a:r>
              <a:rPr lang="en-US" dirty="0"/>
              <a:t>.  </a:t>
            </a:r>
          </a:p>
          <a:p>
            <a:pPr eaLnBrk="1" hangingPunct="1"/>
            <a:endParaRPr lang="en-US" dirty="0"/>
          </a:p>
          <a:p>
            <a:pPr eaLnBrk="1" hangingPunct="1"/>
            <a:r>
              <a:rPr lang="en-US" dirty="0"/>
              <a:t>However, the 1% event (at the upper end of the</a:t>
            </a:r>
            <a:r>
              <a:rPr lang="en-US" baseline="0" dirty="0"/>
              <a:t> distribution) </a:t>
            </a:r>
            <a:r>
              <a:rPr lang="en-US" dirty="0"/>
              <a:t>is much less variable with a negative skew than a positive skew, being less sensitive to the skew coefficient.  The result is that a frequency curve with negative skew is less uncertain for the less frequent events (the upper end) than a curve with positive skew.  The negatively</a:t>
            </a:r>
            <a:r>
              <a:rPr lang="en-US" baseline="0" dirty="0"/>
              <a:t> skewed curve has more uncertainty at the low end, which we don’t see here.</a:t>
            </a:r>
            <a:endParaRPr lang="en-US" dirty="0"/>
          </a:p>
          <a:p>
            <a:pPr eaLnBrk="1" hangingPunct="1"/>
            <a:endParaRPr lang="en-US" dirty="0"/>
          </a:p>
        </p:txBody>
      </p:sp>
      <p:sp>
        <p:nvSpPr>
          <p:cNvPr id="2" name="Footer Placeholder 1">
            <a:extLst>
              <a:ext uri="{FF2B5EF4-FFF2-40B4-BE49-F238E27FC236}">
                <a16:creationId xmlns:a16="http://schemas.microsoft.com/office/drawing/2014/main" id="{E9295F96-DDA8-4E09-8015-4DCF75BE84D0}"/>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909836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6981" indent="0" algn="ctr">
              <a:buNone/>
              <a:defRPr/>
            </a:lvl2pPr>
            <a:lvl3pPr marL="913963" indent="0" algn="ctr">
              <a:buNone/>
              <a:defRPr/>
            </a:lvl3pPr>
            <a:lvl4pPr marL="1370944" indent="0" algn="ctr">
              <a:buNone/>
              <a:defRPr/>
            </a:lvl4pPr>
            <a:lvl5pPr marL="1827924" indent="0" algn="ctr">
              <a:buNone/>
              <a:defRPr/>
            </a:lvl5pPr>
            <a:lvl6pPr marL="2284907" indent="0" algn="ctr">
              <a:buNone/>
              <a:defRPr/>
            </a:lvl6pPr>
            <a:lvl7pPr marL="2741887" indent="0" algn="ctr">
              <a:buNone/>
              <a:defRPr/>
            </a:lvl7pPr>
            <a:lvl8pPr marL="3198868" indent="0" algn="ctr">
              <a:buNone/>
              <a:defRPr/>
            </a:lvl8pPr>
            <a:lvl9pPr marL="3655851"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7DBBCC-75BF-4787-A37A-2398CEB5339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B7AE095-5543-4A9E-A0DA-AC969BAB8E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31861D-7287-4ED9-B4B7-602CCADE270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5"/>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3"/>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93"/>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6362C6D-F696-4187-B5F0-26A2819A17D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5"/>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5"/>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5F5AEF9-A2FC-4453-8D9F-B31E112A741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41"/>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FC7856E-126E-41AF-BFAE-6AAFEC037B2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75000"/>
                  </a:schemeClr>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55BBB4-D28E-4135-9308-7AA9F1071BD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6"/>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8"/>
          </a:xfrm>
        </p:spPr>
        <p:txBody>
          <a:bodyPr anchor="b"/>
          <a:lstStyle>
            <a:lvl1pPr marL="0" indent="0">
              <a:buNone/>
              <a:defRPr sz="2000"/>
            </a:lvl1pPr>
            <a:lvl2pPr marL="456981" indent="0">
              <a:buNone/>
              <a:defRPr sz="1800"/>
            </a:lvl2pPr>
            <a:lvl3pPr marL="913963" indent="0">
              <a:buNone/>
              <a:defRPr sz="1600"/>
            </a:lvl3pPr>
            <a:lvl4pPr marL="1370944" indent="0">
              <a:buNone/>
              <a:defRPr sz="1300"/>
            </a:lvl4pPr>
            <a:lvl5pPr marL="1827924" indent="0">
              <a:buNone/>
              <a:defRPr sz="1300"/>
            </a:lvl5pPr>
            <a:lvl6pPr marL="2284907" indent="0">
              <a:buNone/>
              <a:defRPr sz="1300"/>
            </a:lvl6pPr>
            <a:lvl7pPr marL="2741887" indent="0">
              <a:buNone/>
              <a:defRPr sz="1300"/>
            </a:lvl7pPr>
            <a:lvl8pPr marL="3198868" indent="0">
              <a:buNone/>
              <a:defRPr sz="1300"/>
            </a:lvl8pPr>
            <a:lvl9pPr marL="3655851" indent="0">
              <a:buNone/>
              <a:defRPr sz="13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5D4982-4E89-431C-B5EE-657BDF0535E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0B4896-650B-4B6A-B055-9AEF034A34F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6" y="1535116"/>
            <a:ext cx="5386917" cy="639761"/>
          </a:xfrm>
        </p:spPr>
        <p:txBody>
          <a:bodyPr anchor="b"/>
          <a:lstStyle>
            <a:lvl1pPr marL="0" indent="0">
              <a:buNone/>
              <a:defRPr sz="2400" b="1"/>
            </a:lvl1pPr>
            <a:lvl2pPr marL="456981" indent="0">
              <a:buNone/>
              <a:defRPr sz="2000" b="1"/>
            </a:lvl2pPr>
            <a:lvl3pPr marL="913963" indent="0">
              <a:buNone/>
              <a:defRPr sz="1800" b="1"/>
            </a:lvl3pPr>
            <a:lvl4pPr marL="1370944" indent="0">
              <a:buNone/>
              <a:defRPr sz="1600" b="1"/>
            </a:lvl4pPr>
            <a:lvl5pPr marL="1827924" indent="0">
              <a:buNone/>
              <a:defRPr sz="1600" b="1"/>
            </a:lvl5pPr>
            <a:lvl6pPr marL="2284907" indent="0">
              <a:buNone/>
              <a:defRPr sz="1600" b="1"/>
            </a:lvl6pPr>
            <a:lvl7pPr marL="2741887" indent="0">
              <a:buNone/>
              <a:defRPr sz="1600" b="1"/>
            </a:lvl7pPr>
            <a:lvl8pPr marL="3198868" indent="0">
              <a:buNone/>
              <a:defRPr sz="1600" b="1"/>
            </a:lvl8pPr>
            <a:lvl9pPr marL="3655851"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6" y="2174877"/>
            <a:ext cx="5386917" cy="39512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6"/>
            <a:ext cx="5389033" cy="639761"/>
          </a:xfrm>
        </p:spPr>
        <p:txBody>
          <a:bodyPr anchor="b"/>
          <a:lstStyle>
            <a:lvl1pPr marL="0" indent="0">
              <a:buNone/>
              <a:defRPr sz="2400" b="1"/>
            </a:lvl1pPr>
            <a:lvl2pPr marL="456981" indent="0">
              <a:buNone/>
              <a:defRPr sz="2000" b="1"/>
            </a:lvl2pPr>
            <a:lvl3pPr marL="913963" indent="0">
              <a:buNone/>
              <a:defRPr sz="1800" b="1"/>
            </a:lvl3pPr>
            <a:lvl4pPr marL="1370944" indent="0">
              <a:buNone/>
              <a:defRPr sz="1600" b="1"/>
            </a:lvl4pPr>
            <a:lvl5pPr marL="1827924" indent="0">
              <a:buNone/>
              <a:defRPr sz="1600" b="1"/>
            </a:lvl5pPr>
            <a:lvl6pPr marL="2284907" indent="0">
              <a:buNone/>
              <a:defRPr sz="1600" b="1"/>
            </a:lvl6pPr>
            <a:lvl7pPr marL="2741887" indent="0">
              <a:buNone/>
              <a:defRPr sz="1600" b="1"/>
            </a:lvl7pPr>
            <a:lvl8pPr marL="3198868" indent="0">
              <a:buNone/>
              <a:defRPr sz="1600" b="1"/>
            </a:lvl8pPr>
            <a:lvl9pPr marL="365585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4" y="2174877"/>
            <a:ext cx="5389033" cy="39512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2BCA4D7-E55A-4EBC-8D69-63F84F9FBB6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D2D69E8-7AAF-4F30-ACCE-0F1CFAA3997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1A27C7B-FD28-48E6-A805-E9BC5DCB38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6"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5" y="273053"/>
            <a:ext cx="6815668" cy="5853113"/>
          </a:xfrm>
        </p:spPr>
        <p:txBody>
          <a:bodyPr/>
          <a:lstStyle>
            <a:lvl1pPr>
              <a:defRPr sz="31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6" y="1435103"/>
            <a:ext cx="4011084" cy="4691063"/>
          </a:xfrm>
        </p:spPr>
        <p:txBody>
          <a:bodyPr/>
          <a:lstStyle>
            <a:lvl1pPr marL="0" indent="0">
              <a:buNone/>
              <a:defRPr sz="1300"/>
            </a:lvl1pPr>
            <a:lvl2pPr marL="456981" indent="0">
              <a:buNone/>
              <a:defRPr sz="1200"/>
            </a:lvl2pPr>
            <a:lvl3pPr marL="913963" indent="0">
              <a:buNone/>
              <a:defRPr sz="1000"/>
            </a:lvl3pPr>
            <a:lvl4pPr marL="1370944" indent="0">
              <a:buNone/>
              <a:defRPr sz="800"/>
            </a:lvl4pPr>
            <a:lvl5pPr marL="1827924" indent="0">
              <a:buNone/>
              <a:defRPr sz="800"/>
            </a:lvl5pPr>
            <a:lvl6pPr marL="2284907" indent="0">
              <a:buNone/>
              <a:defRPr sz="800"/>
            </a:lvl6pPr>
            <a:lvl7pPr marL="2741887" indent="0">
              <a:buNone/>
              <a:defRPr sz="800"/>
            </a:lvl7pPr>
            <a:lvl8pPr marL="3198868" indent="0">
              <a:buNone/>
              <a:defRPr sz="800"/>
            </a:lvl8pPr>
            <a:lvl9pPr marL="3655851" indent="0">
              <a:buNone/>
              <a:defRPr sz="8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858E092-9002-4592-95AB-46048921E75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3"/>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100"/>
            </a:lvl1pPr>
            <a:lvl2pPr marL="456981" indent="0">
              <a:buNone/>
              <a:defRPr sz="2800"/>
            </a:lvl2pPr>
            <a:lvl3pPr marL="913963" indent="0">
              <a:buNone/>
              <a:defRPr sz="2400"/>
            </a:lvl3pPr>
            <a:lvl4pPr marL="1370944" indent="0">
              <a:buNone/>
              <a:defRPr sz="2000"/>
            </a:lvl4pPr>
            <a:lvl5pPr marL="1827924" indent="0">
              <a:buNone/>
              <a:defRPr sz="2000"/>
            </a:lvl5pPr>
            <a:lvl6pPr marL="2284907" indent="0">
              <a:buNone/>
              <a:defRPr sz="2000"/>
            </a:lvl6pPr>
            <a:lvl7pPr marL="2741887" indent="0">
              <a:buNone/>
              <a:defRPr sz="2000"/>
            </a:lvl7pPr>
            <a:lvl8pPr marL="3198868" indent="0">
              <a:buNone/>
              <a:defRPr sz="2000"/>
            </a:lvl8pPr>
            <a:lvl9pPr marL="3655851" indent="0">
              <a:buNone/>
              <a:defRPr sz="2000"/>
            </a:lvl9pPr>
          </a:lstStyle>
          <a:p>
            <a:pPr lvl="0"/>
            <a:endParaRPr lang="en-US" noProof="0"/>
          </a:p>
        </p:txBody>
      </p:sp>
      <p:sp>
        <p:nvSpPr>
          <p:cNvPr id="4" name="Text Placeholder 3"/>
          <p:cNvSpPr>
            <a:spLocks noGrp="1"/>
          </p:cNvSpPr>
          <p:nvPr>
            <p:ph type="body" sz="half" idx="2"/>
          </p:nvPr>
        </p:nvSpPr>
        <p:spPr>
          <a:xfrm>
            <a:off x="2389717" y="5367341"/>
            <a:ext cx="7315200" cy="804863"/>
          </a:xfrm>
        </p:spPr>
        <p:txBody>
          <a:bodyPr/>
          <a:lstStyle>
            <a:lvl1pPr marL="0" indent="0">
              <a:buNone/>
              <a:defRPr sz="1300"/>
            </a:lvl1pPr>
            <a:lvl2pPr marL="456981" indent="0">
              <a:buNone/>
              <a:defRPr sz="1200"/>
            </a:lvl2pPr>
            <a:lvl3pPr marL="913963" indent="0">
              <a:buNone/>
              <a:defRPr sz="1000"/>
            </a:lvl3pPr>
            <a:lvl4pPr marL="1370944" indent="0">
              <a:buNone/>
              <a:defRPr sz="800"/>
            </a:lvl4pPr>
            <a:lvl5pPr marL="1827924" indent="0">
              <a:buNone/>
              <a:defRPr sz="800"/>
            </a:lvl5pPr>
            <a:lvl6pPr marL="2284907" indent="0">
              <a:buNone/>
              <a:defRPr sz="800"/>
            </a:lvl6pPr>
            <a:lvl7pPr marL="2741887" indent="0">
              <a:buNone/>
              <a:defRPr sz="800"/>
            </a:lvl7pPr>
            <a:lvl8pPr marL="3198868" indent="0">
              <a:buNone/>
              <a:defRPr sz="800"/>
            </a:lvl8pPr>
            <a:lvl9pPr marL="3655851" indent="0">
              <a:buNone/>
              <a:defRPr sz="8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6F3A67-EF66-49C6-B885-B15C2DDC743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9"/>
            <a:ext cx="10972800" cy="1143000"/>
          </a:xfrm>
          <a:prstGeom prst="rect">
            <a:avLst/>
          </a:prstGeom>
          <a:noFill/>
          <a:ln w="9525">
            <a:noFill/>
            <a:miter lim="800000"/>
            <a:headEnd/>
            <a:tailEnd/>
          </a:ln>
          <a:effectLst/>
        </p:spPr>
        <p:txBody>
          <a:bodyPr vert="horz" wrap="square" lIns="91397" tIns="45697" rIns="91397" bIns="45697"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0205"/>
            <a:ext cx="10972800" cy="4525963"/>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lvl1pPr>
              <a:defRPr sz="1300">
                <a:latin typeface="Calibri" panose="020F0502020204030204" pitchFamily="34" charset="0"/>
              </a:defRPr>
            </a:lvl1pPr>
          </a:lstStyle>
          <a:p>
            <a:pPr>
              <a:defRPr/>
            </a:pPr>
            <a:endParaRPr lang="en-US"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lvl1pPr algn="ctr">
              <a:defRPr sz="1300">
                <a:latin typeface="Calibri" panose="020F0502020204030204" pitchFamily="34" charset="0"/>
              </a:defRPr>
            </a:lvl1pPr>
          </a:lstStyle>
          <a:p>
            <a:pPr>
              <a:defRPr/>
            </a:pPr>
            <a:endParaRPr lang="en-US"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397" tIns="45697" rIns="91397" bIns="45697" numCol="1" anchor="t" anchorCtr="0" compatLnSpc="1">
            <a:prstTxWarp prst="textNoShape">
              <a:avLst/>
            </a:prstTxWarp>
          </a:bodyPr>
          <a:lstStyle>
            <a:lvl1pPr algn="r">
              <a:defRPr sz="1300">
                <a:latin typeface="Calibri" panose="020F0502020204030204" pitchFamily="34" charset="0"/>
              </a:defRPr>
            </a:lvl1pPr>
          </a:lstStyle>
          <a:p>
            <a:pPr>
              <a:defRPr/>
            </a:pPr>
            <a:fld id="{2A780ACA-2ADE-4DD2-9417-8F8BF44DBC95}"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rtl="0" eaLnBrk="0" fontAlgn="base" hangingPunct="0">
        <a:spcBef>
          <a:spcPct val="0"/>
        </a:spcBef>
        <a:spcAft>
          <a:spcPct val="0"/>
        </a:spcAft>
        <a:defRPr sz="4300">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5pPr>
      <a:lvl6pPr marL="456981"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6pPr>
      <a:lvl7pPr marL="913963"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7pPr>
      <a:lvl8pPr marL="1370944"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8pPr>
      <a:lvl9pPr marL="1827924"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9pPr>
    </p:titleStyle>
    <p:bodyStyle>
      <a:lvl1pPr marL="342735" indent="-342735" algn="l" rtl="0" eaLnBrk="0" fontAlgn="base" hangingPunct="0">
        <a:spcBef>
          <a:spcPct val="20000"/>
        </a:spcBef>
        <a:spcAft>
          <a:spcPct val="0"/>
        </a:spcAft>
        <a:buChar char="•"/>
        <a:defRPr sz="3100">
          <a:solidFill>
            <a:schemeClr val="tx1"/>
          </a:solidFill>
          <a:effectLst/>
          <a:latin typeface="Calibri" panose="020F0502020204030204" pitchFamily="34" charset="0"/>
          <a:ea typeface="+mn-ea"/>
          <a:cs typeface="+mn-cs"/>
        </a:defRPr>
      </a:lvl1pPr>
      <a:lvl2pPr marL="742594" indent="-285613"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2452" indent="-228491"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599435" indent="-228491"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6416" indent="-228491"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3397"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0379"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7359"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4338" indent="-228491"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p:bodyStyle>
    <p:otherStyle>
      <a:defPPr>
        <a:defRPr lang="en-US"/>
      </a:defPPr>
      <a:lvl1pPr marL="0" algn="l" defTabSz="913963" rtl="0" eaLnBrk="1" latinLnBrk="0" hangingPunct="1">
        <a:defRPr sz="1800" kern="1200">
          <a:solidFill>
            <a:schemeClr val="tx1"/>
          </a:solidFill>
          <a:latin typeface="+mn-lt"/>
          <a:ea typeface="+mn-ea"/>
          <a:cs typeface="+mn-cs"/>
        </a:defRPr>
      </a:lvl1pPr>
      <a:lvl2pPr marL="456981" algn="l" defTabSz="913963" rtl="0" eaLnBrk="1" latinLnBrk="0" hangingPunct="1">
        <a:defRPr sz="1800" kern="1200">
          <a:solidFill>
            <a:schemeClr val="tx1"/>
          </a:solidFill>
          <a:latin typeface="+mn-lt"/>
          <a:ea typeface="+mn-ea"/>
          <a:cs typeface="+mn-cs"/>
        </a:defRPr>
      </a:lvl2pPr>
      <a:lvl3pPr marL="913963" algn="l" defTabSz="913963" rtl="0" eaLnBrk="1" latinLnBrk="0" hangingPunct="1">
        <a:defRPr sz="1800" kern="1200">
          <a:solidFill>
            <a:schemeClr val="tx1"/>
          </a:solidFill>
          <a:latin typeface="+mn-lt"/>
          <a:ea typeface="+mn-ea"/>
          <a:cs typeface="+mn-cs"/>
        </a:defRPr>
      </a:lvl3pPr>
      <a:lvl4pPr marL="1370944" algn="l" defTabSz="913963" rtl="0" eaLnBrk="1" latinLnBrk="0" hangingPunct="1">
        <a:defRPr sz="1800" kern="1200">
          <a:solidFill>
            <a:schemeClr val="tx1"/>
          </a:solidFill>
          <a:latin typeface="+mn-lt"/>
          <a:ea typeface="+mn-ea"/>
          <a:cs typeface="+mn-cs"/>
        </a:defRPr>
      </a:lvl4pPr>
      <a:lvl5pPr marL="1827924" algn="l" defTabSz="913963" rtl="0" eaLnBrk="1" latinLnBrk="0" hangingPunct="1">
        <a:defRPr sz="1800" kern="1200">
          <a:solidFill>
            <a:schemeClr val="tx1"/>
          </a:solidFill>
          <a:latin typeface="+mn-lt"/>
          <a:ea typeface="+mn-ea"/>
          <a:cs typeface="+mn-cs"/>
        </a:defRPr>
      </a:lvl5pPr>
      <a:lvl6pPr marL="2284907" algn="l" defTabSz="913963" rtl="0" eaLnBrk="1" latinLnBrk="0" hangingPunct="1">
        <a:defRPr sz="1800" kern="1200">
          <a:solidFill>
            <a:schemeClr val="tx1"/>
          </a:solidFill>
          <a:latin typeface="+mn-lt"/>
          <a:ea typeface="+mn-ea"/>
          <a:cs typeface="+mn-cs"/>
        </a:defRPr>
      </a:lvl6pPr>
      <a:lvl7pPr marL="2741887" algn="l" defTabSz="913963" rtl="0" eaLnBrk="1" latinLnBrk="0" hangingPunct="1">
        <a:defRPr sz="1800" kern="1200">
          <a:solidFill>
            <a:schemeClr val="tx1"/>
          </a:solidFill>
          <a:latin typeface="+mn-lt"/>
          <a:ea typeface="+mn-ea"/>
          <a:cs typeface="+mn-cs"/>
        </a:defRPr>
      </a:lvl7pPr>
      <a:lvl8pPr marL="3198868" algn="l" defTabSz="913963" rtl="0" eaLnBrk="1" latinLnBrk="0" hangingPunct="1">
        <a:defRPr sz="1800" kern="1200">
          <a:solidFill>
            <a:schemeClr val="tx1"/>
          </a:solidFill>
          <a:latin typeface="+mn-lt"/>
          <a:ea typeface="+mn-ea"/>
          <a:cs typeface="+mn-cs"/>
        </a:defRPr>
      </a:lvl8pPr>
      <a:lvl9pPr marL="3655851" algn="l" defTabSz="9139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7.emf"/><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18.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22.emf"/><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27.emf"/><Relationship Id="rId5" Type="http://schemas.openxmlformats.org/officeDocument/2006/relationships/oleObject" Target="../embeddings/oleObject2.bin"/><Relationship Id="rId4" Type="http://schemas.openxmlformats.org/officeDocument/2006/relationships/image" Target="../media/image26.emf"/></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29.wmf"/><Relationship Id="rId5" Type="http://schemas.openxmlformats.org/officeDocument/2006/relationships/oleObject" Target="../embeddings/oleObject4.bin"/><Relationship Id="rId10" Type="http://schemas.openxmlformats.org/officeDocument/2006/relationships/image" Target="../media/image33.png"/><Relationship Id="rId4" Type="http://schemas.openxmlformats.org/officeDocument/2006/relationships/image" Target="../media/image28.wmf"/></Relationships>
</file>

<file path=ppt/slides/_rels/slide2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32.emf"/><Relationship Id="rId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image" Target="../media/image42.png"/><Relationship Id="rId3" Type="http://schemas.openxmlformats.org/officeDocument/2006/relationships/image" Target="../media/image31.emf"/><Relationship Id="rId7" Type="http://schemas.openxmlformats.org/officeDocument/2006/relationships/oleObject" Target="../embeddings/oleObject7.bin"/><Relationship Id="rId12" Type="http://schemas.openxmlformats.org/officeDocument/2006/relationships/image" Target="../media/image36.emf"/><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39.png"/><Relationship Id="rId11" Type="http://schemas.openxmlformats.org/officeDocument/2006/relationships/oleObject" Target="../embeddings/oleObject8.bin"/><Relationship Id="rId10" Type="http://schemas.openxmlformats.org/officeDocument/2006/relationships/image" Target="../media/image41.png"/><Relationship Id="rId4" Type="http://schemas.openxmlformats.org/officeDocument/2006/relationships/image" Target="../media/image33.emf"/><Relationship Id="rId9" Type="http://schemas.openxmlformats.org/officeDocument/2006/relationships/image" Target="../media/image35.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29.wmf"/><Relationship Id="rId5" Type="http://schemas.openxmlformats.org/officeDocument/2006/relationships/oleObject" Target="../embeddings/oleObject10.bin"/><Relationship Id="rId4" Type="http://schemas.openxmlformats.org/officeDocument/2006/relationships/image" Target="../media/image28.wmf"/></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38.emf"/><Relationship Id="rId7" Type="http://schemas.openxmlformats.org/officeDocument/2006/relationships/image" Target="../media/image41.emf"/><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40.emf"/><Relationship Id="rId5" Type="http://schemas.openxmlformats.org/officeDocument/2006/relationships/oleObject" Target="../embeddings/oleObject12.bin"/><Relationship Id="rId4" Type="http://schemas.openxmlformats.org/officeDocument/2006/relationships/image" Target="../media/image39.emf"/><Relationship Id="rId9" Type="http://schemas.openxmlformats.org/officeDocument/2006/relationships/image" Target="../media/image42.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28.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image" Target="../media/image44.wmf"/><Relationship Id="rId5" Type="http://schemas.openxmlformats.org/officeDocument/2006/relationships/oleObject" Target="../embeddings/oleObject16.bin"/><Relationship Id="rId4" Type="http://schemas.openxmlformats.org/officeDocument/2006/relationships/image" Target="../media/image43.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45.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46.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47.w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52.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oleObject" Target="../embeddings/oleObject25.bin"/><Relationship Id="rId2" Type="http://schemas.openxmlformats.org/officeDocument/2006/relationships/notesSlide" Target="../notesSlides/notesSlide43.xml"/><Relationship Id="rId1" Type="http://schemas.openxmlformats.org/officeDocument/2006/relationships/slideLayout" Target="../slideLayouts/slideLayout13.xml"/><Relationship Id="rId6" Type="http://schemas.openxmlformats.org/officeDocument/2006/relationships/image" Target="../media/image49.wmf"/><Relationship Id="rId11" Type="http://schemas.openxmlformats.org/officeDocument/2006/relationships/image" Target="../media/image51.wmf"/><Relationship Id="rId5" Type="http://schemas.openxmlformats.org/officeDocument/2006/relationships/oleObject" Target="../embeddings/oleObject21.bin"/><Relationship Id="rId10" Type="http://schemas.openxmlformats.org/officeDocument/2006/relationships/oleObject" Target="../embeddings/oleObject24.bin"/><Relationship Id="rId4" Type="http://schemas.openxmlformats.org/officeDocument/2006/relationships/image" Target="../media/image48.wmf"/><Relationship Id="rId9" Type="http://schemas.openxmlformats.org/officeDocument/2006/relationships/image" Target="../media/image50.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image" Target="../media/image53.wmf"/><Relationship Id="rId2" Type="http://schemas.openxmlformats.org/officeDocument/2006/relationships/notesSlide" Target="../notesSlides/notesSlide44.xml"/><Relationship Id="rId1" Type="http://schemas.openxmlformats.org/officeDocument/2006/relationships/slideLayout" Target="../slideLayouts/slideLayout13.x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image" Target="../media/image48.wmf"/><Relationship Id="rId9" Type="http://schemas.openxmlformats.org/officeDocument/2006/relationships/image" Target="../media/image54.pn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54.w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60.png"/><Relationship Id="rId3" Type="http://schemas.openxmlformats.org/officeDocument/2006/relationships/oleObject" Target="../embeddings/oleObject30.bin"/><Relationship Id="rId7" Type="http://schemas.openxmlformats.org/officeDocument/2006/relationships/image" Target="../media/image50.wmf"/><Relationship Id="rId2" Type="http://schemas.openxmlformats.org/officeDocument/2006/relationships/notesSlide" Target="../notesSlides/notesSlide46.xml"/><Relationship Id="rId1" Type="http://schemas.openxmlformats.org/officeDocument/2006/relationships/slideLayout" Target="../slideLayouts/slideLayout12.xml"/><Relationship Id="rId6" Type="http://schemas.openxmlformats.org/officeDocument/2006/relationships/oleObject" Target="../embeddings/oleObject32.bin"/><Relationship Id="rId11" Type="http://schemas.openxmlformats.org/officeDocument/2006/relationships/image" Target="../media/image56.wmf"/><Relationship Id="rId5" Type="http://schemas.openxmlformats.org/officeDocument/2006/relationships/oleObject" Target="../embeddings/oleObject31.bin"/><Relationship Id="rId10" Type="http://schemas.openxmlformats.org/officeDocument/2006/relationships/oleObject" Target="../embeddings/oleObject34.bin"/><Relationship Id="rId4" Type="http://schemas.openxmlformats.org/officeDocument/2006/relationships/image" Target="../media/image49.wmf"/><Relationship Id="rId9" Type="http://schemas.openxmlformats.org/officeDocument/2006/relationships/image" Target="../media/image55.wmf"/></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notesSlide" Target="../notesSlides/notesSlide48.xml"/><Relationship Id="rId1" Type="http://schemas.openxmlformats.org/officeDocument/2006/relationships/slideLayout" Target="../slideLayouts/slideLayout12.xml"/><Relationship Id="rId6" Type="http://schemas.openxmlformats.org/officeDocument/2006/relationships/image" Target="../media/image48.wmf"/><Relationship Id="rId5" Type="http://schemas.openxmlformats.org/officeDocument/2006/relationships/oleObject" Target="../embeddings/oleObject36.bin"/><Relationship Id="rId4" Type="http://schemas.openxmlformats.org/officeDocument/2006/relationships/image" Target="../media/image57.wmf"/></Relationships>
</file>

<file path=ppt/slides/_rels/slide4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image" Target="../media/image60.emf"/><Relationship Id="rId7" Type="http://schemas.openxmlformats.org/officeDocument/2006/relationships/image" Target="../media/image64.emf"/><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63.emf"/><Relationship Id="rId5" Type="http://schemas.openxmlformats.org/officeDocument/2006/relationships/image" Target="../media/image62.emf"/><Relationship Id="rId4" Type="http://schemas.openxmlformats.org/officeDocument/2006/relationships/image" Target="../media/image61.emf"/></Relationships>
</file>

<file path=ppt/slides/_rels/slide52.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68.emf"/><Relationship Id="rId4" Type="http://schemas.openxmlformats.org/officeDocument/2006/relationships/image" Target="../media/image67.emf"/></Relationships>
</file>

<file path=ppt/slides/_rels/slide53.xml.rels><?xml version="1.0" encoding="UTF-8" standalone="yes"?>
<Relationships xmlns="http://schemas.openxmlformats.org/package/2006/relationships"><Relationship Id="rId3" Type="http://schemas.openxmlformats.org/officeDocument/2006/relationships/image" Target="../media/image69.emf"/><Relationship Id="rId7" Type="http://schemas.openxmlformats.org/officeDocument/2006/relationships/image" Target="../media/image73.emf"/><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72.emf"/><Relationship Id="rId5" Type="http://schemas.openxmlformats.org/officeDocument/2006/relationships/image" Target="../media/image71.emf"/><Relationship Id="rId4" Type="http://schemas.openxmlformats.org/officeDocument/2006/relationships/image" Target="../media/image70.emf"/></Relationships>
</file>

<file path=ppt/slides/_rels/slide54.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72.emf"/><Relationship Id="rId5" Type="http://schemas.openxmlformats.org/officeDocument/2006/relationships/image" Target="../media/image71.emf"/><Relationship Id="rId4" Type="http://schemas.openxmlformats.org/officeDocument/2006/relationships/image" Target="../media/image70.emf"/></Relationships>
</file>

<file path=ppt/slides/_rels/slide55.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75.wmf"/></Relationships>
</file>

<file path=ppt/slides/_rels/slide57.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notesSlide" Target="../notesSlides/notesSlide58.xml"/><Relationship Id="rId1" Type="http://schemas.openxmlformats.org/officeDocument/2006/relationships/slideLayout" Target="../slideLayouts/slideLayout14.xml"/><Relationship Id="rId6" Type="http://schemas.openxmlformats.org/officeDocument/2006/relationships/image" Target="../media/image78.wmf"/><Relationship Id="rId5" Type="http://schemas.openxmlformats.org/officeDocument/2006/relationships/oleObject" Target="../embeddings/oleObject40.bin"/><Relationship Id="rId4" Type="http://schemas.openxmlformats.org/officeDocument/2006/relationships/image" Target="../media/image77.wmf"/></Relationships>
</file>

<file path=ppt/slides/_rels/slide5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62.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19.emf"/></Relationships>
</file>

<file path=ppt/slides/_rels/slide63.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19.e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65.xml"/><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84.emf"/></Relationships>
</file>

<file path=ppt/slides/_rels/slide66.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66.xml"/><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84.emf"/></Relationships>
</file>

<file path=ppt/slides/_rels/slide6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68.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image" Target="../media/image89.wmf"/><Relationship Id="rId5" Type="http://schemas.openxmlformats.org/officeDocument/2006/relationships/oleObject" Target="../embeddings/oleObject42.bin"/><Relationship Id="rId4" Type="http://schemas.openxmlformats.org/officeDocument/2006/relationships/image" Target="../media/image88.wmf"/></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notesSlide" Target="../notesSlides/notesSlide79.xml"/><Relationship Id="rId1" Type="http://schemas.openxmlformats.org/officeDocument/2006/relationships/slideLayout" Target="../slideLayouts/slideLayout13.xml"/><Relationship Id="rId4" Type="http://schemas.openxmlformats.org/officeDocument/2006/relationships/image" Target="../media/image91.wmf"/></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notesSlide" Target="../notesSlides/notesSlide81.xml"/><Relationship Id="rId1" Type="http://schemas.openxmlformats.org/officeDocument/2006/relationships/slideLayout" Target="../slideLayouts/slideLayout7.xml"/><Relationship Id="rId4" Type="http://schemas.openxmlformats.org/officeDocument/2006/relationships/image" Target="../media/image93.emf"/></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85.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85.xml"/><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9806" y="2130430"/>
            <a:ext cx="7978775" cy="1470025"/>
          </a:xfrm>
        </p:spPr>
        <p:txBody>
          <a:bodyPr/>
          <a:lstStyle/>
          <a:p>
            <a:pPr eaLnBrk="1" hangingPunct="1">
              <a:defRPr/>
            </a:pPr>
            <a:r>
              <a:rPr lang="en-US" b="1" dirty="0"/>
              <a:t>Uncertainty in </a:t>
            </a:r>
            <a:br>
              <a:rPr lang="en-US" b="1" dirty="0"/>
            </a:br>
            <a:r>
              <a:rPr lang="en-US" b="1" dirty="0"/>
              <a:t>Frequency Estimates</a:t>
            </a:r>
          </a:p>
        </p:txBody>
      </p:sp>
      <p:sp>
        <p:nvSpPr>
          <p:cNvPr id="4" name="Text Box 4"/>
          <p:cNvSpPr txBox="1">
            <a:spLocks noChangeArrowheads="1"/>
          </p:cNvSpPr>
          <p:nvPr/>
        </p:nvSpPr>
        <p:spPr bwMode="auto">
          <a:xfrm>
            <a:off x="3959225" y="3965580"/>
            <a:ext cx="5156200" cy="1714269"/>
          </a:xfrm>
          <a:prstGeom prst="rect">
            <a:avLst/>
          </a:prstGeom>
          <a:noFill/>
          <a:ln w="9525">
            <a:noFill/>
            <a:miter lim="800000"/>
            <a:headEnd/>
            <a:tailEnd/>
          </a:ln>
        </p:spPr>
        <p:txBody>
          <a:bodyPr wrap="square" lIns="91397" tIns="45697" rIns="91397" bIns="45697">
            <a:spAutoFit/>
          </a:bodyPr>
          <a:lstStyle/>
          <a:p>
            <a:pPr>
              <a:spcBef>
                <a:spcPct val="20000"/>
              </a:spcBef>
            </a:pPr>
            <a:r>
              <a:rPr lang="en-US" sz="3100" dirty="0">
                <a:solidFill>
                  <a:schemeClr val="bg1"/>
                </a:solidFill>
                <a:latin typeface="Calibri" panose="020F0502020204030204" pitchFamily="34" charset="0"/>
              </a:rPr>
              <a:t>Beth Faber</a:t>
            </a:r>
          </a:p>
          <a:p>
            <a:pPr>
              <a:spcBef>
                <a:spcPct val="20000"/>
              </a:spcBef>
            </a:pPr>
            <a:r>
              <a:rPr lang="en-US" sz="3100" dirty="0">
                <a:solidFill>
                  <a:schemeClr val="bg1"/>
                </a:solidFill>
                <a:latin typeface="Calibri" panose="020F0502020204030204" pitchFamily="34" charset="0"/>
              </a:rPr>
              <a:t>Lecture 4.6</a:t>
            </a:r>
          </a:p>
          <a:p>
            <a:pPr>
              <a:spcBef>
                <a:spcPct val="20000"/>
              </a:spcBef>
            </a:pPr>
            <a:r>
              <a:rPr lang="en-US" sz="3100" dirty="0">
                <a:solidFill>
                  <a:schemeClr val="bg1"/>
                </a:solidFill>
                <a:latin typeface="Calibri" panose="020F0502020204030204" pitchFamily="34" charset="0"/>
              </a:rPr>
              <a:t>Flood Frequency Analysis</a:t>
            </a:r>
          </a:p>
        </p:txBody>
      </p:sp>
      <p:sp>
        <p:nvSpPr>
          <p:cNvPr id="2" name="Slide Number Placeholder 1"/>
          <p:cNvSpPr>
            <a:spLocks noGrp="1"/>
          </p:cNvSpPr>
          <p:nvPr>
            <p:ph type="sldNum" sz="quarter" idx="12"/>
          </p:nvPr>
        </p:nvSpPr>
        <p:spPr/>
        <p:txBody>
          <a:bodyPr/>
          <a:lstStyle/>
          <a:p>
            <a:pPr>
              <a:defRPr/>
            </a:pPr>
            <a:fld id="{037DBBCC-75BF-4787-A37A-2398CEB53396}" type="slidenum">
              <a:rPr lang="en-US" smtClean="0"/>
              <a:pPr>
                <a:defRPr/>
              </a:pPr>
              <a:t>1</a:t>
            </a:fld>
            <a:endParaRPr lang="en-US" dirty="0"/>
          </a:p>
        </p:txBody>
      </p:sp>
      <p:sp>
        <p:nvSpPr>
          <p:cNvPr id="5" name="Rectangle 3"/>
          <p:cNvSpPr>
            <a:spLocks noGrp="1" noChangeArrowheads="1"/>
          </p:cNvSpPr>
          <p:nvPr>
            <p:ph type="subTitle" idx="1"/>
          </p:nvPr>
        </p:nvSpPr>
        <p:spPr>
          <a:xfrm>
            <a:off x="3657600" y="4114800"/>
            <a:ext cx="6400800" cy="1752600"/>
          </a:xfrm>
        </p:spPr>
        <p:txBody>
          <a:bodyPr vert="horz" wrap="square" lIns="92075" tIns="46038" rIns="92075" bIns="46038" numCol="1" anchor="t" anchorCtr="0" compatLnSpc="1">
            <a:prstTxWarp prst="textNoShape">
              <a:avLst/>
            </a:prstTxWarp>
          </a:bodyPr>
          <a:lstStyle/>
          <a:p>
            <a:pPr algn="l" eaLnBrk="1" hangingPunct="1">
              <a:defRPr/>
            </a:pPr>
            <a:r>
              <a:rPr lang="en-US" sz="3000" dirty="0"/>
              <a:t>Hydrologic Engineering Center</a:t>
            </a:r>
          </a:p>
          <a:p>
            <a:pPr algn="l" eaLnBrk="1" hangingPunct="1">
              <a:defRPr/>
            </a:pPr>
            <a:r>
              <a:rPr lang="en-US" sz="3000" dirty="0"/>
              <a:t>Beth Faber, PhD, PE</a:t>
            </a:r>
          </a:p>
          <a:p>
            <a:pPr algn="l" eaLnBrk="1" hangingPunct="1">
              <a:defRPr/>
            </a:pPr>
            <a:r>
              <a:rPr lang="en-US" sz="3000" dirty="0"/>
              <a:t>May 2024</a:t>
            </a:r>
          </a:p>
          <a:p>
            <a:pPr algn="l" eaLnBrk="1" hangingPunct="1">
              <a:defRPr/>
            </a:pPr>
            <a:endParaRPr lang="en-US" sz="3000" dirty="0"/>
          </a:p>
        </p:txBody>
      </p:sp>
      <p:sp>
        <p:nvSpPr>
          <p:cNvPr id="6" name="TextBox 5">
            <a:extLst>
              <a:ext uri="{FF2B5EF4-FFF2-40B4-BE49-F238E27FC236}">
                <a16:creationId xmlns:a16="http://schemas.microsoft.com/office/drawing/2014/main" id="{26A11228-8123-40F8-8A0B-948BA065D001}"/>
              </a:ext>
            </a:extLst>
          </p:cNvPr>
          <p:cNvSpPr txBox="1"/>
          <p:nvPr/>
        </p:nvSpPr>
        <p:spPr>
          <a:xfrm>
            <a:off x="2209800" y="1516382"/>
            <a:ext cx="3110523" cy="553998"/>
          </a:xfrm>
          <a:prstGeom prst="rect">
            <a:avLst/>
          </a:prstGeom>
          <a:noFill/>
        </p:spPr>
        <p:txBody>
          <a:bodyPr wrap="square" rtlCol="0">
            <a:spAutoFit/>
          </a:bodyPr>
          <a:lstStyle/>
          <a:p>
            <a:r>
              <a:rPr lang="en-US" sz="3000" b="0" dirty="0">
                <a:solidFill>
                  <a:srgbClr val="000000"/>
                </a:solidFill>
                <a:latin typeface="Calibri" panose="020F0502020204030204" pitchFamily="34" charset="0"/>
                <a:cs typeface="Calibri" panose="020F0502020204030204" pitchFamily="34" charset="0"/>
              </a:rPr>
              <a:t>Lecture </a:t>
            </a:r>
            <a:r>
              <a:rPr lang="en-US" sz="3000" dirty="0">
                <a:solidFill>
                  <a:srgbClr val="000000"/>
                </a:solidFill>
                <a:latin typeface="Calibri" panose="020F0502020204030204" pitchFamily="34" charset="0"/>
                <a:cs typeface="Calibri" panose="020F0502020204030204" pitchFamily="34" charset="0"/>
              </a:rPr>
              <a:t>8</a:t>
            </a:r>
            <a:endParaRPr lang="en-US" sz="3000" b="0" dirty="0">
              <a:solidFill>
                <a:srgbClr val="000000"/>
              </a:solidFill>
              <a:latin typeface="Calibri" panose="020F050202020403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rrowheads="1"/>
          </p:cNvPicPr>
          <p:nvPr/>
        </p:nvPicPr>
        <p:blipFill>
          <a:blip r:embed="rId3" cstate="print"/>
          <a:srcRect/>
          <a:stretch>
            <a:fillRect/>
          </a:stretch>
        </p:blipFill>
        <p:spPr bwMode="auto">
          <a:xfrm>
            <a:off x="1627189" y="4033838"/>
            <a:ext cx="8993187" cy="2290762"/>
          </a:xfrm>
          <a:prstGeom prst="rect">
            <a:avLst/>
          </a:prstGeom>
          <a:noFill/>
          <a:ln w="9525">
            <a:noFill/>
            <a:miter lim="800000"/>
            <a:headEnd/>
            <a:tailEnd/>
          </a:ln>
        </p:spPr>
      </p:pic>
      <p:pic>
        <p:nvPicPr>
          <p:cNvPr id="33795" name="Picture 10"/>
          <p:cNvPicPr>
            <a:picLocks noChangeArrowheads="1"/>
          </p:cNvPicPr>
          <p:nvPr/>
        </p:nvPicPr>
        <p:blipFill>
          <a:blip r:embed="rId4" cstate="print"/>
          <a:srcRect/>
          <a:stretch>
            <a:fillRect/>
          </a:stretch>
        </p:blipFill>
        <p:spPr bwMode="auto">
          <a:xfrm>
            <a:off x="1619250" y="1366839"/>
            <a:ext cx="8997950" cy="2293937"/>
          </a:xfrm>
          <a:prstGeom prst="rect">
            <a:avLst/>
          </a:prstGeom>
          <a:noFill/>
          <a:ln w="9525">
            <a:noFill/>
            <a:miter lim="800000"/>
            <a:headEnd/>
            <a:tailEnd/>
          </a:ln>
        </p:spPr>
      </p:pic>
      <p:sp>
        <p:nvSpPr>
          <p:cNvPr id="112644" name="Text Box 4"/>
          <p:cNvSpPr txBox="1">
            <a:spLocks noChangeArrowheads="1"/>
          </p:cNvSpPr>
          <p:nvPr/>
        </p:nvSpPr>
        <p:spPr bwMode="auto">
          <a:xfrm>
            <a:off x="1074420" y="441325"/>
            <a:ext cx="9601200" cy="488950"/>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What about a more negative skew?</a:t>
            </a:r>
          </a:p>
        </p:txBody>
      </p:sp>
      <p:sp>
        <p:nvSpPr>
          <p:cNvPr id="112649" name="Text Box 9"/>
          <p:cNvSpPr txBox="1">
            <a:spLocks noChangeArrowheads="1"/>
          </p:cNvSpPr>
          <p:nvPr/>
        </p:nvSpPr>
        <p:spPr bwMode="auto">
          <a:xfrm>
            <a:off x="2012950" y="941388"/>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+0.4</a:t>
            </a:r>
          </a:p>
        </p:txBody>
      </p:sp>
      <p:sp>
        <p:nvSpPr>
          <p:cNvPr id="112650" name="Text Box 10"/>
          <p:cNvSpPr txBox="1">
            <a:spLocks noChangeArrowheads="1"/>
          </p:cNvSpPr>
          <p:nvPr/>
        </p:nvSpPr>
        <p:spPr bwMode="auto">
          <a:xfrm>
            <a:off x="2017713" y="3610293"/>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a:t>
            </a:r>
            <a:r>
              <a:rPr lang="en-US" dirty="0">
                <a:latin typeface="Calibri" panose="020F0502020204030204" pitchFamily="34" charset="0"/>
              </a:rPr>
              <a:t>–</a:t>
            </a:r>
            <a:r>
              <a:rPr lang="en-US" sz="2400" dirty="0">
                <a:latin typeface="Calibri" panose="020F0502020204030204" pitchFamily="34" charset="0"/>
              </a:rPr>
              <a:t>0.4</a:t>
            </a:r>
          </a:p>
        </p:txBody>
      </p:sp>
      <p:sp>
        <p:nvSpPr>
          <p:cNvPr id="112651" name="Text Box 11"/>
          <p:cNvSpPr txBox="1">
            <a:spLocks noChangeArrowheads="1"/>
          </p:cNvSpPr>
          <p:nvPr/>
        </p:nvSpPr>
        <p:spPr bwMode="auto">
          <a:xfrm>
            <a:off x="1066800" y="6362700"/>
            <a:ext cx="10058400" cy="461665"/>
          </a:xfrm>
          <a:prstGeom prst="rect">
            <a:avLst/>
          </a:prstGeom>
          <a:noFill/>
          <a:ln w="9525">
            <a:noFill/>
            <a:miter lim="800000"/>
            <a:headEnd/>
            <a:tailEnd/>
          </a:ln>
          <a:effectLst/>
        </p:spPr>
        <p:txBody>
          <a:bodyPr wrap="square">
            <a:spAutoFit/>
          </a:bodyPr>
          <a:lstStyle/>
          <a:p>
            <a:pPr>
              <a:spcBef>
                <a:spcPct val="50000"/>
              </a:spcBef>
              <a:defRPr/>
            </a:pPr>
            <a:r>
              <a:rPr lang="en-US" sz="2400" dirty="0">
                <a:latin typeface="Calibri" panose="020F0502020204030204" pitchFamily="34" charset="0"/>
              </a:rPr>
              <a:t>When skew is more negative, change has less influence on the 100-yr event</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10</a:t>
            </a:fld>
            <a:endParaRPr lang="en-US"/>
          </a:p>
        </p:txBody>
      </p:sp>
      <p:cxnSp>
        <p:nvCxnSpPr>
          <p:cNvPr id="9" name="Straight Connector 8">
            <a:extLst>
              <a:ext uri="{FF2B5EF4-FFF2-40B4-BE49-F238E27FC236}">
                <a16:creationId xmlns:a16="http://schemas.microsoft.com/office/drawing/2014/main" id="{47CA61E4-895C-41DA-A44E-3081E0E96BD4}"/>
              </a:ext>
            </a:extLst>
          </p:cNvPr>
          <p:cNvCxnSpPr/>
          <p:nvPr/>
        </p:nvCxnSpPr>
        <p:spPr>
          <a:xfrm>
            <a:off x="6012872" y="150321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E4BAAC0-C953-40CC-BEC8-877C6925C02B}"/>
              </a:ext>
            </a:extLst>
          </p:cNvPr>
          <p:cNvCxnSpPr/>
          <p:nvPr/>
        </p:nvCxnSpPr>
        <p:spPr>
          <a:xfrm>
            <a:off x="6781799" y="149629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63571CE-3F12-4CC0-B597-1EEDA18D6009}"/>
              </a:ext>
            </a:extLst>
          </p:cNvPr>
          <p:cNvCxnSpPr/>
          <p:nvPr/>
        </p:nvCxnSpPr>
        <p:spPr>
          <a:xfrm>
            <a:off x="6012872" y="416328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A5F2602-9CC8-40BF-8010-BCDE3E7B8B37}"/>
              </a:ext>
            </a:extLst>
          </p:cNvPr>
          <p:cNvCxnSpPr/>
          <p:nvPr/>
        </p:nvCxnSpPr>
        <p:spPr>
          <a:xfrm>
            <a:off x="6781799" y="415636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0095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4818" name="Picture 2"/>
          <p:cNvPicPr>
            <a:picLocks noChangeArrowheads="1"/>
          </p:cNvPicPr>
          <p:nvPr/>
        </p:nvPicPr>
        <p:blipFill>
          <a:blip r:embed="rId3" cstate="print"/>
          <a:srcRect/>
          <a:stretch>
            <a:fillRect/>
          </a:stretch>
        </p:blipFill>
        <p:spPr bwMode="auto">
          <a:xfrm>
            <a:off x="1584326" y="1"/>
            <a:ext cx="9002713" cy="2290763"/>
          </a:xfrm>
          <a:prstGeom prst="rect">
            <a:avLst/>
          </a:prstGeom>
          <a:noFill/>
          <a:ln w="9525">
            <a:noFill/>
            <a:miter lim="800000"/>
            <a:headEnd/>
            <a:tailEnd/>
          </a:ln>
        </p:spPr>
      </p:pic>
      <p:pic>
        <p:nvPicPr>
          <p:cNvPr id="34819" name="Picture 3"/>
          <p:cNvPicPr>
            <a:picLocks noChangeArrowheads="1"/>
          </p:cNvPicPr>
          <p:nvPr/>
        </p:nvPicPr>
        <p:blipFill>
          <a:blip r:embed="rId4" cstate="print"/>
          <a:srcRect/>
          <a:stretch>
            <a:fillRect/>
          </a:stretch>
        </p:blipFill>
        <p:spPr bwMode="auto">
          <a:xfrm>
            <a:off x="1587501" y="2293938"/>
            <a:ext cx="9002713" cy="2290762"/>
          </a:xfrm>
          <a:prstGeom prst="rect">
            <a:avLst/>
          </a:prstGeom>
          <a:noFill/>
          <a:ln w="9525">
            <a:noFill/>
            <a:miter lim="800000"/>
            <a:headEnd/>
            <a:tailEnd/>
          </a:ln>
        </p:spPr>
      </p:pic>
      <p:pic>
        <p:nvPicPr>
          <p:cNvPr id="34820" name="Picture 4"/>
          <p:cNvPicPr>
            <a:picLocks noChangeArrowheads="1"/>
          </p:cNvPicPr>
          <p:nvPr/>
        </p:nvPicPr>
        <p:blipFill>
          <a:blip r:embed="rId5" cstate="print"/>
          <a:srcRect/>
          <a:stretch>
            <a:fillRect/>
          </a:stretch>
        </p:blipFill>
        <p:spPr bwMode="auto">
          <a:xfrm>
            <a:off x="1589088" y="4579938"/>
            <a:ext cx="9002712" cy="2290762"/>
          </a:xfrm>
          <a:prstGeom prst="rect">
            <a:avLst/>
          </a:prstGeom>
          <a:noFill/>
          <a:ln w="9525">
            <a:noFill/>
            <a:miter lim="800000"/>
            <a:headEnd/>
            <a:tailEnd/>
          </a:ln>
        </p:spPr>
      </p:pic>
      <p:sp>
        <p:nvSpPr>
          <p:cNvPr id="34821" name="Line 14"/>
          <p:cNvSpPr>
            <a:spLocks noChangeShapeType="1"/>
          </p:cNvSpPr>
          <p:nvPr/>
        </p:nvSpPr>
        <p:spPr bwMode="auto">
          <a:xfrm>
            <a:off x="3135313" y="0"/>
            <a:ext cx="0" cy="6858000"/>
          </a:xfrm>
          <a:prstGeom prst="line">
            <a:avLst/>
          </a:prstGeom>
          <a:noFill/>
          <a:ln w="19050">
            <a:solidFill>
              <a:srgbClr val="FF0000"/>
            </a:solidFill>
            <a:round/>
            <a:headEnd/>
            <a:tailEnd/>
          </a:ln>
        </p:spPr>
        <p:txBody>
          <a:bodyPr/>
          <a:lstStyle/>
          <a:p>
            <a:endParaRPr lang="en-US" dirty="0">
              <a:latin typeface="Calibri" panose="020F0502020204030204" pitchFamily="34" charset="0"/>
            </a:endParaRP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11</a:t>
            </a:fld>
            <a:endParaRPr lang="en-US"/>
          </a:p>
        </p:txBody>
      </p:sp>
    </p:spTree>
    <p:extLst>
      <p:ext uri="{BB962C8B-B14F-4D97-AF65-F5344CB8AC3E}">
        <p14:creationId xmlns:p14="http://schemas.microsoft.com/office/powerpoint/2010/main" val="3204651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87C8DD-BB97-346A-C225-6EFD08191726}"/>
              </a:ext>
            </a:extLst>
          </p:cNvPr>
          <p:cNvPicPr>
            <a:picLocks noChangeAspect="1"/>
          </p:cNvPicPr>
          <p:nvPr/>
        </p:nvPicPr>
        <p:blipFill>
          <a:blip r:embed="rId3"/>
          <a:stretch>
            <a:fillRect/>
          </a:stretch>
        </p:blipFill>
        <p:spPr>
          <a:xfrm>
            <a:off x="2703037" y="330708"/>
            <a:ext cx="6765036" cy="5777484"/>
          </a:xfrm>
          <a:prstGeom prst="rect">
            <a:avLst/>
          </a:prstGeom>
        </p:spPr>
      </p:pic>
      <p:pic>
        <p:nvPicPr>
          <p:cNvPr id="4" name="Picture 3">
            <a:extLst>
              <a:ext uri="{FF2B5EF4-FFF2-40B4-BE49-F238E27FC236}">
                <a16:creationId xmlns:a16="http://schemas.microsoft.com/office/drawing/2014/main" id="{613076FE-AA42-7799-7BA1-A02D26C53A0D}"/>
              </a:ext>
            </a:extLst>
          </p:cNvPr>
          <p:cNvPicPr>
            <a:picLocks noChangeAspect="1"/>
          </p:cNvPicPr>
          <p:nvPr/>
        </p:nvPicPr>
        <p:blipFill>
          <a:blip r:embed="rId4"/>
          <a:stretch>
            <a:fillRect/>
          </a:stretch>
        </p:blipFill>
        <p:spPr>
          <a:xfrm>
            <a:off x="2705510" y="329184"/>
            <a:ext cx="6763512" cy="5779008"/>
          </a:xfrm>
          <a:prstGeom prst="rect">
            <a:avLst/>
          </a:prstGeom>
        </p:spPr>
      </p:pic>
      <p:sp>
        <p:nvSpPr>
          <p:cNvPr id="26626" name="Slide Number Placeholder 1"/>
          <p:cNvSpPr>
            <a:spLocks noGrp="1"/>
          </p:cNvSpPr>
          <p:nvPr>
            <p:ph type="sldNum" sz="quarter" idx="12"/>
          </p:nvPr>
        </p:nvSpPr>
        <p:spPr>
          <a:xfrm>
            <a:off x="1981200" y="6245225"/>
            <a:ext cx="2133600" cy="476250"/>
          </a:xfrm>
          <a:noFill/>
        </p:spPr>
        <p:txBody>
          <a:bodyPr/>
          <a:lstStyle/>
          <a:p>
            <a:pPr algn="l"/>
            <a:fld id="{187A3BC1-AE2F-4242-897B-180661942A93}" type="slidenum">
              <a:rPr lang="en-US" smtClean="0"/>
              <a:pPr algn="l"/>
              <a:t>12</a:t>
            </a:fld>
            <a:endParaRPr lang="en-US"/>
          </a:p>
        </p:txBody>
      </p:sp>
      <p:grpSp>
        <p:nvGrpSpPr>
          <p:cNvPr id="6" name="Group 5">
            <a:extLst>
              <a:ext uri="{FF2B5EF4-FFF2-40B4-BE49-F238E27FC236}">
                <a16:creationId xmlns:a16="http://schemas.microsoft.com/office/drawing/2014/main" id="{DEF9D7A9-D15E-AC34-364F-8DD841265EDE}"/>
              </a:ext>
            </a:extLst>
          </p:cNvPr>
          <p:cNvGrpSpPr/>
          <p:nvPr/>
        </p:nvGrpSpPr>
        <p:grpSpPr>
          <a:xfrm>
            <a:off x="7938285" y="1703728"/>
            <a:ext cx="1040243" cy="1050194"/>
            <a:chOff x="7938285" y="1685440"/>
            <a:chExt cx="1040243" cy="1050194"/>
          </a:xfrm>
        </p:grpSpPr>
        <p:grpSp>
          <p:nvGrpSpPr>
            <p:cNvPr id="26630" name="Group 8"/>
            <p:cNvGrpSpPr>
              <a:grpSpLocks/>
            </p:cNvGrpSpPr>
            <p:nvPr/>
          </p:nvGrpSpPr>
          <p:grpSpPr bwMode="auto">
            <a:xfrm>
              <a:off x="8591178" y="1685440"/>
              <a:ext cx="387350" cy="873301"/>
              <a:chOff x="4453" y="728"/>
              <a:chExt cx="340" cy="1744"/>
            </a:xfrm>
          </p:grpSpPr>
          <p:sp>
            <p:nvSpPr>
              <p:cNvPr id="26634"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6635" name="Picture 10"/>
              <p:cNvPicPr>
                <a:picLocks noChangeArrowheads="1"/>
              </p:cNvPicPr>
              <p:nvPr/>
            </p:nvPicPr>
            <p:blipFill>
              <a:blip r:embed="rId5" cstate="print"/>
              <a:srcRect/>
              <a:stretch>
                <a:fillRect/>
              </a:stretch>
            </p:blipFill>
            <p:spPr bwMode="auto">
              <a:xfrm>
                <a:off x="4453" y="728"/>
                <a:ext cx="340" cy="1744"/>
              </a:xfrm>
              <a:prstGeom prst="rect">
                <a:avLst/>
              </a:prstGeom>
              <a:noFill/>
              <a:ln w="9525">
                <a:noFill/>
                <a:miter lim="800000"/>
                <a:headEnd/>
                <a:tailEnd/>
              </a:ln>
            </p:spPr>
          </p:pic>
        </p:grpSp>
        <p:grpSp>
          <p:nvGrpSpPr>
            <p:cNvPr id="26631" name="Group 11"/>
            <p:cNvGrpSpPr>
              <a:grpSpLocks/>
            </p:cNvGrpSpPr>
            <p:nvPr/>
          </p:nvGrpSpPr>
          <p:grpSpPr bwMode="auto">
            <a:xfrm>
              <a:off x="7938285" y="2095432"/>
              <a:ext cx="387350" cy="640202"/>
              <a:chOff x="5135" y="746"/>
              <a:chExt cx="340" cy="1744"/>
            </a:xfrm>
          </p:grpSpPr>
          <p:sp>
            <p:nvSpPr>
              <p:cNvPr id="26632" name="Freeform 12"/>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6633" name="Picture 13"/>
              <p:cNvPicPr>
                <a:picLocks noChangeArrowheads="1"/>
              </p:cNvPicPr>
              <p:nvPr/>
            </p:nvPicPr>
            <p:blipFill>
              <a:blip r:embed="rId5" cstate="print"/>
              <a:srcRect/>
              <a:stretch>
                <a:fillRect/>
              </a:stretch>
            </p:blipFill>
            <p:spPr bwMode="auto">
              <a:xfrm>
                <a:off x="5135" y="746"/>
                <a:ext cx="340" cy="1744"/>
              </a:xfrm>
              <a:prstGeom prst="rect">
                <a:avLst/>
              </a:prstGeom>
              <a:noFill/>
              <a:ln w="9525">
                <a:noFill/>
                <a:miter lim="800000"/>
                <a:headEnd/>
                <a:tailEnd/>
              </a:ln>
            </p:spPr>
          </p:pic>
        </p:grpSp>
      </p:grpSp>
      <p:grpSp>
        <p:nvGrpSpPr>
          <p:cNvPr id="13" name="Group 8">
            <a:extLst>
              <a:ext uri="{FF2B5EF4-FFF2-40B4-BE49-F238E27FC236}">
                <a16:creationId xmlns:a16="http://schemas.microsoft.com/office/drawing/2014/main" id="{F42DC20E-03FE-48A4-9759-6B299A4C5EC7}"/>
              </a:ext>
            </a:extLst>
          </p:cNvPr>
          <p:cNvGrpSpPr>
            <a:grpSpLocks/>
          </p:cNvGrpSpPr>
          <p:nvPr/>
        </p:nvGrpSpPr>
        <p:grpSpPr bwMode="auto">
          <a:xfrm rot="10800000" flipH="1">
            <a:off x="4770749" y="3632281"/>
            <a:ext cx="408795" cy="671118"/>
            <a:chOff x="4453" y="728"/>
            <a:chExt cx="340" cy="1744"/>
          </a:xfrm>
        </p:grpSpPr>
        <p:sp>
          <p:nvSpPr>
            <p:cNvPr id="14" name="Freeform 9">
              <a:extLst>
                <a:ext uri="{FF2B5EF4-FFF2-40B4-BE49-F238E27FC236}">
                  <a16:creationId xmlns:a16="http://schemas.microsoft.com/office/drawing/2014/main" id="{C669E184-7A14-4DD4-AAB5-CCAEF1F98C6A}"/>
                </a:ext>
              </a:extLst>
            </p:cNvPr>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5" name="Picture 10">
              <a:extLst>
                <a:ext uri="{FF2B5EF4-FFF2-40B4-BE49-F238E27FC236}">
                  <a16:creationId xmlns:a16="http://schemas.microsoft.com/office/drawing/2014/main" id="{C8727577-44E8-403F-90C3-253303361110}"/>
                </a:ext>
              </a:extLst>
            </p:cNvPr>
            <p:cNvPicPr>
              <a:picLocks noChangeArrowheads="1"/>
            </p:cNvPicPr>
            <p:nvPr/>
          </p:nvPicPr>
          <p:blipFill>
            <a:blip r:embed="rId5" cstate="print"/>
            <a:srcRect/>
            <a:stretch>
              <a:fillRect/>
            </a:stretch>
          </p:blipFill>
          <p:spPr bwMode="auto">
            <a:xfrm>
              <a:off x="4453" y="728"/>
              <a:ext cx="340" cy="1744"/>
            </a:xfrm>
            <a:prstGeom prst="rect">
              <a:avLst/>
            </a:prstGeom>
            <a:noFill/>
            <a:ln w="9525">
              <a:noFill/>
              <a:miter lim="800000"/>
              <a:headEnd/>
              <a:tailEnd/>
            </a:ln>
          </p:spPr>
        </p:pic>
      </p:grpSp>
    </p:spTree>
    <p:extLst>
      <p:ext uri="{BB962C8B-B14F-4D97-AF65-F5344CB8AC3E}">
        <p14:creationId xmlns:p14="http://schemas.microsoft.com/office/powerpoint/2010/main" val="14514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defRPr/>
            </a:pPr>
            <a:r>
              <a:rPr lang="en-US" dirty="0"/>
              <a:t>Uncertainty in Frequency Estimates</a:t>
            </a:r>
          </a:p>
        </p:txBody>
      </p:sp>
      <p:sp>
        <p:nvSpPr>
          <p:cNvPr id="175107" name="Rectangle 3"/>
          <p:cNvSpPr>
            <a:spLocks noGrp="1" noChangeArrowheads="1"/>
          </p:cNvSpPr>
          <p:nvPr>
            <p:ph type="body" idx="1"/>
          </p:nvPr>
        </p:nvSpPr>
        <p:spPr>
          <a:xfrm>
            <a:off x="609599" y="1600205"/>
            <a:ext cx="9953297" cy="4525963"/>
          </a:xfrm>
        </p:spPr>
        <p:txBody>
          <a:bodyPr/>
          <a:lstStyle/>
          <a:p>
            <a:pPr eaLnBrk="1" hangingPunct="1">
              <a:buFontTx/>
              <a:buNone/>
              <a:defRPr/>
            </a:pPr>
            <a:r>
              <a:rPr lang="en-US" sz="2800" b="1" dirty="0"/>
              <a:t>	</a:t>
            </a:r>
            <a:r>
              <a:rPr lang="en-US" sz="2800" dirty="0"/>
              <a:t>Definition:</a:t>
            </a:r>
          </a:p>
          <a:p>
            <a:pPr eaLnBrk="1" hangingPunct="1">
              <a:buFontTx/>
              <a:buNone/>
              <a:defRPr/>
            </a:pPr>
            <a:r>
              <a:rPr lang="en-US" sz="2800" dirty="0"/>
              <a:t>	</a:t>
            </a:r>
            <a:r>
              <a:rPr lang="en-US" sz="2800" b="1" u="sng" dirty="0"/>
              <a:t>Uncertainty</a:t>
            </a:r>
            <a:r>
              <a:rPr lang="en-US" sz="2800" dirty="0"/>
              <a:t> is the degree to which we are unsure of an estimate, quantified by an estimated error</a:t>
            </a:r>
          </a:p>
          <a:p>
            <a:pPr eaLnBrk="1" hangingPunct="1">
              <a:buFontTx/>
              <a:buNone/>
              <a:defRPr/>
            </a:pPr>
            <a:r>
              <a:rPr lang="en-US" sz="2800" dirty="0"/>
              <a:t>	</a:t>
            </a:r>
            <a:r>
              <a:rPr lang="en-US" sz="2800" i="1" dirty="0">
                <a:solidFill>
                  <a:srgbClr val="0033CC"/>
                </a:solidFill>
              </a:rPr>
              <a:t>The estimated error is often stated in terms of an </a:t>
            </a:r>
            <a:r>
              <a:rPr lang="en-US" sz="2800" i="1" u="sng" dirty="0">
                <a:solidFill>
                  <a:srgbClr val="0033CC"/>
                </a:solidFill>
              </a:rPr>
              <a:t>interval</a:t>
            </a:r>
            <a:r>
              <a:rPr lang="en-US" sz="2800" i="1" dirty="0">
                <a:solidFill>
                  <a:srgbClr val="0033CC"/>
                </a:solidFill>
              </a:rPr>
              <a:t>, but is more completely defined by a </a:t>
            </a:r>
            <a:r>
              <a:rPr lang="en-US" sz="2800" i="1" u="sng" dirty="0">
                <a:solidFill>
                  <a:srgbClr val="0033CC"/>
                </a:solidFill>
              </a:rPr>
              <a:t>sampling distribution</a:t>
            </a:r>
          </a:p>
          <a:p>
            <a:pPr eaLnBrk="1" hangingPunct="1">
              <a:spcBef>
                <a:spcPct val="75000"/>
              </a:spcBef>
              <a:buFontTx/>
              <a:buNone/>
              <a:defRPr/>
            </a:pPr>
            <a:r>
              <a:rPr lang="en-US" sz="2800" b="1" dirty="0"/>
              <a:t>	Why are we uncertain?</a:t>
            </a:r>
          </a:p>
          <a:p>
            <a:pPr eaLnBrk="1" hangingPunct="1">
              <a:spcBef>
                <a:spcPts val="1200"/>
              </a:spcBef>
              <a:buFontTx/>
              <a:buNone/>
              <a:defRPr/>
            </a:pPr>
            <a:r>
              <a:rPr lang="en-US" sz="2800" dirty="0"/>
              <a:t>	The uncertainty in a frequency curve (or, probability distribution) is strongly driven by the question of </a:t>
            </a:r>
            <a:r>
              <a:rPr lang="en-US" sz="2800" b="1" dirty="0">
                <a:solidFill>
                  <a:srgbClr val="C00000"/>
                </a:solidFill>
              </a:rPr>
              <a:t>whether the sample is representative of the population</a:t>
            </a:r>
            <a:endParaRPr lang="en-US" sz="2800" b="1" dirty="0">
              <a:solidFill>
                <a:srgbClr val="C00000"/>
              </a:solidFill>
              <a:latin typeface="Ink Free" panose="03080402000500000000" pitchFamily="66" charset="0"/>
            </a:endParaRP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510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510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510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51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defRPr/>
            </a:pPr>
            <a:r>
              <a:rPr lang="en-US" dirty="0"/>
              <a:t>Goals</a:t>
            </a:r>
          </a:p>
        </p:txBody>
      </p:sp>
      <p:sp>
        <p:nvSpPr>
          <p:cNvPr id="108547" name="Rectangle 3"/>
          <p:cNvSpPr>
            <a:spLocks noGrp="1" noChangeArrowheads="1"/>
          </p:cNvSpPr>
          <p:nvPr>
            <p:ph type="body" idx="1"/>
          </p:nvPr>
        </p:nvSpPr>
        <p:spPr>
          <a:xfrm>
            <a:off x="1082040" y="1600200"/>
            <a:ext cx="9128760" cy="4525967"/>
          </a:xfrm>
        </p:spPr>
        <p:txBody>
          <a:bodyPr/>
          <a:lstStyle/>
          <a:p>
            <a:pPr eaLnBrk="1" hangingPunct="1">
              <a:spcBef>
                <a:spcPct val="60000"/>
              </a:spcBef>
              <a:defRPr/>
            </a:pPr>
            <a:r>
              <a:rPr lang="en-US" dirty="0"/>
              <a:t>To understand the </a:t>
            </a:r>
            <a:r>
              <a:rPr lang="en-US" dirty="0">
                <a:solidFill>
                  <a:srgbClr val="0033CC"/>
                </a:solidFill>
              </a:rPr>
              <a:t>causes of uncertainty </a:t>
            </a:r>
            <a:r>
              <a:rPr lang="en-US" dirty="0"/>
              <a:t>in estimating a frequency curve, or other probability distribution</a:t>
            </a:r>
          </a:p>
          <a:p>
            <a:pPr eaLnBrk="1" hangingPunct="1">
              <a:spcBef>
                <a:spcPct val="60000"/>
              </a:spcBef>
              <a:defRPr/>
            </a:pPr>
            <a:r>
              <a:rPr lang="en-US" dirty="0"/>
              <a:t>To become familiar with the uncertainty in each aspect of estimation</a:t>
            </a:r>
          </a:p>
          <a:p>
            <a:pPr eaLnBrk="1" hangingPunct="1">
              <a:spcBef>
                <a:spcPct val="60000"/>
              </a:spcBef>
              <a:defRPr/>
            </a:pPr>
            <a:r>
              <a:rPr lang="en-US" dirty="0"/>
              <a:t>To understand the </a:t>
            </a:r>
            <a:r>
              <a:rPr lang="en-US" dirty="0">
                <a:solidFill>
                  <a:srgbClr val="0033CC"/>
                </a:solidFill>
              </a:rPr>
              <a:t>confidence interval and uncertainty distribution </a:t>
            </a:r>
            <a:r>
              <a:rPr lang="en-US" dirty="0"/>
              <a:t>around our frequency estimates</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a:t>Topics</a:t>
            </a:r>
            <a:r>
              <a:rPr lang="en-US"/>
              <a:t> </a:t>
            </a:r>
          </a:p>
        </p:txBody>
      </p:sp>
      <p:sp>
        <p:nvSpPr>
          <p:cNvPr id="512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u="sng" dirty="0">
                <a:solidFill>
                  <a:srgbClr val="0033CC"/>
                </a:solidFill>
              </a:rPr>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15</a:t>
            </a:fld>
            <a:endParaRPr lang="en-US"/>
          </a:p>
        </p:txBody>
      </p:sp>
    </p:spTree>
    <p:extLst>
      <p:ext uri="{BB962C8B-B14F-4D97-AF65-F5344CB8AC3E}">
        <p14:creationId xmlns:p14="http://schemas.microsoft.com/office/powerpoint/2010/main" val="3531413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dirty="0"/>
              <a:t>Factors Contributing to Uncertainty </a:t>
            </a:r>
          </a:p>
        </p:txBody>
      </p:sp>
      <p:sp>
        <p:nvSpPr>
          <p:cNvPr id="7171" name="Rectangle 3"/>
          <p:cNvSpPr>
            <a:spLocks noGrp="1" noChangeArrowheads="1"/>
          </p:cNvSpPr>
          <p:nvPr>
            <p:ph type="body" idx="1"/>
          </p:nvPr>
        </p:nvSpPr>
        <p:spPr>
          <a:xfrm>
            <a:off x="1074420" y="1447805"/>
            <a:ext cx="9136380" cy="4678363"/>
          </a:xfrm>
        </p:spPr>
        <p:txBody>
          <a:bodyPr/>
          <a:lstStyle/>
          <a:p>
            <a:pPr marL="514350" indent="-514350" eaLnBrk="1" hangingPunct="1">
              <a:buFont typeface="+mj-lt"/>
              <a:buAutoNum type="arabicPeriod"/>
              <a:defRPr/>
            </a:pPr>
            <a:r>
              <a:rPr lang="en-US" sz="3000" b="1" dirty="0"/>
              <a:t>Measurement Error</a:t>
            </a:r>
          </a:p>
          <a:p>
            <a:pPr lvl="1" eaLnBrk="1" hangingPunct="1">
              <a:defRPr/>
            </a:pPr>
            <a:r>
              <a:rPr lang="en-US" dirty="0"/>
              <a:t>How well are large flows measured?</a:t>
            </a:r>
          </a:p>
          <a:p>
            <a:pPr marL="514350" indent="-514350" eaLnBrk="1" hangingPunct="1">
              <a:spcBef>
                <a:spcPct val="40000"/>
              </a:spcBef>
              <a:buFont typeface="+mj-lt"/>
              <a:buAutoNum type="arabicPeriod"/>
              <a:defRPr/>
            </a:pPr>
            <a:r>
              <a:rPr lang="en-US" sz="3000" b="1" dirty="0"/>
              <a:t>Model Error</a:t>
            </a:r>
          </a:p>
          <a:p>
            <a:pPr lvl="1" eaLnBrk="1" hangingPunct="1">
              <a:defRPr/>
            </a:pPr>
            <a:r>
              <a:rPr lang="en-US" dirty="0"/>
              <a:t>Does the log-Pearson type III distribution really describe annual peak flow frequency?  Some other distribution?</a:t>
            </a:r>
          </a:p>
          <a:p>
            <a:pPr lvl="1" eaLnBrk="1" hangingPunct="1">
              <a:defRPr/>
            </a:pPr>
            <a:r>
              <a:rPr lang="en-US" dirty="0"/>
              <a:t>What method is used to estimate parameters?</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29588" y="0"/>
            <a:ext cx="10640392" cy="1143000"/>
          </a:xfrm>
        </p:spPr>
        <p:txBody>
          <a:bodyPr/>
          <a:lstStyle/>
          <a:p>
            <a:pPr>
              <a:defRPr/>
            </a:pPr>
            <a:r>
              <a:rPr lang="en-US" sz="4000" dirty="0"/>
              <a:t>How much difference from distribution choice?</a:t>
            </a:r>
          </a:p>
        </p:txBody>
      </p:sp>
      <p:sp>
        <p:nvSpPr>
          <p:cNvPr id="40964" name="Slide Number Placeholder 4"/>
          <p:cNvSpPr>
            <a:spLocks noGrp="1"/>
          </p:cNvSpPr>
          <p:nvPr>
            <p:ph type="sldNum" sz="quarter" idx="12"/>
          </p:nvPr>
        </p:nvSpPr>
        <p:spPr>
          <a:noFill/>
        </p:spPr>
        <p:txBody>
          <a:bodyPr/>
          <a:lstStyle/>
          <a:p>
            <a:fld id="{378EDB55-6569-4A64-9D1E-63CB1677F147}" type="slidenum">
              <a:rPr lang="en-US" smtClean="0"/>
              <a:pPr/>
              <a:t>17</a:t>
            </a:fld>
            <a:endParaRPr lang="en-US"/>
          </a:p>
        </p:txBody>
      </p:sp>
      <p:pic>
        <p:nvPicPr>
          <p:cNvPr id="40965" name="Picture 8"/>
          <p:cNvPicPr>
            <a:picLocks noChangeAspect="1" noChangeArrowheads="1"/>
          </p:cNvPicPr>
          <p:nvPr/>
        </p:nvPicPr>
        <p:blipFill>
          <a:blip r:embed="rId3" cstate="print"/>
          <a:srcRect/>
          <a:stretch>
            <a:fillRect/>
          </a:stretch>
        </p:blipFill>
        <p:spPr bwMode="auto">
          <a:xfrm>
            <a:off x="929640" y="974732"/>
            <a:ext cx="5532438" cy="3916363"/>
          </a:xfrm>
          <a:prstGeom prst="rect">
            <a:avLst/>
          </a:prstGeom>
          <a:noFill/>
          <a:ln w="9525">
            <a:noFill/>
            <a:miter lim="800000"/>
            <a:headEnd/>
            <a:tailEnd/>
          </a:ln>
        </p:spPr>
      </p:pic>
      <p:pic>
        <p:nvPicPr>
          <p:cNvPr id="91143" name="Picture 7"/>
          <p:cNvPicPr>
            <a:picLocks noChangeAspect="1" noChangeArrowheads="1"/>
          </p:cNvPicPr>
          <p:nvPr/>
        </p:nvPicPr>
        <p:blipFill>
          <a:blip r:embed="rId4" cstate="print"/>
          <a:srcRect/>
          <a:stretch>
            <a:fillRect/>
          </a:stretch>
        </p:blipFill>
        <p:spPr bwMode="auto">
          <a:xfrm>
            <a:off x="5821370" y="2951166"/>
            <a:ext cx="5532437" cy="3916361"/>
          </a:xfrm>
          <a:prstGeom prst="rect">
            <a:avLst/>
          </a:prstGeom>
          <a:noFill/>
          <a:ln w="9525">
            <a:noFill/>
            <a:miter lim="800000"/>
            <a:headEnd/>
            <a:tailEnd/>
          </a:ln>
        </p:spPr>
      </p:pic>
      <p:pic>
        <p:nvPicPr>
          <p:cNvPr id="10" name="Picture 10">
            <a:extLst>
              <a:ext uri="{FF2B5EF4-FFF2-40B4-BE49-F238E27FC236}">
                <a16:creationId xmlns:a16="http://schemas.microsoft.com/office/drawing/2014/main" id="{C4ED575B-0FB7-4B25-BEBC-455A4A69E9EB}"/>
              </a:ext>
            </a:extLst>
          </p:cNvPr>
          <p:cNvPicPr>
            <a:picLocks noChangeAspect="1" noChangeArrowheads="1"/>
          </p:cNvPicPr>
          <p:nvPr/>
        </p:nvPicPr>
        <p:blipFill>
          <a:blip r:embed="rId5" cstate="print"/>
          <a:srcRect/>
          <a:stretch>
            <a:fillRect/>
          </a:stretch>
        </p:blipFill>
        <p:spPr bwMode="auto">
          <a:xfrm>
            <a:off x="7277101" y="974732"/>
            <a:ext cx="3543300" cy="1782763"/>
          </a:xfrm>
          <a:prstGeom prst="rect">
            <a:avLst/>
          </a:prstGeom>
          <a:noFill/>
          <a:ln w="9525">
            <a:noFill/>
            <a:miter lim="800000"/>
            <a:headEnd/>
            <a:tailEnd/>
          </a:ln>
        </p:spPr>
      </p:pic>
      <p:pic>
        <p:nvPicPr>
          <p:cNvPr id="11" name="Picture 9">
            <a:extLst>
              <a:ext uri="{FF2B5EF4-FFF2-40B4-BE49-F238E27FC236}">
                <a16:creationId xmlns:a16="http://schemas.microsoft.com/office/drawing/2014/main" id="{62D53D37-A7F6-4F91-89DD-50F98131B39C}"/>
              </a:ext>
            </a:extLst>
          </p:cNvPr>
          <p:cNvPicPr>
            <a:picLocks noChangeAspect="1" noChangeArrowheads="1"/>
          </p:cNvPicPr>
          <p:nvPr/>
        </p:nvPicPr>
        <p:blipFill>
          <a:blip r:embed="rId6" cstate="print"/>
          <a:srcRect/>
          <a:stretch>
            <a:fillRect/>
          </a:stretch>
        </p:blipFill>
        <p:spPr bwMode="auto">
          <a:xfrm>
            <a:off x="1493521" y="5084766"/>
            <a:ext cx="3543300" cy="178276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1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
          <p:cNvPicPr>
            <a:picLocks noChangeAspect="1" noChangeArrowheads="1"/>
          </p:cNvPicPr>
          <p:nvPr/>
        </p:nvPicPr>
        <p:blipFill>
          <a:blip r:embed="rId3" cstate="print"/>
          <a:srcRect/>
          <a:stretch>
            <a:fillRect/>
          </a:stretch>
        </p:blipFill>
        <p:spPr bwMode="auto">
          <a:xfrm>
            <a:off x="5821370" y="2951166"/>
            <a:ext cx="5532437" cy="3916361"/>
          </a:xfrm>
          <a:prstGeom prst="rect">
            <a:avLst/>
          </a:prstGeom>
          <a:noFill/>
          <a:ln w="9525">
            <a:noFill/>
            <a:miter lim="800000"/>
            <a:headEnd/>
            <a:tailEnd/>
          </a:ln>
        </p:spPr>
      </p:pic>
      <p:sp>
        <p:nvSpPr>
          <p:cNvPr id="41987" name="Slide Number Placeholder 4"/>
          <p:cNvSpPr>
            <a:spLocks noGrp="1"/>
          </p:cNvSpPr>
          <p:nvPr>
            <p:ph type="sldNum" sz="quarter" idx="12"/>
          </p:nvPr>
        </p:nvSpPr>
        <p:spPr>
          <a:noFill/>
        </p:spPr>
        <p:txBody>
          <a:bodyPr/>
          <a:lstStyle/>
          <a:p>
            <a:fld id="{32694C99-0D41-4AE7-9801-89D9FE0ABFC0}" type="slidenum">
              <a:rPr lang="en-US" smtClean="0"/>
              <a:pPr/>
              <a:t>18</a:t>
            </a:fld>
            <a:endParaRPr lang="en-US"/>
          </a:p>
        </p:txBody>
      </p:sp>
      <p:pic>
        <p:nvPicPr>
          <p:cNvPr id="11" name="Picture 9"/>
          <p:cNvPicPr>
            <a:picLocks noChangeAspect="1" noChangeArrowheads="1"/>
          </p:cNvPicPr>
          <p:nvPr/>
        </p:nvPicPr>
        <p:blipFill>
          <a:blip r:embed="rId4" cstate="print"/>
          <a:srcRect/>
          <a:stretch>
            <a:fillRect/>
          </a:stretch>
        </p:blipFill>
        <p:spPr bwMode="auto">
          <a:xfrm>
            <a:off x="1493521" y="5084766"/>
            <a:ext cx="3543300" cy="1782761"/>
          </a:xfrm>
          <a:prstGeom prst="rect">
            <a:avLst/>
          </a:prstGeom>
          <a:noFill/>
          <a:ln w="9525">
            <a:noFill/>
            <a:miter lim="800000"/>
            <a:headEnd/>
            <a:tailEnd/>
          </a:ln>
        </p:spPr>
      </p:pic>
      <p:pic>
        <p:nvPicPr>
          <p:cNvPr id="12" name="Picture 10"/>
          <p:cNvPicPr>
            <a:picLocks noChangeAspect="1" noChangeArrowheads="1"/>
          </p:cNvPicPr>
          <p:nvPr/>
        </p:nvPicPr>
        <p:blipFill>
          <a:blip r:embed="rId5" cstate="print"/>
          <a:srcRect/>
          <a:stretch>
            <a:fillRect/>
          </a:stretch>
        </p:blipFill>
        <p:spPr bwMode="auto">
          <a:xfrm>
            <a:off x="7277101" y="974732"/>
            <a:ext cx="3543300" cy="1782763"/>
          </a:xfrm>
          <a:prstGeom prst="rect">
            <a:avLst/>
          </a:prstGeom>
          <a:noFill/>
          <a:ln w="9525">
            <a:noFill/>
            <a:miter lim="800000"/>
            <a:headEnd/>
            <a:tailEnd/>
          </a:ln>
        </p:spPr>
      </p:pic>
      <p:pic>
        <p:nvPicPr>
          <p:cNvPr id="41989" name="Picture 2"/>
          <p:cNvPicPr>
            <a:picLocks noChangeAspect="1" noChangeArrowheads="1"/>
          </p:cNvPicPr>
          <p:nvPr/>
        </p:nvPicPr>
        <p:blipFill>
          <a:blip r:embed="rId6" cstate="print"/>
          <a:srcRect/>
          <a:stretch>
            <a:fillRect/>
          </a:stretch>
        </p:blipFill>
        <p:spPr bwMode="auto">
          <a:xfrm>
            <a:off x="929640" y="974732"/>
            <a:ext cx="5532438" cy="3916363"/>
          </a:xfrm>
          <a:prstGeom prst="rect">
            <a:avLst/>
          </a:prstGeom>
          <a:noFill/>
          <a:ln w="9525">
            <a:noFill/>
            <a:miter lim="800000"/>
            <a:headEnd/>
            <a:tailEnd/>
          </a:ln>
        </p:spPr>
      </p:pic>
      <p:sp>
        <p:nvSpPr>
          <p:cNvPr id="10" name="Rectangle 2">
            <a:extLst>
              <a:ext uri="{FF2B5EF4-FFF2-40B4-BE49-F238E27FC236}">
                <a16:creationId xmlns:a16="http://schemas.microsoft.com/office/drawing/2014/main" id="{CF2FDA7B-3366-49A6-B1FD-D93FD12D41A2}"/>
              </a:ext>
            </a:extLst>
          </p:cNvPr>
          <p:cNvSpPr>
            <a:spLocks noGrp="1" noChangeArrowheads="1"/>
          </p:cNvSpPr>
          <p:nvPr>
            <p:ph type="title"/>
          </p:nvPr>
        </p:nvSpPr>
        <p:spPr>
          <a:xfrm>
            <a:off x="629588" y="0"/>
            <a:ext cx="10640392" cy="1143000"/>
          </a:xfrm>
        </p:spPr>
        <p:txBody>
          <a:bodyPr/>
          <a:lstStyle/>
          <a:p>
            <a:pPr>
              <a:defRPr/>
            </a:pPr>
            <a:r>
              <a:rPr lang="en-US" sz="4000" dirty="0"/>
              <a:t>How much difference from distribution choice?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dirty="0"/>
              <a:t>Factors Contributing to Uncertainty </a:t>
            </a:r>
          </a:p>
        </p:txBody>
      </p:sp>
      <p:sp>
        <p:nvSpPr>
          <p:cNvPr id="7171" name="Rectangle 3"/>
          <p:cNvSpPr>
            <a:spLocks noGrp="1" noChangeArrowheads="1"/>
          </p:cNvSpPr>
          <p:nvPr>
            <p:ph type="body" idx="1"/>
          </p:nvPr>
        </p:nvSpPr>
        <p:spPr>
          <a:xfrm>
            <a:off x="1074420" y="1447805"/>
            <a:ext cx="9874732" cy="4678363"/>
          </a:xfrm>
        </p:spPr>
        <p:txBody>
          <a:bodyPr/>
          <a:lstStyle/>
          <a:p>
            <a:pPr marL="514350" indent="-514350" eaLnBrk="1" hangingPunct="1">
              <a:buFont typeface="+mj-lt"/>
              <a:buAutoNum type="arabicPeriod"/>
              <a:defRPr/>
            </a:pPr>
            <a:r>
              <a:rPr lang="en-US" sz="3000" b="1" dirty="0"/>
              <a:t>Measurement Error</a:t>
            </a:r>
          </a:p>
          <a:p>
            <a:pPr lvl="1" eaLnBrk="1" hangingPunct="1">
              <a:defRPr/>
            </a:pPr>
            <a:r>
              <a:rPr lang="en-US" dirty="0"/>
              <a:t>How well are large flows measured?</a:t>
            </a:r>
          </a:p>
          <a:p>
            <a:pPr marL="514350" indent="-514350" eaLnBrk="1" hangingPunct="1">
              <a:spcBef>
                <a:spcPct val="40000"/>
              </a:spcBef>
              <a:buFont typeface="+mj-lt"/>
              <a:buAutoNum type="arabicPeriod"/>
              <a:defRPr/>
            </a:pPr>
            <a:r>
              <a:rPr lang="en-US" sz="3000" b="1" dirty="0"/>
              <a:t>Model Error</a:t>
            </a:r>
          </a:p>
          <a:p>
            <a:pPr lvl="1" eaLnBrk="1" hangingPunct="1">
              <a:defRPr/>
            </a:pPr>
            <a:r>
              <a:rPr lang="en-US" dirty="0"/>
              <a:t>Does log-Pearson III distribution really describe flow frequency?  Some other distribution?</a:t>
            </a:r>
          </a:p>
          <a:p>
            <a:pPr lvl="1" eaLnBrk="1" hangingPunct="1">
              <a:defRPr/>
            </a:pPr>
            <a:r>
              <a:rPr lang="en-US" dirty="0"/>
              <a:t>What method is used to estimate parameters?</a:t>
            </a:r>
          </a:p>
          <a:p>
            <a:pPr marL="514350" indent="-514350" eaLnBrk="1" hangingPunct="1">
              <a:spcBef>
                <a:spcPct val="40000"/>
              </a:spcBef>
              <a:buFont typeface="+mj-lt"/>
              <a:buAutoNum type="arabicPeriod"/>
              <a:defRPr/>
            </a:pPr>
            <a:r>
              <a:rPr lang="en-US" sz="3000" b="1" dirty="0"/>
              <a:t>Sampling error</a:t>
            </a:r>
          </a:p>
          <a:p>
            <a:pPr lvl="1" eaLnBrk="1" hangingPunct="1">
              <a:defRPr/>
            </a:pPr>
            <a:r>
              <a:rPr lang="en-US" dirty="0"/>
              <a:t>Error in estimates of distribution parameters due to limited sample size, causing possibly </a:t>
            </a:r>
            <a:r>
              <a:rPr lang="en-US" u="sng" dirty="0">
                <a:solidFill>
                  <a:srgbClr val="C00000"/>
                </a:solidFill>
              </a:rPr>
              <a:t>unrepresentative sample</a:t>
            </a:r>
          </a:p>
          <a:p>
            <a:pPr lvl="1" eaLnBrk="1" hangingPunct="1">
              <a:spcBef>
                <a:spcPts val="600"/>
              </a:spcBef>
              <a:defRPr/>
            </a:pPr>
            <a:r>
              <a:rPr lang="en-US" b="1" dirty="0">
                <a:solidFill>
                  <a:srgbClr val="0033CC"/>
                </a:solidFill>
                <a:latin typeface="Ink Free" panose="03080402000500000000" pitchFamily="66" charset="0"/>
              </a:rPr>
              <a:t>this is the primary factor we quantify</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7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BC45171-1FE7-6C89-08C2-69DD60DDC323}"/>
              </a:ext>
            </a:extLst>
          </p:cNvPr>
          <p:cNvPicPr>
            <a:picLocks noChangeAspect="1"/>
          </p:cNvPicPr>
          <p:nvPr/>
        </p:nvPicPr>
        <p:blipFill>
          <a:blip r:embed="rId3"/>
          <a:stretch>
            <a:fillRect/>
          </a:stretch>
        </p:blipFill>
        <p:spPr>
          <a:xfrm>
            <a:off x="2703037" y="330708"/>
            <a:ext cx="6765036" cy="5777484"/>
          </a:xfrm>
          <a:prstGeom prst="rect">
            <a:avLst/>
          </a:prstGeom>
        </p:spPr>
      </p:pic>
      <p:sp>
        <p:nvSpPr>
          <p:cNvPr id="26626" name="Slide Number Placeholder 1"/>
          <p:cNvSpPr>
            <a:spLocks noGrp="1"/>
          </p:cNvSpPr>
          <p:nvPr>
            <p:ph type="sldNum" sz="quarter" idx="12"/>
          </p:nvPr>
        </p:nvSpPr>
        <p:spPr>
          <a:xfrm>
            <a:off x="1981200" y="6245225"/>
            <a:ext cx="2133600" cy="476250"/>
          </a:xfrm>
          <a:noFill/>
        </p:spPr>
        <p:txBody>
          <a:bodyPr/>
          <a:lstStyle/>
          <a:p>
            <a:pPr algn="l"/>
            <a:fld id="{187A3BC1-AE2F-4242-897B-180661942A93}" type="slidenum">
              <a:rPr lang="en-US" smtClean="0"/>
              <a:pPr algn="l"/>
              <a:t>2</a:t>
            </a:fld>
            <a:endParaRPr lang="en-US"/>
          </a:p>
        </p:txBody>
      </p:sp>
      <p:sp>
        <p:nvSpPr>
          <p:cNvPr id="4" name="TextBox 3">
            <a:extLst>
              <a:ext uri="{FF2B5EF4-FFF2-40B4-BE49-F238E27FC236}">
                <a16:creationId xmlns:a16="http://schemas.microsoft.com/office/drawing/2014/main" id="{A1CF6A10-A985-413D-B604-48AAA46B2FD4}"/>
              </a:ext>
            </a:extLst>
          </p:cNvPr>
          <p:cNvSpPr txBox="1"/>
          <p:nvPr/>
        </p:nvSpPr>
        <p:spPr>
          <a:xfrm>
            <a:off x="1041816" y="2875002"/>
            <a:ext cx="1625191" cy="1384995"/>
          </a:xfrm>
          <a:prstGeom prst="rect">
            <a:avLst/>
          </a:prstGeom>
          <a:noFill/>
        </p:spPr>
        <p:txBody>
          <a:bodyPr wrap="square">
            <a:spAutoFit/>
          </a:bodyPr>
          <a:lstStyle/>
          <a:p>
            <a:pPr algn="ctr">
              <a:defRPr/>
            </a:pPr>
            <a:r>
              <a:rPr lang="en-US" sz="2800" b="1" dirty="0">
                <a:latin typeface="Ink Free" panose="03080402000500000000" pitchFamily="66" charset="0"/>
              </a:rPr>
              <a:t>annual maximum flow</a:t>
            </a:r>
          </a:p>
        </p:txBody>
      </p:sp>
    </p:spTree>
    <p:extLst>
      <p:ext uri="{BB962C8B-B14F-4D97-AF65-F5344CB8AC3E}">
        <p14:creationId xmlns:p14="http://schemas.microsoft.com/office/powerpoint/2010/main" val="4070242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09600" y="339723"/>
            <a:ext cx="10972800" cy="1143000"/>
          </a:xfrm>
        </p:spPr>
        <p:txBody>
          <a:bodyPr/>
          <a:lstStyle/>
          <a:p>
            <a:pPr eaLnBrk="1" hangingPunct="1">
              <a:defRPr/>
            </a:pPr>
            <a:r>
              <a:rPr lang="en-US" b="1" dirty="0"/>
              <a:t>Topics</a:t>
            </a:r>
            <a:r>
              <a:rPr lang="en-US" dirty="0"/>
              <a:t> </a:t>
            </a:r>
          </a:p>
        </p:txBody>
      </p:sp>
      <p:sp>
        <p:nvSpPr>
          <p:cNvPr id="512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u="sng" dirty="0">
                <a:solidFill>
                  <a:srgbClr val="0033CC"/>
                </a:solidFill>
              </a:rPr>
              <a:t>Quantifying Sampling Error</a:t>
            </a:r>
          </a:p>
          <a:p>
            <a:pPr eaLnBrk="1" hangingPunct="1">
              <a:spcBef>
                <a:spcPct val="0"/>
              </a:spcBef>
              <a:buFontTx/>
              <a:buNone/>
              <a:defRPr/>
            </a:pPr>
            <a:r>
              <a:rPr lang="en-US" sz="3000" dirty="0">
                <a:solidFill>
                  <a:srgbClr val="0033CC"/>
                </a:solidFill>
              </a:rPr>
              <a:t>		</a:t>
            </a:r>
            <a:r>
              <a:rPr lang="en-US" sz="2800" u="sng" dirty="0">
                <a:solidFill>
                  <a:srgbClr val="0033CC"/>
                </a:solidFill>
              </a:rPr>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20</a:t>
            </a:fld>
            <a:endParaRPr lang="en-US"/>
          </a:p>
        </p:txBody>
      </p:sp>
    </p:spTree>
    <p:extLst>
      <p:ext uri="{BB962C8B-B14F-4D97-AF65-F5344CB8AC3E}">
        <p14:creationId xmlns:p14="http://schemas.microsoft.com/office/powerpoint/2010/main" val="2224664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sz="4400" dirty="0"/>
              <a:t>Sampling Distributions </a:t>
            </a:r>
          </a:p>
        </p:txBody>
      </p:sp>
      <p:sp>
        <p:nvSpPr>
          <p:cNvPr id="10243" name="Rectangle 3"/>
          <p:cNvSpPr>
            <a:spLocks noGrp="1" noChangeArrowheads="1"/>
          </p:cNvSpPr>
          <p:nvPr>
            <p:ph type="body" idx="1"/>
          </p:nvPr>
        </p:nvSpPr>
        <p:spPr>
          <a:xfrm>
            <a:off x="1066800" y="1600200"/>
            <a:ext cx="9372600" cy="5105400"/>
          </a:xfrm>
        </p:spPr>
        <p:txBody>
          <a:bodyPr/>
          <a:lstStyle/>
          <a:p>
            <a:pPr eaLnBrk="1" hangingPunct="1">
              <a:buFontTx/>
              <a:buNone/>
              <a:defRPr/>
            </a:pPr>
            <a:r>
              <a:rPr lang="en-US" u="sng" dirty="0"/>
              <a:t>Definition</a:t>
            </a:r>
          </a:p>
          <a:p>
            <a:pPr eaLnBrk="1" hangingPunct="1">
              <a:buFontTx/>
              <a:buNone/>
              <a:defRPr/>
            </a:pPr>
            <a:r>
              <a:rPr lang="en-US" dirty="0"/>
              <a:t>	</a:t>
            </a:r>
            <a:r>
              <a:rPr lang="en-US" sz="2800" dirty="0"/>
              <a:t>A </a:t>
            </a:r>
            <a:r>
              <a:rPr lang="en-US" sz="2800" dirty="0">
                <a:solidFill>
                  <a:srgbClr val="C00000"/>
                </a:solidFill>
              </a:rPr>
              <a:t>sampling distribution </a:t>
            </a:r>
            <a:r>
              <a:rPr lang="en-US" sz="2800" dirty="0"/>
              <a:t>gives us a description of the uncertainty in an </a:t>
            </a:r>
            <a:r>
              <a:rPr lang="en-US" sz="2800" b="1" u="sng" dirty="0"/>
              <a:t>estimate</a:t>
            </a:r>
            <a:r>
              <a:rPr lang="en-US" sz="2800" u="sng" dirty="0"/>
              <a:t> of a population value </a:t>
            </a:r>
            <a:r>
              <a:rPr lang="en-US" sz="2800" dirty="0"/>
              <a:t>from a sample of size N       </a:t>
            </a:r>
            <a:r>
              <a:rPr lang="en-US" sz="2600" b="1" dirty="0">
                <a:solidFill>
                  <a:srgbClr val="00B050"/>
                </a:solidFill>
                <a:latin typeface="Ink Free" panose="03080402000500000000" pitchFamily="66" charset="0"/>
              </a:rPr>
              <a:t>often summarized by standard error</a:t>
            </a:r>
            <a:endParaRPr lang="en-US" sz="2600" b="1" u="sng" dirty="0">
              <a:solidFill>
                <a:srgbClr val="00B050"/>
              </a:solidFill>
              <a:latin typeface="Ink Free" panose="03080402000500000000" pitchFamily="66" charset="0"/>
            </a:endParaRPr>
          </a:p>
          <a:p>
            <a:pPr eaLnBrk="1" hangingPunct="1">
              <a:spcBef>
                <a:spcPct val="40000"/>
              </a:spcBef>
              <a:buFontTx/>
              <a:buNone/>
              <a:defRPr/>
            </a:pPr>
            <a:r>
              <a:rPr lang="en-US" sz="2800" dirty="0"/>
              <a:t>	The estimate may be of a </a:t>
            </a:r>
          </a:p>
          <a:p>
            <a:pPr lvl="1" eaLnBrk="1" hangingPunct="1">
              <a:spcBef>
                <a:spcPct val="15000"/>
              </a:spcBef>
              <a:defRPr/>
            </a:pPr>
            <a:r>
              <a:rPr lang="en-US" sz="2400" dirty="0"/>
              <a:t>	</a:t>
            </a:r>
            <a:r>
              <a:rPr lang="en-US" dirty="0"/>
              <a:t>distribution parameter, or </a:t>
            </a:r>
          </a:p>
          <a:p>
            <a:pPr lvl="1" eaLnBrk="1" hangingPunct="1">
              <a:spcBef>
                <a:spcPct val="15000"/>
              </a:spcBef>
              <a:defRPr/>
            </a:pPr>
            <a:r>
              <a:rPr lang="en-US" dirty="0"/>
              <a:t>	moment (e.g., the mean), or </a:t>
            </a:r>
          </a:p>
          <a:p>
            <a:pPr lvl="1" eaLnBrk="1" hangingPunct="1">
              <a:spcBef>
                <a:spcPct val="15000"/>
              </a:spcBef>
              <a:defRPr/>
            </a:pPr>
            <a:r>
              <a:rPr lang="en-US" dirty="0"/>
              <a:t>	a probability (e.g., likelihood of exceeding 1000 </a:t>
            </a:r>
            <a:r>
              <a:rPr lang="en-US" dirty="0" err="1"/>
              <a:t>cfs</a:t>
            </a:r>
            <a:r>
              <a:rPr lang="en-US" dirty="0"/>
              <a:t>)</a:t>
            </a:r>
          </a:p>
          <a:p>
            <a:pPr lvl="1" eaLnBrk="1" hangingPunct="1">
              <a:spcBef>
                <a:spcPct val="15000"/>
              </a:spcBef>
              <a:defRPr/>
            </a:pPr>
            <a:r>
              <a:rPr lang="en-US" dirty="0"/>
              <a:t>	a </a:t>
            </a:r>
            <a:r>
              <a:rPr lang="en-US" dirty="0" err="1"/>
              <a:t>quantile</a:t>
            </a:r>
            <a:r>
              <a:rPr lang="en-US" dirty="0"/>
              <a:t> (e.g., the 1%-chance event) </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21</a:t>
            </a:fld>
            <a:endParaRPr lang="en-US"/>
          </a:p>
        </p:txBody>
      </p:sp>
      <p:sp>
        <p:nvSpPr>
          <p:cNvPr id="5" name="Freeform 11">
            <a:extLst>
              <a:ext uri="{FF2B5EF4-FFF2-40B4-BE49-F238E27FC236}">
                <a16:creationId xmlns:a16="http://schemas.microsoft.com/office/drawing/2014/main" id="{3B87C5A4-B2D3-4DF9-A81D-AD91DB64BDF7}"/>
              </a:ext>
            </a:extLst>
          </p:cNvPr>
          <p:cNvSpPr>
            <a:spLocks/>
          </p:cNvSpPr>
          <p:nvPr/>
        </p:nvSpPr>
        <p:spPr bwMode="auto">
          <a:xfrm>
            <a:off x="6766685" y="735467"/>
            <a:ext cx="1889760" cy="1028381"/>
          </a:xfrm>
          <a:custGeom>
            <a:avLst/>
            <a:gdLst>
              <a:gd name="T0" fmla="*/ 0 w 10000"/>
              <a:gd name="T1" fmla="*/ 2147483647 h 10026"/>
              <a:gd name="T2" fmla="*/ 2147483647 w 10000"/>
              <a:gd name="T3" fmla="*/ 2147483647 h 10026"/>
              <a:gd name="T4" fmla="*/ 2147483647 w 10000"/>
              <a:gd name="T5" fmla="*/ 2147483647 h 10026"/>
              <a:gd name="T6" fmla="*/ 2147483647 w 10000"/>
              <a:gd name="T7" fmla="*/ 2147483647 h 10026"/>
              <a:gd name="T8" fmla="*/ 2147483647 w 10000"/>
              <a:gd name="T9" fmla="*/ 2147483647 h 10026"/>
              <a:gd name="T10" fmla="*/ 2147483647 w 10000"/>
              <a:gd name="T11" fmla="*/ 2147483647 h 10026"/>
              <a:gd name="T12" fmla="*/ 2147483647 w 10000"/>
              <a:gd name="T13" fmla="*/ 2147483647 h 10026"/>
              <a:gd name="T14" fmla="*/ 0 60000 65536"/>
              <a:gd name="T15" fmla="*/ 0 60000 65536"/>
              <a:gd name="T16" fmla="*/ 0 60000 65536"/>
              <a:gd name="T17" fmla="*/ 0 60000 65536"/>
              <a:gd name="T18" fmla="*/ 0 60000 65536"/>
              <a:gd name="T19" fmla="*/ 0 60000 65536"/>
              <a:gd name="T20" fmla="*/ 0 60000 65536"/>
              <a:gd name="T21" fmla="*/ 0 w 10000"/>
              <a:gd name="T22" fmla="*/ 0 h 10026"/>
              <a:gd name="T23" fmla="*/ 10000 w 10000"/>
              <a:gd name="T24" fmla="*/ 10026 h 100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26">
                <a:moveTo>
                  <a:pt x="0" y="10026"/>
                </a:moveTo>
                <a:cubicBezTo>
                  <a:pt x="877" y="9719"/>
                  <a:pt x="1747" y="9603"/>
                  <a:pt x="2456" y="8182"/>
                </a:cubicBezTo>
                <a:cubicBezTo>
                  <a:pt x="3165" y="6761"/>
                  <a:pt x="3816" y="2856"/>
                  <a:pt x="4254" y="1498"/>
                </a:cubicBezTo>
                <a:cubicBezTo>
                  <a:pt x="4693" y="141"/>
                  <a:pt x="4806" y="52"/>
                  <a:pt x="5088" y="39"/>
                </a:cubicBezTo>
                <a:cubicBezTo>
                  <a:pt x="5369" y="26"/>
                  <a:pt x="5495" y="0"/>
                  <a:pt x="5954" y="1383"/>
                </a:cubicBezTo>
                <a:cubicBezTo>
                  <a:pt x="6413" y="2766"/>
                  <a:pt x="7171" y="6906"/>
                  <a:pt x="7844" y="8340"/>
                </a:cubicBezTo>
                <a:cubicBezTo>
                  <a:pt x="8516" y="9774"/>
                  <a:pt x="9550" y="9616"/>
                  <a:pt x="10000" y="10026"/>
                </a:cubicBezTo>
              </a:path>
            </a:pathLst>
          </a:custGeom>
          <a:noFill/>
          <a:ln w="28575" cmpd="sng">
            <a:solidFill>
              <a:srgbClr val="0033CC"/>
            </a:solidFill>
            <a:round/>
            <a:headEnd/>
            <a:tailEnd/>
          </a:ln>
        </p:spPr>
        <p:txBody>
          <a:bodyPr/>
          <a:lstStyle/>
          <a:p>
            <a:endParaRPr lang="en-US" dirty="0">
              <a:latin typeface="Calibri" panose="020F0502020204030204" pitchFamily="34" charset="0"/>
            </a:endParaRPr>
          </a:p>
        </p:txBody>
      </p:sp>
      <p:cxnSp>
        <p:nvCxnSpPr>
          <p:cNvPr id="4" name="Straight Connector 3">
            <a:extLst>
              <a:ext uri="{FF2B5EF4-FFF2-40B4-BE49-F238E27FC236}">
                <a16:creationId xmlns:a16="http://schemas.microsoft.com/office/drawing/2014/main" id="{2AFC614F-3B51-449D-BBAB-15E94D935F5E}"/>
              </a:ext>
            </a:extLst>
          </p:cNvPr>
          <p:cNvCxnSpPr/>
          <p:nvPr/>
        </p:nvCxnSpPr>
        <p:spPr>
          <a:xfrm>
            <a:off x="6560945" y="1763848"/>
            <a:ext cx="2438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EF3FC4D-C833-45AE-B1A4-A4B8D6724316}"/>
              </a:ext>
            </a:extLst>
          </p:cNvPr>
          <p:cNvCxnSpPr/>
          <p:nvPr/>
        </p:nvCxnSpPr>
        <p:spPr>
          <a:xfrm flipV="1">
            <a:off x="7726805" y="459521"/>
            <a:ext cx="0" cy="130432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8B77116-2803-47BC-A70E-999CA4615351}"/>
                  </a:ext>
                </a:extLst>
              </p:cNvPr>
              <p:cNvSpPr txBox="1"/>
              <p:nvPr/>
            </p:nvSpPr>
            <p:spPr>
              <a:xfrm>
                <a:off x="7649872" y="1807909"/>
                <a:ext cx="20358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ea typeface="Cambria Math" panose="02040503050406030204" pitchFamily="18" charset="0"/>
                            </a:rPr>
                          </m:ctrlPr>
                        </m:accPr>
                        <m:e>
                          <m:r>
                            <m:rPr>
                              <m:sty m:val="p"/>
                            </m:rPr>
                            <a:rPr lang="en-US" sz="2000">
                              <a:latin typeface="Cambria Math" panose="02040503050406030204" pitchFamily="18" charset="0"/>
                              <a:ea typeface="Cambria Math" panose="02040503050406030204" pitchFamily="18" charset="0"/>
                            </a:rPr>
                            <m:t>σ</m:t>
                          </m:r>
                        </m:e>
                      </m:acc>
                    </m:oMath>
                  </m:oMathPara>
                </a14:m>
                <a:endParaRPr lang="en-US" sz="2000" dirty="0"/>
              </a:p>
            </p:txBody>
          </p:sp>
        </mc:Choice>
        <mc:Fallback xmlns="">
          <p:sp>
            <p:nvSpPr>
              <p:cNvPr id="9" name="TextBox 8">
                <a:extLst>
                  <a:ext uri="{FF2B5EF4-FFF2-40B4-BE49-F238E27FC236}">
                    <a16:creationId xmlns:a16="http://schemas.microsoft.com/office/drawing/2014/main" id="{28B77116-2803-47BC-A70E-999CA4615351}"/>
                  </a:ext>
                </a:extLst>
              </p:cNvPr>
              <p:cNvSpPr txBox="1">
                <a:spLocks noRot="1" noChangeAspect="1" noMove="1" noResize="1" noEditPoints="1" noAdjustHandles="1" noChangeArrowheads="1" noChangeShapeType="1" noTextEdit="1"/>
              </p:cNvSpPr>
              <p:nvPr/>
            </p:nvSpPr>
            <p:spPr>
              <a:xfrm>
                <a:off x="7649872" y="1807909"/>
                <a:ext cx="203582" cy="307777"/>
              </a:xfrm>
              <a:prstGeom prst="rect">
                <a:avLst/>
              </a:prstGeom>
              <a:blipFill>
                <a:blip r:embed="rId3"/>
                <a:stretch>
                  <a:fillRect l="-36364" t="-20000" r="-63636" b="-2000"/>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2F342A0E-8321-87B4-AFF4-6F9A663CCDB7}"/>
              </a:ext>
            </a:extLst>
          </p:cNvPr>
          <p:cNvCxnSpPr>
            <a:cxnSpLocks/>
          </p:cNvCxnSpPr>
          <p:nvPr/>
        </p:nvCxnSpPr>
        <p:spPr>
          <a:xfrm>
            <a:off x="8074152" y="1984248"/>
            <a:ext cx="663448"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8829B3F-005F-6F68-6248-2DAA3A701687}"/>
              </a:ext>
            </a:extLst>
          </p:cNvPr>
          <p:cNvSpPr txBox="1"/>
          <p:nvPr/>
        </p:nvSpPr>
        <p:spPr>
          <a:xfrm>
            <a:off x="8842248" y="1777131"/>
            <a:ext cx="143744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estimate of </a:t>
            </a:r>
            <a:r>
              <a:rPr lang="en-US" dirty="0">
                <a:latin typeface="Symbol" panose="05050102010706020507" pitchFamily="18" charset="2"/>
                <a:cs typeface="Calibri" panose="020F0502020204030204" pitchFamily="34" charset="0"/>
              </a:rPr>
              <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000">
                <a:solidFill>
                  <a:schemeClr val="bg1"/>
                </a:solidFill>
                <a:latin typeface="Arial Narrow" panose="020B0606020202030204" pitchFamily="34" charset="0"/>
              </a:defRPr>
            </a:lvl1pPr>
            <a:lvl2pPr marL="742950" indent="-285750">
              <a:spcBef>
                <a:spcPct val="20000"/>
              </a:spcBef>
              <a:buChar char="–"/>
              <a:defRPr sz="26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6E665C0C-478D-4587-B407-66E50110AC50}" type="slidenum">
              <a:rPr lang="en-US" altLang="en-US" sz="1400">
                <a:solidFill>
                  <a:schemeClr val="tx1"/>
                </a:solidFill>
                <a:latin typeface="Calibri" panose="020F0502020204030204" pitchFamily="34" charset="0"/>
              </a:rPr>
              <a:pPr>
                <a:spcBef>
                  <a:spcPct val="0"/>
                </a:spcBef>
                <a:buFontTx/>
                <a:buNone/>
              </a:pPr>
              <a:t>22</a:t>
            </a:fld>
            <a:endParaRPr lang="en-US" altLang="en-US" sz="1400" dirty="0">
              <a:solidFill>
                <a:schemeClr val="tx1"/>
              </a:solidFill>
              <a:latin typeface="Calibri" panose="020F0502020204030204" pitchFamily="34" charset="0"/>
            </a:endParaRPr>
          </a:p>
        </p:txBody>
      </p:sp>
      <p:sp>
        <p:nvSpPr>
          <p:cNvPr id="16387" name="Rectangle 2"/>
          <p:cNvSpPr>
            <a:spLocks noGrp="1" noChangeArrowheads="1"/>
          </p:cNvSpPr>
          <p:nvPr>
            <p:ph type="title"/>
          </p:nvPr>
        </p:nvSpPr>
        <p:spPr/>
        <p:txBody>
          <a:bodyPr/>
          <a:lstStyle/>
          <a:p>
            <a:pPr eaLnBrk="1" hangingPunct="1"/>
            <a:r>
              <a:rPr lang="en-US" altLang="en-US" sz="4400" dirty="0"/>
              <a:t>Properties of Estimators</a:t>
            </a:r>
          </a:p>
        </p:txBody>
      </p:sp>
      <p:sp>
        <p:nvSpPr>
          <p:cNvPr id="2" name="Rectangle 3"/>
          <p:cNvSpPr>
            <a:spLocks noGrp="1" noChangeArrowheads="1"/>
          </p:cNvSpPr>
          <p:nvPr>
            <p:ph type="body" idx="1"/>
          </p:nvPr>
        </p:nvSpPr>
        <p:spPr>
          <a:xfrm>
            <a:off x="1066801" y="1704975"/>
            <a:ext cx="9324976" cy="4421188"/>
          </a:xfrm>
        </p:spPr>
        <p:txBody>
          <a:bodyPr/>
          <a:lstStyle/>
          <a:p>
            <a:pPr marL="228600" indent="-228600" eaLnBrk="1" hangingPunct="1">
              <a:spcBef>
                <a:spcPts val="1800"/>
              </a:spcBef>
            </a:pPr>
            <a:r>
              <a:rPr lang="en-US" altLang="en-US" dirty="0"/>
              <a:t>Choosing an estimator is the subject of </a:t>
            </a:r>
            <a:r>
              <a:rPr lang="en-US" altLang="en-US" dirty="0">
                <a:solidFill>
                  <a:srgbClr val="C00000"/>
                </a:solidFill>
              </a:rPr>
              <a:t>statistical estimation theory</a:t>
            </a:r>
          </a:p>
          <a:p>
            <a:pPr marL="228600" indent="-228600" eaLnBrk="1" hangingPunct="1">
              <a:spcBef>
                <a:spcPts val="1800"/>
              </a:spcBef>
            </a:pPr>
            <a:r>
              <a:rPr lang="en-US" altLang="en-US" dirty="0"/>
              <a:t>Estimation theory provides </a:t>
            </a:r>
            <a:r>
              <a:rPr lang="en-US" altLang="en-US" dirty="0">
                <a:solidFill>
                  <a:srgbClr val="C00000"/>
                </a:solidFill>
              </a:rPr>
              <a:t>criteria</a:t>
            </a:r>
            <a:r>
              <a:rPr lang="en-US" altLang="en-US" dirty="0"/>
              <a:t> for the selection of an estimator of a population value</a:t>
            </a:r>
          </a:p>
          <a:p>
            <a:pPr marL="228600" indent="-228600" eaLnBrk="1" hangingPunct="1">
              <a:spcBef>
                <a:spcPts val="1800"/>
              </a:spcBef>
            </a:pPr>
            <a:r>
              <a:rPr lang="en-US" altLang="en-US" dirty="0"/>
              <a:t>We’ll focus on </a:t>
            </a:r>
            <a:r>
              <a:rPr lang="en-US" altLang="en-US" b="1" u="sng" dirty="0">
                <a:solidFill>
                  <a:srgbClr val="0033CC"/>
                </a:solidFill>
              </a:rPr>
              <a:t>consistency</a:t>
            </a:r>
            <a:r>
              <a:rPr lang="en-US" altLang="en-US" dirty="0"/>
              <a:t> and </a:t>
            </a:r>
            <a:r>
              <a:rPr lang="en-US" altLang="en-US" b="1" u="sng" dirty="0">
                <a:solidFill>
                  <a:srgbClr val="0033CC"/>
                </a:solidFill>
              </a:rPr>
              <a:t>unbiasedness</a:t>
            </a:r>
            <a:endParaRPr lang="en-US" altLang="en-US" dirty="0"/>
          </a:p>
          <a:p>
            <a:pPr marL="228600" indent="-228600" eaLnBrk="1" hangingPunct="1">
              <a:spcBef>
                <a:spcPts val="1800"/>
              </a:spcBef>
            </a:pPr>
            <a:r>
              <a:rPr lang="en-US" altLang="en-US" dirty="0"/>
              <a:t>We’ll use estimation of the </a:t>
            </a:r>
            <a:r>
              <a:rPr lang="en-US" altLang="en-US" u="sng" dirty="0"/>
              <a:t>MEAN</a:t>
            </a:r>
            <a:r>
              <a:rPr lang="en-US" altLang="en-US" dirty="0"/>
              <a:t> as an example to work through</a:t>
            </a:r>
            <a:endParaRPr lang="en-US" altLang="en-US" u="sng" dirty="0"/>
          </a:p>
        </p:txBody>
      </p:sp>
    </p:spTree>
    <p:extLst>
      <p:ext uri="{BB962C8B-B14F-4D97-AF65-F5344CB8AC3E}">
        <p14:creationId xmlns:p14="http://schemas.microsoft.com/office/powerpoint/2010/main" val="4473862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000">
                <a:solidFill>
                  <a:schemeClr val="bg1"/>
                </a:solidFill>
                <a:latin typeface="Arial Narrow" panose="020B0606020202030204" pitchFamily="34" charset="0"/>
              </a:defRPr>
            </a:lvl1pPr>
            <a:lvl2pPr marL="742950" indent="-285750">
              <a:spcBef>
                <a:spcPct val="20000"/>
              </a:spcBef>
              <a:buChar char="–"/>
              <a:defRPr sz="26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FCA822F1-9A47-4A61-B5F7-73030AF01AC0}" type="slidenum">
              <a:rPr lang="en-US" altLang="en-US" sz="1400">
                <a:solidFill>
                  <a:schemeClr val="tx1"/>
                </a:solidFill>
                <a:latin typeface="Calibri" panose="020F0502020204030204" pitchFamily="34" charset="0"/>
              </a:rPr>
              <a:pPr>
                <a:spcBef>
                  <a:spcPct val="0"/>
                </a:spcBef>
                <a:buFontTx/>
                <a:buNone/>
              </a:pPr>
              <a:t>23</a:t>
            </a:fld>
            <a:endParaRPr lang="en-US" altLang="en-US" sz="1400" dirty="0">
              <a:solidFill>
                <a:schemeClr val="tx1"/>
              </a:solidFill>
              <a:latin typeface="Calibri" panose="020F0502020204030204" pitchFamily="34" charset="0"/>
            </a:endParaRPr>
          </a:p>
        </p:txBody>
      </p:sp>
      <p:sp>
        <p:nvSpPr>
          <p:cNvPr id="17411" name="Rectangle 2"/>
          <p:cNvSpPr>
            <a:spLocks noGrp="1" noChangeArrowheads="1"/>
          </p:cNvSpPr>
          <p:nvPr>
            <p:ph type="title"/>
          </p:nvPr>
        </p:nvSpPr>
        <p:spPr>
          <a:xfrm>
            <a:off x="601980" y="274638"/>
            <a:ext cx="9843771" cy="1143000"/>
          </a:xfrm>
        </p:spPr>
        <p:txBody>
          <a:bodyPr/>
          <a:lstStyle/>
          <a:p>
            <a:pPr eaLnBrk="1" hangingPunct="1"/>
            <a:r>
              <a:rPr lang="en-US" altLang="en-US" sz="4400" dirty="0"/>
              <a:t>Estimator Consistency and Unbiasedness</a:t>
            </a:r>
          </a:p>
        </p:txBody>
      </p:sp>
      <p:sp>
        <p:nvSpPr>
          <p:cNvPr id="21507" name="Rectangle 3"/>
          <p:cNvSpPr>
            <a:spLocks noGrp="1" noChangeArrowheads="1"/>
          </p:cNvSpPr>
          <p:nvPr>
            <p:ph type="body" idx="1"/>
          </p:nvPr>
        </p:nvSpPr>
        <p:spPr>
          <a:xfrm>
            <a:off x="1074420" y="1752601"/>
            <a:ext cx="8039100" cy="4373563"/>
          </a:xfrm>
        </p:spPr>
        <p:txBody>
          <a:bodyPr/>
          <a:lstStyle/>
          <a:p>
            <a:pPr eaLnBrk="1" hangingPunct="1">
              <a:buFontTx/>
              <a:buNone/>
            </a:pPr>
            <a:r>
              <a:rPr lang="en-US" altLang="en-US" sz="2800" b="1" u="sng" dirty="0"/>
              <a:t>Consistency</a:t>
            </a:r>
          </a:p>
          <a:p>
            <a:pPr eaLnBrk="1" hangingPunct="1">
              <a:buFontTx/>
              <a:buNone/>
            </a:pPr>
            <a:r>
              <a:rPr lang="en-US" altLang="en-US" sz="2800" dirty="0"/>
              <a:t>	</a:t>
            </a:r>
            <a:r>
              <a:rPr lang="en-US" altLang="en-US" sz="2600" dirty="0"/>
              <a:t>As the number of observations becomes very large, the estimated value </a:t>
            </a:r>
            <a:r>
              <a:rPr lang="en-US" altLang="en-US" sz="2600" i="1" u="sng" dirty="0"/>
              <a:t>approaches</a:t>
            </a:r>
            <a:r>
              <a:rPr lang="en-US" altLang="en-US" sz="2600" dirty="0"/>
              <a:t> the population value</a:t>
            </a:r>
          </a:p>
          <a:p>
            <a:pPr lvl="1" eaLnBrk="1" hangingPunct="1">
              <a:spcBef>
                <a:spcPct val="45000"/>
              </a:spcBef>
            </a:pPr>
            <a:r>
              <a:rPr lang="en-US" altLang="en-US" sz="2400" dirty="0">
                <a:solidFill>
                  <a:schemeClr val="accent6"/>
                </a:solidFill>
              </a:rPr>
              <a:t>the estimate gets better as the sample size increases</a:t>
            </a:r>
          </a:p>
          <a:p>
            <a:pPr eaLnBrk="1" hangingPunct="1">
              <a:spcBef>
                <a:spcPct val="70000"/>
              </a:spcBef>
              <a:buFontTx/>
              <a:buNone/>
            </a:pPr>
            <a:r>
              <a:rPr lang="en-US" altLang="en-US" sz="2800" b="1" u="sng" dirty="0"/>
              <a:t>Un</a:t>
            </a:r>
            <a:r>
              <a:rPr lang="en-US" altLang="en-US" sz="2800" b="1" u="sng" dirty="0">
                <a:solidFill>
                  <a:srgbClr val="C00000"/>
                </a:solidFill>
              </a:rPr>
              <a:t>bias</a:t>
            </a:r>
            <a:r>
              <a:rPr lang="en-US" altLang="en-US" sz="2800" b="1" u="sng" dirty="0"/>
              <a:t>edness</a:t>
            </a:r>
            <a:r>
              <a:rPr lang="en-US" altLang="en-US" sz="2800" dirty="0"/>
              <a:t>       </a:t>
            </a:r>
            <a:r>
              <a:rPr lang="en-US" altLang="en-US" sz="2400" b="1" dirty="0">
                <a:solidFill>
                  <a:srgbClr val="C00000"/>
                </a:solidFill>
                <a:latin typeface="Ink Free" panose="03080402000500000000" pitchFamily="66" charset="0"/>
              </a:rPr>
              <a:t>– </a:t>
            </a:r>
            <a:r>
              <a:rPr lang="en-US" altLang="en-US" sz="2800" b="1" dirty="0">
                <a:solidFill>
                  <a:srgbClr val="C00000"/>
                </a:solidFill>
                <a:latin typeface="Ink Free" panose="03080402000500000000" pitchFamily="66" charset="0"/>
              </a:rPr>
              <a:t>has no bias</a:t>
            </a:r>
            <a:endParaRPr lang="en-US" altLang="en-US" sz="3200" b="1" u="sng" dirty="0">
              <a:solidFill>
                <a:srgbClr val="C00000"/>
              </a:solidFill>
              <a:latin typeface="Ink Free" panose="03080402000500000000" pitchFamily="66" charset="0"/>
            </a:endParaRPr>
          </a:p>
          <a:p>
            <a:pPr eaLnBrk="1" hangingPunct="1">
              <a:buFontTx/>
              <a:buNone/>
            </a:pPr>
            <a:r>
              <a:rPr lang="en-US" altLang="en-US" sz="2800" dirty="0"/>
              <a:t>	</a:t>
            </a:r>
            <a:r>
              <a:rPr lang="en-US" altLang="en-US" sz="2600" dirty="0"/>
              <a:t>The expected value </a:t>
            </a:r>
            <a:r>
              <a:rPr lang="en-US" altLang="en-US" sz="2600" i="1" dirty="0"/>
              <a:t>(or the average of many instances) </a:t>
            </a:r>
            <a:r>
              <a:rPr lang="en-US" altLang="en-US" sz="2600" dirty="0"/>
              <a:t>of the estimator </a:t>
            </a:r>
            <a:r>
              <a:rPr lang="en-US" altLang="en-US" sz="2600" i="1" u="sng" dirty="0"/>
              <a:t>equals</a:t>
            </a:r>
            <a:r>
              <a:rPr lang="en-US" altLang="en-US" sz="2600" dirty="0"/>
              <a:t> the population value</a:t>
            </a:r>
          </a:p>
          <a:p>
            <a:pPr lvl="1" eaLnBrk="1" hangingPunct="1">
              <a:spcBef>
                <a:spcPct val="45000"/>
              </a:spcBef>
            </a:pPr>
            <a:r>
              <a:rPr lang="en-US" altLang="en-US" sz="2400" dirty="0">
                <a:solidFill>
                  <a:schemeClr val="accent6"/>
                </a:solidFill>
              </a:rPr>
              <a:t>even with small N, the estimator has no expected error</a:t>
            </a:r>
          </a:p>
          <a:p>
            <a:pPr lvl="1" eaLnBrk="1" hangingPunct="1">
              <a:spcBef>
                <a:spcPts val="600"/>
              </a:spcBef>
            </a:pPr>
            <a:r>
              <a:rPr lang="en-US" altLang="en-US" sz="2400" dirty="0">
                <a:solidFill>
                  <a:schemeClr val="accent6"/>
                </a:solidFill>
              </a:rPr>
              <a:t>“aiming at the right target”</a:t>
            </a:r>
          </a:p>
        </p:txBody>
      </p:sp>
      <p:sp>
        <p:nvSpPr>
          <p:cNvPr id="5" name="TextBox 4">
            <a:extLst>
              <a:ext uri="{FF2B5EF4-FFF2-40B4-BE49-F238E27FC236}">
                <a16:creationId xmlns:a16="http://schemas.microsoft.com/office/drawing/2014/main" id="{BC015BA5-125D-4E02-9F73-9A5155F1F9A9}"/>
              </a:ext>
            </a:extLst>
          </p:cNvPr>
          <p:cNvSpPr txBox="1"/>
          <p:nvPr/>
        </p:nvSpPr>
        <p:spPr>
          <a:xfrm>
            <a:off x="9546020" y="2307230"/>
            <a:ext cx="2156257" cy="1292662"/>
          </a:xfrm>
          <a:prstGeom prst="rect">
            <a:avLst/>
          </a:prstGeom>
          <a:noFill/>
        </p:spPr>
        <p:txBody>
          <a:bodyPr wrap="square">
            <a:spAutoFit/>
          </a:bodyPr>
          <a:lstStyle/>
          <a:p>
            <a:pPr>
              <a:defRPr/>
            </a:pPr>
            <a:r>
              <a:rPr lang="en-US" sz="2600" b="1" dirty="0">
                <a:solidFill>
                  <a:srgbClr val="00B050"/>
                </a:solidFill>
                <a:latin typeface="Ink Free" panose="03080402000500000000" pitchFamily="66" charset="0"/>
              </a:rPr>
              <a:t>I repeated this phrase a lot on Monday!</a:t>
            </a:r>
          </a:p>
        </p:txBody>
      </p:sp>
    </p:spTree>
    <p:extLst>
      <p:ext uri="{BB962C8B-B14F-4D97-AF65-F5344CB8AC3E}">
        <p14:creationId xmlns:p14="http://schemas.microsoft.com/office/powerpoint/2010/main" val="3276234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507">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7"/>
          <p:cNvSpPr>
            <a:spLocks noGrp="1"/>
          </p:cNvSpPr>
          <p:nvPr>
            <p:ph type="sldNum" sz="quarter" idx="12"/>
          </p:nvPr>
        </p:nvSpPr>
        <p:spPr>
          <a:noFill/>
        </p:spPr>
        <p:txBody>
          <a:bodyPr/>
          <a:lstStyle/>
          <a:p>
            <a:fld id="{B3D8DEBD-669F-4F68-9D58-9932F890B613}" type="slidenum">
              <a:rPr lang="en-US" smtClean="0"/>
              <a:pPr/>
              <a:t>24</a:t>
            </a:fld>
            <a:endParaRPr lang="en-US"/>
          </a:p>
        </p:txBody>
      </p:sp>
      <p:sp>
        <p:nvSpPr>
          <p:cNvPr id="22530" name="Rectangle 2"/>
          <p:cNvSpPr>
            <a:spLocks noGrp="1" noChangeArrowheads="1"/>
          </p:cNvSpPr>
          <p:nvPr>
            <p:ph type="title"/>
          </p:nvPr>
        </p:nvSpPr>
        <p:spPr/>
        <p:txBody>
          <a:bodyPr/>
          <a:lstStyle/>
          <a:p>
            <a:pPr eaLnBrk="1" hangingPunct="1">
              <a:defRPr/>
            </a:pPr>
            <a:r>
              <a:rPr lang="en-US"/>
              <a:t>Estimating the Mean</a:t>
            </a:r>
          </a:p>
        </p:txBody>
      </p:sp>
      <p:sp>
        <p:nvSpPr>
          <p:cNvPr id="22531" name="Rectangle 3"/>
          <p:cNvSpPr>
            <a:spLocks noGrp="1" noChangeArrowheads="1"/>
          </p:cNvSpPr>
          <p:nvPr>
            <p:ph type="body" sz="half" idx="1"/>
          </p:nvPr>
        </p:nvSpPr>
        <p:spPr>
          <a:xfrm>
            <a:off x="1135117" y="1835151"/>
            <a:ext cx="9164583" cy="4291013"/>
          </a:xfrm>
        </p:spPr>
        <p:txBody>
          <a:bodyPr/>
          <a:lstStyle/>
          <a:p>
            <a:pPr marL="0" indent="0" eaLnBrk="1" hangingPunct="1">
              <a:buNone/>
              <a:defRPr/>
            </a:pPr>
            <a:r>
              <a:rPr lang="en-US" sz="2800" u="sng" dirty="0"/>
              <a:t>Consistent</a:t>
            </a:r>
            <a:r>
              <a:rPr lang="en-US" sz="2800" dirty="0"/>
              <a:t> estimators of the mean</a:t>
            </a:r>
            <a:endParaRPr lang="en-US" sz="2200" b="1" dirty="0">
              <a:solidFill>
                <a:srgbClr val="FFFF00"/>
              </a:solidFill>
              <a:latin typeface="Ink Free" panose="03080402000500000000" pitchFamily="66" charset="0"/>
            </a:endParaRPr>
          </a:p>
          <a:p>
            <a:pPr marL="0" indent="0" eaLnBrk="1" hangingPunct="1">
              <a:spcBef>
                <a:spcPts val="0"/>
              </a:spcBef>
              <a:buNone/>
              <a:defRPr/>
            </a:pPr>
            <a:endParaRPr lang="en-US" sz="2800" dirty="0"/>
          </a:p>
          <a:p>
            <a:pPr marL="0" indent="0" eaLnBrk="1" hangingPunct="1">
              <a:buNone/>
              <a:defRPr/>
            </a:pPr>
            <a:r>
              <a:rPr lang="en-US" sz="2800" b="1" dirty="0"/>
              <a:t>                  </a:t>
            </a:r>
            <a:r>
              <a:rPr lang="en-US" sz="2400" dirty="0"/>
              <a:t>(1) 				 (2)</a:t>
            </a:r>
          </a:p>
          <a:p>
            <a:pPr marL="0" indent="0" eaLnBrk="1" hangingPunct="1">
              <a:buNone/>
              <a:defRPr/>
            </a:pPr>
            <a:endParaRPr lang="en-US" sz="2400"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r>
              <a:rPr lang="en-US" sz="2800" dirty="0"/>
              <a:t>However, equation (2) is biased</a:t>
            </a:r>
          </a:p>
          <a:p>
            <a:pPr marL="0" indent="0" eaLnBrk="1" hangingPunct="1">
              <a:spcBef>
                <a:spcPts val="1200"/>
              </a:spcBef>
              <a:buNone/>
              <a:defRPr/>
            </a:pPr>
            <a:r>
              <a:rPr lang="en-US" sz="2800" dirty="0">
                <a:solidFill>
                  <a:srgbClr val="C00000"/>
                </a:solidFill>
              </a:rPr>
              <a:t>An example of an </a:t>
            </a:r>
            <a:r>
              <a:rPr lang="en-US" sz="2800" i="1" u="sng" dirty="0">
                <a:solidFill>
                  <a:srgbClr val="C00000"/>
                </a:solidFill>
              </a:rPr>
              <a:t>inconsistent</a:t>
            </a:r>
            <a:r>
              <a:rPr lang="en-US" sz="2800" dirty="0">
                <a:solidFill>
                  <a:srgbClr val="C00000"/>
                </a:solidFill>
              </a:rPr>
              <a:t> estimator of the mean is the average of the largest and smallest values</a:t>
            </a:r>
          </a:p>
        </p:txBody>
      </p:sp>
      <p:graphicFrame>
        <p:nvGraphicFramePr>
          <p:cNvPr id="5122" name="Object 4"/>
          <p:cNvGraphicFramePr>
            <a:graphicFrameLocks noGrp="1" noChangeAspect="1"/>
          </p:cNvGraphicFramePr>
          <p:nvPr>
            <p:ph sz="quarter" idx="2"/>
            <p:extLst>
              <p:ext uri="{D42A27DB-BD31-4B8C-83A1-F6EECF244321}">
                <p14:modId xmlns:p14="http://schemas.microsoft.com/office/powerpoint/2010/main" val="3579964224"/>
              </p:ext>
            </p:extLst>
          </p:nvPr>
        </p:nvGraphicFramePr>
        <p:xfrm>
          <a:off x="1987877" y="3327401"/>
          <a:ext cx="2225675" cy="1077913"/>
        </p:xfrm>
        <a:graphic>
          <a:graphicData uri="http://schemas.openxmlformats.org/presentationml/2006/ole">
            <mc:AlternateContent xmlns:mc="http://schemas.openxmlformats.org/markup-compatibility/2006">
              <mc:Choice xmlns:v="urn:schemas-microsoft-com:vml" Requires="v">
                <p:oleObj name="Equation" r:id="rId3" imgW="812520" imgH="393480" progId="Equation.3">
                  <p:embed/>
                </p:oleObj>
              </mc:Choice>
              <mc:Fallback>
                <p:oleObj name="Equation" r:id="rId3" imgW="812520" imgH="393480" progId="Equation.3">
                  <p:embed/>
                  <p:pic>
                    <p:nvPicPr>
                      <p:cNvPr id="5122" name="Object 4"/>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1987877" y="3327401"/>
                        <a:ext cx="2225675" cy="1077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6"/>
          <p:cNvGraphicFramePr>
            <a:graphicFrameLocks noGrp="1" noChangeAspect="1"/>
          </p:cNvGraphicFramePr>
          <p:nvPr>
            <p:ph sz="quarter" idx="3"/>
            <p:extLst>
              <p:ext uri="{D42A27DB-BD31-4B8C-83A1-F6EECF244321}">
                <p14:modId xmlns:p14="http://schemas.microsoft.com/office/powerpoint/2010/main" val="1512717587"/>
              </p:ext>
            </p:extLst>
          </p:nvPr>
        </p:nvGraphicFramePr>
        <p:xfrm>
          <a:off x="5820102" y="3284538"/>
          <a:ext cx="1984375" cy="1079500"/>
        </p:xfrm>
        <a:graphic>
          <a:graphicData uri="http://schemas.openxmlformats.org/presentationml/2006/ole">
            <mc:AlternateContent xmlns:mc="http://schemas.openxmlformats.org/markup-compatibility/2006">
              <mc:Choice xmlns:v="urn:schemas-microsoft-com:vml" Requires="v">
                <p:oleObj name="Equation" r:id="rId5" imgW="723600" imgH="393480" progId="Equation.3">
                  <p:embed/>
                </p:oleObj>
              </mc:Choice>
              <mc:Fallback>
                <p:oleObj name="Equation" r:id="rId5" imgW="723600" imgH="393480" progId="Equation.3">
                  <p:embed/>
                  <p:pic>
                    <p:nvPicPr>
                      <p:cNvPr id="5123" name="Object 6"/>
                      <p:cNvPicPr>
                        <a:picLocks noChangeAspect="1" noChangeArrowheads="1"/>
                      </p:cNvPicPr>
                      <p:nvPr/>
                    </p:nvPicPr>
                    <p:blipFill>
                      <a:blip r:embed="rId6">
                        <a:lum bright="-100000"/>
                        <a:extLst>
                          <a:ext uri="{28A0092B-C50C-407E-A947-70E740481C1C}">
                            <a14:useLocalDpi xmlns:a14="http://schemas.microsoft.com/office/drawing/2010/main" val="0"/>
                          </a:ext>
                        </a:extLst>
                      </a:blip>
                      <a:srcRect/>
                      <a:stretch>
                        <a:fillRect/>
                      </a:stretch>
                    </p:blipFill>
                    <p:spPr bwMode="auto">
                      <a:xfrm>
                        <a:off x="5820102" y="3284538"/>
                        <a:ext cx="1984375" cy="1079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7694296" y="1660843"/>
            <a:ext cx="3196058" cy="954107"/>
          </a:xfrm>
          <a:prstGeom prst="rect">
            <a:avLst/>
          </a:prstGeom>
          <a:noFill/>
        </p:spPr>
        <p:txBody>
          <a:bodyPr wrap="square">
            <a:spAutoFit/>
          </a:bodyPr>
          <a:lstStyle/>
          <a:p>
            <a:pPr>
              <a:defRPr/>
            </a:pPr>
            <a:r>
              <a:rPr lang="en-US" sz="2800" b="1" dirty="0">
                <a:solidFill>
                  <a:srgbClr val="0070C0"/>
                </a:solidFill>
                <a:latin typeface="Ink Free" panose="03080402000500000000" pitchFamily="66" charset="0"/>
              </a:rPr>
              <a:t>gets better as sample gets bigger</a:t>
            </a:r>
          </a:p>
        </p:txBody>
      </p:sp>
      <p:cxnSp>
        <p:nvCxnSpPr>
          <p:cNvPr id="5128" name="Straight Arrow Connector 8"/>
          <p:cNvCxnSpPr>
            <a:cxnSpLocks noChangeShapeType="1"/>
          </p:cNvCxnSpPr>
          <p:nvPr/>
        </p:nvCxnSpPr>
        <p:spPr bwMode="auto">
          <a:xfrm flipV="1">
            <a:off x="6633735" y="2025869"/>
            <a:ext cx="933713" cy="90727"/>
          </a:xfrm>
          <a:prstGeom prst="straightConnector1">
            <a:avLst/>
          </a:prstGeom>
          <a:noFill/>
          <a:ln w="19050" algn="ctr">
            <a:solidFill>
              <a:srgbClr val="0070C0"/>
            </a:solidFill>
            <a:round/>
            <a:headEnd/>
            <a:tailEnd type="arrow" w="lg" len="lg"/>
          </a:ln>
        </p:spPr>
      </p:cxnSp>
    </p:spTree>
    <p:extLst>
      <p:ext uri="{BB962C8B-B14F-4D97-AF65-F5344CB8AC3E}">
        <p14:creationId xmlns:p14="http://schemas.microsoft.com/office/powerpoint/2010/main" val="217827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5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D6488088-E4C8-4929-9F33-15A24E670AE5}" type="slidenum">
              <a:rPr lang="en-US" smtClean="0"/>
              <a:pPr/>
              <a:t>25</a:t>
            </a:fld>
            <a:endParaRPr lang="en-US" dirty="0"/>
          </a:p>
        </p:txBody>
      </p:sp>
      <p:sp>
        <p:nvSpPr>
          <p:cNvPr id="25603" name="Rectangle 3"/>
          <p:cNvSpPr>
            <a:spLocks noGrp="1" noChangeArrowheads="1"/>
          </p:cNvSpPr>
          <p:nvPr>
            <p:ph type="body" idx="1"/>
          </p:nvPr>
        </p:nvSpPr>
        <p:spPr>
          <a:xfrm>
            <a:off x="1074419" y="1524000"/>
            <a:ext cx="6301740" cy="5105400"/>
          </a:xfrm>
        </p:spPr>
        <p:txBody>
          <a:bodyPr/>
          <a:lstStyle/>
          <a:p>
            <a:pPr marL="0" indent="0" eaLnBrk="1" hangingPunct="1">
              <a:buFontTx/>
              <a:buNone/>
              <a:defRPr/>
            </a:pPr>
            <a:r>
              <a:rPr lang="en-US" sz="2700" dirty="0"/>
              <a:t>Consider the sample mean, an                </a:t>
            </a:r>
            <a:r>
              <a:rPr lang="en-US" sz="2700" u="sng" dirty="0"/>
              <a:t>unbiased</a:t>
            </a:r>
            <a:r>
              <a:rPr lang="en-US" sz="2700" dirty="0"/>
              <a:t> estimator of the pop. mean</a:t>
            </a:r>
          </a:p>
          <a:p>
            <a:pPr marL="0" indent="0" eaLnBrk="1" hangingPunct="1">
              <a:spcBef>
                <a:spcPts val="1200"/>
              </a:spcBef>
              <a:buNone/>
              <a:defRPr/>
            </a:pPr>
            <a:r>
              <a:rPr lang="en-US" sz="2700" dirty="0">
                <a:solidFill>
                  <a:srgbClr val="008000"/>
                </a:solidFill>
              </a:rPr>
              <a:t>Let’s examine properties of estimating    the mean from 10 data points</a:t>
            </a:r>
            <a:r>
              <a:rPr lang="en-US" sz="2700" dirty="0">
                <a:solidFill>
                  <a:srgbClr val="0033CC"/>
                </a:solidFill>
              </a:rPr>
              <a:t> </a:t>
            </a:r>
          </a:p>
          <a:p>
            <a:pPr lvl="1" eaLnBrk="1" hangingPunct="1">
              <a:spcBef>
                <a:spcPts val="1200"/>
              </a:spcBef>
              <a:defRPr/>
            </a:pPr>
            <a:r>
              <a:rPr lang="en-US" sz="2400" dirty="0"/>
              <a:t>There exists an actual “population” probability distribution of X</a:t>
            </a:r>
          </a:p>
          <a:p>
            <a:pPr lvl="1" eaLnBrk="1" hangingPunct="1">
              <a:spcBef>
                <a:spcPts val="1200"/>
              </a:spcBef>
              <a:defRPr/>
            </a:pPr>
            <a:r>
              <a:rPr lang="en-US" sz="2400" dirty="0"/>
              <a:t>The distribution of X has a mean </a:t>
            </a:r>
            <a:r>
              <a:rPr lang="en-US" sz="2400" dirty="0">
                <a:latin typeface="Symbol" pitchFamily="18" charset="2"/>
              </a:rPr>
              <a:t>m</a:t>
            </a:r>
            <a:r>
              <a:rPr lang="en-US" sz="2400" dirty="0"/>
              <a:t>           and standard deviation </a:t>
            </a:r>
            <a:r>
              <a:rPr lang="en-US" sz="2400" dirty="0">
                <a:latin typeface="Symbol" pitchFamily="18" charset="2"/>
              </a:rPr>
              <a:t>s</a:t>
            </a:r>
            <a:endParaRPr lang="en-US" sz="2400" baseline="-25000" dirty="0">
              <a:latin typeface="Symbol" pitchFamily="18" charset="2"/>
            </a:endParaRPr>
          </a:p>
          <a:p>
            <a:pPr lvl="1" eaLnBrk="1" hangingPunct="1">
              <a:spcBef>
                <a:spcPts val="600"/>
              </a:spcBef>
              <a:defRPr/>
            </a:pPr>
            <a:r>
              <a:rPr lang="en-US" sz="2400" dirty="0"/>
              <a:t>As an experiment, we’ll generate               </a:t>
            </a:r>
            <a:r>
              <a:rPr lang="en-US" sz="2400" dirty="0">
                <a:solidFill>
                  <a:srgbClr val="008000"/>
                </a:solidFill>
              </a:rPr>
              <a:t>10-member random samples </a:t>
            </a:r>
            <a:r>
              <a:rPr lang="en-US" sz="2400" dirty="0"/>
              <a:t>of flow X from the distribution of X above, </a:t>
            </a:r>
            <a:r>
              <a:rPr lang="en-US" sz="2400" dirty="0">
                <a:solidFill>
                  <a:srgbClr val="008000"/>
                </a:solidFill>
              </a:rPr>
              <a:t>100 times </a:t>
            </a:r>
          </a:p>
          <a:p>
            <a:pPr eaLnBrk="1" hangingPunct="1">
              <a:buFontTx/>
              <a:buNone/>
              <a:defRPr/>
            </a:pPr>
            <a:r>
              <a:rPr lang="en-US" sz="2400" dirty="0"/>
              <a:t>	</a:t>
            </a:r>
          </a:p>
          <a:p>
            <a:pPr eaLnBrk="1" hangingPunct="1">
              <a:spcBef>
                <a:spcPts val="0"/>
              </a:spcBef>
              <a:buNone/>
              <a:defRPr/>
            </a:pPr>
            <a:endParaRPr lang="en-US" sz="2400" dirty="0"/>
          </a:p>
          <a:p>
            <a:pPr eaLnBrk="1" hangingPunct="1">
              <a:spcBef>
                <a:spcPts val="0"/>
              </a:spcBef>
              <a:buNone/>
              <a:defRPr/>
            </a:pPr>
            <a:r>
              <a:rPr lang="en-US" sz="2400" dirty="0"/>
              <a:t>	</a:t>
            </a:r>
          </a:p>
          <a:p>
            <a:pPr eaLnBrk="1" hangingPunct="1">
              <a:spcBef>
                <a:spcPts val="0"/>
              </a:spcBef>
              <a:buNone/>
              <a:defRPr/>
            </a:pPr>
            <a:r>
              <a:rPr lang="en-US" sz="2400" dirty="0"/>
              <a:t>		</a:t>
            </a:r>
            <a:endParaRPr lang="en-US" sz="2400" b="1" dirty="0">
              <a:latin typeface="Symbol" pitchFamily="18" charset="2"/>
            </a:endParaRPr>
          </a:p>
        </p:txBody>
      </p:sp>
      <p:sp>
        <p:nvSpPr>
          <p:cNvPr id="25619" name="Rectangle 19"/>
          <p:cNvSpPr>
            <a:spLocks noGrp="1" noChangeArrowheads="1"/>
          </p:cNvSpPr>
          <p:nvPr>
            <p:ph type="title"/>
          </p:nvPr>
        </p:nvSpPr>
        <p:spPr/>
        <p:txBody>
          <a:bodyPr/>
          <a:lstStyle/>
          <a:p>
            <a:pPr eaLnBrk="1" hangingPunct="1">
              <a:defRPr/>
            </a:pPr>
            <a:r>
              <a:rPr lang="en-US" dirty="0"/>
              <a:t>Creating a Sampling Distribution</a:t>
            </a:r>
          </a:p>
        </p:txBody>
      </p:sp>
      <p:grpSp>
        <p:nvGrpSpPr>
          <p:cNvPr id="2" name="Group 13"/>
          <p:cNvGrpSpPr>
            <a:grpSpLocks/>
          </p:cNvGrpSpPr>
          <p:nvPr/>
        </p:nvGrpSpPr>
        <p:grpSpPr bwMode="auto">
          <a:xfrm>
            <a:off x="6667499" y="3068528"/>
            <a:ext cx="5149852" cy="2253417"/>
            <a:chOff x="2111374" y="2761198"/>
            <a:chExt cx="5149852" cy="2253417"/>
          </a:xfrm>
        </p:grpSpPr>
        <p:sp>
          <p:nvSpPr>
            <p:cNvPr id="39942" name="Line 4"/>
            <p:cNvSpPr>
              <a:spLocks noChangeShapeType="1"/>
            </p:cNvSpPr>
            <p:nvPr/>
          </p:nvSpPr>
          <p:spPr bwMode="auto">
            <a:xfrm>
              <a:off x="2111374" y="4591050"/>
              <a:ext cx="4803775"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39943" name="TextBox 18"/>
            <p:cNvSpPr txBox="1">
              <a:spLocks noChangeArrowheads="1"/>
            </p:cNvSpPr>
            <p:nvPr/>
          </p:nvSpPr>
          <p:spPr bwMode="auto">
            <a:xfrm>
              <a:off x="6477000" y="4552950"/>
              <a:ext cx="390525" cy="461665"/>
            </a:xfrm>
            <a:prstGeom prst="rect">
              <a:avLst/>
            </a:prstGeom>
            <a:noFill/>
            <a:ln w="9525">
              <a:noFill/>
              <a:miter lim="800000"/>
              <a:headEnd/>
              <a:tailEnd/>
            </a:ln>
          </p:spPr>
          <p:txBody>
            <a:bodyPr>
              <a:spAutoFit/>
            </a:bodyPr>
            <a:lstStyle/>
            <a:p>
              <a:r>
                <a:rPr lang="en-US" sz="2400" dirty="0">
                  <a:latin typeface="Calibri" panose="020F0502020204030204" pitchFamily="34" charset="0"/>
                </a:rPr>
                <a:t>X</a:t>
              </a:r>
            </a:p>
          </p:txBody>
        </p:sp>
        <p:sp>
          <p:nvSpPr>
            <p:cNvPr id="39944" name="Line 5"/>
            <p:cNvSpPr>
              <a:spLocks noChangeShapeType="1"/>
            </p:cNvSpPr>
            <p:nvPr/>
          </p:nvSpPr>
          <p:spPr bwMode="auto">
            <a:xfrm flipV="1">
              <a:off x="4557078" y="3609975"/>
              <a:ext cx="0" cy="981075"/>
            </a:xfrm>
            <a:prstGeom prst="line">
              <a:avLst/>
            </a:prstGeom>
            <a:noFill/>
            <a:ln w="19050">
              <a:solidFill>
                <a:schemeClr val="tx1"/>
              </a:solidFill>
              <a:round/>
              <a:headEnd type="arrow" w="med" len="med"/>
              <a:tailEnd/>
            </a:ln>
          </p:spPr>
          <p:txBody>
            <a:bodyPr/>
            <a:lstStyle/>
            <a:p>
              <a:endParaRPr lang="en-US" dirty="0">
                <a:latin typeface="Calibri" panose="020F0502020204030204" pitchFamily="34" charset="0"/>
              </a:endParaRPr>
            </a:p>
          </p:txBody>
        </p:sp>
        <p:sp>
          <p:nvSpPr>
            <p:cNvPr id="39945" name="TextBox 21"/>
            <p:cNvSpPr txBox="1">
              <a:spLocks noChangeArrowheads="1"/>
            </p:cNvSpPr>
            <p:nvPr/>
          </p:nvSpPr>
          <p:spPr bwMode="auto">
            <a:xfrm>
              <a:off x="4377691" y="4505325"/>
              <a:ext cx="485775" cy="461665"/>
            </a:xfrm>
            <a:prstGeom prst="rect">
              <a:avLst/>
            </a:prstGeom>
            <a:noFill/>
            <a:ln w="9525">
              <a:noFill/>
              <a:miter lim="800000"/>
              <a:headEnd/>
              <a:tailEnd/>
            </a:ln>
          </p:spPr>
          <p:txBody>
            <a:bodyPr>
              <a:spAutoFit/>
            </a:bodyPr>
            <a:lstStyle/>
            <a:p>
              <a:r>
                <a:rPr lang="en-US" sz="2400" dirty="0">
                  <a:latin typeface="Symbol" pitchFamily="18" charset="2"/>
                </a:rPr>
                <a:t>m</a:t>
              </a:r>
            </a:p>
          </p:txBody>
        </p:sp>
        <p:sp>
          <p:nvSpPr>
            <p:cNvPr id="39946" name="Line 7"/>
            <p:cNvSpPr>
              <a:spLocks noChangeShapeType="1"/>
            </p:cNvSpPr>
            <p:nvPr/>
          </p:nvSpPr>
          <p:spPr bwMode="auto">
            <a:xfrm>
              <a:off x="3883978" y="4135438"/>
              <a:ext cx="674687"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39947" name="TextBox 24"/>
            <p:cNvSpPr txBox="1">
              <a:spLocks noChangeArrowheads="1"/>
            </p:cNvSpPr>
            <p:nvPr/>
          </p:nvSpPr>
          <p:spPr bwMode="auto">
            <a:xfrm>
              <a:off x="4130040" y="3648075"/>
              <a:ext cx="400051" cy="461665"/>
            </a:xfrm>
            <a:prstGeom prst="rect">
              <a:avLst/>
            </a:prstGeom>
            <a:noFill/>
            <a:ln w="9525">
              <a:noFill/>
              <a:miter lim="800000"/>
              <a:headEnd/>
              <a:tailEnd/>
            </a:ln>
          </p:spPr>
          <p:txBody>
            <a:bodyPr>
              <a:spAutoFit/>
            </a:bodyPr>
            <a:lstStyle/>
            <a:p>
              <a:r>
                <a:rPr lang="en-US" sz="2400" dirty="0">
                  <a:latin typeface="Symbol" pitchFamily="18" charset="2"/>
                </a:rPr>
                <a:t>s</a:t>
              </a:r>
              <a:endParaRPr lang="en-US" sz="2400" baseline="-25000" dirty="0">
                <a:latin typeface="Calibri" panose="020F0502020204030204" pitchFamily="34" charset="0"/>
              </a:endParaRPr>
            </a:p>
          </p:txBody>
        </p:sp>
        <p:sp>
          <p:nvSpPr>
            <p:cNvPr id="39948" name="Freeform 11"/>
            <p:cNvSpPr>
              <a:spLocks/>
            </p:cNvSpPr>
            <p:nvPr/>
          </p:nvSpPr>
          <p:spPr bwMode="auto">
            <a:xfrm>
              <a:off x="2339976" y="3090863"/>
              <a:ext cx="4305300" cy="1489075"/>
            </a:xfrm>
            <a:custGeom>
              <a:avLst/>
              <a:gdLst>
                <a:gd name="T0" fmla="*/ 0 w 10530"/>
                <a:gd name="T1" fmla="*/ 2147483647 h 10096"/>
                <a:gd name="T2" fmla="*/ 2147483647 w 10530"/>
                <a:gd name="T3" fmla="*/ 2147483647 h 10096"/>
                <a:gd name="T4" fmla="*/ 2147483647 w 10530"/>
                <a:gd name="T5" fmla="*/ 2147483647 h 10096"/>
                <a:gd name="T6" fmla="*/ 2147483647 w 10530"/>
                <a:gd name="T7" fmla="*/ 0 h 10096"/>
                <a:gd name="T8" fmla="*/ 2147483647 w 10530"/>
                <a:gd name="T9" fmla="*/ 2147483647 h 10096"/>
                <a:gd name="T10" fmla="*/ 2147483647 w 10530"/>
                <a:gd name="T11" fmla="*/ 2147483647 h 10096"/>
                <a:gd name="T12" fmla="*/ 2147483647 w 10530"/>
                <a:gd name="T13" fmla="*/ 2147483647 h 10096"/>
                <a:gd name="T14" fmla="*/ 2147483647 w 10530"/>
                <a:gd name="T15" fmla="*/ 2147483647 h 10096"/>
                <a:gd name="T16" fmla="*/ 0 60000 65536"/>
                <a:gd name="T17" fmla="*/ 0 60000 65536"/>
                <a:gd name="T18" fmla="*/ 0 60000 65536"/>
                <a:gd name="T19" fmla="*/ 0 60000 65536"/>
                <a:gd name="T20" fmla="*/ 0 60000 65536"/>
                <a:gd name="T21" fmla="*/ 0 60000 65536"/>
                <a:gd name="T22" fmla="*/ 0 60000 65536"/>
                <a:gd name="T23" fmla="*/ 0 60000 65536"/>
                <a:gd name="T24" fmla="*/ 0 w 10530"/>
                <a:gd name="T25" fmla="*/ 0 h 10096"/>
                <a:gd name="T26" fmla="*/ 10530 w 10530"/>
                <a:gd name="T27" fmla="*/ 10096 h 100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530" h="10096">
                  <a:moveTo>
                    <a:pt x="0" y="10043"/>
                  </a:moveTo>
                  <a:cubicBezTo>
                    <a:pt x="950" y="9736"/>
                    <a:pt x="1796" y="9480"/>
                    <a:pt x="2548" y="8041"/>
                  </a:cubicBezTo>
                  <a:cubicBezTo>
                    <a:pt x="3300" y="6602"/>
                    <a:pt x="4035" y="2748"/>
                    <a:pt x="4511" y="1408"/>
                  </a:cubicBezTo>
                  <a:cubicBezTo>
                    <a:pt x="4987" y="68"/>
                    <a:pt x="5108" y="0"/>
                    <a:pt x="5403" y="0"/>
                  </a:cubicBezTo>
                  <a:cubicBezTo>
                    <a:pt x="5698" y="0"/>
                    <a:pt x="5901" y="331"/>
                    <a:pt x="6283" y="1407"/>
                  </a:cubicBezTo>
                  <a:cubicBezTo>
                    <a:pt x="6665" y="2483"/>
                    <a:pt x="7239" y="5183"/>
                    <a:pt x="7697" y="6459"/>
                  </a:cubicBezTo>
                  <a:cubicBezTo>
                    <a:pt x="8156" y="7735"/>
                    <a:pt x="8562" y="8457"/>
                    <a:pt x="9034" y="9063"/>
                  </a:cubicBezTo>
                  <a:cubicBezTo>
                    <a:pt x="9506" y="9669"/>
                    <a:pt x="10281" y="9886"/>
                    <a:pt x="10530" y="10096"/>
                  </a:cubicBezTo>
                </a:path>
              </a:pathLst>
            </a:custGeom>
            <a:noFill/>
            <a:ln w="28575" cmpd="sng">
              <a:solidFill>
                <a:srgbClr val="0033CC"/>
              </a:solidFill>
              <a:round/>
              <a:headEnd/>
              <a:tailEnd/>
            </a:ln>
          </p:spPr>
          <p:txBody>
            <a:bodyPr/>
            <a:lstStyle/>
            <a:p>
              <a:endParaRPr lang="en-US" dirty="0">
                <a:solidFill>
                  <a:srgbClr val="008000"/>
                </a:solidFill>
                <a:latin typeface="Calibri" panose="020F0502020204030204" pitchFamily="34" charset="0"/>
              </a:endParaRPr>
            </a:p>
          </p:txBody>
        </p:sp>
        <p:sp>
          <p:nvSpPr>
            <p:cNvPr id="39949" name="TextBox 12"/>
            <p:cNvSpPr txBox="1">
              <a:spLocks noChangeArrowheads="1"/>
            </p:cNvSpPr>
            <p:nvPr/>
          </p:nvSpPr>
          <p:spPr bwMode="auto">
            <a:xfrm>
              <a:off x="4928871" y="2761198"/>
              <a:ext cx="2332355" cy="830997"/>
            </a:xfrm>
            <a:prstGeom prst="rect">
              <a:avLst/>
            </a:prstGeom>
            <a:noFill/>
            <a:ln w="9525">
              <a:noFill/>
              <a:miter lim="800000"/>
              <a:headEnd/>
              <a:tailEnd/>
            </a:ln>
          </p:spPr>
          <p:txBody>
            <a:bodyPr wrap="square">
              <a:spAutoFit/>
            </a:bodyPr>
            <a:lstStyle/>
            <a:p>
              <a:pPr algn="r"/>
              <a:r>
                <a:rPr lang="en-US" sz="2400" dirty="0">
                  <a:latin typeface="Calibri" panose="020F0502020204030204" pitchFamily="34" charset="0"/>
                </a:rPr>
                <a:t>here, distribution of X is Normal</a:t>
              </a:r>
            </a:p>
          </p:txBody>
        </p:sp>
      </p:grpSp>
      <mc:AlternateContent xmlns:mc="http://schemas.openxmlformats.org/markup-compatibility/2006" xmlns:a14="http://schemas.microsoft.com/office/drawing/2010/main">
        <mc:Choice Requires="a14">
          <p:sp>
            <p:nvSpPr>
              <p:cNvPr id="14" name="Object 4">
                <a:extLst>
                  <a:ext uri="{FF2B5EF4-FFF2-40B4-BE49-F238E27FC236}">
                    <a16:creationId xmlns:a16="http://schemas.microsoft.com/office/drawing/2014/main" id="{F04D5BDF-4720-4612-BB57-11B56EA1CE9B}"/>
                  </a:ext>
                </a:extLst>
              </p:cNvPr>
              <p:cNvSpPr txBox="1"/>
              <p:nvPr/>
            </p:nvSpPr>
            <p:spPr bwMode="auto">
              <a:xfrm>
                <a:off x="6993826" y="1404146"/>
                <a:ext cx="2027555" cy="1077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latin typeface="Cambria Math" panose="02040503050406030204" pitchFamily="18" charset="0"/>
                            </a:rPr>
                          </m:ctrlPr>
                        </m:accPr>
                        <m:e>
                          <m:r>
                            <m:rPr>
                              <m:sty m:val="p"/>
                            </m:rPr>
                            <a:rPr lang="en-US" sz="2400" i="0">
                              <a:solidFill>
                                <a:schemeClr val="tx1"/>
                              </a:solidFill>
                              <a:latin typeface="Cambria Math" panose="02040503050406030204" pitchFamily="18" charset="0"/>
                            </a:rPr>
                            <m:t>X</m:t>
                          </m:r>
                        </m:e>
                      </m:acc>
                      <m:r>
                        <a:rPr lang="en-US" sz="2400" i="0">
                          <a:solidFill>
                            <a:schemeClr val="tx1"/>
                          </a:solidFill>
                          <a:latin typeface="Cambria Math" panose="02040503050406030204" pitchFamily="18" charset="0"/>
                        </a:rPr>
                        <m:t>=</m:t>
                      </m:r>
                      <m:f>
                        <m:fPr>
                          <m:ctrlPr>
                            <a:rPr lang="en-US" sz="2400" i="1" smtClean="0">
                              <a:solidFill>
                                <a:schemeClr val="tx1"/>
                              </a:solidFill>
                              <a:latin typeface="Cambria Math" panose="02040503050406030204" pitchFamily="18" charset="0"/>
                            </a:rPr>
                          </m:ctrlPr>
                        </m:fPr>
                        <m:num>
                          <m:r>
                            <a:rPr lang="en-US" sz="2400" b="0" i="0" smtClean="0">
                              <a:solidFill>
                                <a:schemeClr val="tx1"/>
                              </a:solidFill>
                              <a:latin typeface="Cambria Math" panose="02040503050406030204" pitchFamily="18" charset="0"/>
                            </a:rPr>
                            <m:t>1</m:t>
                          </m:r>
                        </m:num>
                        <m:den>
                          <m:r>
                            <m:rPr>
                              <m:sty m:val="p"/>
                            </m:rPr>
                            <a:rPr lang="en-US" sz="2400" b="0" i="0" smtClean="0">
                              <a:solidFill>
                                <a:schemeClr val="tx1"/>
                              </a:solidFill>
                              <a:latin typeface="Cambria Math" panose="02040503050406030204" pitchFamily="18" charset="0"/>
                            </a:rPr>
                            <m:t>N</m:t>
                          </m:r>
                        </m:den>
                      </m:f>
                      <m:nary>
                        <m:naryPr>
                          <m:chr m:val="∑"/>
                          <m:ctrlPr>
                            <a:rPr lang="en-US" sz="2400" i="1">
                              <a:solidFill>
                                <a:schemeClr val="tx1"/>
                              </a:solidFill>
                              <a:latin typeface="Cambria Math" panose="02040503050406030204" pitchFamily="18" charset="0"/>
                            </a:rPr>
                          </m:ctrlPr>
                        </m:naryPr>
                        <m:sub>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=1</m:t>
                          </m:r>
                        </m:sub>
                        <m:sup>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m:t>
                          </m:r>
                          <m:r>
                            <m:rPr>
                              <m:sty m:val="p"/>
                            </m:rPr>
                            <a:rPr lang="en-US" sz="2400" i="0">
                              <a:solidFill>
                                <a:schemeClr val="tx1"/>
                              </a:solidFill>
                              <a:latin typeface="Cambria Math" panose="02040503050406030204" pitchFamily="18" charset="0"/>
                            </a:rPr>
                            <m:t>N</m:t>
                          </m:r>
                        </m:sup>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X</m:t>
                              </m:r>
                            </m:e>
                            <m:sub>
                              <m:r>
                                <m:rPr>
                                  <m:sty m:val="p"/>
                                </m:rPr>
                                <a:rPr lang="en-US" sz="2400">
                                  <a:latin typeface="Cambria Math" panose="02040503050406030204" pitchFamily="18" charset="0"/>
                                </a:rPr>
                                <m:t>i</m:t>
                              </m:r>
                            </m:sub>
                          </m:sSub>
                        </m:e>
                      </m:nary>
                    </m:oMath>
                  </m:oMathPara>
                </a14:m>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14" name="Object 4">
                <a:extLst>
                  <a:ext uri="{FF2B5EF4-FFF2-40B4-BE49-F238E27FC236}">
                    <a16:creationId xmlns:a16="http://schemas.microsoft.com/office/drawing/2014/main" id="{F04D5BDF-4720-4612-BB57-11B56EA1CE9B}"/>
                  </a:ext>
                </a:extLst>
              </p:cNvPr>
              <p:cNvSpPr txBox="1">
                <a:spLocks noRot="1" noChangeAspect="1" noMove="1" noResize="1" noEditPoints="1" noAdjustHandles="1" noChangeArrowheads="1" noChangeShapeType="1" noTextEdit="1"/>
              </p:cNvSpPr>
              <p:nvPr/>
            </p:nvSpPr>
            <p:spPr bwMode="auto">
              <a:xfrm>
                <a:off x="6993826" y="1404146"/>
                <a:ext cx="2027555" cy="1077912"/>
              </a:xfrm>
              <a:prstGeom prst="rect">
                <a:avLst/>
              </a:prstGeom>
              <a:blipFill>
                <a:blip r:embed="rId3"/>
                <a:stretch>
                  <a:fillRect b="-565"/>
                </a:stretch>
              </a:blipFill>
            </p:spPr>
            <p:txBody>
              <a:bodyPr/>
              <a:lstStyle/>
              <a:p>
                <a:r>
                  <a:rPr lang="en-US">
                    <a:noFill/>
                  </a:rPr>
                  <a:t> </a:t>
                </a:r>
              </a:p>
            </p:txBody>
          </p:sp>
        </mc:Fallback>
      </mc:AlternateContent>
    </p:spTree>
    <p:extLst>
      <p:ext uri="{BB962C8B-B14F-4D97-AF65-F5344CB8AC3E}">
        <p14:creationId xmlns:p14="http://schemas.microsoft.com/office/powerpoint/2010/main" val="291336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p:spPr>
        <p:txBody>
          <a:bodyPr/>
          <a:lstStyle/>
          <a:p>
            <a:fld id="{762D5375-0253-4BC3-AB2A-D79867D2C70E}" type="slidenum">
              <a:rPr lang="en-US" smtClean="0"/>
              <a:pPr/>
              <a:t>26</a:t>
            </a:fld>
            <a:endParaRPr lang="en-US" dirty="0"/>
          </a:p>
        </p:txBody>
      </p:sp>
      <p:sp>
        <p:nvSpPr>
          <p:cNvPr id="25603" name="Rectangle 3"/>
          <p:cNvSpPr>
            <a:spLocks noGrp="1" noChangeArrowheads="1"/>
          </p:cNvSpPr>
          <p:nvPr>
            <p:ph type="body" idx="1"/>
          </p:nvPr>
        </p:nvSpPr>
        <p:spPr>
          <a:xfrm>
            <a:off x="697049" y="1447800"/>
            <a:ext cx="6243085" cy="5181600"/>
          </a:xfrm>
        </p:spPr>
        <p:txBody>
          <a:bodyPr/>
          <a:lstStyle/>
          <a:p>
            <a:pPr lvl="1" eaLnBrk="1" hangingPunct="1">
              <a:spcBef>
                <a:spcPts val="1200"/>
              </a:spcBef>
              <a:defRPr/>
            </a:pPr>
            <a:r>
              <a:rPr lang="en-US" sz="2400" dirty="0">
                <a:solidFill>
                  <a:schemeClr val="bg1">
                    <a:lumMod val="75000"/>
                  </a:schemeClr>
                </a:solidFill>
              </a:rPr>
              <a:t>Generate 100 different 10-member samples of flow X</a:t>
            </a:r>
          </a:p>
          <a:p>
            <a:pPr lvl="1" eaLnBrk="1" hangingPunct="1">
              <a:spcBef>
                <a:spcPts val="1200"/>
              </a:spcBef>
              <a:defRPr/>
            </a:pPr>
            <a:r>
              <a:rPr lang="en-US" sz="2400" dirty="0"/>
              <a:t>Compute an estimate of the mean, X,  from each sample of 10</a:t>
            </a:r>
          </a:p>
          <a:p>
            <a:pPr lvl="1" eaLnBrk="1" hangingPunct="1">
              <a:spcBef>
                <a:spcPts val="1200"/>
              </a:spcBef>
              <a:defRPr/>
            </a:pPr>
            <a:r>
              <a:rPr lang="en-US" sz="2400" dirty="0"/>
              <a:t>A frequency analysis of the 100 estimates of X </a:t>
            </a:r>
            <a:r>
              <a:rPr lang="en-US" sz="2400" i="1" dirty="0"/>
              <a:t>(one from each 10-member sample)</a:t>
            </a:r>
            <a:r>
              <a:rPr lang="en-US" sz="2400" dirty="0"/>
              <a:t> would result in this </a:t>
            </a:r>
            <a:r>
              <a:rPr lang="en-US" sz="2400" u="sng" dirty="0">
                <a:solidFill>
                  <a:srgbClr val="FF00FF"/>
                </a:solidFill>
              </a:rPr>
              <a:t>histogram</a:t>
            </a:r>
            <a:endParaRPr lang="en-US" sz="2400" dirty="0">
              <a:solidFill>
                <a:srgbClr val="FF00FF"/>
              </a:solidFill>
            </a:endParaRPr>
          </a:p>
          <a:p>
            <a:pPr lvl="1" eaLnBrk="1" hangingPunct="1">
              <a:spcBef>
                <a:spcPts val="1800"/>
              </a:spcBef>
              <a:defRPr/>
            </a:pPr>
            <a:r>
              <a:rPr lang="en-US" sz="2400" dirty="0"/>
              <a:t>the average of 100 X would be close to the </a:t>
            </a:r>
            <a:r>
              <a:rPr lang="en-US" sz="2400" dirty="0">
                <a:solidFill>
                  <a:srgbClr val="008000"/>
                </a:solidFill>
              </a:rPr>
              <a:t>population value of the mean, </a:t>
            </a:r>
            <a:r>
              <a:rPr lang="en-US" sz="2400" dirty="0">
                <a:solidFill>
                  <a:srgbClr val="008000"/>
                </a:solidFill>
                <a:latin typeface="Symbol" pitchFamily="18" charset="2"/>
              </a:rPr>
              <a:t>m</a:t>
            </a:r>
          </a:p>
          <a:p>
            <a:pPr lvl="1" eaLnBrk="1" hangingPunct="1">
              <a:spcBef>
                <a:spcPts val="1800"/>
              </a:spcBef>
              <a:defRPr/>
            </a:pPr>
            <a:r>
              <a:rPr lang="en-US" sz="2400" dirty="0"/>
              <a:t>By CLT, the histogram of X could be approximated by a </a:t>
            </a:r>
            <a:r>
              <a:rPr lang="en-US" sz="2400" u="sng" dirty="0"/>
              <a:t>Normal distribution</a:t>
            </a:r>
            <a:endParaRPr lang="en-US" sz="2400" dirty="0"/>
          </a:p>
        </p:txBody>
      </p:sp>
      <p:grpSp>
        <p:nvGrpSpPr>
          <p:cNvPr id="2" name="Group 19"/>
          <p:cNvGrpSpPr>
            <a:grpSpLocks/>
          </p:cNvGrpSpPr>
          <p:nvPr/>
        </p:nvGrpSpPr>
        <p:grpSpPr bwMode="auto">
          <a:xfrm>
            <a:off x="9121222" y="2716595"/>
            <a:ext cx="2045809" cy="1733916"/>
            <a:chOff x="3880884" y="3459326"/>
            <a:chExt cx="2045809" cy="1733916"/>
          </a:xfrm>
        </p:grpSpPr>
        <p:sp>
          <p:nvSpPr>
            <p:cNvPr id="40982" name="Line 10"/>
            <p:cNvSpPr>
              <a:spLocks noChangeShapeType="1"/>
            </p:cNvSpPr>
            <p:nvPr/>
          </p:nvSpPr>
          <p:spPr bwMode="auto">
            <a:xfrm flipV="1">
              <a:off x="4244975" y="3897842"/>
              <a:ext cx="0" cy="1295400"/>
            </a:xfrm>
            <a:prstGeom prst="line">
              <a:avLst/>
            </a:prstGeom>
            <a:noFill/>
            <a:ln w="28575">
              <a:solidFill>
                <a:srgbClr val="008000"/>
              </a:solidFill>
              <a:prstDash val="dash"/>
              <a:round/>
              <a:headEnd/>
              <a:tailEnd/>
            </a:ln>
          </p:spPr>
          <p:txBody>
            <a:bodyPr/>
            <a:lstStyle/>
            <a:p>
              <a:endParaRPr lang="en-US" dirty="0">
                <a:latin typeface="Calibri" panose="020F0502020204030204" pitchFamily="34" charset="0"/>
              </a:endParaRPr>
            </a:p>
          </p:txBody>
        </p:sp>
        <p:sp>
          <p:nvSpPr>
            <p:cNvPr id="40983" name="Text Box 12"/>
            <p:cNvSpPr txBox="1">
              <a:spLocks noChangeArrowheads="1"/>
            </p:cNvSpPr>
            <p:nvPr/>
          </p:nvSpPr>
          <p:spPr bwMode="auto">
            <a:xfrm>
              <a:off x="3880884" y="3459326"/>
              <a:ext cx="2045809" cy="769441"/>
            </a:xfrm>
            <a:prstGeom prst="rect">
              <a:avLst/>
            </a:prstGeom>
            <a:noFill/>
            <a:ln w="9525">
              <a:noFill/>
              <a:miter lim="800000"/>
              <a:headEnd/>
              <a:tailEnd/>
            </a:ln>
          </p:spPr>
          <p:txBody>
            <a:bodyPr wrap="square">
              <a:spAutoFit/>
            </a:bodyPr>
            <a:lstStyle/>
            <a:p>
              <a:pPr algn="r"/>
              <a:r>
                <a:rPr lang="en-US" sz="2200" dirty="0">
                  <a:solidFill>
                    <a:srgbClr val="008000"/>
                  </a:solidFill>
                  <a:latin typeface="Symbol" pitchFamily="18" charset="2"/>
                </a:rPr>
                <a:t>m </a:t>
              </a:r>
              <a:r>
                <a:rPr lang="en-US" sz="2200" dirty="0">
                  <a:solidFill>
                    <a:srgbClr val="008000"/>
                  </a:solidFill>
                  <a:latin typeface="Calibri" panose="020F0502020204030204" pitchFamily="34" charset="0"/>
                </a:rPr>
                <a:t>= Population Mean</a:t>
              </a:r>
            </a:p>
          </p:txBody>
        </p:sp>
      </p:grpSp>
      <p:grpSp>
        <p:nvGrpSpPr>
          <p:cNvPr id="3" name="Group 18"/>
          <p:cNvGrpSpPr>
            <a:grpSpLocks/>
          </p:cNvGrpSpPr>
          <p:nvPr/>
        </p:nvGrpSpPr>
        <p:grpSpPr bwMode="auto">
          <a:xfrm>
            <a:off x="8023862" y="1822359"/>
            <a:ext cx="2891155" cy="2628153"/>
            <a:chOff x="2816860" y="2565090"/>
            <a:chExt cx="2891155" cy="2628153"/>
          </a:xfrm>
        </p:grpSpPr>
        <p:sp>
          <p:nvSpPr>
            <p:cNvPr id="40974" name="Rectangle 5"/>
            <p:cNvSpPr>
              <a:spLocks noChangeArrowheads="1"/>
            </p:cNvSpPr>
            <p:nvPr/>
          </p:nvSpPr>
          <p:spPr bwMode="auto">
            <a:xfrm>
              <a:off x="2816860" y="4953530"/>
              <a:ext cx="565150" cy="239713"/>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5" name="Rectangle 6"/>
            <p:cNvSpPr>
              <a:spLocks noChangeArrowheads="1"/>
            </p:cNvSpPr>
            <p:nvPr/>
          </p:nvSpPr>
          <p:spPr bwMode="auto">
            <a:xfrm>
              <a:off x="3386455" y="4551893"/>
              <a:ext cx="565150" cy="641350"/>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6" name="Rectangle 7"/>
            <p:cNvSpPr>
              <a:spLocks noChangeArrowheads="1"/>
            </p:cNvSpPr>
            <p:nvPr/>
          </p:nvSpPr>
          <p:spPr bwMode="auto">
            <a:xfrm>
              <a:off x="3952875" y="4058180"/>
              <a:ext cx="615950" cy="1135063"/>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7" name="Rectangle 8"/>
            <p:cNvSpPr>
              <a:spLocks noChangeArrowheads="1"/>
            </p:cNvSpPr>
            <p:nvPr/>
          </p:nvSpPr>
          <p:spPr bwMode="auto">
            <a:xfrm>
              <a:off x="4573270" y="4742393"/>
              <a:ext cx="565150" cy="450850"/>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78" name="Rectangle 9"/>
            <p:cNvSpPr>
              <a:spLocks noChangeArrowheads="1"/>
            </p:cNvSpPr>
            <p:nvPr/>
          </p:nvSpPr>
          <p:spPr bwMode="auto">
            <a:xfrm>
              <a:off x="5142865" y="4878918"/>
              <a:ext cx="565150" cy="314325"/>
            </a:xfrm>
            <a:prstGeom prst="rect">
              <a:avLst/>
            </a:prstGeom>
            <a:noFill/>
            <a:ln w="28575">
              <a:solidFill>
                <a:srgbClr val="FF00FF"/>
              </a:solidFill>
              <a:miter lim="800000"/>
              <a:headEnd/>
              <a:tailEnd/>
            </a:ln>
          </p:spPr>
          <p:txBody>
            <a:bodyPr wrap="none" anchor="ctr"/>
            <a:lstStyle/>
            <a:p>
              <a:endParaRPr lang="en-US" dirty="0">
                <a:latin typeface="Calibri" panose="020F0502020204030204" pitchFamily="34" charset="0"/>
              </a:endParaRPr>
            </a:p>
          </p:txBody>
        </p:sp>
        <p:sp>
          <p:nvSpPr>
            <p:cNvPr id="40980" name="Text Box 14"/>
            <p:cNvSpPr txBox="1">
              <a:spLocks noChangeArrowheads="1"/>
            </p:cNvSpPr>
            <p:nvPr/>
          </p:nvSpPr>
          <p:spPr bwMode="auto">
            <a:xfrm>
              <a:off x="3041650" y="2565090"/>
              <a:ext cx="2438400" cy="837152"/>
            </a:xfrm>
            <a:prstGeom prst="rect">
              <a:avLst/>
            </a:prstGeom>
            <a:noFill/>
            <a:ln w="9525">
              <a:noFill/>
              <a:miter lim="800000"/>
              <a:headEnd/>
              <a:tailEnd/>
            </a:ln>
          </p:spPr>
          <p:txBody>
            <a:bodyPr>
              <a:spAutoFit/>
            </a:bodyPr>
            <a:lstStyle/>
            <a:p>
              <a:pPr algn="ctr">
                <a:spcBef>
                  <a:spcPct val="20000"/>
                </a:spcBef>
              </a:pPr>
              <a:r>
                <a:rPr lang="en-US" sz="2200" i="1" dirty="0">
                  <a:solidFill>
                    <a:srgbClr val="FF00FF"/>
                  </a:solidFill>
                  <a:latin typeface="Calibri" panose="020F0502020204030204" pitchFamily="34" charset="0"/>
                </a:rPr>
                <a:t>histogram of X</a:t>
              </a:r>
            </a:p>
            <a:p>
              <a:pPr algn="ctr">
                <a:spcBef>
                  <a:spcPct val="20000"/>
                </a:spcBef>
              </a:pPr>
              <a:r>
                <a:rPr lang="en-US" sz="2200" i="1" dirty="0">
                  <a:solidFill>
                    <a:srgbClr val="FF00FF"/>
                  </a:solidFill>
                  <a:latin typeface="Calibri" panose="020F0502020204030204" pitchFamily="34" charset="0"/>
                </a:rPr>
                <a:t>with N = 10</a:t>
              </a:r>
            </a:p>
          </p:txBody>
        </p:sp>
      </p:grpSp>
      <p:sp>
        <p:nvSpPr>
          <p:cNvPr id="25617" name="Line 17"/>
          <p:cNvSpPr>
            <a:spLocks noChangeShapeType="1"/>
          </p:cNvSpPr>
          <p:nvPr/>
        </p:nvSpPr>
        <p:spPr bwMode="auto">
          <a:xfrm>
            <a:off x="4609283" y="5598859"/>
            <a:ext cx="168275"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5619" name="Rectangle 19"/>
          <p:cNvSpPr>
            <a:spLocks noGrp="1" noChangeArrowheads="1"/>
          </p:cNvSpPr>
          <p:nvPr>
            <p:ph type="title"/>
          </p:nvPr>
        </p:nvSpPr>
        <p:spPr/>
        <p:txBody>
          <a:bodyPr/>
          <a:lstStyle/>
          <a:p>
            <a:pPr eaLnBrk="1" hangingPunct="1">
              <a:defRPr/>
            </a:pPr>
            <a:r>
              <a:rPr lang="en-US" dirty="0"/>
              <a:t>Creating a Sampling Distribution</a:t>
            </a:r>
          </a:p>
        </p:txBody>
      </p:sp>
      <p:sp>
        <p:nvSpPr>
          <p:cNvPr id="25620" name="Line 20"/>
          <p:cNvSpPr>
            <a:spLocks noChangeShapeType="1"/>
          </p:cNvSpPr>
          <p:nvPr/>
        </p:nvSpPr>
        <p:spPr bwMode="auto">
          <a:xfrm>
            <a:off x="1848622" y="3679343"/>
            <a:ext cx="177800" cy="0"/>
          </a:xfrm>
          <a:prstGeom prst="line">
            <a:avLst/>
          </a:prstGeom>
          <a:noFill/>
          <a:ln w="1270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7" name="Line 20"/>
          <p:cNvSpPr>
            <a:spLocks noChangeShapeType="1"/>
          </p:cNvSpPr>
          <p:nvPr/>
        </p:nvSpPr>
        <p:spPr bwMode="auto">
          <a:xfrm>
            <a:off x="5906913" y="2436495"/>
            <a:ext cx="177800" cy="0"/>
          </a:xfrm>
          <a:prstGeom prst="line">
            <a:avLst/>
          </a:prstGeom>
          <a:noFill/>
          <a:ln w="12700">
            <a:solidFill>
              <a:schemeClr val="tx1"/>
            </a:solidFill>
            <a:round/>
            <a:headEnd/>
            <a:tailEnd/>
          </a:ln>
        </p:spPr>
        <p:txBody>
          <a:bodyPr lIns="91397" tIns="45697" rIns="91397" bIns="45697"/>
          <a:lstStyle/>
          <a:p>
            <a:endParaRPr lang="en-US" dirty="0">
              <a:latin typeface="Calibri" panose="020F0502020204030204" pitchFamily="34" charset="0"/>
            </a:endParaRPr>
          </a:p>
        </p:txBody>
      </p:sp>
      <p:grpSp>
        <p:nvGrpSpPr>
          <p:cNvPr id="4" name="Group 25"/>
          <p:cNvGrpSpPr>
            <a:grpSpLocks/>
          </p:cNvGrpSpPr>
          <p:nvPr/>
        </p:nvGrpSpPr>
        <p:grpSpPr bwMode="auto">
          <a:xfrm>
            <a:off x="7191379" y="4456250"/>
            <a:ext cx="4124319" cy="459552"/>
            <a:chOff x="2297510" y="5198534"/>
            <a:chExt cx="4124052" cy="460274"/>
          </a:xfrm>
        </p:grpSpPr>
        <p:cxnSp>
          <p:nvCxnSpPr>
            <p:cNvPr id="40971" name="Straight Connector 21"/>
            <p:cNvCxnSpPr>
              <a:cxnSpLocks noChangeShapeType="1"/>
            </p:cNvCxnSpPr>
            <p:nvPr/>
          </p:nvCxnSpPr>
          <p:spPr bwMode="auto">
            <a:xfrm>
              <a:off x="2762613" y="5198534"/>
              <a:ext cx="3658949" cy="0"/>
            </a:xfrm>
            <a:prstGeom prst="line">
              <a:avLst/>
            </a:prstGeom>
            <a:noFill/>
            <a:ln w="19050" algn="ctr">
              <a:solidFill>
                <a:schemeClr val="tx1"/>
              </a:solidFill>
              <a:round/>
              <a:headEnd/>
              <a:tailEnd/>
            </a:ln>
          </p:spPr>
        </p:cxnSp>
        <p:sp>
          <p:nvSpPr>
            <p:cNvPr id="40972" name="Text Box 14"/>
            <p:cNvSpPr txBox="1">
              <a:spLocks noChangeArrowheads="1"/>
            </p:cNvSpPr>
            <p:nvPr/>
          </p:nvSpPr>
          <p:spPr bwMode="auto">
            <a:xfrm>
              <a:off x="2297510" y="5227244"/>
              <a:ext cx="2438400" cy="431564"/>
            </a:xfrm>
            <a:prstGeom prst="rect">
              <a:avLst/>
            </a:prstGeom>
            <a:noFill/>
            <a:ln w="9525">
              <a:noFill/>
              <a:miter lim="800000"/>
              <a:headEnd/>
              <a:tailEnd/>
            </a:ln>
          </p:spPr>
          <p:txBody>
            <a:bodyPr>
              <a:spAutoFit/>
            </a:bodyPr>
            <a:lstStyle/>
            <a:p>
              <a:pPr algn="ctr">
                <a:spcBef>
                  <a:spcPct val="20000"/>
                </a:spcBef>
              </a:pPr>
              <a:r>
                <a:rPr lang="en-US" sz="2200" dirty="0">
                  <a:latin typeface="Calibri" panose="020F0502020204030204" pitchFamily="34" charset="0"/>
                </a:rPr>
                <a:t>estimate of X</a:t>
              </a:r>
            </a:p>
          </p:txBody>
        </p:sp>
        <p:sp>
          <p:nvSpPr>
            <p:cNvPr id="40973" name="Line 17"/>
            <p:cNvSpPr>
              <a:spLocks noChangeShapeType="1"/>
            </p:cNvSpPr>
            <p:nvPr/>
          </p:nvSpPr>
          <p:spPr bwMode="auto">
            <a:xfrm>
              <a:off x="4105236" y="5301019"/>
              <a:ext cx="168264"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grpSp>
      <p:sp>
        <p:nvSpPr>
          <p:cNvPr id="27" name="Line 17">
            <a:extLst>
              <a:ext uri="{FF2B5EF4-FFF2-40B4-BE49-F238E27FC236}">
                <a16:creationId xmlns:a16="http://schemas.microsoft.com/office/drawing/2014/main" id="{6FE99EF2-636F-44DE-B853-A8ABC4A7C4EE}"/>
              </a:ext>
            </a:extLst>
          </p:cNvPr>
          <p:cNvSpPr>
            <a:spLocks noChangeShapeType="1"/>
          </p:cNvSpPr>
          <p:nvPr/>
        </p:nvSpPr>
        <p:spPr bwMode="auto">
          <a:xfrm>
            <a:off x="3913328" y="4638739"/>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31" name="Line 15">
            <a:extLst>
              <a:ext uri="{FF2B5EF4-FFF2-40B4-BE49-F238E27FC236}">
                <a16:creationId xmlns:a16="http://schemas.microsoft.com/office/drawing/2014/main" id="{D381A836-8D67-4021-944C-E2AF836BCB35}"/>
              </a:ext>
            </a:extLst>
          </p:cNvPr>
          <p:cNvSpPr>
            <a:spLocks noChangeShapeType="1"/>
          </p:cNvSpPr>
          <p:nvPr/>
        </p:nvSpPr>
        <p:spPr bwMode="auto">
          <a:xfrm>
            <a:off x="10166987" y="1888816"/>
            <a:ext cx="152400" cy="0"/>
          </a:xfrm>
          <a:prstGeom prst="line">
            <a:avLst/>
          </a:prstGeom>
          <a:noFill/>
          <a:ln w="19050">
            <a:solidFill>
              <a:srgbClr val="FF00FF"/>
            </a:solidFill>
            <a:round/>
            <a:headEnd/>
            <a:tailEnd/>
          </a:ln>
        </p:spPr>
        <p:txBody>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32" name="Object 4">
                <a:extLst>
                  <a:ext uri="{FF2B5EF4-FFF2-40B4-BE49-F238E27FC236}">
                    <a16:creationId xmlns:a16="http://schemas.microsoft.com/office/drawing/2014/main" id="{F635E3F1-FAF3-4144-BB87-60EC71576569}"/>
                  </a:ext>
                </a:extLst>
              </p:cNvPr>
              <p:cNvSpPr txBox="1"/>
              <p:nvPr/>
            </p:nvSpPr>
            <p:spPr bwMode="auto">
              <a:xfrm>
                <a:off x="6561457" y="1971372"/>
                <a:ext cx="2027555" cy="1077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latin typeface="Cambria Math" panose="02040503050406030204" pitchFamily="18" charset="0"/>
                            </a:rPr>
                          </m:ctrlPr>
                        </m:accPr>
                        <m:e>
                          <m:r>
                            <m:rPr>
                              <m:sty m:val="p"/>
                            </m:rPr>
                            <a:rPr lang="en-US" sz="2400" i="0">
                              <a:solidFill>
                                <a:schemeClr val="tx1"/>
                              </a:solidFill>
                              <a:latin typeface="Cambria Math" panose="02040503050406030204" pitchFamily="18" charset="0"/>
                            </a:rPr>
                            <m:t>X</m:t>
                          </m:r>
                        </m:e>
                      </m:acc>
                      <m:r>
                        <a:rPr lang="en-US" sz="2400" i="0">
                          <a:solidFill>
                            <a:schemeClr val="tx1"/>
                          </a:solidFill>
                          <a:latin typeface="Cambria Math" panose="02040503050406030204" pitchFamily="18" charset="0"/>
                        </a:rPr>
                        <m:t>=</m:t>
                      </m:r>
                      <m:f>
                        <m:fPr>
                          <m:ctrlPr>
                            <a:rPr lang="en-US" sz="2400" i="1" smtClean="0">
                              <a:solidFill>
                                <a:schemeClr val="tx1"/>
                              </a:solidFill>
                              <a:latin typeface="Cambria Math" panose="02040503050406030204" pitchFamily="18" charset="0"/>
                            </a:rPr>
                          </m:ctrlPr>
                        </m:fPr>
                        <m:num>
                          <m:r>
                            <a:rPr lang="en-US" sz="2400" b="0" i="0" smtClean="0">
                              <a:solidFill>
                                <a:schemeClr val="tx1"/>
                              </a:solidFill>
                              <a:latin typeface="Cambria Math" panose="02040503050406030204" pitchFamily="18" charset="0"/>
                            </a:rPr>
                            <m:t>1</m:t>
                          </m:r>
                        </m:num>
                        <m:den>
                          <m:r>
                            <m:rPr>
                              <m:sty m:val="p"/>
                            </m:rPr>
                            <a:rPr lang="en-US" sz="2400" b="0" i="0" smtClean="0">
                              <a:solidFill>
                                <a:schemeClr val="tx1"/>
                              </a:solidFill>
                              <a:latin typeface="Cambria Math" panose="02040503050406030204" pitchFamily="18" charset="0"/>
                            </a:rPr>
                            <m:t>N</m:t>
                          </m:r>
                        </m:den>
                      </m:f>
                      <m:nary>
                        <m:naryPr>
                          <m:chr m:val="∑"/>
                          <m:ctrlPr>
                            <a:rPr lang="en-US" sz="2400" i="1">
                              <a:solidFill>
                                <a:schemeClr val="tx1"/>
                              </a:solidFill>
                              <a:latin typeface="Cambria Math" panose="02040503050406030204" pitchFamily="18" charset="0"/>
                            </a:rPr>
                          </m:ctrlPr>
                        </m:naryPr>
                        <m:sub>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=1</m:t>
                          </m:r>
                        </m:sub>
                        <m:sup>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m:t>
                          </m:r>
                          <m:r>
                            <m:rPr>
                              <m:sty m:val="p"/>
                            </m:rPr>
                            <a:rPr lang="en-US" sz="2400" i="0">
                              <a:solidFill>
                                <a:schemeClr val="tx1"/>
                              </a:solidFill>
                              <a:latin typeface="Cambria Math" panose="02040503050406030204" pitchFamily="18" charset="0"/>
                            </a:rPr>
                            <m:t>N</m:t>
                          </m:r>
                        </m:sup>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X</m:t>
                              </m:r>
                            </m:e>
                            <m:sub>
                              <m:r>
                                <m:rPr>
                                  <m:sty m:val="p"/>
                                </m:rPr>
                                <a:rPr lang="en-US" sz="2400">
                                  <a:latin typeface="Cambria Math" panose="02040503050406030204" pitchFamily="18" charset="0"/>
                                </a:rPr>
                                <m:t>i</m:t>
                              </m:r>
                            </m:sub>
                          </m:sSub>
                        </m:e>
                      </m:nary>
                    </m:oMath>
                  </m:oMathPara>
                </a14:m>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2" name="Object 4">
                <a:extLst>
                  <a:ext uri="{FF2B5EF4-FFF2-40B4-BE49-F238E27FC236}">
                    <a16:creationId xmlns:a16="http://schemas.microsoft.com/office/drawing/2014/main" id="{F635E3F1-FAF3-4144-BB87-60EC71576569}"/>
                  </a:ext>
                </a:extLst>
              </p:cNvPr>
              <p:cNvSpPr txBox="1">
                <a:spLocks noRot="1" noChangeAspect="1" noMove="1" noResize="1" noEditPoints="1" noAdjustHandles="1" noChangeArrowheads="1" noChangeShapeType="1" noTextEdit="1"/>
              </p:cNvSpPr>
              <p:nvPr/>
            </p:nvSpPr>
            <p:spPr bwMode="auto">
              <a:xfrm>
                <a:off x="6561457" y="1971372"/>
                <a:ext cx="2027555" cy="1077912"/>
              </a:xfrm>
              <a:prstGeom prst="rect">
                <a:avLst/>
              </a:prstGeom>
              <a:blipFill>
                <a:blip r:embed="rId3"/>
                <a:stretch>
                  <a:fillRect b="-565"/>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11E811BA-437C-4D42-BCA1-F97C083CF5AC}"/>
              </a:ext>
            </a:extLst>
          </p:cNvPr>
          <p:cNvCxnSpPr/>
          <p:nvPr/>
        </p:nvCxnSpPr>
        <p:spPr>
          <a:xfrm flipV="1">
            <a:off x="5336628" y="3999662"/>
            <a:ext cx="2319884" cy="211137"/>
          </a:xfrm>
          <a:prstGeom prst="straightConnector1">
            <a:avLst/>
          </a:prstGeom>
          <a:ln w="19050">
            <a:solidFill>
              <a:srgbClr val="FF00FF"/>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550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603">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603">
                                            <p:txEl>
                                              <p:pRg st="4" end="4"/>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6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P spid="25617" grpId="0" uiExpand="1" animBg="1"/>
      <p:bldP spid="25620" grpId="0" uiExpand="1" animBg="1"/>
      <p:bldP spid="17" grpId="0" uiExpand="1" animBg="1"/>
      <p:bldP spid="27"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Central Limit Theorem</a:t>
            </a:r>
          </a:p>
        </p:txBody>
      </p:sp>
      <p:sp>
        <p:nvSpPr>
          <p:cNvPr id="3" name="Content Placeholder 2"/>
          <p:cNvSpPr>
            <a:spLocks noGrp="1"/>
          </p:cNvSpPr>
          <p:nvPr>
            <p:ph idx="1"/>
          </p:nvPr>
        </p:nvSpPr>
        <p:spPr>
          <a:xfrm>
            <a:off x="609600" y="1600205"/>
            <a:ext cx="10104120" cy="4525963"/>
          </a:xfrm>
        </p:spPr>
        <p:txBody>
          <a:bodyPr/>
          <a:lstStyle/>
          <a:p>
            <a:r>
              <a:rPr lang="en-US" sz="2800" dirty="0"/>
              <a:t>The central limit theorem states that </a:t>
            </a:r>
          </a:p>
          <a:p>
            <a:pPr marL="403225" lvl="1" indent="0">
              <a:buNone/>
            </a:pPr>
            <a:r>
              <a:rPr lang="en-US" dirty="0"/>
              <a:t>	if we have a large number of </a:t>
            </a:r>
          </a:p>
          <a:p>
            <a:pPr marL="403225" lvl="1" indent="0">
              <a:buNone/>
            </a:pPr>
            <a:r>
              <a:rPr lang="en-US" dirty="0"/>
              <a:t>	independent, identically distributed (IID) random variables, </a:t>
            </a:r>
          </a:p>
          <a:p>
            <a:pPr marL="403225" lvl="1" indent="0">
              <a:buNone/>
            </a:pPr>
            <a:r>
              <a:rPr lang="en-US" dirty="0"/>
              <a:t>	the distribution of the </a:t>
            </a:r>
            <a:r>
              <a:rPr lang="en-US" u="sng" dirty="0"/>
              <a:t>sum</a:t>
            </a:r>
            <a:r>
              <a:rPr lang="en-US" dirty="0"/>
              <a:t> is </a:t>
            </a:r>
            <a:r>
              <a:rPr lang="en-US" i="1" dirty="0">
                <a:solidFill>
                  <a:srgbClr val="0033CC"/>
                </a:solidFill>
              </a:rPr>
              <a:t>approximately</a:t>
            </a:r>
            <a:r>
              <a:rPr lang="en-US" dirty="0">
                <a:solidFill>
                  <a:srgbClr val="0033CC"/>
                </a:solidFill>
              </a:rPr>
              <a:t> Normal</a:t>
            </a:r>
            <a:r>
              <a:rPr lang="en-US" dirty="0"/>
              <a:t>, </a:t>
            </a:r>
          </a:p>
          <a:p>
            <a:pPr marL="403225" lvl="1" indent="0">
              <a:buNone/>
            </a:pPr>
            <a:r>
              <a:rPr lang="en-US" dirty="0"/>
              <a:t>	regardless of the underlying distribution. </a:t>
            </a:r>
          </a:p>
          <a:p>
            <a:pPr>
              <a:spcBef>
                <a:spcPts val="1800"/>
              </a:spcBef>
            </a:pPr>
            <a:r>
              <a:rPr lang="en-US" sz="2800" dirty="0"/>
              <a:t>The larger the sample size, N, the closer to Normal </a:t>
            </a:r>
          </a:p>
          <a:p>
            <a:pPr marL="342900" indent="0">
              <a:spcBef>
                <a:spcPts val="600"/>
              </a:spcBef>
              <a:buNone/>
            </a:pPr>
            <a:r>
              <a:rPr lang="en-US" sz="2800" dirty="0"/>
              <a:t>(i.e., the better the approximation)</a:t>
            </a:r>
          </a:p>
        </p:txBody>
      </p:sp>
      <p:sp>
        <p:nvSpPr>
          <p:cNvPr id="4" name="Slide Number Placeholder 3"/>
          <p:cNvSpPr>
            <a:spLocks noGrp="1"/>
          </p:cNvSpPr>
          <p:nvPr>
            <p:ph type="sldNum" sz="quarter" idx="12"/>
          </p:nvPr>
        </p:nvSpPr>
        <p:spPr/>
        <p:txBody>
          <a:bodyPr/>
          <a:lstStyle/>
          <a:p>
            <a:pPr>
              <a:defRPr/>
            </a:pPr>
            <a:fld id="{1AFDDFF2-9526-4E68-91E6-018BDA1C357A}" type="slidenum">
              <a:rPr lang="en-US" smtClean="0"/>
              <a:pPr>
                <a:defRPr/>
              </a:pPr>
              <a:t>27</a:t>
            </a:fld>
            <a:endParaRPr lang="en-US"/>
          </a:p>
        </p:txBody>
      </p:sp>
    </p:spTree>
    <p:extLst>
      <p:ext uri="{BB962C8B-B14F-4D97-AF65-F5344CB8AC3E}">
        <p14:creationId xmlns:p14="http://schemas.microsoft.com/office/powerpoint/2010/main" val="2652982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7"/>
          <p:cNvSpPr>
            <a:spLocks noGrp="1"/>
          </p:cNvSpPr>
          <p:nvPr>
            <p:ph type="sldNum" sz="quarter" idx="12"/>
          </p:nvPr>
        </p:nvSpPr>
        <p:spPr>
          <a:noFill/>
        </p:spPr>
        <p:txBody>
          <a:bodyPr/>
          <a:lstStyle/>
          <a:p>
            <a:fld id="{0F7C922A-4A8F-477D-AFB7-17535C93D1EC}" type="slidenum">
              <a:rPr lang="en-US" smtClean="0"/>
              <a:pPr/>
              <a:t>28</a:t>
            </a:fld>
            <a:endParaRPr lang="en-US"/>
          </a:p>
        </p:txBody>
      </p:sp>
      <p:sp>
        <p:nvSpPr>
          <p:cNvPr id="26626" name="Rectangle 2"/>
          <p:cNvSpPr>
            <a:spLocks noGrp="1" noChangeArrowheads="1"/>
          </p:cNvSpPr>
          <p:nvPr>
            <p:ph type="title"/>
          </p:nvPr>
        </p:nvSpPr>
        <p:spPr/>
        <p:txBody>
          <a:bodyPr/>
          <a:lstStyle/>
          <a:p>
            <a:pPr eaLnBrk="1" hangingPunct="1">
              <a:defRPr/>
            </a:pPr>
            <a:r>
              <a:rPr lang="en-US" dirty="0"/>
              <a:t>Sampling Distribution for the Mean</a:t>
            </a:r>
          </a:p>
        </p:txBody>
      </p:sp>
      <p:sp>
        <p:nvSpPr>
          <p:cNvPr id="26627" name="Rectangle 3"/>
          <p:cNvSpPr>
            <a:spLocks noGrp="1" noChangeArrowheads="1"/>
          </p:cNvSpPr>
          <p:nvPr>
            <p:ph type="body" sz="half" idx="1"/>
          </p:nvPr>
        </p:nvSpPr>
        <p:spPr>
          <a:xfrm>
            <a:off x="761638" y="1470029"/>
            <a:ext cx="5638322" cy="4656139"/>
          </a:xfrm>
        </p:spPr>
        <p:txBody>
          <a:bodyPr/>
          <a:lstStyle/>
          <a:p>
            <a:pPr marL="685800" lvl="1" indent="-227013" eaLnBrk="1" hangingPunct="1">
              <a:defRPr/>
            </a:pPr>
            <a:r>
              <a:rPr lang="en-US" sz="2400" dirty="0">
                <a:solidFill>
                  <a:srgbClr val="C00000"/>
                </a:solidFill>
              </a:rPr>
              <a:t>CENTRAL LIMIT THEOREM</a:t>
            </a:r>
            <a:r>
              <a:rPr lang="en-US" sz="2400" dirty="0"/>
              <a:t>:  Since the estimator adds identical RVs, as N becomes very large, the distribution of X is Normal, with mean equal to the population value.</a:t>
            </a:r>
          </a:p>
          <a:p>
            <a:pPr marL="685800" lvl="1" indent="-227013" eaLnBrk="1" hangingPunct="1">
              <a:spcBef>
                <a:spcPts val="1200"/>
              </a:spcBef>
              <a:defRPr/>
            </a:pPr>
            <a:r>
              <a:rPr lang="en-US" sz="2400" dirty="0"/>
              <a:t>The </a:t>
            </a:r>
            <a:r>
              <a:rPr lang="en-US" sz="2400" dirty="0">
                <a:solidFill>
                  <a:srgbClr val="FF00FF"/>
                </a:solidFill>
              </a:rPr>
              <a:t>pink</a:t>
            </a:r>
            <a:r>
              <a:rPr lang="en-US" sz="2400" dirty="0"/>
              <a:t> distribution to the right is the </a:t>
            </a:r>
            <a:r>
              <a:rPr lang="en-US" sz="2400" u="sng" dirty="0"/>
              <a:t>sampling distribution</a:t>
            </a:r>
            <a:r>
              <a:rPr lang="en-US" sz="2400" dirty="0"/>
              <a:t> for the sample mean, X</a:t>
            </a:r>
          </a:p>
          <a:p>
            <a:pPr eaLnBrk="1" hangingPunct="1">
              <a:buFontTx/>
              <a:buNone/>
              <a:defRPr/>
            </a:pPr>
            <a:r>
              <a:rPr lang="en-US" sz="2400" dirty="0"/>
              <a:t>	</a:t>
            </a:r>
          </a:p>
          <a:p>
            <a:pPr eaLnBrk="1" hangingPunct="1">
              <a:spcBef>
                <a:spcPts val="0"/>
              </a:spcBef>
              <a:buNone/>
              <a:defRPr/>
            </a:pPr>
            <a:r>
              <a:rPr lang="en-US" sz="2400" dirty="0"/>
              <a:t>	The standard deviation of the distribution-of-sample-means is equal to</a:t>
            </a:r>
          </a:p>
        </p:txBody>
      </p:sp>
      <p:sp>
        <p:nvSpPr>
          <p:cNvPr id="1045" name="Rectangle 20"/>
          <p:cNvSpPr>
            <a:spLocks noChangeArrowheads="1"/>
          </p:cNvSpPr>
          <p:nvPr/>
        </p:nvSpPr>
        <p:spPr bwMode="auto">
          <a:xfrm>
            <a:off x="6759582" y="6022979"/>
            <a:ext cx="445956" cy="369332"/>
          </a:xfrm>
          <a:prstGeom prst="rect">
            <a:avLst/>
          </a:prstGeom>
          <a:noFill/>
          <a:ln w="9525">
            <a:noFill/>
            <a:miter lim="800000"/>
            <a:headEnd/>
            <a:tailEnd/>
          </a:ln>
        </p:spPr>
        <p:txBody>
          <a:bodyPr wrap="none">
            <a:spAutoFit/>
          </a:bodyPr>
          <a:lstStyle/>
          <a:p>
            <a:r>
              <a:rPr lang="en-US" b="1" dirty="0">
                <a:solidFill>
                  <a:srgbClr val="FFFFFF"/>
                </a:solidFill>
                <a:latin typeface="Calibri" panose="020F0502020204030204" pitchFamily="34" charset="0"/>
              </a:rPr>
              <a:t>(3)</a:t>
            </a:r>
          </a:p>
        </p:txBody>
      </p:sp>
      <p:sp>
        <p:nvSpPr>
          <p:cNvPr id="19" name="Line 26"/>
          <p:cNvSpPr>
            <a:spLocks noChangeShapeType="1"/>
          </p:cNvSpPr>
          <p:nvPr/>
        </p:nvSpPr>
        <p:spPr bwMode="auto">
          <a:xfrm>
            <a:off x="1856349" y="2664663"/>
            <a:ext cx="161925"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graphicFrame>
        <p:nvGraphicFramePr>
          <p:cNvPr id="22" name="Object 21"/>
          <p:cNvGraphicFramePr>
            <a:graphicFrameLocks noChangeAspect="1"/>
          </p:cNvGraphicFramePr>
          <p:nvPr>
            <p:extLst>
              <p:ext uri="{D42A27DB-BD31-4B8C-83A1-F6EECF244321}">
                <p14:modId xmlns:p14="http://schemas.microsoft.com/office/powerpoint/2010/main" val="4294766949"/>
              </p:ext>
            </p:extLst>
          </p:nvPr>
        </p:nvGraphicFramePr>
        <p:xfrm>
          <a:off x="6316896" y="5064551"/>
          <a:ext cx="1559983" cy="1009401"/>
        </p:xfrm>
        <a:graphic>
          <a:graphicData uri="http://schemas.openxmlformats.org/presentationml/2006/ole">
            <mc:AlternateContent xmlns:mc="http://schemas.openxmlformats.org/markup-compatibility/2006">
              <mc:Choice xmlns:v="urn:schemas-microsoft-com:vml" Requires="v">
                <p:oleObj name="Equation" r:id="rId3" imgW="647640" imgH="419040" progId="Equation.3">
                  <p:embed/>
                </p:oleObj>
              </mc:Choice>
              <mc:Fallback>
                <p:oleObj name="Equation" r:id="rId3" imgW="647640" imgH="419040" progId="Equation.3">
                  <p:embed/>
                  <p:pic>
                    <p:nvPicPr>
                      <p:cNvPr id="22"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6896" y="5064551"/>
                        <a:ext cx="1559983" cy="10094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
          <p:cNvGrpSpPr/>
          <p:nvPr/>
        </p:nvGrpSpPr>
        <p:grpSpPr>
          <a:xfrm>
            <a:off x="7266247" y="1982031"/>
            <a:ext cx="4350731" cy="2514722"/>
            <a:chOff x="3275328" y="2582741"/>
            <a:chExt cx="4350731" cy="2514722"/>
          </a:xfrm>
        </p:grpSpPr>
        <p:grpSp>
          <p:nvGrpSpPr>
            <p:cNvPr id="3" name="Group 20"/>
            <p:cNvGrpSpPr>
              <a:grpSpLocks/>
            </p:cNvGrpSpPr>
            <p:nvPr/>
          </p:nvGrpSpPr>
          <p:grpSpPr bwMode="auto">
            <a:xfrm>
              <a:off x="3275328" y="3316046"/>
              <a:ext cx="3870011" cy="1781417"/>
              <a:chOff x="3275326" y="3316046"/>
              <a:chExt cx="3870011" cy="1781417"/>
            </a:xfrm>
          </p:grpSpPr>
          <p:sp>
            <p:nvSpPr>
              <p:cNvPr id="1036" name="Line 4"/>
              <p:cNvSpPr>
                <a:spLocks noChangeShapeType="1"/>
              </p:cNvSpPr>
              <p:nvPr/>
            </p:nvSpPr>
            <p:spPr bwMode="auto">
              <a:xfrm>
                <a:off x="3275326" y="5097463"/>
                <a:ext cx="3870011"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037" name="Line 5"/>
              <p:cNvSpPr>
                <a:spLocks noChangeShapeType="1"/>
              </p:cNvSpPr>
              <p:nvPr/>
            </p:nvSpPr>
            <p:spPr bwMode="auto">
              <a:xfrm flipV="1">
                <a:off x="5172393" y="3937000"/>
                <a:ext cx="0" cy="1160463"/>
              </a:xfrm>
              <a:prstGeom prst="line">
                <a:avLst/>
              </a:prstGeom>
              <a:noFill/>
              <a:ln w="19050">
                <a:solidFill>
                  <a:schemeClr val="tx1"/>
                </a:solidFill>
                <a:round/>
                <a:headEnd type="arrow" w="med" len="med"/>
                <a:tailEnd/>
              </a:ln>
            </p:spPr>
            <p:txBody>
              <a:bodyPr/>
              <a:lstStyle/>
              <a:p>
                <a:endParaRPr lang="en-US" dirty="0">
                  <a:latin typeface="Calibri" panose="020F0502020204030204" pitchFamily="34" charset="0"/>
                </a:endParaRPr>
              </a:p>
            </p:txBody>
          </p:sp>
          <p:sp>
            <p:nvSpPr>
              <p:cNvPr id="1038" name="Line 7"/>
              <p:cNvSpPr>
                <a:spLocks noChangeShapeType="1"/>
              </p:cNvSpPr>
              <p:nvPr/>
            </p:nvSpPr>
            <p:spPr bwMode="auto">
              <a:xfrm>
                <a:off x="5172393" y="4841875"/>
                <a:ext cx="449262" cy="0"/>
              </a:xfrm>
              <a:prstGeom prst="line">
                <a:avLst/>
              </a:prstGeom>
              <a:noFill/>
              <a:ln w="19050">
                <a:solidFill>
                  <a:schemeClr val="tx1"/>
                </a:solidFill>
                <a:round/>
                <a:headEnd type="arrow" w="med" len="med"/>
                <a:tailEnd type="arrow" w="med" len="med"/>
              </a:ln>
            </p:spPr>
            <p:txBody>
              <a:bodyPr/>
              <a:lstStyle/>
              <a:p>
                <a:endParaRPr lang="en-US" dirty="0">
                  <a:latin typeface="Calibri" panose="020F0502020204030204" pitchFamily="34" charset="0"/>
                </a:endParaRPr>
              </a:p>
            </p:txBody>
          </p:sp>
          <p:sp>
            <p:nvSpPr>
              <p:cNvPr id="1039" name="Freeform 11"/>
              <p:cNvSpPr>
                <a:spLocks/>
              </p:cNvSpPr>
              <p:nvPr/>
            </p:nvSpPr>
            <p:spPr bwMode="auto">
              <a:xfrm>
                <a:off x="3674530" y="3316046"/>
                <a:ext cx="2978516" cy="1773238"/>
              </a:xfrm>
              <a:custGeom>
                <a:avLst/>
                <a:gdLst>
                  <a:gd name="T0" fmla="*/ 0 w 10000"/>
                  <a:gd name="T1" fmla="*/ 2147483647 h 10026"/>
                  <a:gd name="T2" fmla="*/ 2147483647 w 10000"/>
                  <a:gd name="T3" fmla="*/ 2147483647 h 10026"/>
                  <a:gd name="T4" fmla="*/ 2147483647 w 10000"/>
                  <a:gd name="T5" fmla="*/ 2147483647 h 10026"/>
                  <a:gd name="T6" fmla="*/ 2147483647 w 10000"/>
                  <a:gd name="T7" fmla="*/ 2147483647 h 10026"/>
                  <a:gd name="T8" fmla="*/ 2147483647 w 10000"/>
                  <a:gd name="T9" fmla="*/ 2147483647 h 10026"/>
                  <a:gd name="T10" fmla="*/ 2147483647 w 10000"/>
                  <a:gd name="T11" fmla="*/ 2147483647 h 10026"/>
                  <a:gd name="T12" fmla="*/ 2147483647 w 10000"/>
                  <a:gd name="T13" fmla="*/ 2147483647 h 10026"/>
                  <a:gd name="T14" fmla="*/ 0 60000 65536"/>
                  <a:gd name="T15" fmla="*/ 0 60000 65536"/>
                  <a:gd name="T16" fmla="*/ 0 60000 65536"/>
                  <a:gd name="T17" fmla="*/ 0 60000 65536"/>
                  <a:gd name="T18" fmla="*/ 0 60000 65536"/>
                  <a:gd name="T19" fmla="*/ 0 60000 65536"/>
                  <a:gd name="T20" fmla="*/ 0 60000 65536"/>
                  <a:gd name="T21" fmla="*/ 0 w 10000"/>
                  <a:gd name="T22" fmla="*/ 0 h 10026"/>
                  <a:gd name="T23" fmla="*/ 10000 w 10000"/>
                  <a:gd name="T24" fmla="*/ 10026 h 100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26">
                    <a:moveTo>
                      <a:pt x="0" y="10026"/>
                    </a:moveTo>
                    <a:cubicBezTo>
                      <a:pt x="877" y="9719"/>
                      <a:pt x="1747" y="9603"/>
                      <a:pt x="2456" y="8182"/>
                    </a:cubicBezTo>
                    <a:cubicBezTo>
                      <a:pt x="3165" y="6761"/>
                      <a:pt x="3816" y="2856"/>
                      <a:pt x="4254" y="1498"/>
                    </a:cubicBezTo>
                    <a:cubicBezTo>
                      <a:pt x="4693" y="141"/>
                      <a:pt x="4806" y="52"/>
                      <a:pt x="5088" y="39"/>
                    </a:cubicBezTo>
                    <a:cubicBezTo>
                      <a:pt x="5369" y="26"/>
                      <a:pt x="5495" y="0"/>
                      <a:pt x="5954" y="1383"/>
                    </a:cubicBezTo>
                    <a:cubicBezTo>
                      <a:pt x="6413" y="2766"/>
                      <a:pt x="7171" y="6906"/>
                      <a:pt x="7844" y="8340"/>
                    </a:cubicBezTo>
                    <a:cubicBezTo>
                      <a:pt x="8516" y="9774"/>
                      <a:pt x="9550" y="9616"/>
                      <a:pt x="10000" y="10026"/>
                    </a:cubicBezTo>
                  </a:path>
                </a:pathLst>
              </a:custGeom>
              <a:noFill/>
              <a:ln w="28575" cmpd="sng">
                <a:solidFill>
                  <a:srgbClr val="FF00FF"/>
                </a:solidFill>
                <a:round/>
                <a:headEnd/>
                <a:tailEnd/>
              </a:ln>
            </p:spPr>
            <p:txBody>
              <a:bodyPr/>
              <a:lstStyle/>
              <a:p>
                <a:endParaRPr lang="en-US" dirty="0">
                  <a:latin typeface="Calibri" panose="020F0502020204030204" pitchFamily="34" charset="0"/>
                </a:endParaRPr>
              </a:p>
            </p:txBody>
          </p:sp>
          <p:sp>
            <p:nvSpPr>
              <p:cNvPr id="1040" name="Freeform 12"/>
              <p:cNvSpPr>
                <a:spLocks/>
              </p:cNvSpPr>
              <p:nvPr/>
            </p:nvSpPr>
            <p:spPr bwMode="auto">
              <a:xfrm>
                <a:off x="5593080" y="3965575"/>
                <a:ext cx="906463" cy="758825"/>
              </a:xfrm>
              <a:custGeom>
                <a:avLst/>
                <a:gdLst>
                  <a:gd name="T0" fmla="*/ 0 w 571"/>
                  <a:gd name="T1" fmla="*/ 2147483647 h 478"/>
                  <a:gd name="T2" fmla="*/ 2147483647 w 571"/>
                  <a:gd name="T3" fmla="*/ 2147483647 h 478"/>
                  <a:gd name="T4" fmla="*/ 2147483647 w 571"/>
                  <a:gd name="T5" fmla="*/ 0 h 478"/>
                  <a:gd name="T6" fmla="*/ 0 60000 65536"/>
                  <a:gd name="T7" fmla="*/ 0 60000 65536"/>
                  <a:gd name="T8" fmla="*/ 0 60000 65536"/>
                  <a:gd name="T9" fmla="*/ 0 w 571"/>
                  <a:gd name="T10" fmla="*/ 0 h 478"/>
                  <a:gd name="T11" fmla="*/ 571 w 571"/>
                  <a:gd name="T12" fmla="*/ 478 h 478"/>
                </a:gdLst>
                <a:ahLst/>
                <a:cxnLst>
                  <a:cxn ang="T6">
                    <a:pos x="T0" y="T1"/>
                  </a:cxn>
                  <a:cxn ang="T7">
                    <a:pos x="T2" y="T3"/>
                  </a:cxn>
                  <a:cxn ang="T8">
                    <a:pos x="T4" y="T5"/>
                  </a:cxn>
                </a:cxnLst>
                <a:rect l="T9" t="T10" r="T11" b="T12"/>
                <a:pathLst>
                  <a:path w="571" h="478">
                    <a:moveTo>
                      <a:pt x="0" y="478"/>
                    </a:moveTo>
                    <a:cubicBezTo>
                      <a:pt x="49" y="413"/>
                      <a:pt x="200" y="170"/>
                      <a:pt x="295" y="90"/>
                    </a:cubicBezTo>
                    <a:cubicBezTo>
                      <a:pt x="390" y="10"/>
                      <a:pt x="514" y="19"/>
                      <a:pt x="571" y="0"/>
                    </a:cubicBezTo>
                  </a:path>
                </a:pathLst>
              </a:custGeom>
              <a:noFill/>
              <a:ln w="19050" cmpd="sng">
                <a:solidFill>
                  <a:schemeClr val="tx1"/>
                </a:solidFill>
                <a:prstDash val="sysDot"/>
                <a:round/>
                <a:headEnd type="triangle" w="med" len="med"/>
                <a:tailEnd type="none" w="med" len="med"/>
              </a:ln>
            </p:spPr>
            <p:txBody>
              <a:bodyPr/>
              <a:lstStyle/>
              <a:p>
                <a:endParaRPr lang="en-US" dirty="0">
                  <a:latin typeface="Calibri" panose="020F0502020204030204" pitchFamily="34" charset="0"/>
                </a:endParaRPr>
              </a:p>
            </p:txBody>
          </p:sp>
        </p:grpSp>
        <p:graphicFrame>
          <p:nvGraphicFramePr>
            <p:cNvPr id="1030" name="Object 6"/>
            <p:cNvGraphicFramePr>
              <a:graphicFrameLocks noChangeAspect="1"/>
            </p:cNvGraphicFramePr>
            <p:nvPr>
              <p:extLst>
                <p:ext uri="{D42A27DB-BD31-4B8C-83A1-F6EECF244321}">
                  <p14:modId xmlns:p14="http://schemas.microsoft.com/office/powerpoint/2010/main" val="1431193140"/>
                </p:ext>
              </p:extLst>
            </p:nvPr>
          </p:nvGraphicFramePr>
          <p:xfrm>
            <a:off x="6508537" y="3671282"/>
            <a:ext cx="1057275" cy="501195"/>
          </p:xfrm>
          <a:graphic>
            <a:graphicData uri="http://schemas.openxmlformats.org/presentationml/2006/ole">
              <mc:AlternateContent xmlns:mc="http://schemas.openxmlformats.org/markup-compatibility/2006">
                <mc:Choice xmlns:v="urn:schemas-microsoft-com:vml" Requires="v">
                  <p:oleObj name="Equation" r:id="rId5" imgW="482400" imgH="228600" progId="Equation.3">
                    <p:embed/>
                  </p:oleObj>
                </mc:Choice>
                <mc:Fallback>
                  <p:oleObj name="Equation" r:id="rId5" imgW="482400" imgH="228600" progId="Equation.3">
                    <p:embed/>
                    <p:pic>
                      <p:nvPicPr>
                        <p:cNvPr id="103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08537" y="3671282"/>
                          <a:ext cx="1057275" cy="5011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2" name="Object 8"/>
            <p:cNvGraphicFramePr>
              <a:graphicFrameLocks noChangeAspect="1"/>
            </p:cNvGraphicFramePr>
            <p:nvPr>
              <p:extLst>
                <p:ext uri="{D42A27DB-BD31-4B8C-83A1-F6EECF244321}">
                  <p14:modId xmlns:p14="http://schemas.microsoft.com/office/powerpoint/2010/main" val="2378536931"/>
                </p:ext>
              </p:extLst>
            </p:nvPr>
          </p:nvGraphicFramePr>
          <p:xfrm>
            <a:off x="5023168" y="3424238"/>
            <a:ext cx="1004887" cy="503237"/>
          </p:xfrm>
          <a:graphic>
            <a:graphicData uri="http://schemas.openxmlformats.org/presentationml/2006/ole">
              <mc:AlternateContent xmlns:mc="http://schemas.openxmlformats.org/markup-compatibility/2006">
                <mc:Choice xmlns:v="urn:schemas-microsoft-com:vml" Requires="v">
                  <p:oleObj name="Equation" r:id="rId7" imgW="457200" imgH="228600" progId="Equation.3">
                    <p:embed/>
                  </p:oleObj>
                </mc:Choice>
                <mc:Fallback>
                  <p:oleObj name="Equation" r:id="rId7" imgW="457200" imgH="228600" progId="Equation.3">
                    <p:embed/>
                    <p:pic>
                      <p:nvPicPr>
                        <p:cNvPr id="1032"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3168" y="3424238"/>
                          <a:ext cx="1004887"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 Box 25"/>
            <p:cNvSpPr txBox="1">
              <a:spLocks noChangeArrowheads="1"/>
            </p:cNvSpPr>
            <p:nvPr/>
          </p:nvSpPr>
          <p:spPr bwMode="auto">
            <a:xfrm>
              <a:off x="5525611" y="2582741"/>
              <a:ext cx="2100448" cy="769441"/>
            </a:xfrm>
            <a:prstGeom prst="rect">
              <a:avLst/>
            </a:prstGeom>
            <a:noFill/>
            <a:ln w="9525">
              <a:noFill/>
              <a:miter lim="800000"/>
              <a:headEnd/>
              <a:tailEnd/>
            </a:ln>
          </p:spPr>
          <p:txBody>
            <a:bodyPr wrap="square">
              <a:spAutoFit/>
            </a:bodyPr>
            <a:lstStyle/>
            <a:p>
              <a:pPr algn="ctr">
                <a:spcBef>
                  <a:spcPct val="20000"/>
                </a:spcBef>
              </a:pPr>
              <a:r>
                <a:rPr lang="en-US" sz="2200" dirty="0">
                  <a:solidFill>
                    <a:srgbClr val="FF00FF"/>
                  </a:solidFill>
                  <a:latin typeface="Calibri" panose="020F0502020204030204" pitchFamily="34" charset="0"/>
                </a:rPr>
                <a:t>distribution of sample means, X</a:t>
              </a:r>
            </a:p>
          </p:txBody>
        </p:sp>
        <p:sp>
          <p:nvSpPr>
            <p:cNvPr id="24" name="Line 26"/>
            <p:cNvSpPr>
              <a:spLocks noChangeShapeType="1"/>
            </p:cNvSpPr>
            <p:nvPr/>
          </p:nvSpPr>
          <p:spPr bwMode="auto">
            <a:xfrm>
              <a:off x="7365787" y="2989976"/>
              <a:ext cx="161925" cy="0"/>
            </a:xfrm>
            <a:prstGeom prst="line">
              <a:avLst/>
            </a:prstGeom>
            <a:noFill/>
            <a:ln w="19050">
              <a:solidFill>
                <a:srgbClr val="FF00FF"/>
              </a:solidFill>
              <a:round/>
              <a:headEnd/>
              <a:tailEnd/>
            </a:ln>
            <a:effectLst/>
          </p:spPr>
          <p:txBody>
            <a:bodyPr/>
            <a:lstStyle/>
            <a:p>
              <a:pPr>
                <a:defRPr/>
              </a:pPr>
              <a:endParaRPr lang="en-US" dirty="0">
                <a:latin typeface="Calibri" panose="020F0502020204030204" pitchFamily="34" charset="0"/>
              </a:endParaRPr>
            </a:p>
          </p:txBody>
        </p:sp>
      </p:grpSp>
      <p:sp>
        <p:nvSpPr>
          <p:cNvPr id="25" name="Line 26"/>
          <p:cNvSpPr>
            <a:spLocks noChangeShapeType="1"/>
          </p:cNvSpPr>
          <p:nvPr/>
        </p:nvSpPr>
        <p:spPr bwMode="auto">
          <a:xfrm>
            <a:off x="2384168" y="4279265"/>
            <a:ext cx="161925" cy="0"/>
          </a:xfrm>
          <a:prstGeom prst="line">
            <a:avLst/>
          </a:prstGeom>
          <a:noFill/>
          <a:ln w="19050">
            <a:solidFill>
              <a:schemeClr val="tx1"/>
            </a:solidFill>
            <a:round/>
            <a:headEnd/>
            <a:tailEnd/>
          </a:ln>
          <a:effectLst/>
        </p:spPr>
        <p:txBody>
          <a:bodyPr/>
          <a:lstStyle/>
          <a:p>
            <a:pPr>
              <a:defRPr/>
            </a:pPr>
            <a:endParaRPr lang="en-US" dirty="0">
              <a:latin typeface="Calibri" panose="020F0502020204030204" pitchFamily="34" charset="0"/>
            </a:endParaRPr>
          </a:p>
        </p:txBody>
      </p:sp>
      <p:sp>
        <p:nvSpPr>
          <p:cNvPr id="26" name="Text Box 14">
            <a:extLst>
              <a:ext uri="{FF2B5EF4-FFF2-40B4-BE49-F238E27FC236}">
                <a16:creationId xmlns:a16="http://schemas.microsoft.com/office/drawing/2014/main" id="{2E229CD7-2075-413E-91D2-C868D6FAD070}"/>
              </a:ext>
            </a:extLst>
          </p:cNvPr>
          <p:cNvSpPr txBox="1">
            <a:spLocks noChangeArrowheads="1"/>
          </p:cNvSpPr>
          <p:nvPr/>
        </p:nvSpPr>
        <p:spPr bwMode="auto">
          <a:xfrm>
            <a:off x="7191379" y="4484915"/>
            <a:ext cx="2438558" cy="430887"/>
          </a:xfrm>
          <a:prstGeom prst="rect">
            <a:avLst/>
          </a:prstGeom>
          <a:noFill/>
          <a:ln w="9525">
            <a:noFill/>
            <a:miter lim="800000"/>
            <a:headEnd/>
            <a:tailEnd/>
          </a:ln>
        </p:spPr>
        <p:txBody>
          <a:bodyPr>
            <a:spAutoFit/>
          </a:bodyPr>
          <a:lstStyle/>
          <a:p>
            <a:pPr algn="ctr">
              <a:spcBef>
                <a:spcPct val="20000"/>
              </a:spcBef>
            </a:pPr>
            <a:r>
              <a:rPr lang="en-US" sz="2200" dirty="0">
                <a:latin typeface="Calibri" panose="020F0502020204030204" pitchFamily="34" charset="0"/>
              </a:rPr>
              <a:t>estimate of X</a:t>
            </a:r>
          </a:p>
        </p:txBody>
      </p:sp>
      <p:sp>
        <p:nvSpPr>
          <p:cNvPr id="27" name="Line 17">
            <a:extLst>
              <a:ext uri="{FF2B5EF4-FFF2-40B4-BE49-F238E27FC236}">
                <a16:creationId xmlns:a16="http://schemas.microsoft.com/office/drawing/2014/main" id="{3CCC6EB7-B9F8-44BB-AADA-1885E3FB5CD0}"/>
              </a:ext>
            </a:extLst>
          </p:cNvPr>
          <p:cNvSpPr>
            <a:spLocks noChangeShapeType="1"/>
          </p:cNvSpPr>
          <p:nvPr/>
        </p:nvSpPr>
        <p:spPr bwMode="auto">
          <a:xfrm>
            <a:off x="8999222" y="4566194"/>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8" name="Object 4">
                <a:extLst>
                  <a:ext uri="{FF2B5EF4-FFF2-40B4-BE49-F238E27FC236}">
                    <a16:creationId xmlns:a16="http://schemas.microsoft.com/office/drawing/2014/main" id="{ECBD3D9B-D8EB-4721-ADBE-7EEC5E5362B5}"/>
                  </a:ext>
                </a:extLst>
              </p:cNvPr>
              <p:cNvSpPr txBox="1"/>
              <p:nvPr/>
            </p:nvSpPr>
            <p:spPr bwMode="auto">
              <a:xfrm>
                <a:off x="6860790" y="1652507"/>
                <a:ext cx="1742976" cy="1077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2400" i="1" smtClean="0">
                              <a:solidFill>
                                <a:schemeClr val="tx1"/>
                              </a:solidFill>
                              <a:latin typeface="Cambria Math" panose="02040503050406030204" pitchFamily="18" charset="0"/>
                            </a:rPr>
                          </m:ctrlPr>
                        </m:accPr>
                        <m:e>
                          <m:r>
                            <m:rPr>
                              <m:sty m:val="p"/>
                            </m:rPr>
                            <a:rPr lang="en-US" sz="2400" i="0">
                              <a:solidFill>
                                <a:schemeClr val="tx1"/>
                              </a:solidFill>
                              <a:latin typeface="Cambria Math" panose="02040503050406030204" pitchFamily="18" charset="0"/>
                            </a:rPr>
                            <m:t>X</m:t>
                          </m:r>
                        </m:e>
                      </m:acc>
                      <m:r>
                        <a:rPr lang="en-US" sz="2400" i="0">
                          <a:solidFill>
                            <a:schemeClr val="tx1"/>
                          </a:solidFill>
                          <a:latin typeface="Cambria Math" panose="02040503050406030204" pitchFamily="18" charset="0"/>
                        </a:rPr>
                        <m:t>=</m:t>
                      </m:r>
                      <m:f>
                        <m:fPr>
                          <m:ctrlPr>
                            <a:rPr lang="en-US" sz="2400" i="1" smtClean="0">
                              <a:solidFill>
                                <a:schemeClr val="tx1"/>
                              </a:solidFill>
                              <a:latin typeface="Cambria Math" panose="02040503050406030204" pitchFamily="18" charset="0"/>
                            </a:rPr>
                          </m:ctrlPr>
                        </m:fPr>
                        <m:num>
                          <m:r>
                            <a:rPr lang="en-US" sz="2400" b="0" i="0" smtClean="0">
                              <a:solidFill>
                                <a:schemeClr val="tx1"/>
                              </a:solidFill>
                              <a:latin typeface="Cambria Math" panose="02040503050406030204" pitchFamily="18" charset="0"/>
                            </a:rPr>
                            <m:t>1</m:t>
                          </m:r>
                        </m:num>
                        <m:den>
                          <m:r>
                            <m:rPr>
                              <m:sty m:val="p"/>
                            </m:rPr>
                            <a:rPr lang="en-US" sz="2400" b="0" i="0" smtClean="0">
                              <a:solidFill>
                                <a:schemeClr val="tx1"/>
                              </a:solidFill>
                              <a:latin typeface="Cambria Math" panose="02040503050406030204" pitchFamily="18" charset="0"/>
                            </a:rPr>
                            <m:t>N</m:t>
                          </m:r>
                        </m:den>
                      </m:f>
                      <m:nary>
                        <m:naryPr>
                          <m:chr m:val="∑"/>
                          <m:ctrlPr>
                            <a:rPr lang="en-US" sz="2400" i="1">
                              <a:solidFill>
                                <a:schemeClr val="tx1"/>
                              </a:solidFill>
                              <a:latin typeface="Cambria Math" panose="02040503050406030204" pitchFamily="18" charset="0"/>
                            </a:rPr>
                          </m:ctrlPr>
                        </m:naryPr>
                        <m:sub>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=1</m:t>
                          </m:r>
                        </m:sub>
                        <m:sup>
                          <m:r>
                            <m:rPr>
                              <m:sty m:val="p"/>
                            </m:rPr>
                            <a:rPr lang="en-US" sz="2400" i="0">
                              <a:solidFill>
                                <a:schemeClr val="tx1"/>
                              </a:solidFill>
                              <a:latin typeface="Cambria Math" panose="02040503050406030204" pitchFamily="18" charset="0"/>
                            </a:rPr>
                            <m:t>i</m:t>
                          </m:r>
                          <m:r>
                            <a:rPr lang="en-US" sz="2400" i="0">
                              <a:solidFill>
                                <a:schemeClr val="tx1"/>
                              </a:solidFill>
                              <a:latin typeface="Cambria Math" panose="02040503050406030204" pitchFamily="18" charset="0"/>
                            </a:rPr>
                            <m:t>=</m:t>
                          </m:r>
                          <m:r>
                            <m:rPr>
                              <m:sty m:val="p"/>
                            </m:rPr>
                            <a:rPr lang="en-US" sz="2400" i="0">
                              <a:solidFill>
                                <a:schemeClr val="tx1"/>
                              </a:solidFill>
                              <a:latin typeface="Cambria Math" panose="02040503050406030204" pitchFamily="18" charset="0"/>
                            </a:rPr>
                            <m:t>N</m:t>
                          </m:r>
                        </m:sup>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X</m:t>
                              </m:r>
                            </m:e>
                            <m:sub>
                              <m:r>
                                <m:rPr>
                                  <m:sty m:val="p"/>
                                </m:rPr>
                                <a:rPr lang="en-US" sz="2400">
                                  <a:latin typeface="Cambria Math" panose="02040503050406030204" pitchFamily="18" charset="0"/>
                                </a:rPr>
                                <m:t>i</m:t>
                              </m:r>
                            </m:sub>
                          </m:sSub>
                        </m:e>
                      </m:nary>
                    </m:oMath>
                  </m:oMathPara>
                </a14:m>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28" name="Object 4">
                <a:extLst>
                  <a:ext uri="{FF2B5EF4-FFF2-40B4-BE49-F238E27FC236}">
                    <a16:creationId xmlns:a16="http://schemas.microsoft.com/office/drawing/2014/main" id="{ECBD3D9B-D8EB-4721-ADBE-7EEC5E5362B5}"/>
                  </a:ext>
                </a:extLst>
              </p:cNvPr>
              <p:cNvSpPr txBox="1">
                <a:spLocks noRot="1" noChangeAspect="1" noMove="1" noResize="1" noEditPoints="1" noAdjustHandles="1" noChangeArrowheads="1" noChangeShapeType="1" noTextEdit="1"/>
              </p:cNvSpPr>
              <p:nvPr/>
            </p:nvSpPr>
            <p:spPr bwMode="auto">
              <a:xfrm>
                <a:off x="6860790" y="1652507"/>
                <a:ext cx="1742976" cy="1077912"/>
              </a:xfrm>
              <a:prstGeom prst="rect">
                <a:avLst/>
              </a:prstGeom>
              <a:blipFill>
                <a:blip r:embed="rId10"/>
                <a:stretch>
                  <a:fillRect b="-306215"/>
                </a:stretch>
              </a:blipFill>
            </p:spPr>
            <p:txBody>
              <a:bodyPr/>
              <a:lstStyle/>
              <a:p>
                <a:r>
                  <a:rPr lang="en-US">
                    <a:noFill/>
                  </a:rPr>
                  <a:t> </a:t>
                </a:r>
              </a:p>
            </p:txBody>
          </p:sp>
        </mc:Fallback>
      </mc:AlternateContent>
    </p:spTree>
    <p:extLst>
      <p:ext uri="{BB962C8B-B14F-4D97-AF65-F5344CB8AC3E}">
        <p14:creationId xmlns:p14="http://schemas.microsoft.com/office/powerpoint/2010/main" val="602371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p"/>
      <p:bldP spid="19" grpId="0" uiExpand="1" animBg="1"/>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3"/>
          <p:cNvSpPr>
            <a:spLocks noGrp="1"/>
          </p:cNvSpPr>
          <p:nvPr>
            <p:ph type="sldNum" sz="quarter" idx="12"/>
          </p:nvPr>
        </p:nvSpPr>
        <p:spPr>
          <a:noFill/>
        </p:spPr>
        <p:txBody>
          <a:bodyPr/>
          <a:lstStyle/>
          <a:p>
            <a:fld id="{94270B6B-D4E0-44B6-9847-4D2A37AC31E6}" type="slidenum">
              <a:rPr lang="en-US" smtClean="0"/>
              <a:pPr/>
              <a:t>29</a:t>
            </a:fld>
            <a:endParaRPr lang="en-US"/>
          </a:p>
        </p:txBody>
      </p:sp>
      <p:pic>
        <p:nvPicPr>
          <p:cNvPr id="2052" name="Picture 4"/>
          <p:cNvPicPr>
            <a:picLocks noChangeAspect="1" noChangeArrowheads="1"/>
          </p:cNvPicPr>
          <p:nvPr/>
        </p:nvPicPr>
        <p:blipFill>
          <a:blip r:embed="rId3" cstate="print"/>
          <a:srcRect/>
          <a:stretch>
            <a:fillRect/>
          </a:stretch>
        </p:blipFill>
        <p:spPr bwMode="auto">
          <a:xfrm>
            <a:off x="3417889" y="1023943"/>
            <a:ext cx="5372100" cy="5629275"/>
          </a:xfrm>
          <a:prstGeom prst="rect">
            <a:avLst/>
          </a:prstGeom>
          <a:noFill/>
          <a:ln w="9525">
            <a:noFill/>
            <a:miter lim="800000"/>
            <a:headEnd/>
            <a:tailEnd/>
          </a:ln>
        </p:spPr>
      </p:pic>
      <p:sp>
        <p:nvSpPr>
          <p:cNvPr id="88089" name="Rectangle 25"/>
          <p:cNvSpPr>
            <a:spLocks noChangeArrowheads="1"/>
          </p:cNvSpPr>
          <p:nvPr/>
        </p:nvSpPr>
        <p:spPr bwMode="auto">
          <a:xfrm>
            <a:off x="1981200" y="52388"/>
            <a:ext cx="8229600" cy="1143000"/>
          </a:xfrm>
          <a:prstGeom prst="rect">
            <a:avLst/>
          </a:prstGeom>
          <a:noFill/>
          <a:ln w="9525">
            <a:noFill/>
            <a:miter lim="800000"/>
            <a:headEnd/>
            <a:tailEnd/>
          </a:ln>
          <a:effectLst/>
        </p:spPr>
        <p:txBody>
          <a:bodyPr lIns="91397" tIns="45697" rIns="91397" bIns="45697" anchor="ctr"/>
          <a:lstStyle/>
          <a:p>
            <a:pPr algn="ctr">
              <a:defRPr/>
            </a:pPr>
            <a:r>
              <a:rPr lang="en-US" sz="4000" dirty="0">
                <a:solidFill>
                  <a:srgbClr val="FFFFFF"/>
                </a:solidFill>
                <a:latin typeface="Calibri" panose="020F0502020204030204" pitchFamily="34" charset="0"/>
              </a:rPr>
              <a:t>Sampling Distribution for the Mean</a:t>
            </a:r>
          </a:p>
        </p:txBody>
      </p:sp>
      <p:sp>
        <p:nvSpPr>
          <p:cNvPr id="2054" name="Line 20"/>
          <p:cNvSpPr>
            <a:spLocks noChangeShapeType="1"/>
          </p:cNvSpPr>
          <p:nvPr/>
        </p:nvSpPr>
        <p:spPr bwMode="auto">
          <a:xfrm>
            <a:off x="6221418" y="6134100"/>
            <a:ext cx="801687" cy="0"/>
          </a:xfrm>
          <a:prstGeom prst="line">
            <a:avLst/>
          </a:prstGeom>
          <a:noFill/>
          <a:ln w="19050">
            <a:solidFill>
              <a:schemeClr val="accent2"/>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2055" name="Line 22"/>
          <p:cNvSpPr>
            <a:spLocks noChangeShapeType="1"/>
          </p:cNvSpPr>
          <p:nvPr/>
        </p:nvSpPr>
        <p:spPr bwMode="auto">
          <a:xfrm>
            <a:off x="6211888" y="4510093"/>
            <a:ext cx="0" cy="1766888"/>
          </a:xfrm>
          <a:prstGeom prst="line">
            <a:avLst/>
          </a:prstGeom>
          <a:noFill/>
          <a:ln w="9525">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056" name="Text Box 23"/>
          <p:cNvSpPr txBox="1">
            <a:spLocks noChangeArrowheads="1"/>
          </p:cNvSpPr>
          <p:nvPr/>
        </p:nvSpPr>
        <p:spPr bwMode="auto">
          <a:xfrm>
            <a:off x="6064253" y="4154491"/>
            <a:ext cx="339725" cy="369285"/>
          </a:xfrm>
          <a:prstGeom prst="rect">
            <a:avLst/>
          </a:prstGeom>
          <a:noFill/>
          <a:ln w="9525">
            <a:noFill/>
            <a:miter lim="800000"/>
            <a:headEnd/>
            <a:tailEnd/>
          </a:ln>
        </p:spPr>
        <p:txBody>
          <a:bodyPr lIns="91397" tIns="45697" rIns="91397" bIns="45697">
            <a:spAutoFit/>
          </a:bodyPr>
          <a:lstStyle/>
          <a:p>
            <a:pPr>
              <a:spcBef>
                <a:spcPct val="50000"/>
              </a:spcBef>
            </a:pPr>
            <a:r>
              <a:rPr lang="en-US">
                <a:solidFill>
                  <a:schemeClr val="accent2"/>
                </a:solidFill>
                <a:latin typeface="Symbol" pitchFamily="18" charset="2"/>
              </a:rPr>
              <a:t>m</a:t>
            </a:r>
          </a:p>
        </p:txBody>
      </p:sp>
      <p:graphicFrame>
        <p:nvGraphicFramePr>
          <p:cNvPr id="2050" name="Object 26"/>
          <p:cNvGraphicFramePr>
            <a:graphicFrameLocks noChangeAspect="1"/>
          </p:cNvGraphicFramePr>
          <p:nvPr/>
        </p:nvGraphicFramePr>
        <p:xfrm>
          <a:off x="6435731" y="5854704"/>
          <a:ext cx="206375" cy="207964"/>
        </p:xfrm>
        <a:graphic>
          <a:graphicData uri="http://schemas.openxmlformats.org/presentationml/2006/ole">
            <mc:AlternateContent xmlns:mc="http://schemas.openxmlformats.org/markup-compatibility/2006">
              <mc:Choice xmlns:v="urn:schemas-microsoft-com:vml" Requires="v">
                <p:oleObj name="Equation" r:id="rId4" imgW="139680" imgH="139680" progId="Equation.3">
                  <p:embed/>
                </p:oleObj>
              </mc:Choice>
              <mc:Fallback>
                <p:oleObj name="Equation" r:id="rId4" imgW="139680" imgH="139680" progId="Equation.3">
                  <p:embed/>
                  <p:pic>
                    <p:nvPicPr>
                      <p:cNvPr id="2050" name="Object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5731" y="5854704"/>
                        <a:ext cx="206375" cy="2079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7" name="Text Box 24"/>
          <p:cNvSpPr txBox="1">
            <a:spLocks noChangeArrowheads="1"/>
          </p:cNvSpPr>
          <p:nvPr/>
        </p:nvSpPr>
        <p:spPr bwMode="auto">
          <a:xfrm>
            <a:off x="3975102" y="5100641"/>
            <a:ext cx="1571625" cy="923283"/>
          </a:xfrm>
          <a:prstGeom prst="rect">
            <a:avLst/>
          </a:prstGeom>
          <a:noFill/>
          <a:ln w="9525">
            <a:noFill/>
            <a:miter lim="800000"/>
            <a:headEnd/>
            <a:tailEnd/>
          </a:ln>
        </p:spPr>
        <p:txBody>
          <a:bodyPr lIns="91397" tIns="45697" rIns="91397" bIns="45697">
            <a:spAutoFit/>
          </a:bodyPr>
          <a:lstStyle/>
          <a:p>
            <a:pPr>
              <a:spcBef>
                <a:spcPct val="50000"/>
              </a:spcBef>
            </a:pPr>
            <a:r>
              <a:rPr lang="en-US" dirty="0">
                <a:solidFill>
                  <a:schemeClr val="accent2"/>
                </a:solidFill>
                <a:latin typeface="Calibri" panose="020F0502020204030204" pitchFamily="34" charset="0"/>
              </a:rPr>
              <a:t>population distribution </a:t>
            </a:r>
          </a:p>
          <a:p>
            <a:r>
              <a:rPr lang="en-US" dirty="0">
                <a:solidFill>
                  <a:schemeClr val="accent2"/>
                </a:solidFill>
                <a:latin typeface="Calibri" panose="020F0502020204030204" pitchFamily="34" charset="0"/>
              </a:rPr>
              <a:t>of X</a:t>
            </a:r>
          </a:p>
        </p:txBody>
      </p:sp>
      <p:sp>
        <p:nvSpPr>
          <p:cNvPr id="2058" name="TextBox 30"/>
          <p:cNvSpPr txBox="1">
            <a:spLocks noChangeArrowheads="1"/>
          </p:cNvSpPr>
          <p:nvPr/>
        </p:nvSpPr>
        <p:spPr bwMode="auto">
          <a:xfrm>
            <a:off x="6692905" y="6300791"/>
            <a:ext cx="188913" cy="294430"/>
          </a:xfrm>
          <a:prstGeom prst="rect">
            <a:avLst/>
          </a:prstGeom>
          <a:noFill/>
          <a:ln w="9525">
            <a:noFill/>
            <a:miter lim="800000"/>
            <a:headEnd/>
            <a:tailEnd/>
          </a:ln>
        </p:spPr>
        <p:txBody>
          <a:bodyPr lIns="91397" tIns="45697" rIns="91397" bIns="45697">
            <a:spAutoFit/>
          </a:bodyPr>
          <a:lstStyle/>
          <a:p>
            <a:r>
              <a:rPr lang="en-US" sz="1300" b="1" dirty="0">
                <a:latin typeface="Calibri" panose="020F0502020204030204" pitchFamily="34" charset="0"/>
              </a:rPr>
              <a:t>X</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11"/>
          <p:cNvPicPr>
            <a:picLocks noChangeAspect="1" noChangeArrowheads="1"/>
          </p:cNvPicPr>
          <p:nvPr/>
        </p:nvPicPr>
        <p:blipFill>
          <a:blip r:embed="rId3" cstate="print"/>
          <a:srcRect/>
          <a:stretch>
            <a:fillRect/>
          </a:stretch>
        </p:blipFill>
        <p:spPr bwMode="auto">
          <a:xfrm>
            <a:off x="1550988" y="517526"/>
            <a:ext cx="9117012" cy="2303463"/>
          </a:xfrm>
          <a:prstGeom prst="rect">
            <a:avLst/>
          </a:prstGeom>
          <a:noFill/>
          <a:ln w="12700">
            <a:solidFill>
              <a:schemeClr val="tx1"/>
            </a:solidFill>
            <a:miter lim="800000"/>
            <a:headEnd/>
            <a:tailEnd/>
          </a:ln>
        </p:spPr>
      </p:pic>
      <p:pic>
        <p:nvPicPr>
          <p:cNvPr id="28674" name="Picture 13"/>
          <p:cNvPicPr>
            <a:picLocks noChangeAspect="1" noChangeArrowheads="1"/>
          </p:cNvPicPr>
          <p:nvPr/>
        </p:nvPicPr>
        <p:blipFill>
          <a:blip r:embed="rId4" cstate="print"/>
          <a:srcRect/>
          <a:stretch>
            <a:fillRect/>
          </a:stretch>
        </p:blipFill>
        <p:spPr bwMode="auto">
          <a:xfrm>
            <a:off x="6218239" y="3036889"/>
            <a:ext cx="4283075" cy="3565525"/>
          </a:xfrm>
          <a:prstGeom prst="rect">
            <a:avLst/>
          </a:prstGeom>
          <a:noFill/>
          <a:ln w="9525">
            <a:noFill/>
            <a:miter lim="800000"/>
            <a:headEnd/>
            <a:tailEnd/>
          </a:ln>
        </p:spPr>
      </p:pic>
      <p:pic>
        <p:nvPicPr>
          <p:cNvPr id="4" name="Picture 2"/>
          <p:cNvPicPr>
            <a:picLocks noChangeAspect="1" noChangeArrowheads="1"/>
          </p:cNvPicPr>
          <p:nvPr/>
        </p:nvPicPr>
        <p:blipFill>
          <a:blip r:embed="rId5" cstate="print"/>
          <a:srcRect/>
          <a:stretch>
            <a:fillRect/>
          </a:stretch>
        </p:blipFill>
        <p:spPr bwMode="auto">
          <a:xfrm>
            <a:off x="1787525" y="3041650"/>
            <a:ext cx="4281488" cy="3562350"/>
          </a:xfrm>
          <a:prstGeom prst="rect">
            <a:avLst/>
          </a:prstGeom>
          <a:noFill/>
          <a:ln w="9525">
            <a:noFill/>
            <a:miter lim="800000"/>
            <a:headEnd/>
            <a:tailEnd/>
          </a:ln>
        </p:spPr>
      </p:pic>
      <p:sp>
        <p:nvSpPr>
          <p:cNvPr id="28677" name="Text Box 17"/>
          <p:cNvSpPr txBox="1">
            <a:spLocks noChangeArrowheads="1"/>
          </p:cNvSpPr>
          <p:nvPr/>
        </p:nvSpPr>
        <p:spPr bwMode="auto">
          <a:xfrm>
            <a:off x="2482851" y="3368676"/>
            <a:ext cx="1584325" cy="1338263"/>
          </a:xfrm>
          <a:prstGeom prst="rect">
            <a:avLst/>
          </a:prstGeom>
          <a:solidFill>
            <a:srgbClr val="FFFFFF"/>
          </a:solidFill>
          <a:ln w="9525">
            <a:noFill/>
            <a:miter lim="800000"/>
            <a:headEnd/>
            <a:tailEnd/>
          </a:ln>
        </p:spPr>
        <p:txBody>
          <a:bodyPr>
            <a:spAutoFit/>
          </a:bodyPr>
          <a:lstStyle/>
          <a:p>
            <a:pPr>
              <a:spcBef>
                <a:spcPct val="50000"/>
              </a:spcBef>
            </a:pPr>
            <a:r>
              <a:rPr lang="en-US" b="1" dirty="0">
                <a:latin typeface="Calibri" panose="020F0502020204030204" pitchFamily="34" charset="0"/>
                <a:cs typeface="Calibri" panose="020F0502020204030204" pitchFamily="34" charset="0"/>
              </a:rPr>
              <a:t>Experiment:</a:t>
            </a:r>
          </a:p>
          <a:p>
            <a:pPr>
              <a:spcBef>
                <a:spcPct val="50000"/>
              </a:spcBef>
            </a:pPr>
            <a:r>
              <a:rPr lang="en-US" b="1" dirty="0">
                <a:latin typeface="Calibri" panose="020F0502020204030204" pitchFamily="34" charset="0"/>
                <a:cs typeface="Calibri" panose="020F0502020204030204" pitchFamily="34" charset="0"/>
              </a:rPr>
              <a:t>LPIII with known parameters</a:t>
            </a:r>
          </a:p>
        </p:txBody>
      </p:sp>
      <p:sp>
        <p:nvSpPr>
          <p:cNvPr id="12" name="Text Box 5"/>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sp>
        <p:nvSpPr>
          <p:cNvPr id="28679" name="Text Box 17"/>
          <p:cNvSpPr txBox="1">
            <a:spLocks noChangeArrowheads="1"/>
          </p:cNvSpPr>
          <p:nvPr/>
        </p:nvSpPr>
        <p:spPr bwMode="auto">
          <a:xfrm>
            <a:off x="2480629" y="4768851"/>
            <a:ext cx="923925" cy="923925"/>
          </a:xfrm>
          <a:prstGeom prst="rect">
            <a:avLst/>
          </a:prstGeom>
          <a:solidFill>
            <a:srgbClr val="FFFFFF"/>
          </a:solidFill>
          <a:ln w="9525">
            <a:noFill/>
            <a:miter lim="800000"/>
            <a:headEnd/>
            <a:tailEnd/>
          </a:ln>
        </p:spPr>
        <p:txBody>
          <a:bodyPr>
            <a:spAutoFit/>
          </a:bodyPr>
          <a:lstStyle/>
          <a:p>
            <a:r>
              <a:rPr lang="en-US" b="1" dirty="0">
                <a:latin typeface="Symbol" pitchFamily="18" charset="2"/>
                <a:cs typeface="Calibri" panose="020F0502020204030204" pitchFamily="34" charset="0"/>
              </a:rPr>
              <a:t>m</a:t>
            </a:r>
            <a:r>
              <a:rPr lang="en-US" b="1" dirty="0">
                <a:latin typeface="Calibri" panose="020F0502020204030204" pitchFamily="34" charset="0"/>
                <a:cs typeface="Calibri" panose="020F0502020204030204" pitchFamily="34" charset="0"/>
              </a:rPr>
              <a:t> = 4</a:t>
            </a:r>
          </a:p>
          <a:p>
            <a:r>
              <a:rPr lang="en-US" b="1" dirty="0">
                <a:latin typeface="Symbol" pitchFamily="18" charset="2"/>
                <a:cs typeface="Calibri" panose="020F0502020204030204" pitchFamily="34" charset="0"/>
              </a:rPr>
              <a:t>s</a:t>
            </a:r>
            <a:r>
              <a:rPr lang="en-US" b="1" dirty="0">
                <a:latin typeface="Calibri" panose="020F0502020204030204" pitchFamily="34" charset="0"/>
                <a:cs typeface="Calibri" panose="020F0502020204030204" pitchFamily="34" charset="0"/>
              </a:rPr>
              <a:t> = 0.5</a:t>
            </a:r>
          </a:p>
          <a:p>
            <a:r>
              <a:rPr lang="en-US" b="1" dirty="0">
                <a:latin typeface="Symbol" pitchFamily="18" charset="2"/>
                <a:cs typeface="Calibri" panose="020F0502020204030204" pitchFamily="34" charset="0"/>
              </a:rPr>
              <a:t>g</a:t>
            </a:r>
            <a:r>
              <a:rPr lang="en-US" b="1" dirty="0">
                <a:latin typeface="Calibri" panose="020F0502020204030204" pitchFamily="34" charset="0"/>
                <a:cs typeface="Calibri" panose="020F0502020204030204" pitchFamily="34" charset="0"/>
              </a:rPr>
              <a:t> = 0.4</a:t>
            </a:r>
          </a:p>
        </p:txBody>
      </p:sp>
      <p:cxnSp>
        <p:nvCxnSpPr>
          <p:cNvPr id="17" name="Straight Connector 16"/>
          <p:cNvCxnSpPr/>
          <p:nvPr/>
        </p:nvCxnSpPr>
        <p:spPr bwMode="auto">
          <a:xfrm>
            <a:off x="2411414" y="6199188"/>
            <a:ext cx="3532187" cy="0"/>
          </a:xfrm>
          <a:prstGeom prst="line">
            <a:avLst/>
          </a:prstGeom>
          <a:solidFill>
            <a:schemeClr val="accent1"/>
          </a:solidFill>
          <a:ln w="9525" cap="flat" cmpd="sng" algn="ctr">
            <a:solidFill>
              <a:schemeClr val="accent4">
                <a:lumMod val="10000"/>
              </a:schemeClr>
            </a:solidFill>
            <a:prstDash val="solid"/>
            <a:miter lim="800000"/>
            <a:headEnd type="none" w="med" len="med"/>
            <a:tailEnd type="none" w="med" len="med"/>
          </a:ln>
          <a:effectLst/>
        </p:spPr>
      </p:cxnSp>
      <p:cxnSp>
        <p:nvCxnSpPr>
          <p:cNvPr id="20" name="Straight Connector 19"/>
          <p:cNvCxnSpPr/>
          <p:nvPr/>
        </p:nvCxnSpPr>
        <p:spPr bwMode="auto">
          <a:xfrm>
            <a:off x="6996114" y="6207125"/>
            <a:ext cx="3381375" cy="0"/>
          </a:xfrm>
          <a:prstGeom prst="line">
            <a:avLst/>
          </a:prstGeom>
          <a:solidFill>
            <a:schemeClr val="accent1"/>
          </a:solidFill>
          <a:ln w="9525" cap="flat" cmpd="sng" algn="ctr">
            <a:solidFill>
              <a:schemeClr val="accent4">
                <a:lumMod val="10000"/>
              </a:schemeClr>
            </a:solidFill>
            <a:prstDash val="solid"/>
            <a:miter lim="800000"/>
            <a:headEnd type="none" w="med" len="med"/>
            <a:tailEnd type="none" w="med" len="med"/>
          </a:ln>
          <a:effectLst/>
        </p:spPr>
      </p:cxnSp>
      <p:sp>
        <p:nvSpPr>
          <p:cNvPr id="28683" name="Freeform 25"/>
          <p:cNvSpPr>
            <a:spLocks/>
          </p:cNvSpPr>
          <p:nvPr/>
        </p:nvSpPr>
        <p:spPr bwMode="auto">
          <a:xfrm>
            <a:off x="7356475" y="3348038"/>
            <a:ext cx="2940050" cy="2849562"/>
          </a:xfrm>
          <a:custGeom>
            <a:avLst/>
            <a:gdLst>
              <a:gd name="T0" fmla="*/ 0 w 2941320"/>
              <a:gd name="T1" fmla="*/ 2840031 h 2849880"/>
              <a:gd name="T2" fmla="*/ 444153 w 2941320"/>
              <a:gd name="T3" fmla="*/ 2845110 h 2849880"/>
              <a:gd name="T4" fmla="*/ 878211 w 2941320"/>
              <a:gd name="T5" fmla="*/ 2829900 h 2849880"/>
              <a:gd name="T6" fmla="*/ 1145715 w 2941320"/>
              <a:gd name="T7" fmla="*/ 2814684 h 2849880"/>
              <a:gd name="T8" fmla="*/ 1347602 w 2941320"/>
              <a:gd name="T9" fmla="*/ 2799458 h 2849880"/>
              <a:gd name="T10" fmla="*/ 1534347 w 2941320"/>
              <a:gd name="T11" fmla="*/ 2769031 h 2849880"/>
              <a:gd name="T12" fmla="*/ 1695857 w 2941320"/>
              <a:gd name="T13" fmla="*/ 2723400 h 2849880"/>
              <a:gd name="T14" fmla="*/ 1837178 w 2941320"/>
              <a:gd name="T15" fmla="*/ 2677741 h 2849880"/>
              <a:gd name="T16" fmla="*/ 1988593 w 2941320"/>
              <a:gd name="T17" fmla="*/ 2606741 h 2849880"/>
              <a:gd name="T18" fmla="*/ 2170293 w 2941320"/>
              <a:gd name="T19" fmla="*/ 2485031 h 2849880"/>
              <a:gd name="T20" fmla="*/ 2301518 w 2941320"/>
              <a:gd name="T21" fmla="*/ 2317664 h 2849880"/>
              <a:gd name="T22" fmla="*/ 2457980 w 2941320"/>
              <a:gd name="T23" fmla="*/ 2064095 h 2849880"/>
              <a:gd name="T24" fmla="*/ 2574064 w 2941320"/>
              <a:gd name="T25" fmla="*/ 1800385 h 2849880"/>
              <a:gd name="T26" fmla="*/ 2659869 w 2941320"/>
              <a:gd name="T27" fmla="*/ 1491020 h 2849880"/>
              <a:gd name="T28" fmla="*/ 2730529 w 2941320"/>
              <a:gd name="T29" fmla="*/ 1196871 h 2849880"/>
              <a:gd name="T30" fmla="*/ 2796142 w 2941320"/>
              <a:gd name="T31" fmla="*/ 857080 h 2849880"/>
              <a:gd name="T32" fmla="*/ 2856706 w 2941320"/>
              <a:gd name="T33" fmla="*/ 405725 h 2849880"/>
              <a:gd name="T34" fmla="*/ 2922320 w 2941320"/>
              <a:gd name="T35" fmla="*/ 0 h 28498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1320"/>
              <a:gd name="T55" fmla="*/ 0 h 2849880"/>
              <a:gd name="T56" fmla="*/ 2941320 w 2941320"/>
              <a:gd name="T57" fmla="*/ 2849880 h 28498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1320" h="2849880">
                <a:moveTo>
                  <a:pt x="0" y="2844800"/>
                </a:moveTo>
                <a:lnTo>
                  <a:pt x="447040" y="2849880"/>
                </a:lnTo>
                <a:lnTo>
                  <a:pt x="883920" y="2834640"/>
                </a:lnTo>
                <a:lnTo>
                  <a:pt x="1153160" y="2819400"/>
                </a:lnTo>
                <a:lnTo>
                  <a:pt x="1356360" y="2804160"/>
                </a:lnTo>
                <a:lnTo>
                  <a:pt x="1544320" y="2773680"/>
                </a:lnTo>
                <a:lnTo>
                  <a:pt x="1706880" y="2727960"/>
                </a:lnTo>
                <a:lnTo>
                  <a:pt x="1849120" y="2682240"/>
                </a:lnTo>
                <a:lnTo>
                  <a:pt x="2001520" y="2611120"/>
                </a:lnTo>
                <a:lnTo>
                  <a:pt x="2184400" y="2489200"/>
                </a:lnTo>
                <a:lnTo>
                  <a:pt x="2316480" y="2321560"/>
                </a:lnTo>
                <a:lnTo>
                  <a:pt x="2473960" y="2067560"/>
                </a:lnTo>
                <a:lnTo>
                  <a:pt x="2590800" y="1803400"/>
                </a:lnTo>
                <a:lnTo>
                  <a:pt x="2677160" y="1493520"/>
                </a:lnTo>
                <a:lnTo>
                  <a:pt x="2748280" y="1198880"/>
                </a:lnTo>
                <a:lnTo>
                  <a:pt x="2814320" y="858520"/>
                </a:lnTo>
                <a:lnTo>
                  <a:pt x="2875280" y="406400"/>
                </a:lnTo>
                <a:lnTo>
                  <a:pt x="2941320" y="0"/>
                </a:lnTo>
              </a:path>
            </a:pathLst>
          </a:custGeom>
          <a:noFill/>
          <a:ln w="38100"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28684" name="Text Box 17"/>
          <p:cNvSpPr txBox="1">
            <a:spLocks noChangeArrowheads="1"/>
          </p:cNvSpPr>
          <p:nvPr/>
        </p:nvSpPr>
        <p:spPr bwMode="auto">
          <a:xfrm>
            <a:off x="7000241" y="4005263"/>
            <a:ext cx="1656079" cy="923330"/>
          </a:xfrm>
          <a:prstGeom prst="rect">
            <a:avLst/>
          </a:prstGeom>
          <a:solidFill>
            <a:srgbClr val="FFFFFF"/>
          </a:solidFill>
          <a:ln w="9525">
            <a:noFill/>
            <a:miter lim="800000"/>
            <a:headEnd/>
            <a:tailEnd/>
          </a:ln>
        </p:spPr>
        <p:txBody>
          <a:bodyPr wrap="square">
            <a:spAutoFit/>
          </a:bodyPr>
          <a:lstStyle/>
          <a:p>
            <a:pPr>
              <a:spcBef>
                <a:spcPct val="50000"/>
              </a:spcBef>
            </a:pPr>
            <a:r>
              <a:rPr lang="en-US" b="1" dirty="0">
                <a:latin typeface="Calibri" panose="020F0502020204030204" pitchFamily="34" charset="0"/>
                <a:cs typeface="Calibri" panose="020F0502020204030204" pitchFamily="34" charset="0"/>
              </a:rPr>
              <a:t>same distribution, linear flow axis</a:t>
            </a:r>
          </a:p>
        </p:txBody>
      </p:sp>
      <p:sp>
        <p:nvSpPr>
          <p:cNvPr id="5" name="Freeform 33"/>
          <p:cNvSpPr>
            <a:spLocks/>
          </p:cNvSpPr>
          <p:nvPr/>
        </p:nvSpPr>
        <p:spPr bwMode="auto">
          <a:xfrm>
            <a:off x="2843214" y="3567113"/>
            <a:ext cx="3019425" cy="2633662"/>
          </a:xfrm>
          <a:custGeom>
            <a:avLst/>
            <a:gdLst>
              <a:gd name="T0" fmla="*/ 0 w 3019425"/>
              <a:gd name="T1" fmla="*/ 2633662 h 2633662"/>
              <a:gd name="T2" fmla="*/ 576262 w 3019425"/>
              <a:gd name="T3" fmla="*/ 2257424 h 2633662"/>
              <a:gd name="T4" fmla="*/ 1014412 w 3019425"/>
              <a:gd name="T5" fmla="*/ 1947862 h 2633662"/>
              <a:gd name="T6" fmla="*/ 1190640 w 3019425"/>
              <a:gd name="T7" fmla="*/ 1804987 h 2633662"/>
              <a:gd name="T8" fmla="*/ 1352564 w 3019425"/>
              <a:gd name="T9" fmla="*/ 1681162 h 2633662"/>
              <a:gd name="T10" fmla="*/ 1533540 w 3019425"/>
              <a:gd name="T11" fmla="*/ 1519237 h 2633662"/>
              <a:gd name="T12" fmla="*/ 1700227 w 3019425"/>
              <a:gd name="T13" fmla="*/ 1366837 h 2633662"/>
              <a:gd name="T14" fmla="*/ 2124075 w 3019425"/>
              <a:gd name="T15" fmla="*/ 976312 h 2633662"/>
              <a:gd name="T16" fmla="*/ 2481263 w 3019425"/>
              <a:gd name="T17" fmla="*/ 604837 h 2633662"/>
              <a:gd name="T18" fmla="*/ 2795587 w 3019425"/>
              <a:gd name="T19" fmla="*/ 257175 h 2633662"/>
              <a:gd name="T20" fmla="*/ 3019425 w 3019425"/>
              <a:gd name="T21" fmla="*/ 0 h 2633662"/>
              <a:gd name="T22" fmla="*/ 3019425 w 3019425"/>
              <a:gd name="T23" fmla="*/ 0 h 26336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9425"/>
              <a:gd name="T37" fmla="*/ 0 h 2633662"/>
              <a:gd name="T38" fmla="*/ 3019425 w 3019425"/>
              <a:gd name="T39" fmla="*/ 2633662 h 26336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9425" h="2633662">
                <a:moveTo>
                  <a:pt x="0" y="2633662"/>
                </a:moveTo>
                <a:lnTo>
                  <a:pt x="576262" y="2257425"/>
                </a:lnTo>
                <a:lnTo>
                  <a:pt x="1014412" y="1947862"/>
                </a:lnTo>
                <a:lnTo>
                  <a:pt x="1190625" y="1804987"/>
                </a:lnTo>
                <a:lnTo>
                  <a:pt x="1352549" y="1681162"/>
                </a:lnTo>
                <a:lnTo>
                  <a:pt x="1533525" y="1519237"/>
                </a:lnTo>
                <a:lnTo>
                  <a:pt x="1700212" y="1366837"/>
                </a:lnTo>
                <a:lnTo>
                  <a:pt x="2124075" y="976312"/>
                </a:lnTo>
                <a:lnTo>
                  <a:pt x="2481262" y="604837"/>
                </a:lnTo>
                <a:lnTo>
                  <a:pt x="2795587" y="257175"/>
                </a:lnTo>
                <a:lnTo>
                  <a:pt x="3019425" y="0"/>
                </a:lnTo>
              </a:path>
            </a:pathLst>
          </a:custGeom>
          <a:noFill/>
          <a:ln w="28575"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grpSp>
        <p:nvGrpSpPr>
          <p:cNvPr id="2" name="Group 34"/>
          <p:cNvGrpSpPr>
            <a:grpSpLocks/>
          </p:cNvGrpSpPr>
          <p:nvPr/>
        </p:nvGrpSpPr>
        <p:grpSpPr bwMode="auto">
          <a:xfrm>
            <a:off x="2286001" y="1492251"/>
            <a:ext cx="8050213" cy="3560763"/>
            <a:chOff x="762000" y="1492250"/>
            <a:chExt cx="8050213" cy="3560763"/>
          </a:xfrm>
        </p:grpSpPr>
        <p:cxnSp>
          <p:nvCxnSpPr>
            <p:cNvPr id="18" name="Straight Connector 17"/>
            <p:cNvCxnSpPr/>
            <p:nvPr/>
          </p:nvCxnSpPr>
          <p:spPr>
            <a:xfrm>
              <a:off x="762000" y="1814513"/>
              <a:ext cx="8050213"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2538" name="TextBox 19"/>
            <p:cNvSpPr txBox="1">
              <a:spLocks noChangeArrowheads="1"/>
            </p:cNvSpPr>
            <p:nvPr/>
          </p:nvSpPr>
          <p:spPr bwMode="auto">
            <a:xfrm>
              <a:off x="2646363" y="1492250"/>
              <a:ext cx="1978025" cy="369888"/>
            </a:xfrm>
            <a:prstGeom prst="rect">
              <a:avLst/>
            </a:prstGeom>
            <a:noFill/>
            <a:ln w="9525">
              <a:noFill/>
              <a:miter lim="800000"/>
              <a:headEnd/>
              <a:tailEnd/>
            </a:ln>
          </p:spPr>
          <p:txBody>
            <a:bodyPr>
              <a:spAutoFit/>
            </a:bodyPr>
            <a:lstStyle/>
            <a:p>
              <a:pPr>
                <a:defRPr/>
              </a:pPr>
              <a:r>
                <a:rPr lang="en-US" b="1" dirty="0">
                  <a:solidFill>
                    <a:srgbClr val="FFFF00"/>
                  </a:solidFill>
                  <a:latin typeface="Calibri" panose="020F0502020204030204" pitchFamily="34" charset="0"/>
                </a:rPr>
                <a:t>100-yr event</a:t>
              </a:r>
            </a:p>
          </p:txBody>
        </p:sp>
        <p:sp>
          <p:nvSpPr>
            <p:cNvPr id="28694" name="Oval 31"/>
            <p:cNvSpPr>
              <a:spLocks noChangeArrowheads="1"/>
            </p:cNvSpPr>
            <p:nvPr/>
          </p:nvSpPr>
          <p:spPr bwMode="auto">
            <a:xfrm>
              <a:off x="8402638" y="4937125"/>
              <a:ext cx="123825" cy="115888"/>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sp>
          <p:nvSpPr>
            <p:cNvPr id="28695" name="Oval 27"/>
            <p:cNvSpPr>
              <a:spLocks noChangeArrowheads="1"/>
            </p:cNvSpPr>
            <p:nvPr/>
          </p:nvSpPr>
          <p:spPr bwMode="auto">
            <a:xfrm>
              <a:off x="3949700" y="3870325"/>
              <a:ext cx="123825" cy="115888"/>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grpSp>
      <p:grpSp>
        <p:nvGrpSpPr>
          <p:cNvPr id="3" name="Group 35"/>
          <p:cNvGrpSpPr>
            <a:grpSpLocks/>
          </p:cNvGrpSpPr>
          <p:nvPr/>
        </p:nvGrpSpPr>
        <p:grpSpPr bwMode="auto">
          <a:xfrm>
            <a:off x="2286000" y="770980"/>
            <a:ext cx="8066088" cy="2861221"/>
            <a:chOff x="762000" y="770979"/>
            <a:chExt cx="8066088" cy="2861221"/>
          </a:xfrm>
        </p:grpSpPr>
        <p:cxnSp>
          <p:nvCxnSpPr>
            <p:cNvPr id="19" name="Straight Connector 18"/>
            <p:cNvCxnSpPr/>
            <p:nvPr/>
          </p:nvCxnSpPr>
          <p:spPr>
            <a:xfrm>
              <a:off x="762000" y="825041"/>
              <a:ext cx="805021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2539" name="TextBox 20"/>
            <p:cNvSpPr txBox="1">
              <a:spLocks noChangeArrowheads="1"/>
            </p:cNvSpPr>
            <p:nvPr/>
          </p:nvSpPr>
          <p:spPr bwMode="auto">
            <a:xfrm>
              <a:off x="3490913" y="770979"/>
              <a:ext cx="2443162" cy="369887"/>
            </a:xfrm>
            <a:prstGeom prst="rect">
              <a:avLst/>
            </a:prstGeom>
            <a:noFill/>
            <a:ln w="9525">
              <a:noFill/>
              <a:miter lim="800000"/>
              <a:headEnd/>
              <a:tailEnd/>
            </a:ln>
          </p:spPr>
          <p:txBody>
            <a:bodyPr>
              <a:spAutoFit/>
            </a:bodyPr>
            <a:lstStyle/>
            <a:p>
              <a:pPr>
                <a:defRPr/>
              </a:pPr>
              <a:r>
                <a:rPr lang="en-US" b="1" dirty="0">
                  <a:solidFill>
                    <a:srgbClr val="00B050"/>
                  </a:solidFill>
                  <a:latin typeface="Calibri" panose="020F0502020204030204" pitchFamily="34" charset="0"/>
                </a:rPr>
                <a:t>500-yr event</a:t>
              </a:r>
            </a:p>
          </p:txBody>
        </p:sp>
        <p:sp>
          <p:nvSpPr>
            <p:cNvPr id="28690" name="Oval 32"/>
            <p:cNvSpPr>
              <a:spLocks noChangeArrowheads="1"/>
            </p:cNvSpPr>
            <p:nvPr/>
          </p:nvSpPr>
          <p:spPr bwMode="auto">
            <a:xfrm>
              <a:off x="8704263" y="3313113"/>
              <a:ext cx="123825" cy="115887"/>
            </a:xfrm>
            <a:prstGeom prst="ellipse">
              <a:avLst/>
            </a:prstGeom>
            <a:solidFill>
              <a:srgbClr val="00B050">
                <a:alpha val="70195"/>
              </a:srgbClr>
            </a:solidFill>
            <a:ln w="9525" algn="ctr">
              <a:solidFill>
                <a:srgbClr val="008000"/>
              </a:solidFill>
              <a:miter lim="800000"/>
              <a:headEnd/>
              <a:tailEnd/>
            </a:ln>
          </p:spPr>
          <p:txBody>
            <a:bodyPr wrap="none"/>
            <a:lstStyle/>
            <a:p>
              <a:endParaRPr lang="en-US" dirty="0">
                <a:latin typeface="Calibri" panose="020F0502020204030204" pitchFamily="34" charset="0"/>
              </a:endParaRPr>
            </a:p>
          </p:txBody>
        </p:sp>
        <p:sp>
          <p:nvSpPr>
            <p:cNvPr id="28691" name="Oval 29"/>
            <p:cNvSpPr>
              <a:spLocks noChangeArrowheads="1"/>
            </p:cNvSpPr>
            <p:nvPr/>
          </p:nvSpPr>
          <p:spPr bwMode="auto">
            <a:xfrm>
              <a:off x="4270375" y="3516313"/>
              <a:ext cx="123825" cy="115887"/>
            </a:xfrm>
            <a:prstGeom prst="ellipse">
              <a:avLst/>
            </a:prstGeom>
            <a:solidFill>
              <a:srgbClr val="00B050">
                <a:alpha val="70195"/>
              </a:srgbClr>
            </a:solidFill>
            <a:ln w="9525" algn="ctr">
              <a:solidFill>
                <a:srgbClr val="008000"/>
              </a:solidFill>
              <a:miter lim="800000"/>
              <a:headEnd/>
              <a:tailEnd/>
            </a:ln>
          </p:spPr>
          <p:txBody>
            <a:bodyPr wrap="none"/>
            <a:lstStyle/>
            <a:p>
              <a:endParaRPr lang="en-US" dirty="0">
                <a:latin typeface="Calibri" panose="020F0502020204030204" pitchFamily="34" charset="0"/>
              </a:endParaRPr>
            </a:p>
          </p:txBody>
        </p:sp>
      </p:grpSp>
      <p:sp>
        <p:nvSpPr>
          <p:cNvPr id="28687" name="Text Box 17"/>
          <p:cNvSpPr txBox="1">
            <a:spLocks noChangeArrowheads="1"/>
          </p:cNvSpPr>
          <p:nvPr/>
        </p:nvSpPr>
        <p:spPr bwMode="auto">
          <a:xfrm>
            <a:off x="4350756" y="5117449"/>
            <a:ext cx="1567444" cy="1077218"/>
          </a:xfrm>
          <a:prstGeom prst="rect">
            <a:avLst/>
          </a:prstGeom>
          <a:solidFill>
            <a:schemeClr val="bg1"/>
          </a:solidFill>
          <a:ln w="9525">
            <a:noFill/>
            <a:miter lim="800000"/>
            <a:headEnd/>
            <a:tailEnd/>
          </a:ln>
        </p:spPr>
        <p:txBody>
          <a:bodyPr wrap="square">
            <a:spAutoFit/>
          </a:bodyPr>
          <a:lstStyle/>
          <a:p>
            <a:pPr>
              <a:spcBef>
                <a:spcPct val="50000"/>
              </a:spcBef>
            </a:pPr>
            <a:r>
              <a:rPr lang="en-US" sz="1600" b="1" dirty="0">
                <a:solidFill>
                  <a:srgbClr val="FF0000"/>
                </a:solidFill>
                <a:latin typeface="Calibri" panose="020F0502020204030204" pitchFamily="34" charset="0"/>
                <a:cs typeface="Calibri" panose="020F0502020204030204" pitchFamily="34" charset="0"/>
              </a:rPr>
              <a:t>in experiment, IID assumptions are true, </a:t>
            </a:r>
            <a:r>
              <a:rPr lang="en-US" sz="1600" b="1" dirty="0" err="1">
                <a:solidFill>
                  <a:srgbClr val="FF0000"/>
                </a:solidFill>
                <a:latin typeface="Calibri" panose="020F0502020204030204" pitchFamily="34" charset="0"/>
                <a:cs typeface="Calibri" panose="020F0502020204030204" pitchFamily="34" charset="0"/>
              </a:rPr>
              <a:t>distrib</a:t>
            </a:r>
            <a:r>
              <a:rPr lang="en-US" sz="1600" b="1" dirty="0">
                <a:solidFill>
                  <a:srgbClr val="FF0000"/>
                </a:solidFill>
                <a:latin typeface="Calibri" panose="020F0502020204030204" pitchFamily="34" charset="0"/>
                <a:cs typeface="Calibri" panose="020F0502020204030204" pitchFamily="34" charset="0"/>
              </a:rPr>
              <a:t>. is correct</a:t>
            </a:r>
          </a:p>
        </p:txBody>
      </p:sp>
      <p:grpSp>
        <p:nvGrpSpPr>
          <p:cNvPr id="6" name="Group 5"/>
          <p:cNvGrpSpPr/>
          <p:nvPr/>
        </p:nvGrpSpPr>
        <p:grpSpPr>
          <a:xfrm>
            <a:off x="2307772" y="1859254"/>
            <a:ext cx="8050213" cy="3878004"/>
            <a:chOff x="783771" y="1859254"/>
            <a:chExt cx="8050213" cy="3878004"/>
          </a:xfrm>
        </p:grpSpPr>
        <p:cxnSp>
          <p:nvCxnSpPr>
            <p:cNvPr id="24" name="Straight Connector 23"/>
            <p:cNvCxnSpPr/>
            <p:nvPr/>
          </p:nvCxnSpPr>
          <p:spPr bwMode="auto">
            <a:xfrm>
              <a:off x="783771" y="2200178"/>
              <a:ext cx="8050213" cy="0"/>
            </a:xfrm>
            <a:prstGeom prst="line">
              <a:avLst/>
            </a:prstGeom>
            <a:ln w="28575">
              <a:solidFill>
                <a:srgbClr val="FF7C80"/>
              </a:solidFill>
            </a:ln>
          </p:spPr>
          <p:style>
            <a:lnRef idx="1">
              <a:schemeClr val="accent1"/>
            </a:lnRef>
            <a:fillRef idx="0">
              <a:schemeClr val="accent1"/>
            </a:fillRef>
            <a:effectRef idx="0">
              <a:schemeClr val="accent1"/>
            </a:effectRef>
            <a:fontRef idx="minor">
              <a:schemeClr val="tx1"/>
            </a:fontRef>
          </p:style>
        </p:cxnSp>
        <p:sp>
          <p:nvSpPr>
            <p:cNvPr id="25" name="TextBox 19"/>
            <p:cNvSpPr txBox="1">
              <a:spLocks noChangeArrowheads="1"/>
            </p:cNvSpPr>
            <p:nvPr/>
          </p:nvSpPr>
          <p:spPr bwMode="auto">
            <a:xfrm>
              <a:off x="2826755" y="1859254"/>
              <a:ext cx="1978025" cy="369888"/>
            </a:xfrm>
            <a:prstGeom prst="rect">
              <a:avLst/>
            </a:prstGeom>
            <a:noFill/>
            <a:ln w="9525">
              <a:noFill/>
              <a:miter lim="800000"/>
              <a:headEnd/>
              <a:tailEnd/>
            </a:ln>
          </p:spPr>
          <p:txBody>
            <a:bodyPr>
              <a:spAutoFit/>
            </a:bodyPr>
            <a:lstStyle/>
            <a:p>
              <a:pPr>
                <a:defRPr/>
              </a:pPr>
              <a:r>
                <a:rPr lang="en-US" b="1" dirty="0">
                  <a:solidFill>
                    <a:srgbClr val="FF7C80"/>
                  </a:solidFill>
                  <a:latin typeface="Calibri" panose="020F0502020204030204" pitchFamily="34" charset="0"/>
                </a:rPr>
                <a:t>25-yr event</a:t>
              </a:r>
            </a:p>
          </p:txBody>
        </p:sp>
        <p:sp>
          <p:nvSpPr>
            <p:cNvPr id="26" name="Oval 27"/>
            <p:cNvSpPr>
              <a:spLocks noChangeArrowheads="1"/>
            </p:cNvSpPr>
            <p:nvPr/>
          </p:nvSpPr>
          <p:spPr bwMode="auto">
            <a:xfrm>
              <a:off x="3636879" y="4218667"/>
              <a:ext cx="123825" cy="115888"/>
            </a:xfrm>
            <a:prstGeom prst="ellipse">
              <a:avLst/>
            </a:prstGeom>
            <a:solidFill>
              <a:srgbClr val="FF7C80">
                <a:alpha val="70195"/>
              </a:srgbClr>
            </a:solidFill>
            <a:ln w="9525" algn="ctr">
              <a:solidFill>
                <a:srgbClr val="FF7C80"/>
              </a:solidFill>
              <a:miter lim="800000"/>
              <a:headEnd/>
              <a:tailEnd/>
            </a:ln>
          </p:spPr>
          <p:txBody>
            <a:bodyPr wrap="none"/>
            <a:lstStyle/>
            <a:p>
              <a:endParaRPr lang="en-US" dirty="0">
                <a:latin typeface="Calibri" panose="020F0502020204030204" pitchFamily="34" charset="0"/>
              </a:endParaRPr>
            </a:p>
          </p:txBody>
        </p:sp>
        <p:sp>
          <p:nvSpPr>
            <p:cNvPr id="27" name="Oval 31"/>
            <p:cNvSpPr>
              <a:spLocks noChangeArrowheads="1"/>
            </p:cNvSpPr>
            <p:nvPr/>
          </p:nvSpPr>
          <p:spPr bwMode="auto">
            <a:xfrm>
              <a:off x="8077868" y="5621370"/>
              <a:ext cx="123825" cy="115888"/>
            </a:xfrm>
            <a:prstGeom prst="ellipse">
              <a:avLst/>
            </a:prstGeom>
            <a:solidFill>
              <a:srgbClr val="FF7C80">
                <a:alpha val="70195"/>
              </a:srgbClr>
            </a:solidFill>
            <a:ln w="9525" algn="ctr">
              <a:solidFill>
                <a:srgbClr val="FF7C80"/>
              </a:solidFill>
              <a:miter lim="800000"/>
              <a:headEnd/>
              <a:tailEnd/>
            </a:ln>
          </p:spPr>
          <p:txBody>
            <a:bodyPr wrap="none"/>
            <a:lstStyle/>
            <a:p>
              <a:endParaRPr lang="en-US" dirty="0">
                <a:latin typeface="Calibri" panose="020F0502020204030204" pitchFamily="34" charset="0"/>
              </a:endParaRPr>
            </a:p>
          </p:txBody>
        </p:sp>
      </p:grpSp>
      <p:sp>
        <p:nvSpPr>
          <p:cNvPr id="7" name="Slide Number Placeholder 6"/>
          <p:cNvSpPr>
            <a:spLocks noGrp="1"/>
          </p:cNvSpPr>
          <p:nvPr>
            <p:ph type="sldNum" sz="quarter" idx="12"/>
          </p:nvPr>
        </p:nvSpPr>
        <p:spPr/>
        <p:txBody>
          <a:bodyPr/>
          <a:lstStyle/>
          <a:p>
            <a:pPr>
              <a:defRPr/>
            </a:pPr>
            <a:fld id="{A1A27C7B-FD28-48E6-A805-E9BC5DCB382D}" type="slidenum">
              <a:rPr lang="en-US" smtClean="0"/>
              <a:pPr>
                <a:defRPr/>
              </a:pPr>
              <a:t>3</a:t>
            </a:fld>
            <a:endParaRPr lang="en-US"/>
          </a:p>
        </p:txBody>
      </p:sp>
      <p:sp>
        <p:nvSpPr>
          <p:cNvPr id="31" name="TextBox 30">
            <a:extLst>
              <a:ext uri="{FF2B5EF4-FFF2-40B4-BE49-F238E27FC236}">
                <a16:creationId xmlns:a16="http://schemas.microsoft.com/office/drawing/2014/main" id="{969D71AD-BB05-4E6E-AD80-F23EB62DEFE3}"/>
              </a:ext>
            </a:extLst>
          </p:cNvPr>
          <p:cNvSpPr txBox="1"/>
          <p:nvPr/>
        </p:nvSpPr>
        <p:spPr>
          <a:xfrm>
            <a:off x="147320" y="4100514"/>
            <a:ext cx="1543367" cy="1292662"/>
          </a:xfrm>
          <a:prstGeom prst="rect">
            <a:avLst/>
          </a:prstGeom>
          <a:noFill/>
        </p:spPr>
        <p:txBody>
          <a:bodyPr wrap="square">
            <a:spAutoFit/>
          </a:bodyPr>
          <a:lstStyle/>
          <a:p>
            <a:pPr algn="ctr">
              <a:defRPr/>
            </a:pPr>
            <a:r>
              <a:rPr lang="en-US" sz="2600" b="1" dirty="0">
                <a:solidFill>
                  <a:srgbClr val="0070C0"/>
                </a:solidFill>
                <a:latin typeface="Ink Free" panose="03080402000500000000" pitchFamily="66" charset="0"/>
              </a:rPr>
              <a:t>annual maximum flow</a:t>
            </a:r>
          </a:p>
        </p:txBody>
      </p:sp>
    </p:spTree>
    <p:extLst>
      <p:ext uri="{BB962C8B-B14F-4D97-AF65-F5344CB8AC3E}">
        <p14:creationId xmlns:p14="http://schemas.microsoft.com/office/powerpoint/2010/main" val="10024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6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8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683" grpId="0" animBg="1"/>
      <p:bldP spid="2868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4"/>
          <p:cNvPicPr>
            <a:picLocks noChangeAspect="1" noChangeArrowheads="1"/>
          </p:cNvPicPr>
          <p:nvPr/>
        </p:nvPicPr>
        <p:blipFill>
          <a:blip r:embed="rId3" cstate="print"/>
          <a:srcRect/>
          <a:stretch>
            <a:fillRect/>
          </a:stretch>
        </p:blipFill>
        <p:spPr bwMode="auto">
          <a:xfrm>
            <a:off x="3417888" y="1023939"/>
            <a:ext cx="5372100" cy="5629275"/>
          </a:xfrm>
          <a:prstGeom prst="rect">
            <a:avLst/>
          </a:prstGeom>
          <a:noFill/>
          <a:ln w="9525">
            <a:noFill/>
            <a:miter lim="800000"/>
            <a:headEnd/>
            <a:tailEnd/>
          </a:ln>
        </p:spPr>
      </p:pic>
      <p:grpSp>
        <p:nvGrpSpPr>
          <p:cNvPr id="3081" name="Group 41"/>
          <p:cNvGrpSpPr>
            <a:grpSpLocks/>
          </p:cNvGrpSpPr>
          <p:nvPr/>
        </p:nvGrpSpPr>
        <p:grpSpPr bwMode="auto">
          <a:xfrm>
            <a:off x="3417888" y="1023939"/>
            <a:ext cx="5372100" cy="5629275"/>
            <a:chOff x="1193" y="645"/>
            <a:chExt cx="3384" cy="3546"/>
          </a:xfrm>
        </p:grpSpPr>
        <p:grpSp>
          <p:nvGrpSpPr>
            <p:cNvPr id="3097" name="Group 40"/>
            <p:cNvGrpSpPr>
              <a:grpSpLocks/>
            </p:cNvGrpSpPr>
            <p:nvPr/>
          </p:nvGrpSpPr>
          <p:grpSpPr bwMode="auto">
            <a:xfrm>
              <a:off x="1193" y="645"/>
              <a:ext cx="3384" cy="3546"/>
              <a:chOff x="1193" y="645"/>
              <a:chExt cx="3384" cy="3546"/>
            </a:xfrm>
          </p:grpSpPr>
          <p:pic>
            <p:nvPicPr>
              <p:cNvPr id="3099" name="Picture 6"/>
              <p:cNvPicPr>
                <a:picLocks noChangeAspect="1" noChangeArrowheads="1"/>
              </p:cNvPicPr>
              <p:nvPr/>
            </p:nvPicPr>
            <p:blipFill>
              <a:blip r:embed="rId4" cstate="print"/>
              <a:srcRect/>
              <a:stretch>
                <a:fillRect/>
              </a:stretch>
            </p:blipFill>
            <p:spPr bwMode="auto">
              <a:xfrm>
                <a:off x="1193" y="645"/>
                <a:ext cx="3384" cy="3546"/>
              </a:xfrm>
              <a:prstGeom prst="rect">
                <a:avLst/>
              </a:prstGeom>
              <a:noFill/>
              <a:ln w="9525">
                <a:noFill/>
                <a:miter lim="800000"/>
                <a:headEnd/>
                <a:tailEnd/>
              </a:ln>
            </p:spPr>
          </p:pic>
          <p:sp>
            <p:nvSpPr>
              <p:cNvPr id="3100" name="Line 7"/>
              <p:cNvSpPr>
                <a:spLocks noChangeShapeType="1"/>
              </p:cNvSpPr>
              <p:nvPr/>
            </p:nvSpPr>
            <p:spPr bwMode="auto">
              <a:xfrm>
                <a:off x="2958" y="3359"/>
                <a:ext cx="192" cy="0"/>
              </a:xfrm>
              <a:prstGeom prst="line">
                <a:avLst/>
              </a:prstGeom>
              <a:noFill/>
              <a:ln w="15875">
                <a:solidFill>
                  <a:srgbClr val="FF00FF"/>
                </a:solidFill>
                <a:round/>
                <a:headEnd/>
                <a:tailEnd type="triangle" w="med" len="med"/>
              </a:ln>
            </p:spPr>
            <p:txBody>
              <a:bodyPr/>
              <a:lstStyle/>
              <a:p>
                <a:endParaRPr lang="en-US"/>
              </a:p>
            </p:txBody>
          </p:sp>
          <p:sp>
            <p:nvSpPr>
              <p:cNvPr id="3101" name="Text Box 9"/>
              <p:cNvSpPr txBox="1">
                <a:spLocks noChangeArrowheads="1"/>
              </p:cNvSpPr>
              <p:nvPr/>
            </p:nvSpPr>
            <p:spPr bwMode="auto">
              <a:xfrm>
                <a:off x="3100" y="1392"/>
                <a:ext cx="1383" cy="407"/>
              </a:xfrm>
              <a:prstGeom prst="rect">
                <a:avLst/>
              </a:prstGeom>
              <a:noFill/>
              <a:ln w="9525">
                <a:noFill/>
                <a:miter lim="800000"/>
                <a:headEnd/>
                <a:tailEnd/>
              </a:ln>
            </p:spPr>
            <p:txBody>
              <a:bodyPr wrap="square">
                <a:spAutoFit/>
              </a:bodyPr>
              <a:lstStyle/>
              <a:p>
                <a:pPr>
                  <a:spcBef>
                    <a:spcPct val="50000"/>
                  </a:spcBef>
                </a:pPr>
                <a:r>
                  <a:rPr lang="en-US" dirty="0">
                    <a:solidFill>
                      <a:srgbClr val="FF00FF"/>
                    </a:solidFill>
                    <a:latin typeface="Calibri" panose="020F0502020204030204" pitchFamily="34" charset="0"/>
                    <a:cs typeface="Calibri" panose="020F0502020204030204" pitchFamily="34" charset="0"/>
                  </a:rPr>
                  <a:t>sampling distribution for X, with N=10</a:t>
                </a:r>
              </a:p>
            </p:txBody>
          </p:sp>
        </p:grpSp>
        <p:sp>
          <p:nvSpPr>
            <p:cNvPr id="3098" name="Line 10"/>
            <p:cNvSpPr>
              <a:spLocks noChangeShapeType="1"/>
            </p:cNvSpPr>
            <p:nvPr/>
          </p:nvSpPr>
          <p:spPr bwMode="auto">
            <a:xfrm>
              <a:off x="3357" y="1611"/>
              <a:ext cx="78" cy="0"/>
            </a:xfrm>
            <a:prstGeom prst="line">
              <a:avLst/>
            </a:prstGeom>
            <a:noFill/>
            <a:ln w="12700">
              <a:solidFill>
                <a:srgbClr val="FF00FF"/>
              </a:solidFill>
              <a:round/>
              <a:headEnd/>
              <a:tailEnd/>
            </a:ln>
          </p:spPr>
          <p:txBody>
            <a:bodyPr/>
            <a:lstStyle/>
            <a:p>
              <a:endParaRPr lang="en-US"/>
            </a:p>
          </p:txBody>
        </p:sp>
      </p:grpSp>
      <mc:AlternateContent xmlns:mc="http://schemas.openxmlformats.org/markup-compatibility/2006" xmlns:a14="http://schemas.microsoft.com/office/drawing/2010/main">
        <mc:Choice Requires="a14">
          <p:sp>
            <p:nvSpPr>
              <p:cNvPr id="31" name="TextBox 30"/>
              <p:cNvSpPr txBox="1"/>
              <p:nvPr/>
            </p:nvSpPr>
            <p:spPr>
              <a:xfrm>
                <a:off x="6161809" y="4804066"/>
                <a:ext cx="1316182" cy="6748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a:solidFill>
                                <a:srgbClr val="FF00FF"/>
                              </a:solidFill>
                              <a:latin typeface="Cambria Math" panose="02040503050406030204" pitchFamily="18" charset="0"/>
                            </a:rPr>
                          </m:ctrlPr>
                        </m:sSubPr>
                        <m:e>
                          <m:r>
                            <m:rPr>
                              <m:sty m:val="p"/>
                            </m:rPr>
                            <a:rPr lang="el-GR" sz="2000">
                              <a:solidFill>
                                <a:srgbClr val="FF00FF"/>
                              </a:solidFill>
                              <a:latin typeface="Cambria Math" panose="02040503050406030204" pitchFamily="18" charset="0"/>
                              <a:ea typeface="Cambria Math" panose="02040503050406030204" pitchFamily="18" charset="0"/>
                            </a:rPr>
                            <m:t>σ</m:t>
                          </m:r>
                        </m:e>
                        <m:sub>
                          <m:acc>
                            <m:accPr>
                              <m:chr m:val="̅"/>
                              <m:ctrlPr>
                                <a:rPr lang="en-US" sz="2000" i="1">
                                  <a:solidFill>
                                    <a:srgbClr val="FF00FF"/>
                                  </a:solidFill>
                                  <a:latin typeface="Cambria Math" panose="02040503050406030204" pitchFamily="18" charset="0"/>
                                </a:rPr>
                              </m:ctrlPr>
                            </m:accPr>
                            <m:e>
                              <m:r>
                                <m:rPr>
                                  <m:sty m:val="p"/>
                                </m:rPr>
                                <a:rPr lang="en-US" sz="2000">
                                  <a:solidFill>
                                    <a:srgbClr val="FF00FF"/>
                                  </a:solidFill>
                                  <a:latin typeface="Cambria Math" panose="02040503050406030204" pitchFamily="18" charset="0"/>
                                </a:rPr>
                                <m:t>X</m:t>
                              </m:r>
                            </m:e>
                          </m:acc>
                        </m:sub>
                      </m:sSub>
                      <m:r>
                        <a:rPr lang="en-US" sz="2000">
                          <a:solidFill>
                            <a:srgbClr val="FF00FF"/>
                          </a:solidFill>
                          <a:latin typeface="Cambria Math" panose="02040503050406030204" pitchFamily="18" charset="0"/>
                        </a:rPr>
                        <m:t>=</m:t>
                      </m:r>
                      <m:f>
                        <m:fPr>
                          <m:ctrlPr>
                            <a:rPr lang="en-US" sz="2000" i="1">
                              <a:solidFill>
                                <a:srgbClr val="FF00FF"/>
                              </a:solidFill>
                              <a:latin typeface="Cambria Math" panose="02040503050406030204" pitchFamily="18" charset="0"/>
                            </a:rPr>
                          </m:ctrlPr>
                        </m:fPr>
                        <m:num>
                          <m:r>
                            <m:rPr>
                              <m:sty m:val="p"/>
                            </m:rPr>
                            <a:rPr lang="en-US" sz="2000">
                              <a:solidFill>
                                <a:srgbClr val="FF00FF"/>
                              </a:solidFill>
                              <a:latin typeface="Cambria Math" panose="02040503050406030204" pitchFamily="18" charset="0"/>
                              <a:ea typeface="Cambria Math" panose="02040503050406030204" pitchFamily="18" charset="0"/>
                            </a:rPr>
                            <m:t>σ</m:t>
                          </m:r>
                        </m:num>
                        <m:den>
                          <m:rad>
                            <m:radPr>
                              <m:degHide m:val="on"/>
                              <m:ctrlPr>
                                <a:rPr lang="en-US" sz="2000" i="1">
                                  <a:solidFill>
                                    <a:srgbClr val="FF00FF"/>
                                  </a:solidFill>
                                  <a:latin typeface="Cambria Math" panose="02040503050406030204" pitchFamily="18" charset="0"/>
                                </a:rPr>
                              </m:ctrlPr>
                            </m:radPr>
                            <m:deg/>
                            <m:e>
                              <m:r>
                                <a:rPr lang="en-US" sz="2000">
                                  <a:solidFill>
                                    <a:srgbClr val="FF00FF"/>
                                  </a:solidFill>
                                  <a:latin typeface="Cambria Math" panose="02040503050406030204" pitchFamily="18" charset="0"/>
                                </a:rPr>
                                <m:t>10</m:t>
                              </m:r>
                            </m:e>
                          </m:rad>
                        </m:den>
                      </m:f>
                    </m:oMath>
                  </m:oMathPara>
                </a14:m>
                <a:endParaRPr lang="en-US" sz="2000" dirty="0">
                  <a:solidFill>
                    <a:srgbClr val="FF00FF"/>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161809" y="4804066"/>
                <a:ext cx="1316182" cy="674865"/>
              </a:xfrm>
              <a:prstGeom prst="rect">
                <a:avLst/>
              </a:prstGeom>
              <a:blipFill>
                <a:blip r:embed="rId6"/>
                <a:stretch>
                  <a:fillRect t="-815315" r="-600000" b="-786486"/>
                </a:stretch>
              </a:blipFill>
            </p:spPr>
            <p:txBody>
              <a:bodyPr/>
              <a:lstStyle/>
              <a:p>
                <a:r>
                  <a:rPr lang="en-US">
                    <a:noFill/>
                  </a:rPr>
                  <a:t> </a:t>
                </a:r>
              </a:p>
            </p:txBody>
          </p:sp>
        </mc:Fallback>
      </mc:AlternateContent>
      <p:grpSp>
        <p:nvGrpSpPr>
          <p:cNvPr id="32" name="Group 42"/>
          <p:cNvGrpSpPr>
            <a:grpSpLocks/>
          </p:cNvGrpSpPr>
          <p:nvPr/>
        </p:nvGrpSpPr>
        <p:grpSpPr bwMode="auto">
          <a:xfrm>
            <a:off x="3425827" y="1030289"/>
            <a:ext cx="5362576" cy="5619750"/>
            <a:chOff x="1198" y="656"/>
            <a:chExt cx="3378" cy="3540"/>
          </a:xfrm>
        </p:grpSpPr>
        <p:sp>
          <p:nvSpPr>
            <p:cNvPr id="33" name="Line 43"/>
            <p:cNvSpPr>
              <a:spLocks noChangeShapeType="1"/>
            </p:cNvSpPr>
            <p:nvPr/>
          </p:nvSpPr>
          <p:spPr bwMode="auto">
            <a:xfrm>
              <a:off x="2958" y="3527"/>
              <a:ext cx="192" cy="0"/>
            </a:xfrm>
            <a:prstGeom prst="line">
              <a:avLst/>
            </a:prstGeom>
            <a:noFill/>
            <a:ln w="15875">
              <a:solidFill>
                <a:srgbClr val="FF00FF"/>
              </a:solidFill>
              <a:round/>
              <a:headEnd/>
              <a:tailEnd type="triangle" w="med" len="med"/>
            </a:ln>
          </p:spPr>
          <p:txBody>
            <a:bodyPr/>
            <a:lstStyle/>
            <a:p>
              <a:endParaRPr lang="en-US"/>
            </a:p>
          </p:txBody>
        </p:sp>
        <p:graphicFrame>
          <p:nvGraphicFramePr>
            <p:cNvPr id="34" name="Object 44"/>
            <p:cNvGraphicFramePr>
              <a:graphicFrameLocks noChangeAspect="1"/>
            </p:cNvGraphicFramePr>
            <p:nvPr/>
          </p:nvGraphicFramePr>
          <p:xfrm>
            <a:off x="2991" y="3208"/>
            <a:ext cx="607" cy="393"/>
          </p:xfrm>
          <a:graphic>
            <a:graphicData uri="http://schemas.openxmlformats.org/presentationml/2006/ole">
              <mc:AlternateContent xmlns:mc="http://schemas.openxmlformats.org/markup-compatibility/2006">
                <mc:Choice xmlns:v="urn:schemas-microsoft-com:vml" Requires="v">
                  <p:oleObj name="Equation" r:id="rId7" imgW="647640" imgH="419040" progId="Equation.3">
                    <p:embed/>
                  </p:oleObj>
                </mc:Choice>
                <mc:Fallback>
                  <p:oleObj name="Equation" r:id="rId7" imgW="647640" imgH="419040" progId="Equation.3">
                    <p:embed/>
                    <p:pic>
                      <p:nvPicPr>
                        <p:cNvPr id="34" name="Object 4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91" y="3208"/>
                          <a:ext cx="607" cy="3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5" name="Picture 45"/>
            <p:cNvPicPr>
              <a:picLocks noChangeAspect="1" noChangeArrowheads="1"/>
            </p:cNvPicPr>
            <p:nvPr/>
          </p:nvPicPr>
          <p:blipFill>
            <a:blip r:embed="rId9" cstate="print"/>
            <a:srcRect/>
            <a:stretch>
              <a:fillRect/>
            </a:stretch>
          </p:blipFill>
          <p:spPr bwMode="auto">
            <a:xfrm>
              <a:off x="1198" y="656"/>
              <a:ext cx="3378" cy="3540"/>
            </a:xfrm>
            <a:prstGeom prst="rect">
              <a:avLst/>
            </a:prstGeom>
            <a:noFill/>
            <a:ln w="9525">
              <a:noFill/>
              <a:miter lim="800000"/>
              <a:headEnd/>
              <a:tailEnd/>
            </a:ln>
          </p:spPr>
        </p:pic>
        <p:sp>
          <p:nvSpPr>
            <p:cNvPr id="36" name="Line 46"/>
            <p:cNvSpPr>
              <a:spLocks noChangeShapeType="1"/>
            </p:cNvSpPr>
            <p:nvPr/>
          </p:nvSpPr>
          <p:spPr bwMode="auto">
            <a:xfrm>
              <a:off x="2949" y="3462"/>
              <a:ext cx="192" cy="0"/>
            </a:xfrm>
            <a:prstGeom prst="line">
              <a:avLst/>
            </a:prstGeom>
            <a:noFill/>
            <a:ln w="15875">
              <a:solidFill>
                <a:srgbClr val="FF00FF"/>
              </a:solidFill>
              <a:round/>
              <a:headEnd/>
              <a:tailEnd type="triangle" w="med" len="med"/>
            </a:ln>
          </p:spPr>
          <p:txBody>
            <a:bodyPr/>
            <a:lstStyle/>
            <a:p>
              <a:endParaRPr lang="en-US"/>
            </a:p>
          </p:txBody>
        </p:sp>
        <p:sp>
          <p:nvSpPr>
            <p:cNvPr id="37" name="Line 47"/>
            <p:cNvSpPr>
              <a:spLocks noChangeShapeType="1"/>
            </p:cNvSpPr>
            <p:nvPr/>
          </p:nvSpPr>
          <p:spPr bwMode="auto">
            <a:xfrm>
              <a:off x="2947" y="3278"/>
              <a:ext cx="115" cy="0"/>
            </a:xfrm>
            <a:prstGeom prst="line">
              <a:avLst/>
            </a:prstGeom>
            <a:noFill/>
            <a:ln w="15875">
              <a:solidFill>
                <a:srgbClr val="FF9933"/>
              </a:solidFill>
              <a:round/>
              <a:headEnd/>
              <a:tailEnd type="triangle" w="med" len="med"/>
            </a:ln>
          </p:spPr>
          <p:txBody>
            <a:bodyPr/>
            <a:lstStyle/>
            <a:p>
              <a:endParaRPr lang="en-US"/>
            </a:p>
          </p:txBody>
        </p:sp>
        <p:sp>
          <p:nvSpPr>
            <p:cNvPr id="38" name="Text Box 49"/>
            <p:cNvSpPr txBox="1">
              <a:spLocks noChangeArrowheads="1"/>
            </p:cNvSpPr>
            <p:nvPr/>
          </p:nvSpPr>
          <p:spPr bwMode="auto">
            <a:xfrm>
              <a:off x="3640" y="3094"/>
              <a:ext cx="562" cy="404"/>
            </a:xfrm>
            <a:prstGeom prst="rect">
              <a:avLst/>
            </a:prstGeom>
            <a:noFill/>
            <a:ln w="9525">
              <a:noFill/>
              <a:miter lim="800000"/>
              <a:headEnd/>
              <a:tailEnd/>
            </a:ln>
          </p:spPr>
          <p:txBody>
            <a:bodyPr>
              <a:spAutoFit/>
            </a:bodyPr>
            <a:lstStyle/>
            <a:p>
              <a:pPr>
                <a:spcBef>
                  <a:spcPct val="50000"/>
                </a:spcBef>
              </a:pPr>
              <a:r>
                <a:rPr lang="en-US" dirty="0">
                  <a:solidFill>
                    <a:srgbClr val="FF00FF"/>
                  </a:solidFill>
                  <a:latin typeface="Calibri" panose="020F0502020204030204" pitchFamily="34" charset="0"/>
                  <a:cs typeface="Calibri" panose="020F0502020204030204" pitchFamily="34" charset="0"/>
                </a:rPr>
                <a:t>     for  N = 10</a:t>
              </a:r>
            </a:p>
          </p:txBody>
        </p:sp>
        <p:sp>
          <p:nvSpPr>
            <p:cNvPr id="39" name="Text Box 51"/>
            <p:cNvSpPr txBox="1">
              <a:spLocks noChangeArrowheads="1"/>
            </p:cNvSpPr>
            <p:nvPr/>
          </p:nvSpPr>
          <p:spPr bwMode="auto">
            <a:xfrm>
              <a:off x="3363" y="2519"/>
              <a:ext cx="562" cy="404"/>
            </a:xfrm>
            <a:prstGeom prst="rect">
              <a:avLst/>
            </a:prstGeom>
            <a:noFill/>
            <a:ln w="9525">
              <a:noFill/>
              <a:miter lim="800000"/>
              <a:headEnd/>
              <a:tailEnd/>
            </a:ln>
          </p:spPr>
          <p:txBody>
            <a:bodyPr>
              <a:spAutoFit/>
            </a:bodyPr>
            <a:lstStyle/>
            <a:p>
              <a:pPr>
                <a:spcBef>
                  <a:spcPct val="50000"/>
                </a:spcBef>
              </a:pPr>
              <a:r>
                <a:rPr lang="en-US" dirty="0">
                  <a:solidFill>
                    <a:srgbClr val="FF9933"/>
                  </a:solidFill>
                  <a:latin typeface="Calibri" panose="020F0502020204030204" pitchFamily="34" charset="0"/>
                  <a:cs typeface="Calibri" panose="020F0502020204030204" pitchFamily="34" charset="0"/>
                </a:rPr>
                <a:t>     for  N = 50</a:t>
              </a:r>
            </a:p>
          </p:txBody>
        </p:sp>
        <p:sp>
          <p:nvSpPr>
            <p:cNvPr id="40" name="Line 52"/>
            <p:cNvSpPr>
              <a:spLocks noChangeShapeType="1"/>
            </p:cNvSpPr>
            <p:nvPr/>
          </p:nvSpPr>
          <p:spPr bwMode="auto">
            <a:xfrm flipH="1">
              <a:off x="3154" y="3301"/>
              <a:ext cx="478" cy="134"/>
            </a:xfrm>
            <a:prstGeom prst="line">
              <a:avLst/>
            </a:prstGeom>
            <a:noFill/>
            <a:ln w="9525">
              <a:solidFill>
                <a:srgbClr val="FF00FF"/>
              </a:solidFill>
              <a:round/>
              <a:headEnd/>
              <a:tailEnd/>
            </a:ln>
          </p:spPr>
          <p:txBody>
            <a:bodyPr/>
            <a:lstStyle/>
            <a:p>
              <a:endParaRPr lang="en-US"/>
            </a:p>
          </p:txBody>
        </p:sp>
        <p:sp>
          <p:nvSpPr>
            <p:cNvPr id="41" name="Line 53"/>
            <p:cNvSpPr>
              <a:spLocks noChangeShapeType="1"/>
            </p:cNvSpPr>
            <p:nvPr/>
          </p:nvSpPr>
          <p:spPr bwMode="auto">
            <a:xfrm flipH="1">
              <a:off x="3020" y="2789"/>
              <a:ext cx="352" cy="442"/>
            </a:xfrm>
            <a:prstGeom prst="line">
              <a:avLst/>
            </a:prstGeom>
            <a:noFill/>
            <a:ln w="9525">
              <a:solidFill>
                <a:srgbClr val="FF9933"/>
              </a:solidFill>
              <a:round/>
              <a:headEnd/>
              <a:tailEnd/>
            </a:ln>
          </p:spPr>
          <p:txBody>
            <a:bodyPr/>
            <a:lstStyle/>
            <a:p>
              <a:endParaRPr lang="en-US"/>
            </a:p>
          </p:txBody>
        </p:sp>
      </p:grpSp>
      <p:sp>
        <p:nvSpPr>
          <p:cNvPr id="3079" name="Slide Number Placeholder 3"/>
          <p:cNvSpPr>
            <a:spLocks noGrp="1"/>
          </p:cNvSpPr>
          <p:nvPr>
            <p:ph type="sldNum" sz="quarter" idx="12"/>
          </p:nvPr>
        </p:nvSpPr>
        <p:spPr>
          <a:noFill/>
        </p:spPr>
        <p:txBody>
          <a:bodyPr/>
          <a:lstStyle/>
          <a:p>
            <a:fld id="{BD3CACBD-2F3E-4430-802E-EA3CDB8BDC1E}" type="slidenum">
              <a:rPr lang="en-US" smtClean="0"/>
              <a:pPr/>
              <a:t>30</a:t>
            </a:fld>
            <a:endParaRPr lang="en-US"/>
          </a:p>
        </p:txBody>
      </p:sp>
      <p:sp>
        <p:nvSpPr>
          <p:cNvPr id="88089" name="Rectangle 25"/>
          <p:cNvSpPr>
            <a:spLocks noChangeArrowheads="1"/>
          </p:cNvSpPr>
          <p:nvPr/>
        </p:nvSpPr>
        <p:spPr bwMode="auto">
          <a:xfrm>
            <a:off x="1981200" y="52388"/>
            <a:ext cx="8229600" cy="1143000"/>
          </a:xfrm>
          <a:prstGeom prst="rect">
            <a:avLst/>
          </a:prstGeom>
          <a:noFill/>
          <a:ln w="9525">
            <a:noFill/>
            <a:miter lim="800000"/>
            <a:headEnd/>
            <a:tailEnd/>
          </a:ln>
          <a:effectLst/>
        </p:spPr>
        <p:txBody>
          <a:bodyPr anchor="ctr"/>
          <a:lstStyle/>
          <a:p>
            <a:pPr algn="ctr">
              <a:defRPr/>
            </a:pPr>
            <a:r>
              <a:rPr lang="en-US" sz="4000" dirty="0">
                <a:solidFill>
                  <a:srgbClr val="FFFFFF"/>
                </a:solidFill>
              </a:rPr>
              <a:t>Sampling Distribution for the Mean</a:t>
            </a:r>
          </a:p>
        </p:txBody>
      </p:sp>
      <mc:AlternateContent xmlns:mc="http://schemas.openxmlformats.org/markup-compatibility/2006" xmlns:a14="http://schemas.microsoft.com/office/drawing/2010/main">
        <mc:Choice Requires="a14">
          <p:sp>
            <p:nvSpPr>
              <p:cNvPr id="43" name="TextBox 42"/>
              <p:cNvSpPr txBox="1"/>
              <p:nvPr/>
            </p:nvSpPr>
            <p:spPr>
              <a:xfrm>
                <a:off x="7242465" y="4835238"/>
                <a:ext cx="4398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a:solidFill>
                                <a:srgbClr val="FF00FF"/>
                              </a:solidFill>
                              <a:latin typeface="Cambria Math" panose="02040503050406030204" pitchFamily="18" charset="0"/>
                            </a:rPr>
                          </m:ctrlPr>
                        </m:sSubPr>
                        <m:e>
                          <m:r>
                            <m:rPr>
                              <m:sty m:val="p"/>
                            </m:rPr>
                            <a:rPr lang="el-GR" sz="2000" i="1">
                              <a:solidFill>
                                <a:srgbClr val="FF00FF"/>
                              </a:solidFill>
                              <a:latin typeface="Cambria Math" panose="02040503050406030204" pitchFamily="18" charset="0"/>
                              <a:ea typeface="Cambria Math" panose="02040503050406030204" pitchFamily="18" charset="0"/>
                            </a:rPr>
                            <m:t>σ</m:t>
                          </m:r>
                        </m:e>
                        <m:sub>
                          <m:acc>
                            <m:accPr>
                              <m:chr m:val="̅"/>
                              <m:ctrlPr>
                                <a:rPr lang="en-US" sz="2000" i="1">
                                  <a:solidFill>
                                    <a:srgbClr val="FF00FF"/>
                                  </a:solidFill>
                                  <a:latin typeface="Cambria Math" panose="02040503050406030204" pitchFamily="18" charset="0"/>
                                </a:rPr>
                              </m:ctrlPr>
                            </m:accPr>
                            <m:e>
                              <m:r>
                                <m:rPr>
                                  <m:sty m:val="p"/>
                                </m:rPr>
                                <a:rPr lang="en-US" sz="2000">
                                  <a:solidFill>
                                    <a:srgbClr val="FF00FF"/>
                                  </a:solidFill>
                                  <a:latin typeface="Cambria Math" panose="02040503050406030204" pitchFamily="18" charset="0"/>
                                </a:rPr>
                                <m:t>X</m:t>
                              </m:r>
                            </m:e>
                          </m:acc>
                        </m:sub>
                      </m:sSub>
                    </m:oMath>
                  </m:oMathPara>
                </a14:m>
                <a:endParaRPr lang="en-US" sz="2000" dirty="0">
                  <a:solidFill>
                    <a:srgbClr val="FF00FF"/>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7242465" y="4835238"/>
                <a:ext cx="439880" cy="400110"/>
              </a:xfrm>
              <a:prstGeom prst="rect">
                <a:avLst/>
              </a:prstGeom>
              <a:blipFill>
                <a:blip r:embed="rId10"/>
                <a:stretch>
                  <a:fillRect l="-894444" t="-2500000" r="-930556" b="-1021212"/>
                </a:stretch>
              </a:blipFill>
            </p:spPr>
            <p:txBody>
              <a:bodyPr/>
              <a:lstStyle/>
              <a:p>
                <a:r>
                  <a:rPr lang="en-US">
                    <a:noFill/>
                  </a:rPr>
                  <a:t> </a:t>
                </a:r>
              </a:p>
            </p:txBody>
          </p:sp>
        </mc:Fallback>
      </mc:AlternateContent>
      <p:sp>
        <p:nvSpPr>
          <p:cNvPr id="3085" name="Line 20"/>
          <p:cNvSpPr>
            <a:spLocks noChangeShapeType="1"/>
          </p:cNvSpPr>
          <p:nvPr/>
        </p:nvSpPr>
        <p:spPr bwMode="auto">
          <a:xfrm>
            <a:off x="6221414" y="6134100"/>
            <a:ext cx="801687" cy="0"/>
          </a:xfrm>
          <a:prstGeom prst="line">
            <a:avLst/>
          </a:prstGeom>
          <a:noFill/>
          <a:ln w="19050">
            <a:solidFill>
              <a:schemeClr val="accent2"/>
            </a:solidFill>
            <a:round/>
            <a:headEnd/>
            <a:tailEnd type="triangle" w="med" len="med"/>
          </a:ln>
        </p:spPr>
        <p:txBody>
          <a:bodyPr/>
          <a:lstStyle/>
          <a:p>
            <a:endParaRPr lang="en-US"/>
          </a:p>
        </p:txBody>
      </p:sp>
      <p:sp>
        <p:nvSpPr>
          <p:cNvPr id="3086" name="TextBox 30"/>
          <p:cNvSpPr txBox="1">
            <a:spLocks noChangeArrowheads="1"/>
          </p:cNvSpPr>
          <p:nvPr/>
        </p:nvSpPr>
        <p:spPr bwMode="auto">
          <a:xfrm>
            <a:off x="6692901" y="6300789"/>
            <a:ext cx="188913" cy="307975"/>
          </a:xfrm>
          <a:prstGeom prst="rect">
            <a:avLst/>
          </a:prstGeom>
          <a:noFill/>
          <a:ln w="9525">
            <a:noFill/>
            <a:miter lim="800000"/>
            <a:headEnd/>
            <a:tailEnd/>
          </a:ln>
        </p:spPr>
        <p:txBody>
          <a:bodyPr>
            <a:spAutoFit/>
          </a:bodyPr>
          <a:lstStyle/>
          <a:p>
            <a:r>
              <a:rPr lang="en-US" sz="1400" b="1"/>
              <a:t>X</a:t>
            </a:r>
          </a:p>
        </p:txBody>
      </p:sp>
      <p:sp>
        <p:nvSpPr>
          <p:cNvPr id="3088" name="Line 22"/>
          <p:cNvSpPr>
            <a:spLocks noChangeShapeType="1"/>
          </p:cNvSpPr>
          <p:nvPr/>
        </p:nvSpPr>
        <p:spPr bwMode="auto">
          <a:xfrm>
            <a:off x="6205538" y="4473575"/>
            <a:ext cx="6350" cy="1900238"/>
          </a:xfrm>
          <a:prstGeom prst="line">
            <a:avLst/>
          </a:prstGeom>
          <a:noFill/>
          <a:ln w="9525">
            <a:solidFill>
              <a:schemeClr val="tx1"/>
            </a:solidFill>
            <a:round/>
            <a:headEnd/>
            <a:tailEnd/>
          </a:ln>
        </p:spPr>
        <p:txBody>
          <a:bodyPr/>
          <a:lstStyle/>
          <a:p>
            <a:endParaRPr lang="en-US"/>
          </a:p>
        </p:txBody>
      </p:sp>
      <p:graphicFrame>
        <p:nvGraphicFramePr>
          <p:cNvPr id="3074" name="Object 26"/>
          <p:cNvGraphicFramePr>
            <a:graphicFrameLocks noChangeAspect="1"/>
          </p:cNvGraphicFramePr>
          <p:nvPr/>
        </p:nvGraphicFramePr>
        <p:xfrm>
          <a:off x="6435725" y="5854701"/>
          <a:ext cx="217488" cy="219075"/>
        </p:xfrm>
        <a:graphic>
          <a:graphicData uri="http://schemas.openxmlformats.org/presentationml/2006/ole">
            <mc:AlternateContent xmlns:mc="http://schemas.openxmlformats.org/markup-compatibility/2006">
              <mc:Choice xmlns:v="urn:schemas-microsoft-com:vml" Requires="v">
                <p:oleObj name="Equation" r:id="rId11" imgW="139680" imgH="139680" progId="Equation.3">
                  <p:embed/>
                </p:oleObj>
              </mc:Choice>
              <mc:Fallback>
                <p:oleObj name="Equation" r:id="rId11" imgW="139680" imgH="139680" progId="Equation.3">
                  <p:embed/>
                  <p:pic>
                    <p:nvPicPr>
                      <p:cNvPr id="3074" name="Object 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35725" y="5854701"/>
                        <a:ext cx="217488" cy="21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3" name="Text Box 23"/>
          <p:cNvSpPr txBox="1">
            <a:spLocks noChangeArrowheads="1"/>
          </p:cNvSpPr>
          <p:nvPr/>
        </p:nvSpPr>
        <p:spPr bwMode="auto">
          <a:xfrm>
            <a:off x="6064251" y="4154488"/>
            <a:ext cx="339725" cy="366712"/>
          </a:xfrm>
          <a:prstGeom prst="rect">
            <a:avLst/>
          </a:prstGeom>
          <a:noFill/>
          <a:ln w="9525">
            <a:noFill/>
            <a:miter lim="800000"/>
            <a:headEnd/>
            <a:tailEnd/>
          </a:ln>
        </p:spPr>
        <p:txBody>
          <a:bodyPr>
            <a:spAutoFit/>
          </a:bodyPr>
          <a:lstStyle/>
          <a:p>
            <a:pPr>
              <a:spcBef>
                <a:spcPct val="50000"/>
              </a:spcBef>
            </a:pPr>
            <a:r>
              <a:rPr lang="en-US">
                <a:solidFill>
                  <a:schemeClr val="accent2">
                    <a:lumMod val="75000"/>
                  </a:schemeClr>
                </a:solidFill>
                <a:latin typeface="Symbol" pitchFamily="18" charset="2"/>
              </a:rPr>
              <a:t>m</a:t>
            </a:r>
          </a:p>
        </p:txBody>
      </p:sp>
      <mc:AlternateContent xmlns:mc="http://schemas.openxmlformats.org/markup-compatibility/2006" xmlns:a14="http://schemas.microsoft.com/office/drawing/2010/main">
        <mc:Choice Requires="a14">
          <p:sp>
            <p:nvSpPr>
              <p:cNvPr id="42" name="TextBox 41"/>
              <p:cNvSpPr txBox="1"/>
              <p:nvPr/>
            </p:nvSpPr>
            <p:spPr>
              <a:xfrm>
                <a:off x="6819902" y="3924301"/>
                <a:ext cx="43988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i="1">
                              <a:solidFill>
                                <a:srgbClr val="FF9900"/>
                              </a:solidFill>
                              <a:latin typeface="Cambria Math" panose="02040503050406030204" pitchFamily="18" charset="0"/>
                            </a:rPr>
                          </m:ctrlPr>
                        </m:sSubPr>
                        <m:e>
                          <m:r>
                            <m:rPr>
                              <m:sty m:val="p"/>
                            </m:rPr>
                            <a:rPr lang="el-GR" sz="2000" i="1">
                              <a:solidFill>
                                <a:srgbClr val="FF9900"/>
                              </a:solidFill>
                              <a:latin typeface="Cambria Math" panose="02040503050406030204" pitchFamily="18" charset="0"/>
                              <a:ea typeface="Cambria Math" panose="02040503050406030204" pitchFamily="18" charset="0"/>
                            </a:rPr>
                            <m:t>σ</m:t>
                          </m:r>
                        </m:e>
                        <m:sub>
                          <m:acc>
                            <m:accPr>
                              <m:chr m:val="̅"/>
                              <m:ctrlPr>
                                <a:rPr lang="en-US" sz="2000" i="1">
                                  <a:solidFill>
                                    <a:srgbClr val="FF9900"/>
                                  </a:solidFill>
                                  <a:latin typeface="Cambria Math" panose="02040503050406030204" pitchFamily="18" charset="0"/>
                                </a:rPr>
                              </m:ctrlPr>
                            </m:accPr>
                            <m:e>
                              <m:r>
                                <m:rPr>
                                  <m:sty m:val="p"/>
                                </m:rPr>
                                <a:rPr lang="en-US" sz="2000">
                                  <a:solidFill>
                                    <a:srgbClr val="FF9900"/>
                                  </a:solidFill>
                                  <a:latin typeface="Cambria Math" panose="02040503050406030204" pitchFamily="18" charset="0"/>
                                </a:rPr>
                                <m:t>X</m:t>
                              </m:r>
                            </m:e>
                          </m:acc>
                        </m:sub>
                      </m:sSub>
                    </m:oMath>
                  </m:oMathPara>
                </a14:m>
                <a:endParaRPr lang="en-US" sz="2000" dirty="0">
                  <a:solidFill>
                    <a:srgbClr val="FF99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6819902" y="3924301"/>
                <a:ext cx="439880" cy="400110"/>
              </a:xfrm>
              <a:prstGeom prst="rect">
                <a:avLst/>
              </a:prstGeom>
              <a:blipFill>
                <a:blip r:embed="rId13"/>
                <a:stretch>
                  <a:fillRect l="-894444" t="-2538462" r="-930556" b="-1036923"/>
                </a:stretch>
              </a:blipFill>
            </p:spPr>
            <p:txBody>
              <a:bodyPr/>
              <a:lstStyle/>
              <a:p>
                <a:r>
                  <a:rPr lang="en-US">
                    <a:noFill/>
                  </a:rPr>
                  <a:t> </a:t>
                </a:r>
              </a:p>
            </p:txBody>
          </p:sp>
        </mc:Fallback>
      </mc:AlternateContent>
      <p:sp>
        <p:nvSpPr>
          <p:cNvPr id="3087" name="Text Box 24"/>
          <p:cNvSpPr txBox="1">
            <a:spLocks noChangeArrowheads="1"/>
          </p:cNvSpPr>
          <p:nvPr/>
        </p:nvSpPr>
        <p:spPr bwMode="auto">
          <a:xfrm>
            <a:off x="3975101" y="5100639"/>
            <a:ext cx="1565275" cy="923925"/>
          </a:xfrm>
          <a:prstGeom prst="rect">
            <a:avLst/>
          </a:prstGeom>
          <a:noFill/>
          <a:ln w="9525">
            <a:noFill/>
            <a:miter lim="800000"/>
            <a:headEnd/>
            <a:tailEnd/>
          </a:ln>
        </p:spPr>
        <p:txBody>
          <a:bodyPr>
            <a:spAutoFit/>
          </a:bodyPr>
          <a:lstStyle/>
          <a:p>
            <a:pPr>
              <a:spcBef>
                <a:spcPct val="50000"/>
              </a:spcBef>
            </a:pPr>
            <a:r>
              <a:rPr lang="en-US" dirty="0">
                <a:solidFill>
                  <a:schemeClr val="accent2"/>
                </a:solidFill>
                <a:latin typeface="Calibri" panose="020F0502020204030204" pitchFamily="34" charset="0"/>
                <a:cs typeface="Calibri" panose="020F0502020204030204" pitchFamily="34" charset="0"/>
              </a:rPr>
              <a:t>population distribution </a:t>
            </a:r>
          </a:p>
          <a:p>
            <a:r>
              <a:rPr lang="en-US" dirty="0">
                <a:solidFill>
                  <a:schemeClr val="accent2"/>
                </a:solidFill>
                <a:latin typeface="Calibri" panose="020F0502020204030204" pitchFamily="34" charset="0"/>
                <a:cs typeface="Calibri" panose="020F0502020204030204" pitchFamily="34" charset="0"/>
              </a:rPr>
              <a:t>of X</a:t>
            </a:r>
          </a:p>
        </p:txBody>
      </p:sp>
    </p:spTree>
    <p:extLst>
      <p:ext uri="{BB962C8B-B14F-4D97-AF65-F5344CB8AC3E}">
        <p14:creationId xmlns:p14="http://schemas.microsoft.com/office/powerpoint/2010/main" val="62862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3" grpId="0"/>
      <p:bldP spid="4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55834" y="1600201"/>
            <a:ext cx="9312166" cy="4525963"/>
          </a:xfrm>
        </p:spPr>
        <p:txBody>
          <a:bodyPr/>
          <a:lstStyle/>
          <a:p>
            <a:pPr marL="0" indent="0">
              <a:buNone/>
              <a:defRPr/>
            </a:pPr>
            <a:r>
              <a:rPr lang="en-US" sz="4400" dirty="0"/>
              <a:t>Demo of Sampling Distributions: </a:t>
            </a:r>
          </a:p>
          <a:p>
            <a:pPr lvl="1">
              <a:defRPr/>
            </a:pPr>
            <a:r>
              <a:rPr lang="en-US" sz="4000" dirty="0"/>
              <a:t>estimating the mean from sample size N</a:t>
            </a:r>
          </a:p>
          <a:p>
            <a:pPr lvl="1">
              <a:defRPr/>
            </a:pPr>
            <a:endParaRPr lang="en-US" sz="4000" dirty="0"/>
          </a:p>
          <a:p>
            <a:pPr lvl="1">
              <a:buNone/>
              <a:defRPr/>
            </a:pPr>
            <a:r>
              <a:rPr lang="en-US" sz="4000" dirty="0">
                <a:solidFill>
                  <a:srgbClr val="FF0000"/>
                </a:solidFill>
              </a:rPr>
              <a:t>Sampling Distribution </a:t>
            </a:r>
          </a:p>
          <a:p>
            <a:pPr lvl="1">
              <a:buNone/>
              <a:defRPr/>
            </a:pPr>
            <a:r>
              <a:rPr lang="en-US" sz="4000" dirty="0">
                <a:solidFill>
                  <a:srgbClr val="FF0000"/>
                </a:solidFill>
              </a:rPr>
              <a:t>			= Distribution of Uncertainty</a:t>
            </a:r>
          </a:p>
        </p:txBody>
      </p:sp>
      <p:sp>
        <p:nvSpPr>
          <p:cNvPr id="30723" name="Slide Number Placeholder 1"/>
          <p:cNvSpPr>
            <a:spLocks noGrp="1"/>
          </p:cNvSpPr>
          <p:nvPr>
            <p:ph type="sldNum" sz="quarter" idx="12"/>
          </p:nvPr>
        </p:nvSpPr>
        <p:spPr>
          <a:noFill/>
        </p:spPr>
        <p:txBody>
          <a:bodyPr/>
          <a:lstStyle/>
          <a:p>
            <a:fld id="{290481A9-F4F0-4C65-B297-690C99128CB6}" type="slidenum">
              <a:rPr lang="en-US" smtClean="0"/>
              <a:pPr/>
              <a:t>31</a:t>
            </a:fld>
            <a:endParaRPr lang="en-US"/>
          </a:p>
        </p:txBody>
      </p:sp>
    </p:spTree>
    <p:extLst>
      <p:ext uri="{BB962C8B-B14F-4D97-AF65-F5344CB8AC3E}">
        <p14:creationId xmlns:p14="http://schemas.microsoft.com/office/powerpoint/2010/main" val="300173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p:spPr>
        <p:txBody>
          <a:bodyPr/>
          <a:lstStyle/>
          <a:p>
            <a:fld id="{2A5E2BEB-7F8C-4CD1-815E-5BFDD927E76E}" type="slidenum">
              <a:rPr lang="en-US" smtClean="0"/>
              <a:pPr/>
              <a:t>32</a:t>
            </a:fld>
            <a:endParaRPr lang="en-US"/>
          </a:p>
        </p:txBody>
      </p:sp>
      <p:sp>
        <p:nvSpPr>
          <p:cNvPr id="25603" name="Rectangle 3"/>
          <p:cNvSpPr>
            <a:spLocks noGrp="1" noChangeArrowheads="1"/>
          </p:cNvSpPr>
          <p:nvPr>
            <p:ph type="body" idx="1"/>
          </p:nvPr>
        </p:nvSpPr>
        <p:spPr>
          <a:xfrm>
            <a:off x="1074421" y="1615444"/>
            <a:ext cx="6682740" cy="5013962"/>
          </a:xfrm>
        </p:spPr>
        <p:txBody>
          <a:bodyPr/>
          <a:lstStyle/>
          <a:p>
            <a:pPr eaLnBrk="1" hangingPunct="1">
              <a:spcBef>
                <a:spcPts val="1800"/>
              </a:spcBef>
              <a:defRPr/>
            </a:pPr>
            <a:r>
              <a:rPr lang="en-US" sz="2700" dirty="0"/>
              <a:t>There exists an actual “population” probability distribution of X</a:t>
            </a:r>
          </a:p>
          <a:p>
            <a:pPr eaLnBrk="1" hangingPunct="1">
              <a:spcBef>
                <a:spcPts val="1800"/>
              </a:spcBef>
              <a:defRPr/>
            </a:pPr>
            <a:r>
              <a:rPr lang="en-US" sz="2700" dirty="0"/>
              <a:t>This time, the distribution of X is              </a:t>
            </a:r>
            <a:r>
              <a:rPr lang="en-US" sz="2700" b="1" dirty="0">
                <a:solidFill>
                  <a:srgbClr val="C00000"/>
                </a:solidFill>
              </a:rPr>
              <a:t>NOT</a:t>
            </a:r>
            <a:r>
              <a:rPr lang="en-US" sz="2700" dirty="0">
                <a:solidFill>
                  <a:srgbClr val="C00000"/>
                </a:solidFill>
              </a:rPr>
              <a:t> </a:t>
            </a:r>
            <a:r>
              <a:rPr lang="en-US" sz="2700" dirty="0"/>
              <a:t>Normal</a:t>
            </a:r>
          </a:p>
          <a:p>
            <a:pPr lvl="1" eaLnBrk="1" hangingPunct="1">
              <a:spcBef>
                <a:spcPts val="1800"/>
              </a:spcBef>
              <a:defRPr/>
            </a:pPr>
            <a:r>
              <a:rPr lang="en-US" sz="2400" dirty="0"/>
              <a:t>The distribution of X still has a mean </a:t>
            </a:r>
            <a:r>
              <a:rPr lang="en-US" sz="2400" dirty="0">
                <a:latin typeface="Symbol" pitchFamily="18" charset="2"/>
              </a:rPr>
              <a:t>m</a:t>
            </a:r>
            <a:r>
              <a:rPr lang="en-US" sz="2400" dirty="0"/>
              <a:t> and standard deviation </a:t>
            </a:r>
            <a:r>
              <a:rPr lang="en-US" sz="2400" dirty="0">
                <a:latin typeface="Symbol" pitchFamily="18" charset="2"/>
              </a:rPr>
              <a:t>s</a:t>
            </a:r>
            <a:endParaRPr lang="en-US" sz="2400" baseline="-25000" dirty="0">
              <a:latin typeface="Symbol" pitchFamily="18" charset="2"/>
            </a:endParaRPr>
          </a:p>
          <a:p>
            <a:pPr lvl="1" eaLnBrk="1" hangingPunct="1">
              <a:spcBef>
                <a:spcPts val="1800"/>
              </a:spcBef>
              <a:defRPr/>
            </a:pPr>
            <a:r>
              <a:rPr lang="en-US" sz="2400" dirty="0"/>
              <a:t>With the same experiment, assume that we have </a:t>
            </a:r>
            <a:r>
              <a:rPr lang="en-US" sz="2400" dirty="0">
                <a:solidFill>
                  <a:srgbClr val="008000"/>
                </a:solidFill>
              </a:rPr>
              <a:t>100 different 10-member random samples </a:t>
            </a:r>
            <a:r>
              <a:rPr lang="en-US" sz="2400" dirty="0"/>
              <a:t>of flow X from the distribution of X</a:t>
            </a:r>
          </a:p>
          <a:p>
            <a:pPr eaLnBrk="1" hangingPunct="1">
              <a:spcBef>
                <a:spcPts val="1800"/>
              </a:spcBef>
              <a:buFontTx/>
              <a:buNone/>
              <a:defRPr/>
            </a:pPr>
            <a:r>
              <a:rPr lang="en-US" sz="2400" dirty="0"/>
              <a:t>	</a:t>
            </a:r>
            <a:endParaRPr lang="en-US" sz="2400" b="1" dirty="0">
              <a:latin typeface="Symbol" pitchFamily="18" charset="2"/>
            </a:endParaRPr>
          </a:p>
        </p:txBody>
      </p:sp>
      <p:sp>
        <p:nvSpPr>
          <p:cNvPr id="25619" name="Rectangle 19"/>
          <p:cNvSpPr>
            <a:spLocks noGrp="1" noChangeArrowheads="1"/>
          </p:cNvSpPr>
          <p:nvPr>
            <p:ph type="title"/>
          </p:nvPr>
        </p:nvSpPr>
        <p:spPr/>
        <p:txBody>
          <a:bodyPr/>
          <a:lstStyle/>
          <a:p>
            <a:pPr eaLnBrk="1" hangingPunct="1">
              <a:defRPr/>
            </a:pPr>
            <a:r>
              <a:rPr lang="en-US" dirty="0"/>
              <a:t>When distribution of X </a:t>
            </a:r>
            <a:r>
              <a:rPr lang="en-US" i="1" dirty="0"/>
              <a:t>isn’t</a:t>
            </a:r>
            <a:r>
              <a:rPr lang="en-US" dirty="0"/>
              <a:t> Normal</a:t>
            </a:r>
          </a:p>
        </p:txBody>
      </p:sp>
      <p:sp>
        <p:nvSpPr>
          <p:cNvPr id="41989" name="Line 4"/>
          <p:cNvSpPr>
            <a:spLocks noChangeShapeType="1"/>
          </p:cNvSpPr>
          <p:nvPr/>
        </p:nvSpPr>
        <p:spPr bwMode="auto">
          <a:xfrm>
            <a:off x="6797040" y="3305161"/>
            <a:ext cx="4537717" cy="0"/>
          </a:xfrm>
          <a:prstGeom prst="line">
            <a:avLst/>
          </a:prstGeom>
          <a:noFill/>
          <a:ln w="19050">
            <a:solidFill>
              <a:schemeClr val="tx1"/>
            </a:solidFill>
            <a:round/>
            <a:headEnd type="arrow" w="med" len="med"/>
            <a:tailEnd type="arrow" w="med" len="med"/>
          </a:ln>
        </p:spPr>
        <p:txBody>
          <a:bodyPr lIns="91397" tIns="45697" rIns="91397" bIns="45697"/>
          <a:lstStyle/>
          <a:p>
            <a:endParaRPr lang="en-US" dirty="0">
              <a:latin typeface="Calibri" panose="020F0502020204030204" pitchFamily="34" charset="0"/>
            </a:endParaRPr>
          </a:p>
        </p:txBody>
      </p:sp>
      <p:sp>
        <p:nvSpPr>
          <p:cNvPr id="41990" name="TextBox 18"/>
          <p:cNvSpPr txBox="1">
            <a:spLocks noChangeArrowheads="1"/>
          </p:cNvSpPr>
          <p:nvPr/>
        </p:nvSpPr>
        <p:spPr bwMode="auto">
          <a:xfrm>
            <a:off x="10896602" y="3267065"/>
            <a:ext cx="390525"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X</a:t>
            </a:r>
          </a:p>
        </p:txBody>
      </p:sp>
      <p:sp>
        <p:nvSpPr>
          <p:cNvPr id="41991" name="Line 5"/>
          <p:cNvSpPr>
            <a:spLocks noChangeShapeType="1"/>
          </p:cNvSpPr>
          <p:nvPr/>
        </p:nvSpPr>
        <p:spPr bwMode="auto">
          <a:xfrm flipV="1">
            <a:off x="8831898" y="2324092"/>
            <a:ext cx="0" cy="981075"/>
          </a:xfrm>
          <a:prstGeom prst="line">
            <a:avLst/>
          </a:prstGeom>
          <a:noFill/>
          <a:ln w="19050">
            <a:solidFill>
              <a:schemeClr val="tx1"/>
            </a:solidFill>
            <a:round/>
            <a:headEnd type="arrow" w="med" len="med"/>
            <a:tailEnd/>
          </a:ln>
        </p:spPr>
        <p:txBody>
          <a:bodyPr lIns="91397" tIns="45697" rIns="91397" bIns="45697"/>
          <a:lstStyle/>
          <a:p>
            <a:endParaRPr lang="en-US" dirty="0">
              <a:latin typeface="Calibri" panose="020F0502020204030204" pitchFamily="34" charset="0"/>
            </a:endParaRPr>
          </a:p>
        </p:txBody>
      </p:sp>
      <p:sp>
        <p:nvSpPr>
          <p:cNvPr id="41992" name="TextBox 21"/>
          <p:cNvSpPr txBox="1">
            <a:spLocks noChangeArrowheads="1"/>
          </p:cNvSpPr>
          <p:nvPr/>
        </p:nvSpPr>
        <p:spPr bwMode="auto">
          <a:xfrm>
            <a:off x="8652516" y="3219440"/>
            <a:ext cx="485775" cy="461618"/>
          </a:xfrm>
          <a:prstGeom prst="rect">
            <a:avLst/>
          </a:prstGeom>
          <a:noFill/>
          <a:ln w="9525">
            <a:noFill/>
            <a:miter lim="800000"/>
            <a:headEnd/>
            <a:tailEnd/>
          </a:ln>
        </p:spPr>
        <p:txBody>
          <a:bodyPr lIns="91397" tIns="45697" rIns="91397" bIns="45697">
            <a:spAutoFit/>
          </a:bodyPr>
          <a:lstStyle/>
          <a:p>
            <a:r>
              <a:rPr lang="en-US" sz="2400" dirty="0">
                <a:latin typeface="Symbol" pitchFamily="18" charset="2"/>
              </a:rPr>
              <a:t>m</a:t>
            </a:r>
          </a:p>
        </p:txBody>
      </p:sp>
      <p:sp>
        <p:nvSpPr>
          <p:cNvPr id="41993" name="Line 7"/>
          <p:cNvSpPr>
            <a:spLocks noChangeShapeType="1"/>
          </p:cNvSpPr>
          <p:nvPr/>
        </p:nvSpPr>
        <p:spPr bwMode="auto">
          <a:xfrm>
            <a:off x="8347716" y="2849549"/>
            <a:ext cx="485775" cy="0"/>
          </a:xfrm>
          <a:prstGeom prst="line">
            <a:avLst/>
          </a:prstGeom>
          <a:noFill/>
          <a:ln w="19050">
            <a:solidFill>
              <a:schemeClr val="tx1"/>
            </a:solidFill>
            <a:round/>
            <a:headEnd type="arrow" w="med" len="med"/>
            <a:tailEnd type="arrow" w="med" len="med"/>
          </a:ln>
        </p:spPr>
        <p:txBody>
          <a:bodyPr lIns="91397" tIns="45697" rIns="91397" bIns="45697"/>
          <a:lstStyle/>
          <a:p>
            <a:endParaRPr lang="en-US" dirty="0">
              <a:latin typeface="Calibri" panose="020F0502020204030204" pitchFamily="34" charset="0"/>
            </a:endParaRPr>
          </a:p>
        </p:txBody>
      </p:sp>
      <p:sp>
        <p:nvSpPr>
          <p:cNvPr id="41994" name="TextBox 24"/>
          <p:cNvSpPr txBox="1">
            <a:spLocks noChangeArrowheads="1"/>
          </p:cNvSpPr>
          <p:nvPr/>
        </p:nvSpPr>
        <p:spPr bwMode="auto">
          <a:xfrm>
            <a:off x="8382642" y="2362191"/>
            <a:ext cx="422275" cy="461618"/>
          </a:xfrm>
          <a:prstGeom prst="rect">
            <a:avLst/>
          </a:prstGeom>
          <a:noFill/>
          <a:ln w="9525">
            <a:noFill/>
            <a:miter lim="800000"/>
            <a:headEnd/>
            <a:tailEnd/>
          </a:ln>
        </p:spPr>
        <p:txBody>
          <a:bodyPr lIns="91397" tIns="45697" rIns="91397" bIns="45697">
            <a:spAutoFit/>
          </a:bodyPr>
          <a:lstStyle/>
          <a:p>
            <a:r>
              <a:rPr lang="en-US" sz="2400" dirty="0">
                <a:latin typeface="Symbol" pitchFamily="18" charset="2"/>
              </a:rPr>
              <a:t>s</a:t>
            </a:r>
            <a:endParaRPr lang="en-US" sz="2400" baseline="-25000" dirty="0">
              <a:latin typeface="Calibri" panose="020F0502020204030204" pitchFamily="34" charset="0"/>
            </a:endParaRPr>
          </a:p>
        </p:txBody>
      </p:sp>
      <p:sp>
        <p:nvSpPr>
          <p:cNvPr id="41995" name="Freeform 11"/>
          <p:cNvSpPr>
            <a:spLocks/>
          </p:cNvSpPr>
          <p:nvPr/>
        </p:nvSpPr>
        <p:spPr bwMode="auto">
          <a:xfrm>
            <a:off x="7185660" y="1896511"/>
            <a:ext cx="3987540" cy="1389600"/>
          </a:xfrm>
          <a:custGeom>
            <a:avLst/>
            <a:gdLst>
              <a:gd name="T0" fmla="*/ 0 w 10752"/>
              <a:gd name="T1" fmla="*/ 2147483647 h 10000"/>
              <a:gd name="T2" fmla="*/ 2147483647 w 10752"/>
              <a:gd name="T3" fmla="*/ 2147483647 h 10000"/>
              <a:gd name="T4" fmla="*/ 2147483647 w 10752"/>
              <a:gd name="T5" fmla="*/ 2147483647 h 10000"/>
              <a:gd name="T6" fmla="*/ 2147483647 w 10752"/>
              <a:gd name="T7" fmla="*/ 2147483647 h 10000"/>
              <a:gd name="T8" fmla="*/ 2147483647 w 10752"/>
              <a:gd name="T9" fmla="*/ 2147483647 h 10000"/>
              <a:gd name="T10" fmla="*/ 2147483647 w 10752"/>
              <a:gd name="T11" fmla="*/ 2147483647 h 10000"/>
              <a:gd name="T12" fmla="*/ 2147483647 w 10752"/>
              <a:gd name="T13" fmla="*/ 2147483647 h 10000"/>
              <a:gd name="T14" fmla="*/ 2147483647 w 10752"/>
              <a:gd name="T15" fmla="*/ 2147483647 h 10000"/>
              <a:gd name="T16" fmla="*/ 0 60000 65536"/>
              <a:gd name="T17" fmla="*/ 0 60000 65536"/>
              <a:gd name="T18" fmla="*/ 0 60000 65536"/>
              <a:gd name="T19" fmla="*/ 0 60000 65536"/>
              <a:gd name="T20" fmla="*/ 0 60000 65536"/>
              <a:gd name="T21" fmla="*/ 0 60000 65536"/>
              <a:gd name="T22" fmla="*/ 0 60000 65536"/>
              <a:gd name="T23" fmla="*/ 0 60000 65536"/>
              <a:gd name="T24" fmla="*/ 0 w 10752"/>
              <a:gd name="T25" fmla="*/ 0 h 10000"/>
              <a:gd name="T26" fmla="*/ 10752 w 10752"/>
              <a:gd name="T27" fmla="*/ 10000 h 1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52" h="10000">
                <a:moveTo>
                  <a:pt x="0" y="10000"/>
                </a:moveTo>
                <a:cubicBezTo>
                  <a:pt x="950" y="9693"/>
                  <a:pt x="1498" y="9577"/>
                  <a:pt x="2057" y="8155"/>
                </a:cubicBezTo>
                <a:cubicBezTo>
                  <a:pt x="2616" y="6733"/>
                  <a:pt x="3002" y="2827"/>
                  <a:pt x="3352" y="1469"/>
                </a:cubicBezTo>
                <a:cubicBezTo>
                  <a:pt x="3702" y="111"/>
                  <a:pt x="3886" y="18"/>
                  <a:pt x="4155" y="9"/>
                </a:cubicBezTo>
                <a:cubicBezTo>
                  <a:pt x="4425" y="0"/>
                  <a:pt x="4575" y="366"/>
                  <a:pt x="4968" y="1416"/>
                </a:cubicBezTo>
                <a:cubicBezTo>
                  <a:pt x="5361" y="2466"/>
                  <a:pt x="5954" y="5028"/>
                  <a:pt x="6516" y="6311"/>
                </a:cubicBezTo>
                <a:cubicBezTo>
                  <a:pt x="7078" y="7594"/>
                  <a:pt x="7636" y="8501"/>
                  <a:pt x="8342" y="9116"/>
                </a:cubicBezTo>
                <a:cubicBezTo>
                  <a:pt x="9048" y="9731"/>
                  <a:pt x="10240" y="9903"/>
                  <a:pt x="10752" y="10000"/>
                </a:cubicBezTo>
              </a:path>
            </a:pathLst>
          </a:custGeom>
          <a:noFill/>
          <a:ln w="28575" cmpd="sng">
            <a:solidFill>
              <a:srgbClr val="0033CC"/>
            </a:solidFill>
            <a:round/>
            <a:headEnd/>
            <a:tailEnd/>
          </a:ln>
        </p:spPr>
        <p:txBody>
          <a:bodyPr lIns="91397" tIns="45697" rIns="91397" bIns="45697"/>
          <a:lstStyle/>
          <a:p>
            <a:endParaRPr lang="en-US" dirty="0">
              <a:latin typeface="Calibri" panose="020F0502020204030204" pitchFamily="34" charset="0"/>
            </a:endParaRPr>
          </a:p>
        </p:txBody>
      </p:sp>
      <p:sp>
        <p:nvSpPr>
          <p:cNvPr id="14" name="TextBox 12">
            <a:extLst>
              <a:ext uri="{FF2B5EF4-FFF2-40B4-BE49-F238E27FC236}">
                <a16:creationId xmlns:a16="http://schemas.microsoft.com/office/drawing/2014/main" id="{D36775D1-994F-4D20-8B5B-9D3880CAD935}"/>
              </a:ext>
            </a:extLst>
          </p:cNvPr>
          <p:cNvSpPr txBox="1">
            <a:spLocks noChangeArrowheads="1"/>
          </p:cNvSpPr>
          <p:nvPr/>
        </p:nvSpPr>
        <p:spPr bwMode="auto">
          <a:xfrm>
            <a:off x="9218298" y="1670905"/>
            <a:ext cx="2332355" cy="1200329"/>
          </a:xfrm>
          <a:prstGeom prst="rect">
            <a:avLst/>
          </a:prstGeom>
          <a:noFill/>
          <a:ln w="9525">
            <a:noFill/>
            <a:miter lim="800000"/>
            <a:headEnd/>
            <a:tailEnd/>
          </a:ln>
        </p:spPr>
        <p:txBody>
          <a:bodyPr wrap="square">
            <a:spAutoFit/>
          </a:bodyPr>
          <a:lstStyle/>
          <a:p>
            <a:pPr algn="r"/>
            <a:r>
              <a:rPr lang="en-US" sz="2400" dirty="0">
                <a:latin typeface="Calibri" panose="020F0502020204030204" pitchFamily="34" charset="0"/>
              </a:rPr>
              <a:t>here, distribution of X is NOT Normal</a:t>
            </a:r>
          </a:p>
        </p:txBody>
      </p:sp>
    </p:spTree>
    <p:extLst>
      <p:ext uri="{BB962C8B-B14F-4D97-AF65-F5344CB8AC3E}">
        <p14:creationId xmlns:p14="http://schemas.microsoft.com/office/powerpoint/2010/main" val="14001317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Slide Number Placeholder 7"/>
          <p:cNvSpPr>
            <a:spLocks noGrp="1"/>
          </p:cNvSpPr>
          <p:nvPr>
            <p:ph type="sldNum" sz="quarter" idx="12"/>
          </p:nvPr>
        </p:nvSpPr>
        <p:spPr>
          <a:noFill/>
        </p:spPr>
        <p:txBody>
          <a:bodyPr/>
          <a:lstStyle/>
          <a:p>
            <a:fld id="{FC3D399C-F052-4FE1-93CC-0966316F69BE}" type="slidenum">
              <a:rPr lang="en-US" smtClean="0"/>
              <a:pPr/>
              <a:t>33</a:t>
            </a:fld>
            <a:endParaRPr lang="en-US" dirty="0"/>
          </a:p>
        </p:txBody>
      </p:sp>
      <p:sp>
        <p:nvSpPr>
          <p:cNvPr id="26626" name="Rectangle 2"/>
          <p:cNvSpPr>
            <a:spLocks noGrp="1" noChangeArrowheads="1"/>
          </p:cNvSpPr>
          <p:nvPr>
            <p:ph type="title"/>
          </p:nvPr>
        </p:nvSpPr>
        <p:spPr/>
        <p:txBody>
          <a:bodyPr/>
          <a:lstStyle/>
          <a:p>
            <a:pPr eaLnBrk="1" hangingPunct="1">
              <a:defRPr/>
            </a:pPr>
            <a:r>
              <a:rPr lang="en-US" dirty="0"/>
              <a:t>Sampling Distribution for the Mean</a:t>
            </a:r>
          </a:p>
        </p:txBody>
      </p:sp>
      <p:sp>
        <p:nvSpPr>
          <p:cNvPr id="26627" name="Rectangle 3"/>
          <p:cNvSpPr>
            <a:spLocks noGrp="1" noChangeArrowheads="1"/>
          </p:cNvSpPr>
          <p:nvPr>
            <p:ph type="body" sz="half" idx="1"/>
          </p:nvPr>
        </p:nvSpPr>
        <p:spPr>
          <a:xfrm>
            <a:off x="1066800" y="1600205"/>
            <a:ext cx="6416180" cy="4525963"/>
          </a:xfrm>
        </p:spPr>
        <p:txBody>
          <a:bodyPr/>
          <a:lstStyle/>
          <a:p>
            <a:pPr eaLnBrk="1" hangingPunct="1">
              <a:buFontTx/>
              <a:buNone/>
              <a:defRPr/>
            </a:pPr>
            <a:r>
              <a:rPr lang="en-US" sz="2600" dirty="0"/>
              <a:t>	Because the estimator is unbiased, as the number of 10-member samples becomes very large, </a:t>
            </a:r>
            <a:r>
              <a:rPr lang="en-US" sz="2600" dirty="0">
                <a:solidFill>
                  <a:srgbClr val="008000"/>
                </a:solidFill>
              </a:rPr>
              <a:t>the mean of the sample is equal to the population value</a:t>
            </a:r>
            <a:r>
              <a:rPr lang="en-US" sz="2600" dirty="0"/>
              <a:t>.</a:t>
            </a:r>
          </a:p>
          <a:p>
            <a:pPr eaLnBrk="1" hangingPunct="1">
              <a:spcBef>
                <a:spcPts val="1800"/>
              </a:spcBef>
              <a:buFontTx/>
              <a:buNone/>
              <a:defRPr/>
            </a:pPr>
            <a:r>
              <a:rPr lang="en-US" sz="2600" dirty="0"/>
              <a:t>	For </a:t>
            </a:r>
            <a:r>
              <a:rPr lang="en-US" sz="2600" u="sng" dirty="0"/>
              <a:t>small</a:t>
            </a:r>
            <a:r>
              <a:rPr lang="en-US" sz="2600" dirty="0"/>
              <a:t> N (&lt; 30), the </a:t>
            </a:r>
            <a:r>
              <a:rPr lang="en-US" sz="2600" u="sng" dirty="0"/>
              <a:t>sampling distribution</a:t>
            </a:r>
            <a:r>
              <a:rPr lang="en-US" sz="2600" dirty="0"/>
              <a:t> for the mean is not quite Normal (CLT says Normal </a:t>
            </a:r>
            <a:r>
              <a:rPr lang="en-US" sz="2600" dirty="0" err="1"/>
              <a:t>approx</a:t>
            </a:r>
            <a:r>
              <a:rPr lang="en-US" sz="2600" dirty="0"/>
              <a:t> not good enough)</a:t>
            </a:r>
          </a:p>
          <a:p>
            <a:pPr eaLnBrk="1" hangingPunct="1">
              <a:buFontTx/>
              <a:buNone/>
              <a:defRPr/>
            </a:pPr>
            <a:r>
              <a:rPr lang="en-US" sz="2600" dirty="0"/>
              <a:t>	</a:t>
            </a:r>
          </a:p>
          <a:p>
            <a:pPr eaLnBrk="1" hangingPunct="1">
              <a:buFontTx/>
              <a:buNone/>
              <a:defRPr/>
            </a:pPr>
            <a:r>
              <a:rPr lang="en-US" sz="2600" dirty="0"/>
              <a:t>	The standard deviation of the distribution-of-sample-means is equal to</a:t>
            </a:r>
          </a:p>
        </p:txBody>
      </p:sp>
      <p:sp>
        <p:nvSpPr>
          <p:cNvPr id="4104" name="Line 4"/>
          <p:cNvSpPr>
            <a:spLocks noChangeShapeType="1"/>
          </p:cNvSpPr>
          <p:nvPr/>
        </p:nvSpPr>
        <p:spPr bwMode="auto">
          <a:xfrm>
            <a:off x="7197411" y="4488180"/>
            <a:ext cx="4768851"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4105" name="Line 5"/>
          <p:cNvSpPr>
            <a:spLocks noChangeShapeType="1"/>
          </p:cNvSpPr>
          <p:nvPr/>
        </p:nvSpPr>
        <p:spPr bwMode="auto">
          <a:xfrm flipV="1">
            <a:off x="9302433" y="3399160"/>
            <a:ext cx="0" cy="1089025"/>
          </a:xfrm>
          <a:prstGeom prst="line">
            <a:avLst/>
          </a:prstGeom>
          <a:noFill/>
          <a:ln w="19050">
            <a:solidFill>
              <a:schemeClr val="tx1"/>
            </a:solidFill>
            <a:round/>
            <a:headEnd type="arrow" w="med" len="med"/>
            <a:tailEnd/>
          </a:ln>
        </p:spPr>
        <p:txBody>
          <a:bodyPr lIns="91397" tIns="45697" rIns="91397" bIns="45697"/>
          <a:lstStyle/>
          <a:p>
            <a:endParaRPr lang="en-US" dirty="0">
              <a:latin typeface="Calibri" panose="020F0502020204030204" pitchFamily="34" charset="0"/>
            </a:endParaRPr>
          </a:p>
        </p:txBody>
      </p:sp>
      <p:sp>
        <p:nvSpPr>
          <p:cNvPr id="4106" name="Line 7"/>
          <p:cNvSpPr>
            <a:spLocks noChangeShapeType="1"/>
          </p:cNvSpPr>
          <p:nvPr/>
        </p:nvSpPr>
        <p:spPr bwMode="auto">
          <a:xfrm>
            <a:off x="9302433" y="4232593"/>
            <a:ext cx="558800" cy="0"/>
          </a:xfrm>
          <a:prstGeom prst="line">
            <a:avLst/>
          </a:prstGeom>
          <a:noFill/>
          <a:ln w="19050">
            <a:solidFill>
              <a:schemeClr val="tx1"/>
            </a:solidFill>
            <a:round/>
            <a:headEnd type="arrow" w="med" len="med"/>
            <a:tailEnd type="arrow" w="med" len="med"/>
          </a:ln>
        </p:spPr>
        <p:txBody>
          <a:bodyPr lIns="91397" tIns="45697" rIns="91397" bIns="45697"/>
          <a:lstStyle/>
          <a:p>
            <a:endParaRPr lang="en-US" dirty="0">
              <a:latin typeface="Calibri" panose="020F0502020204030204" pitchFamily="34" charset="0"/>
            </a:endParaRPr>
          </a:p>
        </p:txBody>
      </p:sp>
      <p:sp>
        <p:nvSpPr>
          <p:cNvPr id="4107" name="Freeform 12"/>
          <p:cNvSpPr>
            <a:spLocks/>
          </p:cNvSpPr>
          <p:nvPr/>
        </p:nvSpPr>
        <p:spPr bwMode="auto">
          <a:xfrm>
            <a:off x="9723127" y="3356295"/>
            <a:ext cx="906463" cy="758825"/>
          </a:xfrm>
          <a:custGeom>
            <a:avLst/>
            <a:gdLst>
              <a:gd name="T0" fmla="*/ 0 w 571"/>
              <a:gd name="T1" fmla="*/ 2147483647 h 478"/>
              <a:gd name="T2" fmla="*/ 2147483647 w 571"/>
              <a:gd name="T3" fmla="*/ 2147483647 h 478"/>
              <a:gd name="T4" fmla="*/ 2147483647 w 571"/>
              <a:gd name="T5" fmla="*/ 0 h 478"/>
              <a:gd name="T6" fmla="*/ 0 60000 65536"/>
              <a:gd name="T7" fmla="*/ 0 60000 65536"/>
              <a:gd name="T8" fmla="*/ 0 60000 65536"/>
              <a:gd name="T9" fmla="*/ 0 w 571"/>
              <a:gd name="T10" fmla="*/ 0 h 478"/>
              <a:gd name="T11" fmla="*/ 571 w 571"/>
              <a:gd name="T12" fmla="*/ 478 h 478"/>
            </a:gdLst>
            <a:ahLst/>
            <a:cxnLst>
              <a:cxn ang="T6">
                <a:pos x="T0" y="T1"/>
              </a:cxn>
              <a:cxn ang="T7">
                <a:pos x="T2" y="T3"/>
              </a:cxn>
              <a:cxn ang="T8">
                <a:pos x="T4" y="T5"/>
              </a:cxn>
            </a:cxnLst>
            <a:rect l="T9" t="T10" r="T11" b="T12"/>
            <a:pathLst>
              <a:path w="571" h="478">
                <a:moveTo>
                  <a:pt x="0" y="478"/>
                </a:moveTo>
                <a:cubicBezTo>
                  <a:pt x="49" y="413"/>
                  <a:pt x="200" y="170"/>
                  <a:pt x="295" y="90"/>
                </a:cubicBezTo>
                <a:cubicBezTo>
                  <a:pt x="390" y="10"/>
                  <a:pt x="514" y="19"/>
                  <a:pt x="571" y="0"/>
                </a:cubicBezTo>
              </a:path>
            </a:pathLst>
          </a:custGeom>
          <a:noFill/>
          <a:ln w="19050" cmpd="sng">
            <a:solidFill>
              <a:schemeClr val="tx1"/>
            </a:solidFill>
            <a:prstDash val="sysDot"/>
            <a:round/>
            <a:headEnd type="triangle" w="med" len="med"/>
            <a:tailEnd type="none" w="med" len="med"/>
          </a:ln>
        </p:spPr>
        <p:txBody>
          <a:bodyPr lIns="91397" tIns="45697" rIns="91397" bIns="45697"/>
          <a:lstStyle/>
          <a:p>
            <a:endParaRPr lang="en-US" dirty="0">
              <a:latin typeface="Calibri" panose="020F0502020204030204" pitchFamily="34" charset="0"/>
            </a:endParaRPr>
          </a:p>
        </p:txBody>
      </p:sp>
      <p:grpSp>
        <p:nvGrpSpPr>
          <p:cNvPr id="4110" name="Group 28"/>
          <p:cNvGrpSpPr>
            <a:grpSpLocks/>
          </p:cNvGrpSpPr>
          <p:nvPr/>
        </p:nvGrpSpPr>
        <p:grpSpPr bwMode="auto">
          <a:xfrm>
            <a:off x="8261675" y="1641480"/>
            <a:ext cx="2863851" cy="1108077"/>
            <a:chOff x="2494" y="986"/>
            <a:chExt cx="1804" cy="698"/>
          </a:xfrm>
        </p:grpSpPr>
        <p:sp>
          <p:nvSpPr>
            <p:cNvPr id="4112" name="Text Box 25"/>
            <p:cNvSpPr txBox="1">
              <a:spLocks noChangeArrowheads="1"/>
            </p:cNvSpPr>
            <p:nvPr/>
          </p:nvSpPr>
          <p:spPr bwMode="auto">
            <a:xfrm>
              <a:off x="2494" y="986"/>
              <a:ext cx="1804" cy="698"/>
            </a:xfrm>
            <a:prstGeom prst="rect">
              <a:avLst/>
            </a:prstGeom>
            <a:noFill/>
            <a:ln w="9525">
              <a:noFill/>
              <a:miter lim="800000"/>
              <a:headEnd/>
              <a:tailEnd/>
            </a:ln>
          </p:spPr>
          <p:txBody>
            <a:bodyPr wrap="square">
              <a:spAutoFit/>
            </a:bodyPr>
            <a:lstStyle/>
            <a:p>
              <a:pPr algn="ctr">
                <a:spcBef>
                  <a:spcPct val="20000"/>
                </a:spcBef>
              </a:pPr>
              <a:r>
                <a:rPr lang="en-US" sz="2200" dirty="0">
                  <a:solidFill>
                    <a:srgbClr val="FF00FF"/>
                  </a:solidFill>
                  <a:latin typeface="Calibri" panose="020F0502020204030204" pitchFamily="34" charset="0"/>
                </a:rPr>
                <a:t>distribution of sample means, X, isn’t quite Normal</a:t>
              </a:r>
            </a:p>
          </p:txBody>
        </p:sp>
        <p:sp>
          <p:nvSpPr>
            <p:cNvPr id="4113" name="Line 26"/>
            <p:cNvSpPr>
              <a:spLocks noChangeShapeType="1"/>
            </p:cNvSpPr>
            <p:nvPr/>
          </p:nvSpPr>
          <p:spPr bwMode="auto">
            <a:xfrm>
              <a:off x="3224" y="1248"/>
              <a:ext cx="102" cy="0"/>
            </a:xfrm>
            <a:prstGeom prst="line">
              <a:avLst/>
            </a:prstGeom>
            <a:noFill/>
            <a:ln w="19050">
              <a:solidFill>
                <a:srgbClr val="FF00FF"/>
              </a:solidFill>
              <a:round/>
              <a:headEnd/>
              <a:tailEnd/>
            </a:ln>
          </p:spPr>
          <p:txBody>
            <a:bodyPr/>
            <a:lstStyle/>
            <a:p>
              <a:endParaRPr lang="en-US" dirty="0">
                <a:latin typeface="Calibri" panose="020F0502020204030204" pitchFamily="34" charset="0"/>
              </a:endParaRPr>
            </a:p>
          </p:txBody>
        </p:sp>
      </p:grpSp>
      <p:sp>
        <p:nvSpPr>
          <p:cNvPr id="4111" name="Freeform 11"/>
          <p:cNvSpPr>
            <a:spLocks/>
          </p:cNvSpPr>
          <p:nvPr/>
        </p:nvSpPr>
        <p:spPr bwMode="auto">
          <a:xfrm>
            <a:off x="7887120" y="2887984"/>
            <a:ext cx="3362401" cy="1577975"/>
          </a:xfrm>
          <a:custGeom>
            <a:avLst/>
            <a:gdLst>
              <a:gd name="T0" fmla="*/ 0 w 10752"/>
              <a:gd name="T1" fmla="*/ 2147483647 h 10000"/>
              <a:gd name="T2" fmla="*/ 2147483647 w 10752"/>
              <a:gd name="T3" fmla="*/ 2147483647 h 10000"/>
              <a:gd name="T4" fmla="*/ 2147483647 w 10752"/>
              <a:gd name="T5" fmla="*/ 2147483647 h 10000"/>
              <a:gd name="T6" fmla="*/ 2147483647 w 10752"/>
              <a:gd name="T7" fmla="*/ 2147483647 h 10000"/>
              <a:gd name="T8" fmla="*/ 2147483647 w 10752"/>
              <a:gd name="T9" fmla="*/ 2147483647 h 10000"/>
              <a:gd name="T10" fmla="*/ 2147483647 w 10752"/>
              <a:gd name="T11" fmla="*/ 2147483647 h 10000"/>
              <a:gd name="T12" fmla="*/ 2147483647 w 10752"/>
              <a:gd name="T13" fmla="*/ 2147483647 h 10000"/>
              <a:gd name="T14" fmla="*/ 2147483647 w 10752"/>
              <a:gd name="T15" fmla="*/ 2147483647 h 10000"/>
              <a:gd name="T16" fmla="*/ 0 60000 65536"/>
              <a:gd name="T17" fmla="*/ 0 60000 65536"/>
              <a:gd name="T18" fmla="*/ 0 60000 65536"/>
              <a:gd name="T19" fmla="*/ 0 60000 65536"/>
              <a:gd name="T20" fmla="*/ 0 60000 65536"/>
              <a:gd name="T21" fmla="*/ 0 60000 65536"/>
              <a:gd name="T22" fmla="*/ 0 60000 65536"/>
              <a:gd name="T23" fmla="*/ 0 60000 65536"/>
              <a:gd name="T24" fmla="*/ 0 w 10752"/>
              <a:gd name="T25" fmla="*/ 0 h 10000"/>
              <a:gd name="T26" fmla="*/ 10752 w 10752"/>
              <a:gd name="T27" fmla="*/ 10000 h 1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52" h="10000">
                <a:moveTo>
                  <a:pt x="0" y="10000"/>
                </a:moveTo>
                <a:cubicBezTo>
                  <a:pt x="950" y="9693"/>
                  <a:pt x="1498" y="9577"/>
                  <a:pt x="2057" y="8155"/>
                </a:cubicBezTo>
                <a:cubicBezTo>
                  <a:pt x="2616" y="6733"/>
                  <a:pt x="3002" y="2827"/>
                  <a:pt x="3352" y="1469"/>
                </a:cubicBezTo>
                <a:cubicBezTo>
                  <a:pt x="3702" y="111"/>
                  <a:pt x="3886" y="18"/>
                  <a:pt x="4155" y="9"/>
                </a:cubicBezTo>
                <a:cubicBezTo>
                  <a:pt x="4425" y="0"/>
                  <a:pt x="4575" y="366"/>
                  <a:pt x="4968" y="1416"/>
                </a:cubicBezTo>
                <a:cubicBezTo>
                  <a:pt x="5361" y="2466"/>
                  <a:pt x="5954" y="5028"/>
                  <a:pt x="6516" y="6311"/>
                </a:cubicBezTo>
                <a:cubicBezTo>
                  <a:pt x="7078" y="7594"/>
                  <a:pt x="7636" y="8501"/>
                  <a:pt x="8342" y="9116"/>
                </a:cubicBezTo>
                <a:cubicBezTo>
                  <a:pt x="9048" y="9731"/>
                  <a:pt x="10240" y="9903"/>
                  <a:pt x="10752" y="10000"/>
                </a:cubicBezTo>
              </a:path>
            </a:pathLst>
          </a:custGeom>
          <a:noFill/>
          <a:ln w="28575" cmpd="sng">
            <a:solidFill>
              <a:srgbClr val="FF00FF"/>
            </a:solidFill>
            <a:round/>
            <a:headEnd/>
            <a:tailEnd/>
          </a:ln>
        </p:spPr>
        <p:txBody>
          <a:bodyPr lIns="91397" tIns="45697" rIns="91397" bIns="45697"/>
          <a:lstStyle/>
          <a:p>
            <a:endParaRPr lang="en-US" dirty="0">
              <a:latin typeface="Calibri" panose="020F0502020204030204" pitchFamily="34" charset="0"/>
            </a:endParaRPr>
          </a:p>
        </p:txBody>
      </p:sp>
      <p:graphicFrame>
        <p:nvGraphicFramePr>
          <p:cNvPr id="2" name="Object 5"/>
          <p:cNvGraphicFramePr>
            <a:graphicFrameLocks noChangeAspect="1"/>
          </p:cNvGraphicFramePr>
          <p:nvPr>
            <p:extLst>
              <p:ext uri="{D42A27DB-BD31-4B8C-83A1-F6EECF244321}">
                <p14:modId xmlns:p14="http://schemas.microsoft.com/office/powerpoint/2010/main" val="2634971256"/>
              </p:ext>
            </p:extLst>
          </p:nvPr>
        </p:nvGraphicFramePr>
        <p:xfrm>
          <a:off x="5531558" y="5467582"/>
          <a:ext cx="1560513" cy="1009650"/>
        </p:xfrm>
        <a:graphic>
          <a:graphicData uri="http://schemas.openxmlformats.org/presentationml/2006/ole">
            <mc:AlternateContent xmlns:mc="http://schemas.openxmlformats.org/markup-compatibility/2006">
              <mc:Choice xmlns:v="urn:schemas-microsoft-com:vml" Requires="v">
                <p:oleObj name="Equation" r:id="rId3" imgW="647640" imgH="419040" progId="Equation.3">
                  <p:embed/>
                </p:oleObj>
              </mc:Choice>
              <mc:Fallback>
                <p:oleObj name="Equation" r:id="rId3" imgW="647640" imgH="419040" progId="Equation.3">
                  <p:embed/>
                  <p:pic>
                    <p:nvPicPr>
                      <p:cNvPr id="2"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1558" y="5467582"/>
                        <a:ext cx="1560513"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2" name="Object 6"/>
          <p:cNvGraphicFramePr>
            <a:graphicFrameLocks noChangeAspect="1"/>
          </p:cNvGraphicFramePr>
          <p:nvPr>
            <p:extLst>
              <p:ext uri="{D42A27DB-BD31-4B8C-83A1-F6EECF244321}">
                <p14:modId xmlns:p14="http://schemas.microsoft.com/office/powerpoint/2010/main" val="1935825334"/>
              </p:ext>
            </p:extLst>
          </p:nvPr>
        </p:nvGraphicFramePr>
        <p:xfrm>
          <a:off x="10639109" y="3029258"/>
          <a:ext cx="1057275" cy="500062"/>
        </p:xfrm>
        <a:graphic>
          <a:graphicData uri="http://schemas.openxmlformats.org/presentationml/2006/ole">
            <mc:AlternateContent xmlns:mc="http://schemas.openxmlformats.org/markup-compatibility/2006">
              <mc:Choice xmlns:v="urn:schemas-microsoft-com:vml" Requires="v">
                <p:oleObj name="Equation" r:id="rId5" imgW="482400" imgH="228600" progId="Equation.3">
                  <p:embed/>
                </p:oleObj>
              </mc:Choice>
              <mc:Fallback>
                <p:oleObj name="Equation" r:id="rId5" imgW="482400" imgH="228600" progId="Equation.3">
                  <p:embed/>
                  <p:pic>
                    <p:nvPicPr>
                      <p:cNvPr id="4102"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39109" y="3029258"/>
                        <a:ext cx="1057275"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3" name="Object 7"/>
          <p:cNvGraphicFramePr>
            <a:graphicFrameLocks noChangeAspect="1"/>
          </p:cNvGraphicFramePr>
          <p:nvPr>
            <p:extLst>
              <p:ext uri="{D42A27DB-BD31-4B8C-83A1-F6EECF244321}">
                <p14:modId xmlns:p14="http://schemas.microsoft.com/office/powerpoint/2010/main" val="96181967"/>
              </p:ext>
            </p:extLst>
          </p:nvPr>
        </p:nvGraphicFramePr>
        <p:xfrm>
          <a:off x="9153209" y="2934015"/>
          <a:ext cx="1004887" cy="503237"/>
        </p:xfrm>
        <a:graphic>
          <a:graphicData uri="http://schemas.openxmlformats.org/presentationml/2006/ole">
            <mc:AlternateContent xmlns:mc="http://schemas.openxmlformats.org/markup-compatibility/2006">
              <mc:Choice xmlns:v="urn:schemas-microsoft-com:vml" Requires="v">
                <p:oleObj name="Equation" r:id="rId7" imgW="457200" imgH="228600" progId="Equation.3">
                  <p:embed/>
                </p:oleObj>
              </mc:Choice>
              <mc:Fallback>
                <p:oleObj name="Equation" r:id="rId7" imgW="457200" imgH="228600" progId="Equation.3">
                  <p:embed/>
                  <p:pic>
                    <p:nvPicPr>
                      <p:cNvPr id="4103"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53209" y="2934015"/>
                        <a:ext cx="1004887"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 Box 14">
            <a:extLst>
              <a:ext uri="{FF2B5EF4-FFF2-40B4-BE49-F238E27FC236}">
                <a16:creationId xmlns:a16="http://schemas.microsoft.com/office/drawing/2014/main" id="{AE459EA5-72A9-4680-BF22-0FBBBB6BB58A}"/>
              </a:ext>
            </a:extLst>
          </p:cNvPr>
          <p:cNvSpPr txBox="1">
            <a:spLocks noChangeArrowheads="1"/>
          </p:cNvSpPr>
          <p:nvPr/>
        </p:nvSpPr>
        <p:spPr bwMode="auto">
          <a:xfrm>
            <a:off x="7440257" y="4478167"/>
            <a:ext cx="2438558" cy="430887"/>
          </a:xfrm>
          <a:prstGeom prst="rect">
            <a:avLst/>
          </a:prstGeom>
          <a:noFill/>
          <a:ln w="9525">
            <a:noFill/>
            <a:miter lim="800000"/>
            <a:headEnd/>
            <a:tailEnd/>
          </a:ln>
        </p:spPr>
        <p:txBody>
          <a:bodyPr>
            <a:spAutoFit/>
          </a:bodyPr>
          <a:lstStyle/>
          <a:p>
            <a:pPr algn="ctr">
              <a:spcBef>
                <a:spcPct val="20000"/>
              </a:spcBef>
            </a:pPr>
            <a:r>
              <a:rPr lang="en-US" sz="2200" dirty="0">
                <a:latin typeface="Calibri" panose="020F0502020204030204" pitchFamily="34" charset="0"/>
              </a:rPr>
              <a:t>estimate of X</a:t>
            </a:r>
          </a:p>
        </p:txBody>
      </p:sp>
      <p:sp>
        <p:nvSpPr>
          <p:cNvPr id="19" name="Line 17">
            <a:extLst>
              <a:ext uri="{FF2B5EF4-FFF2-40B4-BE49-F238E27FC236}">
                <a16:creationId xmlns:a16="http://schemas.microsoft.com/office/drawing/2014/main" id="{35CDA9CA-DF54-4B1D-BF17-11F291548DAC}"/>
              </a:ext>
            </a:extLst>
          </p:cNvPr>
          <p:cNvSpPr>
            <a:spLocks noChangeShapeType="1"/>
          </p:cNvSpPr>
          <p:nvPr/>
        </p:nvSpPr>
        <p:spPr bwMode="auto">
          <a:xfrm>
            <a:off x="9250682" y="4566194"/>
            <a:ext cx="168275" cy="0"/>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41629981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8"/>
          <p:cNvPicPr>
            <a:picLocks noChangeAspect="1" noChangeArrowheads="1"/>
          </p:cNvPicPr>
          <p:nvPr/>
        </p:nvPicPr>
        <p:blipFill>
          <a:blip r:embed="rId3" cstate="print"/>
          <a:srcRect/>
          <a:stretch>
            <a:fillRect/>
          </a:stretch>
        </p:blipFill>
        <p:spPr bwMode="auto">
          <a:xfrm>
            <a:off x="2992443" y="1089031"/>
            <a:ext cx="6276975" cy="5514975"/>
          </a:xfrm>
          <a:prstGeom prst="rect">
            <a:avLst/>
          </a:prstGeom>
          <a:noFill/>
          <a:ln w="9525">
            <a:noFill/>
            <a:miter lim="800000"/>
            <a:headEnd/>
            <a:tailEnd/>
          </a:ln>
        </p:spPr>
      </p:pic>
      <p:sp>
        <p:nvSpPr>
          <p:cNvPr id="5125" name="Slide Number Placeholder 3"/>
          <p:cNvSpPr>
            <a:spLocks noGrp="1"/>
          </p:cNvSpPr>
          <p:nvPr>
            <p:ph type="sldNum" sz="quarter" idx="12"/>
          </p:nvPr>
        </p:nvSpPr>
        <p:spPr>
          <a:noFill/>
        </p:spPr>
        <p:txBody>
          <a:bodyPr/>
          <a:lstStyle/>
          <a:p>
            <a:fld id="{209E8951-4D6E-45FD-8F7E-ECD5DB9F25EA}" type="slidenum">
              <a:rPr lang="en-US" smtClean="0"/>
              <a:pPr/>
              <a:t>34</a:t>
            </a:fld>
            <a:endParaRPr lang="en-US"/>
          </a:p>
        </p:txBody>
      </p:sp>
      <p:sp>
        <p:nvSpPr>
          <p:cNvPr id="88089" name="Rectangle 25"/>
          <p:cNvSpPr>
            <a:spLocks noChangeArrowheads="1"/>
          </p:cNvSpPr>
          <p:nvPr/>
        </p:nvSpPr>
        <p:spPr bwMode="auto">
          <a:xfrm>
            <a:off x="1981200" y="52388"/>
            <a:ext cx="8229600" cy="1143000"/>
          </a:xfrm>
          <a:prstGeom prst="rect">
            <a:avLst/>
          </a:prstGeom>
          <a:noFill/>
          <a:ln w="9525">
            <a:noFill/>
            <a:miter lim="800000"/>
            <a:headEnd/>
            <a:tailEnd/>
          </a:ln>
          <a:effectLst/>
        </p:spPr>
        <p:txBody>
          <a:bodyPr lIns="91397" tIns="45697" rIns="91397" bIns="45697" anchor="ctr"/>
          <a:lstStyle/>
          <a:p>
            <a:pPr algn="ctr">
              <a:defRPr/>
            </a:pPr>
            <a:r>
              <a:rPr lang="en-US" sz="4000" dirty="0">
                <a:solidFill>
                  <a:srgbClr val="FFFFFF"/>
                </a:solidFill>
                <a:latin typeface="Calibri" panose="020F0502020204030204" pitchFamily="34" charset="0"/>
              </a:rPr>
              <a:t>Sampling Distribution for the Mean</a:t>
            </a:r>
          </a:p>
        </p:txBody>
      </p:sp>
      <p:grpSp>
        <p:nvGrpSpPr>
          <p:cNvPr id="2" name="Group 35"/>
          <p:cNvGrpSpPr>
            <a:grpSpLocks/>
          </p:cNvGrpSpPr>
          <p:nvPr/>
        </p:nvGrpSpPr>
        <p:grpSpPr bwMode="auto">
          <a:xfrm>
            <a:off x="2987681" y="1090619"/>
            <a:ext cx="6276975" cy="5514975"/>
            <a:chOff x="1464206" y="1091142"/>
            <a:chExt cx="6276553" cy="5515075"/>
          </a:xfrm>
        </p:grpSpPr>
        <p:pic>
          <p:nvPicPr>
            <p:cNvPr id="5144" name="Picture 9"/>
            <p:cNvPicPr>
              <a:picLocks noChangeAspect="1" noChangeArrowheads="1"/>
            </p:cNvPicPr>
            <p:nvPr/>
          </p:nvPicPr>
          <p:blipFill>
            <a:blip r:embed="rId4" cstate="print"/>
            <a:srcRect/>
            <a:stretch>
              <a:fillRect/>
            </a:stretch>
          </p:blipFill>
          <p:spPr bwMode="auto">
            <a:xfrm>
              <a:off x="1464206" y="1091142"/>
              <a:ext cx="6276553" cy="5515075"/>
            </a:xfrm>
            <a:prstGeom prst="rect">
              <a:avLst/>
            </a:prstGeom>
            <a:noFill/>
            <a:ln w="9525">
              <a:noFill/>
              <a:miter lim="800000"/>
              <a:headEnd/>
              <a:tailEnd/>
            </a:ln>
          </p:spPr>
        </p:pic>
        <p:sp>
          <p:nvSpPr>
            <p:cNvPr id="5145" name="Line 7"/>
            <p:cNvSpPr>
              <a:spLocks noChangeShapeType="1"/>
            </p:cNvSpPr>
            <p:nvPr/>
          </p:nvSpPr>
          <p:spPr bwMode="auto">
            <a:xfrm>
              <a:off x="3915141" y="4980588"/>
              <a:ext cx="241284" cy="0"/>
            </a:xfrm>
            <a:prstGeom prst="line">
              <a:avLst/>
            </a:prstGeom>
            <a:noFill/>
            <a:ln w="15875">
              <a:solidFill>
                <a:srgbClr val="FF00FF"/>
              </a:solidFill>
              <a:round/>
              <a:headEnd/>
              <a:tailEnd type="triangle" w="med" len="med"/>
            </a:ln>
          </p:spPr>
          <p:txBody>
            <a:bodyPr/>
            <a:lstStyle/>
            <a:p>
              <a:endParaRPr lang="en-US" dirty="0">
                <a:latin typeface="Calibri" panose="020F0502020204030204" pitchFamily="34" charset="0"/>
              </a:endParaRPr>
            </a:p>
          </p:txBody>
        </p:sp>
        <p:graphicFrame>
          <p:nvGraphicFramePr>
            <p:cNvPr id="5123" name="Object 8"/>
            <p:cNvGraphicFramePr>
              <a:graphicFrameLocks noChangeAspect="1"/>
            </p:cNvGraphicFramePr>
            <p:nvPr/>
          </p:nvGraphicFramePr>
          <p:xfrm>
            <a:off x="4395788" y="4292601"/>
            <a:ext cx="963613" cy="623888"/>
          </p:xfrm>
          <a:graphic>
            <a:graphicData uri="http://schemas.openxmlformats.org/presentationml/2006/ole">
              <mc:AlternateContent xmlns:mc="http://schemas.openxmlformats.org/markup-compatibility/2006">
                <mc:Choice xmlns:v="urn:schemas-microsoft-com:vml" Requires="v">
                  <p:oleObj name="Equation" r:id="rId5" imgW="647640" imgH="419040" progId="Equation.3">
                    <p:embed/>
                  </p:oleObj>
                </mc:Choice>
                <mc:Fallback>
                  <p:oleObj name="Equation" r:id="rId5" imgW="647640" imgH="419040" progId="Equation.3">
                    <p:embed/>
                    <p:pic>
                      <p:nvPicPr>
                        <p:cNvPr id="5123"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95788" y="4292601"/>
                          <a:ext cx="963613" cy="623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6" name="Text Box 9"/>
            <p:cNvSpPr txBox="1">
              <a:spLocks noChangeArrowheads="1"/>
            </p:cNvSpPr>
            <p:nvPr/>
          </p:nvSpPr>
          <p:spPr bwMode="auto">
            <a:xfrm>
              <a:off x="4140201" y="1857376"/>
              <a:ext cx="2065338" cy="1338852"/>
            </a:xfrm>
            <a:prstGeom prst="rect">
              <a:avLst/>
            </a:prstGeom>
            <a:noFill/>
            <a:ln w="9525">
              <a:noFill/>
              <a:miter lim="800000"/>
              <a:headEnd/>
              <a:tailEnd/>
            </a:ln>
          </p:spPr>
          <p:txBody>
            <a:bodyPr>
              <a:spAutoFit/>
            </a:bodyPr>
            <a:lstStyle/>
            <a:p>
              <a:pPr>
                <a:spcBef>
                  <a:spcPct val="50000"/>
                </a:spcBef>
              </a:pPr>
              <a:r>
                <a:rPr lang="en-US" dirty="0">
                  <a:solidFill>
                    <a:srgbClr val="FF00FF"/>
                  </a:solidFill>
                  <a:latin typeface="Calibri" panose="020F0502020204030204" pitchFamily="34" charset="0"/>
                </a:rPr>
                <a:t>sampling distribution for X, with N=10</a:t>
              </a:r>
            </a:p>
            <a:p>
              <a:pPr>
                <a:spcBef>
                  <a:spcPct val="50000"/>
                </a:spcBef>
              </a:pPr>
              <a:r>
                <a:rPr lang="en-US" dirty="0">
                  <a:solidFill>
                    <a:srgbClr val="FF00FF"/>
                  </a:solidFill>
                  <a:latin typeface="Calibri" panose="020F0502020204030204" pitchFamily="34" charset="0"/>
                </a:rPr>
                <a:t>not quite Normal…</a:t>
              </a:r>
            </a:p>
          </p:txBody>
        </p:sp>
        <p:sp>
          <p:nvSpPr>
            <p:cNvPr id="5147" name="Line 52"/>
            <p:cNvSpPr>
              <a:spLocks noChangeShapeType="1"/>
            </p:cNvSpPr>
            <p:nvPr/>
          </p:nvSpPr>
          <p:spPr bwMode="auto">
            <a:xfrm flipH="1">
              <a:off x="3959588" y="4724995"/>
              <a:ext cx="460344" cy="212729"/>
            </a:xfrm>
            <a:prstGeom prst="line">
              <a:avLst/>
            </a:prstGeom>
            <a:noFill/>
            <a:ln w="9525">
              <a:solidFill>
                <a:srgbClr val="FF00FF"/>
              </a:solidFill>
              <a:round/>
              <a:headEnd/>
              <a:tailEnd/>
            </a:ln>
          </p:spPr>
          <p:txBody>
            <a:bodyPr/>
            <a:lstStyle/>
            <a:p>
              <a:endParaRPr lang="en-US" dirty="0">
                <a:latin typeface="Calibri" panose="020F0502020204030204" pitchFamily="34" charset="0"/>
              </a:endParaRPr>
            </a:p>
          </p:txBody>
        </p:sp>
      </p:grpSp>
      <p:grpSp>
        <p:nvGrpSpPr>
          <p:cNvPr id="3" name="Group 45"/>
          <p:cNvGrpSpPr>
            <a:grpSpLocks/>
          </p:cNvGrpSpPr>
          <p:nvPr/>
        </p:nvGrpSpPr>
        <p:grpSpPr bwMode="auto">
          <a:xfrm>
            <a:off x="2987681" y="1090619"/>
            <a:ext cx="6276975" cy="5514975"/>
            <a:chOff x="1464205" y="1091142"/>
            <a:chExt cx="6276553" cy="5515075"/>
          </a:xfrm>
        </p:grpSpPr>
        <p:grpSp>
          <p:nvGrpSpPr>
            <p:cNvPr id="5135" name="Group 43"/>
            <p:cNvGrpSpPr>
              <a:grpSpLocks/>
            </p:cNvGrpSpPr>
            <p:nvPr/>
          </p:nvGrpSpPr>
          <p:grpSpPr bwMode="auto">
            <a:xfrm>
              <a:off x="1464205" y="1091142"/>
              <a:ext cx="6276553" cy="5515075"/>
              <a:chOff x="1464205" y="1091142"/>
              <a:chExt cx="6276553" cy="5515075"/>
            </a:xfrm>
          </p:grpSpPr>
          <p:pic>
            <p:nvPicPr>
              <p:cNvPr id="5137" name="Picture 10"/>
              <p:cNvPicPr>
                <a:picLocks noChangeAspect="1" noChangeArrowheads="1"/>
              </p:cNvPicPr>
              <p:nvPr/>
            </p:nvPicPr>
            <p:blipFill>
              <a:blip r:embed="rId7" cstate="print"/>
              <a:srcRect/>
              <a:stretch>
                <a:fillRect/>
              </a:stretch>
            </p:blipFill>
            <p:spPr bwMode="auto">
              <a:xfrm>
                <a:off x="1464205" y="1091142"/>
                <a:ext cx="6276553" cy="5515075"/>
              </a:xfrm>
              <a:prstGeom prst="rect">
                <a:avLst/>
              </a:prstGeom>
              <a:noFill/>
              <a:ln w="9525">
                <a:noFill/>
                <a:miter lim="800000"/>
                <a:headEnd/>
                <a:tailEnd/>
              </a:ln>
            </p:spPr>
          </p:pic>
          <p:sp>
            <p:nvSpPr>
              <p:cNvPr id="5138" name="Line 52"/>
              <p:cNvSpPr>
                <a:spLocks noChangeShapeType="1"/>
              </p:cNvSpPr>
              <p:nvPr/>
            </p:nvSpPr>
            <p:spPr bwMode="auto">
              <a:xfrm flipH="1">
                <a:off x="4007209" y="4705945"/>
                <a:ext cx="460344" cy="212729"/>
              </a:xfrm>
              <a:prstGeom prst="line">
                <a:avLst/>
              </a:prstGeom>
              <a:noFill/>
              <a:ln w="9525">
                <a:solidFill>
                  <a:srgbClr val="FF00FF"/>
                </a:solidFill>
                <a:round/>
                <a:headEnd/>
                <a:tailEnd/>
              </a:ln>
            </p:spPr>
            <p:txBody>
              <a:bodyPr/>
              <a:lstStyle/>
              <a:p>
                <a:endParaRPr lang="en-US" dirty="0">
                  <a:latin typeface="Calibri" panose="020F0502020204030204" pitchFamily="34" charset="0"/>
                </a:endParaRPr>
              </a:p>
            </p:txBody>
          </p:sp>
          <p:sp>
            <p:nvSpPr>
              <p:cNvPr id="5139" name="Line 47"/>
              <p:cNvSpPr>
                <a:spLocks noChangeShapeType="1"/>
              </p:cNvSpPr>
              <p:nvPr/>
            </p:nvSpPr>
            <p:spPr bwMode="auto">
              <a:xfrm>
                <a:off x="3907204" y="4583705"/>
                <a:ext cx="141278" cy="0"/>
              </a:xfrm>
              <a:prstGeom prst="line">
                <a:avLst/>
              </a:prstGeom>
              <a:noFill/>
              <a:ln w="15875">
                <a:solidFill>
                  <a:srgbClr val="FF9933"/>
                </a:solidFill>
                <a:round/>
                <a:headEnd/>
                <a:tailEnd type="triangle" w="med" len="med"/>
              </a:ln>
            </p:spPr>
            <p:txBody>
              <a:bodyPr/>
              <a:lstStyle/>
              <a:p>
                <a:endParaRPr lang="en-US" dirty="0">
                  <a:latin typeface="Calibri" panose="020F0502020204030204" pitchFamily="34" charset="0"/>
                </a:endParaRPr>
              </a:p>
            </p:txBody>
          </p:sp>
          <p:sp>
            <p:nvSpPr>
              <p:cNvPr id="5140" name="Text Box 51"/>
              <p:cNvSpPr txBox="1">
                <a:spLocks noChangeArrowheads="1"/>
              </p:cNvSpPr>
              <p:nvPr/>
            </p:nvSpPr>
            <p:spPr bwMode="auto">
              <a:xfrm>
                <a:off x="4543425" y="3413126"/>
                <a:ext cx="892175" cy="646343"/>
              </a:xfrm>
              <a:prstGeom prst="rect">
                <a:avLst/>
              </a:prstGeom>
              <a:noFill/>
              <a:ln w="9525">
                <a:noFill/>
                <a:miter lim="800000"/>
                <a:headEnd/>
                <a:tailEnd/>
              </a:ln>
            </p:spPr>
            <p:txBody>
              <a:bodyPr>
                <a:spAutoFit/>
              </a:bodyPr>
              <a:lstStyle/>
              <a:p>
                <a:pPr>
                  <a:spcBef>
                    <a:spcPct val="50000"/>
                  </a:spcBef>
                </a:pPr>
                <a:r>
                  <a:rPr lang="en-US" dirty="0">
                    <a:solidFill>
                      <a:srgbClr val="FF9933"/>
                    </a:solidFill>
                    <a:latin typeface="Calibri" panose="020F0502020204030204" pitchFamily="34" charset="0"/>
                  </a:rPr>
                  <a:t>  for     N = 50</a:t>
                </a:r>
              </a:p>
            </p:txBody>
          </p:sp>
          <p:sp>
            <p:nvSpPr>
              <p:cNvPr id="5141" name="Line 53"/>
              <p:cNvSpPr>
                <a:spLocks noChangeShapeType="1"/>
              </p:cNvSpPr>
              <p:nvPr/>
            </p:nvSpPr>
            <p:spPr bwMode="auto">
              <a:xfrm flipH="1">
                <a:off x="4023083" y="3807403"/>
                <a:ext cx="558762" cy="701688"/>
              </a:xfrm>
              <a:prstGeom prst="line">
                <a:avLst/>
              </a:prstGeom>
              <a:noFill/>
              <a:ln w="9525">
                <a:solidFill>
                  <a:srgbClr val="FF9933"/>
                </a:solidFill>
                <a:round/>
                <a:headEnd/>
                <a:tailEnd/>
              </a:ln>
            </p:spPr>
            <p:txBody>
              <a:bodyPr/>
              <a:lstStyle/>
              <a:p>
                <a:endParaRPr lang="en-US" dirty="0">
                  <a:latin typeface="Calibri" panose="020F0502020204030204" pitchFamily="34" charset="0"/>
                </a:endParaRPr>
              </a:p>
            </p:txBody>
          </p:sp>
          <p:sp>
            <p:nvSpPr>
              <p:cNvPr id="5142" name="Text Box 49"/>
              <p:cNvSpPr txBox="1">
                <a:spLocks noChangeArrowheads="1"/>
              </p:cNvSpPr>
              <p:nvPr/>
            </p:nvSpPr>
            <p:spPr bwMode="auto">
              <a:xfrm>
                <a:off x="4421188" y="4441826"/>
                <a:ext cx="892175" cy="646343"/>
              </a:xfrm>
              <a:prstGeom prst="rect">
                <a:avLst/>
              </a:prstGeom>
              <a:noFill/>
              <a:ln w="9525">
                <a:noFill/>
                <a:miter lim="800000"/>
                <a:headEnd/>
                <a:tailEnd/>
              </a:ln>
            </p:spPr>
            <p:txBody>
              <a:bodyPr>
                <a:spAutoFit/>
              </a:bodyPr>
              <a:lstStyle/>
              <a:p>
                <a:pPr>
                  <a:spcBef>
                    <a:spcPct val="50000"/>
                  </a:spcBef>
                </a:pPr>
                <a:r>
                  <a:rPr lang="en-US" dirty="0">
                    <a:solidFill>
                      <a:srgbClr val="FF00FF"/>
                    </a:solidFill>
                    <a:latin typeface="Calibri" panose="020F0502020204030204" pitchFamily="34" charset="0"/>
                  </a:rPr>
                  <a:t>  for      N = 10</a:t>
                </a:r>
              </a:p>
            </p:txBody>
          </p:sp>
          <p:sp>
            <p:nvSpPr>
              <p:cNvPr id="5143" name="Line 7"/>
              <p:cNvSpPr>
                <a:spLocks noChangeShapeType="1"/>
              </p:cNvSpPr>
              <p:nvPr/>
            </p:nvSpPr>
            <p:spPr bwMode="auto">
              <a:xfrm>
                <a:off x="3915140" y="4980588"/>
                <a:ext cx="233347" cy="0"/>
              </a:xfrm>
              <a:prstGeom prst="line">
                <a:avLst/>
              </a:prstGeom>
              <a:noFill/>
              <a:ln w="15875">
                <a:solidFill>
                  <a:srgbClr val="FF00FF"/>
                </a:solidFill>
                <a:round/>
                <a:headEnd/>
                <a:tailEnd type="triangle" w="med" len="med"/>
              </a:ln>
            </p:spPr>
            <p:txBody>
              <a:bodyPr/>
              <a:lstStyle/>
              <a:p>
                <a:endParaRPr lang="en-US" dirty="0">
                  <a:latin typeface="Calibri" panose="020F0502020204030204" pitchFamily="34" charset="0"/>
                </a:endParaRPr>
              </a:p>
            </p:txBody>
          </p:sp>
        </p:grpSp>
        <p:sp>
          <p:nvSpPr>
            <p:cNvPr id="5136" name="Text Box 24"/>
            <p:cNvSpPr txBox="1">
              <a:spLocks noChangeArrowheads="1"/>
            </p:cNvSpPr>
            <p:nvPr/>
          </p:nvSpPr>
          <p:spPr bwMode="auto">
            <a:xfrm>
              <a:off x="5311775" y="3240088"/>
              <a:ext cx="1571625" cy="923347"/>
            </a:xfrm>
            <a:prstGeom prst="rect">
              <a:avLst/>
            </a:prstGeom>
            <a:noFill/>
            <a:ln w="9525">
              <a:noFill/>
              <a:miter lim="800000"/>
              <a:headEnd/>
              <a:tailEnd/>
            </a:ln>
          </p:spPr>
          <p:txBody>
            <a:bodyPr>
              <a:spAutoFit/>
            </a:bodyPr>
            <a:lstStyle/>
            <a:p>
              <a:pPr>
                <a:spcBef>
                  <a:spcPct val="50000"/>
                </a:spcBef>
              </a:pPr>
              <a:r>
                <a:rPr lang="en-US" dirty="0">
                  <a:solidFill>
                    <a:srgbClr val="FF9933"/>
                  </a:solidFill>
                  <a:latin typeface="Calibri" panose="020F0502020204030204" pitchFamily="34" charset="0"/>
                </a:rPr>
                <a:t>CLT means N=50 has Normal </a:t>
              </a:r>
              <a:r>
                <a:rPr lang="en-US" dirty="0" err="1">
                  <a:solidFill>
                    <a:srgbClr val="FF9933"/>
                  </a:solidFill>
                  <a:latin typeface="Calibri" panose="020F0502020204030204" pitchFamily="34" charset="0"/>
                </a:rPr>
                <a:t>distr</a:t>
              </a:r>
              <a:endParaRPr lang="en-US" dirty="0">
                <a:solidFill>
                  <a:srgbClr val="FF9933"/>
                </a:solidFill>
                <a:latin typeface="Calibri" panose="020F0502020204030204" pitchFamily="34" charset="0"/>
              </a:endParaRPr>
            </a:p>
          </p:txBody>
        </p:sp>
      </p:grpSp>
      <p:grpSp>
        <p:nvGrpSpPr>
          <p:cNvPr id="5129" name="Group 9"/>
          <p:cNvGrpSpPr>
            <a:grpSpLocks/>
          </p:cNvGrpSpPr>
          <p:nvPr/>
        </p:nvGrpSpPr>
        <p:grpSpPr bwMode="auto">
          <a:xfrm>
            <a:off x="5273681" y="4002088"/>
            <a:ext cx="4298951" cy="2112962"/>
            <a:chOff x="3740150" y="4002088"/>
            <a:chExt cx="4298950" cy="2112962"/>
          </a:xfrm>
        </p:grpSpPr>
        <p:sp>
          <p:nvSpPr>
            <p:cNvPr id="5130" name="Line 20"/>
            <p:cNvSpPr>
              <a:spLocks noChangeShapeType="1"/>
            </p:cNvSpPr>
            <p:nvPr/>
          </p:nvSpPr>
          <p:spPr bwMode="auto">
            <a:xfrm>
              <a:off x="3916363" y="5905500"/>
              <a:ext cx="684212" cy="0"/>
            </a:xfrm>
            <a:prstGeom prst="line">
              <a:avLst/>
            </a:prstGeom>
            <a:noFill/>
            <a:ln w="19050">
              <a:solidFill>
                <a:schemeClr val="accent2"/>
              </a:solidFill>
              <a:round/>
              <a:headEnd/>
              <a:tailEnd type="triangle" w="med" len="med"/>
            </a:ln>
          </p:spPr>
          <p:txBody>
            <a:bodyPr/>
            <a:lstStyle/>
            <a:p>
              <a:endParaRPr lang="en-US" dirty="0">
                <a:latin typeface="Calibri" panose="020F0502020204030204" pitchFamily="34" charset="0"/>
              </a:endParaRPr>
            </a:p>
          </p:txBody>
        </p:sp>
        <p:sp>
          <p:nvSpPr>
            <p:cNvPr id="5131" name="Line 22"/>
            <p:cNvSpPr>
              <a:spLocks noChangeShapeType="1"/>
            </p:cNvSpPr>
            <p:nvPr/>
          </p:nvSpPr>
          <p:spPr bwMode="auto">
            <a:xfrm>
              <a:off x="3906838" y="4338638"/>
              <a:ext cx="0" cy="1766887"/>
            </a:xfrm>
            <a:prstGeom prst="line">
              <a:avLst/>
            </a:prstGeom>
            <a:noFill/>
            <a:ln w="9525">
              <a:solidFill>
                <a:schemeClr val="tx1"/>
              </a:solidFill>
              <a:round/>
              <a:headEnd/>
              <a:tailEnd/>
            </a:ln>
          </p:spPr>
          <p:txBody>
            <a:bodyPr/>
            <a:lstStyle/>
            <a:p>
              <a:endParaRPr lang="en-US" dirty="0">
                <a:latin typeface="Calibri" panose="020F0502020204030204" pitchFamily="34" charset="0"/>
              </a:endParaRPr>
            </a:p>
          </p:txBody>
        </p:sp>
        <p:sp>
          <p:nvSpPr>
            <p:cNvPr id="5132" name="Text Box 23"/>
            <p:cNvSpPr txBox="1">
              <a:spLocks noChangeArrowheads="1"/>
            </p:cNvSpPr>
            <p:nvPr/>
          </p:nvSpPr>
          <p:spPr bwMode="auto">
            <a:xfrm>
              <a:off x="3740150" y="4002088"/>
              <a:ext cx="339725" cy="369332"/>
            </a:xfrm>
            <a:prstGeom prst="rect">
              <a:avLst/>
            </a:prstGeom>
            <a:noFill/>
            <a:ln w="9525">
              <a:noFill/>
              <a:miter lim="800000"/>
              <a:headEnd/>
              <a:tailEnd/>
            </a:ln>
          </p:spPr>
          <p:txBody>
            <a:bodyPr>
              <a:spAutoFit/>
            </a:bodyPr>
            <a:lstStyle/>
            <a:p>
              <a:pPr>
                <a:spcBef>
                  <a:spcPct val="50000"/>
                </a:spcBef>
              </a:pPr>
              <a:r>
                <a:rPr lang="en-US">
                  <a:solidFill>
                    <a:schemeClr val="accent2"/>
                  </a:solidFill>
                  <a:latin typeface="Symbol" pitchFamily="18" charset="2"/>
                </a:rPr>
                <a:t>m</a:t>
              </a:r>
            </a:p>
          </p:txBody>
        </p:sp>
        <p:graphicFrame>
          <p:nvGraphicFramePr>
            <p:cNvPr id="5122" name="Object 26"/>
            <p:cNvGraphicFramePr>
              <a:graphicFrameLocks noChangeAspect="1"/>
            </p:cNvGraphicFramePr>
            <p:nvPr/>
          </p:nvGraphicFramePr>
          <p:xfrm>
            <a:off x="4129088" y="5616575"/>
            <a:ext cx="207962" cy="207963"/>
          </p:xfrm>
          <a:graphic>
            <a:graphicData uri="http://schemas.openxmlformats.org/presentationml/2006/ole">
              <mc:AlternateContent xmlns:mc="http://schemas.openxmlformats.org/markup-compatibility/2006">
                <mc:Choice xmlns:v="urn:schemas-microsoft-com:vml" Requires="v">
                  <p:oleObj name="Equation" r:id="rId8" imgW="139680" imgH="139680" progId="Equation.3">
                    <p:embed/>
                  </p:oleObj>
                </mc:Choice>
                <mc:Fallback>
                  <p:oleObj name="Equation" r:id="rId8" imgW="139680" imgH="139680" progId="Equation.3">
                    <p:embed/>
                    <p:pic>
                      <p:nvPicPr>
                        <p:cNvPr id="5122" name="Object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9088" y="5616575"/>
                          <a:ext cx="207962" cy="207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3" name="Text Box 24"/>
            <p:cNvSpPr txBox="1">
              <a:spLocks noChangeArrowheads="1"/>
            </p:cNvSpPr>
            <p:nvPr/>
          </p:nvSpPr>
          <p:spPr bwMode="auto">
            <a:xfrm>
              <a:off x="5670550" y="5005388"/>
              <a:ext cx="1571625" cy="923330"/>
            </a:xfrm>
            <a:prstGeom prst="rect">
              <a:avLst/>
            </a:prstGeom>
            <a:noFill/>
            <a:ln w="9525">
              <a:noFill/>
              <a:miter lim="800000"/>
              <a:headEnd/>
              <a:tailEnd/>
            </a:ln>
          </p:spPr>
          <p:txBody>
            <a:bodyPr>
              <a:spAutoFit/>
            </a:bodyPr>
            <a:lstStyle/>
            <a:p>
              <a:pPr>
                <a:spcBef>
                  <a:spcPct val="50000"/>
                </a:spcBef>
              </a:pPr>
              <a:r>
                <a:rPr lang="en-US" dirty="0">
                  <a:solidFill>
                    <a:schemeClr val="accent2"/>
                  </a:solidFill>
                  <a:latin typeface="Calibri" panose="020F0502020204030204" pitchFamily="34" charset="0"/>
                </a:rPr>
                <a:t>population distribution </a:t>
              </a:r>
            </a:p>
            <a:p>
              <a:r>
                <a:rPr lang="en-US" dirty="0">
                  <a:solidFill>
                    <a:schemeClr val="accent2"/>
                  </a:solidFill>
                  <a:latin typeface="Calibri" panose="020F0502020204030204" pitchFamily="34" charset="0"/>
                </a:rPr>
                <a:t>of X</a:t>
              </a:r>
            </a:p>
          </p:txBody>
        </p:sp>
        <p:cxnSp>
          <p:nvCxnSpPr>
            <p:cNvPr id="5134" name="Straight Connector 15"/>
            <p:cNvCxnSpPr>
              <a:cxnSpLocks noChangeShapeType="1"/>
            </p:cNvCxnSpPr>
            <p:nvPr/>
          </p:nvCxnSpPr>
          <p:spPr bwMode="auto">
            <a:xfrm>
              <a:off x="7010400" y="6115050"/>
              <a:ext cx="1028700" cy="0"/>
            </a:xfrm>
            <a:prstGeom prst="line">
              <a:avLst/>
            </a:prstGeom>
            <a:noFill/>
            <a:ln w="9525" algn="ctr">
              <a:solidFill>
                <a:schemeClr val="tx1"/>
              </a:solidFill>
              <a:round/>
              <a:headEnd/>
              <a:tailEn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1082040" y="1590676"/>
            <a:ext cx="9223247" cy="4611688"/>
          </a:xfrm>
          <a:prstGeom prst="rect">
            <a:avLst/>
          </a:prstGeom>
          <a:noFill/>
          <a:ln w="9525">
            <a:noFill/>
            <a:miter lim="800000"/>
            <a:headEnd/>
            <a:tailEnd/>
          </a:ln>
          <a:effectLst/>
        </p:spPr>
        <p:txBody>
          <a:bodyPr lIns="91397" tIns="45697" rIns="91397" bIns="45697"/>
          <a:lstStyle/>
          <a:p>
            <a:pPr marL="342735" indent="-342735">
              <a:spcBef>
                <a:spcPct val="20000"/>
              </a:spcBef>
              <a:defRPr/>
            </a:pPr>
            <a:r>
              <a:rPr lang="en-US" sz="3100" dirty="0">
                <a:latin typeface="Calibri" panose="020F0502020204030204" pitchFamily="34" charset="0"/>
              </a:rPr>
              <a:t>Sampling distribution for the </a:t>
            </a:r>
            <a:r>
              <a:rPr lang="en-US" sz="3100" b="1" dirty="0">
                <a:solidFill>
                  <a:srgbClr val="0033CC"/>
                </a:solidFill>
                <a:latin typeface="Calibri" panose="020F0502020204030204" pitchFamily="34" charset="0"/>
              </a:rPr>
              <a:t>Sample Mean</a:t>
            </a:r>
          </a:p>
          <a:p>
            <a:pPr marL="342735" indent="-342735">
              <a:spcBef>
                <a:spcPts val="1200"/>
              </a:spcBef>
              <a:defRPr/>
            </a:pPr>
            <a:r>
              <a:rPr lang="en-US" sz="2800" dirty="0">
                <a:latin typeface="Calibri" panose="020F0502020204030204" pitchFamily="34" charset="0"/>
              </a:rPr>
              <a:t>	The </a:t>
            </a:r>
            <a:r>
              <a:rPr lang="en-US" sz="2800" b="1" dirty="0">
                <a:solidFill>
                  <a:srgbClr val="C00000"/>
                </a:solidFill>
                <a:latin typeface="Calibri" panose="020F0502020204030204" pitchFamily="34" charset="0"/>
              </a:rPr>
              <a:t>standard error </a:t>
            </a:r>
            <a:r>
              <a:rPr lang="en-US" sz="2800" b="1" dirty="0">
                <a:solidFill>
                  <a:srgbClr val="C00000"/>
                </a:solidFill>
                <a:latin typeface="Symbol" panose="05050102010706020507" pitchFamily="18" charset="2"/>
              </a:rPr>
              <a:t>s</a:t>
            </a:r>
            <a:r>
              <a:rPr lang="en-US" sz="2800" b="1" i="1" dirty="0">
                <a:solidFill>
                  <a:srgbClr val="C00000"/>
                </a:solidFill>
                <a:latin typeface="Calibri" panose="020F0502020204030204" pitchFamily="34" charset="0"/>
              </a:rPr>
              <a:t> </a:t>
            </a:r>
            <a:r>
              <a:rPr lang="en-US" sz="2800" dirty="0">
                <a:latin typeface="Calibri" panose="020F0502020204030204" pitchFamily="34" charset="0"/>
              </a:rPr>
              <a:t>of sampling distribution of the sample mean, X, is given by</a:t>
            </a:r>
          </a:p>
          <a:p>
            <a:pPr marL="342735" indent="-342735">
              <a:spcBef>
                <a:spcPct val="20000"/>
              </a:spcBef>
              <a:defRPr/>
            </a:pPr>
            <a:endParaRPr lang="en-US" sz="2800" dirty="0">
              <a:latin typeface="Calibri" panose="020F0502020204030204" pitchFamily="34" charset="0"/>
            </a:endParaRPr>
          </a:p>
          <a:p>
            <a:pPr marL="342735" indent="-342735">
              <a:spcBef>
                <a:spcPct val="20000"/>
              </a:spcBef>
              <a:defRPr/>
            </a:pPr>
            <a:endParaRPr lang="en-US" sz="2800" dirty="0">
              <a:latin typeface="Calibri" panose="020F0502020204030204" pitchFamily="34" charset="0"/>
            </a:endParaRPr>
          </a:p>
          <a:p>
            <a:pPr marL="342735" indent="-342735">
              <a:spcBef>
                <a:spcPct val="20000"/>
              </a:spcBef>
              <a:defRPr/>
            </a:pPr>
            <a:r>
              <a:rPr lang="en-US" sz="2400" dirty="0">
                <a:latin typeface="Calibri" panose="020F0502020204030204" pitchFamily="34" charset="0"/>
              </a:rPr>
              <a:t>	Where </a:t>
            </a:r>
            <a:r>
              <a:rPr lang="en-US" sz="2800" dirty="0">
                <a:latin typeface="Symbol" pitchFamily="18" charset="2"/>
              </a:rPr>
              <a:t>s</a:t>
            </a:r>
            <a:r>
              <a:rPr lang="en-US" sz="2400" dirty="0">
                <a:latin typeface="Calibri" panose="020F0502020204030204" pitchFamily="34" charset="0"/>
              </a:rPr>
              <a:t> is the population standard deviation of the random variable X</a:t>
            </a:r>
          </a:p>
          <a:p>
            <a:pPr marL="342735" indent="-342735">
              <a:spcBef>
                <a:spcPct val="20000"/>
              </a:spcBef>
              <a:defRPr/>
            </a:pPr>
            <a:endParaRPr lang="en-US" sz="1600" dirty="0">
              <a:latin typeface="Calibri" panose="020F0502020204030204" pitchFamily="34" charset="0"/>
            </a:endParaRPr>
          </a:p>
          <a:p>
            <a:pPr marL="342735" indent="-342735">
              <a:spcBef>
                <a:spcPct val="20000"/>
              </a:spcBef>
              <a:defRPr/>
            </a:pPr>
            <a:r>
              <a:rPr lang="en-US" sz="2400" dirty="0">
                <a:latin typeface="Calibri" panose="020F0502020204030204" pitchFamily="34" charset="0"/>
              </a:rPr>
              <a:t>	</a:t>
            </a:r>
            <a:r>
              <a:rPr lang="en-US" sz="2200" dirty="0">
                <a:solidFill>
                  <a:srgbClr val="008000"/>
                </a:solidFill>
                <a:latin typeface="Calibri" panose="020F0502020204030204" pitchFamily="34" charset="0"/>
              </a:rPr>
              <a:t>If X is Normally distributed, then the sampling distribution for the            </a:t>
            </a:r>
          </a:p>
          <a:p>
            <a:pPr marL="342735" indent="-342735">
              <a:spcBef>
                <a:spcPts val="0"/>
              </a:spcBef>
              <a:defRPr/>
            </a:pPr>
            <a:r>
              <a:rPr lang="en-US" sz="2200" dirty="0">
                <a:solidFill>
                  <a:srgbClr val="008000"/>
                </a:solidFill>
                <a:latin typeface="Calibri" panose="020F0502020204030204" pitchFamily="34" charset="0"/>
              </a:rPr>
              <a:t>            mean is exactly Normal, </a:t>
            </a:r>
            <a:r>
              <a:rPr lang="en-US" sz="2200" i="1" dirty="0">
                <a:solidFill>
                  <a:srgbClr val="008000"/>
                </a:solidFill>
                <a:latin typeface="Calibri" panose="020F0502020204030204" pitchFamily="34" charset="0"/>
              </a:rPr>
              <a:t>regardless</a:t>
            </a:r>
            <a:r>
              <a:rPr lang="en-US" sz="2200" dirty="0">
                <a:solidFill>
                  <a:srgbClr val="008000"/>
                </a:solidFill>
                <a:latin typeface="Calibri" panose="020F0502020204030204" pitchFamily="34" charset="0"/>
              </a:rPr>
              <a:t> of the sample size </a:t>
            </a:r>
          </a:p>
          <a:p>
            <a:pPr marL="342735" indent="-342735">
              <a:spcBef>
                <a:spcPct val="20000"/>
              </a:spcBef>
              <a:defRPr/>
            </a:pPr>
            <a:r>
              <a:rPr lang="en-US" sz="2200" dirty="0">
                <a:solidFill>
                  <a:srgbClr val="008000"/>
                </a:solidFill>
                <a:latin typeface="Calibri" panose="020F0502020204030204" pitchFamily="34" charset="0"/>
              </a:rPr>
              <a:t>	If X is not Normal, sampling distribution is only Normal as N →</a:t>
            </a:r>
            <a:r>
              <a:rPr lang="en-US" sz="2200" dirty="0">
                <a:solidFill>
                  <a:srgbClr val="008000"/>
                </a:solidFill>
                <a:latin typeface="Calibri" panose="020F0502020204030204" pitchFamily="34" charset="0"/>
                <a:sym typeface="Symbol" pitchFamily="18" charset="2"/>
              </a:rPr>
              <a:t> </a:t>
            </a:r>
            <a:r>
              <a:rPr lang="en-US" sz="2200" b="1" dirty="0">
                <a:solidFill>
                  <a:srgbClr val="008000"/>
                </a:solidFill>
                <a:latin typeface="Calibri" panose="020F0502020204030204" pitchFamily="34" charset="0"/>
                <a:sym typeface="Symbol" pitchFamily="18" charset="2"/>
              </a:rPr>
              <a:t>   </a:t>
            </a:r>
            <a:r>
              <a:rPr lang="en-US" sz="2000" dirty="0">
                <a:solidFill>
                  <a:srgbClr val="008000"/>
                </a:solidFill>
                <a:latin typeface="Calibri" panose="020F0502020204030204" pitchFamily="34" charset="0"/>
                <a:sym typeface="Symbol" pitchFamily="18" charset="2"/>
              </a:rPr>
              <a:t>(or &gt;30)</a:t>
            </a:r>
            <a:endParaRPr lang="en-US" sz="2200" dirty="0">
              <a:solidFill>
                <a:srgbClr val="008000"/>
              </a:solidFill>
              <a:latin typeface="Calibri" panose="020F0502020204030204" pitchFamily="34" charset="0"/>
            </a:endParaRPr>
          </a:p>
        </p:txBody>
      </p:sp>
      <p:graphicFrame>
        <p:nvGraphicFramePr>
          <p:cNvPr id="6147" name="Object 3"/>
          <p:cNvGraphicFramePr>
            <a:graphicFrameLocks noChangeAspect="1"/>
          </p:cNvGraphicFramePr>
          <p:nvPr>
            <p:extLst>
              <p:ext uri="{D42A27DB-BD31-4B8C-83A1-F6EECF244321}">
                <p14:modId xmlns:p14="http://schemas.microsoft.com/office/powerpoint/2010/main" val="3771967117"/>
              </p:ext>
            </p:extLst>
          </p:nvPr>
        </p:nvGraphicFramePr>
        <p:xfrm>
          <a:off x="5835202" y="2790825"/>
          <a:ext cx="1972724" cy="1276350"/>
        </p:xfrm>
        <a:graphic>
          <a:graphicData uri="http://schemas.openxmlformats.org/presentationml/2006/ole">
            <mc:AlternateContent xmlns:mc="http://schemas.openxmlformats.org/markup-compatibility/2006">
              <mc:Choice xmlns:v="urn:schemas-microsoft-com:vml" Requires="v">
                <p:oleObj name="Equation" r:id="rId3" imgW="647640" imgH="419040" progId="Equation.3">
                  <p:embed/>
                </p:oleObj>
              </mc:Choice>
              <mc:Fallback>
                <p:oleObj name="Equation" r:id="rId3" imgW="647640" imgH="419040" progId="Equation.3">
                  <p:embed/>
                  <p:pic>
                    <p:nvPicPr>
                      <p:cNvPr id="6147"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5202" y="2790825"/>
                        <a:ext cx="1972724" cy="1276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38" name="Rectangle 2"/>
          <p:cNvSpPr>
            <a:spLocks noGrp="1" noChangeArrowheads="1"/>
          </p:cNvSpPr>
          <p:nvPr>
            <p:ph type="title"/>
          </p:nvPr>
        </p:nvSpPr>
        <p:spPr/>
        <p:txBody>
          <a:bodyPr/>
          <a:lstStyle/>
          <a:p>
            <a:pPr eaLnBrk="1" hangingPunct="1">
              <a:defRPr/>
            </a:pPr>
            <a:r>
              <a:rPr lang="en-US" b="1" dirty="0"/>
              <a:t>Sampling Distribution Variance (Spread)</a:t>
            </a:r>
          </a:p>
        </p:txBody>
      </p:sp>
      <p:sp>
        <p:nvSpPr>
          <p:cNvPr id="6150" name="Line 14"/>
          <p:cNvSpPr>
            <a:spLocks noChangeShapeType="1"/>
          </p:cNvSpPr>
          <p:nvPr/>
        </p:nvSpPr>
        <p:spPr bwMode="auto">
          <a:xfrm>
            <a:off x="3591144" y="2751081"/>
            <a:ext cx="228600"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 name="Slide Number Placeholder 1"/>
          <p:cNvSpPr>
            <a:spLocks noGrp="1"/>
          </p:cNvSpPr>
          <p:nvPr>
            <p:ph type="sldNum" sz="quarter" idx="12"/>
          </p:nvPr>
        </p:nvSpPr>
        <p:spPr/>
        <p:txBody>
          <a:bodyPr/>
          <a:lstStyle/>
          <a:p>
            <a:pPr>
              <a:defRPr/>
            </a:pPr>
            <a:r>
              <a:rPr lang="en-US" dirty="0"/>
              <a:t> </a:t>
            </a:r>
            <a:fld id="{6455BBB4-D28E-4135-9308-7AA9F1071BD7}" type="slidenum">
              <a:rPr lang="en-US" smtClean="0"/>
              <a:pPr>
                <a:defRPr/>
              </a:pPr>
              <a:t>35</a:t>
            </a:fld>
            <a:endParaRPr lang="en-US" dirty="0"/>
          </a:p>
        </p:txBody>
      </p:sp>
      <mc:AlternateContent xmlns:mc="http://schemas.openxmlformats.org/markup-compatibility/2006" xmlns:a14="http://schemas.microsoft.com/office/drawing/2010/main">
        <mc:Choice Requires="a14">
          <p:sp>
            <p:nvSpPr>
              <p:cNvPr id="3" name="Object 3">
                <a:extLst>
                  <a:ext uri="{FF2B5EF4-FFF2-40B4-BE49-F238E27FC236}">
                    <a16:creationId xmlns:a16="http://schemas.microsoft.com/office/drawing/2014/main" id="{55E36F3A-9C34-DED6-208E-FCDF2E4BDE7F}"/>
                  </a:ext>
                </a:extLst>
              </p:cNvPr>
              <p:cNvSpPr txBox="1"/>
              <p:nvPr/>
            </p:nvSpPr>
            <p:spPr bwMode="auto">
              <a:xfrm>
                <a:off x="9827790" y="3025659"/>
                <a:ext cx="1972724" cy="937131"/>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sz="3600" i="1" smtClean="0">
                              <a:solidFill>
                                <a:srgbClr val="C00000"/>
                              </a:solidFill>
                              <a:latin typeface="Cambria Math" panose="02040503050406030204" pitchFamily="18" charset="0"/>
                            </a:rPr>
                          </m:ctrlPr>
                        </m:sSubPr>
                        <m:e>
                          <m:r>
                            <m:rPr>
                              <m:sty m:val="p"/>
                            </m:rPr>
                            <a:rPr lang="en-US" sz="3600" i="0" smtClean="0">
                              <a:solidFill>
                                <a:srgbClr val="C00000"/>
                              </a:solidFill>
                              <a:latin typeface="Cambria Math" panose="02040503050406030204" pitchFamily="18" charset="0"/>
                              <a:ea typeface="Cambria Math" panose="02040503050406030204" pitchFamily="18" charset="0"/>
                            </a:rPr>
                            <m:t>μ</m:t>
                          </m:r>
                        </m:e>
                        <m:sub>
                          <m:acc>
                            <m:accPr>
                              <m:chr m:val="̅"/>
                              <m:ctrlPr>
                                <a:rPr lang="en-US" sz="3600" i="1" smtClean="0">
                                  <a:solidFill>
                                    <a:srgbClr val="C00000"/>
                                  </a:solidFill>
                                  <a:latin typeface="Cambria Math" panose="02040503050406030204" pitchFamily="18" charset="0"/>
                                </a:rPr>
                              </m:ctrlPr>
                            </m:accPr>
                            <m:e>
                              <m:r>
                                <m:rPr>
                                  <m:sty m:val="p"/>
                                </m:rPr>
                                <a:rPr lang="en-US" sz="3600" i="0">
                                  <a:solidFill>
                                    <a:srgbClr val="C00000"/>
                                  </a:solidFill>
                                  <a:latin typeface="Cambria Math" panose="02040503050406030204" pitchFamily="18" charset="0"/>
                                </a:rPr>
                                <m:t>X</m:t>
                              </m:r>
                            </m:e>
                          </m:acc>
                        </m:sub>
                      </m:sSub>
                      <m:r>
                        <a:rPr lang="en-US" sz="3600" i="0">
                          <a:solidFill>
                            <a:srgbClr val="C00000"/>
                          </a:solidFill>
                          <a:latin typeface="Cambria Math" panose="02040503050406030204" pitchFamily="18" charset="0"/>
                        </a:rPr>
                        <m:t>=</m:t>
                      </m:r>
                      <m:r>
                        <m:rPr>
                          <m:sty m:val="p"/>
                        </m:rPr>
                        <a:rPr lang="en-US" sz="3600" i="0" smtClean="0">
                          <a:solidFill>
                            <a:srgbClr val="C00000"/>
                          </a:solidFill>
                          <a:latin typeface="Cambria Math" panose="02040503050406030204" pitchFamily="18" charset="0"/>
                          <a:ea typeface="Cambria Math" panose="02040503050406030204" pitchFamily="18" charset="0"/>
                        </a:rPr>
                        <m:t>μ</m:t>
                      </m:r>
                    </m:oMath>
                  </m:oMathPara>
                </a14:m>
                <a:endParaRPr lang="en-US" sz="3600" dirty="0">
                  <a:solidFill>
                    <a:srgbClr val="C00000"/>
                  </a:solidFill>
                </a:endParaRPr>
              </a:p>
            </p:txBody>
          </p:sp>
        </mc:Choice>
        <mc:Fallback xmlns="">
          <p:sp>
            <p:nvSpPr>
              <p:cNvPr id="3" name="Object 3">
                <a:extLst>
                  <a:ext uri="{FF2B5EF4-FFF2-40B4-BE49-F238E27FC236}">
                    <a16:creationId xmlns:a16="http://schemas.microsoft.com/office/drawing/2014/main" id="{55E36F3A-9C34-DED6-208E-FCDF2E4BDE7F}"/>
                  </a:ext>
                </a:extLst>
              </p:cNvPr>
              <p:cNvSpPr txBox="1">
                <a:spLocks noRot="1" noChangeAspect="1" noMove="1" noResize="1" noEditPoints="1" noAdjustHandles="1" noChangeArrowheads="1" noChangeShapeType="1" noTextEdit="1"/>
              </p:cNvSpPr>
              <p:nvPr/>
            </p:nvSpPr>
            <p:spPr bwMode="auto">
              <a:xfrm>
                <a:off x="9827790" y="3025659"/>
                <a:ext cx="1972724" cy="937131"/>
              </a:xfrm>
              <a:prstGeom prst="rect">
                <a:avLst/>
              </a:prstGeom>
              <a:blipFill>
                <a:blip r:embed="rId5"/>
                <a:stretch>
                  <a:fillRect/>
                </a:stretch>
              </a:blipFill>
            </p:spPr>
            <p:txBody>
              <a:bodyPr/>
              <a:lstStyle/>
              <a:p>
                <a:r>
                  <a:rPr lang="en-US">
                    <a:noFill/>
                  </a:rPr>
                  <a:t> </a:t>
                </a:r>
              </a:p>
            </p:txBody>
          </p:sp>
        </mc:Fallback>
      </mc:AlternateContent>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b="1" dirty="0"/>
              <a:t>Sampling Distribution Variance</a:t>
            </a:r>
            <a:endParaRPr lang="en-US" dirty="0"/>
          </a:p>
        </p:txBody>
      </p:sp>
      <p:sp>
        <p:nvSpPr>
          <p:cNvPr id="16387" name="Rectangle 3"/>
          <p:cNvSpPr>
            <a:spLocks noGrp="1" noChangeArrowheads="1"/>
          </p:cNvSpPr>
          <p:nvPr>
            <p:ph type="body" sz="half" idx="1"/>
          </p:nvPr>
        </p:nvSpPr>
        <p:spPr>
          <a:xfrm>
            <a:off x="1082041" y="1600202"/>
            <a:ext cx="8785860" cy="4876800"/>
          </a:xfrm>
        </p:spPr>
        <p:txBody>
          <a:bodyPr/>
          <a:lstStyle/>
          <a:p>
            <a:pPr eaLnBrk="1" hangingPunct="1">
              <a:buFontTx/>
              <a:buNone/>
              <a:defRPr/>
            </a:pPr>
            <a:r>
              <a:rPr lang="en-US" dirty="0"/>
              <a:t>Sampling distribution for the </a:t>
            </a:r>
            <a:r>
              <a:rPr lang="en-US" b="1" dirty="0">
                <a:solidFill>
                  <a:srgbClr val="0033CC"/>
                </a:solidFill>
              </a:rPr>
              <a:t>Standard Deviation</a:t>
            </a:r>
          </a:p>
          <a:p>
            <a:pPr eaLnBrk="1" hangingPunct="1">
              <a:spcBef>
                <a:spcPct val="40000"/>
              </a:spcBef>
              <a:buFontTx/>
              <a:buNone/>
              <a:defRPr/>
            </a:pPr>
            <a:r>
              <a:rPr lang="en-US" sz="2800" dirty="0"/>
              <a:t>	</a:t>
            </a:r>
            <a:r>
              <a:rPr lang="en-US" sz="2700" dirty="0"/>
              <a:t>When X is Normally distributed, the </a:t>
            </a:r>
            <a:r>
              <a:rPr lang="en-US" sz="2700" b="1" dirty="0">
                <a:solidFill>
                  <a:srgbClr val="C00000"/>
                </a:solidFill>
              </a:rPr>
              <a:t>standard error</a:t>
            </a:r>
            <a:r>
              <a:rPr lang="en-US" sz="2400" b="1" dirty="0">
                <a:solidFill>
                  <a:srgbClr val="C00000"/>
                </a:solidFill>
                <a:latin typeface="Symbol" panose="05050102010706020507" pitchFamily="18" charset="2"/>
              </a:rPr>
              <a:t> </a:t>
            </a:r>
            <a:r>
              <a:rPr lang="en-US" sz="2700" b="1" dirty="0">
                <a:solidFill>
                  <a:srgbClr val="C00000"/>
                </a:solidFill>
                <a:latin typeface="Symbol" panose="05050102010706020507" pitchFamily="18" charset="2"/>
              </a:rPr>
              <a:t>s</a:t>
            </a:r>
            <a:r>
              <a:rPr lang="en-US" sz="2700" b="1" dirty="0">
                <a:solidFill>
                  <a:srgbClr val="C00000"/>
                </a:solidFill>
              </a:rPr>
              <a:t> </a:t>
            </a:r>
            <a:r>
              <a:rPr lang="en-US" sz="2700" dirty="0"/>
              <a:t>for the sample standard deviation, </a:t>
            </a:r>
            <a:r>
              <a:rPr lang="en-US" sz="2700" dirty="0" err="1"/>
              <a:t>S</a:t>
            </a:r>
            <a:r>
              <a:rPr lang="en-US" sz="2000" dirty="0" err="1"/>
              <a:t>x</a:t>
            </a:r>
            <a:r>
              <a:rPr lang="en-US" sz="2700" dirty="0"/>
              <a:t>, is given by</a:t>
            </a:r>
            <a:r>
              <a:rPr lang="en-US" sz="2800" dirty="0"/>
              <a:t> </a:t>
            </a:r>
          </a:p>
          <a:p>
            <a:pPr eaLnBrk="1" hangingPunct="1">
              <a:buFontTx/>
              <a:buNone/>
              <a:defRPr/>
            </a:pPr>
            <a:endParaRPr lang="en-US" sz="2800" dirty="0"/>
          </a:p>
          <a:p>
            <a:pPr eaLnBrk="1" hangingPunct="1">
              <a:buFontTx/>
              <a:buNone/>
              <a:defRPr/>
            </a:pPr>
            <a:endParaRPr lang="en-US" sz="2800" dirty="0"/>
          </a:p>
          <a:p>
            <a:pPr eaLnBrk="1" hangingPunct="1">
              <a:buFontTx/>
              <a:buNone/>
              <a:defRPr/>
            </a:pPr>
            <a:endParaRPr lang="en-US" sz="2800" dirty="0"/>
          </a:p>
          <a:p>
            <a:pPr eaLnBrk="1" hangingPunct="1">
              <a:buFontTx/>
              <a:buNone/>
              <a:defRPr/>
            </a:pPr>
            <a:r>
              <a:rPr lang="en-US" sz="2800" dirty="0"/>
              <a:t>	</a:t>
            </a:r>
          </a:p>
          <a:p>
            <a:pPr eaLnBrk="1" hangingPunct="1">
              <a:buFontTx/>
              <a:buNone/>
              <a:defRPr/>
            </a:pPr>
            <a:r>
              <a:rPr lang="en-US" sz="2800" dirty="0"/>
              <a:t>	</a:t>
            </a:r>
            <a:r>
              <a:rPr lang="en-US" sz="2400" dirty="0"/>
              <a:t>The sampling distribution of                        is distributed as           </a:t>
            </a:r>
          </a:p>
          <a:p>
            <a:pPr eaLnBrk="1" hangingPunct="1">
              <a:spcBef>
                <a:spcPts val="1200"/>
              </a:spcBef>
              <a:buNone/>
              <a:defRPr/>
            </a:pPr>
            <a:r>
              <a:rPr lang="en-US" sz="2400" dirty="0"/>
              <a:t> 	chi-square, given that X is normally distributed </a:t>
            </a:r>
          </a:p>
        </p:txBody>
      </p:sp>
      <p:sp>
        <p:nvSpPr>
          <p:cNvPr id="7174" name="Text Box 8"/>
          <p:cNvSpPr txBox="1">
            <a:spLocks noChangeArrowheads="1"/>
          </p:cNvSpPr>
          <p:nvPr/>
        </p:nvSpPr>
        <p:spPr bwMode="auto">
          <a:xfrm>
            <a:off x="6935788" y="3670302"/>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(2)</a:t>
            </a:r>
          </a:p>
        </p:txBody>
      </p:sp>
      <p:graphicFrame>
        <p:nvGraphicFramePr>
          <p:cNvPr id="7172" name="Object 4"/>
          <p:cNvGraphicFramePr>
            <a:graphicFrameLocks noChangeAspect="1"/>
          </p:cNvGraphicFramePr>
          <p:nvPr>
            <p:extLst>
              <p:ext uri="{D42A27DB-BD31-4B8C-83A1-F6EECF244321}">
                <p14:modId xmlns:p14="http://schemas.microsoft.com/office/powerpoint/2010/main" val="365915885"/>
              </p:ext>
            </p:extLst>
          </p:nvPr>
        </p:nvGraphicFramePr>
        <p:xfrm>
          <a:off x="4287730" y="3255769"/>
          <a:ext cx="2320925" cy="1276350"/>
        </p:xfrm>
        <a:graphic>
          <a:graphicData uri="http://schemas.openxmlformats.org/presentationml/2006/ole">
            <mc:AlternateContent xmlns:mc="http://schemas.openxmlformats.org/markup-compatibility/2006">
              <mc:Choice xmlns:v="urn:schemas-microsoft-com:vml" Requires="v">
                <p:oleObj name="Equation" r:id="rId3" imgW="761760" imgH="419040" progId="Equation.3">
                  <p:embed/>
                </p:oleObj>
              </mc:Choice>
              <mc:Fallback>
                <p:oleObj name="Equation" r:id="rId3" imgW="761760" imgH="419040" progId="Equation.3">
                  <p:embed/>
                  <p:pic>
                    <p:nvPicPr>
                      <p:cNvPr id="717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7730" y="3255769"/>
                        <a:ext cx="2320925" cy="1276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73" name="Object 5"/>
          <p:cNvGraphicFramePr>
            <a:graphicFrameLocks noChangeAspect="1"/>
          </p:cNvGraphicFramePr>
          <p:nvPr>
            <p:extLst>
              <p:ext uri="{D42A27DB-BD31-4B8C-83A1-F6EECF244321}">
                <p14:modId xmlns:p14="http://schemas.microsoft.com/office/powerpoint/2010/main" val="3345876956"/>
              </p:ext>
            </p:extLst>
          </p:nvPr>
        </p:nvGraphicFramePr>
        <p:xfrm>
          <a:off x="5068886" y="5068692"/>
          <a:ext cx="1562629" cy="863130"/>
        </p:xfrm>
        <a:graphic>
          <a:graphicData uri="http://schemas.openxmlformats.org/presentationml/2006/ole">
            <mc:AlternateContent xmlns:mc="http://schemas.openxmlformats.org/markup-compatibility/2006">
              <mc:Choice xmlns:v="urn:schemas-microsoft-com:vml" Requires="v">
                <p:oleObj name="Equation" r:id="rId5" imgW="850680" imgH="469800" progId="Equation.3">
                  <p:embed/>
                </p:oleObj>
              </mc:Choice>
              <mc:Fallback>
                <p:oleObj name="Equation" r:id="rId5" imgW="850680" imgH="469800" progId="Equation.3">
                  <p:embed/>
                  <p:pic>
                    <p:nvPicPr>
                      <p:cNvPr id="7173"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68886" y="5068692"/>
                        <a:ext cx="1562629" cy="8631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B6362C6D-F696-4187-B5F0-26A2819A17DB}" type="slidenum">
              <a:rPr lang="en-US" smtClean="0"/>
              <a:pPr>
                <a:defRPr/>
              </a:pPr>
              <a:t>36</a:t>
            </a:fld>
            <a:endParaRPr lang="en-US"/>
          </a:p>
        </p:txBody>
      </p:sp>
      <mc:AlternateContent xmlns:mc="http://schemas.openxmlformats.org/markup-compatibility/2006" xmlns:a14="http://schemas.microsoft.com/office/drawing/2010/main">
        <mc:Choice Requires="a14">
          <p:sp>
            <p:nvSpPr>
              <p:cNvPr id="3" name="Object 3">
                <a:extLst>
                  <a:ext uri="{FF2B5EF4-FFF2-40B4-BE49-F238E27FC236}">
                    <a16:creationId xmlns:a16="http://schemas.microsoft.com/office/drawing/2014/main" id="{EFFC98FF-E084-2F5A-1ADA-D417DB66108D}"/>
                  </a:ext>
                </a:extLst>
              </p:cNvPr>
              <p:cNvSpPr txBox="1"/>
              <p:nvPr/>
            </p:nvSpPr>
            <p:spPr bwMode="auto">
              <a:xfrm>
                <a:off x="9814344" y="3454148"/>
                <a:ext cx="1972724" cy="937131"/>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sz="3600" i="1" smtClean="0">
                              <a:solidFill>
                                <a:srgbClr val="C00000"/>
                              </a:solidFill>
                              <a:latin typeface="Cambria Math" panose="02040503050406030204" pitchFamily="18" charset="0"/>
                            </a:rPr>
                          </m:ctrlPr>
                        </m:sSubPr>
                        <m:e>
                          <m:r>
                            <m:rPr>
                              <m:sty m:val="p"/>
                            </m:rPr>
                            <a:rPr lang="en-US" sz="3600" i="0" smtClean="0">
                              <a:solidFill>
                                <a:srgbClr val="C00000"/>
                              </a:solidFill>
                              <a:latin typeface="Cambria Math" panose="02040503050406030204" pitchFamily="18" charset="0"/>
                              <a:ea typeface="Cambria Math" panose="02040503050406030204" pitchFamily="18" charset="0"/>
                            </a:rPr>
                            <m:t>μ</m:t>
                          </m:r>
                        </m:e>
                        <m:sub>
                          <m:sSub>
                            <m:sSubPr>
                              <m:ctrlPr>
                                <a:rPr lang="en-US" sz="3600" i="1" smtClean="0">
                                  <a:solidFill>
                                    <a:srgbClr val="C00000"/>
                                  </a:solidFill>
                                  <a:latin typeface="Cambria Math" panose="02040503050406030204" pitchFamily="18" charset="0"/>
                                </a:rPr>
                              </m:ctrlPr>
                            </m:sSubPr>
                            <m:e>
                              <m:r>
                                <m:rPr>
                                  <m:sty m:val="p"/>
                                </m:rPr>
                                <a:rPr lang="en-US" sz="3600" b="0" i="0" smtClean="0">
                                  <a:solidFill>
                                    <a:srgbClr val="C00000"/>
                                  </a:solidFill>
                                  <a:latin typeface="Cambria Math" panose="02040503050406030204" pitchFamily="18" charset="0"/>
                                </a:rPr>
                                <m:t>S</m:t>
                              </m:r>
                            </m:e>
                            <m:sub>
                              <m:r>
                                <m:rPr>
                                  <m:sty m:val="p"/>
                                </m:rPr>
                                <a:rPr lang="en-US" sz="3600" b="0" i="0" smtClean="0">
                                  <a:solidFill>
                                    <a:srgbClr val="C00000"/>
                                  </a:solidFill>
                                  <a:latin typeface="Cambria Math" panose="02040503050406030204" pitchFamily="18" charset="0"/>
                                </a:rPr>
                                <m:t>X</m:t>
                              </m:r>
                            </m:sub>
                          </m:sSub>
                        </m:sub>
                      </m:sSub>
                      <m:r>
                        <a:rPr lang="en-US" sz="3600" i="1" smtClean="0">
                          <a:solidFill>
                            <a:srgbClr val="C00000"/>
                          </a:solidFill>
                          <a:latin typeface="Cambria Math" panose="02040503050406030204" pitchFamily="18" charset="0"/>
                          <a:ea typeface="Cambria Math" panose="02040503050406030204" pitchFamily="18" charset="0"/>
                        </a:rPr>
                        <m:t>≈</m:t>
                      </m:r>
                      <m:r>
                        <m:rPr>
                          <m:sty m:val="p"/>
                        </m:rPr>
                        <a:rPr lang="el-GR" sz="3600" i="0" smtClean="0">
                          <a:solidFill>
                            <a:srgbClr val="C00000"/>
                          </a:solidFill>
                          <a:latin typeface="Cambria Math" panose="02040503050406030204" pitchFamily="18" charset="0"/>
                          <a:ea typeface="Cambria Math" panose="02040503050406030204" pitchFamily="18" charset="0"/>
                        </a:rPr>
                        <m:t>σ</m:t>
                      </m:r>
                    </m:oMath>
                  </m:oMathPara>
                </a14:m>
                <a:endParaRPr lang="en-US" sz="3600" dirty="0">
                  <a:solidFill>
                    <a:srgbClr val="C00000"/>
                  </a:solidFill>
                </a:endParaRPr>
              </a:p>
            </p:txBody>
          </p:sp>
        </mc:Choice>
        <mc:Fallback xmlns="">
          <p:sp>
            <p:nvSpPr>
              <p:cNvPr id="3" name="Object 3">
                <a:extLst>
                  <a:ext uri="{FF2B5EF4-FFF2-40B4-BE49-F238E27FC236}">
                    <a16:creationId xmlns:a16="http://schemas.microsoft.com/office/drawing/2014/main" id="{EFFC98FF-E084-2F5A-1ADA-D417DB66108D}"/>
                  </a:ext>
                </a:extLst>
              </p:cNvPr>
              <p:cNvSpPr txBox="1">
                <a:spLocks noRot="1" noChangeAspect="1" noMove="1" noResize="1" noEditPoints="1" noAdjustHandles="1" noChangeArrowheads="1" noChangeShapeType="1" noTextEdit="1"/>
              </p:cNvSpPr>
              <p:nvPr/>
            </p:nvSpPr>
            <p:spPr bwMode="auto">
              <a:xfrm>
                <a:off x="9814344" y="3454148"/>
                <a:ext cx="1972724" cy="937131"/>
              </a:xfrm>
              <a:prstGeom prst="rect">
                <a:avLst/>
              </a:prstGeom>
              <a:blipFill>
                <a:blip r:embed="rId7"/>
                <a:stretch>
                  <a:fillRect/>
                </a:stretch>
              </a:blipFill>
            </p:spPr>
            <p:txBody>
              <a:bodyPr/>
              <a:lstStyle/>
              <a:p>
                <a:r>
                  <a:rPr lang="en-US">
                    <a:noFill/>
                  </a:rPr>
                  <a:t> </a:t>
                </a:r>
              </a:p>
            </p:txBody>
          </p:sp>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b="1" dirty="0"/>
              <a:t>Sampling Distribution Variance</a:t>
            </a:r>
            <a:r>
              <a:rPr lang="en-US" dirty="0"/>
              <a:t> </a:t>
            </a:r>
          </a:p>
        </p:txBody>
      </p:sp>
      <p:sp>
        <p:nvSpPr>
          <p:cNvPr id="19459" name="Rectangle 3"/>
          <p:cNvSpPr>
            <a:spLocks noGrp="1" noChangeArrowheads="1"/>
          </p:cNvSpPr>
          <p:nvPr>
            <p:ph type="body" sz="half" idx="1"/>
          </p:nvPr>
        </p:nvSpPr>
        <p:spPr>
          <a:xfrm>
            <a:off x="1074420" y="1600205"/>
            <a:ext cx="8412262" cy="4525963"/>
          </a:xfrm>
        </p:spPr>
        <p:txBody>
          <a:bodyPr/>
          <a:lstStyle/>
          <a:p>
            <a:pPr eaLnBrk="1" hangingPunct="1">
              <a:buFontTx/>
              <a:buNone/>
              <a:defRPr/>
            </a:pPr>
            <a:r>
              <a:rPr lang="en-US" dirty="0"/>
              <a:t>Sampling distribution for the </a:t>
            </a:r>
            <a:r>
              <a:rPr lang="en-US" b="1" dirty="0">
                <a:solidFill>
                  <a:srgbClr val="0033CC"/>
                </a:solidFill>
              </a:rPr>
              <a:t>Skew Coefficient</a:t>
            </a:r>
          </a:p>
          <a:p>
            <a:pPr lvl="1" eaLnBrk="1" hangingPunct="1">
              <a:spcBef>
                <a:spcPct val="40000"/>
              </a:spcBef>
              <a:buFontTx/>
              <a:buNone/>
              <a:defRPr/>
            </a:pPr>
            <a:r>
              <a:rPr lang="en-US" sz="2700" dirty="0"/>
              <a:t>The </a:t>
            </a:r>
            <a:r>
              <a:rPr lang="en-US" sz="2700" b="1" dirty="0">
                <a:solidFill>
                  <a:srgbClr val="C00000"/>
                </a:solidFill>
              </a:rPr>
              <a:t>standard error </a:t>
            </a:r>
            <a:r>
              <a:rPr lang="en-US" sz="2700" b="1" dirty="0">
                <a:solidFill>
                  <a:srgbClr val="C00000"/>
                </a:solidFill>
                <a:latin typeface="Symbol" panose="05050102010706020507" pitchFamily="18" charset="2"/>
              </a:rPr>
              <a:t>s</a:t>
            </a:r>
            <a:r>
              <a:rPr lang="en-US" sz="2400" b="1" dirty="0">
                <a:solidFill>
                  <a:srgbClr val="C00000"/>
                </a:solidFill>
                <a:latin typeface="Symbol" panose="05050102010706020507" pitchFamily="18" charset="2"/>
              </a:rPr>
              <a:t> </a:t>
            </a:r>
            <a:r>
              <a:rPr lang="en-US" sz="2700" dirty="0"/>
              <a:t>for the sample skew, g or G, is given by</a:t>
            </a:r>
          </a:p>
          <a:p>
            <a:pPr lvl="2" eaLnBrk="1" hangingPunct="1">
              <a:buFontTx/>
              <a:buNone/>
              <a:defRPr/>
            </a:pPr>
            <a:endParaRPr lang="en-US" sz="28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eaLnBrk="1" hangingPunct="1">
              <a:spcBef>
                <a:spcPct val="0"/>
              </a:spcBef>
              <a:buFontTx/>
              <a:buNone/>
              <a:defRPr/>
            </a:pPr>
            <a:r>
              <a:rPr lang="en-US" sz="2800" dirty="0"/>
              <a:t>	</a:t>
            </a:r>
            <a:r>
              <a:rPr lang="en-US" sz="2700" dirty="0"/>
              <a:t>The formula is applicable </a:t>
            </a:r>
            <a:r>
              <a:rPr lang="en-US" sz="2700" u="sng" dirty="0"/>
              <a:t>asymptotically</a:t>
            </a:r>
            <a:r>
              <a:rPr lang="en-US" sz="2700" dirty="0"/>
              <a:t> for any random variable</a:t>
            </a:r>
          </a:p>
          <a:p>
            <a:pPr lvl="2" eaLnBrk="1" hangingPunct="1">
              <a:buFontTx/>
              <a:buNone/>
              <a:defRPr/>
            </a:pPr>
            <a:endParaRPr lang="en-US" sz="2700" dirty="0"/>
          </a:p>
        </p:txBody>
      </p:sp>
      <p:sp>
        <p:nvSpPr>
          <p:cNvPr id="8197" name="Text Box 7"/>
          <p:cNvSpPr txBox="1">
            <a:spLocks noChangeArrowheads="1"/>
          </p:cNvSpPr>
          <p:nvPr/>
        </p:nvSpPr>
        <p:spPr bwMode="auto">
          <a:xfrm>
            <a:off x="9040813" y="3562353"/>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(3)</a:t>
            </a:r>
          </a:p>
        </p:txBody>
      </p:sp>
      <p:graphicFrame>
        <p:nvGraphicFramePr>
          <p:cNvPr id="8195" name="Object 3"/>
          <p:cNvGraphicFramePr>
            <a:graphicFrameLocks noChangeAspect="1"/>
          </p:cNvGraphicFramePr>
          <p:nvPr/>
        </p:nvGraphicFramePr>
        <p:xfrm>
          <a:off x="3033714" y="3285067"/>
          <a:ext cx="5684056" cy="1195388"/>
        </p:xfrm>
        <a:graphic>
          <a:graphicData uri="http://schemas.openxmlformats.org/presentationml/2006/ole">
            <mc:AlternateContent xmlns:mc="http://schemas.openxmlformats.org/markup-compatibility/2006">
              <mc:Choice xmlns:v="urn:schemas-microsoft-com:vml" Requires="v">
                <p:oleObj name="Microsoft Equation 3.0" r:id="rId3" imgW="2234880" imgH="469800" progId="Equation.3">
                  <p:embed/>
                </p:oleObj>
              </mc:Choice>
              <mc:Fallback>
                <p:oleObj name="Microsoft Equation 3.0" r:id="rId3" imgW="2234880" imgH="469800" progId="Equation.3">
                  <p:embed/>
                  <p:pic>
                    <p:nvPicPr>
                      <p:cNvPr id="819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3714" y="3285067"/>
                        <a:ext cx="5684056" cy="1195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b="1" dirty="0"/>
              <a:t>Sampling Distribution Variance</a:t>
            </a:r>
            <a:r>
              <a:rPr lang="en-US" dirty="0"/>
              <a:t> </a:t>
            </a:r>
          </a:p>
        </p:txBody>
      </p:sp>
      <p:sp>
        <p:nvSpPr>
          <p:cNvPr id="19459" name="Rectangle 3"/>
          <p:cNvSpPr>
            <a:spLocks noGrp="1" noChangeArrowheads="1"/>
          </p:cNvSpPr>
          <p:nvPr>
            <p:ph type="body" sz="half" idx="1"/>
          </p:nvPr>
        </p:nvSpPr>
        <p:spPr>
          <a:xfrm>
            <a:off x="1074420" y="1600205"/>
            <a:ext cx="10304780" cy="4525963"/>
          </a:xfrm>
        </p:spPr>
        <p:txBody>
          <a:bodyPr/>
          <a:lstStyle/>
          <a:p>
            <a:pPr eaLnBrk="1" hangingPunct="1">
              <a:buFontTx/>
              <a:buNone/>
              <a:defRPr/>
            </a:pPr>
            <a:r>
              <a:rPr lang="en-US" dirty="0"/>
              <a:t>Sampling distribution for the </a:t>
            </a:r>
            <a:r>
              <a:rPr lang="en-US" b="1" dirty="0">
                <a:solidFill>
                  <a:srgbClr val="0033CC"/>
                </a:solidFill>
              </a:rPr>
              <a:t>Relative Frequency, Proportion</a:t>
            </a:r>
          </a:p>
          <a:p>
            <a:pPr marL="456981" lvl="1" indent="0" eaLnBrk="1" hangingPunct="1">
              <a:spcBef>
                <a:spcPct val="40000"/>
              </a:spcBef>
              <a:buNone/>
              <a:defRPr/>
            </a:pPr>
            <a:r>
              <a:rPr lang="en-US" sz="2700" dirty="0"/>
              <a:t>The </a:t>
            </a:r>
            <a:r>
              <a:rPr lang="en-US" sz="2700" b="1" dirty="0">
                <a:solidFill>
                  <a:srgbClr val="C00000"/>
                </a:solidFill>
              </a:rPr>
              <a:t>standard error </a:t>
            </a:r>
            <a:r>
              <a:rPr lang="en-US" sz="2700" b="1" dirty="0">
                <a:solidFill>
                  <a:srgbClr val="C00000"/>
                </a:solidFill>
                <a:latin typeface="Symbol" panose="05050102010706020507" pitchFamily="18" charset="2"/>
              </a:rPr>
              <a:t>s</a:t>
            </a:r>
            <a:r>
              <a:rPr lang="en-US" sz="2400" b="1" dirty="0">
                <a:solidFill>
                  <a:srgbClr val="C00000"/>
                </a:solidFill>
                <a:latin typeface="Symbol" panose="05050102010706020507" pitchFamily="18" charset="2"/>
              </a:rPr>
              <a:t> </a:t>
            </a:r>
            <a:r>
              <a:rPr lang="en-US" sz="2700" dirty="0"/>
              <a:t>for relative frequency as an </a:t>
            </a:r>
          </a:p>
          <a:p>
            <a:pPr marL="456981" lvl="1" indent="0" eaLnBrk="1" hangingPunct="1">
              <a:spcBef>
                <a:spcPts val="0"/>
              </a:spcBef>
              <a:buNone/>
              <a:defRPr/>
            </a:pPr>
            <a:r>
              <a:rPr lang="en-US" sz="2700" dirty="0"/>
              <a:t>estimate of probability is given by</a:t>
            </a:r>
          </a:p>
          <a:p>
            <a:pPr lvl="2" eaLnBrk="1" hangingPunct="1">
              <a:buFontTx/>
              <a:buNone/>
              <a:defRPr/>
            </a:pPr>
            <a:endParaRPr lang="en-US" sz="28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lvl="2" eaLnBrk="1" hangingPunct="1">
              <a:buFontTx/>
              <a:buNone/>
              <a:defRPr/>
            </a:pPr>
            <a:endParaRPr lang="en-US" sz="2000" dirty="0"/>
          </a:p>
          <a:p>
            <a:pPr eaLnBrk="1" hangingPunct="1">
              <a:spcBef>
                <a:spcPct val="0"/>
              </a:spcBef>
              <a:buFontTx/>
              <a:buNone/>
              <a:defRPr/>
            </a:pPr>
            <a:r>
              <a:rPr lang="en-US" sz="2800" dirty="0"/>
              <a:t>	</a:t>
            </a:r>
            <a:r>
              <a:rPr lang="en-US" sz="2700" dirty="0"/>
              <a:t>The sampling distribution is approximately Normal </a:t>
            </a:r>
          </a:p>
          <a:p>
            <a:pPr eaLnBrk="1" hangingPunct="1">
              <a:spcBef>
                <a:spcPct val="0"/>
              </a:spcBef>
              <a:buFontTx/>
              <a:buNone/>
              <a:defRPr/>
            </a:pPr>
            <a:r>
              <a:rPr lang="en-US" sz="2700" dirty="0"/>
              <a:t> 	for N*p&gt;5 and N*(1-p)&gt;5</a:t>
            </a:r>
          </a:p>
          <a:p>
            <a:pPr lvl="2" eaLnBrk="1" hangingPunct="1">
              <a:buFontTx/>
              <a:buNone/>
              <a:defRPr/>
            </a:pPr>
            <a:endParaRPr lang="en-US" sz="2700" dirty="0"/>
          </a:p>
        </p:txBody>
      </p:sp>
      <p:sp>
        <p:nvSpPr>
          <p:cNvPr id="9221" name="Text Box 7"/>
          <p:cNvSpPr txBox="1">
            <a:spLocks noChangeArrowheads="1"/>
          </p:cNvSpPr>
          <p:nvPr/>
        </p:nvSpPr>
        <p:spPr bwMode="auto">
          <a:xfrm>
            <a:off x="9040813" y="3832229"/>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(4)</a:t>
            </a:r>
          </a:p>
        </p:txBody>
      </p:sp>
      <p:graphicFrame>
        <p:nvGraphicFramePr>
          <p:cNvPr id="9219" name="Object 3"/>
          <p:cNvGraphicFramePr>
            <a:graphicFrameLocks noChangeAspect="1"/>
          </p:cNvGraphicFramePr>
          <p:nvPr/>
        </p:nvGraphicFramePr>
        <p:xfrm>
          <a:off x="3997856" y="3564467"/>
          <a:ext cx="3620341" cy="1184274"/>
        </p:xfrm>
        <a:graphic>
          <a:graphicData uri="http://schemas.openxmlformats.org/presentationml/2006/ole">
            <mc:AlternateContent xmlns:mc="http://schemas.openxmlformats.org/markup-compatibility/2006">
              <mc:Choice xmlns:v="urn:schemas-microsoft-com:vml" Requires="v">
                <p:oleObj name="Equation" r:id="rId3" imgW="1396800" imgH="457200" progId="Equation.3">
                  <p:embed/>
                </p:oleObj>
              </mc:Choice>
              <mc:Fallback>
                <p:oleObj name="Equation" r:id="rId3" imgW="1396800" imgH="457200" progId="Equation.3">
                  <p:embed/>
                  <p:pic>
                    <p:nvPicPr>
                      <p:cNvPr id="9219"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7856" y="3564467"/>
                        <a:ext cx="3620341" cy="11842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type="body" sz="half" idx="1"/>
          </p:nvPr>
        </p:nvSpPr>
        <p:spPr>
          <a:xfrm>
            <a:off x="1066800" y="1600201"/>
            <a:ext cx="9296400" cy="4525963"/>
          </a:xfrm>
        </p:spPr>
        <p:txBody>
          <a:bodyPr/>
          <a:lstStyle/>
          <a:p>
            <a:pPr eaLnBrk="1" hangingPunct="1">
              <a:buFontTx/>
              <a:buNone/>
              <a:defRPr/>
            </a:pPr>
            <a:r>
              <a:rPr lang="en-US" b="1" dirty="0"/>
              <a:t>In General</a:t>
            </a:r>
          </a:p>
          <a:p>
            <a:pPr eaLnBrk="1" hangingPunct="1">
              <a:spcBef>
                <a:spcPct val="55000"/>
              </a:spcBef>
              <a:buFontTx/>
              <a:buNone/>
              <a:defRPr/>
            </a:pPr>
            <a:r>
              <a:rPr lang="en-US" sz="2800" dirty="0"/>
              <a:t>	</a:t>
            </a:r>
            <a:r>
              <a:rPr lang="en-US" sz="2800" b="1" dirty="0">
                <a:solidFill>
                  <a:srgbClr val="C00000"/>
                </a:solidFill>
              </a:rPr>
              <a:t>Standard error</a:t>
            </a:r>
            <a:r>
              <a:rPr lang="en-US" sz="2800" b="1" dirty="0">
                <a:solidFill>
                  <a:srgbClr val="C00000"/>
                </a:solidFill>
                <a:latin typeface="Symbol" panose="05050102010706020507" pitchFamily="18" charset="2"/>
              </a:rPr>
              <a:t> s</a:t>
            </a:r>
            <a:r>
              <a:rPr lang="en-US" sz="2800" b="1" dirty="0">
                <a:solidFill>
                  <a:srgbClr val="C00000"/>
                </a:solidFill>
              </a:rPr>
              <a:t> </a:t>
            </a:r>
            <a:r>
              <a:rPr lang="en-US" sz="2800" dirty="0"/>
              <a:t>of the estimate for parameters, moments or probabilities is proportional to</a:t>
            </a:r>
            <a:r>
              <a:rPr lang="en-US" dirty="0"/>
              <a:t> </a:t>
            </a:r>
          </a:p>
          <a:p>
            <a:pPr eaLnBrk="1" hangingPunct="1">
              <a:spcBef>
                <a:spcPct val="55000"/>
              </a:spcBef>
              <a:buFontTx/>
              <a:buNone/>
              <a:defRPr/>
            </a:pPr>
            <a:endParaRPr lang="en-US" sz="2800" dirty="0"/>
          </a:p>
          <a:p>
            <a:pPr eaLnBrk="1" hangingPunct="1">
              <a:spcBef>
                <a:spcPct val="55000"/>
              </a:spcBef>
              <a:buFontTx/>
              <a:buNone/>
              <a:defRPr/>
            </a:pPr>
            <a:endParaRPr lang="en-US" sz="2800" dirty="0"/>
          </a:p>
          <a:p>
            <a:pPr eaLnBrk="1" hangingPunct="1">
              <a:spcBef>
                <a:spcPct val="55000"/>
              </a:spcBef>
              <a:buFontTx/>
              <a:buNone/>
              <a:defRPr/>
            </a:pPr>
            <a:endParaRPr lang="en-US" sz="2800" dirty="0"/>
          </a:p>
          <a:p>
            <a:pPr eaLnBrk="1" hangingPunct="1">
              <a:spcBef>
                <a:spcPct val="55000"/>
              </a:spcBef>
              <a:buFontTx/>
              <a:buNone/>
              <a:defRPr/>
            </a:pPr>
            <a:r>
              <a:rPr lang="en-US" sz="2800" dirty="0"/>
              <a:t>So, Mean Squared Error, </a:t>
            </a:r>
            <a:r>
              <a:rPr lang="en-US" sz="2800" b="1" dirty="0"/>
              <a:t>MSE</a:t>
            </a:r>
            <a:r>
              <a:rPr lang="en-US" sz="2800" dirty="0"/>
              <a:t> is proportional to 1/N</a:t>
            </a:r>
          </a:p>
          <a:p>
            <a:pPr eaLnBrk="1" hangingPunct="1">
              <a:spcBef>
                <a:spcPct val="55000"/>
              </a:spcBef>
              <a:buFontTx/>
              <a:buNone/>
              <a:defRPr/>
            </a:pPr>
            <a:endParaRPr lang="en-US" sz="2800" dirty="0"/>
          </a:p>
        </p:txBody>
      </p:sp>
      <p:sp>
        <p:nvSpPr>
          <p:cNvPr id="21506" name="Rectangle 2"/>
          <p:cNvSpPr>
            <a:spLocks noGrp="1" noChangeArrowheads="1"/>
          </p:cNvSpPr>
          <p:nvPr>
            <p:ph type="title"/>
          </p:nvPr>
        </p:nvSpPr>
        <p:spPr/>
        <p:txBody>
          <a:bodyPr/>
          <a:lstStyle/>
          <a:p>
            <a:pPr eaLnBrk="1" hangingPunct="1">
              <a:defRPr/>
            </a:pPr>
            <a:r>
              <a:rPr lang="en-US" b="1" dirty="0"/>
              <a:t>Sampling Distribution Variance</a:t>
            </a:r>
          </a:p>
        </p:txBody>
      </p:sp>
      <p:sp>
        <p:nvSpPr>
          <p:cNvPr id="10245" name="Text Box 6"/>
          <p:cNvSpPr txBox="1">
            <a:spLocks noChangeArrowheads="1"/>
          </p:cNvSpPr>
          <p:nvPr/>
        </p:nvSpPr>
        <p:spPr bwMode="auto">
          <a:xfrm>
            <a:off x="6764338" y="4310065"/>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(4)</a:t>
            </a:r>
          </a:p>
        </p:txBody>
      </p:sp>
      <p:graphicFrame>
        <p:nvGraphicFramePr>
          <p:cNvPr id="10243" name="Object 3"/>
          <p:cNvGraphicFramePr>
            <a:graphicFrameLocks noChangeAspect="1"/>
          </p:cNvGraphicFramePr>
          <p:nvPr>
            <p:extLst>
              <p:ext uri="{D42A27DB-BD31-4B8C-83A1-F6EECF244321}">
                <p14:modId xmlns:p14="http://schemas.microsoft.com/office/powerpoint/2010/main" val="1954537534"/>
              </p:ext>
            </p:extLst>
          </p:nvPr>
        </p:nvGraphicFramePr>
        <p:xfrm>
          <a:off x="5253278" y="3458124"/>
          <a:ext cx="1131358" cy="1551641"/>
        </p:xfrm>
        <a:graphic>
          <a:graphicData uri="http://schemas.openxmlformats.org/presentationml/2006/ole">
            <mc:AlternateContent xmlns:mc="http://schemas.openxmlformats.org/markup-compatibility/2006">
              <mc:Choice xmlns:v="urn:schemas-microsoft-com:vml" Requires="v">
                <p:oleObj name="Equation" r:id="rId3" imgW="304560" imgH="419040" progId="Equation.3">
                  <p:embed/>
                </p:oleObj>
              </mc:Choice>
              <mc:Fallback>
                <p:oleObj name="Equation" r:id="rId3" imgW="304560" imgH="419040" progId="Equation.3">
                  <p:embed/>
                  <p:pic>
                    <p:nvPicPr>
                      <p:cNvPr id="10243"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3278" y="3458124"/>
                        <a:ext cx="1131358" cy="15516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6EB0E5D-71A9-45A1-A3F1-90CCD15F1997}"/>
              </a:ext>
            </a:extLst>
          </p:cNvPr>
          <p:cNvPicPr>
            <a:picLocks noChangeAspect="1"/>
          </p:cNvPicPr>
          <p:nvPr/>
        </p:nvPicPr>
        <p:blipFill rotWithShape="1">
          <a:blip r:embed="rId3"/>
          <a:srcRect l="-1" r="71858"/>
          <a:stretch/>
        </p:blipFill>
        <p:spPr>
          <a:xfrm>
            <a:off x="1549489" y="2962156"/>
            <a:ext cx="4614775" cy="3751298"/>
          </a:xfrm>
          <a:prstGeom prst="rect">
            <a:avLst/>
          </a:prstGeom>
        </p:spPr>
      </p:pic>
      <p:pic>
        <p:nvPicPr>
          <p:cNvPr id="4" name="Picture 3">
            <a:extLst>
              <a:ext uri="{FF2B5EF4-FFF2-40B4-BE49-F238E27FC236}">
                <a16:creationId xmlns:a16="http://schemas.microsoft.com/office/drawing/2014/main" id="{054114FA-5DD2-4731-AE8C-DEA22A14A615}"/>
              </a:ext>
            </a:extLst>
          </p:cNvPr>
          <p:cNvPicPr>
            <a:picLocks noChangeAspect="1"/>
          </p:cNvPicPr>
          <p:nvPr/>
        </p:nvPicPr>
        <p:blipFill>
          <a:blip r:embed="rId3"/>
          <a:stretch>
            <a:fillRect/>
          </a:stretch>
        </p:blipFill>
        <p:spPr>
          <a:xfrm>
            <a:off x="1533447" y="534226"/>
            <a:ext cx="9097820" cy="2250250"/>
          </a:xfrm>
          <a:prstGeom prst="rect">
            <a:avLst/>
          </a:prstGeom>
        </p:spPr>
      </p:pic>
      <p:pic>
        <p:nvPicPr>
          <p:cNvPr id="2969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2064" y="2989263"/>
            <a:ext cx="430847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17"/>
          <p:cNvSpPr txBox="1">
            <a:spLocks noChangeArrowheads="1"/>
          </p:cNvSpPr>
          <p:nvPr/>
        </p:nvSpPr>
        <p:spPr bwMode="auto">
          <a:xfrm>
            <a:off x="7137400" y="3454400"/>
            <a:ext cx="1390651" cy="1338828"/>
          </a:xfrm>
          <a:prstGeom prst="rect">
            <a:avLst/>
          </a:prstGeom>
          <a:solidFill>
            <a:schemeClr val="bg1"/>
          </a:solidFill>
          <a:ln>
            <a:noFill/>
          </a:ln>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b="1" dirty="0">
                <a:latin typeface="Calibri" panose="020F0502020204030204" pitchFamily="34" charset="0"/>
              </a:rPr>
              <a:t>Experiment:</a:t>
            </a:r>
          </a:p>
          <a:p>
            <a:pPr eaLnBrk="1" hangingPunct="1">
              <a:spcBef>
                <a:spcPct val="50000"/>
              </a:spcBef>
            </a:pPr>
            <a:r>
              <a:rPr lang="en-US" altLang="en-US" b="1" dirty="0">
                <a:latin typeface="Calibri" panose="020F0502020204030204" pitchFamily="34" charset="0"/>
              </a:rPr>
              <a:t>LPIII with known parameters</a:t>
            </a:r>
          </a:p>
        </p:txBody>
      </p:sp>
      <p:sp>
        <p:nvSpPr>
          <p:cNvPr id="29703" name="Line 22"/>
          <p:cNvSpPr>
            <a:spLocks noChangeShapeType="1"/>
          </p:cNvSpPr>
          <p:nvPr/>
        </p:nvSpPr>
        <p:spPr bwMode="auto">
          <a:xfrm>
            <a:off x="2830513" y="488950"/>
            <a:ext cx="0" cy="241300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4" name="Line 23"/>
          <p:cNvSpPr>
            <a:spLocks noChangeShapeType="1"/>
          </p:cNvSpPr>
          <p:nvPr/>
        </p:nvSpPr>
        <p:spPr bwMode="auto">
          <a:xfrm>
            <a:off x="3887788" y="2884488"/>
            <a:ext cx="0" cy="3973512"/>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5" name="Oval 10"/>
          <p:cNvSpPr>
            <a:spLocks noChangeArrowheads="1"/>
          </p:cNvSpPr>
          <p:nvPr/>
        </p:nvSpPr>
        <p:spPr bwMode="auto">
          <a:xfrm>
            <a:off x="10055226" y="3835400"/>
            <a:ext cx="123825" cy="115888"/>
          </a:xfrm>
          <a:prstGeom prst="ellipse">
            <a:avLst/>
          </a:prstGeom>
          <a:solidFill>
            <a:srgbClr val="FFFF00">
              <a:alpha val="70195"/>
            </a:srgbClr>
          </a:solidFill>
          <a:ln w="9525" algn="ctr">
            <a:solidFill>
              <a:srgbClr val="FFC00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6" name="Oval 11"/>
          <p:cNvSpPr>
            <a:spLocks noChangeArrowheads="1"/>
          </p:cNvSpPr>
          <p:nvPr/>
        </p:nvSpPr>
        <p:spPr bwMode="auto">
          <a:xfrm>
            <a:off x="9699626" y="4224339"/>
            <a:ext cx="123825" cy="115887"/>
          </a:xfrm>
          <a:prstGeom prst="ellipse">
            <a:avLst/>
          </a:prstGeom>
          <a:solidFill>
            <a:srgbClr val="FF7C80">
              <a:alpha val="49803"/>
            </a:srgbClr>
          </a:solidFill>
          <a:ln w="9525" algn="ctr">
            <a:solidFill>
              <a:srgbClr val="FF7C8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7" name="Text Box 17"/>
          <p:cNvSpPr txBox="1">
            <a:spLocks noChangeArrowheads="1"/>
          </p:cNvSpPr>
          <p:nvPr/>
        </p:nvSpPr>
        <p:spPr bwMode="auto">
          <a:xfrm>
            <a:off x="7159309" y="4831716"/>
            <a:ext cx="923925" cy="923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b="1" dirty="0">
                <a:latin typeface="Symbol" panose="05050102010706020507" pitchFamily="18" charset="2"/>
                <a:cs typeface="Calibri" panose="020F0502020204030204" pitchFamily="34" charset="0"/>
              </a:rPr>
              <a:t>m</a:t>
            </a:r>
            <a:r>
              <a:rPr lang="en-US" altLang="en-US" b="1" dirty="0">
                <a:latin typeface="Calibri" panose="020F0502020204030204" pitchFamily="34" charset="0"/>
                <a:cs typeface="Calibri" panose="020F0502020204030204" pitchFamily="34" charset="0"/>
              </a:rPr>
              <a:t> = 4</a:t>
            </a:r>
          </a:p>
          <a:p>
            <a:pPr eaLnBrk="1" hangingPunct="1"/>
            <a:r>
              <a:rPr lang="en-US" altLang="en-US" b="1" dirty="0">
                <a:latin typeface="Symbol" panose="05050102010706020507" pitchFamily="18" charset="2"/>
                <a:cs typeface="Calibri" panose="020F0502020204030204" pitchFamily="34" charset="0"/>
              </a:rPr>
              <a:t>s</a:t>
            </a:r>
            <a:r>
              <a:rPr lang="en-US" altLang="en-US" b="1" dirty="0">
                <a:latin typeface="Calibri" panose="020F0502020204030204" pitchFamily="34" charset="0"/>
                <a:cs typeface="Calibri" panose="020F0502020204030204" pitchFamily="34" charset="0"/>
              </a:rPr>
              <a:t> = 0.5</a:t>
            </a:r>
          </a:p>
          <a:p>
            <a:pPr eaLnBrk="1" hangingPunct="1"/>
            <a:r>
              <a:rPr lang="en-US" altLang="en-US" b="1" dirty="0">
                <a:latin typeface="Symbol" panose="05050102010706020507" pitchFamily="18" charset="2"/>
                <a:cs typeface="Calibri" panose="020F0502020204030204" pitchFamily="34" charset="0"/>
              </a:rPr>
              <a:t>g</a:t>
            </a:r>
            <a:r>
              <a:rPr lang="en-US" altLang="en-US" b="1" dirty="0">
                <a:latin typeface="Calibri" panose="020F0502020204030204" pitchFamily="34" charset="0"/>
                <a:cs typeface="Calibri" panose="020F0502020204030204" pitchFamily="34" charset="0"/>
              </a:rPr>
              <a:t> = 0.4</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4</a:t>
            </a:fld>
            <a:endParaRPr lang="en-US"/>
          </a:p>
        </p:txBody>
      </p:sp>
      <p:sp>
        <p:nvSpPr>
          <p:cNvPr id="13" name="Text Box 5">
            <a:extLst>
              <a:ext uri="{FF2B5EF4-FFF2-40B4-BE49-F238E27FC236}">
                <a16:creationId xmlns:a16="http://schemas.microsoft.com/office/drawing/2014/main" id="{412DA2C6-F2FD-4FC9-A3EC-E2313F31F258}"/>
              </a:ext>
            </a:extLst>
          </p:cNvPr>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sp>
        <p:nvSpPr>
          <p:cNvPr id="14" name="Oval 32">
            <a:extLst>
              <a:ext uri="{FF2B5EF4-FFF2-40B4-BE49-F238E27FC236}">
                <a16:creationId xmlns:a16="http://schemas.microsoft.com/office/drawing/2014/main" id="{861E34AE-87F4-4030-9291-432A0D429FB0}"/>
              </a:ext>
            </a:extLst>
          </p:cNvPr>
          <p:cNvSpPr>
            <a:spLocks noChangeArrowheads="1"/>
          </p:cNvSpPr>
          <p:nvPr/>
        </p:nvSpPr>
        <p:spPr bwMode="auto">
          <a:xfrm>
            <a:off x="10380664" y="3461657"/>
            <a:ext cx="123825" cy="115887"/>
          </a:xfrm>
          <a:prstGeom prst="ellipse">
            <a:avLst/>
          </a:prstGeom>
          <a:solidFill>
            <a:srgbClr val="00B050">
              <a:alpha val="70195"/>
            </a:srgbClr>
          </a:solidFill>
          <a:ln w="9525" algn="ctr">
            <a:solidFill>
              <a:srgbClr val="008000"/>
            </a:solidFill>
            <a:miter lim="800000"/>
            <a:headEnd/>
            <a:tailEnd/>
          </a:ln>
        </p:spPr>
        <p:txBody>
          <a:bodyPr wrap="none"/>
          <a:lstStyle/>
          <a:p>
            <a:endParaRPr lang="en-US" dirty="0">
              <a:latin typeface="Calibri" panose="020F0502020204030204" pitchFamily="34" charset="0"/>
            </a:endParaRPr>
          </a:p>
        </p:txBody>
      </p:sp>
    </p:spTree>
    <p:extLst>
      <p:ext uri="{BB962C8B-B14F-4D97-AF65-F5344CB8AC3E}">
        <p14:creationId xmlns:p14="http://schemas.microsoft.com/office/powerpoint/2010/main" val="6348615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9488" y="970386"/>
            <a:ext cx="2136710" cy="1384995"/>
          </a:xfrm>
          <a:prstGeom prst="rect">
            <a:avLst/>
          </a:prstGeom>
          <a:noFill/>
        </p:spPr>
        <p:txBody>
          <a:bodyPr wrap="square" rtlCol="0">
            <a:spAutoFit/>
          </a:bodyPr>
          <a:lstStyle/>
          <a:p>
            <a:r>
              <a:rPr lang="en-US" sz="2800" b="1" dirty="0">
                <a:latin typeface="Calibri" panose="020F0502020204030204" pitchFamily="34" charset="0"/>
              </a:rPr>
              <a:t>What am I estimating?       	How?</a:t>
            </a:r>
            <a:endParaRPr lang="en-US" sz="2800" b="1" i="1" dirty="0">
              <a:solidFill>
                <a:schemeClr val="accent1">
                  <a:lumMod val="50000"/>
                </a:schemeClr>
              </a:solidFill>
              <a:latin typeface="Calibri" panose="020F0502020204030204" pitchFamily="34" charset="0"/>
            </a:endParaRPr>
          </a:p>
        </p:txBody>
      </p:sp>
      <p:sp>
        <p:nvSpPr>
          <p:cNvPr id="3" name="TextBox 2"/>
          <p:cNvSpPr txBox="1"/>
          <p:nvPr/>
        </p:nvSpPr>
        <p:spPr>
          <a:xfrm>
            <a:off x="1869233" y="3978964"/>
            <a:ext cx="2547256" cy="2246769"/>
          </a:xfrm>
          <a:prstGeom prst="rect">
            <a:avLst/>
          </a:prstGeom>
          <a:noFill/>
        </p:spPr>
        <p:txBody>
          <a:bodyPr wrap="square" rtlCol="0">
            <a:spAutoFit/>
          </a:bodyPr>
          <a:lstStyle/>
          <a:p>
            <a:pPr algn="ctr"/>
            <a:r>
              <a:rPr lang="en-US" sz="2800" b="1" dirty="0">
                <a:latin typeface="Calibri" panose="020F0502020204030204" pitchFamily="34" charset="0"/>
              </a:rPr>
              <a:t>How well am I estimating it? </a:t>
            </a:r>
          </a:p>
          <a:p>
            <a:pPr algn="ctr"/>
            <a:r>
              <a:rPr lang="en-US" sz="2800" i="1" dirty="0">
                <a:solidFill>
                  <a:schemeClr val="accent1">
                    <a:lumMod val="50000"/>
                  </a:schemeClr>
                </a:solidFill>
                <a:latin typeface="Calibri" panose="020F0502020204030204" pitchFamily="34" charset="0"/>
              </a:rPr>
              <a:t>sampling distribution of estimator</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299325256"/>
                  </p:ext>
                </p:extLst>
              </p:nvPr>
            </p:nvGraphicFramePr>
            <p:xfrm>
              <a:off x="4531567" y="2908558"/>
              <a:ext cx="4727512" cy="3546930"/>
            </p:xfrm>
            <a:graphic>
              <a:graphicData uri="http://schemas.openxmlformats.org/drawingml/2006/table">
                <a:tbl>
                  <a:tblPr firstRow="1" bandRow="1">
                    <a:tableStyleId>{5C22544A-7EE6-4342-B048-85BDC9FD1C3A}</a:tableStyleId>
                  </a:tblPr>
                  <a:tblGrid>
                    <a:gridCol w="1181878">
                      <a:extLst>
                        <a:ext uri="{9D8B030D-6E8A-4147-A177-3AD203B41FA5}">
                          <a16:colId xmlns:a16="http://schemas.microsoft.com/office/drawing/2014/main" val="20000"/>
                        </a:ext>
                      </a:extLst>
                    </a:gridCol>
                    <a:gridCol w="1181878">
                      <a:extLst>
                        <a:ext uri="{9D8B030D-6E8A-4147-A177-3AD203B41FA5}">
                          <a16:colId xmlns:a16="http://schemas.microsoft.com/office/drawing/2014/main" val="20001"/>
                        </a:ext>
                      </a:extLst>
                    </a:gridCol>
                    <a:gridCol w="1181878">
                      <a:extLst>
                        <a:ext uri="{9D8B030D-6E8A-4147-A177-3AD203B41FA5}">
                          <a16:colId xmlns:a16="http://schemas.microsoft.com/office/drawing/2014/main" val="20002"/>
                        </a:ext>
                      </a:extLst>
                    </a:gridCol>
                    <a:gridCol w="1181878">
                      <a:extLst>
                        <a:ext uri="{9D8B030D-6E8A-4147-A177-3AD203B41FA5}">
                          <a16:colId xmlns:a16="http://schemas.microsoft.com/office/drawing/2014/main" val="20003"/>
                        </a:ext>
                      </a:extLst>
                    </a:gridCol>
                  </a:tblGrid>
                  <a:tr h="450462">
                    <a:tc>
                      <a:txBody>
                        <a:bodyPr/>
                        <a:lstStyle/>
                        <a:p>
                          <a:endParaRPr lang="en-US" dirty="0">
                            <a:solidFill>
                              <a:sysClr val="windowText" lastClr="000000"/>
                            </a:solidFill>
                            <a:latin typeface="Calibri" panose="020F0502020204030204" pitchFamily="34" charset="0"/>
                          </a:endParaRPr>
                        </a:p>
                      </a:txBody>
                      <a:tcPr>
                        <a:solidFill>
                          <a:schemeClr val="bg1"/>
                        </a:solidFill>
                      </a:tcPr>
                    </a:tc>
                    <a:tc>
                      <a:txBody>
                        <a:bodyPr/>
                        <a:lstStyle/>
                        <a:p>
                          <a:pPr algn="ctr">
                            <a:spcBef>
                              <a:spcPts val="1200"/>
                            </a:spcBef>
                          </a:pPr>
                          <a:r>
                            <a:rPr lang="en-US" dirty="0">
                              <a:solidFill>
                                <a:srgbClr val="00B050"/>
                              </a:solidFill>
                              <a:latin typeface="Calibri" panose="020F0502020204030204" pitchFamily="34" charset="0"/>
                            </a:rPr>
                            <a:t>mean </a:t>
                          </a:r>
                        </a:p>
                        <a:p>
                          <a:pPr algn="ctr">
                            <a:spcBef>
                              <a:spcPts val="1200"/>
                            </a:spcBef>
                          </a:pPr>
                          <a:r>
                            <a:rPr lang="en-US" dirty="0">
                              <a:solidFill>
                                <a:schemeClr val="tx1"/>
                              </a:solidFill>
                            </a:rPr>
                            <a:t>X</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a:solidFill>
                                <a:srgbClr val="C00000"/>
                              </a:solidFill>
                              <a:latin typeface="Calibri" panose="020F0502020204030204" pitchFamily="34" charset="0"/>
                            </a:rPr>
                            <a:t>standard deviation </a:t>
                          </a:r>
                          <a:r>
                            <a:rPr lang="en-US" dirty="0">
                              <a:solidFill>
                                <a:sysClr val="windowText" lastClr="000000"/>
                              </a:solidFill>
                            </a:rPr>
                            <a:t>S</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spcBef>
                              <a:spcPts val="1200"/>
                            </a:spcBef>
                          </a:pPr>
                          <a:r>
                            <a:rPr lang="en-US" dirty="0">
                              <a:solidFill>
                                <a:srgbClr val="0070C0"/>
                              </a:solidFill>
                              <a:latin typeface="Calibri" panose="020F0502020204030204" pitchFamily="34" charset="0"/>
                            </a:rPr>
                            <a:t>skew </a:t>
                          </a:r>
                        </a:p>
                        <a:p>
                          <a:pPr algn="ctr">
                            <a:spcBef>
                              <a:spcPts val="1200"/>
                            </a:spcBef>
                          </a:pPr>
                          <a:r>
                            <a:rPr lang="en-US" dirty="0">
                              <a:solidFill>
                                <a:schemeClr val="tx1"/>
                              </a:solidFill>
                            </a:rPr>
                            <a:t>g</a:t>
                          </a:r>
                          <a:endParaRPr lang="en-US" dirty="0">
                            <a:solidFill>
                              <a:srgbClr val="0070C0"/>
                            </a:solidFill>
                          </a:endParaRPr>
                        </a:p>
                      </a:txBody>
                      <a:tcPr anchor="b">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859065">
                    <a:tc>
                      <a:txBody>
                        <a:bodyPr/>
                        <a:lstStyle/>
                        <a:p>
                          <a:pPr algn="ctr"/>
                          <a:r>
                            <a:rPr lang="en-US" b="1" dirty="0">
                              <a:solidFill>
                                <a:sysClr val="windowText" lastClr="000000"/>
                              </a:solidFill>
                              <a:latin typeface="Calibri" panose="020F0502020204030204" pitchFamily="34" charset="0"/>
                            </a:rPr>
                            <a:t>mean </a:t>
                          </a:r>
                          <a:r>
                            <a:rPr lang="en-US" b="0" dirty="0">
                              <a:solidFill>
                                <a:sysClr val="windowText" lastClr="000000"/>
                              </a:solidFill>
                            </a:rPr>
                            <a:t>(bias?)</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Symbol" panose="05050102010706020507" pitchFamily="18" charset="2"/>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Symbol" panose="05050102010706020507" pitchFamily="18" charset="2"/>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biased!</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59065">
                    <a:tc>
                      <a:txBody>
                        <a:bodyPr/>
                        <a:lstStyle/>
                        <a:p>
                          <a:pPr algn="ctr"/>
                          <a:r>
                            <a:rPr lang="en-US" b="1" dirty="0">
                              <a:solidFill>
                                <a:sysClr val="windowText" lastClr="000000"/>
                              </a:solidFill>
                              <a:latin typeface="Calibri" panose="020F0502020204030204" pitchFamily="34" charset="0"/>
                            </a:rPr>
                            <a:t>standard</a:t>
                          </a:r>
                          <a:r>
                            <a:rPr lang="en-US" b="1" baseline="0" dirty="0">
                              <a:solidFill>
                                <a:sysClr val="windowText" lastClr="000000"/>
                              </a:solidFill>
                            </a:rPr>
                            <a:t> error      </a:t>
                          </a:r>
                          <a:r>
                            <a:rPr lang="en-US" b="0" baseline="0" dirty="0">
                              <a:solidFill>
                                <a:sysClr val="windowText" lastClr="000000"/>
                              </a:solidFill>
                            </a:rPr>
                            <a:t>(R-MSE)</a:t>
                          </a:r>
                          <a:endParaRPr lang="en-US" b="0"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f>
                                  <m:fPr>
                                    <m:ctrlPr>
                                      <a:rPr lang="en-US" sz="2000" i="1" smtClean="0">
                                        <a:solidFill>
                                          <a:sysClr val="windowText" lastClr="000000"/>
                                        </a:solidFill>
                                        <a:latin typeface="Cambria Math" panose="02040503050406030204" pitchFamily="18" charset="0"/>
                                      </a:rPr>
                                    </m:ctrlPr>
                                  </m:fPr>
                                  <m:num>
                                    <m:r>
                                      <a:rPr lang="en-US" sz="2000" b="0" i="1" smtClean="0">
                                        <a:solidFill>
                                          <a:sysClr val="windowText" lastClr="000000"/>
                                        </a:solidFill>
                                        <a:latin typeface="Cambria Math" panose="02040503050406030204" pitchFamily="18" charset="0"/>
                                        <a:ea typeface="Cambria Math" panose="02040503050406030204" pitchFamily="18" charset="0"/>
                                      </a:rPr>
                                      <m:t>𝜎</m:t>
                                    </m:r>
                                  </m:num>
                                  <m:den>
                                    <m:rad>
                                      <m:radPr>
                                        <m:degHide m:val="on"/>
                                        <m:ctrlPr>
                                          <a:rPr lang="en-US" sz="2000" i="1" smtClean="0">
                                            <a:solidFill>
                                              <a:sysClr val="windowText" lastClr="000000"/>
                                            </a:solidFill>
                                            <a:latin typeface="Cambria Math" panose="02040503050406030204" pitchFamily="18" charset="0"/>
                                          </a:rPr>
                                        </m:ctrlPr>
                                      </m:radPr>
                                      <m:deg/>
                                      <m:e>
                                        <m:r>
                                          <a:rPr lang="en-US" sz="2000" b="0" i="1" smtClean="0">
                                            <a:solidFill>
                                              <a:sysClr val="windowText" lastClr="000000"/>
                                            </a:solidFill>
                                            <a:latin typeface="Cambria Math" panose="02040503050406030204" pitchFamily="18" charset="0"/>
                                          </a:rPr>
                                          <m:t>𝑁</m:t>
                                        </m:r>
                                      </m:e>
                                    </m:rad>
                                  </m:den>
                                </m:f>
                              </m:oMath>
                            </m:oMathPara>
                          </a14:m>
                          <a:endParaRPr lang="en-US" sz="2000" dirty="0">
                            <a:solidFill>
                              <a:sysClr val="windowText" lastClr="000000"/>
                            </a:solidFill>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f>
                                  <m:fPr>
                                    <m:ctrlPr>
                                      <a:rPr lang="en-US" sz="2000" i="1" smtClean="0">
                                        <a:solidFill>
                                          <a:sysClr val="windowText" lastClr="000000"/>
                                        </a:solidFill>
                                        <a:latin typeface="Cambria Math" panose="02040503050406030204" pitchFamily="18" charset="0"/>
                                      </a:rPr>
                                    </m:ctrlPr>
                                  </m:fPr>
                                  <m:num>
                                    <m:r>
                                      <a:rPr lang="en-US" sz="2000" b="0" i="1" smtClean="0">
                                        <a:solidFill>
                                          <a:sysClr val="windowText" lastClr="000000"/>
                                        </a:solidFill>
                                        <a:latin typeface="Cambria Math" panose="02040503050406030204" pitchFamily="18" charset="0"/>
                                        <a:ea typeface="Cambria Math" panose="02040503050406030204" pitchFamily="18" charset="0"/>
                                      </a:rPr>
                                      <m:t>𝜎</m:t>
                                    </m:r>
                                  </m:num>
                                  <m:den>
                                    <m:rad>
                                      <m:radPr>
                                        <m:degHide m:val="on"/>
                                        <m:ctrlPr>
                                          <a:rPr lang="en-US" sz="2000" i="1" smtClean="0">
                                            <a:solidFill>
                                              <a:sysClr val="windowText" lastClr="000000"/>
                                            </a:solidFill>
                                            <a:latin typeface="Cambria Math" panose="02040503050406030204" pitchFamily="18" charset="0"/>
                                          </a:rPr>
                                        </m:ctrlPr>
                                      </m:radPr>
                                      <m:deg/>
                                      <m:e>
                                        <m:r>
                                          <a:rPr lang="en-US" sz="2000" b="0" i="1" smtClean="0">
                                            <a:solidFill>
                                              <a:sysClr val="windowText" lastClr="000000"/>
                                            </a:solidFill>
                                            <a:latin typeface="Cambria Math" panose="02040503050406030204" pitchFamily="18" charset="0"/>
                                          </a:rPr>
                                          <m:t>2</m:t>
                                        </m:r>
                                        <m:r>
                                          <a:rPr lang="en-US" sz="2000" b="0" i="1" smtClean="0">
                                            <a:solidFill>
                                              <a:sysClr val="windowText" lastClr="000000"/>
                                            </a:solidFill>
                                            <a:latin typeface="Cambria Math" panose="02040503050406030204" pitchFamily="18" charset="0"/>
                                          </a:rPr>
                                          <m:t>𝑁</m:t>
                                        </m:r>
                                      </m:e>
                                    </m:rad>
                                  </m:den>
                                </m:f>
                              </m:oMath>
                            </m:oMathPara>
                          </a14:m>
                          <a:endParaRPr lang="en-US" sz="2000" dirty="0">
                            <a:solidFill>
                              <a:sysClr val="windowText" lastClr="000000"/>
                            </a:solidFill>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3963"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2000" i="1" smtClean="0">
                                    <a:solidFill>
                                      <a:sysClr val="windowText" lastClr="000000"/>
                                    </a:solidFill>
                                    <a:latin typeface="Cambria Math" panose="02040503050406030204" pitchFamily="18" charset="0"/>
                                    <a:ea typeface="Cambria Math" panose="02040503050406030204" pitchFamily="18" charset="0"/>
                                  </a:rPr>
                                  <m:t>∝</m:t>
                                </m:r>
                                <m:f>
                                  <m:fPr>
                                    <m:ctrlPr>
                                      <a:rPr lang="en-US" sz="2000" i="1" smtClean="0">
                                        <a:solidFill>
                                          <a:sysClr val="windowText" lastClr="000000"/>
                                        </a:solidFill>
                                        <a:latin typeface="Cambria Math" panose="02040503050406030204" pitchFamily="18" charset="0"/>
                                      </a:rPr>
                                    </m:ctrlPr>
                                  </m:fPr>
                                  <m:num>
                                    <m:r>
                                      <a:rPr lang="en-US" sz="2000" b="0" i="1" smtClean="0">
                                        <a:solidFill>
                                          <a:sysClr val="windowText" lastClr="000000"/>
                                        </a:solidFill>
                                        <a:latin typeface="Cambria Math" panose="02040503050406030204" pitchFamily="18" charset="0"/>
                                        <a:ea typeface="Cambria Math" panose="02040503050406030204" pitchFamily="18" charset="0"/>
                                      </a:rPr>
                                      <m:t>1</m:t>
                                    </m:r>
                                  </m:num>
                                  <m:den>
                                    <m:rad>
                                      <m:radPr>
                                        <m:degHide m:val="on"/>
                                        <m:ctrlPr>
                                          <a:rPr lang="en-US" sz="2000" i="1" smtClean="0">
                                            <a:solidFill>
                                              <a:sysClr val="windowText" lastClr="000000"/>
                                            </a:solidFill>
                                            <a:latin typeface="Cambria Math" panose="02040503050406030204" pitchFamily="18" charset="0"/>
                                          </a:rPr>
                                        </m:ctrlPr>
                                      </m:radPr>
                                      <m:deg/>
                                      <m:e>
                                        <m:r>
                                          <a:rPr lang="en-US" sz="2000" b="0" i="1" smtClean="0">
                                            <a:solidFill>
                                              <a:sysClr val="windowText" lastClr="000000"/>
                                            </a:solidFill>
                                            <a:latin typeface="Cambria Math" panose="02040503050406030204" pitchFamily="18" charset="0"/>
                                          </a:rPr>
                                          <m:t>𝑁</m:t>
                                        </m:r>
                                      </m:e>
                                    </m:rad>
                                  </m:den>
                                </m:f>
                              </m:oMath>
                            </m:oMathPara>
                          </a14:m>
                          <a:endParaRPr lang="en-US" sz="2000" dirty="0">
                            <a:solidFill>
                              <a:sysClr val="windowText" lastClr="000000"/>
                            </a:solidFill>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59065">
                    <a:tc>
                      <a:txBody>
                        <a:bodyPr/>
                        <a:lstStyle/>
                        <a:p>
                          <a:pPr algn="ctr"/>
                          <a:r>
                            <a:rPr lang="en-US" b="1" dirty="0">
                              <a:solidFill>
                                <a:sysClr val="windowText" lastClr="000000"/>
                              </a:solidFill>
                              <a:latin typeface="Calibri" panose="020F0502020204030204" pitchFamily="34" charset="0"/>
                            </a:rPr>
                            <a:t>skew</a:t>
                          </a:r>
                          <a:endParaRPr lang="en-US" b="1"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Calibri" panose="020F0502020204030204" pitchFamily="34" charset="0"/>
                            </a:rPr>
                            <a:t>0</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299325256"/>
                  </p:ext>
                </p:extLst>
              </p:nvPr>
            </p:nvGraphicFramePr>
            <p:xfrm>
              <a:off x="4531567" y="2908558"/>
              <a:ext cx="4727512" cy="3546930"/>
            </p:xfrm>
            <a:graphic>
              <a:graphicData uri="http://schemas.openxmlformats.org/drawingml/2006/table">
                <a:tbl>
                  <a:tblPr firstRow="1" bandRow="1">
                    <a:tableStyleId>{5C22544A-7EE6-4342-B048-85BDC9FD1C3A}</a:tableStyleId>
                  </a:tblPr>
                  <a:tblGrid>
                    <a:gridCol w="1181878">
                      <a:extLst>
                        <a:ext uri="{9D8B030D-6E8A-4147-A177-3AD203B41FA5}">
                          <a16:colId xmlns:a16="http://schemas.microsoft.com/office/drawing/2014/main" val="20000"/>
                        </a:ext>
                      </a:extLst>
                    </a:gridCol>
                    <a:gridCol w="1181878">
                      <a:extLst>
                        <a:ext uri="{9D8B030D-6E8A-4147-A177-3AD203B41FA5}">
                          <a16:colId xmlns:a16="http://schemas.microsoft.com/office/drawing/2014/main" val="20001"/>
                        </a:ext>
                      </a:extLst>
                    </a:gridCol>
                    <a:gridCol w="1181878">
                      <a:extLst>
                        <a:ext uri="{9D8B030D-6E8A-4147-A177-3AD203B41FA5}">
                          <a16:colId xmlns:a16="http://schemas.microsoft.com/office/drawing/2014/main" val="20002"/>
                        </a:ext>
                      </a:extLst>
                    </a:gridCol>
                    <a:gridCol w="1181878">
                      <a:extLst>
                        <a:ext uri="{9D8B030D-6E8A-4147-A177-3AD203B41FA5}">
                          <a16:colId xmlns:a16="http://schemas.microsoft.com/office/drawing/2014/main" val="20003"/>
                        </a:ext>
                      </a:extLst>
                    </a:gridCol>
                  </a:tblGrid>
                  <a:tr h="914400">
                    <a:tc>
                      <a:txBody>
                        <a:bodyPr/>
                        <a:lstStyle/>
                        <a:p>
                          <a:endParaRPr lang="en-US" dirty="0">
                            <a:solidFill>
                              <a:sysClr val="windowText" lastClr="000000"/>
                            </a:solidFill>
                            <a:latin typeface="Calibri" panose="020F0502020204030204" pitchFamily="34" charset="0"/>
                          </a:endParaRPr>
                        </a:p>
                      </a:txBody>
                      <a:tcPr>
                        <a:solidFill>
                          <a:schemeClr val="bg1"/>
                        </a:solidFill>
                      </a:tcPr>
                    </a:tc>
                    <a:tc>
                      <a:txBody>
                        <a:bodyPr/>
                        <a:lstStyle/>
                        <a:p>
                          <a:pPr algn="ctr">
                            <a:spcBef>
                              <a:spcPts val="1200"/>
                            </a:spcBef>
                          </a:pPr>
                          <a:r>
                            <a:rPr lang="en-US" dirty="0">
                              <a:solidFill>
                                <a:srgbClr val="00B050"/>
                              </a:solidFill>
                              <a:latin typeface="Calibri" panose="020F0502020204030204" pitchFamily="34" charset="0"/>
                            </a:rPr>
                            <a:t>mean </a:t>
                          </a:r>
                        </a:p>
                        <a:p>
                          <a:pPr algn="ctr">
                            <a:spcBef>
                              <a:spcPts val="1200"/>
                            </a:spcBef>
                          </a:pPr>
                          <a:r>
                            <a:rPr lang="en-US" dirty="0">
                              <a:solidFill>
                                <a:schemeClr val="tx1"/>
                              </a:solidFill>
                            </a:rPr>
                            <a:t>X</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a:solidFill>
                                <a:srgbClr val="C00000"/>
                              </a:solidFill>
                              <a:latin typeface="Calibri" panose="020F0502020204030204" pitchFamily="34" charset="0"/>
                            </a:rPr>
                            <a:t>standard deviation </a:t>
                          </a:r>
                          <a:r>
                            <a:rPr lang="en-US" dirty="0">
                              <a:solidFill>
                                <a:sysClr val="windowText" lastClr="000000"/>
                              </a:solidFill>
                            </a:rPr>
                            <a:t>S</a:t>
                          </a:r>
                        </a:p>
                      </a:txBody>
                      <a:tcPr anchor="b">
                        <a:lnB w="12700" cap="flat" cmpd="sng" algn="ctr">
                          <a:solidFill>
                            <a:schemeClr val="tx1"/>
                          </a:solidFill>
                          <a:prstDash val="solid"/>
                          <a:round/>
                          <a:headEnd type="none" w="med" len="med"/>
                          <a:tailEnd type="none" w="med" len="med"/>
                        </a:lnB>
                        <a:solidFill>
                          <a:schemeClr val="bg1"/>
                        </a:solidFill>
                      </a:tcPr>
                    </a:tc>
                    <a:tc>
                      <a:txBody>
                        <a:bodyPr/>
                        <a:lstStyle/>
                        <a:p>
                          <a:pPr algn="ctr">
                            <a:spcBef>
                              <a:spcPts val="1200"/>
                            </a:spcBef>
                          </a:pPr>
                          <a:r>
                            <a:rPr lang="en-US" dirty="0">
                              <a:solidFill>
                                <a:srgbClr val="0070C0"/>
                              </a:solidFill>
                              <a:latin typeface="Calibri" panose="020F0502020204030204" pitchFamily="34" charset="0"/>
                            </a:rPr>
                            <a:t>skew </a:t>
                          </a:r>
                        </a:p>
                        <a:p>
                          <a:pPr algn="ctr">
                            <a:spcBef>
                              <a:spcPts val="1200"/>
                            </a:spcBef>
                          </a:pPr>
                          <a:r>
                            <a:rPr lang="en-US" dirty="0">
                              <a:solidFill>
                                <a:schemeClr val="tx1"/>
                              </a:solidFill>
                            </a:rPr>
                            <a:t>g</a:t>
                          </a:r>
                          <a:endParaRPr lang="en-US" dirty="0">
                            <a:solidFill>
                              <a:srgbClr val="0070C0"/>
                            </a:solidFill>
                          </a:endParaRPr>
                        </a:p>
                      </a:txBody>
                      <a:tcPr anchor="b">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859065">
                    <a:tc>
                      <a:txBody>
                        <a:bodyPr/>
                        <a:lstStyle/>
                        <a:p>
                          <a:pPr algn="ctr"/>
                          <a:r>
                            <a:rPr lang="en-US" b="1" dirty="0">
                              <a:solidFill>
                                <a:sysClr val="windowText" lastClr="000000"/>
                              </a:solidFill>
                              <a:latin typeface="Calibri" panose="020F0502020204030204" pitchFamily="34" charset="0"/>
                            </a:rPr>
                            <a:t>mean </a:t>
                          </a:r>
                          <a:r>
                            <a:rPr lang="en-US" b="0" dirty="0">
                              <a:solidFill>
                                <a:sysClr val="windowText" lastClr="000000"/>
                              </a:solidFill>
                            </a:rPr>
                            <a:t>(bias?)</a:t>
                          </a: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Symbol" panose="05050102010706020507" pitchFamily="18" charset="2"/>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Symbol" panose="05050102010706020507" pitchFamily="18" charset="2"/>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biased!</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14400">
                    <a:tc>
                      <a:txBody>
                        <a:bodyPr/>
                        <a:lstStyle/>
                        <a:p>
                          <a:pPr algn="ctr"/>
                          <a:r>
                            <a:rPr lang="en-US" b="1" dirty="0">
                              <a:solidFill>
                                <a:sysClr val="windowText" lastClr="000000"/>
                              </a:solidFill>
                              <a:latin typeface="Calibri" panose="020F0502020204030204" pitchFamily="34" charset="0"/>
                            </a:rPr>
                            <a:t>standard</a:t>
                          </a:r>
                          <a:r>
                            <a:rPr lang="en-US" b="1" baseline="0" dirty="0">
                              <a:solidFill>
                                <a:sysClr val="windowText" lastClr="000000"/>
                              </a:solidFill>
                            </a:rPr>
                            <a:t> error      </a:t>
                          </a:r>
                          <a:r>
                            <a:rPr lang="en-US" b="0" baseline="0" dirty="0">
                              <a:solidFill>
                                <a:sysClr val="windowText" lastClr="000000"/>
                              </a:solidFill>
                            </a:rPr>
                            <a:t>(R-MSE)</a:t>
                          </a:r>
                          <a:endParaRPr lang="en-US" b="0"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00515" t="-197333" r="-201031" b="-9600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00515" t="-197333" r="-101031" b="-96000"/>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00515" t="-197333" r="-1031" b="-96000"/>
                          </a:stretch>
                        </a:blipFill>
                      </a:tcPr>
                    </a:tc>
                    <a:extLst>
                      <a:ext uri="{0D108BD9-81ED-4DB2-BD59-A6C34878D82A}">
                        <a16:rowId xmlns:a16="http://schemas.microsoft.com/office/drawing/2014/main" val="10002"/>
                      </a:ext>
                    </a:extLst>
                  </a:tr>
                  <a:tr h="859065">
                    <a:tc>
                      <a:txBody>
                        <a:bodyPr/>
                        <a:lstStyle/>
                        <a:p>
                          <a:pPr algn="ctr"/>
                          <a:r>
                            <a:rPr lang="en-US" b="1" dirty="0">
                              <a:solidFill>
                                <a:sysClr val="windowText" lastClr="000000"/>
                              </a:solidFill>
                              <a:latin typeface="Calibri" panose="020F0502020204030204" pitchFamily="34" charset="0"/>
                            </a:rPr>
                            <a:t>skew</a:t>
                          </a:r>
                          <a:endParaRPr lang="en-US" b="1" dirty="0">
                            <a:solidFill>
                              <a:sysClr val="windowText" lastClr="000000"/>
                            </a:solidFill>
                          </a:endParaRPr>
                        </a:p>
                      </a:txBody>
                      <a:tcPr anchor="ctr">
                        <a:lnR w="12700" cap="flat" cmpd="sng" algn="ctr">
                          <a:solidFill>
                            <a:schemeClr val="tx1"/>
                          </a:solidFill>
                          <a:prstDash val="solid"/>
                          <a:round/>
                          <a:headEnd type="none" w="med" len="med"/>
                          <a:tailEnd type="none" w="med" len="med"/>
                        </a:lnR>
                        <a:solidFill>
                          <a:schemeClr val="bg1"/>
                        </a:solidFill>
                      </a:tcPr>
                    </a:tc>
                    <a:tc>
                      <a:txBody>
                        <a:bodyPr/>
                        <a:lstStyle/>
                        <a:p>
                          <a:pPr algn="ctr"/>
                          <a:r>
                            <a:rPr lang="en-US" sz="2000" dirty="0">
                              <a:solidFill>
                                <a:sysClr val="windowText" lastClr="000000"/>
                              </a:solidFill>
                              <a:latin typeface="Calibri" panose="020F0502020204030204" pitchFamily="34" charset="0"/>
                            </a:rPr>
                            <a:t>0</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a:solidFill>
                                <a:sysClr val="windowText" lastClr="000000"/>
                              </a:solidFill>
                              <a:latin typeface="Calibri" panose="020F0502020204030204" pitchFamily="34" charset="0"/>
                            </a:rPr>
                            <a:t>varies</a:t>
                          </a:r>
                          <a:endParaRPr lang="en-US"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mc:Fallback>
      </mc:AlternateContent>
      <p:sp>
        <p:nvSpPr>
          <p:cNvPr id="6" name="Line 5"/>
          <p:cNvSpPr>
            <a:spLocks noChangeShapeType="1"/>
          </p:cNvSpPr>
          <p:nvPr/>
        </p:nvSpPr>
        <p:spPr bwMode="auto">
          <a:xfrm>
            <a:off x="5556609" y="1787913"/>
            <a:ext cx="966787" cy="0"/>
          </a:xfrm>
          <a:prstGeom prst="line">
            <a:avLst/>
          </a:prstGeom>
          <a:noFill/>
          <a:ln w="28575">
            <a:solidFill>
              <a:srgbClr val="CC0000"/>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7" name="Arc 7"/>
          <p:cNvSpPr>
            <a:spLocks/>
          </p:cNvSpPr>
          <p:nvPr/>
        </p:nvSpPr>
        <p:spPr bwMode="auto">
          <a:xfrm rot="5040248" flipH="1">
            <a:off x="6529130" y="1105678"/>
            <a:ext cx="727075" cy="7683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70C0"/>
            </a:solidFill>
            <a:round/>
            <a:headEnd/>
            <a:tailEnd type="arrow" w="med" len="med"/>
          </a:ln>
        </p:spPr>
        <p:txBody>
          <a:bodyPr wrap="none" anchor="ctr"/>
          <a:lstStyle/>
          <a:p>
            <a:endParaRPr lang="en-US" dirty="0">
              <a:latin typeface="Calibri" panose="020F0502020204030204" pitchFamily="34" charset="0"/>
            </a:endParaRPr>
          </a:p>
        </p:txBody>
      </p:sp>
      <p:sp>
        <p:nvSpPr>
          <p:cNvPr id="8" name="Freeform 9"/>
          <p:cNvSpPr>
            <a:spLocks/>
          </p:cNvSpPr>
          <p:nvPr/>
        </p:nvSpPr>
        <p:spPr bwMode="auto">
          <a:xfrm>
            <a:off x="5042097" y="494491"/>
            <a:ext cx="3638483" cy="2015445"/>
          </a:xfrm>
          <a:custGeom>
            <a:avLst/>
            <a:gdLst>
              <a:gd name="T0" fmla="*/ 0 w 3868616"/>
              <a:gd name="T1" fmla="*/ 0 h 2341266"/>
              <a:gd name="T2" fmla="*/ 10049 w 3868616"/>
              <a:gd name="T3" fmla="*/ 2336803 h 2341266"/>
              <a:gd name="T4" fmla="*/ 3870934 w 3868616"/>
              <a:gd name="T5" fmla="*/ 2346891 h 2341266"/>
              <a:gd name="T6" fmla="*/ 0 60000 65536"/>
              <a:gd name="T7" fmla="*/ 0 60000 65536"/>
              <a:gd name="T8" fmla="*/ 0 60000 65536"/>
              <a:gd name="T9" fmla="*/ 0 w 3868616"/>
              <a:gd name="T10" fmla="*/ 0 h 2341266"/>
              <a:gd name="T11" fmla="*/ 3868616 w 3868616"/>
              <a:gd name="T12" fmla="*/ 2341266 h 2341266"/>
            </a:gdLst>
            <a:ahLst/>
            <a:cxnLst>
              <a:cxn ang="T6">
                <a:pos x="T0" y="T1"/>
              </a:cxn>
              <a:cxn ang="T7">
                <a:pos x="T2" y="T3"/>
              </a:cxn>
              <a:cxn ang="T8">
                <a:pos x="T4" y="T5"/>
              </a:cxn>
            </a:cxnLst>
            <a:rect l="T9" t="T10" r="T11" b="T12"/>
            <a:pathLst>
              <a:path w="3868616" h="2341266">
                <a:moveTo>
                  <a:pt x="0" y="0"/>
                </a:moveTo>
                <a:cubicBezTo>
                  <a:pt x="3350" y="777072"/>
                  <a:pt x="6699" y="1554145"/>
                  <a:pt x="10049" y="2331217"/>
                </a:cubicBezTo>
                <a:lnTo>
                  <a:pt x="3868616" y="2341266"/>
                </a:lnTo>
              </a:path>
            </a:pathLst>
          </a:custGeom>
          <a:noFill/>
          <a:ln w="190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9" name="Freeform 10"/>
          <p:cNvSpPr>
            <a:spLocks/>
          </p:cNvSpPr>
          <p:nvPr/>
        </p:nvSpPr>
        <p:spPr bwMode="auto">
          <a:xfrm>
            <a:off x="5213547" y="688166"/>
            <a:ext cx="3159123" cy="1784448"/>
          </a:xfrm>
          <a:custGeom>
            <a:avLst/>
            <a:gdLst>
              <a:gd name="T0" fmla="*/ 0 w 3694176"/>
              <a:gd name="T1" fmla="*/ 2155462 h 2140470"/>
              <a:gd name="T2" fmla="*/ 173694 w 3694176"/>
              <a:gd name="T3" fmla="*/ 1980507 h 2140470"/>
              <a:gd name="T4" fmla="*/ 319970 w 3694176"/>
              <a:gd name="T5" fmla="*/ 1418821 h 2140470"/>
              <a:gd name="T6" fmla="*/ 507366 w 3694176"/>
              <a:gd name="T7" fmla="*/ 557868 h 2140470"/>
              <a:gd name="T8" fmla="*/ 685632 w 3694176"/>
              <a:gd name="T9" fmla="*/ 102072 h 2140470"/>
              <a:gd name="T10" fmla="*/ 884106 w 3694176"/>
              <a:gd name="T11" fmla="*/ 23790 h 2140470"/>
              <a:gd name="T12" fmla="*/ 1042164 w 3694176"/>
              <a:gd name="T13" fmla="*/ 244792 h 2140470"/>
              <a:gd name="T14" fmla="*/ 1279852 w 3694176"/>
              <a:gd name="T15" fmla="*/ 705196 h 2140470"/>
              <a:gd name="T16" fmla="*/ 1549544 w 3694176"/>
              <a:gd name="T17" fmla="*/ 1188621 h 2140470"/>
              <a:gd name="T18" fmla="*/ 1874072 w 3694176"/>
              <a:gd name="T19" fmla="*/ 1598377 h 2140470"/>
              <a:gd name="T20" fmla="*/ 2294585 w 3694176"/>
              <a:gd name="T21" fmla="*/ 1888430 h 2140470"/>
              <a:gd name="T22" fmla="*/ 2769961 w 3694176"/>
              <a:gd name="T23" fmla="*/ 2049571 h 2140470"/>
              <a:gd name="T24" fmla="*/ 3693281 w 3694176"/>
              <a:gd name="T25" fmla="*/ 2146255 h 21404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94176"/>
              <a:gd name="T40" fmla="*/ 0 h 2140470"/>
              <a:gd name="T41" fmla="*/ 3694176 w 3694176"/>
              <a:gd name="T42" fmla="*/ 2140470 h 21404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94176" h="2140470">
                <a:moveTo>
                  <a:pt x="0" y="2140470"/>
                </a:moveTo>
                <a:cubicBezTo>
                  <a:pt x="60198" y="2114562"/>
                  <a:pt x="120396" y="2088654"/>
                  <a:pt x="173736" y="1966734"/>
                </a:cubicBezTo>
                <a:cubicBezTo>
                  <a:pt x="227076" y="1844814"/>
                  <a:pt x="264414" y="1644408"/>
                  <a:pt x="320040" y="1408950"/>
                </a:cubicBezTo>
                <a:cubicBezTo>
                  <a:pt x="375666" y="1173492"/>
                  <a:pt x="446532" y="771918"/>
                  <a:pt x="507492" y="553986"/>
                </a:cubicBezTo>
                <a:cubicBezTo>
                  <a:pt x="568452" y="336054"/>
                  <a:pt x="622996" y="189752"/>
                  <a:pt x="685800" y="101358"/>
                </a:cubicBezTo>
                <a:cubicBezTo>
                  <a:pt x="748604" y="12964"/>
                  <a:pt x="824880" y="0"/>
                  <a:pt x="884316" y="23622"/>
                </a:cubicBezTo>
                <a:cubicBezTo>
                  <a:pt x="943752" y="47244"/>
                  <a:pt x="976442" y="130312"/>
                  <a:pt x="1042416" y="243090"/>
                </a:cubicBezTo>
                <a:cubicBezTo>
                  <a:pt x="1108390" y="355868"/>
                  <a:pt x="1195578" y="544080"/>
                  <a:pt x="1280160" y="700290"/>
                </a:cubicBezTo>
                <a:cubicBezTo>
                  <a:pt x="1364742" y="856500"/>
                  <a:pt x="1450848" y="1032522"/>
                  <a:pt x="1549908" y="1180350"/>
                </a:cubicBezTo>
                <a:cubicBezTo>
                  <a:pt x="1648968" y="1328178"/>
                  <a:pt x="1750314" y="1471434"/>
                  <a:pt x="1874520" y="1587258"/>
                </a:cubicBezTo>
                <a:cubicBezTo>
                  <a:pt x="1998726" y="1703082"/>
                  <a:pt x="2145792" y="1800618"/>
                  <a:pt x="2295144" y="1875294"/>
                </a:cubicBezTo>
                <a:cubicBezTo>
                  <a:pt x="2444496" y="1949970"/>
                  <a:pt x="2537460" y="1992642"/>
                  <a:pt x="2770632" y="2035314"/>
                </a:cubicBezTo>
                <a:cubicBezTo>
                  <a:pt x="3003804" y="2077986"/>
                  <a:pt x="3694176" y="2131326"/>
                  <a:pt x="3694176" y="2131326"/>
                </a:cubicBezTo>
              </a:path>
            </a:pathLst>
          </a:custGeom>
          <a:noFill/>
          <a:ln w="317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10" name="Line 6"/>
          <p:cNvSpPr>
            <a:spLocks noChangeShapeType="1"/>
          </p:cNvSpPr>
          <p:nvPr/>
        </p:nvSpPr>
        <p:spPr bwMode="auto">
          <a:xfrm>
            <a:off x="6085635" y="681038"/>
            <a:ext cx="0" cy="1819567"/>
          </a:xfrm>
          <a:prstGeom prst="line">
            <a:avLst/>
          </a:prstGeom>
          <a:noFill/>
          <a:ln w="28575">
            <a:solidFill>
              <a:srgbClr val="00B050"/>
            </a:solidFill>
            <a:round/>
            <a:headEnd/>
            <a:tailEnd type="arrow" w="med" len="med"/>
          </a:ln>
        </p:spPr>
        <p:txBody>
          <a:bodyPr wrap="none" anchor="ctr"/>
          <a:lstStyle/>
          <a:p>
            <a:endParaRPr lang="en-US" dirty="0">
              <a:latin typeface="Calibri" panose="020F0502020204030204" pitchFamily="34" charset="0"/>
            </a:endParaRPr>
          </a:p>
        </p:txBody>
      </p:sp>
      <p:cxnSp>
        <p:nvCxnSpPr>
          <p:cNvPr id="13" name="Straight Connector 12"/>
          <p:cNvCxnSpPr/>
          <p:nvPr/>
        </p:nvCxnSpPr>
        <p:spPr>
          <a:xfrm>
            <a:off x="6235960" y="3526977"/>
            <a:ext cx="1306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411480" y="3026231"/>
            <a:ext cx="1542660" cy="823302"/>
          </a:xfrm>
          <a:prstGeom prst="rect">
            <a:avLst/>
          </a:prstGeom>
          <a:noFill/>
        </p:spPr>
        <p:txBody>
          <a:bodyPr wrap="square" rtlCol="0">
            <a:spAutoFit/>
          </a:bodyPr>
          <a:lstStyle/>
          <a:p>
            <a:pPr>
              <a:spcBef>
                <a:spcPts val="900"/>
              </a:spcBef>
            </a:pPr>
            <a:r>
              <a:rPr lang="en-US" sz="2000" dirty="0">
                <a:latin typeface="Calibri" panose="020F0502020204030204" pitchFamily="34" charset="0"/>
              </a:rPr>
              <a:t>parameter</a:t>
            </a:r>
          </a:p>
          <a:p>
            <a:pPr>
              <a:spcBef>
                <a:spcPts val="900"/>
              </a:spcBef>
            </a:pPr>
            <a:r>
              <a:rPr lang="en-US" sz="2000" dirty="0">
                <a:latin typeface="Calibri" panose="020F0502020204030204" pitchFamily="34" charset="0"/>
              </a:rPr>
              <a:t>estimator</a:t>
            </a:r>
          </a:p>
        </p:txBody>
      </p:sp>
      <p:cxnSp>
        <p:nvCxnSpPr>
          <p:cNvPr id="16" name="Straight Arrow Connector 15"/>
          <p:cNvCxnSpPr/>
          <p:nvPr/>
        </p:nvCxnSpPr>
        <p:spPr>
          <a:xfrm>
            <a:off x="9119119" y="3237723"/>
            <a:ext cx="223935"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9122231" y="3670041"/>
            <a:ext cx="223935"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391822" y="828133"/>
            <a:ext cx="2537925" cy="1323439"/>
          </a:xfrm>
          <a:prstGeom prst="rect">
            <a:avLst/>
          </a:prstGeom>
          <a:noFill/>
        </p:spPr>
        <p:txBody>
          <a:bodyPr wrap="square" rtlCol="0">
            <a:spAutoFit/>
          </a:bodyPr>
          <a:lstStyle/>
          <a:p>
            <a:r>
              <a:rPr lang="en-US" sz="4000" b="1" dirty="0">
                <a:solidFill>
                  <a:srgbClr val="0033CC"/>
                </a:solidFill>
                <a:latin typeface="Calibri" panose="020F0502020204030204" pitchFamily="34" charset="0"/>
              </a:rPr>
              <a:t>Estimation Matrix</a:t>
            </a:r>
            <a:endParaRPr lang="en-US" sz="4000" b="1" i="1" dirty="0">
              <a:solidFill>
                <a:srgbClr val="0033CC"/>
              </a:solidFill>
              <a:latin typeface="Calibri" panose="020F0502020204030204" pitchFamily="34" charset="0"/>
            </a:endParaRPr>
          </a:p>
        </p:txBody>
      </p:sp>
      <p:sp>
        <p:nvSpPr>
          <p:cNvPr id="4" name="Slide Number Placeholder 3"/>
          <p:cNvSpPr>
            <a:spLocks noGrp="1"/>
          </p:cNvSpPr>
          <p:nvPr>
            <p:ph type="sldNum" sz="quarter" idx="12"/>
          </p:nvPr>
        </p:nvSpPr>
        <p:spPr/>
        <p:txBody>
          <a:bodyPr/>
          <a:lstStyle/>
          <a:p>
            <a:pPr>
              <a:defRPr/>
            </a:pPr>
            <a:fld id="{A1A27C7B-FD28-48E6-A805-E9BC5DCB382D}" type="slidenum">
              <a:rPr lang="en-US" smtClean="0"/>
              <a:pPr>
                <a:defRPr/>
              </a:pPr>
              <a:t>40</a:t>
            </a:fld>
            <a:endParaRPr lang="en-US"/>
          </a:p>
        </p:txBody>
      </p:sp>
      <p:sp>
        <p:nvSpPr>
          <p:cNvPr id="11" name="Rectangle 10">
            <a:extLst>
              <a:ext uri="{FF2B5EF4-FFF2-40B4-BE49-F238E27FC236}">
                <a16:creationId xmlns:a16="http://schemas.microsoft.com/office/drawing/2014/main" id="{22AA8788-30BB-4EB0-8214-975273544DFB}"/>
              </a:ext>
            </a:extLst>
          </p:cNvPr>
          <p:cNvSpPr/>
          <p:nvPr/>
        </p:nvSpPr>
        <p:spPr>
          <a:xfrm>
            <a:off x="5718628" y="3834461"/>
            <a:ext cx="1175658" cy="2605953"/>
          </a:xfrm>
          <a:prstGeom prst="rect">
            <a:avLst/>
          </a:prstGeom>
          <a:solidFill>
            <a:srgbClr val="FFFF0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6BF38C0-56C8-4128-8DED-143DB0E4B386}"/>
              </a:ext>
            </a:extLst>
          </p:cNvPr>
          <p:cNvSpPr/>
          <p:nvPr/>
        </p:nvSpPr>
        <p:spPr>
          <a:xfrm>
            <a:off x="6898141" y="4697048"/>
            <a:ext cx="2366412" cy="880522"/>
          </a:xfrm>
          <a:prstGeom prst="rect">
            <a:avLst/>
          </a:prstGeom>
          <a:solidFill>
            <a:srgbClr val="FFFF0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7648D1A-60C0-00EB-8548-C376615F9B0B}"/>
              </a:ext>
            </a:extLst>
          </p:cNvPr>
          <p:cNvSpPr txBox="1"/>
          <p:nvPr/>
        </p:nvSpPr>
        <p:spPr>
          <a:xfrm>
            <a:off x="10287000" y="1289304"/>
            <a:ext cx="1483050" cy="523220"/>
          </a:xfrm>
          <a:prstGeom prst="rect">
            <a:avLst/>
          </a:prstGeom>
          <a:noFill/>
        </p:spPr>
        <p:txBody>
          <a:bodyPr wrap="square" rtlCol="0">
            <a:spAutoFit/>
          </a:bodyPr>
          <a:lstStyle/>
          <a:p>
            <a:r>
              <a:rPr lang="en-US" sz="2800" dirty="0">
                <a:solidFill>
                  <a:schemeClr val="bg1">
                    <a:lumMod val="50000"/>
                  </a:schemeClr>
                </a:solidFill>
                <a:latin typeface="Calibri" panose="020F0502020204030204" pitchFamily="34" charset="0"/>
                <a:cs typeface="Calibri" panose="020F0502020204030204" pitchFamily="34" charset="0"/>
              </a:rPr>
              <a:t>columns</a:t>
            </a:r>
          </a:p>
        </p:txBody>
      </p:sp>
      <p:sp>
        <p:nvSpPr>
          <p:cNvPr id="15" name="TextBox 14">
            <a:extLst>
              <a:ext uri="{FF2B5EF4-FFF2-40B4-BE49-F238E27FC236}">
                <a16:creationId xmlns:a16="http://schemas.microsoft.com/office/drawing/2014/main" id="{BA56D76C-E40B-BBF5-9C51-B463B1148082}"/>
              </a:ext>
            </a:extLst>
          </p:cNvPr>
          <p:cNvSpPr txBox="1"/>
          <p:nvPr/>
        </p:nvSpPr>
        <p:spPr>
          <a:xfrm>
            <a:off x="534178" y="4759357"/>
            <a:ext cx="1483050" cy="523220"/>
          </a:xfrm>
          <a:prstGeom prst="rect">
            <a:avLst/>
          </a:prstGeom>
          <a:noFill/>
        </p:spPr>
        <p:txBody>
          <a:bodyPr wrap="square" rtlCol="0">
            <a:spAutoFit/>
          </a:bodyPr>
          <a:lstStyle/>
          <a:p>
            <a:r>
              <a:rPr lang="en-US" sz="2800" dirty="0">
                <a:solidFill>
                  <a:schemeClr val="bg1">
                    <a:lumMod val="50000"/>
                  </a:schemeClr>
                </a:solidFill>
                <a:latin typeface="Calibri" panose="020F0502020204030204" pitchFamily="34" charset="0"/>
                <a:cs typeface="Calibri" panose="020F0502020204030204" pitchFamily="34" charset="0"/>
              </a:rPr>
              <a:t>rows</a:t>
            </a:r>
          </a:p>
        </p:txBody>
      </p:sp>
    </p:spTree>
    <p:extLst>
      <p:ext uri="{BB962C8B-B14F-4D97-AF65-F5344CB8AC3E}">
        <p14:creationId xmlns:p14="http://schemas.microsoft.com/office/powerpoint/2010/main" val="352014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defRPr/>
            </a:pPr>
            <a:r>
              <a:rPr lang="en-US" b="1"/>
              <a:t>Topics</a:t>
            </a:r>
            <a:r>
              <a:rPr lang="en-US"/>
              <a:t> </a:t>
            </a:r>
          </a:p>
        </p:txBody>
      </p:sp>
      <p:sp>
        <p:nvSpPr>
          <p:cNvPr id="12800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a:t>
            </a:r>
            <a:r>
              <a:rPr lang="en-US" sz="2800" u="sng" dirty="0">
                <a:solidFill>
                  <a:srgbClr val="0033CC"/>
                </a:solidFill>
              </a:rPr>
              <a:t>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41</a:t>
            </a:fld>
            <a:endParaRPr lang="en-US"/>
          </a:p>
        </p:txBody>
      </p:sp>
    </p:spTree>
    <p:extLst>
      <p:ext uri="{BB962C8B-B14F-4D97-AF65-F5344CB8AC3E}">
        <p14:creationId xmlns:p14="http://schemas.microsoft.com/office/powerpoint/2010/main" val="41400959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E041DC92-92A1-432A-B67B-DA8EC7D81575}"/>
              </a:ext>
            </a:extLst>
          </p:cNvPr>
          <p:cNvSpPr/>
          <p:nvPr/>
        </p:nvSpPr>
        <p:spPr>
          <a:xfrm>
            <a:off x="4211273" y="4430877"/>
            <a:ext cx="2283892" cy="1466583"/>
          </a:xfrm>
          <a:custGeom>
            <a:avLst/>
            <a:gdLst>
              <a:gd name="connsiteX0" fmla="*/ 0 w 2508309"/>
              <a:gd name="connsiteY0" fmla="*/ 1031846 h 1031846"/>
              <a:gd name="connsiteX1" fmla="*/ 8389 w 2508309"/>
              <a:gd name="connsiteY1" fmla="*/ 889233 h 1031846"/>
              <a:gd name="connsiteX2" fmla="*/ 302004 w 2508309"/>
              <a:gd name="connsiteY2" fmla="*/ 721453 h 1031846"/>
              <a:gd name="connsiteX3" fmla="*/ 578841 w 2508309"/>
              <a:gd name="connsiteY3" fmla="*/ 419449 h 1031846"/>
              <a:gd name="connsiteX4" fmla="*/ 830510 w 2508309"/>
              <a:gd name="connsiteY4" fmla="*/ 142613 h 1031846"/>
              <a:gd name="connsiteX5" fmla="*/ 1040235 w 2508309"/>
              <a:gd name="connsiteY5" fmla="*/ 8389 h 1031846"/>
              <a:gd name="connsiteX6" fmla="*/ 1174459 w 2508309"/>
              <a:gd name="connsiteY6" fmla="*/ 0 h 1031846"/>
              <a:gd name="connsiteX7" fmla="*/ 1317072 w 2508309"/>
              <a:gd name="connsiteY7" fmla="*/ 16778 h 1031846"/>
              <a:gd name="connsiteX8" fmla="*/ 1560353 w 2508309"/>
              <a:gd name="connsiteY8" fmla="*/ 159390 h 1031846"/>
              <a:gd name="connsiteX9" fmla="*/ 1753299 w 2508309"/>
              <a:gd name="connsiteY9" fmla="*/ 402671 h 1031846"/>
              <a:gd name="connsiteX10" fmla="*/ 1979802 w 2508309"/>
              <a:gd name="connsiteY10" fmla="*/ 604007 h 1031846"/>
              <a:gd name="connsiteX11" fmla="*/ 2139193 w 2508309"/>
              <a:gd name="connsiteY11" fmla="*/ 780176 h 1031846"/>
              <a:gd name="connsiteX12" fmla="*/ 2323751 w 2508309"/>
              <a:gd name="connsiteY12" fmla="*/ 889233 h 1031846"/>
              <a:gd name="connsiteX13" fmla="*/ 2508309 w 2508309"/>
              <a:gd name="connsiteY13" fmla="*/ 947956 h 1031846"/>
              <a:gd name="connsiteX14" fmla="*/ 2508309 w 2508309"/>
              <a:gd name="connsiteY14" fmla="*/ 1023457 h 1031846"/>
              <a:gd name="connsiteX15" fmla="*/ 0 w 2508309"/>
              <a:gd name="connsiteY15" fmla="*/ 1031846 h 1031846"/>
              <a:gd name="connsiteX0" fmla="*/ 0 w 2499920"/>
              <a:gd name="connsiteY0" fmla="*/ 1023457 h 1023457"/>
              <a:gd name="connsiteX1" fmla="*/ 0 w 2499920"/>
              <a:gd name="connsiteY1" fmla="*/ 889233 h 1023457"/>
              <a:gd name="connsiteX2" fmla="*/ 293615 w 2499920"/>
              <a:gd name="connsiteY2" fmla="*/ 721453 h 1023457"/>
              <a:gd name="connsiteX3" fmla="*/ 570452 w 2499920"/>
              <a:gd name="connsiteY3" fmla="*/ 419449 h 1023457"/>
              <a:gd name="connsiteX4" fmla="*/ 822121 w 2499920"/>
              <a:gd name="connsiteY4" fmla="*/ 142613 h 1023457"/>
              <a:gd name="connsiteX5" fmla="*/ 1031846 w 2499920"/>
              <a:gd name="connsiteY5" fmla="*/ 8389 h 1023457"/>
              <a:gd name="connsiteX6" fmla="*/ 1166070 w 2499920"/>
              <a:gd name="connsiteY6" fmla="*/ 0 h 1023457"/>
              <a:gd name="connsiteX7" fmla="*/ 1308683 w 2499920"/>
              <a:gd name="connsiteY7" fmla="*/ 16778 h 1023457"/>
              <a:gd name="connsiteX8" fmla="*/ 1551964 w 2499920"/>
              <a:gd name="connsiteY8" fmla="*/ 159390 h 1023457"/>
              <a:gd name="connsiteX9" fmla="*/ 1744910 w 2499920"/>
              <a:gd name="connsiteY9" fmla="*/ 402671 h 1023457"/>
              <a:gd name="connsiteX10" fmla="*/ 1971413 w 2499920"/>
              <a:gd name="connsiteY10" fmla="*/ 604007 h 1023457"/>
              <a:gd name="connsiteX11" fmla="*/ 2130804 w 2499920"/>
              <a:gd name="connsiteY11" fmla="*/ 780176 h 1023457"/>
              <a:gd name="connsiteX12" fmla="*/ 2315362 w 2499920"/>
              <a:gd name="connsiteY12" fmla="*/ 889233 h 1023457"/>
              <a:gd name="connsiteX13" fmla="*/ 2499920 w 2499920"/>
              <a:gd name="connsiteY13" fmla="*/ 947956 h 1023457"/>
              <a:gd name="connsiteX14" fmla="*/ 2499920 w 2499920"/>
              <a:gd name="connsiteY14" fmla="*/ 1023457 h 1023457"/>
              <a:gd name="connsiteX15" fmla="*/ 0 w 2499920"/>
              <a:gd name="connsiteY15" fmla="*/ 1023457 h 1023457"/>
              <a:gd name="connsiteX0" fmla="*/ 0 w 2499920"/>
              <a:gd name="connsiteY0" fmla="*/ 1023457 h 1023457"/>
              <a:gd name="connsiteX1" fmla="*/ 0 w 2499920"/>
              <a:gd name="connsiteY1" fmla="*/ 889233 h 1023457"/>
              <a:gd name="connsiteX2" fmla="*/ 293615 w 2499920"/>
              <a:gd name="connsiteY2" fmla="*/ 721453 h 1023457"/>
              <a:gd name="connsiteX3" fmla="*/ 570452 w 2499920"/>
              <a:gd name="connsiteY3" fmla="*/ 419449 h 1023457"/>
              <a:gd name="connsiteX4" fmla="*/ 822121 w 2499920"/>
              <a:gd name="connsiteY4" fmla="*/ 142613 h 1023457"/>
              <a:gd name="connsiteX5" fmla="*/ 1031846 w 2499920"/>
              <a:gd name="connsiteY5" fmla="*/ 8389 h 1023457"/>
              <a:gd name="connsiteX6" fmla="*/ 1166070 w 2499920"/>
              <a:gd name="connsiteY6" fmla="*/ 0 h 1023457"/>
              <a:gd name="connsiteX7" fmla="*/ 1308683 w 2499920"/>
              <a:gd name="connsiteY7" fmla="*/ 16778 h 1023457"/>
              <a:gd name="connsiteX8" fmla="*/ 1551964 w 2499920"/>
              <a:gd name="connsiteY8" fmla="*/ 159390 h 1023457"/>
              <a:gd name="connsiteX9" fmla="*/ 1744910 w 2499920"/>
              <a:gd name="connsiteY9" fmla="*/ 402671 h 1023457"/>
              <a:gd name="connsiteX10" fmla="*/ 1971413 w 2499920"/>
              <a:gd name="connsiteY10" fmla="*/ 604007 h 1023457"/>
              <a:gd name="connsiteX11" fmla="*/ 2130804 w 2499920"/>
              <a:gd name="connsiteY11" fmla="*/ 780176 h 1023457"/>
              <a:gd name="connsiteX12" fmla="*/ 2315362 w 2499920"/>
              <a:gd name="connsiteY12" fmla="*/ 889233 h 1023457"/>
              <a:gd name="connsiteX13" fmla="*/ 2382474 w 2499920"/>
              <a:gd name="connsiteY13" fmla="*/ 906011 h 1023457"/>
              <a:gd name="connsiteX14" fmla="*/ 2499920 w 2499920"/>
              <a:gd name="connsiteY14" fmla="*/ 1023457 h 1023457"/>
              <a:gd name="connsiteX15" fmla="*/ 0 w 2499920"/>
              <a:gd name="connsiteY15" fmla="*/ 1023457 h 1023457"/>
              <a:gd name="connsiteX0" fmla="*/ 0 w 2399252"/>
              <a:gd name="connsiteY0" fmla="*/ 1023457 h 1023457"/>
              <a:gd name="connsiteX1" fmla="*/ 0 w 2399252"/>
              <a:gd name="connsiteY1" fmla="*/ 889233 h 1023457"/>
              <a:gd name="connsiteX2" fmla="*/ 293615 w 2399252"/>
              <a:gd name="connsiteY2" fmla="*/ 721453 h 1023457"/>
              <a:gd name="connsiteX3" fmla="*/ 570452 w 2399252"/>
              <a:gd name="connsiteY3" fmla="*/ 419449 h 1023457"/>
              <a:gd name="connsiteX4" fmla="*/ 822121 w 2399252"/>
              <a:gd name="connsiteY4" fmla="*/ 142613 h 1023457"/>
              <a:gd name="connsiteX5" fmla="*/ 1031846 w 2399252"/>
              <a:gd name="connsiteY5" fmla="*/ 8389 h 1023457"/>
              <a:gd name="connsiteX6" fmla="*/ 1166070 w 2399252"/>
              <a:gd name="connsiteY6" fmla="*/ 0 h 1023457"/>
              <a:gd name="connsiteX7" fmla="*/ 1308683 w 2399252"/>
              <a:gd name="connsiteY7" fmla="*/ 16778 h 1023457"/>
              <a:gd name="connsiteX8" fmla="*/ 1551964 w 2399252"/>
              <a:gd name="connsiteY8" fmla="*/ 159390 h 1023457"/>
              <a:gd name="connsiteX9" fmla="*/ 1744910 w 2399252"/>
              <a:gd name="connsiteY9" fmla="*/ 402671 h 1023457"/>
              <a:gd name="connsiteX10" fmla="*/ 1971413 w 2399252"/>
              <a:gd name="connsiteY10" fmla="*/ 604007 h 1023457"/>
              <a:gd name="connsiteX11" fmla="*/ 2130804 w 2399252"/>
              <a:gd name="connsiteY11" fmla="*/ 780176 h 1023457"/>
              <a:gd name="connsiteX12" fmla="*/ 2315362 w 2399252"/>
              <a:gd name="connsiteY12" fmla="*/ 889233 h 1023457"/>
              <a:gd name="connsiteX13" fmla="*/ 2382474 w 2399252"/>
              <a:gd name="connsiteY13" fmla="*/ 906011 h 1023457"/>
              <a:gd name="connsiteX14" fmla="*/ 2399252 w 2399252"/>
              <a:gd name="connsiteY14" fmla="*/ 1015068 h 1023457"/>
              <a:gd name="connsiteX15" fmla="*/ 0 w 2399252"/>
              <a:gd name="connsiteY15" fmla="*/ 1023457 h 1023457"/>
              <a:gd name="connsiteX0" fmla="*/ 0 w 2382474"/>
              <a:gd name="connsiteY0" fmla="*/ 1023457 h 1023457"/>
              <a:gd name="connsiteX1" fmla="*/ 0 w 2382474"/>
              <a:gd name="connsiteY1" fmla="*/ 889233 h 1023457"/>
              <a:gd name="connsiteX2" fmla="*/ 293615 w 2382474"/>
              <a:gd name="connsiteY2" fmla="*/ 721453 h 1023457"/>
              <a:gd name="connsiteX3" fmla="*/ 570452 w 2382474"/>
              <a:gd name="connsiteY3" fmla="*/ 419449 h 1023457"/>
              <a:gd name="connsiteX4" fmla="*/ 822121 w 2382474"/>
              <a:gd name="connsiteY4" fmla="*/ 142613 h 1023457"/>
              <a:gd name="connsiteX5" fmla="*/ 1031846 w 2382474"/>
              <a:gd name="connsiteY5" fmla="*/ 8389 h 1023457"/>
              <a:gd name="connsiteX6" fmla="*/ 1166070 w 2382474"/>
              <a:gd name="connsiteY6" fmla="*/ 0 h 1023457"/>
              <a:gd name="connsiteX7" fmla="*/ 1308683 w 2382474"/>
              <a:gd name="connsiteY7" fmla="*/ 16778 h 1023457"/>
              <a:gd name="connsiteX8" fmla="*/ 1551964 w 2382474"/>
              <a:gd name="connsiteY8" fmla="*/ 159390 h 1023457"/>
              <a:gd name="connsiteX9" fmla="*/ 1744910 w 2382474"/>
              <a:gd name="connsiteY9" fmla="*/ 402671 h 1023457"/>
              <a:gd name="connsiteX10" fmla="*/ 1971413 w 2382474"/>
              <a:gd name="connsiteY10" fmla="*/ 604007 h 1023457"/>
              <a:gd name="connsiteX11" fmla="*/ 2130804 w 2382474"/>
              <a:gd name="connsiteY11" fmla="*/ 780176 h 1023457"/>
              <a:gd name="connsiteX12" fmla="*/ 2315362 w 2382474"/>
              <a:gd name="connsiteY12" fmla="*/ 889233 h 1023457"/>
              <a:gd name="connsiteX13" fmla="*/ 2382474 w 2382474"/>
              <a:gd name="connsiteY13" fmla="*/ 906011 h 1023457"/>
              <a:gd name="connsiteX14" fmla="*/ 2357307 w 2382474"/>
              <a:gd name="connsiteY14" fmla="*/ 1015068 h 1023457"/>
              <a:gd name="connsiteX15" fmla="*/ 0 w 2382474"/>
              <a:gd name="connsiteY15" fmla="*/ 1023457 h 1023457"/>
              <a:gd name="connsiteX0" fmla="*/ 0 w 2382474"/>
              <a:gd name="connsiteY0" fmla="*/ 1023457 h 1023457"/>
              <a:gd name="connsiteX1" fmla="*/ 0 w 2382474"/>
              <a:gd name="connsiteY1" fmla="*/ 889233 h 1023457"/>
              <a:gd name="connsiteX2" fmla="*/ 293615 w 2382474"/>
              <a:gd name="connsiteY2" fmla="*/ 721453 h 1023457"/>
              <a:gd name="connsiteX3" fmla="*/ 570452 w 2382474"/>
              <a:gd name="connsiteY3" fmla="*/ 419449 h 1023457"/>
              <a:gd name="connsiteX4" fmla="*/ 822121 w 2382474"/>
              <a:gd name="connsiteY4" fmla="*/ 142613 h 1023457"/>
              <a:gd name="connsiteX5" fmla="*/ 1031846 w 2382474"/>
              <a:gd name="connsiteY5" fmla="*/ 8389 h 1023457"/>
              <a:gd name="connsiteX6" fmla="*/ 1166070 w 2382474"/>
              <a:gd name="connsiteY6" fmla="*/ 0 h 1023457"/>
              <a:gd name="connsiteX7" fmla="*/ 1308683 w 2382474"/>
              <a:gd name="connsiteY7" fmla="*/ 16778 h 1023457"/>
              <a:gd name="connsiteX8" fmla="*/ 1551964 w 2382474"/>
              <a:gd name="connsiteY8" fmla="*/ 159390 h 1023457"/>
              <a:gd name="connsiteX9" fmla="*/ 1744910 w 2382474"/>
              <a:gd name="connsiteY9" fmla="*/ 402671 h 1023457"/>
              <a:gd name="connsiteX10" fmla="*/ 1971413 w 2382474"/>
              <a:gd name="connsiteY10" fmla="*/ 604007 h 1023457"/>
              <a:gd name="connsiteX11" fmla="*/ 2130804 w 2382474"/>
              <a:gd name="connsiteY11" fmla="*/ 780176 h 1023457"/>
              <a:gd name="connsiteX12" fmla="*/ 2315362 w 2382474"/>
              <a:gd name="connsiteY12" fmla="*/ 889233 h 1023457"/>
              <a:gd name="connsiteX13" fmla="*/ 2382474 w 2382474"/>
              <a:gd name="connsiteY13" fmla="*/ 906011 h 1023457"/>
              <a:gd name="connsiteX14" fmla="*/ 2374085 w 2382474"/>
              <a:gd name="connsiteY14" fmla="*/ 1015068 h 1023457"/>
              <a:gd name="connsiteX15" fmla="*/ 0 w 2382474"/>
              <a:gd name="connsiteY15" fmla="*/ 1023457 h 1023457"/>
              <a:gd name="connsiteX0" fmla="*/ 0 w 2374085"/>
              <a:gd name="connsiteY0" fmla="*/ 1023457 h 1023457"/>
              <a:gd name="connsiteX1" fmla="*/ 0 w 2374085"/>
              <a:gd name="connsiteY1" fmla="*/ 889233 h 1023457"/>
              <a:gd name="connsiteX2" fmla="*/ 293615 w 2374085"/>
              <a:gd name="connsiteY2" fmla="*/ 721453 h 1023457"/>
              <a:gd name="connsiteX3" fmla="*/ 570452 w 2374085"/>
              <a:gd name="connsiteY3" fmla="*/ 419449 h 1023457"/>
              <a:gd name="connsiteX4" fmla="*/ 822121 w 2374085"/>
              <a:gd name="connsiteY4" fmla="*/ 142613 h 1023457"/>
              <a:gd name="connsiteX5" fmla="*/ 1031846 w 2374085"/>
              <a:gd name="connsiteY5" fmla="*/ 8389 h 1023457"/>
              <a:gd name="connsiteX6" fmla="*/ 1166070 w 2374085"/>
              <a:gd name="connsiteY6" fmla="*/ 0 h 1023457"/>
              <a:gd name="connsiteX7" fmla="*/ 1308683 w 2374085"/>
              <a:gd name="connsiteY7" fmla="*/ 16778 h 1023457"/>
              <a:gd name="connsiteX8" fmla="*/ 1551964 w 2374085"/>
              <a:gd name="connsiteY8" fmla="*/ 159390 h 1023457"/>
              <a:gd name="connsiteX9" fmla="*/ 1744910 w 2374085"/>
              <a:gd name="connsiteY9" fmla="*/ 402671 h 1023457"/>
              <a:gd name="connsiteX10" fmla="*/ 1971413 w 2374085"/>
              <a:gd name="connsiteY10" fmla="*/ 604007 h 1023457"/>
              <a:gd name="connsiteX11" fmla="*/ 2130804 w 2374085"/>
              <a:gd name="connsiteY11" fmla="*/ 780176 h 1023457"/>
              <a:gd name="connsiteX12" fmla="*/ 2315362 w 2374085"/>
              <a:gd name="connsiteY12" fmla="*/ 889233 h 1023457"/>
              <a:gd name="connsiteX13" fmla="*/ 2374085 w 2374085"/>
              <a:gd name="connsiteY13" fmla="*/ 1015068 h 1023457"/>
              <a:gd name="connsiteX14" fmla="*/ 0 w 2374085"/>
              <a:gd name="connsiteY14" fmla="*/ 1023457 h 1023457"/>
              <a:gd name="connsiteX0" fmla="*/ 0 w 2315362"/>
              <a:gd name="connsiteY0" fmla="*/ 1023457 h 1023457"/>
              <a:gd name="connsiteX1" fmla="*/ 0 w 2315362"/>
              <a:gd name="connsiteY1" fmla="*/ 889233 h 1023457"/>
              <a:gd name="connsiteX2" fmla="*/ 293615 w 2315362"/>
              <a:gd name="connsiteY2" fmla="*/ 721453 h 1023457"/>
              <a:gd name="connsiteX3" fmla="*/ 570452 w 2315362"/>
              <a:gd name="connsiteY3" fmla="*/ 419449 h 1023457"/>
              <a:gd name="connsiteX4" fmla="*/ 822121 w 2315362"/>
              <a:gd name="connsiteY4" fmla="*/ 142613 h 1023457"/>
              <a:gd name="connsiteX5" fmla="*/ 1031846 w 2315362"/>
              <a:gd name="connsiteY5" fmla="*/ 8389 h 1023457"/>
              <a:gd name="connsiteX6" fmla="*/ 1166070 w 2315362"/>
              <a:gd name="connsiteY6" fmla="*/ 0 h 1023457"/>
              <a:gd name="connsiteX7" fmla="*/ 1308683 w 2315362"/>
              <a:gd name="connsiteY7" fmla="*/ 16778 h 1023457"/>
              <a:gd name="connsiteX8" fmla="*/ 1551964 w 2315362"/>
              <a:gd name="connsiteY8" fmla="*/ 159390 h 1023457"/>
              <a:gd name="connsiteX9" fmla="*/ 1744910 w 2315362"/>
              <a:gd name="connsiteY9" fmla="*/ 402671 h 1023457"/>
              <a:gd name="connsiteX10" fmla="*/ 1971413 w 2315362"/>
              <a:gd name="connsiteY10" fmla="*/ 604007 h 1023457"/>
              <a:gd name="connsiteX11" fmla="*/ 2130804 w 2315362"/>
              <a:gd name="connsiteY11" fmla="*/ 780176 h 1023457"/>
              <a:gd name="connsiteX12" fmla="*/ 2315362 w 2315362"/>
              <a:gd name="connsiteY12" fmla="*/ 889233 h 1023457"/>
              <a:gd name="connsiteX13" fmla="*/ 2302965 w 2315362"/>
              <a:gd name="connsiteY13" fmla="*/ 1004908 h 1023457"/>
              <a:gd name="connsiteX14" fmla="*/ 0 w 2315362"/>
              <a:gd name="connsiteY14" fmla="*/ 1023457 h 1023457"/>
              <a:gd name="connsiteX0" fmla="*/ 0 w 2315362"/>
              <a:gd name="connsiteY0" fmla="*/ 1023457 h 1023457"/>
              <a:gd name="connsiteX1" fmla="*/ 0 w 2315362"/>
              <a:gd name="connsiteY1" fmla="*/ 889233 h 1023457"/>
              <a:gd name="connsiteX2" fmla="*/ 293615 w 2315362"/>
              <a:gd name="connsiteY2" fmla="*/ 721453 h 1023457"/>
              <a:gd name="connsiteX3" fmla="*/ 570452 w 2315362"/>
              <a:gd name="connsiteY3" fmla="*/ 419449 h 1023457"/>
              <a:gd name="connsiteX4" fmla="*/ 822121 w 2315362"/>
              <a:gd name="connsiteY4" fmla="*/ 142613 h 1023457"/>
              <a:gd name="connsiteX5" fmla="*/ 1031846 w 2315362"/>
              <a:gd name="connsiteY5" fmla="*/ 8389 h 1023457"/>
              <a:gd name="connsiteX6" fmla="*/ 1166070 w 2315362"/>
              <a:gd name="connsiteY6" fmla="*/ 0 h 1023457"/>
              <a:gd name="connsiteX7" fmla="*/ 1308683 w 2315362"/>
              <a:gd name="connsiteY7" fmla="*/ 16778 h 1023457"/>
              <a:gd name="connsiteX8" fmla="*/ 1551964 w 2315362"/>
              <a:gd name="connsiteY8" fmla="*/ 159390 h 1023457"/>
              <a:gd name="connsiteX9" fmla="*/ 1744910 w 2315362"/>
              <a:gd name="connsiteY9" fmla="*/ 402671 h 1023457"/>
              <a:gd name="connsiteX10" fmla="*/ 1971413 w 2315362"/>
              <a:gd name="connsiteY10" fmla="*/ 604007 h 1023457"/>
              <a:gd name="connsiteX11" fmla="*/ 2130804 w 2315362"/>
              <a:gd name="connsiteY11" fmla="*/ 780176 h 1023457"/>
              <a:gd name="connsiteX12" fmla="*/ 2315362 w 2315362"/>
              <a:gd name="connsiteY12" fmla="*/ 889233 h 1023457"/>
              <a:gd name="connsiteX13" fmla="*/ 2313125 w 2315362"/>
              <a:gd name="connsiteY13" fmla="*/ 1004908 h 1023457"/>
              <a:gd name="connsiteX14" fmla="*/ 0 w 2315362"/>
              <a:gd name="connsiteY14" fmla="*/ 1023457 h 1023457"/>
              <a:gd name="connsiteX0" fmla="*/ 0 w 2315362"/>
              <a:gd name="connsiteY0" fmla="*/ 1023457 h 1023457"/>
              <a:gd name="connsiteX1" fmla="*/ 0 w 2315362"/>
              <a:gd name="connsiteY1" fmla="*/ 889233 h 1023457"/>
              <a:gd name="connsiteX2" fmla="*/ 293615 w 2315362"/>
              <a:gd name="connsiteY2" fmla="*/ 721453 h 1023457"/>
              <a:gd name="connsiteX3" fmla="*/ 570452 w 2315362"/>
              <a:gd name="connsiteY3" fmla="*/ 419449 h 1023457"/>
              <a:gd name="connsiteX4" fmla="*/ 822121 w 2315362"/>
              <a:gd name="connsiteY4" fmla="*/ 142613 h 1023457"/>
              <a:gd name="connsiteX5" fmla="*/ 1031846 w 2315362"/>
              <a:gd name="connsiteY5" fmla="*/ 8389 h 1023457"/>
              <a:gd name="connsiteX6" fmla="*/ 1166070 w 2315362"/>
              <a:gd name="connsiteY6" fmla="*/ 0 h 1023457"/>
              <a:gd name="connsiteX7" fmla="*/ 1308683 w 2315362"/>
              <a:gd name="connsiteY7" fmla="*/ 16778 h 1023457"/>
              <a:gd name="connsiteX8" fmla="*/ 1541078 w 2315362"/>
              <a:gd name="connsiteY8" fmla="*/ 181162 h 1023457"/>
              <a:gd name="connsiteX9" fmla="*/ 1744910 w 2315362"/>
              <a:gd name="connsiteY9" fmla="*/ 402671 h 1023457"/>
              <a:gd name="connsiteX10" fmla="*/ 1971413 w 2315362"/>
              <a:gd name="connsiteY10" fmla="*/ 604007 h 1023457"/>
              <a:gd name="connsiteX11" fmla="*/ 2130804 w 2315362"/>
              <a:gd name="connsiteY11" fmla="*/ 780176 h 1023457"/>
              <a:gd name="connsiteX12" fmla="*/ 2315362 w 2315362"/>
              <a:gd name="connsiteY12" fmla="*/ 889233 h 1023457"/>
              <a:gd name="connsiteX13" fmla="*/ 2313125 w 2315362"/>
              <a:gd name="connsiteY13" fmla="*/ 1004908 h 1023457"/>
              <a:gd name="connsiteX14" fmla="*/ 0 w 2315362"/>
              <a:gd name="connsiteY14" fmla="*/ 1023457 h 1023457"/>
              <a:gd name="connsiteX0" fmla="*/ 0 w 2313136"/>
              <a:gd name="connsiteY0" fmla="*/ 1023457 h 1023457"/>
              <a:gd name="connsiteX1" fmla="*/ 0 w 2313136"/>
              <a:gd name="connsiteY1" fmla="*/ 889233 h 1023457"/>
              <a:gd name="connsiteX2" fmla="*/ 293615 w 2313136"/>
              <a:gd name="connsiteY2" fmla="*/ 721453 h 1023457"/>
              <a:gd name="connsiteX3" fmla="*/ 570452 w 2313136"/>
              <a:gd name="connsiteY3" fmla="*/ 419449 h 1023457"/>
              <a:gd name="connsiteX4" fmla="*/ 822121 w 2313136"/>
              <a:gd name="connsiteY4" fmla="*/ 142613 h 1023457"/>
              <a:gd name="connsiteX5" fmla="*/ 1031846 w 2313136"/>
              <a:gd name="connsiteY5" fmla="*/ 8389 h 1023457"/>
              <a:gd name="connsiteX6" fmla="*/ 1166070 w 2313136"/>
              <a:gd name="connsiteY6" fmla="*/ 0 h 1023457"/>
              <a:gd name="connsiteX7" fmla="*/ 1308683 w 2313136"/>
              <a:gd name="connsiteY7" fmla="*/ 16778 h 1023457"/>
              <a:gd name="connsiteX8" fmla="*/ 1541078 w 2313136"/>
              <a:gd name="connsiteY8" fmla="*/ 181162 h 1023457"/>
              <a:gd name="connsiteX9" fmla="*/ 1744910 w 2313136"/>
              <a:gd name="connsiteY9" fmla="*/ 402671 h 1023457"/>
              <a:gd name="connsiteX10" fmla="*/ 1971413 w 2313136"/>
              <a:gd name="connsiteY10" fmla="*/ 604007 h 1023457"/>
              <a:gd name="connsiteX11" fmla="*/ 2130804 w 2313136"/>
              <a:gd name="connsiteY11" fmla="*/ 780176 h 1023457"/>
              <a:gd name="connsiteX12" fmla="*/ 2280193 w 2313136"/>
              <a:gd name="connsiteY12" fmla="*/ 859925 h 1023457"/>
              <a:gd name="connsiteX13" fmla="*/ 2313125 w 2313136"/>
              <a:gd name="connsiteY13" fmla="*/ 1004908 h 1023457"/>
              <a:gd name="connsiteX14" fmla="*/ 0 w 2313136"/>
              <a:gd name="connsiteY14" fmla="*/ 1023457 h 1023457"/>
              <a:gd name="connsiteX0" fmla="*/ 0 w 2280193"/>
              <a:gd name="connsiteY0" fmla="*/ 1023457 h 1023457"/>
              <a:gd name="connsiteX1" fmla="*/ 0 w 2280193"/>
              <a:gd name="connsiteY1" fmla="*/ 889233 h 1023457"/>
              <a:gd name="connsiteX2" fmla="*/ 293615 w 2280193"/>
              <a:gd name="connsiteY2" fmla="*/ 721453 h 1023457"/>
              <a:gd name="connsiteX3" fmla="*/ 570452 w 2280193"/>
              <a:gd name="connsiteY3" fmla="*/ 419449 h 1023457"/>
              <a:gd name="connsiteX4" fmla="*/ 822121 w 2280193"/>
              <a:gd name="connsiteY4" fmla="*/ 142613 h 1023457"/>
              <a:gd name="connsiteX5" fmla="*/ 1031846 w 2280193"/>
              <a:gd name="connsiteY5" fmla="*/ 8389 h 1023457"/>
              <a:gd name="connsiteX6" fmla="*/ 1166070 w 2280193"/>
              <a:gd name="connsiteY6" fmla="*/ 0 h 1023457"/>
              <a:gd name="connsiteX7" fmla="*/ 1308683 w 2280193"/>
              <a:gd name="connsiteY7" fmla="*/ 16778 h 1023457"/>
              <a:gd name="connsiteX8" fmla="*/ 1541078 w 2280193"/>
              <a:gd name="connsiteY8" fmla="*/ 181162 h 1023457"/>
              <a:gd name="connsiteX9" fmla="*/ 1744910 w 2280193"/>
              <a:gd name="connsiteY9" fmla="*/ 402671 h 1023457"/>
              <a:gd name="connsiteX10" fmla="*/ 1971413 w 2280193"/>
              <a:gd name="connsiteY10" fmla="*/ 604007 h 1023457"/>
              <a:gd name="connsiteX11" fmla="*/ 2130804 w 2280193"/>
              <a:gd name="connsiteY11" fmla="*/ 780176 h 1023457"/>
              <a:gd name="connsiteX12" fmla="*/ 2280193 w 2280193"/>
              <a:gd name="connsiteY12" fmla="*/ 859925 h 1023457"/>
              <a:gd name="connsiteX13" fmla="*/ 2272094 w 2280193"/>
              <a:gd name="connsiteY13" fmla="*/ 1022493 h 1023457"/>
              <a:gd name="connsiteX14" fmla="*/ 0 w 2280193"/>
              <a:gd name="connsiteY14" fmla="*/ 1023457 h 1023457"/>
              <a:gd name="connsiteX0" fmla="*/ 0 w 2295564"/>
              <a:gd name="connsiteY0" fmla="*/ 1023457 h 1034216"/>
              <a:gd name="connsiteX1" fmla="*/ 0 w 2295564"/>
              <a:gd name="connsiteY1" fmla="*/ 889233 h 1034216"/>
              <a:gd name="connsiteX2" fmla="*/ 293615 w 2295564"/>
              <a:gd name="connsiteY2" fmla="*/ 721453 h 1034216"/>
              <a:gd name="connsiteX3" fmla="*/ 570452 w 2295564"/>
              <a:gd name="connsiteY3" fmla="*/ 419449 h 1034216"/>
              <a:gd name="connsiteX4" fmla="*/ 822121 w 2295564"/>
              <a:gd name="connsiteY4" fmla="*/ 142613 h 1034216"/>
              <a:gd name="connsiteX5" fmla="*/ 1031846 w 2295564"/>
              <a:gd name="connsiteY5" fmla="*/ 8389 h 1034216"/>
              <a:gd name="connsiteX6" fmla="*/ 1166070 w 2295564"/>
              <a:gd name="connsiteY6" fmla="*/ 0 h 1034216"/>
              <a:gd name="connsiteX7" fmla="*/ 1308683 w 2295564"/>
              <a:gd name="connsiteY7" fmla="*/ 16778 h 1034216"/>
              <a:gd name="connsiteX8" fmla="*/ 1541078 w 2295564"/>
              <a:gd name="connsiteY8" fmla="*/ 181162 h 1034216"/>
              <a:gd name="connsiteX9" fmla="*/ 1744910 w 2295564"/>
              <a:gd name="connsiteY9" fmla="*/ 402671 h 1034216"/>
              <a:gd name="connsiteX10" fmla="*/ 1971413 w 2295564"/>
              <a:gd name="connsiteY10" fmla="*/ 604007 h 1034216"/>
              <a:gd name="connsiteX11" fmla="*/ 2130804 w 2295564"/>
              <a:gd name="connsiteY11" fmla="*/ 780176 h 1034216"/>
              <a:gd name="connsiteX12" fmla="*/ 2280193 w 2295564"/>
              <a:gd name="connsiteY12" fmla="*/ 859925 h 1034216"/>
              <a:gd name="connsiteX13" fmla="*/ 2295540 w 2295564"/>
              <a:gd name="connsiteY13" fmla="*/ 1034216 h 1034216"/>
              <a:gd name="connsiteX14" fmla="*/ 0 w 2295564"/>
              <a:gd name="connsiteY14" fmla="*/ 1023457 h 1034216"/>
              <a:gd name="connsiteX0" fmla="*/ 0 w 2280193"/>
              <a:gd name="connsiteY0" fmla="*/ 1023457 h 1023457"/>
              <a:gd name="connsiteX1" fmla="*/ 0 w 2280193"/>
              <a:gd name="connsiteY1" fmla="*/ 889233 h 1023457"/>
              <a:gd name="connsiteX2" fmla="*/ 293615 w 2280193"/>
              <a:gd name="connsiteY2" fmla="*/ 721453 h 1023457"/>
              <a:gd name="connsiteX3" fmla="*/ 570452 w 2280193"/>
              <a:gd name="connsiteY3" fmla="*/ 419449 h 1023457"/>
              <a:gd name="connsiteX4" fmla="*/ 822121 w 2280193"/>
              <a:gd name="connsiteY4" fmla="*/ 142613 h 1023457"/>
              <a:gd name="connsiteX5" fmla="*/ 1031846 w 2280193"/>
              <a:gd name="connsiteY5" fmla="*/ 8389 h 1023457"/>
              <a:gd name="connsiteX6" fmla="*/ 1166070 w 2280193"/>
              <a:gd name="connsiteY6" fmla="*/ 0 h 1023457"/>
              <a:gd name="connsiteX7" fmla="*/ 1308683 w 2280193"/>
              <a:gd name="connsiteY7" fmla="*/ 16778 h 1023457"/>
              <a:gd name="connsiteX8" fmla="*/ 1541078 w 2280193"/>
              <a:gd name="connsiteY8" fmla="*/ 181162 h 1023457"/>
              <a:gd name="connsiteX9" fmla="*/ 1744910 w 2280193"/>
              <a:gd name="connsiteY9" fmla="*/ 402671 h 1023457"/>
              <a:gd name="connsiteX10" fmla="*/ 1971413 w 2280193"/>
              <a:gd name="connsiteY10" fmla="*/ 604007 h 1023457"/>
              <a:gd name="connsiteX11" fmla="*/ 2130804 w 2280193"/>
              <a:gd name="connsiteY11" fmla="*/ 780176 h 1023457"/>
              <a:gd name="connsiteX12" fmla="*/ 2280193 w 2280193"/>
              <a:gd name="connsiteY12" fmla="*/ 859925 h 1023457"/>
              <a:gd name="connsiteX13" fmla="*/ 2266233 w 2280193"/>
              <a:gd name="connsiteY13" fmla="*/ 1010770 h 1023457"/>
              <a:gd name="connsiteX14" fmla="*/ 0 w 2280193"/>
              <a:gd name="connsiteY14" fmla="*/ 1023457 h 1023457"/>
              <a:gd name="connsiteX0" fmla="*/ 0 w 2283892"/>
              <a:gd name="connsiteY0" fmla="*/ 1023457 h 1023457"/>
              <a:gd name="connsiteX1" fmla="*/ 0 w 2283892"/>
              <a:gd name="connsiteY1" fmla="*/ 889233 h 1023457"/>
              <a:gd name="connsiteX2" fmla="*/ 293615 w 2283892"/>
              <a:gd name="connsiteY2" fmla="*/ 721453 h 1023457"/>
              <a:gd name="connsiteX3" fmla="*/ 570452 w 2283892"/>
              <a:gd name="connsiteY3" fmla="*/ 419449 h 1023457"/>
              <a:gd name="connsiteX4" fmla="*/ 822121 w 2283892"/>
              <a:gd name="connsiteY4" fmla="*/ 142613 h 1023457"/>
              <a:gd name="connsiteX5" fmla="*/ 1031846 w 2283892"/>
              <a:gd name="connsiteY5" fmla="*/ 8389 h 1023457"/>
              <a:gd name="connsiteX6" fmla="*/ 1166070 w 2283892"/>
              <a:gd name="connsiteY6" fmla="*/ 0 h 1023457"/>
              <a:gd name="connsiteX7" fmla="*/ 1308683 w 2283892"/>
              <a:gd name="connsiteY7" fmla="*/ 16778 h 1023457"/>
              <a:gd name="connsiteX8" fmla="*/ 1541078 w 2283892"/>
              <a:gd name="connsiteY8" fmla="*/ 181162 h 1023457"/>
              <a:gd name="connsiteX9" fmla="*/ 1744910 w 2283892"/>
              <a:gd name="connsiteY9" fmla="*/ 402671 h 1023457"/>
              <a:gd name="connsiteX10" fmla="*/ 1971413 w 2283892"/>
              <a:gd name="connsiteY10" fmla="*/ 604007 h 1023457"/>
              <a:gd name="connsiteX11" fmla="*/ 2130804 w 2283892"/>
              <a:gd name="connsiteY11" fmla="*/ 780176 h 1023457"/>
              <a:gd name="connsiteX12" fmla="*/ 2280193 w 2283892"/>
              <a:gd name="connsiteY12" fmla="*/ 859925 h 1023457"/>
              <a:gd name="connsiteX13" fmla="*/ 2283818 w 2283892"/>
              <a:gd name="connsiteY13" fmla="*/ 1004909 h 1023457"/>
              <a:gd name="connsiteX14" fmla="*/ 0 w 2283892"/>
              <a:gd name="connsiteY14" fmla="*/ 1023457 h 1023457"/>
              <a:gd name="connsiteX0" fmla="*/ 0 w 2283892"/>
              <a:gd name="connsiteY0" fmla="*/ 1023457 h 1023457"/>
              <a:gd name="connsiteX1" fmla="*/ 0 w 2283892"/>
              <a:gd name="connsiteY1" fmla="*/ 889233 h 1023457"/>
              <a:gd name="connsiteX2" fmla="*/ 293615 w 2283892"/>
              <a:gd name="connsiteY2" fmla="*/ 721453 h 1023457"/>
              <a:gd name="connsiteX3" fmla="*/ 570452 w 2283892"/>
              <a:gd name="connsiteY3" fmla="*/ 419449 h 1023457"/>
              <a:gd name="connsiteX4" fmla="*/ 822121 w 2283892"/>
              <a:gd name="connsiteY4" fmla="*/ 142613 h 1023457"/>
              <a:gd name="connsiteX5" fmla="*/ 1031846 w 2283892"/>
              <a:gd name="connsiteY5" fmla="*/ 8389 h 1023457"/>
              <a:gd name="connsiteX6" fmla="*/ 1166070 w 2283892"/>
              <a:gd name="connsiteY6" fmla="*/ 0 h 1023457"/>
              <a:gd name="connsiteX7" fmla="*/ 1308683 w 2283892"/>
              <a:gd name="connsiteY7" fmla="*/ 16778 h 1023457"/>
              <a:gd name="connsiteX8" fmla="*/ 1541078 w 2283892"/>
              <a:gd name="connsiteY8" fmla="*/ 181162 h 1023457"/>
              <a:gd name="connsiteX9" fmla="*/ 1744910 w 2283892"/>
              <a:gd name="connsiteY9" fmla="*/ 402671 h 1023457"/>
              <a:gd name="connsiteX10" fmla="*/ 1971413 w 2283892"/>
              <a:gd name="connsiteY10" fmla="*/ 604007 h 1023457"/>
              <a:gd name="connsiteX11" fmla="*/ 2130804 w 2283892"/>
              <a:gd name="connsiteY11" fmla="*/ 780176 h 1023457"/>
              <a:gd name="connsiteX12" fmla="*/ 2280193 w 2283892"/>
              <a:gd name="connsiteY12" fmla="*/ 859925 h 1023457"/>
              <a:gd name="connsiteX13" fmla="*/ 2283818 w 2283892"/>
              <a:gd name="connsiteY13" fmla="*/ 1015910 h 1023457"/>
              <a:gd name="connsiteX14" fmla="*/ 0 w 2283892"/>
              <a:gd name="connsiteY14" fmla="*/ 1023457 h 102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83892" h="1023457">
                <a:moveTo>
                  <a:pt x="0" y="1023457"/>
                </a:moveTo>
                <a:lnTo>
                  <a:pt x="0" y="889233"/>
                </a:lnTo>
                <a:lnTo>
                  <a:pt x="293615" y="721453"/>
                </a:lnTo>
                <a:lnTo>
                  <a:pt x="570452" y="419449"/>
                </a:lnTo>
                <a:lnTo>
                  <a:pt x="822121" y="142613"/>
                </a:lnTo>
                <a:lnTo>
                  <a:pt x="1031846" y="8389"/>
                </a:lnTo>
                <a:lnTo>
                  <a:pt x="1166070" y="0"/>
                </a:lnTo>
                <a:lnTo>
                  <a:pt x="1308683" y="16778"/>
                </a:lnTo>
                <a:lnTo>
                  <a:pt x="1541078" y="181162"/>
                </a:lnTo>
                <a:lnTo>
                  <a:pt x="1744910" y="402671"/>
                </a:lnTo>
                <a:lnTo>
                  <a:pt x="1971413" y="604007"/>
                </a:lnTo>
                <a:lnTo>
                  <a:pt x="2130804" y="780176"/>
                </a:lnTo>
                <a:lnTo>
                  <a:pt x="2280193" y="859925"/>
                </a:lnTo>
                <a:cubicBezTo>
                  <a:pt x="2279447" y="898483"/>
                  <a:pt x="2284564" y="977352"/>
                  <a:pt x="2283818" y="1015910"/>
                </a:cubicBezTo>
                <a:lnTo>
                  <a:pt x="0" y="102345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54" name="Rectangle 2"/>
          <p:cNvSpPr>
            <a:spLocks noGrp="1" noChangeArrowheads="1"/>
          </p:cNvSpPr>
          <p:nvPr>
            <p:ph type="title"/>
          </p:nvPr>
        </p:nvSpPr>
        <p:spPr/>
        <p:txBody>
          <a:bodyPr/>
          <a:lstStyle/>
          <a:p>
            <a:pPr eaLnBrk="1" hangingPunct="1">
              <a:defRPr/>
            </a:pPr>
            <a:r>
              <a:rPr lang="en-US" dirty="0"/>
              <a:t>Confidence Intervals</a:t>
            </a:r>
          </a:p>
        </p:txBody>
      </p:sp>
      <p:sp>
        <p:nvSpPr>
          <p:cNvPr id="23555" name="Rectangle 3"/>
          <p:cNvSpPr>
            <a:spLocks noGrp="1" noChangeArrowheads="1"/>
          </p:cNvSpPr>
          <p:nvPr>
            <p:ph type="body" idx="1"/>
          </p:nvPr>
        </p:nvSpPr>
        <p:spPr>
          <a:xfrm>
            <a:off x="1082041" y="1576389"/>
            <a:ext cx="9192266" cy="4606297"/>
          </a:xfrm>
        </p:spPr>
        <p:txBody>
          <a:bodyPr/>
          <a:lstStyle/>
          <a:p>
            <a:pPr eaLnBrk="1" hangingPunct="1">
              <a:buFontTx/>
              <a:buNone/>
              <a:defRPr/>
            </a:pPr>
            <a:r>
              <a:rPr lang="en-US" dirty="0"/>
              <a:t>GOAL:</a:t>
            </a:r>
          </a:p>
          <a:p>
            <a:pPr eaLnBrk="1" hangingPunct="1">
              <a:buFontTx/>
              <a:buNone/>
              <a:defRPr/>
            </a:pPr>
            <a:r>
              <a:rPr lang="en-US" dirty="0"/>
              <a:t>	Estimate an interval that contains the population value with some probability, based on sample statistics </a:t>
            </a:r>
          </a:p>
          <a:p>
            <a:pPr eaLnBrk="1" hangingPunct="1">
              <a:buFontTx/>
              <a:buNone/>
              <a:defRPr/>
            </a:pPr>
            <a:r>
              <a:rPr lang="en-US" dirty="0"/>
              <a:t>	- based on sampling distribution</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42</a:t>
            </a:fld>
            <a:endParaRPr lang="en-US"/>
          </a:p>
        </p:txBody>
      </p:sp>
      <p:sp>
        <p:nvSpPr>
          <p:cNvPr id="5" name="Freeform 11">
            <a:extLst>
              <a:ext uri="{FF2B5EF4-FFF2-40B4-BE49-F238E27FC236}">
                <a16:creationId xmlns:a16="http://schemas.microsoft.com/office/drawing/2014/main" id="{8BA8B178-CB90-423B-8E25-88F2716288AF}"/>
              </a:ext>
            </a:extLst>
          </p:cNvPr>
          <p:cNvSpPr>
            <a:spLocks/>
          </p:cNvSpPr>
          <p:nvPr/>
        </p:nvSpPr>
        <p:spPr bwMode="auto">
          <a:xfrm>
            <a:off x="3330431" y="4430878"/>
            <a:ext cx="3993158" cy="1462509"/>
          </a:xfrm>
          <a:custGeom>
            <a:avLst/>
            <a:gdLst>
              <a:gd name="T0" fmla="*/ 0 w 10000"/>
              <a:gd name="T1" fmla="*/ 2147483647 h 10026"/>
              <a:gd name="T2" fmla="*/ 2147483647 w 10000"/>
              <a:gd name="T3" fmla="*/ 2147483647 h 10026"/>
              <a:gd name="T4" fmla="*/ 2147483647 w 10000"/>
              <a:gd name="T5" fmla="*/ 2147483647 h 10026"/>
              <a:gd name="T6" fmla="*/ 2147483647 w 10000"/>
              <a:gd name="T7" fmla="*/ 2147483647 h 10026"/>
              <a:gd name="T8" fmla="*/ 2147483647 w 10000"/>
              <a:gd name="T9" fmla="*/ 2147483647 h 10026"/>
              <a:gd name="T10" fmla="*/ 2147483647 w 10000"/>
              <a:gd name="T11" fmla="*/ 2147483647 h 10026"/>
              <a:gd name="T12" fmla="*/ 2147483647 w 10000"/>
              <a:gd name="T13" fmla="*/ 2147483647 h 10026"/>
              <a:gd name="T14" fmla="*/ 0 60000 65536"/>
              <a:gd name="T15" fmla="*/ 0 60000 65536"/>
              <a:gd name="T16" fmla="*/ 0 60000 65536"/>
              <a:gd name="T17" fmla="*/ 0 60000 65536"/>
              <a:gd name="T18" fmla="*/ 0 60000 65536"/>
              <a:gd name="T19" fmla="*/ 0 60000 65536"/>
              <a:gd name="T20" fmla="*/ 0 60000 65536"/>
              <a:gd name="T21" fmla="*/ 0 w 10000"/>
              <a:gd name="T22" fmla="*/ 0 h 10026"/>
              <a:gd name="T23" fmla="*/ 10000 w 10000"/>
              <a:gd name="T24" fmla="*/ 10026 h 100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26">
                <a:moveTo>
                  <a:pt x="0" y="10026"/>
                </a:moveTo>
                <a:cubicBezTo>
                  <a:pt x="877" y="9719"/>
                  <a:pt x="1747" y="9603"/>
                  <a:pt x="2456" y="8182"/>
                </a:cubicBezTo>
                <a:cubicBezTo>
                  <a:pt x="3165" y="6761"/>
                  <a:pt x="3816" y="2856"/>
                  <a:pt x="4254" y="1498"/>
                </a:cubicBezTo>
                <a:cubicBezTo>
                  <a:pt x="4693" y="141"/>
                  <a:pt x="4806" y="52"/>
                  <a:pt x="5088" y="39"/>
                </a:cubicBezTo>
                <a:cubicBezTo>
                  <a:pt x="5369" y="26"/>
                  <a:pt x="5495" y="0"/>
                  <a:pt x="5954" y="1383"/>
                </a:cubicBezTo>
                <a:cubicBezTo>
                  <a:pt x="6413" y="2766"/>
                  <a:pt x="7171" y="6906"/>
                  <a:pt x="7844" y="8340"/>
                </a:cubicBezTo>
                <a:cubicBezTo>
                  <a:pt x="8516" y="9774"/>
                  <a:pt x="9550" y="9616"/>
                  <a:pt x="10000" y="10026"/>
                </a:cubicBezTo>
              </a:path>
            </a:pathLst>
          </a:custGeom>
          <a:noFill/>
          <a:ln w="28575" cmpd="sng">
            <a:solidFill>
              <a:srgbClr val="0033CC"/>
            </a:solidFill>
            <a:round/>
            <a:headEnd/>
            <a:tailEnd/>
          </a:ln>
        </p:spPr>
        <p:txBody>
          <a:bodyPr/>
          <a:lstStyle/>
          <a:p>
            <a:endParaRPr lang="en-US" dirty="0">
              <a:latin typeface="Calibri" panose="020F0502020204030204" pitchFamily="34" charset="0"/>
            </a:endParaRPr>
          </a:p>
        </p:txBody>
      </p:sp>
      <p:cxnSp>
        <p:nvCxnSpPr>
          <p:cNvPr id="6" name="Straight Connector 5">
            <a:extLst>
              <a:ext uri="{FF2B5EF4-FFF2-40B4-BE49-F238E27FC236}">
                <a16:creationId xmlns:a16="http://schemas.microsoft.com/office/drawing/2014/main" id="{F7FC5655-572D-4A44-AF23-50A2D973D4F0}"/>
              </a:ext>
            </a:extLst>
          </p:cNvPr>
          <p:cNvCxnSpPr>
            <a:cxnSpLocks/>
          </p:cNvCxnSpPr>
          <p:nvPr/>
        </p:nvCxnSpPr>
        <p:spPr>
          <a:xfrm>
            <a:off x="2718033" y="5893387"/>
            <a:ext cx="509032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139961B-9B27-491C-A3E2-EF6273AC35BD}"/>
              </a:ext>
            </a:extLst>
          </p:cNvPr>
          <p:cNvCxnSpPr>
            <a:cxnSpLocks/>
          </p:cNvCxnSpPr>
          <p:nvPr/>
        </p:nvCxnSpPr>
        <p:spPr>
          <a:xfrm flipV="1">
            <a:off x="5377887" y="4315968"/>
            <a:ext cx="0" cy="16214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B96EBC6-C9E9-4BA6-A908-DF04F05246C0}"/>
                  </a:ext>
                </a:extLst>
              </p:cNvPr>
              <p:cNvSpPr txBox="1"/>
              <p:nvPr/>
            </p:nvSpPr>
            <p:spPr>
              <a:xfrm>
                <a:off x="5234922" y="5950152"/>
                <a:ext cx="285929"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l-GR" sz="2000" i="1" smtClean="0">
                              <a:latin typeface="Cambria Math" panose="02040503050406030204" pitchFamily="18" charset="0"/>
                              <a:ea typeface="Cambria Math" panose="02040503050406030204" pitchFamily="18" charset="0"/>
                            </a:rPr>
                          </m:ctrlPr>
                        </m:accPr>
                        <m:e>
                          <m:r>
                            <m:rPr>
                              <m:sty m:val="p"/>
                            </m:rPr>
                            <a:rPr lang="el-GR" sz="2000" i="0" smtClean="0">
                              <a:latin typeface="Cambria Math" panose="02040503050406030204" pitchFamily="18" charset="0"/>
                              <a:ea typeface="Cambria Math" panose="02040503050406030204" pitchFamily="18" charset="0"/>
                            </a:rPr>
                            <m:t>μ</m:t>
                          </m:r>
                        </m:e>
                      </m:acc>
                    </m:oMath>
                  </m:oMathPara>
                </a14:m>
                <a:endParaRPr lang="en-US" sz="2000" dirty="0"/>
              </a:p>
            </p:txBody>
          </p:sp>
        </mc:Choice>
        <mc:Fallback xmlns="">
          <p:sp>
            <p:nvSpPr>
              <p:cNvPr id="8" name="TextBox 7">
                <a:extLst>
                  <a:ext uri="{FF2B5EF4-FFF2-40B4-BE49-F238E27FC236}">
                    <a16:creationId xmlns:a16="http://schemas.microsoft.com/office/drawing/2014/main" id="{EB96EBC6-C9E9-4BA6-A908-DF04F05246C0}"/>
                  </a:ext>
                </a:extLst>
              </p:cNvPr>
              <p:cNvSpPr txBox="1">
                <a:spLocks noRot="1" noChangeAspect="1" noMove="1" noResize="1" noEditPoints="1" noAdjustHandles="1" noChangeArrowheads="1" noChangeShapeType="1" noTextEdit="1"/>
              </p:cNvSpPr>
              <p:nvPr/>
            </p:nvSpPr>
            <p:spPr>
              <a:xfrm>
                <a:off x="5234922" y="5950152"/>
                <a:ext cx="285929" cy="307777"/>
              </a:xfrm>
              <a:prstGeom prst="rect">
                <a:avLst/>
              </a:prstGeom>
              <a:blipFill>
                <a:blip r:embed="rId3"/>
                <a:stretch>
                  <a:fillRect l="-6383" t="-17647" r="-65957" b="-27451"/>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91587B7C-2216-4421-A5E3-AE883E295FB7}"/>
              </a:ext>
            </a:extLst>
          </p:cNvPr>
          <p:cNvCxnSpPr/>
          <p:nvPr/>
        </p:nvCxnSpPr>
        <p:spPr>
          <a:xfrm>
            <a:off x="4235940" y="6384929"/>
            <a:ext cx="2283892" cy="0"/>
          </a:xfrm>
          <a:prstGeom prst="straightConnector1">
            <a:avLst/>
          </a:prstGeom>
          <a:ln w="28575">
            <a:solidFill>
              <a:schemeClr val="tx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C7E2567-FC0A-7C34-FE76-4DEC16C23A0C}"/>
              </a:ext>
            </a:extLst>
          </p:cNvPr>
          <p:cNvSpPr txBox="1"/>
          <p:nvPr/>
        </p:nvSpPr>
        <p:spPr>
          <a:xfrm>
            <a:off x="7425344" y="4802032"/>
            <a:ext cx="2309737" cy="830997"/>
          </a:xfrm>
          <a:prstGeom prst="rect">
            <a:avLst/>
          </a:prstGeom>
          <a:noFill/>
        </p:spPr>
        <p:txBody>
          <a:bodyPr wrap="square" rtlCol="0">
            <a:spAutoFit/>
          </a:bodyPr>
          <a:lstStyle/>
          <a:p>
            <a:r>
              <a:rPr lang="en-US" sz="2400" dirty="0">
                <a:solidFill>
                  <a:schemeClr val="accent1">
                    <a:lumMod val="50000"/>
                  </a:schemeClr>
                </a:solidFill>
                <a:latin typeface="Calibri" panose="020F0502020204030204" pitchFamily="34" charset="0"/>
                <a:cs typeface="Calibri" panose="020F0502020204030204" pitchFamily="34" charset="0"/>
              </a:rPr>
              <a:t>this would be a centered interval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p>
        </p:txBody>
      </p:sp>
      <p:sp>
        <p:nvSpPr>
          <p:cNvPr id="31747" name="Rectangle 3"/>
          <p:cNvSpPr>
            <a:spLocks noGrp="1" noChangeArrowheads="1"/>
          </p:cNvSpPr>
          <p:nvPr>
            <p:ph type="body" sz="half" idx="1"/>
          </p:nvPr>
        </p:nvSpPr>
        <p:spPr>
          <a:xfrm>
            <a:off x="1512281" y="1309689"/>
            <a:ext cx="8458197" cy="3790950"/>
          </a:xfrm>
        </p:spPr>
        <p:txBody>
          <a:bodyPr/>
          <a:lstStyle/>
          <a:p>
            <a:pPr marL="0" indent="0" eaLnBrk="1" hangingPunct="1">
              <a:buFontTx/>
              <a:buNone/>
              <a:defRPr/>
            </a:pPr>
            <a:r>
              <a:rPr lang="en-US" sz="2600" dirty="0"/>
              <a:t>The sampling distribution of the estimate of the mean,    , is Normal as N →</a:t>
            </a:r>
            <a:r>
              <a:rPr lang="en-US" sz="2600" dirty="0">
                <a:sym typeface="Symbol" pitchFamily="18" charset="2"/>
              </a:rPr>
              <a:t> </a:t>
            </a:r>
            <a:r>
              <a:rPr lang="en-US" sz="2600" b="1" dirty="0">
                <a:sym typeface="Symbol" pitchFamily="18" charset="2"/>
              </a:rPr>
              <a:t></a:t>
            </a:r>
            <a:r>
              <a:rPr lang="en-US" sz="2600" dirty="0">
                <a:sym typeface="Symbol" pitchFamily="18" charset="2"/>
              </a:rPr>
              <a:t>, by Central Limit Theorem</a:t>
            </a:r>
            <a:r>
              <a:rPr lang="en-US" sz="2600" dirty="0"/>
              <a:t>. </a:t>
            </a:r>
          </a:p>
          <a:p>
            <a:pPr marL="0" indent="0" eaLnBrk="1" hangingPunct="1">
              <a:spcBef>
                <a:spcPts val="1800"/>
              </a:spcBef>
              <a:buNone/>
              <a:defRPr/>
            </a:pPr>
            <a:r>
              <a:rPr lang="en-US" sz="2600" dirty="0"/>
              <a:t>Considering </a:t>
            </a:r>
            <a:r>
              <a:rPr lang="en-US" sz="2600" dirty="0">
                <a:solidFill>
                  <a:srgbClr val="00B050"/>
                </a:solidFill>
              </a:rPr>
              <a:t>Standard Normal Z ~ N[0,1]</a:t>
            </a:r>
            <a:r>
              <a:rPr lang="en-US" sz="2600" dirty="0"/>
              <a:t>, build an interval than spans desired percent of the distribution,   e.g. 90%</a:t>
            </a:r>
          </a:p>
          <a:p>
            <a:pPr eaLnBrk="1" hangingPunct="1">
              <a:spcBef>
                <a:spcPct val="30000"/>
              </a:spcBef>
              <a:buFontTx/>
              <a:buNone/>
              <a:defRPr/>
            </a:pPr>
            <a:r>
              <a:rPr lang="en-US" sz="2700" dirty="0"/>
              <a:t>	</a:t>
            </a:r>
          </a:p>
          <a:p>
            <a:pPr eaLnBrk="1" hangingPunct="1">
              <a:buFontTx/>
              <a:buNone/>
              <a:defRPr/>
            </a:pPr>
            <a:endParaRPr lang="en-US" sz="2400" i="1" dirty="0"/>
          </a:p>
        </p:txBody>
      </p:sp>
      <p:sp>
        <p:nvSpPr>
          <p:cNvPr id="37" name="Text Box 35"/>
          <p:cNvSpPr txBox="1">
            <a:spLocks noChangeArrowheads="1"/>
          </p:cNvSpPr>
          <p:nvPr/>
        </p:nvSpPr>
        <p:spPr bwMode="auto">
          <a:xfrm>
            <a:off x="8450312" y="4071269"/>
            <a:ext cx="2488023" cy="2308278"/>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0033CC"/>
                </a:solidFill>
                <a:latin typeface="Calibri" panose="020F0502020204030204" pitchFamily="34" charset="0"/>
              </a:rPr>
              <a:t>1-</a:t>
            </a:r>
            <a:r>
              <a:rPr lang="en-US" sz="2400" dirty="0">
                <a:solidFill>
                  <a:srgbClr val="0033CC"/>
                </a:solidFill>
                <a:latin typeface="Symbol" pitchFamily="18" charset="2"/>
              </a:rPr>
              <a:t>a</a:t>
            </a:r>
            <a:r>
              <a:rPr lang="en-US" sz="2400" dirty="0">
                <a:solidFill>
                  <a:srgbClr val="0033CC"/>
                </a:solidFill>
                <a:latin typeface="Calibri" panose="020F0502020204030204" pitchFamily="34" charset="0"/>
              </a:rPr>
              <a:t> is the desired probability within the interval, so         1-</a:t>
            </a:r>
            <a:r>
              <a:rPr lang="en-US" sz="2400" dirty="0">
                <a:solidFill>
                  <a:srgbClr val="0033CC"/>
                </a:solidFill>
                <a:latin typeface="Symbol" pitchFamily="18" charset="2"/>
              </a:rPr>
              <a:t>a </a:t>
            </a:r>
            <a:r>
              <a:rPr lang="en-US" sz="2400" dirty="0">
                <a:solidFill>
                  <a:srgbClr val="0033CC"/>
                </a:solidFill>
                <a:latin typeface="Calibri" panose="020F0502020204030204" pitchFamily="34" charset="0"/>
              </a:rPr>
              <a:t>= 90%,            </a:t>
            </a:r>
            <a:r>
              <a:rPr lang="en-US" sz="2400" dirty="0">
                <a:solidFill>
                  <a:srgbClr val="0033CC"/>
                </a:solidFill>
                <a:latin typeface="Symbol" pitchFamily="18" charset="2"/>
              </a:rPr>
              <a:t>a </a:t>
            </a:r>
            <a:r>
              <a:rPr lang="en-US" sz="2400" dirty="0">
                <a:solidFill>
                  <a:srgbClr val="0033CC"/>
                </a:solidFill>
                <a:latin typeface="Calibri" panose="020F0502020204030204" pitchFamily="34" charset="0"/>
              </a:rPr>
              <a:t>= 10%, </a:t>
            </a:r>
          </a:p>
          <a:p>
            <a:pPr algn="ctr">
              <a:spcBef>
                <a:spcPts val="0"/>
              </a:spcBef>
            </a:pPr>
            <a:r>
              <a:rPr lang="en-US" sz="2400" dirty="0">
                <a:solidFill>
                  <a:srgbClr val="0033CC"/>
                </a:solidFill>
                <a:latin typeface="Symbol" pitchFamily="18" charset="2"/>
              </a:rPr>
              <a:t>a</a:t>
            </a:r>
            <a:r>
              <a:rPr lang="en-US" sz="2400" dirty="0">
                <a:solidFill>
                  <a:srgbClr val="0033CC"/>
                </a:solidFill>
                <a:latin typeface="Calibri" panose="020F0502020204030204" pitchFamily="34" charset="0"/>
              </a:rPr>
              <a:t>/2 = 5%</a:t>
            </a:r>
          </a:p>
        </p:txBody>
      </p:sp>
      <p:graphicFrame>
        <p:nvGraphicFramePr>
          <p:cNvPr id="11275" name="Object 11"/>
          <p:cNvGraphicFramePr>
            <a:graphicFrameLocks noChangeAspect="1"/>
          </p:cNvGraphicFramePr>
          <p:nvPr>
            <p:extLst>
              <p:ext uri="{D42A27DB-BD31-4B8C-83A1-F6EECF244321}">
                <p14:modId xmlns:p14="http://schemas.microsoft.com/office/powerpoint/2010/main" val="2403132224"/>
              </p:ext>
            </p:extLst>
          </p:nvPr>
        </p:nvGraphicFramePr>
        <p:xfrm>
          <a:off x="8944931" y="1321610"/>
          <a:ext cx="373554" cy="429684"/>
        </p:xfrm>
        <a:graphic>
          <a:graphicData uri="http://schemas.openxmlformats.org/presentationml/2006/ole">
            <mc:AlternateContent xmlns:mc="http://schemas.openxmlformats.org/markup-compatibility/2006">
              <mc:Choice xmlns:v="urn:schemas-microsoft-com:vml" Requires="v">
                <p:oleObj name="Equation" r:id="rId3" imgW="164880" imgH="190440" progId="Equation.3">
                  <p:embed/>
                </p:oleObj>
              </mc:Choice>
              <mc:Fallback>
                <p:oleObj name="Equation" r:id="rId3" imgW="164880" imgH="190440" progId="Equation.3">
                  <p:embed/>
                  <p:pic>
                    <p:nvPicPr>
                      <p:cNvPr id="11275"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4931" y="1321610"/>
                        <a:ext cx="373554" cy="4296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2"/>
          <p:cNvGrpSpPr/>
          <p:nvPr/>
        </p:nvGrpSpPr>
        <p:grpSpPr>
          <a:xfrm>
            <a:off x="2175934" y="3899729"/>
            <a:ext cx="5670025" cy="2606269"/>
            <a:chOff x="651933" y="3949048"/>
            <a:chExt cx="5670025" cy="2606269"/>
          </a:xfrm>
        </p:grpSpPr>
        <p:sp>
          <p:nvSpPr>
            <p:cNvPr id="15" name="Line 4"/>
            <p:cNvSpPr>
              <a:spLocks noChangeShapeType="1"/>
            </p:cNvSpPr>
            <p:nvPr/>
          </p:nvSpPr>
          <p:spPr bwMode="auto">
            <a:xfrm>
              <a:off x="1032771" y="5922305"/>
              <a:ext cx="4724400"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6" name="Freeform 8"/>
            <p:cNvSpPr>
              <a:spLocks/>
            </p:cNvSpPr>
            <p:nvPr/>
          </p:nvSpPr>
          <p:spPr bwMode="auto">
            <a:xfrm>
              <a:off x="1093101" y="4474509"/>
              <a:ext cx="4765675" cy="1355725"/>
            </a:xfrm>
            <a:custGeom>
              <a:avLst/>
              <a:gdLst>
                <a:gd name="T0" fmla="*/ 0 w 3002"/>
                <a:gd name="T1" fmla="*/ 2147483647 h 854"/>
                <a:gd name="T2" fmla="*/ 2147483647 w 3002"/>
                <a:gd name="T3" fmla="*/ 2147483647 h 854"/>
                <a:gd name="T4" fmla="*/ 2147483647 w 3002"/>
                <a:gd name="T5" fmla="*/ 2147483647 h 854"/>
                <a:gd name="T6" fmla="*/ 2147483647 w 3002"/>
                <a:gd name="T7" fmla="*/ 0 h 854"/>
                <a:gd name="T8" fmla="*/ 2147483647 w 3002"/>
                <a:gd name="T9" fmla="*/ 2147483647 h 854"/>
                <a:gd name="T10" fmla="*/ 2147483647 w 3002"/>
                <a:gd name="T11" fmla="*/ 2147483647 h 854"/>
                <a:gd name="T12" fmla="*/ 2147483647 w 3002"/>
                <a:gd name="T13" fmla="*/ 2147483647 h 854"/>
                <a:gd name="T14" fmla="*/ 0 60000 65536"/>
                <a:gd name="T15" fmla="*/ 0 60000 65536"/>
                <a:gd name="T16" fmla="*/ 0 60000 65536"/>
                <a:gd name="T17" fmla="*/ 0 60000 65536"/>
                <a:gd name="T18" fmla="*/ 0 60000 65536"/>
                <a:gd name="T19" fmla="*/ 0 60000 65536"/>
                <a:gd name="T20" fmla="*/ 0 60000 65536"/>
                <a:gd name="T21" fmla="*/ 0 w 3002"/>
                <a:gd name="T22" fmla="*/ 0 h 854"/>
                <a:gd name="T23" fmla="*/ 3002 w 3002"/>
                <a:gd name="T24" fmla="*/ 854 h 8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02" h="854">
                  <a:moveTo>
                    <a:pt x="0" y="854"/>
                  </a:moveTo>
                  <a:cubicBezTo>
                    <a:pt x="56" y="841"/>
                    <a:pt x="215" y="820"/>
                    <a:pt x="337" y="774"/>
                  </a:cubicBezTo>
                  <a:cubicBezTo>
                    <a:pt x="459" y="728"/>
                    <a:pt x="553" y="705"/>
                    <a:pt x="730" y="576"/>
                  </a:cubicBezTo>
                  <a:cubicBezTo>
                    <a:pt x="907" y="447"/>
                    <a:pt x="1170" y="0"/>
                    <a:pt x="1402" y="0"/>
                  </a:cubicBezTo>
                  <a:cubicBezTo>
                    <a:pt x="1634" y="0"/>
                    <a:pt x="1923" y="445"/>
                    <a:pt x="2122" y="576"/>
                  </a:cubicBezTo>
                  <a:cubicBezTo>
                    <a:pt x="2321" y="707"/>
                    <a:pt x="2451" y="742"/>
                    <a:pt x="2598" y="786"/>
                  </a:cubicBezTo>
                  <a:cubicBezTo>
                    <a:pt x="2745" y="830"/>
                    <a:pt x="2918" y="830"/>
                    <a:pt x="3002" y="842"/>
                  </a:cubicBezTo>
                </a:path>
              </a:pathLst>
            </a:custGeom>
            <a:noFill/>
            <a:ln w="28575" cmpd="sng">
              <a:solidFill>
                <a:srgbClr val="00B050"/>
              </a:solidFill>
              <a:round/>
              <a:headEnd/>
              <a:tailEnd/>
            </a:ln>
          </p:spPr>
          <p:txBody>
            <a:bodyPr lIns="91397" tIns="45697" rIns="91397" bIns="45697"/>
            <a:lstStyle/>
            <a:p>
              <a:endParaRPr lang="en-US" dirty="0">
                <a:latin typeface="Calibri" panose="020F0502020204030204" pitchFamily="34" charset="0"/>
              </a:endParaRPr>
            </a:p>
          </p:txBody>
        </p:sp>
        <p:sp>
          <p:nvSpPr>
            <p:cNvPr id="17" name="Line 9"/>
            <p:cNvSpPr>
              <a:spLocks noChangeShapeType="1"/>
            </p:cNvSpPr>
            <p:nvPr/>
          </p:nvSpPr>
          <p:spPr bwMode="auto">
            <a:xfrm>
              <a:off x="1642371" y="5714343"/>
              <a:ext cx="0" cy="2079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8" name="Line 10"/>
            <p:cNvSpPr>
              <a:spLocks noChangeShapeType="1"/>
            </p:cNvSpPr>
            <p:nvPr/>
          </p:nvSpPr>
          <p:spPr bwMode="auto">
            <a:xfrm>
              <a:off x="5071371" y="5674656"/>
              <a:ext cx="0" cy="24765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9" name="Line 11"/>
            <p:cNvSpPr>
              <a:spLocks noChangeShapeType="1"/>
            </p:cNvSpPr>
            <p:nvPr/>
          </p:nvSpPr>
          <p:spPr bwMode="auto">
            <a:xfrm flipH="1">
              <a:off x="1413771" y="5734981"/>
              <a:ext cx="76200" cy="187325"/>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0" name="Line 12"/>
            <p:cNvSpPr>
              <a:spLocks noChangeShapeType="1"/>
            </p:cNvSpPr>
            <p:nvPr/>
          </p:nvSpPr>
          <p:spPr bwMode="auto">
            <a:xfrm flipH="1">
              <a:off x="1261376" y="5790543"/>
              <a:ext cx="66675" cy="1317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1" name="Line 13"/>
            <p:cNvSpPr>
              <a:spLocks noChangeShapeType="1"/>
            </p:cNvSpPr>
            <p:nvPr/>
          </p:nvSpPr>
          <p:spPr bwMode="auto">
            <a:xfrm flipH="1">
              <a:off x="1108973" y="5820708"/>
              <a:ext cx="57151" cy="10160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22" name="Line 14"/>
            <p:cNvSpPr>
              <a:spLocks noChangeShapeType="1"/>
            </p:cNvSpPr>
            <p:nvPr/>
          </p:nvSpPr>
          <p:spPr bwMode="auto">
            <a:xfrm flipH="1">
              <a:off x="1566171" y="5723872"/>
              <a:ext cx="76200" cy="198437"/>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grpSp>
          <p:nvGrpSpPr>
            <p:cNvPr id="23" name="Group 19"/>
            <p:cNvGrpSpPr>
              <a:grpSpLocks/>
            </p:cNvGrpSpPr>
            <p:nvPr/>
          </p:nvGrpSpPr>
          <p:grpSpPr bwMode="auto">
            <a:xfrm flipH="1">
              <a:off x="5147571" y="5723872"/>
              <a:ext cx="533400" cy="198437"/>
              <a:chOff x="1632" y="1776"/>
              <a:chExt cx="336" cy="192"/>
            </a:xfrm>
          </p:grpSpPr>
          <p:sp>
            <p:nvSpPr>
              <p:cNvPr id="24" name="Line 15"/>
              <p:cNvSpPr>
                <a:spLocks noChangeShapeType="1"/>
              </p:cNvSpPr>
              <p:nvPr/>
            </p:nvSpPr>
            <p:spPr bwMode="auto">
              <a:xfrm flipH="1">
                <a:off x="1824"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25" name="Line 16"/>
              <p:cNvSpPr>
                <a:spLocks noChangeShapeType="1"/>
              </p:cNvSpPr>
              <p:nvPr/>
            </p:nvSpPr>
            <p:spPr bwMode="auto">
              <a:xfrm flipH="1">
                <a:off x="1728"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26" name="Line 17"/>
              <p:cNvSpPr>
                <a:spLocks noChangeShapeType="1"/>
              </p:cNvSpPr>
              <p:nvPr/>
            </p:nvSpPr>
            <p:spPr bwMode="auto">
              <a:xfrm flipH="1">
                <a:off x="1632"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27" name="Line 18"/>
              <p:cNvSpPr>
                <a:spLocks noChangeShapeType="1"/>
              </p:cNvSpPr>
              <p:nvPr/>
            </p:nvSpPr>
            <p:spPr bwMode="auto">
              <a:xfrm flipH="1">
                <a:off x="1920"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grpSp>
        <p:sp>
          <p:nvSpPr>
            <p:cNvPr id="28" name="Line 20"/>
            <p:cNvSpPr>
              <a:spLocks noChangeShapeType="1"/>
            </p:cNvSpPr>
            <p:nvPr/>
          </p:nvSpPr>
          <p:spPr bwMode="auto">
            <a:xfrm flipH="1">
              <a:off x="5401578" y="5436531"/>
              <a:ext cx="385763" cy="382588"/>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29" name="Line 21"/>
            <p:cNvSpPr>
              <a:spLocks noChangeShapeType="1"/>
            </p:cNvSpPr>
            <p:nvPr/>
          </p:nvSpPr>
          <p:spPr bwMode="auto">
            <a:xfrm>
              <a:off x="1043888" y="5420658"/>
              <a:ext cx="217487" cy="425450"/>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35" name="Text Box 35"/>
            <p:cNvSpPr txBox="1">
              <a:spLocks noChangeArrowheads="1"/>
            </p:cNvSpPr>
            <p:nvPr/>
          </p:nvSpPr>
          <p:spPr bwMode="auto">
            <a:xfrm>
              <a:off x="903510" y="3949048"/>
              <a:ext cx="5410199" cy="461618"/>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00B050"/>
                  </a:solidFill>
                  <a:latin typeface="Calibri" panose="020F0502020204030204" pitchFamily="34" charset="0"/>
                </a:rPr>
                <a:t>Standard Normal PDF</a:t>
              </a:r>
            </a:p>
          </p:txBody>
        </p:sp>
        <p:graphicFrame>
          <p:nvGraphicFramePr>
            <p:cNvPr id="11276" name="Object 12"/>
            <p:cNvGraphicFramePr>
              <a:graphicFrameLocks noChangeAspect="1"/>
            </p:cNvGraphicFramePr>
            <p:nvPr>
              <p:extLst>
                <p:ext uri="{D42A27DB-BD31-4B8C-83A1-F6EECF244321}">
                  <p14:modId xmlns:p14="http://schemas.microsoft.com/office/powerpoint/2010/main" val="1374133007"/>
                </p:ext>
              </p:extLst>
            </p:nvPr>
          </p:nvGraphicFramePr>
          <p:xfrm>
            <a:off x="651933" y="4707467"/>
            <a:ext cx="785401" cy="760942"/>
          </p:xfrm>
          <a:graphic>
            <a:graphicData uri="http://schemas.openxmlformats.org/presentationml/2006/ole">
              <mc:AlternateContent xmlns:mc="http://schemas.openxmlformats.org/markup-compatibility/2006">
                <mc:Choice xmlns:v="urn:schemas-microsoft-com:vml" Requires="v">
                  <p:oleObj name="Equation" r:id="rId5" imgW="406080" imgH="393480" progId="Equation.3">
                    <p:embed/>
                  </p:oleObj>
                </mc:Choice>
                <mc:Fallback>
                  <p:oleObj name="Equation" r:id="rId5" imgW="406080" imgH="393480" progId="Equation.3">
                    <p:embed/>
                    <p:pic>
                      <p:nvPicPr>
                        <p:cNvPr id="11276"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933" y="4707467"/>
                          <a:ext cx="785401" cy="7609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7" name="Object 13"/>
            <p:cNvGraphicFramePr>
              <a:graphicFrameLocks noChangeAspect="1"/>
            </p:cNvGraphicFramePr>
            <p:nvPr>
              <p:extLst>
                <p:ext uri="{D42A27DB-BD31-4B8C-83A1-F6EECF244321}">
                  <p14:modId xmlns:p14="http://schemas.microsoft.com/office/powerpoint/2010/main" val="429787240"/>
                </p:ext>
              </p:extLst>
            </p:nvPr>
          </p:nvGraphicFramePr>
          <p:xfrm>
            <a:off x="5537733" y="4723872"/>
            <a:ext cx="784225" cy="762000"/>
          </p:xfrm>
          <a:graphic>
            <a:graphicData uri="http://schemas.openxmlformats.org/presentationml/2006/ole">
              <mc:AlternateContent xmlns:mc="http://schemas.openxmlformats.org/markup-compatibility/2006">
                <mc:Choice xmlns:v="urn:schemas-microsoft-com:vml" Requires="v">
                  <p:oleObj name="Equation" r:id="rId7" imgW="406080" imgH="393480" progId="Equation.3">
                    <p:embed/>
                  </p:oleObj>
                </mc:Choice>
                <mc:Fallback>
                  <p:oleObj name="Equation" r:id="rId7" imgW="406080" imgH="393480" progId="Equation.3">
                    <p:embed/>
                    <p:pic>
                      <p:nvPicPr>
                        <p:cNvPr id="11277"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37733" y="4723872"/>
                          <a:ext cx="7842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8" name="Object 14"/>
            <p:cNvGraphicFramePr>
              <a:graphicFrameLocks noChangeAspect="1"/>
            </p:cNvGraphicFramePr>
            <p:nvPr>
              <p:extLst>
                <p:ext uri="{D42A27DB-BD31-4B8C-83A1-F6EECF244321}">
                  <p14:modId xmlns:p14="http://schemas.microsoft.com/office/powerpoint/2010/main" val="77296802"/>
                </p:ext>
              </p:extLst>
            </p:nvPr>
          </p:nvGraphicFramePr>
          <p:xfrm>
            <a:off x="3015849" y="4987029"/>
            <a:ext cx="740310" cy="400618"/>
          </p:xfrm>
          <a:graphic>
            <a:graphicData uri="http://schemas.openxmlformats.org/presentationml/2006/ole">
              <mc:AlternateContent xmlns:mc="http://schemas.openxmlformats.org/markup-compatibility/2006">
                <mc:Choice xmlns:v="urn:schemas-microsoft-com:vml" Requires="v">
                  <p:oleObj name="Equation" r:id="rId8" imgW="330120" imgH="177480" progId="Equation.3">
                    <p:embed/>
                  </p:oleObj>
                </mc:Choice>
                <mc:Fallback>
                  <p:oleObj name="Equation" r:id="rId8" imgW="330120" imgH="177480" progId="Equation.3">
                    <p:embed/>
                    <p:pic>
                      <p:nvPicPr>
                        <p:cNvPr id="11278"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15849" y="4987029"/>
                          <a:ext cx="740310" cy="4006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9" name="Object 15"/>
            <p:cNvGraphicFramePr>
              <a:graphicFrameLocks noChangeAspect="1"/>
            </p:cNvGraphicFramePr>
            <p:nvPr>
              <p:extLst>
                <p:ext uri="{D42A27DB-BD31-4B8C-83A1-F6EECF244321}">
                  <p14:modId xmlns:p14="http://schemas.microsoft.com/office/powerpoint/2010/main" val="2630851465"/>
                </p:ext>
              </p:extLst>
            </p:nvPr>
          </p:nvGraphicFramePr>
          <p:xfrm>
            <a:off x="1470025" y="5935133"/>
            <a:ext cx="388879" cy="619655"/>
          </p:xfrm>
          <a:graphic>
            <a:graphicData uri="http://schemas.openxmlformats.org/presentationml/2006/ole">
              <mc:AlternateContent xmlns:mc="http://schemas.openxmlformats.org/markup-compatibility/2006">
                <mc:Choice xmlns:v="urn:schemas-microsoft-com:vml" Requires="v">
                  <p:oleObj name="Equation" r:id="rId10" imgW="215640" imgH="342720" progId="Equation.3">
                    <p:embed/>
                  </p:oleObj>
                </mc:Choice>
                <mc:Fallback>
                  <p:oleObj name="Equation" r:id="rId10" imgW="215640" imgH="342720" progId="Equation.3">
                    <p:embed/>
                    <p:pic>
                      <p:nvPicPr>
                        <p:cNvPr id="11279"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70025" y="5935133"/>
                          <a:ext cx="388879" cy="61965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80" name="Object 16"/>
            <p:cNvGraphicFramePr>
              <a:graphicFrameLocks noChangeAspect="1"/>
            </p:cNvGraphicFramePr>
            <p:nvPr>
              <p:extLst>
                <p:ext uri="{D42A27DB-BD31-4B8C-83A1-F6EECF244321}">
                  <p14:modId xmlns:p14="http://schemas.microsoft.com/office/powerpoint/2010/main" val="2178223569"/>
                </p:ext>
              </p:extLst>
            </p:nvPr>
          </p:nvGraphicFramePr>
          <p:xfrm>
            <a:off x="4820180" y="5936192"/>
            <a:ext cx="549275" cy="619125"/>
          </p:xfrm>
          <a:graphic>
            <a:graphicData uri="http://schemas.openxmlformats.org/presentationml/2006/ole">
              <mc:AlternateContent xmlns:mc="http://schemas.openxmlformats.org/markup-compatibility/2006">
                <mc:Choice xmlns:v="urn:schemas-microsoft-com:vml" Requires="v">
                  <p:oleObj name="Equation" r:id="rId12" imgW="304560" imgH="342720" progId="Equation.3">
                    <p:embed/>
                  </p:oleObj>
                </mc:Choice>
                <mc:Fallback>
                  <p:oleObj name="Equation" r:id="rId12" imgW="304560" imgH="342720" progId="Equation.3">
                    <p:embed/>
                    <p:pic>
                      <p:nvPicPr>
                        <p:cNvPr id="1128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20180" y="5936192"/>
                          <a:ext cx="549275"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43</a:t>
            </a:fld>
            <a:endParaRPr lang="en-US"/>
          </a:p>
        </p:txBody>
      </p:sp>
      <p:sp>
        <p:nvSpPr>
          <p:cNvPr id="4" name="TextBox 3">
            <a:extLst>
              <a:ext uri="{FF2B5EF4-FFF2-40B4-BE49-F238E27FC236}">
                <a16:creationId xmlns:a16="http://schemas.microsoft.com/office/drawing/2014/main" id="{DA662F01-B047-48FF-A94D-F76A654D0F00}"/>
              </a:ext>
            </a:extLst>
          </p:cNvPr>
          <p:cNvSpPr txBox="1"/>
          <p:nvPr/>
        </p:nvSpPr>
        <p:spPr>
          <a:xfrm>
            <a:off x="4609331" y="5293046"/>
            <a:ext cx="844211" cy="461665"/>
          </a:xfrm>
          <a:prstGeom prst="rect">
            <a:avLst/>
          </a:prstGeom>
          <a:noFill/>
        </p:spPr>
        <p:txBody>
          <a:bodyPr wrap="square" rtlCol="0">
            <a:spAutoFit/>
          </a:bodyPr>
          <a:lstStyle/>
          <a:p>
            <a:r>
              <a:rPr lang="en-US" sz="2400" dirty="0">
                <a:solidFill>
                  <a:srgbClr val="0033CC"/>
                </a:solidFill>
                <a:latin typeface="Calibri" panose="020F0502020204030204" pitchFamily="34" charset="0"/>
                <a:cs typeface="Calibri" panose="020F0502020204030204" pitchFamily="34" charset="0"/>
              </a:rPr>
              <a:t>90%</a:t>
            </a:r>
          </a:p>
        </p:txBody>
      </p:sp>
      <p:sp>
        <p:nvSpPr>
          <p:cNvPr id="30" name="TextBox 29">
            <a:extLst>
              <a:ext uri="{FF2B5EF4-FFF2-40B4-BE49-F238E27FC236}">
                <a16:creationId xmlns:a16="http://schemas.microsoft.com/office/drawing/2014/main" id="{E898102E-6C09-4409-ABE1-D23EF3F3B807}"/>
              </a:ext>
            </a:extLst>
          </p:cNvPr>
          <p:cNvSpPr txBox="1"/>
          <p:nvPr/>
        </p:nvSpPr>
        <p:spPr>
          <a:xfrm>
            <a:off x="1943789" y="5241460"/>
            <a:ext cx="844211" cy="461665"/>
          </a:xfrm>
          <a:prstGeom prst="rect">
            <a:avLst/>
          </a:prstGeom>
          <a:noFill/>
        </p:spPr>
        <p:txBody>
          <a:bodyPr wrap="square" rtlCol="0">
            <a:spAutoFit/>
          </a:bodyPr>
          <a:lstStyle/>
          <a:p>
            <a:r>
              <a:rPr lang="en-US" sz="2400" dirty="0">
                <a:solidFill>
                  <a:srgbClr val="0033CC"/>
                </a:solidFill>
                <a:latin typeface="Calibri" panose="020F0502020204030204" pitchFamily="34" charset="0"/>
                <a:cs typeface="Calibri" panose="020F0502020204030204" pitchFamily="34" charset="0"/>
              </a:rPr>
              <a:t>5%</a:t>
            </a:r>
          </a:p>
        </p:txBody>
      </p:sp>
      <p:sp>
        <p:nvSpPr>
          <p:cNvPr id="31" name="TextBox 30">
            <a:extLst>
              <a:ext uri="{FF2B5EF4-FFF2-40B4-BE49-F238E27FC236}">
                <a16:creationId xmlns:a16="http://schemas.microsoft.com/office/drawing/2014/main" id="{BE0E2E24-1FC0-4B45-AD55-A9333FF07929}"/>
              </a:ext>
            </a:extLst>
          </p:cNvPr>
          <p:cNvSpPr txBox="1"/>
          <p:nvPr/>
        </p:nvSpPr>
        <p:spPr>
          <a:xfrm>
            <a:off x="7471668" y="5419090"/>
            <a:ext cx="844211" cy="461665"/>
          </a:xfrm>
          <a:prstGeom prst="rect">
            <a:avLst/>
          </a:prstGeom>
          <a:noFill/>
        </p:spPr>
        <p:txBody>
          <a:bodyPr wrap="square" rtlCol="0">
            <a:spAutoFit/>
          </a:bodyPr>
          <a:lstStyle/>
          <a:p>
            <a:r>
              <a:rPr lang="en-US" sz="2400" dirty="0">
                <a:solidFill>
                  <a:srgbClr val="0033CC"/>
                </a:solidFill>
                <a:latin typeface="Calibri" panose="020F0502020204030204" pitchFamily="34" charset="0"/>
                <a:cs typeface="Calibri" panose="020F0502020204030204" pitchFamily="34" charset="0"/>
              </a:rPr>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P spid="37" grpId="0"/>
      <p:bldP spid="4" grpId="0"/>
      <p:bldP spid="30" grpId="0"/>
      <p:bldP spid="3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endParaRPr lang="en-US" dirty="0"/>
          </a:p>
        </p:txBody>
      </p:sp>
      <p:sp>
        <p:nvSpPr>
          <p:cNvPr id="31747" name="Rectangle 3"/>
          <p:cNvSpPr>
            <a:spLocks noGrp="1" noChangeArrowheads="1"/>
          </p:cNvSpPr>
          <p:nvPr>
            <p:ph type="body" sz="half" idx="1"/>
          </p:nvPr>
        </p:nvSpPr>
        <p:spPr>
          <a:xfrm>
            <a:off x="1512284" y="1309689"/>
            <a:ext cx="8382001" cy="3790950"/>
          </a:xfrm>
        </p:spPr>
        <p:txBody>
          <a:bodyPr/>
          <a:lstStyle/>
          <a:p>
            <a:pPr marL="0" indent="0" eaLnBrk="1" hangingPunct="1">
              <a:buFontTx/>
              <a:buNone/>
              <a:defRPr/>
            </a:pPr>
            <a:r>
              <a:rPr lang="en-US" sz="2600" dirty="0">
                <a:solidFill>
                  <a:schemeClr val="bg1">
                    <a:lumMod val="65000"/>
                  </a:schemeClr>
                </a:solidFill>
              </a:rPr>
              <a:t>The sampling distribution of the estimate of the mean,    , is Normal as N →</a:t>
            </a:r>
            <a:r>
              <a:rPr lang="en-US" sz="2600" dirty="0">
                <a:solidFill>
                  <a:schemeClr val="bg1">
                    <a:lumMod val="65000"/>
                  </a:schemeClr>
                </a:solidFill>
                <a:sym typeface="Symbol" pitchFamily="18" charset="2"/>
              </a:rPr>
              <a:t> </a:t>
            </a:r>
            <a:r>
              <a:rPr lang="en-US" sz="2600" b="1" dirty="0">
                <a:solidFill>
                  <a:schemeClr val="bg1">
                    <a:lumMod val="65000"/>
                  </a:schemeClr>
                </a:solidFill>
                <a:sym typeface="Symbol" pitchFamily="18" charset="2"/>
              </a:rPr>
              <a:t></a:t>
            </a:r>
            <a:r>
              <a:rPr lang="en-US" sz="2600" dirty="0">
                <a:solidFill>
                  <a:schemeClr val="bg1">
                    <a:lumMod val="65000"/>
                  </a:schemeClr>
                </a:solidFill>
                <a:sym typeface="Symbol" pitchFamily="18" charset="2"/>
              </a:rPr>
              <a:t>, by the Central Limit Theorem</a:t>
            </a:r>
            <a:r>
              <a:rPr lang="en-US" sz="2600" dirty="0">
                <a:solidFill>
                  <a:schemeClr val="bg1">
                    <a:lumMod val="65000"/>
                  </a:schemeClr>
                </a:solidFill>
              </a:rPr>
              <a:t> </a:t>
            </a:r>
          </a:p>
          <a:p>
            <a:pPr marL="0" indent="0" eaLnBrk="1" hangingPunct="1">
              <a:spcBef>
                <a:spcPts val="1800"/>
              </a:spcBef>
              <a:buFontTx/>
              <a:buNone/>
              <a:defRPr/>
            </a:pPr>
            <a:r>
              <a:rPr lang="en-US" sz="2600" dirty="0"/>
              <a:t>standardize      by subtracting its mean and dividing by its standard deviation: </a:t>
            </a:r>
          </a:p>
          <a:p>
            <a:pPr eaLnBrk="1" hangingPunct="1">
              <a:buFontTx/>
              <a:buNone/>
              <a:defRPr/>
            </a:pPr>
            <a:endParaRPr lang="en-US" sz="2700" dirty="0"/>
          </a:p>
          <a:p>
            <a:pPr eaLnBrk="1" hangingPunct="1">
              <a:spcBef>
                <a:spcPct val="0"/>
              </a:spcBef>
              <a:buFontTx/>
              <a:buNone/>
              <a:defRPr/>
            </a:pPr>
            <a:endParaRPr lang="en-US" sz="2700" dirty="0"/>
          </a:p>
          <a:p>
            <a:pPr eaLnBrk="1" hangingPunct="1">
              <a:spcBef>
                <a:spcPct val="0"/>
              </a:spcBef>
              <a:buFontTx/>
              <a:buNone/>
              <a:defRPr/>
            </a:pPr>
            <a:r>
              <a:rPr lang="en-US" sz="2700" dirty="0"/>
              <a:t>	</a:t>
            </a:r>
            <a:r>
              <a:rPr lang="en-US" sz="2600" dirty="0"/>
              <a:t>90% of the standard Normal distribution exists between            </a:t>
            </a:r>
            <a:r>
              <a:rPr lang="en-US" sz="2600" b="1" dirty="0">
                <a:solidFill>
                  <a:srgbClr val="C00000"/>
                </a:solidFill>
              </a:rPr>
              <a:t>Z</a:t>
            </a:r>
            <a:r>
              <a:rPr lang="en-US" sz="2600" b="1" baseline="-25000" dirty="0">
                <a:solidFill>
                  <a:srgbClr val="C00000"/>
                </a:solidFill>
              </a:rPr>
              <a:t>.05</a:t>
            </a:r>
            <a:r>
              <a:rPr lang="en-US" sz="2600" b="1" dirty="0">
                <a:solidFill>
                  <a:srgbClr val="C00000"/>
                </a:solidFill>
              </a:rPr>
              <a:t> </a:t>
            </a:r>
            <a:r>
              <a:rPr lang="en-US" sz="2600" dirty="0"/>
              <a:t>and </a:t>
            </a:r>
            <a:r>
              <a:rPr lang="en-US" sz="2600" b="1" dirty="0">
                <a:solidFill>
                  <a:srgbClr val="C00000"/>
                </a:solidFill>
              </a:rPr>
              <a:t>Z</a:t>
            </a:r>
            <a:r>
              <a:rPr lang="en-US" sz="2600" b="1" baseline="-25000" dirty="0">
                <a:solidFill>
                  <a:srgbClr val="C00000"/>
                </a:solidFill>
              </a:rPr>
              <a:t>.95</a:t>
            </a:r>
            <a:r>
              <a:rPr lang="en-US" sz="2600" dirty="0"/>
              <a:t>, which are equal to -1.645 and 1.645, so</a:t>
            </a:r>
          </a:p>
          <a:p>
            <a:pPr eaLnBrk="1" hangingPunct="1">
              <a:buFontTx/>
              <a:buNone/>
              <a:defRPr/>
            </a:pPr>
            <a:endParaRPr lang="en-US" sz="2700" dirty="0"/>
          </a:p>
          <a:p>
            <a:pPr eaLnBrk="1" hangingPunct="1">
              <a:buFontTx/>
              <a:buNone/>
              <a:defRPr/>
            </a:pPr>
            <a:endParaRPr lang="en-US" sz="2400" i="1" dirty="0"/>
          </a:p>
        </p:txBody>
      </p:sp>
      <p:sp>
        <p:nvSpPr>
          <p:cNvPr id="31754" name="Text Box 10"/>
          <p:cNvSpPr txBox="1">
            <a:spLocks noChangeArrowheads="1"/>
          </p:cNvSpPr>
          <p:nvPr/>
        </p:nvSpPr>
        <p:spPr bwMode="auto">
          <a:xfrm>
            <a:off x="7627333" y="5064215"/>
            <a:ext cx="2541265" cy="1169551"/>
          </a:xfrm>
          <a:prstGeom prst="rect">
            <a:avLst/>
          </a:prstGeom>
          <a:noFill/>
          <a:ln w="9525">
            <a:noFill/>
            <a:miter lim="800000"/>
            <a:headEnd/>
            <a:tailEnd/>
          </a:ln>
          <a:effectLst/>
        </p:spPr>
        <p:txBody>
          <a:bodyPr wrap="square">
            <a:spAutoFit/>
          </a:bodyPr>
          <a:lstStyle/>
          <a:p>
            <a:pPr>
              <a:spcBef>
                <a:spcPts val="600"/>
              </a:spcBef>
              <a:defRPr/>
            </a:pP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 = 10%</a:t>
            </a:r>
          </a:p>
          <a:p>
            <a:pPr>
              <a:spcBef>
                <a:spcPts val="600"/>
              </a:spcBef>
              <a:defRPr/>
            </a:pPr>
            <a:r>
              <a:rPr lang="en-US" sz="2000" b="1" dirty="0">
                <a:solidFill>
                  <a:srgbClr val="0033CC"/>
                </a:solidFill>
                <a:latin typeface="Calibri" panose="020F0502020204030204" pitchFamily="34" charset="0"/>
              </a:rPr>
              <a:t>1-</a:t>
            </a: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 = 90%</a:t>
            </a:r>
          </a:p>
          <a:p>
            <a:pPr>
              <a:spcBef>
                <a:spcPts val="600"/>
              </a:spcBef>
              <a:defRPr/>
            </a:pP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/2 = .05, 1-</a:t>
            </a:r>
            <a:r>
              <a:rPr lang="en-US" sz="2000" b="1" dirty="0">
                <a:solidFill>
                  <a:srgbClr val="0033CC"/>
                </a:solidFill>
                <a:latin typeface="Symbol" pitchFamily="18" charset="2"/>
              </a:rPr>
              <a:t>a</a:t>
            </a:r>
            <a:r>
              <a:rPr lang="en-US" sz="2000" b="1" dirty="0">
                <a:solidFill>
                  <a:srgbClr val="0033CC"/>
                </a:solidFill>
                <a:latin typeface="Calibri" panose="020F0502020204030204" pitchFamily="34" charset="0"/>
              </a:rPr>
              <a:t>/2 = .95</a:t>
            </a:r>
          </a:p>
        </p:txBody>
      </p:sp>
      <p:sp>
        <p:nvSpPr>
          <p:cNvPr id="31755" name="Text Box 11"/>
          <p:cNvSpPr txBox="1">
            <a:spLocks noChangeArrowheads="1"/>
          </p:cNvSpPr>
          <p:nvPr/>
        </p:nvSpPr>
        <p:spPr bwMode="auto">
          <a:xfrm>
            <a:off x="7700347" y="2967153"/>
            <a:ext cx="2041525" cy="523220"/>
          </a:xfrm>
          <a:prstGeom prst="rect">
            <a:avLst/>
          </a:prstGeom>
          <a:noFill/>
          <a:ln w="9525">
            <a:noFill/>
            <a:miter lim="800000"/>
            <a:headEnd/>
            <a:tailEnd/>
          </a:ln>
          <a:effectLst/>
        </p:spPr>
        <p:txBody>
          <a:bodyPr>
            <a:spAutoFit/>
          </a:bodyPr>
          <a:lstStyle/>
          <a:p>
            <a:pPr>
              <a:spcBef>
                <a:spcPct val="50000"/>
              </a:spcBef>
              <a:defRPr/>
            </a:pPr>
            <a:r>
              <a:rPr lang="en-US" sz="2800" dirty="0">
                <a:solidFill>
                  <a:srgbClr val="0033CC"/>
                </a:solidFill>
                <a:latin typeface="Calibri" panose="020F0502020204030204" pitchFamily="34" charset="0"/>
              </a:rPr>
              <a:t>Z ~ N(0,1)</a:t>
            </a:r>
          </a:p>
        </p:txBody>
      </p:sp>
      <p:sp>
        <p:nvSpPr>
          <p:cNvPr id="12" name="Oval 11"/>
          <p:cNvSpPr/>
          <p:nvPr/>
        </p:nvSpPr>
        <p:spPr>
          <a:xfrm>
            <a:off x="4614253" y="5227118"/>
            <a:ext cx="419100" cy="514350"/>
          </a:xfrm>
          <a:prstGeom prst="ellipse">
            <a:avLst/>
          </a:prstGeom>
          <a:no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91397" tIns="45697" rIns="91397" bIns="45697" anchor="ctr"/>
          <a:lstStyle/>
          <a:p>
            <a:pPr algn="ctr">
              <a:defRPr/>
            </a:pPr>
            <a:endParaRPr lang="en-US" dirty="0">
              <a:latin typeface="Calibri" panose="020F0502020204030204" pitchFamily="34" charset="0"/>
            </a:endParaRPr>
          </a:p>
        </p:txBody>
      </p:sp>
      <p:graphicFrame>
        <p:nvGraphicFramePr>
          <p:cNvPr id="120838" name="Object 6"/>
          <p:cNvGraphicFramePr>
            <a:graphicFrameLocks noChangeAspect="1"/>
          </p:cNvGraphicFramePr>
          <p:nvPr>
            <p:extLst>
              <p:ext uri="{D42A27DB-BD31-4B8C-83A1-F6EECF244321}">
                <p14:modId xmlns:p14="http://schemas.microsoft.com/office/powerpoint/2010/main" val="1122663686"/>
              </p:ext>
            </p:extLst>
          </p:nvPr>
        </p:nvGraphicFramePr>
        <p:xfrm>
          <a:off x="8939910" y="1322740"/>
          <a:ext cx="373062" cy="430212"/>
        </p:xfrm>
        <a:graphic>
          <a:graphicData uri="http://schemas.openxmlformats.org/presentationml/2006/ole">
            <mc:AlternateContent xmlns:mc="http://schemas.openxmlformats.org/markup-compatibility/2006">
              <mc:Choice xmlns:v="urn:schemas-microsoft-com:vml" Requires="v">
                <p:oleObj name="Equation" r:id="rId3" imgW="164880" imgH="190440" progId="Equation.3">
                  <p:embed/>
                </p:oleObj>
              </mc:Choice>
              <mc:Fallback>
                <p:oleObj name="Equation" r:id="rId3" imgW="164880" imgH="190440" progId="Equation.3">
                  <p:embed/>
                  <p:pic>
                    <p:nvPicPr>
                      <p:cNvPr id="120838" name="Object 6"/>
                      <p:cNvPicPr>
                        <a:picLocks noChangeAspect="1" noChangeArrowheads="1"/>
                      </p:cNvPicPr>
                      <p:nvPr/>
                    </p:nvPicPr>
                    <p:blipFill>
                      <a:blip r:embed="rId4">
                        <a:lum bright="71000"/>
                        <a:extLst>
                          <a:ext uri="{28A0092B-C50C-407E-A947-70E740481C1C}">
                            <a14:useLocalDpi xmlns:a14="http://schemas.microsoft.com/office/drawing/2010/main" val="0"/>
                          </a:ext>
                        </a:extLst>
                      </a:blip>
                      <a:srcRect/>
                      <a:stretch>
                        <a:fillRect/>
                      </a:stretch>
                    </p:blipFill>
                    <p:spPr bwMode="auto">
                      <a:xfrm>
                        <a:off x="8939910" y="1322740"/>
                        <a:ext cx="373062"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0839" name="Object 7"/>
          <p:cNvGraphicFramePr>
            <a:graphicFrameLocks noChangeAspect="1"/>
          </p:cNvGraphicFramePr>
          <p:nvPr>
            <p:extLst>
              <p:ext uri="{D42A27DB-BD31-4B8C-83A1-F6EECF244321}">
                <p14:modId xmlns:p14="http://schemas.microsoft.com/office/powerpoint/2010/main" val="2145617319"/>
              </p:ext>
            </p:extLst>
          </p:nvPr>
        </p:nvGraphicFramePr>
        <p:xfrm>
          <a:off x="3234637" y="2313084"/>
          <a:ext cx="373062" cy="430212"/>
        </p:xfrm>
        <a:graphic>
          <a:graphicData uri="http://schemas.openxmlformats.org/presentationml/2006/ole">
            <mc:AlternateContent xmlns:mc="http://schemas.openxmlformats.org/markup-compatibility/2006">
              <mc:Choice xmlns:v="urn:schemas-microsoft-com:vml" Requires="v">
                <p:oleObj name="Equation" r:id="rId5" imgW="164880" imgH="190440" progId="Equation.3">
                  <p:embed/>
                </p:oleObj>
              </mc:Choice>
              <mc:Fallback>
                <p:oleObj name="Equation" r:id="rId5" imgW="164880" imgH="190440" progId="Equation.3">
                  <p:embed/>
                  <p:pic>
                    <p:nvPicPr>
                      <p:cNvPr id="120839"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4637" y="2313084"/>
                        <a:ext cx="373062"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0840" name="Object 8"/>
          <p:cNvGraphicFramePr>
            <a:graphicFrameLocks noChangeAspect="1"/>
          </p:cNvGraphicFramePr>
          <p:nvPr>
            <p:extLst>
              <p:ext uri="{D42A27DB-BD31-4B8C-83A1-F6EECF244321}">
                <p14:modId xmlns:p14="http://schemas.microsoft.com/office/powerpoint/2010/main" val="1418475152"/>
              </p:ext>
            </p:extLst>
          </p:nvPr>
        </p:nvGraphicFramePr>
        <p:xfrm>
          <a:off x="5406098" y="2793245"/>
          <a:ext cx="1800544" cy="1045632"/>
        </p:xfrm>
        <a:graphic>
          <a:graphicData uri="http://schemas.openxmlformats.org/presentationml/2006/ole">
            <mc:AlternateContent xmlns:mc="http://schemas.openxmlformats.org/markup-compatibility/2006">
              <mc:Choice xmlns:v="urn:schemas-microsoft-com:vml" Requires="v">
                <p:oleObj name="Equation" r:id="rId6" imgW="787320" imgH="457200" progId="Equation.3">
                  <p:embed/>
                </p:oleObj>
              </mc:Choice>
              <mc:Fallback>
                <p:oleObj name="Equation" r:id="rId6" imgW="787320" imgH="457200" progId="Equation.3">
                  <p:embed/>
                  <p:pic>
                    <p:nvPicPr>
                      <p:cNvPr id="12084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6098" y="2793245"/>
                        <a:ext cx="1800544" cy="1045632"/>
                      </a:xfrm>
                      <a:prstGeom prst="rect">
                        <a:avLst/>
                      </a:prstGeom>
                      <a:noFill/>
                    </p:spPr>
                  </p:pic>
                </p:oleObj>
              </mc:Fallback>
            </mc:AlternateContent>
          </a:graphicData>
        </a:graphic>
      </p:graphicFrame>
      <p:sp>
        <p:nvSpPr>
          <p:cNvPr id="2" name="Slide Number Placeholder 1"/>
          <p:cNvSpPr>
            <a:spLocks noGrp="1"/>
          </p:cNvSpPr>
          <p:nvPr>
            <p:ph type="sldNum" sz="quarter" idx="12"/>
          </p:nvPr>
        </p:nvSpPr>
        <p:spPr>
          <a:xfrm>
            <a:off x="9236228" y="6381750"/>
            <a:ext cx="2133600" cy="476250"/>
          </a:xfrm>
        </p:spPr>
        <p:txBody>
          <a:bodyPr/>
          <a:lstStyle/>
          <a:p>
            <a:pPr>
              <a:defRPr/>
            </a:pPr>
            <a:fld id="{05F5AEF9-A2FC-4453-8D9F-B31E112A7412}" type="slidenum">
              <a:rPr lang="en-US" smtClean="0"/>
              <a:pPr>
                <a:defRPr/>
              </a:pPr>
              <a:t>44</a:t>
            </a:fld>
            <a:endParaRPr lang="en-US" dirty="0"/>
          </a:p>
        </p:txBody>
      </p:sp>
      <mc:AlternateContent xmlns:mc="http://schemas.openxmlformats.org/markup-compatibility/2006" xmlns:a14="http://schemas.microsoft.com/office/drawing/2010/main">
        <mc:Choice Requires="a14">
          <p:sp>
            <p:nvSpPr>
              <p:cNvPr id="13" name="Object 11">
                <a:extLst>
                  <a:ext uri="{FF2B5EF4-FFF2-40B4-BE49-F238E27FC236}">
                    <a16:creationId xmlns:a16="http://schemas.microsoft.com/office/drawing/2014/main" id="{FC305FCA-9ADC-4F88-B5BF-2A2DF7D01441}"/>
                  </a:ext>
                </a:extLst>
              </p:cNvPr>
              <p:cNvSpPr txBox="1"/>
              <p:nvPr/>
            </p:nvSpPr>
            <p:spPr bwMode="auto">
              <a:xfrm>
                <a:off x="2315630" y="5215497"/>
                <a:ext cx="5489575" cy="1076325"/>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2400" i="0" smtClean="0">
                          <a:solidFill>
                            <a:srgbClr val="000000"/>
                          </a:solidFill>
                          <a:latin typeface="Cambria Math" panose="02040503050406030204" pitchFamily="18" charset="0"/>
                        </a:rPr>
                        <m:t>P</m:t>
                      </m:r>
                      <m:d>
                        <m:dPr>
                          <m:begChr m:val="["/>
                          <m:endChr m:val="]"/>
                          <m:ctrlPr>
                            <a:rPr lang="en-US" sz="2400" i="1">
                              <a:solidFill>
                                <a:srgbClr val="000000"/>
                              </a:solidFill>
                              <a:latin typeface="Cambria Math" panose="02040503050406030204" pitchFamily="18" charset="0"/>
                            </a:rPr>
                          </m:ctrlPr>
                        </m:dPr>
                        <m:e>
                          <m:r>
                            <a:rPr lang="en-US" sz="2400" b="0" i="1" smtClean="0">
                              <a:solidFill>
                                <a:srgbClr val="000000"/>
                              </a:solidFill>
                              <a:latin typeface="Cambria Math" panose="02040503050406030204" pitchFamily="18" charset="0"/>
                            </a:rPr>
                            <m:t>−1.6</m:t>
                          </m:r>
                          <m:r>
                            <a:rPr lang="en-US" sz="2400" b="0" i="0" smtClean="0">
                              <a:solidFill>
                                <a:srgbClr val="000000"/>
                              </a:solidFill>
                              <a:latin typeface="Cambria Math" panose="02040503050406030204" pitchFamily="18" charset="0"/>
                            </a:rPr>
                            <m:t>45</m:t>
                          </m:r>
                          <m:r>
                            <a:rPr lang="en-US" sz="2400" i="0">
                              <a:solidFill>
                                <a:srgbClr val="000000"/>
                              </a:solidFill>
                              <a:latin typeface="Cambria Math" panose="02040503050406030204" pitchFamily="18" charset="0"/>
                            </a:rPr>
                            <m:t>&lt;</m:t>
                          </m:r>
                          <m:f>
                            <m:fPr>
                              <m:ctrlPr>
                                <a:rPr lang="en-US" sz="2400" i="1">
                                  <a:solidFill>
                                    <a:srgbClr val="000000"/>
                                  </a:solidFill>
                                  <a:latin typeface="Cambria Math" panose="02040503050406030204" pitchFamily="18" charset="0"/>
                                </a:rPr>
                              </m:ctrlPr>
                            </m:fPr>
                            <m:num>
                              <m:acc>
                                <m:accPr>
                                  <m:chr m:val="̅"/>
                                  <m:ctrlPr>
                                    <a:rPr lang="en-US" sz="2400" i="1" smtClean="0">
                                      <a:solidFill>
                                        <a:srgbClr val="000000"/>
                                      </a:solidFill>
                                      <a:latin typeface="Cambria Math" panose="02040503050406030204" pitchFamily="18" charset="0"/>
                                    </a:rPr>
                                  </m:ctrlPr>
                                </m:accPr>
                                <m:e>
                                  <m:r>
                                    <m:rPr>
                                      <m:sty m:val="p"/>
                                    </m:rPr>
                                    <a:rPr lang="en-US" sz="2400" b="0" i="0" smtClean="0">
                                      <a:solidFill>
                                        <a:srgbClr val="000000"/>
                                      </a:solidFill>
                                      <a:latin typeface="Cambria Math" panose="02040503050406030204" pitchFamily="18" charset="0"/>
                                    </a:rPr>
                                    <m:t>X</m:t>
                                  </m:r>
                                </m:e>
                              </m:acc>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μ</m:t>
                              </m:r>
                            </m:num>
                            <m:den>
                              <m:f>
                                <m:fPr>
                                  <m:type m:val="lin"/>
                                  <m:ctrlPr>
                                    <a:rPr lang="en-US" sz="2400" i="1">
                                      <a:solidFill>
                                        <a:srgbClr val="000000"/>
                                      </a:solidFill>
                                      <a:latin typeface="Cambria Math" panose="02040503050406030204" pitchFamily="18" charset="0"/>
                                    </a:rPr>
                                  </m:ctrlPr>
                                </m:fPr>
                                <m:num>
                                  <m:sSub>
                                    <m:sSubPr>
                                      <m:ctrlPr>
                                        <a:rPr lang="en-US" sz="2400" i="1">
                                          <a:solidFill>
                                            <a:srgbClr val="000000"/>
                                          </a:solidFill>
                                          <a:latin typeface="Cambria Math" panose="02040503050406030204" pitchFamily="18" charset="0"/>
                                        </a:rPr>
                                      </m:ctrlPr>
                                    </m:sSubPr>
                                    <m:e>
                                      <m:r>
                                        <m:rPr>
                                          <m:sty m:val="p"/>
                                        </m:rPr>
                                        <a:rPr lang="el-GR" sz="2400" b="0" i="1" smtClean="0">
                                          <a:solidFill>
                                            <a:srgbClr val="000000"/>
                                          </a:solidFill>
                                          <a:latin typeface="Cambria Math" panose="02040503050406030204" pitchFamily="18" charset="0"/>
                                          <a:ea typeface="Cambria Math" panose="02040503050406030204" pitchFamily="18" charset="0"/>
                                        </a:rPr>
                                        <m:t>σ</m:t>
                                      </m:r>
                                    </m:e>
                                    <m:sub>
                                      <m:r>
                                        <m:rPr>
                                          <m:sty m:val="p"/>
                                        </m:rPr>
                                        <a:rPr lang="en-US" sz="2400" i="0">
                                          <a:solidFill>
                                            <a:srgbClr val="000000"/>
                                          </a:solidFill>
                                          <a:latin typeface="Cambria Math" panose="02040503050406030204" pitchFamily="18" charset="0"/>
                                        </a:rPr>
                                        <m:t>X</m:t>
                                      </m:r>
                                    </m:sub>
                                  </m:sSub>
                                </m:num>
                                <m:den>
                                  <m:rad>
                                    <m:radPr>
                                      <m:degHide m:val="on"/>
                                      <m:ctrlPr>
                                        <a:rPr lang="en-US" sz="2400" i="1">
                                          <a:solidFill>
                                            <a:srgbClr val="000000"/>
                                          </a:solidFill>
                                          <a:latin typeface="Cambria Math" panose="02040503050406030204" pitchFamily="18" charset="0"/>
                                        </a:rPr>
                                      </m:ctrlPr>
                                    </m:radPr>
                                    <m:deg/>
                                    <m:e>
                                      <m:r>
                                        <m:rPr>
                                          <m:sty m:val="p"/>
                                        </m:rPr>
                                        <a:rPr lang="en-US" sz="2400" i="0">
                                          <a:solidFill>
                                            <a:srgbClr val="000000"/>
                                          </a:solidFill>
                                          <a:latin typeface="Cambria Math" panose="02040503050406030204" pitchFamily="18" charset="0"/>
                                        </a:rPr>
                                        <m:t>N</m:t>
                                      </m:r>
                                    </m:e>
                                  </m:rad>
                                </m:den>
                              </m:f>
                            </m:den>
                          </m:f>
                          <m:r>
                            <a:rPr lang="en-US" sz="2400" i="0">
                              <a:solidFill>
                                <a:srgbClr val="000000"/>
                              </a:solidFill>
                              <a:latin typeface="Cambria Math" panose="02040503050406030204" pitchFamily="18" charset="0"/>
                            </a:rPr>
                            <m:t>&lt;</m:t>
                          </m:r>
                          <m:r>
                            <a:rPr lang="en-US" sz="2400" b="0" i="1" smtClean="0">
                              <a:solidFill>
                                <a:srgbClr val="000000"/>
                              </a:solidFill>
                              <a:latin typeface="Cambria Math" panose="02040503050406030204" pitchFamily="18" charset="0"/>
                            </a:rPr>
                            <m:t>1.645</m:t>
                          </m:r>
                        </m:e>
                      </m:d>
                      <m:r>
                        <a:rPr lang="en-US" sz="2400" i="0">
                          <a:solidFill>
                            <a:srgbClr val="000000"/>
                          </a:solidFill>
                          <a:latin typeface="Cambria Math" panose="02040503050406030204" pitchFamily="18" charset="0"/>
                        </a:rPr>
                        <m:t>=</m:t>
                      </m:r>
                      <m:r>
                        <a:rPr lang="en-US" sz="2400" b="0" i="0" smtClean="0">
                          <a:solidFill>
                            <a:srgbClr val="000000"/>
                          </a:solidFill>
                          <a:latin typeface="Cambria Math" panose="02040503050406030204" pitchFamily="18" charset="0"/>
                        </a:rPr>
                        <m:t>0.90</m:t>
                      </m:r>
                    </m:oMath>
                  </m:oMathPara>
                </a14:m>
                <a:endParaRPr lang="en-US" dirty="0"/>
              </a:p>
            </p:txBody>
          </p:sp>
        </mc:Choice>
        <mc:Fallback xmlns="">
          <p:sp>
            <p:nvSpPr>
              <p:cNvPr id="13" name="Object 11">
                <a:extLst>
                  <a:ext uri="{FF2B5EF4-FFF2-40B4-BE49-F238E27FC236}">
                    <a16:creationId xmlns:a16="http://schemas.microsoft.com/office/drawing/2014/main" id="{FC305FCA-9ADC-4F88-B5BF-2A2DF7D01441}"/>
                  </a:ext>
                </a:extLst>
              </p:cNvPr>
              <p:cNvSpPr txBox="1">
                <a:spLocks noRot="1" noChangeAspect="1" noMove="1" noResize="1" noEditPoints="1" noAdjustHandles="1" noChangeArrowheads="1" noChangeShapeType="1" noTextEdit="1"/>
              </p:cNvSpPr>
              <p:nvPr/>
            </p:nvSpPr>
            <p:spPr bwMode="auto">
              <a:xfrm>
                <a:off x="2315630" y="5215497"/>
                <a:ext cx="5489575" cy="1076325"/>
              </a:xfrm>
              <a:prstGeom prst="rect">
                <a:avLst/>
              </a:prstGeom>
              <a:blipFill>
                <a:blip r:embed="rId9"/>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3EF33006-3D55-4951-A4B2-87C9EA136BBC}"/>
              </a:ext>
            </a:extLst>
          </p:cNvPr>
          <p:cNvSpPr txBox="1"/>
          <p:nvPr/>
        </p:nvSpPr>
        <p:spPr>
          <a:xfrm>
            <a:off x="4656432" y="5212342"/>
            <a:ext cx="434340" cy="461665"/>
          </a:xfrm>
          <a:prstGeom prst="rect">
            <a:avLst/>
          </a:prstGeom>
          <a:noFill/>
        </p:spPr>
        <p:txBody>
          <a:bodyPr wrap="square" rtlCol="0">
            <a:spAutoFit/>
          </a:bodyPr>
          <a:lstStyle/>
          <a:p>
            <a:r>
              <a:rPr lang="en-US" sz="2400" dirty="0">
                <a:solidFill>
                  <a:srgbClr val="FF00FF"/>
                </a:solidFill>
                <a:latin typeface="Symbol" panose="05050102010706020507" pitchFamily="18" charset="2"/>
                <a:cs typeface="Calibri" panose="020F0502020204030204" pitchFamily="34" charset="0"/>
              </a:rPr>
              <a:t>m</a:t>
            </a:r>
          </a:p>
        </p:txBody>
      </p:sp>
      <p:sp>
        <p:nvSpPr>
          <p:cNvPr id="14" name="Text Box 10">
            <a:extLst>
              <a:ext uri="{FF2B5EF4-FFF2-40B4-BE49-F238E27FC236}">
                <a16:creationId xmlns:a16="http://schemas.microsoft.com/office/drawing/2014/main" id="{283378E6-3822-497E-A576-76907068A472}"/>
              </a:ext>
            </a:extLst>
          </p:cNvPr>
          <p:cNvSpPr txBox="1">
            <a:spLocks noChangeArrowheads="1"/>
          </p:cNvSpPr>
          <p:nvPr/>
        </p:nvSpPr>
        <p:spPr bwMode="auto">
          <a:xfrm>
            <a:off x="3035945" y="5890697"/>
            <a:ext cx="626320" cy="400110"/>
          </a:xfrm>
          <a:prstGeom prst="rect">
            <a:avLst/>
          </a:prstGeom>
          <a:noFill/>
          <a:ln w="9525">
            <a:noFill/>
            <a:miter lim="800000"/>
            <a:headEnd/>
            <a:tailEnd/>
          </a:ln>
          <a:effectLst/>
        </p:spPr>
        <p:txBody>
          <a:bodyPr wrap="square">
            <a:spAutoFit/>
          </a:bodyPr>
          <a:lstStyle/>
          <a:p>
            <a:pPr>
              <a:spcBef>
                <a:spcPts val="600"/>
              </a:spcBef>
              <a:defRPr/>
            </a:pPr>
            <a:r>
              <a:rPr lang="en-US" sz="2000" b="1" dirty="0">
                <a:solidFill>
                  <a:srgbClr val="C00000"/>
                </a:solidFill>
                <a:latin typeface="Calibri" panose="020F0502020204030204" pitchFamily="34" charset="0"/>
                <a:cs typeface="Calibri" panose="020F0502020204030204" pitchFamily="34" charset="0"/>
              </a:rPr>
              <a:t>Z</a:t>
            </a:r>
            <a:r>
              <a:rPr lang="en-US" sz="2000" b="1" baseline="-25000" dirty="0">
                <a:solidFill>
                  <a:srgbClr val="C00000"/>
                </a:solidFill>
                <a:latin typeface="Calibri" panose="020F0502020204030204" pitchFamily="34" charset="0"/>
                <a:cs typeface="Calibri" panose="020F0502020204030204" pitchFamily="34" charset="0"/>
              </a:rPr>
              <a:t>.05</a:t>
            </a:r>
          </a:p>
        </p:txBody>
      </p:sp>
      <p:sp>
        <p:nvSpPr>
          <p:cNvPr id="15" name="Text Box 10">
            <a:extLst>
              <a:ext uri="{FF2B5EF4-FFF2-40B4-BE49-F238E27FC236}">
                <a16:creationId xmlns:a16="http://schemas.microsoft.com/office/drawing/2014/main" id="{A328BD0F-D182-4942-9E61-A099D1EEFB92}"/>
              </a:ext>
            </a:extLst>
          </p:cNvPr>
          <p:cNvSpPr txBox="1">
            <a:spLocks noChangeArrowheads="1"/>
          </p:cNvSpPr>
          <p:nvPr/>
        </p:nvSpPr>
        <p:spPr bwMode="auto">
          <a:xfrm>
            <a:off x="5603687" y="5891712"/>
            <a:ext cx="626320" cy="400110"/>
          </a:xfrm>
          <a:prstGeom prst="rect">
            <a:avLst/>
          </a:prstGeom>
          <a:noFill/>
          <a:ln w="9525">
            <a:noFill/>
            <a:miter lim="800000"/>
            <a:headEnd/>
            <a:tailEnd/>
          </a:ln>
          <a:effectLst/>
        </p:spPr>
        <p:txBody>
          <a:bodyPr wrap="square">
            <a:spAutoFit/>
          </a:bodyPr>
          <a:lstStyle/>
          <a:p>
            <a:pPr>
              <a:spcBef>
                <a:spcPts val="600"/>
              </a:spcBef>
              <a:defRPr/>
            </a:pPr>
            <a:r>
              <a:rPr lang="en-US" sz="2000" b="1" dirty="0">
                <a:solidFill>
                  <a:srgbClr val="C00000"/>
                </a:solidFill>
                <a:latin typeface="Calibri" panose="020F0502020204030204" pitchFamily="34" charset="0"/>
                <a:cs typeface="Calibri" panose="020F0502020204030204" pitchFamily="34" charset="0"/>
              </a:rPr>
              <a:t>Z</a:t>
            </a:r>
            <a:r>
              <a:rPr lang="en-US" sz="2000" b="1" baseline="-25000" dirty="0">
                <a:solidFill>
                  <a:srgbClr val="C00000"/>
                </a:solidFill>
                <a:latin typeface="Calibri" panose="020F0502020204030204" pitchFamily="34" charset="0"/>
                <a:cs typeface="Calibri" panose="020F0502020204030204" pitchFamily="34" charset="0"/>
              </a:rPr>
              <a:t>.95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08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08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5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08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75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P spid="31754" grpId="0"/>
      <p:bldP spid="31755" grpId="0"/>
      <p:bldP spid="12" grpId="0" animBg="1"/>
      <p:bldP spid="13" grpId="0"/>
      <p:bldP spid="3" grpId="0"/>
      <p:bldP spid="14" grpId="0"/>
      <p:bldP spid="1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eaLnBrk="1" hangingPunct="1">
              <a:defRPr/>
            </a:pPr>
            <a:r>
              <a:rPr lang="en-US" dirty="0"/>
              <a:t>Confidence Interval – Student’s t</a:t>
            </a:r>
          </a:p>
        </p:txBody>
      </p:sp>
      <p:sp>
        <p:nvSpPr>
          <p:cNvPr id="138243" name="Rectangle 3"/>
          <p:cNvSpPr>
            <a:spLocks noGrp="1" noChangeArrowheads="1"/>
          </p:cNvSpPr>
          <p:nvPr>
            <p:ph type="body" sz="half" idx="1"/>
          </p:nvPr>
        </p:nvSpPr>
        <p:spPr>
          <a:xfrm>
            <a:off x="1512766" y="1706568"/>
            <a:ext cx="8426450" cy="4811711"/>
          </a:xfrm>
        </p:spPr>
        <p:txBody>
          <a:bodyPr/>
          <a:lstStyle/>
          <a:p>
            <a:pPr eaLnBrk="1" hangingPunct="1">
              <a:buFontTx/>
              <a:buNone/>
              <a:defRPr/>
            </a:pPr>
            <a:r>
              <a:rPr lang="en-US" sz="2800" dirty="0"/>
              <a:t>	</a:t>
            </a:r>
            <a:r>
              <a:rPr lang="en-US" sz="2800" b="1" dirty="0">
                <a:solidFill>
                  <a:srgbClr val="C00000"/>
                </a:solidFill>
              </a:rPr>
              <a:t>BUT</a:t>
            </a:r>
            <a:r>
              <a:rPr lang="en-US" sz="2800" dirty="0"/>
              <a:t>, sampling distribution of X is only Normal as        N →</a:t>
            </a:r>
            <a:r>
              <a:rPr lang="en-US" sz="2800" dirty="0">
                <a:sym typeface="Symbol" pitchFamily="18" charset="2"/>
              </a:rPr>
              <a:t> </a:t>
            </a:r>
            <a:r>
              <a:rPr lang="en-US" sz="2800" b="1" dirty="0">
                <a:sym typeface="Symbol" pitchFamily="18" charset="2"/>
              </a:rPr>
              <a:t></a:t>
            </a:r>
            <a:r>
              <a:rPr lang="en-US" sz="2800" dirty="0"/>
              <a:t>  For smaller N, nearly Normal, use </a:t>
            </a:r>
            <a:r>
              <a:rPr lang="en-US" sz="2800" b="1" dirty="0">
                <a:solidFill>
                  <a:srgbClr val="0033CC"/>
                </a:solidFill>
              </a:rPr>
              <a:t>Student’s t</a:t>
            </a:r>
            <a:endParaRPr lang="en-US" sz="2800" b="1" dirty="0"/>
          </a:p>
          <a:p>
            <a:pPr eaLnBrk="1" hangingPunct="1">
              <a:buFontTx/>
              <a:buNone/>
              <a:defRPr/>
            </a:pPr>
            <a:r>
              <a:rPr lang="en-US" sz="2800" dirty="0"/>
              <a:t>	Approximate </a:t>
            </a:r>
            <a:r>
              <a:rPr lang="en-US" sz="2800" dirty="0">
                <a:latin typeface="Symbol" pitchFamily="18" charset="2"/>
              </a:rPr>
              <a:t>s</a:t>
            </a:r>
            <a:r>
              <a:rPr lang="en-US" sz="2800" dirty="0"/>
              <a:t> by </a:t>
            </a:r>
            <a:r>
              <a:rPr lang="en-US" sz="2800" dirty="0" err="1"/>
              <a:t>S</a:t>
            </a:r>
            <a:r>
              <a:rPr lang="en-US" sz="2000" dirty="0" err="1"/>
              <a:t>x</a:t>
            </a:r>
            <a:r>
              <a:rPr lang="en-US" sz="2800" dirty="0"/>
              <a:t>.  Form a similar test statistic:</a:t>
            </a:r>
          </a:p>
          <a:p>
            <a:pPr eaLnBrk="1" hangingPunct="1">
              <a:buFontTx/>
              <a:buNone/>
              <a:defRPr/>
            </a:pPr>
            <a:endParaRPr lang="en-US" sz="2800" dirty="0"/>
          </a:p>
          <a:p>
            <a:pPr eaLnBrk="1" hangingPunct="1">
              <a:buFontTx/>
              <a:buNone/>
              <a:defRPr/>
            </a:pPr>
            <a:endParaRPr lang="en-US" sz="2800" dirty="0"/>
          </a:p>
          <a:p>
            <a:pPr eaLnBrk="1" hangingPunct="1">
              <a:buFontTx/>
              <a:buNone/>
              <a:defRPr/>
            </a:pPr>
            <a:endParaRPr lang="en-US" sz="2800" dirty="0"/>
          </a:p>
          <a:p>
            <a:pPr eaLnBrk="1" hangingPunct="1">
              <a:buFontTx/>
              <a:buNone/>
              <a:defRPr/>
            </a:pPr>
            <a:r>
              <a:rPr lang="en-US" sz="2800" dirty="0"/>
              <a:t>	where t</a:t>
            </a:r>
            <a:r>
              <a:rPr lang="en-US" sz="2800" baseline="-25000" dirty="0"/>
              <a:t>N-1</a:t>
            </a:r>
            <a:r>
              <a:rPr lang="en-US" sz="2800" dirty="0"/>
              <a:t> follows a </a:t>
            </a:r>
            <a:r>
              <a:rPr lang="en-US" sz="2800" b="1" dirty="0"/>
              <a:t>Student’s t</a:t>
            </a:r>
            <a:r>
              <a:rPr lang="en-US" sz="2800" dirty="0"/>
              <a:t> distribution with N-1 degrees of freedom</a:t>
            </a:r>
          </a:p>
          <a:p>
            <a:pPr eaLnBrk="1" hangingPunct="1">
              <a:buFontTx/>
              <a:buNone/>
              <a:defRPr/>
            </a:pPr>
            <a:r>
              <a:rPr lang="en-US" sz="2800" dirty="0"/>
              <a:t>	</a:t>
            </a:r>
            <a:r>
              <a:rPr lang="en-US" sz="2400" dirty="0"/>
              <a:t>(</a:t>
            </a:r>
            <a:r>
              <a:rPr lang="en-US" sz="2400" i="1" dirty="0"/>
              <a:t>note: Student is a pseudonym for W.S. </a:t>
            </a:r>
            <a:r>
              <a:rPr lang="en-US" sz="2400" i="1" dirty="0" err="1"/>
              <a:t>Gosset</a:t>
            </a:r>
            <a:r>
              <a:rPr lang="en-US" sz="2400" i="1" dirty="0"/>
              <a:t>, writing in 1908)</a:t>
            </a:r>
          </a:p>
        </p:txBody>
      </p:sp>
      <p:sp>
        <p:nvSpPr>
          <p:cNvPr id="12293" name="Text Box 5"/>
          <p:cNvSpPr txBox="1">
            <a:spLocks noChangeArrowheads="1"/>
          </p:cNvSpPr>
          <p:nvPr/>
        </p:nvSpPr>
        <p:spPr bwMode="auto">
          <a:xfrm>
            <a:off x="6111754" y="3698200"/>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(6)</a:t>
            </a:r>
          </a:p>
        </p:txBody>
      </p:sp>
      <p:graphicFrame>
        <p:nvGraphicFramePr>
          <p:cNvPr id="12292" name="Object 4"/>
          <p:cNvGraphicFramePr>
            <a:graphicFrameLocks noChangeAspect="1"/>
          </p:cNvGraphicFramePr>
          <p:nvPr>
            <p:extLst>
              <p:ext uri="{D42A27DB-BD31-4B8C-83A1-F6EECF244321}">
                <p14:modId xmlns:p14="http://schemas.microsoft.com/office/powerpoint/2010/main" val="2845135923"/>
              </p:ext>
            </p:extLst>
          </p:nvPr>
        </p:nvGraphicFramePr>
        <p:xfrm>
          <a:off x="3786057" y="3337454"/>
          <a:ext cx="2273300" cy="1136650"/>
        </p:xfrm>
        <a:graphic>
          <a:graphicData uri="http://schemas.openxmlformats.org/presentationml/2006/ole">
            <mc:AlternateContent xmlns:mc="http://schemas.openxmlformats.org/markup-compatibility/2006">
              <mc:Choice xmlns:v="urn:schemas-microsoft-com:vml" Requires="v">
                <p:oleObj name="Equation" r:id="rId3" imgW="914400" imgH="457200" progId="Equation.3">
                  <p:embed/>
                </p:oleObj>
              </mc:Choice>
              <mc:Fallback>
                <p:oleObj name="Equation" r:id="rId3" imgW="914400" imgH="457200" progId="Equation.3">
                  <p:embed/>
                  <p:pic>
                    <p:nvPicPr>
                      <p:cNvPr id="1229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6057" y="3337454"/>
                        <a:ext cx="2273300" cy="1136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45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8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824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82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p>
        </p:txBody>
      </p:sp>
      <p:sp>
        <p:nvSpPr>
          <p:cNvPr id="33795" name="Rectangle 3"/>
          <p:cNvSpPr>
            <a:spLocks noGrp="1" noChangeArrowheads="1"/>
          </p:cNvSpPr>
          <p:nvPr>
            <p:ph type="body" sz="half" idx="1"/>
          </p:nvPr>
        </p:nvSpPr>
        <p:spPr>
          <a:xfrm>
            <a:off x="1672137" y="1905003"/>
            <a:ext cx="8382000" cy="4167188"/>
          </a:xfrm>
        </p:spPr>
        <p:txBody>
          <a:bodyPr/>
          <a:lstStyle/>
          <a:p>
            <a:pPr eaLnBrk="1" hangingPunct="1">
              <a:buFontTx/>
              <a:buNone/>
              <a:defRPr/>
            </a:pPr>
            <a:r>
              <a:rPr lang="en-US" sz="2800" dirty="0"/>
              <a:t>	</a:t>
            </a:r>
          </a:p>
          <a:p>
            <a:pPr eaLnBrk="1" hangingPunct="1">
              <a:buFontTx/>
              <a:buNone/>
              <a:defRPr/>
            </a:pPr>
            <a:endParaRPr lang="en-US" sz="2800" dirty="0"/>
          </a:p>
          <a:p>
            <a:pPr eaLnBrk="1" hangingPunct="1">
              <a:buFontTx/>
              <a:buNone/>
              <a:defRPr/>
            </a:pPr>
            <a:endParaRPr lang="en-US" sz="2800" dirty="0"/>
          </a:p>
          <a:p>
            <a:pPr eaLnBrk="1" hangingPunct="1">
              <a:buFontTx/>
              <a:buNone/>
              <a:defRPr/>
            </a:pPr>
            <a:r>
              <a:rPr lang="en-US" sz="2800" dirty="0"/>
              <a:t>	</a:t>
            </a:r>
          </a:p>
          <a:p>
            <a:pPr eaLnBrk="1" hangingPunct="1">
              <a:buFontTx/>
              <a:buNone/>
              <a:defRPr/>
            </a:pPr>
            <a:r>
              <a:rPr lang="en-US" sz="2800" dirty="0"/>
              <a:t>	</a:t>
            </a:r>
          </a:p>
          <a:p>
            <a:pPr eaLnBrk="1" hangingPunct="1">
              <a:buFontTx/>
              <a:buNone/>
              <a:defRPr/>
            </a:pPr>
            <a:r>
              <a:rPr lang="en-US" sz="2700" dirty="0"/>
              <a:t>A two-sided confidence interval can be formed by stating:</a:t>
            </a:r>
          </a:p>
          <a:p>
            <a:pPr eaLnBrk="1" hangingPunct="1">
              <a:buFontTx/>
              <a:buNone/>
              <a:defRPr/>
            </a:pPr>
            <a:endParaRPr lang="en-US" sz="2700" dirty="0"/>
          </a:p>
        </p:txBody>
      </p:sp>
      <p:sp>
        <p:nvSpPr>
          <p:cNvPr id="13322" name="Line 4"/>
          <p:cNvSpPr>
            <a:spLocks noChangeShapeType="1"/>
          </p:cNvSpPr>
          <p:nvPr/>
        </p:nvSpPr>
        <p:spPr bwMode="auto">
          <a:xfrm>
            <a:off x="2776171" y="3527425"/>
            <a:ext cx="4724400" cy="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3" name="Freeform 8"/>
          <p:cNvSpPr>
            <a:spLocks/>
          </p:cNvSpPr>
          <p:nvPr/>
        </p:nvSpPr>
        <p:spPr bwMode="auto">
          <a:xfrm>
            <a:off x="2836503" y="2079630"/>
            <a:ext cx="4765675" cy="1355725"/>
          </a:xfrm>
          <a:custGeom>
            <a:avLst/>
            <a:gdLst>
              <a:gd name="T0" fmla="*/ 0 w 3002"/>
              <a:gd name="T1" fmla="*/ 2147483647 h 854"/>
              <a:gd name="T2" fmla="*/ 2147483647 w 3002"/>
              <a:gd name="T3" fmla="*/ 2147483647 h 854"/>
              <a:gd name="T4" fmla="*/ 2147483647 w 3002"/>
              <a:gd name="T5" fmla="*/ 2147483647 h 854"/>
              <a:gd name="T6" fmla="*/ 2147483647 w 3002"/>
              <a:gd name="T7" fmla="*/ 0 h 854"/>
              <a:gd name="T8" fmla="*/ 2147483647 w 3002"/>
              <a:gd name="T9" fmla="*/ 2147483647 h 854"/>
              <a:gd name="T10" fmla="*/ 2147483647 w 3002"/>
              <a:gd name="T11" fmla="*/ 2147483647 h 854"/>
              <a:gd name="T12" fmla="*/ 2147483647 w 3002"/>
              <a:gd name="T13" fmla="*/ 2147483647 h 854"/>
              <a:gd name="T14" fmla="*/ 0 60000 65536"/>
              <a:gd name="T15" fmla="*/ 0 60000 65536"/>
              <a:gd name="T16" fmla="*/ 0 60000 65536"/>
              <a:gd name="T17" fmla="*/ 0 60000 65536"/>
              <a:gd name="T18" fmla="*/ 0 60000 65536"/>
              <a:gd name="T19" fmla="*/ 0 60000 65536"/>
              <a:gd name="T20" fmla="*/ 0 60000 65536"/>
              <a:gd name="T21" fmla="*/ 0 w 3002"/>
              <a:gd name="T22" fmla="*/ 0 h 854"/>
              <a:gd name="T23" fmla="*/ 3002 w 3002"/>
              <a:gd name="T24" fmla="*/ 854 h 8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02" h="854">
                <a:moveTo>
                  <a:pt x="0" y="854"/>
                </a:moveTo>
                <a:cubicBezTo>
                  <a:pt x="56" y="841"/>
                  <a:pt x="215" y="820"/>
                  <a:pt x="337" y="774"/>
                </a:cubicBezTo>
                <a:cubicBezTo>
                  <a:pt x="459" y="728"/>
                  <a:pt x="553" y="705"/>
                  <a:pt x="730" y="576"/>
                </a:cubicBezTo>
                <a:cubicBezTo>
                  <a:pt x="907" y="447"/>
                  <a:pt x="1170" y="0"/>
                  <a:pt x="1402" y="0"/>
                </a:cubicBezTo>
                <a:cubicBezTo>
                  <a:pt x="1634" y="0"/>
                  <a:pt x="1923" y="445"/>
                  <a:pt x="2122" y="576"/>
                </a:cubicBezTo>
                <a:cubicBezTo>
                  <a:pt x="2321" y="707"/>
                  <a:pt x="2451" y="742"/>
                  <a:pt x="2598" y="786"/>
                </a:cubicBezTo>
                <a:cubicBezTo>
                  <a:pt x="2745" y="830"/>
                  <a:pt x="2918" y="830"/>
                  <a:pt x="3002" y="842"/>
                </a:cubicBezTo>
              </a:path>
            </a:pathLst>
          </a:custGeom>
          <a:noFill/>
          <a:ln w="28575" cmpd="sng">
            <a:solidFill>
              <a:srgbClr val="00B050"/>
            </a:solidFill>
            <a:round/>
            <a:headEnd/>
            <a:tailEnd/>
          </a:ln>
        </p:spPr>
        <p:txBody>
          <a:bodyPr lIns="91397" tIns="45697" rIns="91397" bIns="45697"/>
          <a:lstStyle/>
          <a:p>
            <a:endParaRPr lang="en-US" dirty="0">
              <a:latin typeface="Calibri" panose="020F0502020204030204" pitchFamily="34" charset="0"/>
            </a:endParaRPr>
          </a:p>
        </p:txBody>
      </p:sp>
      <p:sp>
        <p:nvSpPr>
          <p:cNvPr id="13324" name="Line 9"/>
          <p:cNvSpPr>
            <a:spLocks noChangeShapeType="1"/>
          </p:cNvSpPr>
          <p:nvPr/>
        </p:nvSpPr>
        <p:spPr bwMode="auto">
          <a:xfrm>
            <a:off x="3385771" y="3319463"/>
            <a:ext cx="0" cy="2079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5" name="Line 10"/>
          <p:cNvSpPr>
            <a:spLocks noChangeShapeType="1"/>
          </p:cNvSpPr>
          <p:nvPr/>
        </p:nvSpPr>
        <p:spPr bwMode="auto">
          <a:xfrm>
            <a:off x="6814771" y="3279776"/>
            <a:ext cx="0" cy="24765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6" name="Line 11"/>
          <p:cNvSpPr>
            <a:spLocks noChangeShapeType="1"/>
          </p:cNvSpPr>
          <p:nvPr/>
        </p:nvSpPr>
        <p:spPr bwMode="auto">
          <a:xfrm flipH="1">
            <a:off x="3157171" y="3340103"/>
            <a:ext cx="76200" cy="187325"/>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7" name="Line 12"/>
          <p:cNvSpPr>
            <a:spLocks noChangeShapeType="1"/>
          </p:cNvSpPr>
          <p:nvPr/>
        </p:nvSpPr>
        <p:spPr bwMode="auto">
          <a:xfrm flipH="1">
            <a:off x="3004777" y="3395664"/>
            <a:ext cx="66675" cy="131762"/>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8" name="Line 13"/>
          <p:cNvSpPr>
            <a:spLocks noChangeShapeType="1"/>
          </p:cNvSpPr>
          <p:nvPr/>
        </p:nvSpPr>
        <p:spPr bwMode="auto">
          <a:xfrm flipH="1">
            <a:off x="2852376" y="3425828"/>
            <a:ext cx="57151" cy="101600"/>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29" name="Line 14"/>
          <p:cNvSpPr>
            <a:spLocks noChangeShapeType="1"/>
          </p:cNvSpPr>
          <p:nvPr/>
        </p:nvSpPr>
        <p:spPr bwMode="auto">
          <a:xfrm flipH="1">
            <a:off x="3309571" y="3328993"/>
            <a:ext cx="76200" cy="198437"/>
          </a:xfrm>
          <a:prstGeom prst="line">
            <a:avLst/>
          </a:pr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grpSp>
        <p:nvGrpSpPr>
          <p:cNvPr id="13330" name="Group 19"/>
          <p:cNvGrpSpPr>
            <a:grpSpLocks/>
          </p:cNvGrpSpPr>
          <p:nvPr/>
        </p:nvGrpSpPr>
        <p:grpSpPr bwMode="auto">
          <a:xfrm flipH="1">
            <a:off x="6890971" y="3328993"/>
            <a:ext cx="533400" cy="198437"/>
            <a:chOff x="1632" y="1776"/>
            <a:chExt cx="336" cy="192"/>
          </a:xfrm>
        </p:grpSpPr>
        <p:sp>
          <p:nvSpPr>
            <p:cNvPr id="13339" name="Line 15"/>
            <p:cNvSpPr>
              <a:spLocks noChangeShapeType="1"/>
            </p:cNvSpPr>
            <p:nvPr/>
          </p:nvSpPr>
          <p:spPr bwMode="auto">
            <a:xfrm flipH="1">
              <a:off x="1824"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3340" name="Line 16"/>
            <p:cNvSpPr>
              <a:spLocks noChangeShapeType="1"/>
            </p:cNvSpPr>
            <p:nvPr/>
          </p:nvSpPr>
          <p:spPr bwMode="auto">
            <a:xfrm flipH="1">
              <a:off x="1728"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3341" name="Line 17"/>
            <p:cNvSpPr>
              <a:spLocks noChangeShapeType="1"/>
            </p:cNvSpPr>
            <p:nvPr/>
          </p:nvSpPr>
          <p:spPr bwMode="auto">
            <a:xfrm flipH="1">
              <a:off x="1632" y="1824"/>
              <a:ext cx="48" cy="144"/>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sp>
          <p:nvSpPr>
            <p:cNvPr id="13342" name="Line 18"/>
            <p:cNvSpPr>
              <a:spLocks noChangeShapeType="1"/>
            </p:cNvSpPr>
            <p:nvPr/>
          </p:nvSpPr>
          <p:spPr bwMode="auto">
            <a:xfrm flipH="1">
              <a:off x="1920" y="1776"/>
              <a:ext cx="48" cy="192"/>
            </a:xfrm>
            <a:prstGeom prst="line">
              <a:avLst/>
            </a:prstGeom>
            <a:noFill/>
            <a:ln w="19050">
              <a:solidFill>
                <a:schemeClr val="tx1"/>
              </a:solidFill>
              <a:round/>
              <a:headEnd/>
              <a:tailEnd/>
            </a:ln>
          </p:spPr>
          <p:txBody>
            <a:bodyPr/>
            <a:lstStyle/>
            <a:p>
              <a:endParaRPr lang="en-US" dirty="0">
                <a:latin typeface="Calibri" panose="020F0502020204030204" pitchFamily="34" charset="0"/>
              </a:endParaRPr>
            </a:p>
          </p:txBody>
        </p:sp>
      </p:grpSp>
      <p:sp>
        <p:nvSpPr>
          <p:cNvPr id="13331" name="Line 20"/>
          <p:cNvSpPr>
            <a:spLocks noChangeShapeType="1"/>
          </p:cNvSpPr>
          <p:nvPr/>
        </p:nvSpPr>
        <p:spPr bwMode="auto">
          <a:xfrm flipH="1">
            <a:off x="7144977" y="3041651"/>
            <a:ext cx="385763" cy="382588"/>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13332" name="Line 21"/>
          <p:cNvSpPr>
            <a:spLocks noChangeShapeType="1"/>
          </p:cNvSpPr>
          <p:nvPr/>
        </p:nvSpPr>
        <p:spPr bwMode="auto">
          <a:xfrm>
            <a:off x="2787286" y="3025778"/>
            <a:ext cx="217487" cy="425450"/>
          </a:xfrm>
          <a:prstGeom prst="line">
            <a:avLst/>
          </a:prstGeom>
          <a:noFill/>
          <a:ln w="19050">
            <a:solidFill>
              <a:schemeClr val="tx1"/>
            </a:solidFill>
            <a:round/>
            <a:headEnd/>
            <a:tailEnd type="triangle" w="med" len="med"/>
          </a:ln>
        </p:spPr>
        <p:txBody>
          <a:bodyPr lIns="91397" tIns="45697" rIns="91397" bIns="45697"/>
          <a:lstStyle/>
          <a:p>
            <a:endParaRPr lang="en-US" dirty="0">
              <a:latin typeface="Calibri" panose="020F0502020204030204" pitchFamily="34" charset="0"/>
            </a:endParaRPr>
          </a:p>
        </p:txBody>
      </p:sp>
      <p:sp>
        <p:nvSpPr>
          <p:cNvPr id="13334" name="Text Box 35"/>
          <p:cNvSpPr txBox="1">
            <a:spLocks noChangeArrowheads="1"/>
          </p:cNvSpPr>
          <p:nvPr/>
        </p:nvSpPr>
        <p:spPr bwMode="auto">
          <a:xfrm>
            <a:off x="8686437" y="2076453"/>
            <a:ext cx="1580622" cy="1938946"/>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C00000"/>
                </a:solidFill>
                <a:latin typeface="Calibri" panose="020F0502020204030204" pitchFamily="34" charset="0"/>
              </a:rPr>
              <a:t>1-</a:t>
            </a:r>
            <a:r>
              <a:rPr lang="en-US" sz="2400" dirty="0">
                <a:solidFill>
                  <a:srgbClr val="C00000"/>
                </a:solidFill>
                <a:latin typeface="Symbol" pitchFamily="18" charset="2"/>
              </a:rPr>
              <a:t>a</a:t>
            </a:r>
            <a:r>
              <a:rPr lang="en-US" sz="2400" dirty="0">
                <a:solidFill>
                  <a:srgbClr val="C00000"/>
                </a:solidFill>
                <a:latin typeface="Calibri" panose="020F0502020204030204" pitchFamily="34" charset="0"/>
              </a:rPr>
              <a:t> is the desired probability within the interval</a:t>
            </a:r>
          </a:p>
        </p:txBody>
      </p:sp>
      <p:sp>
        <p:nvSpPr>
          <p:cNvPr id="33" name="Text Box 35"/>
          <p:cNvSpPr txBox="1">
            <a:spLocks noChangeArrowheads="1"/>
          </p:cNvSpPr>
          <p:nvPr/>
        </p:nvSpPr>
        <p:spPr bwMode="auto">
          <a:xfrm>
            <a:off x="2394643" y="1554169"/>
            <a:ext cx="5934606" cy="461618"/>
          </a:xfrm>
          <a:prstGeom prst="rect">
            <a:avLst/>
          </a:prstGeom>
          <a:noFill/>
          <a:ln w="9525">
            <a:noFill/>
            <a:miter lim="800000"/>
            <a:headEnd/>
            <a:tailEnd/>
          </a:ln>
        </p:spPr>
        <p:txBody>
          <a:bodyPr wrap="square" lIns="91397" tIns="45697" rIns="91397" bIns="45697">
            <a:spAutoFit/>
          </a:bodyPr>
          <a:lstStyle/>
          <a:p>
            <a:pPr algn="ctr">
              <a:spcBef>
                <a:spcPct val="50000"/>
              </a:spcBef>
            </a:pPr>
            <a:r>
              <a:rPr lang="en-US" sz="2400" dirty="0">
                <a:solidFill>
                  <a:srgbClr val="00B050"/>
                </a:solidFill>
                <a:latin typeface="Calibri" panose="020F0502020204030204" pitchFamily="34" charset="0"/>
              </a:rPr>
              <a:t>PDF of “standardized” X, estimate of the mean</a:t>
            </a:r>
          </a:p>
        </p:txBody>
      </p:sp>
      <p:graphicFrame>
        <p:nvGraphicFramePr>
          <p:cNvPr id="13320" name="Object 8"/>
          <p:cNvGraphicFramePr>
            <a:graphicFrameLocks noChangeAspect="1"/>
          </p:cNvGraphicFramePr>
          <p:nvPr>
            <p:extLst>
              <p:ext uri="{D42A27DB-BD31-4B8C-83A1-F6EECF244321}">
                <p14:modId xmlns:p14="http://schemas.microsoft.com/office/powerpoint/2010/main" val="3499255388"/>
              </p:ext>
            </p:extLst>
          </p:nvPr>
        </p:nvGraphicFramePr>
        <p:xfrm>
          <a:off x="2394643" y="2353202"/>
          <a:ext cx="784225" cy="762000"/>
        </p:xfrm>
        <a:graphic>
          <a:graphicData uri="http://schemas.openxmlformats.org/presentationml/2006/ole">
            <mc:AlternateContent xmlns:mc="http://schemas.openxmlformats.org/markup-compatibility/2006">
              <mc:Choice xmlns:v="urn:schemas-microsoft-com:vml" Requires="v">
                <p:oleObj name="Equation" r:id="rId3" imgW="406080" imgH="393480" progId="Equation.3">
                  <p:embed/>
                </p:oleObj>
              </mc:Choice>
              <mc:Fallback>
                <p:oleObj name="Equation" r:id="rId3" imgW="406080" imgH="393480" progId="Equation.3">
                  <p:embed/>
                  <p:pic>
                    <p:nvPicPr>
                      <p:cNvPr id="1332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4643" y="2353202"/>
                        <a:ext cx="7842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21" name="Object 9"/>
          <p:cNvGraphicFramePr>
            <a:graphicFrameLocks noChangeAspect="1"/>
          </p:cNvGraphicFramePr>
          <p:nvPr>
            <p:extLst>
              <p:ext uri="{D42A27DB-BD31-4B8C-83A1-F6EECF244321}">
                <p14:modId xmlns:p14="http://schemas.microsoft.com/office/powerpoint/2010/main" val="1445416068"/>
              </p:ext>
            </p:extLst>
          </p:nvPr>
        </p:nvGraphicFramePr>
        <p:xfrm>
          <a:off x="7279380" y="2370664"/>
          <a:ext cx="784225" cy="762000"/>
        </p:xfrm>
        <a:graphic>
          <a:graphicData uri="http://schemas.openxmlformats.org/presentationml/2006/ole">
            <mc:AlternateContent xmlns:mc="http://schemas.openxmlformats.org/markup-compatibility/2006">
              <mc:Choice xmlns:v="urn:schemas-microsoft-com:vml" Requires="v">
                <p:oleObj name="Equation" r:id="rId5" imgW="406080" imgH="393480" progId="Equation.3">
                  <p:embed/>
                </p:oleObj>
              </mc:Choice>
              <mc:Fallback>
                <p:oleObj name="Equation" r:id="rId5" imgW="406080" imgH="393480" progId="Equation.3">
                  <p:embed/>
                  <p:pic>
                    <p:nvPicPr>
                      <p:cNvPr id="13321"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9380" y="2370664"/>
                        <a:ext cx="7842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10"/>
          <p:cNvGraphicFramePr>
            <a:graphicFrameLocks noChangeAspect="1"/>
          </p:cNvGraphicFramePr>
          <p:nvPr>
            <p:extLst>
              <p:ext uri="{D42A27DB-BD31-4B8C-83A1-F6EECF244321}">
                <p14:modId xmlns:p14="http://schemas.microsoft.com/office/powerpoint/2010/main" val="2398281957"/>
              </p:ext>
            </p:extLst>
          </p:nvPr>
        </p:nvGraphicFramePr>
        <p:xfrm>
          <a:off x="4685405" y="2794527"/>
          <a:ext cx="739775" cy="400050"/>
        </p:xfrm>
        <a:graphic>
          <a:graphicData uri="http://schemas.openxmlformats.org/presentationml/2006/ole">
            <mc:AlternateContent xmlns:mc="http://schemas.openxmlformats.org/markup-compatibility/2006">
              <mc:Choice xmlns:v="urn:schemas-microsoft-com:vml" Requires="v">
                <p:oleObj name="Equation" r:id="rId6" imgW="330120" imgH="177480" progId="Equation.3">
                  <p:embed/>
                </p:oleObj>
              </mc:Choice>
              <mc:Fallback>
                <p:oleObj name="Equation" r:id="rId6" imgW="330120" imgH="177480" progId="Equation.3">
                  <p:embed/>
                  <p:pic>
                    <p:nvPicPr>
                      <p:cNvPr id="2"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5405" y="2794527"/>
                        <a:ext cx="739775"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12"/>
          <p:cNvGraphicFramePr>
            <a:graphicFrameLocks noChangeAspect="1"/>
          </p:cNvGraphicFramePr>
          <p:nvPr>
            <p:extLst>
              <p:ext uri="{D42A27DB-BD31-4B8C-83A1-F6EECF244321}">
                <p14:modId xmlns:p14="http://schemas.microsoft.com/office/powerpoint/2010/main" val="2274157203"/>
              </p:ext>
            </p:extLst>
          </p:nvPr>
        </p:nvGraphicFramePr>
        <p:xfrm>
          <a:off x="3224908" y="3582459"/>
          <a:ext cx="617538" cy="619125"/>
        </p:xfrm>
        <a:graphic>
          <a:graphicData uri="http://schemas.openxmlformats.org/presentationml/2006/ole">
            <mc:AlternateContent xmlns:mc="http://schemas.openxmlformats.org/markup-compatibility/2006">
              <mc:Choice xmlns:v="urn:schemas-microsoft-com:vml" Requires="v">
                <p:oleObj name="Equation" r:id="rId8" imgW="342720" imgH="342720" progId="Equation.3">
                  <p:embed/>
                </p:oleObj>
              </mc:Choice>
              <mc:Fallback>
                <p:oleObj name="Equation" r:id="rId8" imgW="342720" imgH="342720" progId="Equation.3">
                  <p:embed/>
                  <p:pic>
                    <p:nvPicPr>
                      <p:cNvPr id="4"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24908" y="3582459"/>
                        <a:ext cx="617538"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13"/>
          <p:cNvGraphicFramePr>
            <a:graphicFrameLocks noChangeAspect="1"/>
          </p:cNvGraphicFramePr>
          <p:nvPr>
            <p:extLst>
              <p:ext uri="{D42A27DB-BD31-4B8C-83A1-F6EECF244321}">
                <p14:modId xmlns:p14="http://schemas.microsoft.com/office/powerpoint/2010/main" val="56960523"/>
              </p:ext>
            </p:extLst>
          </p:nvPr>
        </p:nvGraphicFramePr>
        <p:xfrm>
          <a:off x="6507327" y="3582459"/>
          <a:ext cx="777875" cy="619125"/>
        </p:xfrm>
        <a:graphic>
          <a:graphicData uri="http://schemas.openxmlformats.org/presentationml/2006/ole">
            <mc:AlternateContent xmlns:mc="http://schemas.openxmlformats.org/markup-compatibility/2006">
              <mc:Choice xmlns:v="urn:schemas-microsoft-com:vml" Requires="v">
                <p:oleObj name="Equation" r:id="rId10" imgW="431640" imgH="342720" progId="Equation.3">
                  <p:embed/>
                </p:oleObj>
              </mc:Choice>
              <mc:Fallback>
                <p:oleObj name="Equation" r:id="rId10" imgW="431640" imgH="342720" progId="Equation.3">
                  <p:embed/>
                  <p:pic>
                    <p:nvPicPr>
                      <p:cNvPr id="5"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7327" y="3582459"/>
                        <a:ext cx="777875"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p:txBody>
          <a:bodyPr/>
          <a:lstStyle/>
          <a:p>
            <a:pPr>
              <a:defRPr/>
            </a:pPr>
            <a:fld id="{B6362C6D-F696-4187-B5F0-26A2819A17DB}" type="slidenum">
              <a:rPr lang="en-US" smtClean="0"/>
              <a:pPr>
                <a:defRPr/>
              </a:pPr>
              <a:t>46</a:t>
            </a:fld>
            <a:endParaRPr lang="en-US" dirty="0"/>
          </a:p>
        </p:txBody>
      </p:sp>
      <p:cxnSp>
        <p:nvCxnSpPr>
          <p:cNvPr id="10" name="Straight Connector 9"/>
          <p:cNvCxnSpPr/>
          <p:nvPr/>
        </p:nvCxnSpPr>
        <p:spPr>
          <a:xfrm>
            <a:off x="5268970" y="1645070"/>
            <a:ext cx="17145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5135834" y="5085094"/>
            <a:ext cx="419100" cy="514350"/>
          </a:xfrm>
          <a:prstGeom prst="ellipse">
            <a:avLst/>
          </a:prstGeom>
          <a:no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91397" tIns="45697" rIns="91397" bIns="45697" anchor="ctr"/>
          <a:lstStyle/>
          <a:p>
            <a:pPr algn="ctr">
              <a:defRPr/>
            </a:pPr>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31" name="Object 11">
                <a:extLst>
                  <a:ext uri="{FF2B5EF4-FFF2-40B4-BE49-F238E27FC236}">
                    <a16:creationId xmlns:a16="http://schemas.microsoft.com/office/drawing/2014/main" id="{A44C2968-A779-42B0-8CEF-5FFB171C4EBF}"/>
                  </a:ext>
                </a:extLst>
              </p:cNvPr>
              <p:cNvSpPr txBox="1"/>
              <p:nvPr/>
            </p:nvSpPr>
            <p:spPr bwMode="auto">
              <a:xfrm>
                <a:off x="3018114" y="5085948"/>
                <a:ext cx="5489575" cy="1076325"/>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2400" i="0" smtClean="0">
                          <a:solidFill>
                            <a:srgbClr val="000000"/>
                          </a:solidFill>
                          <a:latin typeface="Cambria Math" panose="02040503050406030204" pitchFamily="18" charset="0"/>
                        </a:rPr>
                        <m:t>P</m:t>
                      </m:r>
                      <m:d>
                        <m:dPr>
                          <m:begChr m:val="["/>
                          <m:endChr m:val="]"/>
                          <m:ctrlPr>
                            <a:rPr lang="en-US" sz="2400" i="1">
                              <a:solidFill>
                                <a:srgbClr val="000000"/>
                              </a:solidFill>
                              <a:latin typeface="Cambria Math" panose="02040503050406030204" pitchFamily="18" charset="0"/>
                            </a:rPr>
                          </m:ctrlPr>
                        </m:dPr>
                        <m:e>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r>
                            <a:rPr lang="en-US" sz="2400" i="0">
                              <a:solidFill>
                                <a:srgbClr val="000000"/>
                              </a:solidFill>
                              <a:latin typeface="Cambria Math" panose="02040503050406030204" pitchFamily="18" charset="0"/>
                            </a:rPr>
                            <m:t>&lt;</m:t>
                          </m:r>
                          <m:f>
                            <m:fPr>
                              <m:ctrlPr>
                                <a:rPr lang="en-US" sz="2400" i="1">
                                  <a:solidFill>
                                    <a:srgbClr val="000000"/>
                                  </a:solidFill>
                                  <a:latin typeface="Cambria Math" panose="02040503050406030204" pitchFamily="18" charset="0"/>
                                </a:rPr>
                              </m:ctrlPr>
                            </m:fPr>
                            <m:num>
                              <m:acc>
                                <m:accPr>
                                  <m:chr m:val="̅"/>
                                  <m:ctrlPr>
                                    <a:rPr lang="en-US" sz="2400" i="1" smtClean="0">
                                      <a:solidFill>
                                        <a:srgbClr val="000000"/>
                                      </a:solidFill>
                                      <a:latin typeface="Cambria Math" panose="02040503050406030204" pitchFamily="18" charset="0"/>
                                    </a:rPr>
                                  </m:ctrlPr>
                                </m:accPr>
                                <m:e>
                                  <m:r>
                                    <m:rPr>
                                      <m:sty m:val="p"/>
                                    </m:rPr>
                                    <a:rPr lang="en-US" sz="2400" b="0" i="0" smtClean="0">
                                      <a:solidFill>
                                        <a:srgbClr val="000000"/>
                                      </a:solidFill>
                                      <a:latin typeface="Cambria Math" panose="02040503050406030204" pitchFamily="18" charset="0"/>
                                    </a:rPr>
                                    <m:t>X</m:t>
                                  </m:r>
                                </m:e>
                              </m:acc>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μ</m:t>
                              </m:r>
                            </m:num>
                            <m:den>
                              <m:f>
                                <m:fPr>
                                  <m:type m:val="lin"/>
                                  <m:ctrlPr>
                                    <a:rPr lang="en-US" sz="2400" i="1">
                                      <a:solidFill>
                                        <a:srgbClr val="000000"/>
                                      </a:solidFill>
                                      <a:latin typeface="Cambria Math" panose="02040503050406030204" pitchFamily="18" charset="0"/>
                                    </a:rPr>
                                  </m:ctrlPr>
                                </m:fPr>
                                <m:num>
                                  <m:sSub>
                                    <m:sSubPr>
                                      <m:ctrlPr>
                                        <a:rPr lang="en-US" sz="2400" i="1">
                                          <a:solidFill>
                                            <a:srgbClr val="000000"/>
                                          </a:solidFill>
                                          <a:latin typeface="Cambria Math" panose="02040503050406030204" pitchFamily="18" charset="0"/>
                                        </a:rPr>
                                      </m:ctrlPr>
                                    </m:sSubPr>
                                    <m:e>
                                      <m:r>
                                        <m:rPr>
                                          <m:sty m:val="p"/>
                                        </m:rPr>
                                        <a:rPr lang="en-US" sz="2400" b="0" i="0" smtClean="0">
                                          <a:solidFill>
                                            <a:srgbClr val="000000"/>
                                          </a:solidFill>
                                          <a:latin typeface="Cambria Math" panose="02040503050406030204" pitchFamily="18" charset="0"/>
                                        </a:rPr>
                                        <m:t>S</m:t>
                                      </m:r>
                                    </m:e>
                                    <m:sub>
                                      <m:r>
                                        <m:rPr>
                                          <m:sty m:val="p"/>
                                        </m:rPr>
                                        <a:rPr lang="en-US" sz="2400" i="0">
                                          <a:solidFill>
                                            <a:srgbClr val="000000"/>
                                          </a:solidFill>
                                          <a:latin typeface="Cambria Math" panose="02040503050406030204" pitchFamily="18" charset="0"/>
                                        </a:rPr>
                                        <m:t>X</m:t>
                                      </m:r>
                                    </m:sub>
                                  </m:sSub>
                                </m:num>
                                <m:den>
                                  <m:rad>
                                    <m:radPr>
                                      <m:degHide m:val="on"/>
                                      <m:ctrlPr>
                                        <a:rPr lang="en-US" sz="2400" i="1">
                                          <a:solidFill>
                                            <a:srgbClr val="000000"/>
                                          </a:solidFill>
                                          <a:latin typeface="Cambria Math" panose="02040503050406030204" pitchFamily="18" charset="0"/>
                                        </a:rPr>
                                      </m:ctrlPr>
                                    </m:radPr>
                                    <m:deg/>
                                    <m:e>
                                      <m:r>
                                        <m:rPr>
                                          <m:sty m:val="p"/>
                                        </m:rPr>
                                        <a:rPr lang="en-US" sz="2400" i="0">
                                          <a:solidFill>
                                            <a:srgbClr val="000000"/>
                                          </a:solidFill>
                                          <a:latin typeface="Cambria Math" panose="02040503050406030204" pitchFamily="18" charset="0"/>
                                        </a:rPr>
                                        <m:t>N</m:t>
                                      </m:r>
                                    </m:e>
                                  </m:rad>
                                </m:den>
                              </m:f>
                            </m:den>
                          </m:f>
                          <m:r>
                            <a:rPr lang="en-US" sz="2400" i="0">
                              <a:solidFill>
                                <a:srgbClr val="000000"/>
                              </a:solidFill>
                              <a:latin typeface="Cambria Math" panose="02040503050406030204" pitchFamily="18" charset="0"/>
                            </a:rPr>
                            <m:t>&lt;</m:t>
                          </m:r>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r>
                                <a:rPr lang="en-US" sz="2400" i="0">
                                  <a:solidFill>
                                    <a:srgbClr val="000000"/>
                                  </a:solidFill>
                                  <a:latin typeface="Cambria Math" panose="02040503050406030204" pitchFamily="18" charset="0"/>
                                </a:rPr>
                                <m:t>1−</m:t>
                              </m:r>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e>
                      </m:d>
                      <m:r>
                        <a:rPr lang="en-US" sz="2400" i="0">
                          <a:solidFill>
                            <a:srgbClr val="000000"/>
                          </a:solidFill>
                          <a:latin typeface="Cambria Math" panose="02040503050406030204" pitchFamily="18" charset="0"/>
                        </a:rPr>
                        <m:t>=1−</m:t>
                      </m:r>
                      <m:r>
                        <m:rPr>
                          <m:sty m:val="p"/>
                        </m:rPr>
                        <a:rPr lang="en-US" sz="2400" i="0">
                          <a:solidFill>
                            <a:srgbClr val="000000"/>
                          </a:solidFill>
                          <a:latin typeface="Cambria Math" panose="02040503050406030204" pitchFamily="18" charset="0"/>
                        </a:rPr>
                        <m:t>α</m:t>
                      </m:r>
                    </m:oMath>
                  </m:oMathPara>
                </a14:m>
                <a:endParaRPr lang="en-US" dirty="0"/>
              </a:p>
            </p:txBody>
          </p:sp>
        </mc:Choice>
        <mc:Fallback xmlns="">
          <p:sp>
            <p:nvSpPr>
              <p:cNvPr id="31" name="Object 11">
                <a:extLst>
                  <a:ext uri="{FF2B5EF4-FFF2-40B4-BE49-F238E27FC236}">
                    <a16:creationId xmlns:a16="http://schemas.microsoft.com/office/drawing/2014/main" id="{A44C2968-A779-42B0-8CEF-5FFB171C4EBF}"/>
                  </a:ext>
                </a:extLst>
              </p:cNvPr>
              <p:cNvSpPr txBox="1">
                <a:spLocks noRot="1" noChangeAspect="1" noMove="1" noResize="1" noEditPoints="1" noAdjustHandles="1" noChangeArrowheads="1" noChangeShapeType="1" noTextEdit="1"/>
              </p:cNvSpPr>
              <p:nvPr/>
            </p:nvSpPr>
            <p:spPr bwMode="auto">
              <a:xfrm>
                <a:off x="3018114" y="5085948"/>
                <a:ext cx="5489575" cy="1076325"/>
              </a:xfrm>
              <a:prstGeom prst="rect">
                <a:avLst/>
              </a:prstGeom>
              <a:blipFill>
                <a:blip r:embed="rId13"/>
                <a:stretch>
                  <a:fillRect/>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69D0F80C-4EA7-4601-AFF5-6B8CFD6D9314}"/>
              </a:ext>
            </a:extLst>
          </p:cNvPr>
          <p:cNvSpPr txBox="1"/>
          <p:nvPr/>
        </p:nvSpPr>
        <p:spPr>
          <a:xfrm>
            <a:off x="5165368" y="5081880"/>
            <a:ext cx="434340" cy="461665"/>
          </a:xfrm>
          <a:prstGeom prst="rect">
            <a:avLst/>
          </a:prstGeom>
          <a:noFill/>
        </p:spPr>
        <p:txBody>
          <a:bodyPr wrap="square" rtlCol="0">
            <a:spAutoFit/>
          </a:bodyPr>
          <a:lstStyle/>
          <a:p>
            <a:r>
              <a:rPr lang="en-US" sz="2400" dirty="0">
                <a:solidFill>
                  <a:srgbClr val="FF00FF"/>
                </a:solidFill>
                <a:latin typeface="Symbol" panose="05050102010706020507" pitchFamily="18" charset="2"/>
                <a:cs typeface="Calibri" panose="020F0502020204030204" pitchFamily="34" charset="0"/>
              </a:rPr>
              <a:t>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P spid="29" grpId="0" animBg="1"/>
      <p:bldP spid="3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endParaRPr lang="en-US" dirty="0"/>
          </a:p>
        </p:txBody>
      </p:sp>
      <p:sp>
        <p:nvSpPr>
          <p:cNvPr id="36867" name="Rectangle 3"/>
          <p:cNvSpPr>
            <a:spLocks noGrp="1" noChangeArrowheads="1"/>
          </p:cNvSpPr>
          <p:nvPr>
            <p:ph type="body" sz="half" idx="1"/>
          </p:nvPr>
        </p:nvSpPr>
        <p:spPr>
          <a:xfrm>
            <a:off x="1547446" y="1600203"/>
            <a:ext cx="8572500" cy="4768850"/>
          </a:xfrm>
        </p:spPr>
        <p:txBody>
          <a:bodyPr/>
          <a:lstStyle/>
          <a:p>
            <a:pPr eaLnBrk="1" hangingPunct="1">
              <a:buFontTx/>
              <a:buNone/>
              <a:defRPr/>
            </a:pPr>
            <a:r>
              <a:rPr lang="en-US" sz="2800" dirty="0"/>
              <a:t>Rewrite equation in terms of an interval on the pop. value</a:t>
            </a:r>
          </a:p>
          <a:p>
            <a:pPr eaLnBrk="1" hangingPunct="1">
              <a:buFontTx/>
              <a:buNone/>
              <a:defRPr/>
            </a:pPr>
            <a:endParaRPr lang="en-US" sz="2400" dirty="0"/>
          </a:p>
          <a:p>
            <a:pPr eaLnBrk="1" hangingPunct="1">
              <a:spcBef>
                <a:spcPct val="0"/>
              </a:spcBef>
              <a:buFontTx/>
              <a:buNone/>
              <a:defRPr/>
            </a:pPr>
            <a:endParaRPr lang="en-US" sz="2000" dirty="0"/>
          </a:p>
          <a:p>
            <a:pPr eaLnBrk="1" hangingPunct="1">
              <a:spcBef>
                <a:spcPct val="0"/>
              </a:spcBef>
              <a:buFontTx/>
              <a:buNone/>
              <a:defRPr/>
            </a:pPr>
            <a:endParaRPr lang="en-US" sz="2000" dirty="0"/>
          </a:p>
          <a:p>
            <a:pPr eaLnBrk="1" hangingPunct="1">
              <a:spcBef>
                <a:spcPct val="0"/>
              </a:spcBef>
              <a:buFontTx/>
              <a:buNone/>
              <a:defRPr/>
            </a:pPr>
            <a:endParaRPr lang="en-US" sz="2000" dirty="0"/>
          </a:p>
          <a:p>
            <a:pPr eaLnBrk="1" hangingPunct="1">
              <a:spcBef>
                <a:spcPct val="0"/>
              </a:spcBef>
              <a:buFontTx/>
              <a:buNone/>
              <a:defRPr/>
            </a:pPr>
            <a:r>
              <a:rPr lang="en-US" sz="2800" dirty="0"/>
              <a:t>	</a:t>
            </a:r>
            <a:r>
              <a:rPr lang="en-US" sz="2400" dirty="0"/>
              <a:t>which states that the probability that the population mean is contained in the interval shown is equal to 1-</a:t>
            </a:r>
            <a:r>
              <a:rPr lang="en-US" sz="2400" dirty="0">
                <a:latin typeface="Symbol" pitchFamily="18" charset="2"/>
              </a:rPr>
              <a:t>a</a:t>
            </a:r>
          </a:p>
          <a:p>
            <a:pPr eaLnBrk="1" hangingPunct="1">
              <a:spcBef>
                <a:spcPct val="70000"/>
              </a:spcBef>
              <a:buFontTx/>
              <a:buNone/>
              <a:defRPr/>
            </a:pPr>
            <a:r>
              <a:rPr lang="en-US" sz="2700" b="1" dirty="0">
                <a:solidFill>
                  <a:srgbClr val="C00000"/>
                </a:solidFill>
              </a:rPr>
              <a:t>Note</a:t>
            </a:r>
          </a:p>
          <a:p>
            <a:pPr eaLnBrk="1" hangingPunct="1">
              <a:buFontTx/>
              <a:buNone/>
              <a:defRPr/>
            </a:pPr>
            <a:r>
              <a:rPr lang="en-US" sz="2700" b="1" dirty="0">
                <a:solidFill>
                  <a:srgbClr val="C00000"/>
                </a:solidFill>
              </a:rPr>
              <a:t>	In classical statistics, the confidence interval is the random variable (and changes with the sample), not the population parameter</a:t>
            </a:r>
            <a:endParaRPr lang="en-US" sz="2700" dirty="0">
              <a:solidFill>
                <a:srgbClr val="C00000"/>
              </a:solidFill>
            </a:endParaRPr>
          </a:p>
        </p:txBody>
      </p:sp>
      <p:sp>
        <p:nvSpPr>
          <p:cNvPr id="14341" name="Text Box 8"/>
          <p:cNvSpPr txBox="1">
            <a:spLocks noChangeArrowheads="1"/>
          </p:cNvSpPr>
          <p:nvPr/>
        </p:nvSpPr>
        <p:spPr bwMode="auto">
          <a:xfrm>
            <a:off x="9261110" y="2533653"/>
            <a:ext cx="445869" cy="369285"/>
          </a:xfrm>
          <a:prstGeom prst="rect">
            <a:avLst/>
          </a:prstGeom>
          <a:noFill/>
          <a:ln w="9525">
            <a:noFill/>
            <a:miter lim="800000"/>
            <a:headEnd/>
            <a:tailEnd/>
          </a:ln>
        </p:spPr>
        <p:txBody>
          <a:bodyPr wrap="none" lIns="91397" tIns="45697" rIns="91397" bIns="45697">
            <a:spAutoFit/>
          </a:bodyPr>
          <a:lstStyle/>
          <a:p>
            <a:r>
              <a:rPr lang="en-US" b="1" dirty="0">
                <a:solidFill>
                  <a:schemeClr val="bg1"/>
                </a:solidFill>
                <a:latin typeface="Calibri" panose="020F0502020204030204" pitchFamily="34" charset="0"/>
              </a:rPr>
              <a:t>(8)</a:t>
            </a:r>
          </a:p>
        </p:txBody>
      </p:sp>
      <p:sp>
        <p:nvSpPr>
          <p:cNvPr id="2" name="Slide Number Placeholder 1"/>
          <p:cNvSpPr>
            <a:spLocks noGrp="1"/>
          </p:cNvSpPr>
          <p:nvPr>
            <p:ph type="sldNum" sz="quarter" idx="12"/>
          </p:nvPr>
        </p:nvSpPr>
        <p:spPr/>
        <p:txBody>
          <a:bodyPr/>
          <a:lstStyle/>
          <a:p>
            <a:pPr>
              <a:defRPr/>
            </a:pPr>
            <a:fld id="{B6362C6D-F696-4187-B5F0-26A2819A17DB}" type="slidenum">
              <a:rPr lang="en-US" smtClean="0"/>
              <a:pPr>
                <a:defRPr/>
              </a:pPr>
              <a:t>47</a:t>
            </a:fld>
            <a:endParaRPr lang="en-US"/>
          </a:p>
        </p:txBody>
      </p:sp>
      <mc:AlternateContent xmlns:mc="http://schemas.openxmlformats.org/markup-compatibility/2006" xmlns:a14="http://schemas.microsoft.com/office/drawing/2010/main">
        <mc:Choice Requires="a14">
          <p:sp>
            <p:nvSpPr>
              <p:cNvPr id="7" name="Object 11">
                <a:extLst>
                  <a:ext uri="{FF2B5EF4-FFF2-40B4-BE49-F238E27FC236}">
                    <a16:creationId xmlns:a16="http://schemas.microsoft.com/office/drawing/2014/main" id="{293330D5-5CE0-4CF0-B51D-CD0C946E645E}"/>
                  </a:ext>
                </a:extLst>
              </p:cNvPr>
              <p:cNvSpPr txBox="1"/>
              <p:nvPr/>
            </p:nvSpPr>
            <p:spPr bwMode="auto">
              <a:xfrm>
                <a:off x="2545666" y="2308227"/>
                <a:ext cx="6842760" cy="1076325"/>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2400" i="0" smtClean="0">
                          <a:solidFill>
                            <a:srgbClr val="000000"/>
                          </a:solidFill>
                          <a:latin typeface="Cambria Math" panose="02040503050406030204" pitchFamily="18" charset="0"/>
                        </a:rPr>
                        <m:t>P</m:t>
                      </m:r>
                      <m:d>
                        <m:dPr>
                          <m:begChr m:val="["/>
                          <m:endChr m:val="]"/>
                          <m:ctrlPr>
                            <a:rPr lang="en-US" sz="2400" i="1">
                              <a:solidFill>
                                <a:srgbClr val="000000"/>
                              </a:solidFill>
                              <a:latin typeface="Cambria Math" panose="02040503050406030204" pitchFamily="18" charset="0"/>
                            </a:rPr>
                          </m:ctrlPr>
                        </m:dPr>
                        <m:e>
                          <m:r>
                            <m:rPr>
                              <m:sty m:val="p"/>
                            </m:rPr>
                            <a:rPr lang="en-US" sz="2400" b="0" i="0" smtClean="0">
                              <a:solidFill>
                                <a:srgbClr val="000000"/>
                              </a:solidFill>
                              <a:latin typeface="Cambria Math" panose="02040503050406030204" pitchFamily="18" charset="0"/>
                            </a:rPr>
                            <m:t>X</m:t>
                          </m:r>
                          <m:r>
                            <a:rPr lang="en-US" sz="2400" b="0" i="0" smtClean="0">
                              <a:solidFill>
                                <a:srgbClr val="000000"/>
                              </a:solidFill>
                              <a:latin typeface="Cambria Math" panose="02040503050406030204" pitchFamily="18" charset="0"/>
                            </a:rPr>
                            <m:t>−</m:t>
                          </m:r>
                          <m:f>
                            <m:fPr>
                              <m:ctrlPr>
                                <a:rPr lang="en-US" sz="2400" b="0" i="1" smtClean="0">
                                  <a:solidFill>
                                    <a:srgbClr val="000000"/>
                                  </a:solidFill>
                                  <a:latin typeface="Cambria Math" panose="02040503050406030204" pitchFamily="18" charset="0"/>
                                </a:rPr>
                              </m:ctrlPr>
                            </m:fPr>
                            <m:num>
                              <m:sSub>
                                <m:sSubPr>
                                  <m:ctrlPr>
                                    <a:rPr lang="en-US" sz="2400" b="0" i="1" smtClean="0">
                                      <a:solidFill>
                                        <a:srgbClr val="000000"/>
                                      </a:solidFill>
                                      <a:latin typeface="Cambria Math" panose="02040503050406030204" pitchFamily="18" charset="0"/>
                                    </a:rPr>
                                  </m:ctrlPr>
                                </m:sSubPr>
                                <m:e>
                                  <m:r>
                                    <m:rPr>
                                      <m:sty m:val="p"/>
                                    </m:rPr>
                                    <a:rPr lang="en-US" sz="2400" b="0" i="0" smtClean="0">
                                      <a:solidFill>
                                        <a:srgbClr val="000000"/>
                                      </a:solidFill>
                                      <a:latin typeface="Cambria Math" panose="02040503050406030204" pitchFamily="18" charset="0"/>
                                    </a:rPr>
                                    <m:t>S</m:t>
                                  </m:r>
                                </m:e>
                                <m:sub>
                                  <m:r>
                                    <m:rPr>
                                      <m:sty m:val="p"/>
                                    </m:rPr>
                                    <a:rPr lang="en-US" sz="2400" b="0" i="0" smtClean="0">
                                      <a:solidFill>
                                        <a:srgbClr val="000000"/>
                                      </a:solidFill>
                                      <a:latin typeface="Cambria Math" panose="02040503050406030204" pitchFamily="18" charset="0"/>
                                    </a:rPr>
                                    <m:t>X</m:t>
                                  </m:r>
                                </m:sub>
                              </m:sSub>
                            </m:num>
                            <m:den>
                              <m:rad>
                                <m:radPr>
                                  <m:degHide m:val="on"/>
                                  <m:ctrlPr>
                                    <a:rPr lang="en-US" sz="2400" b="0" i="1" smtClean="0">
                                      <a:solidFill>
                                        <a:srgbClr val="000000"/>
                                      </a:solidFill>
                                      <a:latin typeface="Cambria Math" panose="02040503050406030204" pitchFamily="18" charset="0"/>
                                    </a:rPr>
                                  </m:ctrlPr>
                                </m:radPr>
                                <m:deg/>
                                <m:e>
                                  <m:r>
                                    <m:rPr>
                                      <m:sty m:val="p"/>
                                    </m:rPr>
                                    <a:rPr lang="en-US" sz="2400" b="0" i="0" smtClean="0">
                                      <a:solidFill>
                                        <a:srgbClr val="000000"/>
                                      </a:solidFill>
                                      <a:latin typeface="Cambria Math" panose="02040503050406030204" pitchFamily="18" charset="0"/>
                                    </a:rPr>
                                    <m:t>N</m:t>
                                  </m:r>
                                </m:e>
                              </m:rad>
                            </m:den>
                          </m:f>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r>
                            <a:rPr lang="en-US" sz="2400" i="0">
                              <a:solidFill>
                                <a:srgbClr val="000000"/>
                              </a:solidFill>
                              <a:latin typeface="Cambria Math" panose="02040503050406030204" pitchFamily="18" charset="0"/>
                            </a:rPr>
                            <m:t>&lt;</m:t>
                          </m:r>
                          <m:r>
                            <m:rPr>
                              <m:sty m:val="p"/>
                            </m:rPr>
                            <a:rPr lang="en-US" sz="2400" i="0" smtClean="0">
                              <a:solidFill>
                                <a:srgbClr val="FF00FF"/>
                              </a:solidFill>
                              <a:latin typeface="Cambria Math" panose="02040503050406030204" pitchFamily="18" charset="0"/>
                              <a:ea typeface="Cambria Math" panose="02040503050406030204" pitchFamily="18" charset="0"/>
                            </a:rPr>
                            <m:t>μ</m:t>
                          </m:r>
                          <m:r>
                            <a:rPr lang="en-US" sz="2400" i="0">
                              <a:solidFill>
                                <a:srgbClr val="000000"/>
                              </a:solidFill>
                              <a:latin typeface="Cambria Math" panose="02040503050406030204" pitchFamily="18" charset="0"/>
                            </a:rPr>
                            <m:t>&lt;</m:t>
                          </m:r>
                          <m:r>
                            <m:rPr>
                              <m:sty m:val="p"/>
                            </m:rPr>
                            <a:rPr lang="en-US" sz="2400" i="0">
                              <a:solidFill>
                                <a:srgbClr val="000000"/>
                              </a:solidFill>
                              <a:latin typeface="Cambria Math" panose="02040503050406030204" pitchFamily="18" charset="0"/>
                            </a:rPr>
                            <m:t>X</m:t>
                          </m:r>
                          <m:r>
                            <a:rPr lang="en-US" sz="2400" b="0" i="0" smtClean="0">
                              <a:solidFill>
                                <a:srgbClr val="000000"/>
                              </a:solidFill>
                              <a:latin typeface="Cambria Math" panose="02040503050406030204" pitchFamily="18" charset="0"/>
                            </a:rPr>
                            <m:t>+</m:t>
                          </m:r>
                          <m:f>
                            <m:fPr>
                              <m:ctrlPr>
                                <a:rPr lang="en-US" sz="2400" i="1">
                                  <a:solidFill>
                                    <a:srgbClr val="000000"/>
                                  </a:solidFill>
                                  <a:latin typeface="Cambria Math" panose="02040503050406030204" pitchFamily="18" charset="0"/>
                                </a:rPr>
                              </m:ctrlPr>
                            </m:fPr>
                            <m:num>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S</m:t>
                                  </m:r>
                                </m:e>
                                <m:sub>
                                  <m:r>
                                    <m:rPr>
                                      <m:sty m:val="p"/>
                                    </m:rPr>
                                    <a:rPr lang="en-US" sz="2400" i="0">
                                      <a:solidFill>
                                        <a:srgbClr val="000000"/>
                                      </a:solidFill>
                                      <a:latin typeface="Cambria Math" panose="02040503050406030204" pitchFamily="18" charset="0"/>
                                    </a:rPr>
                                    <m:t>X</m:t>
                                  </m:r>
                                </m:sub>
                              </m:sSub>
                            </m:num>
                            <m:den>
                              <m:rad>
                                <m:radPr>
                                  <m:degHide m:val="on"/>
                                  <m:ctrlPr>
                                    <a:rPr lang="en-US" sz="2400" i="1">
                                      <a:solidFill>
                                        <a:srgbClr val="000000"/>
                                      </a:solidFill>
                                      <a:latin typeface="Cambria Math" panose="02040503050406030204" pitchFamily="18" charset="0"/>
                                    </a:rPr>
                                  </m:ctrlPr>
                                </m:radPr>
                                <m:deg/>
                                <m:e>
                                  <m:r>
                                    <m:rPr>
                                      <m:sty m:val="p"/>
                                    </m:rPr>
                                    <a:rPr lang="en-US" sz="2400" i="0">
                                      <a:solidFill>
                                        <a:srgbClr val="000000"/>
                                      </a:solidFill>
                                      <a:latin typeface="Cambria Math" panose="02040503050406030204" pitchFamily="18" charset="0"/>
                                    </a:rPr>
                                    <m:t>N</m:t>
                                  </m:r>
                                </m:e>
                              </m:rad>
                            </m:den>
                          </m:f>
                          <m:sSub>
                            <m:sSubPr>
                              <m:ctrlPr>
                                <a:rPr lang="en-US" sz="2400" i="1">
                                  <a:solidFill>
                                    <a:srgbClr val="000000"/>
                                  </a:solidFill>
                                  <a:latin typeface="Cambria Math" panose="02040503050406030204" pitchFamily="18" charset="0"/>
                                </a:rPr>
                              </m:ctrlPr>
                            </m:sSubPr>
                            <m:e>
                              <m:r>
                                <m:rPr>
                                  <m:sty m:val="p"/>
                                </m:rPr>
                                <a:rPr lang="en-US" sz="2400" i="0">
                                  <a:solidFill>
                                    <a:srgbClr val="000000"/>
                                  </a:solidFill>
                                  <a:latin typeface="Cambria Math" panose="02040503050406030204" pitchFamily="18" charset="0"/>
                                </a:rPr>
                                <m:t>t</m:t>
                              </m:r>
                            </m:e>
                            <m:sub>
                              <m:r>
                                <a:rPr lang="en-US" sz="2400" i="0">
                                  <a:solidFill>
                                    <a:srgbClr val="000000"/>
                                  </a:solidFill>
                                  <a:latin typeface="Cambria Math" panose="02040503050406030204" pitchFamily="18" charset="0"/>
                                </a:rPr>
                                <m:t>1−</m:t>
                              </m:r>
                              <m:f>
                                <m:fPr>
                                  <m:ctrlPr>
                                    <a:rPr lang="en-US" sz="2400" i="1">
                                      <a:solidFill>
                                        <a:srgbClr val="000000"/>
                                      </a:solidFill>
                                      <a:latin typeface="Cambria Math" panose="02040503050406030204" pitchFamily="18" charset="0"/>
                                    </a:rPr>
                                  </m:ctrlPr>
                                </m:fPr>
                                <m:num>
                                  <m:r>
                                    <m:rPr>
                                      <m:sty m:val="p"/>
                                    </m:rPr>
                                    <a:rPr lang="en-US" sz="2400" i="0">
                                      <a:solidFill>
                                        <a:srgbClr val="000000"/>
                                      </a:solidFill>
                                      <a:latin typeface="Cambria Math" panose="02040503050406030204" pitchFamily="18" charset="0"/>
                                    </a:rPr>
                                    <m:t>α</m:t>
                                  </m:r>
                                </m:num>
                                <m:den>
                                  <m:r>
                                    <a:rPr lang="en-US" sz="2400" i="0">
                                      <a:solidFill>
                                        <a:srgbClr val="000000"/>
                                      </a:solidFill>
                                      <a:latin typeface="Cambria Math" panose="02040503050406030204" pitchFamily="18" charset="0"/>
                                    </a:rPr>
                                    <m:t>2</m:t>
                                  </m:r>
                                </m:den>
                              </m:f>
                              <m:r>
                                <a:rPr lang="en-US" sz="2400" i="0">
                                  <a:solidFill>
                                    <a:srgbClr val="000000"/>
                                  </a:solidFill>
                                  <a:latin typeface="Cambria Math" panose="02040503050406030204" pitchFamily="18" charset="0"/>
                                </a:rPr>
                                <m:t>,</m:t>
                              </m:r>
                              <m:r>
                                <m:rPr>
                                  <m:sty m:val="p"/>
                                </m:rPr>
                                <a:rPr lang="en-US" sz="2400" i="0">
                                  <a:solidFill>
                                    <a:srgbClr val="000000"/>
                                  </a:solidFill>
                                  <a:latin typeface="Cambria Math" panose="02040503050406030204" pitchFamily="18" charset="0"/>
                                </a:rPr>
                                <m:t>N</m:t>
                              </m:r>
                              <m:r>
                                <a:rPr lang="en-US" sz="2400" i="0">
                                  <a:solidFill>
                                    <a:srgbClr val="000000"/>
                                  </a:solidFill>
                                  <a:latin typeface="Cambria Math" panose="02040503050406030204" pitchFamily="18" charset="0"/>
                                </a:rPr>
                                <m:t>−1</m:t>
                              </m:r>
                            </m:sub>
                          </m:sSub>
                        </m:e>
                      </m:d>
                      <m:r>
                        <a:rPr lang="en-US" sz="2400" i="0">
                          <a:solidFill>
                            <a:srgbClr val="000000"/>
                          </a:solidFill>
                          <a:latin typeface="Cambria Math" panose="02040503050406030204" pitchFamily="18" charset="0"/>
                        </a:rPr>
                        <m:t>=1−</m:t>
                      </m:r>
                      <m:r>
                        <m:rPr>
                          <m:sty m:val="p"/>
                        </m:rPr>
                        <a:rPr lang="en-US" sz="2400" i="0">
                          <a:solidFill>
                            <a:srgbClr val="000000"/>
                          </a:solidFill>
                          <a:latin typeface="Cambria Math" panose="02040503050406030204" pitchFamily="18" charset="0"/>
                        </a:rPr>
                        <m:t>α</m:t>
                      </m:r>
                    </m:oMath>
                  </m:oMathPara>
                </a14:m>
                <a:endParaRPr lang="en-US" dirty="0"/>
              </a:p>
            </p:txBody>
          </p:sp>
        </mc:Choice>
        <mc:Fallback xmlns="">
          <p:sp>
            <p:nvSpPr>
              <p:cNvPr id="7" name="Object 11">
                <a:extLst>
                  <a:ext uri="{FF2B5EF4-FFF2-40B4-BE49-F238E27FC236}">
                    <a16:creationId xmlns:a16="http://schemas.microsoft.com/office/drawing/2014/main" id="{293330D5-5CE0-4CF0-B51D-CD0C946E645E}"/>
                  </a:ext>
                </a:extLst>
              </p:cNvPr>
              <p:cNvSpPr txBox="1">
                <a:spLocks noRot="1" noChangeAspect="1" noMove="1" noResize="1" noEditPoints="1" noAdjustHandles="1" noChangeArrowheads="1" noChangeShapeType="1" noTextEdit="1"/>
              </p:cNvSpPr>
              <p:nvPr/>
            </p:nvSpPr>
            <p:spPr bwMode="auto">
              <a:xfrm>
                <a:off x="2545666" y="2308227"/>
                <a:ext cx="6842760" cy="1076325"/>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7">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867">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6" name="Object 6"/>
          <p:cNvGraphicFramePr>
            <a:graphicFrameLocks noChangeAspect="1"/>
          </p:cNvGraphicFramePr>
          <p:nvPr/>
        </p:nvGraphicFramePr>
        <p:xfrm>
          <a:off x="2587626" y="5040313"/>
          <a:ext cx="6100763" cy="889000"/>
        </p:xfrm>
        <a:graphic>
          <a:graphicData uri="http://schemas.openxmlformats.org/presentationml/2006/ole">
            <mc:AlternateContent xmlns:mc="http://schemas.openxmlformats.org/markup-compatibility/2006">
              <mc:Choice xmlns:v="urn:schemas-microsoft-com:vml" Requires="v">
                <p:oleObj name="Equation" r:id="rId3" imgW="3136680" imgH="457200" progId="Equation.3">
                  <p:embed/>
                </p:oleObj>
              </mc:Choice>
              <mc:Fallback>
                <p:oleObj name="Equation" r:id="rId3" imgW="3136680" imgH="457200" progId="Equation.3">
                  <p:embed/>
                  <p:pic>
                    <p:nvPicPr>
                      <p:cNvPr id="15366"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7626" y="5040313"/>
                        <a:ext cx="6100763" cy="88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38" name="Rectangle 2"/>
          <p:cNvSpPr>
            <a:spLocks noGrp="1" noChangeArrowheads="1"/>
          </p:cNvSpPr>
          <p:nvPr>
            <p:ph type="title"/>
          </p:nvPr>
        </p:nvSpPr>
        <p:spPr/>
        <p:txBody>
          <a:bodyPr/>
          <a:lstStyle/>
          <a:p>
            <a:pPr eaLnBrk="1" hangingPunct="1">
              <a:defRPr/>
            </a:pPr>
            <a:r>
              <a:rPr lang="en-US" dirty="0"/>
              <a:t>Confidence Interval for the </a:t>
            </a:r>
            <a:r>
              <a:rPr lang="en-US" u="sng" dirty="0">
                <a:solidFill>
                  <a:srgbClr val="FF00FF"/>
                </a:solidFill>
              </a:rPr>
              <a:t>Mean</a:t>
            </a:r>
            <a:endParaRPr lang="en-US" dirty="0"/>
          </a:p>
        </p:txBody>
      </p:sp>
      <p:sp>
        <p:nvSpPr>
          <p:cNvPr id="39939" name="Rectangle 3"/>
          <p:cNvSpPr>
            <a:spLocks noGrp="1" noChangeArrowheads="1"/>
          </p:cNvSpPr>
          <p:nvPr>
            <p:ph type="body" sz="half" idx="1"/>
          </p:nvPr>
        </p:nvSpPr>
        <p:spPr>
          <a:xfrm>
            <a:off x="1371600" y="1371603"/>
            <a:ext cx="9281160" cy="3886197"/>
          </a:xfrm>
        </p:spPr>
        <p:txBody>
          <a:bodyPr/>
          <a:lstStyle/>
          <a:p>
            <a:pPr eaLnBrk="1" hangingPunct="1">
              <a:spcBef>
                <a:spcPct val="40000"/>
              </a:spcBef>
              <a:buFontTx/>
              <a:buNone/>
              <a:defRPr/>
            </a:pPr>
            <a:r>
              <a:rPr lang="en-US" dirty="0">
                <a:solidFill>
                  <a:srgbClr val="C00000"/>
                </a:solidFill>
              </a:rPr>
              <a:t>Example:</a:t>
            </a:r>
          </a:p>
          <a:p>
            <a:pPr eaLnBrk="1" hangingPunct="1">
              <a:spcBef>
                <a:spcPct val="40000"/>
              </a:spcBef>
              <a:buFontTx/>
              <a:buNone/>
              <a:defRPr/>
            </a:pPr>
            <a:r>
              <a:rPr lang="en-US" sz="1800" dirty="0"/>
              <a:t>	</a:t>
            </a:r>
            <a:r>
              <a:rPr lang="en-US" sz="2700" dirty="0"/>
              <a:t>     = 1.1,     S = 0.47,    N = 19,    </a:t>
            </a:r>
            <a:r>
              <a:rPr lang="en-US" sz="2700" dirty="0">
                <a:latin typeface="Symbol" pitchFamily="18" charset="2"/>
              </a:rPr>
              <a:t>a</a:t>
            </a:r>
            <a:r>
              <a:rPr lang="en-US" sz="2700" dirty="0"/>
              <a:t>/2</a:t>
            </a:r>
            <a:r>
              <a:rPr lang="en-US" sz="2700" dirty="0">
                <a:latin typeface="Symbol" pitchFamily="18" charset="2"/>
              </a:rPr>
              <a:t> </a:t>
            </a:r>
            <a:r>
              <a:rPr lang="en-US" sz="2700" dirty="0"/>
              <a:t>= 0.05 (for 90% interval)</a:t>
            </a:r>
          </a:p>
          <a:p>
            <a:pPr eaLnBrk="1" hangingPunct="1">
              <a:spcBef>
                <a:spcPct val="40000"/>
              </a:spcBef>
              <a:buFontTx/>
              <a:buNone/>
              <a:defRPr/>
            </a:pPr>
            <a:r>
              <a:rPr lang="en-US" sz="2700" dirty="0"/>
              <a:t>	From a table of the Student t, noting that this distribution is symmetrical,</a:t>
            </a:r>
          </a:p>
          <a:p>
            <a:pPr eaLnBrk="1" hangingPunct="1">
              <a:spcBef>
                <a:spcPct val="40000"/>
              </a:spcBef>
              <a:buFontTx/>
              <a:buNone/>
              <a:defRPr/>
            </a:pPr>
            <a:r>
              <a:rPr lang="en-US" sz="2700" dirty="0"/>
              <a:t>		t</a:t>
            </a:r>
            <a:r>
              <a:rPr lang="en-US" sz="2700" baseline="-25000" dirty="0"/>
              <a:t>0.05,18</a:t>
            </a:r>
            <a:r>
              <a:rPr lang="en-US" sz="2700" dirty="0"/>
              <a:t> = t</a:t>
            </a:r>
            <a:r>
              <a:rPr lang="en-US" sz="2700" baseline="-25000" dirty="0"/>
              <a:t>0.95,18</a:t>
            </a:r>
            <a:r>
              <a:rPr lang="en-US" sz="2700" dirty="0"/>
              <a:t> = 1.734	for N-1 = 18</a:t>
            </a:r>
          </a:p>
          <a:p>
            <a:pPr eaLnBrk="1" hangingPunct="1">
              <a:spcBef>
                <a:spcPct val="80000"/>
              </a:spcBef>
              <a:buFontTx/>
              <a:buNone/>
              <a:defRPr/>
            </a:pPr>
            <a:r>
              <a:rPr lang="en-US" sz="2700" dirty="0"/>
              <a:t>	The confidence interval on the population mean becomes</a:t>
            </a:r>
          </a:p>
        </p:txBody>
      </p:sp>
      <p:grpSp>
        <p:nvGrpSpPr>
          <p:cNvPr id="2" name="Group 9"/>
          <p:cNvGrpSpPr>
            <a:grpSpLocks/>
          </p:cNvGrpSpPr>
          <p:nvPr/>
        </p:nvGrpSpPr>
        <p:grpSpPr bwMode="auto">
          <a:xfrm>
            <a:off x="9821302" y="5196949"/>
            <a:ext cx="562975" cy="1162551"/>
            <a:chOff x="8297334" y="5196947"/>
            <a:chExt cx="562935" cy="1162552"/>
          </a:xfrm>
        </p:grpSpPr>
        <p:sp>
          <p:nvSpPr>
            <p:cNvPr id="15368" name="Text Box 9"/>
            <p:cNvSpPr txBox="1">
              <a:spLocks noChangeArrowheads="1"/>
            </p:cNvSpPr>
            <p:nvPr/>
          </p:nvSpPr>
          <p:spPr bwMode="auto">
            <a:xfrm>
              <a:off x="8331198" y="5196947"/>
              <a:ext cx="445924" cy="369332"/>
            </a:xfrm>
            <a:prstGeom prst="rect">
              <a:avLst/>
            </a:prstGeom>
            <a:noFill/>
            <a:ln w="9525">
              <a:noFill/>
              <a:miter lim="800000"/>
              <a:headEnd/>
              <a:tailEnd/>
            </a:ln>
          </p:spPr>
          <p:txBody>
            <a:bodyPr wrap="none">
              <a:spAutoFit/>
            </a:bodyPr>
            <a:lstStyle/>
            <a:p>
              <a:r>
                <a:rPr lang="en-US" b="1" dirty="0">
                  <a:solidFill>
                    <a:schemeClr val="bg1"/>
                  </a:solidFill>
                  <a:latin typeface="Calibri" panose="020F0502020204030204" pitchFamily="34" charset="0"/>
                </a:rPr>
                <a:t>(9)</a:t>
              </a:r>
            </a:p>
          </p:txBody>
        </p:sp>
        <p:sp>
          <p:nvSpPr>
            <p:cNvPr id="15369" name="Text Box 10"/>
            <p:cNvSpPr txBox="1">
              <a:spLocks noChangeArrowheads="1"/>
            </p:cNvSpPr>
            <p:nvPr/>
          </p:nvSpPr>
          <p:spPr bwMode="auto">
            <a:xfrm>
              <a:off x="8297334" y="5990167"/>
              <a:ext cx="562935" cy="369332"/>
            </a:xfrm>
            <a:prstGeom prst="rect">
              <a:avLst/>
            </a:prstGeom>
            <a:noFill/>
            <a:ln w="9525">
              <a:noFill/>
              <a:miter lim="800000"/>
              <a:headEnd/>
              <a:tailEnd/>
            </a:ln>
          </p:spPr>
          <p:txBody>
            <a:bodyPr wrap="none">
              <a:spAutoFit/>
            </a:bodyPr>
            <a:lstStyle/>
            <a:p>
              <a:r>
                <a:rPr lang="en-US" b="1" dirty="0">
                  <a:solidFill>
                    <a:schemeClr val="bg1"/>
                  </a:solidFill>
                  <a:latin typeface="Calibri" panose="020F0502020204030204" pitchFamily="34" charset="0"/>
                </a:rPr>
                <a:t>(10)</a:t>
              </a:r>
            </a:p>
          </p:txBody>
        </p:sp>
      </p:grpSp>
      <p:graphicFrame>
        <p:nvGraphicFramePr>
          <p:cNvPr id="15365" name="Object 5"/>
          <p:cNvGraphicFramePr>
            <a:graphicFrameLocks noChangeAspect="1"/>
          </p:cNvGraphicFramePr>
          <p:nvPr>
            <p:extLst>
              <p:ext uri="{D42A27DB-BD31-4B8C-83A1-F6EECF244321}">
                <p14:modId xmlns:p14="http://schemas.microsoft.com/office/powerpoint/2010/main" val="2767992077"/>
              </p:ext>
            </p:extLst>
          </p:nvPr>
        </p:nvGraphicFramePr>
        <p:xfrm>
          <a:off x="1874153" y="2060576"/>
          <a:ext cx="320083" cy="369116"/>
        </p:xfrm>
        <a:graphic>
          <a:graphicData uri="http://schemas.openxmlformats.org/presentationml/2006/ole">
            <mc:AlternateContent xmlns:mc="http://schemas.openxmlformats.org/markup-compatibility/2006">
              <mc:Choice xmlns:v="urn:schemas-microsoft-com:vml" Requires="v">
                <p:oleObj name="Equation" r:id="rId5" imgW="164880" imgH="190440" progId="Equation.3">
                  <p:embed/>
                </p:oleObj>
              </mc:Choice>
              <mc:Fallback>
                <p:oleObj name="Equation" r:id="rId5" imgW="164880" imgH="190440" progId="Equation.3">
                  <p:embed/>
                  <p:pic>
                    <p:nvPicPr>
                      <p:cNvPr id="15365"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4153" y="2060576"/>
                        <a:ext cx="320083" cy="369116"/>
                      </a:xfrm>
                      <a:prstGeom prst="rect">
                        <a:avLst/>
                      </a:prstGeom>
                      <a:noFill/>
                    </p:spPr>
                  </p:pic>
                </p:oleObj>
              </mc:Fallback>
            </mc:AlternateContent>
          </a:graphicData>
        </a:graphic>
      </p:graphicFrame>
      <p:graphicFrame>
        <p:nvGraphicFramePr>
          <p:cNvPr id="15367" name="Object 7"/>
          <p:cNvGraphicFramePr>
            <a:graphicFrameLocks noChangeAspect="1"/>
          </p:cNvGraphicFramePr>
          <p:nvPr>
            <p:extLst>
              <p:ext uri="{D42A27DB-BD31-4B8C-83A1-F6EECF244321}">
                <p14:modId xmlns:p14="http://schemas.microsoft.com/office/powerpoint/2010/main" val="3573333694"/>
              </p:ext>
            </p:extLst>
          </p:nvPr>
        </p:nvGraphicFramePr>
        <p:xfrm>
          <a:off x="4116388" y="6064250"/>
          <a:ext cx="3160712" cy="419100"/>
        </p:xfrm>
        <a:graphic>
          <a:graphicData uri="http://schemas.openxmlformats.org/presentationml/2006/ole">
            <mc:AlternateContent xmlns:mc="http://schemas.openxmlformats.org/markup-compatibility/2006">
              <mc:Choice xmlns:v="urn:schemas-microsoft-com:vml" Requires="v">
                <p:oleObj name="Equation" r:id="rId7" imgW="1625400" imgH="215640" progId="Equation.3">
                  <p:embed/>
                </p:oleObj>
              </mc:Choice>
              <mc:Fallback>
                <p:oleObj name="Equation" r:id="rId7" imgW="1625400" imgH="215640" progId="Equation.3">
                  <p:embed/>
                  <p:pic>
                    <p:nvPicPr>
                      <p:cNvPr id="15367"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6388" y="6064250"/>
                        <a:ext cx="3160712"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fld id="{B6362C6D-F696-4187-B5F0-26A2819A17DB}" type="slidenum">
              <a:rPr lang="en-US" smtClean="0"/>
              <a:pPr>
                <a:defRPr/>
              </a:pPr>
              <a:t>48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939">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939">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3" cstate="print"/>
          <a:srcRect/>
          <a:stretch>
            <a:fillRect/>
          </a:stretch>
        </p:blipFill>
        <p:spPr bwMode="auto">
          <a:xfrm>
            <a:off x="2157413" y="1"/>
            <a:ext cx="5770562" cy="6858000"/>
          </a:xfrm>
          <a:prstGeom prst="rect">
            <a:avLst/>
          </a:prstGeom>
          <a:noFill/>
          <a:ln w="9525">
            <a:noFill/>
            <a:miter lim="800000"/>
            <a:headEnd/>
            <a:tailEnd/>
          </a:ln>
        </p:spPr>
      </p:pic>
      <p:sp>
        <p:nvSpPr>
          <p:cNvPr id="3" name="Rectangle 2"/>
          <p:cNvSpPr/>
          <p:nvPr/>
        </p:nvSpPr>
        <p:spPr>
          <a:xfrm>
            <a:off x="8077202" y="1790702"/>
            <a:ext cx="2628898" cy="3785605"/>
          </a:xfrm>
          <a:prstGeom prst="rect">
            <a:avLst/>
          </a:prstGeom>
        </p:spPr>
        <p:txBody>
          <a:bodyPr wrap="square" lIns="91397" tIns="45697" rIns="91397" bIns="45697">
            <a:spAutoFit/>
          </a:bodyPr>
          <a:lstStyle/>
          <a:p>
            <a:pPr>
              <a:defRPr/>
            </a:pPr>
            <a:r>
              <a:rPr lang="en-US" sz="2400" dirty="0">
                <a:latin typeface="Calibri" panose="020F0502020204030204" pitchFamily="34" charset="0"/>
              </a:rPr>
              <a:t>Table of the Student’s t distribution from   EM 1415.  </a:t>
            </a:r>
          </a:p>
          <a:p>
            <a:pPr>
              <a:defRPr/>
            </a:pPr>
            <a:r>
              <a:rPr lang="en-US" sz="2400" dirty="0">
                <a:latin typeface="Calibri" panose="020F0502020204030204" pitchFamily="34" charset="0"/>
              </a:rPr>
              <a:t>Note that only half the distribution is listed (probabilities below 0.5) because the distribution is symmetrical.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2064" y="2989263"/>
            <a:ext cx="430847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25"/>
          <p:cNvPicPr>
            <a:picLocks noChangeArrowheads="1"/>
          </p:cNvPicPr>
          <p:nvPr/>
        </p:nvPicPr>
        <p:blipFill>
          <a:blip r:embed="rId4">
            <a:extLst>
              <a:ext uri="{28A0092B-C50C-407E-A947-70E740481C1C}">
                <a14:useLocalDpi xmlns:a14="http://schemas.microsoft.com/office/drawing/2010/main" val="0"/>
              </a:ext>
            </a:extLst>
          </a:blip>
          <a:srcRect r="72044"/>
          <a:stretch>
            <a:fillRect/>
          </a:stretch>
        </p:blipFill>
        <p:spPr bwMode="auto">
          <a:xfrm>
            <a:off x="1524001" y="2887663"/>
            <a:ext cx="4640263"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2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7176" y="496889"/>
            <a:ext cx="9140825"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17"/>
          <p:cNvSpPr txBox="1">
            <a:spLocks noChangeArrowheads="1"/>
          </p:cNvSpPr>
          <p:nvPr/>
        </p:nvSpPr>
        <p:spPr bwMode="auto">
          <a:xfrm>
            <a:off x="7137400" y="3454400"/>
            <a:ext cx="1390651" cy="1338828"/>
          </a:xfrm>
          <a:prstGeom prst="rect">
            <a:avLst/>
          </a:prstGeom>
          <a:solidFill>
            <a:schemeClr val="bg1"/>
          </a:solidFill>
          <a:ln>
            <a:noFill/>
          </a:ln>
        </p:spPr>
        <p:txBody>
          <a:bodyPr wrap="square">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spcBef>
                <a:spcPct val="50000"/>
              </a:spcBef>
            </a:pPr>
            <a:r>
              <a:rPr lang="en-US" altLang="en-US" b="1" dirty="0">
                <a:latin typeface="Calibri" panose="020F0502020204030204" pitchFamily="34" charset="0"/>
              </a:rPr>
              <a:t>Experiment:</a:t>
            </a:r>
          </a:p>
          <a:p>
            <a:pPr eaLnBrk="1" hangingPunct="1">
              <a:spcBef>
                <a:spcPct val="50000"/>
              </a:spcBef>
            </a:pPr>
            <a:r>
              <a:rPr lang="en-US" altLang="en-US" b="1" dirty="0">
                <a:latin typeface="Calibri" panose="020F0502020204030204" pitchFamily="34" charset="0"/>
              </a:rPr>
              <a:t>LPIII with known parameters</a:t>
            </a:r>
          </a:p>
        </p:txBody>
      </p:sp>
      <p:sp>
        <p:nvSpPr>
          <p:cNvPr id="29703" name="Line 22"/>
          <p:cNvSpPr>
            <a:spLocks noChangeShapeType="1"/>
          </p:cNvSpPr>
          <p:nvPr/>
        </p:nvSpPr>
        <p:spPr bwMode="auto">
          <a:xfrm>
            <a:off x="2830513" y="488950"/>
            <a:ext cx="0" cy="241300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4" name="Line 23"/>
          <p:cNvSpPr>
            <a:spLocks noChangeShapeType="1"/>
          </p:cNvSpPr>
          <p:nvPr/>
        </p:nvSpPr>
        <p:spPr bwMode="auto">
          <a:xfrm>
            <a:off x="3887788" y="2884488"/>
            <a:ext cx="0" cy="3973512"/>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latin typeface="Calibri" panose="020F0502020204030204" pitchFamily="34" charset="0"/>
            </a:endParaRPr>
          </a:p>
        </p:txBody>
      </p:sp>
      <p:sp>
        <p:nvSpPr>
          <p:cNvPr id="29705" name="Oval 10"/>
          <p:cNvSpPr>
            <a:spLocks noChangeArrowheads="1"/>
          </p:cNvSpPr>
          <p:nvPr/>
        </p:nvSpPr>
        <p:spPr bwMode="auto">
          <a:xfrm>
            <a:off x="10055226" y="3835400"/>
            <a:ext cx="123825" cy="115888"/>
          </a:xfrm>
          <a:prstGeom prst="ellipse">
            <a:avLst/>
          </a:prstGeom>
          <a:solidFill>
            <a:srgbClr val="FFFF00">
              <a:alpha val="70195"/>
            </a:srgbClr>
          </a:solidFill>
          <a:ln w="9525" algn="ctr">
            <a:solidFill>
              <a:srgbClr val="FFC00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6" name="Oval 11"/>
          <p:cNvSpPr>
            <a:spLocks noChangeArrowheads="1"/>
          </p:cNvSpPr>
          <p:nvPr/>
        </p:nvSpPr>
        <p:spPr bwMode="auto">
          <a:xfrm>
            <a:off x="9699626" y="4224339"/>
            <a:ext cx="123825" cy="115887"/>
          </a:xfrm>
          <a:prstGeom prst="ellipse">
            <a:avLst/>
          </a:prstGeom>
          <a:solidFill>
            <a:srgbClr val="FF7C80">
              <a:alpha val="49803"/>
            </a:srgbClr>
          </a:solidFill>
          <a:ln w="9525" algn="ctr">
            <a:solidFill>
              <a:srgbClr val="FF7C8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9707" name="Text Box 17"/>
          <p:cNvSpPr txBox="1">
            <a:spLocks noChangeArrowheads="1"/>
          </p:cNvSpPr>
          <p:nvPr/>
        </p:nvSpPr>
        <p:spPr bwMode="auto">
          <a:xfrm>
            <a:off x="7159309" y="4831716"/>
            <a:ext cx="923925" cy="923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b="1" dirty="0">
                <a:latin typeface="Symbol" panose="05050102010706020507" pitchFamily="18" charset="2"/>
                <a:cs typeface="Calibri" panose="020F0502020204030204" pitchFamily="34" charset="0"/>
              </a:rPr>
              <a:t>m</a:t>
            </a:r>
            <a:r>
              <a:rPr lang="en-US" altLang="en-US" b="1" dirty="0">
                <a:latin typeface="Calibri" panose="020F0502020204030204" pitchFamily="34" charset="0"/>
                <a:cs typeface="Calibri" panose="020F0502020204030204" pitchFamily="34" charset="0"/>
              </a:rPr>
              <a:t> = 4</a:t>
            </a:r>
          </a:p>
          <a:p>
            <a:pPr eaLnBrk="1" hangingPunct="1"/>
            <a:r>
              <a:rPr lang="en-US" altLang="en-US" b="1" dirty="0">
                <a:latin typeface="Symbol" panose="05050102010706020507" pitchFamily="18" charset="2"/>
                <a:cs typeface="Calibri" panose="020F0502020204030204" pitchFamily="34" charset="0"/>
              </a:rPr>
              <a:t>s</a:t>
            </a:r>
            <a:r>
              <a:rPr lang="en-US" altLang="en-US" b="1" dirty="0">
                <a:latin typeface="Calibri" panose="020F0502020204030204" pitchFamily="34" charset="0"/>
                <a:cs typeface="Calibri" panose="020F0502020204030204" pitchFamily="34" charset="0"/>
              </a:rPr>
              <a:t> = 0.5</a:t>
            </a:r>
          </a:p>
          <a:p>
            <a:pPr eaLnBrk="1" hangingPunct="1"/>
            <a:r>
              <a:rPr lang="en-US" altLang="en-US" b="1" dirty="0">
                <a:latin typeface="Symbol" panose="05050102010706020507" pitchFamily="18" charset="2"/>
                <a:cs typeface="Calibri" panose="020F0502020204030204" pitchFamily="34" charset="0"/>
              </a:rPr>
              <a:t>g</a:t>
            </a:r>
            <a:r>
              <a:rPr lang="en-US" altLang="en-US" b="1" dirty="0">
                <a:latin typeface="Calibri" panose="020F0502020204030204" pitchFamily="34" charset="0"/>
                <a:cs typeface="Calibri" panose="020F0502020204030204" pitchFamily="34" charset="0"/>
              </a:rPr>
              <a:t> = 0.4</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5</a:t>
            </a:fld>
            <a:endParaRPr lang="en-US"/>
          </a:p>
        </p:txBody>
      </p:sp>
      <p:sp>
        <p:nvSpPr>
          <p:cNvPr id="13" name="Text Box 5">
            <a:extLst>
              <a:ext uri="{FF2B5EF4-FFF2-40B4-BE49-F238E27FC236}">
                <a16:creationId xmlns:a16="http://schemas.microsoft.com/office/drawing/2014/main" id="{412DA2C6-F2FD-4FC9-A3EC-E2313F31F258}"/>
              </a:ext>
            </a:extLst>
          </p:cNvPr>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cxnSp>
        <p:nvCxnSpPr>
          <p:cNvPr id="14" name="Straight Connector 13">
            <a:extLst>
              <a:ext uri="{FF2B5EF4-FFF2-40B4-BE49-F238E27FC236}">
                <a16:creationId xmlns:a16="http://schemas.microsoft.com/office/drawing/2014/main" id="{2B438FCF-DBC7-404C-93EB-27B3FF34E26D}"/>
              </a:ext>
            </a:extLst>
          </p:cNvPr>
          <p:cNvCxnSpPr>
            <a:cxnSpLocks/>
          </p:cNvCxnSpPr>
          <p:nvPr/>
        </p:nvCxnSpPr>
        <p:spPr>
          <a:xfrm>
            <a:off x="2234132" y="1624149"/>
            <a:ext cx="0" cy="9165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B922AC4-8828-4C6E-8AB1-FC564124E75D}"/>
              </a:ext>
            </a:extLst>
          </p:cNvPr>
          <p:cNvCxnSpPr>
            <a:cxnSpLocks/>
          </p:cNvCxnSpPr>
          <p:nvPr/>
        </p:nvCxnSpPr>
        <p:spPr>
          <a:xfrm>
            <a:off x="2682968" y="1514729"/>
            <a:ext cx="0" cy="103252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FE36787-47C0-4179-A56C-F439DB266AD8}"/>
              </a:ext>
            </a:extLst>
          </p:cNvPr>
          <p:cNvCxnSpPr>
            <a:cxnSpLocks/>
          </p:cNvCxnSpPr>
          <p:nvPr/>
        </p:nvCxnSpPr>
        <p:spPr>
          <a:xfrm>
            <a:off x="2813919" y="4831716"/>
            <a:ext cx="0" cy="14763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F2DFC81-C08C-45C0-837C-20BB05B9BC7E}"/>
              </a:ext>
            </a:extLst>
          </p:cNvPr>
          <p:cNvCxnSpPr>
            <a:cxnSpLocks/>
          </p:cNvCxnSpPr>
          <p:nvPr/>
        </p:nvCxnSpPr>
        <p:spPr>
          <a:xfrm>
            <a:off x="3621318" y="4620491"/>
            <a:ext cx="0" cy="166238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619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eaLnBrk="1" hangingPunct="1">
              <a:defRPr/>
            </a:pPr>
            <a:r>
              <a:rPr lang="en-US" b="1"/>
              <a:t>Topics</a:t>
            </a:r>
            <a:r>
              <a:rPr lang="en-US"/>
              <a:t> </a:t>
            </a:r>
          </a:p>
        </p:txBody>
      </p:sp>
      <p:sp>
        <p:nvSpPr>
          <p:cNvPr id="125955"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u="sng" dirty="0">
                <a:solidFill>
                  <a:srgbClr val="0033CC"/>
                </a:solidFill>
              </a:rPr>
              <a:t>Uncertainty in Frequency Estimates</a:t>
            </a:r>
            <a:endParaRPr lang="en-US" sz="3000" u="sng" dirty="0">
              <a:solidFill>
                <a:srgbClr val="0033CC"/>
              </a:solidFill>
            </a:endParaRPr>
          </a:p>
          <a:p>
            <a:pPr eaLnBrk="1" hangingPunct="1">
              <a:spcBef>
                <a:spcPct val="0"/>
              </a:spcBef>
              <a:buFontTx/>
              <a:buNone/>
              <a:defRPr/>
            </a:pPr>
            <a:r>
              <a:rPr lang="en-US" sz="3000" dirty="0">
                <a:solidFill>
                  <a:srgbClr val="0033CC"/>
                </a:solidFill>
              </a:rPr>
              <a:t>		</a:t>
            </a:r>
            <a:r>
              <a:rPr lang="en-US" sz="2800" u="sng" dirty="0">
                <a:solidFill>
                  <a:srgbClr val="0033CC"/>
                </a:solidFill>
              </a:rPr>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a:t>Uncertainty Due to Sampling Error</a:t>
            </a:r>
          </a:p>
        </p:txBody>
      </p:sp>
      <p:sp>
        <p:nvSpPr>
          <p:cNvPr id="93187" name="Rectangle 3"/>
          <p:cNvSpPr>
            <a:spLocks noGrp="1" noChangeArrowheads="1"/>
          </p:cNvSpPr>
          <p:nvPr>
            <p:ph type="body" idx="1"/>
          </p:nvPr>
        </p:nvSpPr>
        <p:spPr>
          <a:xfrm>
            <a:off x="1082040" y="1630680"/>
            <a:ext cx="9403405" cy="4166875"/>
          </a:xfrm>
        </p:spPr>
        <p:txBody>
          <a:bodyPr/>
          <a:lstStyle/>
          <a:p>
            <a:pPr eaLnBrk="1" hangingPunct="1">
              <a:buFontTx/>
              <a:buNone/>
              <a:defRPr/>
            </a:pPr>
            <a:r>
              <a:rPr lang="en-US" sz="3000" dirty="0"/>
              <a:t>	Confidence intervals provide a measure of uncertainty due to </a:t>
            </a:r>
            <a:r>
              <a:rPr lang="en-US" sz="3000" dirty="0">
                <a:solidFill>
                  <a:srgbClr val="0033CC"/>
                </a:solidFill>
              </a:rPr>
              <a:t>sampling error </a:t>
            </a:r>
            <a:r>
              <a:rPr lang="en-US" sz="3000" dirty="0"/>
              <a:t>(limited sample size)</a:t>
            </a:r>
          </a:p>
          <a:p>
            <a:pPr eaLnBrk="1" hangingPunct="1">
              <a:defRPr/>
            </a:pPr>
            <a:endParaRPr lang="en-US" dirty="0"/>
          </a:p>
        </p:txBody>
      </p:sp>
      <p:sp>
        <p:nvSpPr>
          <p:cNvPr id="10" name="Text Box 5"/>
          <p:cNvSpPr txBox="1">
            <a:spLocks noChangeArrowheads="1"/>
          </p:cNvSpPr>
          <p:nvPr/>
        </p:nvSpPr>
        <p:spPr bwMode="auto">
          <a:xfrm>
            <a:off x="4902205" y="5794061"/>
            <a:ext cx="2106556" cy="400055"/>
          </a:xfrm>
          <a:prstGeom prst="rect">
            <a:avLst/>
          </a:prstGeom>
          <a:noFill/>
          <a:ln w="9525">
            <a:noFill/>
            <a:miter lim="800000"/>
            <a:headEnd/>
            <a:tailEnd/>
          </a:ln>
          <a:effectLst/>
        </p:spPr>
        <p:txBody>
          <a:bodyPr wrap="none" lIns="91385" tIns="45693" rIns="91385" bIns="45693">
            <a:spAutoFit/>
          </a:bodyPr>
          <a:lstStyle/>
          <a:p>
            <a:pPr eaLnBrk="0" hangingPunct="0">
              <a:defRPr/>
            </a:pPr>
            <a:r>
              <a:rPr lang="en-US" sz="2000" b="1" dirty="0">
                <a:latin typeface="Ink Free" panose="03080402000500000000" pitchFamily="66" charset="0"/>
              </a:rPr>
              <a:t>sample size = 100</a:t>
            </a:r>
          </a:p>
        </p:txBody>
      </p:sp>
      <p:sp>
        <p:nvSpPr>
          <p:cNvPr id="11" name="Text Box 7"/>
          <p:cNvSpPr txBox="1">
            <a:spLocks noChangeArrowheads="1"/>
          </p:cNvSpPr>
          <p:nvPr/>
        </p:nvSpPr>
        <p:spPr bwMode="auto">
          <a:xfrm>
            <a:off x="8045456" y="5813111"/>
            <a:ext cx="2250826" cy="400055"/>
          </a:xfrm>
          <a:prstGeom prst="rect">
            <a:avLst/>
          </a:prstGeom>
          <a:noFill/>
          <a:ln w="9525">
            <a:noFill/>
            <a:miter lim="800000"/>
            <a:headEnd/>
            <a:tailEnd/>
          </a:ln>
          <a:effectLst/>
        </p:spPr>
        <p:txBody>
          <a:bodyPr wrap="none" lIns="91385" tIns="45693" rIns="91385" bIns="45693">
            <a:spAutoFit/>
          </a:bodyPr>
          <a:lstStyle/>
          <a:p>
            <a:pPr eaLnBrk="0" hangingPunct="0">
              <a:defRPr/>
            </a:pPr>
            <a:r>
              <a:rPr lang="en-US" sz="2000" b="1" dirty="0">
                <a:latin typeface="Ink Free" panose="03080402000500000000" pitchFamily="66" charset="0"/>
              </a:rPr>
              <a:t>sample size = 1000</a:t>
            </a:r>
          </a:p>
        </p:txBody>
      </p:sp>
      <p:sp>
        <p:nvSpPr>
          <p:cNvPr id="25" name="Text Box 5"/>
          <p:cNvSpPr txBox="1">
            <a:spLocks noChangeArrowheads="1"/>
          </p:cNvSpPr>
          <p:nvPr/>
        </p:nvSpPr>
        <p:spPr bwMode="auto">
          <a:xfrm>
            <a:off x="1769238" y="5765485"/>
            <a:ext cx="2023200" cy="400055"/>
          </a:xfrm>
          <a:prstGeom prst="rect">
            <a:avLst/>
          </a:prstGeom>
          <a:noFill/>
          <a:ln w="9525">
            <a:noFill/>
            <a:miter lim="800000"/>
            <a:headEnd/>
            <a:tailEnd/>
          </a:ln>
          <a:effectLst/>
        </p:spPr>
        <p:txBody>
          <a:bodyPr wrap="none" lIns="91385" tIns="45693" rIns="91385" bIns="45693">
            <a:spAutoFit/>
          </a:bodyPr>
          <a:lstStyle/>
          <a:p>
            <a:pPr eaLnBrk="0" hangingPunct="0">
              <a:defRPr/>
            </a:pPr>
            <a:r>
              <a:rPr lang="en-US" sz="2000" b="1" dirty="0">
                <a:latin typeface="Ink Free" panose="03080402000500000000" pitchFamily="66" charset="0"/>
              </a:rPr>
              <a:t>sample size = 25</a:t>
            </a:r>
          </a:p>
        </p:txBody>
      </p:sp>
      <p:pic>
        <p:nvPicPr>
          <p:cNvPr id="47111" name="Picture 12"/>
          <p:cNvPicPr>
            <a:picLocks noChangeAspect="1" noChangeArrowheads="1"/>
          </p:cNvPicPr>
          <p:nvPr/>
        </p:nvPicPr>
        <p:blipFill>
          <a:blip r:embed="rId3" cstate="print"/>
          <a:srcRect/>
          <a:stretch>
            <a:fillRect/>
          </a:stretch>
        </p:blipFill>
        <p:spPr bwMode="auto">
          <a:xfrm>
            <a:off x="4598991" y="3033399"/>
            <a:ext cx="2981325" cy="2627314"/>
          </a:xfrm>
          <a:prstGeom prst="rect">
            <a:avLst/>
          </a:prstGeom>
          <a:noFill/>
          <a:ln w="9525">
            <a:noFill/>
            <a:miter lim="800000"/>
            <a:headEnd/>
            <a:tailEnd/>
          </a:ln>
        </p:spPr>
      </p:pic>
      <p:pic>
        <p:nvPicPr>
          <p:cNvPr id="47112" name="Picture 17"/>
          <p:cNvPicPr>
            <a:picLocks noChangeAspect="1" noChangeArrowheads="1"/>
          </p:cNvPicPr>
          <p:nvPr/>
        </p:nvPicPr>
        <p:blipFill>
          <a:blip r:embed="rId4" cstate="print"/>
          <a:srcRect/>
          <a:stretch>
            <a:fillRect/>
          </a:stretch>
        </p:blipFill>
        <p:spPr bwMode="auto">
          <a:xfrm>
            <a:off x="7754940" y="3033399"/>
            <a:ext cx="2981325" cy="2627314"/>
          </a:xfrm>
          <a:prstGeom prst="rect">
            <a:avLst/>
          </a:prstGeom>
          <a:noFill/>
          <a:ln w="9525">
            <a:noFill/>
            <a:miter lim="800000"/>
            <a:headEnd/>
            <a:tailEnd/>
          </a:ln>
        </p:spPr>
      </p:pic>
      <p:pic>
        <p:nvPicPr>
          <p:cNvPr id="47113" name="Picture 18"/>
          <p:cNvPicPr>
            <a:picLocks noChangeAspect="1" noChangeArrowheads="1"/>
          </p:cNvPicPr>
          <p:nvPr/>
        </p:nvPicPr>
        <p:blipFill>
          <a:blip r:embed="rId5" cstate="print"/>
          <a:srcRect/>
          <a:stretch>
            <a:fillRect/>
          </a:stretch>
        </p:blipFill>
        <p:spPr bwMode="auto">
          <a:xfrm>
            <a:off x="1443040" y="3033399"/>
            <a:ext cx="2981325" cy="2627314"/>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51</a:t>
            </a:fld>
            <a:endParaRPr lang="en-US"/>
          </a:p>
        </p:txBody>
      </p:sp>
      <p:pic>
        <p:nvPicPr>
          <p:cNvPr id="6" name="Picture 5">
            <a:extLst>
              <a:ext uri="{FF2B5EF4-FFF2-40B4-BE49-F238E27FC236}">
                <a16:creationId xmlns:a16="http://schemas.microsoft.com/office/drawing/2014/main" id="{B0270F15-5693-4429-B495-8775F726D80F}"/>
              </a:ext>
            </a:extLst>
          </p:cNvPr>
          <p:cNvPicPr>
            <a:picLocks noChangeAspect="1"/>
          </p:cNvPicPr>
          <p:nvPr/>
        </p:nvPicPr>
        <p:blipFill>
          <a:blip r:embed="rId6"/>
          <a:stretch>
            <a:fillRect/>
          </a:stretch>
        </p:blipFill>
        <p:spPr>
          <a:xfrm>
            <a:off x="4584114" y="3015251"/>
            <a:ext cx="3002158" cy="2643713"/>
          </a:xfrm>
          <a:prstGeom prst="rect">
            <a:avLst/>
          </a:prstGeom>
        </p:spPr>
      </p:pic>
      <p:pic>
        <p:nvPicPr>
          <p:cNvPr id="9" name="Picture 8">
            <a:extLst>
              <a:ext uri="{FF2B5EF4-FFF2-40B4-BE49-F238E27FC236}">
                <a16:creationId xmlns:a16="http://schemas.microsoft.com/office/drawing/2014/main" id="{2B0C058F-D053-6643-1C4B-1B65B32EF4F2}"/>
              </a:ext>
            </a:extLst>
          </p:cNvPr>
          <p:cNvPicPr>
            <a:picLocks noChangeAspect="1"/>
          </p:cNvPicPr>
          <p:nvPr/>
        </p:nvPicPr>
        <p:blipFill>
          <a:blip r:embed="rId7"/>
          <a:stretch>
            <a:fillRect/>
          </a:stretch>
        </p:blipFill>
        <p:spPr>
          <a:xfrm>
            <a:off x="1443040" y="3015251"/>
            <a:ext cx="3002158" cy="2643713"/>
          </a:xfrm>
          <a:prstGeom prst="rect">
            <a:avLst/>
          </a:prstGeom>
        </p:spPr>
      </p:pic>
      <p:pic>
        <p:nvPicPr>
          <p:cNvPr id="13" name="Picture 12">
            <a:extLst>
              <a:ext uri="{FF2B5EF4-FFF2-40B4-BE49-F238E27FC236}">
                <a16:creationId xmlns:a16="http://schemas.microsoft.com/office/drawing/2014/main" id="{B6F9460C-E30B-4867-C615-B5F9C473D752}"/>
              </a:ext>
            </a:extLst>
          </p:cNvPr>
          <p:cNvPicPr>
            <a:picLocks noChangeAspect="1"/>
          </p:cNvPicPr>
          <p:nvPr/>
        </p:nvPicPr>
        <p:blipFill>
          <a:blip r:embed="rId8"/>
          <a:stretch>
            <a:fillRect/>
          </a:stretch>
        </p:blipFill>
        <p:spPr>
          <a:xfrm>
            <a:off x="7725188" y="3015251"/>
            <a:ext cx="3002158" cy="2643713"/>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3" cstate="print"/>
          <a:srcRect t="5844"/>
          <a:stretch>
            <a:fillRect/>
          </a:stretch>
        </p:blipFill>
        <p:spPr bwMode="auto">
          <a:xfrm>
            <a:off x="2867032" y="1449105"/>
            <a:ext cx="6539821" cy="5156134"/>
          </a:xfrm>
          <a:prstGeom prst="rect">
            <a:avLst/>
          </a:prstGeom>
          <a:noFill/>
          <a:ln w="9525">
            <a:noFill/>
            <a:miter lim="800000"/>
            <a:headEnd/>
            <a:tailEnd/>
          </a:ln>
          <a:effectLst/>
        </p:spPr>
      </p:pic>
      <p:sp>
        <p:nvSpPr>
          <p:cNvPr id="2" name="Title 1"/>
          <p:cNvSpPr>
            <a:spLocks noGrp="1"/>
          </p:cNvSpPr>
          <p:nvPr>
            <p:ph type="title"/>
          </p:nvPr>
        </p:nvSpPr>
        <p:spPr>
          <a:xfrm>
            <a:off x="594360" y="0"/>
            <a:ext cx="9616440" cy="1143000"/>
          </a:xfrm>
        </p:spPr>
        <p:txBody>
          <a:bodyPr/>
          <a:lstStyle/>
          <a:p>
            <a:pPr>
              <a:defRPr/>
            </a:pPr>
            <a:r>
              <a:rPr lang="en-US" dirty="0"/>
              <a:t>Exploring Uncertainty</a:t>
            </a:r>
          </a:p>
        </p:txBody>
      </p:sp>
      <p:sp>
        <p:nvSpPr>
          <p:cNvPr id="46083" name="Slide Number Placeholder 3"/>
          <p:cNvSpPr>
            <a:spLocks noGrp="1"/>
          </p:cNvSpPr>
          <p:nvPr>
            <p:ph type="sldNum" sz="quarter" idx="12"/>
          </p:nvPr>
        </p:nvSpPr>
        <p:spPr>
          <a:xfrm>
            <a:off x="1981200" y="6245225"/>
            <a:ext cx="2133600" cy="476250"/>
          </a:xfrm>
          <a:noFill/>
        </p:spPr>
        <p:txBody>
          <a:bodyPr/>
          <a:lstStyle/>
          <a:p>
            <a:pPr algn="l"/>
            <a:fld id="{14AFBE58-B506-4A66-B8A8-B91C0C39DBA4}" type="slidenum">
              <a:rPr lang="en-US" smtClean="0"/>
              <a:pPr algn="l"/>
              <a:t>52</a:t>
            </a:fld>
            <a:endParaRPr lang="en-US"/>
          </a:p>
        </p:txBody>
      </p:sp>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118787" name="Picture 3"/>
          <p:cNvPicPr>
            <a:picLocks noChangeAspect="1" noChangeArrowheads="1"/>
          </p:cNvPicPr>
          <p:nvPr/>
        </p:nvPicPr>
        <p:blipFill>
          <a:blip r:embed="rId4" cstate="print"/>
          <a:srcRect t="5844"/>
          <a:stretch>
            <a:fillRect/>
          </a:stretch>
        </p:blipFill>
        <p:spPr bwMode="auto">
          <a:xfrm>
            <a:off x="2867032" y="1449105"/>
            <a:ext cx="6539821" cy="5156134"/>
          </a:xfrm>
          <a:prstGeom prst="rect">
            <a:avLst/>
          </a:prstGeom>
          <a:noFill/>
          <a:ln w="9525">
            <a:noFill/>
            <a:miter lim="800000"/>
            <a:headEnd/>
            <a:tailEnd/>
          </a:ln>
          <a:effectLst/>
        </p:spPr>
      </p:pic>
      <p:pic>
        <p:nvPicPr>
          <p:cNvPr id="118788" name="Picture 4"/>
          <p:cNvPicPr>
            <a:picLocks noChangeAspect="1" noChangeArrowheads="1"/>
          </p:cNvPicPr>
          <p:nvPr/>
        </p:nvPicPr>
        <p:blipFill>
          <a:blip r:embed="rId5" cstate="print"/>
          <a:srcRect t="5844"/>
          <a:stretch>
            <a:fillRect/>
          </a:stretch>
        </p:blipFill>
        <p:spPr bwMode="auto">
          <a:xfrm>
            <a:off x="2867032" y="1449105"/>
            <a:ext cx="6539821" cy="5156134"/>
          </a:xfrm>
          <a:prstGeom prst="rect">
            <a:avLst/>
          </a:prstGeom>
          <a:noFill/>
          <a:ln w="9525">
            <a:noFill/>
            <a:miter lim="800000"/>
            <a:headEnd/>
            <a:tailEnd/>
          </a:ln>
          <a:effectLst/>
        </p:spPr>
      </p:pic>
      <p:grpSp>
        <p:nvGrpSpPr>
          <p:cNvPr id="3" name="Group 17"/>
          <p:cNvGrpSpPr/>
          <p:nvPr/>
        </p:nvGrpSpPr>
        <p:grpSpPr>
          <a:xfrm>
            <a:off x="7915280" y="2971804"/>
            <a:ext cx="2486025" cy="3579255"/>
            <a:chOff x="6391275" y="2971801"/>
            <a:chExt cx="2486025" cy="3579256"/>
          </a:xfrm>
        </p:grpSpPr>
        <p:sp>
          <p:nvSpPr>
            <p:cNvPr id="9" name="TextBox 8"/>
            <p:cNvSpPr txBox="1"/>
            <p:nvPr/>
          </p:nvSpPr>
          <p:spPr>
            <a:xfrm>
              <a:off x="7019925" y="6210300"/>
              <a:ext cx="704850" cy="292388"/>
            </a:xfrm>
            <a:prstGeom prst="rect">
              <a:avLst/>
            </a:prstGeom>
            <a:noFill/>
          </p:spPr>
          <p:txBody>
            <a:bodyPr wrap="square" rtlCol="0">
              <a:spAutoFit/>
            </a:bodyPr>
            <a:lstStyle/>
            <a:p>
              <a:r>
                <a:rPr lang="en-US" sz="1300" b="1" dirty="0">
                  <a:solidFill>
                    <a:srgbClr val="00B0F0"/>
                  </a:solidFill>
                  <a:latin typeface="Calibri" panose="020F0502020204030204" pitchFamily="34" charset="0"/>
                  <a:cs typeface="Calibri" panose="020F0502020204030204" pitchFamily="34" charset="0"/>
                </a:rPr>
                <a:t>0.004</a:t>
              </a:r>
            </a:p>
          </p:txBody>
        </p:sp>
        <p:cxnSp>
          <p:nvCxnSpPr>
            <p:cNvPr id="11" name="Straight Arrow Connector 10"/>
            <p:cNvCxnSpPr/>
            <p:nvPr/>
          </p:nvCxnSpPr>
          <p:spPr>
            <a:xfrm flipV="1">
              <a:off x="7277100" y="2971801"/>
              <a:ext cx="0" cy="3267074"/>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829550" y="6181725"/>
              <a:ext cx="1047750" cy="369332"/>
            </a:xfrm>
            <a:prstGeom prst="rect">
              <a:avLst/>
            </a:prstGeom>
            <a:noFill/>
          </p:spPr>
          <p:txBody>
            <a:bodyPr wrap="square" rtlCol="0">
              <a:spAutoFit/>
            </a:bodyPr>
            <a:lstStyle/>
            <a:p>
              <a:r>
                <a:rPr lang="en-US" dirty="0">
                  <a:solidFill>
                    <a:srgbClr val="00CCFF"/>
                  </a:solidFill>
                  <a:latin typeface="Calibri" panose="020F0502020204030204" pitchFamily="34" charset="0"/>
                  <a:cs typeface="Calibri" panose="020F0502020204030204" pitchFamily="34" charset="0"/>
                </a:rPr>
                <a:t>~ U[0,1]</a:t>
              </a:r>
            </a:p>
          </p:txBody>
        </p:sp>
        <p:cxnSp>
          <p:nvCxnSpPr>
            <p:cNvPr id="15" name="Straight Arrow Connector 14"/>
            <p:cNvCxnSpPr/>
            <p:nvPr/>
          </p:nvCxnSpPr>
          <p:spPr>
            <a:xfrm flipV="1">
              <a:off x="6715125" y="3324226"/>
              <a:ext cx="0" cy="2857499"/>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391275" y="6210301"/>
              <a:ext cx="704850" cy="292388"/>
            </a:xfrm>
            <a:prstGeom prst="rect">
              <a:avLst/>
            </a:prstGeom>
            <a:noFill/>
          </p:spPr>
          <p:txBody>
            <a:bodyPr wrap="square" rtlCol="0">
              <a:spAutoFit/>
            </a:bodyPr>
            <a:lstStyle/>
            <a:p>
              <a:r>
                <a:rPr lang="en-US" sz="1300" b="1" dirty="0">
                  <a:solidFill>
                    <a:srgbClr val="00B0F0"/>
                  </a:solidFill>
                  <a:latin typeface="Calibri" panose="020F0502020204030204" pitchFamily="34" charset="0"/>
                  <a:cs typeface="Calibri" panose="020F0502020204030204" pitchFamily="34" charset="0"/>
                </a:rPr>
                <a:t>0.025</a:t>
              </a:r>
            </a:p>
          </p:txBody>
        </p:sp>
      </p:grpSp>
      <p:cxnSp>
        <p:nvCxnSpPr>
          <p:cNvPr id="14" name="Straight Connector 13">
            <a:extLst>
              <a:ext uri="{FF2B5EF4-FFF2-40B4-BE49-F238E27FC236}">
                <a16:creationId xmlns:a16="http://schemas.microsoft.com/office/drawing/2014/main" id="{7C15FFD2-30F3-4D20-814D-FF6A798C0C58}"/>
              </a:ext>
            </a:extLst>
          </p:cNvPr>
          <p:cNvCxnSpPr/>
          <p:nvPr/>
        </p:nvCxnSpPr>
        <p:spPr>
          <a:xfrm>
            <a:off x="2867032" y="1422085"/>
            <a:ext cx="653982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AB7AEEC-E4DA-4935-86E0-BC15D710DF9D}"/>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
        <p:nvSpPr>
          <p:cNvPr id="5" name="TextBox 4">
            <a:extLst>
              <a:ext uri="{FF2B5EF4-FFF2-40B4-BE49-F238E27FC236}">
                <a16:creationId xmlns:a16="http://schemas.microsoft.com/office/drawing/2014/main" id="{8A232D15-F29C-4EC2-9952-F26950401C43}"/>
              </a:ext>
            </a:extLst>
          </p:cNvPr>
          <p:cNvSpPr txBox="1"/>
          <p:nvPr/>
        </p:nvSpPr>
        <p:spPr>
          <a:xfrm>
            <a:off x="220642" y="1750785"/>
            <a:ext cx="2512997" cy="3785652"/>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Similar to the moving window in the motivation slides, but an entire new sample each time</a:t>
            </a:r>
          </a:p>
          <a:p>
            <a:endParaRPr lang="en-US" sz="2400" dirty="0">
              <a:solidFill>
                <a:srgbClr val="C00000"/>
              </a:solidFill>
              <a:latin typeface="Calibri" panose="020F0502020204030204" pitchFamily="34" charset="0"/>
              <a:cs typeface="Calibri" panose="020F0502020204030204" pitchFamily="34" charset="0"/>
            </a:endParaRPr>
          </a:p>
          <a:p>
            <a:r>
              <a:rPr lang="en-US" sz="2400" dirty="0">
                <a:solidFill>
                  <a:srgbClr val="C00000"/>
                </a:solidFill>
                <a:latin typeface="Calibri" panose="020F0502020204030204" pitchFamily="34" charset="0"/>
                <a:cs typeface="Calibri" panose="020F0502020204030204" pitchFamily="34" charset="0"/>
              </a:rPr>
              <a:t>+ independent</a:t>
            </a:r>
          </a:p>
          <a:p>
            <a:r>
              <a:rPr lang="en-US" sz="2400" dirty="0">
                <a:solidFill>
                  <a:srgbClr val="C00000"/>
                </a:solidFill>
                <a:latin typeface="Calibri" panose="020F0502020204030204" pitchFamily="34" charset="0"/>
                <a:cs typeface="Calibri" panose="020F0502020204030204" pitchFamily="34" charset="0"/>
              </a:rPr>
              <a:t>─ don’t see effect </a:t>
            </a:r>
          </a:p>
          <a:p>
            <a:r>
              <a:rPr lang="en-US" sz="2400" dirty="0">
                <a:solidFill>
                  <a:srgbClr val="C00000"/>
                </a:solidFill>
                <a:latin typeface="Calibri" panose="020F0502020204030204" pitchFamily="34" charset="0"/>
                <a:cs typeface="Calibri" panose="020F0502020204030204" pitchFamily="34" charset="0"/>
              </a:rPr>
              <a:t>   of each value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7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8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0"/>
            <a:ext cx="9616440" cy="1143000"/>
          </a:xfrm>
        </p:spPr>
        <p:txBody>
          <a:bodyPr/>
          <a:lstStyle/>
          <a:p>
            <a:pPr>
              <a:defRPr/>
            </a:pPr>
            <a:r>
              <a:rPr lang="en-US" dirty="0"/>
              <a:t>Exploring Uncertainty</a:t>
            </a:r>
          </a:p>
        </p:txBody>
      </p:sp>
      <p:sp>
        <p:nvSpPr>
          <p:cNvPr id="46083" name="Slide Number Placeholder 3"/>
          <p:cNvSpPr>
            <a:spLocks noGrp="1"/>
          </p:cNvSpPr>
          <p:nvPr>
            <p:ph type="sldNum" sz="quarter" idx="12"/>
          </p:nvPr>
        </p:nvSpPr>
        <p:spPr>
          <a:xfrm>
            <a:off x="1981200" y="6245225"/>
            <a:ext cx="2133600" cy="476250"/>
          </a:xfrm>
          <a:noFill/>
        </p:spPr>
        <p:txBody>
          <a:bodyPr/>
          <a:lstStyle/>
          <a:p>
            <a:pPr algn="l"/>
            <a:fld id="{14AFBE58-B506-4A66-B8A8-B91C0C39DBA4}" type="slidenum">
              <a:rPr lang="en-US" smtClean="0"/>
              <a:pPr algn="l"/>
              <a:t>53</a:t>
            </a:fld>
            <a:endParaRPr lang="en-US"/>
          </a:p>
        </p:txBody>
      </p:sp>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46085" name="Picture 6"/>
          <p:cNvPicPr>
            <a:picLocks noChangeAspect="1" noChangeArrowheads="1"/>
          </p:cNvPicPr>
          <p:nvPr/>
        </p:nvPicPr>
        <p:blipFill>
          <a:blip r:embed="rId3" cstate="print"/>
          <a:srcRect/>
          <a:stretch>
            <a:fillRect/>
          </a:stretch>
        </p:blipFill>
        <p:spPr bwMode="auto">
          <a:xfrm>
            <a:off x="2871789" y="1414465"/>
            <a:ext cx="6540500" cy="5187950"/>
          </a:xfrm>
          <a:prstGeom prst="rect">
            <a:avLst/>
          </a:prstGeom>
          <a:noFill/>
          <a:ln w="9525">
            <a:noFill/>
            <a:miter lim="800000"/>
            <a:headEnd/>
            <a:tailEnd/>
          </a:ln>
        </p:spPr>
      </p:pic>
      <p:sp>
        <p:nvSpPr>
          <p:cNvPr id="46086" name="TextBox 6"/>
          <p:cNvSpPr txBox="1">
            <a:spLocks noChangeArrowheads="1"/>
          </p:cNvSpPr>
          <p:nvPr/>
        </p:nvSpPr>
        <p:spPr bwMode="auto">
          <a:xfrm>
            <a:off x="8466138" y="6226179"/>
            <a:ext cx="1008062" cy="369285"/>
          </a:xfrm>
          <a:prstGeom prst="rect">
            <a:avLst/>
          </a:prstGeom>
          <a:noFill/>
          <a:ln w="9525">
            <a:noFill/>
            <a:miter lim="800000"/>
            <a:headEnd/>
            <a:tailEnd/>
          </a:ln>
        </p:spPr>
        <p:txBody>
          <a:bodyPr lIns="91397" tIns="45697" rIns="91397" bIns="45697">
            <a:spAutoFit/>
          </a:bodyPr>
          <a:lstStyle/>
          <a:p>
            <a:r>
              <a:rPr lang="en-US" b="1" dirty="0">
                <a:solidFill>
                  <a:srgbClr val="00B0F0"/>
                </a:solidFill>
                <a:latin typeface="Calibri" panose="020F0502020204030204" pitchFamily="34" charset="0"/>
              </a:rPr>
              <a:t>U[0,1]</a:t>
            </a:r>
          </a:p>
        </p:txBody>
      </p:sp>
      <p:pic>
        <p:nvPicPr>
          <p:cNvPr id="98311" name="Picture 7"/>
          <p:cNvPicPr>
            <a:picLocks noChangeAspect="1" noChangeArrowheads="1"/>
          </p:cNvPicPr>
          <p:nvPr/>
        </p:nvPicPr>
        <p:blipFill>
          <a:blip r:embed="rId4" cstate="print"/>
          <a:srcRect/>
          <a:stretch>
            <a:fillRect/>
          </a:stretch>
        </p:blipFill>
        <p:spPr bwMode="auto">
          <a:xfrm>
            <a:off x="2871789" y="1414465"/>
            <a:ext cx="6540500" cy="5187950"/>
          </a:xfrm>
          <a:prstGeom prst="rect">
            <a:avLst/>
          </a:prstGeom>
          <a:noFill/>
          <a:ln w="9525">
            <a:noFill/>
            <a:miter lim="800000"/>
            <a:headEnd/>
            <a:tailEnd/>
          </a:ln>
        </p:spPr>
      </p:pic>
      <p:pic>
        <p:nvPicPr>
          <p:cNvPr id="98312" name="Picture 8"/>
          <p:cNvPicPr>
            <a:picLocks noChangeAspect="1" noChangeArrowheads="1"/>
          </p:cNvPicPr>
          <p:nvPr/>
        </p:nvPicPr>
        <p:blipFill>
          <a:blip r:embed="rId5" cstate="print"/>
          <a:srcRect/>
          <a:stretch>
            <a:fillRect/>
          </a:stretch>
        </p:blipFill>
        <p:spPr bwMode="auto">
          <a:xfrm>
            <a:off x="2871789" y="1414465"/>
            <a:ext cx="6540500" cy="5187950"/>
          </a:xfrm>
          <a:prstGeom prst="rect">
            <a:avLst/>
          </a:prstGeom>
          <a:noFill/>
          <a:ln w="9525">
            <a:noFill/>
            <a:miter lim="800000"/>
            <a:headEnd/>
            <a:tailEnd/>
          </a:ln>
        </p:spPr>
      </p:pic>
      <p:pic>
        <p:nvPicPr>
          <p:cNvPr id="117764" name="Picture 4"/>
          <p:cNvPicPr>
            <a:picLocks noChangeAspect="1" noChangeArrowheads="1"/>
          </p:cNvPicPr>
          <p:nvPr/>
        </p:nvPicPr>
        <p:blipFill>
          <a:blip r:embed="rId6" cstate="print"/>
          <a:srcRect t="5844"/>
          <a:stretch>
            <a:fillRect/>
          </a:stretch>
        </p:blipFill>
        <p:spPr bwMode="auto">
          <a:xfrm>
            <a:off x="2867032" y="1434528"/>
            <a:ext cx="6539821" cy="5156141"/>
          </a:xfrm>
          <a:prstGeom prst="rect">
            <a:avLst/>
          </a:prstGeom>
          <a:noFill/>
          <a:ln w="9525">
            <a:noFill/>
            <a:miter lim="800000"/>
            <a:headEnd/>
            <a:tailEnd/>
          </a:ln>
          <a:effectLst/>
        </p:spPr>
      </p:pic>
      <p:pic>
        <p:nvPicPr>
          <p:cNvPr id="117765" name="Picture 5"/>
          <p:cNvPicPr>
            <a:picLocks noChangeAspect="1" noChangeArrowheads="1"/>
          </p:cNvPicPr>
          <p:nvPr/>
        </p:nvPicPr>
        <p:blipFill>
          <a:blip r:embed="rId7" cstate="print"/>
          <a:srcRect t="5844"/>
          <a:stretch>
            <a:fillRect/>
          </a:stretch>
        </p:blipFill>
        <p:spPr bwMode="auto">
          <a:xfrm>
            <a:off x="2867032" y="1444341"/>
            <a:ext cx="6539821" cy="5156134"/>
          </a:xfrm>
          <a:prstGeom prst="rect">
            <a:avLst/>
          </a:prstGeom>
          <a:noFill/>
          <a:ln w="9525">
            <a:noFill/>
            <a:miter lim="800000"/>
            <a:headEnd/>
            <a:tailEnd/>
          </a:ln>
          <a:effectLst/>
        </p:spPr>
      </p:pic>
      <p:cxnSp>
        <p:nvCxnSpPr>
          <p:cNvPr id="4" name="Straight Connector 3">
            <a:extLst>
              <a:ext uri="{FF2B5EF4-FFF2-40B4-BE49-F238E27FC236}">
                <a16:creationId xmlns:a16="http://schemas.microsoft.com/office/drawing/2014/main" id="{192D3041-FDDA-46EB-B9BC-15CF09C80689}"/>
              </a:ext>
            </a:extLst>
          </p:cNvPr>
          <p:cNvCxnSpPr/>
          <p:nvPr/>
        </p:nvCxnSpPr>
        <p:spPr>
          <a:xfrm>
            <a:off x="2867032" y="1422085"/>
            <a:ext cx="653982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FB8A223-0B07-4221-B682-7BE410CB58D1}"/>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0"/>
            <a:ext cx="9616440" cy="1143000"/>
          </a:xfrm>
        </p:spPr>
        <p:txBody>
          <a:bodyPr/>
          <a:lstStyle/>
          <a:p>
            <a:pPr>
              <a:defRPr/>
            </a:pPr>
            <a:r>
              <a:rPr lang="en-US" dirty="0"/>
              <a:t>Exploring Uncertainty</a:t>
            </a:r>
          </a:p>
        </p:txBody>
      </p:sp>
      <p:sp>
        <p:nvSpPr>
          <p:cNvPr id="46083" name="Slide Number Placeholder 3"/>
          <p:cNvSpPr>
            <a:spLocks noGrp="1"/>
          </p:cNvSpPr>
          <p:nvPr>
            <p:ph type="sldNum" sz="quarter" idx="12"/>
          </p:nvPr>
        </p:nvSpPr>
        <p:spPr>
          <a:xfrm>
            <a:off x="1981200" y="6245225"/>
            <a:ext cx="2133600" cy="476250"/>
          </a:xfrm>
          <a:noFill/>
        </p:spPr>
        <p:txBody>
          <a:bodyPr/>
          <a:lstStyle/>
          <a:p>
            <a:pPr algn="l"/>
            <a:fld id="{14AFBE58-B506-4A66-B8A8-B91C0C39DBA4}" type="slidenum">
              <a:rPr lang="en-US" smtClean="0"/>
              <a:pPr algn="l"/>
              <a:t>54</a:t>
            </a:fld>
            <a:endParaRPr lang="en-US"/>
          </a:p>
        </p:txBody>
      </p:sp>
      <p:sp>
        <p:nvSpPr>
          <p:cNvPr id="46084" name="TextBox 5"/>
          <p:cNvSpPr txBox="1">
            <a:spLocks noChangeArrowheads="1"/>
          </p:cNvSpPr>
          <p:nvPr/>
        </p:nvSpPr>
        <p:spPr bwMode="auto">
          <a:xfrm>
            <a:off x="2565407" y="906467"/>
            <a:ext cx="7358063" cy="461618"/>
          </a:xfrm>
          <a:prstGeom prst="rect">
            <a:avLst/>
          </a:prstGeom>
          <a:noFill/>
          <a:ln w="9525">
            <a:noFill/>
            <a:miter lim="800000"/>
            <a:headEnd/>
            <a:tailEnd/>
          </a:ln>
        </p:spPr>
        <p:txBody>
          <a:bodyPr lIns="91397" tIns="45697" rIns="91397" bIns="45697">
            <a:spAutoFit/>
          </a:bodyPr>
          <a:lstStyle/>
          <a:p>
            <a:r>
              <a:rPr lang="en-US" sz="2400" dirty="0">
                <a:latin typeface="Calibri" panose="020F0502020204030204" pitchFamily="34" charset="0"/>
              </a:rPr>
              <a:t>Creating a random sample from a known distribution</a:t>
            </a:r>
          </a:p>
        </p:txBody>
      </p:sp>
      <p:pic>
        <p:nvPicPr>
          <p:cNvPr id="46085" name="Picture 6"/>
          <p:cNvPicPr>
            <a:picLocks noChangeAspect="1" noChangeArrowheads="1"/>
          </p:cNvPicPr>
          <p:nvPr/>
        </p:nvPicPr>
        <p:blipFill>
          <a:blip r:embed="rId3" cstate="print"/>
          <a:srcRect/>
          <a:stretch>
            <a:fillRect/>
          </a:stretch>
        </p:blipFill>
        <p:spPr bwMode="auto">
          <a:xfrm>
            <a:off x="2871789" y="1414465"/>
            <a:ext cx="6540500" cy="5187950"/>
          </a:xfrm>
          <a:prstGeom prst="rect">
            <a:avLst/>
          </a:prstGeom>
          <a:noFill/>
          <a:ln w="9525">
            <a:noFill/>
            <a:miter lim="800000"/>
            <a:headEnd/>
            <a:tailEnd/>
          </a:ln>
        </p:spPr>
      </p:pic>
      <p:sp>
        <p:nvSpPr>
          <p:cNvPr id="46086" name="TextBox 6"/>
          <p:cNvSpPr txBox="1">
            <a:spLocks noChangeArrowheads="1"/>
          </p:cNvSpPr>
          <p:nvPr/>
        </p:nvSpPr>
        <p:spPr bwMode="auto">
          <a:xfrm>
            <a:off x="8466138" y="6226179"/>
            <a:ext cx="1008062" cy="369285"/>
          </a:xfrm>
          <a:prstGeom prst="rect">
            <a:avLst/>
          </a:prstGeom>
          <a:noFill/>
          <a:ln w="9525">
            <a:noFill/>
            <a:miter lim="800000"/>
            <a:headEnd/>
            <a:tailEnd/>
          </a:ln>
        </p:spPr>
        <p:txBody>
          <a:bodyPr lIns="91397" tIns="45697" rIns="91397" bIns="45697">
            <a:spAutoFit/>
          </a:bodyPr>
          <a:lstStyle/>
          <a:p>
            <a:r>
              <a:rPr lang="en-US" b="1" dirty="0">
                <a:solidFill>
                  <a:srgbClr val="00B0F0"/>
                </a:solidFill>
                <a:latin typeface="Calibri" panose="020F0502020204030204" pitchFamily="34" charset="0"/>
              </a:rPr>
              <a:t>U[0,1]</a:t>
            </a:r>
          </a:p>
        </p:txBody>
      </p:sp>
      <p:pic>
        <p:nvPicPr>
          <p:cNvPr id="98311" name="Picture 7"/>
          <p:cNvPicPr>
            <a:picLocks noChangeAspect="1" noChangeArrowheads="1"/>
          </p:cNvPicPr>
          <p:nvPr/>
        </p:nvPicPr>
        <p:blipFill>
          <a:blip r:embed="rId4" cstate="print"/>
          <a:srcRect/>
          <a:stretch>
            <a:fillRect/>
          </a:stretch>
        </p:blipFill>
        <p:spPr bwMode="auto">
          <a:xfrm>
            <a:off x="2871789" y="1414465"/>
            <a:ext cx="6540500" cy="5187950"/>
          </a:xfrm>
          <a:prstGeom prst="rect">
            <a:avLst/>
          </a:prstGeom>
          <a:noFill/>
          <a:ln w="9525">
            <a:noFill/>
            <a:miter lim="800000"/>
            <a:headEnd/>
            <a:tailEnd/>
          </a:ln>
        </p:spPr>
      </p:pic>
      <p:pic>
        <p:nvPicPr>
          <p:cNvPr id="98312" name="Picture 8"/>
          <p:cNvPicPr>
            <a:picLocks noChangeAspect="1" noChangeArrowheads="1"/>
          </p:cNvPicPr>
          <p:nvPr/>
        </p:nvPicPr>
        <p:blipFill>
          <a:blip r:embed="rId5" cstate="print"/>
          <a:srcRect/>
          <a:stretch>
            <a:fillRect/>
          </a:stretch>
        </p:blipFill>
        <p:spPr bwMode="auto">
          <a:xfrm>
            <a:off x="2871789" y="1414465"/>
            <a:ext cx="6540500" cy="5187950"/>
          </a:xfrm>
          <a:prstGeom prst="rect">
            <a:avLst/>
          </a:prstGeom>
          <a:noFill/>
          <a:ln w="9525">
            <a:noFill/>
            <a:miter lim="800000"/>
            <a:headEnd/>
            <a:tailEnd/>
          </a:ln>
        </p:spPr>
      </p:pic>
      <p:pic>
        <p:nvPicPr>
          <p:cNvPr id="117764" name="Picture 4"/>
          <p:cNvPicPr>
            <a:picLocks noChangeAspect="1" noChangeArrowheads="1"/>
          </p:cNvPicPr>
          <p:nvPr/>
        </p:nvPicPr>
        <p:blipFill>
          <a:blip r:embed="rId6" cstate="print"/>
          <a:srcRect t="5844"/>
          <a:stretch>
            <a:fillRect/>
          </a:stretch>
        </p:blipFill>
        <p:spPr bwMode="auto">
          <a:xfrm>
            <a:off x="2867032" y="1434528"/>
            <a:ext cx="6539821" cy="5156141"/>
          </a:xfrm>
          <a:prstGeom prst="rect">
            <a:avLst/>
          </a:prstGeom>
          <a:noFill/>
          <a:ln w="9525">
            <a:noFill/>
            <a:miter lim="800000"/>
            <a:headEnd/>
            <a:tailEnd/>
          </a:ln>
          <a:effectLst/>
        </p:spPr>
      </p:pic>
      <p:sp>
        <p:nvSpPr>
          <p:cNvPr id="10" name="TextBox 9">
            <a:extLst>
              <a:ext uri="{FF2B5EF4-FFF2-40B4-BE49-F238E27FC236}">
                <a16:creationId xmlns:a16="http://schemas.microsoft.com/office/drawing/2014/main" id="{B7B23916-6348-4B91-BB1B-E69364A32CF5}"/>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7"/>
          <p:cNvSpPr>
            <a:spLocks noChangeArrowheads="1"/>
          </p:cNvSpPr>
          <p:nvPr/>
        </p:nvSpPr>
        <p:spPr bwMode="auto">
          <a:xfrm>
            <a:off x="2952752" y="1677989"/>
            <a:ext cx="6550025" cy="4741862"/>
          </a:xfrm>
          <a:prstGeom prst="rect">
            <a:avLst/>
          </a:prstGeom>
          <a:solidFill>
            <a:schemeClr val="bg1"/>
          </a:solidFill>
          <a:ln w="9525">
            <a:solidFill>
              <a:schemeClr val="tx1"/>
            </a:solidFill>
            <a:miter lim="800000"/>
            <a:headEnd/>
            <a:tailEnd/>
          </a:ln>
        </p:spPr>
        <p:txBody>
          <a:bodyPr wrap="none" lIns="91397" tIns="45697" rIns="91397" bIns="45697" anchor="ctr"/>
          <a:lstStyle/>
          <a:p>
            <a:endParaRPr lang="en-US" dirty="0">
              <a:latin typeface="Calibri" panose="020F0502020204030204" pitchFamily="34" charset="0"/>
            </a:endParaRPr>
          </a:p>
        </p:txBody>
      </p:sp>
      <p:pic>
        <p:nvPicPr>
          <p:cNvPr id="50179" name="Picture 2"/>
          <p:cNvPicPr>
            <a:picLocks noChangeAspect="1" noChangeArrowheads="1"/>
          </p:cNvPicPr>
          <p:nvPr/>
        </p:nvPicPr>
        <p:blipFill>
          <a:blip r:embed="rId3" cstate="print"/>
          <a:srcRect/>
          <a:stretch>
            <a:fillRect/>
          </a:stretch>
        </p:blipFill>
        <p:spPr bwMode="auto">
          <a:xfrm>
            <a:off x="2898782" y="1604968"/>
            <a:ext cx="6710363" cy="4906961"/>
          </a:xfrm>
          <a:prstGeom prst="rect">
            <a:avLst/>
          </a:prstGeom>
          <a:noFill/>
          <a:ln w="9525">
            <a:noFill/>
            <a:miter lim="800000"/>
            <a:headEnd/>
            <a:tailEnd/>
          </a:ln>
        </p:spPr>
      </p:pic>
      <p:sp>
        <p:nvSpPr>
          <p:cNvPr id="50180" name="Picture 2"/>
          <p:cNvSpPr>
            <a:spLocks noChangeAspect="1" noChangeArrowheads="1"/>
          </p:cNvSpPr>
          <p:nvPr/>
        </p:nvSpPr>
        <p:spPr bwMode="auto">
          <a:xfrm>
            <a:off x="2746382" y="1681167"/>
            <a:ext cx="6710363" cy="4906961"/>
          </a:xfrm>
          <a:prstGeom prst="rect">
            <a:avLst/>
          </a:prstGeom>
          <a:noFill/>
          <a:ln w="9525">
            <a:noFill/>
            <a:miter lim="800000"/>
            <a:headEnd/>
            <a:tailEnd/>
          </a:ln>
        </p:spPr>
        <p:txBody>
          <a:bodyPr lIns="91397" tIns="45697" rIns="91397" bIns="45697"/>
          <a:lstStyle/>
          <a:p>
            <a:endParaRPr lang="en-US" dirty="0">
              <a:latin typeface="Calibri" panose="020F0502020204030204" pitchFamily="34" charset="0"/>
            </a:endParaRPr>
          </a:p>
        </p:txBody>
      </p:sp>
      <p:sp>
        <p:nvSpPr>
          <p:cNvPr id="50181"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30 data points</a:t>
            </a:r>
          </a:p>
        </p:txBody>
      </p:sp>
      <p:sp>
        <p:nvSpPr>
          <p:cNvPr id="50182" name="Freeform 4"/>
          <p:cNvSpPr>
            <a:spLocks/>
          </p:cNvSpPr>
          <p:nvPr/>
        </p:nvSpPr>
        <p:spPr bwMode="auto">
          <a:xfrm>
            <a:off x="4729307" y="2887809"/>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8" name="Group 5"/>
          <p:cNvGrpSpPr>
            <a:grpSpLocks/>
          </p:cNvGrpSpPr>
          <p:nvPr/>
        </p:nvGrpSpPr>
        <p:grpSpPr bwMode="auto">
          <a:xfrm>
            <a:off x="8013996" y="1405466"/>
            <a:ext cx="1274763" cy="2686050"/>
            <a:chOff x="3990" y="896"/>
            <a:chExt cx="803" cy="1692"/>
          </a:xfrm>
        </p:grpSpPr>
        <p:grpSp>
          <p:nvGrpSpPr>
            <p:cNvPr id="9" name="Group 6"/>
            <p:cNvGrpSpPr>
              <a:grpSpLocks/>
            </p:cNvGrpSpPr>
            <p:nvPr/>
          </p:nvGrpSpPr>
          <p:grpSpPr bwMode="auto">
            <a:xfrm>
              <a:off x="4453" y="896"/>
              <a:ext cx="340" cy="1520"/>
              <a:chOff x="4453" y="728"/>
              <a:chExt cx="340" cy="1744"/>
            </a:xfrm>
          </p:grpSpPr>
          <p:sp>
            <p:nvSpPr>
              <p:cNvPr id="13" name="Freeform 7"/>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4" name="Picture 8"/>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10" name="Group 9"/>
            <p:cNvGrpSpPr>
              <a:grpSpLocks/>
            </p:cNvGrpSpPr>
            <p:nvPr/>
          </p:nvGrpSpPr>
          <p:grpSpPr bwMode="auto">
            <a:xfrm>
              <a:off x="3990" y="1455"/>
              <a:ext cx="340" cy="1133"/>
              <a:chOff x="5135" y="746"/>
              <a:chExt cx="340" cy="1744"/>
            </a:xfrm>
          </p:grpSpPr>
          <p:sp>
            <p:nvSpPr>
              <p:cNvPr id="11" name="Freeform 10"/>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2" name="Picture 11"/>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55</a:t>
            </a:fld>
            <a:endParaRPr lang="en-US"/>
          </a:p>
        </p:txBody>
      </p:sp>
      <p:sp>
        <p:nvSpPr>
          <p:cNvPr id="16" name="Rectangle 18">
            <a:extLst>
              <a:ext uri="{FF2B5EF4-FFF2-40B4-BE49-F238E27FC236}">
                <a16:creationId xmlns:a16="http://schemas.microsoft.com/office/drawing/2014/main" id="{9620E842-90F8-4FAA-A6AA-5CF3FC5D0A88}"/>
              </a:ext>
            </a:extLst>
          </p:cNvPr>
          <p:cNvSpPr>
            <a:spLocks noChangeArrowheads="1"/>
          </p:cNvSpPr>
          <p:nvPr/>
        </p:nvSpPr>
        <p:spPr bwMode="auto">
          <a:xfrm>
            <a:off x="609600" y="395288"/>
            <a:ext cx="10902462" cy="1143000"/>
          </a:xfrm>
          <a:prstGeom prst="rect">
            <a:avLst/>
          </a:prstGeom>
          <a:noFill/>
          <a:ln w="9525">
            <a:noFill/>
            <a:miter lim="800000"/>
            <a:headEnd/>
            <a:tailEnd/>
          </a:ln>
          <a:effectLst/>
        </p:spPr>
        <p:txBody>
          <a:bodyPr lIns="91397" tIns="45697" rIns="91397" bIns="45697" anchor="ctr"/>
          <a:lstStyle/>
          <a:p>
            <a:pPr>
              <a:defRPr/>
            </a:pPr>
            <a:r>
              <a:rPr lang="en-US" sz="4300" dirty="0">
                <a:latin typeface="Calibri" panose="020F0502020204030204" pitchFamily="34" charset="0"/>
              </a:rPr>
              <a:t>Uncertainty in a frequency curve estimated from 30 years of data</a:t>
            </a:r>
          </a:p>
        </p:txBody>
      </p:sp>
      <p:sp>
        <p:nvSpPr>
          <p:cNvPr id="17" name="TextBox 16">
            <a:extLst>
              <a:ext uri="{FF2B5EF4-FFF2-40B4-BE49-F238E27FC236}">
                <a16:creationId xmlns:a16="http://schemas.microsoft.com/office/drawing/2014/main" id="{9DD369BC-1C86-45B3-A2F0-C3D584F464CF}"/>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dirty="0"/>
              <a:t>Factors Affecting Frequency Curve Uncertainty</a:t>
            </a:r>
          </a:p>
        </p:txBody>
      </p:sp>
      <p:sp>
        <p:nvSpPr>
          <p:cNvPr id="95235" name="Rectangle 3"/>
          <p:cNvSpPr>
            <a:spLocks noGrp="1" noChangeArrowheads="1"/>
          </p:cNvSpPr>
          <p:nvPr>
            <p:ph type="body" idx="1"/>
          </p:nvPr>
        </p:nvSpPr>
        <p:spPr>
          <a:xfrm>
            <a:off x="1386840" y="1576552"/>
            <a:ext cx="9144000" cy="4386098"/>
          </a:xfrm>
        </p:spPr>
        <p:txBody>
          <a:bodyPr/>
          <a:lstStyle/>
          <a:p>
            <a:pPr eaLnBrk="1" hangingPunct="1">
              <a:buFontTx/>
              <a:buNone/>
              <a:defRPr/>
            </a:pPr>
            <a:r>
              <a:rPr lang="en-US" sz="2800" dirty="0">
                <a:cs typeface="Times New Roman" pitchFamily="18" charset="0"/>
              </a:rPr>
              <a:t>Uncertainty for a </a:t>
            </a:r>
            <a:r>
              <a:rPr lang="en-US" sz="2800" dirty="0">
                <a:solidFill>
                  <a:srgbClr val="0033CC"/>
                </a:solidFill>
                <a:cs typeface="Times New Roman" pitchFamily="18" charset="0"/>
              </a:rPr>
              <a:t>sample estimate </a:t>
            </a:r>
            <a:r>
              <a:rPr lang="en-US" sz="2800" dirty="0">
                <a:cs typeface="Times New Roman" pitchFamily="18" charset="0"/>
              </a:rPr>
              <a:t>of a statistic is proportional to: 				</a:t>
            </a:r>
            <a:r>
              <a:rPr lang="en-US" sz="2400" dirty="0" err="1">
                <a:cs typeface="Times New Roman" pitchFamily="18" charset="0"/>
              </a:rPr>
              <a:t>ie</a:t>
            </a:r>
            <a:r>
              <a:rPr lang="en-US" sz="2400" dirty="0">
                <a:cs typeface="Times New Roman" pitchFamily="18" charset="0"/>
              </a:rPr>
              <a:t>, sample estimates of </a:t>
            </a:r>
          </a:p>
          <a:p>
            <a:pPr eaLnBrk="1" hangingPunct="1">
              <a:spcBef>
                <a:spcPct val="0"/>
              </a:spcBef>
              <a:buFontTx/>
              <a:buNone/>
              <a:defRPr/>
            </a:pPr>
            <a:r>
              <a:rPr lang="en-US" sz="2400" dirty="0">
                <a:cs typeface="Times New Roman" pitchFamily="18" charset="0"/>
              </a:rPr>
              <a:t>					the mean, standard dev, 						skew, </a:t>
            </a:r>
            <a:r>
              <a:rPr lang="en-US" sz="2400" dirty="0" err="1">
                <a:cs typeface="Times New Roman" pitchFamily="18" charset="0"/>
              </a:rPr>
              <a:t>exc.prob</a:t>
            </a:r>
            <a:r>
              <a:rPr lang="en-US" sz="2400" dirty="0">
                <a:cs typeface="Times New Roman" pitchFamily="18" charset="0"/>
              </a:rPr>
              <a:t>, &amp; </a:t>
            </a:r>
            <a:r>
              <a:rPr lang="en-US" sz="2400" u="sng" dirty="0">
                <a:solidFill>
                  <a:srgbClr val="0033CC"/>
                </a:solidFill>
                <a:cs typeface="Times New Roman" pitchFamily="18" charset="0"/>
              </a:rPr>
              <a:t>quantiles</a:t>
            </a:r>
            <a:r>
              <a:rPr lang="en-US" sz="2400" dirty="0">
                <a:solidFill>
                  <a:srgbClr val="0033CC"/>
                </a:solidFill>
                <a:cs typeface="Times New Roman" pitchFamily="18" charset="0"/>
              </a:rPr>
              <a:t> </a:t>
            </a:r>
            <a:endParaRPr lang="en-US" sz="2400" b="1" dirty="0">
              <a:solidFill>
                <a:srgbClr val="0033CC"/>
              </a:solidFill>
              <a:cs typeface="Times New Roman" pitchFamily="18" charset="0"/>
            </a:endParaRPr>
          </a:p>
          <a:p>
            <a:pPr eaLnBrk="1" hangingPunct="1">
              <a:spcBef>
                <a:spcPct val="40000"/>
              </a:spcBef>
              <a:buFontTx/>
              <a:buNone/>
              <a:defRPr/>
            </a:pPr>
            <a:endParaRPr lang="en-US" sz="2800" dirty="0">
              <a:cs typeface="Times New Roman" pitchFamily="18" charset="0"/>
            </a:endParaRPr>
          </a:p>
          <a:p>
            <a:pPr eaLnBrk="1" hangingPunct="1">
              <a:spcBef>
                <a:spcPct val="0"/>
              </a:spcBef>
              <a:buFontTx/>
              <a:buNone/>
              <a:defRPr/>
            </a:pPr>
            <a:r>
              <a:rPr lang="en-US" sz="2800" dirty="0">
                <a:cs typeface="Times New Roman" pitchFamily="18" charset="0"/>
              </a:rPr>
              <a:t>Uncertainty in estimates of exceedance probabilities </a:t>
            </a:r>
          </a:p>
          <a:p>
            <a:pPr eaLnBrk="1" hangingPunct="1">
              <a:spcBef>
                <a:spcPct val="0"/>
              </a:spcBef>
              <a:buFontTx/>
              <a:buNone/>
              <a:defRPr/>
            </a:pPr>
            <a:r>
              <a:rPr lang="en-US" sz="2800" dirty="0">
                <a:cs typeface="Times New Roman" pitchFamily="18" charset="0"/>
              </a:rPr>
              <a:t>or corresponding </a:t>
            </a:r>
            <a:r>
              <a:rPr lang="en-US" sz="2800" dirty="0" err="1">
                <a:cs typeface="Times New Roman" pitchFamily="18" charset="0"/>
              </a:rPr>
              <a:t>quantiles</a:t>
            </a:r>
            <a:r>
              <a:rPr lang="en-US" sz="2800" dirty="0">
                <a:cs typeface="Times New Roman" pitchFamily="18" charset="0"/>
              </a:rPr>
              <a:t> (flows) increases with: </a:t>
            </a:r>
            <a:endParaRPr lang="en-US" sz="2800" b="1" dirty="0">
              <a:cs typeface="Times New Roman" pitchFamily="18" charset="0"/>
            </a:endParaRPr>
          </a:p>
          <a:p>
            <a:pPr lvl="1" eaLnBrk="1" hangingPunct="1">
              <a:spcBef>
                <a:spcPct val="40000"/>
              </a:spcBef>
              <a:buFontTx/>
              <a:buChar char="•"/>
              <a:defRPr/>
            </a:pPr>
            <a:r>
              <a:rPr lang="en-US" sz="2400" dirty="0">
                <a:cs typeface="Times New Roman" pitchFamily="18" charset="0"/>
              </a:rPr>
              <a:t>distance from the sample mean</a:t>
            </a:r>
          </a:p>
          <a:p>
            <a:pPr lvl="1" eaLnBrk="1" hangingPunct="1">
              <a:buFontTx/>
              <a:buChar char="•"/>
              <a:defRPr/>
            </a:pPr>
            <a:r>
              <a:rPr lang="en-US" sz="2400" dirty="0">
                <a:cs typeface="Times New Roman" pitchFamily="18" charset="0"/>
              </a:rPr>
              <a:t>increase in variance</a:t>
            </a:r>
          </a:p>
          <a:p>
            <a:pPr lvl="1" eaLnBrk="1" hangingPunct="1">
              <a:buFontTx/>
              <a:buChar char="•"/>
              <a:defRPr/>
            </a:pPr>
            <a:r>
              <a:rPr lang="en-US" sz="2400" dirty="0">
                <a:cs typeface="Times New Roman" pitchFamily="18" charset="0"/>
              </a:rPr>
              <a:t>increase in absolute value of skew</a:t>
            </a:r>
            <a:endParaRPr lang="en-US" sz="2400" dirty="0"/>
          </a:p>
        </p:txBody>
      </p:sp>
      <p:graphicFrame>
        <p:nvGraphicFramePr>
          <p:cNvPr id="16387" name="Object 3"/>
          <p:cNvGraphicFramePr>
            <a:graphicFrameLocks noChangeAspect="1"/>
          </p:cNvGraphicFramePr>
          <p:nvPr>
            <p:extLst>
              <p:ext uri="{D42A27DB-BD31-4B8C-83A1-F6EECF244321}">
                <p14:modId xmlns:p14="http://schemas.microsoft.com/office/powerpoint/2010/main" val="1908029125"/>
              </p:ext>
            </p:extLst>
          </p:nvPr>
        </p:nvGraphicFramePr>
        <p:xfrm>
          <a:off x="3099387" y="2141474"/>
          <a:ext cx="1023483" cy="1403880"/>
        </p:xfrm>
        <a:graphic>
          <a:graphicData uri="http://schemas.openxmlformats.org/presentationml/2006/ole">
            <mc:AlternateContent xmlns:mc="http://schemas.openxmlformats.org/markup-compatibility/2006">
              <mc:Choice xmlns:v="urn:schemas-microsoft-com:vml" Requires="v">
                <p:oleObj name="Equation" r:id="rId3" imgW="304560" imgH="419040" progId="Equation.3">
                  <p:embed/>
                </p:oleObj>
              </mc:Choice>
              <mc:Fallback>
                <p:oleObj name="Equation" r:id="rId3" imgW="304560" imgH="419040" progId="Equation.3">
                  <p:embed/>
                  <p:pic>
                    <p:nvPicPr>
                      <p:cNvPr id="16387"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9387" y="2141474"/>
                        <a:ext cx="1023483" cy="14038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2"/>
          </p:nvPr>
        </p:nvSpPr>
        <p:spPr>
          <a:xfrm>
            <a:off x="9380293" y="6167071"/>
            <a:ext cx="2133600" cy="476250"/>
          </a:xfrm>
          <a:noFill/>
        </p:spPr>
        <p:txBody>
          <a:bodyPr/>
          <a:lstStyle/>
          <a:p>
            <a:pPr algn="l"/>
            <a:fld id="{68FF50AF-D4FE-48BA-9255-BD4AB00B4A9A}" type="slidenum">
              <a:rPr lang="en-US" smtClean="0"/>
              <a:pPr algn="l"/>
              <a:t>57</a:t>
            </a:fld>
            <a:endParaRPr lang="en-US"/>
          </a:p>
        </p:txBody>
      </p:sp>
      <p:pic>
        <p:nvPicPr>
          <p:cNvPr id="51203" name="Picture 6"/>
          <p:cNvPicPr>
            <a:picLocks noChangeAspect="1" noChangeArrowheads="1"/>
          </p:cNvPicPr>
          <p:nvPr/>
        </p:nvPicPr>
        <p:blipFill>
          <a:blip r:embed="rId3" cstate="print"/>
          <a:srcRect/>
          <a:stretch>
            <a:fillRect/>
          </a:stretch>
        </p:blipFill>
        <p:spPr bwMode="auto">
          <a:xfrm>
            <a:off x="1744907" y="238130"/>
            <a:ext cx="6921500" cy="6348413"/>
          </a:xfrm>
          <a:prstGeom prst="rect">
            <a:avLst/>
          </a:prstGeom>
          <a:noFill/>
          <a:ln w="9525">
            <a:noFill/>
            <a:miter lim="800000"/>
            <a:headEnd/>
            <a:tailEnd/>
          </a:ln>
        </p:spPr>
      </p:pic>
      <p:sp>
        <p:nvSpPr>
          <p:cNvPr id="51204" name="Text Box 7"/>
          <p:cNvSpPr txBox="1">
            <a:spLocks noChangeArrowheads="1"/>
          </p:cNvSpPr>
          <p:nvPr/>
        </p:nvSpPr>
        <p:spPr bwMode="auto">
          <a:xfrm>
            <a:off x="3111745" y="1484314"/>
            <a:ext cx="2531744" cy="1569614"/>
          </a:xfrm>
          <a:prstGeom prst="rect">
            <a:avLst/>
          </a:prstGeom>
          <a:solidFill>
            <a:schemeClr val="bg1"/>
          </a:solidFill>
          <a:ln w="9525">
            <a:solidFill>
              <a:srgbClr val="000066"/>
            </a:solidFill>
            <a:miter lim="800000"/>
            <a:headEnd/>
            <a:tailEnd/>
          </a:ln>
        </p:spPr>
        <p:txBody>
          <a:bodyPr wrap="square" lIns="91397" tIns="45697" rIns="91397" bIns="45697">
            <a:spAutoFit/>
          </a:bodyPr>
          <a:lstStyle/>
          <a:p>
            <a:r>
              <a:rPr lang="en-US" sz="2400" dirty="0">
                <a:solidFill>
                  <a:srgbClr val="000066"/>
                </a:solidFill>
                <a:latin typeface="Calibri" panose="020F0502020204030204" pitchFamily="34" charset="0"/>
              </a:rPr>
              <a:t>larger </a:t>
            </a:r>
          </a:p>
          <a:p>
            <a:r>
              <a:rPr lang="en-US" sz="2400" dirty="0">
                <a:solidFill>
                  <a:srgbClr val="000066"/>
                </a:solidFill>
                <a:latin typeface="Calibri" panose="020F0502020204030204" pitchFamily="34" charset="0"/>
              </a:rPr>
              <a:t>standard deviation gives </a:t>
            </a:r>
          </a:p>
          <a:p>
            <a:r>
              <a:rPr lang="en-US" sz="2400" dirty="0">
                <a:solidFill>
                  <a:srgbClr val="000066"/>
                </a:solidFill>
                <a:latin typeface="Calibri" panose="020F0502020204030204" pitchFamily="34" charset="0"/>
              </a:rPr>
              <a:t>larger uncertainty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txBox="1">
            <a:spLocks noRot="1" noChangeArrowheads="1"/>
          </p:cNvSpPr>
          <p:nvPr/>
        </p:nvSpPr>
        <p:spPr>
          <a:xfrm>
            <a:off x="1082040" y="1277943"/>
            <a:ext cx="9284342" cy="4560887"/>
          </a:xfrm>
          <a:prstGeom prst="rect">
            <a:avLst/>
          </a:prstGeom>
          <a:ln>
            <a:noFill/>
          </a:ln>
        </p:spPr>
        <p:txBody>
          <a:bodyPr lIns="91397" tIns="45697" rIns="91397" bIns="45697"/>
          <a:lstStyle/>
          <a:p>
            <a:pPr marL="342735" indent="-342735">
              <a:spcBef>
                <a:spcPct val="20000"/>
              </a:spcBef>
              <a:buFontTx/>
              <a:buChar char="•"/>
              <a:defRPr/>
            </a:pPr>
            <a:r>
              <a:rPr lang="en-US" sz="2800" kern="0" dirty="0">
                <a:latin typeface="Calibri" panose="020F0502020204030204" pitchFamily="34" charset="0"/>
              </a:rPr>
              <a:t>The uncertainty around a flow-frequency curve is </a:t>
            </a:r>
            <a:r>
              <a:rPr lang="en-US" sz="2800" kern="0" dirty="0">
                <a:solidFill>
                  <a:srgbClr val="0033CC"/>
                </a:solidFill>
                <a:latin typeface="Calibri" panose="020F0502020204030204" pitchFamily="34" charset="0"/>
              </a:rPr>
              <a:t>skewed</a:t>
            </a:r>
            <a:r>
              <a:rPr lang="en-US" sz="2800" kern="0" dirty="0">
                <a:latin typeface="Calibri" panose="020F0502020204030204" pitchFamily="34" charset="0"/>
              </a:rPr>
              <a:t> (asymmetrical)</a:t>
            </a:r>
          </a:p>
          <a:p>
            <a:pPr marL="342735" indent="-342735">
              <a:spcBef>
                <a:spcPct val="45000"/>
              </a:spcBef>
              <a:buFontTx/>
              <a:buChar char="•"/>
              <a:defRPr/>
            </a:pPr>
            <a:r>
              <a:rPr lang="en-US" sz="2800" b="1" kern="0" dirty="0">
                <a:latin typeface="Calibri" panose="020F0502020204030204" pitchFamily="34" charset="0"/>
              </a:rPr>
              <a:t>B17B</a:t>
            </a:r>
            <a:r>
              <a:rPr lang="en-US" sz="2800" kern="0" dirty="0">
                <a:latin typeface="Calibri" panose="020F0502020204030204" pitchFamily="34" charset="0"/>
              </a:rPr>
              <a:t> used the </a:t>
            </a:r>
            <a:r>
              <a:rPr lang="en-US" sz="2800" b="1" u="sng" kern="0" dirty="0">
                <a:latin typeface="Calibri" panose="020F0502020204030204" pitchFamily="34" charset="0"/>
              </a:rPr>
              <a:t>non-central t</a:t>
            </a:r>
            <a:r>
              <a:rPr lang="en-US" sz="2800" kern="0" dirty="0">
                <a:latin typeface="Calibri" panose="020F0502020204030204" pitchFamily="34" charset="0"/>
              </a:rPr>
              <a:t> </a:t>
            </a:r>
          </a:p>
          <a:p>
            <a:pPr marL="342735" indent="-342735">
              <a:defRPr/>
            </a:pPr>
            <a:r>
              <a:rPr lang="en-US" sz="2800" kern="0" dirty="0">
                <a:latin typeface="Calibri" panose="020F0502020204030204" pitchFamily="34" charset="0"/>
              </a:rPr>
              <a:t>	distribution to characterize</a:t>
            </a:r>
          </a:p>
          <a:p>
            <a:pPr marL="342735" indent="-342735">
              <a:defRPr/>
            </a:pPr>
            <a:r>
              <a:rPr lang="en-US" sz="2800" kern="0" dirty="0">
                <a:latin typeface="Calibri" panose="020F0502020204030204" pitchFamily="34" charset="0"/>
              </a:rPr>
              <a:t>	the uncertainty in a </a:t>
            </a:r>
          </a:p>
          <a:p>
            <a:pPr marL="342735" indent="-342735">
              <a:defRPr/>
            </a:pPr>
            <a:r>
              <a:rPr lang="en-US" sz="2800" kern="0" dirty="0">
                <a:latin typeface="Calibri" panose="020F0502020204030204" pitchFamily="34" charset="0"/>
              </a:rPr>
              <a:t>	</a:t>
            </a:r>
            <a:r>
              <a:rPr lang="en-US" sz="2800" kern="0" dirty="0" err="1">
                <a:latin typeface="Calibri" panose="020F0502020204030204" pitchFamily="34" charset="0"/>
              </a:rPr>
              <a:t>LogPearson</a:t>
            </a:r>
            <a:r>
              <a:rPr lang="en-US" sz="2800" kern="0" dirty="0">
                <a:latin typeface="Calibri" panose="020F0502020204030204" pitchFamily="34" charset="0"/>
              </a:rPr>
              <a:t> type3, rather </a:t>
            </a:r>
          </a:p>
          <a:p>
            <a:pPr marL="342735" indent="-342735">
              <a:defRPr/>
            </a:pPr>
            <a:r>
              <a:rPr lang="en-US" sz="2800" kern="0" dirty="0">
                <a:latin typeface="Calibri" panose="020F0502020204030204" pitchFamily="34" charset="0"/>
              </a:rPr>
              <a:t>	than Normal or Student’s t</a:t>
            </a:r>
          </a:p>
        </p:txBody>
      </p:sp>
      <p:graphicFrame>
        <p:nvGraphicFramePr>
          <p:cNvPr id="17410" name="Object 5"/>
          <p:cNvGraphicFramePr>
            <a:graphicFrameLocks noChangeAspect="1"/>
          </p:cNvGraphicFramePr>
          <p:nvPr>
            <p:extLst>
              <p:ext uri="{D42A27DB-BD31-4B8C-83A1-F6EECF244321}">
                <p14:modId xmlns:p14="http://schemas.microsoft.com/office/powerpoint/2010/main" val="3681040508"/>
              </p:ext>
            </p:extLst>
          </p:nvPr>
        </p:nvGraphicFramePr>
        <p:xfrm>
          <a:off x="6565901" y="2047879"/>
          <a:ext cx="3035300" cy="2397125"/>
        </p:xfrm>
        <a:graphic>
          <a:graphicData uri="http://schemas.openxmlformats.org/presentationml/2006/ole">
            <mc:AlternateContent xmlns:mc="http://schemas.openxmlformats.org/markup-compatibility/2006">
              <mc:Choice xmlns:v="urn:schemas-microsoft-com:vml" Requires="v">
                <p:oleObj name="Drawing" r:id="rId3" imgW="7315200" imgH="5295960" progId="">
                  <p:embed/>
                </p:oleObj>
              </mc:Choice>
              <mc:Fallback>
                <p:oleObj name="Drawing" r:id="rId3" imgW="7315200" imgH="5295960" progId="">
                  <p:embed/>
                  <p:pic>
                    <p:nvPicPr>
                      <p:cNvPr id="1741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5901" y="2047879"/>
                        <a:ext cx="3035300" cy="2397125"/>
                      </a:xfrm>
                      <a:prstGeom prst="rect">
                        <a:avLst/>
                      </a:prstGeom>
                      <a:solidFill>
                        <a:srgbClr val="FFFFFF"/>
                      </a:solidFill>
                      <a:ln w="3175">
                        <a:solidFill>
                          <a:schemeClr val="tx1"/>
                        </a:solidFill>
                      </a:ln>
                    </p:spPr>
                  </p:pic>
                </p:oleObj>
              </mc:Fallback>
            </mc:AlternateContent>
          </a:graphicData>
        </a:graphic>
      </p:graphicFrame>
      <p:graphicFrame>
        <p:nvGraphicFramePr>
          <p:cNvPr id="17411" name="Object 6"/>
          <p:cNvGraphicFramePr>
            <a:graphicFrameLocks noChangeAspect="1"/>
          </p:cNvGraphicFramePr>
          <p:nvPr>
            <p:extLst>
              <p:ext uri="{D42A27DB-BD31-4B8C-83A1-F6EECF244321}">
                <p14:modId xmlns:p14="http://schemas.microsoft.com/office/powerpoint/2010/main" val="2828106298"/>
              </p:ext>
            </p:extLst>
          </p:nvPr>
        </p:nvGraphicFramePr>
        <p:xfrm>
          <a:off x="3257558" y="4962527"/>
          <a:ext cx="5948363" cy="1752600"/>
        </p:xfrm>
        <a:graphic>
          <a:graphicData uri="http://schemas.openxmlformats.org/presentationml/2006/ole">
            <mc:AlternateContent xmlns:mc="http://schemas.openxmlformats.org/markup-compatibility/2006">
              <mc:Choice xmlns:v="urn:schemas-microsoft-com:vml" Requires="v">
                <p:oleObj name="Drawing" r:id="rId5" imgW="10410840" imgH="3067200" progId="">
                  <p:embed/>
                </p:oleObj>
              </mc:Choice>
              <mc:Fallback>
                <p:oleObj name="Drawing" r:id="rId5" imgW="10410840" imgH="3067200" progId="">
                  <p:embed/>
                  <p:pic>
                    <p:nvPicPr>
                      <p:cNvPr id="17411"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7558" y="4962527"/>
                        <a:ext cx="5948363" cy="1752600"/>
                      </a:xfrm>
                      <a:prstGeom prst="rect">
                        <a:avLst/>
                      </a:prstGeom>
                      <a:solidFill>
                        <a:srgbClr val="FFFFFF"/>
                      </a:solidFill>
                      <a:ln>
                        <a:noFill/>
                      </a:ln>
                    </p:spPr>
                  </p:pic>
                </p:oleObj>
              </mc:Fallback>
            </mc:AlternateContent>
          </a:graphicData>
        </a:graphic>
      </p:graphicFrame>
      <p:sp>
        <p:nvSpPr>
          <p:cNvPr id="8" name="Rectangle 18"/>
          <p:cNvSpPr>
            <a:spLocks noChangeArrowheads="1"/>
          </p:cNvSpPr>
          <p:nvPr/>
        </p:nvSpPr>
        <p:spPr bwMode="auto">
          <a:xfrm>
            <a:off x="609600" y="155576"/>
            <a:ext cx="9710738" cy="1143000"/>
          </a:xfrm>
          <a:prstGeom prst="rect">
            <a:avLst/>
          </a:prstGeom>
          <a:noFill/>
          <a:ln w="9525">
            <a:noFill/>
            <a:miter lim="800000"/>
            <a:headEnd/>
            <a:tailEnd/>
          </a:ln>
          <a:effectLst/>
        </p:spPr>
        <p:txBody>
          <a:bodyPr lIns="91397" tIns="45697" rIns="91397" bIns="45697" anchor="ctr"/>
          <a:lstStyle/>
          <a:p>
            <a:pPr>
              <a:defRPr/>
            </a:pPr>
            <a:r>
              <a:rPr lang="en-US" sz="4300" dirty="0">
                <a:latin typeface="Calibri" panose="020F0502020204030204" pitchFamily="34" charset="0"/>
              </a:rPr>
              <a:t>Frequency Curve Uncertainty</a:t>
            </a:r>
          </a:p>
        </p:txBody>
      </p:sp>
      <p:sp>
        <p:nvSpPr>
          <p:cNvPr id="2" name="Slide Number Placeholder 1"/>
          <p:cNvSpPr>
            <a:spLocks noGrp="1"/>
          </p:cNvSpPr>
          <p:nvPr>
            <p:ph type="sldNum" sz="quarter" idx="12"/>
          </p:nvPr>
        </p:nvSpPr>
        <p:spPr/>
        <p:txBody>
          <a:bodyPr/>
          <a:lstStyle/>
          <a:p>
            <a:pPr>
              <a:defRPr/>
            </a:pPr>
            <a:fld id="{DFC7856E-126E-41AF-BFAE-6AAFEC037B28}" type="slidenum">
              <a:rPr lang="en-US" smtClean="0"/>
              <a:pPr>
                <a:defRPr/>
              </a:pPr>
              <a:t>58</a:t>
            </a:fld>
            <a:endParaRPr lang="en-US"/>
          </a:p>
        </p:txBody>
      </p:sp>
      <p:sp>
        <p:nvSpPr>
          <p:cNvPr id="3" name="Rectangle 2">
            <a:extLst>
              <a:ext uri="{FF2B5EF4-FFF2-40B4-BE49-F238E27FC236}">
                <a16:creationId xmlns:a16="http://schemas.microsoft.com/office/drawing/2014/main" id="{41D8C539-F956-4EDC-B8B8-941F3D89DB14}"/>
              </a:ext>
            </a:extLst>
          </p:cNvPr>
          <p:cNvSpPr/>
          <p:nvPr/>
        </p:nvSpPr>
        <p:spPr>
          <a:xfrm>
            <a:off x="5463539" y="5318068"/>
            <a:ext cx="82124" cy="99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E0D12148-4ACA-435A-A6CD-D53A82736B62}"/>
              </a:ext>
            </a:extLst>
          </p:cNvPr>
          <p:cNvCxnSpPr>
            <a:cxnSpLocks/>
          </p:cNvCxnSpPr>
          <p:nvPr/>
        </p:nvCxnSpPr>
        <p:spPr>
          <a:xfrm>
            <a:off x="5577840" y="5486400"/>
            <a:ext cx="0" cy="815341"/>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9"/>
          <p:cNvSpPr>
            <a:spLocks noChangeArrowheads="1"/>
          </p:cNvSpPr>
          <p:nvPr/>
        </p:nvSpPr>
        <p:spPr bwMode="auto">
          <a:xfrm>
            <a:off x="2789245" y="1733552"/>
            <a:ext cx="6581775" cy="4794250"/>
          </a:xfrm>
          <a:prstGeom prst="rect">
            <a:avLst/>
          </a:prstGeom>
          <a:solidFill>
            <a:schemeClr val="bg1"/>
          </a:solidFill>
          <a:ln w="9525">
            <a:solidFill>
              <a:schemeClr val="tx1"/>
            </a:solidFill>
            <a:miter lim="800000"/>
            <a:headEnd/>
            <a:tailEnd/>
          </a:ln>
        </p:spPr>
        <p:txBody>
          <a:bodyPr wrap="none" lIns="91397" tIns="45697" rIns="91397" bIns="45697" anchor="ctr"/>
          <a:lstStyle/>
          <a:p>
            <a:endParaRPr lang="en-US" dirty="0">
              <a:latin typeface="Calibri" panose="020F0502020204030204" pitchFamily="34" charset="0"/>
            </a:endParaRPr>
          </a:p>
        </p:txBody>
      </p:sp>
      <p:pic>
        <p:nvPicPr>
          <p:cNvPr id="52227" name="Picture 2"/>
          <p:cNvPicPr>
            <a:picLocks noChangeAspect="1" noChangeArrowheads="1"/>
          </p:cNvPicPr>
          <p:nvPr/>
        </p:nvPicPr>
        <p:blipFill>
          <a:blip r:embed="rId3" cstate="print"/>
          <a:srcRect/>
          <a:stretch>
            <a:fillRect/>
          </a:stretch>
        </p:blipFill>
        <p:spPr bwMode="auto">
          <a:xfrm>
            <a:off x="2746382" y="1681167"/>
            <a:ext cx="6710363" cy="4906961"/>
          </a:xfrm>
          <a:prstGeom prst="rect">
            <a:avLst/>
          </a:prstGeom>
          <a:noFill/>
          <a:ln w="9525">
            <a:noFill/>
            <a:miter lim="800000"/>
            <a:headEnd/>
            <a:tailEnd/>
          </a:ln>
        </p:spPr>
      </p:pic>
      <p:sp>
        <p:nvSpPr>
          <p:cNvPr id="52228"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30 data points</a:t>
            </a:r>
          </a:p>
        </p:txBody>
      </p:sp>
      <p:sp>
        <p:nvSpPr>
          <p:cNvPr id="52229"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2" name="Group 5"/>
          <p:cNvGrpSpPr>
            <a:grpSpLocks/>
          </p:cNvGrpSpPr>
          <p:nvPr/>
        </p:nvGrpSpPr>
        <p:grpSpPr bwMode="auto">
          <a:xfrm>
            <a:off x="7858131" y="1422400"/>
            <a:ext cx="1274763" cy="2686050"/>
            <a:chOff x="3990" y="896"/>
            <a:chExt cx="803" cy="1692"/>
          </a:xfrm>
        </p:grpSpPr>
        <p:grpSp>
          <p:nvGrpSpPr>
            <p:cNvPr id="52241" name="Group 6"/>
            <p:cNvGrpSpPr>
              <a:grpSpLocks/>
            </p:cNvGrpSpPr>
            <p:nvPr/>
          </p:nvGrpSpPr>
          <p:grpSpPr bwMode="auto">
            <a:xfrm>
              <a:off x="4453" y="896"/>
              <a:ext cx="340" cy="1520"/>
              <a:chOff x="4453" y="728"/>
              <a:chExt cx="340" cy="1744"/>
            </a:xfrm>
          </p:grpSpPr>
          <p:sp>
            <p:nvSpPr>
              <p:cNvPr id="52245" name="Freeform 7"/>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2246" name="Picture 8"/>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52242" name="Group 9"/>
            <p:cNvGrpSpPr>
              <a:grpSpLocks/>
            </p:cNvGrpSpPr>
            <p:nvPr/>
          </p:nvGrpSpPr>
          <p:grpSpPr bwMode="auto">
            <a:xfrm>
              <a:off x="3990" y="1455"/>
              <a:ext cx="340" cy="1133"/>
              <a:chOff x="5135" y="746"/>
              <a:chExt cx="340" cy="1744"/>
            </a:xfrm>
          </p:grpSpPr>
          <p:sp>
            <p:nvSpPr>
              <p:cNvPr id="52243" name="Freeform 10"/>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2244" name="Picture 11"/>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grpSp>
        <p:nvGrpSpPr>
          <p:cNvPr id="5" name="Group 12"/>
          <p:cNvGrpSpPr>
            <a:grpSpLocks/>
          </p:cNvGrpSpPr>
          <p:nvPr/>
        </p:nvGrpSpPr>
        <p:grpSpPr bwMode="auto">
          <a:xfrm>
            <a:off x="8637642" y="2441574"/>
            <a:ext cx="685800" cy="914400"/>
            <a:chOff x="4486" y="1538"/>
            <a:chExt cx="432" cy="576"/>
          </a:xfrm>
        </p:grpSpPr>
        <p:sp>
          <p:nvSpPr>
            <p:cNvPr id="52239" name="Freeform 13"/>
            <p:cNvSpPr>
              <a:spLocks/>
            </p:cNvSpPr>
            <p:nvPr/>
          </p:nvSpPr>
          <p:spPr bwMode="auto">
            <a:xfrm>
              <a:off x="4486" y="1538"/>
              <a:ext cx="226" cy="576"/>
            </a:xfrm>
            <a:custGeom>
              <a:avLst/>
              <a:gdLst>
                <a:gd name="T0" fmla="*/ 0 w 226"/>
                <a:gd name="T1" fmla="*/ 576 h 576"/>
                <a:gd name="T2" fmla="*/ 0 w 226"/>
                <a:gd name="T3" fmla="*/ 0 h 576"/>
                <a:gd name="T4" fmla="*/ 79 w 226"/>
                <a:gd name="T5" fmla="*/ 0 h 576"/>
                <a:gd name="T6" fmla="*/ 114 w 226"/>
                <a:gd name="T7" fmla="*/ 92 h 576"/>
                <a:gd name="T8" fmla="*/ 146 w 226"/>
                <a:gd name="T9" fmla="*/ 163 h 576"/>
                <a:gd name="T10" fmla="*/ 194 w 226"/>
                <a:gd name="T11" fmla="*/ 259 h 576"/>
                <a:gd name="T12" fmla="*/ 218 w 226"/>
                <a:gd name="T13" fmla="*/ 331 h 576"/>
                <a:gd name="T14" fmla="*/ 226 w 226"/>
                <a:gd name="T15" fmla="*/ 388 h 576"/>
                <a:gd name="T16" fmla="*/ 213 w 226"/>
                <a:gd name="T17" fmla="*/ 456 h 576"/>
                <a:gd name="T18" fmla="*/ 192 w 226"/>
                <a:gd name="T19" fmla="*/ 492 h 576"/>
                <a:gd name="T20" fmla="*/ 170 w 226"/>
                <a:gd name="T21" fmla="*/ 532 h 576"/>
                <a:gd name="T22" fmla="*/ 139 w 226"/>
                <a:gd name="T23" fmla="*/ 576 h 576"/>
                <a:gd name="T24" fmla="*/ 0 w 226"/>
                <a:gd name="T25" fmla="*/ 576 h 5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6"/>
                <a:gd name="T40" fmla="*/ 0 h 576"/>
                <a:gd name="T41" fmla="*/ 226 w 226"/>
                <a:gd name="T42" fmla="*/ 576 h 5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6" h="576">
                  <a:moveTo>
                    <a:pt x="0" y="576"/>
                  </a:moveTo>
                  <a:lnTo>
                    <a:pt x="0" y="0"/>
                  </a:lnTo>
                  <a:lnTo>
                    <a:pt x="79" y="0"/>
                  </a:lnTo>
                  <a:lnTo>
                    <a:pt x="114" y="92"/>
                  </a:lnTo>
                  <a:lnTo>
                    <a:pt x="146" y="163"/>
                  </a:lnTo>
                  <a:lnTo>
                    <a:pt x="194" y="259"/>
                  </a:lnTo>
                  <a:lnTo>
                    <a:pt x="218" y="331"/>
                  </a:lnTo>
                  <a:lnTo>
                    <a:pt x="226" y="388"/>
                  </a:lnTo>
                  <a:lnTo>
                    <a:pt x="213" y="456"/>
                  </a:lnTo>
                  <a:lnTo>
                    <a:pt x="192" y="492"/>
                  </a:lnTo>
                  <a:lnTo>
                    <a:pt x="170" y="532"/>
                  </a:lnTo>
                  <a:lnTo>
                    <a:pt x="139" y="576"/>
                  </a:lnTo>
                  <a:lnTo>
                    <a:pt x="0" y="576"/>
                  </a:lnTo>
                  <a:close/>
                </a:path>
              </a:pathLst>
            </a:custGeom>
            <a:solidFill>
              <a:srgbClr val="FF0000">
                <a:alpha val="42000"/>
              </a:srgbClr>
            </a:solidFill>
            <a:ln w="9525">
              <a:solidFill>
                <a:schemeClr val="tx1"/>
              </a:solidFill>
              <a:round/>
              <a:headEnd/>
              <a:tailEnd/>
            </a:ln>
          </p:spPr>
          <p:txBody>
            <a:bodyPr/>
            <a:lstStyle/>
            <a:p>
              <a:endParaRPr lang="en-US" dirty="0">
                <a:latin typeface="Calibri" panose="020F0502020204030204" pitchFamily="34" charset="0"/>
              </a:endParaRPr>
            </a:p>
          </p:txBody>
        </p:sp>
        <p:sp>
          <p:nvSpPr>
            <p:cNvPr id="96270" name="Text Box 14"/>
            <p:cNvSpPr txBox="1">
              <a:spLocks noChangeArrowheads="1"/>
            </p:cNvSpPr>
            <p:nvPr/>
          </p:nvSpPr>
          <p:spPr bwMode="auto">
            <a:xfrm>
              <a:off x="4505" y="1747"/>
              <a:ext cx="413" cy="233"/>
            </a:xfrm>
            <a:prstGeom prst="rect">
              <a:avLst/>
            </a:prstGeom>
            <a:noFill/>
            <a:ln w="9525">
              <a:noFill/>
              <a:miter lim="800000"/>
              <a:headEnd/>
              <a:tailEnd/>
            </a:ln>
            <a:effectLst/>
          </p:spPr>
          <p:txBody>
            <a:bodyPr>
              <a:spAutoFit/>
            </a:bodyPr>
            <a:lstStyle/>
            <a:p>
              <a:pPr>
                <a:spcBef>
                  <a:spcPct val="50000"/>
                </a:spcBef>
                <a:defRPr/>
              </a:pPr>
              <a:r>
                <a:rPr lang="en-US" b="1" dirty="0">
                  <a:latin typeface="Times New Roman" pitchFamily="18" charset="0"/>
                </a:rPr>
                <a:t>90%</a:t>
              </a:r>
            </a:p>
          </p:txBody>
        </p:sp>
      </p:grpSp>
      <p:grpSp>
        <p:nvGrpSpPr>
          <p:cNvPr id="6" name="Group 15"/>
          <p:cNvGrpSpPr>
            <a:grpSpLocks/>
          </p:cNvGrpSpPr>
          <p:nvPr/>
        </p:nvGrpSpPr>
        <p:grpSpPr bwMode="auto">
          <a:xfrm>
            <a:off x="4552957" y="2466979"/>
            <a:ext cx="4105275" cy="3127375"/>
            <a:chOff x="1908" y="1554"/>
            <a:chExt cx="2586" cy="1970"/>
          </a:xfrm>
        </p:grpSpPr>
        <p:sp>
          <p:nvSpPr>
            <p:cNvPr id="52237" name="Freeform 16"/>
            <p:cNvSpPr>
              <a:spLocks/>
            </p:cNvSpPr>
            <p:nvPr/>
          </p:nvSpPr>
          <p:spPr bwMode="auto">
            <a:xfrm>
              <a:off x="1908" y="1554"/>
              <a:ext cx="2586" cy="1634"/>
            </a:xfrm>
            <a:custGeom>
              <a:avLst/>
              <a:gdLst>
                <a:gd name="T0" fmla="*/ 2586 w 2586"/>
                <a:gd name="T1" fmla="*/ 0 h 1634"/>
                <a:gd name="T2" fmla="*/ 2442 w 2586"/>
                <a:gd name="T3" fmla="*/ 168 h 1634"/>
                <a:gd name="T4" fmla="*/ 2262 w 2586"/>
                <a:gd name="T5" fmla="*/ 336 h 1634"/>
                <a:gd name="T6" fmla="*/ 1998 w 2586"/>
                <a:gd name="T7" fmla="*/ 564 h 1634"/>
                <a:gd name="T8" fmla="*/ 1986 w 2586"/>
                <a:gd name="T9" fmla="*/ 576 h 1634"/>
                <a:gd name="T10" fmla="*/ 1746 w 2586"/>
                <a:gd name="T11" fmla="*/ 768 h 1634"/>
                <a:gd name="T12" fmla="*/ 1504 w 2586"/>
                <a:gd name="T13" fmla="*/ 946 h 1634"/>
                <a:gd name="T14" fmla="*/ 1328 w 2586"/>
                <a:gd name="T15" fmla="*/ 1058 h 1634"/>
                <a:gd name="T16" fmla="*/ 1104 w 2586"/>
                <a:gd name="T17" fmla="*/ 1186 h 1634"/>
                <a:gd name="T18" fmla="*/ 928 w 2586"/>
                <a:gd name="T19" fmla="*/ 1282 h 1634"/>
                <a:gd name="T20" fmla="*/ 656 w 2586"/>
                <a:gd name="T21" fmla="*/ 1394 h 1634"/>
                <a:gd name="T22" fmla="*/ 368 w 2586"/>
                <a:gd name="T23" fmla="*/ 1506 h 1634"/>
                <a:gd name="T24" fmla="*/ 144 w 2586"/>
                <a:gd name="T25" fmla="*/ 1586 h 1634"/>
                <a:gd name="T26" fmla="*/ 0 w 2586"/>
                <a:gd name="T27" fmla="*/ 1634 h 16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6"/>
                <a:gd name="T43" fmla="*/ 0 h 1634"/>
                <a:gd name="T44" fmla="*/ 2586 w 2586"/>
                <a:gd name="T45" fmla="*/ 1634 h 163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6" h="1634">
                  <a:moveTo>
                    <a:pt x="2586" y="0"/>
                  </a:moveTo>
                  <a:lnTo>
                    <a:pt x="2442" y="168"/>
                  </a:lnTo>
                  <a:lnTo>
                    <a:pt x="2262" y="336"/>
                  </a:lnTo>
                  <a:lnTo>
                    <a:pt x="1998" y="564"/>
                  </a:lnTo>
                  <a:lnTo>
                    <a:pt x="1986" y="576"/>
                  </a:lnTo>
                  <a:lnTo>
                    <a:pt x="1746" y="768"/>
                  </a:lnTo>
                  <a:lnTo>
                    <a:pt x="1504" y="946"/>
                  </a:lnTo>
                  <a:lnTo>
                    <a:pt x="1328" y="1058"/>
                  </a:lnTo>
                  <a:lnTo>
                    <a:pt x="1104" y="1186"/>
                  </a:lnTo>
                  <a:lnTo>
                    <a:pt x="928" y="1282"/>
                  </a:lnTo>
                  <a:lnTo>
                    <a:pt x="656" y="1394"/>
                  </a:lnTo>
                  <a:lnTo>
                    <a:pt x="368" y="1506"/>
                  </a:lnTo>
                  <a:lnTo>
                    <a:pt x="144" y="1586"/>
                  </a:lnTo>
                  <a:lnTo>
                    <a:pt x="0" y="1634"/>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sp>
          <p:nvSpPr>
            <p:cNvPr id="52238" name="Freeform 17"/>
            <p:cNvSpPr>
              <a:spLocks/>
            </p:cNvSpPr>
            <p:nvPr/>
          </p:nvSpPr>
          <p:spPr bwMode="auto">
            <a:xfrm>
              <a:off x="1924" y="2082"/>
              <a:ext cx="2558" cy="1442"/>
            </a:xfrm>
            <a:custGeom>
              <a:avLst/>
              <a:gdLst>
                <a:gd name="T0" fmla="*/ 2558 w 2558"/>
                <a:gd name="T1" fmla="*/ 0 h 1442"/>
                <a:gd name="T2" fmla="*/ 2366 w 2558"/>
                <a:gd name="T3" fmla="*/ 108 h 1442"/>
                <a:gd name="T4" fmla="*/ 2138 w 2558"/>
                <a:gd name="T5" fmla="*/ 240 h 1442"/>
                <a:gd name="T6" fmla="*/ 1862 w 2558"/>
                <a:gd name="T7" fmla="*/ 408 h 1442"/>
                <a:gd name="T8" fmla="*/ 1584 w 2558"/>
                <a:gd name="T9" fmla="*/ 562 h 1442"/>
                <a:gd name="T10" fmla="*/ 1264 w 2558"/>
                <a:gd name="T11" fmla="*/ 754 h 1442"/>
                <a:gd name="T12" fmla="*/ 960 w 2558"/>
                <a:gd name="T13" fmla="*/ 930 h 1442"/>
                <a:gd name="T14" fmla="*/ 544 w 2558"/>
                <a:gd name="T15" fmla="*/ 1170 h 1442"/>
                <a:gd name="T16" fmla="*/ 240 w 2558"/>
                <a:gd name="T17" fmla="*/ 1330 h 1442"/>
                <a:gd name="T18" fmla="*/ 0 w 2558"/>
                <a:gd name="T19" fmla="*/ 1442 h 14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8"/>
                <a:gd name="T31" fmla="*/ 0 h 1442"/>
                <a:gd name="T32" fmla="*/ 2558 w 2558"/>
                <a:gd name="T33" fmla="*/ 1442 h 14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8" h="1442">
                  <a:moveTo>
                    <a:pt x="2558" y="0"/>
                  </a:moveTo>
                  <a:lnTo>
                    <a:pt x="2366" y="108"/>
                  </a:lnTo>
                  <a:lnTo>
                    <a:pt x="2138" y="240"/>
                  </a:lnTo>
                  <a:lnTo>
                    <a:pt x="1862" y="408"/>
                  </a:lnTo>
                  <a:lnTo>
                    <a:pt x="1584" y="562"/>
                  </a:lnTo>
                  <a:lnTo>
                    <a:pt x="1264" y="754"/>
                  </a:lnTo>
                  <a:lnTo>
                    <a:pt x="960" y="930"/>
                  </a:lnTo>
                  <a:lnTo>
                    <a:pt x="544" y="1170"/>
                  </a:lnTo>
                  <a:lnTo>
                    <a:pt x="240" y="1330"/>
                  </a:lnTo>
                  <a:lnTo>
                    <a:pt x="0" y="1442"/>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grpSp>
      <p:sp>
        <p:nvSpPr>
          <p:cNvPr id="96274" name="Rectangle 18"/>
          <p:cNvSpPr>
            <a:spLocks noChangeArrowheads="1"/>
          </p:cNvSpPr>
          <p:nvPr/>
        </p:nvSpPr>
        <p:spPr bwMode="auto">
          <a:xfrm>
            <a:off x="601785" y="395288"/>
            <a:ext cx="10800861" cy="1143000"/>
          </a:xfrm>
          <a:prstGeom prst="rect">
            <a:avLst/>
          </a:prstGeom>
          <a:noFill/>
          <a:ln w="9525">
            <a:noFill/>
            <a:miter lim="800000"/>
            <a:headEnd/>
            <a:tailEnd/>
          </a:ln>
          <a:effectLst/>
        </p:spPr>
        <p:txBody>
          <a:bodyPr lIns="91397" tIns="45697" rIns="91397" bIns="45697" anchor="ctr"/>
          <a:lstStyle/>
          <a:p>
            <a:pPr>
              <a:defRPr/>
            </a:pPr>
            <a:r>
              <a:rPr lang="en-US" sz="4300" dirty="0">
                <a:latin typeface="Calibri" panose="020F0502020204030204" pitchFamily="34" charset="0"/>
              </a:rPr>
              <a:t>Uncertainty in a frequency curve estimated from 30 years of data</a:t>
            </a:r>
          </a:p>
        </p:txBody>
      </p:sp>
      <p:sp>
        <p:nvSpPr>
          <p:cNvPr id="3" name="Slide Number Placeholder 2"/>
          <p:cNvSpPr>
            <a:spLocks noGrp="1"/>
          </p:cNvSpPr>
          <p:nvPr>
            <p:ph type="sldNum" sz="quarter" idx="12"/>
          </p:nvPr>
        </p:nvSpPr>
        <p:spPr/>
        <p:txBody>
          <a:bodyPr/>
          <a:lstStyle/>
          <a:p>
            <a:pPr>
              <a:defRPr/>
            </a:pPr>
            <a:fld id="{A1A27C7B-FD28-48E6-A805-E9BC5DCB382D}" type="slidenum">
              <a:rPr lang="en-US" smtClean="0"/>
              <a:pPr>
                <a:defRPr/>
              </a:pPr>
              <a:t>59</a:t>
            </a:fld>
            <a:endParaRPr lang="en-US"/>
          </a:p>
        </p:txBody>
      </p:sp>
      <p:grpSp>
        <p:nvGrpSpPr>
          <p:cNvPr id="25" name="Group 24">
            <a:extLst>
              <a:ext uri="{FF2B5EF4-FFF2-40B4-BE49-F238E27FC236}">
                <a16:creationId xmlns:a16="http://schemas.microsoft.com/office/drawing/2014/main" id="{B336EAF3-8329-446A-98FA-D73D858EBA59}"/>
              </a:ext>
            </a:extLst>
          </p:cNvPr>
          <p:cNvGrpSpPr/>
          <p:nvPr/>
        </p:nvGrpSpPr>
        <p:grpSpPr>
          <a:xfrm rot="10800000" flipH="1">
            <a:off x="4847919" y="4521625"/>
            <a:ext cx="600381" cy="1548924"/>
            <a:chOff x="2346044" y="2768880"/>
            <a:chExt cx="539750" cy="1798638"/>
          </a:xfrm>
        </p:grpSpPr>
        <p:sp>
          <p:nvSpPr>
            <p:cNvPr id="26" name="Freeform 10">
              <a:extLst>
                <a:ext uri="{FF2B5EF4-FFF2-40B4-BE49-F238E27FC236}">
                  <a16:creationId xmlns:a16="http://schemas.microsoft.com/office/drawing/2014/main" id="{7779EFE8-157C-44D9-8AAD-C23B32E9A883}"/>
                </a:ext>
              </a:extLst>
            </p:cNvPr>
            <p:cNvSpPr>
              <a:spLocks/>
            </p:cNvSpPr>
            <p:nvPr/>
          </p:nvSpPr>
          <p:spPr bwMode="auto">
            <a:xfrm>
              <a:off x="2394750" y="2853268"/>
              <a:ext cx="352425" cy="1596497"/>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7" name="Picture 11">
              <a:extLst>
                <a:ext uri="{FF2B5EF4-FFF2-40B4-BE49-F238E27FC236}">
                  <a16:creationId xmlns:a16="http://schemas.microsoft.com/office/drawing/2014/main" id="{4DC3B719-D6F9-45EB-AC66-8F0A633A4BBA}"/>
                </a:ext>
              </a:extLst>
            </p:cNvPr>
            <p:cNvPicPr>
              <a:picLocks noChangeArrowheads="1"/>
            </p:cNvPicPr>
            <p:nvPr/>
          </p:nvPicPr>
          <p:blipFill>
            <a:blip r:embed="rId4" cstate="print"/>
            <a:srcRect/>
            <a:stretch>
              <a:fillRect/>
            </a:stretch>
          </p:blipFill>
          <p:spPr bwMode="auto">
            <a:xfrm>
              <a:off x="2346044" y="2768880"/>
              <a:ext cx="539750" cy="1798638"/>
            </a:xfrm>
            <a:prstGeom prst="rect">
              <a:avLst/>
            </a:prstGeom>
            <a:noFill/>
            <a:ln w="9525">
              <a:noFill/>
              <a:miter lim="800000"/>
              <a:headEnd/>
              <a:tailEnd/>
            </a:ln>
          </p:spPr>
        </p:pic>
      </p:grpSp>
      <p:sp>
        <p:nvSpPr>
          <p:cNvPr id="28" name="Text Box 14">
            <a:extLst>
              <a:ext uri="{FF2B5EF4-FFF2-40B4-BE49-F238E27FC236}">
                <a16:creationId xmlns:a16="http://schemas.microsoft.com/office/drawing/2014/main" id="{592AA5BA-1AD4-493E-83AF-F8D10A5BAE4D}"/>
              </a:ext>
            </a:extLst>
          </p:cNvPr>
          <p:cNvSpPr txBox="1">
            <a:spLocks noChangeArrowheads="1"/>
          </p:cNvSpPr>
          <p:nvPr/>
        </p:nvSpPr>
        <p:spPr bwMode="auto">
          <a:xfrm>
            <a:off x="8659740" y="1854782"/>
            <a:ext cx="655638" cy="369888"/>
          </a:xfrm>
          <a:prstGeom prst="rect">
            <a:avLst/>
          </a:prstGeom>
          <a:noFill/>
          <a:ln w="9525">
            <a:noFill/>
            <a:miter lim="800000"/>
            <a:headEnd/>
            <a:tailEnd/>
          </a:ln>
          <a:effectLst/>
        </p:spPr>
        <p:txBody>
          <a:bodyPr>
            <a:spAutoFit/>
          </a:bodyPr>
          <a:lstStyle/>
          <a:p>
            <a:pPr>
              <a:spcBef>
                <a:spcPct val="50000"/>
              </a:spcBef>
              <a:defRPr/>
            </a:pPr>
            <a:r>
              <a:rPr lang="en-US" b="1" dirty="0">
                <a:latin typeface="Times New Roman" pitchFamily="18" charset="0"/>
              </a:rPr>
              <a:t>5%</a:t>
            </a:r>
          </a:p>
        </p:txBody>
      </p:sp>
      <p:sp>
        <p:nvSpPr>
          <p:cNvPr id="29" name="Text Box 14">
            <a:extLst>
              <a:ext uri="{FF2B5EF4-FFF2-40B4-BE49-F238E27FC236}">
                <a16:creationId xmlns:a16="http://schemas.microsoft.com/office/drawing/2014/main" id="{C1A7B532-AEF9-40C2-ABC0-BDABE4DCB433}"/>
              </a:ext>
            </a:extLst>
          </p:cNvPr>
          <p:cNvSpPr txBox="1">
            <a:spLocks noChangeArrowheads="1"/>
          </p:cNvSpPr>
          <p:nvPr/>
        </p:nvSpPr>
        <p:spPr bwMode="auto">
          <a:xfrm>
            <a:off x="8617441" y="3529807"/>
            <a:ext cx="655638" cy="369888"/>
          </a:xfrm>
          <a:prstGeom prst="rect">
            <a:avLst/>
          </a:prstGeom>
          <a:noFill/>
          <a:ln w="9525">
            <a:noFill/>
            <a:miter lim="800000"/>
            <a:headEnd/>
            <a:tailEnd/>
          </a:ln>
          <a:effectLst/>
        </p:spPr>
        <p:txBody>
          <a:bodyPr>
            <a:spAutoFit/>
          </a:bodyPr>
          <a:lstStyle/>
          <a:p>
            <a:pPr>
              <a:spcBef>
                <a:spcPct val="50000"/>
              </a:spcBef>
              <a:defRPr/>
            </a:pPr>
            <a:r>
              <a:rPr lang="en-US" b="1" dirty="0">
                <a:latin typeface="Times New Roman" pitchFamily="18" charset="0"/>
              </a:rPr>
              <a:t>5%</a:t>
            </a:r>
          </a:p>
        </p:txBody>
      </p:sp>
    </p:spTree>
    <p:extLst>
      <p:ext uri="{BB962C8B-B14F-4D97-AF65-F5344CB8AC3E}">
        <p14:creationId xmlns:p14="http://schemas.microsoft.com/office/powerpoint/2010/main" val="134188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4"/>
          <p:cNvPicPr>
            <a:picLocks noChangeArrowheads="1"/>
          </p:cNvPicPr>
          <p:nvPr/>
        </p:nvPicPr>
        <p:blipFill>
          <a:blip r:embed="rId3" cstate="print"/>
          <a:srcRect r="68622"/>
          <a:stretch>
            <a:fillRect/>
          </a:stretch>
        </p:blipFill>
        <p:spPr bwMode="auto">
          <a:xfrm>
            <a:off x="1524001" y="2928938"/>
            <a:ext cx="4729163" cy="3727450"/>
          </a:xfrm>
          <a:prstGeom prst="rect">
            <a:avLst/>
          </a:prstGeom>
          <a:noFill/>
          <a:ln w="9525">
            <a:noFill/>
            <a:miter lim="800000"/>
            <a:headEnd/>
            <a:tailEnd/>
          </a:ln>
        </p:spPr>
      </p:pic>
      <p:pic>
        <p:nvPicPr>
          <p:cNvPr id="29699" name="Picture 14"/>
          <p:cNvPicPr>
            <a:picLocks noChangeArrowheads="1"/>
          </p:cNvPicPr>
          <p:nvPr/>
        </p:nvPicPr>
        <p:blipFill>
          <a:blip r:embed="rId3" cstate="print"/>
          <a:srcRect/>
          <a:stretch>
            <a:fillRect/>
          </a:stretch>
        </p:blipFill>
        <p:spPr bwMode="auto">
          <a:xfrm>
            <a:off x="1511301" y="541338"/>
            <a:ext cx="9180513" cy="2252662"/>
          </a:xfrm>
          <a:prstGeom prst="rect">
            <a:avLst/>
          </a:prstGeom>
          <a:noFill/>
          <a:ln w="9525">
            <a:noFill/>
            <a:miter lim="800000"/>
            <a:headEnd/>
            <a:tailEnd/>
          </a:ln>
        </p:spPr>
      </p:pic>
      <p:pic>
        <p:nvPicPr>
          <p:cNvPr id="29700" name="Picture 9"/>
          <p:cNvPicPr>
            <a:picLocks noChangeAspect="1" noChangeArrowheads="1"/>
          </p:cNvPicPr>
          <p:nvPr/>
        </p:nvPicPr>
        <p:blipFill>
          <a:blip r:embed="rId4" cstate="print"/>
          <a:srcRect/>
          <a:stretch>
            <a:fillRect/>
          </a:stretch>
        </p:blipFill>
        <p:spPr bwMode="auto">
          <a:xfrm>
            <a:off x="6342064" y="2989263"/>
            <a:ext cx="4308475" cy="3632200"/>
          </a:xfrm>
          <a:prstGeom prst="rect">
            <a:avLst/>
          </a:prstGeom>
          <a:noFill/>
          <a:ln w="9525">
            <a:noFill/>
            <a:miter lim="800000"/>
            <a:headEnd/>
            <a:tailEnd/>
          </a:ln>
        </p:spPr>
      </p:pic>
      <p:sp>
        <p:nvSpPr>
          <p:cNvPr id="29702" name="Text Box 17"/>
          <p:cNvSpPr txBox="1">
            <a:spLocks noChangeArrowheads="1"/>
          </p:cNvSpPr>
          <p:nvPr/>
        </p:nvSpPr>
        <p:spPr bwMode="auto">
          <a:xfrm>
            <a:off x="7137400" y="3454400"/>
            <a:ext cx="1400176" cy="1338828"/>
          </a:xfrm>
          <a:prstGeom prst="rect">
            <a:avLst/>
          </a:prstGeom>
          <a:solidFill>
            <a:schemeClr val="bg1"/>
          </a:solidFill>
          <a:ln w="9525">
            <a:noFill/>
            <a:miter lim="800000"/>
            <a:headEnd/>
            <a:tailEnd/>
          </a:ln>
        </p:spPr>
        <p:txBody>
          <a:bodyPr wrap="square">
            <a:spAutoFit/>
          </a:bodyPr>
          <a:lstStyle/>
          <a:p>
            <a:pPr>
              <a:spcBef>
                <a:spcPct val="50000"/>
              </a:spcBef>
            </a:pPr>
            <a:r>
              <a:rPr lang="en-US" b="1" dirty="0">
                <a:latin typeface="Calibri" panose="020F0502020204030204" pitchFamily="34" charset="0"/>
              </a:rPr>
              <a:t>Experiment:</a:t>
            </a:r>
          </a:p>
          <a:p>
            <a:pPr>
              <a:spcBef>
                <a:spcPct val="50000"/>
              </a:spcBef>
            </a:pPr>
            <a:r>
              <a:rPr lang="en-US" b="1" dirty="0">
                <a:latin typeface="Calibri" panose="020F0502020204030204" pitchFamily="34" charset="0"/>
              </a:rPr>
              <a:t>LPIII with known parameters</a:t>
            </a:r>
          </a:p>
        </p:txBody>
      </p:sp>
      <p:sp>
        <p:nvSpPr>
          <p:cNvPr id="29703" name="Line 22"/>
          <p:cNvSpPr>
            <a:spLocks noChangeShapeType="1"/>
          </p:cNvSpPr>
          <p:nvPr/>
        </p:nvSpPr>
        <p:spPr bwMode="auto">
          <a:xfrm>
            <a:off x="3097213" y="476250"/>
            <a:ext cx="0" cy="2413000"/>
          </a:xfrm>
          <a:prstGeom prst="line">
            <a:avLst/>
          </a:prstGeom>
          <a:noFill/>
          <a:ln w="19050">
            <a:solidFill>
              <a:srgbClr val="FF0000"/>
            </a:solidFill>
            <a:round/>
            <a:headEnd/>
            <a:tailEnd/>
          </a:ln>
        </p:spPr>
        <p:txBody>
          <a:bodyPr/>
          <a:lstStyle/>
          <a:p>
            <a:endParaRPr lang="en-US" dirty="0">
              <a:latin typeface="Calibri" panose="020F0502020204030204" pitchFamily="34" charset="0"/>
            </a:endParaRPr>
          </a:p>
        </p:txBody>
      </p:sp>
      <p:sp>
        <p:nvSpPr>
          <p:cNvPr id="29704" name="Line 23"/>
          <p:cNvSpPr>
            <a:spLocks noChangeShapeType="1"/>
          </p:cNvSpPr>
          <p:nvPr/>
        </p:nvSpPr>
        <p:spPr bwMode="auto">
          <a:xfrm>
            <a:off x="4116388" y="2846388"/>
            <a:ext cx="0" cy="3973512"/>
          </a:xfrm>
          <a:prstGeom prst="line">
            <a:avLst/>
          </a:prstGeom>
          <a:noFill/>
          <a:ln w="28575">
            <a:solidFill>
              <a:srgbClr val="FF0000"/>
            </a:solidFill>
            <a:round/>
            <a:headEnd/>
            <a:tailEnd/>
          </a:ln>
        </p:spPr>
        <p:txBody>
          <a:bodyPr/>
          <a:lstStyle/>
          <a:p>
            <a:endParaRPr lang="en-US" dirty="0">
              <a:latin typeface="Calibri" panose="020F0502020204030204" pitchFamily="34" charset="0"/>
            </a:endParaRPr>
          </a:p>
        </p:txBody>
      </p:sp>
      <p:sp>
        <p:nvSpPr>
          <p:cNvPr id="29706" name="Freeform 33"/>
          <p:cNvSpPr>
            <a:spLocks/>
          </p:cNvSpPr>
          <p:nvPr/>
        </p:nvSpPr>
        <p:spPr bwMode="auto">
          <a:xfrm>
            <a:off x="7415214" y="3509963"/>
            <a:ext cx="3019425" cy="2690812"/>
          </a:xfrm>
          <a:custGeom>
            <a:avLst/>
            <a:gdLst>
              <a:gd name="T0" fmla="*/ 0 w 3019425"/>
              <a:gd name="T1" fmla="*/ 2808859 h 2633662"/>
              <a:gd name="T2" fmla="*/ 576262 w 3019425"/>
              <a:gd name="T3" fmla="*/ 2407593 h 2633662"/>
              <a:gd name="T4" fmla="*/ 1014412 w 3019425"/>
              <a:gd name="T5" fmla="*/ 2077437 h 2633662"/>
              <a:gd name="T6" fmla="*/ 1190640 w 3019425"/>
              <a:gd name="T7" fmla="*/ 1925059 h 2633662"/>
              <a:gd name="T8" fmla="*/ 1352564 w 3019425"/>
              <a:gd name="T9" fmla="*/ 1792996 h 2633662"/>
              <a:gd name="T10" fmla="*/ 1533540 w 3019425"/>
              <a:gd name="T11" fmla="*/ 1620299 h 2633662"/>
              <a:gd name="T12" fmla="*/ 1700227 w 3019425"/>
              <a:gd name="T13" fmla="*/ 1457762 h 2633662"/>
              <a:gd name="T14" fmla="*/ 2124075 w 3019425"/>
              <a:gd name="T15" fmla="*/ 1041258 h 2633662"/>
              <a:gd name="T16" fmla="*/ 2481263 w 3019425"/>
              <a:gd name="T17" fmla="*/ 645073 h 2633662"/>
              <a:gd name="T18" fmla="*/ 2795587 w 3019425"/>
              <a:gd name="T19" fmla="*/ 274284 h 2633662"/>
              <a:gd name="T20" fmla="*/ 3019425 w 3019425"/>
              <a:gd name="T21" fmla="*/ 0 h 2633662"/>
              <a:gd name="T22" fmla="*/ 3019425 w 3019425"/>
              <a:gd name="T23" fmla="*/ 0 h 26336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9425"/>
              <a:gd name="T37" fmla="*/ 0 h 2633662"/>
              <a:gd name="T38" fmla="*/ 3019425 w 3019425"/>
              <a:gd name="T39" fmla="*/ 2633662 h 26336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9425" h="2633662">
                <a:moveTo>
                  <a:pt x="0" y="2633662"/>
                </a:moveTo>
                <a:lnTo>
                  <a:pt x="576262" y="2257425"/>
                </a:lnTo>
                <a:lnTo>
                  <a:pt x="1014412" y="1947862"/>
                </a:lnTo>
                <a:lnTo>
                  <a:pt x="1190625" y="1804987"/>
                </a:lnTo>
                <a:lnTo>
                  <a:pt x="1352549" y="1681162"/>
                </a:lnTo>
                <a:lnTo>
                  <a:pt x="1533525" y="1519237"/>
                </a:lnTo>
                <a:lnTo>
                  <a:pt x="1700212" y="1366837"/>
                </a:lnTo>
                <a:lnTo>
                  <a:pt x="2124075" y="976312"/>
                </a:lnTo>
                <a:lnTo>
                  <a:pt x="2481262" y="604837"/>
                </a:lnTo>
                <a:lnTo>
                  <a:pt x="2795587" y="257175"/>
                </a:lnTo>
                <a:lnTo>
                  <a:pt x="3019425" y="0"/>
                </a:lnTo>
              </a:path>
            </a:pathLst>
          </a:custGeom>
          <a:noFill/>
          <a:ln w="28575" cap="flat" cmpd="sng" algn="ctr">
            <a:solidFill>
              <a:schemeClr val="accent2"/>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29707" name="Oval 10"/>
          <p:cNvSpPr>
            <a:spLocks noChangeArrowheads="1"/>
          </p:cNvSpPr>
          <p:nvPr/>
        </p:nvSpPr>
        <p:spPr bwMode="auto">
          <a:xfrm>
            <a:off x="10055226" y="3835400"/>
            <a:ext cx="117475" cy="107950"/>
          </a:xfrm>
          <a:prstGeom prst="ellipse">
            <a:avLst/>
          </a:prstGeom>
          <a:solidFill>
            <a:srgbClr val="FFFF00">
              <a:alpha val="70195"/>
            </a:srgbClr>
          </a:solidFill>
          <a:ln w="9525" algn="ctr">
            <a:solidFill>
              <a:srgbClr val="FFC000"/>
            </a:solidFill>
            <a:miter lim="800000"/>
            <a:headEnd/>
            <a:tailEnd/>
          </a:ln>
        </p:spPr>
        <p:txBody>
          <a:bodyPr wrap="none"/>
          <a:lstStyle/>
          <a:p>
            <a:endParaRPr lang="en-US" dirty="0">
              <a:latin typeface="Calibri" panose="020F0502020204030204" pitchFamily="34" charset="0"/>
            </a:endParaRPr>
          </a:p>
        </p:txBody>
      </p:sp>
      <p:sp>
        <p:nvSpPr>
          <p:cNvPr id="12" name="Oval 11"/>
          <p:cNvSpPr>
            <a:spLocks noChangeArrowheads="1"/>
          </p:cNvSpPr>
          <p:nvPr/>
        </p:nvSpPr>
        <p:spPr bwMode="auto">
          <a:xfrm>
            <a:off x="9699626" y="4224339"/>
            <a:ext cx="123825" cy="115887"/>
          </a:xfrm>
          <a:prstGeom prst="ellipse">
            <a:avLst/>
          </a:prstGeom>
          <a:solidFill>
            <a:srgbClr val="FF7C80">
              <a:alpha val="49803"/>
            </a:srgbClr>
          </a:solidFill>
          <a:ln w="9525" algn="ctr">
            <a:solidFill>
              <a:srgbClr val="FF7C80"/>
            </a:solidFill>
            <a:miter lim="800000"/>
            <a:headEnd/>
            <a:tailEnd/>
          </a:ln>
        </p:spPr>
        <p:txBody>
          <a:bodyPr wrap="none"/>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endParaRPr lang="en-US" altLang="en-US" dirty="0">
              <a:latin typeface="Calibri" panose="020F0502020204030204" pitchFamily="34" charset="0"/>
            </a:endParaRP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6</a:t>
            </a:fld>
            <a:endParaRPr lang="en-US"/>
          </a:p>
        </p:txBody>
      </p:sp>
      <p:sp>
        <p:nvSpPr>
          <p:cNvPr id="14" name="Text Box 5">
            <a:extLst>
              <a:ext uri="{FF2B5EF4-FFF2-40B4-BE49-F238E27FC236}">
                <a16:creationId xmlns:a16="http://schemas.microsoft.com/office/drawing/2014/main" id="{151730DA-8D07-4CED-BE1F-B4333C3B7EDB}"/>
              </a:ext>
            </a:extLst>
          </p:cNvPr>
          <p:cNvSpPr txBox="1">
            <a:spLocks noChangeArrowheads="1"/>
          </p:cNvSpPr>
          <p:nvPr/>
        </p:nvSpPr>
        <p:spPr bwMode="auto">
          <a:xfrm>
            <a:off x="891540" y="0"/>
            <a:ext cx="10416540" cy="492443"/>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Experiment: 1000 years of data, sampled from LPIII with known parameters</a:t>
            </a:r>
          </a:p>
        </p:txBody>
      </p:sp>
      <p:sp>
        <p:nvSpPr>
          <p:cNvPr id="16" name="Text Box 17">
            <a:extLst>
              <a:ext uri="{FF2B5EF4-FFF2-40B4-BE49-F238E27FC236}">
                <a16:creationId xmlns:a16="http://schemas.microsoft.com/office/drawing/2014/main" id="{2478C20C-8FAF-43CE-9906-3C15012E398D}"/>
              </a:ext>
            </a:extLst>
          </p:cNvPr>
          <p:cNvSpPr txBox="1">
            <a:spLocks noChangeArrowheads="1"/>
          </p:cNvSpPr>
          <p:nvPr/>
        </p:nvSpPr>
        <p:spPr bwMode="auto">
          <a:xfrm>
            <a:off x="7159309" y="4831716"/>
            <a:ext cx="923925" cy="923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Narrow" panose="020B0606020202030204" pitchFamily="34" charset="0"/>
              </a:defRPr>
            </a:lvl1pPr>
            <a:lvl2pPr marL="742950" indent="-285750" eaLnBrk="0" hangingPunct="0">
              <a:defRPr>
                <a:solidFill>
                  <a:schemeClr val="tx1"/>
                </a:solidFill>
                <a:latin typeface="Arial Narrow" panose="020B0606020202030204" pitchFamily="34" charset="0"/>
              </a:defRPr>
            </a:lvl2pPr>
            <a:lvl3pPr marL="1143000" indent="-228600" eaLnBrk="0" hangingPunct="0">
              <a:defRPr>
                <a:solidFill>
                  <a:schemeClr val="tx1"/>
                </a:solidFill>
                <a:latin typeface="Arial Narrow" panose="020B0606020202030204" pitchFamily="34" charset="0"/>
              </a:defRPr>
            </a:lvl3pPr>
            <a:lvl4pPr marL="1600200" indent="-228600" eaLnBrk="0" hangingPunct="0">
              <a:defRPr>
                <a:solidFill>
                  <a:schemeClr val="tx1"/>
                </a:solidFill>
                <a:latin typeface="Arial Narrow" panose="020B0606020202030204" pitchFamily="34" charset="0"/>
              </a:defRPr>
            </a:lvl4pPr>
            <a:lvl5pPr marL="2057400" indent="-228600" eaLnBrk="0" hangingPunct="0">
              <a:defRPr>
                <a:solidFill>
                  <a:schemeClr val="tx1"/>
                </a:solidFill>
                <a:latin typeface="Arial Narrow" panose="020B0606020202030204" pitchFamily="34" charset="0"/>
              </a:defRPr>
            </a:lvl5pPr>
            <a:lvl6pPr marL="2514600" indent="-228600" eaLnBrk="0" fontAlgn="base" hangingPunct="0">
              <a:spcBef>
                <a:spcPct val="0"/>
              </a:spcBef>
              <a:spcAft>
                <a:spcPct val="0"/>
              </a:spcAft>
              <a:defRPr>
                <a:solidFill>
                  <a:schemeClr val="tx1"/>
                </a:solidFill>
                <a:latin typeface="Arial Narrow" panose="020B0606020202030204" pitchFamily="34" charset="0"/>
              </a:defRPr>
            </a:lvl6pPr>
            <a:lvl7pPr marL="2971800" indent="-228600" eaLnBrk="0" fontAlgn="base" hangingPunct="0">
              <a:spcBef>
                <a:spcPct val="0"/>
              </a:spcBef>
              <a:spcAft>
                <a:spcPct val="0"/>
              </a:spcAft>
              <a:defRPr>
                <a:solidFill>
                  <a:schemeClr val="tx1"/>
                </a:solidFill>
                <a:latin typeface="Arial Narrow" panose="020B0606020202030204" pitchFamily="34" charset="0"/>
              </a:defRPr>
            </a:lvl7pPr>
            <a:lvl8pPr marL="3429000" indent="-228600" eaLnBrk="0" fontAlgn="base" hangingPunct="0">
              <a:spcBef>
                <a:spcPct val="0"/>
              </a:spcBef>
              <a:spcAft>
                <a:spcPct val="0"/>
              </a:spcAft>
              <a:defRPr>
                <a:solidFill>
                  <a:schemeClr val="tx1"/>
                </a:solidFill>
                <a:latin typeface="Arial Narrow" panose="020B0606020202030204" pitchFamily="34" charset="0"/>
              </a:defRPr>
            </a:lvl8pPr>
            <a:lvl9pPr marL="3886200" indent="-228600" eaLnBrk="0" fontAlgn="base" hangingPunct="0">
              <a:spcBef>
                <a:spcPct val="0"/>
              </a:spcBef>
              <a:spcAft>
                <a:spcPct val="0"/>
              </a:spcAft>
              <a:defRPr>
                <a:solidFill>
                  <a:schemeClr val="tx1"/>
                </a:solidFill>
                <a:latin typeface="Arial Narrow" panose="020B0606020202030204" pitchFamily="34" charset="0"/>
              </a:defRPr>
            </a:lvl9pPr>
          </a:lstStyle>
          <a:p>
            <a:pPr eaLnBrk="1" hangingPunct="1"/>
            <a:r>
              <a:rPr lang="en-US" altLang="en-US" b="1" dirty="0">
                <a:latin typeface="Symbol" panose="05050102010706020507" pitchFamily="18" charset="2"/>
                <a:cs typeface="Calibri" panose="020F0502020204030204" pitchFamily="34" charset="0"/>
              </a:rPr>
              <a:t>m</a:t>
            </a:r>
            <a:r>
              <a:rPr lang="en-US" altLang="en-US" b="1" dirty="0">
                <a:latin typeface="Calibri" panose="020F0502020204030204" pitchFamily="34" charset="0"/>
                <a:cs typeface="Calibri" panose="020F0502020204030204" pitchFamily="34" charset="0"/>
              </a:rPr>
              <a:t> = 4</a:t>
            </a:r>
          </a:p>
          <a:p>
            <a:pPr eaLnBrk="1" hangingPunct="1"/>
            <a:r>
              <a:rPr lang="en-US" altLang="en-US" b="1" dirty="0">
                <a:latin typeface="Symbol" panose="05050102010706020507" pitchFamily="18" charset="2"/>
                <a:cs typeface="Calibri" panose="020F0502020204030204" pitchFamily="34" charset="0"/>
              </a:rPr>
              <a:t>s</a:t>
            </a:r>
            <a:r>
              <a:rPr lang="en-US" altLang="en-US" b="1" dirty="0">
                <a:latin typeface="Calibri" panose="020F0502020204030204" pitchFamily="34" charset="0"/>
                <a:cs typeface="Calibri" panose="020F0502020204030204" pitchFamily="34" charset="0"/>
              </a:rPr>
              <a:t> = 0.5</a:t>
            </a:r>
          </a:p>
          <a:p>
            <a:pPr eaLnBrk="1" hangingPunct="1"/>
            <a:r>
              <a:rPr lang="en-US" altLang="en-US" b="1" dirty="0">
                <a:latin typeface="Symbol" panose="05050102010706020507" pitchFamily="18" charset="2"/>
                <a:cs typeface="Calibri" panose="020F0502020204030204" pitchFamily="34" charset="0"/>
              </a:rPr>
              <a:t>g</a:t>
            </a:r>
            <a:r>
              <a:rPr lang="en-US" altLang="en-US" b="1" dirty="0">
                <a:latin typeface="Calibri" panose="020F0502020204030204" pitchFamily="34" charset="0"/>
                <a:cs typeface="Calibri" panose="020F0502020204030204" pitchFamily="34" charset="0"/>
              </a:rPr>
              <a:t> = 0.4</a:t>
            </a:r>
          </a:p>
        </p:txBody>
      </p:sp>
      <p:cxnSp>
        <p:nvCxnSpPr>
          <p:cNvPr id="4" name="Straight Connector 3">
            <a:extLst>
              <a:ext uri="{FF2B5EF4-FFF2-40B4-BE49-F238E27FC236}">
                <a16:creationId xmlns:a16="http://schemas.microsoft.com/office/drawing/2014/main" id="{96D48B48-8615-4A3D-9061-E4C06AE956AC}"/>
              </a:ext>
            </a:extLst>
          </p:cNvPr>
          <p:cNvCxnSpPr>
            <a:cxnSpLocks/>
          </p:cNvCxnSpPr>
          <p:nvPr/>
        </p:nvCxnSpPr>
        <p:spPr>
          <a:xfrm>
            <a:off x="7574280" y="2095500"/>
            <a:ext cx="708660" cy="0"/>
          </a:xfrm>
          <a:prstGeom prst="line">
            <a:avLst/>
          </a:prstGeom>
          <a:ln w="38100">
            <a:solidFill>
              <a:srgbClr val="66FF9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1474C55-6EF6-4F79-92DE-DCEAE23D58ED}"/>
              </a:ext>
            </a:extLst>
          </p:cNvPr>
          <p:cNvCxnSpPr>
            <a:cxnSpLocks/>
          </p:cNvCxnSpPr>
          <p:nvPr/>
        </p:nvCxnSpPr>
        <p:spPr>
          <a:xfrm>
            <a:off x="4968240" y="2095500"/>
            <a:ext cx="708660" cy="0"/>
          </a:xfrm>
          <a:prstGeom prst="line">
            <a:avLst/>
          </a:prstGeom>
          <a:ln w="38100">
            <a:solidFill>
              <a:srgbClr val="66FF9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AC6AB85-571A-497B-8AE1-E8B79ED59DC2}"/>
              </a:ext>
            </a:extLst>
          </p:cNvPr>
          <p:cNvCxnSpPr>
            <a:cxnSpLocks/>
          </p:cNvCxnSpPr>
          <p:nvPr/>
        </p:nvCxnSpPr>
        <p:spPr>
          <a:xfrm>
            <a:off x="2480148" y="1643743"/>
            <a:ext cx="0" cy="85344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ACA310A-CC4D-4BD6-9BD5-B48B9C3514CA}"/>
              </a:ext>
            </a:extLst>
          </p:cNvPr>
          <p:cNvCxnSpPr>
            <a:cxnSpLocks/>
          </p:cNvCxnSpPr>
          <p:nvPr/>
        </p:nvCxnSpPr>
        <p:spPr>
          <a:xfrm>
            <a:off x="2935517" y="1536501"/>
            <a:ext cx="0" cy="96068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9A876B7-D150-4236-88D0-47F61A074EBC}"/>
              </a:ext>
            </a:extLst>
          </p:cNvPr>
          <p:cNvCxnSpPr>
            <a:cxnSpLocks/>
          </p:cNvCxnSpPr>
          <p:nvPr/>
        </p:nvCxnSpPr>
        <p:spPr>
          <a:xfrm>
            <a:off x="3111789" y="4703619"/>
            <a:ext cx="0" cy="14763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4FEC8CE-42AB-46AB-8E32-A7FC4F069B87}"/>
              </a:ext>
            </a:extLst>
          </p:cNvPr>
          <p:cNvCxnSpPr>
            <a:cxnSpLocks/>
          </p:cNvCxnSpPr>
          <p:nvPr/>
        </p:nvCxnSpPr>
        <p:spPr>
          <a:xfrm>
            <a:off x="3863772" y="4578927"/>
            <a:ext cx="0" cy="156892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859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17C Update to Confidence Limits</a:t>
            </a:r>
          </a:p>
        </p:txBody>
      </p:sp>
      <p:sp>
        <p:nvSpPr>
          <p:cNvPr id="3" name="Content Placeholder 2"/>
          <p:cNvSpPr>
            <a:spLocks noGrp="1"/>
          </p:cNvSpPr>
          <p:nvPr>
            <p:ph idx="1"/>
          </p:nvPr>
        </p:nvSpPr>
        <p:spPr>
          <a:xfrm>
            <a:off x="1074420" y="1600205"/>
            <a:ext cx="9616440" cy="4525963"/>
          </a:xfrm>
        </p:spPr>
        <p:txBody>
          <a:bodyPr/>
          <a:lstStyle/>
          <a:p>
            <a:pPr>
              <a:spcBef>
                <a:spcPts val="2400"/>
              </a:spcBef>
            </a:pPr>
            <a:r>
              <a:rPr lang="en-US" sz="2800" dirty="0"/>
              <a:t>Bulletin 17B confidence limits are based on a </a:t>
            </a:r>
            <a:r>
              <a:rPr lang="en-US" sz="2800" dirty="0" err="1"/>
              <a:t>LogNormal</a:t>
            </a:r>
            <a:r>
              <a:rPr lang="en-US" sz="2800" dirty="0"/>
              <a:t> distribution, which has log-space skew = 0 </a:t>
            </a:r>
            <a:r>
              <a:rPr lang="en-US" sz="2800" i="1" dirty="0"/>
              <a:t>and no skew parameter</a:t>
            </a:r>
          </a:p>
          <a:p>
            <a:pPr lvl="1">
              <a:spcBef>
                <a:spcPts val="1200"/>
              </a:spcBef>
            </a:pPr>
            <a:r>
              <a:rPr lang="en-US" sz="2600" dirty="0"/>
              <a:t>With no skew parameter, it does not recognize or incorporate uncertainty in skew, and so underestimates the overall quantile uncertainty</a:t>
            </a:r>
          </a:p>
          <a:p>
            <a:pPr>
              <a:spcBef>
                <a:spcPts val="2400"/>
              </a:spcBef>
            </a:pPr>
            <a:r>
              <a:rPr lang="en-US" sz="2800" dirty="0"/>
              <a:t>In 17C, EMA produces confidence intervals that are more correct in this aspect 	</a:t>
            </a:r>
          </a:p>
          <a:p>
            <a:pPr lvl="1">
              <a:spcBef>
                <a:spcPts val="1200"/>
              </a:spcBef>
            </a:pPr>
            <a:r>
              <a:rPr lang="en-US" dirty="0"/>
              <a:t>and also incorporate regional skew and historical info</a:t>
            </a:r>
          </a:p>
        </p:txBody>
      </p:sp>
      <p:sp>
        <p:nvSpPr>
          <p:cNvPr id="4" name="Slide Number Placeholder 3"/>
          <p:cNvSpPr>
            <a:spLocks noGrp="1"/>
          </p:cNvSpPr>
          <p:nvPr>
            <p:ph type="sldNum" sz="quarter" idx="12"/>
          </p:nvPr>
        </p:nvSpPr>
        <p:spPr/>
        <p:txBody>
          <a:bodyPr/>
          <a:lstStyle/>
          <a:p>
            <a:pPr>
              <a:defRPr/>
            </a:pPr>
            <a:fld id="{6455BBB4-D28E-4135-9308-7AA9F1071BD7}" type="slidenum">
              <a:rPr lang="en-US" smtClean="0"/>
              <a:pPr>
                <a:defRPr/>
              </a:pPr>
              <a:t>60</a:t>
            </a:fld>
            <a:endParaRPr lang="en-US"/>
          </a:p>
        </p:txBody>
      </p:sp>
    </p:spTree>
    <p:extLst>
      <p:ext uri="{BB962C8B-B14F-4D97-AF65-F5344CB8AC3E}">
        <p14:creationId xmlns:p14="http://schemas.microsoft.com/office/powerpoint/2010/main" val="14414120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7"/>
          <p:cNvSpPr>
            <a:spLocks noChangeArrowheads="1"/>
          </p:cNvSpPr>
          <p:nvPr/>
        </p:nvSpPr>
        <p:spPr bwMode="auto">
          <a:xfrm>
            <a:off x="2809880" y="1754189"/>
            <a:ext cx="6550025" cy="4741862"/>
          </a:xfrm>
          <a:prstGeom prst="rect">
            <a:avLst/>
          </a:prstGeom>
          <a:solidFill>
            <a:schemeClr val="bg1"/>
          </a:solidFill>
          <a:ln w="9525">
            <a:solidFill>
              <a:schemeClr val="tx1"/>
            </a:solidFill>
            <a:miter lim="800000"/>
            <a:headEnd/>
            <a:tailEnd/>
          </a:ln>
        </p:spPr>
        <p:txBody>
          <a:bodyPr wrap="none" lIns="91397" tIns="45697" rIns="91397" bIns="45697" anchor="ctr"/>
          <a:lstStyle/>
          <a:p>
            <a:endParaRPr lang="en-US" dirty="0">
              <a:latin typeface="Calibri" panose="020F0502020204030204" pitchFamily="34" charset="0"/>
            </a:endParaRPr>
          </a:p>
        </p:txBody>
      </p:sp>
      <p:pic>
        <p:nvPicPr>
          <p:cNvPr id="53256" name="Picture 2"/>
          <p:cNvPicPr>
            <a:picLocks noChangeAspect="1" noChangeArrowheads="1"/>
          </p:cNvPicPr>
          <p:nvPr/>
        </p:nvPicPr>
        <p:blipFill>
          <a:blip r:embed="rId3" cstate="print"/>
          <a:srcRect/>
          <a:stretch>
            <a:fillRect/>
          </a:stretch>
        </p:blipFill>
        <p:spPr bwMode="auto">
          <a:xfrm>
            <a:off x="2746382" y="1681167"/>
            <a:ext cx="6710363" cy="4906961"/>
          </a:xfrm>
          <a:prstGeom prst="rect">
            <a:avLst/>
          </a:prstGeom>
          <a:noFill/>
          <a:ln w="9525">
            <a:noFill/>
            <a:miter lim="800000"/>
            <a:headEnd/>
            <a:tailEnd/>
          </a:ln>
        </p:spPr>
      </p:pic>
      <p:sp>
        <p:nvSpPr>
          <p:cNvPr id="53251"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30 data points</a:t>
            </a:r>
          </a:p>
        </p:txBody>
      </p:sp>
      <p:sp>
        <p:nvSpPr>
          <p:cNvPr id="53252"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53254" name="Group 12"/>
          <p:cNvGrpSpPr>
            <a:grpSpLocks/>
          </p:cNvGrpSpPr>
          <p:nvPr/>
        </p:nvGrpSpPr>
        <p:grpSpPr bwMode="auto">
          <a:xfrm>
            <a:off x="4552957" y="2466979"/>
            <a:ext cx="4105275" cy="3127375"/>
            <a:chOff x="1908" y="1554"/>
            <a:chExt cx="2586" cy="1970"/>
          </a:xfrm>
        </p:grpSpPr>
        <p:sp>
          <p:nvSpPr>
            <p:cNvPr id="53257" name="Freeform 13"/>
            <p:cNvSpPr>
              <a:spLocks/>
            </p:cNvSpPr>
            <p:nvPr/>
          </p:nvSpPr>
          <p:spPr bwMode="auto">
            <a:xfrm>
              <a:off x="1908" y="1554"/>
              <a:ext cx="2586" cy="1634"/>
            </a:xfrm>
            <a:custGeom>
              <a:avLst/>
              <a:gdLst>
                <a:gd name="T0" fmla="*/ 2586 w 2586"/>
                <a:gd name="T1" fmla="*/ 0 h 1634"/>
                <a:gd name="T2" fmla="*/ 2442 w 2586"/>
                <a:gd name="T3" fmla="*/ 168 h 1634"/>
                <a:gd name="T4" fmla="*/ 2262 w 2586"/>
                <a:gd name="T5" fmla="*/ 336 h 1634"/>
                <a:gd name="T6" fmla="*/ 1998 w 2586"/>
                <a:gd name="T7" fmla="*/ 564 h 1634"/>
                <a:gd name="T8" fmla="*/ 1986 w 2586"/>
                <a:gd name="T9" fmla="*/ 576 h 1634"/>
                <a:gd name="T10" fmla="*/ 1746 w 2586"/>
                <a:gd name="T11" fmla="*/ 768 h 1634"/>
                <a:gd name="T12" fmla="*/ 1504 w 2586"/>
                <a:gd name="T13" fmla="*/ 946 h 1634"/>
                <a:gd name="T14" fmla="*/ 1328 w 2586"/>
                <a:gd name="T15" fmla="*/ 1058 h 1634"/>
                <a:gd name="T16" fmla="*/ 1104 w 2586"/>
                <a:gd name="T17" fmla="*/ 1186 h 1634"/>
                <a:gd name="T18" fmla="*/ 928 w 2586"/>
                <a:gd name="T19" fmla="*/ 1282 h 1634"/>
                <a:gd name="T20" fmla="*/ 656 w 2586"/>
                <a:gd name="T21" fmla="*/ 1394 h 1634"/>
                <a:gd name="T22" fmla="*/ 368 w 2586"/>
                <a:gd name="T23" fmla="*/ 1506 h 1634"/>
                <a:gd name="T24" fmla="*/ 144 w 2586"/>
                <a:gd name="T25" fmla="*/ 1586 h 1634"/>
                <a:gd name="T26" fmla="*/ 0 w 2586"/>
                <a:gd name="T27" fmla="*/ 1634 h 16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6"/>
                <a:gd name="T43" fmla="*/ 0 h 1634"/>
                <a:gd name="T44" fmla="*/ 2586 w 2586"/>
                <a:gd name="T45" fmla="*/ 1634 h 163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6" h="1634">
                  <a:moveTo>
                    <a:pt x="2586" y="0"/>
                  </a:moveTo>
                  <a:lnTo>
                    <a:pt x="2442" y="168"/>
                  </a:lnTo>
                  <a:lnTo>
                    <a:pt x="2262" y="336"/>
                  </a:lnTo>
                  <a:lnTo>
                    <a:pt x="1998" y="564"/>
                  </a:lnTo>
                  <a:lnTo>
                    <a:pt x="1986" y="576"/>
                  </a:lnTo>
                  <a:lnTo>
                    <a:pt x="1746" y="768"/>
                  </a:lnTo>
                  <a:lnTo>
                    <a:pt x="1504" y="946"/>
                  </a:lnTo>
                  <a:lnTo>
                    <a:pt x="1328" y="1058"/>
                  </a:lnTo>
                  <a:lnTo>
                    <a:pt x="1104" y="1186"/>
                  </a:lnTo>
                  <a:lnTo>
                    <a:pt x="928" y="1282"/>
                  </a:lnTo>
                  <a:lnTo>
                    <a:pt x="656" y="1394"/>
                  </a:lnTo>
                  <a:lnTo>
                    <a:pt x="368" y="1506"/>
                  </a:lnTo>
                  <a:lnTo>
                    <a:pt x="144" y="1586"/>
                  </a:lnTo>
                  <a:lnTo>
                    <a:pt x="0" y="1634"/>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sp>
          <p:nvSpPr>
            <p:cNvPr id="53258" name="Freeform 14"/>
            <p:cNvSpPr>
              <a:spLocks/>
            </p:cNvSpPr>
            <p:nvPr/>
          </p:nvSpPr>
          <p:spPr bwMode="auto">
            <a:xfrm>
              <a:off x="1924" y="2082"/>
              <a:ext cx="2558" cy="1442"/>
            </a:xfrm>
            <a:custGeom>
              <a:avLst/>
              <a:gdLst>
                <a:gd name="T0" fmla="*/ 2558 w 2558"/>
                <a:gd name="T1" fmla="*/ 0 h 1442"/>
                <a:gd name="T2" fmla="*/ 2366 w 2558"/>
                <a:gd name="T3" fmla="*/ 108 h 1442"/>
                <a:gd name="T4" fmla="*/ 2138 w 2558"/>
                <a:gd name="T5" fmla="*/ 240 h 1442"/>
                <a:gd name="T6" fmla="*/ 1862 w 2558"/>
                <a:gd name="T7" fmla="*/ 408 h 1442"/>
                <a:gd name="T8" fmla="*/ 1584 w 2558"/>
                <a:gd name="T9" fmla="*/ 562 h 1442"/>
                <a:gd name="T10" fmla="*/ 1264 w 2558"/>
                <a:gd name="T11" fmla="*/ 754 h 1442"/>
                <a:gd name="T12" fmla="*/ 960 w 2558"/>
                <a:gd name="T13" fmla="*/ 930 h 1442"/>
                <a:gd name="T14" fmla="*/ 544 w 2558"/>
                <a:gd name="T15" fmla="*/ 1170 h 1442"/>
                <a:gd name="T16" fmla="*/ 240 w 2558"/>
                <a:gd name="T17" fmla="*/ 1330 h 1442"/>
                <a:gd name="T18" fmla="*/ 0 w 2558"/>
                <a:gd name="T19" fmla="*/ 1442 h 14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8"/>
                <a:gd name="T31" fmla="*/ 0 h 1442"/>
                <a:gd name="T32" fmla="*/ 2558 w 2558"/>
                <a:gd name="T33" fmla="*/ 1442 h 14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8" h="1442">
                  <a:moveTo>
                    <a:pt x="2558" y="0"/>
                  </a:moveTo>
                  <a:lnTo>
                    <a:pt x="2366" y="108"/>
                  </a:lnTo>
                  <a:lnTo>
                    <a:pt x="2138" y="240"/>
                  </a:lnTo>
                  <a:lnTo>
                    <a:pt x="1862" y="408"/>
                  </a:lnTo>
                  <a:lnTo>
                    <a:pt x="1584" y="562"/>
                  </a:lnTo>
                  <a:lnTo>
                    <a:pt x="1264" y="754"/>
                  </a:lnTo>
                  <a:lnTo>
                    <a:pt x="960" y="930"/>
                  </a:lnTo>
                  <a:lnTo>
                    <a:pt x="544" y="1170"/>
                  </a:lnTo>
                  <a:lnTo>
                    <a:pt x="240" y="1330"/>
                  </a:lnTo>
                  <a:lnTo>
                    <a:pt x="0" y="1442"/>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grpSp>
      <p:sp>
        <p:nvSpPr>
          <p:cNvPr id="99343" name="Rectangle 15"/>
          <p:cNvSpPr>
            <a:spLocks noChangeArrowheads="1"/>
          </p:cNvSpPr>
          <p:nvPr/>
        </p:nvSpPr>
        <p:spPr bwMode="auto">
          <a:xfrm>
            <a:off x="2209800" y="395288"/>
            <a:ext cx="8110538"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30 years of data</a:t>
            </a:r>
          </a:p>
        </p:txBody>
      </p:sp>
      <p:sp>
        <p:nvSpPr>
          <p:cNvPr id="17" name="Freeform 4"/>
          <p:cNvSpPr>
            <a:spLocks/>
          </p:cNvSpPr>
          <p:nvPr/>
        </p:nvSpPr>
        <p:spPr bwMode="auto">
          <a:xfrm>
            <a:off x="4575305" y="2955668"/>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53253" name="Group 5"/>
          <p:cNvGrpSpPr>
            <a:grpSpLocks/>
          </p:cNvGrpSpPr>
          <p:nvPr/>
        </p:nvGrpSpPr>
        <p:grpSpPr bwMode="auto">
          <a:xfrm>
            <a:off x="7858131" y="1422400"/>
            <a:ext cx="1274763" cy="2686050"/>
            <a:chOff x="3990" y="896"/>
            <a:chExt cx="803" cy="1692"/>
          </a:xfrm>
        </p:grpSpPr>
        <p:grpSp>
          <p:nvGrpSpPr>
            <p:cNvPr id="53259" name="Group 6"/>
            <p:cNvGrpSpPr>
              <a:grpSpLocks/>
            </p:cNvGrpSpPr>
            <p:nvPr/>
          </p:nvGrpSpPr>
          <p:grpSpPr bwMode="auto">
            <a:xfrm>
              <a:off x="4453" y="896"/>
              <a:ext cx="340" cy="1520"/>
              <a:chOff x="4453" y="728"/>
              <a:chExt cx="340" cy="1744"/>
            </a:xfrm>
          </p:grpSpPr>
          <p:sp>
            <p:nvSpPr>
              <p:cNvPr id="53263" name="Freeform 7"/>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3264" name="Picture 8"/>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53260" name="Group 9"/>
            <p:cNvGrpSpPr>
              <a:grpSpLocks/>
            </p:cNvGrpSpPr>
            <p:nvPr/>
          </p:nvGrpSpPr>
          <p:grpSpPr bwMode="auto">
            <a:xfrm>
              <a:off x="3990" y="1455"/>
              <a:ext cx="340" cy="1133"/>
              <a:chOff x="5135" y="746"/>
              <a:chExt cx="340" cy="1744"/>
            </a:xfrm>
          </p:grpSpPr>
          <p:sp>
            <p:nvSpPr>
              <p:cNvPr id="53261" name="Freeform 10"/>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3262" name="Picture 11"/>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61</a:t>
            </a:fld>
            <a:endParaRPr lang="en-US"/>
          </a:p>
        </p:txBody>
      </p:sp>
      <p:sp>
        <p:nvSpPr>
          <p:cNvPr id="19" name="TextBox 18">
            <a:extLst>
              <a:ext uri="{FF2B5EF4-FFF2-40B4-BE49-F238E27FC236}">
                <a16:creationId xmlns:a16="http://schemas.microsoft.com/office/drawing/2014/main" id="{B4CD430D-A4E8-45DD-9605-A5247608BC0B}"/>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cstate="print"/>
          <a:srcRect/>
          <a:stretch>
            <a:fillRect/>
          </a:stretch>
        </p:blipFill>
        <p:spPr bwMode="auto">
          <a:xfrm>
            <a:off x="2743205" y="1676404"/>
            <a:ext cx="6710363" cy="4906963"/>
          </a:xfrm>
          <a:prstGeom prst="rect">
            <a:avLst/>
          </a:prstGeom>
          <a:noFill/>
          <a:ln w="9525">
            <a:noFill/>
            <a:miter lim="800000"/>
            <a:headEnd/>
            <a:tailEnd/>
          </a:ln>
        </p:spPr>
      </p:pic>
      <p:sp>
        <p:nvSpPr>
          <p:cNvPr id="54275" name="Text Box 3"/>
          <p:cNvSpPr txBox="1">
            <a:spLocks noChangeArrowheads="1"/>
          </p:cNvSpPr>
          <p:nvPr/>
        </p:nvSpPr>
        <p:spPr bwMode="auto">
          <a:xfrm>
            <a:off x="4191000" y="2362204"/>
            <a:ext cx="22860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60 data points</a:t>
            </a:r>
          </a:p>
        </p:txBody>
      </p:sp>
      <p:sp>
        <p:nvSpPr>
          <p:cNvPr id="54276"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grpSp>
        <p:nvGrpSpPr>
          <p:cNvPr id="54277" name="Group 5"/>
          <p:cNvGrpSpPr>
            <a:grpSpLocks/>
          </p:cNvGrpSpPr>
          <p:nvPr/>
        </p:nvGrpSpPr>
        <p:grpSpPr bwMode="auto">
          <a:xfrm>
            <a:off x="8593141" y="1865316"/>
            <a:ext cx="539751" cy="1700213"/>
            <a:chOff x="4453" y="728"/>
            <a:chExt cx="340" cy="1744"/>
          </a:xfrm>
        </p:grpSpPr>
        <p:sp>
          <p:nvSpPr>
            <p:cNvPr id="54285" name="Freeform 6"/>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4286" name="Picture 7"/>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54278" name="Group 8"/>
          <p:cNvGrpSpPr>
            <a:grpSpLocks/>
          </p:cNvGrpSpPr>
          <p:nvPr/>
        </p:nvGrpSpPr>
        <p:grpSpPr bwMode="auto">
          <a:xfrm>
            <a:off x="7858128" y="2720979"/>
            <a:ext cx="539751" cy="1206500"/>
            <a:chOff x="5135" y="746"/>
            <a:chExt cx="340" cy="1744"/>
          </a:xfrm>
        </p:grpSpPr>
        <p:sp>
          <p:nvSpPr>
            <p:cNvPr id="54283" name="Freeform 9"/>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54284" name="Picture 10"/>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grpSp>
        <p:nvGrpSpPr>
          <p:cNvPr id="54279" name="Group 11"/>
          <p:cNvGrpSpPr>
            <a:grpSpLocks/>
          </p:cNvGrpSpPr>
          <p:nvPr/>
        </p:nvGrpSpPr>
        <p:grpSpPr bwMode="auto">
          <a:xfrm>
            <a:off x="4552951" y="2698753"/>
            <a:ext cx="4089400" cy="2794000"/>
            <a:chOff x="1908" y="1700"/>
            <a:chExt cx="2576" cy="1760"/>
          </a:xfrm>
        </p:grpSpPr>
        <p:sp>
          <p:nvSpPr>
            <p:cNvPr id="54281" name="Freeform 12"/>
            <p:cNvSpPr>
              <a:spLocks/>
            </p:cNvSpPr>
            <p:nvPr/>
          </p:nvSpPr>
          <p:spPr bwMode="auto">
            <a:xfrm>
              <a:off x="1924" y="1700"/>
              <a:ext cx="2560" cy="1520"/>
            </a:xfrm>
            <a:custGeom>
              <a:avLst/>
              <a:gdLst>
                <a:gd name="T0" fmla="*/ 2560 w 2560"/>
                <a:gd name="T1" fmla="*/ 0 h 1520"/>
                <a:gd name="T2" fmla="*/ 2352 w 2560"/>
                <a:gd name="T3" fmla="*/ 176 h 1520"/>
                <a:gd name="T4" fmla="*/ 2096 w 2560"/>
                <a:gd name="T5" fmla="*/ 400 h 1520"/>
                <a:gd name="T6" fmla="*/ 1888 w 2560"/>
                <a:gd name="T7" fmla="*/ 560 h 1520"/>
                <a:gd name="T8" fmla="*/ 1664 w 2560"/>
                <a:gd name="T9" fmla="*/ 720 h 1520"/>
                <a:gd name="T10" fmla="*/ 1312 w 2560"/>
                <a:gd name="T11" fmla="*/ 944 h 1520"/>
                <a:gd name="T12" fmla="*/ 1008 w 2560"/>
                <a:gd name="T13" fmla="*/ 1104 h 1520"/>
                <a:gd name="T14" fmla="*/ 704 w 2560"/>
                <a:gd name="T15" fmla="*/ 1248 h 1520"/>
                <a:gd name="T16" fmla="*/ 368 w 2560"/>
                <a:gd name="T17" fmla="*/ 1392 h 1520"/>
                <a:gd name="T18" fmla="*/ 144 w 2560"/>
                <a:gd name="T19" fmla="*/ 1472 h 1520"/>
                <a:gd name="T20" fmla="*/ 0 w 2560"/>
                <a:gd name="T21" fmla="*/ 1520 h 15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0"/>
                <a:gd name="T34" fmla="*/ 0 h 1520"/>
                <a:gd name="T35" fmla="*/ 2560 w 2560"/>
                <a:gd name="T36" fmla="*/ 1520 h 15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0" h="1520">
                  <a:moveTo>
                    <a:pt x="2560" y="0"/>
                  </a:moveTo>
                  <a:lnTo>
                    <a:pt x="2352" y="176"/>
                  </a:lnTo>
                  <a:lnTo>
                    <a:pt x="2096" y="400"/>
                  </a:lnTo>
                  <a:lnTo>
                    <a:pt x="1888" y="560"/>
                  </a:lnTo>
                  <a:lnTo>
                    <a:pt x="1664" y="720"/>
                  </a:lnTo>
                  <a:lnTo>
                    <a:pt x="1312" y="944"/>
                  </a:lnTo>
                  <a:lnTo>
                    <a:pt x="1008" y="1104"/>
                  </a:lnTo>
                  <a:lnTo>
                    <a:pt x="704" y="1248"/>
                  </a:lnTo>
                  <a:lnTo>
                    <a:pt x="368" y="1392"/>
                  </a:lnTo>
                  <a:lnTo>
                    <a:pt x="144" y="1472"/>
                  </a:lnTo>
                  <a:lnTo>
                    <a:pt x="0" y="1520"/>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sp>
          <p:nvSpPr>
            <p:cNvPr id="54282" name="Freeform 13"/>
            <p:cNvSpPr>
              <a:spLocks/>
            </p:cNvSpPr>
            <p:nvPr/>
          </p:nvSpPr>
          <p:spPr bwMode="auto">
            <a:xfrm>
              <a:off x="1908" y="1988"/>
              <a:ext cx="2576" cy="1472"/>
            </a:xfrm>
            <a:custGeom>
              <a:avLst/>
              <a:gdLst>
                <a:gd name="T0" fmla="*/ 2576 w 2576"/>
                <a:gd name="T1" fmla="*/ 0 h 1472"/>
                <a:gd name="T2" fmla="*/ 2416 w 2576"/>
                <a:gd name="T3" fmla="*/ 112 h 1472"/>
                <a:gd name="T4" fmla="*/ 2192 w 2576"/>
                <a:gd name="T5" fmla="*/ 256 h 1472"/>
                <a:gd name="T6" fmla="*/ 2000 w 2576"/>
                <a:gd name="T7" fmla="*/ 384 h 1472"/>
                <a:gd name="T8" fmla="*/ 1792 w 2576"/>
                <a:gd name="T9" fmla="*/ 512 h 1472"/>
                <a:gd name="T10" fmla="*/ 1584 w 2576"/>
                <a:gd name="T11" fmla="*/ 640 h 1472"/>
                <a:gd name="T12" fmla="*/ 1376 w 2576"/>
                <a:gd name="T13" fmla="*/ 768 h 1472"/>
                <a:gd name="T14" fmla="*/ 1152 w 2576"/>
                <a:gd name="T15" fmla="*/ 896 h 1472"/>
                <a:gd name="T16" fmla="*/ 960 w 2576"/>
                <a:gd name="T17" fmla="*/ 1008 h 1472"/>
                <a:gd name="T18" fmla="*/ 768 w 2576"/>
                <a:gd name="T19" fmla="*/ 1104 h 1472"/>
                <a:gd name="T20" fmla="*/ 544 w 2576"/>
                <a:gd name="T21" fmla="*/ 1232 h 1472"/>
                <a:gd name="T22" fmla="*/ 384 w 2576"/>
                <a:gd name="T23" fmla="*/ 1312 h 1472"/>
                <a:gd name="T24" fmla="*/ 144 w 2576"/>
                <a:gd name="T25" fmla="*/ 1408 h 1472"/>
                <a:gd name="T26" fmla="*/ 0 w 2576"/>
                <a:gd name="T27" fmla="*/ 1472 h 147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6"/>
                <a:gd name="T43" fmla="*/ 0 h 1472"/>
                <a:gd name="T44" fmla="*/ 2576 w 2576"/>
                <a:gd name="T45" fmla="*/ 1472 h 147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6" h="1472">
                  <a:moveTo>
                    <a:pt x="2576" y="0"/>
                  </a:moveTo>
                  <a:lnTo>
                    <a:pt x="2416" y="112"/>
                  </a:lnTo>
                  <a:lnTo>
                    <a:pt x="2192" y="256"/>
                  </a:lnTo>
                  <a:lnTo>
                    <a:pt x="2000" y="384"/>
                  </a:lnTo>
                  <a:lnTo>
                    <a:pt x="1792" y="512"/>
                  </a:lnTo>
                  <a:lnTo>
                    <a:pt x="1584" y="640"/>
                  </a:lnTo>
                  <a:lnTo>
                    <a:pt x="1376" y="768"/>
                  </a:lnTo>
                  <a:lnTo>
                    <a:pt x="1152" y="896"/>
                  </a:lnTo>
                  <a:lnTo>
                    <a:pt x="960" y="1008"/>
                  </a:lnTo>
                  <a:lnTo>
                    <a:pt x="768" y="1104"/>
                  </a:lnTo>
                  <a:lnTo>
                    <a:pt x="544" y="1232"/>
                  </a:lnTo>
                  <a:lnTo>
                    <a:pt x="384" y="1312"/>
                  </a:lnTo>
                  <a:lnTo>
                    <a:pt x="144" y="1408"/>
                  </a:lnTo>
                  <a:lnTo>
                    <a:pt x="0" y="1472"/>
                  </a:lnTo>
                </a:path>
              </a:pathLst>
            </a:custGeom>
            <a:noFill/>
            <a:ln w="28575" cmpd="sng">
              <a:solidFill>
                <a:srgbClr val="FF0000"/>
              </a:solidFill>
              <a:round/>
              <a:headEnd/>
              <a:tailEnd/>
            </a:ln>
          </p:spPr>
          <p:txBody>
            <a:bodyPr/>
            <a:lstStyle/>
            <a:p>
              <a:endParaRPr lang="en-US" dirty="0">
                <a:latin typeface="Calibri" panose="020F0502020204030204" pitchFamily="34" charset="0"/>
              </a:endParaRPr>
            </a:p>
          </p:txBody>
        </p:sp>
      </p:grpSp>
      <p:sp>
        <p:nvSpPr>
          <p:cNvPr id="100366" name="Rectangle 14"/>
          <p:cNvSpPr>
            <a:spLocks noChangeArrowheads="1"/>
          </p:cNvSpPr>
          <p:nvPr/>
        </p:nvSpPr>
        <p:spPr bwMode="auto">
          <a:xfrm>
            <a:off x="2209800" y="395288"/>
            <a:ext cx="8110538"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60 years of data</a:t>
            </a:r>
          </a:p>
        </p:txBody>
      </p:sp>
      <p:sp>
        <p:nvSpPr>
          <p:cNvPr id="2" name="Slide Number Placeholder 1"/>
          <p:cNvSpPr>
            <a:spLocks noGrp="1"/>
          </p:cNvSpPr>
          <p:nvPr>
            <p:ph type="sldNum" sz="quarter" idx="12"/>
          </p:nvPr>
        </p:nvSpPr>
        <p:spPr/>
        <p:txBody>
          <a:bodyPr/>
          <a:lstStyle/>
          <a:p>
            <a:pPr>
              <a:defRPr/>
            </a:pPr>
            <a:fld id="{CD2D69E8-7AAF-4F30-ACCE-0F1CFAA3997D}" type="slidenum">
              <a:rPr lang="en-US" smtClean="0"/>
              <a:pPr>
                <a:defRPr/>
              </a:pPr>
              <a:t>62</a:t>
            </a:fld>
            <a:endParaRPr lang="en-US"/>
          </a:p>
        </p:txBody>
      </p:sp>
      <p:sp>
        <p:nvSpPr>
          <p:cNvPr id="16" name="TextBox 15">
            <a:extLst>
              <a:ext uri="{FF2B5EF4-FFF2-40B4-BE49-F238E27FC236}">
                <a16:creationId xmlns:a16="http://schemas.microsoft.com/office/drawing/2014/main" id="{19116C98-BEA3-45D6-941F-43F65D4D58B0}"/>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5"/>
          <p:cNvPicPr>
            <a:picLocks noChangeAspect="1" noChangeArrowheads="1"/>
          </p:cNvPicPr>
          <p:nvPr/>
        </p:nvPicPr>
        <p:blipFill>
          <a:blip r:embed="rId3" cstate="print"/>
          <a:srcRect/>
          <a:stretch>
            <a:fillRect/>
          </a:stretch>
        </p:blipFill>
        <p:spPr bwMode="auto">
          <a:xfrm>
            <a:off x="2743205" y="1679580"/>
            <a:ext cx="6710363" cy="4906963"/>
          </a:xfrm>
          <a:prstGeom prst="rect">
            <a:avLst/>
          </a:prstGeom>
          <a:noFill/>
          <a:ln w="9525">
            <a:noFill/>
            <a:miter lim="800000"/>
            <a:headEnd/>
            <a:tailEnd/>
          </a:ln>
        </p:spPr>
      </p:pic>
      <p:sp>
        <p:nvSpPr>
          <p:cNvPr id="55299" name="Picture 2"/>
          <p:cNvSpPr>
            <a:spLocks noChangeAspect="1" noChangeArrowheads="1"/>
          </p:cNvSpPr>
          <p:nvPr/>
        </p:nvSpPr>
        <p:spPr bwMode="auto">
          <a:xfrm>
            <a:off x="2743205" y="1676404"/>
            <a:ext cx="6710363" cy="4906963"/>
          </a:xfrm>
          <a:prstGeom prst="rect">
            <a:avLst/>
          </a:prstGeom>
          <a:noFill/>
          <a:ln w="9525">
            <a:noFill/>
            <a:miter lim="800000"/>
            <a:headEnd/>
            <a:tailEnd/>
          </a:ln>
        </p:spPr>
        <p:txBody>
          <a:bodyPr lIns="91397" tIns="45697" rIns="91397" bIns="45697"/>
          <a:lstStyle/>
          <a:p>
            <a:endParaRPr lang="en-US" dirty="0">
              <a:latin typeface="Calibri" panose="020F0502020204030204" pitchFamily="34" charset="0"/>
            </a:endParaRPr>
          </a:p>
        </p:txBody>
      </p:sp>
      <p:sp>
        <p:nvSpPr>
          <p:cNvPr id="55300" name="Text Box 3"/>
          <p:cNvSpPr txBox="1">
            <a:spLocks noChangeArrowheads="1"/>
          </p:cNvSpPr>
          <p:nvPr/>
        </p:nvSpPr>
        <p:spPr bwMode="auto">
          <a:xfrm>
            <a:off x="4191000" y="2362204"/>
            <a:ext cx="2362200" cy="707840"/>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Times New Roman" pitchFamily="18" charset="0"/>
              </a:rPr>
              <a:t>Curves estimated from 120 data points</a:t>
            </a:r>
          </a:p>
        </p:txBody>
      </p:sp>
      <p:sp>
        <p:nvSpPr>
          <p:cNvPr id="55301" name="Freeform 4"/>
          <p:cNvSpPr>
            <a:spLocks/>
          </p:cNvSpPr>
          <p:nvPr/>
        </p:nvSpPr>
        <p:spPr bwMode="auto">
          <a:xfrm>
            <a:off x="4581525" y="2943227"/>
            <a:ext cx="4076700" cy="2324100"/>
          </a:xfrm>
          <a:custGeom>
            <a:avLst/>
            <a:gdLst>
              <a:gd name="T0" fmla="*/ 0 w 2568"/>
              <a:gd name="T1" fmla="*/ 2147483647 h 1464"/>
              <a:gd name="T2" fmla="*/ 2147483647 w 2568"/>
              <a:gd name="T3" fmla="*/ 2147483647 h 1464"/>
              <a:gd name="T4" fmla="*/ 2147483647 w 2568"/>
              <a:gd name="T5" fmla="*/ 2147483647 h 1464"/>
              <a:gd name="T6" fmla="*/ 2147483647 w 2568"/>
              <a:gd name="T7" fmla="*/ 2147483647 h 1464"/>
              <a:gd name="T8" fmla="*/ 2147483647 w 2568"/>
              <a:gd name="T9" fmla="*/ 2147483647 h 1464"/>
              <a:gd name="T10" fmla="*/ 2147483647 w 2568"/>
              <a:gd name="T11" fmla="*/ 2147483647 h 1464"/>
              <a:gd name="T12" fmla="*/ 2147483647 w 2568"/>
              <a:gd name="T13" fmla="*/ 2147483647 h 1464"/>
              <a:gd name="T14" fmla="*/ 2147483647 w 2568"/>
              <a:gd name="T15" fmla="*/ 2147483647 h 1464"/>
              <a:gd name="T16" fmla="*/ 2147483647 w 2568"/>
              <a:gd name="T17" fmla="*/ 2147483647 h 1464"/>
              <a:gd name="T18" fmla="*/ 2147483647 w 2568"/>
              <a:gd name="T19" fmla="*/ 2147483647 h 1464"/>
              <a:gd name="T20" fmla="*/ 2147483647 w 2568"/>
              <a:gd name="T21" fmla="*/ 0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68"/>
              <a:gd name="T34" fmla="*/ 0 h 1464"/>
              <a:gd name="T35" fmla="*/ 2568 w 256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68" h="1464">
                <a:moveTo>
                  <a:pt x="0" y="1464"/>
                </a:moveTo>
                <a:lnTo>
                  <a:pt x="240" y="1368"/>
                </a:lnTo>
                <a:lnTo>
                  <a:pt x="480" y="1272"/>
                </a:lnTo>
                <a:lnTo>
                  <a:pt x="744" y="1152"/>
                </a:lnTo>
                <a:lnTo>
                  <a:pt x="936" y="1056"/>
                </a:lnTo>
                <a:lnTo>
                  <a:pt x="1344" y="840"/>
                </a:lnTo>
                <a:lnTo>
                  <a:pt x="1584" y="696"/>
                </a:lnTo>
                <a:lnTo>
                  <a:pt x="1848" y="528"/>
                </a:lnTo>
                <a:lnTo>
                  <a:pt x="2016" y="408"/>
                </a:lnTo>
                <a:lnTo>
                  <a:pt x="2304" y="192"/>
                </a:lnTo>
                <a:lnTo>
                  <a:pt x="2568" y="0"/>
                </a:lnTo>
              </a:path>
            </a:pathLst>
          </a:custGeom>
          <a:noFill/>
          <a:ln w="28575" cmpd="sng">
            <a:solidFill>
              <a:srgbClr val="66FF99"/>
            </a:solidFill>
            <a:round/>
            <a:headEnd/>
            <a:tailEnd/>
          </a:ln>
        </p:spPr>
        <p:txBody>
          <a:bodyPr lIns="91397" tIns="45697" rIns="91397" bIns="45697"/>
          <a:lstStyle/>
          <a:p>
            <a:endParaRPr lang="en-US" dirty="0">
              <a:latin typeface="Calibri" panose="020F0502020204030204" pitchFamily="34" charset="0"/>
            </a:endParaRPr>
          </a:p>
        </p:txBody>
      </p:sp>
      <p:sp>
        <p:nvSpPr>
          <p:cNvPr id="55304" name="Freeform 11"/>
          <p:cNvSpPr>
            <a:spLocks/>
          </p:cNvSpPr>
          <p:nvPr/>
        </p:nvSpPr>
        <p:spPr bwMode="auto">
          <a:xfrm>
            <a:off x="4578351" y="2774951"/>
            <a:ext cx="4064000" cy="2362200"/>
          </a:xfrm>
          <a:custGeom>
            <a:avLst/>
            <a:gdLst>
              <a:gd name="T0" fmla="*/ 2147483647 w 2560"/>
              <a:gd name="T1" fmla="*/ 0 h 1488"/>
              <a:gd name="T2" fmla="*/ 2147483647 w 2560"/>
              <a:gd name="T3" fmla="*/ 2147483647 h 1488"/>
              <a:gd name="T4" fmla="*/ 2147483647 w 2560"/>
              <a:gd name="T5" fmla="*/ 2147483647 h 1488"/>
              <a:gd name="T6" fmla="*/ 2147483647 w 2560"/>
              <a:gd name="T7" fmla="*/ 2147483647 h 1488"/>
              <a:gd name="T8" fmla="*/ 2147483647 w 2560"/>
              <a:gd name="T9" fmla="*/ 2147483647 h 1488"/>
              <a:gd name="T10" fmla="*/ 2147483647 w 2560"/>
              <a:gd name="T11" fmla="*/ 2147483647 h 1488"/>
              <a:gd name="T12" fmla="*/ 2147483647 w 2560"/>
              <a:gd name="T13" fmla="*/ 2147483647 h 1488"/>
              <a:gd name="T14" fmla="*/ 2147483647 w 2560"/>
              <a:gd name="T15" fmla="*/ 2147483647 h 1488"/>
              <a:gd name="T16" fmla="*/ 2147483647 w 2560"/>
              <a:gd name="T17" fmla="*/ 2147483647 h 1488"/>
              <a:gd name="T18" fmla="*/ 2147483647 w 2560"/>
              <a:gd name="T19" fmla="*/ 2147483647 h 1488"/>
              <a:gd name="T20" fmla="*/ 2147483647 w 2560"/>
              <a:gd name="T21" fmla="*/ 2147483647 h 1488"/>
              <a:gd name="T22" fmla="*/ 2147483647 w 2560"/>
              <a:gd name="T23" fmla="*/ 2147483647 h 1488"/>
              <a:gd name="T24" fmla="*/ 0 w 2560"/>
              <a:gd name="T25" fmla="*/ 2147483647 h 14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60"/>
              <a:gd name="T40" fmla="*/ 0 h 1488"/>
              <a:gd name="T41" fmla="*/ 2560 w 2560"/>
              <a:gd name="T42" fmla="*/ 1488 h 14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60" h="1488">
                <a:moveTo>
                  <a:pt x="2560" y="0"/>
                </a:moveTo>
                <a:lnTo>
                  <a:pt x="2400" y="128"/>
                </a:lnTo>
                <a:lnTo>
                  <a:pt x="2192" y="304"/>
                </a:lnTo>
                <a:lnTo>
                  <a:pt x="2048" y="416"/>
                </a:lnTo>
                <a:lnTo>
                  <a:pt x="1808" y="592"/>
                </a:lnTo>
                <a:lnTo>
                  <a:pt x="1600" y="736"/>
                </a:lnTo>
                <a:lnTo>
                  <a:pt x="1344" y="896"/>
                </a:lnTo>
                <a:lnTo>
                  <a:pt x="1120" y="1024"/>
                </a:lnTo>
                <a:lnTo>
                  <a:pt x="864" y="1152"/>
                </a:lnTo>
                <a:lnTo>
                  <a:pt x="544" y="1296"/>
                </a:lnTo>
                <a:lnTo>
                  <a:pt x="352" y="1376"/>
                </a:lnTo>
                <a:lnTo>
                  <a:pt x="160" y="1440"/>
                </a:lnTo>
                <a:lnTo>
                  <a:pt x="0" y="1488"/>
                </a:lnTo>
              </a:path>
            </a:pathLst>
          </a:custGeom>
          <a:noFill/>
          <a:ln w="28575" cmpd="sng">
            <a:solidFill>
              <a:srgbClr val="FF0000"/>
            </a:solidFill>
            <a:round/>
            <a:headEnd/>
            <a:tailEnd/>
          </a:ln>
        </p:spPr>
        <p:txBody>
          <a:bodyPr lIns="91397" tIns="45697" rIns="91397" bIns="45697"/>
          <a:lstStyle/>
          <a:p>
            <a:endParaRPr lang="en-US" dirty="0">
              <a:latin typeface="Calibri" panose="020F0502020204030204" pitchFamily="34" charset="0"/>
            </a:endParaRPr>
          </a:p>
        </p:txBody>
      </p:sp>
      <p:sp>
        <p:nvSpPr>
          <p:cNvPr id="55305" name="Freeform 12"/>
          <p:cNvSpPr>
            <a:spLocks/>
          </p:cNvSpPr>
          <p:nvPr/>
        </p:nvSpPr>
        <p:spPr bwMode="auto">
          <a:xfrm>
            <a:off x="4578351" y="3105153"/>
            <a:ext cx="4064000" cy="2311400"/>
          </a:xfrm>
          <a:custGeom>
            <a:avLst/>
            <a:gdLst>
              <a:gd name="T0" fmla="*/ 2147483647 w 2560"/>
              <a:gd name="T1" fmla="*/ 0 h 1456"/>
              <a:gd name="T2" fmla="*/ 2147483647 w 2560"/>
              <a:gd name="T3" fmla="*/ 2147483647 h 1456"/>
              <a:gd name="T4" fmla="*/ 2147483647 w 2560"/>
              <a:gd name="T5" fmla="*/ 2147483647 h 1456"/>
              <a:gd name="T6" fmla="*/ 2147483647 w 2560"/>
              <a:gd name="T7" fmla="*/ 2147483647 h 1456"/>
              <a:gd name="T8" fmla="*/ 2147483647 w 2560"/>
              <a:gd name="T9" fmla="*/ 2147483647 h 1456"/>
              <a:gd name="T10" fmla="*/ 2147483647 w 2560"/>
              <a:gd name="T11" fmla="*/ 2147483647 h 1456"/>
              <a:gd name="T12" fmla="*/ 2147483647 w 2560"/>
              <a:gd name="T13" fmla="*/ 2147483647 h 1456"/>
              <a:gd name="T14" fmla="*/ 2147483647 w 2560"/>
              <a:gd name="T15" fmla="*/ 2147483647 h 1456"/>
              <a:gd name="T16" fmla="*/ 2147483647 w 2560"/>
              <a:gd name="T17" fmla="*/ 2147483647 h 1456"/>
              <a:gd name="T18" fmla="*/ 2147483647 w 2560"/>
              <a:gd name="T19" fmla="*/ 2147483647 h 1456"/>
              <a:gd name="T20" fmla="*/ 2147483647 w 2560"/>
              <a:gd name="T21" fmla="*/ 2147483647 h 1456"/>
              <a:gd name="T22" fmla="*/ 2147483647 w 2560"/>
              <a:gd name="T23" fmla="*/ 2147483647 h 1456"/>
              <a:gd name="T24" fmla="*/ 2147483647 w 2560"/>
              <a:gd name="T25" fmla="*/ 2147483647 h 1456"/>
              <a:gd name="T26" fmla="*/ 0 w 2560"/>
              <a:gd name="T27" fmla="*/ 2147483647 h 1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60"/>
              <a:gd name="T43" fmla="*/ 0 h 1456"/>
              <a:gd name="T44" fmla="*/ 2560 w 2560"/>
              <a:gd name="T45" fmla="*/ 1456 h 1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60" h="1456">
                <a:moveTo>
                  <a:pt x="2560" y="0"/>
                </a:moveTo>
                <a:lnTo>
                  <a:pt x="2384" y="128"/>
                </a:lnTo>
                <a:lnTo>
                  <a:pt x="2192" y="256"/>
                </a:lnTo>
                <a:lnTo>
                  <a:pt x="2016" y="368"/>
                </a:lnTo>
                <a:lnTo>
                  <a:pt x="1792" y="512"/>
                </a:lnTo>
                <a:lnTo>
                  <a:pt x="1536" y="672"/>
                </a:lnTo>
                <a:lnTo>
                  <a:pt x="1344" y="784"/>
                </a:lnTo>
                <a:lnTo>
                  <a:pt x="1200" y="864"/>
                </a:lnTo>
                <a:lnTo>
                  <a:pt x="1008" y="976"/>
                </a:lnTo>
                <a:lnTo>
                  <a:pt x="768" y="1104"/>
                </a:lnTo>
                <a:lnTo>
                  <a:pt x="544" y="1216"/>
                </a:lnTo>
                <a:lnTo>
                  <a:pt x="304" y="1328"/>
                </a:lnTo>
                <a:lnTo>
                  <a:pt x="112" y="1408"/>
                </a:lnTo>
                <a:lnTo>
                  <a:pt x="0" y="1456"/>
                </a:lnTo>
              </a:path>
            </a:pathLst>
          </a:custGeom>
          <a:noFill/>
          <a:ln w="28575" cmpd="sng">
            <a:solidFill>
              <a:srgbClr val="FF0000"/>
            </a:solidFill>
            <a:round/>
            <a:headEnd/>
            <a:tailEnd/>
          </a:ln>
        </p:spPr>
        <p:txBody>
          <a:bodyPr lIns="91397" tIns="45697" rIns="91397" bIns="45697"/>
          <a:lstStyle/>
          <a:p>
            <a:endParaRPr lang="en-US" dirty="0">
              <a:latin typeface="Calibri" panose="020F0502020204030204" pitchFamily="34" charset="0"/>
            </a:endParaRPr>
          </a:p>
        </p:txBody>
      </p:sp>
      <p:grpSp>
        <p:nvGrpSpPr>
          <p:cNvPr id="15" name="Group 5"/>
          <p:cNvGrpSpPr>
            <a:grpSpLocks/>
          </p:cNvGrpSpPr>
          <p:nvPr/>
        </p:nvGrpSpPr>
        <p:grpSpPr bwMode="auto">
          <a:xfrm>
            <a:off x="8589967" y="2343153"/>
            <a:ext cx="539751" cy="1009651"/>
            <a:chOff x="4453" y="728"/>
            <a:chExt cx="340" cy="1744"/>
          </a:xfrm>
        </p:grpSpPr>
        <p:sp>
          <p:nvSpPr>
            <p:cNvPr id="16" name="Freeform 6"/>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7" name="Picture 7"/>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18" name="Group 8"/>
          <p:cNvGrpSpPr>
            <a:grpSpLocks/>
          </p:cNvGrpSpPr>
          <p:nvPr/>
        </p:nvGrpSpPr>
        <p:grpSpPr bwMode="auto">
          <a:xfrm>
            <a:off x="7854953" y="3019427"/>
            <a:ext cx="539751" cy="798514"/>
            <a:chOff x="5135" y="746"/>
            <a:chExt cx="340" cy="1744"/>
          </a:xfrm>
        </p:grpSpPr>
        <p:sp>
          <p:nvSpPr>
            <p:cNvPr id="19" name="Freeform 9"/>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0" name="Picture 10"/>
            <p:cNvPicPr>
              <a:picLocks noChangeArrowheads="1"/>
            </p:cNvPicPr>
            <p:nvPr/>
          </p:nvPicPr>
          <p:blipFill>
            <a:blip r:embed="rId4" cstate="print"/>
            <a:srcRect/>
            <a:stretch>
              <a:fillRect/>
            </a:stretch>
          </p:blipFill>
          <p:spPr bwMode="auto">
            <a:xfrm>
              <a:off x="5135" y="746"/>
              <a:ext cx="340" cy="1744"/>
            </a:xfrm>
            <a:prstGeom prst="rect">
              <a:avLst/>
            </a:prstGeom>
            <a:noFill/>
            <a:ln w="9525">
              <a:noFill/>
              <a:miter lim="800000"/>
              <a:headEnd/>
              <a:tailEnd/>
            </a:ln>
          </p:spPr>
        </p:pic>
      </p:grpSp>
      <p:sp>
        <p:nvSpPr>
          <p:cNvPr id="2" name="Slide Number Placeholder 1"/>
          <p:cNvSpPr>
            <a:spLocks noGrp="1"/>
          </p:cNvSpPr>
          <p:nvPr>
            <p:ph type="sldNum" sz="quarter" idx="12"/>
          </p:nvPr>
        </p:nvSpPr>
        <p:spPr/>
        <p:txBody>
          <a:bodyPr/>
          <a:lstStyle/>
          <a:p>
            <a:pPr>
              <a:defRPr/>
            </a:pPr>
            <a:fld id="{CD2D69E8-7AAF-4F30-ACCE-0F1CFAA3997D}" type="slidenum">
              <a:rPr lang="en-US" smtClean="0"/>
              <a:pPr>
                <a:defRPr/>
              </a:pPr>
              <a:t>63</a:t>
            </a:fld>
            <a:endParaRPr lang="en-US"/>
          </a:p>
        </p:txBody>
      </p:sp>
      <p:sp>
        <p:nvSpPr>
          <p:cNvPr id="21" name="TextBox 20">
            <a:extLst>
              <a:ext uri="{FF2B5EF4-FFF2-40B4-BE49-F238E27FC236}">
                <a16:creationId xmlns:a16="http://schemas.microsoft.com/office/drawing/2014/main" id="{9C94D925-4C9F-4679-80BB-B85544EC6C00}"/>
              </a:ext>
            </a:extLst>
          </p:cNvPr>
          <p:cNvSpPr txBox="1"/>
          <p:nvPr/>
        </p:nvSpPr>
        <p:spPr>
          <a:xfrm>
            <a:off x="9540245" y="2812614"/>
            <a:ext cx="1722120" cy="830997"/>
          </a:xfrm>
          <a:prstGeom prst="rect">
            <a:avLst/>
          </a:prstGeom>
          <a:noFill/>
        </p:spPr>
        <p:txBody>
          <a:bodyPr wrap="square" rtlCol="0">
            <a:spAutoFit/>
          </a:bodyPr>
          <a:lstStyle/>
          <a:p>
            <a:pPr algn="r"/>
            <a:r>
              <a:rPr lang="en-US" sz="2400" dirty="0">
                <a:solidFill>
                  <a:srgbClr val="0033CC"/>
                </a:solidFill>
                <a:latin typeface="Calibri" panose="020F0502020204030204" pitchFamily="34" charset="0"/>
                <a:cs typeface="Calibri" panose="020F0502020204030204" pitchFamily="34" charset="0"/>
              </a:rPr>
              <a:t>“Parametric Bootstrap”</a:t>
            </a:r>
          </a:p>
        </p:txBody>
      </p:sp>
      <p:sp>
        <p:nvSpPr>
          <p:cNvPr id="22" name="Rectangle 14">
            <a:extLst>
              <a:ext uri="{FF2B5EF4-FFF2-40B4-BE49-F238E27FC236}">
                <a16:creationId xmlns:a16="http://schemas.microsoft.com/office/drawing/2014/main" id="{989072FD-8D28-4A64-986C-1343046DE7E3}"/>
              </a:ext>
            </a:extLst>
          </p:cNvPr>
          <p:cNvSpPr>
            <a:spLocks noChangeArrowheads="1"/>
          </p:cNvSpPr>
          <p:nvPr/>
        </p:nvSpPr>
        <p:spPr bwMode="auto">
          <a:xfrm>
            <a:off x="2209800" y="395288"/>
            <a:ext cx="8110538" cy="1143000"/>
          </a:xfrm>
          <a:prstGeom prst="rect">
            <a:avLst/>
          </a:prstGeom>
          <a:noFill/>
          <a:ln w="9525">
            <a:noFill/>
            <a:miter lim="800000"/>
            <a:headEnd/>
            <a:tailEnd/>
          </a:ln>
          <a:effectLst/>
        </p:spPr>
        <p:txBody>
          <a:bodyPr lIns="91397" tIns="45697" rIns="91397" bIns="45697" anchor="ctr"/>
          <a:lstStyle/>
          <a:p>
            <a:pPr algn="ctr">
              <a:defRPr/>
            </a:pPr>
            <a:r>
              <a:rPr lang="en-US" sz="4300" dirty="0">
                <a:latin typeface="Calibri" panose="020F0502020204030204" pitchFamily="34" charset="0"/>
              </a:rPr>
              <a:t>Uncertainty in a frequency curve estimated from 120 years of data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eaLnBrk="1" hangingPunct="1">
              <a:defRPr/>
            </a:pPr>
            <a:r>
              <a:rPr lang="en-US" b="1"/>
              <a:t>Topics</a:t>
            </a:r>
            <a:r>
              <a:rPr lang="en-US"/>
              <a:t> </a:t>
            </a:r>
          </a:p>
        </p:txBody>
      </p:sp>
      <p:sp>
        <p:nvSpPr>
          <p:cNvPr id="125955"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u="sng" dirty="0">
                <a:solidFill>
                  <a:srgbClr val="0033CC"/>
                </a:solidFill>
              </a:rPr>
              <a:t>Uncertainty in Frequency Estimates</a:t>
            </a:r>
            <a:endParaRPr lang="en-US" sz="3000" u="sng" dirty="0">
              <a:solidFill>
                <a:srgbClr val="0033CC"/>
              </a:solidFill>
            </a:endParaRPr>
          </a:p>
          <a:p>
            <a:pPr eaLnBrk="1" hangingPunct="1">
              <a:spcBef>
                <a:spcPct val="0"/>
              </a:spcBef>
              <a:buFontTx/>
              <a:buNone/>
              <a:defRPr/>
            </a:pPr>
            <a:r>
              <a:rPr lang="en-US" sz="3000" dirty="0">
                <a:solidFill>
                  <a:srgbClr val="0033CC"/>
                </a:solidFill>
              </a:rPr>
              <a:t>		</a:t>
            </a:r>
            <a:r>
              <a:rPr lang="en-US" sz="2800" dirty="0"/>
              <a:t>Analytical</a:t>
            </a:r>
          </a:p>
          <a:p>
            <a:pPr eaLnBrk="1" hangingPunct="1">
              <a:spcBef>
                <a:spcPct val="0"/>
              </a:spcBef>
              <a:buFontTx/>
              <a:buNone/>
              <a:defRPr/>
            </a:pPr>
            <a:r>
              <a:rPr lang="en-US" sz="2800" dirty="0"/>
              <a:t>		     </a:t>
            </a:r>
            <a:r>
              <a:rPr lang="en-US" sz="2800" u="sng" dirty="0">
                <a:solidFill>
                  <a:srgbClr val="0033CC"/>
                </a:solidFill>
              </a:rPr>
              <a:t>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64</a:t>
            </a:fld>
            <a:endParaRPr lang="en-US"/>
          </a:p>
        </p:txBody>
      </p:sp>
    </p:spTree>
    <p:extLst>
      <p:ext uri="{BB962C8B-B14F-4D97-AF65-F5344CB8AC3E}">
        <p14:creationId xmlns:p14="http://schemas.microsoft.com/office/powerpoint/2010/main" val="16253206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6"/>
          <p:cNvPicPr>
            <a:picLocks noChangeAspect="1" noChangeArrowheads="1"/>
          </p:cNvPicPr>
          <p:nvPr/>
        </p:nvPicPr>
        <p:blipFill>
          <a:blip r:embed="rId3" cstate="print"/>
          <a:srcRect/>
          <a:stretch>
            <a:fillRect/>
          </a:stretch>
        </p:blipFill>
        <p:spPr bwMode="auto">
          <a:xfrm>
            <a:off x="2667001" y="228600"/>
            <a:ext cx="6481763" cy="5981700"/>
          </a:xfrm>
          <a:prstGeom prst="rect">
            <a:avLst/>
          </a:prstGeom>
          <a:noFill/>
          <a:ln w="9525">
            <a:noFill/>
            <a:miter lim="800000"/>
            <a:headEnd/>
            <a:tailEnd/>
          </a:ln>
        </p:spPr>
      </p:pic>
      <p:pic>
        <p:nvPicPr>
          <p:cNvPr id="201735" name="Picture 7"/>
          <p:cNvPicPr>
            <a:picLocks noChangeAspect="1" noChangeArrowheads="1"/>
          </p:cNvPicPr>
          <p:nvPr/>
        </p:nvPicPr>
        <p:blipFill>
          <a:blip r:embed="rId4" cstate="print"/>
          <a:srcRect/>
          <a:stretch>
            <a:fillRect/>
          </a:stretch>
        </p:blipFill>
        <p:spPr bwMode="auto">
          <a:xfrm>
            <a:off x="2667001" y="228600"/>
            <a:ext cx="6481763" cy="5981700"/>
          </a:xfrm>
          <a:prstGeom prst="rect">
            <a:avLst/>
          </a:prstGeom>
          <a:noFill/>
          <a:ln w="9525">
            <a:noFill/>
            <a:miter lim="800000"/>
            <a:headEnd/>
            <a:tailEnd/>
          </a:ln>
        </p:spPr>
      </p:pic>
      <p:grpSp>
        <p:nvGrpSpPr>
          <p:cNvPr id="7" name="Group 8"/>
          <p:cNvGrpSpPr>
            <a:grpSpLocks/>
          </p:cNvGrpSpPr>
          <p:nvPr/>
        </p:nvGrpSpPr>
        <p:grpSpPr bwMode="auto">
          <a:xfrm>
            <a:off x="8267700" y="1571048"/>
            <a:ext cx="387350" cy="873125"/>
            <a:chOff x="4453" y="728"/>
            <a:chExt cx="340" cy="1744"/>
          </a:xfrm>
        </p:grpSpPr>
        <p:sp>
          <p:nvSpPr>
            <p:cNvPr id="8"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9" name="Picture 10"/>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11"/>
          <p:cNvGrpSpPr>
            <a:grpSpLocks/>
          </p:cNvGrpSpPr>
          <p:nvPr/>
        </p:nvGrpSpPr>
        <p:grpSpPr bwMode="auto">
          <a:xfrm>
            <a:off x="7713663" y="2088573"/>
            <a:ext cx="387350" cy="639763"/>
            <a:chOff x="5135" y="746"/>
            <a:chExt cx="340" cy="1744"/>
          </a:xfrm>
        </p:grpSpPr>
        <p:sp>
          <p:nvSpPr>
            <p:cNvPr id="11" name="Freeform 12"/>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12" name="Picture 13"/>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35" y="746"/>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720189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6"/>
          <p:cNvPicPr>
            <a:picLocks noChangeAspect="1" noChangeArrowheads="1"/>
          </p:cNvPicPr>
          <p:nvPr/>
        </p:nvPicPr>
        <p:blipFill>
          <a:blip r:embed="rId3" cstate="print"/>
          <a:srcRect/>
          <a:stretch>
            <a:fillRect/>
          </a:stretch>
        </p:blipFill>
        <p:spPr bwMode="auto">
          <a:xfrm>
            <a:off x="2667001" y="228600"/>
            <a:ext cx="6481763" cy="5981700"/>
          </a:xfrm>
          <a:prstGeom prst="rect">
            <a:avLst/>
          </a:prstGeom>
          <a:noFill/>
          <a:ln w="9525">
            <a:noFill/>
            <a:miter lim="800000"/>
            <a:headEnd/>
            <a:tailEnd/>
          </a:ln>
        </p:spPr>
      </p:pic>
      <p:pic>
        <p:nvPicPr>
          <p:cNvPr id="201735" name="Picture 7"/>
          <p:cNvPicPr>
            <a:picLocks noChangeAspect="1" noChangeArrowheads="1"/>
          </p:cNvPicPr>
          <p:nvPr/>
        </p:nvPicPr>
        <p:blipFill>
          <a:blip r:embed="rId4" cstate="print"/>
          <a:srcRect/>
          <a:stretch>
            <a:fillRect/>
          </a:stretch>
        </p:blipFill>
        <p:spPr bwMode="auto">
          <a:xfrm>
            <a:off x="2667001" y="228600"/>
            <a:ext cx="6481763" cy="5981700"/>
          </a:xfrm>
          <a:prstGeom prst="rect">
            <a:avLst/>
          </a:prstGeom>
          <a:noFill/>
          <a:ln w="9525">
            <a:noFill/>
            <a:miter lim="800000"/>
            <a:headEnd/>
            <a:tailEnd/>
          </a:ln>
        </p:spPr>
      </p:pic>
      <p:grpSp>
        <p:nvGrpSpPr>
          <p:cNvPr id="3" name="Group 2"/>
          <p:cNvGrpSpPr/>
          <p:nvPr/>
        </p:nvGrpSpPr>
        <p:grpSpPr>
          <a:xfrm>
            <a:off x="7405492" y="1932715"/>
            <a:ext cx="1045094" cy="387350"/>
            <a:chOff x="5191244" y="4043455"/>
            <a:chExt cx="873301" cy="387350"/>
          </a:xfrm>
        </p:grpSpPr>
        <p:sp>
          <p:nvSpPr>
            <p:cNvPr id="13"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4" name="Picture 10"/>
            <p:cNvPicPr>
              <a:picLocks noChangeArrowheads="1"/>
            </p:cNvPicPr>
            <p:nvPr/>
          </p:nvPicPr>
          <p:blipFill>
            <a:blip r:embed="rId5" cstate="print"/>
            <a:srcRect/>
            <a:stretch>
              <a:fillRect/>
            </a:stretch>
          </p:blipFill>
          <p:spPr bwMode="auto">
            <a:xfrm rot="16200000">
              <a:off x="5434220" y="3800479"/>
              <a:ext cx="387350" cy="873301"/>
            </a:xfrm>
            <a:prstGeom prst="rect">
              <a:avLst/>
            </a:prstGeom>
            <a:noFill/>
            <a:ln w="9525">
              <a:noFill/>
              <a:miter lim="800000"/>
              <a:headEnd/>
              <a:tailEnd/>
            </a:ln>
          </p:spPr>
        </p:pic>
      </p:grpSp>
    </p:spTree>
    <p:extLst>
      <p:ext uri="{BB962C8B-B14F-4D97-AF65-F5344CB8AC3E}">
        <p14:creationId xmlns:p14="http://schemas.microsoft.com/office/powerpoint/2010/main" val="25252948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Expected Probability Adjustment</a:t>
            </a:r>
          </a:p>
        </p:txBody>
      </p:sp>
      <p:sp>
        <p:nvSpPr>
          <p:cNvPr id="3" name="Content Placeholder 2"/>
          <p:cNvSpPr>
            <a:spLocks noGrp="1"/>
          </p:cNvSpPr>
          <p:nvPr>
            <p:ph idx="1"/>
          </p:nvPr>
        </p:nvSpPr>
        <p:spPr>
          <a:xfrm>
            <a:off x="1531620" y="1408114"/>
            <a:ext cx="8770620" cy="4687887"/>
          </a:xfrm>
        </p:spPr>
        <p:txBody>
          <a:bodyPr/>
          <a:lstStyle/>
          <a:p>
            <a:pPr marL="0" indent="0">
              <a:buNone/>
              <a:defRPr/>
            </a:pPr>
            <a:r>
              <a:rPr lang="en-US" sz="2700" dirty="0"/>
              <a:t>Adjusts the frequency curve from the median to the mean of the uncertainty distribution at each probability or flow</a:t>
            </a:r>
          </a:p>
        </p:txBody>
      </p:sp>
      <p:pic>
        <p:nvPicPr>
          <p:cNvPr id="410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4250" y="2477945"/>
            <a:ext cx="50609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reeform 11"/>
          <p:cNvSpPr/>
          <p:nvPr/>
        </p:nvSpPr>
        <p:spPr>
          <a:xfrm rot="-120000">
            <a:off x="4878388" y="4127359"/>
            <a:ext cx="3162300" cy="2001837"/>
          </a:xfrm>
          <a:custGeom>
            <a:avLst/>
            <a:gdLst>
              <a:gd name="connsiteX0" fmla="*/ 0 w 2873828"/>
              <a:gd name="connsiteY0" fmla="*/ 1836964 h 1836964"/>
              <a:gd name="connsiteX1" fmla="*/ 0 w 2873828"/>
              <a:gd name="connsiteY1" fmla="*/ 1836964 h 1836964"/>
              <a:gd name="connsiteX2" fmla="*/ 424543 w 2873828"/>
              <a:gd name="connsiteY2" fmla="*/ 1567543 h 1836964"/>
              <a:gd name="connsiteX3" fmla="*/ 1330778 w 2873828"/>
              <a:gd name="connsiteY3" fmla="*/ 1012372 h 1836964"/>
              <a:gd name="connsiteX4" fmla="*/ 2318657 w 2873828"/>
              <a:gd name="connsiteY4" fmla="*/ 375557 h 1836964"/>
              <a:gd name="connsiteX5" fmla="*/ 2873828 w 2873828"/>
              <a:gd name="connsiteY5" fmla="*/ 0 h 1836964"/>
              <a:gd name="connsiteX6" fmla="*/ 2873828 w 2873828"/>
              <a:gd name="connsiteY6" fmla="*/ 0 h 1836964"/>
              <a:gd name="connsiteX0" fmla="*/ 289357 w 3163185"/>
              <a:gd name="connsiteY0" fmla="*/ 1836964 h 2000701"/>
              <a:gd name="connsiteX1" fmla="*/ 0 w 3163185"/>
              <a:gd name="connsiteY1" fmla="*/ 2000701 h 2000701"/>
              <a:gd name="connsiteX2" fmla="*/ 713900 w 3163185"/>
              <a:gd name="connsiteY2" fmla="*/ 1567543 h 2000701"/>
              <a:gd name="connsiteX3" fmla="*/ 1620135 w 3163185"/>
              <a:gd name="connsiteY3" fmla="*/ 1012372 h 2000701"/>
              <a:gd name="connsiteX4" fmla="*/ 2608014 w 3163185"/>
              <a:gd name="connsiteY4" fmla="*/ 375557 h 2000701"/>
              <a:gd name="connsiteX5" fmla="*/ 3163185 w 3163185"/>
              <a:gd name="connsiteY5" fmla="*/ 0 h 2000701"/>
              <a:gd name="connsiteX6" fmla="*/ 3163185 w 3163185"/>
              <a:gd name="connsiteY6" fmla="*/ 0 h 200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5" h="2000701">
                <a:moveTo>
                  <a:pt x="289357" y="1836964"/>
                </a:moveTo>
                <a:lnTo>
                  <a:pt x="0" y="2000701"/>
                </a:lnTo>
                <a:lnTo>
                  <a:pt x="713900" y="1567543"/>
                </a:lnTo>
                <a:lnTo>
                  <a:pt x="1620135" y="1012372"/>
                </a:lnTo>
                <a:lnTo>
                  <a:pt x="2608014" y="375557"/>
                </a:lnTo>
                <a:lnTo>
                  <a:pt x="3163185" y="0"/>
                </a:lnTo>
                <a:lnTo>
                  <a:pt x="3163185" y="0"/>
                </a:lnTo>
              </a:path>
            </a:pathLst>
          </a:custGeom>
          <a:noFill/>
          <a:ln>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nvGrpSpPr>
          <p:cNvPr id="13" name="Group 12"/>
          <p:cNvGrpSpPr/>
          <p:nvPr/>
        </p:nvGrpSpPr>
        <p:grpSpPr>
          <a:xfrm>
            <a:off x="3964146" y="3936310"/>
            <a:ext cx="4397766" cy="1336857"/>
            <a:chOff x="5191596" y="4041243"/>
            <a:chExt cx="873301" cy="387350"/>
          </a:xfrm>
        </p:grpSpPr>
        <p:sp>
          <p:nvSpPr>
            <p:cNvPr id="14"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5" name="Picture 10"/>
            <p:cNvPicPr>
              <a:picLocks noChangeArrowheads="1"/>
            </p:cNvPicPr>
            <p:nvPr/>
          </p:nvPicPr>
          <p:blipFill>
            <a:blip r:embed="rId4" cstate="print"/>
            <a:srcRect/>
            <a:stretch>
              <a:fillRect/>
            </a:stretch>
          </p:blipFill>
          <p:spPr bwMode="auto">
            <a:xfrm rot="16200000">
              <a:off x="5434572" y="3798267"/>
              <a:ext cx="387350" cy="873301"/>
            </a:xfrm>
            <a:prstGeom prst="rect">
              <a:avLst/>
            </a:prstGeom>
            <a:noFill/>
            <a:ln w="9525">
              <a:noFill/>
              <a:miter lim="800000"/>
              <a:headEnd/>
              <a:tailEnd/>
            </a:ln>
          </p:spPr>
        </p:pic>
      </p:grpSp>
      <p:cxnSp>
        <p:nvCxnSpPr>
          <p:cNvPr id="5" name="Straight Arrow Connector 4"/>
          <p:cNvCxnSpPr/>
          <p:nvPr/>
        </p:nvCxnSpPr>
        <p:spPr>
          <a:xfrm flipH="1">
            <a:off x="6832110" y="4221020"/>
            <a:ext cx="1732" cy="92710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6494882" y="4202547"/>
            <a:ext cx="3608" cy="952934"/>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03" name="TextBox 6"/>
          <p:cNvSpPr txBox="1">
            <a:spLocks noChangeArrowheads="1"/>
          </p:cNvSpPr>
          <p:nvPr/>
        </p:nvSpPr>
        <p:spPr bwMode="auto">
          <a:xfrm>
            <a:off x="5937150" y="3823280"/>
            <a:ext cx="773775"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mean</a:t>
            </a:r>
          </a:p>
        </p:txBody>
      </p:sp>
      <p:sp>
        <p:nvSpPr>
          <p:cNvPr id="4104" name="TextBox 7"/>
          <p:cNvSpPr txBox="1">
            <a:spLocks noChangeArrowheads="1"/>
          </p:cNvSpPr>
          <p:nvPr/>
        </p:nvSpPr>
        <p:spPr bwMode="auto">
          <a:xfrm>
            <a:off x="6665713" y="3831073"/>
            <a:ext cx="1043303"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median</a:t>
            </a:r>
          </a:p>
        </p:txBody>
      </p:sp>
    </p:spTree>
    <p:extLst>
      <p:ext uri="{BB962C8B-B14F-4D97-AF65-F5344CB8AC3E}">
        <p14:creationId xmlns:p14="http://schemas.microsoft.com/office/powerpoint/2010/main" val="342865279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1"/>
          <p:cNvSpPr>
            <a:spLocks noGrp="1"/>
          </p:cNvSpPr>
          <p:nvPr>
            <p:ph type="sldNum" sz="quarter" idx="12"/>
          </p:nvPr>
        </p:nvSpPr>
        <p:spPr>
          <a:xfrm>
            <a:off x="1981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a:fld id="{200D24A9-C71B-4B5E-BB16-808C431DB93C}" type="slidenum">
              <a:rPr lang="en-US" altLang="en-US" sz="1400"/>
              <a:pPr algn="l"/>
              <a:t>68</a:t>
            </a:fld>
            <a:endParaRPr lang="en-US" altLang="en-US" sz="1400"/>
          </a:p>
        </p:txBody>
      </p:sp>
      <p:pic>
        <p:nvPicPr>
          <p:cNvPr id="512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1" y="228600"/>
            <a:ext cx="6481763" cy="598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reeform 14"/>
          <p:cNvSpPr/>
          <p:nvPr/>
        </p:nvSpPr>
        <p:spPr>
          <a:xfrm rot="-60000">
            <a:off x="4441826" y="1770064"/>
            <a:ext cx="4354513" cy="2459037"/>
          </a:xfrm>
          <a:custGeom>
            <a:avLst/>
            <a:gdLst>
              <a:gd name="connsiteX0" fmla="*/ 0 w 4353560"/>
              <a:gd name="connsiteY0" fmla="*/ 2458720 h 2458720"/>
              <a:gd name="connsiteX1" fmla="*/ 543560 w 4353560"/>
              <a:gd name="connsiteY1" fmla="*/ 2204720 h 2458720"/>
              <a:gd name="connsiteX2" fmla="*/ 1193800 w 4353560"/>
              <a:gd name="connsiteY2" fmla="*/ 1889760 h 2458720"/>
              <a:gd name="connsiteX3" fmla="*/ 2016760 w 4353560"/>
              <a:gd name="connsiteY3" fmla="*/ 1447800 h 2458720"/>
              <a:gd name="connsiteX4" fmla="*/ 2743200 w 4353560"/>
              <a:gd name="connsiteY4" fmla="*/ 1041400 h 2458720"/>
              <a:gd name="connsiteX5" fmla="*/ 3520440 w 4353560"/>
              <a:gd name="connsiteY5" fmla="*/ 558800 h 2458720"/>
              <a:gd name="connsiteX6" fmla="*/ 4038600 w 4353560"/>
              <a:gd name="connsiteY6" fmla="*/ 208280 h 2458720"/>
              <a:gd name="connsiteX7" fmla="*/ 4353560 w 4353560"/>
              <a:gd name="connsiteY7" fmla="*/ 0 h 245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3560" h="2458720">
                <a:moveTo>
                  <a:pt x="0" y="2458720"/>
                </a:moveTo>
                <a:lnTo>
                  <a:pt x="543560" y="2204720"/>
                </a:lnTo>
                <a:lnTo>
                  <a:pt x="1193800" y="1889760"/>
                </a:lnTo>
                <a:lnTo>
                  <a:pt x="2016760" y="1447800"/>
                </a:lnTo>
                <a:lnTo>
                  <a:pt x="2743200" y="1041400"/>
                </a:lnTo>
                <a:lnTo>
                  <a:pt x="3520440" y="558800"/>
                </a:lnTo>
                <a:lnTo>
                  <a:pt x="4038600" y="208280"/>
                </a:lnTo>
                <a:lnTo>
                  <a:pt x="4353560" y="0"/>
                </a:lnTo>
              </a:path>
            </a:pathLst>
          </a:custGeom>
          <a:noFill/>
          <a:ln w="19050">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cxnSp>
        <p:nvCxnSpPr>
          <p:cNvPr id="4" name="Straight Connector 3"/>
          <p:cNvCxnSpPr/>
          <p:nvPr/>
        </p:nvCxnSpPr>
        <p:spPr>
          <a:xfrm>
            <a:off x="4868863" y="2141538"/>
            <a:ext cx="381000" cy="0"/>
          </a:xfrm>
          <a:prstGeom prst="line">
            <a:avLst/>
          </a:prstGeom>
          <a:ln w="19050">
            <a:solidFill>
              <a:srgbClr val="0033CC"/>
            </a:solidFill>
            <a:prstDash val="sysDash"/>
          </a:ln>
        </p:spPr>
        <p:style>
          <a:lnRef idx="1">
            <a:schemeClr val="accent1"/>
          </a:lnRef>
          <a:fillRef idx="0">
            <a:schemeClr val="accent1"/>
          </a:fillRef>
          <a:effectRef idx="0">
            <a:schemeClr val="accent1"/>
          </a:effectRef>
          <a:fontRef idx="minor">
            <a:schemeClr val="tx1"/>
          </a:fontRef>
        </p:style>
      </p:cxnSp>
      <p:sp>
        <p:nvSpPr>
          <p:cNvPr id="5128" name="TextBox 4"/>
          <p:cNvSpPr txBox="1">
            <a:spLocks noChangeArrowheads="1"/>
          </p:cNvSpPr>
          <p:nvPr/>
        </p:nvSpPr>
        <p:spPr bwMode="auto">
          <a:xfrm>
            <a:off x="5287963" y="1973264"/>
            <a:ext cx="17002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400" dirty="0">
                <a:latin typeface="Calibri" panose="020F0502020204030204" pitchFamily="34" charset="0"/>
              </a:rPr>
              <a:t>expected probability adjustment</a:t>
            </a:r>
          </a:p>
        </p:txBody>
      </p:sp>
      <p:grpSp>
        <p:nvGrpSpPr>
          <p:cNvPr id="17" name="Group 16"/>
          <p:cNvGrpSpPr/>
          <p:nvPr/>
        </p:nvGrpSpPr>
        <p:grpSpPr>
          <a:xfrm>
            <a:off x="7387895" y="1932625"/>
            <a:ext cx="1045094" cy="387350"/>
            <a:chOff x="5191243" y="4043453"/>
            <a:chExt cx="873301" cy="387350"/>
          </a:xfrm>
        </p:grpSpPr>
        <p:sp>
          <p:nvSpPr>
            <p:cNvPr id="18"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9" name="Picture 10"/>
            <p:cNvPicPr>
              <a:picLocks noChangeArrowheads="1"/>
            </p:cNvPicPr>
            <p:nvPr/>
          </p:nvPicPr>
          <p:blipFill>
            <a:blip r:embed="rId4" cstate="print"/>
            <a:srcRect/>
            <a:stretch>
              <a:fillRect/>
            </a:stretch>
          </p:blipFill>
          <p:spPr bwMode="auto">
            <a:xfrm rot="16200000">
              <a:off x="5434219" y="3800477"/>
              <a:ext cx="387350" cy="873301"/>
            </a:xfrm>
            <a:prstGeom prst="rect">
              <a:avLst/>
            </a:prstGeom>
            <a:noFill/>
            <a:ln w="9525">
              <a:noFill/>
              <a:miter lim="800000"/>
              <a:headEnd/>
              <a:tailEnd/>
            </a:ln>
          </p:spPr>
        </p:pic>
      </p:grpSp>
      <p:grpSp>
        <p:nvGrpSpPr>
          <p:cNvPr id="20" name="Group 19"/>
          <p:cNvGrpSpPr/>
          <p:nvPr/>
        </p:nvGrpSpPr>
        <p:grpSpPr>
          <a:xfrm flipH="1">
            <a:off x="4420699" y="3718591"/>
            <a:ext cx="1045094" cy="387350"/>
            <a:chOff x="5193946" y="4043459"/>
            <a:chExt cx="873301" cy="387350"/>
          </a:xfrm>
        </p:grpSpPr>
        <p:sp>
          <p:nvSpPr>
            <p:cNvPr id="21"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22" name="Picture 10"/>
            <p:cNvPicPr>
              <a:picLocks noChangeArrowheads="1"/>
            </p:cNvPicPr>
            <p:nvPr/>
          </p:nvPicPr>
          <p:blipFill>
            <a:blip r:embed="rId4" cstate="print"/>
            <a:srcRect/>
            <a:stretch>
              <a:fillRect/>
            </a:stretch>
          </p:blipFill>
          <p:spPr bwMode="auto">
            <a:xfrm rot="16200000">
              <a:off x="5436922" y="3800483"/>
              <a:ext cx="387350" cy="873301"/>
            </a:xfrm>
            <a:prstGeom prst="rect">
              <a:avLst/>
            </a:prstGeom>
            <a:noFill/>
            <a:ln w="9525">
              <a:noFill/>
              <a:miter lim="800000"/>
              <a:headEnd/>
              <a:tailEnd/>
            </a:ln>
          </p:spPr>
        </p:pic>
      </p:grpSp>
    </p:spTree>
    <p:extLst>
      <p:ext uri="{BB962C8B-B14F-4D97-AF65-F5344CB8AC3E}">
        <p14:creationId xmlns:p14="http://schemas.microsoft.com/office/powerpoint/2010/main" val="9848009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Expected Probability Adjustment</a:t>
            </a:r>
          </a:p>
        </p:txBody>
      </p:sp>
      <p:sp>
        <p:nvSpPr>
          <p:cNvPr id="4" name="Content Placeholder 3"/>
          <p:cNvSpPr>
            <a:spLocks noGrp="1"/>
          </p:cNvSpPr>
          <p:nvPr>
            <p:ph idx="1"/>
          </p:nvPr>
        </p:nvSpPr>
        <p:spPr>
          <a:xfrm>
            <a:off x="1074420" y="1422401"/>
            <a:ext cx="10066020" cy="4703767"/>
          </a:xfrm>
        </p:spPr>
        <p:txBody>
          <a:bodyPr/>
          <a:lstStyle/>
          <a:p>
            <a:pPr>
              <a:spcBef>
                <a:spcPts val="1200"/>
              </a:spcBef>
            </a:pPr>
            <a:r>
              <a:rPr lang="en-US" sz="2700" dirty="0"/>
              <a:t>The expected probability adjustment makes the frequency curve </a:t>
            </a:r>
            <a:r>
              <a:rPr lang="en-US" sz="2700" b="1" u="sng" dirty="0">
                <a:solidFill>
                  <a:srgbClr val="C00000"/>
                </a:solidFill>
              </a:rPr>
              <a:t>unbiased</a:t>
            </a:r>
            <a:r>
              <a:rPr lang="en-US" sz="2700" b="1" dirty="0"/>
              <a:t>,</a:t>
            </a:r>
            <a:r>
              <a:rPr lang="en-US" sz="2700" dirty="0"/>
              <a:t> in that it brings the estimate to the mean or expected value of probability</a:t>
            </a:r>
          </a:p>
          <a:p>
            <a:pPr>
              <a:spcBef>
                <a:spcPts val="1200"/>
              </a:spcBef>
            </a:pPr>
            <a:r>
              <a:rPr lang="en-US" sz="2700" dirty="0"/>
              <a:t>This is the recommended curve when </a:t>
            </a:r>
            <a:r>
              <a:rPr lang="en-US" sz="2700" u="sng" dirty="0"/>
              <a:t>uncertainty is </a:t>
            </a:r>
            <a:r>
              <a:rPr lang="en-US" sz="2700" b="1" u="sng" dirty="0"/>
              <a:t>NOT</a:t>
            </a:r>
            <a:r>
              <a:rPr lang="en-US" sz="2700" u="sng" dirty="0"/>
              <a:t> carried forward</a:t>
            </a:r>
            <a:r>
              <a:rPr lang="en-US" sz="2700" dirty="0"/>
              <a:t> into further analysis</a:t>
            </a:r>
          </a:p>
          <a:p>
            <a:pPr lvl="1">
              <a:spcBef>
                <a:spcPts val="1200"/>
              </a:spcBef>
            </a:pPr>
            <a:r>
              <a:rPr lang="en-US" sz="2400" dirty="0"/>
              <a:t>Unfortunately, FEMA did not agree with its use in flood mapping</a:t>
            </a:r>
          </a:p>
          <a:p>
            <a:pPr>
              <a:spcBef>
                <a:spcPts val="1200"/>
              </a:spcBef>
            </a:pPr>
            <a:r>
              <a:rPr lang="en-US" sz="2700" dirty="0"/>
              <a:t>For an analysis that </a:t>
            </a:r>
            <a:r>
              <a:rPr lang="en-US" sz="2700" u="sng" dirty="0"/>
              <a:t>does</a:t>
            </a:r>
            <a:r>
              <a:rPr lang="en-US" sz="2700" dirty="0"/>
              <a:t> incorporate frequency curve uncertainty (HEC-FDA, HEC-WAT/FRA, RMC-RFA), the same effect is achieved, and the adjusted curve is not needed</a:t>
            </a:r>
          </a:p>
          <a:p>
            <a:pPr>
              <a:spcBef>
                <a:spcPts val="1200"/>
              </a:spcBef>
            </a:pPr>
            <a:r>
              <a:rPr lang="en-US" sz="2700" b="1" i="1" dirty="0"/>
              <a:t>Dam safety PA does need an expected probability curve</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69</a:t>
            </a:fld>
            <a:endParaRPr lang="en-US"/>
          </a:p>
        </p:txBody>
      </p:sp>
    </p:spTree>
    <p:extLst>
      <p:ext uri="{BB962C8B-B14F-4D97-AF65-F5344CB8AC3E}">
        <p14:creationId xmlns:p14="http://schemas.microsoft.com/office/powerpoint/2010/main" val="382782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1"/>
          <p:cNvPicPr>
            <a:picLocks noChangeArrowheads="1"/>
          </p:cNvPicPr>
          <p:nvPr/>
        </p:nvPicPr>
        <p:blipFill>
          <a:blip r:embed="rId3" cstate="print"/>
          <a:srcRect/>
          <a:stretch>
            <a:fillRect/>
          </a:stretch>
        </p:blipFill>
        <p:spPr bwMode="auto">
          <a:xfrm>
            <a:off x="1606550" y="4237039"/>
            <a:ext cx="8997950" cy="2293937"/>
          </a:xfrm>
          <a:prstGeom prst="rect">
            <a:avLst/>
          </a:prstGeom>
          <a:noFill/>
          <a:ln w="9525">
            <a:noFill/>
            <a:miter lim="800000"/>
            <a:headEnd/>
            <a:tailEnd/>
          </a:ln>
        </p:spPr>
      </p:pic>
      <p:pic>
        <p:nvPicPr>
          <p:cNvPr id="30723" name="Picture 10"/>
          <p:cNvPicPr>
            <a:picLocks noChangeArrowheads="1"/>
          </p:cNvPicPr>
          <p:nvPr/>
        </p:nvPicPr>
        <p:blipFill>
          <a:blip r:embed="rId4" cstate="print"/>
          <a:srcRect/>
          <a:stretch>
            <a:fillRect/>
          </a:stretch>
        </p:blipFill>
        <p:spPr bwMode="auto">
          <a:xfrm>
            <a:off x="1612900" y="1671639"/>
            <a:ext cx="8997950" cy="2293937"/>
          </a:xfrm>
          <a:prstGeom prst="rect">
            <a:avLst/>
          </a:prstGeom>
          <a:noFill/>
          <a:ln w="9525">
            <a:noFill/>
            <a:miter lim="800000"/>
            <a:headEnd/>
            <a:tailEnd/>
          </a:ln>
        </p:spPr>
      </p:pic>
      <p:sp>
        <p:nvSpPr>
          <p:cNvPr id="111626" name="Text Box 10"/>
          <p:cNvSpPr txBox="1">
            <a:spLocks noChangeArrowheads="1"/>
          </p:cNvSpPr>
          <p:nvPr/>
        </p:nvSpPr>
        <p:spPr bwMode="auto">
          <a:xfrm>
            <a:off x="1082040" y="195263"/>
            <a:ext cx="9585960" cy="1084262"/>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Sample Size?</a:t>
            </a:r>
          </a:p>
          <a:p>
            <a:pPr>
              <a:spcBef>
                <a:spcPct val="50000"/>
              </a:spcBef>
              <a:defRPr/>
            </a:pPr>
            <a:r>
              <a:rPr lang="en-US" sz="2600" dirty="0">
                <a:latin typeface="Calibri" panose="020F0502020204030204" pitchFamily="34" charset="0"/>
              </a:rPr>
              <a:t>Same data, sliding 100 year window and 50 year window</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a:t>
            </a:fld>
            <a:endParaRPr lang="en-US"/>
          </a:p>
        </p:txBody>
      </p:sp>
      <p:cxnSp>
        <p:nvCxnSpPr>
          <p:cNvPr id="4" name="Straight Connector 3">
            <a:extLst>
              <a:ext uri="{FF2B5EF4-FFF2-40B4-BE49-F238E27FC236}">
                <a16:creationId xmlns:a16="http://schemas.microsoft.com/office/drawing/2014/main" id="{2BA7CF50-9AC7-49D2-99EB-C2BC4040EF7E}"/>
              </a:ext>
            </a:extLst>
          </p:cNvPr>
          <p:cNvCxnSpPr/>
          <p:nvPr/>
        </p:nvCxnSpPr>
        <p:spPr>
          <a:xfrm>
            <a:off x="6012872" y="1780309"/>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E5EF145-C884-4117-B7B1-FDE912254CF1}"/>
              </a:ext>
            </a:extLst>
          </p:cNvPr>
          <p:cNvCxnSpPr/>
          <p:nvPr/>
        </p:nvCxnSpPr>
        <p:spPr>
          <a:xfrm>
            <a:off x="6781799" y="1773382"/>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D57743E-3912-4777-81EE-58D6E60727BF}"/>
              </a:ext>
            </a:extLst>
          </p:cNvPr>
          <p:cNvCxnSpPr/>
          <p:nvPr/>
        </p:nvCxnSpPr>
        <p:spPr>
          <a:xfrm>
            <a:off x="6005943" y="4329545"/>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9D49C82-0A6E-4FCC-8687-2FC1B9B2E22D}"/>
              </a:ext>
            </a:extLst>
          </p:cNvPr>
          <p:cNvCxnSpPr/>
          <p:nvPr/>
        </p:nvCxnSpPr>
        <p:spPr>
          <a:xfrm>
            <a:off x="6393870" y="431569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884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Expected Probability Computation</a:t>
            </a:r>
          </a:p>
        </p:txBody>
      </p:sp>
      <p:sp>
        <p:nvSpPr>
          <p:cNvPr id="4" name="Content Placeholder 3"/>
          <p:cNvSpPr>
            <a:spLocks noGrp="1"/>
          </p:cNvSpPr>
          <p:nvPr>
            <p:ph idx="1"/>
          </p:nvPr>
        </p:nvSpPr>
        <p:spPr>
          <a:xfrm>
            <a:off x="1074420" y="1422401"/>
            <a:ext cx="10066020" cy="4703767"/>
          </a:xfrm>
        </p:spPr>
        <p:txBody>
          <a:bodyPr/>
          <a:lstStyle/>
          <a:p>
            <a:pPr marL="0" indent="0">
              <a:spcBef>
                <a:spcPts val="1200"/>
              </a:spcBef>
              <a:buNone/>
            </a:pPr>
            <a:r>
              <a:rPr lang="en-US" sz="2700" dirty="0"/>
              <a:t>NOTE: the expected probability curve no longer has the original distribution, </a:t>
            </a:r>
            <a:r>
              <a:rPr lang="en-US" sz="2700" dirty="0" err="1"/>
              <a:t>ie</a:t>
            </a:r>
            <a:r>
              <a:rPr lang="en-US" sz="2700" dirty="0"/>
              <a:t>, </a:t>
            </a:r>
            <a:r>
              <a:rPr lang="en-US" sz="2700" b="1" dirty="0"/>
              <a:t>it is not LP3</a:t>
            </a:r>
            <a:r>
              <a:rPr lang="en-US" sz="2700" dirty="0"/>
              <a:t>.</a:t>
            </a:r>
          </a:p>
          <a:p>
            <a:pPr marL="0" indent="0">
              <a:spcBef>
                <a:spcPts val="1200"/>
              </a:spcBef>
              <a:buNone/>
            </a:pPr>
            <a:r>
              <a:rPr lang="en-US" sz="2700" b="1" dirty="0">
                <a:solidFill>
                  <a:srgbClr val="C00000"/>
                </a:solidFill>
              </a:rPr>
              <a:t>How do you compute it?</a:t>
            </a:r>
          </a:p>
          <a:p>
            <a:pPr marL="514350" indent="-514350">
              <a:spcBef>
                <a:spcPts val="1200"/>
              </a:spcBef>
              <a:buFont typeface="+mj-lt"/>
              <a:buAutoNum type="arabicPeriod"/>
            </a:pPr>
            <a:r>
              <a:rPr lang="en-US" sz="2700" i="1" dirty="0"/>
              <a:t>B17B had an adjustment, but without skew uncertainty</a:t>
            </a:r>
          </a:p>
          <a:p>
            <a:pPr marL="514350" indent="-514350">
              <a:spcBef>
                <a:spcPts val="1200"/>
              </a:spcBef>
              <a:buFont typeface="+mj-lt"/>
              <a:buAutoNum type="arabicPeriod"/>
            </a:pPr>
            <a:r>
              <a:rPr lang="en-US" sz="2700" dirty="0"/>
              <a:t>Integrate the uncertainty CDF at each probability or flow</a:t>
            </a:r>
          </a:p>
          <a:p>
            <a:pPr lvl="1">
              <a:spcBef>
                <a:spcPts val="1200"/>
              </a:spcBef>
            </a:pPr>
            <a:r>
              <a:rPr lang="en-US" sz="2400" dirty="0"/>
              <a:t>B17C output, repeated to get additional EMA confidence intervals-  I</a:t>
            </a:r>
            <a:r>
              <a:rPr lang="en-US" sz="2400" baseline="30000" dirty="0"/>
              <a:t>3</a:t>
            </a:r>
          </a:p>
          <a:p>
            <a:pPr marL="514350" indent="-514350">
              <a:spcBef>
                <a:spcPts val="1200"/>
              </a:spcBef>
              <a:buFont typeface="+mj-lt"/>
              <a:buAutoNum type="arabicPeriod"/>
            </a:pPr>
            <a:r>
              <a:rPr lang="en-US" sz="2700" dirty="0"/>
              <a:t>Use a similar Monte Carlo as creates confidence intervals</a:t>
            </a:r>
          </a:p>
          <a:p>
            <a:pPr lvl="1">
              <a:spcBef>
                <a:spcPts val="1200"/>
              </a:spcBef>
            </a:pPr>
            <a:r>
              <a:rPr lang="en-US" sz="2400" dirty="0"/>
              <a:t>But, after refitting the LP3 frequency curve for each sample of size N, resample values from the new curve.  Repeat for all curves, then pool and plot those values</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70</a:t>
            </a:fld>
            <a:endParaRPr lang="en-US"/>
          </a:p>
        </p:txBody>
      </p:sp>
    </p:spTree>
    <p:extLst>
      <p:ext uri="{BB962C8B-B14F-4D97-AF65-F5344CB8AC3E}">
        <p14:creationId xmlns:p14="http://schemas.microsoft.com/office/powerpoint/2010/main" val="202044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455BBB4-D28E-4135-9308-7AA9F1071BD7}" type="slidenum">
              <a:rPr lang="en-US" smtClean="0"/>
              <a:pPr>
                <a:defRPr/>
              </a:pPr>
              <a:t>71</a:t>
            </a:fld>
            <a:endParaRPr lang="en-US"/>
          </a:p>
        </p:txBody>
      </p:sp>
      <p:pic>
        <p:nvPicPr>
          <p:cNvPr id="8" name="Picture 7"/>
          <p:cNvPicPr>
            <a:picLocks noChangeAspect="1"/>
          </p:cNvPicPr>
          <p:nvPr/>
        </p:nvPicPr>
        <p:blipFill>
          <a:blip r:embed="rId3"/>
          <a:stretch>
            <a:fillRect/>
          </a:stretch>
        </p:blipFill>
        <p:spPr>
          <a:xfrm>
            <a:off x="2709562" y="593883"/>
            <a:ext cx="6674583" cy="5460440"/>
          </a:xfrm>
          <a:prstGeom prst="rect">
            <a:avLst/>
          </a:prstGeom>
        </p:spPr>
      </p:pic>
    </p:spTree>
    <p:extLst>
      <p:ext uri="{BB962C8B-B14F-4D97-AF65-F5344CB8AC3E}">
        <p14:creationId xmlns:p14="http://schemas.microsoft.com/office/powerpoint/2010/main" val="20893654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defRPr/>
            </a:pPr>
            <a:r>
              <a:rPr lang="en-US" b="1"/>
              <a:t>Topics</a:t>
            </a:r>
            <a:r>
              <a:rPr lang="en-US"/>
              <a:t> </a:t>
            </a:r>
          </a:p>
        </p:txBody>
      </p:sp>
      <p:sp>
        <p:nvSpPr>
          <p:cNvPr id="126979"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a:t>
            </a:r>
            <a:r>
              <a:rPr lang="en-US" sz="2800" u="sng" dirty="0">
                <a:solidFill>
                  <a:srgbClr val="0033CC"/>
                </a:solidFill>
              </a:rPr>
              <a:t>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72</a:t>
            </a:fld>
            <a:endParaRPr lang="en-US"/>
          </a:p>
        </p:txBody>
      </p:sp>
    </p:spTree>
    <p:extLst>
      <p:ext uri="{BB962C8B-B14F-4D97-AF65-F5344CB8AC3E}">
        <p14:creationId xmlns:p14="http://schemas.microsoft.com/office/powerpoint/2010/main" val="136517596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body" idx="1"/>
          </p:nvPr>
        </p:nvSpPr>
        <p:spPr>
          <a:xfrm>
            <a:off x="1325880" y="1862140"/>
            <a:ext cx="9791700" cy="4843463"/>
          </a:xfrm>
        </p:spPr>
        <p:txBody>
          <a:bodyPr/>
          <a:lstStyle/>
          <a:p>
            <a:pPr eaLnBrk="1" hangingPunct="1">
              <a:spcBef>
                <a:spcPct val="50000"/>
              </a:spcBef>
              <a:defRPr/>
            </a:pPr>
            <a:r>
              <a:rPr lang="en-US" sz="2700" dirty="0"/>
              <a:t>For the distribution of uncertainty around an analytical frequency curve, B17B made use of the fact that the distribution is like a </a:t>
            </a:r>
            <a:r>
              <a:rPr lang="en-US" sz="2700" dirty="0" err="1"/>
              <a:t>logNormal</a:t>
            </a:r>
            <a:r>
              <a:rPr lang="en-US" sz="2700" dirty="0"/>
              <a:t> distribution (so, used the non-central t distribution)</a:t>
            </a:r>
          </a:p>
          <a:p>
            <a:pPr lvl="1" eaLnBrk="1" hangingPunct="1">
              <a:spcBef>
                <a:spcPct val="50000"/>
              </a:spcBef>
              <a:defRPr/>
            </a:pPr>
            <a:r>
              <a:rPr lang="en-US" sz="2400" dirty="0"/>
              <a:t>We also looked at a parametric bootstrap (Monte Carlo) approach</a:t>
            </a:r>
          </a:p>
          <a:p>
            <a:pPr eaLnBrk="1" hangingPunct="1">
              <a:spcBef>
                <a:spcPct val="50000"/>
              </a:spcBef>
              <a:defRPr/>
            </a:pPr>
            <a:r>
              <a:rPr lang="en-US" sz="2700" u="sng" dirty="0">
                <a:solidFill>
                  <a:srgbClr val="0033CC"/>
                </a:solidFill>
              </a:rPr>
              <a:t>Graphical</a:t>
            </a:r>
            <a:r>
              <a:rPr lang="en-US" sz="2700" dirty="0">
                <a:solidFill>
                  <a:srgbClr val="0033CC"/>
                </a:solidFill>
              </a:rPr>
              <a:t> </a:t>
            </a:r>
            <a:r>
              <a:rPr lang="en-US" sz="2700" dirty="0"/>
              <a:t>frequency curves are </a:t>
            </a:r>
            <a:r>
              <a:rPr lang="en-US" sz="2700" u="sng" dirty="0">
                <a:solidFill>
                  <a:srgbClr val="0033CC"/>
                </a:solidFill>
              </a:rPr>
              <a:t>purely empirical</a:t>
            </a:r>
            <a:r>
              <a:rPr lang="en-US" sz="2700" dirty="0"/>
              <a:t> (have no distribution equation), and so we can not use a similar approach</a:t>
            </a:r>
          </a:p>
          <a:p>
            <a:pPr eaLnBrk="1" hangingPunct="1">
              <a:spcBef>
                <a:spcPct val="50000"/>
              </a:spcBef>
              <a:defRPr/>
            </a:pPr>
            <a:r>
              <a:rPr lang="en-US" sz="2700" dirty="0"/>
              <a:t>We need a “distribution-free” or “non-parametric” approach</a:t>
            </a:r>
          </a:p>
          <a:p>
            <a:pPr lvl="1" eaLnBrk="1" hangingPunct="1">
              <a:spcBef>
                <a:spcPct val="25000"/>
              </a:spcBef>
              <a:defRPr/>
            </a:pPr>
            <a:r>
              <a:rPr lang="en-US" sz="2700" dirty="0"/>
              <a:t>order statistics and binomial</a:t>
            </a:r>
          </a:p>
        </p:txBody>
      </p:sp>
      <p:sp>
        <p:nvSpPr>
          <p:cNvPr id="129027" name="Rectangle 3"/>
          <p:cNvSpPr>
            <a:spLocks noGrp="1" noChangeArrowheads="1"/>
          </p:cNvSpPr>
          <p:nvPr>
            <p:ph type="title"/>
          </p:nvPr>
        </p:nvSpPr>
        <p:spPr>
          <a:xfrm>
            <a:off x="609600" y="274639"/>
            <a:ext cx="10507980" cy="1143000"/>
          </a:xfrm>
        </p:spPr>
        <p:txBody>
          <a:bodyPr/>
          <a:lstStyle/>
          <a:p>
            <a:pPr eaLnBrk="1" hangingPunct="1">
              <a:defRPr/>
            </a:pPr>
            <a:r>
              <a:rPr lang="en-US" dirty="0"/>
              <a:t>Confidence Intervals </a:t>
            </a:r>
            <a:br>
              <a:rPr lang="en-US" dirty="0"/>
            </a:br>
            <a:r>
              <a:rPr lang="en-US" dirty="0"/>
              <a:t>Graphical Frequency Curves</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73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02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902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902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902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902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uiExpand="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4"/>
          <p:cNvPicPr>
            <a:picLocks noChangeAspect="1" noChangeArrowheads="1"/>
          </p:cNvPicPr>
          <p:nvPr/>
        </p:nvPicPr>
        <p:blipFill>
          <a:blip r:embed="rId3" cstate="print"/>
          <a:srcRect/>
          <a:stretch>
            <a:fillRect/>
          </a:stretch>
        </p:blipFill>
        <p:spPr bwMode="auto">
          <a:xfrm>
            <a:off x="2287592" y="1265244"/>
            <a:ext cx="7389812" cy="4486275"/>
          </a:xfrm>
          <a:prstGeom prst="rect">
            <a:avLst/>
          </a:prstGeom>
          <a:noFill/>
          <a:ln w="9525">
            <a:noFill/>
            <a:miter lim="800000"/>
            <a:headEnd/>
            <a:tailEnd/>
          </a:ln>
        </p:spPr>
      </p:pic>
      <p:sp>
        <p:nvSpPr>
          <p:cNvPr id="136197" name="Text Box 5"/>
          <p:cNvSpPr txBox="1">
            <a:spLocks noChangeArrowheads="1"/>
          </p:cNvSpPr>
          <p:nvPr/>
        </p:nvSpPr>
        <p:spPr bwMode="auto">
          <a:xfrm>
            <a:off x="4979995" y="5730879"/>
            <a:ext cx="3284537"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err="1">
                <a:latin typeface="Calibri" panose="020F0502020204030204" pitchFamily="34" charset="0"/>
              </a:rPr>
              <a:t>Exceedance</a:t>
            </a:r>
            <a:r>
              <a:rPr lang="en-US" dirty="0">
                <a:latin typeface="Calibri" panose="020F0502020204030204" pitchFamily="34" charset="0"/>
              </a:rPr>
              <a:t> Probability</a:t>
            </a:r>
          </a:p>
        </p:txBody>
      </p:sp>
      <p:sp>
        <p:nvSpPr>
          <p:cNvPr id="136198" name="Text Box 6"/>
          <p:cNvSpPr txBox="1">
            <a:spLocks noChangeArrowheads="1"/>
          </p:cNvSpPr>
          <p:nvPr/>
        </p:nvSpPr>
        <p:spPr bwMode="auto">
          <a:xfrm>
            <a:off x="2583180" y="481014"/>
            <a:ext cx="5960747" cy="646284"/>
          </a:xfrm>
          <a:prstGeom prst="rect">
            <a:avLst/>
          </a:prstGeom>
          <a:noFill/>
          <a:ln w="9525">
            <a:noFill/>
            <a:miter lim="800000"/>
            <a:headEnd/>
            <a:tailEnd/>
          </a:ln>
          <a:effectLst/>
        </p:spPr>
        <p:txBody>
          <a:bodyPr wrap="square" lIns="91397" tIns="45697" rIns="91397" bIns="45697">
            <a:spAutoFit/>
          </a:bodyPr>
          <a:lstStyle/>
          <a:p>
            <a:pPr algn="ctr">
              <a:spcBef>
                <a:spcPct val="50000"/>
              </a:spcBef>
              <a:defRPr/>
            </a:pPr>
            <a:r>
              <a:rPr lang="en-US" sz="3600" dirty="0">
                <a:latin typeface="Calibri" panose="020F0502020204030204" pitchFamily="34" charset="0"/>
              </a:rPr>
              <a:t>Graphical Frequency Curve</a:t>
            </a:r>
          </a:p>
        </p:txBody>
      </p:sp>
      <p:sp>
        <p:nvSpPr>
          <p:cNvPr id="62469" name="Freeform 8"/>
          <p:cNvSpPr>
            <a:spLocks/>
          </p:cNvSpPr>
          <p:nvPr/>
        </p:nvSpPr>
        <p:spPr bwMode="auto">
          <a:xfrm>
            <a:off x="3141664" y="1617667"/>
            <a:ext cx="5808662" cy="3311525"/>
          </a:xfrm>
          <a:custGeom>
            <a:avLst/>
            <a:gdLst>
              <a:gd name="T0" fmla="*/ 0 w 3659"/>
              <a:gd name="T1" fmla="*/ 2147483647 h 2086"/>
              <a:gd name="T2" fmla="*/ 2147483647 w 3659"/>
              <a:gd name="T3" fmla="*/ 2147483647 h 2086"/>
              <a:gd name="T4" fmla="*/ 2147483647 w 3659"/>
              <a:gd name="T5" fmla="*/ 2147483647 h 2086"/>
              <a:gd name="T6" fmla="*/ 2147483647 w 3659"/>
              <a:gd name="T7" fmla="*/ 2147483647 h 2086"/>
              <a:gd name="T8" fmla="*/ 2147483647 w 3659"/>
              <a:gd name="T9" fmla="*/ 2147483647 h 2086"/>
              <a:gd name="T10" fmla="*/ 2147483647 w 3659"/>
              <a:gd name="T11" fmla="*/ 2147483647 h 2086"/>
              <a:gd name="T12" fmla="*/ 2147483647 w 3659"/>
              <a:gd name="T13" fmla="*/ 0 h 2086"/>
              <a:gd name="T14" fmla="*/ 0 60000 65536"/>
              <a:gd name="T15" fmla="*/ 0 60000 65536"/>
              <a:gd name="T16" fmla="*/ 0 60000 65536"/>
              <a:gd name="T17" fmla="*/ 0 60000 65536"/>
              <a:gd name="T18" fmla="*/ 0 60000 65536"/>
              <a:gd name="T19" fmla="*/ 0 60000 65536"/>
              <a:gd name="T20" fmla="*/ 0 60000 65536"/>
              <a:gd name="T21" fmla="*/ 0 w 3659"/>
              <a:gd name="T22" fmla="*/ 0 h 2086"/>
              <a:gd name="T23" fmla="*/ 3659 w 3659"/>
              <a:gd name="T24" fmla="*/ 2086 h 20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9" h="2086">
                <a:moveTo>
                  <a:pt x="0" y="2086"/>
                </a:moveTo>
                <a:lnTo>
                  <a:pt x="934" y="1770"/>
                </a:lnTo>
                <a:lnTo>
                  <a:pt x="1538" y="1510"/>
                </a:lnTo>
                <a:lnTo>
                  <a:pt x="2149" y="1173"/>
                </a:lnTo>
                <a:lnTo>
                  <a:pt x="2795" y="723"/>
                </a:lnTo>
                <a:lnTo>
                  <a:pt x="3315" y="295"/>
                </a:lnTo>
                <a:lnTo>
                  <a:pt x="3659" y="0"/>
                </a:lnTo>
              </a:path>
            </a:pathLst>
          </a:custGeom>
          <a:noFill/>
          <a:ln w="9525" cap="flat">
            <a:solidFill>
              <a:srgbClr val="FF0000"/>
            </a:solidFill>
            <a:prstDash val="dash"/>
            <a:round/>
            <a:headEnd/>
            <a:tailEnd/>
          </a:ln>
        </p:spPr>
        <p:txBody>
          <a:bodyPr lIns="91397" tIns="45697" rIns="91397" bIns="45697"/>
          <a:lstStyle/>
          <a:p>
            <a:endParaRPr lang="en-US" dirty="0">
              <a:latin typeface="Calibri" panose="020F0502020204030204" pitchFamily="34" charset="0"/>
            </a:endParaRPr>
          </a:p>
        </p:txBody>
      </p:sp>
      <p:sp>
        <p:nvSpPr>
          <p:cNvPr id="8" name="Text Box 5"/>
          <p:cNvSpPr txBox="1">
            <a:spLocks noChangeArrowheads="1"/>
          </p:cNvSpPr>
          <p:nvPr/>
        </p:nvSpPr>
        <p:spPr bwMode="auto">
          <a:xfrm rot="16200000">
            <a:off x="1764512" y="2841138"/>
            <a:ext cx="688975"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a:latin typeface="Calibri" panose="020F0502020204030204" pitchFamily="34" charset="0"/>
              </a:rPr>
              <a:t>Flow</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body" idx="1"/>
          </p:nvPr>
        </p:nvSpPr>
        <p:spPr>
          <a:xfrm>
            <a:off x="1074420" y="1600200"/>
            <a:ext cx="10066020" cy="5105400"/>
          </a:xfrm>
        </p:spPr>
        <p:txBody>
          <a:bodyPr/>
          <a:lstStyle/>
          <a:p>
            <a:pPr eaLnBrk="1" hangingPunct="1">
              <a:buFontTx/>
              <a:buNone/>
              <a:defRPr/>
            </a:pPr>
            <a:r>
              <a:rPr lang="en-US" sz="2800" u="sng" dirty="0"/>
              <a:t>Order statistics</a:t>
            </a:r>
            <a:r>
              <a:rPr lang="en-US" sz="2800" dirty="0"/>
              <a:t>:</a:t>
            </a:r>
          </a:p>
          <a:p>
            <a:pPr lvl="1" eaLnBrk="1" hangingPunct="1">
              <a:buFontTx/>
              <a:buChar char="•"/>
              <a:defRPr/>
            </a:pPr>
            <a:r>
              <a:rPr lang="en-US" sz="2600" dirty="0"/>
              <a:t>rank the observed data from smallest to largest, Y</a:t>
            </a:r>
            <a:r>
              <a:rPr lang="en-US" sz="2600" baseline="-25000" dirty="0"/>
              <a:t>1</a:t>
            </a:r>
            <a:r>
              <a:rPr lang="en-US" sz="2600" dirty="0"/>
              <a:t>, …, Y</a:t>
            </a:r>
            <a:r>
              <a:rPr lang="en-US" sz="2600" baseline="-25000" dirty="0"/>
              <a:t>N</a:t>
            </a:r>
            <a:endParaRPr lang="en-US" sz="2600" dirty="0"/>
          </a:p>
          <a:p>
            <a:pPr eaLnBrk="1" hangingPunct="1">
              <a:buFontTx/>
              <a:buNone/>
              <a:defRPr/>
            </a:pPr>
            <a:r>
              <a:rPr lang="en-US" sz="2800" u="sng" dirty="0"/>
              <a:t>Binomial distribution</a:t>
            </a:r>
            <a:r>
              <a:rPr lang="en-US" sz="2800" dirty="0"/>
              <a:t>:</a:t>
            </a:r>
          </a:p>
          <a:p>
            <a:pPr lvl="1" eaLnBrk="1" hangingPunct="1">
              <a:buFontTx/>
              <a:buChar char="•"/>
              <a:defRPr/>
            </a:pPr>
            <a:r>
              <a:rPr lang="en-US" sz="2600" dirty="0"/>
              <a:t>for a given </a:t>
            </a:r>
            <a:r>
              <a:rPr lang="en-US" sz="2600" dirty="0" err="1"/>
              <a:t>exceedance</a:t>
            </a:r>
            <a:r>
              <a:rPr lang="en-US" sz="2600" dirty="0"/>
              <a:t> probability, p</a:t>
            </a:r>
          </a:p>
          <a:p>
            <a:pPr lvl="2" eaLnBrk="1" hangingPunct="1">
              <a:defRPr/>
            </a:pPr>
            <a:r>
              <a:rPr lang="en-US" sz="2600" dirty="0"/>
              <a:t>for each ordered sample member, </a:t>
            </a:r>
            <a:r>
              <a:rPr lang="en-US" sz="2600" dirty="0" err="1"/>
              <a:t>Y</a:t>
            </a:r>
            <a:r>
              <a:rPr lang="en-US" sz="2600" baseline="-25000" dirty="0" err="1"/>
              <a:t>j</a:t>
            </a:r>
            <a:r>
              <a:rPr lang="en-US" sz="2600" dirty="0"/>
              <a:t> </a:t>
            </a:r>
            <a:r>
              <a:rPr lang="en-US" sz="2600" i="1" dirty="0"/>
              <a:t>(where j = 1, …, N), </a:t>
            </a:r>
            <a:r>
              <a:rPr lang="en-US" sz="2600" dirty="0"/>
              <a:t>determine the probability that it is less than the quantile </a:t>
            </a:r>
            <a:r>
              <a:rPr lang="en-US" sz="2600" dirty="0" err="1"/>
              <a:t>Y</a:t>
            </a:r>
            <a:r>
              <a:rPr lang="en-US" sz="2600" baseline="-25000" dirty="0" err="1"/>
              <a:t>p</a:t>
            </a:r>
            <a:endParaRPr lang="en-US" sz="2600" dirty="0"/>
          </a:p>
          <a:p>
            <a:pPr lvl="2" eaLnBrk="1" hangingPunct="1">
              <a:defRPr/>
            </a:pPr>
            <a:r>
              <a:rPr lang="en-US" sz="2600" dirty="0"/>
              <a:t>After computing for each j, have a CDF and PDF for </a:t>
            </a:r>
            <a:r>
              <a:rPr lang="en-US" sz="2600" dirty="0" err="1"/>
              <a:t>Y</a:t>
            </a:r>
            <a:r>
              <a:rPr lang="en-US" sz="2600" baseline="-25000" dirty="0" err="1"/>
              <a:t>p</a:t>
            </a:r>
            <a:r>
              <a:rPr lang="en-US" sz="2600" dirty="0"/>
              <a:t> </a:t>
            </a:r>
          </a:p>
          <a:p>
            <a:pPr lvl="2" eaLnBrk="1" hangingPunct="1">
              <a:spcBef>
                <a:spcPct val="40000"/>
              </a:spcBef>
              <a:defRPr/>
            </a:pPr>
            <a:r>
              <a:rPr lang="en-US" sz="2600" dirty="0"/>
              <a:t>P(</a:t>
            </a:r>
            <a:r>
              <a:rPr lang="en-US" sz="2600" dirty="0" err="1"/>
              <a:t>Y</a:t>
            </a:r>
            <a:r>
              <a:rPr lang="en-US" sz="2600" baseline="-25000" dirty="0" err="1"/>
              <a:t>j</a:t>
            </a:r>
            <a:r>
              <a:rPr lang="en-US" sz="2600" dirty="0"/>
              <a:t> ≤ </a:t>
            </a:r>
            <a:r>
              <a:rPr lang="en-US" sz="2600" dirty="0" err="1"/>
              <a:t>Y</a:t>
            </a:r>
            <a:r>
              <a:rPr lang="en-US" sz="2600" baseline="-25000" dirty="0" err="1"/>
              <a:t>p</a:t>
            </a:r>
            <a:r>
              <a:rPr lang="en-US" sz="2600" dirty="0"/>
              <a:t>) = P(j or more observations ≤ </a:t>
            </a:r>
            <a:r>
              <a:rPr lang="en-US" sz="2600" dirty="0" err="1"/>
              <a:t>Y</a:t>
            </a:r>
            <a:r>
              <a:rPr lang="en-US" sz="2600" baseline="-25000" dirty="0" err="1"/>
              <a:t>p</a:t>
            </a:r>
            <a:r>
              <a:rPr lang="en-US" sz="2600" dirty="0"/>
              <a:t>)</a:t>
            </a:r>
          </a:p>
          <a:p>
            <a:pPr lvl="3" eaLnBrk="1" hangingPunct="1">
              <a:defRPr/>
            </a:pPr>
            <a:r>
              <a:rPr lang="en-US" sz="2200" dirty="0"/>
              <a:t>the probability that any one observation is less than </a:t>
            </a:r>
            <a:r>
              <a:rPr lang="en-US" sz="2200" dirty="0" err="1"/>
              <a:t>Y</a:t>
            </a:r>
            <a:r>
              <a:rPr lang="en-US" sz="2200" baseline="-25000" dirty="0" err="1"/>
              <a:t>p</a:t>
            </a:r>
            <a:r>
              <a:rPr lang="en-US" sz="2200" dirty="0"/>
              <a:t> is 1-p</a:t>
            </a:r>
          </a:p>
          <a:p>
            <a:pPr lvl="2" eaLnBrk="1" hangingPunct="1">
              <a:spcBef>
                <a:spcPct val="65000"/>
              </a:spcBef>
              <a:defRPr/>
            </a:pPr>
            <a:r>
              <a:rPr lang="en-US" sz="2600" dirty="0"/>
              <a:t>P(</a:t>
            </a:r>
            <a:r>
              <a:rPr lang="en-US" sz="2600" dirty="0" err="1"/>
              <a:t>Y</a:t>
            </a:r>
            <a:r>
              <a:rPr lang="en-US" sz="2600" baseline="-25000" dirty="0" err="1"/>
              <a:t>j</a:t>
            </a:r>
            <a:r>
              <a:rPr lang="en-US" sz="2600" dirty="0"/>
              <a:t> ≤ </a:t>
            </a:r>
            <a:r>
              <a:rPr lang="en-US" sz="2600" dirty="0" err="1"/>
              <a:t>Y</a:t>
            </a:r>
            <a:r>
              <a:rPr lang="en-US" sz="2600" baseline="-25000" dirty="0" err="1"/>
              <a:t>p</a:t>
            </a:r>
            <a:r>
              <a:rPr lang="en-US" sz="2600" dirty="0"/>
              <a:t>) =	</a:t>
            </a:r>
            <a:r>
              <a:rPr lang="en-US" sz="2700" dirty="0"/>
              <a:t>			</a:t>
            </a:r>
          </a:p>
        </p:txBody>
      </p:sp>
      <p:sp>
        <p:nvSpPr>
          <p:cNvPr id="134147" name="Rectangle 3"/>
          <p:cNvSpPr>
            <a:spLocks noGrp="1" noChangeArrowheads="1"/>
          </p:cNvSpPr>
          <p:nvPr>
            <p:ph type="title"/>
          </p:nvPr>
        </p:nvSpPr>
        <p:spPr>
          <a:xfrm>
            <a:off x="601980" y="274639"/>
            <a:ext cx="10823826" cy="1143000"/>
          </a:xfrm>
        </p:spPr>
        <p:txBody>
          <a:bodyPr/>
          <a:lstStyle/>
          <a:p>
            <a:pPr eaLnBrk="1" hangingPunct="1">
              <a:defRPr/>
            </a:pPr>
            <a:r>
              <a:rPr lang="en-US" sz="4000" dirty="0"/>
              <a:t>Graphical Frequency Curve Uncertainty  </a:t>
            </a:r>
            <a:br>
              <a:rPr lang="en-US" sz="4000" dirty="0"/>
            </a:br>
            <a:r>
              <a:rPr lang="en-US" sz="4000" dirty="0"/>
              <a:t>– Order Statistics Method</a:t>
            </a:r>
          </a:p>
        </p:txBody>
      </p:sp>
      <p:sp>
        <p:nvSpPr>
          <p:cNvPr id="134149" name="Text Box 5"/>
          <p:cNvSpPr txBox="1">
            <a:spLocks noChangeArrowheads="1"/>
          </p:cNvSpPr>
          <p:nvPr/>
        </p:nvSpPr>
        <p:spPr bwMode="auto">
          <a:xfrm>
            <a:off x="6322701" y="5965273"/>
            <a:ext cx="3629019" cy="646284"/>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dirty="0">
                <a:latin typeface="Calibri" panose="020F0502020204030204" pitchFamily="34" charset="0"/>
              </a:rPr>
              <a:t>note: we can approximate this sum with the incomplete beta function</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75</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3729065" y="5833130"/>
                <a:ext cx="2378365" cy="91057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chr m:val="∑"/>
                          <m:ctrlPr>
                            <a:rPr lang="en-US" sz="2000" i="1">
                              <a:latin typeface="Cambria Math" panose="02040503050406030204" pitchFamily="18" charset="0"/>
                            </a:rPr>
                          </m:ctrlPr>
                        </m:naryPr>
                        <m:sub>
                          <m:r>
                            <m:rPr>
                              <m:sty m:val="p"/>
                              <m:brk m:alnAt="23"/>
                            </m:rPr>
                            <a:rPr lang="en-US" sz="2000">
                              <a:latin typeface="Cambria Math" panose="02040503050406030204" pitchFamily="18" charset="0"/>
                            </a:rPr>
                            <m:t>i</m:t>
                          </m:r>
                          <m:r>
                            <a:rPr lang="en-US" sz="2000">
                              <a:latin typeface="Cambria Math" panose="02040503050406030204" pitchFamily="18" charset="0"/>
                            </a:rPr>
                            <m:t>=</m:t>
                          </m:r>
                          <m:r>
                            <m:rPr>
                              <m:sty m:val="p"/>
                            </m:rPr>
                            <a:rPr lang="en-US" sz="2000">
                              <a:latin typeface="Cambria Math" panose="02040503050406030204" pitchFamily="18" charset="0"/>
                            </a:rPr>
                            <m:t>j</m:t>
                          </m:r>
                        </m:sub>
                        <m:sup>
                          <m:r>
                            <m:rPr>
                              <m:sty m:val="p"/>
                            </m:rPr>
                            <a:rPr lang="en-US" sz="2000">
                              <a:latin typeface="Cambria Math" panose="02040503050406030204" pitchFamily="18" charset="0"/>
                            </a:rPr>
                            <m:t>N</m:t>
                          </m:r>
                        </m:sup>
                        <m:e>
                          <m:d>
                            <m:dPr>
                              <m:ctrlPr>
                                <a:rPr lang="en-US" sz="2000" i="1">
                                  <a:latin typeface="Cambria Math" panose="02040503050406030204" pitchFamily="18" charset="0"/>
                                </a:rPr>
                              </m:ctrlPr>
                            </m:dPr>
                            <m:e>
                              <m:m>
                                <m:mPr>
                                  <m:mcs>
                                    <m:mc>
                                      <m:mcPr>
                                        <m:count m:val="1"/>
                                        <m:mcJc m:val="center"/>
                                      </m:mcPr>
                                    </m:mc>
                                  </m:mcs>
                                  <m:ctrlPr>
                                    <a:rPr lang="en-US" sz="2000" i="1">
                                      <a:latin typeface="Cambria Math" panose="02040503050406030204" pitchFamily="18" charset="0"/>
                                    </a:rPr>
                                  </m:ctrlPr>
                                </m:mPr>
                                <m:mr>
                                  <m:e>
                                    <m:r>
                                      <m:rPr>
                                        <m:sty m:val="p"/>
                                        <m:brk m:alnAt="7"/>
                                      </m:rPr>
                                      <a:rPr lang="en-US" sz="2000">
                                        <a:latin typeface="Cambria Math" panose="02040503050406030204" pitchFamily="18" charset="0"/>
                                      </a:rPr>
                                      <m:t>N</m:t>
                                    </m:r>
                                  </m:e>
                                </m:mr>
                                <m:mr>
                                  <m:e>
                                    <m:r>
                                      <m:rPr>
                                        <m:sty m:val="p"/>
                                      </m:rPr>
                                      <a:rPr lang="en-US" sz="2000">
                                        <a:latin typeface="Cambria Math" panose="02040503050406030204" pitchFamily="18" charset="0"/>
                                      </a:rPr>
                                      <m:t>i</m:t>
                                    </m:r>
                                  </m:e>
                                </m:mr>
                              </m:m>
                            </m:e>
                          </m:d>
                          <m:sSup>
                            <m:sSupPr>
                              <m:ctrlPr>
                                <a:rPr lang="en-US" sz="2000" i="1">
                                  <a:latin typeface="Cambria Math" panose="02040503050406030204" pitchFamily="18" charset="0"/>
                                </a:rPr>
                              </m:ctrlPr>
                            </m:sSupPr>
                            <m:e>
                              <m:r>
                                <a:rPr lang="en-US" sz="2000">
                                  <a:latin typeface="Cambria Math" panose="02040503050406030204" pitchFamily="18" charset="0"/>
                                </a:rPr>
                                <m:t>(1−</m:t>
                              </m:r>
                              <m:r>
                                <m:rPr>
                                  <m:sty m:val="p"/>
                                </m:rPr>
                                <a:rPr lang="en-US" sz="2000">
                                  <a:latin typeface="Cambria Math" panose="02040503050406030204" pitchFamily="18" charset="0"/>
                                </a:rPr>
                                <m:t>p</m:t>
                              </m:r>
                              <m:r>
                                <a:rPr lang="en-US" sz="2000">
                                  <a:latin typeface="Cambria Math" panose="02040503050406030204" pitchFamily="18" charset="0"/>
                                </a:rPr>
                                <m:t>)</m:t>
                              </m:r>
                            </m:e>
                            <m:sup>
                              <m:r>
                                <m:rPr>
                                  <m:sty m:val="p"/>
                                </m:rPr>
                                <a:rPr lang="en-US" sz="2000">
                                  <a:latin typeface="Cambria Math" panose="02040503050406030204" pitchFamily="18" charset="0"/>
                                </a:rPr>
                                <m:t>i</m:t>
                              </m:r>
                            </m:sup>
                          </m:sSup>
                          <m:sSup>
                            <m:sSupPr>
                              <m:ctrlPr>
                                <a:rPr lang="en-US" sz="2000" i="1">
                                  <a:latin typeface="Cambria Math" panose="02040503050406030204" pitchFamily="18" charset="0"/>
                                </a:rPr>
                              </m:ctrlPr>
                            </m:sSupPr>
                            <m:e>
                              <m:r>
                                <m:rPr>
                                  <m:sty m:val="p"/>
                                </m:rPr>
                                <a:rPr lang="en-US" sz="2000">
                                  <a:latin typeface="Cambria Math" panose="02040503050406030204" pitchFamily="18" charset="0"/>
                                </a:rPr>
                                <m:t>p</m:t>
                              </m:r>
                            </m:e>
                            <m:sup>
                              <m:r>
                                <m:rPr>
                                  <m:sty m:val="p"/>
                                </m:rPr>
                                <a:rPr lang="en-US" sz="2000">
                                  <a:latin typeface="Cambria Math" panose="02040503050406030204" pitchFamily="18" charset="0"/>
                                </a:rPr>
                                <m:t>N</m:t>
                              </m:r>
                              <m:r>
                                <a:rPr lang="en-US" sz="2000">
                                  <a:latin typeface="Cambria Math" panose="02040503050406030204" pitchFamily="18" charset="0"/>
                                </a:rPr>
                                <m:t>−</m:t>
                              </m:r>
                              <m:r>
                                <m:rPr>
                                  <m:sty m:val="p"/>
                                </m:rPr>
                                <a:rPr lang="en-US" sz="2000">
                                  <a:latin typeface="Cambria Math" panose="02040503050406030204" pitchFamily="18" charset="0"/>
                                </a:rPr>
                                <m:t>i</m:t>
                              </m:r>
                            </m:sup>
                          </m:sSup>
                        </m:e>
                      </m:nary>
                    </m:oMath>
                  </m:oMathPara>
                </a14:m>
                <a:endParaRPr lang="en-US" sz="2000" dirty="0">
                  <a:latin typeface="Calibri" panose="020F050202020403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729065" y="5833130"/>
                <a:ext cx="2378365" cy="910570"/>
              </a:xfrm>
              <a:prstGeom prst="rect">
                <a:avLst/>
              </a:prstGeom>
              <a:blipFill>
                <a:blip r:embed="rId3"/>
                <a:stretch>
                  <a:fillRect b="-361745"/>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414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414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414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414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414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414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4146">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414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4146">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414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build="p" bldLvl="3"/>
      <p:bldP spid="134149" grpId="0"/>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129" name="Rectangle 57"/>
          <p:cNvSpPr>
            <a:spLocks noGrp="1" noChangeArrowheads="1"/>
          </p:cNvSpPr>
          <p:nvPr>
            <p:ph type="body" idx="1"/>
          </p:nvPr>
        </p:nvSpPr>
        <p:spPr>
          <a:xfrm>
            <a:off x="3312801" y="1583724"/>
            <a:ext cx="765175" cy="5105400"/>
          </a:xfrm>
        </p:spPr>
        <p:txBody>
          <a:bodyPr/>
          <a:lstStyle/>
          <a:p>
            <a:pPr eaLnBrk="1" hangingPunct="1">
              <a:buFontTx/>
              <a:buNone/>
              <a:defRPr/>
            </a:pPr>
            <a:r>
              <a:rPr lang="en-US" sz="2800" dirty="0">
                <a:solidFill>
                  <a:srgbClr val="0033CC"/>
                </a:solidFill>
              </a:rPr>
              <a:t>Y</a:t>
            </a:r>
            <a:r>
              <a:rPr lang="en-US" sz="2800" baseline="-25000" dirty="0">
                <a:solidFill>
                  <a:srgbClr val="0033CC"/>
                </a:solidFill>
              </a:rPr>
              <a:t>60</a:t>
            </a:r>
          </a:p>
          <a:p>
            <a:pPr eaLnBrk="1" hangingPunct="1">
              <a:buFontTx/>
              <a:buNone/>
              <a:defRPr/>
            </a:pPr>
            <a:r>
              <a:rPr lang="en-US" sz="2800" dirty="0">
                <a:solidFill>
                  <a:srgbClr val="0033CC"/>
                </a:solidFill>
              </a:rPr>
              <a:t>Y</a:t>
            </a:r>
            <a:r>
              <a:rPr lang="en-US" sz="2800" baseline="-25000" dirty="0">
                <a:solidFill>
                  <a:srgbClr val="0033CC"/>
                </a:solidFill>
              </a:rPr>
              <a:t>59</a:t>
            </a:r>
          </a:p>
          <a:p>
            <a:pPr eaLnBrk="1" hangingPunct="1">
              <a:buFontTx/>
              <a:buNone/>
              <a:defRPr/>
            </a:pPr>
            <a:r>
              <a:rPr lang="en-US" sz="2800" dirty="0">
                <a:solidFill>
                  <a:srgbClr val="0033CC"/>
                </a:solidFill>
              </a:rPr>
              <a:t>Y</a:t>
            </a:r>
            <a:r>
              <a:rPr lang="en-US" sz="2800" baseline="-25000" dirty="0">
                <a:solidFill>
                  <a:srgbClr val="0033CC"/>
                </a:solidFill>
              </a:rPr>
              <a:t>58</a:t>
            </a:r>
          </a:p>
          <a:p>
            <a:pPr eaLnBrk="1" hangingPunct="1">
              <a:buFontTx/>
              <a:buNone/>
              <a:defRPr/>
            </a:pPr>
            <a:r>
              <a:rPr lang="en-US" sz="2800" dirty="0">
                <a:solidFill>
                  <a:srgbClr val="0033CC"/>
                </a:solidFill>
              </a:rPr>
              <a:t>…</a:t>
            </a:r>
          </a:p>
          <a:p>
            <a:pPr eaLnBrk="1" hangingPunct="1">
              <a:buFontTx/>
              <a:buNone/>
              <a:defRPr/>
            </a:pPr>
            <a:r>
              <a:rPr lang="en-US" sz="2800" dirty="0">
                <a:solidFill>
                  <a:srgbClr val="0033CC"/>
                </a:solidFill>
              </a:rPr>
              <a:t>…</a:t>
            </a:r>
          </a:p>
          <a:p>
            <a:pPr eaLnBrk="1" hangingPunct="1">
              <a:buFontTx/>
              <a:buNone/>
              <a:defRPr/>
            </a:pPr>
            <a:r>
              <a:rPr lang="en-US" sz="2800" dirty="0">
                <a:solidFill>
                  <a:srgbClr val="0033CC"/>
                </a:solidFill>
              </a:rPr>
              <a:t>…</a:t>
            </a:r>
          </a:p>
          <a:p>
            <a:pPr eaLnBrk="1" hangingPunct="1">
              <a:buFontTx/>
              <a:buNone/>
              <a:defRPr/>
            </a:pPr>
            <a:r>
              <a:rPr lang="en-US" sz="2800" dirty="0">
                <a:solidFill>
                  <a:srgbClr val="0033CC"/>
                </a:solidFill>
              </a:rPr>
              <a:t>Y</a:t>
            </a:r>
            <a:r>
              <a:rPr lang="en-US" sz="2800" baseline="-25000" dirty="0">
                <a:solidFill>
                  <a:srgbClr val="0033CC"/>
                </a:solidFill>
              </a:rPr>
              <a:t>3</a:t>
            </a:r>
          </a:p>
          <a:p>
            <a:pPr eaLnBrk="1" hangingPunct="1">
              <a:buFontTx/>
              <a:buNone/>
              <a:defRPr/>
            </a:pPr>
            <a:r>
              <a:rPr lang="en-US" sz="2800" dirty="0">
                <a:solidFill>
                  <a:srgbClr val="0033CC"/>
                </a:solidFill>
              </a:rPr>
              <a:t>Y</a:t>
            </a:r>
            <a:r>
              <a:rPr lang="en-US" sz="2800" baseline="-25000" dirty="0">
                <a:solidFill>
                  <a:srgbClr val="0033CC"/>
                </a:solidFill>
              </a:rPr>
              <a:t>2</a:t>
            </a:r>
          </a:p>
          <a:p>
            <a:pPr eaLnBrk="1" hangingPunct="1">
              <a:buFontTx/>
              <a:buNone/>
              <a:defRPr/>
            </a:pPr>
            <a:r>
              <a:rPr lang="en-US" sz="2800" dirty="0">
                <a:solidFill>
                  <a:srgbClr val="0033CC"/>
                </a:solidFill>
              </a:rPr>
              <a:t>Y</a:t>
            </a:r>
            <a:r>
              <a:rPr lang="en-US" sz="2800" baseline="-25000" dirty="0">
                <a:solidFill>
                  <a:srgbClr val="0033CC"/>
                </a:solidFill>
              </a:rPr>
              <a:t>1</a:t>
            </a:r>
          </a:p>
        </p:txBody>
      </p:sp>
      <p:sp>
        <p:nvSpPr>
          <p:cNvPr id="22534" name="Text Box 58"/>
          <p:cNvSpPr txBox="1">
            <a:spLocks noChangeArrowheads="1"/>
          </p:cNvSpPr>
          <p:nvPr/>
        </p:nvSpPr>
        <p:spPr bwMode="auto">
          <a:xfrm>
            <a:off x="845820" y="2596552"/>
            <a:ext cx="2082800" cy="2246722"/>
          </a:xfrm>
          <a:prstGeom prst="rect">
            <a:avLst/>
          </a:prstGeom>
          <a:noFill/>
          <a:ln w="9525">
            <a:noFill/>
            <a:miter lim="800000"/>
            <a:headEnd/>
            <a:tailEnd/>
          </a:ln>
        </p:spPr>
        <p:txBody>
          <a:bodyPr lIns="91397" tIns="45697" rIns="91397" bIns="45697">
            <a:spAutoFit/>
          </a:bodyPr>
          <a:lstStyle/>
          <a:p>
            <a:pPr>
              <a:spcBef>
                <a:spcPct val="50000"/>
              </a:spcBef>
            </a:pPr>
            <a:r>
              <a:rPr lang="en-US" sz="2000" dirty="0">
                <a:latin typeface="Calibri" panose="020F0502020204030204" pitchFamily="34" charset="0"/>
              </a:rPr>
              <a:t>this value is designated Y</a:t>
            </a:r>
            <a:r>
              <a:rPr lang="en-US" sz="2000" baseline="-25000" dirty="0">
                <a:latin typeface="Calibri" panose="020F0502020204030204" pitchFamily="34" charset="0"/>
              </a:rPr>
              <a:t>58</a:t>
            </a:r>
            <a:r>
              <a:rPr lang="en-US" sz="2000" dirty="0">
                <a:latin typeface="Calibri" panose="020F0502020204030204" pitchFamily="34" charset="0"/>
              </a:rPr>
              <a:t> because 58 values are less than or equal to its value, and 2 values are greater</a:t>
            </a:r>
          </a:p>
        </p:txBody>
      </p:sp>
      <p:sp>
        <p:nvSpPr>
          <p:cNvPr id="22535" name="Line 59"/>
          <p:cNvSpPr>
            <a:spLocks noChangeShapeType="1"/>
          </p:cNvSpPr>
          <p:nvPr/>
        </p:nvSpPr>
        <p:spPr bwMode="auto">
          <a:xfrm flipV="1">
            <a:off x="2482537" y="3036291"/>
            <a:ext cx="712787" cy="127000"/>
          </a:xfrm>
          <a:prstGeom prst="line">
            <a:avLst/>
          </a:prstGeom>
          <a:noFill/>
          <a:ln w="19050">
            <a:solidFill>
              <a:schemeClr val="tx1"/>
            </a:solidFill>
            <a:round/>
            <a:headEnd/>
            <a:tailEnd type="arrow" w="lg" len="lg"/>
          </a:ln>
        </p:spPr>
        <p:txBody>
          <a:bodyPr lIns="91397" tIns="45697" rIns="91397" bIns="45697"/>
          <a:lstStyle/>
          <a:p>
            <a:endParaRPr lang="en-US" dirty="0">
              <a:latin typeface="Calibri" panose="020F0502020204030204" pitchFamily="34" charset="0"/>
            </a:endParaRPr>
          </a:p>
        </p:txBody>
      </p:sp>
      <p:sp>
        <p:nvSpPr>
          <p:cNvPr id="131132" name="Text Box 60"/>
          <p:cNvSpPr txBox="1">
            <a:spLocks noChangeArrowheads="1"/>
          </p:cNvSpPr>
          <p:nvPr/>
        </p:nvSpPr>
        <p:spPr bwMode="auto">
          <a:xfrm>
            <a:off x="4324037" y="2968030"/>
            <a:ext cx="6343963" cy="3585551"/>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000" dirty="0">
                <a:latin typeface="Calibri" panose="020F0502020204030204" pitchFamily="34" charset="0"/>
              </a:rPr>
              <a:t>For Y</a:t>
            </a:r>
            <a:r>
              <a:rPr lang="en-US" sz="2000" baseline="-25000" dirty="0">
                <a:latin typeface="Calibri" panose="020F0502020204030204" pitchFamily="34" charset="0"/>
              </a:rPr>
              <a:t>58</a:t>
            </a:r>
            <a:r>
              <a:rPr lang="en-US" sz="2000" dirty="0">
                <a:latin typeface="Calibri" panose="020F0502020204030204" pitchFamily="34" charset="0"/>
              </a:rPr>
              <a:t> to be less than Y</a:t>
            </a:r>
            <a:r>
              <a:rPr lang="en-US" sz="2000" baseline="-25000" dirty="0">
                <a:latin typeface="Calibri" panose="020F0502020204030204" pitchFamily="34" charset="0"/>
              </a:rPr>
              <a:t>.04</a:t>
            </a:r>
            <a:r>
              <a:rPr lang="en-US" sz="2000" dirty="0">
                <a:latin typeface="Calibri" panose="020F0502020204030204" pitchFamily="34" charset="0"/>
              </a:rPr>
              <a:t>, at least 58 values would need to be less than Y</a:t>
            </a:r>
            <a:r>
              <a:rPr lang="en-US" sz="2000" baseline="-25000" dirty="0">
                <a:latin typeface="Calibri" panose="020F0502020204030204" pitchFamily="34" charset="0"/>
              </a:rPr>
              <a:t>.04</a:t>
            </a:r>
            <a:r>
              <a:rPr lang="en-US" sz="2000" dirty="0">
                <a:latin typeface="Calibri" panose="020F0502020204030204" pitchFamily="34" charset="0"/>
              </a:rPr>
              <a:t> </a:t>
            </a:r>
          </a:p>
          <a:p>
            <a:pPr>
              <a:spcBef>
                <a:spcPct val="50000"/>
              </a:spcBef>
              <a:defRPr/>
            </a:pPr>
            <a:r>
              <a:rPr lang="en-US" dirty="0">
                <a:latin typeface="Calibri" panose="020F0502020204030204" pitchFamily="34" charset="0"/>
              </a:rPr>
              <a:t>If only 57 values are less than Y</a:t>
            </a:r>
            <a:r>
              <a:rPr lang="en-US" baseline="-25000" dirty="0">
                <a:latin typeface="Calibri" panose="020F0502020204030204" pitchFamily="34" charset="0"/>
              </a:rPr>
              <a:t>.04</a:t>
            </a:r>
            <a:r>
              <a:rPr lang="en-US" dirty="0">
                <a:latin typeface="Calibri" panose="020F0502020204030204" pitchFamily="34" charset="0"/>
              </a:rPr>
              <a:t>, Y</a:t>
            </a:r>
            <a:r>
              <a:rPr lang="en-US" baseline="-25000" dirty="0">
                <a:latin typeface="Calibri" panose="020F0502020204030204" pitchFamily="34" charset="0"/>
              </a:rPr>
              <a:t>58</a:t>
            </a:r>
            <a:r>
              <a:rPr lang="en-US" dirty="0">
                <a:latin typeface="Calibri" panose="020F0502020204030204" pitchFamily="34" charset="0"/>
              </a:rPr>
              <a:t> would be greater than Y</a:t>
            </a:r>
            <a:r>
              <a:rPr lang="en-US" baseline="-25000" dirty="0">
                <a:latin typeface="Calibri" panose="020F0502020204030204" pitchFamily="34" charset="0"/>
              </a:rPr>
              <a:t>.04</a:t>
            </a:r>
          </a:p>
          <a:p>
            <a:pPr>
              <a:spcBef>
                <a:spcPct val="50000"/>
              </a:spcBef>
              <a:defRPr/>
            </a:pPr>
            <a:r>
              <a:rPr lang="en-US" sz="2000" dirty="0">
                <a:latin typeface="Calibri" panose="020F0502020204030204" pitchFamily="34" charset="0"/>
              </a:rPr>
              <a:t>We don’t know the value of Y</a:t>
            </a:r>
            <a:r>
              <a:rPr lang="en-US" sz="2000" baseline="-25000" dirty="0">
                <a:latin typeface="Calibri" panose="020F0502020204030204" pitchFamily="34" charset="0"/>
              </a:rPr>
              <a:t>.04</a:t>
            </a:r>
            <a:r>
              <a:rPr lang="en-US" sz="2000" dirty="0">
                <a:latin typeface="Calibri" panose="020F0502020204030204" pitchFamily="34" charset="0"/>
              </a:rPr>
              <a:t>, but we know it’s exceeded with probability 0.04</a:t>
            </a:r>
          </a:p>
          <a:p>
            <a:pPr>
              <a:spcBef>
                <a:spcPct val="75000"/>
              </a:spcBef>
              <a:defRPr/>
            </a:pPr>
            <a:r>
              <a:rPr lang="en-US" sz="2000" dirty="0">
                <a:latin typeface="Calibri" panose="020F0502020204030204" pitchFamily="34" charset="0"/>
              </a:rPr>
              <a:t>Pr(exactly 58 values </a:t>
            </a:r>
            <a:r>
              <a:rPr lang="en-US" dirty="0">
                <a:latin typeface="Calibri" panose="020F0502020204030204" pitchFamily="34" charset="0"/>
              </a:rPr>
              <a:t>≤</a:t>
            </a:r>
            <a:r>
              <a:rPr lang="en-US" sz="2000" dirty="0">
                <a:latin typeface="Calibri" panose="020F0502020204030204" pitchFamily="34" charset="0"/>
              </a:rPr>
              <a:t> </a:t>
            </a:r>
            <a:r>
              <a:rPr lang="en-US" sz="2000" dirty="0" err="1">
                <a:latin typeface="Calibri" panose="020F0502020204030204" pitchFamily="34" charset="0"/>
              </a:rPr>
              <a:t>Y</a:t>
            </a:r>
            <a:r>
              <a:rPr lang="en-US" sz="2000" baseline="-25000" dirty="0" err="1">
                <a:latin typeface="Calibri" panose="020F0502020204030204" pitchFamily="34" charset="0"/>
              </a:rPr>
              <a:t>p</a:t>
            </a:r>
            <a:r>
              <a:rPr lang="en-US" sz="2000" dirty="0">
                <a:latin typeface="Calibri" panose="020F0502020204030204" pitchFamily="34" charset="0"/>
              </a:rPr>
              <a:t>) =</a:t>
            </a:r>
          </a:p>
          <a:p>
            <a:pPr>
              <a:spcBef>
                <a:spcPct val="75000"/>
              </a:spcBef>
              <a:defRPr/>
            </a:pPr>
            <a:r>
              <a:rPr lang="en-US" sz="2000" dirty="0">
                <a:latin typeface="Calibri" panose="020F0502020204030204" pitchFamily="34" charset="0"/>
              </a:rPr>
              <a:t>Pr(more than 58 values  </a:t>
            </a:r>
            <a:r>
              <a:rPr lang="en-US" dirty="0">
                <a:latin typeface="Calibri" panose="020F0502020204030204" pitchFamily="34" charset="0"/>
              </a:rPr>
              <a:t>≤</a:t>
            </a:r>
            <a:r>
              <a:rPr lang="en-US" sz="2000" dirty="0">
                <a:latin typeface="Calibri" panose="020F0502020204030204" pitchFamily="34" charset="0"/>
              </a:rPr>
              <a:t> </a:t>
            </a:r>
            <a:r>
              <a:rPr lang="en-US" sz="2000" dirty="0" err="1">
                <a:latin typeface="Calibri" panose="020F0502020204030204" pitchFamily="34" charset="0"/>
              </a:rPr>
              <a:t>Y</a:t>
            </a:r>
            <a:r>
              <a:rPr lang="en-US" sz="2000" baseline="-25000" dirty="0" err="1">
                <a:latin typeface="Calibri" panose="020F0502020204030204" pitchFamily="34" charset="0"/>
              </a:rPr>
              <a:t>p</a:t>
            </a:r>
            <a:r>
              <a:rPr lang="en-US" sz="2000" dirty="0">
                <a:latin typeface="Calibri" panose="020F0502020204030204" pitchFamily="34" charset="0"/>
              </a:rPr>
              <a:t>) =			 </a:t>
            </a:r>
          </a:p>
          <a:p>
            <a:pPr>
              <a:defRPr/>
            </a:pPr>
            <a:r>
              <a:rPr lang="en-US" sz="2000" dirty="0">
                <a:latin typeface="Calibri" panose="020F0502020204030204" pitchFamily="34" charset="0"/>
              </a:rPr>
              <a:t>				  </a:t>
            </a:r>
          </a:p>
          <a:p>
            <a:pPr>
              <a:defRPr/>
            </a:pPr>
            <a:r>
              <a:rPr lang="en-US" sz="2000" dirty="0">
                <a:latin typeface="Calibri" panose="020F0502020204030204" pitchFamily="34" charset="0"/>
              </a:rPr>
              <a:t>					= </a:t>
            </a:r>
            <a:r>
              <a:rPr lang="en-US" dirty="0">
                <a:latin typeface="Calibri" panose="020F0502020204030204" pitchFamily="34" charset="0"/>
              </a:rPr>
              <a:t>P(Y</a:t>
            </a:r>
            <a:r>
              <a:rPr lang="en-US" baseline="-25000" dirty="0">
                <a:latin typeface="Calibri" panose="020F0502020204030204" pitchFamily="34" charset="0"/>
              </a:rPr>
              <a:t>58</a:t>
            </a:r>
            <a:r>
              <a:rPr lang="en-US" dirty="0">
                <a:latin typeface="Calibri" panose="020F0502020204030204" pitchFamily="34" charset="0"/>
              </a:rPr>
              <a:t> ≤ Y</a:t>
            </a:r>
            <a:r>
              <a:rPr lang="en-US" baseline="-25000" dirty="0">
                <a:latin typeface="Calibri" panose="020F0502020204030204" pitchFamily="34" charset="0"/>
              </a:rPr>
              <a:t>.04</a:t>
            </a:r>
            <a:r>
              <a:rPr lang="en-US" dirty="0">
                <a:latin typeface="Calibri" panose="020F0502020204030204" pitchFamily="34" charset="0"/>
              </a:rPr>
              <a:t>) </a:t>
            </a:r>
          </a:p>
        </p:txBody>
      </p:sp>
      <p:sp>
        <p:nvSpPr>
          <p:cNvPr id="22537" name="Line 61"/>
          <p:cNvSpPr>
            <a:spLocks noChangeShapeType="1"/>
          </p:cNvSpPr>
          <p:nvPr/>
        </p:nvSpPr>
        <p:spPr bwMode="auto">
          <a:xfrm>
            <a:off x="4101784" y="2817212"/>
            <a:ext cx="1985962" cy="0"/>
          </a:xfrm>
          <a:prstGeom prst="line">
            <a:avLst/>
          </a:prstGeom>
          <a:noFill/>
          <a:ln w="19050">
            <a:solidFill>
              <a:srgbClr val="C00000"/>
            </a:solidFill>
            <a:round/>
            <a:headEnd/>
            <a:tailEnd/>
          </a:ln>
        </p:spPr>
        <p:txBody>
          <a:bodyPr lIns="91397" tIns="45697" rIns="91397" bIns="45697"/>
          <a:lstStyle/>
          <a:p>
            <a:endParaRPr lang="en-US" dirty="0">
              <a:latin typeface="Calibri" panose="020F0502020204030204" pitchFamily="34" charset="0"/>
            </a:endParaRPr>
          </a:p>
        </p:txBody>
      </p:sp>
      <p:sp>
        <p:nvSpPr>
          <p:cNvPr id="131134" name="Text Box 62"/>
          <p:cNvSpPr txBox="1">
            <a:spLocks noChangeArrowheads="1"/>
          </p:cNvSpPr>
          <p:nvPr/>
        </p:nvSpPr>
        <p:spPr bwMode="auto">
          <a:xfrm>
            <a:off x="6054408" y="2350490"/>
            <a:ext cx="914400" cy="523174"/>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sz="2800" dirty="0">
                <a:solidFill>
                  <a:srgbClr val="C00000"/>
                </a:solidFill>
                <a:latin typeface="Calibri" panose="020F0502020204030204" pitchFamily="34" charset="0"/>
              </a:rPr>
              <a:t>Y</a:t>
            </a:r>
            <a:r>
              <a:rPr lang="en-US" sz="2800" baseline="-25000" dirty="0">
                <a:solidFill>
                  <a:srgbClr val="C00000"/>
                </a:solidFill>
                <a:latin typeface="Calibri" panose="020F0502020204030204" pitchFamily="34" charset="0"/>
              </a:rPr>
              <a:t>0.04</a:t>
            </a:r>
          </a:p>
        </p:txBody>
      </p:sp>
      <p:sp>
        <p:nvSpPr>
          <p:cNvPr id="22539" name="Line 65"/>
          <p:cNvSpPr>
            <a:spLocks noChangeShapeType="1"/>
          </p:cNvSpPr>
          <p:nvPr/>
        </p:nvSpPr>
        <p:spPr bwMode="auto">
          <a:xfrm flipV="1">
            <a:off x="4727258" y="2312389"/>
            <a:ext cx="0" cy="488950"/>
          </a:xfrm>
          <a:prstGeom prst="line">
            <a:avLst/>
          </a:prstGeom>
          <a:noFill/>
          <a:ln w="9525">
            <a:solidFill>
              <a:srgbClr val="C00000"/>
            </a:solidFill>
            <a:round/>
            <a:headEnd/>
            <a:tailEnd type="triangle" w="med" len="med"/>
          </a:ln>
        </p:spPr>
        <p:txBody>
          <a:bodyPr lIns="91397" tIns="45697" rIns="91397" bIns="45697"/>
          <a:lstStyle/>
          <a:p>
            <a:endParaRPr lang="en-US" dirty="0">
              <a:latin typeface="Calibri" panose="020F0502020204030204" pitchFamily="34" charset="0"/>
            </a:endParaRPr>
          </a:p>
        </p:txBody>
      </p:sp>
      <p:graphicFrame>
        <p:nvGraphicFramePr>
          <p:cNvPr id="22532" name="Object 4"/>
          <p:cNvGraphicFramePr>
            <a:graphicFrameLocks noChangeAspect="1"/>
          </p:cNvGraphicFramePr>
          <p:nvPr>
            <p:extLst>
              <p:ext uri="{D42A27DB-BD31-4B8C-83A1-F6EECF244321}">
                <p14:modId xmlns:p14="http://schemas.microsoft.com/office/powerpoint/2010/main" val="3614664248"/>
              </p:ext>
            </p:extLst>
          </p:nvPr>
        </p:nvGraphicFramePr>
        <p:xfrm>
          <a:off x="6821933" y="6018987"/>
          <a:ext cx="2068574" cy="644200"/>
        </p:xfrm>
        <a:graphic>
          <a:graphicData uri="http://schemas.openxmlformats.org/presentationml/2006/ole">
            <mc:AlternateContent xmlns:mc="http://schemas.openxmlformats.org/markup-compatibility/2006">
              <mc:Choice xmlns:v="urn:schemas-microsoft-com:vml" Requires="v">
                <p:oleObj name="Equation" r:id="rId3" imgW="1460160" imgH="457200" progId="Equation.3">
                  <p:embed/>
                </p:oleObj>
              </mc:Choice>
              <mc:Fallback>
                <p:oleObj name="Equation" r:id="rId3" imgW="1460160" imgH="457200" progId="Equation.3">
                  <p:embed/>
                  <p:pic>
                    <p:nvPicPr>
                      <p:cNvPr id="2253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1933" y="6018987"/>
                        <a:ext cx="2068574" cy="644200"/>
                      </a:xfrm>
                      <a:prstGeom prst="rect">
                        <a:avLst/>
                      </a:prstGeom>
                      <a:noFill/>
                    </p:spPr>
                  </p:pic>
                </p:oleObj>
              </mc:Fallback>
            </mc:AlternateContent>
          </a:graphicData>
        </a:graphic>
      </p:graphicFrame>
      <p:graphicFrame>
        <p:nvGraphicFramePr>
          <p:cNvPr id="22533" name="Object 5"/>
          <p:cNvGraphicFramePr>
            <a:graphicFrameLocks noChangeAspect="1"/>
          </p:cNvGraphicFramePr>
          <p:nvPr>
            <p:extLst>
              <p:ext uri="{D42A27DB-BD31-4B8C-83A1-F6EECF244321}">
                <p14:modId xmlns:p14="http://schemas.microsoft.com/office/powerpoint/2010/main" val="2622797497"/>
              </p:ext>
            </p:extLst>
          </p:nvPr>
        </p:nvGraphicFramePr>
        <p:xfrm>
          <a:off x="7264507" y="4833513"/>
          <a:ext cx="1745913" cy="644200"/>
        </p:xfrm>
        <a:graphic>
          <a:graphicData uri="http://schemas.openxmlformats.org/presentationml/2006/ole">
            <mc:AlternateContent xmlns:mc="http://schemas.openxmlformats.org/markup-compatibility/2006">
              <mc:Choice xmlns:v="urn:schemas-microsoft-com:vml" Requires="v">
                <p:oleObj name="Microsoft Equation 3.0" r:id="rId5" imgW="1231560" imgH="457200" progId="Equation.3">
                  <p:embed/>
                </p:oleObj>
              </mc:Choice>
              <mc:Fallback>
                <p:oleObj name="Microsoft Equation 3.0" r:id="rId5" imgW="1231560" imgH="457200" progId="Equation.3">
                  <p:embed/>
                  <p:pic>
                    <p:nvPicPr>
                      <p:cNvPr id="22533"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4507" y="4833513"/>
                        <a:ext cx="1745913" cy="644200"/>
                      </a:xfrm>
                      <a:prstGeom prst="rect">
                        <a:avLst/>
                      </a:prstGeom>
                      <a:noFill/>
                    </p:spPr>
                  </p:pic>
                </p:oleObj>
              </mc:Fallback>
            </mc:AlternateContent>
          </a:graphicData>
        </a:graphic>
      </p:graphicFrame>
      <p:sp>
        <p:nvSpPr>
          <p:cNvPr id="2" name="Slide Number Placeholder 1"/>
          <p:cNvSpPr>
            <a:spLocks noGrp="1"/>
          </p:cNvSpPr>
          <p:nvPr>
            <p:ph type="sldNum" sz="quarter" idx="12"/>
          </p:nvPr>
        </p:nvSpPr>
        <p:spPr>
          <a:xfrm>
            <a:off x="9326880" y="6370259"/>
            <a:ext cx="2133600" cy="476250"/>
          </a:xfrm>
        </p:spPr>
        <p:txBody>
          <a:bodyPr/>
          <a:lstStyle/>
          <a:p>
            <a:pPr>
              <a:defRPr/>
            </a:pPr>
            <a:fld id="{6455BBB4-D28E-4135-9308-7AA9F1071BD7}" type="slidenum">
              <a:rPr lang="en-US" smtClean="0"/>
              <a:pPr>
                <a:defRPr/>
              </a:pPr>
              <a:t>76</a:t>
            </a:fld>
            <a:endParaRPr lang="en-US" dirty="0"/>
          </a:p>
        </p:txBody>
      </p:sp>
      <p:sp>
        <p:nvSpPr>
          <p:cNvPr id="15" name="Rectangle 3">
            <a:extLst>
              <a:ext uri="{FF2B5EF4-FFF2-40B4-BE49-F238E27FC236}">
                <a16:creationId xmlns:a16="http://schemas.microsoft.com/office/drawing/2014/main" id="{9EC01F5B-81D8-4DFB-80A5-90AEAD254CCA}"/>
              </a:ext>
            </a:extLst>
          </p:cNvPr>
          <p:cNvSpPr txBox="1">
            <a:spLocks noChangeArrowheads="1"/>
          </p:cNvSpPr>
          <p:nvPr/>
        </p:nvSpPr>
        <p:spPr bwMode="auto">
          <a:xfrm>
            <a:off x="601980" y="274639"/>
            <a:ext cx="10823826" cy="1143000"/>
          </a:xfrm>
          <a:prstGeom prst="rect">
            <a:avLst/>
          </a:prstGeom>
          <a:noFill/>
          <a:ln w="9525">
            <a:noFill/>
            <a:miter lim="800000"/>
            <a:headEnd/>
            <a:tailEnd/>
          </a:ln>
          <a:effectLst/>
        </p:spPr>
        <p:txBody>
          <a:bodyPr vert="horz" wrap="square" lIns="91397" tIns="45697" rIns="91397" bIns="45697" numCol="1" anchor="ctr" anchorCtr="0" compatLnSpc="1">
            <a:prstTxWarp prst="textNoShape">
              <a:avLst/>
            </a:prstTxWarp>
          </a:bodyPr>
          <a:lstStyle>
            <a:lvl1pPr algn="l" rtl="0" eaLnBrk="0" fontAlgn="base" hangingPunct="0">
              <a:spcBef>
                <a:spcPct val="0"/>
              </a:spcBef>
              <a:spcAft>
                <a:spcPct val="0"/>
              </a:spcAft>
              <a:defRPr sz="4300">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5pPr>
            <a:lvl6pPr marL="456981"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6pPr>
            <a:lvl7pPr marL="913963"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7pPr>
            <a:lvl8pPr marL="1370944"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8pPr>
            <a:lvl9pPr marL="1827924" algn="ctr" rtl="0" fontAlgn="base">
              <a:spcBef>
                <a:spcPct val="0"/>
              </a:spcBef>
              <a:spcAft>
                <a:spcPct val="0"/>
              </a:spcAft>
              <a:defRPr sz="4300">
                <a:solidFill>
                  <a:schemeClr val="bg1"/>
                </a:solidFill>
                <a:effectLst>
                  <a:outerShdw blurRad="38100" dist="38100" dir="2700000" algn="tl">
                    <a:srgbClr val="000000"/>
                  </a:outerShdw>
                </a:effectLst>
                <a:latin typeface="Arial Narrow" pitchFamily="34" charset="0"/>
              </a:defRPr>
            </a:lvl9pPr>
          </a:lstStyle>
          <a:p>
            <a:pPr eaLnBrk="1" hangingPunct="1">
              <a:defRPr/>
            </a:pPr>
            <a:r>
              <a:rPr lang="en-US" sz="4000" kern="0" dirty="0"/>
              <a:t>Graphical Frequency Curve Uncertainty  </a:t>
            </a:r>
            <a:br>
              <a:rPr lang="en-US" sz="4000" kern="0" dirty="0"/>
            </a:br>
            <a:r>
              <a:rPr lang="en-US" sz="4000" kern="0" dirty="0"/>
              <a:t>– Order Statistics Method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1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13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body" idx="1"/>
          </p:nvPr>
        </p:nvSpPr>
        <p:spPr>
          <a:xfrm>
            <a:off x="1099189" y="1536700"/>
            <a:ext cx="765175" cy="5105400"/>
          </a:xfrm>
        </p:spPr>
        <p:txBody>
          <a:bodyPr/>
          <a:lstStyle/>
          <a:p>
            <a:pPr eaLnBrk="1" hangingPunct="1">
              <a:buFontTx/>
              <a:buNone/>
              <a:defRPr/>
            </a:pPr>
            <a:r>
              <a:rPr lang="en-US" sz="2800" dirty="0"/>
              <a:t>Y</a:t>
            </a:r>
            <a:r>
              <a:rPr lang="en-US" sz="2800" baseline="-25000" dirty="0"/>
              <a:t>60</a:t>
            </a:r>
          </a:p>
          <a:p>
            <a:pPr eaLnBrk="1" hangingPunct="1">
              <a:buFontTx/>
              <a:buNone/>
              <a:defRPr/>
            </a:pPr>
            <a:r>
              <a:rPr lang="en-US" sz="2800" dirty="0"/>
              <a:t>Y</a:t>
            </a:r>
            <a:r>
              <a:rPr lang="en-US" sz="2800" baseline="-25000" dirty="0"/>
              <a:t>59</a:t>
            </a:r>
          </a:p>
          <a:p>
            <a:pPr eaLnBrk="1" hangingPunct="1">
              <a:buFontTx/>
              <a:buNone/>
              <a:defRPr/>
            </a:pPr>
            <a:r>
              <a:rPr lang="en-US" sz="2800" dirty="0"/>
              <a:t>Y</a:t>
            </a:r>
            <a:r>
              <a:rPr lang="en-US" sz="2800" baseline="-25000" dirty="0"/>
              <a:t>58</a:t>
            </a:r>
          </a:p>
          <a:p>
            <a:pPr eaLnBrk="1" hangingPunct="1">
              <a:buFontTx/>
              <a:buNone/>
              <a:defRPr/>
            </a:pPr>
            <a:r>
              <a:rPr lang="en-US" sz="2800" dirty="0"/>
              <a:t>…</a:t>
            </a:r>
          </a:p>
          <a:p>
            <a:pPr eaLnBrk="1" hangingPunct="1">
              <a:buFontTx/>
              <a:buNone/>
              <a:defRPr/>
            </a:pPr>
            <a:r>
              <a:rPr lang="en-US" sz="2800" dirty="0"/>
              <a:t>…</a:t>
            </a:r>
          </a:p>
          <a:p>
            <a:pPr eaLnBrk="1" hangingPunct="1">
              <a:buFontTx/>
              <a:buNone/>
              <a:defRPr/>
            </a:pPr>
            <a:r>
              <a:rPr lang="en-US" sz="2800" dirty="0"/>
              <a:t>…</a:t>
            </a:r>
          </a:p>
          <a:p>
            <a:pPr eaLnBrk="1" hangingPunct="1">
              <a:buFontTx/>
              <a:buNone/>
              <a:defRPr/>
            </a:pPr>
            <a:r>
              <a:rPr lang="en-US" sz="2800" dirty="0"/>
              <a:t>Y</a:t>
            </a:r>
            <a:r>
              <a:rPr lang="en-US" sz="2800" baseline="-25000" dirty="0"/>
              <a:t>3</a:t>
            </a:r>
          </a:p>
          <a:p>
            <a:pPr eaLnBrk="1" hangingPunct="1">
              <a:buFontTx/>
              <a:buNone/>
              <a:defRPr/>
            </a:pPr>
            <a:r>
              <a:rPr lang="en-US" sz="2800" dirty="0"/>
              <a:t>Y</a:t>
            </a:r>
            <a:r>
              <a:rPr lang="en-US" sz="2800" baseline="-25000" dirty="0"/>
              <a:t>2</a:t>
            </a:r>
          </a:p>
          <a:p>
            <a:pPr eaLnBrk="1" hangingPunct="1">
              <a:buFontTx/>
              <a:buNone/>
              <a:defRPr/>
            </a:pPr>
            <a:r>
              <a:rPr lang="en-US" sz="2800" dirty="0"/>
              <a:t>Y</a:t>
            </a:r>
            <a:r>
              <a:rPr lang="en-US" sz="2800" baseline="-25000" dirty="0"/>
              <a:t>1</a:t>
            </a:r>
          </a:p>
        </p:txBody>
      </p:sp>
      <p:sp>
        <p:nvSpPr>
          <p:cNvPr id="63492" name="Freeform 12"/>
          <p:cNvSpPr>
            <a:spLocks/>
          </p:cNvSpPr>
          <p:nvPr/>
        </p:nvSpPr>
        <p:spPr bwMode="auto">
          <a:xfrm>
            <a:off x="1669098" y="1670053"/>
            <a:ext cx="5326062" cy="4540250"/>
          </a:xfrm>
          <a:custGeom>
            <a:avLst/>
            <a:gdLst>
              <a:gd name="T0" fmla="*/ 2147483647 w 3355"/>
              <a:gd name="T1" fmla="*/ 0 h 2947"/>
              <a:gd name="T2" fmla="*/ 0 w 3355"/>
              <a:gd name="T3" fmla="*/ 2147483647 h 2947"/>
              <a:gd name="T4" fmla="*/ 2147483647 w 3355"/>
              <a:gd name="T5" fmla="*/ 2147483647 h 2947"/>
              <a:gd name="T6" fmla="*/ 0 60000 65536"/>
              <a:gd name="T7" fmla="*/ 0 60000 65536"/>
              <a:gd name="T8" fmla="*/ 0 60000 65536"/>
              <a:gd name="T9" fmla="*/ 0 w 3355"/>
              <a:gd name="T10" fmla="*/ 0 h 2947"/>
              <a:gd name="T11" fmla="*/ 3355 w 3355"/>
              <a:gd name="T12" fmla="*/ 2947 h 2947"/>
            </a:gdLst>
            <a:ahLst/>
            <a:cxnLst>
              <a:cxn ang="T6">
                <a:pos x="T0" y="T1"/>
              </a:cxn>
              <a:cxn ang="T7">
                <a:pos x="T2" y="T3"/>
              </a:cxn>
              <a:cxn ang="T8">
                <a:pos x="T4" y="T5"/>
              </a:cxn>
            </a:cxnLst>
            <a:rect l="T9" t="T10" r="T11" b="T12"/>
            <a:pathLst>
              <a:path w="3355" h="2947">
                <a:moveTo>
                  <a:pt x="13" y="0"/>
                </a:moveTo>
                <a:lnTo>
                  <a:pt x="0" y="2947"/>
                </a:lnTo>
                <a:lnTo>
                  <a:pt x="3355" y="2947"/>
                </a:lnTo>
              </a:path>
            </a:pathLst>
          </a:cu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133" name="Text Box 13"/>
          <p:cNvSpPr txBox="1">
            <a:spLocks noChangeArrowheads="1"/>
          </p:cNvSpPr>
          <p:nvPr/>
        </p:nvSpPr>
        <p:spPr bwMode="auto">
          <a:xfrm>
            <a:off x="2228853" y="6292855"/>
            <a:ext cx="4167819" cy="400063"/>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000" dirty="0" err="1">
                <a:latin typeface="Calibri" panose="020F0502020204030204" pitchFamily="34" charset="0"/>
              </a:rPr>
              <a:t>prob</a:t>
            </a:r>
            <a:r>
              <a:rPr lang="en-US" sz="2000" dirty="0">
                <a:latin typeface="Calibri" panose="020F0502020204030204" pitchFamily="34" charset="0"/>
              </a:rPr>
              <a:t> that ordered value is less than </a:t>
            </a:r>
            <a:r>
              <a:rPr lang="en-US" sz="2000" dirty="0" err="1">
                <a:latin typeface="Calibri" panose="020F0502020204030204" pitchFamily="34" charset="0"/>
              </a:rPr>
              <a:t>Y</a:t>
            </a:r>
            <a:r>
              <a:rPr lang="en-US" sz="2000" baseline="-25000" dirty="0" err="1">
                <a:latin typeface="Calibri" panose="020F0502020204030204" pitchFamily="34" charset="0"/>
              </a:rPr>
              <a:t>p</a:t>
            </a:r>
            <a:endParaRPr lang="en-US" sz="2000" baseline="-25000" dirty="0">
              <a:latin typeface="Calibri" panose="020F0502020204030204" pitchFamily="34" charset="0"/>
            </a:endParaRPr>
          </a:p>
        </p:txBody>
      </p:sp>
      <p:sp>
        <p:nvSpPr>
          <p:cNvPr id="63494" name="Freeform 14"/>
          <p:cNvSpPr>
            <a:spLocks/>
          </p:cNvSpPr>
          <p:nvPr/>
        </p:nvSpPr>
        <p:spPr bwMode="auto">
          <a:xfrm>
            <a:off x="1805629" y="1658940"/>
            <a:ext cx="4816475" cy="4508500"/>
          </a:xfrm>
          <a:custGeom>
            <a:avLst/>
            <a:gdLst>
              <a:gd name="T0" fmla="*/ 0 w 3034"/>
              <a:gd name="T1" fmla="*/ 0 h 2840"/>
              <a:gd name="T2" fmla="*/ 2147483647 w 3034"/>
              <a:gd name="T3" fmla="*/ 2147483647 h 2840"/>
              <a:gd name="T4" fmla="*/ 2147483647 w 3034"/>
              <a:gd name="T5" fmla="*/ 2147483647 h 2840"/>
              <a:gd name="T6" fmla="*/ 2147483647 w 3034"/>
              <a:gd name="T7" fmla="*/ 2147483647 h 2840"/>
              <a:gd name="T8" fmla="*/ 2147483647 w 3034"/>
              <a:gd name="T9" fmla="*/ 2147483647 h 2840"/>
              <a:gd name="T10" fmla="*/ 2147483647 w 3034"/>
              <a:gd name="T11" fmla="*/ 2147483647 h 2840"/>
              <a:gd name="T12" fmla="*/ 2147483647 w 3034"/>
              <a:gd name="T13" fmla="*/ 2147483647 h 2840"/>
              <a:gd name="T14" fmla="*/ 2147483647 w 3034"/>
              <a:gd name="T15" fmla="*/ 2147483647 h 2840"/>
              <a:gd name="T16" fmla="*/ 2147483647 w 3034"/>
              <a:gd name="T17" fmla="*/ 2147483647 h 28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34"/>
              <a:gd name="T28" fmla="*/ 0 h 2840"/>
              <a:gd name="T29" fmla="*/ 3034 w 3034"/>
              <a:gd name="T30" fmla="*/ 2840 h 28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34" h="2840">
                <a:moveTo>
                  <a:pt x="0" y="0"/>
                </a:moveTo>
                <a:cubicBezTo>
                  <a:pt x="11" y="84"/>
                  <a:pt x="31" y="360"/>
                  <a:pt x="67" y="502"/>
                </a:cubicBezTo>
                <a:cubicBezTo>
                  <a:pt x="103" y="644"/>
                  <a:pt x="111" y="738"/>
                  <a:pt x="214" y="850"/>
                </a:cubicBezTo>
                <a:cubicBezTo>
                  <a:pt x="317" y="962"/>
                  <a:pt x="494" y="1066"/>
                  <a:pt x="683" y="1172"/>
                </a:cubicBezTo>
                <a:cubicBezTo>
                  <a:pt x="872" y="1278"/>
                  <a:pt x="1116" y="1375"/>
                  <a:pt x="1346" y="1487"/>
                </a:cubicBezTo>
                <a:cubicBezTo>
                  <a:pt x="1576" y="1599"/>
                  <a:pt x="1845" y="1724"/>
                  <a:pt x="2063" y="1842"/>
                </a:cubicBezTo>
                <a:cubicBezTo>
                  <a:pt x="2281" y="1960"/>
                  <a:pt x="2508" y="2086"/>
                  <a:pt x="2652" y="2197"/>
                </a:cubicBezTo>
                <a:cubicBezTo>
                  <a:pt x="2796" y="2308"/>
                  <a:pt x="2863" y="2404"/>
                  <a:pt x="2927" y="2511"/>
                </a:cubicBezTo>
                <a:cubicBezTo>
                  <a:pt x="2991" y="2618"/>
                  <a:pt x="3012" y="2772"/>
                  <a:pt x="3034" y="2840"/>
                </a:cubicBezTo>
              </a:path>
            </a:pathLst>
          </a:custGeom>
          <a:noFill/>
          <a:ln w="28575" cmpd="sng">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135" name="Text Box 15"/>
          <p:cNvSpPr txBox="1">
            <a:spLocks noChangeArrowheads="1"/>
          </p:cNvSpPr>
          <p:nvPr/>
        </p:nvSpPr>
        <p:spPr bwMode="auto">
          <a:xfrm>
            <a:off x="1681804" y="6284917"/>
            <a:ext cx="338137" cy="400063"/>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sz="2000" dirty="0">
                <a:latin typeface="Calibri" panose="020F0502020204030204" pitchFamily="34" charset="0"/>
              </a:rPr>
              <a:t>0</a:t>
            </a:r>
          </a:p>
        </p:txBody>
      </p:sp>
      <p:sp>
        <p:nvSpPr>
          <p:cNvPr id="133136" name="Text Box 16"/>
          <p:cNvSpPr txBox="1">
            <a:spLocks noChangeArrowheads="1"/>
          </p:cNvSpPr>
          <p:nvPr/>
        </p:nvSpPr>
        <p:spPr bwMode="auto">
          <a:xfrm>
            <a:off x="6512560" y="6257928"/>
            <a:ext cx="338138" cy="400063"/>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sz="2000" dirty="0">
                <a:latin typeface="Calibri" panose="020F0502020204030204" pitchFamily="34" charset="0"/>
              </a:rPr>
              <a:t>1</a:t>
            </a:r>
          </a:p>
        </p:txBody>
      </p:sp>
      <p:sp>
        <p:nvSpPr>
          <p:cNvPr id="133137" name="Rectangle 17"/>
          <p:cNvSpPr>
            <a:spLocks noChangeArrowheads="1"/>
          </p:cNvSpPr>
          <p:nvPr/>
        </p:nvSpPr>
        <p:spPr bwMode="auto">
          <a:xfrm>
            <a:off x="7770819" y="1620838"/>
            <a:ext cx="765175" cy="5105400"/>
          </a:xfrm>
          <a:prstGeom prst="rect">
            <a:avLst/>
          </a:prstGeom>
          <a:noFill/>
          <a:ln w="9525">
            <a:noFill/>
            <a:miter lim="800000"/>
            <a:headEnd/>
            <a:tailEnd/>
          </a:ln>
          <a:effectLst/>
        </p:spPr>
        <p:txBody>
          <a:bodyPr lIns="91397" tIns="45697" rIns="91397" bIns="45697"/>
          <a:lstStyle/>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60</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59</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58</a:t>
            </a:r>
          </a:p>
          <a:p>
            <a:pPr marL="342735" indent="-342735">
              <a:spcBef>
                <a:spcPct val="20000"/>
              </a:spcBef>
              <a:defRPr/>
            </a:pPr>
            <a:r>
              <a:rPr lang="en-US" sz="2800" dirty="0">
                <a:latin typeface="Calibri" panose="020F0502020204030204" pitchFamily="34" charset="0"/>
              </a:rPr>
              <a:t>…</a:t>
            </a:r>
          </a:p>
          <a:p>
            <a:pPr marL="342735" indent="-342735">
              <a:spcBef>
                <a:spcPct val="20000"/>
              </a:spcBef>
              <a:defRPr/>
            </a:pPr>
            <a:r>
              <a:rPr lang="en-US" sz="2800" dirty="0">
                <a:latin typeface="Calibri" panose="020F0502020204030204" pitchFamily="34" charset="0"/>
              </a:rPr>
              <a:t>…</a:t>
            </a:r>
          </a:p>
          <a:p>
            <a:pPr marL="342735" indent="-342735">
              <a:spcBef>
                <a:spcPct val="20000"/>
              </a:spcBef>
              <a:defRPr/>
            </a:pPr>
            <a:r>
              <a:rPr lang="en-US" sz="2800" dirty="0">
                <a:latin typeface="Calibri" panose="020F0502020204030204" pitchFamily="34" charset="0"/>
              </a:rPr>
              <a:t>…</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3</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2</a:t>
            </a:r>
          </a:p>
          <a:p>
            <a:pPr marL="342735" indent="-342735">
              <a:spcBef>
                <a:spcPct val="20000"/>
              </a:spcBef>
              <a:defRPr/>
            </a:pPr>
            <a:r>
              <a:rPr lang="en-US" sz="2800" dirty="0">
                <a:latin typeface="Calibri" panose="020F0502020204030204" pitchFamily="34" charset="0"/>
              </a:rPr>
              <a:t>Y</a:t>
            </a:r>
            <a:r>
              <a:rPr lang="en-US" sz="2800" baseline="-25000" dirty="0">
                <a:latin typeface="Calibri" panose="020F0502020204030204" pitchFamily="34" charset="0"/>
              </a:rPr>
              <a:t>1</a:t>
            </a:r>
          </a:p>
        </p:txBody>
      </p:sp>
      <p:sp>
        <p:nvSpPr>
          <p:cNvPr id="63498" name="Freeform 18"/>
          <p:cNvSpPr>
            <a:spLocks/>
          </p:cNvSpPr>
          <p:nvPr/>
        </p:nvSpPr>
        <p:spPr bwMode="auto">
          <a:xfrm>
            <a:off x="8358189" y="1673228"/>
            <a:ext cx="2019300" cy="4540250"/>
          </a:xfrm>
          <a:custGeom>
            <a:avLst/>
            <a:gdLst>
              <a:gd name="T0" fmla="*/ 2147483647 w 3355"/>
              <a:gd name="T1" fmla="*/ 0 h 2947"/>
              <a:gd name="T2" fmla="*/ 0 w 3355"/>
              <a:gd name="T3" fmla="*/ 2147483647 h 2947"/>
              <a:gd name="T4" fmla="*/ 2147483647 w 3355"/>
              <a:gd name="T5" fmla="*/ 2147483647 h 2947"/>
              <a:gd name="T6" fmla="*/ 0 60000 65536"/>
              <a:gd name="T7" fmla="*/ 0 60000 65536"/>
              <a:gd name="T8" fmla="*/ 0 60000 65536"/>
              <a:gd name="T9" fmla="*/ 0 w 3355"/>
              <a:gd name="T10" fmla="*/ 0 h 2947"/>
              <a:gd name="T11" fmla="*/ 3355 w 3355"/>
              <a:gd name="T12" fmla="*/ 2947 h 2947"/>
            </a:gdLst>
            <a:ahLst/>
            <a:cxnLst>
              <a:cxn ang="T6">
                <a:pos x="T0" y="T1"/>
              </a:cxn>
              <a:cxn ang="T7">
                <a:pos x="T2" y="T3"/>
              </a:cxn>
              <a:cxn ang="T8">
                <a:pos x="T4" y="T5"/>
              </a:cxn>
            </a:cxnLst>
            <a:rect l="T9" t="T10" r="T11" b="T12"/>
            <a:pathLst>
              <a:path w="3355" h="2947">
                <a:moveTo>
                  <a:pt x="13" y="0"/>
                </a:moveTo>
                <a:lnTo>
                  <a:pt x="0" y="2947"/>
                </a:lnTo>
                <a:lnTo>
                  <a:pt x="3355" y="2947"/>
                </a:lnTo>
              </a:path>
            </a:pathLst>
          </a:custGeom>
          <a:noFill/>
          <a:ln w="19050">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133139" name="Text Box 19"/>
          <p:cNvSpPr txBox="1">
            <a:spLocks noChangeArrowheads="1"/>
          </p:cNvSpPr>
          <p:nvPr/>
        </p:nvSpPr>
        <p:spPr bwMode="auto">
          <a:xfrm>
            <a:off x="8510591" y="6283330"/>
            <a:ext cx="1866898" cy="400063"/>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000" dirty="0" err="1">
                <a:latin typeface="Calibri" panose="020F0502020204030204" pitchFamily="34" charset="0"/>
              </a:rPr>
              <a:t>prob</a:t>
            </a:r>
            <a:r>
              <a:rPr lang="en-US" sz="2000" dirty="0">
                <a:latin typeface="Calibri" panose="020F0502020204030204" pitchFamily="34" charset="0"/>
              </a:rPr>
              <a:t> per unit Y</a:t>
            </a:r>
            <a:endParaRPr lang="en-US" sz="2000" baseline="-25000" dirty="0">
              <a:latin typeface="Calibri" panose="020F0502020204030204" pitchFamily="34" charset="0"/>
            </a:endParaRPr>
          </a:p>
        </p:txBody>
      </p:sp>
      <p:sp>
        <p:nvSpPr>
          <p:cNvPr id="63500" name="Freeform 20"/>
          <p:cNvSpPr>
            <a:spLocks/>
          </p:cNvSpPr>
          <p:nvPr/>
        </p:nvSpPr>
        <p:spPr bwMode="auto">
          <a:xfrm>
            <a:off x="8393117" y="1647829"/>
            <a:ext cx="1754187" cy="4433888"/>
          </a:xfrm>
          <a:custGeom>
            <a:avLst/>
            <a:gdLst>
              <a:gd name="T0" fmla="*/ 0 w 1105"/>
              <a:gd name="T1" fmla="*/ 0 h 2793"/>
              <a:gd name="T2" fmla="*/ 2147483647 w 1105"/>
              <a:gd name="T3" fmla="*/ 2147483647 h 2793"/>
              <a:gd name="T4" fmla="*/ 2147483647 w 1105"/>
              <a:gd name="T5" fmla="*/ 2147483647 h 2793"/>
              <a:gd name="T6" fmla="*/ 2147483647 w 1105"/>
              <a:gd name="T7" fmla="*/ 2147483647 h 2793"/>
              <a:gd name="T8" fmla="*/ 2147483647 w 1105"/>
              <a:gd name="T9" fmla="*/ 2147483647 h 2793"/>
              <a:gd name="T10" fmla="*/ 2147483647 w 1105"/>
              <a:gd name="T11" fmla="*/ 2147483647 h 2793"/>
              <a:gd name="T12" fmla="*/ 2147483647 w 1105"/>
              <a:gd name="T13" fmla="*/ 2147483647 h 2793"/>
              <a:gd name="T14" fmla="*/ 2147483647 w 1105"/>
              <a:gd name="T15" fmla="*/ 2147483647 h 2793"/>
              <a:gd name="T16" fmla="*/ 0 60000 65536"/>
              <a:gd name="T17" fmla="*/ 0 60000 65536"/>
              <a:gd name="T18" fmla="*/ 0 60000 65536"/>
              <a:gd name="T19" fmla="*/ 0 60000 65536"/>
              <a:gd name="T20" fmla="*/ 0 60000 65536"/>
              <a:gd name="T21" fmla="*/ 0 60000 65536"/>
              <a:gd name="T22" fmla="*/ 0 60000 65536"/>
              <a:gd name="T23" fmla="*/ 0 60000 65536"/>
              <a:gd name="T24" fmla="*/ 0 w 1105"/>
              <a:gd name="T25" fmla="*/ 0 h 2793"/>
              <a:gd name="T26" fmla="*/ 1105 w 1105"/>
              <a:gd name="T27" fmla="*/ 2793 h 27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05" h="2793">
                <a:moveTo>
                  <a:pt x="0" y="0"/>
                </a:moveTo>
                <a:cubicBezTo>
                  <a:pt x="11" y="86"/>
                  <a:pt x="17" y="379"/>
                  <a:pt x="67" y="516"/>
                </a:cubicBezTo>
                <a:cubicBezTo>
                  <a:pt x="117" y="653"/>
                  <a:pt x="147" y="709"/>
                  <a:pt x="301" y="824"/>
                </a:cubicBezTo>
                <a:cubicBezTo>
                  <a:pt x="455" y="939"/>
                  <a:pt x="877" y="1084"/>
                  <a:pt x="991" y="1206"/>
                </a:cubicBezTo>
                <a:cubicBezTo>
                  <a:pt x="1105" y="1328"/>
                  <a:pt x="1091" y="1440"/>
                  <a:pt x="984" y="1554"/>
                </a:cubicBezTo>
                <a:cubicBezTo>
                  <a:pt x="877" y="1668"/>
                  <a:pt x="501" y="1769"/>
                  <a:pt x="348" y="1889"/>
                </a:cubicBezTo>
                <a:cubicBezTo>
                  <a:pt x="195" y="2009"/>
                  <a:pt x="123" y="2126"/>
                  <a:pt x="67" y="2277"/>
                </a:cubicBezTo>
                <a:cubicBezTo>
                  <a:pt x="11" y="2428"/>
                  <a:pt x="24" y="2686"/>
                  <a:pt x="13" y="2793"/>
                </a:cubicBezTo>
              </a:path>
            </a:pathLst>
          </a:custGeom>
          <a:noFill/>
          <a:ln w="28575" cmpd="sng">
            <a:solidFill>
              <a:schemeClr val="tx1"/>
            </a:solidFill>
            <a:round/>
            <a:headEnd/>
            <a:tailEnd/>
          </a:ln>
        </p:spPr>
        <p:txBody>
          <a:bodyPr lIns="91397" tIns="45697" rIns="91397" bIns="45697"/>
          <a:lstStyle/>
          <a:p>
            <a:endParaRPr lang="en-US" dirty="0">
              <a:latin typeface="Calibri" panose="020F0502020204030204" pitchFamily="34" charset="0"/>
            </a:endParaRPr>
          </a:p>
        </p:txBody>
      </p:sp>
      <p:sp>
        <p:nvSpPr>
          <p:cNvPr id="63501" name="Text Box 21"/>
          <p:cNvSpPr txBox="1">
            <a:spLocks noChangeArrowheads="1"/>
          </p:cNvSpPr>
          <p:nvPr/>
        </p:nvSpPr>
        <p:spPr bwMode="auto">
          <a:xfrm>
            <a:off x="3207392" y="2073278"/>
            <a:ext cx="2849563" cy="461618"/>
          </a:xfrm>
          <a:prstGeom prst="rect">
            <a:avLst/>
          </a:prstGeom>
          <a:noFill/>
          <a:ln w="9525">
            <a:noFill/>
            <a:miter lim="800000"/>
            <a:headEnd/>
            <a:tailEnd/>
          </a:ln>
        </p:spPr>
        <p:txBody>
          <a:bodyPr lIns="91397" tIns="45697" rIns="91397" bIns="45697">
            <a:spAutoFit/>
          </a:bodyPr>
          <a:lstStyle/>
          <a:p>
            <a:pPr>
              <a:spcBef>
                <a:spcPct val="50000"/>
              </a:spcBef>
            </a:pPr>
            <a:r>
              <a:rPr lang="en-US" sz="2400" dirty="0">
                <a:solidFill>
                  <a:srgbClr val="0033CC"/>
                </a:solidFill>
                <a:latin typeface="Calibri" panose="020F0502020204030204" pitchFamily="34" charset="0"/>
              </a:rPr>
              <a:t>For a given p and </a:t>
            </a:r>
            <a:r>
              <a:rPr lang="en-US" sz="2400" dirty="0" err="1">
                <a:solidFill>
                  <a:srgbClr val="0033CC"/>
                </a:solidFill>
                <a:latin typeface="Calibri" panose="020F0502020204030204" pitchFamily="34" charset="0"/>
              </a:rPr>
              <a:t>Y</a:t>
            </a:r>
            <a:r>
              <a:rPr lang="en-US" sz="2400" baseline="-25000" dirty="0" err="1">
                <a:solidFill>
                  <a:srgbClr val="0033CC"/>
                </a:solidFill>
                <a:latin typeface="Calibri" panose="020F0502020204030204" pitchFamily="34" charset="0"/>
              </a:rPr>
              <a:t>p</a:t>
            </a:r>
            <a:r>
              <a:rPr lang="en-US" sz="2400" dirty="0">
                <a:solidFill>
                  <a:srgbClr val="0033CC"/>
                </a:solidFill>
                <a:latin typeface="Calibri" panose="020F0502020204030204" pitchFamily="34" charset="0"/>
              </a:rPr>
              <a:t>…</a:t>
            </a:r>
          </a:p>
        </p:txBody>
      </p:sp>
      <p:sp>
        <p:nvSpPr>
          <p:cNvPr id="63502" name="Oval 22"/>
          <p:cNvSpPr>
            <a:spLocks noChangeArrowheads="1"/>
          </p:cNvSpPr>
          <p:nvPr/>
        </p:nvSpPr>
        <p:spPr bwMode="auto">
          <a:xfrm>
            <a:off x="1772290" y="18605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3" name="Oval 23"/>
          <p:cNvSpPr>
            <a:spLocks noChangeArrowheads="1"/>
          </p:cNvSpPr>
          <p:nvPr/>
        </p:nvSpPr>
        <p:spPr bwMode="auto">
          <a:xfrm>
            <a:off x="1838963" y="23209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4" name="Oval 24"/>
          <p:cNvSpPr>
            <a:spLocks noChangeArrowheads="1"/>
          </p:cNvSpPr>
          <p:nvPr/>
        </p:nvSpPr>
        <p:spPr bwMode="auto">
          <a:xfrm>
            <a:off x="1991363" y="28130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5" name="Oval 25"/>
          <p:cNvSpPr>
            <a:spLocks noChangeArrowheads="1"/>
          </p:cNvSpPr>
          <p:nvPr/>
        </p:nvSpPr>
        <p:spPr bwMode="auto">
          <a:xfrm>
            <a:off x="2772413" y="343376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6" name="Oval 26"/>
          <p:cNvSpPr>
            <a:spLocks noChangeArrowheads="1"/>
          </p:cNvSpPr>
          <p:nvPr/>
        </p:nvSpPr>
        <p:spPr bwMode="auto">
          <a:xfrm>
            <a:off x="2434277" y="32369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7" name="Oval 27"/>
          <p:cNvSpPr>
            <a:spLocks noChangeArrowheads="1"/>
          </p:cNvSpPr>
          <p:nvPr/>
        </p:nvSpPr>
        <p:spPr bwMode="auto">
          <a:xfrm>
            <a:off x="5988690" y="51117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8" name="Oval 28"/>
          <p:cNvSpPr>
            <a:spLocks noChangeArrowheads="1"/>
          </p:cNvSpPr>
          <p:nvPr/>
        </p:nvSpPr>
        <p:spPr bwMode="auto">
          <a:xfrm>
            <a:off x="6364925" y="552926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09" name="Oval 29"/>
          <p:cNvSpPr>
            <a:spLocks noChangeArrowheads="1"/>
          </p:cNvSpPr>
          <p:nvPr/>
        </p:nvSpPr>
        <p:spPr bwMode="auto">
          <a:xfrm>
            <a:off x="6539551" y="59785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0" name="Oval 30"/>
          <p:cNvSpPr>
            <a:spLocks noChangeArrowheads="1"/>
          </p:cNvSpPr>
          <p:nvPr/>
        </p:nvSpPr>
        <p:spPr bwMode="auto">
          <a:xfrm>
            <a:off x="3031177" y="358616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1" name="Oval 31"/>
          <p:cNvSpPr>
            <a:spLocks noChangeArrowheads="1"/>
          </p:cNvSpPr>
          <p:nvPr/>
        </p:nvSpPr>
        <p:spPr bwMode="auto">
          <a:xfrm>
            <a:off x="3289939" y="37052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2" name="Oval 32"/>
          <p:cNvSpPr>
            <a:spLocks noChangeArrowheads="1"/>
          </p:cNvSpPr>
          <p:nvPr/>
        </p:nvSpPr>
        <p:spPr bwMode="auto">
          <a:xfrm>
            <a:off x="4463101" y="4252916"/>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3" name="Oval 33"/>
          <p:cNvSpPr>
            <a:spLocks noChangeArrowheads="1"/>
          </p:cNvSpPr>
          <p:nvPr/>
        </p:nvSpPr>
        <p:spPr bwMode="auto">
          <a:xfrm>
            <a:off x="4710751" y="4362453"/>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4" name="Oval 34"/>
          <p:cNvSpPr>
            <a:spLocks noChangeArrowheads="1"/>
          </p:cNvSpPr>
          <p:nvPr/>
        </p:nvSpPr>
        <p:spPr bwMode="auto">
          <a:xfrm>
            <a:off x="4948877" y="44942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5" name="Oval 35"/>
          <p:cNvSpPr>
            <a:spLocks noChangeArrowheads="1"/>
          </p:cNvSpPr>
          <p:nvPr/>
        </p:nvSpPr>
        <p:spPr bwMode="auto">
          <a:xfrm>
            <a:off x="5196527" y="462597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6" name="Oval 36"/>
          <p:cNvSpPr>
            <a:spLocks noChangeArrowheads="1"/>
          </p:cNvSpPr>
          <p:nvPr/>
        </p:nvSpPr>
        <p:spPr bwMode="auto">
          <a:xfrm>
            <a:off x="5518790" y="47974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7" name="Oval 37"/>
          <p:cNvSpPr>
            <a:spLocks noChangeArrowheads="1"/>
          </p:cNvSpPr>
          <p:nvPr/>
        </p:nvSpPr>
        <p:spPr bwMode="auto">
          <a:xfrm>
            <a:off x="3507427" y="37941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8" name="Oval 38"/>
          <p:cNvSpPr>
            <a:spLocks noChangeArrowheads="1"/>
          </p:cNvSpPr>
          <p:nvPr/>
        </p:nvSpPr>
        <p:spPr bwMode="auto">
          <a:xfrm>
            <a:off x="4051941" y="4052891"/>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19" name="Oval 39"/>
          <p:cNvSpPr>
            <a:spLocks noChangeArrowheads="1"/>
          </p:cNvSpPr>
          <p:nvPr/>
        </p:nvSpPr>
        <p:spPr bwMode="auto">
          <a:xfrm>
            <a:off x="4247201" y="41513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20" name="Oval 40"/>
          <p:cNvSpPr>
            <a:spLocks noChangeArrowheads="1"/>
          </p:cNvSpPr>
          <p:nvPr/>
        </p:nvSpPr>
        <p:spPr bwMode="auto">
          <a:xfrm>
            <a:off x="3693163" y="3883028"/>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21" name="Oval 41"/>
          <p:cNvSpPr>
            <a:spLocks noChangeArrowheads="1"/>
          </p:cNvSpPr>
          <p:nvPr/>
        </p:nvSpPr>
        <p:spPr bwMode="auto">
          <a:xfrm>
            <a:off x="3864611" y="3960817"/>
            <a:ext cx="95251" cy="88900"/>
          </a:xfrm>
          <a:prstGeom prst="ellipse">
            <a:avLst/>
          </a:prstGeom>
          <a:solidFill>
            <a:schemeClr val="tx1"/>
          </a:solidFill>
          <a:ln w="9525">
            <a:solidFill>
              <a:schemeClr val="tx1"/>
            </a:solidFill>
            <a:round/>
            <a:headEnd/>
            <a:tailEnd/>
          </a:ln>
        </p:spPr>
        <p:txBody>
          <a:bodyPr wrap="none" lIns="91397" tIns="45697" rIns="91397" bIns="45697" anchor="ctr"/>
          <a:lstStyle/>
          <a:p>
            <a:endParaRPr lang="en-US" dirty="0">
              <a:latin typeface="Calibri" panose="020F0502020204030204" pitchFamily="34" charset="0"/>
            </a:endParaRPr>
          </a:p>
        </p:txBody>
      </p:sp>
      <p:sp>
        <p:nvSpPr>
          <p:cNvPr id="63522" name="Line 42"/>
          <p:cNvSpPr>
            <a:spLocks noChangeShapeType="1"/>
          </p:cNvSpPr>
          <p:nvPr/>
        </p:nvSpPr>
        <p:spPr bwMode="auto">
          <a:xfrm>
            <a:off x="8370891" y="2573338"/>
            <a:ext cx="1212851" cy="0"/>
          </a:xfrm>
          <a:prstGeom prst="line">
            <a:avLst/>
          </a:prstGeom>
          <a:noFill/>
          <a:ln w="19050">
            <a:solidFill>
              <a:srgbClr val="C00000"/>
            </a:solidFill>
            <a:round/>
            <a:headEnd/>
            <a:tailEnd/>
          </a:ln>
        </p:spPr>
        <p:txBody>
          <a:bodyPr lIns="91397" tIns="45697" rIns="91397" bIns="45697"/>
          <a:lstStyle/>
          <a:p>
            <a:endParaRPr lang="en-US" dirty="0">
              <a:solidFill>
                <a:srgbClr val="C00000"/>
              </a:solidFill>
              <a:latin typeface="Calibri" panose="020F0502020204030204" pitchFamily="34" charset="0"/>
            </a:endParaRPr>
          </a:p>
        </p:txBody>
      </p:sp>
      <p:sp>
        <p:nvSpPr>
          <p:cNvPr id="63523" name="Line 43"/>
          <p:cNvSpPr>
            <a:spLocks noChangeShapeType="1"/>
          </p:cNvSpPr>
          <p:nvPr/>
        </p:nvSpPr>
        <p:spPr bwMode="auto">
          <a:xfrm>
            <a:off x="8366240" y="5187950"/>
            <a:ext cx="1158875" cy="0"/>
          </a:xfrm>
          <a:prstGeom prst="line">
            <a:avLst/>
          </a:prstGeom>
          <a:noFill/>
          <a:ln w="19050">
            <a:solidFill>
              <a:srgbClr val="C00000"/>
            </a:solidFill>
            <a:round/>
            <a:headEnd/>
            <a:tailEnd/>
          </a:ln>
        </p:spPr>
        <p:txBody>
          <a:bodyPr lIns="91397" tIns="45697" rIns="91397" bIns="45697"/>
          <a:lstStyle/>
          <a:p>
            <a:endParaRPr lang="en-US" dirty="0">
              <a:solidFill>
                <a:srgbClr val="C00000"/>
              </a:solidFill>
              <a:latin typeface="Calibri" panose="020F0502020204030204" pitchFamily="34" charset="0"/>
            </a:endParaRPr>
          </a:p>
        </p:txBody>
      </p:sp>
      <p:sp>
        <p:nvSpPr>
          <p:cNvPr id="63524" name="Text Box 44"/>
          <p:cNvSpPr txBox="1">
            <a:spLocks noChangeArrowheads="1"/>
          </p:cNvSpPr>
          <p:nvPr/>
        </p:nvSpPr>
        <p:spPr bwMode="auto">
          <a:xfrm>
            <a:off x="8764591" y="2030416"/>
            <a:ext cx="1457325" cy="369285"/>
          </a:xfrm>
          <a:prstGeom prst="rect">
            <a:avLst/>
          </a:prstGeom>
          <a:noFill/>
          <a:ln w="9525">
            <a:noFill/>
            <a:miter lim="800000"/>
            <a:headEnd/>
            <a:tailEnd/>
          </a:ln>
        </p:spPr>
        <p:txBody>
          <a:bodyPr lIns="91397" tIns="45697" rIns="91397" bIns="45697">
            <a:spAutoFit/>
          </a:bodyPr>
          <a:lstStyle/>
          <a:p>
            <a:pPr>
              <a:spcBef>
                <a:spcPct val="50000"/>
              </a:spcBef>
            </a:pPr>
            <a:r>
              <a:rPr lang="en-US" dirty="0">
                <a:solidFill>
                  <a:srgbClr val="C00000"/>
                </a:solidFill>
                <a:latin typeface="Calibri" panose="020F0502020204030204" pitchFamily="34" charset="0"/>
              </a:rPr>
              <a:t>area = p = 5%</a:t>
            </a:r>
          </a:p>
        </p:txBody>
      </p:sp>
      <p:sp>
        <p:nvSpPr>
          <p:cNvPr id="63525" name="Text Box 45"/>
          <p:cNvSpPr txBox="1">
            <a:spLocks noChangeArrowheads="1"/>
          </p:cNvSpPr>
          <p:nvPr/>
        </p:nvSpPr>
        <p:spPr bwMode="auto">
          <a:xfrm>
            <a:off x="8683630" y="5330830"/>
            <a:ext cx="1457325" cy="369285"/>
          </a:xfrm>
          <a:prstGeom prst="rect">
            <a:avLst/>
          </a:prstGeom>
          <a:noFill/>
          <a:ln w="9525">
            <a:noFill/>
            <a:miter lim="800000"/>
            <a:headEnd/>
            <a:tailEnd/>
          </a:ln>
        </p:spPr>
        <p:txBody>
          <a:bodyPr lIns="91397" tIns="45697" rIns="91397" bIns="45697">
            <a:spAutoFit/>
          </a:bodyPr>
          <a:lstStyle/>
          <a:p>
            <a:pPr>
              <a:spcBef>
                <a:spcPct val="50000"/>
              </a:spcBef>
            </a:pPr>
            <a:r>
              <a:rPr lang="en-US" dirty="0">
                <a:solidFill>
                  <a:srgbClr val="C00000"/>
                </a:solidFill>
                <a:latin typeface="Calibri" panose="020F0502020204030204" pitchFamily="34" charset="0"/>
              </a:rPr>
              <a:t>area = p = 5%</a:t>
            </a:r>
          </a:p>
        </p:txBody>
      </p:sp>
      <p:sp>
        <p:nvSpPr>
          <p:cNvPr id="63526" name="Line 46"/>
          <p:cNvSpPr>
            <a:spLocks noChangeShapeType="1"/>
          </p:cNvSpPr>
          <p:nvPr/>
        </p:nvSpPr>
        <p:spPr bwMode="auto">
          <a:xfrm flipH="1">
            <a:off x="8434389" y="2274893"/>
            <a:ext cx="373062" cy="180975"/>
          </a:xfrm>
          <a:prstGeom prst="line">
            <a:avLst/>
          </a:prstGeom>
          <a:noFill/>
          <a:ln w="9525">
            <a:solidFill>
              <a:srgbClr val="C00000"/>
            </a:solidFill>
            <a:round/>
            <a:headEnd/>
            <a:tailEnd type="triangle" w="med" len="med"/>
          </a:ln>
        </p:spPr>
        <p:txBody>
          <a:bodyPr lIns="91397" tIns="45697" rIns="91397" bIns="45697"/>
          <a:lstStyle/>
          <a:p>
            <a:endParaRPr lang="en-US" dirty="0">
              <a:solidFill>
                <a:srgbClr val="C00000"/>
              </a:solidFill>
              <a:latin typeface="Calibri" panose="020F0502020204030204" pitchFamily="34" charset="0"/>
            </a:endParaRPr>
          </a:p>
        </p:txBody>
      </p:sp>
      <p:sp>
        <p:nvSpPr>
          <p:cNvPr id="63527" name="Line 47"/>
          <p:cNvSpPr>
            <a:spLocks noChangeShapeType="1"/>
          </p:cNvSpPr>
          <p:nvPr/>
        </p:nvSpPr>
        <p:spPr bwMode="auto">
          <a:xfrm flipH="1" flipV="1">
            <a:off x="8434391" y="5284793"/>
            <a:ext cx="298451" cy="180975"/>
          </a:xfrm>
          <a:prstGeom prst="line">
            <a:avLst/>
          </a:prstGeom>
          <a:noFill/>
          <a:ln w="9525">
            <a:solidFill>
              <a:srgbClr val="C00000"/>
            </a:solidFill>
            <a:round/>
            <a:headEnd/>
            <a:tailEnd type="triangle" w="med" len="med"/>
          </a:ln>
        </p:spPr>
        <p:txBody>
          <a:bodyPr lIns="91397" tIns="45697" rIns="91397" bIns="45697"/>
          <a:lstStyle/>
          <a:p>
            <a:endParaRPr lang="en-US" dirty="0">
              <a:solidFill>
                <a:srgbClr val="C00000"/>
              </a:solidFill>
              <a:latin typeface="Calibri" panose="020F0502020204030204" pitchFamily="34" charset="0"/>
            </a:endParaRPr>
          </a:p>
        </p:txBody>
      </p:sp>
      <p:sp>
        <p:nvSpPr>
          <p:cNvPr id="63528" name="Line 48"/>
          <p:cNvSpPr>
            <a:spLocks noChangeShapeType="1"/>
          </p:cNvSpPr>
          <p:nvPr/>
        </p:nvSpPr>
        <p:spPr bwMode="auto">
          <a:xfrm>
            <a:off x="8712203" y="3852863"/>
            <a:ext cx="1817688" cy="0"/>
          </a:xfrm>
          <a:prstGeom prst="line">
            <a:avLst/>
          </a:prstGeom>
          <a:noFill/>
          <a:ln w="19050">
            <a:solidFill>
              <a:srgbClr val="0033CC"/>
            </a:solidFill>
            <a:round/>
            <a:headEnd/>
            <a:tailEnd/>
          </a:ln>
        </p:spPr>
        <p:txBody>
          <a:bodyPr lIns="91397" tIns="45697" rIns="91397" bIns="45697"/>
          <a:lstStyle/>
          <a:p>
            <a:endParaRPr lang="en-US" dirty="0">
              <a:latin typeface="Calibri" panose="020F0502020204030204" pitchFamily="34" charset="0"/>
            </a:endParaRPr>
          </a:p>
        </p:txBody>
      </p:sp>
      <p:sp>
        <p:nvSpPr>
          <p:cNvPr id="63529" name="Text Box 49"/>
          <p:cNvSpPr txBox="1">
            <a:spLocks noChangeArrowheads="1"/>
          </p:cNvSpPr>
          <p:nvPr/>
        </p:nvSpPr>
        <p:spPr bwMode="auto">
          <a:xfrm>
            <a:off x="8651882" y="3495680"/>
            <a:ext cx="161607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err="1">
                <a:solidFill>
                  <a:srgbClr val="0033CC"/>
                </a:solidFill>
                <a:latin typeface="Calibri" panose="020F0502020204030204" pitchFamily="34" charset="0"/>
              </a:rPr>
              <a:t>Y</a:t>
            </a:r>
            <a:r>
              <a:rPr lang="en-US" sz="2000" baseline="-25000" dirty="0" err="1">
                <a:solidFill>
                  <a:srgbClr val="0033CC"/>
                </a:solidFill>
                <a:latin typeface="Calibri" panose="020F0502020204030204" pitchFamily="34" charset="0"/>
              </a:rPr>
              <a:t>p</a:t>
            </a:r>
            <a:r>
              <a:rPr lang="en-US" sz="2000" dirty="0">
                <a:solidFill>
                  <a:srgbClr val="0033CC"/>
                </a:solidFill>
                <a:latin typeface="Calibri" panose="020F0502020204030204" pitchFamily="34" charset="0"/>
              </a:rPr>
              <a:t> estimate</a:t>
            </a:r>
          </a:p>
        </p:txBody>
      </p:sp>
      <p:sp>
        <p:nvSpPr>
          <p:cNvPr id="63530" name="Line 50"/>
          <p:cNvSpPr>
            <a:spLocks noChangeShapeType="1"/>
          </p:cNvSpPr>
          <p:nvPr/>
        </p:nvSpPr>
        <p:spPr bwMode="auto">
          <a:xfrm>
            <a:off x="1746890" y="3857625"/>
            <a:ext cx="1457325" cy="0"/>
          </a:xfrm>
          <a:prstGeom prst="line">
            <a:avLst/>
          </a:prstGeom>
          <a:noFill/>
          <a:ln w="19050">
            <a:solidFill>
              <a:srgbClr val="0033CC"/>
            </a:solidFill>
            <a:round/>
            <a:headEnd/>
            <a:tailEnd/>
          </a:ln>
        </p:spPr>
        <p:txBody>
          <a:bodyPr lIns="91397" tIns="45697" rIns="91397" bIns="45697"/>
          <a:lstStyle/>
          <a:p>
            <a:endParaRPr lang="en-US" dirty="0">
              <a:latin typeface="Calibri" panose="020F0502020204030204" pitchFamily="34" charset="0"/>
            </a:endParaRPr>
          </a:p>
        </p:txBody>
      </p:sp>
      <p:sp>
        <p:nvSpPr>
          <p:cNvPr id="63531" name="Text Box 51"/>
          <p:cNvSpPr txBox="1">
            <a:spLocks noChangeArrowheads="1"/>
          </p:cNvSpPr>
          <p:nvPr/>
        </p:nvSpPr>
        <p:spPr bwMode="auto">
          <a:xfrm>
            <a:off x="1686566" y="3500444"/>
            <a:ext cx="161607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err="1">
                <a:solidFill>
                  <a:srgbClr val="0033CC"/>
                </a:solidFill>
                <a:latin typeface="Calibri" panose="020F0502020204030204" pitchFamily="34" charset="0"/>
              </a:rPr>
              <a:t>Y</a:t>
            </a:r>
            <a:r>
              <a:rPr lang="en-US" sz="2000" baseline="-25000" dirty="0" err="1">
                <a:solidFill>
                  <a:srgbClr val="0033CC"/>
                </a:solidFill>
                <a:latin typeface="Calibri" panose="020F0502020204030204" pitchFamily="34" charset="0"/>
              </a:rPr>
              <a:t>p</a:t>
            </a:r>
            <a:r>
              <a:rPr lang="en-US" sz="2000" dirty="0">
                <a:solidFill>
                  <a:srgbClr val="0033CC"/>
                </a:solidFill>
                <a:latin typeface="Calibri" panose="020F0502020204030204" pitchFamily="34" charset="0"/>
              </a:rPr>
              <a:t> estimate</a:t>
            </a:r>
          </a:p>
        </p:txBody>
      </p:sp>
      <p:sp>
        <p:nvSpPr>
          <p:cNvPr id="2" name="Slide Number Placeholder 1"/>
          <p:cNvSpPr>
            <a:spLocks noGrp="1"/>
          </p:cNvSpPr>
          <p:nvPr>
            <p:ph type="sldNum" sz="quarter" idx="12"/>
          </p:nvPr>
        </p:nvSpPr>
        <p:spPr>
          <a:xfrm>
            <a:off x="9576431" y="6371597"/>
            <a:ext cx="2133600" cy="476250"/>
          </a:xfrm>
        </p:spPr>
        <p:txBody>
          <a:bodyPr/>
          <a:lstStyle/>
          <a:p>
            <a:pPr>
              <a:defRPr/>
            </a:pPr>
            <a:fld id="{6455BBB4-D28E-4135-9308-7AA9F1071BD7}" type="slidenum">
              <a:rPr lang="en-US" smtClean="0"/>
              <a:pPr>
                <a:defRPr/>
              </a:pPr>
              <a:t>77</a:t>
            </a:fld>
            <a:endParaRPr lang="en-US" dirty="0"/>
          </a:p>
        </p:txBody>
      </p:sp>
      <p:sp>
        <p:nvSpPr>
          <p:cNvPr id="47" name="Rectangle 3">
            <a:extLst>
              <a:ext uri="{FF2B5EF4-FFF2-40B4-BE49-F238E27FC236}">
                <a16:creationId xmlns:a16="http://schemas.microsoft.com/office/drawing/2014/main" id="{8C4C851F-20A0-4B18-B3A2-71FA2789172D}"/>
              </a:ext>
            </a:extLst>
          </p:cNvPr>
          <p:cNvSpPr>
            <a:spLocks noGrp="1" noChangeArrowheads="1"/>
          </p:cNvSpPr>
          <p:nvPr>
            <p:ph type="title"/>
          </p:nvPr>
        </p:nvSpPr>
        <p:spPr>
          <a:xfrm>
            <a:off x="601980" y="274639"/>
            <a:ext cx="10823826" cy="1143000"/>
          </a:xfrm>
        </p:spPr>
        <p:txBody>
          <a:bodyPr/>
          <a:lstStyle/>
          <a:p>
            <a:pPr eaLnBrk="1" hangingPunct="1">
              <a:defRPr/>
            </a:pPr>
            <a:r>
              <a:rPr lang="en-US" sz="4000" dirty="0"/>
              <a:t>Graphical Frequency Curve Uncertainty  </a:t>
            </a:r>
            <a:br>
              <a:rPr lang="en-US" sz="4000" dirty="0"/>
            </a:br>
            <a:r>
              <a:rPr lang="en-US" sz="4000" dirty="0"/>
              <a:t>– Order Statistics Method</a:t>
            </a:r>
          </a:p>
        </p:txBody>
      </p:sp>
      <p:sp>
        <p:nvSpPr>
          <p:cNvPr id="3" name="Arrow: Right 2">
            <a:extLst>
              <a:ext uri="{FF2B5EF4-FFF2-40B4-BE49-F238E27FC236}">
                <a16:creationId xmlns:a16="http://schemas.microsoft.com/office/drawing/2014/main" id="{91DD8272-67A7-4932-9523-7665891BE6CA}"/>
              </a:ext>
            </a:extLst>
          </p:cNvPr>
          <p:cNvSpPr/>
          <p:nvPr/>
        </p:nvSpPr>
        <p:spPr>
          <a:xfrm>
            <a:off x="6396672" y="3495680"/>
            <a:ext cx="1133481" cy="298448"/>
          </a:xfrm>
          <a:prstGeom prst="rightArrow">
            <a:avLst>
              <a:gd name="adj1" fmla="val 34153"/>
              <a:gd name="adj2" fmla="val 9754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6"/>
          <p:cNvPicPr>
            <a:picLocks noChangeAspect="1" noChangeArrowheads="1"/>
          </p:cNvPicPr>
          <p:nvPr/>
        </p:nvPicPr>
        <p:blipFill>
          <a:blip r:embed="rId3" cstate="print"/>
          <a:srcRect/>
          <a:stretch>
            <a:fillRect/>
          </a:stretch>
        </p:blipFill>
        <p:spPr bwMode="auto">
          <a:xfrm>
            <a:off x="2271714" y="1122366"/>
            <a:ext cx="7662862" cy="4651375"/>
          </a:xfrm>
          <a:prstGeom prst="rect">
            <a:avLst/>
          </a:prstGeom>
          <a:noFill/>
          <a:ln w="9525">
            <a:noFill/>
            <a:miter lim="800000"/>
            <a:headEnd/>
            <a:tailEnd/>
          </a:ln>
        </p:spPr>
      </p:pic>
      <p:sp>
        <p:nvSpPr>
          <p:cNvPr id="132103" name="Text Box 7"/>
          <p:cNvSpPr txBox="1">
            <a:spLocks noChangeArrowheads="1"/>
          </p:cNvSpPr>
          <p:nvPr/>
        </p:nvSpPr>
        <p:spPr bwMode="auto">
          <a:xfrm>
            <a:off x="4979995" y="5730879"/>
            <a:ext cx="3284537"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a:latin typeface="Calibri" panose="020F0502020204030204" pitchFamily="34" charset="0"/>
              </a:rPr>
              <a:t>Exceedance Probability</a:t>
            </a:r>
          </a:p>
        </p:txBody>
      </p:sp>
      <p:sp>
        <p:nvSpPr>
          <p:cNvPr id="132104" name="Text Box 8"/>
          <p:cNvSpPr txBox="1">
            <a:spLocks noChangeArrowheads="1"/>
          </p:cNvSpPr>
          <p:nvPr/>
        </p:nvSpPr>
        <p:spPr bwMode="auto">
          <a:xfrm>
            <a:off x="1607820" y="515940"/>
            <a:ext cx="8686800" cy="646284"/>
          </a:xfrm>
          <a:prstGeom prst="rect">
            <a:avLst/>
          </a:prstGeom>
          <a:noFill/>
          <a:ln w="9525">
            <a:noFill/>
            <a:miter lim="800000"/>
            <a:headEnd/>
            <a:tailEnd/>
          </a:ln>
          <a:effectLst/>
        </p:spPr>
        <p:txBody>
          <a:bodyPr wrap="square" lIns="91397" tIns="45697" rIns="91397" bIns="45697">
            <a:spAutoFit/>
          </a:bodyPr>
          <a:lstStyle/>
          <a:p>
            <a:pPr algn="ctr">
              <a:spcBef>
                <a:spcPct val="50000"/>
              </a:spcBef>
              <a:defRPr/>
            </a:pPr>
            <a:r>
              <a:rPr lang="en-US" sz="3600" dirty="0">
                <a:latin typeface="Calibri" panose="020F0502020204030204" pitchFamily="34" charset="0"/>
              </a:rPr>
              <a:t>Graphical Frequency Curve w/ uncertainty</a:t>
            </a:r>
          </a:p>
        </p:txBody>
      </p:sp>
      <p:sp>
        <p:nvSpPr>
          <p:cNvPr id="64517" name="Rectangle 10"/>
          <p:cNvSpPr>
            <a:spLocks noChangeArrowheads="1"/>
          </p:cNvSpPr>
          <p:nvPr/>
        </p:nvSpPr>
        <p:spPr bwMode="auto">
          <a:xfrm>
            <a:off x="8983667" y="5364168"/>
            <a:ext cx="836612" cy="288925"/>
          </a:xfrm>
          <a:prstGeom prst="rect">
            <a:avLst/>
          </a:prstGeom>
          <a:solidFill>
            <a:schemeClr val="bg1"/>
          </a:solidFill>
          <a:ln w="9525">
            <a:noFill/>
            <a:miter lim="800000"/>
            <a:headEnd/>
            <a:tailEnd/>
          </a:ln>
        </p:spPr>
        <p:txBody>
          <a:bodyPr wrap="none" lIns="91397" tIns="45697" rIns="91397" bIns="45697" anchor="ctr"/>
          <a:lstStyle/>
          <a:p>
            <a:endParaRPr lang="en-US" dirty="0">
              <a:latin typeface="Calibri" panose="020F0502020204030204" pitchFamily="34" charset="0"/>
            </a:endParaRPr>
          </a:p>
        </p:txBody>
      </p:sp>
      <p:sp>
        <p:nvSpPr>
          <p:cNvPr id="64518" name="Text Box 9"/>
          <p:cNvSpPr txBox="1">
            <a:spLocks noChangeArrowheads="1"/>
          </p:cNvSpPr>
          <p:nvPr/>
        </p:nvSpPr>
        <p:spPr bwMode="auto">
          <a:xfrm>
            <a:off x="8940802" y="5407028"/>
            <a:ext cx="923925" cy="294416"/>
          </a:xfrm>
          <a:prstGeom prst="rect">
            <a:avLst/>
          </a:prstGeom>
          <a:noFill/>
          <a:ln w="9525">
            <a:noFill/>
            <a:miter lim="800000"/>
            <a:headEnd/>
            <a:tailEnd/>
          </a:ln>
        </p:spPr>
        <p:txBody>
          <a:bodyPr lIns="91397" tIns="45697" rIns="91397" bIns="45697">
            <a:spAutoFit/>
          </a:bodyPr>
          <a:lstStyle/>
          <a:p>
            <a:pPr>
              <a:spcBef>
                <a:spcPct val="50000"/>
              </a:spcBef>
            </a:pPr>
            <a:r>
              <a:rPr lang="en-US" sz="1300" dirty="0">
                <a:latin typeface="Calibri" panose="020F0502020204030204" pitchFamily="34" charset="0"/>
              </a:rPr>
              <a:t>.005 .002</a:t>
            </a:r>
          </a:p>
        </p:txBody>
      </p:sp>
      <p:sp>
        <p:nvSpPr>
          <p:cNvPr id="7" name="Text Box 5"/>
          <p:cNvSpPr txBox="1">
            <a:spLocks noChangeArrowheads="1"/>
          </p:cNvSpPr>
          <p:nvPr/>
        </p:nvSpPr>
        <p:spPr bwMode="auto">
          <a:xfrm rot="16200000">
            <a:off x="1764512" y="2841138"/>
            <a:ext cx="688975" cy="369285"/>
          </a:xfrm>
          <a:prstGeom prst="rect">
            <a:avLst/>
          </a:prstGeom>
          <a:noFill/>
          <a:ln w="9525">
            <a:noFill/>
            <a:miter lim="800000"/>
            <a:headEnd/>
            <a:tailEnd/>
          </a:ln>
        </p:spPr>
        <p:txBody>
          <a:bodyPr lIns="91397" tIns="45697" rIns="91397" bIns="45697">
            <a:spAutoFit/>
          </a:bodyPr>
          <a:lstStyle/>
          <a:p>
            <a:pPr>
              <a:spcBef>
                <a:spcPct val="50000"/>
              </a:spcBef>
              <a:defRPr/>
            </a:pPr>
            <a:r>
              <a:rPr lang="en-US" dirty="0">
                <a:latin typeface="Calibri" panose="020F0502020204030204" pitchFamily="34" charset="0"/>
              </a:rPr>
              <a:t>Flow</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body" sz="half" idx="1"/>
          </p:nvPr>
        </p:nvSpPr>
        <p:spPr>
          <a:xfrm>
            <a:off x="1219200" y="1600205"/>
            <a:ext cx="9652932" cy="4525963"/>
          </a:xfrm>
        </p:spPr>
        <p:txBody>
          <a:bodyPr/>
          <a:lstStyle/>
          <a:p>
            <a:pPr eaLnBrk="1" hangingPunct="1">
              <a:buFontTx/>
              <a:buNone/>
              <a:defRPr/>
            </a:pPr>
            <a:r>
              <a:rPr lang="en-US" sz="2800" b="1" dirty="0"/>
              <a:t>Need an uncertainty estimate for beyond the range of the data</a:t>
            </a:r>
          </a:p>
          <a:p>
            <a:pPr eaLnBrk="1" hangingPunct="1">
              <a:buFontTx/>
              <a:buNone/>
              <a:defRPr/>
            </a:pPr>
            <a:r>
              <a:rPr lang="en-US" sz="2800" b="1" dirty="0"/>
              <a:t>	</a:t>
            </a:r>
            <a:r>
              <a:rPr lang="en-US" sz="2700" dirty="0"/>
              <a:t>Asymptotic approximation (large record length) for standard error of plotted </a:t>
            </a:r>
            <a:r>
              <a:rPr lang="en-US" sz="2700" dirty="0" err="1"/>
              <a:t>quantile</a:t>
            </a:r>
            <a:r>
              <a:rPr lang="en-US" sz="2700" dirty="0"/>
              <a:t> (flow or stage)</a:t>
            </a:r>
          </a:p>
          <a:p>
            <a:pPr eaLnBrk="1" hangingPunct="1">
              <a:buFontTx/>
              <a:buNone/>
              <a:defRPr/>
            </a:pPr>
            <a:endParaRPr lang="en-US" sz="2700" dirty="0"/>
          </a:p>
          <a:p>
            <a:pPr eaLnBrk="1" hangingPunct="1">
              <a:buFontTx/>
              <a:buNone/>
              <a:defRPr/>
            </a:pPr>
            <a:endParaRPr lang="en-US" sz="2800" dirty="0"/>
          </a:p>
          <a:p>
            <a:pPr eaLnBrk="1" hangingPunct="1">
              <a:buFontTx/>
              <a:buNone/>
              <a:defRPr/>
            </a:pPr>
            <a:endParaRPr lang="en-US" sz="2800" dirty="0"/>
          </a:p>
          <a:p>
            <a:pPr eaLnBrk="1" hangingPunct="1">
              <a:spcBef>
                <a:spcPct val="10000"/>
              </a:spcBef>
              <a:buFontTx/>
              <a:buNone/>
              <a:defRPr/>
            </a:pPr>
            <a:r>
              <a:rPr lang="en-US" sz="2800" dirty="0"/>
              <a:t>	</a:t>
            </a:r>
            <a:r>
              <a:rPr lang="en-US" sz="2300" dirty="0"/>
              <a:t>where	</a:t>
            </a:r>
            <a:r>
              <a:rPr lang="en-US" sz="2200" dirty="0">
                <a:latin typeface="Symbol" pitchFamily="18" charset="2"/>
              </a:rPr>
              <a:t>s</a:t>
            </a:r>
            <a:r>
              <a:rPr lang="en-US" sz="2200" dirty="0"/>
              <a:t> = standard deviation of estimate of flow or stage for 	                		       exceedance probability p</a:t>
            </a:r>
          </a:p>
          <a:p>
            <a:pPr eaLnBrk="1" hangingPunct="1">
              <a:buFontTx/>
              <a:buNone/>
              <a:defRPr/>
            </a:pPr>
            <a:r>
              <a:rPr lang="en-US" sz="2200" dirty="0"/>
              <a:t>			N = systematic record length</a:t>
            </a:r>
          </a:p>
          <a:p>
            <a:pPr eaLnBrk="1" hangingPunct="1">
              <a:buFontTx/>
              <a:buNone/>
              <a:defRPr/>
            </a:pPr>
            <a:r>
              <a:rPr lang="en-US" sz="2200" dirty="0"/>
              <a:t>			</a:t>
            </a:r>
            <a:r>
              <a:rPr lang="en-US" sz="2200" dirty="0" err="1"/>
              <a:t>f</a:t>
            </a:r>
            <a:r>
              <a:rPr lang="en-US" sz="2200" baseline="-25000" dirty="0" err="1"/>
              <a:t>X</a:t>
            </a:r>
            <a:r>
              <a:rPr lang="en-US" sz="2200" dirty="0"/>
              <a:t> = estimated slope of frequency curve 			                 		       (probability density function)</a:t>
            </a:r>
          </a:p>
        </p:txBody>
      </p:sp>
      <p:sp>
        <p:nvSpPr>
          <p:cNvPr id="23556" name="Text Box 4"/>
          <p:cNvSpPr txBox="1">
            <a:spLocks noChangeArrowheads="1"/>
          </p:cNvSpPr>
          <p:nvPr/>
        </p:nvSpPr>
        <p:spPr bwMode="auto">
          <a:xfrm>
            <a:off x="6897695" y="3554415"/>
            <a:ext cx="681037" cy="461618"/>
          </a:xfrm>
          <a:prstGeom prst="rect">
            <a:avLst/>
          </a:prstGeom>
          <a:noFill/>
          <a:ln w="9525">
            <a:noFill/>
            <a:miter lim="800000"/>
            <a:headEnd/>
            <a:tailEnd/>
          </a:ln>
        </p:spPr>
        <p:txBody>
          <a:bodyPr lIns="91397" tIns="45697" rIns="91397" bIns="45697">
            <a:spAutoFit/>
          </a:bodyPr>
          <a:lstStyle/>
          <a:p>
            <a:pPr>
              <a:spcBef>
                <a:spcPct val="50000"/>
              </a:spcBef>
            </a:pPr>
            <a:r>
              <a:rPr lang="en-US" sz="2400" dirty="0">
                <a:solidFill>
                  <a:schemeClr val="bg1"/>
                </a:solidFill>
                <a:latin typeface="Calibri" panose="020F0502020204030204" pitchFamily="34" charset="0"/>
              </a:rPr>
              <a:t>(15)</a:t>
            </a:r>
          </a:p>
        </p:txBody>
      </p:sp>
      <p:graphicFrame>
        <p:nvGraphicFramePr>
          <p:cNvPr id="23555" name="Object 3"/>
          <p:cNvGraphicFramePr>
            <a:graphicFrameLocks noChangeAspect="1"/>
          </p:cNvGraphicFramePr>
          <p:nvPr/>
        </p:nvGraphicFramePr>
        <p:xfrm>
          <a:off x="4620146" y="3307775"/>
          <a:ext cx="2026179" cy="1037744"/>
        </p:xfrm>
        <a:graphic>
          <a:graphicData uri="http://schemas.openxmlformats.org/presentationml/2006/ole">
            <mc:AlternateContent xmlns:mc="http://schemas.openxmlformats.org/markup-compatibility/2006">
              <mc:Choice xmlns:v="urn:schemas-microsoft-com:vml" Requires="v">
                <p:oleObj name="Equation" r:id="rId3" imgW="838080" imgH="431640" progId="Equation.3">
                  <p:embed/>
                </p:oleObj>
              </mc:Choice>
              <mc:Fallback>
                <p:oleObj name="Equation" r:id="rId3" imgW="838080" imgH="431640" progId="Equation.3">
                  <p:embed/>
                  <p:pic>
                    <p:nvPicPr>
                      <p:cNvPr id="2355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0146" y="3307775"/>
                        <a:ext cx="2026179" cy="10377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5F5AEF9-A2FC-4453-8D9F-B31E112A7412}" type="slidenum">
              <a:rPr lang="en-US" smtClean="0"/>
              <a:pPr>
                <a:defRPr/>
              </a:pPr>
              <a:t>79</a:t>
            </a:fld>
            <a:endParaRPr lang="en-US"/>
          </a:p>
        </p:txBody>
      </p:sp>
      <p:sp>
        <p:nvSpPr>
          <p:cNvPr id="9" name="Rectangle 3">
            <a:extLst>
              <a:ext uri="{FF2B5EF4-FFF2-40B4-BE49-F238E27FC236}">
                <a16:creationId xmlns:a16="http://schemas.microsoft.com/office/drawing/2014/main" id="{B62F2E66-210A-4097-8ECB-D331E638596E}"/>
              </a:ext>
            </a:extLst>
          </p:cNvPr>
          <p:cNvSpPr>
            <a:spLocks noGrp="1" noChangeArrowheads="1"/>
          </p:cNvSpPr>
          <p:nvPr>
            <p:ph type="title"/>
          </p:nvPr>
        </p:nvSpPr>
        <p:spPr>
          <a:xfrm>
            <a:off x="601980" y="274639"/>
            <a:ext cx="10823826" cy="1143000"/>
          </a:xfrm>
        </p:spPr>
        <p:txBody>
          <a:bodyPr/>
          <a:lstStyle/>
          <a:p>
            <a:pPr eaLnBrk="1" hangingPunct="1">
              <a:defRPr/>
            </a:pPr>
            <a:r>
              <a:rPr lang="en-US" sz="4000" dirty="0"/>
              <a:t>Graphical Frequency Curve Uncertainty  </a:t>
            </a:r>
            <a:br>
              <a:rPr lang="en-US" sz="4000" dirty="0"/>
            </a:br>
            <a:r>
              <a:rPr lang="en-US" sz="4000" dirty="0"/>
              <a:t>– Order Statistics Method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5"/>
          <p:cNvPicPr>
            <a:picLocks noChangeAspect="1" noChangeArrowheads="1"/>
          </p:cNvPicPr>
          <p:nvPr/>
        </p:nvPicPr>
        <p:blipFill>
          <a:blip r:embed="rId3" cstate="print"/>
          <a:srcRect/>
          <a:stretch>
            <a:fillRect/>
          </a:stretch>
        </p:blipFill>
        <p:spPr bwMode="auto">
          <a:xfrm>
            <a:off x="5772791" y="2260283"/>
            <a:ext cx="5095875" cy="4267200"/>
          </a:xfrm>
          <a:prstGeom prst="rect">
            <a:avLst/>
          </a:prstGeom>
          <a:noFill/>
          <a:ln w="9525">
            <a:noFill/>
            <a:miter lim="800000"/>
            <a:headEnd/>
            <a:tailEnd/>
          </a:ln>
        </p:spPr>
      </p:pic>
      <p:pic>
        <p:nvPicPr>
          <p:cNvPr id="31747" name="Picture 14"/>
          <p:cNvPicPr>
            <a:picLocks noChangeAspect="1" noChangeArrowheads="1"/>
          </p:cNvPicPr>
          <p:nvPr/>
        </p:nvPicPr>
        <p:blipFill>
          <a:blip r:embed="rId4" cstate="print"/>
          <a:srcRect/>
          <a:stretch>
            <a:fillRect/>
          </a:stretch>
        </p:blipFill>
        <p:spPr bwMode="auto">
          <a:xfrm>
            <a:off x="966787" y="1068711"/>
            <a:ext cx="5086351" cy="4257675"/>
          </a:xfrm>
          <a:prstGeom prst="rect">
            <a:avLst/>
          </a:prstGeom>
          <a:noFill/>
          <a:ln w="9525">
            <a:noFill/>
            <a:miter lim="800000"/>
            <a:headEnd/>
            <a:tailEnd/>
          </a:ln>
        </p:spPr>
      </p:pic>
      <p:sp>
        <p:nvSpPr>
          <p:cNvPr id="113669" name="Text Box 5"/>
          <p:cNvSpPr txBox="1">
            <a:spLocks noChangeArrowheads="1"/>
          </p:cNvSpPr>
          <p:nvPr/>
        </p:nvSpPr>
        <p:spPr bwMode="auto">
          <a:xfrm>
            <a:off x="1074420" y="441330"/>
            <a:ext cx="9593580" cy="507785"/>
          </a:xfrm>
          <a:prstGeom prst="rect">
            <a:avLst/>
          </a:prstGeom>
          <a:noFill/>
          <a:ln w="9525">
            <a:noFill/>
            <a:miter lim="800000"/>
            <a:headEnd/>
            <a:tailEnd/>
          </a:ln>
          <a:effectLst/>
        </p:spPr>
        <p:txBody>
          <a:bodyPr wrap="square" lIns="91397" tIns="45697" rIns="91397" bIns="45697">
            <a:spAutoFit/>
          </a:bodyPr>
          <a:lstStyle/>
          <a:p>
            <a:pPr>
              <a:spcBef>
                <a:spcPct val="50000"/>
              </a:spcBef>
              <a:defRPr/>
            </a:pPr>
            <a:r>
              <a:rPr lang="en-US" sz="2700" dirty="0">
                <a:latin typeface="Calibri" panose="020F0502020204030204" pitchFamily="34" charset="0"/>
              </a:rPr>
              <a:t>What about a more negative skew?</a:t>
            </a:r>
          </a:p>
        </p:txBody>
      </p:sp>
      <p:sp>
        <p:nvSpPr>
          <p:cNvPr id="31749" name="Text Box 8"/>
          <p:cNvSpPr txBox="1">
            <a:spLocks noChangeArrowheads="1"/>
          </p:cNvSpPr>
          <p:nvPr/>
        </p:nvSpPr>
        <p:spPr bwMode="auto">
          <a:xfrm>
            <a:off x="4497391" y="1794198"/>
            <a:ext cx="105092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0000FF"/>
                </a:solidFill>
                <a:latin typeface="Symbol" pitchFamily="18" charset="2"/>
              </a:rPr>
              <a:t>g</a:t>
            </a:r>
            <a:r>
              <a:rPr lang="en-US" sz="2000" dirty="0">
                <a:solidFill>
                  <a:srgbClr val="0000FF"/>
                </a:solidFill>
                <a:latin typeface="Calibri" panose="020F0502020204030204" pitchFamily="34" charset="0"/>
              </a:rPr>
              <a:t> = +0.4</a:t>
            </a:r>
          </a:p>
        </p:txBody>
      </p:sp>
      <p:sp>
        <p:nvSpPr>
          <p:cNvPr id="31750" name="Text Box 9"/>
          <p:cNvSpPr txBox="1">
            <a:spLocks noChangeArrowheads="1"/>
          </p:cNvSpPr>
          <p:nvPr/>
        </p:nvSpPr>
        <p:spPr bwMode="auto">
          <a:xfrm>
            <a:off x="4992688" y="2595887"/>
            <a:ext cx="1103312"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FF0000"/>
                </a:solidFill>
                <a:latin typeface="Symbol" pitchFamily="18" charset="2"/>
              </a:rPr>
              <a:t>g</a:t>
            </a:r>
            <a:r>
              <a:rPr lang="en-US" sz="2000" dirty="0">
                <a:solidFill>
                  <a:srgbClr val="FF0000"/>
                </a:solidFill>
                <a:latin typeface="Calibri" panose="020F0502020204030204" pitchFamily="34" charset="0"/>
              </a:rPr>
              <a:t> = –0.4</a:t>
            </a:r>
          </a:p>
        </p:txBody>
      </p:sp>
      <p:sp>
        <p:nvSpPr>
          <p:cNvPr id="31751" name="Text Box 12"/>
          <p:cNvSpPr txBox="1">
            <a:spLocks noChangeArrowheads="1"/>
          </p:cNvSpPr>
          <p:nvPr/>
        </p:nvSpPr>
        <p:spPr bwMode="auto">
          <a:xfrm>
            <a:off x="8798562" y="3558864"/>
            <a:ext cx="1050925"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0000FF"/>
                </a:solidFill>
                <a:latin typeface="Symbol" pitchFamily="18" charset="2"/>
              </a:rPr>
              <a:t>g</a:t>
            </a:r>
            <a:r>
              <a:rPr lang="en-US" sz="2000" dirty="0">
                <a:solidFill>
                  <a:srgbClr val="0000FF"/>
                </a:solidFill>
                <a:latin typeface="Calibri" panose="020F0502020204030204" pitchFamily="34" charset="0"/>
              </a:rPr>
              <a:t> = </a:t>
            </a:r>
            <a:r>
              <a:rPr lang="en-US" dirty="0">
                <a:solidFill>
                  <a:srgbClr val="0000FF"/>
                </a:solidFill>
                <a:latin typeface="Calibri" panose="020F0502020204030204" pitchFamily="34" charset="0"/>
              </a:rPr>
              <a:t>+</a:t>
            </a:r>
            <a:r>
              <a:rPr lang="en-US" sz="2000" dirty="0">
                <a:solidFill>
                  <a:srgbClr val="0000FF"/>
                </a:solidFill>
                <a:latin typeface="Calibri" panose="020F0502020204030204" pitchFamily="34" charset="0"/>
              </a:rPr>
              <a:t>0.4</a:t>
            </a:r>
          </a:p>
        </p:txBody>
      </p:sp>
      <p:sp>
        <p:nvSpPr>
          <p:cNvPr id="31752" name="Text Box 13"/>
          <p:cNvSpPr txBox="1">
            <a:spLocks noChangeArrowheads="1"/>
          </p:cNvSpPr>
          <p:nvPr/>
        </p:nvSpPr>
        <p:spPr bwMode="auto">
          <a:xfrm>
            <a:off x="9038276" y="5598800"/>
            <a:ext cx="1103312" cy="400063"/>
          </a:xfrm>
          <a:prstGeom prst="rect">
            <a:avLst/>
          </a:prstGeom>
          <a:noFill/>
          <a:ln w="9525">
            <a:noFill/>
            <a:miter lim="800000"/>
            <a:headEnd/>
            <a:tailEnd/>
          </a:ln>
        </p:spPr>
        <p:txBody>
          <a:bodyPr lIns="91397" tIns="45697" rIns="91397" bIns="45697">
            <a:spAutoFit/>
          </a:bodyPr>
          <a:lstStyle/>
          <a:p>
            <a:pPr>
              <a:spcBef>
                <a:spcPct val="50000"/>
              </a:spcBef>
            </a:pPr>
            <a:r>
              <a:rPr lang="en-US" sz="2000" dirty="0">
                <a:solidFill>
                  <a:srgbClr val="FF0000"/>
                </a:solidFill>
                <a:latin typeface="Symbol" pitchFamily="18" charset="2"/>
              </a:rPr>
              <a:t>g</a:t>
            </a:r>
            <a:r>
              <a:rPr lang="en-US" sz="2000" dirty="0">
                <a:solidFill>
                  <a:srgbClr val="FF0000"/>
                </a:solidFill>
                <a:latin typeface="Calibri" panose="020F0502020204030204" pitchFamily="34" charset="0"/>
              </a:rPr>
              <a:t> = </a:t>
            </a:r>
            <a:r>
              <a:rPr lang="en-US" dirty="0">
                <a:solidFill>
                  <a:srgbClr val="FF0000"/>
                </a:solidFill>
                <a:latin typeface="Calibri" panose="020F0502020204030204" pitchFamily="34" charset="0"/>
              </a:rPr>
              <a:t>–</a:t>
            </a:r>
            <a:r>
              <a:rPr lang="en-US" sz="2000" dirty="0">
                <a:solidFill>
                  <a:srgbClr val="FF0000"/>
                </a:solidFill>
                <a:latin typeface="Calibri" panose="020F0502020204030204" pitchFamily="34" charset="0"/>
              </a:rPr>
              <a:t>0.4</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1066800" y="1990725"/>
            <a:ext cx="9144000" cy="4135438"/>
          </a:xfrm>
        </p:spPr>
        <p:txBody>
          <a:bodyPr/>
          <a:lstStyle/>
          <a:p>
            <a:pPr eaLnBrk="1" hangingPunct="1">
              <a:spcBef>
                <a:spcPct val="50000"/>
              </a:spcBef>
              <a:buFontTx/>
              <a:buNone/>
              <a:defRPr/>
            </a:pPr>
            <a:r>
              <a:rPr lang="en-US" sz="2800" dirty="0"/>
              <a:t>	Confidence intervals are constructed assuming that sampling error follows a Normal distribution </a:t>
            </a:r>
          </a:p>
          <a:p>
            <a:pPr eaLnBrk="1" hangingPunct="1">
              <a:spcBef>
                <a:spcPct val="50000"/>
              </a:spcBef>
              <a:buFontTx/>
              <a:buNone/>
              <a:defRPr/>
            </a:pPr>
            <a:r>
              <a:rPr lang="en-US" sz="2800" dirty="0"/>
              <a:t>		i.e., symmetrical</a:t>
            </a:r>
          </a:p>
          <a:p>
            <a:pPr eaLnBrk="1" hangingPunct="1">
              <a:spcBef>
                <a:spcPct val="50000"/>
              </a:spcBef>
              <a:buFontTx/>
              <a:buNone/>
              <a:defRPr/>
            </a:pPr>
            <a:r>
              <a:rPr lang="en-US" sz="2800" b="1" dirty="0"/>
              <a:t>	</a:t>
            </a:r>
            <a:r>
              <a:rPr lang="en-US" sz="2800" dirty="0"/>
              <a:t>Note that this is a distribution-free confidence interval and will be much wider than that obtained when the distribution is assumed (e.g., wider than for the </a:t>
            </a:r>
            <a:r>
              <a:rPr lang="en-US" sz="2800" dirty="0" err="1"/>
              <a:t>logNormal</a:t>
            </a:r>
            <a:r>
              <a:rPr lang="en-US" sz="2800" dirty="0"/>
              <a:t> distribution using the non-central t distribution)</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80</a:t>
            </a:fld>
            <a:endParaRPr lang="en-US"/>
          </a:p>
        </p:txBody>
      </p:sp>
      <p:sp>
        <p:nvSpPr>
          <p:cNvPr id="7" name="Rectangle 3">
            <a:extLst>
              <a:ext uri="{FF2B5EF4-FFF2-40B4-BE49-F238E27FC236}">
                <a16:creationId xmlns:a16="http://schemas.microsoft.com/office/drawing/2014/main" id="{FC928257-2D0B-4E11-8EBA-80CA74E92AC6}"/>
              </a:ext>
            </a:extLst>
          </p:cNvPr>
          <p:cNvSpPr>
            <a:spLocks noGrp="1" noChangeArrowheads="1"/>
          </p:cNvSpPr>
          <p:nvPr>
            <p:ph type="title"/>
          </p:nvPr>
        </p:nvSpPr>
        <p:spPr>
          <a:xfrm>
            <a:off x="601980" y="274639"/>
            <a:ext cx="10823826" cy="1143000"/>
          </a:xfrm>
        </p:spPr>
        <p:txBody>
          <a:bodyPr/>
          <a:lstStyle/>
          <a:p>
            <a:pPr eaLnBrk="1" hangingPunct="1">
              <a:defRPr/>
            </a:pPr>
            <a:r>
              <a:rPr lang="en-US" sz="4000" dirty="0"/>
              <a:t>Graphical Frequency Curve Uncertainty  </a:t>
            </a:r>
            <a:br>
              <a:rPr lang="en-US" sz="4000" dirty="0"/>
            </a:br>
            <a:r>
              <a:rPr lang="en-US" sz="4000" dirty="0"/>
              <a:t>– Order Statistics Method</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1"/>
          <p:cNvPicPr>
            <a:picLocks noChangeAspect="1" noChangeArrowheads="1"/>
          </p:cNvPicPr>
          <p:nvPr/>
        </p:nvPicPr>
        <p:blipFill>
          <a:blip r:embed="rId3" cstate="print"/>
          <a:srcRect/>
          <a:stretch>
            <a:fillRect/>
          </a:stretch>
        </p:blipFill>
        <p:spPr bwMode="auto">
          <a:xfrm>
            <a:off x="2322513" y="1501781"/>
            <a:ext cx="7594600" cy="4524375"/>
          </a:xfrm>
          <a:prstGeom prst="rect">
            <a:avLst/>
          </a:prstGeom>
          <a:noFill/>
          <a:ln w="9525">
            <a:noFill/>
            <a:miter lim="800000"/>
            <a:headEnd/>
            <a:tailEnd/>
          </a:ln>
        </p:spPr>
      </p:pic>
      <p:sp>
        <p:nvSpPr>
          <p:cNvPr id="66563" name="Slide Number Placeholder 3"/>
          <p:cNvSpPr>
            <a:spLocks noGrp="1"/>
          </p:cNvSpPr>
          <p:nvPr>
            <p:ph type="sldNum" sz="quarter" idx="12"/>
          </p:nvPr>
        </p:nvSpPr>
        <p:spPr>
          <a:noFill/>
        </p:spPr>
        <p:txBody>
          <a:bodyPr/>
          <a:lstStyle/>
          <a:p>
            <a:fld id="{6D927797-6FD2-48F6-B022-2D56240B99AE}" type="slidenum">
              <a:rPr lang="en-US" smtClean="0"/>
              <a:pPr/>
              <a:t>81</a:t>
            </a:fld>
            <a:endParaRPr lang="en-US"/>
          </a:p>
        </p:txBody>
      </p:sp>
      <p:sp>
        <p:nvSpPr>
          <p:cNvPr id="2" name="Text Box 3"/>
          <p:cNvSpPr txBox="1">
            <a:spLocks noChangeArrowheads="1"/>
          </p:cNvSpPr>
          <p:nvPr/>
        </p:nvSpPr>
        <p:spPr bwMode="auto">
          <a:xfrm>
            <a:off x="4979995" y="6073779"/>
            <a:ext cx="3284537" cy="369285"/>
          </a:xfrm>
          <a:prstGeom prst="rect">
            <a:avLst/>
          </a:prstGeom>
          <a:noFill/>
          <a:ln w="9525">
            <a:noFill/>
            <a:miter lim="800000"/>
            <a:headEnd/>
            <a:tailEnd/>
          </a:ln>
          <a:effectLst/>
        </p:spPr>
        <p:txBody>
          <a:bodyPr lIns="91397" tIns="45697" rIns="91397" bIns="45697">
            <a:spAutoFit/>
          </a:bodyPr>
          <a:lstStyle/>
          <a:p>
            <a:pPr>
              <a:spcBef>
                <a:spcPct val="50000"/>
              </a:spcBef>
              <a:defRPr/>
            </a:pPr>
            <a:r>
              <a:rPr lang="en-US" dirty="0">
                <a:solidFill>
                  <a:schemeClr val="bg1"/>
                </a:solidFill>
                <a:latin typeface="Calibri" panose="020F0502020204030204" pitchFamily="34" charset="0"/>
              </a:rPr>
              <a:t>Exceedance Probability</a:t>
            </a:r>
          </a:p>
        </p:txBody>
      </p:sp>
      <p:sp>
        <p:nvSpPr>
          <p:cNvPr id="65540" name="Text Box 4"/>
          <p:cNvSpPr txBox="1">
            <a:spLocks noChangeArrowheads="1"/>
          </p:cNvSpPr>
          <p:nvPr/>
        </p:nvSpPr>
        <p:spPr bwMode="auto">
          <a:xfrm>
            <a:off x="1600200" y="515940"/>
            <a:ext cx="8435340" cy="646284"/>
          </a:xfrm>
          <a:prstGeom prst="rect">
            <a:avLst/>
          </a:prstGeom>
          <a:noFill/>
          <a:ln w="9525">
            <a:noFill/>
            <a:miter lim="800000"/>
            <a:headEnd/>
            <a:tailEnd/>
          </a:ln>
          <a:effectLst/>
        </p:spPr>
        <p:txBody>
          <a:bodyPr wrap="square" lIns="91397" tIns="45697" rIns="91397" bIns="45697">
            <a:spAutoFit/>
          </a:bodyPr>
          <a:lstStyle/>
          <a:p>
            <a:pPr algn="ctr">
              <a:spcBef>
                <a:spcPct val="50000"/>
              </a:spcBef>
              <a:defRPr/>
            </a:pPr>
            <a:r>
              <a:rPr lang="en-US" sz="3600" dirty="0">
                <a:latin typeface="Calibri" panose="020F0502020204030204" pitchFamily="34" charset="0"/>
              </a:rPr>
              <a:t>Graphical Frequency Curve w/ uncertainty</a:t>
            </a:r>
          </a:p>
        </p:txBody>
      </p:sp>
      <p:sp>
        <p:nvSpPr>
          <p:cNvPr id="7" name="TextBox 6"/>
          <p:cNvSpPr txBox="1"/>
          <p:nvPr/>
        </p:nvSpPr>
        <p:spPr>
          <a:xfrm>
            <a:off x="7042156" y="3989392"/>
            <a:ext cx="1755775" cy="1015616"/>
          </a:xfrm>
          <a:prstGeom prst="rect">
            <a:avLst/>
          </a:prstGeom>
          <a:solidFill>
            <a:schemeClr val="bg1"/>
          </a:solidFill>
        </p:spPr>
        <p:txBody>
          <a:bodyPr lIns="91397" tIns="45697" rIns="91397" bIns="45697">
            <a:spAutoFit/>
          </a:bodyPr>
          <a:lstStyle/>
          <a:p>
            <a:pPr algn="ctr">
              <a:defRPr/>
            </a:pPr>
            <a:r>
              <a:rPr lang="en-US" sz="2000" dirty="0">
                <a:latin typeface="Calibri" panose="020F0502020204030204" pitchFamily="34" charset="0"/>
              </a:rPr>
              <a:t>90% confidence interval</a:t>
            </a:r>
          </a:p>
        </p:txBody>
      </p:sp>
      <p:pic>
        <p:nvPicPr>
          <p:cNvPr id="66567" name="Picture 2"/>
          <p:cNvPicPr>
            <a:picLocks noChangeAspect="1" noChangeArrowheads="1"/>
          </p:cNvPicPr>
          <p:nvPr/>
        </p:nvPicPr>
        <p:blipFill>
          <a:blip r:embed="rId4" cstate="print"/>
          <a:srcRect/>
          <a:stretch>
            <a:fillRect/>
          </a:stretch>
        </p:blipFill>
        <p:spPr bwMode="auto">
          <a:xfrm>
            <a:off x="2274888" y="1458918"/>
            <a:ext cx="7620000" cy="4583111"/>
          </a:xfrm>
          <a:prstGeom prst="rect">
            <a:avLst/>
          </a:prstGeom>
          <a:noFill/>
          <a:ln w="9525">
            <a:noFill/>
            <a:miter lim="800000"/>
            <a:headEnd/>
            <a:tailEnd/>
          </a:ln>
        </p:spPr>
      </p:pic>
      <p:sp>
        <p:nvSpPr>
          <p:cNvPr id="8" name="TextBox 7"/>
          <p:cNvSpPr txBox="1"/>
          <p:nvPr/>
        </p:nvSpPr>
        <p:spPr>
          <a:xfrm>
            <a:off x="7194554" y="4141792"/>
            <a:ext cx="1755775" cy="1015616"/>
          </a:xfrm>
          <a:prstGeom prst="rect">
            <a:avLst/>
          </a:prstGeom>
          <a:solidFill>
            <a:schemeClr val="bg1"/>
          </a:solidFill>
        </p:spPr>
        <p:txBody>
          <a:bodyPr lIns="91397" tIns="45697" rIns="91397" bIns="45697">
            <a:spAutoFit/>
          </a:bodyPr>
          <a:lstStyle/>
          <a:p>
            <a:pPr algn="ctr">
              <a:defRPr/>
            </a:pPr>
            <a:r>
              <a:rPr lang="en-US" sz="2000" dirty="0">
                <a:latin typeface="Calibri" panose="020F0502020204030204" pitchFamily="34" charset="0"/>
              </a:rPr>
              <a:t>90% confidence interval</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5"/>
          <p:cNvSpPr>
            <a:spLocks noGrp="1"/>
          </p:cNvSpPr>
          <p:nvPr>
            <p:ph type="sldNum" sz="quarter" idx="12"/>
          </p:nvPr>
        </p:nvSpPr>
        <p:spPr>
          <a:noFill/>
        </p:spPr>
        <p:txBody>
          <a:bodyPr/>
          <a:lstStyle/>
          <a:p>
            <a:fld id="{744E5541-AC0D-446D-9F61-AC3ABB3D980F}" type="slidenum">
              <a:rPr lang="en-US" smtClean="0"/>
              <a:pPr/>
              <a:t>82</a:t>
            </a:fld>
            <a:endParaRPr lang="en-US"/>
          </a:p>
        </p:txBody>
      </p:sp>
      <p:sp>
        <p:nvSpPr>
          <p:cNvPr id="43011" name="Rectangle 3"/>
          <p:cNvSpPr>
            <a:spLocks noGrp="1" noChangeArrowheads="1"/>
          </p:cNvSpPr>
          <p:nvPr>
            <p:ph type="body" idx="1"/>
          </p:nvPr>
        </p:nvSpPr>
        <p:spPr>
          <a:xfrm>
            <a:off x="1082040" y="1485904"/>
            <a:ext cx="9090660" cy="4310063"/>
          </a:xfrm>
        </p:spPr>
        <p:txBody>
          <a:bodyPr/>
          <a:lstStyle/>
          <a:p>
            <a:pPr marL="0" indent="0" eaLnBrk="1" hangingPunct="1">
              <a:buNone/>
              <a:defRPr/>
            </a:pPr>
            <a:r>
              <a:rPr lang="en-US" b="1" dirty="0">
                <a:solidFill>
                  <a:srgbClr val="C00000"/>
                </a:solidFill>
                <a:cs typeface="Times New Roman" pitchFamily="18" charset="0"/>
              </a:rPr>
              <a:t>Limitations </a:t>
            </a:r>
          </a:p>
          <a:p>
            <a:pPr eaLnBrk="1" hangingPunct="1">
              <a:defRPr/>
            </a:pPr>
            <a:r>
              <a:rPr lang="en-US" sz="2800" dirty="0">
                <a:cs typeface="Times New Roman" pitchFamily="18" charset="0"/>
              </a:rPr>
              <a:t>Not useful beyond the range of observations</a:t>
            </a:r>
          </a:p>
          <a:p>
            <a:pPr lvl="1" eaLnBrk="1" hangingPunct="1">
              <a:defRPr/>
            </a:pPr>
            <a:r>
              <a:rPr lang="en-US" sz="2400" dirty="0">
                <a:cs typeface="Times New Roman" pitchFamily="18" charset="0"/>
              </a:rPr>
              <a:t>Extrapolate beyond the range of data using an asymptotic approximation of variance, with </a:t>
            </a:r>
            <a:r>
              <a:rPr lang="en-US" sz="2400" dirty="0" err="1">
                <a:cs typeface="Times New Roman" pitchFamily="18" charset="0"/>
              </a:rPr>
              <a:t>aNormal</a:t>
            </a:r>
            <a:r>
              <a:rPr lang="en-US" sz="2400" dirty="0">
                <a:cs typeface="Times New Roman" pitchFamily="18" charset="0"/>
              </a:rPr>
              <a:t> distribution</a:t>
            </a:r>
          </a:p>
          <a:p>
            <a:pPr lvl="1" eaLnBrk="1" hangingPunct="1">
              <a:defRPr/>
            </a:pPr>
            <a:r>
              <a:rPr lang="en-US" sz="2400" dirty="0">
                <a:cs typeface="Times New Roman" pitchFamily="18" charset="0"/>
              </a:rPr>
              <a:t>The standard deviation of the Normal Distribution is set equal to that of the order statistic estimate near the observation extremes</a:t>
            </a:r>
          </a:p>
          <a:p>
            <a:pPr marL="0" indent="0" eaLnBrk="1" hangingPunct="1">
              <a:buNone/>
              <a:defRPr/>
            </a:pPr>
            <a:r>
              <a:rPr lang="en-US" b="1" dirty="0">
                <a:solidFill>
                  <a:srgbClr val="C00000"/>
                </a:solidFill>
                <a:cs typeface="Times New Roman" pitchFamily="18" charset="0"/>
              </a:rPr>
              <a:t>Advantage</a:t>
            </a:r>
          </a:p>
          <a:p>
            <a:pPr eaLnBrk="1" hangingPunct="1">
              <a:defRPr/>
            </a:pPr>
            <a:r>
              <a:rPr lang="en-US" sz="2800" dirty="0">
                <a:cs typeface="Times New Roman" pitchFamily="18" charset="0"/>
              </a:rPr>
              <a:t>Limits uncertainty when regulation moderates flows or in overbank areas</a:t>
            </a:r>
            <a:r>
              <a:rPr lang="en-US" sz="2800" dirty="0"/>
              <a:t> </a:t>
            </a:r>
            <a:r>
              <a:rPr lang="en-US" sz="2800" i="1" dirty="0"/>
              <a:t>(is narrower where curve is flatter)</a:t>
            </a:r>
          </a:p>
        </p:txBody>
      </p:sp>
      <p:sp>
        <p:nvSpPr>
          <p:cNvPr id="43012" name="Rectangle 4"/>
          <p:cNvSpPr>
            <a:spLocks noGrp="1" noChangeArrowheads="1"/>
          </p:cNvSpPr>
          <p:nvPr>
            <p:ph type="title"/>
          </p:nvPr>
        </p:nvSpPr>
        <p:spPr>
          <a:xfrm>
            <a:off x="609600" y="411168"/>
            <a:ext cx="9372600" cy="809625"/>
          </a:xfrm>
        </p:spPr>
        <p:txBody>
          <a:bodyPr/>
          <a:lstStyle/>
          <a:p>
            <a:pPr eaLnBrk="1" hangingPunct="1">
              <a:defRPr/>
            </a:pPr>
            <a:r>
              <a:rPr lang="en-US" sz="4000" dirty="0"/>
              <a:t>Graphical Uncertainty using Order Statistics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0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0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30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0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a:t>Topics</a:t>
            </a:r>
            <a:r>
              <a:rPr lang="en-US"/>
              <a:t> </a:t>
            </a:r>
          </a:p>
        </p:txBody>
      </p:sp>
      <p:sp>
        <p:nvSpPr>
          <p:cNvPr id="5123" name="Rectangle 3"/>
          <p:cNvSpPr>
            <a:spLocks noGrp="1" noChangeArrowheads="1"/>
          </p:cNvSpPr>
          <p:nvPr>
            <p:ph type="body" idx="1"/>
          </p:nvPr>
        </p:nvSpPr>
        <p:spPr>
          <a:xfrm>
            <a:off x="1981200" y="1649416"/>
            <a:ext cx="8229600" cy="4868861"/>
          </a:xfrm>
        </p:spPr>
        <p:txBody>
          <a:bodyPr/>
          <a:lstStyle/>
          <a:p>
            <a:pPr eaLnBrk="1" hangingPunct="1">
              <a:buFontTx/>
              <a:buNone/>
              <a:defRPr/>
            </a:pPr>
            <a:r>
              <a:rPr lang="en-US" sz="3000" b="1" dirty="0"/>
              <a:t>Motivation</a:t>
            </a:r>
          </a:p>
          <a:p>
            <a:pPr eaLnBrk="1" hangingPunct="1">
              <a:buFontTx/>
              <a:buNone/>
              <a:defRPr/>
            </a:pPr>
            <a:r>
              <a:rPr lang="en-US" sz="3000" b="1" dirty="0"/>
              <a:t>Contributing Factors</a:t>
            </a:r>
          </a:p>
          <a:p>
            <a:pPr eaLnBrk="1" hangingPunct="1">
              <a:buFontTx/>
              <a:buNone/>
              <a:defRPr/>
            </a:pPr>
            <a:r>
              <a:rPr lang="en-US" sz="3000" b="1" dirty="0"/>
              <a:t>Quantifying Sampling Error</a:t>
            </a:r>
          </a:p>
          <a:p>
            <a:pPr eaLnBrk="1" hangingPunct="1">
              <a:spcBef>
                <a:spcPct val="0"/>
              </a:spcBef>
              <a:buFontTx/>
              <a:buNone/>
              <a:defRPr/>
            </a:pPr>
            <a:r>
              <a:rPr lang="en-US" sz="3000" dirty="0"/>
              <a:t>		</a:t>
            </a:r>
            <a:r>
              <a:rPr lang="en-US" sz="2800" dirty="0"/>
              <a:t>Sampling Distributions</a:t>
            </a:r>
          </a:p>
          <a:p>
            <a:pPr eaLnBrk="1" hangingPunct="1">
              <a:spcBef>
                <a:spcPct val="0"/>
              </a:spcBef>
              <a:buFontTx/>
              <a:buNone/>
              <a:defRPr/>
            </a:pPr>
            <a:r>
              <a:rPr lang="en-US" sz="2800" dirty="0"/>
              <a:t>		Confidence Intervals</a:t>
            </a:r>
          </a:p>
          <a:p>
            <a:pPr eaLnBrk="1" hangingPunct="1">
              <a:buFontTx/>
              <a:buNone/>
              <a:defRPr/>
            </a:pPr>
            <a:r>
              <a:rPr lang="en-US" sz="3000" b="1" dirty="0"/>
              <a:t>Uncertainty in Frequency Estimates</a:t>
            </a:r>
            <a:endParaRPr lang="en-US" sz="3000" dirty="0"/>
          </a:p>
          <a:p>
            <a:pPr eaLnBrk="1" hangingPunct="1">
              <a:spcBef>
                <a:spcPct val="0"/>
              </a:spcBef>
              <a:buFontTx/>
              <a:buNone/>
              <a:defRPr/>
            </a:pPr>
            <a:r>
              <a:rPr lang="en-US" sz="3000" dirty="0"/>
              <a:t>		</a:t>
            </a:r>
            <a:r>
              <a:rPr lang="en-US" sz="2800" dirty="0"/>
              <a:t>Analytical</a:t>
            </a:r>
          </a:p>
          <a:p>
            <a:pPr eaLnBrk="1" hangingPunct="1">
              <a:spcBef>
                <a:spcPct val="0"/>
              </a:spcBef>
              <a:buFontTx/>
              <a:buNone/>
              <a:defRPr/>
            </a:pPr>
            <a:r>
              <a:rPr lang="en-US" sz="2800" dirty="0"/>
              <a:t>		     Expected Probability</a:t>
            </a:r>
          </a:p>
          <a:p>
            <a:pPr eaLnBrk="1" hangingPunct="1">
              <a:spcBef>
                <a:spcPct val="0"/>
              </a:spcBef>
              <a:buFontTx/>
              <a:buNone/>
              <a:defRPr/>
            </a:pPr>
            <a:r>
              <a:rPr lang="en-US" sz="2800" dirty="0"/>
              <a:t>		Graphical</a:t>
            </a:r>
          </a:p>
        </p:txBody>
      </p:sp>
      <p:sp>
        <p:nvSpPr>
          <p:cNvPr id="2" name="Slide Number Placeholder 1"/>
          <p:cNvSpPr>
            <a:spLocks noGrp="1"/>
          </p:cNvSpPr>
          <p:nvPr>
            <p:ph type="sldNum" sz="quarter" idx="12"/>
          </p:nvPr>
        </p:nvSpPr>
        <p:spPr/>
        <p:txBody>
          <a:bodyPr/>
          <a:lstStyle/>
          <a:p>
            <a:pPr>
              <a:defRPr/>
            </a:pPr>
            <a:fld id="{6455BBB4-D28E-4135-9308-7AA9F1071BD7}" type="slidenum">
              <a:rPr lang="en-US" smtClean="0"/>
              <a:pPr>
                <a:defRPr/>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Expected Probability Adjustment</a:t>
            </a:r>
          </a:p>
        </p:txBody>
      </p:sp>
      <p:sp>
        <p:nvSpPr>
          <p:cNvPr id="3" name="Content Placeholder 2"/>
          <p:cNvSpPr>
            <a:spLocks noGrp="1"/>
          </p:cNvSpPr>
          <p:nvPr>
            <p:ph idx="1"/>
          </p:nvPr>
        </p:nvSpPr>
        <p:spPr>
          <a:xfrm>
            <a:off x="1577340" y="1408114"/>
            <a:ext cx="8877300" cy="4687887"/>
          </a:xfrm>
        </p:spPr>
        <p:txBody>
          <a:bodyPr/>
          <a:lstStyle/>
          <a:p>
            <a:pPr marL="0" indent="0">
              <a:buNone/>
              <a:defRPr/>
            </a:pPr>
            <a:r>
              <a:rPr lang="en-US" sz="2700" dirty="0"/>
              <a:t>Adjusts the frequency curve from the median to the mean of the uncertainty distribution at each probability or flow</a:t>
            </a:r>
          </a:p>
        </p:txBody>
      </p:sp>
      <p:pic>
        <p:nvPicPr>
          <p:cNvPr id="410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4250" y="2533364"/>
            <a:ext cx="50609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6100764" y="4898739"/>
            <a:ext cx="1157287"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6132514" y="4684427"/>
            <a:ext cx="1114425" cy="0"/>
          </a:xfrm>
          <a:prstGeom prst="straightConnector1">
            <a:avLst/>
          </a:prstGeom>
          <a:ln w="28575">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03" name="TextBox 6"/>
          <p:cNvSpPr txBox="1">
            <a:spLocks noChangeArrowheads="1"/>
          </p:cNvSpPr>
          <p:nvPr/>
        </p:nvSpPr>
        <p:spPr bwMode="auto">
          <a:xfrm>
            <a:off x="5194300" y="4460590"/>
            <a:ext cx="827088"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mean</a:t>
            </a:r>
          </a:p>
        </p:txBody>
      </p:sp>
      <p:sp>
        <p:nvSpPr>
          <p:cNvPr id="4104" name="TextBox 7"/>
          <p:cNvSpPr txBox="1">
            <a:spLocks noChangeArrowheads="1"/>
          </p:cNvSpPr>
          <p:nvPr/>
        </p:nvSpPr>
        <p:spPr bwMode="auto">
          <a:xfrm>
            <a:off x="5128261" y="4717765"/>
            <a:ext cx="996316"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dirty="0">
                <a:solidFill>
                  <a:srgbClr val="C00000"/>
                </a:solidFill>
                <a:latin typeface="Calibri" panose="020F0502020204030204" pitchFamily="34" charset="0"/>
                <a:cs typeface="Times New Roman" panose="02020603050405020304" pitchFamily="18" charset="0"/>
              </a:rPr>
              <a:t>median</a:t>
            </a:r>
          </a:p>
        </p:txBody>
      </p:sp>
      <p:grpSp>
        <p:nvGrpSpPr>
          <p:cNvPr id="4105" name="Group 8"/>
          <p:cNvGrpSpPr>
            <a:grpSpLocks/>
          </p:cNvGrpSpPr>
          <p:nvPr/>
        </p:nvGrpSpPr>
        <p:grpSpPr bwMode="auto">
          <a:xfrm>
            <a:off x="7129464" y="3049302"/>
            <a:ext cx="1493837" cy="2855912"/>
            <a:chOff x="4453" y="728"/>
            <a:chExt cx="340" cy="1744"/>
          </a:xfrm>
        </p:grpSpPr>
        <p:sp>
          <p:nvSpPr>
            <p:cNvPr id="4107"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4108" name="Picture 1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Freeform 11"/>
          <p:cNvSpPr/>
          <p:nvPr/>
        </p:nvSpPr>
        <p:spPr>
          <a:xfrm rot="-120000">
            <a:off x="4878388" y="4182778"/>
            <a:ext cx="3162300" cy="2001837"/>
          </a:xfrm>
          <a:custGeom>
            <a:avLst/>
            <a:gdLst>
              <a:gd name="connsiteX0" fmla="*/ 0 w 2873828"/>
              <a:gd name="connsiteY0" fmla="*/ 1836964 h 1836964"/>
              <a:gd name="connsiteX1" fmla="*/ 0 w 2873828"/>
              <a:gd name="connsiteY1" fmla="*/ 1836964 h 1836964"/>
              <a:gd name="connsiteX2" fmla="*/ 424543 w 2873828"/>
              <a:gd name="connsiteY2" fmla="*/ 1567543 h 1836964"/>
              <a:gd name="connsiteX3" fmla="*/ 1330778 w 2873828"/>
              <a:gd name="connsiteY3" fmla="*/ 1012372 h 1836964"/>
              <a:gd name="connsiteX4" fmla="*/ 2318657 w 2873828"/>
              <a:gd name="connsiteY4" fmla="*/ 375557 h 1836964"/>
              <a:gd name="connsiteX5" fmla="*/ 2873828 w 2873828"/>
              <a:gd name="connsiteY5" fmla="*/ 0 h 1836964"/>
              <a:gd name="connsiteX6" fmla="*/ 2873828 w 2873828"/>
              <a:gd name="connsiteY6" fmla="*/ 0 h 1836964"/>
              <a:gd name="connsiteX0" fmla="*/ 289357 w 3163185"/>
              <a:gd name="connsiteY0" fmla="*/ 1836964 h 2000701"/>
              <a:gd name="connsiteX1" fmla="*/ 0 w 3163185"/>
              <a:gd name="connsiteY1" fmla="*/ 2000701 h 2000701"/>
              <a:gd name="connsiteX2" fmla="*/ 713900 w 3163185"/>
              <a:gd name="connsiteY2" fmla="*/ 1567543 h 2000701"/>
              <a:gd name="connsiteX3" fmla="*/ 1620135 w 3163185"/>
              <a:gd name="connsiteY3" fmla="*/ 1012372 h 2000701"/>
              <a:gd name="connsiteX4" fmla="*/ 2608014 w 3163185"/>
              <a:gd name="connsiteY4" fmla="*/ 375557 h 2000701"/>
              <a:gd name="connsiteX5" fmla="*/ 3163185 w 3163185"/>
              <a:gd name="connsiteY5" fmla="*/ 0 h 2000701"/>
              <a:gd name="connsiteX6" fmla="*/ 3163185 w 3163185"/>
              <a:gd name="connsiteY6" fmla="*/ 0 h 200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5" h="2000701">
                <a:moveTo>
                  <a:pt x="289357" y="1836964"/>
                </a:moveTo>
                <a:lnTo>
                  <a:pt x="0" y="2000701"/>
                </a:lnTo>
                <a:lnTo>
                  <a:pt x="713900" y="1567543"/>
                </a:lnTo>
                <a:lnTo>
                  <a:pt x="1620135" y="1012372"/>
                </a:lnTo>
                <a:lnTo>
                  <a:pt x="2608014" y="375557"/>
                </a:lnTo>
                <a:lnTo>
                  <a:pt x="3163185" y="0"/>
                </a:lnTo>
                <a:lnTo>
                  <a:pt x="3163185" y="0"/>
                </a:lnTo>
              </a:path>
            </a:pathLst>
          </a:custGeom>
          <a:noFill/>
          <a:ln>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Tree>
    <p:extLst>
      <p:ext uri="{BB962C8B-B14F-4D97-AF65-F5344CB8AC3E}">
        <p14:creationId xmlns:p14="http://schemas.microsoft.com/office/powerpoint/2010/main" val="271677985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Slide Number Placeholder 1"/>
          <p:cNvSpPr>
            <a:spLocks noGrp="1"/>
          </p:cNvSpPr>
          <p:nvPr>
            <p:ph type="sldNum" sz="quarter" idx="12"/>
          </p:nvPr>
        </p:nvSpPr>
        <p:spPr>
          <a:xfrm>
            <a:off x="1981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l"/>
            <a:fld id="{200D24A9-C71B-4B5E-BB16-808C431DB93C}" type="slidenum">
              <a:rPr lang="en-US" altLang="en-US" sz="1400"/>
              <a:pPr algn="l"/>
              <a:t>85</a:t>
            </a:fld>
            <a:endParaRPr lang="en-US" altLang="en-US" sz="1400"/>
          </a:p>
        </p:txBody>
      </p:sp>
      <p:pic>
        <p:nvPicPr>
          <p:cNvPr id="512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1" y="228600"/>
            <a:ext cx="6481763" cy="598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4" name="Group 8"/>
          <p:cNvGrpSpPr>
            <a:grpSpLocks/>
          </p:cNvGrpSpPr>
          <p:nvPr/>
        </p:nvGrpSpPr>
        <p:grpSpPr bwMode="auto">
          <a:xfrm>
            <a:off x="8267700" y="1552576"/>
            <a:ext cx="387350" cy="873125"/>
            <a:chOff x="4453" y="728"/>
            <a:chExt cx="340" cy="1744"/>
          </a:xfrm>
        </p:grpSpPr>
        <p:sp>
          <p:nvSpPr>
            <p:cNvPr id="5131" name="Freeform 9"/>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5132" name="Picture 10"/>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3" y="728"/>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25" name="Group 11"/>
          <p:cNvGrpSpPr>
            <a:grpSpLocks/>
          </p:cNvGrpSpPr>
          <p:nvPr/>
        </p:nvGrpSpPr>
        <p:grpSpPr bwMode="auto">
          <a:xfrm>
            <a:off x="7713663" y="2070101"/>
            <a:ext cx="387350" cy="639763"/>
            <a:chOff x="5135" y="746"/>
            <a:chExt cx="340" cy="1744"/>
          </a:xfrm>
        </p:grpSpPr>
        <p:sp>
          <p:nvSpPr>
            <p:cNvPr id="5129" name="Freeform 12"/>
            <p:cNvSpPr>
              <a:spLocks/>
            </p:cNvSpPr>
            <p:nvPr/>
          </p:nvSpPr>
          <p:spPr bwMode="auto">
            <a:xfrm>
              <a:off x="5166" y="828"/>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endParaRPr lang="en-US" dirty="0">
                <a:latin typeface="Calibri" panose="020F0502020204030204" pitchFamily="34" charset="0"/>
              </a:endParaRPr>
            </a:p>
          </p:txBody>
        </p:sp>
        <p:pic>
          <p:nvPicPr>
            <p:cNvPr id="5130" name="Picture 13"/>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5" y="746"/>
              <a:ext cx="34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Freeform 14"/>
          <p:cNvSpPr/>
          <p:nvPr/>
        </p:nvSpPr>
        <p:spPr>
          <a:xfrm rot="-60000">
            <a:off x="4441826" y="1770064"/>
            <a:ext cx="4354513" cy="2459037"/>
          </a:xfrm>
          <a:custGeom>
            <a:avLst/>
            <a:gdLst>
              <a:gd name="connsiteX0" fmla="*/ 0 w 4353560"/>
              <a:gd name="connsiteY0" fmla="*/ 2458720 h 2458720"/>
              <a:gd name="connsiteX1" fmla="*/ 543560 w 4353560"/>
              <a:gd name="connsiteY1" fmla="*/ 2204720 h 2458720"/>
              <a:gd name="connsiteX2" fmla="*/ 1193800 w 4353560"/>
              <a:gd name="connsiteY2" fmla="*/ 1889760 h 2458720"/>
              <a:gd name="connsiteX3" fmla="*/ 2016760 w 4353560"/>
              <a:gd name="connsiteY3" fmla="*/ 1447800 h 2458720"/>
              <a:gd name="connsiteX4" fmla="*/ 2743200 w 4353560"/>
              <a:gd name="connsiteY4" fmla="*/ 1041400 h 2458720"/>
              <a:gd name="connsiteX5" fmla="*/ 3520440 w 4353560"/>
              <a:gd name="connsiteY5" fmla="*/ 558800 h 2458720"/>
              <a:gd name="connsiteX6" fmla="*/ 4038600 w 4353560"/>
              <a:gd name="connsiteY6" fmla="*/ 208280 h 2458720"/>
              <a:gd name="connsiteX7" fmla="*/ 4353560 w 4353560"/>
              <a:gd name="connsiteY7" fmla="*/ 0 h 245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3560" h="2458720">
                <a:moveTo>
                  <a:pt x="0" y="2458720"/>
                </a:moveTo>
                <a:lnTo>
                  <a:pt x="543560" y="2204720"/>
                </a:lnTo>
                <a:lnTo>
                  <a:pt x="1193800" y="1889760"/>
                </a:lnTo>
                <a:lnTo>
                  <a:pt x="2016760" y="1447800"/>
                </a:lnTo>
                <a:lnTo>
                  <a:pt x="2743200" y="1041400"/>
                </a:lnTo>
                <a:lnTo>
                  <a:pt x="3520440" y="558800"/>
                </a:lnTo>
                <a:lnTo>
                  <a:pt x="4038600" y="208280"/>
                </a:lnTo>
                <a:lnTo>
                  <a:pt x="4353560" y="0"/>
                </a:lnTo>
              </a:path>
            </a:pathLst>
          </a:custGeom>
          <a:noFill/>
          <a:ln w="19050">
            <a:solidFill>
              <a:srgbClr val="0033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cxnSp>
        <p:nvCxnSpPr>
          <p:cNvPr id="4" name="Straight Connector 3"/>
          <p:cNvCxnSpPr/>
          <p:nvPr/>
        </p:nvCxnSpPr>
        <p:spPr>
          <a:xfrm>
            <a:off x="4868863" y="2141538"/>
            <a:ext cx="381000" cy="0"/>
          </a:xfrm>
          <a:prstGeom prst="line">
            <a:avLst/>
          </a:prstGeom>
          <a:ln w="19050">
            <a:solidFill>
              <a:srgbClr val="0033CC"/>
            </a:solidFill>
            <a:prstDash val="sysDash"/>
          </a:ln>
        </p:spPr>
        <p:style>
          <a:lnRef idx="1">
            <a:schemeClr val="accent1"/>
          </a:lnRef>
          <a:fillRef idx="0">
            <a:schemeClr val="accent1"/>
          </a:fillRef>
          <a:effectRef idx="0">
            <a:schemeClr val="accent1"/>
          </a:effectRef>
          <a:fontRef idx="minor">
            <a:schemeClr val="tx1"/>
          </a:fontRef>
        </p:style>
      </p:cxnSp>
      <p:sp>
        <p:nvSpPr>
          <p:cNvPr id="5128" name="TextBox 4"/>
          <p:cNvSpPr txBox="1">
            <a:spLocks noChangeArrowheads="1"/>
          </p:cNvSpPr>
          <p:nvPr/>
        </p:nvSpPr>
        <p:spPr bwMode="auto">
          <a:xfrm>
            <a:off x="5287963" y="1973264"/>
            <a:ext cx="17002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400" dirty="0">
                <a:latin typeface="Calibri" panose="020F0502020204030204" pitchFamily="34" charset="0"/>
              </a:rPr>
              <a:t>expected </a:t>
            </a:r>
            <a:r>
              <a:rPr lang="en-US" altLang="en-US" sz="1400" dirty="0" err="1">
                <a:latin typeface="Calibri" panose="020F0502020204030204" pitchFamily="34" charset="0"/>
              </a:rPr>
              <a:t>probabilty</a:t>
            </a:r>
            <a:r>
              <a:rPr lang="en-US" altLang="en-US" sz="1400" dirty="0">
                <a:latin typeface="Calibri" panose="020F0502020204030204" pitchFamily="34" charset="0"/>
              </a:rPr>
              <a:t> adjustment</a:t>
            </a:r>
          </a:p>
        </p:txBody>
      </p:sp>
    </p:spTree>
    <p:extLst>
      <p:ext uri="{BB962C8B-B14F-4D97-AF65-F5344CB8AC3E}">
        <p14:creationId xmlns:p14="http://schemas.microsoft.com/office/powerpoint/2010/main" val="2804149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rrowheads="1"/>
          </p:cNvPicPr>
          <p:nvPr/>
        </p:nvPicPr>
        <p:blipFill>
          <a:blip r:embed="rId3" cstate="print"/>
          <a:srcRect/>
          <a:stretch>
            <a:fillRect/>
          </a:stretch>
        </p:blipFill>
        <p:spPr bwMode="auto">
          <a:xfrm>
            <a:off x="1624014" y="4033838"/>
            <a:ext cx="8993187" cy="2290762"/>
          </a:xfrm>
          <a:prstGeom prst="rect">
            <a:avLst/>
          </a:prstGeom>
          <a:noFill/>
          <a:ln w="9525">
            <a:noFill/>
            <a:miter lim="800000"/>
            <a:headEnd/>
            <a:tailEnd/>
          </a:ln>
        </p:spPr>
      </p:pic>
      <p:pic>
        <p:nvPicPr>
          <p:cNvPr id="32771" name="Picture 10"/>
          <p:cNvPicPr>
            <a:picLocks noChangeArrowheads="1"/>
          </p:cNvPicPr>
          <p:nvPr/>
        </p:nvPicPr>
        <p:blipFill>
          <a:blip r:embed="rId4" cstate="print"/>
          <a:srcRect/>
          <a:stretch>
            <a:fillRect/>
          </a:stretch>
        </p:blipFill>
        <p:spPr bwMode="auto">
          <a:xfrm>
            <a:off x="1619250" y="1366839"/>
            <a:ext cx="8997950" cy="2293937"/>
          </a:xfrm>
          <a:prstGeom prst="rect">
            <a:avLst/>
          </a:prstGeom>
          <a:noFill/>
          <a:ln w="9525">
            <a:noFill/>
            <a:miter lim="800000"/>
            <a:headEnd/>
            <a:tailEnd/>
          </a:ln>
        </p:spPr>
      </p:pic>
      <p:sp>
        <p:nvSpPr>
          <p:cNvPr id="112644" name="Text Box 4"/>
          <p:cNvSpPr txBox="1">
            <a:spLocks noChangeArrowheads="1"/>
          </p:cNvSpPr>
          <p:nvPr/>
        </p:nvSpPr>
        <p:spPr bwMode="auto">
          <a:xfrm>
            <a:off x="1074420" y="441325"/>
            <a:ext cx="9593580" cy="488950"/>
          </a:xfrm>
          <a:prstGeom prst="rect">
            <a:avLst/>
          </a:prstGeom>
          <a:noFill/>
          <a:ln w="9525">
            <a:noFill/>
            <a:miter lim="800000"/>
            <a:headEnd/>
            <a:tailEnd/>
          </a:ln>
          <a:effectLst/>
        </p:spPr>
        <p:txBody>
          <a:bodyPr wrap="square">
            <a:spAutoFit/>
          </a:bodyPr>
          <a:lstStyle/>
          <a:p>
            <a:pPr>
              <a:spcBef>
                <a:spcPct val="50000"/>
              </a:spcBef>
              <a:defRPr/>
            </a:pPr>
            <a:r>
              <a:rPr lang="en-US" sz="2600" dirty="0">
                <a:latin typeface="Calibri" panose="020F0502020204030204" pitchFamily="34" charset="0"/>
              </a:rPr>
              <a:t>What about a more negative skew?</a:t>
            </a:r>
          </a:p>
        </p:txBody>
      </p:sp>
      <p:sp>
        <p:nvSpPr>
          <p:cNvPr id="112649" name="Text Box 9"/>
          <p:cNvSpPr txBox="1">
            <a:spLocks noChangeArrowheads="1"/>
          </p:cNvSpPr>
          <p:nvPr/>
        </p:nvSpPr>
        <p:spPr bwMode="auto">
          <a:xfrm>
            <a:off x="2012950" y="941388"/>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+0.4</a:t>
            </a:r>
          </a:p>
        </p:txBody>
      </p:sp>
      <p:sp>
        <p:nvSpPr>
          <p:cNvPr id="112650" name="Text Box 10"/>
          <p:cNvSpPr txBox="1">
            <a:spLocks noChangeArrowheads="1"/>
          </p:cNvSpPr>
          <p:nvPr/>
        </p:nvSpPr>
        <p:spPr bwMode="auto">
          <a:xfrm>
            <a:off x="2017713" y="3608388"/>
            <a:ext cx="3352800" cy="457200"/>
          </a:xfrm>
          <a:prstGeom prst="rect">
            <a:avLst/>
          </a:prstGeom>
          <a:noFill/>
          <a:ln w="9525">
            <a:noFill/>
            <a:miter lim="800000"/>
            <a:headEnd/>
            <a:tailEnd/>
          </a:ln>
          <a:effectLst/>
        </p:spPr>
        <p:txBody>
          <a:bodyPr>
            <a:spAutoFit/>
          </a:bodyPr>
          <a:lstStyle/>
          <a:p>
            <a:pPr>
              <a:spcBef>
                <a:spcPct val="50000"/>
              </a:spcBef>
              <a:defRPr/>
            </a:pPr>
            <a:r>
              <a:rPr lang="en-US" sz="2400" dirty="0">
                <a:latin typeface="Symbol" pitchFamily="18" charset="2"/>
              </a:rPr>
              <a:t>g</a:t>
            </a:r>
            <a:r>
              <a:rPr lang="en-US" sz="2400" dirty="0">
                <a:latin typeface="Calibri" panose="020F0502020204030204" pitchFamily="34" charset="0"/>
              </a:rPr>
              <a:t> = </a:t>
            </a:r>
            <a:r>
              <a:rPr lang="en-US" dirty="0">
                <a:latin typeface="Calibri" panose="020F0502020204030204" pitchFamily="34" charset="0"/>
              </a:rPr>
              <a:t>–</a:t>
            </a:r>
            <a:r>
              <a:rPr lang="en-US" sz="2400" dirty="0">
                <a:latin typeface="Calibri" panose="020F0502020204030204" pitchFamily="34" charset="0"/>
              </a:rPr>
              <a:t>0.4</a:t>
            </a:r>
          </a:p>
        </p:txBody>
      </p:sp>
      <p:sp>
        <p:nvSpPr>
          <p:cNvPr id="112651" name="Text Box 11"/>
          <p:cNvSpPr txBox="1">
            <a:spLocks noChangeArrowheads="1"/>
          </p:cNvSpPr>
          <p:nvPr/>
        </p:nvSpPr>
        <p:spPr bwMode="auto">
          <a:xfrm>
            <a:off x="1074420" y="6362700"/>
            <a:ext cx="9875520" cy="461665"/>
          </a:xfrm>
          <a:prstGeom prst="rect">
            <a:avLst/>
          </a:prstGeom>
          <a:noFill/>
          <a:ln w="9525">
            <a:noFill/>
            <a:miter lim="800000"/>
            <a:headEnd/>
            <a:tailEnd/>
          </a:ln>
          <a:effectLst/>
        </p:spPr>
        <p:txBody>
          <a:bodyPr wrap="square">
            <a:spAutoFit/>
          </a:bodyPr>
          <a:lstStyle/>
          <a:p>
            <a:pPr>
              <a:spcBef>
                <a:spcPct val="50000"/>
              </a:spcBef>
              <a:defRPr/>
            </a:pPr>
            <a:r>
              <a:rPr lang="en-US" sz="2400" dirty="0">
                <a:latin typeface="Calibri" panose="020F0502020204030204" pitchFamily="34" charset="0"/>
              </a:rPr>
              <a:t>When skew is more negative, change has less influence on the 100-yr event</a:t>
            </a:r>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9</a:t>
            </a:fld>
            <a:endParaRPr lang="en-US"/>
          </a:p>
        </p:txBody>
      </p:sp>
      <p:cxnSp>
        <p:nvCxnSpPr>
          <p:cNvPr id="9" name="Straight Connector 8">
            <a:extLst>
              <a:ext uri="{FF2B5EF4-FFF2-40B4-BE49-F238E27FC236}">
                <a16:creationId xmlns:a16="http://schemas.microsoft.com/office/drawing/2014/main" id="{FA61FADC-E552-4A78-B427-8087D23437F8}"/>
              </a:ext>
            </a:extLst>
          </p:cNvPr>
          <p:cNvCxnSpPr/>
          <p:nvPr/>
        </p:nvCxnSpPr>
        <p:spPr>
          <a:xfrm>
            <a:off x="6012872" y="150321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32EB73-CE56-4CDC-8E9F-5A0556EF225C}"/>
              </a:ext>
            </a:extLst>
          </p:cNvPr>
          <p:cNvCxnSpPr/>
          <p:nvPr/>
        </p:nvCxnSpPr>
        <p:spPr>
          <a:xfrm>
            <a:off x="6781799" y="149629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259C491-0809-4DC9-9C1A-9A137D048C0A}"/>
              </a:ext>
            </a:extLst>
          </p:cNvPr>
          <p:cNvCxnSpPr/>
          <p:nvPr/>
        </p:nvCxnSpPr>
        <p:spPr>
          <a:xfrm>
            <a:off x="6012872" y="4163288"/>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5A4F15E-6C4D-4FD5-9C7C-0B3A8A392A54}"/>
              </a:ext>
            </a:extLst>
          </p:cNvPr>
          <p:cNvCxnSpPr/>
          <p:nvPr/>
        </p:nvCxnSpPr>
        <p:spPr>
          <a:xfrm>
            <a:off x="6781799" y="4156361"/>
            <a:ext cx="0" cy="20781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71202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121452</TotalTime>
  <Words>9985</Words>
  <Application>Microsoft Office PowerPoint</Application>
  <PresentationFormat>Widescreen</PresentationFormat>
  <Paragraphs>1011</Paragraphs>
  <Slides>85</Slides>
  <Notes>85</Notes>
  <HiddenSlides>3</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85</vt:i4>
      </vt:variant>
    </vt:vector>
  </HeadingPairs>
  <TitlesOfParts>
    <vt:vector size="95" baseType="lpstr">
      <vt:lpstr>Ink Free</vt:lpstr>
      <vt:lpstr>Cambria Math</vt:lpstr>
      <vt:lpstr>Symbol</vt:lpstr>
      <vt:lpstr>Calibri</vt:lpstr>
      <vt:lpstr>Arial Narrow</vt:lpstr>
      <vt:lpstr>Times New Roman</vt:lpstr>
      <vt:lpstr>Default Design</vt:lpstr>
      <vt:lpstr>Equation</vt:lpstr>
      <vt:lpstr>Microsoft Equation 3.0</vt:lpstr>
      <vt:lpstr>Drawing</vt:lpstr>
      <vt:lpstr>Uncertainty in  Frequency Estimates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Uncertainty in Frequency Estimates</vt:lpstr>
      <vt:lpstr>Goals</vt:lpstr>
      <vt:lpstr>Topics </vt:lpstr>
      <vt:lpstr>Factors Contributing to Uncertainty </vt:lpstr>
      <vt:lpstr>How much difference from distribution choice?</vt:lpstr>
      <vt:lpstr>How much difference from distribution choice?</vt:lpstr>
      <vt:lpstr>Factors Contributing to Uncertainty </vt:lpstr>
      <vt:lpstr>Topics </vt:lpstr>
      <vt:lpstr>Sampling Distributions </vt:lpstr>
      <vt:lpstr>Properties of Estimators</vt:lpstr>
      <vt:lpstr>Estimator Consistency and Unbiasedness</vt:lpstr>
      <vt:lpstr>Estimating the Mean</vt:lpstr>
      <vt:lpstr>Creating a Sampling Distribution</vt:lpstr>
      <vt:lpstr>Creating a Sampling Distribution</vt:lpstr>
      <vt:lpstr>Central Limit Theorem</vt:lpstr>
      <vt:lpstr>Sampling Distribution for the Mean</vt:lpstr>
      <vt:lpstr>PowerPoint Presentation</vt:lpstr>
      <vt:lpstr>PowerPoint Presentation</vt:lpstr>
      <vt:lpstr>PowerPoint Presentation</vt:lpstr>
      <vt:lpstr>When distribution of X isn’t Normal</vt:lpstr>
      <vt:lpstr>Sampling Distribution for the Mean</vt:lpstr>
      <vt:lpstr>PowerPoint Presentation</vt:lpstr>
      <vt:lpstr>Sampling Distribution Variance (Spread)</vt:lpstr>
      <vt:lpstr>Sampling Distribution Variance</vt:lpstr>
      <vt:lpstr>Sampling Distribution Variance </vt:lpstr>
      <vt:lpstr>Sampling Distribution Variance </vt:lpstr>
      <vt:lpstr>Sampling Distribution Variance</vt:lpstr>
      <vt:lpstr>PowerPoint Presentation</vt:lpstr>
      <vt:lpstr>Topics </vt:lpstr>
      <vt:lpstr>Confidence Intervals</vt:lpstr>
      <vt:lpstr>Confidence Interval for the Mean</vt:lpstr>
      <vt:lpstr>Confidence Interval for the Mean</vt:lpstr>
      <vt:lpstr>Confidence Interval – Student’s t</vt:lpstr>
      <vt:lpstr>Confidence Interval for the Mean</vt:lpstr>
      <vt:lpstr>Confidence Interval for the Mean</vt:lpstr>
      <vt:lpstr>Confidence Interval for the Mean</vt:lpstr>
      <vt:lpstr>PowerPoint Presentation</vt:lpstr>
      <vt:lpstr>Topics </vt:lpstr>
      <vt:lpstr>Uncertainty Due to Sampling Error</vt:lpstr>
      <vt:lpstr>Exploring Uncertainty</vt:lpstr>
      <vt:lpstr>Exploring Uncertainty</vt:lpstr>
      <vt:lpstr>Exploring Uncertainty</vt:lpstr>
      <vt:lpstr>PowerPoint Presentation</vt:lpstr>
      <vt:lpstr>Factors Affecting Frequency Curve Uncertainty</vt:lpstr>
      <vt:lpstr>PowerPoint Presentation</vt:lpstr>
      <vt:lpstr>PowerPoint Presentation</vt:lpstr>
      <vt:lpstr>PowerPoint Presentation</vt:lpstr>
      <vt:lpstr>17C Update to Confidence Limits</vt:lpstr>
      <vt:lpstr>PowerPoint Presentation</vt:lpstr>
      <vt:lpstr>PowerPoint Presentation</vt:lpstr>
      <vt:lpstr>PowerPoint Presentation</vt:lpstr>
      <vt:lpstr>Topics </vt:lpstr>
      <vt:lpstr>PowerPoint Presentation</vt:lpstr>
      <vt:lpstr>PowerPoint Presentation</vt:lpstr>
      <vt:lpstr>Expected Probability Adjustment</vt:lpstr>
      <vt:lpstr>PowerPoint Presentation</vt:lpstr>
      <vt:lpstr>Expected Probability Adjustment</vt:lpstr>
      <vt:lpstr>Expected Probability Computation</vt:lpstr>
      <vt:lpstr>PowerPoint Presentation</vt:lpstr>
      <vt:lpstr>Topics </vt:lpstr>
      <vt:lpstr>Confidence Intervals  Graphical Frequency Curves</vt:lpstr>
      <vt:lpstr>PowerPoint Presentation</vt:lpstr>
      <vt:lpstr>Graphical Frequency Curve Uncertainty   – Order Statistics Method</vt:lpstr>
      <vt:lpstr>PowerPoint Presentation</vt:lpstr>
      <vt:lpstr>Graphical Frequency Curve Uncertainty   – Order Statistics Method</vt:lpstr>
      <vt:lpstr>PowerPoint Presentation</vt:lpstr>
      <vt:lpstr>Graphical Frequency Curve Uncertainty   – Order Statistics Method</vt:lpstr>
      <vt:lpstr>Graphical Frequency Curve Uncertainty   – Order Statistics Method</vt:lpstr>
      <vt:lpstr>PowerPoint Presentation</vt:lpstr>
      <vt:lpstr>Graphical Uncertainty using Order Statistics</vt:lpstr>
      <vt:lpstr>Topics </vt:lpstr>
      <vt:lpstr>Expected Probability Adjustment</vt:lpstr>
      <vt:lpstr>PowerPoint Presentation</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RELIABILITY OF FREQUENCY ESTIMATES</dc:title>
  <dc:creator>Mason Jared Harrison</dc:creator>
  <cp:lastModifiedBy>Faber, Beth A CIV USARMY CEIWR (USA)</cp:lastModifiedBy>
  <cp:revision>525</cp:revision>
  <cp:lastPrinted>2022-05-04T14:44:55Z</cp:lastPrinted>
  <dcterms:created xsi:type="dcterms:W3CDTF">2005-11-14T20:07:23Z</dcterms:created>
  <dcterms:modified xsi:type="dcterms:W3CDTF">2024-04-25T16:53:48Z</dcterms:modified>
</cp:coreProperties>
</file>