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58" r:id="rId4"/>
    <p:sldId id="260" r:id="rId5"/>
    <p:sldId id="261" r:id="rId6"/>
    <p:sldId id="302" r:id="rId7"/>
    <p:sldId id="316" r:id="rId8"/>
    <p:sldId id="303" r:id="rId9"/>
    <p:sldId id="265" r:id="rId10"/>
    <p:sldId id="306" r:id="rId11"/>
    <p:sldId id="298" r:id="rId12"/>
    <p:sldId id="299" r:id="rId13"/>
    <p:sldId id="275" r:id="rId14"/>
    <p:sldId id="318" r:id="rId15"/>
    <p:sldId id="317" r:id="rId16"/>
    <p:sldId id="277" r:id="rId17"/>
    <p:sldId id="276" r:id="rId18"/>
    <p:sldId id="278" r:id="rId19"/>
    <p:sldId id="263" r:id="rId20"/>
    <p:sldId id="262" r:id="rId21"/>
    <p:sldId id="308" r:id="rId22"/>
    <p:sldId id="309" r:id="rId23"/>
    <p:sldId id="310" r:id="rId24"/>
    <p:sldId id="312" r:id="rId25"/>
    <p:sldId id="311" r:id="rId26"/>
    <p:sldId id="313" r:id="rId27"/>
    <p:sldId id="314" r:id="rId28"/>
    <p:sldId id="315" r:id="rId29"/>
    <p:sldId id="259"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E1863C31-BC10-463C-A44F-40A7FDF0F802}">
          <p14:sldIdLst>
            <p14:sldId id="260"/>
            <p14:sldId id="261"/>
            <p14:sldId id="302"/>
            <p14:sldId id="316"/>
            <p14:sldId id="303"/>
          </p14:sldIdLst>
        </p14:section>
        <p14:section name="Section 2" id="{0386305E-48DF-4A52-AB20-42376A86CBBF}">
          <p14:sldIdLst>
            <p14:sldId id="265"/>
            <p14:sldId id="306"/>
            <p14:sldId id="298"/>
            <p14:sldId id="299"/>
            <p14:sldId id="275"/>
            <p14:sldId id="318"/>
            <p14:sldId id="317"/>
            <p14:sldId id="277"/>
            <p14:sldId id="276"/>
            <p14:sldId id="278"/>
          </p14:sldIdLst>
        </p14:section>
        <p14:section name="Section 3" id="{827A5D3A-E915-483B-AC03-93F21696C528}">
          <p14:sldIdLst>
            <p14:sldId id="263"/>
            <p14:sldId id="262"/>
            <p14:sldId id="308"/>
            <p14:sldId id="309"/>
            <p14:sldId id="310"/>
            <p14:sldId id="312"/>
            <p14:sldId id="311"/>
            <p14:sldId id="313"/>
            <p14:sldId id="314"/>
            <p14:sldId id="315"/>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3" autoAdjust="0"/>
    <p:restoredTop sz="84452" autoAdjust="0"/>
  </p:normalViewPr>
  <p:slideViewPr>
    <p:cSldViewPr snapToGrid="0">
      <p:cViewPr varScale="1">
        <p:scale>
          <a:sx n="133" d="100"/>
          <a:sy n="133" d="100"/>
        </p:scale>
        <p:origin x="1374" y="132"/>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4/23/2024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Transformations will only change the value of the Pearson correlation coefficient.  The next demonstration will show how monotonic transformations do not affect the Spearman rank correlation.</a:t>
            </a:r>
          </a:p>
        </p:txBody>
      </p:sp>
      <p:sp>
        <p:nvSpPr>
          <p:cNvPr id="4" name="Slide Number Placeholder 3"/>
          <p:cNvSpPr>
            <a:spLocks noGrp="1"/>
          </p:cNvSpPr>
          <p:nvPr>
            <p:ph type="sldNum" sz="quarter" idx="5"/>
          </p:nvPr>
        </p:nvSpPr>
        <p:spPr/>
        <p:txBody>
          <a:bodyPr/>
          <a:lstStyle/>
          <a:p>
            <a:fld id="{78AF3204-0D06-4E77-ABDE-F4433C802620}" type="slidenum">
              <a:rPr lang="en-US" smtClean="0"/>
              <a:t>25</a:t>
            </a:fld>
            <a:endParaRPr lang="en-US"/>
          </a:p>
        </p:txBody>
      </p:sp>
    </p:spTree>
    <p:extLst>
      <p:ext uri="{BB962C8B-B14F-4D97-AF65-F5344CB8AC3E}">
        <p14:creationId xmlns:p14="http://schemas.microsoft.com/office/powerpoint/2010/main" val="5887642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565919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100590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3042855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3329496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to start a discussion about correlation with a discussion of covariance, which is the foundation for how correlation (particularly </a:t>
            </a:r>
            <a:r>
              <a:rPr lang="en-US" i="1" dirty="0"/>
              <a:t>linear</a:t>
            </a:r>
            <a:r>
              <a:rPr lang="en-US" i="0" dirty="0"/>
              <a:t> correlation) works</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10</a:t>
            </a:fld>
            <a:endParaRPr lang="en-US"/>
          </a:p>
        </p:txBody>
      </p:sp>
    </p:spTree>
    <p:extLst>
      <p:ext uri="{BB962C8B-B14F-4D97-AF65-F5344CB8AC3E}">
        <p14:creationId xmlns:p14="http://schemas.microsoft.com/office/powerpoint/2010/main" val="281711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 wonder why variance is labeled as s-squared?  Here’s why, it’s shorthand.</a:t>
            </a:r>
          </a:p>
          <a:p>
            <a:r>
              <a:rPr lang="en-US" dirty="0"/>
              <a:t>Because sample covariance doesn’t have a fixed</a:t>
            </a:r>
            <a:r>
              <a:rPr lang="en-US" baseline="0" dirty="0"/>
              <a:t> range, it’s not useful for comparing across variables. Standardizing it is much more helpful.</a:t>
            </a:r>
            <a:endParaRPr lang="en-US" dirty="0"/>
          </a:p>
        </p:txBody>
      </p:sp>
      <p:sp>
        <p:nvSpPr>
          <p:cNvPr id="4" name="Slide Number Placeholder 3"/>
          <p:cNvSpPr>
            <a:spLocks noGrp="1"/>
          </p:cNvSpPr>
          <p:nvPr>
            <p:ph type="sldNum" sz="quarter" idx="10"/>
          </p:nvPr>
        </p:nvSpPr>
        <p:spPr/>
        <p:txBody>
          <a:bodyPr/>
          <a:lstStyle/>
          <a:p>
            <a:fld id="{F539D2B2-0E8D-4616-9657-FD414997E9D0}" type="slidenum">
              <a:rPr lang="en-US" smtClean="0"/>
              <a:t>11</a:t>
            </a:fld>
            <a:endParaRPr lang="en-US"/>
          </a:p>
        </p:txBody>
      </p:sp>
    </p:spTree>
    <p:extLst>
      <p:ext uri="{BB962C8B-B14F-4D97-AF65-F5344CB8AC3E}">
        <p14:creationId xmlns:p14="http://schemas.microsoft.com/office/powerpoint/2010/main" val="2629404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90% or more of the time when someone says “correlation” and provides a value, they’re talking about Pearson’s correlation coefficient</a:t>
            </a:r>
          </a:p>
        </p:txBody>
      </p:sp>
      <p:sp>
        <p:nvSpPr>
          <p:cNvPr id="4" name="Slide Number Placeholder 3"/>
          <p:cNvSpPr>
            <a:spLocks noGrp="1"/>
          </p:cNvSpPr>
          <p:nvPr>
            <p:ph type="sldNum" sz="quarter" idx="10"/>
          </p:nvPr>
        </p:nvSpPr>
        <p:spPr/>
        <p:txBody>
          <a:bodyPr/>
          <a:lstStyle/>
          <a:p>
            <a:fld id="{F539D2B2-0E8D-4616-9657-FD414997E9D0}" type="slidenum">
              <a:rPr lang="en-US" smtClean="0"/>
              <a:t>12</a:t>
            </a:fld>
            <a:endParaRPr lang="en-US"/>
          </a:p>
        </p:txBody>
      </p:sp>
    </p:spTree>
    <p:extLst>
      <p:ext uri="{BB962C8B-B14F-4D97-AF65-F5344CB8AC3E}">
        <p14:creationId xmlns:p14="http://schemas.microsoft.com/office/powerpoint/2010/main" val="2174488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Pearson correlation is intrinsically linked to linear regression, and if you are using linear regression approaches to make predictions of one variable with another, you will be mostly interested in the values for Pearson correlation.</a:t>
            </a:r>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514082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Spearman and Kendall magnitudes are similar for these datasets.</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1536089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measure the Pearson correlation coefficient on this dataset, but I wouldn’t.  Without doing anything else to this dataset I would consider using Spearman rank correlation to measure the relation.  But, if we want to use Pearson (there are good reasons for wanting to use that, e.g. if you want to model the dataset with a Gaussian copula) then we can transform the data to get at the underlying structure.</a:t>
            </a:r>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1506726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4C24B638-0869-4E9B-8D06-EE2812B56610}" type="datetime1">
              <a:rPr lang="en-US" smtClean="0"/>
              <a:t>4/23/2024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7BC1525E-BC49-4CA5-AFC9-AC24D623EC59}" type="datetime1">
              <a:rPr lang="en-US" smtClean="0"/>
              <a:t>4/23/2024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EAFC4605-6230-4648-80EF-BA6D437C40A5}" type="datetime1">
              <a:rPr lang="en-US" smtClean="0"/>
              <a:t>4/23/2024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D611E8B3-764D-4DDF-8165-1C0783183ACC}" type="datetime1">
              <a:rPr lang="en-US" smtClean="0"/>
              <a:t>4/23/2024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54A95624-2FF5-45D7-8990-A8AA0A1397B4}" type="datetime1">
              <a:rPr lang="en-US" smtClean="0"/>
              <a:t>4/23/2024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59F5D43C-93A5-43B2-A88A-CB48AC385037}" type="datetime1">
              <a:rPr lang="en-US" smtClean="0"/>
              <a:t>4/23/2024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9F6C9F3A-3B8B-4C8C-8305-5CAEDF3B53DF}" type="datetime1">
              <a:rPr lang="en-US" smtClean="0"/>
              <a:t>4/23/2024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39ABF655-7149-4874-9BCF-05EA05236268}" type="datetime1">
              <a:rPr lang="en-US" smtClean="0"/>
              <a:t>4/23/2024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641A603A-DB58-432D-B0D1-C018AEAB1342}" type="datetime1">
              <a:rPr lang="en-US" smtClean="0"/>
              <a:t>4/23/2024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EA3D6823-A42D-4044-8182-0834F514D46E}" type="datetime1">
              <a:rPr lang="en-US" smtClean="0"/>
              <a:t>4/23/2024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06C6BF66-D15D-470E-B8EE-2BD2A913A5E8}" type="datetime1">
              <a:rPr lang="en-US" smtClean="0"/>
              <a:t>4/23/2024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58B3EE55-B443-40F7-8066-12F37896A09D}" type="datetime1">
              <a:rPr lang="en-US" smtClean="0"/>
              <a:t>4/23/2024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0.png"/><Relationship Id="rId4" Type="http://schemas.openxmlformats.org/officeDocument/2006/relationships/image" Target="../media/image210.png"/></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Correlation</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Flood Frequency Analysis PROSPECT</a:t>
            </a:r>
          </a:p>
          <a:p>
            <a:r>
              <a:rPr lang="en-US" sz="2000" dirty="0"/>
              <a:t>May 2024</a:t>
            </a:r>
          </a:p>
          <a:p>
            <a:endParaRPr lang="en-US" dirty="0"/>
          </a:p>
          <a:p>
            <a:r>
              <a:rPr lang="en-US" dirty="0"/>
              <a:t>Gregory S. Karlovits,</a:t>
            </a:r>
            <a:r>
              <a:rPr lang="en-US" i="1" dirty="0"/>
              <a:t> P.E., PH, CFM</a:t>
            </a:r>
          </a:p>
          <a:p>
            <a:r>
              <a:rPr lang="en-US" sz="2000" dirty="0"/>
              <a:t>Statistical Hydrologist</a:t>
            </a:r>
          </a:p>
          <a:p>
            <a:r>
              <a:rPr lang="en-US" sz="2000" dirty="0"/>
              <a:t>US Army Corps of Engineers</a:t>
            </a:r>
          </a:p>
          <a:p>
            <a:r>
              <a:rPr lang="en-US" sz="2000" dirty="0"/>
              <a:t>Hydrologic Engineering Center</a:t>
            </a:r>
          </a:p>
        </p:txBody>
      </p:sp>
      <p:sp>
        <p:nvSpPr>
          <p:cNvPr id="4" name="Slide Number Placeholder 3">
            <a:extLst>
              <a:ext uri="{FF2B5EF4-FFF2-40B4-BE49-F238E27FC236}">
                <a16:creationId xmlns:a16="http://schemas.microsoft.com/office/drawing/2014/main" id="{BD2656D7-5FF6-6A2C-F3D6-CFC10E81C4F8}"/>
              </a:ext>
            </a:extLst>
          </p:cNvPr>
          <p:cNvSpPr>
            <a:spLocks noGrp="1"/>
          </p:cNvSpPr>
          <p:nvPr>
            <p:ph type="sldNum" sz="quarter" idx="12"/>
          </p:nvPr>
        </p:nvSpPr>
        <p:spPr/>
        <p:txBody>
          <a:bodyPr/>
          <a:lstStyle/>
          <a:p>
            <a:fld id="{5F6E19EC-C981-4348-A588-FAD292F64A47}" type="slidenum">
              <a:rPr lang="en-US" smtClean="0"/>
              <a:t>1</a:t>
            </a:fld>
            <a:endParaRPr lang="en-US"/>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EB5426-741B-4138-9F27-2F7CEC85793C}"/>
              </a:ext>
            </a:extLst>
          </p:cNvPr>
          <p:cNvSpPr>
            <a:spLocks noGrp="1"/>
          </p:cNvSpPr>
          <p:nvPr>
            <p:ph type="title"/>
          </p:nvPr>
        </p:nvSpPr>
        <p:spPr/>
        <p:txBody>
          <a:bodyPr/>
          <a:lstStyle/>
          <a:p>
            <a:r>
              <a:rPr lang="en-US" dirty="0"/>
              <a:t>Population Covariance</a:t>
            </a:r>
          </a:p>
        </p:txBody>
      </p:sp>
      <mc:AlternateContent xmlns:mc="http://schemas.openxmlformats.org/markup-compatibility/2006" xmlns:a14="http://schemas.microsoft.com/office/drawing/2010/main">
        <mc:Choice Requires="a14">
          <p:sp>
            <p:nvSpPr>
              <p:cNvPr id="5" name="Content Placeholder 4">
                <a:extLst>
                  <a:ext uri="{FF2B5EF4-FFF2-40B4-BE49-F238E27FC236}">
                    <a16:creationId xmlns:a16="http://schemas.microsoft.com/office/drawing/2014/main" id="{EE2C7276-B40A-4931-9AFE-25B180C78328}"/>
                  </a:ext>
                </a:extLst>
              </p:cNvPr>
              <p:cNvSpPr>
                <a:spLocks noGrp="1"/>
              </p:cNvSpPr>
              <p:nvPr>
                <p:ph idx="1"/>
              </p:nvPr>
            </p:nvSpPr>
            <p:spPr/>
            <p:txBody>
              <a:bodyPr/>
              <a:lstStyle/>
              <a:p>
                <a:r>
                  <a:rPr lang="en-US" dirty="0"/>
                  <a:t>How much do two variables vary from their mean</a:t>
                </a:r>
                <a:br>
                  <a:rPr lang="en-US" dirty="0"/>
                </a:br>
                <a:r>
                  <a:rPr lang="en-US" i="1" dirty="0"/>
                  <a:t>at the same time?</a:t>
                </a:r>
                <a:br>
                  <a:rPr lang="en-US" i="1" dirty="0"/>
                </a:br>
                <a:endParaRPr lang="en-US" i="1" dirty="0"/>
              </a:p>
              <a:p>
                <a:pPr lvl="1"/>
                <a:r>
                  <a:rPr lang="en-US" b="0" dirty="0"/>
                  <a:t>Notated </a:t>
                </a:r>
                <a14:m>
                  <m:oMath xmlns:m="http://schemas.openxmlformats.org/officeDocument/2006/math">
                    <m:r>
                      <a:rPr lang="en-US" i="1">
                        <a:latin typeface="Cambria Math" panose="02040503050406030204" pitchFamily="18" charset="0"/>
                      </a:rPr>
                      <m:t>𝑐𝑜𝑣</m:t>
                    </m:r>
                    <m:d>
                      <m:dPr>
                        <m:begChr m:val="["/>
                        <m:endChr m:val="]"/>
                        <m:ctrlPr>
                          <a:rPr lang="en-US" i="1">
                            <a:latin typeface="Cambria Math" panose="02040503050406030204" pitchFamily="18" charset="0"/>
                          </a:rPr>
                        </m:ctrlPr>
                      </m:dPr>
                      <m:e>
                        <m:r>
                          <a:rPr lang="en-US" i="1">
                            <a:latin typeface="Cambria Math" panose="02040503050406030204" pitchFamily="18" charset="0"/>
                          </a:rPr>
                          <m:t>𝑋</m:t>
                        </m:r>
                        <m:r>
                          <a:rPr lang="en-US" i="1">
                            <a:latin typeface="Cambria Math" panose="02040503050406030204" pitchFamily="18" charset="0"/>
                          </a:rPr>
                          <m:t>,</m:t>
                        </m:r>
                        <m:r>
                          <a:rPr lang="en-US" i="1">
                            <a:latin typeface="Cambria Math" panose="02040503050406030204" pitchFamily="18" charset="0"/>
                          </a:rPr>
                          <m:t>𝑌</m:t>
                        </m:r>
                      </m:e>
                    </m:d>
                  </m:oMath>
                </a14:m>
                <a:br>
                  <a:rPr lang="en-US" dirty="0"/>
                </a:br>
                <a:endParaRPr lang="en-US" b="0" dirty="0"/>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e>
                    </m:d>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d>
                          <m:dPr>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e>
                        </m:d>
                        <m:d>
                          <m:dPr>
                            <m:ctrlPr>
                              <a:rPr lang="en-US" b="0" i="1" smtClean="0">
                                <a:latin typeface="Cambria Math" panose="02040503050406030204" pitchFamily="18" charset="0"/>
                              </a:rPr>
                            </m:ctrlPr>
                          </m:dPr>
                          <m:e>
                            <m:r>
                              <a:rPr lang="en-US" b="0" i="1" smtClean="0">
                                <a:latin typeface="Cambria Math" panose="02040503050406030204" pitchFamily="18" charset="0"/>
                              </a:rPr>
                              <m:t>𝑌</m:t>
                            </m:r>
                            <m:r>
                              <a:rPr lang="en-US" b="0" i="1" smtClean="0">
                                <a:latin typeface="Cambria Math" panose="02040503050406030204" pitchFamily="18" charset="0"/>
                              </a:rPr>
                              <m:t>−</m:t>
                            </m:r>
                            <m:r>
                              <a:rPr lang="en-US" b="0" i="1" smtClean="0">
                                <a:latin typeface="Cambria Math" panose="02040503050406030204" pitchFamily="18" charset="0"/>
                              </a:rPr>
                              <m:t>𝐸</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𝑌</m:t>
                                </m:r>
                              </m:e>
                            </m:d>
                          </m:e>
                        </m:d>
                      </m:e>
                    </m:d>
                  </m:oMath>
                </a14:m>
                <a:endParaRPr lang="en-US" dirty="0"/>
              </a:p>
              <a:p>
                <a:pPr lvl="1"/>
                <a:r>
                  <a:rPr lang="en-US" dirty="0"/>
                  <a:t>where </a:t>
                </a:r>
                <a14:m>
                  <m:oMath xmlns:m="http://schemas.openxmlformats.org/officeDocument/2006/math">
                    <m:r>
                      <a:rPr lang="en-US" b="0" i="1" dirty="0" smtClean="0">
                        <a:latin typeface="Cambria Math" panose="02040503050406030204" pitchFamily="18" charset="0"/>
                      </a:rPr>
                      <m:t>𝐸</m:t>
                    </m:r>
                    <m:d>
                      <m:dPr>
                        <m:begChr m:val="["/>
                        <m:endChr m:val="]"/>
                        <m:ctrlPr>
                          <a:rPr lang="en-US" b="0" i="1" dirty="0" smtClean="0">
                            <a:latin typeface="Cambria Math" panose="02040503050406030204" pitchFamily="18" charset="0"/>
                          </a:rPr>
                        </m:ctrlPr>
                      </m:dPr>
                      <m:e>
                        <m:r>
                          <a:rPr lang="en-US" b="0" i="1" dirty="0" smtClean="0">
                            <a:latin typeface="Cambria Math" panose="02040503050406030204" pitchFamily="18" charset="0"/>
                          </a:rPr>
                          <m:t>𝑋</m:t>
                        </m:r>
                      </m:e>
                    </m:d>
                  </m:oMath>
                </a14:m>
                <a:r>
                  <a:rPr lang="en-US" dirty="0"/>
                  <a:t> is the </a:t>
                </a:r>
                <a:r>
                  <a:rPr lang="en-US" i="1" dirty="0"/>
                  <a:t>expected value</a:t>
                </a:r>
                <a:r>
                  <a:rPr lang="en-US" dirty="0"/>
                  <a:t> of random variable </a:t>
                </a:r>
                <a14:m>
                  <m:oMath xmlns:m="http://schemas.openxmlformats.org/officeDocument/2006/math">
                    <m:r>
                      <a:rPr lang="en-US" b="0" i="1" smtClean="0">
                        <a:latin typeface="Cambria Math" panose="02040503050406030204" pitchFamily="18" charset="0"/>
                      </a:rPr>
                      <m:t>𝑋</m:t>
                    </m:r>
                  </m:oMath>
                </a14:m>
                <a:r>
                  <a:rPr lang="en-US" dirty="0"/>
                  <a:t> </a:t>
                </a:r>
              </a:p>
              <a:p>
                <a:pPr lvl="1"/>
                <a14:m>
                  <m:oMath xmlns:m="http://schemas.openxmlformats.org/officeDocument/2006/math">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𝑋</m:t>
                        </m:r>
                      </m:e>
                    </m:d>
                    <m:r>
                      <a:rPr lang="en-US" b="0" i="1" smtClean="0">
                        <a:latin typeface="Cambria Math" panose="02040503050406030204" pitchFamily="18" charset="0"/>
                      </a:rPr>
                      <m:t>=</m:t>
                    </m:r>
                    <m:r>
                      <a:rPr lang="en-US" b="0" i="1" smtClean="0">
                        <a:latin typeface="Cambria Math" panose="02040503050406030204" pitchFamily="18" charset="0"/>
                      </a:rPr>
                      <m:t>𝑣𝑎𝑟</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e>
                    </m:d>
                  </m:oMath>
                </a14:m>
                <a:endParaRPr lang="en-US" dirty="0"/>
              </a:p>
              <a:p>
                <a:pPr lvl="1"/>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𝑥𝑥</m:t>
                        </m:r>
                      </m:sub>
                    </m:sSub>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𝜎</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oMath>
                </a14:m>
                <a:endParaRPr lang="en-US" dirty="0"/>
              </a:p>
              <a:p>
                <a:pPr lvl="1"/>
                <a:endParaRPr lang="en-US" dirty="0"/>
              </a:p>
            </p:txBody>
          </p:sp>
        </mc:Choice>
        <mc:Fallback xmlns="">
          <p:sp>
            <p:nvSpPr>
              <p:cNvPr id="5" name="Content Placeholder 4">
                <a:extLst>
                  <a:ext uri="{FF2B5EF4-FFF2-40B4-BE49-F238E27FC236}">
                    <a16:creationId xmlns:a16="http://schemas.microsoft.com/office/drawing/2014/main" id="{EE2C7276-B40A-4931-9AFE-25B180C78328}"/>
                  </a:ext>
                </a:extLst>
              </p:cNvPr>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39267D82-ABBB-0E87-D808-79C8B27191BA}"/>
              </a:ext>
            </a:extLst>
          </p:cNvPr>
          <p:cNvSpPr>
            <a:spLocks noGrp="1"/>
          </p:cNvSpPr>
          <p:nvPr>
            <p:ph type="sldNum" sz="quarter" idx="12"/>
          </p:nvPr>
        </p:nvSpPr>
        <p:spPr/>
        <p:txBody>
          <a:bodyPr/>
          <a:lstStyle/>
          <a:p>
            <a:fld id="{5F6E19EC-C981-4348-A588-FAD292F64A47}" type="slidenum">
              <a:rPr lang="en-US" smtClean="0"/>
              <a:t>10</a:t>
            </a:fld>
            <a:endParaRPr lang="en-US"/>
          </a:p>
        </p:txBody>
      </p:sp>
    </p:spTree>
    <p:extLst>
      <p:ext uri="{BB962C8B-B14F-4D97-AF65-F5344CB8AC3E}">
        <p14:creationId xmlns:p14="http://schemas.microsoft.com/office/powerpoint/2010/main" val="418130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Sample Covariance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825625"/>
                <a:ext cx="10515600" cy="4946650"/>
              </a:xfrm>
            </p:spPr>
            <p:txBody>
              <a:bodyPr>
                <a:normAutofit/>
              </a:bodyPr>
              <a:lstStyle/>
              <a:p>
                <a:r>
                  <a:rPr lang="en-US" dirty="0"/>
                  <a:t>Sample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e>
                        </m:d>
                      </m:e>
                    </m:nary>
                  </m:oMath>
                </a14:m>
                <a:endParaRPr lang="en-US" b="0" i="1" dirty="0">
                  <a:latin typeface="Cambria Math" panose="02040503050406030204" pitchFamily="18" charset="0"/>
                </a:endParaRPr>
              </a:p>
              <a:p>
                <a:r>
                  <a:rPr lang="en-US" b="0" dirty="0"/>
                  <a:t>Note:</a:t>
                </a:r>
              </a:p>
              <a:p>
                <a:pPr lvl="1"/>
                <a14:m>
                  <m:oMath xmlns:m="http://schemas.openxmlformats.org/officeDocument/2006/math">
                    <m:sSub>
                      <m:sSubPr>
                        <m:ctrlPr>
                          <a:rPr lang="en-US" i="1" dirty="0" smtClean="0">
                            <a:latin typeface="Cambria Math" panose="02040503050406030204" pitchFamily="18" charset="0"/>
                          </a:rPr>
                        </m:ctrlPr>
                      </m:sSubPr>
                      <m:e>
                        <m:r>
                          <a:rPr lang="en-US" b="0" i="1" dirty="0" smtClean="0">
                            <a:latin typeface="Cambria Math" panose="02040503050406030204" pitchFamily="18" charset="0"/>
                          </a:rPr>
                          <m:t>𝑠</m:t>
                        </m:r>
                      </m:e>
                      <m:sub>
                        <m:r>
                          <a:rPr lang="en-US" b="0" i="1" dirty="0" smtClean="0">
                            <a:latin typeface="Cambria Math" panose="02040503050406030204" pitchFamily="18" charset="0"/>
                          </a:rPr>
                          <m:t>𝑥𝑥</m:t>
                        </m:r>
                      </m:sub>
                    </m:sSub>
                    <m:r>
                      <a:rPr lang="en-US" b="0" i="1" dirty="0" smtClean="0">
                        <a:latin typeface="Cambria Math" panose="02040503050406030204" pitchFamily="18" charset="0"/>
                      </a:rPr>
                      <m:t>=</m:t>
                    </m:r>
                    <m:sSubSup>
                      <m:sSubSupPr>
                        <m:ctrlPr>
                          <a:rPr lang="en-US" b="0" i="1" dirty="0" smtClean="0">
                            <a:latin typeface="Cambria Math" panose="02040503050406030204" pitchFamily="18" charset="0"/>
                          </a:rPr>
                        </m:ctrlPr>
                      </m:sSubSupPr>
                      <m:e>
                        <m:r>
                          <a:rPr lang="en-US" b="0" i="1" dirty="0" smtClean="0">
                            <a:latin typeface="Cambria Math" panose="02040503050406030204" pitchFamily="18" charset="0"/>
                          </a:rPr>
                          <m:t>𝑠</m:t>
                        </m:r>
                      </m:e>
                      <m:sub>
                        <m:r>
                          <a:rPr lang="en-US" b="0" i="1" dirty="0" smtClean="0">
                            <a:latin typeface="Cambria Math" panose="02040503050406030204" pitchFamily="18" charset="0"/>
                          </a:rPr>
                          <m:t>𝑥</m:t>
                        </m:r>
                      </m:sub>
                      <m:sup>
                        <m:r>
                          <a:rPr lang="en-US" b="0" i="1" dirty="0" smtClean="0">
                            <a:latin typeface="Cambria Math" panose="02040503050406030204" pitchFamily="18" charset="0"/>
                          </a:rPr>
                          <m:t>2</m:t>
                        </m:r>
                      </m:sup>
                    </m:sSubSup>
                  </m:oMath>
                </a14:m>
                <a:endParaRPr lang="en-US" dirty="0"/>
              </a:p>
              <a:p>
                <a:pPr lvl="1"/>
                <a:r>
                  <a:rPr lang="en-US" dirty="0"/>
                  <a:t>Has units of (unit of x) * (unit of y)</a:t>
                </a:r>
              </a:p>
              <a:p>
                <a:pPr lvl="1"/>
                <a:r>
                  <a:rPr lang="en-US" dirty="0"/>
                  <a:t>No bounds on range of values</a:t>
                </a:r>
              </a:p>
              <a:p>
                <a:pPr lvl="1"/>
                <a:endParaRPr lang="en-US" dirty="0"/>
              </a:p>
              <a:p>
                <a:r>
                  <a:rPr lang="en-US" dirty="0"/>
                  <a:t>Correlation normalizes this value to the range [-1, 1]</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825625"/>
                <a:ext cx="10515600" cy="4946650"/>
              </a:xfrm>
              <a:blipFill>
                <a:blip r:embed="rId3"/>
                <a:stretch>
                  <a:fillRect l="-1043" t="-7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2CC07B6-83A0-4290-A5F1-12CB0A541729}"/>
                  </a:ext>
                </a:extLst>
              </p:cNvPr>
              <p:cNvSpPr txBox="1"/>
              <p:nvPr/>
            </p:nvSpPr>
            <p:spPr>
              <a:xfrm>
                <a:off x="8435009" y="1825625"/>
                <a:ext cx="2743636" cy="5563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i="1" smtClean="0">
                              <a:solidFill>
                                <a:srgbClr val="C00000"/>
                              </a:solidFill>
                              <a:latin typeface="Cambria Math" panose="02040503050406030204" pitchFamily="18" charset="0"/>
                            </a:rPr>
                          </m:ctrlPr>
                        </m:sSubSupPr>
                        <m:e>
                          <m:r>
                            <a:rPr lang="en-US" b="0" i="1" smtClean="0">
                              <a:solidFill>
                                <a:srgbClr val="C00000"/>
                              </a:solidFill>
                              <a:latin typeface="Cambria Math" panose="02040503050406030204" pitchFamily="18" charset="0"/>
                            </a:rPr>
                            <m:t>𝑠</m:t>
                          </m:r>
                        </m:e>
                        <m:sub>
                          <m:r>
                            <a:rPr lang="en-US" b="0" i="1" smtClean="0">
                              <a:solidFill>
                                <a:srgbClr val="C00000"/>
                              </a:solidFill>
                              <a:latin typeface="Cambria Math" panose="02040503050406030204" pitchFamily="18" charset="0"/>
                            </a:rPr>
                            <m:t>𝑥</m:t>
                          </m:r>
                        </m:sub>
                        <m:sup>
                          <m:r>
                            <a:rPr lang="en-US" b="0" i="1" smtClean="0">
                              <a:solidFill>
                                <a:srgbClr val="C00000"/>
                              </a:solidFill>
                              <a:latin typeface="Cambria Math" panose="02040503050406030204" pitchFamily="18" charset="0"/>
                            </a:rPr>
                            <m:t>2</m:t>
                          </m:r>
                        </m:sup>
                      </m:sSubSup>
                      <m:r>
                        <a:rPr lang="en-US" b="0" i="1" smtClean="0">
                          <a:solidFill>
                            <a:srgbClr val="C00000"/>
                          </a:solidFill>
                          <a:latin typeface="Cambria Math" panose="02040503050406030204" pitchFamily="18" charset="0"/>
                        </a:rPr>
                        <m:t>=</m:t>
                      </m:r>
                      <m:f>
                        <m:fPr>
                          <m:ctrlPr>
                            <a:rPr lang="en-US" b="0" i="1" smtClean="0">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1</m:t>
                          </m:r>
                        </m:num>
                        <m:den>
                          <m:r>
                            <a:rPr lang="en-US" b="0" i="1" smtClean="0">
                              <a:solidFill>
                                <a:srgbClr val="C00000"/>
                              </a:solidFill>
                              <a:latin typeface="Cambria Math" panose="02040503050406030204" pitchFamily="18" charset="0"/>
                            </a:rPr>
                            <m:t>𝑛</m:t>
                          </m:r>
                          <m:r>
                            <a:rPr lang="en-US" b="0" i="1" smtClean="0">
                              <a:solidFill>
                                <a:srgbClr val="C00000"/>
                              </a:solidFill>
                              <a:latin typeface="Cambria Math" panose="02040503050406030204" pitchFamily="18" charset="0"/>
                            </a:rPr>
                            <m:t>−1</m:t>
                          </m:r>
                        </m:den>
                      </m:f>
                      <m:nary>
                        <m:naryPr>
                          <m:chr m:val="∑"/>
                          <m:limLoc m:val="subSup"/>
                          <m:ctrlPr>
                            <a:rPr lang="en-US" b="0" i="1" smtClean="0">
                              <a:solidFill>
                                <a:srgbClr val="C00000"/>
                              </a:solidFill>
                              <a:latin typeface="Cambria Math" panose="02040503050406030204" pitchFamily="18" charset="0"/>
                            </a:rPr>
                          </m:ctrlPr>
                        </m:naryPr>
                        <m:sub>
                          <m:r>
                            <m:rPr>
                              <m:brk m:alnAt="25"/>
                            </m:rPr>
                            <a:rPr lang="en-US" b="0" i="1" smtClean="0">
                              <a:solidFill>
                                <a:srgbClr val="C00000"/>
                              </a:solidFill>
                              <a:latin typeface="Cambria Math" panose="02040503050406030204" pitchFamily="18" charset="0"/>
                            </a:rPr>
                            <m:t>𝑖</m:t>
                          </m:r>
                          <m:r>
                            <a:rPr lang="en-US" b="0" i="1" smtClean="0">
                              <a:solidFill>
                                <a:srgbClr val="C00000"/>
                              </a:solidFill>
                              <a:latin typeface="Cambria Math" panose="02040503050406030204" pitchFamily="18" charset="0"/>
                            </a:rPr>
                            <m:t>=</m:t>
                          </m:r>
                          <m:r>
                            <m:rPr>
                              <m:brk m:alnAt="25"/>
                            </m:rPr>
                            <a:rPr lang="en-US" b="0" i="1" smtClean="0">
                              <a:solidFill>
                                <a:srgbClr val="C00000"/>
                              </a:solidFill>
                              <a:latin typeface="Cambria Math" panose="02040503050406030204" pitchFamily="18" charset="0"/>
                            </a:rPr>
                            <m:t>1</m:t>
                          </m:r>
                        </m:sub>
                        <m:sup>
                          <m:r>
                            <a:rPr lang="en-US" b="0" i="1" smtClean="0">
                              <a:solidFill>
                                <a:srgbClr val="C00000"/>
                              </a:solidFill>
                              <a:latin typeface="Cambria Math" panose="02040503050406030204" pitchFamily="18" charset="0"/>
                            </a:rPr>
                            <m:t>𝑛</m:t>
                          </m:r>
                        </m:sup>
                        <m:e>
                          <m:sSup>
                            <m:sSupPr>
                              <m:ctrlPr>
                                <a:rPr lang="en-US" b="0" i="1" smtClean="0">
                                  <a:solidFill>
                                    <a:srgbClr val="C00000"/>
                                  </a:solidFill>
                                  <a:latin typeface="Cambria Math" panose="02040503050406030204" pitchFamily="18" charset="0"/>
                                </a:rPr>
                              </m:ctrlPr>
                            </m:sSupPr>
                            <m:e>
                              <m:d>
                                <m:dPr>
                                  <m:ctrlPr>
                                    <a:rPr lang="en-US" b="0" i="1" smtClean="0">
                                      <a:solidFill>
                                        <a:srgbClr val="C00000"/>
                                      </a:solidFill>
                                      <a:latin typeface="Cambria Math" panose="02040503050406030204" pitchFamily="18" charset="0"/>
                                    </a:rPr>
                                  </m:ctrlPr>
                                </m:dPr>
                                <m:e>
                                  <m:sSub>
                                    <m:sSubPr>
                                      <m:ctrlPr>
                                        <a:rPr lang="en-US" b="0" i="1" smtClean="0">
                                          <a:solidFill>
                                            <a:srgbClr val="C00000"/>
                                          </a:solidFill>
                                          <a:latin typeface="Cambria Math" panose="02040503050406030204" pitchFamily="18" charset="0"/>
                                        </a:rPr>
                                      </m:ctrlPr>
                                    </m:sSubPr>
                                    <m:e>
                                      <m:r>
                                        <a:rPr lang="en-US" b="0" i="1" smtClean="0">
                                          <a:solidFill>
                                            <a:srgbClr val="C00000"/>
                                          </a:solidFill>
                                          <a:latin typeface="Cambria Math" panose="02040503050406030204" pitchFamily="18" charset="0"/>
                                        </a:rPr>
                                        <m:t>𝑥</m:t>
                                      </m:r>
                                    </m:e>
                                    <m:sub>
                                      <m:r>
                                        <a:rPr lang="en-US" b="0" i="1" smtClean="0">
                                          <a:solidFill>
                                            <a:srgbClr val="C00000"/>
                                          </a:solidFill>
                                          <a:latin typeface="Cambria Math" panose="02040503050406030204" pitchFamily="18" charset="0"/>
                                        </a:rPr>
                                        <m:t>𝑖</m:t>
                                      </m:r>
                                    </m:sub>
                                  </m:sSub>
                                  <m:r>
                                    <a:rPr lang="en-US" b="0" i="1" smtClean="0">
                                      <a:solidFill>
                                        <a:srgbClr val="C00000"/>
                                      </a:solidFill>
                                      <a:latin typeface="Cambria Math" panose="02040503050406030204" pitchFamily="18" charset="0"/>
                                    </a:rPr>
                                    <m:t>−</m:t>
                                  </m:r>
                                  <m:acc>
                                    <m:accPr>
                                      <m:chr m:val="̅"/>
                                      <m:ctrlPr>
                                        <a:rPr lang="en-US" b="0" i="1" smtClean="0">
                                          <a:solidFill>
                                            <a:srgbClr val="C00000"/>
                                          </a:solidFill>
                                          <a:latin typeface="Cambria Math" panose="02040503050406030204" pitchFamily="18" charset="0"/>
                                        </a:rPr>
                                      </m:ctrlPr>
                                    </m:accPr>
                                    <m:e>
                                      <m:r>
                                        <a:rPr lang="en-US" b="0" i="1" smtClean="0">
                                          <a:solidFill>
                                            <a:srgbClr val="C00000"/>
                                          </a:solidFill>
                                          <a:latin typeface="Cambria Math" panose="02040503050406030204" pitchFamily="18" charset="0"/>
                                        </a:rPr>
                                        <m:t>𝑥</m:t>
                                      </m:r>
                                    </m:e>
                                  </m:acc>
                                </m:e>
                              </m:d>
                            </m:e>
                            <m:sup>
                              <m:r>
                                <a:rPr lang="en-US" b="0" i="1" smtClean="0">
                                  <a:solidFill>
                                    <a:srgbClr val="C00000"/>
                                  </a:solidFill>
                                  <a:latin typeface="Cambria Math" panose="02040503050406030204" pitchFamily="18" charset="0"/>
                                </a:rPr>
                                <m:t>2</m:t>
                              </m:r>
                            </m:sup>
                          </m:sSup>
                        </m:e>
                      </m:nary>
                    </m:oMath>
                  </m:oMathPara>
                </a14:m>
                <a:endParaRPr lang="en-US" dirty="0">
                  <a:solidFill>
                    <a:srgbClr val="C00000"/>
                  </a:solidFill>
                </a:endParaRPr>
              </a:p>
            </p:txBody>
          </p:sp>
        </mc:Choice>
        <mc:Fallback xmlns="">
          <p:sp>
            <p:nvSpPr>
              <p:cNvPr id="4" name="TextBox 3">
                <a:extLst>
                  <a:ext uri="{FF2B5EF4-FFF2-40B4-BE49-F238E27FC236}">
                    <a16:creationId xmlns:a16="http://schemas.microsoft.com/office/drawing/2014/main" id="{02CC07B6-83A0-4290-A5F1-12CB0A541729}"/>
                  </a:ext>
                </a:extLst>
              </p:cNvPr>
              <p:cNvSpPr txBox="1">
                <a:spLocks noRot="1" noChangeAspect="1" noMove="1" noResize="1" noEditPoints="1" noAdjustHandles="1" noChangeArrowheads="1" noChangeShapeType="1" noTextEdit="1"/>
              </p:cNvSpPr>
              <p:nvPr/>
            </p:nvSpPr>
            <p:spPr>
              <a:xfrm>
                <a:off x="8435009" y="1825625"/>
                <a:ext cx="2743636" cy="556306"/>
              </a:xfrm>
              <a:prstGeom prst="rect">
                <a:avLst/>
              </a:prstGeom>
              <a:blipFill>
                <a:blip r:embed="rId4"/>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CC76D418-C287-4227-BAA8-37EB143C2F2B}"/>
              </a:ext>
            </a:extLst>
          </p:cNvPr>
          <p:cNvSpPr txBox="1"/>
          <p:nvPr/>
        </p:nvSpPr>
        <p:spPr>
          <a:xfrm>
            <a:off x="8793035" y="1456293"/>
            <a:ext cx="2027583"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Sample Variance</a:t>
            </a:r>
          </a:p>
        </p:txBody>
      </p:sp>
      <p:sp>
        <p:nvSpPr>
          <p:cNvPr id="6" name="Slide Number Placeholder 5">
            <a:extLst>
              <a:ext uri="{FF2B5EF4-FFF2-40B4-BE49-F238E27FC236}">
                <a16:creationId xmlns:a16="http://schemas.microsoft.com/office/drawing/2014/main" id="{BEB01E0B-7945-52EF-A884-C74CBE33739C}"/>
              </a:ext>
            </a:extLst>
          </p:cNvPr>
          <p:cNvSpPr>
            <a:spLocks noGrp="1"/>
          </p:cNvSpPr>
          <p:nvPr>
            <p:ph type="sldNum" sz="quarter" idx="12"/>
          </p:nvPr>
        </p:nvSpPr>
        <p:spPr/>
        <p:txBody>
          <a:bodyPr/>
          <a:lstStyle/>
          <a:p>
            <a:fld id="{5F6E19EC-C981-4348-A588-FAD292F64A47}" type="slidenum">
              <a:rPr lang="en-US" smtClean="0"/>
              <a:t>11</a:t>
            </a:fld>
            <a:endParaRPr lang="en-US"/>
          </a:p>
        </p:txBody>
      </p:sp>
    </p:spTree>
    <p:extLst>
      <p:ext uri="{BB962C8B-B14F-4D97-AF65-F5344CB8AC3E}">
        <p14:creationId xmlns:p14="http://schemas.microsoft.com/office/powerpoint/2010/main" val="1716825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Three Ways to Measure Sample Correlation</a:t>
            </a:r>
          </a:p>
        </p:txBody>
      </p:sp>
      <p:sp>
        <p:nvSpPr>
          <p:cNvPr id="5" name="Content Placeholder 4"/>
          <p:cNvSpPr>
            <a:spLocks noGrp="1"/>
          </p:cNvSpPr>
          <p:nvPr>
            <p:ph idx="1"/>
          </p:nvPr>
        </p:nvSpPr>
        <p:spPr/>
        <p:txBody>
          <a:bodyPr>
            <a:normAutofit/>
          </a:bodyPr>
          <a:lstStyle/>
          <a:p>
            <a:r>
              <a:rPr lang="en-US" sz="2700" b="1" dirty="0">
                <a:effectLst>
                  <a:outerShdw blurRad="38100" dist="38100" dir="2700000" algn="tl">
                    <a:srgbClr val="000000">
                      <a:alpha val="43137"/>
                    </a:srgbClr>
                  </a:outerShdw>
                </a:effectLst>
              </a:rPr>
              <a:t>Pearson’s product-moment correlation coefficient (</a:t>
            </a:r>
            <a:r>
              <a:rPr lang="en-US" sz="2700" b="1" i="1" dirty="0">
                <a:effectLst>
                  <a:outerShdw blurRad="38100" dist="38100" dir="2700000" algn="tl">
                    <a:srgbClr val="000000">
                      <a:alpha val="43137"/>
                    </a:srgbClr>
                  </a:outerShdw>
                </a:effectLst>
              </a:rPr>
              <a:t>r</a:t>
            </a:r>
            <a:r>
              <a:rPr lang="en-US" sz="2700" b="1" dirty="0">
                <a:effectLst>
                  <a:outerShdw blurRad="38100" dist="38100" dir="2700000" algn="tl">
                    <a:srgbClr val="000000">
                      <a:alpha val="43137"/>
                    </a:srgbClr>
                  </a:outerShdw>
                </a:effectLst>
              </a:rPr>
              <a:t>)</a:t>
            </a:r>
            <a:endParaRPr lang="en-US" sz="2300" b="1" dirty="0">
              <a:effectLst>
                <a:outerShdw blurRad="38100" dist="38100" dir="2700000" algn="tl">
                  <a:srgbClr val="000000">
                    <a:alpha val="43137"/>
                  </a:srgbClr>
                </a:outerShdw>
              </a:effectLst>
            </a:endParaRPr>
          </a:p>
          <a:p>
            <a:r>
              <a:rPr lang="en-US" sz="2700" dirty="0"/>
              <a:t>Spearman’s rank correlation coefficient (</a:t>
            </a:r>
            <a:r>
              <a:rPr lang="el-GR" sz="2700" i="1" dirty="0"/>
              <a:t>ρ</a:t>
            </a:r>
            <a:r>
              <a:rPr lang="en-US" sz="2700" dirty="0"/>
              <a:t>)</a:t>
            </a:r>
          </a:p>
          <a:p>
            <a:r>
              <a:rPr lang="en-US" sz="2700" dirty="0"/>
              <a:t>Kendall’s rank correlation coefficient (</a:t>
            </a:r>
            <a:r>
              <a:rPr lang="el-GR" sz="2700" i="1" dirty="0"/>
              <a:t>τ</a:t>
            </a:r>
            <a:r>
              <a:rPr lang="en-US" sz="2700" dirty="0"/>
              <a:t>)</a:t>
            </a:r>
          </a:p>
        </p:txBody>
      </p:sp>
      <p:sp>
        <p:nvSpPr>
          <p:cNvPr id="2" name="Slide Number Placeholder 1">
            <a:extLst>
              <a:ext uri="{FF2B5EF4-FFF2-40B4-BE49-F238E27FC236}">
                <a16:creationId xmlns:a16="http://schemas.microsoft.com/office/drawing/2014/main" id="{86894976-3116-1209-3A6A-5116A927A7F3}"/>
              </a:ext>
            </a:extLst>
          </p:cNvPr>
          <p:cNvSpPr>
            <a:spLocks noGrp="1"/>
          </p:cNvSpPr>
          <p:nvPr>
            <p:ph type="sldNum" sz="quarter" idx="12"/>
          </p:nvPr>
        </p:nvSpPr>
        <p:spPr/>
        <p:txBody>
          <a:bodyPr/>
          <a:lstStyle/>
          <a:p>
            <a:fld id="{5F6E19EC-C981-4348-A588-FAD292F64A47}" type="slidenum">
              <a:rPr lang="en-US" smtClean="0"/>
              <a:t>12</a:t>
            </a:fld>
            <a:endParaRPr lang="en-US"/>
          </a:p>
        </p:txBody>
      </p:sp>
    </p:spTree>
    <p:extLst>
      <p:ext uri="{BB962C8B-B14F-4D97-AF65-F5344CB8AC3E}">
        <p14:creationId xmlns:p14="http://schemas.microsoft.com/office/powerpoint/2010/main" val="2459441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Pearson’s Correlation Coefficient</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Measurement of </a:t>
                </a:r>
                <a:r>
                  <a:rPr lang="en-US" b="1" u="sng" dirty="0"/>
                  <a:t>linear</a:t>
                </a:r>
                <a:r>
                  <a:rPr lang="en-US" dirty="0"/>
                  <a:t> correlation between two variables</a:t>
                </a:r>
              </a:p>
              <a:p>
                <a:pPr lvl="1"/>
                <a:r>
                  <a:rPr lang="en-US" dirty="0"/>
                  <a:t>Performs badly in non-linear situations</a:t>
                </a:r>
              </a:p>
              <a:p>
                <a:r>
                  <a:rPr lang="en-US" dirty="0"/>
                  <a:t>Normalization of covariance between variables</a:t>
                </a:r>
              </a:p>
              <a:p>
                <a:endParaRPr lang="en-US" dirty="0"/>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𝜌</m:t>
                        </m:r>
                      </m:e>
                      <m:sub>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𝑐𝑜𝑣</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𝑋</m:t>
                            </m:r>
                            <m:r>
                              <a:rPr lang="en-US" b="0" i="1" smtClean="0">
                                <a:latin typeface="Cambria Math" panose="02040503050406030204" pitchFamily="18" charset="0"/>
                              </a:rPr>
                              <m:t>,</m:t>
                            </m:r>
                            <m:r>
                              <a:rPr lang="en-US" b="0" i="1" smtClean="0">
                                <a:latin typeface="Cambria Math" panose="02040503050406030204" pitchFamily="18" charset="0"/>
                              </a:rPr>
                              <m:t>𝑌</m:t>
                            </m:r>
                          </m:e>
                        </m:d>
                      </m:num>
                      <m:den>
                        <m:rad>
                          <m:radPr>
                            <m:degHide m:val="on"/>
                            <m:ctrlPr>
                              <a:rPr lang="en-US" b="0" i="1" smtClean="0">
                                <a:latin typeface="Cambria Math" panose="02040503050406030204" pitchFamily="18" charset="0"/>
                              </a:rPr>
                            </m:ctrlPr>
                          </m:radPr>
                          <m:deg/>
                          <m:e>
                            <m:r>
                              <a:rPr lang="en-US" i="1">
                                <a:latin typeface="Cambria Math" panose="02040503050406030204" pitchFamily="18" charset="0"/>
                              </a:rPr>
                              <m:t>𝑣𝑎𝑟</m:t>
                            </m:r>
                            <m:d>
                              <m:dPr>
                                <m:begChr m:val="["/>
                                <m:endChr m:val="]"/>
                                <m:ctrlPr>
                                  <a:rPr lang="en-US" i="1">
                                    <a:latin typeface="Cambria Math" panose="02040503050406030204" pitchFamily="18" charset="0"/>
                                  </a:rPr>
                                </m:ctrlPr>
                              </m:dPr>
                              <m:e>
                                <m:r>
                                  <a:rPr lang="en-US" i="1">
                                    <a:latin typeface="Cambria Math" panose="02040503050406030204" pitchFamily="18" charset="0"/>
                                  </a:rPr>
                                  <m:t>𝑋</m:t>
                                </m:r>
                              </m:e>
                            </m:d>
                          </m:e>
                        </m:rad>
                        <m:rad>
                          <m:radPr>
                            <m:degHide m:val="on"/>
                            <m:ctrlPr>
                              <a:rPr lang="en-US" b="0" i="1" smtClean="0">
                                <a:latin typeface="Cambria Math" panose="02040503050406030204" pitchFamily="18" charset="0"/>
                              </a:rPr>
                            </m:ctrlPr>
                          </m:radPr>
                          <m:deg/>
                          <m:e>
                            <m:r>
                              <a:rPr lang="en-US" i="1">
                                <a:latin typeface="Cambria Math" panose="02040503050406030204" pitchFamily="18" charset="0"/>
                              </a:rPr>
                              <m:t>𝑣𝑎𝑟</m:t>
                            </m:r>
                            <m:d>
                              <m:dPr>
                                <m:begChr m:val="["/>
                                <m:endChr m:val="]"/>
                                <m:ctrlPr>
                                  <a:rPr lang="en-US" i="1">
                                    <a:latin typeface="Cambria Math" panose="02040503050406030204" pitchFamily="18" charset="0"/>
                                  </a:rPr>
                                </m:ctrlPr>
                              </m:dPr>
                              <m:e>
                                <m:r>
                                  <a:rPr lang="en-US" i="1">
                                    <a:latin typeface="Cambria Math" panose="02040503050406030204" pitchFamily="18" charset="0"/>
                                  </a:rPr>
                                  <m:t>𝑌</m:t>
                                </m:r>
                              </m:e>
                            </m:d>
                          </m:e>
                        </m:rad>
                      </m:den>
                    </m:f>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𝑥𝑦</m:t>
                        </m:r>
                      </m:sub>
                    </m:sSub>
                    <m:r>
                      <a:rPr lang="en-US" i="1">
                        <a:latin typeface="Cambria Math" panose="02040503050406030204" pitchFamily="18" charset="0"/>
                      </a:rPr>
                      <m:t>=</m:t>
                    </m:r>
                    <m:f>
                      <m:fPr>
                        <m:ctrlPr>
                          <a:rPr lang="en-US" i="1">
                            <a:latin typeface="Cambria Math" panose="02040503050406030204" pitchFamily="18" charset="0"/>
                          </a:rPr>
                        </m:ctrlPr>
                      </m:fPr>
                      <m:num>
                        <m:nary>
                          <m:naryPr>
                            <m:chr m:val="∑"/>
                            <m:subHide m:val="on"/>
                            <m:supHide m:val="on"/>
                            <m:ctrlPr>
                              <a:rPr lang="en-US" i="1">
                                <a:latin typeface="Cambria Math" panose="02040503050406030204" pitchFamily="18" charset="0"/>
                              </a:rPr>
                            </m:ctrlPr>
                          </m:naryPr>
                          <m:sub/>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nary>
                      </m:num>
                      <m:den>
                        <m:rad>
                          <m:radPr>
                            <m:degHide m:val="on"/>
                            <m:ctrlPr>
                              <a:rPr lang="en-US" i="1">
                                <a:latin typeface="Cambria Math" panose="02040503050406030204" pitchFamily="18" charset="0"/>
                              </a:rPr>
                            </m:ctrlPr>
                          </m:radPr>
                          <m:deg/>
                          <m:e>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e>
                                  <m:sup>
                                    <m:r>
                                      <a:rPr lang="en-US" i="1">
                                        <a:latin typeface="Cambria Math" panose="02040503050406030204" pitchFamily="18" charset="0"/>
                                      </a:rPr>
                                      <m:t>2</m:t>
                                    </m:r>
                                  </m:sup>
                                </m:sSup>
                              </m:e>
                            </m:nary>
                          </m:e>
                        </m:rad>
                        <m:rad>
                          <m:radPr>
                            <m:degHide m:val="on"/>
                            <m:ctrlPr>
                              <a:rPr lang="en-US" i="1">
                                <a:latin typeface="Cambria Math" panose="02040503050406030204" pitchFamily="18" charset="0"/>
                              </a:rPr>
                            </m:ctrlPr>
                          </m:radPr>
                          <m:deg/>
                          <m:e>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sup>
                                    <m:r>
                                      <a:rPr lang="en-US" i="1">
                                        <a:latin typeface="Cambria Math" panose="02040503050406030204" pitchFamily="18" charset="0"/>
                                      </a:rPr>
                                      <m:t>2</m:t>
                                    </m:r>
                                  </m:sup>
                                </m:sSup>
                              </m:e>
                            </m:nary>
                          </m:e>
                        </m:rad>
                      </m:den>
                    </m:f>
                  </m:oMath>
                </a14:m>
                <a:endParaRPr lang="en-US" dirty="0"/>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043" t="-2381"/>
                </a:stretch>
              </a:blipFill>
            </p:spPr>
            <p:txBody>
              <a:bodyPr/>
              <a:lstStyle/>
              <a:p>
                <a:r>
                  <a:rPr lang="en-US">
                    <a:noFill/>
                  </a:rPr>
                  <a:t> </a:t>
                </a:r>
              </a:p>
            </p:txBody>
          </p:sp>
        </mc:Fallback>
      </mc:AlternateContent>
      <p:sp>
        <p:nvSpPr>
          <p:cNvPr id="4" name="TextBox 3"/>
          <p:cNvSpPr txBox="1"/>
          <p:nvPr/>
        </p:nvSpPr>
        <p:spPr>
          <a:xfrm>
            <a:off x="6361176" y="5463560"/>
            <a:ext cx="1021433" cy="646331"/>
          </a:xfrm>
          <a:prstGeom prst="rect">
            <a:avLst/>
          </a:prstGeom>
          <a:noFill/>
        </p:spPr>
        <p:txBody>
          <a:bodyPr wrap="none" rtlCol="0">
            <a:spAutoFit/>
          </a:bodyPr>
          <a:lstStyle/>
          <a:p>
            <a:r>
              <a:rPr lang="en-US" b="1" dirty="0">
                <a:latin typeface="Lato" panose="020F0502020204030203" pitchFamily="34" charset="0"/>
              </a:rPr>
              <a:t>R:</a:t>
            </a:r>
          </a:p>
          <a:p>
            <a:r>
              <a:rPr lang="en-US" b="1" dirty="0" err="1">
                <a:latin typeface="Lucida Console" panose="020B0609040504020204" pitchFamily="49" charset="0"/>
              </a:rPr>
              <a:t>cor</a:t>
            </a:r>
            <a:r>
              <a:rPr lang="en-US" b="1" dirty="0">
                <a:latin typeface="Lucida Console" panose="020B0609040504020204" pitchFamily="49" charset="0"/>
              </a:rPr>
              <a:t>(x)</a:t>
            </a:r>
            <a:endParaRPr lang="en-US" b="1" dirty="0">
              <a:latin typeface="Lato" panose="020F0502020204030203" pitchFamily="34" charset="0"/>
            </a:endParaRPr>
          </a:p>
        </p:txBody>
      </p:sp>
      <p:sp>
        <p:nvSpPr>
          <p:cNvPr id="5" name="TextBox 4">
            <a:extLst>
              <a:ext uri="{FF2B5EF4-FFF2-40B4-BE49-F238E27FC236}">
                <a16:creationId xmlns:a16="http://schemas.microsoft.com/office/drawing/2014/main" id="{6C527528-E33F-4B73-89D0-21680B116439}"/>
              </a:ext>
            </a:extLst>
          </p:cNvPr>
          <p:cNvSpPr txBox="1"/>
          <p:nvPr/>
        </p:nvSpPr>
        <p:spPr>
          <a:xfrm>
            <a:off x="2949510" y="5463559"/>
            <a:ext cx="1300356" cy="646331"/>
          </a:xfrm>
          <a:prstGeom prst="rect">
            <a:avLst/>
          </a:prstGeom>
          <a:noFill/>
        </p:spPr>
        <p:txBody>
          <a:bodyPr wrap="none" rtlCol="0">
            <a:spAutoFit/>
          </a:bodyPr>
          <a:lstStyle/>
          <a:p>
            <a:r>
              <a:rPr lang="en-US" b="1" dirty="0">
                <a:latin typeface="Lato" panose="020F0502020204030203" pitchFamily="34" charset="0"/>
              </a:rPr>
              <a:t>Excel:</a:t>
            </a:r>
          </a:p>
          <a:p>
            <a:r>
              <a:rPr lang="en-US" b="1" dirty="0" err="1">
                <a:latin typeface="Lucida Console" panose="020B0609040504020204" pitchFamily="49" charset="0"/>
              </a:rPr>
              <a:t>correl</a:t>
            </a:r>
            <a:r>
              <a:rPr lang="en-US" b="1" dirty="0">
                <a:latin typeface="Lucida Console" panose="020B0609040504020204" pitchFamily="49" charset="0"/>
              </a:rPr>
              <a:t>()</a:t>
            </a:r>
          </a:p>
        </p:txBody>
      </p:sp>
      <p:sp>
        <p:nvSpPr>
          <p:cNvPr id="6" name="Slide Number Placeholder 5">
            <a:extLst>
              <a:ext uri="{FF2B5EF4-FFF2-40B4-BE49-F238E27FC236}">
                <a16:creationId xmlns:a16="http://schemas.microsoft.com/office/drawing/2014/main" id="{FF73D990-F738-6A42-4916-268CC5111372}"/>
              </a:ext>
            </a:extLst>
          </p:cNvPr>
          <p:cNvSpPr>
            <a:spLocks noGrp="1"/>
          </p:cNvSpPr>
          <p:nvPr>
            <p:ph type="sldNum" sz="quarter" idx="12"/>
          </p:nvPr>
        </p:nvSpPr>
        <p:spPr/>
        <p:txBody>
          <a:bodyPr/>
          <a:lstStyle/>
          <a:p>
            <a:fld id="{5F6E19EC-C981-4348-A588-FAD292F64A47}" type="slidenum">
              <a:rPr lang="en-US" smtClean="0"/>
              <a:t>13</a:t>
            </a:fld>
            <a:endParaRPr lang="en-US"/>
          </a:p>
        </p:txBody>
      </p:sp>
    </p:spTree>
    <p:extLst>
      <p:ext uri="{BB962C8B-B14F-4D97-AF65-F5344CB8AC3E}">
        <p14:creationId xmlns:p14="http://schemas.microsoft.com/office/powerpoint/2010/main" val="3645920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2EB5E-980C-4879-A11B-687AA4D495BC}"/>
              </a:ext>
            </a:extLst>
          </p:cNvPr>
          <p:cNvSpPr>
            <a:spLocks noGrp="1"/>
          </p:cNvSpPr>
          <p:nvPr>
            <p:ph type="title"/>
          </p:nvPr>
        </p:nvSpPr>
        <p:spPr/>
        <p:txBody>
          <a:bodyPr/>
          <a:lstStyle/>
          <a:p>
            <a:r>
              <a:rPr lang="en-US" dirty="0"/>
              <a:t>Pearson Correlation</a:t>
            </a:r>
          </a:p>
        </p:txBody>
      </p:sp>
      <p:pic>
        <p:nvPicPr>
          <p:cNvPr id="7" name="Picture 6" descr="Chart, scatter chart&#10;&#10;Description automatically generated">
            <a:extLst>
              <a:ext uri="{FF2B5EF4-FFF2-40B4-BE49-F238E27FC236}">
                <a16:creationId xmlns:a16="http://schemas.microsoft.com/office/drawing/2014/main" id="{A0E1F744-9DCD-D59C-BBE6-B553123A08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1596" y="2382070"/>
            <a:ext cx="6577781" cy="4385188"/>
          </a:xfrm>
          <a:prstGeom prst="rect">
            <a:avLst/>
          </a:prstGeom>
        </p:spPr>
      </p:pic>
      <p:sp>
        <p:nvSpPr>
          <p:cNvPr id="3" name="Content Placeholder 2">
            <a:extLst>
              <a:ext uri="{FF2B5EF4-FFF2-40B4-BE49-F238E27FC236}">
                <a16:creationId xmlns:a16="http://schemas.microsoft.com/office/drawing/2014/main" id="{D34027DB-FC10-44D6-83DB-3430F9C63E48}"/>
              </a:ext>
            </a:extLst>
          </p:cNvPr>
          <p:cNvSpPr>
            <a:spLocks noGrp="1"/>
          </p:cNvSpPr>
          <p:nvPr>
            <p:ph idx="1"/>
          </p:nvPr>
        </p:nvSpPr>
        <p:spPr/>
        <p:txBody>
          <a:bodyPr/>
          <a:lstStyle/>
          <a:p>
            <a:r>
              <a:rPr lang="en-US" dirty="0"/>
              <a:t>Normalization of covariance</a:t>
            </a:r>
            <a:br>
              <a:rPr lang="en-US" dirty="0"/>
            </a:br>
            <a:r>
              <a:rPr lang="en-US" dirty="0"/>
              <a:t> to be on the range [-1, 1]</a:t>
            </a:r>
          </a:p>
          <a:p>
            <a:endParaRPr lang="en-US" dirty="0"/>
          </a:p>
          <a:p>
            <a:r>
              <a:rPr lang="en-US" dirty="0"/>
              <a:t>Sample covariance</a:t>
            </a:r>
            <a:br>
              <a:rPr lang="en-US" dirty="0"/>
            </a:br>
            <a:r>
              <a:rPr lang="en-US" dirty="0"/>
              <a:t>457,328,829 (</a:t>
            </a:r>
            <a:r>
              <a:rPr lang="en-US" dirty="0" err="1"/>
              <a:t>cfs</a:t>
            </a:r>
            <a:r>
              <a:rPr lang="en-US" dirty="0"/>
              <a:t>)</a:t>
            </a:r>
            <a:r>
              <a:rPr lang="en-US" baseline="30000" dirty="0"/>
              <a:t>2</a:t>
            </a:r>
          </a:p>
          <a:p>
            <a:pPr lvl="1"/>
            <a:r>
              <a:rPr lang="en-US" dirty="0" err="1"/>
              <a:t>sd</a:t>
            </a:r>
            <a:r>
              <a:rPr lang="en-US" dirty="0"/>
              <a:t>(x) = 21,545 </a:t>
            </a:r>
            <a:r>
              <a:rPr lang="en-US" dirty="0" err="1"/>
              <a:t>cfs</a:t>
            </a:r>
            <a:endParaRPr lang="en-US" dirty="0"/>
          </a:p>
          <a:p>
            <a:pPr lvl="1"/>
            <a:r>
              <a:rPr lang="en-US" dirty="0" err="1"/>
              <a:t>sd</a:t>
            </a:r>
            <a:r>
              <a:rPr lang="en-US" dirty="0"/>
              <a:t>(y) = 21,895 </a:t>
            </a:r>
            <a:r>
              <a:rPr lang="en-US" dirty="0" err="1"/>
              <a:t>cfs</a:t>
            </a:r>
            <a:endParaRPr lang="en-US" dirty="0"/>
          </a:p>
        </p:txBody>
      </p:sp>
      <p:sp>
        <p:nvSpPr>
          <p:cNvPr id="4" name="TextBox 3">
            <a:extLst>
              <a:ext uri="{FF2B5EF4-FFF2-40B4-BE49-F238E27FC236}">
                <a16:creationId xmlns:a16="http://schemas.microsoft.com/office/drawing/2014/main" id="{10A74535-C369-8157-245C-8D0DD78D122A}"/>
              </a:ext>
            </a:extLst>
          </p:cNvPr>
          <p:cNvSpPr txBox="1"/>
          <p:nvPr/>
        </p:nvSpPr>
        <p:spPr>
          <a:xfrm>
            <a:off x="2026118" y="4857119"/>
            <a:ext cx="2165684"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r = 0.9695</a:t>
            </a:r>
          </a:p>
        </p:txBody>
      </p:sp>
      <p:sp>
        <p:nvSpPr>
          <p:cNvPr id="5" name="Slide Number Placeholder 4">
            <a:extLst>
              <a:ext uri="{FF2B5EF4-FFF2-40B4-BE49-F238E27FC236}">
                <a16:creationId xmlns:a16="http://schemas.microsoft.com/office/drawing/2014/main" id="{0D4AA2A0-F2A9-BB0A-3EA7-50B2F594D5CD}"/>
              </a:ext>
            </a:extLst>
          </p:cNvPr>
          <p:cNvSpPr>
            <a:spLocks noGrp="1"/>
          </p:cNvSpPr>
          <p:nvPr>
            <p:ph type="sldNum" sz="quarter" idx="12"/>
          </p:nvPr>
        </p:nvSpPr>
        <p:spPr/>
        <p:txBody>
          <a:bodyPr/>
          <a:lstStyle/>
          <a:p>
            <a:fld id="{5F6E19EC-C981-4348-A588-FAD292F64A47}" type="slidenum">
              <a:rPr lang="en-US" smtClean="0"/>
              <a:t>14</a:t>
            </a:fld>
            <a:endParaRPr lang="en-US"/>
          </a:p>
        </p:txBody>
      </p:sp>
    </p:spTree>
    <p:extLst>
      <p:ext uri="{BB962C8B-B14F-4D97-AF65-F5344CB8AC3E}">
        <p14:creationId xmlns:p14="http://schemas.microsoft.com/office/powerpoint/2010/main" val="40838257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F2DCD-1D56-04B7-5D9C-DBACF8703FEE}"/>
              </a:ext>
            </a:extLst>
          </p:cNvPr>
          <p:cNvSpPr>
            <a:spLocks noGrp="1"/>
          </p:cNvSpPr>
          <p:nvPr>
            <p:ph type="title"/>
          </p:nvPr>
        </p:nvSpPr>
        <p:spPr/>
        <p:txBody>
          <a:bodyPr/>
          <a:lstStyle/>
          <a:p>
            <a:r>
              <a:rPr lang="en-US" dirty="0"/>
              <a:t>Pearson Correlation and Simple Linear Regression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D2FE951-4EA3-8E16-3839-90952C9FB63B}"/>
                  </a:ext>
                </a:extLst>
              </p:cNvPr>
              <p:cNvSpPr>
                <a:spLocks noGrp="1"/>
              </p:cNvSpPr>
              <p:nvPr>
                <p:ph idx="1"/>
              </p:nvPr>
            </p:nvSpPr>
            <p:spPr/>
            <p:txBody>
              <a:bodyPr/>
              <a:lstStyle/>
              <a:p>
                <a:pPr marL="0" indent="0">
                  <a:buNone/>
                </a:pPr>
                <a:endParaRPr lang="en-US"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𝑟</m:t>
                          </m:r>
                        </m:e>
                        <m:sub>
                          <m:r>
                            <a:rPr lang="en-US" i="1">
                              <a:latin typeface="Cambria Math" panose="02040503050406030204" pitchFamily="18" charset="0"/>
                            </a:rPr>
                            <m:t>𝑥𝑦</m:t>
                          </m:r>
                        </m:sub>
                      </m:sSub>
                      <m:r>
                        <a:rPr lang="en-US" i="1">
                          <a:latin typeface="Cambria Math" panose="02040503050406030204" pitchFamily="18" charset="0"/>
                        </a:rPr>
                        <m:t>=</m:t>
                      </m:r>
                      <m:f>
                        <m:fPr>
                          <m:ctrlPr>
                            <a:rPr lang="en-US" i="1">
                              <a:latin typeface="Cambria Math" panose="02040503050406030204" pitchFamily="18" charset="0"/>
                            </a:rPr>
                          </m:ctrlPr>
                        </m:fPr>
                        <m:num>
                          <m:nary>
                            <m:naryPr>
                              <m:chr m:val="∑"/>
                              <m:subHide m:val="on"/>
                              <m:supHide m:val="on"/>
                              <m:ctrlPr>
                                <a:rPr lang="en-US" i="1">
                                  <a:latin typeface="Cambria Math" panose="02040503050406030204" pitchFamily="18" charset="0"/>
                                </a:rPr>
                              </m:ctrlPr>
                            </m:naryPr>
                            <m:sub/>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nary>
                        </m:num>
                        <m:den>
                          <m:rad>
                            <m:radPr>
                              <m:degHide m:val="on"/>
                              <m:ctrlPr>
                                <a:rPr lang="en-US" i="1">
                                  <a:latin typeface="Cambria Math" panose="02040503050406030204" pitchFamily="18" charset="0"/>
                                </a:rPr>
                              </m:ctrlPr>
                            </m:radPr>
                            <m:deg/>
                            <m:e>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e>
                                    <m:sup>
                                      <m:r>
                                        <a:rPr lang="en-US" i="1">
                                          <a:latin typeface="Cambria Math" panose="02040503050406030204" pitchFamily="18" charset="0"/>
                                        </a:rPr>
                                        <m:t>2</m:t>
                                      </m:r>
                                    </m:sup>
                                  </m:sSup>
                                </m:e>
                              </m:nary>
                            </m:e>
                          </m:rad>
                          <m:rad>
                            <m:radPr>
                              <m:degHide m:val="on"/>
                              <m:ctrlPr>
                                <a:rPr lang="en-US" i="1">
                                  <a:latin typeface="Cambria Math" panose="02040503050406030204" pitchFamily="18" charset="0"/>
                                </a:rPr>
                              </m:ctrlPr>
                            </m:radPr>
                            <m:deg/>
                            <m:e>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sup>
                                      <m:r>
                                        <a:rPr lang="en-US" i="1">
                                          <a:latin typeface="Cambria Math" panose="02040503050406030204" pitchFamily="18" charset="0"/>
                                        </a:rPr>
                                        <m:t>2</m:t>
                                      </m:r>
                                    </m:sup>
                                  </m:sSup>
                                </m:e>
                              </m:nary>
                            </m:e>
                          </m:rad>
                        </m:den>
                      </m:f>
                    </m:oMath>
                  </m:oMathPara>
                </a14:m>
                <a:endParaRPr lang="en-US" dirty="0"/>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𝛽</m:t>
                          </m:r>
                        </m:e>
                      </m:acc>
                      <m:r>
                        <a:rPr lang="en-US" i="1">
                          <a:latin typeface="Cambria Math" panose="02040503050406030204" pitchFamily="18" charset="0"/>
                        </a:rPr>
                        <m:t>=</m:t>
                      </m:r>
                      <m:f>
                        <m:fPr>
                          <m:ctrlPr>
                            <a:rPr lang="en-US" i="1">
                              <a:latin typeface="Cambria Math" panose="02040503050406030204" pitchFamily="18" charset="0"/>
                            </a:rPr>
                          </m:ctrlPr>
                        </m:fPr>
                        <m:num>
                          <m:nary>
                            <m:naryPr>
                              <m:chr m:val="∑"/>
                              <m:subHide m:val="on"/>
                              <m:supHide m:val="on"/>
                              <m:ctrlPr>
                                <a:rPr lang="en-US" i="1">
                                  <a:latin typeface="Cambria Math" panose="02040503050406030204" pitchFamily="18" charset="0"/>
                                </a:rPr>
                              </m:ctrlPr>
                            </m:naryPr>
                            <m:sub/>
                            <m:sup/>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𝑦</m:t>
                                      </m:r>
                                    </m:e>
                                  </m:acc>
                                </m:e>
                              </m:d>
                            </m:e>
                          </m:nary>
                        </m:num>
                        <m:den>
                          <m:nary>
                            <m:naryPr>
                              <m:chr m:val="∑"/>
                              <m:subHide m:val="on"/>
                              <m:supHide m:val="on"/>
                              <m:ctrlPr>
                                <a:rPr lang="en-US" i="1">
                                  <a:latin typeface="Cambria Math" panose="02040503050406030204" pitchFamily="18" charset="0"/>
                                </a:rPr>
                              </m:ctrlPr>
                            </m:naryPr>
                            <m:sub/>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e>
                                <m:sup>
                                  <m:r>
                                    <a:rPr lang="en-US" i="1">
                                      <a:latin typeface="Cambria Math" panose="02040503050406030204" pitchFamily="18" charset="0"/>
                                    </a:rPr>
                                    <m:t>2</m:t>
                                  </m:r>
                                </m:sup>
                              </m:sSup>
                            </m:e>
                          </m:nary>
                        </m:den>
                      </m:f>
                    </m:oMath>
                  </m:oMathPara>
                </a14:m>
                <a:endParaRPr lang="en-US" dirty="0"/>
              </a:p>
              <a:p>
                <a:pPr marL="0" indent="0">
                  <a:buNone/>
                </a:pPr>
                <a:endParaRPr lang="en-US" dirty="0"/>
              </a:p>
              <a:p>
                <a:pPr marL="0" indent="0">
                  <a:buNone/>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𝛼</m:t>
                          </m:r>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𝛽</m:t>
                          </m:r>
                        </m:e>
                      </m:acc>
                      <m:acc>
                        <m:accPr>
                          <m:chr m:val="̅"/>
                          <m:ctrlPr>
                            <a:rPr lang="en-US" i="1" smtClean="0">
                              <a:latin typeface="Cambria Math" panose="02040503050406030204" pitchFamily="18" charset="0"/>
                            </a:rPr>
                          </m:ctrlPr>
                        </m:accPr>
                        <m:e>
                          <m:r>
                            <a:rPr lang="en-US" b="0" i="1" smtClean="0">
                              <a:latin typeface="Cambria Math" panose="02040503050406030204" pitchFamily="18" charset="0"/>
                            </a:rPr>
                            <m:t>𝑥</m:t>
                          </m:r>
                        </m:e>
                      </m:acc>
                    </m:oMath>
                  </m:oMathPara>
                </a14:m>
                <a:endParaRPr lang="en-US" dirty="0"/>
              </a:p>
            </p:txBody>
          </p:sp>
        </mc:Choice>
        <mc:Fallback xmlns="">
          <p:sp>
            <p:nvSpPr>
              <p:cNvPr id="3" name="Content Placeholder 2">
                <a:extLst>
                  <a:ext uri="{FF2B5EF4-FFF2-40B4-BE49-F238E27FC236}">
                    <a16:creationId xmlns:a16="http://schemas.microsoft.com/office/drawing/2014/main" id="{4D2FE951-4EA3-8E16-3839-90952C9FB63B}"/>
                  </a:ext>
                </a:extLst>
              </p:cNvPr>
              <p:cNvSpPr>
                <a:spLocks noGrp="1" noRot="1" noChangeAspect="1" noMove="1" noResize="1" noEditPoints="1" noAdjustHandles="1" noChangeArrowheads="1" noChangeShapeType="1" noTextEdit="1"/>
              </p:cNvSpPr>
              <p:nvPr>
                <p:ph idx="1"/>
              </p:nvPr>
            </p:nvSpPr>
            <p:spPr>
              <a:blipFill>
                <a:blip r:embed="rId2"/>
                <a:stretch>
                  <a:fillRect/>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7D0206A9-DF3C-1DC4-56DF-A0791D05E0EE}"/>
              </a:ext>
            </a:extLst>
          </p:cNvPr>
          <p:cNvSpPr>
            <a:spLocks noGrp="1"/>
          </p:cNvSpPr>
          <p:nvPr>
            <p:ph type="sldNum" sz="quarter" idx="12"/>
          </p:nvPr>
        </p:nvSpPr>
        <p:spPr/>
        <p:txBody>
          <a:bodyPr/>
          <a:lstStyle/>
          <a:p>
            <a:fld id="{5F6E19EC-C981-4348-A588-FAD292F64A47}" type="slidenum">
              <a:rPr lang="en-US" smtClean="0"/>
              <a:t>15</a:t>
            </a:fld>
            <a:endParaRPr lang="en-US"/>
          </a:p>
        </p:txBody>
      </p:sp>
    </p:spTree>
    <p:extLst>
      <p:ext uri="{BB962C8B-B14F-4D97-AF65-F5344CB8AC3E}">
        <p14:creationId xmlns:p14="http://schemas.microsoft.com/office/powerpoint/2010/main" val="4125147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Spearman’s Rho</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Pearson’s correlation on rank-transform of the data</a:t>
                </a:r>
              </a:p>
              <a:p>
                <a:r>
                  <a:rPr lang="en-US" dirty="0"/>
                  <a:t>Assesses monotonic relationships, linear or not</a:t>
                </a:r>
              </a:p>
              <a:p>
                <a14:m>
                  <m:oMath xmlns:m="http://schemas.openxmlformats.org/officeDocument/2006/math">
                    <m:r>
                      <a:rPr lang="en-US" i="1" smtClean="0">
                        <a:latin typeface="Cambria Math" panose="02040503050406030204" pitchFamily="18" charset="0"/>
                        <a:ea typeface="Cambria Math" panose="02040503050406030204" pitchFamily="18" charset="0"/>
                      </a:rPr>
                      <m:t>𝜌</m:t>
                    </m:r>
                    <m:r>
                      <a:rPr lang="en-US" b="0" i="1" smtClean="0">
                        <a:latin typeface="Cambria Math" panose="02040503050406030204" pitchFamily="18" charset="0"/>
                        <a:ea typeface="Cambria Math" panose="02040503050406030204" pitchFamily="18" charset="0"/>
                      </a:rPr>
                      <m:t>=1−</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6</m:t>
                        </m:r>
                        <m:nary>
                          <m:naryPr>
                            <m:chr m:val="∑"/>
                            <m:subHide m:val="on"/>
                            <m:supHide m:val="on"/>
                            <m:ctrlPr>
                              <a:rPr lang="en-US" b="0" i="1" smtClean="0">
                                <a:latin typeface="Cambria Math" panose="02040503050406030204" pitchFamily="18" charset="0"/>
                                <a:ea typeface="Cambria Math" panose="02040503050406030204" pitchFamily="18" charset="0"/>
                              </a:rPr>
                            </m:ctrlPr>
                          </m:naryPr>
                          <m:sub/>
                          <m:sup/>
                          <m:e>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𝑑</m:t>
                                </m:r>
                              </m:e>
                              <m:sub>
                                <m:r>
                                  <a:rPr lang="en-US" b="0" i="1" smtClean="0">
                                    <a:latin typeface="Cambria Math" panose="02040503050406030204" pitchFamily="18" charset="0"/>
                                    <a:ea typeface="Cambria Math" panose="02040503050406030204" pitchFamily="18" charset="0"/>
                                  </a:rPr>
                                  <m:t>𝑖</m:t>
                                </m:r>
                              </m:sub>
                              <m:sup>
                                <m:r>
                                  <a:rPr lang="en-US" b="0" i="1" smtClean="0">
                                    <a:latin typeface="Cambria Math" panose="02040503050406030204" pitchFamily="18" charset="0"/>
                                    <a:ea typeface="Cambria Math" panose="02040503050406030204" pitchFamily="18" charset="0"/>
                                  </a:rPr>
                                  <m:t>2</m:t>
                                </m:r>
                              </m:sup>
                            </m:sSubSup>
                          </m:e>
                        </m:nary>
                      </m:num>
                      <m:den>
                        <m:r>
                          <a:rPr lang="en-US" b="0" i="1" smtClean="0">
                            <a:latin typeface="Cambria Math" panose="02040503050406030204" pitchFamily="18" charset="0"/>
                            <a:ea typeface="Cambria Math" panose="02040503050406030204" pitchFamily="18" charset="0"/>
                          </a:rPr>
                          <m:t>𝑛</m:t>
                        </m:r>
                        <m:d>
                          <m:dPr>
                            <m:ctrlPr>
                              <a:rPr lang="en-US" b="0" i="1" smtClean="0">
                                <a:latin typeface="Cambria Math" panose="02040503050406030204" pitchFamily="18" charset="0"/>
                                <a:ea typeface="Cambria Math" panose="02040503050406030204" pitchFamily="18" charset="0"/>
                              </a:rPr>
                            </m:ctrlPr>
                          </m:dPr>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𝑛</m:t>
                                </m:r>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−1</m:t>
                            </m:r>
                          </m:e>
                        </m:d>
                      </m:den>
                    </m:f>
                  </m:oMath>
                </a14:m>
                <a:r>
                  <a:rPr lang="en-US" dirty="0"/>
                  <a:t> where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𝑟𝑎𝑛𝑘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e>
                    </m:d>
                    <m:r>
                      <a:rPr lang="en-US" b="0" i="1" smtClean="0">
                        <a:latin typeface="Cambria Math" panose="02040503050406030204" pitchFamily="18" charset="0"/>
                      </a:rPr>
                      <m:t>−</m:t>
                    </m:r>
                    <m:r>
                      <a:rPr lang="en-US" b="0" i="1" smtClean="0">
                        <a:latin typeface="Cambria Math" panose="02040503050406030204" pitchFamily="18" charset="0"/>
                      </a:rPr>
                      <m:t>𝑟𝑎𝑛𝑘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𝑌</m:t>
                            </m:r>
                          </m:e>
                          <m:sub>
                            <m:r>
                              <a:rPr lang="en-US" b="0" i="1" smtClean="0">
                                <a:latin typeface="Cambria Math" panose="02040503050406030204" pitchFamily="18" charset="0"/>
                              </a:rPr>
                              <m:t>𝑖</m:t>
                            </m:r>
                          </m:sub>
                        </m:sSub>
                      </m:e>
                    </m:d>
                  </m:oMath>
                </a14:m>
                <a:endParaRPr lang="en-US" dirty="0"/>
              </a:p>
              <a:p>
                <a:r>
                  <a:rPr lang="en-US" dirty="0"/>
                  <a:t>Special modifications for ties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381"/>
                </a:stretch>
              </a:blipFill>
            </p:spPr>
            <p:txBody>
              <a:bodyPr/>
              <a:lstStyle/>
              <a:p>
                <a:r>
                  <a:rPr lang="en-US">
                    <a:noFill/>
                  </a:rPr>
                  <a:t> </a:t>
                </a:r>
              </a:p>
            </p:txBody>
          </p:sp>
        </mc:Fallback>
      </mc:AlternateContent>
      <p:sp>
        <p:nvSpPr>
          <p:cNvPr id="4" name="TextBox 3"/>
          <p:cNvSpPr txBox="1"/>
          <p:nvPr/>
        </p:nvSpPr>
        <p:spPr>
          <a:xfrm>
            <a:off x="6361176" y="5463560"/>
            <a:ext cx="3950120" cy="646331"/>
          </a:xfrm>
          <a:prstGeom prst="rect">
            <a:avLst/>
          </a:prstGeom>
          <a:noFill/>
        </p:spPr>
        <p:txBody>
          <a:bodyPr wrap="none" rtlCol="0">
            <a:spAutoFit/>
          </a:bodyPr>
          <a:lstStyle/>
          <a:p>
            <a:r>
              <a:rPr lang="en-US" b="1" dirty="0">
                <a:latin typeface="Lato" panose="020F0502020204030203" pitchFamily="34" charset="0"/>
              </a:rPr>
              <a:t>R:</a:t>
            </a:r>
          </a:p>
          <a:p>
            <a:r>
              <a:rPr lang="en-US" b="1" dirty="0" err="1">
                <a:latin typeface="Lucida Console" panose="020B0609040504020204" pitchFamily="49" charset="0"/>
              </a:rPr>
              <a:t>cor</a:t>
            </a:r>
            <a:r>
              <a:rPr lang="en-US" b="1" dirty="0">
                <a:latin typeface="Lucida Console" panose="020B0609040504020204" pitchFamily="49" charset="0"/>
              </a:rPr>
              <a:t>(x, method = “spearman”)</a:t>
            </a:r>
            <a:endParaRPr lang="en-US" b="1" dirty="0">
              <a:latin typeface="Lato" panose="020F0502020204030203" pitchFamily="34" charset="0"/>
            </a:endParaRPr>
          </a:p>
        </p:txBody>
      </p:sp>
      <p:sp>
        <p:nvSpPr>
          <p:cNvPr id="5" name="TextBox 4">
            <a:extLst>
              <a:ext uri="{FF2B5EF4-FFF2-40B4-BE49-F238E27FC236}">
                <a16:creationId xmlns:a16="http://schemas.microsoft.com/office/drawing/2014/main" id="{BB1C9538-C856-83C7-7E03-F2E4BCAEF978}"/>
              </a:ext>
            </a:extLst>
          </p:cNvPr>
          <p:cNvSpPr txBox="1"/>
          <p:nvPr/>
        </p:nvSpPr>
        <p:spPr>
          <a:xfrm>
            <a:off x="2515972" y="5463560"/>
            <a:ext cx="2302233" cy="923330"/>
          </a:xfrm>
          <a:prstGeom prst="rect">
            <a:avLst/>
          </a:prstGeom>
          <a:noFill/>
        </p:spPr>
        <p:txBody>
          <a:bodyPr wrap="none" rtlCol="0">
            <a:spAutoFit/>
          </a:bodyPr>
          <a:lstStyle/>
          <a:p>
            <a:r>
              <a:rPr lang="en-US" b="1" dirty="0">
                <a:latin typeface="Lato" panose="020F0502020204030203" pitchFamily="34" charset="0"/>
              </a:rPr>
              <a:t>Excel:</a:t>
            </a:r>
          </a:p>
          <a:p>
            <a:r>
              <a:rPr lang="en-US" b="1" dirty="0">
                <a:latin typeface="Lato" panose="020F0502020204030203" pitchFamily="34" charset="0"/>
              </a:rPr>
              <a:t>Rank transform data</a:t>
            </a:r>
          </a:p>
          <a:p>
            <a:r>
              <a:rPr lang="en-US" b="1" dirty="0" err="1">
                <a:latin typeface="Lucida Console" panose="020B0609040504020204" pitchFamily="49" charset="0"/>
              </a:rPr>
              <a:t>correl</a:t>
            </a:r>
            <a:r>
              <a:rPr lang="en-US" b="1" dirty="0">
                <a:latin typeface="Lucida Console" panose="020B0609040504020204" pitchFamily="49" charset="0"/>
              </a:rPr>
              <a:t>(ranks)</a:t>
            </a:r>
            <a:endParaRPr lang="en-US" b="1" dirty="0">
              <a:latin typeface="Lato" panose="020F0502020204030203" pitchFamily="34" charset="0"/>
            </a:endParaRPr>
          </a:p>
        </p:txBody>
      </p:sp>
      <p:sp>
        <p:nvSpPr>
          <p:cNvPr id="6" name="Slide Number Placeholder 5">
            <a:extLst>
              <a:ext uri="{FF2B5EF4-FFF2-40B4-BE49-F238E27FC236}">
                <a16:creationId xmlns:a16="http://schemas.microsoft.com/office/drawing/2014/main" id="{7A809BC8-8007-17D6-F1E6-93F9A643186C}"/>
              </a:ext>
            </a:extLst>
          </p:cNvPr>
          <p:cNvSpPr>
            <a:spLocks noGrp="1"/>
          </p:cNvSpPr>
          <p:nvPr>
            <p:ph type="sldNum" sz="quarter" idx="12"/>
          </p:nvPr>
        </p:nvSpPr>
        <p:spPr/>
        <p:txBody>
          <a:bodyPr/>
          <a:lstStyle/>
          <a:p>
            <a:fld id="{5F6E19EC-C981-4348-A588-FAD292F64A47}" type="slidenum">
              <a:rPr lang="en-US" smtClean="0"/>
              <a:t>16</a:t>
            </a:fld>
            <a:endParaRPr lang="en-US"/>
          </a:p>
        </p:txBody>
      </p:sp>
    </p:spTree>
    <p:extLst>
      <p:ext uri="{BB962C8B-B14F-4D97-AF65-F5344CB8AC3E}">
        <p14:creationId xmlns:p14="http://schemas.microsoft.com/office/powerpoint/2010/main" val="2906830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Kendall’s Tau</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dirty="0"/>
                  <a:t>Measurement of ordinal association between variables</a:t>
                </a:r>
              </a:p>
              <a:p>
                <a14:m>
                  <m:oMath xmlns:m="http://schemas.openxmlformats.org/officeDocument/2006/math">
                    <m:r>
                      <m:rPr>
                        <m:sty m:val="p"/>
                      </m:rPr>
                      <a:rPr lang="el-GR" i="1" smtClean="0">
                        <a:latin typeface="Cambria Math" panose="02040503050406030204" pitchFamily="18" charset="0"/>
                      </a:rPr>
                      <m:t>τ</m:t>
                    </m:r>
                    <m:r>
                      <a:rPr lang="en-US" b="0" i="1" smtClean="0">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𝑛</m:t>
                        </m:r>
                        <m:d>
                          <m:dPr>
                            <m:ctrlPr>
                              <a:rPr lang="en-US"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−1</m:t>
                            </m:r>
                          </m:e>
                        </m:d>
                      </m:den>
                    </m:f>
                    <m:nary>
                      <m:naryPr>
                        <m:chr m:val="∑"/>
                        <m:supHide m:val="on"/>
                        <m:ctrlPr>
                          <a:rPr lang="en-US" i="1" smtClean="0">
                            <a:latin typeface="Cambria Math" panose="02040503050406030204" pitchFamily="18" charset="0"/>
                          </a:rPr>
                        </m:ctrlPr>
                      </m:naryPr>
                      <m:sub>
                        <m:r>
                          <m:rPr>
                            <m:brk m:alnAt="7"/>
                          </m:rPr>
                          <a:rPr lang="en-US" b="0" i="1" smtClean="0">
                            <a:latin typeface="Cambria Math" panose="02040503050406030204" pitchFamily="18" charset="0"/>
                          </a:rPr>
                          <m:t>𝑖</m:t>
                        </m:r>
                        <m:r>
                          <a:rPr lang="en-US" b="0" i="1" smtClean="0">
                            <a:latin typeface="Cambria Math" panose="02040503050406030204" pitchFamily="18" charset="0"/>
                          </a:rPr>
                          <m:t>&lt;</m:t>
                        </m:r>
                        <m:r>
                          <a:rPr lang="en-US" b="0" i="1" smtClean="0">
                            <a:latin typeface="Cambria Math" panose="02040503050406030204" pitchFamily="18" charset="0"/>
                          </a:rPr>
                          <m:t>𝑗</m:t>
                        </m:r>
                      </m:sub>
                      <m:sup/>
                      <m:e>
                        <m:r>
                          <a:rPr lang="en-US" b="0" i="1" smtClean="0">
                            <a:latin typeface="Cambria Math" panose="02040503050406030204" pitchFamily="18" charset="0"/>
                          </a:rPr>
                          <m:t>𝑠𝑔𝑛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e>
                        </m:d>
                        <m:r>
                          <a:rPr lang="en-US" b="0" i="1" smtClean="0">
                            <a:latin typeface="Cambria Math" panose="02040503050406030204" pitchFamily="18" charset="0"/>
                          </a:rPr>
                          <m:t>𝑠𝑔𝑛</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𝑗</m:t>
                                </m:r>
                              </m:sub>
                            </m:sSub>
                          </m:e>
                        </m:d>
                      </m:e>
                    </m:nary>
                  </m:oMath>
                </a14:m>
                <a:endParaRPr lang="en-US" dirty="0"/>
              </a:p>
              <a:p>
                <a:endParaRPr lang="en-US" dirty="0"/>
              </a:p>
              <a:p>
                <a:endParaRPr lang="en-US" dirty="0"/>
              </a:p>
              <a:p>
                <a:r>
                  <a:rPr lang="en-US" dirty="0"/>
                  <a:t>Special modifications for ties (x</a:t>
                </a:r>
                <a:r>
                  <a:rPr lang="en-US" baseline="-25000" dirty="0"/>
                  <a:t>i</a:t>
                </a:r>
                <a:r>
                  <a:rPr lang="en-US" dirty="0"/>
                  <a:t> = </a:t>
                </a:r>
                <a:r>
                  <a:rPr lang="en-US" dirty="0" err="1"/>
                  <a:t>x</a:t>
                </a:r>
                <a:r>
                  <a:rPr lang="en-US" baseline="-25000" dirty="0" err="1"/>
                  <a:t>j</a:t>
                </a:r>
                <a:r>
                  <a:rPr lang="en-US" dirty="0"/>
                  <a:t> or </a:t>
                </a:r>
                <a:r>
                  <a:rPr lang="en-US" dirty="0" err="1"/>
                  <a:t>y</a:t>
                </a:r>
                <a:r>
                  <a:rPr lang="en-US" baseline="-25000" dirty="0" err="1"/>
                  <a:t>i</a:t>
                </a:r>
                <a:r>
                  <a:rPr lang="en-US" dirty="0"/>
                  <a:t> = </a:t>
                </a:r>
                <a:r>
                  <a:rPr lang="en-US" dirty="0" err="1"/>
                  <a:t>y</a:t>
                </a:r>
                <a:r>
                  <a:rPr lang="en-US" baseline="-25000" dirty="0" err="1"/>
                  <a:t>j</a:t>
                </a:r>
                <a:r>
                  <a:rPr lang="en-US" dirty="0"/>
                  <a:t>)</a:t>
                </a:r>
              </a:p>
              <a:p>
                <a:r>
                  <a:rPr lang="en-US" dirty="0"/>
                  <a:t>“Probability of concordance”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381"/>
                </a:stretch>
              </a:blipFill>
            </p:spPr>
            <p:txBody>
              <a:bodyPr/>
              <a:lstStyle/>
              <a:p>
                <a:r>
                  <a:rPr lang="en-US">
                    <a:noFill/>
                  </a:rPr>
                  <a:t> </a:t>
                </a:r>
              </a:p>
            </p:txBody>
          </p:sp>
        </mc:Fallback>
      </mc:AlternateContent>
      <p:sp>
        <p:nvSpPr>
          <p:cNvPr id="4" name="TextBox 3"/>
          <p:cNvSpPr txBox="1"/>
          <p:nvPr/>
        </p:nvSpPr>
        <p:spPr>
          <a:xfrm>
            <a:off x="4011393" y="3077964"/>
            <a:ext cx="3261360" cy="923330"/>
          </a:xfrm>
          <a:prstGeom prst="rect">
            <a:avLst/>
          </a:prstGeom>
          <a:noFill/>
        </p:spPr>
        <p:txBody>
          <a:bodyPr wrap="square" rtlCol="0">
            <a:spAutoFit/>
          </a:bodyPr>
          <a:lstStyle/>
          <a:p>
            <a:pPr algn="ctr"/>
            <a:r>
              <a:rPr lang="en-US" dirty="0">
                <a:solidFill>
                  <a:srgbClr val="C00000"/>
                </a:solidFill>
                <a:effectLst>
                  <a:outerShdw blurRad="38100" dist="38100" dir="2700000" algn="tl">
                    <a:srgbClr val="000000">
                      <a:alpha val="43137"/>
                    </a:srgbClr>
                  </a:outerShdw>
                </a:effectLst>
                <a:latin typeface="Lato" panose="020F0502020204030203" pitchFamily="34" charset="0"/>
              </a:rPr>
              <a:t>Term is -1 if both x and y do not increase (or decrease), +1 otherwise</a:t>
            </a:r>
          </a:p>
        </p:txBody>
      </p:sp>
      <p:sp>
        <p:nvSpPr>
          <p:cNvPr id="5" name="TextBox 4"/>
          <p:cNvSpPr txBox="1"/>
          <p:nvPr/>
        </p:nvSpPr>
        <p:spPr>
          <a:xfrm>
            <a:off x="6361176" y="5463560"/>
            <a:ext cx="3810659" cy="646331"/>
          </a:xfrm>
          <a:prstGeom prst="rect">
            <a:avLst/>
          </a:prstGeom>
          <a:noFill/>
        </p:spPr>
        <p:txBody>
          <a:bodyPr wrap="none" rtlCol="0">
            <a:spAutoFit/>
          </a:bodyPr>
          <a:lstStyle/>
          <a:p>
            <a:r>
              <a:rPr lang="en-US" b="1" dirty="0">
                <a:latin typeface="Lato" panose="020F0502020204030203" pitchFamily="34" charset="0"/>
              </a:rPr>
              <a:t>R:</a:t>
            </a:r>
          </a:p>
          <a:p>
            <a:r>
              <a:rPr lang="en-US" b="1" dirty="0" err="1">
                <a:latin typeface="Lucida Console" panose="020B0609040504020204" pitchFamily="49" charset="0"/>
              </a:rPr>
              <a:t>cor</a:t>
            </a:r>
            <a:r>
              <a:rPr lang="en-US" b="1" dirty="0">
                <a:latin typeface="Lucida Console" panose="020B0609040504020204" pitchFamily="49" charset="0"/>
              </a:rPr>
              <a:t>(x, method = “</a:t>
            </a:r>
            <a:r>
              <a:rPr lang="en-US" b="1" dirty="0" err="1">
                <a:latin typeface="Lucida Console" panose="020B0609040504020204" pitchFamily="49" charset="0"/>
              </a:rPr>
              <a:t>kendall</a:t>
            </a:r>
            <a:r>
              <a:rPr lang="en-US" b="1" dirty="0">
                <a:latin typeface="Lucida Console" panose="020B0609040504020204" pitchFamily="49" charset="0"/>
              </a:rPr>
              <a:t>”)</a:t>
            </a:r>
            <a:endParaRPr lang="en-US" b="1" dirty="0">
              <a:latin typeface="Lato" panose="020F0502020204030203" pitchFamily="34" charset="0"/>
            </a:endParaRPr>
          </a:p>
        </p:txBody>
      </p:sp>
      <p:sp>
        <p:nvSpPr>
          <p:cNvPr id="6" name="Slide Number Placeholder 5">
            <a:extLst>
              <a:ext uri="{FF2B5EF4-FFF2-40B4-BE49-F238E27FC236}">
                <a16:creationId xmlns:a16="http://schemas.microsoft.com/office/drawing/2014/main" id="{2496B761-3AB0-DDC9-20F9-D3FAF7F59F99}"/>
              </a:ext>
            </a:extLst>
          </p:cNvPr>
          <p:cNvSpPr>
            <a:spLocks noGrp="1"/>
          </p:cNvSpPr>
          <p:nvPr>
            <p:ph type="sldNum" sz="quarter" idx="12"/>
          </p:nvPr>
        </p:nvSpPr>
        <p:spPr/>
        <p:txBody>
          <a:bodyPr/>
          <a:lstStyle/>
          <a:p>
            <a:fld id="{5F6E19EC-C981-4348-A588-FAD292F64A47}" type="slidenum">
              <a:rPr lang="en-US" smtClean="0"/>
              <a:t>17</a:t>
            </a:fld>
            <a:endParaRPr lang="en-US"/>
          </a:p>
        </p:txBody>
      </p:sp>
    </p:spTree>
    <p:extLst>
      <p:ext uri="{BB962C8B-B14F-4D97-AF65-F5344CB8AC3E}">
        <p14:creationId xmlns:p14="http://schemas.microsoft.com/office/powerpoint/2010/main" val="2015683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Product-Moment vs Rank Correlation</a:t>
            </a:r>
          </a:p>
        </p:txBody>
      </p:sp>
      <p:pic>
        <p:nvPicPr>
          <p:cNvPr id="4" name="Picture 3"/>
          <p:cNvPicPr>
            <a:picLocks noChangeAspect="1"/>
          </p:cNvPicPr>
          <p:nvPr/>
        </p:nvPicPr>
        <p:blipFill>
          <a:blip r:embed="rId3"/>
          <a:stretch>
            <a:fillRect/>
          </a:stretch>
        </p:blipFill>
        <p:spPr>
          <a:xfrm>
            <a:off x="4038600" y="1573531"/>
            <a:ext cx="4114800" cy="3896201"/>
          </a:xfrm>
          <a:prstGeom prst="rect">
            <a:avLst/>
          </a:prstGeom>
        </p:spPr>
      </p:pic>
      <p:pic>
        <p:nvPicPr>
          <p:cNvPr id="5" name="Picture 4"/>
          <p:cNvPicPr>
            <a:picLocks noChangeAspect="1"/>
          </p:cNvPicPr>
          <p:nvPr/>
        </p:nvPicPr>
        <p:blipFill>
          <a:blip r:embed="rId4"/>
          <a:stretch>
            <a:fillRect/>
          </a:stretch>
        </p:blipFill>
        <p:spPr>
          <a:xfrm>
            <a:off x="0" y="1572816"/>
            <a:ext cx="4114800" cy="3897630"/>
          </a:xfrm>
          <a:prstGeom prst="rect">
            <a:avLst/>
          </a:prstGeom>
        </p:spPr>
      </p:pic>
      <p:pic>
        <p:nvPicPr>
          <p:cNvPr id="6" name="Picture 5"/>
          <p:cNvPicPr>
            <a:picLocks noChangeAspect="1"/>
          </p:cNvPicPr>
          <p:nvPr/>
        </p:nvPicPr>
        <p:blipFill>
          <a:blip r:embed="rId5"/>
          <a:stretch>
            <a:fillRect/>
          </a:stretch>
        </p:blipFill>
        <p:spPr>
          <a:xfrm>
            <a:off x="8077200" y="1573531"/>
            <a:ext cx="4114800" cy="3896201"/>
          </a:xfrm>
          <a:prstGeom prst="rect">
            <a:avLst/>
          </a:prstGeom>
        </p:spPr>
      </p:pic>
      <p:sp>
        <p:nvSpPr>
          <p:cNvPr id="3" name="Slide Number Placeholder 2">
            <a:extLst>
              <a:ext uri="{FF2B5EF4-FFF2-40B4-BE49-F238E27FC236}">
                <a16:creationId xmlns:a16="http://schemas.microsoft.com/office/drawing/2014/main" id="{C8FEDC04-2D46-C4E9-5775-7B849ABC0772}"/>
              </a:ext>
            </a:extLst>
          </p:cNvPr>
          <p:cNvSpPr>
            <a:spLocks noGrp="1"/>
          </p:cNvSpPr>
          <p:nvPr>
            <p:ph type="sldNum" sz="quarter" idx="12"/>
          </p:nvPr>
        </p:nvSpPr>
        <p:spPr/>
        <p:txBody>
          <a:bodyPr/>
          <a:lstStyle/>
          <a:p>
            <a:fld id="{5F6E19EC-C981-4348-A588-FAD292F64A47}" type="slidenum">
              <a:rPr lang="en-US" smtClean="0"/>
              <a:t>18</a:t>
            </a:fld>
            <a:endParaRPr lang="en-US"/>
          </a:p>
        </p:txBody>
      </p:sp>
    </p:spTree>
    <p:extLst>
      <p:ext uri="{BB962C8B-B14F-4D97-AF65-F5344CB8AC3E}">
        <p14:creationId xmlns:p14="http://schemas.microsoft.com/office/powerpoint/2010/main" val="981722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Visualizing Correlation</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70DE9BB3-5DBE-462A-F6D5-310A675647AB}"/>
              </a:ext>
            </a:extLst>
          </p:cNvPr>
          <p:cNvSpPr>
            <a:spLocks noGrp="1"/>
          </p:cNvSpPr>
          <p:nvPr>
            <p:ph type="sldNum" sz="quarter" idx="12"/>
          </p:nvPr>
        </p:nvSpPr>
        <p:spPr/>
        <p:txBody>
          <a:bodyPr/>
          <a:lstStyle/>
          <a:p>
            <a:fld id="{5F6E19EC-C981-4348-A588-FAD292F64A47}" type="slidenum">
              <a:rPr lang="en-US" smtClean="0"/>
              <a:t>19</a:t>
            </a:fld>
            <a:endParaRPr lang="en-US"/>
          </a:p>
        </p:txBody>
      </p:sp>
    </p:spTree>
    <p:extLst>
      <p:ext uri="{BB962C8B-B14F-4D97-AF65-F5344CB8AC3E}">
        <p14:creationId xmlns:p14="http://schemas.microsoft.com/office/powerpoint/2010/main" val="1654760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dirty="0"/>
              <a:t>Understand how to measure the strength of relation between two variables</a:t>
            </a:r>
          </a:p>
        </p:txBody>
      </p:sp>
      <p:sp>
        <p:nvSpPr>
          <p:cNvPr id="4" name="Slide Number Placeholder 3">
            <a:extLst>
              <a:ext uri="{FF2B5EF4-FFF2-40B4-BE49-F238E27FC236}">
                <a16:creationId xmlns:a16="http://schemas.microsoft.com/office/drawing/2014/main" id="{7D3C051A-4BAD-58A1-B96C-D176783ACBC0}"/>
              </a:ext>
            </a:extLst>
          </p:cNvPr>
          <p:cNvSpPr>
            <a:spLocks noGrp="1"/>
          </p:cNvSpPr>
          <p:nvPr>
            <p:ph type="sldNum" sz="quarter" idx="12"/>
          </p:nvPr>
        </p:nvSpPr>
        <p:spPr/>
        <p:txBody>
          <a:bodyPr/>
          <a:lstStyle/>
          <a:p>
            <a:fld id="{5F6E19EC-C981-4348-A588-FAD292F64A47}" type="slidenum">
              <a:rPr lang="en-US" smtClean="0"/>
              <a:t>2</a:t>
            </a:fld>
            <a:endParaRPr lang="en-US"/>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Visualizing Correlation</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Is there a pattern between X and Y?</a:t>
            </a:r>
          </a:p>
          <a:p>
            <a:r>
              <a:rPr lang="en-US" dirty="0"/>
              <a:t>Is it positive (large X tends with large Y)?</a:t>
            </a:r>
          </a:p>
          <a:p>
            <a:r>
              <a:rPr lang="en-US" dirty="0"/>
              <a:t>Or is it negative (large X tends with small Y)?</a:t>
            </a:r>
          </a:p>
          <a:p>
            <a:r>
              <a:rPr lang="en-US" dirty="0"/>
              <a:t>Is it linear?</a:t>
            </a:r>
          </a:p>
          <a:p>
            <a:pPr lvl="1"/>
            <a:r>
              <a:rPr lang="en-US" dirty="0"/>
              <a:t>Can it be transformed to make it more linear?</a:t>
            </a:r>
          </a:p>
        </p:txBody>
      </p:sp>
      <p:sp>
        <p:nvSpPr>
          <p:cNvPr id="4" name="Slide Number Placeholder 3">
            <a:extLst>
              <a:ext uri="{FF2B5EF4-FFF2-40B4-BE49-F238E27FC236}">
                <a16:creationId xmlns:a16="http://schemas.microsoft.com/office/drawing/2014/main" id="{5B9AF881-FCCE-0FF7-8845-01D5FF2A24D3}"/>
              </a:ext>
            </a:extLst>
          </p:cNvPr>
          <p:cNvSpPr>
            <a:spLocks noGrp="1"/>
          </p:cNvSpPr>
          <p:nvPr>
            <p:ph type="sldNum" sz="quarter" idx="12"/>
          </p:nvPr>
        </p:nvSpPr>
        <p:spPr/>
        <p:txBody>
          <a:bodyPr/>
          <a:lstStyle/>
          <a:p>
            <a:fld id="{5F6E19EC-C981-4348-A588-FAD292F64A47}" type="slidenum">
              <a:rPr lang="en-US" smtClean="0"/>
              <a:t>20</a:t>
            </a:fld>
            <a:endParaRPr lang="en-US"/>
          </a:p>
        </p:txBody>
      </p:sp>
    </p:spTree>
    <p:extLst>
      <p:ext uri="{BB962C8B-B14F-4D97-AF65-F5344CB8AC3E}">
        <p14:creationId xmlns:p14="http://schemas.microsoft.com/office/powerpoint/2010/main" val="1217765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D6DB5DF-33AC-4D92-B070-A71A22FD4D29}"/>
              </a:ext>
            </a:extLst>
          </p:cNvPr>
          <p:cNvPicPr>
            <a:picLocks noChangeAspect="1"/>
          </p:cNvPicPr>
          <p:nvPr/>
        </p:nvPicPr>
        <p:blipFill>
          <a:blip r:embed="rId2"/>
          <a:stretch>
            <a:fillRect/>
          </a:stretch>
        </p:blipFill>
        <p:spPr>
          <a:xfrm>
            <a:off x="1676400" y="800100"/>
            <a:ext cx="5257800" cy="5257800"/>
          </a:xfrm>
          <a:prstGeom prst="rect">
            <a:avLst/>
          </a:prstGeom>
        </p:spPr>
      </p:pic>
      <p:pic>
        <p:nvPicPr>
          <p:cNvPr id="7" name="Picture 6">
            <a:extLst>
              <a:ext uri="{FF2B5EF4-FFF2-40B4-BE49-F238E27FC236}">
                <a16:creationId xmlns:a16="http://schemas.microsoft.com/office/drawing/2014/main" id="{5588C484-2B61-45E4-ACBB-583D8F7EAA09}"/>
              </a:ext>
            </a:extLst>
          </p:cNvPr>
          <p:cNvPicPr>
            <a:picLocks noChangeAspect="1"/>
          </p:cNvPicPr>
          <p:nvPr/>
        </p:nvPicPr>
        <p:blipFill>
          <a:blip r:embed="rId3"/>
          <a:stretch>
            <a:fillRect/>
          </a:stretch>
        </p:blipFill>
        <p:spPr>
          <a:xfrm>
            <a:off x="6934200" y="800100"/>
            <a:ext cx="5257800" cy="5257800"/>
          </a:xfrm>
          <a:prstGeom prst="rect">
            <a:avLst/>
          </a:prstGeom>
        </p:spPr>
      </p:pic>
      <p:sp>
        <p:nvSpPr>
          <p:cNvPr id="2" name="Slide Number Placeholder 1">
            <a:extLst>
              <a:ext uri="{FF2B5EF4-FFF2-40B4-BE49-F238E27FC236}">
                <a16:creationId xmlns:a16="http://schemas.microsoft.com/office/drawing/2014/main" id="{076CFB16-84B5-3A46-C5EE-54D5CDA860BB}"/>
              </a:ext>
            </a:extLst>
          </p:cNvPr>
          <p:cNvSpPr>
            <a:spLocks noGrp="1"/>
          </p:cNvSpPr>
          <p:nvPr>
            <p:ph type="sldNum" sz="quarter" idx="12"/>
          </p:nvPr>
        </p:nvSpPr>
        <p:spPr/>
        <p:txBody>
          <a:bodyPr/>
          <a:lstStyle/>
          <a:p>
            <a:fld id="{5F6E19EC-C981-4348-A588-FAD292F64A47}" type="slidenum">
              <a:rPr lang="en-US" smtClean="0"/>
              <a:t>21</a:t>
            </a:fld>
            <a:endParaRPr lang="en-US"/>
          </a:p>
        </p:txBody>
      </p:sp>
    </p:spTree>
    <p:extLst>
      <p:ext uri="{BB962C8B-B14F-4D97-AF65-F5344CB8AC3E}">
        <p14:creationId xmlns:p14="http://schemas.microsoft.com/office/powerpoint/2010/main" val="784305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C97D5D4-C724-4D8F-A5B4-A26C9EA0EAD6}"/>
              </a:ext>
            </a:extLst>
          </p:cNvPr>
          <p:cNvPicPr>
            <a:picLocks noChangeAspect="1"/>
          </p:cNvPicPr>
          <p:nvPr/>
        </p:nvPicPr>
        <p:blipFill>
          <a:blip r:embed="rId2"/>
          <a:stretch>
            <a:fillRect/>
          </a:stretch>
        </p:blipFill>
        <p:spPr>
          <a:xfrm>
            <a:off x="1676400" y="800100"/>
            <a:ext cx="5257800" cy="5257800"/>
          </a:xfrm>
          <a:prstGeom prst="rect">
            <a:avLst/>
          </a:prstGeom>
        </p:spPr>
      </p:pic>
      <p:pic>
        <p:nvPicPr>
          <p:cNvPr id="5" name="Picture 4">
            <a:extLst>
              <a:ext uri="{FF2B5EF4-FFF2-40B4-BE49-F238E27FC236}">
                <a16:creationId xmlns:a16="http://schemas.microsoft.com/office/drawing/2014/main" id="{55DAF83A-5CEB-4AEA-B9C5-81CBBE048A13}"/>
              </a:ext>
            </a:extLst>
          </p:cNvPr>
          <p:cNvPicPr>
            <a:picLocks noChangeAspect="1"/>
          </p:cNvPicPr>
          <p:nvPr/>
        </p:nvPicPr>
        <p:blipFill>
          <a:blip r:embed="rId3"/>
          <a:stretch>
            <a:fillRect/>
          </a:stretch>
        </p:blipFill>
        <p:spPr>
          <a:xfrm>
            <a:off x="6934200" y="800100"/>
            <a:ext cx="5257800" cy="5257800"/>
          </a:xfrm>
          <a:prstGeom prst="rect">
            <a:avLst/>
          </a:prstGeom>
        </p:spPr>
      </p:pic>
      <p:sp>
        <p:nvSpPr>
          <p:cNvPr id="2" name="Slide Number Placeholder 1">
            <a:extLst>
              <a:ext uri="{FF2B5EF4-FFF2-40B4-BE49-F238E27FC236}">
                <a16:creationId xmlns:a16="http://schemas.microsoft.com/office/drawing/2014/main" id="{EB159E33-65E0-8AF3-60AA-93E0E0D8B0AE}"/>
              </a:ext>
            </a:extLst>
          </p:cNvPr>
          <p:cNvSpPr>
            <a:spLocks noGrp="1"/>
          </p:cNvSpPr>
          <p:nvPr>
            <p:ph type="sldNum" sz="quarter" idx="12"/>
          </p:nvPr>
        </p:nvSpPr>
        <p:spPr/>
        <p:txBody>
          <a:bodyPr/>
          <a:lstStyle/>
          <a:p>
            <a:fld id="{5F6E19EC-C981-4348-A588-FAD292F64A47}" type="slidenum">
              <a:rPr lang="en-US" smtClean="0"/>
              <a:t>22</a:t>
            </a:fld>
            <a:endParaRPr lang="en-US"/>
          </a:p>
        </p:txBody>
      </p:sp>
    </p:spTree>
    <p:extLst>
      <p:ext uri="{BB962C8B-B14F-4D97-AF65-F5344CB8AC3E}">
        <p14:creationId xmlns:p14="http://schemas.microsoft.com/office/powerpoint/2010/main" val="29660549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167237-A1F0-43D7-9ACA-9942B89A6BFD}"/>
              </a:ext>
            </a:extLst>
          </p:cNvPr>
          <p:cNvPicPr>
            <a:picLocks noChangeAspect="1"/>
          </p:cNvPicPr>
          <p:nvPr/>
        </p:nvPicPr>
        <p:blipFill>
          <a:blip r:embed="rId2"/>
          <a:stretch>
            <a:fillRect/>
          </a:stretch>
        </p:blipFill>
        <p:spPr>
          <a:xfrm>
            <a:off x="1676400" y="800100"/>
            <a:ext cx="5257800" cy="5257800"/>
          </a:xfrm>
          <a:prstGeom prst="rect">
            <a:avLst/>
          </a:prstGeom>
        </p:spPr>
      </p:pic>
      <p:pic>
        <p:nvPicPr>
          <p:cNvPr id="5" name="Picture 4">
            <a:extLst>
              <a:ext uri="{FF2B5EF4-FFF2-40B4-BE49-F238E27FC236}">
                <a16:creationId xmlns:a16="http://schemas.microsoft.com/office/drawing/2014/main" id="{B1F6F06A-E98E-4430-9570-4B3DB3F7DA10}"/>
              </a:ext>
            </a:extLst>
          </p:cNvPr>
          <p:cNvPicPr>
            <a:picLocks noChangeAspect="1"/>
          </p:cNvPicPr>
          <p:nvPr/>
        </p:nvPicPr>
        <p:blipFill>
          <a:blip r:embed="rId3"/>
          <a:stretch>
            <a:fillRect/>
          </a:stretch>
        </p:blipFill>
        <p:spPr>
          <a:xfrm>
            <a:off x="6934200" y="800100"/>
            <a:ext cx="5257800" cy="5257800"/>
          </a:xfrm>
          <a:prstGeom prst="rect">
            <a:avLst/>
          </a:prstGeom>
        </p:spPr>
      </p:pic>
      <p:sp>
        <p:nvSpPr>
          <p:cNvPr id="2" name="Slide Number Placeholder 1">
            <a:extLst>
              <a:ext uri="{FF2B5EF4-FFF2-40B4-BE49-F238E27FC236}">
                <a16:creationId xmlns:a16="http://schemas.microsoft.com/office/drawing/2014/main" id="{F42557B5-62B0-49D5-0CF2-02EFB8482146}"/>
              </a:ext>
            </a:extLst>
          </p:cNvPr>
          <p:cNvSpPr>
            <a:spLocks noGrp="1"/>
          </p:cNvSpPr>
          <p:nvPr>
            <p:ph type="sldNum" sz="quarter" idx="12"/>
          </p:nvPr>
        </p:nvSpPr>
        <p:spPr/>
        <p:txBody>
          <a:bodyPr/>
          <a:lstStyle/>
          <a:p>
            <a:fld id="{5F6E19EC-C981-4348-A588-FAD292F64A47}" type="slidenum">
              <a:rPr lang="en-US" smtClean="0"/>
              <a:t>23</a:t>
            </a:fld>
            <a:endParaRPr lang="en-US"/>
          </a:p>
        </p:txBody>
      </p:sp>
    </p:spTree>
    <p:extLst>
      <p:ext uri="{BB962C8B-B14F-4D97-AF65-F5344CB8AC3E}">
        <p14:creationId xmlns:p14="http://schemas.microsoft.com/office/powerpoint/2010/main" val="2254612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7F21DCC-45FA-4750-9BE6-1ADA7852F78C}"/>
              </a:ext>
            </a:extLst>
          </p:cNvPr>
          <p:cNvPicPr>
            <a:picLocks noChangeAspect="1"/>
          </p:cNvPicPr>
          <p:nvPr/>
        </p:nvPicPr>
        <p:blipFill>
          <a:blip r:embed="rId3"/>
          <a:stretch>
            <a:fillRect/>
          </a:stretch>
        </p:blipFill>
        <p:spPr>
          <a:xfrm>
            <a:off x="1676400" y="800100"/>
            <a:ext cx="5257800" cy="5257800"/>
          </a:xfrm>
          <a:prstGeom prst="rect">
            <a:avLst/>
          </a:prstGeom>
        </p:spPr>
      </p:pic>
      <p:sp>
        <p:nvSpPr>
          <p:cNvPr id="5" name="TextBox 4">
            <a:extLst>
              <a:ext uri="{FF2B5EF4-FFF2-40B4-BE49-F238E27FC236}">
                <a16:creationId xmlns:a16="http://schemas.microsoft.com/office/drawing/2014/main" id="{A91098BC-1E0B-46E4-8128-B9CDFACD9EB7}"/>
              </a:ext>
            </a:extLst>
          </p:cNvPr>
          <p:cNvSpPr txBox="1"/>
          <p:nvPr/>
        </p:nvSpPr>
        <p:spPr>
          <a:xfrm>
            <a:off x="7196446" y="4614552"/>
            <a:ext cx="3455719" cy="954107"/>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ea typeface="Cambria Math" panose="02040503050406030204" pitchFamily="18" charset="0"/>
              </a:rPr>
              <a:t>r (Pearson)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0.55</a:t>
            </a:r>
          </a:p>
          <a:p>
            <a:pPr algn="ctr"/>
            <a:r>
              <a:rPr lang="el-GR" sz="2800" b="1" dirty="0">
                <a:solidFill>
                  <a:srgbClr val="C00000"/>
                </a:solidFill>
                <a:effectLst>
                  <a:outerShdw blurRad="38100" dist="38100" dir="2700000" algn="tl">
                    <a:srgbClr val="000000">
                      <a:alpha val="43137"/>
                    </a:srgbClr>
                  </a:outerShdw>
                </a:effectLst>
                <a:latin typeface="Lato" panose="020F0502020204030203" pitchFamily="34"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ea typeface="Cambria Math" panose="02040503050406030204" pitchFamily="18" charset="0"/>
              </a:rPr>
              <a:t> (Spearman)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p:sp>
        <p:nvSpPr>
          <p:cNvPr id="6" name="TextBox 5">
            <a:extLst>
              <a:ext uri="{FF2B5EF4-FFF2-40B4-BE49-F238E27FC236}">
                <a16:creationId xmlns:a16="http://schemas.microsoft.com/office/drawing/2014/main" id="{605997B8-BA9E-4A31-A142-E16CF74D9EE1}"/>
              </a:ext>
            </a:extLst>
          </p:cNvPr>
          <p:cNvSpPr txBox="1"/>
          <p:nvPr/>
        </p:nvSpPr>
        <p:spPr>
          <a:xfrm>
            <a:off x="2016826" y="338435"/>
            <a:ext cx="4917374"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Lato" panose="020F0502020204030203" pitchFamily="34" charset="0"/>
              </a:rPr>
              <a:t>Is this linear?</a:t>
            </a:r>
          </a:p>
        </p:txBody>
      </p:sp>
      <p:sp>
        <p:nvSpPr>
          <p:cNvPr id="2" name="Slide Number Placeholder 1">
            <a:extLst>
              <a:ext uri="{FF2B5EF4-FFF2-40B4-BE49-F238E27FC236}">
                <a16:creationId xmlns:a16="http://schemas.microsoft.com/office/drawing/2014/main" id="{6CE95B47-C54A-1847-3DE2-5BB47D4CE897}"/>
              </a:ext>
            </a:extLst>
          </p:cNvPr>
          <p:cNvSpPr>
            <a:spLocks noGrp="1"/>
          </p:cNvSpPr>
          <p:nvPr>
            <p:ph type="sldNum" sz="quarter" idx="12"/>
          </p:nvPr>
        </p:nvSpPr>
        <p:spPr/>
        <p:txBody>
          <a:bodyPr/>
          <a:lstStyle/>
          <a:p>
            <a:fld id="{5F6E19EC-C981-4348-A588-FAD292F64A47}" type="slidenum">
              <a:rPr lang="en-US" smtClean="0"/>
              <a:t>24</a:t>
            </a:fld>
            <a:endParaRPr lang="en-US"/>
          </a:p>
        </p:txBody>
      </p:sp>
    </p:spTree>
    <p:extLst>
      <p:ext uri="{BB962C8B-B14F-4D97-AF65-F5344CB8AC3E}">
        <p14:creationId xmlns:p14="http://schemas.microsoft.com/office/powerpoint/2010/main" val="27382828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01061-E8E5-4DE5-8C55-2C3741696D1C}"/>
              </a:ext>
            </a:extLst>
          </p:cNvPr>
          <p:cNvSpPr>
            <a:spLocks noGrp="1"/>
          </p:cNvSpPr>
          <p:nvPr>
            <p:ph type="title"/>
          </p:nvPr>
        </p:nvSpPr>
        <p:spPr/>
        <p:txBody>
          <a:bodyPr/>
          <a:lstStyle/>
          <a:p>
            <a:r>
              <a:rPr lang="en-US" dirty="0"/>
              <a:t>Transformation</a:t>
            </a:r>
          </a:p>
        </p:txBody>
      </p:sp>
      <p:sp>
        <p:nvSpPr>
          <p:cNvPr id="3" name="Content Placeholder 2">
            <a:extLst>
              <a:ext uri="{FF2B5EF4-FFF2-40B4-BE49-F238E27FC236}">
                <a16:creationId xmlns:a16="http://schemas.microsoft.com/office/drawing/2014/main" id="{D03EA6C0-FAC7-4B33-8843-D109B8C085C7}"/>
              </a:ext>
            </a:extLst>
          </p:cNvPr>
          <p:cNvSpPr>
            <a:spLocks noGrp="1"/>
          </p:cNvSpPr>
          <p:nvPr>
            <p:ph idx="1"/>
          </p:nvPr>
        </p:nvSpPr>
        <p:spPr/>
        <p:txBody>
          <a:bodyPr/>
          <a:lstStyle/>
          <a:p>
            <a:r>
              <a:rPr lang="en-US" dirty="0"/>
              <a:t>Use a monotonic function on the variables to improve linearity</a:t>
            </a:r>
          </a:p>
          <a:p>
            <a:pPr lvl="1"/>
            <a:r>
              <a:rPr lang="en-US" dirty="0"/>
              <a:t>Only affects Pearson (linear) correlation!</a:t>
            </a:r>
          </a:p>
          <a:p>
            <a:r>
              <a:rPr lang="en-US" dirty="0"/>
              <a:t>Two common functions:</a:t>
            </a:r>
          </a:p>
          <a:p>
            <a:pPr lvl="1"/>
            <a:r>
              <a:rPr lang="en-US" dirty="0"/>
              <a:t>Logarithm</a:t>
            </a:r>
          </a:p>
          <a:p>
            <a:pPr lvl="1"/>
            <a:r>
              <a:rPr lang="en-US" dirty="0"/>
              <a:t>Exceedance probability/standard normal</a:t>
            </a:r>
          </a:p>
          <a:p>
            <a:pPr lvl="2"/>
            <a:r>
              <a:rPr lang="en-US" dirty="0"/>
              <a:t> (requires a probability distribution)</a:t>
            </a:r>
          </a:p>
        </p:txBody>
      </p:sp>
      <p:pic>
        <p:nvPicPr>
          <p:cNvPr id="5" name="Picture 4">
            <a:extLst>
              <a:ext uri="{FF2B5EF4-FFF2-40B4-BE49-F238E27FC236}">
                <a16:creationId xmlns:a16="http://schemas.microsoft.com/office/drawing/2014/main" id="{1A1C12E4-2E1E-486E-96A6-4AF2F0E7389E}"/>
              </a:ext>
            </a:extLst>
          </p:cNvPr>
          <p:cNvPicPr>
            <a:picLocks noChangeAspect="1"/>
          </p:cNvPicPr>
          <p:nvPr/>
        </p:nvPicPr>
        <p:blipFill>
          <a:blip r:embed="rId3"/>
          <a:stretch>
            <a:fillRect/>
          </a:stretch>
        </p:blipFill>
        <p:spPr>
          <a:xfrm>
            <a:off x="4578950" y="4465240"/>
            <a:ext cx="6530599" cy="1711723"/>
          </a:xfrm>
          <a:prstGeom prst="rect">
            <a:avLst/>
          </a:prstGeom>
        </p:spPr>
      </p:pic>
      <p:sp>
        <p:nvSpPr>
          <p:cNvPr id="4" name="Slide Number Placeholder 3">
            <a:extLst>
              <a:ext uri="{FF2B5EF4-FFF2-40B4-BE49-F238E27FC236}">
                <a16:creationId xmlns:a16="http://schemas.microsoft.com/office/drawing/2014/main" id="{519EE845-49C3-E498-24F2-B0FB58A65D28}"/>
              </a:ext>
            </a:extLst>
          </p:cNvPr>
          <p:cNvSpPr>
            <a:spLocks noGrp="1"/>
          </p:cNvSpPr>
          <p:nvPr>
            <p:ph type="sldNum" sz="quarter" idx="12"/>
          </p:nvPr>
        </p:nvSpPr>
        <p:spPr/>
        <p:txBody>
          <a:bodyPr/>
          <a:lstStyle/>
          <a:p>
            <a:fld id="{5F6E19EC-C981-4348-A588-FAD292F64A47}" type="slidenum">
              <a:rPr lang="en-US" smtClean="0"/>
              <a:t>25</a:t>
            </a:fld>
            <a:endParaRPr lang="en-US"/>
          </a:p>
        </p:txBody>
      </p:sp>
    </p:spTree>
    <p:extLst>
      <p:ext uri="{BB962C8B-B14F-4D97-AF65-F5344CB8AC3E}">
        <p14:creationId xmlns:p14="http://schemas.microsoft.com/office/powerpoint/2010/main" val="18130146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E7314C-1B1C-425B-9FB2-EB4597B5BBA8}"/>
              </a:ext>
            </a:extLst>
          </p:cNvPr>
          <p:cNvPicPr>
            <a:picLocks noChangeAspect="1"/>
          </p:cNvPicPr>
          <p:nvPr/>
        </p:nvPicPr>
        <p:blipFill>
          <a:blip r:embed="rId3"/>
          <a:stretch>
            <a:fillRect/>
          </a:stretch>
        </p:blipFill>
        <p:spPr>
          <a:xfrm>
            <a:off x="1676400" y="800100"/>
            <a:ext cx="5257800" cy="525780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DA71BFF-11A3-4A8A-B95E-758417F450AF}"/>
                  </a:ext>
                </a:extLst>
              </p:cNvPr>
              <p:cNvSpPr txBox="1"/>
              <p:nvPr/>
            </p:nvSpPr>
            <p:spPr>
              <a:xfrm rot="16200000">
                <a:off x="568533" y="3275111"/>
                <a:ext cx="1907958"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𝑥</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2</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Beta(2,2)</a:t>
                </a:r>
              </a:p>
            </p:txBody>
          </p:sp>
        </mc:Choice>
        <mc:Fallback xmlns="">
          <p:sp>
            <p:nvSpPr>
              <p:cNvPr id="7" name="TextBox 6">
                <a:extLst>
                  <a:ext uri="{FF2B5EF4-FFF2-40B4-BE49-F238E27FC236}">
                    <a16:creationId xmlns:a16="http://schemas.microsoft.com/office/drawing/2014/main" id="{5DA71BFF-11A3-4A8A-B95E-758417F450AF}"/>
                  </a:ext>
                </a:extLst>
              </p:cNvPr>
              <p:cNvSpPr txBox="1">
                <a:spLocks noRot="1" noChangeAspect="1" noMove="1" noResize="1" noEditPoints="1" noAdjustHandles="1" noChangeArrowheads="1" noChangeShapeType="1" noTextEdit="1"/>
              </p:cNvSpPr>
              <p:nvPr/>
            </p:nvSpPr>
            <p:spPr>
              <a:xfrm rot="16200000">
                <a:off x="568533" y="3275111"/>
                <a:ext cx="1907958" cy="307777"/>
              </a:xfrm>
              <a:prstGeom prst="rect">
                <a:avLst/>
              </a:prstGeom>
              <a:blipFill>
                <a:blip r:embed="rId4"/>
                <a:stretch>
                  <a:fillRect l="-28000" t="-8626" r="-60000" b="-47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ADBE031-FA9A-4E51-A7F2-613ED8C860CB}"/>
                  </a:ext>
                </a:extLst>
              </p:cNvPr>
              <p:cNvSpPr txBox="1"/>
              <p:nvPr/>
            </p:nvSpPr>
            <p:spPr>
              <a:xfrm>
                <a:off x="3178356" y="6057900"/>
                <a:ext cx="2253887"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𝑥</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1</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Gamma(1,1)</a:t>
                </a:r>
              </a:p>
            </p:txBody>
          </p:sp>
        </mc:Choice>
        <mc:Fallback xmlns="">
          <p:sp>
            <p:nvSpPr>
              <p:cNvPr id="8" name="TextBox 7">
                <a:extLst>
                  <a:ext uri="{FF2B5EF4-FFF2-40B4-BE49-F238E27FC236}">
                    <a16:creationId xmlns:a16="http://schemas.microsoft.com/office/drawing/2014/main" id="{FADBE031-FA9A-4E51-A7F2-613ED8C860CB}"/>
                  </a:ext>
                </a:extLst>
              </p:cNvPr>
              <p:cNvSpPr txBox="1">
                <a:spLocks noRot="1" noChangeAspect="1" noMove="1" noResize="1" noEditPoints="1" noAdjustHandles="1" noChangeArrowheads="1" noChangeShapeType="1" noTextEdit="1"/>
              </p:cNvSpPr>
              <p:nvPr/>
            </p:nvSpPr>
            <p:spPr>
              <a:xfrm>
                <a:off x="3178356" y="6057900"/>
                <a:ext cx="2253887" cy="307777"/>
              </a:xfrm>
              <a:prstGeom prst="rect">
                <a:avLst/>
              </a:prstGeom>
              <a:blipFill>
                <a:blip r:embed="rId5"/>
                <a:stretch>
                  <a:fillRect l="-4054" t="-28000" r="-7568" b="-60000"/>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491000E7-ED95-4035-BDD6-528ED9713F34}"/>
              </a:ext>
            </a:extLst>
          </p:cNvPr>
          <p:cNvPicPr>
            <a:picLocks noChangeAspect="1"/>
          </p:cNvPicPr>
          <p:nvPr/>
        </p:nvPicPr>
        <p:blipFill>
          <a:blip r:embed="rId6"/>
          <a:stretch>
            <a:fillRect/>
          </a:stretch>
        </p:blipFill>
        <p:spPr>
          <a:xfrm>
            <a:off x="6934200" y="800100"/>
            <a:ext cx="5257800" cy="5257800"/>
          </a:xfrm>
          <a:prstGeom prst="rect">
            <a:avLst/>
          </a:prstGeom>
        </p:spPr>
      </p:pic>
      <p:sp>
        <p:nvSpPr>
          <p:cNvPr id="13" name="TextBox 12">
            <a:extLst>
              <a:ext uri="{FF2B5EF4-FFF2-40B4-BE49-F238E27FC236}">
                <a16:creationId xmlns:a16="http://schemas.microsoft.com/office/drawing/2014/main" id="{B338D35C-574A-4920-8813-23D0D006F668}"/>
              </a:ext>
            </a:extLst>
          </p:cNvPr>
          <p:cNvSpPr txBox="1"/>
          <p:nvPr/>
        </p:nvSpPr>
        <p:spPr>
          <a:xfrm>
            <a:off x="5191793" y="4614552"/>
            <a:ext cx="1603168" cy="954107"/>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0.55</a:t>
            </a:r>
          </a:p>
          <a:p>
            <a:pPr algn="ctr"/>
            <a:r>
              <a:rPr lang="el-GR"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p:sp>
        <p:nvSpPr>
          <p:cNvPr id="14" name="TextBox 13">
            <a:extLst>
              <a:ext uri="{FF2B5EF4-FFF2-40B4-BE49-F238E27FC236}">
                <a16:creationId xmlns:a16="http://schemas.microsoft.com/office/drawing/2014/main" id="{793BA8D9-7681-4795-BCE6-F263E2110B0F}"/>
              </a:ext>
            </a:extLst>
          </p:cNvPr>
          <p:cNvSpPr txBox="1"/>
          <p:nvPr/>
        </p:nvSpPr>
        <p:spPr>
          <a:xfrm>
            <a:off x="7524354" y="6057900"/>
            <a:ext cx="4077491"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 </a:t>
            </a:r>
            <a:r>
              <a:rPr lang="el-GR"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p:sp>
        <p:nvSpPr>
          <p:cNvPr id="2" name="Slide Number Placeholder 1">
            <a:extLst>
              <a:ext uri="{FF2B5EF4-FFF2-40B4-BE49-F238E27FC236}">
                <a16:creationId xmlns:a16="http://schemas.microsoft.com/office/drawing/2014/main" id="{C5D997AC-FA30-7B49-BC92-C9D5539FDBD7}"/>
              </a:ext>
            </a:extLst>
          </p:cNvPr>
          <p:cNvSpPr>
            <a:spLocks noGrp="1"/>
          </p:cNvSpPr>
          <p:nvPr>
            <p:ph type="sldNum" sz="quarter" idx="12"/>
          </p:nvPr>
        </p:nvSpPr>
        <p:spPr/>
        <p:txBody>
          <a:bodyPr/>
          <a:lstStyle/>
          <a:p>
            <a:fld id="{5F6E19EC-C981-4348-A588-FAD292F64A47}" type="slidenum">
              <a:rPr lang="en-US" smtClean="0"/>
              <a:t>26</a:t>
            </a:fld>
            <a:endParaRPr lang="en-US"/>
          </a:p>
        </p:txBody>
      </p:sp>
    </p:spTree>
    <p:extLst>
      <p:ext uri="{BB962C8B-B14F-4D97-AF65-F5344CB8AC3E}">
        <p14:creationId xmlns:p14="http://schemas.microsoft.com/office/powerpoint/2010/main" val="95022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DA71BFF-11A3-4A8A-B95E-758417F450AF}"/>
                  </a:ext>
                </a:extLst>
              </p:cNvPr>
              <p:cNvSpPr txBox="1"/>
              <p:nvPr/>
            </p:nvSpPr>
            <p:spPr>
              <a:xfrm rot="16200000">
                <a:off x="568533" y="2982193"/>
                <a:ext cx="1907958"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𝑥</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2</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Beta(2,2)</a:t>
                </a:r>
              </a:p>
            </p:txBody>
          </p:sp>
        </mc:Choice>
        <mc:Fallback xmlns="">
          <p:sp>
            <p:nvSpPr>
              <p:cNvPr id="7" name="TextBox 6">
                <a:extLst>
                  <a:ext uri="{FF2B5EF4-FFF2-40B4-BE49-F238E27FC236}">
                    <a16:creationId xmlns:a16="http://schemas.microsoft.com/office/drawing/2014/main" id="{5DA71BFF-11A3-4A8A-B95E-758417F450AF}"/>
                  </a:ext>
                </a:extLst>
              </p:cNvPr>
              <p:cNvSpPr txBox="1">
                <a:spLocks noRot="1" noChangeAspect="1" noMove="1" noResize="1" noEditPoints="1" noAdjustHandles="1" noChangeArrowheads="1" noChangeShapeType="1" noTextEdit="1"/>
              </p:cNvSpPr>
              <p:nvPr/>
            </p:nvSpPr>
            <p:spPr>
              <a:xfrm rot="16200000">
                <a:off x="568533" y="2982193"/>
                <a:ext cx="1907958" cy="307777"/>
              </a:xfrm>
              <a:prstGeom prst="rect">
                <a:avLst/>
              </a:prstGeom>
              <a:blipFill>
                <a:blip r:embed="rId2"/>
                <a:stretch>
                  <a:fillRect l="-28000" t="-8626" r="-60000" b="-47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ADBE031-FA9A-4E51-A7F2-613ED8C860CB}"/>
                  </a:ext>
                </a:extLst>
              </p:cNvPr>
              <p:cNvSpPr txBox="1"/>
              <p:nvPr/>
            </p:nvSpPr>
            <p:spPr>
              <a:xfrm>
                <a:off x="3178355" y="5861965"/>
                <a:ext cx="2253887"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𝑥</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1</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Gamma(1,1)</a:t>
                </a:r>
              </a:p>
            </p:txBody>
          </p:sp>
        </mc:Choice>
        <mc:Fallback xmlns="">
          <p:sp>
            <p:nvSpPr>
              <p:cNvPr id="8" name="TextBox 7">
                <a:extLst>
                  <a:ext uri="{FF2B5EF4-FFF2-40B4-BE49-F238E27FC236}">
                    <a16:creationId xmlns:a16="http://schemas.microsoft.com/office/drawing/2014/main" id="{FADBE031-FA9A-4E51-A7F2-613ED8C860CB}"/>
                  </a:ext>
                </a:extLst>
              </p:cNvPr>
              <p:cNvSpPr txBox="1">
                <a:spLocks noRot="1" noChangeAspect="1" noMove="1" noResize="1" noEditPoints="1" noAdjustHandles="1" noChangeArrowheads="1" noChangeShapeType="1" noTextEdit="1"/>
              </p:cNvSpPr>
              <p:nvPr/>
            </p:nvSpPr>
            <p:spPr>
              <a:xfrm>
                <a:off x="3178355" y="5861965"/>
                <a:ext cx="2253887" cy="307777"/>
              </a:xfrm>
              <a:prstGeom prst="rect">
                <a:avLst/>
              </a:prstGeom>
              <a:blipFill>
                <a:blip r:embed="rId3"/>
                <a:stretch>
                  <a:fillRect l="-4054" t="-28000" r="-7568" b="-60000"/>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491000E7-ED95-4035-BDD6-528ED9713F34}"/>
              </a:ext>
            </a:extLst>
          </p:cNvPr>
          <p:cNvPicPr>
            <a:picLocks noChangeAspect="1"/>
          </p:cNvPicPr>
          <p:nvPr/>
        </p:nvPicPr>
        <p:blipFill>
          <a:blip r:embed="rId4"/>
          <a:stretch>
            <a:fillRect/>
          </a:stretch>
        </p:blipFill>
        <p:spPr>
          <a:xfrm>
            <a:off x="1676401" y="604165"/>
            <a:ext cx="5257800" cy="5257800"/>
          </a:xfrm>
          <a:prstGeom prst="rect">
            <a:avLst/>
          </a:prstGeom>
        </p:spPr>
      </p:pic>
      <p:pic>
        <p:nvPicPr>
          <p:cNvPr id="3" name="Picture 2">
            <a:extLst>
              <a:ext uri="{FF2B5EF4-FFF2-40B4-BE49-F238E27FC236}">
                <a16:creationId xmlns:a16="http://schemas.microsoft.com/office/drawing/2014/main" id="{B657165D-F0ED-4A7D-8AC7-261B58924A5F}"/>
              </a:ext>
            </a:extLst>
          </p:cNvPr>
          <p:cNvPicPr>
            <a:picLocks noChangeAspect="1"/>
          </p:cNvPicPr>
          <p:nvPr/>
        </p:nvPicPr>
        <p:blipFill>
          <a:blip r:embed="rId5"/>
          <a:stretch>
            <a:fillRect/>
          </a:stretch>
        </p:blipFill>
        <p:spPr>
          <a:xfrm>
            <a:off x="6934200" y="604165"/>
            <a:ext cx="5257800" cy="5257800"/>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A2EEC69-5393-4CAC-A5CB-6A36349681EA}"/>
                  </a:ext>
                </a:extLst>
              </p:cNvPr>
              <p:cNvSpPr txBox="1"/>
              <p:nvPr/>
            </p:nvSpPr>
            <p:spPr>
              <a:xfrm>
                <a:off x="8463408" y="5861965"/>
                <a:ext cx="2199385" cy="307777"/>
              </a:xfrm>
              <a:prstGeom prst="rect">
                <a:avLst/>
              </a:prstGeom>
              <a:no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𝑧</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1</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Normal(0,1)</a:t>
                </a:r>
              </a:p>
            </p:txBody>
          </p:sp>
        </mc:Choice>
        <mc:Fallback xmlns="">
          <p:sp>
            <p:nvSpPr>
              <p:cNvPr id="9" name="TextBox 8">
                <a:extLst>
                  <a:ext uri="{FF2B5EF4-FFF2-40B4-BE49-F238E27FC236}">
                    <a16:creationId xmlns:a16="http://schemas.microsoft.com/office/drawing/2014/main" id="{BA2EEC69-5393-4CAC-A5CB-6A36349681EA}"/>
                  </a:ext>
                </a:extLst>
              </p:cNvPr>
              <p:cNvSpPr txBox="1">
                <a:spLocks noRot="1" noChangeAspect="1" noMove="1" noResize="1" noEditPoints="1" noAdjustHandles="1" noChangeArrowheads="1" noChangeShapeType="1" noTextEdit="1"/>
              </p:cNvSpPr>
              <p:nvPr/>
            </p:nvSpPr>
            <p:spPr>
              <a:xfrm>
                <a:off x="8463408" y="5861965"/>
                <a:ext cx="2199385" cy="307777"/>
              </a:xfrm>
              <a:prstGeom prst="rect">
                <a:avLst/>
              </a:prstGeom>
              <a:blipFill>
                <a:blip r:embed="rId6"/>
                <a:stretch>
                  <a:fillRect l="-4155" t="-28000" r="-7756" b="-60000"/>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53BD1857-7E16-4047-AD31-4EB3419F42D9}"/>
              </a:ext>
            </a:extLst>
          </p:cNvPr>
          <p:cNvSpPr txBox="1"/>
          <p:nvPr/>
        </p:nvSpPr>
        <p:spPr>
          <a:xfrm>
            <a:off x="2266554" y="6334780"/>
            <a:ext cx="4077491"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 </a:t>
            </a:r>
            <a:r>
              <a:rPr lang="el-GR"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p:sp>
        <p:nvSpPr>
          <p:cNvPr id="15" name="TextBox 14">
            <a:extLst>
              <a:ext uri="{FF2B5EF4-FFF2-40B4-BE49-F238E27FC236}">
                <a16:creationId xmlns:a16="http://schemas.microsoft.com/office/drawing/2014/main" id="{C381071B-4B8F-4686-BFCA-EBCE7A18B2BD}"/>
              </a:ext>
            </a:extLst>
          </p:cNvPr>
          <p:cNvSpPr txBox="1"/>
          <p:nvPr/>
        </p:nvSpPr>
        <p:spPr>
          <a:xfrm>
            <a:off x="7524354" y="6334780"/>
            <a:ext cx="4077491"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r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0.62 </a:t>
            </a:r>
            <a:r>
              <a:rPr lang="el-GR"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ρ</a:t>
            </a:r>
            <a:r>
              <a:rPr lang="en-US" sz="2800"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 </a:t>
            </a: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 0.59</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AAAF46B-3A43-4283-A426-A09F344D2DB9}"/>
                  </a:ext>
                </a:extLst>
              </p:cNvPr>
              <p:cNvSpPr txBox="1"/>
              <p:nvPr/>
            </p:nvSpPr>
            <p:spPr>
              <a:xfrm rot="16200000">
                <a:off x="5834509" y="2982192"/>
                <a:ext cx="2199385" cy="307777"/>
              </a:xfrm>
              <a:prstGeom prst="rect">
                <a:avLst/>
              </a:prstGeom>
              <a:solidFill>
                <a:srgbClr val="FFFFFF">
                  <a:alpha val="50196"/>
                </a:srgbClr>
              </a:solidFill>
            </p:spPr>
            <p:txBody>
              <a:bodyPr wrap="none" lIns="0" tIns="0" rIns="0" bIns="0" rtlCol="0">
                <a:spAutoFit/>
              </a:bodyPr>
              <a:lstStyle/>
              <a:p>
                <a14:m>
                  <m:oMath xmlns:m="http://schemas.openxmlformats.org/officeDocument/2006/math">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𝐹</m:t>
                    </m:r>
                    <m:d>
                      <m:dPr>
                        <m:ctrlP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ctrlPr>
                      </m:dPr>
                      <m:e>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𝑧</m:t>
                        </m:r>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2</m:t>
                        </m:r>
                      </m:e>
                    </m:d>
                    <m:r>
                      <a:rPr lang="en-US" sz="2000" b="0" i="1" smtClean="0">
                        <a:solidFill>
                          <a:srgbClr val="C00000"/>
                        </a:solidFill>
                        <a:effectLst>
                          <a:outerShdw blurRad="38100" dist="38100" dir="2700000" algn="tl">
                            <a:srgbClr val="000000">
                              <a:alpha val="43137"/>
                            </a:srgbClr>
                          </a:outerShdw>
                        </a:effectLst>
                        <a:latin typeface="Cambria Math" panose="02040503050406030204" pitchFamily="18" charset="0"/>
                      </a:rPr>
                      <m:t> ~ </m:t>
                    </m:r>
                  </m:oMath>
                </a14:m>
                <a:r>
                  <a:rPr lang="en-US" sz="2000" dirty="0">
                    <a:solidFill>
                      <a:srgbClr val="C00000"/>
                    </a:solidFill>
                    <a:effectLst>
                      <a:outerShdw blurRad="38100" dist="38100" dir="2700000" algn="tl">
                        <a:srgbClr val="000000">
                          <a:alpha val="43137"/>
                        </a:srgbClr>
                      </a:outerShdw>
                    </a:effectLst>
                  </a:rPr>
                  <a:t>Normal(0,1)</a:t>
                </a:r>
              </a:p>
            </p:txBody>
          </p:sp>
        </mc:Choice>
        <mc:Fallback xmlns="">
          <p:sp>
            <p:nvSpPr>
              <p:cNvPr id="11" name="TextBox 10">
                <a:extLst>
                  <a:ext uri="{FF2B5EF4-FFF2-40B4-BE49-F238E27FC236}">
                    <a16:creationId xmlns:a16="http://schemas.microsoft.com/office/drawing/2014/main" id="{CAAAF46B-3A43-4283-A426-A09F344D2DB9}"/>
                  </a:ext>
                </a:extLst>
              </p:cNvPr>
              <p:cNvSpPr txBox="1">
                <a:spLocks noRot="1" noChangeAspect="1" noMove="1" noResize="1" noEditPoints="1" noAdjustHandles="1" noChangeArrowheads="1" noChangeShapeType="1" noTextEdit="1"/>
              </p:cNvSpPr>
              <p:nvPr/>
            </p:nvSpPr>
            <p:spPr>
              <a:xfrm rot="16200000">
                <a:off x="5834509" y="2982192"/>
                <a:ext cx="2199385" cy="307777"/>
              </a:xfrm>
              <a:prstGeom prst="rect">
                <a:avLst/>
              </a:prstGeom>
              <a:blipFill>
                <a:blip r:embed="rId7"/>
                <a:stretch>
                  <a:fillRect l="-27451" t="-7756" r="-56863" b="-4155"/>
                </a:stretch>
              </a:blipFill>
            </p:spPr>
            <p:txBody>
              <a:bodyPr/>
              <a:lstStyle/>
              <a:p>
                <a:r>
                  <a:rPr lang="en-US">
                    <a:noFill/>
                  </a:rPr>
                  <a:t> </a:t>
                </a:r>
              </a:p>
            </p:txBody>
          </p:sp>
        </mc:Fallback>
      </mc:AlternateContent>
      <p:sp>
        <p:nvSpPr>
          <p:cNvPr id="2" name="Slide Number Placeholder 1">
            <a:extLst>
              <a:ext uri="{FF2B5EF4-FFF2-40B4-BE49-F238E27FC236}">
                <a16:creationId xmlns:a16="http://schemas.microsoft.com/office/drawing/2014/main" id="{5DAA8808-1BF1-01F1-F668-D8E6AF49EC47}"/>
              </a:ext>
            </a:extLst>
          </p:cNvPr>
          <p:cNvSpPr>
            <a:spLocks noGrp="1"/>
          </p:cNvSpPr>
          <p:nvPr>
            <p:ph type="sldNum" sz="quarter" idx="12"/>
          </p:nvPr>
        </p:nvSpPr>
        <p:spPr/>
        <p:txBody>
          <a:bodyPr/>
          <a:lstStyle/>
          <a:p>
            <a:fld id="{5F6E19EC-C981-4348-A588-FAD292F64A47}" type="slidenum">
              <a:rPr lang="en-US" smtClean="0"/>
              <a:t>27</a:t>
            </a:fld>
            <a:endParaRPr lang="en-US"/>
          </a:p>
        </p:txBody>
      </p:sp>
    </p:spTree>
    <p:extLst>
      <p:ext uri="{BB962C8B-B14F-4D97-AF65-F5344CB8AC3E}">
        <p14:creationId xmlns:p14="http://schemas.microsoft.com/office/powerpoint/2010/main" val="832387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animBg="1"/>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4ED40-E3BA-4F83-B508-AE83C57E2556}"/>
              </a:ext>
            </a:extLst>
          </p:cNvPr>
          <p:cNvSpPr>
            <a:spLocks noGrp="1"/>
          </p:cNvSpPr>
          <p:nvPr>
            <p:ph type="title"/>
          </p:nvPr>
        </p:nvSpPr>
        <p:spPr/>
        <p:txBody>
          <a:bodyPr/>
          <a:lstStyle/>
          <a:p>
            <a:r>
              <a:rPr lang="en-US" dirty="0"/>
              <a:t>Exceedance Probability Transform</a:t>
            </a:r>
          </a:p>
        </p:txBody>
      </p:sp>
      <p:sp>
        <p:nvSpPr>
          <p:cNvPr id="3" name="Content Placeholder 2">
            <a:extLst>
              <a:ext uri="{FF2B5EF4-FFF2-40B4-BE49-F238E27FC236}">
                <a16:creationId xmlns:a16="http://schemas.microsoft.com/office/drawing/2014/main" id="{707A3763-D021-47BB-8482-355C3460103F}"/>
              </a:ext>
            </a:extLst>
          </p:cNvPr>
          <p:cNvSpPr>
            <a:spLocks noGrp="1"/>
          </p:cNvSpPr>
          <p:nvPr>
            <p:ph idx="1"/>
          </p:nvPr>
        </p:nvSpPr>
        <p:spPr>
          <a:xfrm>
            <a:off x="838200" y="1825625"/>
            <a:ext cx="4375068" cy="4351338"/>
          </a:xfrm>
        </p:spPr>
        <p:txBody>
          <a:bodyPr/>
          <a:lstStyle/>
          <a:p>
            <a:pPr marL="0" indent="0">
              <a:buNone/>
            </a:pPr>
            <a:r>
              <a:rPr lang="en-US" dirty="0"/>
              <a:t>Correlation in two-site peak streamflow?</a:t>
            </a:r>
          </a:p>
          <a:p>
            <a:r>
              <a:rPr lang="en-US" dirty="0"/>
              <a:t>Start with log transform</a:t>
            </a:r>
          </a:p>
          <a:p>
            <a:r>
              <a:rPr lang="en-US" dirty="0"/>
              <a:t>Consider exceedance probability transform</a:t>
            </a:r>
          </a:p>
          <a:p>
            <a:pPr lvl="1"/>
            <a:r>
              <a:rPr lang="en-US" dirty="0"/>
              <a:t>Fitted log-Pearson type III distribution</a:t>
            </a:r>
          </a:p>
        </p:txBody>
      </p:sp>
      <p:pic>
        <p:nvPicPr>
          <p:cNvPr id="5" name="Picture 4">
            <a:extLst>
              <a:ext uri="{FF2B5EF4-FFF2-40B4-BE49-F238E27FC236}">
                <a16:creationId xmlns:a16="http://schemas.microsoft.com/office/drawing/2014/main" id="{1AC89D79-09CC-460F-8FB6-C7A0CF3C821F}"/>
              </a:ext>
            </a:extLst>
          </p:cNvPr>
          <p:cNvPicPr>
            <a:picLocks noChangeAspect="1"/>
          </p:cNvPicPr>
          <p:nvPr/>
        </p:nvPicPr>
        <p:blipFill rotWithShape="1">
          <a:blip r:embed="rId3"/>
          <a:srcRect t="2896"/>
          <a:stretch/>
        </p:blipFill>
        <p:spPr>
          <a:xfrm>
            <a:off x="5467976" y="1902330"/>
            <a:ext cx="6724024" cy="4197927"/>
          </a:xfrm>
          <a:prstGeom prst="rect">
            <a:avLst/>
          </a:prstGeom>
        </p:spPr>
      </p:pic>
      <p:sp>
        <p:nvSpPr>
          <p:cNvPr id="4" name="Slide Number Placeholder 3">
            <a:extLst>
              <a:ext uri="{FF2B5EF4-FFF2-40B4-BE49-F238E27FC236}">
                <a16:creationId xmlns:a16="http://schemas.microsoft.com/office/drawing/2014/main" id="{EA7CE916-3927-8296-4A70-4C43BAF3FE74}"/>
              </a:ext>
            </a:extLst>
          </p:cNvPr>
          <p:cNvSpPr>
            <a:spLocks noGrp="1"/>
          </p:cNvSpPr>
          <p:nvPr>
            <p:ph type="sldNum" sz="quarter" idx="12"/>
          </p:nvPr>
        </p:nvSpPr>
        <p:spPr/>
        <p:txBody>
          <a:bodyPr/>
          <a:lstStyle/>
          <a:p>
            <a:fld id="{5F6E19EC-C981-4348-A588-FAD292F64A47}" type="slidenum">
              <a:rPr lang="en-US" smtClean="0"/>
              <a:t>28</a:t>
            </a:fld>
            <a:endParaRPr lang="en-US"/>
          </a:p>
        </p:txBody>
      </p:sp>
    </p:spTree>
    <p:extLst>
      <p:ext uri="{BB962C8B-B14F-4D97-AF65-F5344CB8AC3E}">
        <p14:creationId xmlns:p14="http://schemas.microsoft.com/office/powerpoint/2010/main" val="11919541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28CA8A90-CE08-0FFE-80EA-216A2F6629F1}"/>
              </a:ext>
            </a:extLst>
          </p:cNvPr>
          <p:cNvSpPr>
            <a:spLocks noGrp="1"/>
          </p:cNvSpPr>
          <p:nvPr>
            <p:ph type="sldNum" sz="quarter" idx="12"/>
          </p:nvPr>
        </p:nvSpPr>
        <p:spPr/>
        <p:txBody>
          <a:bodyPr/>
          <a:lstStyle/>
          <a:p>
            <a:fld id="{5F6E19EC-C981-4348-A588-FAD292F64A47}" type="slidenum">
              <a:rPr lang="en-US" smtClean="0"/>
              <a:t>29</a:t>
            </a:fld>
            <a:endParaRPr lang="en-US"/>
          </a:p>
        </p:txBody>
      </p:sp>
    </p:spTree>
    <p:extLst>
      <p:ext uri="{BB962C8B-B14F-4D97-AF65-F5344CB8AC3E}">
        <p14:creationId xmlns:p14="http://schemas.microsoft.com/office/powerpoint/2010/main" val="262859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Definition/understanding correlation</a:t>
            </a:r>
          </a:p>
          <a:p>
            <a:pPr marL="514350" indent="-514350">
              <a:buFont typeface="+mj-lt"/>
              <a:buAutoNum type="arabicPeriod"/>
            </a:pPr>
            <a:r>
              <a:rPr lang="en-US" dirty="0"/>
              <a:t>Measuring correlation</a:t>
            </a:r>
          </a:p>
          <a:p>
            <a:pPr marL="514350" indent="-514350">
              <a:buFont typeface="+mj-lt"/>
              <a:buAutoNum type="arabicPeriod"/>
            </a:pPr>
            <a:r>
              <a:rPr lang="en-US" dirty="0"/>
              <a:t>Visualizing correlation, transformations</a:t>
            </a:r>
          </a:p>
          <a:p>
            <a:pPr marL="514350" indent="-514350">
              <a:buFont typeface="+mj-lt"/>
              <a:buAutoNum type="arabicPeriod"/>
            </a:pPr>
            <a:endParaRPr lang="en-US" dirty="0"/>
          </a:p>
        </p:txBody>
      </p:sp>
      <p:sp>
        <p:nvSpPr>
          <p:cNvPr id="4" name="Slide Number Placeholder 3">
            <a:extLst>
              <a:ext uri="{FF2B5EF4-FFF2-40B4-BE49-F238E27FC236}">
                <a16:creationId xmlns:a16="http://schemas.microsoft.com/office/drawing/2014/main" id="{3FE31900-CB9F-F8B3-F014-747DED88BE85}"/>
              </a:ext>
            </a:extLst>
          </p:cNvPr>
          <p:cNvSpPr>
            <a:spLocks noGrp="1"/>
          </p:cNvSpPr>
          <p:nvPr>
            <p:ph type="sldNum" sz="quarter" idx="12"/>
          </p:nvPr>
        </p:nvSpPr>
        <p:spPr/>
        <p:txBody>
          <a:bodyPr/>
          <a:lstStyle/>
          <a:p>
            <a:fld id="{5F6E19EC-C981-4348-A588-FAD292F64A47}" type="slidenum">
              <a:rPr lang="en-US" smtClean="0"/>
              <a:t>3</a:t>
            </a:fld>
            <a:endParaRPr lang="en-US"/>
          </a:p>
        </p:txBody>
      </p:sp>
    </p:spTree>
    <p:extLst>
      <p:ext uri="{BB962C8B-B14F-4D97-AF65-F5344CB8AC3E}">
        <p14:creationId xmlns:p14="http://schemas.microsoft.com/office/powerpoint/2010/main" val="2523319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Defining and Understanding Correlation</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152D4DB2-B890-883A-6D49-159151E0B48B}"/>
              </a:ext>
            </a:extLst>
          </p:cNvPr>
          <p:cNvSpPr>
            <a:spLocks noGrp="1"/>
          </p:cNvSpPr>
          <p:nvPr>
            <p:ph type="sldNum" sz="quarter" idx="12"/>
          </p:nvPr>
        </p:nvSpPr>
        <p:spPr/>
        <p:txBody>
          <a:bodyPr/>
          <a:lstStyle/>
          <a:p>
            <a:fld id="{5F6E19EC-C981-4348-A588-FAD292F64A47}" type="slidenum">
              <a:rPr lang="en-US" smtClean="0"/>
              <a:t>4</a:t>
            </a:fld>
            <a:endParaRPr lang="en-US"/>
          </a:p>
        </p:txBody>
      </p:sp>
    </p:spTree>
    <p:extLst>
      <p:ext uri="{BB962C8B-B14F-4D97-AF65-F5344CB8AC3E}">
        <p14:creationId xmlns:p14="http://schemas.microsoft.com/office/powerpoint/2010/main" val="3395350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Background</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lstStyle/>
          <a:p>
            <a:r>
              <a:rPr lang="en-US" dirty="0"/>
              <a:t>Correlation is a </a:t>
            </a:r>
            <a:r>
              <a:rPr lang="en-US" i="1" dirty="0"/>
              <a:t>multivariate</a:t>
            </a:r>
            <a:r>
              <a:rPr lang="en-US" dirty="0"/>
              <a:t> concept*</a:t>
            </a:r>
          </a:p>
          <a:p>
            <a:r>
              <a:rPr lang="en-US" dirty="0"/>
              <a:t>Two or more variables </a:t>
            </a:r>
            <a:br>
              <a:rPr lang="en-US" dirty="0"/>
            </a:br>
            <a:r>
              <a:rPr lang="en-US" dirty="0"/>
              <a:t>coincident in some way</a:t>
            </a:r>
          </a:p>
          <a:p>
            <a:r>
              <a:rPr lang="en-US" dirty="0"/>
              <a:t>Each variable has its own </a:t>
            </a:r>
            <a:br>
              <a:rPr lang="en-US" dirty="0"/>
            </a:br>
            <a:r>
              <a:rPr lang="en-US" dirty="0"/>
              <a:t>sample of multiple data points</a:t>
            </a:r>
          </a:p>
        </p:txBody>
      </p:sp>
      <p:pic>
        <p:nvPicPr>
          <p:cNvPr id="3" name="Picture 2">
            <a:extLst>
              <a:ext uri="{FF2B5EF4-FFF2-40B4-BE49-F238E27FC236}">
                <a16:creationId xmlns:a16="http://schemas.microsoft.com/office/drawing/2014/main" id="{4BC9E45A-A3D5-48E2-8FDD-28530BCE654C}"/>
              </a:ext>
            </a:extLst>
          </p:cNvPr>
          <p:cNvPicPr>
            <a:picLocks noChangeAspect="1"/>
          </p:cNvPicPr>
          <p:nvPr/>
        </p:nvPicPr>
        <p:blipFill>
          <a:blip r:embed="rId2"/>
          <a:stretch>
            <a:fillRect/>
          </a:stretch>
        </p:blipFill>
        <p:spPr>
          <a:xfrm>
            <a:off x="6052458" y="2253342"/>
            <a:ext cx="6139542" cy="4604657"/>
          </a:xfrm>
          <a:prstGeom prst="rect">
            <a:avLst/>
          </a:prstGeom>
        </p:spPr>
      </p:pic>
      <p:sp>
        <p:nvSpPr>
          <p:cNvPr id="6" name="Oval 5">
            <a:extLst>
              <a:ext uri="{FF2B5EF4-FFF2-40B4-BE49-F238E27FC236}">
                <a16:creationId xmlns:a16="http://schemas.microsoft.com/office/drawing/2014/main" id="{012D4A42-F2F1-4C94-8EE6-517B878CAB81}"/>
              </a:ext>
            </a:extLst>
          </p:cNvPr>
          <p:cNvSpPr/>
          <p:nvPr/>
        </p:nvSpPr>
        <p:spPr>
          <a:xfrm>
            <a:off x="10678886" y="2351313"/>
            <a:ext cx="274320" cy="27432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F535060-16DA-49C4-B899-F7247887EF46}"/>
              </a:ext>
            </a:extLst>
          </p:cNvPr>
          <p:cNvSpPr txBox="1"/>
          <p:nvPr/>
        </p:nvSpPr>
        <p:spPr>
          <a:xfrm>
            <a:off x="8941526" y="2022509"/>
            <a:ext cx="1874520" cy="461665"/>
          </a:xfrm>
          <a:prstGeom prst="rect">
            <a:avLst/>
          </a:prstGeom>
          <a:noFill/>
        </p:spPr>
        <p:txBody>
          <a:bodyPr wrap="square" rtlCol="0">
            <a:spAutoFit/>
          </a:bodyPr>
          <a:lstStyle/>
          <a:p>
            <a:pPr algn="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6/13/2008</a:t>
            </a:r>
          </a:p>
        </p:txBody>
      </p:sp>
      <p:sp>
        <p:nvSpPr>
          <p:cNvPr id="2" name="Slide Number Placeholder 1">
            <a:extLst>
              <a:ext uri="{FF2B5EF4-FFF2-40B4-BE49-F238E27FC236}">
                <a16:creationId xmlns:a16="http://schemas.microsoft.com/office/drawing/2014/main" id="{B519389C-582B-E088-4E78-607FBD309F26}"/>
              </a:ext>
            </a:extLst>
          </p:cNvPr>
          <p:cNvSpPr>
            <a:spLocks noGrp="1"/>
          </p:cNvSpPr>
          <p:nvPr>
            <p:ph type="sldNum" sz="quarter" idx="12"/>
          </p:nvPr>
        </p:nvSpPr>
        <p:spPr/>
        <p:txBody>
          <a:bodyPr/>
          <a:lstStyle/>
          <a:p>
            <a:fld id="{5F6E19EC-C981-4348-A588-FAD292F64A47}" type="slidenum">
              <a:rPr lang="en-US" smtClean="0"/>
              <a:t>5</a:t>
            </a:fld>
            <a:endParaRPr lang="en-US"/>
          </a:p>
        </p:txBody>
      </p:sp>
    </p:spTree>
    <p:extLst>
      <p:ext uri="{BB962C8B-B14F-4D97-AF65-F5344CB8AC3E}">
        <p14:creationId xmlns:p14="http://schemas.microsoft.com/office/powerpoint/2010/main" val="3943644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B34A5-8F46-41A5-9627-05F9DFD8FE78}"/>
              </a:ext>
            </a:extLst>
          </p:cNvPr>
          <p:cNvSpPr>
            <a:spLocks noGrp="1"/>
          </p:cNvSpPr>
          <p:nvPr>
            <p:ph type="title"/>
          </p:nvPr>
        </p:nvSpPr>
        <p:spPr/>
        <p:txBody>
          <a:bodyPr/>
          <a:lstStyle/>
          <a:p>
            <a:r>
              <a:rPr lang="en-US" dirty="0"/>
              <a:t>“Co-relation”</a:t>
            </a:r>
          </a:p>
        </p:txBody>
      </p:sp>
      <p:pic>
        <p:nvPicPr>
          <p:cNvPr id="5" name="Picture 4">
            <a:extLst>
              <a:ext uri="{FF2B5EF4-FFF2-40B4-BE49-F238E27FC236}">
                <a16:creationId xmlns:a16="http://schemas.microsoft.com/office/drawing/2014/main" id="{8BD4BB08-7B43-40DF-924C-7A8D9B6ACB95}"/>
              </a:ext>
            </a:extLst>
          </p:cNvPr>
          <p:cNvPicPr>
            <a:picLocks noChangeAspect="1"/>
          </p:cNvPicPr>
          <p:nvPr/>
        </p:nvPicPr>
        <p:blipFill>
          <a:blip r:embed="rId2"/>
          <a:stretch>
            <a:fillRect/>
          </a:stretch>
        </p:blipFill>
        <p:spPr>
          <a:xfrm>
            <a:off x="3048000" y="2286001"/>
            <a:ext cx="6095999" cy="4571999"/>
          </a:xfrm>
          <a:prstGeom prst="rect">
            <a:avLst/>
          </a:prstGeom>
        </p:spPr>
      </p:pic>
      <p:sp>
        <p:nvSpPr>
          <p:cNvPr id="3" name="Content Placeholder 2">
            <a:extLst>
              <a:ext uri="{FF2B5EF4-FFF2-40B4-BE49-F238E27FC236}">
                <a16:creationId xmlns:a16="http://schemas.microsoft.com/office/drawing/2014/main" id="{1898207C-9E46-4DA9-AE1A-B5331BC823AD}"/>
              </a:ext>
            </a:extLst>
          </p:cNvPr>
          <p:cNvSpPr>
            <a:spLocks noGrp="1"/>
          </p:cNvSpPr>
          <p:nvPr>
            <p:ph idx="1"/>
          </p:nvPr>
        </p:nvSpPr>
        <p:spPr>
          <a:xfrm>
            <a:off x="838200" y="1383959"/>
            <a:ext cx="10515600" cy="4351338"/>
          </a:xfrm>
        </p:spPr>
        <p:txBody>
          <a:bodyPr/>
          <a:lstStyle/>
          <a:p>
            <a:r>
              <a:rPr lang="en-US" dirty="0"/>
              <a:t>When variable X departs from its mean, does variable Y depart from its mean in a similar manner?</a:t>
            </a:r>
          </a:p>
        </p:txBody>
      </p:sp>
      <p:sp>
        <p:nvSpPr>
          <p:cNvPr id="6" name="TextBox 5">
            <a:extLst>
              <a:ext uri="{FF2B5EF4-FFF2-40B4-BE49-F238E27FC236}">
                <a16:creationId xmlns:a16="http://schemas.microsoft.com/office/drawing/2014/main" id="{8B9DACEF-DCC8-4641-9677-7163261FF4CF}"/>
              </a:ext>
            </a:extLst>
          </p:cNvPr>
          <p:cNvSpPr txBox="1"/>
          <p:nvPr/>
        </p:nvSpPr>
        <p:spPr>
          <a:xfrm>
            <a:off x="8518069" y="2144485"/>
            <a:ext cx="1243447"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X+ Y+</a:t>
            </a:r>
          </a:p>
        </p:txBody>
      </p:sp>
      <p:sp>
        <p:nvSpPr>
          <p:cNvPr id="7" name="TextBox 6">
            <a:extLst>
              <a:ext uri="{FF2B5EF4-FFF2-40B4-BE49-F238E27FC236}">
                <a16:creationId xmlns:a16="http://schemas.microsoft.com/office/drawing/2014/main" id="{7AEE0DBA-4DA3-447C-841F-C0082D1A03F1}"/>
              </a:ext>
            </a:extLst>
          </p:cNvPr>
          <p:cNvSpPr txBox="1"/>
          <p:nvPr/>
        </p:nvSpPr>
        <p:spPr>
          <a:xfrm>
            <a:off x="8518070" y="6330610"/>
            <a:ext cx="1243447"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X+ Y-</a:t>
            </a:r>
          </a:p>
        </p:txBody>
      </p:sp>
      <p:sp>
        <p:nvSpPr>
          <p:cNvPr id="8" name="TextBox 7">
            <a:extLst>
              <a:ext uri="{FF2B5EF4-FFF2-40B4-BE49-F238E27FC236}">
                <a16:creationId xmlns:a16="http://schemas.microsoft.com/office/drawing/2014/main" id="{A2192FDF-5FDD-402B-A032-06212C309D41}"/>
              </a:ext>
            </a:extLst>
          </p:cNvPr>
          <p:cNvSpPr txBox="1"/>
          <p:nvPr/>
        </p:nvSpPr>
        <p:spPr>
          <a:xfrm>
            <a:off x="3047999" y="2144485"/>
            <a:ext cx="1243447"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X- Y+</a:t>
            </a:r>
          </a:p>
        </p:txBody>
      </p:sp>
      <p:sp>
        <p:nvSpPr>
          <p:cNvPr id="9" name="TextBox 8">
            <a:extLst>
              <a:ext uri="{FF2B5EF4-FFF2-40B4-BE49-F238E27FC236}">
                <a16:creationId xmlns:a16="http://schemas.microsoft.com/office/drawing/2014/main" id="{0F70E450-EE1A-4EAE-B5BB-BEA4124E49AB}"/>
              </a:ext>
            </a:extLst>
          </p:cNvPr>
          <p:cNvSpPr txBox="1"/>
          <p:nvPr/>
        </p:nvSpPr>
        <p:spPr>
          <a:xfrm>
            <a:off x="3048000" y="6334780"/>
            <a:ext cx="1243447" cy="523220"/>
          </a:xfrm>
          <a:prstGeom prst="rect">
            <a:avLst/>
          </a:prstGeom>
          <a:solidFill>
            <a:srgbClr val="FFFFFF">
              <a:alpha val="50000"/>
            </a:srgbClr>
          </a:solidFill>
        </p:spPr>
        <p:txBody>
          <a:bodyPr wrap="square" rtlCol="0">
            <a:spAutoFit/>
          </a:bodyPr>
          <a:lstStyle/>
          <a:p>
            <a:pPr algn="ctr"/>
            <a:r>
              <a:rPr lang="en-US" sz="2800" b="1" dirty="0">
                <a:solidFill>
                  <a:srgbClr val="C00000"/>
                </a:solidFill>
                <a:effectLst>
                  <a:outerShdw blurRad="38100" dist="38100" dir="2700000" algn="tl">
                    <a:srgbClr val="000000">
                      <a:alpha val="43137"/>
                    </a:srgbClr>
                  </a:outerShdw>
                </a:effectLst>
                <a:latin typeface="Lato" panose="020F0502020204030203" pitchFamily="34" charset="0"/>
              </a:rPr>
              <a:t>X- Y-</a:t>
            </a:r>
          </a:p>
        </p:txBody>
      </p:sp>
      <p:cxnSp>
        <p:nvCxnSpPr>
          <p:cNvPr id="11" name="Straight Arrow Connector 10">
            <a:extLst>
              <a:ext uri="{FF2B5EF4-FFF2-40B4-BE49-F238E27FC236}">
                <a16:creationId xmlns:a16="http://schemas.microsoft.com/office/drawing/2014/main" id="{4830F2C8-A20F-4786-8364-9948CBA9F32F}"/>
              </a:ext>
            </a:extLst>
          </p:cNvPr>
          <p:cNvCxnSpPr>
            <a:cxnSpLocks/>
          </p:cNvCxnSpPr>
          <p:nvPr/>
        </p:nvCxnSpPr>
        <p:spPr>
          <a:xfrm flipV="1">
            <a:off x="7289514" y="2593181"/>
            <a:ext cx="0" cy="280377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9C1AFDB-9F63-4112-908D-EEA13CCE3B42}"/>
              </a:ext>
            </a:extLst>
          </p:cNvPr>
          <p:cNvCxnSpPr>
            <a:cxnSpLocks/>
          </p:cNvCxnSpPr>
          <p:nvPr/>
        </p:nvCxnSpPr>
        <p:spPr>
          <a:xfrm>
            <a:off x="5297557" y="2527396"/>
            <a:ext cx="1943742"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D45700E-D0C9-4D17-B77D-030E71E82CCC}"/>
              </a:ext>
            </a:extLst>
          </p:cNvPr>
          <p:cNvSpPr txBox="1"/>
          <p:nvPr/>
        </p:nvSpPr>
        <p:spPr>
          <a:xfrm>
            <a:off x="8161436" y="5027619"/>
            <a:ext cx="978356" cy="369332"/>
          </a:xfrm>
          <a:prstGeom prst="rect">
            <a:avLst/>
          </a:prstGeom>
          <a:solidFill>
            <a:srgbClr val="FFFFFF">
              <a:alpha val="50000"/>
            </a:srgbClr>
          </a:solid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Y Mean</a:t>
            </a:r>
          </a:p>
        </p:txBody>
      </p:sp>
      <p:sp>
        <p:nvSpPr>
          <p:cNvPr id="22" name="TextBox 21">
            <a:extLst>
              <a:ext uri="{FF2B5EF4-FFF2-40B4-BE49-F238E27FC236}">
                <a16:creationId xmlns:a16="http://schemas.microsoft.com/office/drawing/2014/main" id="{800F5BED-95D9-424C-B0CC-75BAEDFDEBE3}"/>
              </a:ext>
            </a:extLst>
          </p:cNvPr>
          <p:cNvSpPr txBox="1"/>
          <p:nvPr/>
        </p:nvSpPr>
        <p:spPr>
          <a:xfrm rot="16200000">
            <a:off x="4598868" y="2590513"/>
            <a:ext cx="978356" cy="369332"/>
          </a:xfrm>
          <a:prstGeom prst="rect">
            <a:avLst/>
          </a:prstGeom>
          <a:solidFill>
            <a:srgbClr val="FFFFFF">
              <a:alpha val="50000"/>
            </a:srgbClr>
          </a:solidFill>
        </p:spPr>
        <p:txBody>
          <a:bodyPr wrap="square" rtlCol="0">
            <a:spAutoFit/>
          </a:bodyPr>
          <a:lstStyle/>
          <a:p>
            <a:r>
              <a:rPr lang="en-US" b="1" dirty="0">
                <a:solidFill>
                  <a:srgbClr val="C00000"/>
                </a:solidFill>
                <a:effectLst>
                  <a:outerShdw blurRad="38100" dist="38100" dir="2700000" algn="tl">
                    <a:srgbClr val="000000">
                      <a:alpha val="43137"/>
                    </a:srgbClr>
                  </a:outerShdw>
                </a:effectLst>
                <a:latin typeface="Lato" panose="020F0502020204030203" pitchFamily="34" charset="0"/>
              </a:rPr>
              <a:t>X Mean</a:t>
            </a:r>
          </a:p>
        </p:txBody>
      </p:sp>
      <p:sp>
        <p:nvSpPr>
          <p:cNvPr id="4" name="Slide Number Placeholder 3">
            <a:extLst>
              <a:ext uri="{FF2B5EF4-FFF2-40B4-BE49-F238E27FC236}">
                <a16:creationId xmlns:a16="http://schemas.microsoft.com/office/drawing/2014/main" id="{F3296389-FE46-9CDB-8271-9D5EB85603AC}"/>
              </a:ext>
            </a:extLst>
          </p:cNvPr>
          <p:cNvSpPr>
            <a:spLocks noGrp="1"/>
          </p:cNvSpPr>
          <p:nvPr>
            <p:ph type="sldNum" sz="quarter" idx="12"/>
          </p:nvPr>
        </p:nvSpPr>
        <p:spPr/>
        <p:txBody>
          <a:bodyPr/>
          <a:lstStyle/>
          <a:p>
            <a:fld id="{5F6E19EC-C981-4348-A588-FAD292F64A47}" type="slidenum">
              <a:rPr lang="en-US" smtClean="0"/>
              <a:t>6</a:t>
            </a:fld>
            <a:endParaRPr lang="en-US"/>
          </a:p>
        </p:txBody>
      </p:sp>
    </p:spTree>
    <p:extLst>
      <p:ext uri="{BB962C8B-B14F-4D97-AF65-F5344CB8AC3E}">
        <p14:creationId xmlns:p14="http://schemas.microsoft.com/office/powerpoint/2010/main" val="1335155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1F176-4794-4579-83C9-3862F3255A4F}"/>
              </a:ext>
            </a:extLst>
          </p:cNvPr>
          <p:cNvSpPr>
            <a:spLocks noGrp="1"/>
          </p:cNvSpPr>
          <p:nvPr>
            <p:ph type="title"/>
          </p:nvPr>
        </p:nvSpPr>
        <p:spPr/>
        <p:txBody>
          <a:bodyPr/>
          <a:lstStyle/>
          <a:p>
            <a:r>
              <a:rPr lang="en-US" dirty="0"/>
              <a:t>Correlation</a:t>
            </a:r>
          </a:p>
        </p:txBody>
      </p:sp>
      <p:sp>
        <p:nvSpPr>
          <p:cNvPr id="3" name="Content Placeholder 2">
            <a:extLst>
              <a:ext uri="{FF2B5EF4-FFF2-40B4-BE49-F238E27FC236}">
                <a16:creationId xmlns:a16="http://schemas.microsoft.com/office/drawing/2014/main" id="{794BF22C-B19F-49D9-93CE-B0B421EBD92E}"/>
              </a:ext>
            </a:extLst>
          </p:cNvPr>
          <p:cNvSpPr>
            <a:spLocks noGrp="1"/>
          </p:cNvSpPr>
          <p:nvPr>
            <p:ph idx="1"/>
          </p:nvPr>
        </p:nvSpPr>
        <p:spPr/>
        <p:txBody>
          <a:bodyPr/>
          <a:lstStyle/>
          <a:p>
            <a:r>
              <a:rPr lang="en-US" b="1" dirty="0">
                <a:effectLst>
                  <a:outerShdw blurRad="38100" dist="38100" dir="2700000" algn="tl">
                    <a:srgbClr val="000000">
                      <a:alpha val="43137"/>
                    </a:srgbClr>
                  </a:outerShdw>
                </a:effectLst>
              </a:rPr>
              <a:t>Quantifies</a:t>
            </a:r>
            <a:r>
              <a:rPr lang="en-US" dirty="0"/>
              <a:t> the strength of a relationship between two variables</a:t>
            </a:r>
          </a:p>
          <a:p>
            <a:r>
              <a:rPr lang="en-US" dirty="0"/>
              <a:t>Does not imply causation…</a:t>
            </a:r>
          </a:p>
        </p:txBody>
      </p:sp>
      <p:pic>
        <p:nvPicPr>
          <p:cNvPr id="5" name="Picture 4" descr="Chart, line chart&#10;&#10;Description automatically generated">
            <a:extLst>
              <a:ext uri="{FF2B5EF4-FFF2-40B4-BE49-F238E27FC236}">
                <a16:creationId xmlns:a16="http://schemas.microsoft.com/office/drawing/2014/main" id="{850C280C-360A-65C8-9725-1659A580D4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784809"/>
            <a:ext cx="5715000" cy="3790950"/>
          </a:xfrm>
          <a:prstGeom prst="rect">
            <a:avLst/>
          </a:prstGeom>
        </p:spPr>
      </p:pic>
      <p:sp>
        <p:nvSpPr>
          <p:cNvPr id="4" name="Slide Number Placeholder 3">
            <a:extLst>
              <a:ext uri="{FF2B5EF4-FFF2-40B4-BE49-F238E27FC236}">
                <a16:creationId xmlns:a16="http://schemas.microsoft.com/office/drawing/2014/main" id="{43F6E5C8-8BA4-C8A4-EB93-31938292C0DD}"/>
              </a:ext>
            </a:extLst>
          </p:cNvPr>
          <p:cNvSpPr>
            <a:spLocks noGrp="1"/>
          </p:cNvSpPr>
          <p:nvPr>
            <p:ph type="sldNum" sz="quarter" idx="12"/>
          </p:nvPr>
        </p:nvSpPr>
        <p:spPr/>
        <p:txBody>
          <a:bodyPr/>
          <a:lstStyle/>
          <a:p>
            <a:fld id="{5F6E19EC-C981-4348-A588-FAD292F64A47}" type="slidenum">
              <a:rPr lang="en-US" smtClean="0"/>
              <a:t>7</a:t>
            </a:fld>
            <a:endParaRPr lang="en-US"/>
          </a:p>
        </p:txBody>
      </p:sp>
    </p:spTree>
    <p:extLst>
      <p:ext uri="{BB962C8B-B14F-4D97-AF65-F5344CB8AC3E}">
        <p14:creationId xmlns:p14="http://schemas.microsoft.com/office/powerpoint/2010/main" val="2657375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B975E-D418-4072-8BF7-240E596E2572}"/>
              </a:ext>
            </a:extLst>
          </p:cNvPr>
          <p:cNvSpPr>
            <a:spLocks noGrp="1"/>
          </p:cNvSpPr>
          <p:nvPr>
            <p:ph type="title"/>
          </p:nvPr>
        </p:nvSpPr>
        <p:spPr/>
        <p:txBody>
          <a:bodyPr/>
          <a:lstStyle/>
          <a:p>
            <a:r>
              <a:rPr lang="en-US" dirty="0"/>
              <a:t>Data</a:t>
            </a:r>
          </a:p>
        </p:txBody>
      </p:sp>
      <p:graphicFrame>
        <p:nvGraphicFramePr>
          <p:cNvPr id="4" name="Content Placeholder 3">
            <a:extLst>
              <a:ext uri="{FF2B5EF4-FFF2-40B4-BE49-F238E27FC236}">
                <a16:creationId xmlns:a16="http://schemas.microsoft.com/office/drawing/2014/main" id="{895C8280-AA8E-4F98-BADF-CF265E33D7DD}"/>
              </a:ext>
            </a:extLst>
          </p:cNvPr>
          <p:cNvGraphicFramePr>
            <a:graphicFrameLocks noGrp="1"/>
          </p:cNvGraphicFramePr>
          <p:nvPr>
            <p:ph idx="1"/>
            <p:extLst>
              <p:ext uri="{D42A27DB-BD31-4B8C-83A1-F6EECF244321}">
                <p14:modId xmlns:p14="http://schemas.microsoft.com/office/powerpoint/2010/main" val="1937426414"/>
              </p:ext>
            </p:extLst>
          </p:nvPr>
        </p:nvGraphicFramePr>
        <p:xfrm>
          <a:off x="8456601" y="179895"/>
          <a:ext cx="3265499" cy="6498210"/>
        </p:xfrm>
        <a:graphic>
          <a:graphicData uri="http://schemas.openxmlformats.org/drawingml/2006/table">
            <a:tbl>
              <a:tblPr/>
              <a:tblGrid>
                <a:gridCol w="949964">
                  <a:extLst>
                    <a:ext uri="{9D8B030D-6E8A-4147-A177-3AD203B41FA5}">
                      <a16:colId xmlns:a16="http://schemas.microsoft.com/office/drawing/2014/main" val="2631444027"/>
                    </a:ext>
                  </a:extLst>
                </a:gridCol>
                <a:gridCol w="1385363">
                  <a:extLst>
                    <a:ext uri="{9D8B030D-6E8A-4147-A177-3AD203B41FA5}">
                      <a16:colId xmlns:a16="http://schemas.microsoft.com/office/drawing/2014/main" val="2975528006"/>
                    </a:ext>
                  </a:extLst>
                </a:gridCol>
                <a:gridCol w="930172">
                  <a:extLst>
                    <a:ext uri="{9D8B030D-6E8A-4147-A177-3AD203B41FA5}">
                      <a16:colId xmlns:a16="http://schemas.microsoft.com/office/drawing/2014/main" val="2788697861"/>
                    </a:ext>
                  </a:extLst>
                </a:gridCol>
              </a:tblGrid>
              <a:tr h="64945">
                <a:tc>
                  <a:txBody>
                    <a:bodyPr/>
                    <a:lstStyle/>
                    <a:p>
                      <a:pPr algn="ctr" fontAlgn="b"/>
                      <a:r>
                        <a:rPr lang="en-US" sz="1400" b="1" i="0" u="none" strike="noStrike" dirty="0">
                          <a:solidFill>
                            <a:srgbClr val="000000"/>
                          </a:solidFill>
                          <a:effectLst/>
                          <a:latin typeface="Lato" panose="020F0502020204030203" pitchFamily="34" charset="0"/>
                        </a:rPr>
                        <a:t>WY</a:t>
                      </a:r>
                    </a:p>
                  </a:txBody>
                  <a:tcPr marL="3247" marR="3247" marT="3247" marB="0" anchor="b">
                    <a:lnL>
                      <a:noFill/>
                    </a:lnL>
                    <a:lnR>
                      <a:noFill/>
                    </a:lnR>
                    <a:lnT>
                      <a:noFill/>
                    </a:lnT>
                    <a:lnB>
                      <a:noFill/>
                    </a:lnB>
                  </a:tcPr>
                </a:tc>
                <a:tc>
                  <a:txBody>
                    <a:bodyPr/>
                    <a:lstStyle/>
                    <a:p>
                      <a:pPr algn="ctr" fontAlgn="b"/>
                      <a:r>
                        <a:rPr lang="en-US" sz="1400" b="1" i="0" u="none" strike="noStrike">
                          <a:solidFill>
                            <a:srgbClr val="000000"/>
                          </a:solidFill>
                          <a:effectLst/>
                          <a:latin typeface="Lato" panose="020F0502020204030203" pitchFamily="34" charset="0"/>
                        </a:rPr>
                        <a:t>Marshalltown</a:t>
                      </a:r>
                    </a:p>
                  </a:txBody>
                  <a:tcPr marL="3247" marR="3247" marT="3247" marB="0" anchor="b">
                    <a:lnL>
                      <a:noFill/>
                    </a:lnL>
                    <a:lnR>
                      <a:noFill/>
                    </a:lnR>
                    <a:lnT>
                      <a:noFill/>
                    </a:lnT>
                    <a:lnB>
                      <a:noFill/>
                    </a:lnB>
                  </a:tcPr>
                </a:tc>
                <a:tc>
                  <a:txBody>
                    <a:bodyPr/>
                    <a:lstStyle/>
                    <a:p>
                      <a:pPr algn="ctr" fontAlgn="b"/>
                      <a:r>
                        <a:rPr lang="en-US" sz="1400" b="1" i="0" u="none" strike="noStrike" dirty="0">
                          <a:solidFill>
                            <a:srgbClr val="000000"/>
                          </a:solidFill>
                          <a:effectLst/>
                          <a:latin typeface="Lato" panose="020F0502020204030203" pitchFamily="34" charset="0"/>
                        </a:rPr>
                        <a:t>Marengo</a:t>
                      </a:r>
                    </a:p>
                  </a:txBody>
                  <a:tcPr marL="3247" marR="3247" marT="3247" marB="0" anchor="b">
                    <a:lnL>
                      <a:noFill/>
                    </a:lnL>
                    <a:lnR>
                      <a:noFill/>
                    </a:lnR>
                    <a:lnT>
                      <a:noFill/>
                    </a:lnT>
                    <a:lnB>
                      <a:noFill/>
                    </a:lnB>
                  </a:tcPr>
                </a:tc>
                <a:extLst>
                  <a:ext uri="{0D108BD9-81ED-4DB2-BD59-A6C34878D82A}">
                    <a16:rowId xmlns:a16="http://schemas.microsoft.com/office/drawing/2014/main" val="2943872877"/>
                  </a:ext>
                </a:extLst>
              </a:tr>
              <a:tr h="64945">
                <a:tc>
                  <a:txBody>
                    <a:bodyPr/>
                    <a:lstStyle/>
                    <a:p>
                      <a:pPr algn="ctr" fontAlgn="b"/>
                      <a:r>
                        <a:rPr lang="en-US" sz="1400" b="1" i="0" u="none" strike="noStrike" dirty="0">
                          <a:solidFill>
                            <a:srgbClr val="000000"/>
                          </a:solidFill>
                          <a:effectLst/>
                          <a:latin typeface="Lato" panose="020F0502020204030203" pitchFamily="34" charset="0"/>
                        </a:rPr>
                        <a:t>1993</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20400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38000</a:t>
                      </a:r>
                    </a:p>
                  </a:txBody>
                  <a:tcPr marL="3247" marR="3247" marT="3247" marB="0" anchor="b">
                    <a:lnL>
                      <a:noFill/>
                    </a:lnL>
                    <a:lnR>
                      <a:noFill/>
                    </a:lnR>
                    <a:lnT>
                      <a:noFill/>
                    </a:lnT>
                    <a:lnB>
                      <a:noFill/>
                    </a:lnB>
                  </a:tcPr>
                </a:tc>
                <a:extLst>
                  <a:ext uri="{0D108BD9-81ED-4DB2-BD59-A6C34878D82A}">
                    <a16:rowId xmlns:a16="http://schemas.microsoft.com/office/drawing/2014/main" val="189128416"/>
                  </a:ext>
                </a:extLst>
              </a:tr>
              <a:tr h="64945">
                <a:tc>
                  <a:txBody>
                    <a:bodyPr/>
                    <a:lstStyle/>
                    <a:p>
                      <a:pPr algn="ctr" fontAlgn="b"/>
                      <a:r>
                        <a:rPr lang="en-US" sz="1400" b="1" i="0" u="none" strike="noStrike">
                          <a:solidFill>
                            <a:srgbClr val="000000"/>
                          </a:solidFill>
                          <a:effectLst/>
                          <a:latin typeface="Lato" panose="020F0502020204030203" pitchFamily="34" charset="0"/>
                        </a:rPr>
                        <a:t>1994</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6420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8350</a:t>
                      </a:r>
                    </a:p>
                  </a:txBody>
                  <a:tcPr marL="3247" marR="3247" marT="3247" marB="0" anchor="b">
                    <a:lnL>
                      <a:noFill/>
                    </a:lnL>
                    <a:lnR>
                      <a:noFill/>
                    </a:lnR>
                    <a:lnT>
                      <a:noFill/>
                    </a:lnT>
                    <a:lnB>
                      <a:noFill/>
                    </a:lnB>
                  </a:tcPr>
                </a:tc>
                <a:extLst>
                  <a:ext uri="{0D108BD9-81ED-4DB2-BD59-A6C34878D82A}">
                    <a16:rowId xmlns:a16="http://schemas.microsoft.com/office/drawing/2014/main" val="2902921790"/>
                  </a:ext>
                </a:extLst>
              </a:tr>
              <a:tr h="64945">
                <a:tc>
                  <a:txBody>
                    <a:bodyPr/>
                    <a:lstStyle/>
                    <a:p>
                      <a:pPr algn="ctr" fontAlgn="b"/>
                      <a:r>
                        <a:rPr lang="en-US" sz="1400" b="1" i="0" u="none" strike="noStrike" dirty="0">
                          <a:solidFill>
                            <a:srgbClr val="000000"/>
                          </a:solidFill>
                          <a:effectLst/>
                          <a:latin typeface="Lato" panose="020F0502020204030203" pitchFamily="34" charset="0"/>
                        </a:rPr>
                        <a:t>1995</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4330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9210</a:t>
                      </a:r>
                    </a:p>
                  </a:txBody>
                  <a:tcPr marL="3247" marR="3247" marT="3247" marB="0" anchor="b">
                    <a:lnL>
                      <a:noFill/>
                    </a:lnL>
                    <a:lnR>
                      <a:noFill/>
                    </a:lnR>
                    <a:lnT>
                      <a:noFill/>
                    </a:lnT>
                    <a:lnB>
                      <a:noFill/>
                    </a:lnB>
                  </a:tcPr>
                </a:tc>
                <a:extLst>
                  <a:ext uri="{0D108BD9-81ED-4DB2-BD59-A6C34878D82A}">
                    <a16:rowId xmlns:a16="http://schemas.microsoft.com/office/drawing/2014/main" val="2780724727"/>
                  </a:ext>
                </a:extLst>
              </a:tr>
              <a:tr h="64945">
                <a:tc>
                  <a:txBody>
                    <a:bodyPr/>
                    <a:lstStyle/>
                    <a:p>
                      <a:pPr algn="ctr" fontAlgn="b"/>
                      <a:r>
                        <a:rPr lang="en-US" sz="1400" b="1" i="0" u="none" strike="noStrike">
                          <a:solidFill>
                            <a:srgbClr val="000000"/>
                          </a:solidFill>
                          <a:effectLst/>
                          <a:latin typeface="Lato" panose="020F0502020204030203" pitchFamily="34" charset="0"/>
                        </a:rPr>
                        <a:t>1996</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5970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10900</a:t>
                      </a:r>
                    </a:p>
                  </a:txBody>
                  <a:tcPr marL="3247" marR="3247" marT="3247" marB="0" anchor="b">
                    <a:lnL>
                      <a:noFill/>
                    </a:lnL>
                    <a:lnR>
                      <a:noFill/>
                    </a:lnR>
                    <a:lnT>
                      <a:noFill/>
                    </a:lnT>
                    <a:lnB>
                      <a:noFill/>
                    </a:lnB>
                  </a:tcPr>
                </a:tc>
                <a:extLst>
                  <a:ext uri="{0D108BD9-81ED-4DB2-BD59-A6C34878D82A}">
                    <a16:rowId xmlns:a16="http://schemas.microsoft.com/office/drawing/2014/main" val="1726893842"/>
                  </a:ext>
                </a:extLst>
              </a:tr>
              <a:tr h="64945">
                <a:tc>
                  <a:txBody>
                    <a:bodyPr/>
                    <a:lstStyle/>
                    <a:p>
                      <a:pPr algn="ctr" fontAlgn="b"/>
                      <a:r>
                        <a:rPr lang="en-US" sz="1400" b="1" i="0" u="none" strike="noStrike">
                          <a:solidFill>
                            <a:srgbClr val="000000"/>
                          </a:solidFill>
                          <a:effectLst/>
                          <a:latin typeface="Lato" panose="020F0502020204030203" pitchFamily="34" charset="0"/>
                        </a:rPr>
                        <a:t>1997</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8890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10200</a:t>
                      </a:r>
                    </a:p>
                  </a:txBody>
                  <a:tcPr marL="3247" marR="3247" marT="3247" marB="0" anchor="b">
                    <a:lnL>
                      <a:noFill/>
                    </a:lnL>
                    <a:lnR>
                      <a:noFill/>
                    </a:lnR>
                    <a:lnT>
                      <a:noFill/>
                    </a:lnT>
                    <a:lnB>
                      <a:noFill/>
                    </a:lnB>
                  </a:tcPr>
                </a:tc>
                <a:extLst>
                  <a:ext uri="{0D108BD9-81ED-4DB2-BD59-A6C34878D82A}">
                    <a16:rowId xmlns:a16="http://schemas.microsoft.com/office/drawing/2014/main" val="4113280868"/>
                  </a:ext>
                </a:extLst>
              </a:tr>
              <a:tr h="64945">
                <a:tc>
                  <a:txBody>
                    <a:bodyPr/>
                    <a:lstStyle/>
                    <a:p>
                      <a:pPr algn="ctr" fontAlgn="b"/>
                      <a:r>
                        <a:rPr lang="en-US" sz="1400" b="1" i="0" u="none" strike="noStrike">
                          <a:solidFill>
                            <a:srgbClr val="000000"/>
                          </a:solidFill>
                          <a:effectLst/>
                          <a:latin typeface="Lato" panose="020F0502020204030203" pitchFamily="34" charset="0"/>
                        </a:rPr>
                        <a:t>1998</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12600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19500</a:t>
                      </a:r>
                    </a:p>
                  </a:txBody>
                  <a:tcPr marL="3247" marR="3247" marT="3247" marB="0" anchor="b">
                    <a:lnL>
                      <a:noFill/>
                    </a:lnL>
                    <a:lnR>
                      <a:noFill/>
                    </a:lnR>
                    <a:lnT>
                      <a:noFill/>
                    </a:lnT>
                    <a:lnB>
                      <a:noFill/>
                    </a:lnB>
                  </a:tcPr>
                </a:tc>
                <a:extLst>
                  <a:ext uri="{0D108BD9-81ED-4DB2-BD59-A6C34878D82A}">
                    <a16:rowId xmlns:a16="http://schemas.microsoft.com/office/drawing/2014/main" val="3114142381"/>
                  </a:ext>
                </a:extLst>
              </a:tr>
              <a:tr h="64945">
                <a:tc>
                  <a:txBody>
                    <a:bodyPr/>
                    <a:lstStyle/>
                    <a:p>
                      <a:pPr algn="ctr" fontAlgn="b"/>
                      <a:r>
                        <a:rPr lang="en-US" sz="1400" b="1" i="0" u="none" strike="noStrike">
                          <a:solidFill>
                            <a:srgbClr val="000000"/>
                          </a:solidFill>
                          <a:effectLst/>
                          <a:latin typeface="Lato" panose="020F0502020204030203" pitchFamily="34" charset="0"/>
                        </a:rPr>
                        <a:t>1999</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9790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11600</a:t>
                      </a:r>
                    </a:p>
                  </a:txBody>
                  <a:tcPr marL="3247" marR="3247" marT="3247" marB="0" anchor="b">
                    <a:lnL>
                      <a:noFill/>
                    </a:lnL>
                    <a:lnR>
                      <a:noFill/>
                    </a:lnR>
                    <a:lnT>
                      <a:noFill/>
                    </a:lnT>
                    <a:lnB>
                      <a:noFill/>
                    </a:lnB>
                  </a:tcPr>
                </a:tc>
                <a:extLst>
                  <a:ext uri="{0D108BD9-81ED-4DB2-BD59-A6C34878D82A}">
                    <a16:rowId xmlns:a16="http://schemas.microsoft.com/office/drawing/2014/main" val="1314132441"/>
                  </a:ext>
                </a:extLst>
              </a:tr>
              <a:tr h="64945">
                <a:tc>
                  <a:txBody>
                    <a:bodyPr/>
                    <a:lstStyle/>
                    <a:p>
                      <a:pPr algn="ctr" fontAlgn="b"/>
                      <a:r>
                        <a:rPr lang="en-US" sz="1400" b="1" i="0" u="none" strike="noStrike">
                          <a:solidFill>
                            <a:srgbClr val="000000"/>
                          </a:solidFill>
                          <a:effectLst/>
                          <a:latin typeface="Lato" panose="020F0502020204030203" pitchFamily="34" charset="0"/>
                        </a:rPr>
                        <a:t>2000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5790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6290</a:t>
                      </a:r>
                    </a:p>
                  </a:txBody>
                  <a:tcPr marL="3247" marR="3247" marT="3247" marB="0" anchor="b">
                    <a:lnL>
                      <a:noFill/>
                    </a:lnL>
                    <a:lnR>
                      <a:noFill/>
                    </a:lnR>
                    <a:lnT>
                      <a:noFill/>
                    </a:lnT>
                    <a:lnB>
                      <a:noFill/>
                    </a:lnB>
                  </a:tcPr>
                </a:tc>
                <a:extLst>
                  <a:ext uri="{0D108BD9-81ED-4DB2-BD59-A6C34878D82A}">
                    <a16:rowId xmlns:a16="http://schemas.microsoft.com/office/drawing/2014/main" val="436782037"/>
                  </a:ext>
                </a:extLst>
              </a:tr>
              <a:tr h="64945">
                <a:tc>
                  <a:txBody>
                    <a:bodyPr/>
                    <a:lstStyle/>
                    <a:p>
                      <a:pPr algn="ctr" fontAlgn="b"/>
                      <a:r>
                        <a:rPr lang="en-US" sz="1400" b="1" i="0" u="none" strike="noStrike">
                          <a:solidFill>
                            <a:srgbClr val="000000"/>
                          </a:solidFill>
                          <a:effectLst/>
                          <a:latin typeface="Lato" panose="020F0502020204030203" pitchFamily="34" charset="0"/>
                        </a:rPr>
                        <a:t>2001</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7910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9540</a:t>
                      </a:r>
                    </a:p>
                  </a:txBody>
                  <a:tcPr marL="3247" marR="3247" marT="3247" marB="0" anchor="b">
                    <a:lnL>
                      <a:noFill/>
                    </a:lnL>
                    <a:lnR>
                      <a:noFill/>
                    </a:lnR>
                    <a:lnT>
                      <a:noFill/>
                    </a:lnT>
                    <a:lnB>
                      <a:noFill/>
                    </a:lnB>
                  </a:tcPr>
                </a:tc>
                <a:extLst>
                  <a:ext uri="{0D108BD9-81ED-4DB2-BD59-A6C34878D82A}">
                    <a16:rowId xmlns:a16="http://schemas.microsoft.com/office/drawing/2014/main" val="1897203850"/>
                  </a:ext>
                </a:extLst>
              </a:tr>
              <a:tr h="64945">
                <a:tc>
                  <a:txBody>
                    <a:bodyPr/>
                    <a:lstStyle/>
                    <a:p>
                      <a:pPr algn="ctr" fontAlgn="b"/>
                      <a:r>
                        <a:rPr lang="en-US" sz="1400" b="1" i="0" u="none" strike="noStrike">
                          <a:solidFill>
                            <a:srgbClr val="000000"/>
                          </a:solidFill>
                          <a:effectLst/>
                          <a:latin typeface="Lato" panose="020F0502020204030203" pitchFamily="34" charset="0"/>
                        </a:rPr>
                        <a:t>2002</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2750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5180</a:t>
                      </a:r>
                    </a:p>
                  </a:txBody>
                  <a:tcPr marL="3247" marR="3247" marT="3247" marB="0" anchor="b">
                    <a:lnL>
                      <a:noFill/>
                    </a:lnL>
                    <a:lnR>
                      <a:noFill/>
                    </a:lnR>
                    <a:lnT>
                      <a:noFill/>
                    </a:lnT>
                    <a:lnB>
                      <a:noFill/>
                    </a:lnB>
                  </a:tcPr>
                </a:tc>
                <a:extLst>
                  <a:ext uri="{0D108BD9-81ED-4DB2-BD59-A6C34878D82A}">
                    <a16:rowId xmlns:a16="http://schemas.microsoft.com/office/drawing/2014/main" val="855638804"/>
                  </a:ext>
                </a:extLst>
              </a:tr>
              <a:tr h="64945">
                <a:tc>
                  <a:txBody>
                    <a:bodyPr/>
                    <a:lstStyle/>
                    <a:p>
                      <a:pPr algn="ctr" fontAlgn="b"/>
                      <a:r>
                        <a:rPr lang="en-US" sz="1400" b="1" i="0" u="none" strike="noStrike">
                          <a:solidFill>
                            <a:srgbClr val="000000"/>
                          </a:solidFill>
                          <a:effectLst/>
                          <a:latin typeface="Lato" panose="020F0502020204030203" pitchFamily="34" charset="0"/>
                        </a:rPr>
                        <a:t>2003</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5420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8880</a:t>
                      </a:r>
                    </a:p>
                  </a:txBody>
                  <a:tcPr marL="3247" marR="3247" marT="3247" marB="0" anchor="b">
                    <a:lnL>
                      <a:noFill/>
                    </a:lnL>
                    <a:lnR>
                      <a:noFill/>
                    </a:lnR>
                    <a:lnT>
                      <a:noFill/>
                    </a:lnT>
                    <a:lnB>
                      <a:noFill/>
                    </a:lnB>
                  </a:tcPr>
                </a:tc>
                <a:extLst>
                  <a:ext uri="{0D108BD9-81ED-4DB2-BD59-A6C34878D82A}">
                    <a16:rowId xmlns:a16="http://schemas.microsoft.com/office/drawing/2014/main" val="364292"/>
                  </a:ext>
                </a:extLst>
              </a:tr>
              <a:tr h="64945">
                <a:tc>
                  <a:txBody>
                    <a:bodyPr/>
                    <a:lstStyle/>
                    <a:p>
                      <a:pPr algn="ctr" fontAlgn="b"/>
                      <a:r>
                        <a:rPr lang="en-US" sz="1400" b="1" i="0" u="none" strike="noStrike">
                          <a:solidFill>
                            <a:srgbClr val="000000"/>
                          </a:solidFill>
                          <a:effectLst/>
                          <a:latin typeface="Lato" panose="020F0502020204030203" pitchFamily="34" charset="0"/>
                        </a:rPr>
                        <a:t>2004</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8330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14600</a:t>
                      </a:r>
                    </a:p>
                  </a:txBody>
                  <a:tcPr marL="3247" marR="3247" marT="3247" marB="0" anchor="b">
                    <a:lnL>
                      <a:noFill/>
                    </a:lnL>
                    <a:lnR>
                      <a:noFill/>
                    </a:lnR>
                    <a:lnT>
                      <a:noFill/>
                    </a:lnT>
                    <a:lnB>
                      <a:noFill/>
                    </a:lnB>
                  </a:tcPr>
                </a:tc>
                <a:extLst>
                  <a:ext uri="{0D108BD9-81ED-4DB2-BD59-A6C34878D82A}">
                    <a16:rowId xmlns:a16="http://schemas.microsoft.com/office/drawing/2014/main" val="972129494"/>
                  </a:ext>
                </a:extLst>
              </a:tr>
              <a:tr h="64945">
                <a:tc>
                  <a:txBody>
                    <a:bodyPr/>
                    <a:lstStyle/>
                    <a:p>
                      <a:pPr algn="ctr" fontAlgn="b"/>
                      <a:r>
                        <a:rPr lang="en-US" sz="1400" b="1" i="0" u="none" strike="noStrike">
                          <a:solidFill>
                            <a:srgbClr val="000000"/>
                          </a:solidFill>
                          <a:effectLst/>
                          <a:latin typeface="Lato" panose="020F0502020204030203" pitchFamily="34" charset="0"/>
                        </a:rPr>
                        <a:t>2005</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7240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8130</a:t>
                      </a:r>
                    </a:p>
                  </a:txBody>
                  <a:tcPr marL="3247" marR="3247" marT="3247" marB="0" anchor="b">
                    <a:lnL>
                      <a:noFill/>
                    </a:lnL>
                    <a:lnR>
                      <a:noFill/>
                    </a:lnR>
                    <a:lnT>
                      <a:noFill/>
                    </a:lnT>
                    <a:lnB>
                      <a:noFill/>
                    </a:lnB>
                  </a:tcPr>
                </a:tc>
                <a:extLst>
                  <a:ext uri="{0D108BD9-81ED-4DB2-BD59-A6C34878D82A}">
                    <a16:rowId xmlns:a16="http://schemas.microsoft.com/office/drawing/2014/main" val="1586327538"/>
                  </a:ext>
                </a:extLst>
              </a:tr>
              <a:tr h="64945">
                <a:tc>
                  <a:txBody>
                    <a:bodyPr/>
                    <a:lstStyle/>
                    <a:p>
                      <a:pPr algn="ctr" fontAlgn="b"/>
                      <a:r>
                        <a:rPr lang="en-US" sz="1400" b="1" i="0" u="none" strike="noStrike">
                          <a:solidFill>
                            <a:srgbClr val="000000"/>
                          </a:solidFill>
                          <a:effectLst/>
                          <a:latin typeface="Lato" panose="020F0502020204030203" pitchFamily="34" charset="0"/>
                        </a:rPr>
                        <a:t>2006</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3610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4580</a:t>
                      </a:r>
                    </a:p>
                  </a:txBody>
                  <a:tcPr marL="3247" marR="3247" marT="3247" marB="0" anchor="b">
                    <a:lnL>
                      <a:noFill/>
                    </a:lnL>
                    <a:lnR>
                      <a:noFill/>
                    </a:lnR>
                    <a:lnT>
                      <a:noFill/>
                    </a:lnT>
                    <a:lnB>
                      <a:noFill/>
                    </a:lnB>
                  </a:tcPr>
                </a:tc>
                <a:extLst>
                  <a:ext uri="{0D108BD9-81ED-4DB2-BD59-A6C34878D82A}">
                    <a16:rowId xmlns:a16="http://schemas.microsoft.com/office/drawing/2014/main" val="119550260"/>
                  </a:ext>
                </a:extLst>
              </a:tr>
              <a:tr h="64945">
                <a:tc>
                  <a:txBody>
                    <a:bodyPr/>
                    <a:lstStyle/>
                    <a:p>
                      <a:pPr algn="ctr" fontAlgn="b"/>
                      <a:r>
                        <a:rPr lang="en-US" sz="1400" b="1" i="0" u="none" strike="noStrike">
                          <a:solidFill>
                            <a:srgbClr val="000000"/>
                          </a:solidFill>
                          <a:effectLst/>
                          <a:latin typeface="Lato" panose="020F0502020204030203" pitchFamily="34" charset="0"/>
                        </a:rPr>
                        <a:t>2007</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16900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15900</a:t>
                      </a:r>
                    </a:p>
                  </a:txBody>
                  <a:tcPr marL="3247" marR="3247" marT="3247" marB="0" anchor="b">
                    <a:lnL>
                      <a:noFill/>
                    </a:lnL>
                    <a:lnR>
                      <a:noFill/>
                    </a:lnR>
                    <a:lnT>
                      <a:noFill/>
                    </a:lnT>
                    <a:lnB>
                      <a:noFill/>
                    </a:lnB>
                  </a:tcPr>
                </a:tc>
                <a:extLst>
                  <a:ext uri="{0D108BD9-81ED-4DB2-BD59-A6C34878D82A}">
                    <a16:rowId xmlns:a16="http://schemas.microsoft.com/office/drawing/2014/main" val="3897233783"/>
                  </a:ext>
                </a:extLst>
              </a:tr>
              <a:tr h="64945">
                <a:tc>
                  <a:txBody>
                    <a:bodyPr/>
                    <a:lstStyle/>
                    <a:p>
                      <a:pPr algn="ctr" fontAlgn="b"/>
                      <a:r>
                        <a:rPr lang="en-US" sz="1400" b="1" i="0" u="none" strike="noStrike">
                          <a:solidFill>
                            <a:srgbClr val="000000"/>
                          </a:solidFill>
                          <a:effectLst/>
                          <a:latin typeface="Lato" panose="020F0502020204030203" pitchFamily="34" charset="0"/>
                        </a:rPr>
                        <a:t>2008</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22400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51000</a:t>
                      </a:r>
                    </a:p>
                  </a:txBody>
                  <a:tcPr marL="3247" marR="3247" marT="3247" marB="0" anchor="b">
                    <a:lnL>
                      <a:noFill/>
                    </a:lnL>
                    <a:lnR>
                      <a:noFill/>
                    </a:lnR>
                    <a:lnT>
                      <a:noFill/>
                    </a:lnT>
                    <a:lnB>
                      <a:noFill/>
                    </a:lnB>
                  </a:tcPr>
                </a:tc>
                <a:extLst>
                  <a:ext uri="{0D108BD9-81ED-4DB2-BD59-A6C34878D82A}">
                    <a16:rowId xmlns:a16="http://schemas.microsoft.com/office/drawing/2014/main" val="234402327"/>
                  </a:ext>
                </a:extLst>
              </a:tr>
              <a:tr h="64945">
                <a:tc>
                  <a:txBody>
                    <a:bodyPr/>
                    <a:lstStyle/>
                    <a:p>
                      <a:pPr algn="ctr" fontAlgn="b"/>
                      <a:r>
                        <a:rPr lang="en-US" sz="1400" b="1" i="0" u="none" strike="noStrike">
                          <a:solidFill>
                            <a:srgbClr val="000000"/>
                          </a:solidFill>
                          <a:effectLst/>
                          <a:latin typeface="Lato" panose="020F0502020204030203" pitchFamily="34" charset="0"/>
                        </a:rPr>
                        <a:t>2009</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10100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15500</a:t>
                      </a:r>
                    </a:p>
                  </a:txBody>
                  <a:tcPr marL="3247" marR="3247" marT="3247" marB="0" anchor="b">
                    <a:lnL>
                      <a:noFill/>
                    </a:lnL>
                    <a:lnR>
                      <a:noFill/>
                    </a:lnR>
                    <a:lnT>
                      <a:noFill/>
                    </a:lnT>
                    <a:lnB>
                      <a:noFill/>
                    </a:lnB>
                  </a:tcPr>
                </a:tc>
                <a:extLst>
                  <a:ext uri="{0D108BD9-81ED-4DB2-BD59-A6C34878D82A}">
                    <a16:rowId xmlns:a16="http://schemas.microsoft.com/office/drawing/2014/main" val="3662341466"/>
                  </a:ext>
                </a:extLst>
              </a:tr>
              <a:tr h="64945">
                <a:tc>
                  <a:txBody>
                    <a:bodyPr/>
                    <a:lstStyle/>
                    <a:p>
                      <a:pPr algn="ctr" fontAlgn="b"/>
                      <a:r>
                        <a:rPr lang="en-US" sz="1400" b="1" i="0" u="none" strike="noStrike">
                          <a:solidFill>
                            <a:srgbClr val="000000"/>
                          </a:solidFill>
                          <a:effectLst/>
                          <a:latin typeface="Lato" panose="020F0502020204030203" pitchFamily="34" charset="0"/>
                        </a:rPr>
                        <a:t>2010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12100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16200</a:t>
                      </a:r>
                    </a:p>
                  </a:txBody>
                  <a:tcPr marL="3247" marR="3247" marT="3247" marB="0" anchor="b">
                    <a:lnL>
                      <a:noFill/>
                    </a:lnL>
                    <a:lnR>
                      <a:noFill/>
                    </a:lnR>
                    <a:lnT>
                      <a:noFill/>
                    </a:lnT>
                    <a:lnB>
                      <a:noFill/>
                    </a:lnB>
                  </a:tcPr>
                </a:tc>
                <a:extLst>
                  <a:ext uri="{0D108BD9-81ED-4DB2-BD59-A6C34878D82A}">
                    <a16:rowId xmlns:a16="http://schemas.microsoft.com/office/drawing/2014/main" val="2394417662"/>
                  </a:ext>
                </a:extLst>
              </a:tr>
              <a:tr h="64945">
                <a:tc>
                  <a:txBody>
                    <a:bodyPr/>
                    <a:lstStyle/>
                    <a:p>
                      <a:pPr algn="ctr" fontAlgn="b"/>
                      <a:r>
                        <a:rPr lang="en-US" sz="1400" b="1" i="0" u="none" strike="noStrike">
                          <a:solidFill>
                            <a:srgbClr val="000000"/>
                          </a:solidFill>
                          <a:effectLst/>
                          <a:latin typeface="Lato" panose="020F0502020204030203" pitchFamily="34" charset="0"/>
                        </a:rPr>
                        <a:t>2011</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6480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9950</a:t>
                      </a:r>
                    </a:p>
                  </a:txBody>
                  <a:tcPr marL="3247" marR="3247" marT="3247" marB="0" anchor="b">
                    <a:lnL>
                      <a:noFill/>
                    </a:lnL>
                    <a:lnR>
                      <a:noFill/>
                    </a:lnR>
                    <a:lnT>
                      <a:noFill/>
                    </a:lnT>
                    <a:lnB>
                      <a:noFill/>
                    </a:lnB>
                  </a:tcPr>
                </a:tc>
                <a:extLst>
                  <a:ext uri="{0D108BD9-81ED-4DB2-BD59-A6C34878D82A}">
                    <a16:rowId xmlns:a16="http://schemas.microsoft.com/office/drawing/2014/main" val="1248386260"/>
                  </a:ext>
                </a:extLst>
              </a:tr>
              <a:tr h="64945">
                <a:tc>
                  <a:txBody>
                    <a:bodyPr/>
                    <a:lstStyle/>
                    <a:p>
                      <a:pPr algn="ctr" fontAlgn="b"/>
                      <a:r>
                        <a:rPr lang="en-US" sz="1400" b="1" i="0" u="none" strike="noStrike">
                          <a:solidFill>
                            <a:srgbClr val="000000"/>
                          </a:solidFill>
                          <a:effectLst/>
                          <a:latin typeface="Lato" panose="020F0502020204030203" pitchFamily="34" charset="0"/>
                        </a:rPr>
                        <a:t>2012</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2400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3430</a:t>
                      </a:r>
                    </a:p>
                  </a:txBody>
                  <a:tcPr marL="3247" marR="3247" marT="3247" marB="0" anchor="b">
                    <a:lnL>
                      <a:noFill/>
                    </a:lnL>
                    <a:lnR>
                      <a:noFill/>
                    </a:lnR>
                    <a:lnT>
                      <a:noFill/>
                    </a:lnT>
                    <a:lnB>
                      <a:noFill/>
                    </a:lnB>
                  </a:tcPr>
                </a:tc>
                <a:extLst>
                  <a:ext uri="{0D108BD9-81ED-4DB2-BD59-A6C34878D82A}">
                    <a16:rowId xmlns:a16="http://schemas.microsoft.com/office/drawing/2014/main" val="2441228925"/>
                  </a:ext>
                </a:extLst>
              </a:tr>
              <a:tr h="64945">
                <a:tc>
                  <a:txBody>
                    <a:bodyPr/>
                    <a:lstStyle/>
                    <a:p>
                      <a:pPr algn="ctr" fontAlgn="b"/>
                      <a:r>
                        <a:rPr lang="en-US" sz="1400" b="1" i="0" u="none" strike="noStrike">
                          <a:solidFill>
                            <a:srgbClr val="000000"/>
                          </a:solidFill>
                          <a:effectLst/>
                          <a:latin typeface="Lato" panose="020F0502020204030203" pitchFamily="34" charset="0"/>
                        </a:rPr>
                        <a:t>2013</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25500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37200</a:t>
                      </a:r>
                    </a:p>
                  </a:txBody>
                  <a:tcPr marL="3247" marR="3247" marT="3247" marB="0" anchor="b">
                    <a:lnL>
                      <a:noFill/>
                    </a:lnL>
                    <a:lnR>
                      <a:noFill/>
                    </a:lnR>
                    <a:lnT>
                      <a:noFill/>
                    </a:lnT>
                    <a:lnB>
                      <a:noFill/>
                    </a:lnB>
                  </a:tcPr>
                </a:tc>
                <a:extLst>
                  <a:ext uri="{0D108BD9-81ED-4DB2-BD59-A6C34878D82A}">
                    <a16:rowId xmlns:a16="http://schemas.microsoft.com/office/drawing/2014/main" val="2639461814"/>
                  </a:ext>
                </a:extLst>
              </a:tr>
              <a:tr h="64945">
                <a:tc>
                  <a:txBody>
                    <a:bodyPr/>
                    <a:lstStyle/>
                    <a:p>
                      <a:pPr algn="ctr" fontAlgn="b"/>
                      <a:r>
                        <a:rPr lang="en-US" sz="1400" b="1" i="0" u="none" strike="noStrike">
                          <a:solidFill>
                            <a:srgbClr val="000000"/>
                          </a:solidFill>
                          <a:effectLst/>
                          <a:latin typeface="Lato" panose="020F0502020204030203" pitchFamily="34" charset="0"/>
                        </a:rPr>
                        <a:t>2014</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24500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26800</a:t>
                      </a:r>
                    </a:p>
                  </a:txBody>
                  <a:tcPr marL="3247" marR="3247" marT="3247" marB="0" anchor="b">
                    <a:lnL>
                      <a:noFill/>
                    </a:lnL>
                    <a:lnR>
                      <a:noFill/>
                    </a:lnR>
                    <a:lnT>
                      <a:noFill/>
                    </a:lnT>
                    <a:lnB>
                      <a:noFill/>
                    </a:lnB>
                  </a:tcPr>
                </a:tc>
                <a:extLst>
                  <a:ext uri="{0D108BD9-81ED-4DB2-BD59-A6C34878D82A}">
                    <a16:rowId xmlns:a16="http://schemas.microsoft.com/office/drawing/2014/main" val="482544991"/>
                  </a:ext>
                </a:extLst>
              </a:tr>
              <a:tr h="64945">
                <a:tc>
                  <a:txBody>
                    <a:bodyPr/>
                    <a:lstStyle/>
                    <a:p>
                      <a:pPr algn="ctr" fontAlgn="b"/>
                      <a:r>
                        <a:rPr lang="en-US" sz="1400" b="1" i="0" u="none" strike="noStrike">
                          <a:solidFill>
                            <a:srgbClr val="000000"/>
                          </a:solidFill>
                          <a:effectLst/>
                          <a:latin typeface="Lato" panose="020F0502020204030203" pitchFamily="34" charset="0"/>
                        </a:rPr>
                        <a:t>2015</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14300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13000</a:t>
                      </a:r>
                    </a:p>
                  </a:txBody>
                  <a:tcPr marL="3247" marR="3247" marT="3247" marB="0" anchor="b">
                    <a:lnL>
                      <a:noFill/>
                    </a:lnL>
                    <a:lnR>
                      <a:noFill/>
                    </a:lnR>
                    <a:lnT>
                      <a:noFill/>
                    </a:lnT>
                    <a:lnB>
                      <a:noFill/>
                    </a:lnB>
                  </a:tcPr>
                </a:tc>
                <a:extLst>
                  <a:ext uri="{0D108BD9-81ED-4DB2-BD59-A6C34878D82A}">
                    <a16:rowId xmlns:a16="http://schemas.microsoft.com/office/drawing/2014/main" val="2649494261"/>
                  </a:ext>
                </a:extLst>
              </a:tr>
              <a:tr h="64945">
                <a:tc>
                  <a:txBody>
                    <a:bodyPr/>
                    <a:lstStyle/>
                    <a:p>
                      <a:pPr algn="ctr" fontAlgn="b"/>
                      <a:r>
                        <a:rPr lang="en-US" sz="1400" b="1" i="0" u="none" strike="noStrike">
                          <a:solidFill>
                            <a:srgbClr val="000000"/>
                          </a:solidFill>
                          <a:effectLst/>
                          <a:latin typeface="Lato" panose="020F0502020204030203" pitchFamily="34" charset="0"/>
                        </a:rPr>
                        <a:t>2016</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16800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19000</a:t>
                      </a:r>
                    </a:p>
                  </a:txBody>
                  <a:tcPr marL="3247" marR="3247" marT="3247" marB="0" anchor="b">
                    <a:lnL>
                      <a:noFill/>
                    </a:lnL>
                    <a:lnR>
                      <a:noFill/>
                    </a:lnR>
                    <a:lnT>
                      <a:noFill/>
                    </a:lnT>
                    <a:lnB>
                      <a:noFill/>
                    </a:lnB>
                  </a:tcPr>
                </a:tc>
                <a:extLst>
                  <a:ext uri="{0D108BD9-81ED-4DB2-BD59-A6C34878D82A}">
                    <a16:rowId xmlns:a16="http://schemas.microsoft.com/office/drawing/2014/main" val="3615980383"/>
                  </a:ext>
                </a:extLst>
              </a:tr>
              <a:tr h="64945">
                <a:tc>
                  <a:txBody>
                    <a:bodyPr/>
                    <a:lstStyle/>
                    <a:p>
                      <a:pPr algn="ctr" fontAlgn="b"/>
                      <a:r>
                        <a:rPr lang="en-US" sz="1400" b="1" i="0" u="none" strike="noStrike">
                          <a:solidFill>
                            <a:srgbClr val="000000"/>
                          </a:solidFill>
                          <a:effectLst/>
                          <a:latin typeface="Lato" panose="020F0502020204030203" pitchFamily="34" charset="0"/>
                        </a:rPr>
                        <a:t>2017</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8510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12300</a:t>
                      </a:r>
                    </a:p>
                  </a:txBody>
                  <a:tcPr marL="3247" marR="3247" marT="3247" marB="0" anchor="b">
                    <a:lnL>
                      <a:noFill/>
                    </a:lnL>
                    <a:lnR>
                      <a:noFill/>
                    </a:lnR>
                    <a:lnT>
                      <a:noFill/>
                    </a:lnT>
                    <a:lnB>
                      <a:noFill/>
                    </a:lnB>
                  </a:tcPr>
                </a:tc>
                <a:extLst>
                  <a:ext uri="{0D108BD9-81ED-4DB2-BD59-A6C34878D82A}">
                    <a16:rowId xmlns:a16="http://schemas.microsoft.com/office/drawing/2014/main" val="724447946"/>
                  </a:ext>
                </a:extLst>
              </a:tr>
              <a:tr h="64945">
                <a:tc>
                  <a:txBody>
                    <a:bodyPr/>
                    <a:lstStyle/>
                    <a:p>
                      <a:pPr algn="ctr" fontAlgn="b"/>
                      <a:r>
                        <a:rPr lang="en-US" sz="1400" b="1" i="0" u="none" strike="noStrike">
                          <a:solidFill>
                            <a:srgbClr val="000000"/>
                          </a:solidFill>
                          <a:effectLst/>
                          <a:latin typeface="Lato" panose="020F0502020204030203" pitchFamily="34" charset="0"/>
                        </a:rPr>
                        <a:t>2018</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9000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20800</a:t>
                      </a:r>
                    </a:p>
                  </a:txBody>
                  <a:tcPr marL="3247" marR="3247" marT="3247" marB="0" anchor="b">
                    <a:lnL>
                      <a:noFill/>
                    </a:lnL>
                    <a:lnR>
                      <a:noFill/>
                    </a:lnR>
                    <a:lnT>
                      <a:noFill/>
                    </a:lnT>
                    <a:lnB>
                      <a:noFill/>
                    </a:lnB>
                  </a:tcPr>
                </a:tc>
                <a:extLst>
                  <a:ext uri="{0D108BD9-81ED-4DB2-BD59-A6C34878D82A}">
                    <a16:rowId xmlns:a16="http://schemas.microsoft.com/office/drawing/2014/main" val="3866746776"/>
                  </a:ext>
                </a:extLst>
              </a:tr>
              <a:tr h="64945">
                <a:tc>
                  <a:txBody>
                    <a:bodyPr/>
                    <a:lstStyle/>
                    <a:p>
                      <a:pPr algn="ctr" fontAlgn="b"/>
                      <a:r>
                        <a:rPr lang="en-US" sz="1400" b="1" i="0" u="none" strike="noStrike">
                          <a:solidFill>
                            <a:srgbClr val="000000"/>
                          </a:solidFill>
                          <a:effectLst/>
                          <a:latin typeface="Lato" panose="020F0502020204030203" pitchFamily="34" charset="0"/>
                        </a:rPr>
                        <a:t>2019</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15700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18400</a:t>
                      </a:r>
                    </a:p>
                  </a:txBody>
                  <a:tcPr marL="3247" marR="3247" marT="3247" marB="0" anchor="b">
                    <a:lnL>
                      <a:noFill/>
                    </a:lnL>
                    <a:lnR>
                      <a:noFill/>
                    </a:lnR>
                    <a:lnT>
                      <a:noFill/>
                    </a:lnT>
                    <a:lnB>
                      <a:noFill/>
                    </a:lnB>
                  </a:tcPr>
                </a:tc>
                <a:extLst>
                  <a:ext uri="{0D108BD9-81ED-4DB2-BD59-A6C34878D82A}">
                    <a16:rowId xmlns:a16="http://schemas.microsoft.com/office/drawing/2014/main" val="1749259128"/>
                  </a:ext>
                </a:extLst>
              </a:tr>
              <a:tr h="64945">
                <a:tc>
                  <a:txBody>
                    <a:bodyPr/>
                    <a:lstStyle/>
                    <a:p>
                      <a:pPr algn="ctr" fontAlgn="b"/>
                      <a:r>
                        <a:rPr lang="en-US" sz="1400" b="1" i="0" u="none" strike="noStrike">
                          <a:solidFill>
                            <a:srgbClr val="000000"/>
                          </a:solidFill>
                          <a:effectLst/>
                          <a:latin typeface="Lato" panose="020F0502020204030203" pitchFamily="34" charset="0"/>
                        </a:rPr>
                        <a:t>2020</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9250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15000</a:t>
                      </a:r>
                    </a:p>
                  </a:txBody>
                  <a:tcPr marL="3247" marR="3247" marT="3247" marB="0" anchor="b">
                    <a:lnL>
                      <a:noFill/>
                    </a:lnL>
                    <a:lnR>
                      <a:noFill/>
                    </a:lnR>
                    <a:lnT>
                      <a:noFill/>
                    </a:lnT>
                    <a:lnB>
                      <a:noFill/>
                    </a:lnB>
                  </a:tcPr>
                </a:tc>
                <a:extLst>
                  <a:ext uri="{0D108BD9-81ED-4DB2-BD59-A6C34878D82A}">
                    <a16:rowId xmlns:a16="http://schemas.microsoft.com/office/drawing/2014/main" val="2762691035"/>
                  </a:ext>
                </a:extLst>
              </a:tr>
              <a:tr h="64945">
                <a:tc>
                  <a:txBody>
                    <a:bodyPr/>
                    <a:lstStyle/>
                    <a:p>
                      <a:pPr algn="ctr" fontAlgn="b"/>
                      <a:r>
                        <a:rPr lang="en-US" sz="1400" b="1" i="0" u="none" strike="noStrike" dirty="0">
                          <a:solidFill>
                            <a:srgbClr val="000000"/>
                          </a:solidFill>
                          <a:effectLst/>
                          <a:latin typeface="Lato" panose="020F0502020204030203" pitchFamily="34" charset="0"/>
                        </a:rPr>
                        <a:t>2021</a:t>
                      </a:r>
                    </a:p>
                  </a:txBody>
                  <a:tcPr marL="3247" marR="3247" marT="3247" marB="0" anchor="b">
                    <a:lnL>
                      <a:noFill/>
                    </a:lnL>
                    <a:lnR>
                      <a:noFill/>
                    </a:lnR>
                    <a:lnT>
                      <a:noFill/>
                    </a:lnT>
                    <a:lnB>
                      <a:noFill/>
                    </a:lnB>
                  </a:tcPr>
                </a:tc>
                <a:tc>
                  <a:txBody>
                    <a:bodyPr/>
                    <a:lstStyle/>
                    <a:p>
                      <a:pPr algn="ctr" fontAlgn="b"/>
                      <a:r>
                        <a:rPr lang="en-US" sz="1400" b="0" i="0" u="none" strike="noStrike">
                          <a:solidFill>
                            <a:srgbClr val="000000"/>
                          </a:solidFill>
                          <a:effectLst/>
                          <a:latin typeface="Lato" panose="020F0502020204030203" pitchFamily="34" charset="0"/>
                        </a:rPr>
                        <a:t>2010</a:t>
                      </a:r>
                    </a:p>
                  </a:txBody>
                  <a:tcPr marL="3247" marR="3247" marT="3247" marB="0" anchor="b">
                    <a:lnL>
                      <a:noFill/>
                    </a:lnL>
                    <a:lnR>
                      <a:noFill/>
                    </a:lnR>
                    <a:lnT>
                      <a:noFill/>
                    </a:lnT>
                    <a:lnB>
                      <a:noFill/>
                    </a:lnB>
                  </a:tcPr>
                </a:tc>
                <a:tc>
                  <a:txBody>
                    <a:bodyPr/>
                    <a:lstStyle/>
                    <a:p>
                      <a:pPr algn="ctr" fontAlgn="b"/>
                      <a:r>
                        <a:rPr lang="en-US" sz="1400" b="0" i="0" u="none" strike="noStrike" dirty="0">
                          <a:solidFill>
                            <a:srgbClr val="000000"/>
                          </a:solidFill>
                          <a:effectLst/>
                          <a:latin typeface="Lato" panose="020F0502020204030203" pitchFamily="34" charset="0"/>
                        </a:rPr>
                        <a:t>5040</a:t>
                      </a:r>
                    </a:p>
                  </a:txBody>
                  <a:tcPr marL="3247" marR="3247" marT="3247" marB="0" anchor="b">
                    <a:lnL>
                      <a:noFill/>
                    </a:lnL>
                    <a:lnR>
                      <a:noFill/>
                    </a:lnR>
                    <a:lnT>
                      <a:noFill/>
                    </a:lnT>
                    <a:lnB>
                      <a:noFill/>
                    </a:lnB>
                  </a:tcPr>
                </a:tc>
                <a:extLst>
                  <a:ext uri="{0D108BD9-81ED-4DB2-BD59-A6C34878D82A}">
                    <a16:rowId xmlns:a16="http://schemas.microsoft.com/office/drawing/2014/main" val="2658413264"/>
                  </a:ext>
                </a:extLst>
              </a:tr>
            </a:tbl>
          </a:graphicData>
        </a:graphic>
      </p:graphicFrame>
      <p:sp>
        <p:nvSpPr>
          <p:cNvPr id="7" name="Content Placeholder 4">
            <a:extLst>
              <a:ext uri="{FF2B5EF4-FFF2-40B4-BE49-F238E27FC236}">
                <a16:creationId xmlns:a16="http://schemas.microsoft.com/office/drawing/2014/main" id="{ED877F5F-BBEF-4B48-915E-8910FD6BEBD0}"/>
              </a:ext>
            </a:extLst>
          </p:cNvPr>
          <p:cNvSpPr txBox="1">
            <a:spLocks/>
          </p:cNvSpPr>
          <p:nvPr/>
        </p:nvSpPr>
        <p:spPr>
          <a:xfrm>
            <a:off x="838200" y="1825625"/>
            <a:ext cx="761840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Two or more variables coincident in some way</a:t>
            </a:r>
          </a:p>
          <a:p>
            <a:r>
              <a:rPr lang="en-US" dirty="0"/>
              <a:t>Example here: coincident in time</a:t>
            </a:r>
          </a:p>
          <a:p>
            <a:r>
              <a:rPr lang="en-US" dirty="0"/>
              <a:t>Correlation measured on coincident pairs of data</a:t>
            </a:r>
          </a:p>
        </p:txBody>
      </p:sp>
      <p:sp>
        <p:nvSpPr>
          <p:cNvPr id="3" name="Slide Number Placeholder 2">
            <a:extLst>
              <a:ext uri="{FF2B5EF4-FFF2-40B4-BE49-F238E27FC236}">
                <a16:creationId xmlns:a16="http://schemas.microsoft.com/office/drawing/2014/main" id="{913082C5-FC8A-5FD2-5B16-0CF717823F1D}"/>
              </a:ext>
            </a:extLst>
          </p:cNvPr>
          <p:cNvSpPr>
            <a:spLocks noGrp="1"/>
          </p:cNvSpPr>
          <p:nvPr>
            <p:ph type="sldNum" sz="quarter" idx="12"/>
          </p:nvPr>
        </p:nvSpPr>
        <p:spPr/>
        <p:txBody>
          <a:bodyPr/>
          <a:lstStyle/>
          <a:p>
            <a:fld id="{5F6E19EC-C981-4348-A588-FAD292F64A47}" type="slidenum">
              <a:rPr lang="en-US" smtClean="0"/>
              <a:t>8</a:t>
            </a:fld>
            <a:endParaRPr lang="en-US"/>
          </a:p>
        </p:txBody>
      </p:sp>
    </p:spTree>
    <p:extLst>
      <p:ext uri="{BB962C8B-B14F-4D97-AF65-F5344CB8AC3E}">
        <p14:creationId xmlns:p14="http://schemas.microsoft.com/office/powerpoint/2010/main" val="747446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Computing Correlation</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E3B5FB7B-7FE3-2EF8-9FAA-4CDBB6296C30}"/>
              </a:ext>
            </a:extLst>
          </p:cNvPr>
          <p:cNvSpPr>
            <a:spLocks noGrp="1"/>
          </p:cNvSpPr>
          <p:nvPr>
            <p:ph type="sldNum" sz="quarter" idx="12"/>
          </p:nvPr>
        </p:nvSpPr>
        <p:spPr/>
        <p:txBody>
          <a:bodyPr/>
          <a:lstStyle/>
          <a:p>
            <a:fld id="{5F6E19EC-C981-4348-A588-FAD292F64A47}" type="slidenum">
              <a:rPr lang="en-US" smtClean="0"/>
              <a:t>9</a:t>
            </a:fld>
            <a:endParaRPr lang="en-US"/>
          </a:p>
        </p:txBody>
      </p:sp>
    </p:spTree>
    <p:extLst>
      <p:ext uri="{BB962C8B-B14F-4D97-AF65-F5344CB8AC3E}">
        <p14:creationId xmlns:p14="http://schemas.microsoft.com/office/powerpoint/2010/main" val="31147911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3348</TotalTime>
  <Words>1071</Words>
  <Application>Microsoft Office PowerPoint</Application>
  <PresentationFormat>Widescreen</PresentationFormat>
  <Paragraphs>275</Paragraphs>
  <Slides>29</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Cambria Math</vt:lpstr>
      <vt:lpstr>Lato</vt:lpstr>
      <vt:lpstr>Lucida Console</vt:lpstr>
      <vt:lpstr>Office Theme</vt:lpstr>
      <vt:lpstr>Correlation</vt:lpstr>
      <vt:lpstr>Purpose</vt:lpstr>
      <vt:lpstr>Outline</vt:lpstr>
      <vt:lpstr>Defining and Understanding Correlation</vt:lpstr>
      <vt:lpstr>Background</vt:lpstr>
      <vt:lpstr>“Co-relation”</vt:lpstr>
      <vt:lpstr>Correlation</vt:lpstr>
      <vt:lpstr>Data</vt:lpstr>
      <vt:lpstr>Computing Correlation</vt:lpstr>
      <vt:lpstr>Population Covariance</vt:lpstr>
      <vt:lpstr>Sample Covariance</vt:lpstr>
      <vt:lpstr>Three Ways to Measure Sample Correlation</vt:lpstr>
      <vt:lpstr>Pearson’s Correlation Coefficient</vt:lpstr>
      <vt:lpstr>Pearson Correlation</vt:lpstr>
      <vt:lpstr>Pearson Correlation and Simple Linear Regression</vt:lpstr>
      <vt:lpstr>Spearman’s Rho</vt:lpstr>
      <vt:lpstr>Kendall’s Tau</vt:lpstr>
      <vt:lpstr>Product-Moment vs Rank Correlation</vt:lpstr>
      <vt:lpstr>Visualizing Correlation</vt:lpstr>
      <vt:lpstr>Visualizing Correlation</vt:lpstr>
      <vt:lpstr>PowerPoint Presentation</vt:lpstr>
      <vt:lpstr>PowerPoint Presentation</vt:lpstr>
      <vt:lpstr>PowerPoint Presentation</vt:lpstr>
      <vt:lpstr>PowerPoint Presentation</vt:lpstr>
      <vt:lpstr>Transformation</vt:lpstr>
      <vt:lpstr>PowerPoint Presentation</vt:lpstr>
      <vt:lpstr>PowerPoint Presentation</vt:lpstr>
      <vt:lpstr>Exceedance Probability Transform</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Karlovits, Gregory S CIV USARMY CEIWR (USA)</cp:lastModifiedBy>
  <cp:revision>287</cp:revision>
  <dcterms:created xsi:type="dcterms:W3CDTF">2022-03-09T16:42:08Z</dcterms:created>
  <dcterms:modified xsi:type="dcterms:W3CDTF">2024-04-23T13:23:21Z</dcterms:modified>
</cp:coreProperties>
</file>