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60" r:id="rId5"/>
    <p:sldId id="261" r:id="rId6"/>
    <p:sldId id="265" r:id="rId7"/>
    <p:sldId id="270" r:id="rId8"/>
    <p:sldId id="271" r:id="rId9"/>
    <p:sldId id="269" r:id="rId10"/>
    <p:sldId id="263" r:id="rId11"/>
    <p:sldId id="262" r:id="rId12"/>
    <p:sldId id="264" r:id="rId13"/>
    <p:sldId id="266" r:id="rId14"/>
    <p:sldId id="267" r:id="rId15"/>
    <p:sldId id="268" r:id="rId16"/>
    <p:sldId id="272" r:id="rId17"/>
    <p:sldId id="259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rt" id="{E44A4102-BB7A-4694-8B70-7BB0AD095B63}">
          <p14:sldIdLst>
            <p14:sldId id="256"/>
            <p14:sldId id="257"/>
            <p14:sldId id="258"/>
          </p14:sldIdLst>
        </p14:section>
        <p14:section name="Section 1" id="{E1863C31-BC10-463C-A44F-40A7FDF0F802}">
          <p14:sldIdLst>
            <p14:sldId id="260"/>
            <p14:sldId id="261"/>
            <p14:sldId id="265"/>
            <p14:sldId id="270"/>
            <p14:sldId id="271"/>
            <p14:sldId id="269"/>
          </p14:sldIdLst>
        </p14:section>
        <p14:section name="Section 2" id="{0386305E-48DF-4A52-AB20-42376A86CBBF}">
          <p14:sldIdLst>
            <p14:sldId id="263"/>
            <p14:sldId id="262"/>
            <p14:sldId id="264"/>
            <p14:sldId id="266"/>
            <p14:sldId id="267"/>
            <p14:sldId id="268"/>
            <p14:sldId id="272"/>
          </p14:sldIdLst>
        </p14:section>
        <p14:section name="End" id="{7EBE2B09-AB6E-440A-AF9C-0F0F5C3BF444}">
          <p14:sldIdLst>
            <p14:sldId id="25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966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53" autoAdjust="0"/>
    <p:restoredTop sz="84452" autoAdjust="0"/>
  </p:normalViewPr>
  <p:slideViewPr>
    <p:cSldViewPr snapToGrid="0">
      <p:cViewPr varScale="1">
        <p:scale>
          <a:sx n="115" d="100"/>
          <a:sy n="115" d="100"/>
        </p:scale>
        <p:origin x="11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6" d="100"/>
          <a:sy n="86" d="100"/>
        </p:scale>
        <p:origin x="1938" y="108"/>
      </p:cViewPr>
      <p:guideLst/>
    </p:cSldViewPr>
  </p:notesViewPr>
  <p:gridSpacing cx="114300" cy="1143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EF38C6-9EAD-4C88-94C3-DFA2DCCC54F9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AF3204-0D06-4E77-ABDE-F4433C8026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8893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5797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 don’t have real class data so I used the CDC growth charts for 5 year </a:t>
            </a:r>
            <a:r>
              <a:rPr lang="en-US" dirty="0" err="1"/>
              <a:t>olds</a:t>
            </a:r>
            <a:r>
              <a:rPr lang="en-US" dirty="0"/>
              <a:t> and created a fake elementary school.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5498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AF3204-0D06-4E77-ABDE-F4433C80262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4084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64DB7B-F9E7-42C3-B381-4BE16552B6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6EE1BFB-1C06-4F2B-B81B-3D3BD012BD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08A104B-01E6-4562-92DC-7EF686D8A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A2A05B-1B2B-4C7A-845C-B280763F8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7CE1C-D815-4C14-AB99-9E50BCF44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530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934950-AE9B-4B1E-8837-C81499396E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A334E8-6904-4568-B4C3-8E69DB91F87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00AAEB-87DD-443E-823B-79C5DBCDB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1ED384-97D6-4694-A369-C99F68BC2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191E26-2EE3-409D-9732-4D596A175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6207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858244-A57E-45FE-B9EA-B647EF0DAF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EA55066-F0E1-4BAF-B4D3-C6EA7F977E2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AEDE26-D754-4511-A9A3-B49EEAE4A1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B83980-D1B4-4775-80C7-B90AF2FE25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66F3C3-1065-45FB-A4D4-E8CD08F022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888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67A8C4-3A97-4829-B975-6B3D07EDB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CD2B10-78FC-4A1E-8F42-FA10513E0B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A4D4FE-E2C0-46A7-AAE3-5CE90E7BC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9F712A-236E-4053-A752-831A5D450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D0F756-9FB3-4184-862B-27A12090C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085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9D3C9A-69DF-47EC-991F-71CEBE66EC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49855C-89F3-4F00-A76D-6DC2756543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0576D9-1154-47E0-8712-1CBD148BB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1AFA8-AC9F-495A-95C5-AA4604400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E5C26B-3A74-4046-8E19-0316362442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69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DB2213-4B0B-4AA8-AEC6-9EDB919EC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0498D4-9A54-4862-ADD0-E0969E5288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80D0BC-9053-4DFE-BEAA-CC802190EF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90E189-1F88-4BF2-B721-1DA74E200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EB67BD-5536-4B9C-BE73-3B06ED332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953106-8B27-4845-8617-6DA176C6D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93655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3FDE5F-E5E0-40CA-B8DA-6764094B57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13124F8-7E48-4821-8779-E2DFC6B567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B7B8EC-B5C3-444D-8061-2897872680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D0C851-4F07-4E21-B62A-495DD9FC61F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2D32FE-D6DE-4CBC-98CF-B435DBCC75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54BA138-2032-43BA-A268-C81829BE1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5CD544-69D3-492A-81D2-B1FE672030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E57AD4-3948-428D-B6A1-004D3AB912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701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867ADE-E713-4E86-B32E-3E921E698C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48D4BC-4068-4EDB-A40F-1B36C5921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E3E92B-3D80-4146-A5D5-C56EF825B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15719C3-AF96-4528-8B89-54544A852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088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FCE16C9-8E5A-4126-A43B-BFF9D14C20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CAF97E-AF2F-4936-8D1A-3A8098EC9A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1097DF4-1FDB-4C47-88EC-DA73AD4AF4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071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E8E7A-8A76-42D6-BED5-4B31B2F2E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F5B0DA-11DD-4A37-9D29-80E49E0520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94B1B31-F078-45BB-BCBD-1061350A32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A2EEEAE-EFD3-462B-AC21-CC00778B6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CB0F39-C70F-4A68-9177-B5B2ADC939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9B1827-C189-4469-BA56-BD3CF994F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5443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FF454-4D19-4EA0-87EF-A38686F2FA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5DFDB9-AE77-4AAD-8954-5CAA00D6B70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E13696-7CD7-47B5-B6E5-5C3B63EC74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6F8C39-947B-469D-A5AC-CC24B8276D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9CE354-065D-4F8F-AC81-84AFEF488A04}" type="datetimeFigureOut">
              <a:rPr lang="en-US" smtClean="0"/>
              <a:t>4/17/2024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DCE271-796F-48E0-BA72-C4E4973AED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2C4B38-726F-49E3-87C0-0ED93A1FD6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6E19EC-C981-4348-A588-FAD292F64A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2719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21E39B6-6F0C-40BD-ADA3-0EDB25AC0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34E4E2-52C2-4D64-9272-82E054B542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961EA2-E59F-4549-84CA-93EC219D09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fld id="{889CE354-065D-4F8F-AC81-84AFEF488A04}" type="datetimeFigureOut">
              <a:rPr lang="en-US" smtClean="0"/>
              <a:pPr/>
              <a:t>4/17/2024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11F447-4AEE-4FC6-8F32-E1C2803C4C0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04D91E-8B23-454D-91F9-7AC997AA88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Lato" panose="020F0502020204030203" pitchFamily="34" charset="0"/>
              </a:defRPr>
            </a:lvl1pPr>
          </a:lstStyle>
          <a:p>
            <a:fld id="{5F6E19EC-C981-4348-A588-FAD292F64A4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434098-A903-486C-A230-75D62AA80A99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28" y="5268436"/>
            <a:ext cx="1790765" cy="137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8261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251254-442B-4940-91C3-2FCEFE0B66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465138"/>
            <a:ext cx="12192000" cy="2387600"/>
          </a:xfrm>
        </p:spPr>
        <p:txBody>
          <a:bodyPr/>
          <a:lstStyle/>
          <a:p>
            <a:r>
              <a:rPr lang="en-US" dirty="0"/>
              <a:t>Introduction to Block Maxima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21B375-7BAE-4D83-895C-77226FA05B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44813"/>
            <a:ext cx="9144000" cy="3065462"/>
          </a:xfrm>
        </p:spPr>
        <p:txBody>
          <a:bodyPr>
            <a:normAutofit/>
          </a:bodyPr>
          <a:lstStyle/>
          <a:p>
            <a:r>
              <a:rPr lang="en-US" dirty="0"/>
              <a:t>Flood Frequency Analysis PROSPECT</a:t>
            </a:r>
          </a:p>
          <a:p>
            <a:r>
              <a:rPr lang="en-US" sz="2000" dirty="0"/>
              <a:t>May 2024</a:t>
            </a:r>
          </a:p>
          <a:p>
            <a:endParaRPr lang="en-US" dirty="0"/>
          </a:p>
          <a:p>
            <a:r>
              <a:rPr lang="en-US" dirty="0"/>
              <a:t>Melissa Mika, P.E.</a:t>
            </a:r>
          </a:p>
          <a:p>
            <a:r>
              <a:rPr lang="en-US" sz="2000" dirty="0"/>
              <a:t>(slides courtesy of Gregory Karlovits)</a:t>
            </a:r>
          </a:p>
          <a:p>
            <a:r>
              <a:rPr lang="en-US" sz="2000" dirty="0"/>
              <a:t>US Army Corps of Engineers</a:t>
            </a:r>
          </a:p>
          <a:p>
            <a:r>
              <a:rPr lang="en-US" sz="2000" dirty="0"/>
              <a:t>Hydrologic Engineering Center</a:t>
            </a:r>
          </a:p>
        </p:txBody>
      </p:sp>
    </p:spTree>
    <p:extLst>
      <p:ext uri="{BB962C8B-B14F-4D97-AF65-F5344CB8AC3E}">
        <p14:creationId xmlns:p14="http://schemas.microsoft.com/office/powerpoint/2010/main" val="19311311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17A11E8-17D6-450D-A20E-992D59725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Annual Maximum Series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BA8064-030D-4067-9C88-DAD6BA69F3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9157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63F2F-A48A-489C-AE1C-2731073733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Annual Maximum Series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49A743-6E4D-42DA-A8E1-65D177B9CA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Block maxima where the groups are years</a:t>
            </a:r>
          </a:p>
          <a:p>
            <a:pPr lvl="1"/>
            <a:r>
              <a:rPr lang="en-US" dirty="0"/>
              <a:t>Water year</a:t>
            </a:r>
          </a:p>
          <a:p>
            <a:pPr lvl="1"/>
            <a:r>
              <a:rPr lang="en-US" dirty="0"/>
              <a:t>Calendar year</a:t>
            </a:r>
          </a:p>
          <a:p>
            <a:r>
              <a:rPr lang="en-US" dirty="0"/>
              <a:t>Collect up the maxima and analyze them</a:t>
            </a:r>
          </a:p>
          <a:p>
            <a:r>
              <a:rPr lang="en-US" dirty="0"/>
              <a:t>1 observation per year</a:t>
            </a:r>
          </a:p>
        </p:txBody>
      </p:sp>
    </p:spTree>
    <p:extLst>
      <p:ext uri="{BB962C8B-B14F-4D97-AF65-F5344CB8AC3E}">
        <p14:creationId xmlns:p14="http://schemas.microsoft.com/office/powerpoint/2010/main" val="13260973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0E70210-F358-4882-A3D4-DF3F7C1685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89857"/>
            <a:ext cx="12193723" cy="4541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12929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651842-BAEE-40E1-9D57-76EE2684D3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Year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D1EA47-43BA-474F-9A39-70814BC58E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5491873" cy="4351338"/>
          </a:xfrm>
        </p:spPr>
        <p:txBody>
          <a:bodyPr/>
          <a:lstStyle/>
          <a:p>
            <a:r>
              <a:rPr lang="en-US" dirty="0"/>
              <a:t>Split the year during the driest part</a:t>
            </a:r>
          </a:p>
          <a:p>
            <a:r>
              <a:rPr lang="en-US" dirty="0"/>
              <a:t>Make sure one flood event doesn’t create maximum in two years</a:t>
            </a:r>
          </a:p>
          <a:p>
            <a:r>
              <a:rPr lang="en-US" dirty="0"/>
              <a:t>October 1</a:t>
            </a:r>
            <a:r>
              <a:rPr lang="en-US" baseline="30000" dirty="0"/>
              <a:t>st</a:t>
            </a:r>
            <a:r>
              <a:rPr lang="en-US" dirty="0"/>
              <a:t> is the traditional break point</a:t>
            </a:r>
          </a:p>
          <a:p>
            <a:r>
              <a:rPr lang="en-US" dirty="0"/>
              <a:t>Check your flow record!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614486-3664-0C8F-1121-968773FEA4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3102" y="783049"/>
            <a:ext cx="5354298" cy="27408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2AE96DF-89F0-F9E6-BC7B-085F72E247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83102" y="3658877"/>
            <a:ext cx="5354298" cy="274089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03917B6B-9085-8975-628E-57368389642A}"/>
              </a:ext>
            </a:extLst>
          </p:cNvPr>
          <p:cNvSpPr/>
          <p:nvPr/>
        </p:nvSpPr>
        <p:spPr>
          <a:xfrm>
            <a:off x="8736548" y="900187"/>
            <a:ext cx="2591589" cy="2302582"/>
          </a:xfrm>
          <a:prstGeom prst="rect">
            <a:avLst/>
          </a:prstGeom>
          <a:solidFill>
            <a:schemeClr val="accent2">
              <a:lumMod val="60000"/>
              <a:lumOff val="40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E25F068-0D8D-51E6-30FC-317CE88B324A}"/>
              </a:ext>
            </a:extLst>
          </p:cNvPr>
          <p:cNvSpPr/>
          <p:nvPr/>
        </p:nvSpPr>
        <p:spPr>
          <a:xfrm>
            <a:off x="9016079" y="2278893"/>
            <a:ext cx="66329" cy="66329"/>
          </a:xfrm>
          <a:prstGeom prst="ellips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D17EB2-E664-375A-C6AD-B96E11F55D20}"/>
              </a:ext>
            </a:extLst>
          </p:cNvPr>
          <p:cNvSpPr txBox="1"/>
          <p:nvPr/>
        </p:nvSpPr>
        <p:spPr>
          <a:xfrm>
            <a:off x="8968700" y="985100"/>
            <a:ext cx="2127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</a:rPr>
              <a:t>Calendar Year</a:t>
            </a:r>
          </a:p>
          <a:p>
            <a:pPr algn="ctr"/>
            <a:r>
              <a:rPr lang="en-US" b="1" dirty="0">
                <a:solidFill>
                  <a:schemeClr val="accent2"/>
                </a:solidFill>
              </a:rPr>
              <a:t>1947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AF19D83-0249-2AB4-A6B4-C6C4040E778C}"/>
              </a:ext>
            </a:extLst>
          </p:cNvPr>
          <p:cNvSpPr/>
          <p:nvPr/>
        </p:nvSpPr>
        <p:spPr>
          <a:xfrm>
            <a:off x="8083518" y="3790974"/>
            <a:ext cx="2591589" cy="2302582"/>
          </a:xfrm>
          <a:prstGeom prst="rect">
            <a:avLst/>
          </a:prstGeom>
          <a:solidFill>
            <a:schemeClr val="accent5">
              <a:lumMod val="60000"/>
              <a:lumOff val="40000"/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E27D43A6-1B42-9A88-E42F-E3CDC4CF454D}"/>
              </a:ext>
            </a:extLst>
          </p:cNvPr>
          <p:cNvSpPr/>
          <p:nvPr/>
        </p:nvSpPr>
        <p:spPr>
          <a:xfrm>
            <a:off x="8670219" y="4169360"/>
            <a:ext cx="66329" cy="66329"/>
          </a:xfrm>
          <a:prstGeom prst="ellipse">
            <a:avLst/>
          </a:prstGeom>
        </p:spPr>
        <p:style>
          <a:lnRef idx="2">
            <a:schemeClr val="accent5">
              <a:shade val="15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8300752-5F8B-1ECD-4C6D-FE2110B0F2A5}"/>
              </a:ext>
            </a:extLst>
          </p:cNvPr>
          <p:cNvSpPr txBox="1"/>
          <p:nvPr/>
        </p:nvSpPr>
        <p:spPr>
          <a:xfrm>
            <a:off x="8374449" y="3861912"/>
            <a:ext cx="2127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5"/>
                </a:solidFill>
              </a:rPr>
              <a:t>Water Year</a:t>
            </a:r>
          </a:p>
          <a:p>
            <a:pPr algn="ctr"/>
            <a:r>
              <a:rPr lang="en-US" b="1" dirty="0">
                <a:solidFill>
                  <a:schemeClr val="accent5"/>
                </a:solidFill>
              </a:rPr>
              <a:t>1947</a:t>
            </a:r>
          </a:p>
        </p:txBody>
      </p:sp>
    </p:spTree>
    <p:extLst>
      <p:ext uri="{BB962C8B-B14F-4D97-AF65-F5344CB8AC3E}">
        <p14:creationId xmlns:p14="http://schemas.microsoft.com/office/powerpoint/2010/main" val="13303383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ED847F-1FA1-467D-BB14-4FA54BA8A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Year-Over-Year Plot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7229281-9D02-4B6B-B22B-21E06EDE62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504" y="1338943"/>
            <a:ext cx="7618991" cy="5519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75472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F019E7-1042-4E4C-9D0D-CF552E464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Water Year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64D2CB3-C821-4835-AE1A-BD824A25D3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5230" y="1810430"/>
            <a:ext cx="6050570" cy="48906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A5574C9-5F6D-4FA4-A6DE-66A14C7754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9857" y="845256"/>
            <a:ext cx="2914286" cy="5647619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9CEDBCB1-27DB-40C2-8921-FD8697D7952A}"/>
              </a:ext>
            </a:extLst>
          </p:cNvPr>
          <p:cNvSpPr/>
          <p:nvPr/>
        </p:nvSpPr>
        <p:spPr>
          <a:xfrm>
            <a:off x="9089571" y="3320143"/>
            <a:ext cx="2654572" cy="457199"/>
          </a:xfrm>
          <a:prstGeom prst="rect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3B73F86C-1706-4885-BA1D-BABF7316CEFE}"/>
              </a:ext>
            </a:extLst>
          </p:cNvPr>
          <p:cNvSpPr/>
          <p:nvPr/>
        </p:nvSpPr>
        <p:spPr>
          <a:xfrm>
            <a:off x="7913914" y="5519057"/>
            <a:ext cx="365760" cy="365760"/>
          </a:xfrm>
          <a:prstGeom prst="ellipse">
            <a:avLst/>
          </a:prstGeom>
          <a:noFill/>
          <a:ln w="571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0CDD7B2-5105-416A-ACC7-D01A83D0B97D}"/>
              </a:ext>
            </a:extLst>
          </p:cNvPr>
          <p:cNvSpPr txBox="1"/>
          <p:nvPr/>
        </p:nvSpPr>
        <p:spPr>
          <a:xfrm>
            <a:off x="2830286" y="6215743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01Dec</a:t>
            </a:r>
          </a:p>
        </p:txBody>
      </p:sp>
    </p:spTree>
    <p:extLst>
      <p:ext uri="{BB962C8B-B14F-4D97-AF65-F5344CB8AC3E}">
        <p14:creationId xmlns:p14="http://schemas.microsoft.com/office/powerpoint/2010/main" val="20273122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89080-49F1-44F0-9A55-9E6D0980B7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Limitations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FFC213-ADFD-4080-AC87-E0EC612816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Non-maximum events in a year can be larger than annual maxima</a:t>
            </a:r>
          </a:p>
          <a:p>
            <a:r>
              <a:rPr lang="en-US" dirty="0"/>
              <a:t>Some small annual maximum events will not be floods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i="1" dirty="0"/>
              <a:t>Partial Duration Series is an alternative to Annual Maximum Series that addresses these limitations to some extent</a:t>
            </a:r>
          </a:p>
        </p:txBody>
      </p:sp>
    </p:spTree>
    <p:extLst>
      <p:ext uri="{BB962C8B-B14F-4D97-AF65-F5344CB8AC3E}">
        <p14:creationId xmlns:p14="http://schemas.microsoft.com/office/powerpoint/2010/main" val="22902780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BEC1BB9-3A88-41F1-8217-BA9BBBBD8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Questions?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B4596D0-AD12-4CCE-8D6D-CD1E65C9CE0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859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2A6FB-FDEB-4684-B9E6-4C9CAAAD3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Purpose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92B251-1A7F-407B-8A8F-054266C106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Understand a fundamental technique in statistical hydrology</a:t>
            </a:r>
          </a:p>
        </p:txBody>
      </p:sp>
    </p:spTree>
    <p:extLst>
      <p:ext uri="{BB962C8B-B14F-4D97-AF65-F5344CB8AC3E}">
        <p14:creationId xmlns:p14="http://schemas.microsoft.com/office/powerpoint/2010/main" val="41537753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170CA-8F0D-4075-9681-9AEC59B4E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9A2A06-809F-4533-926E-90DB293E68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Block maxima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Annual maximum series</a:t>
            </a:r>
          </a:p>
        </p:txBody>
      </p:sp>
    </p:spTree>
    <p:extLst>
      <p:ext uri="{BB962C8B-B14F-4D97-AF65-F5344CB8AC3E}">
        <p14:creationId xmlns:p14="http://schemas.microsoft.com/office/powerpoint/2010/main" val="25233198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D028F6D-1FF2-4F5B-B293-5A4CA4D47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Block Maxima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B0591B-8AC7-4D45-BD05-CCE206EE25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350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346661-58BA-4BE5-ACE6-5EE81C26E2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Block Maxima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5EDF1D2-5842-4393-930A-73992147B4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Break a sample into equal sized parts</a:t>
            </a:r>
          </a:p>
          <a:p>
            <a:pPr lvl="1"/>
            <a:r>
              <a:rPr lang="en-US" dirty="0"/>
              <a:t>Parts can’t overlap</a:t>
            </a:r>
          </a:p>
          <a:p>
            <a:r>
              <a:rPr lang="en-US" dirty="0"/>
              <a:t>Take the largest observation from each part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43605C5-B167-4C59-AE5F-A9BE3A4DC8E2}"/>
              </a:ext>
            </a:extLst>
          </p:cNvPr>
          <p:cNvSpPr/>
          <p:nvPr/>
        </p:nvSpPr>
        <p:spPr>
          <a:xfrm>
            <a:off x="2438401" y="3749675"/>
            <a:ext cx="5486400" cy="2743200"/>
          </a:xfrm>
          <a:prstGeom prst="rect">
            <a:avLst/>
          </a:prstGeom>
          <a:noFill/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2B34D1C-2E30-4623-BA93-072C2237F607}"/>
              </a:ext>
            </a:extLst>
          </p:cNvPr>
          <p:cNvSpPr txBox="1"/>
          <p:nvPr/>
        </p:nvSpPr>
        <p:spPr>
          <a:xfrm>
            <a:off x="2438401" y="3226455"/>
            <a:ext cx="17634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Sample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C9A212C-9C52-44E7-B62C-85574E535740}"/>
              </a:ext>
            </a:extLst>
          </p:cNvPr>
          <p:cNvSpPr/>
          <p:nvPr/>
        </p:nvSpPr>
        <p:spPr>
          <a:xfrm>
            <a:off x="2438401" y="3749675"/>
            <a:ext cx="1828800" cy="13716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D335EAD-DEE5-4501-9784-346D940B4A30}"/>
              </a:ext>
            </a:extLst>
          </p:cNvPr>
          <p:cNvSpPr/>
          <p:nvPr/>
        </p:nvSpPr>
        <p:spPr>
          <a:xfrm>
            <a:off x="4267201" y="3749675"/>
            <a:ext cx="1828800" cy="13716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4C0F233-5094-4B62-B7B9-2A17AB71EE18}"/>
              </a:ext>
            </a:extLst>
          </p:cNvPr>
          <p:cNvSpPr/>
          <p:nvPr/>
        </p:nvSpPr>
        <p:spPr>
          <a:xfrm>
            <a:off x="6096001" y="3749675"/>
            <a:ext cx="1828800" cy="13716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910D96D-D93B-404D-B8F2-86645AF3A23F}"/>
              </a:ext>
            </a:extLst>
          </p:cNvPr>
          <p:cNvSpPr/>
          <p:nvPr/>
        </p:nvSpPr>
        <p:spPr>
          <a:xfrm>
            <a:off x="2438401" y="5121275"/>
            <a:ext cx="1828800" cy="13716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4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47A1B2B-4973-4057-96F2-15BD7D9ACB7E}"/>
              </a:ext>
            </a:extLst>
          </p:cNvPr>
          <p:cNvSpPr/>
          <p:nvPr/>
        </p:nvSpPr>
        <p:spPr>
          <a:xfrm>
            <a:off x="4267201" y="5121275"/>
            <a:ext cx="1828800" cy="13716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6ACC7A5-3502-4FCB-9811-D7BEAA2BAA9B}"/>
              </a:ext>
            </a:extLst>
          </p:cNvPr>
          <p:cNvSpPr/>
          <p:nvPr/>
        </p:nvSpPr>
        <p:spPr>
          <a:xfrm>
            <a:off x="6096001" y="5121275"/>
            <a:ext cx="1828800" cy="13716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6</a:t>
            </a:r>
          </a:p>
        </p:txBody>
      </p:sp>
      <p:graphicFrame>
        <p:nvGraphicFramePr>
          <p:cNvPr id="13" name="Table 13">
            <a:extLst>
              <a:ext uri="{FF2B5EF4-FFF2-40B4-BE49-F238E27FC236}">
                <a16:creationId xmlns:a16="http://schemas.microsoft.com/office/drawing/2014/main" id="{FF371C6A-8F39-490E-9331-ED0FBBD790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6356664"/>
              </p:ext>
            </p:extLst>
          </p:nvPr>
        </p:nvGraphicFramePr>
        <p:xfrm>
          <a:off x="8436429" y="3749675"/>
          <a:ext cx="3443514" cy="28346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721757">
                  <a:extLst>
                    <a:ext uri="{9D8B030D-6E8A-4147-A177-3AD203B41FA5}">
                      <a16:colId xmlns:a16="http://schemas.microsoft.com/office/drawing/2014/main" val="3296922852"/>
                    </a:ext>
                  </a:extLst>
                </a:gridCol>
                <a:gridCol w="1721757">
                  <a:extLst>
                    <a:ext uri="{9D8B030D-6E8A-4147-A177-3AD203B41FA5}">
                      <a16:colId xmlns:a16="http://schemas.microsoft.com/office/drawing/2014/main" val="3010645704"/>
                    </a:ext>
                  </a:extLst>
                </a:gridCol>
              </a:tblGrid>
              <a:tr h="35235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ato" panose="020F0502020204030203" pitchFamily="34" charset="0"/>
                        </a:rPr>
                        <a:t>Block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ato" panose="020F0502020204030203" pitchFamily="34" charset="0"/>
                        </a:rPr>
                        <a:t>Maximum Value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3488101893"/>
                  </a:ext>
                </a:extLst>
              </a:tr>
              <a:tr h="35235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ato" panose="020F0502020204030203" pitchFamily="34" charset="0"/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</a:rPr>
                        <a:t>117.7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879463464"/>
                  </a:ext>
                </a:extLst>
              </a:tr>
              <a:tr h="35235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ato" panose="020F0502020204030203" pitchFamily="34" charset="0"/>
                        </a:rPr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</a:rPr>
                        <a:t>110.9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54573478"/>
                  </a:ext>
                </a:extLst>
              </a:tr>
              <a:tr h="35235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ato" panose="020F0502020204030203" pitchFamily="34" charset="0"/>
                        </a:rPr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</a:rPr>
                        <a:t>112.2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371316019"/>
                  </a:ext>
                </a:extLst>
              </a:tr>
              <a:tr h="35235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ato" panose="020F0502020204030203" pitchFamily="34" charset="0"/>
                        </a:rPr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</a:rPr>
                        <a:t>115.9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63845027"/>
                  </a:ext>
                </a:extLst>
              </a:tr>
              <a:tr h="35235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ato" panose="020F0502020204030203" pitchFamily="34" charset="0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</a:rPr>
                        <a:t>107.3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329419141"/>
                  </a:ext>
                </a:extLst>
              </a:tr>
              <a:tr h="352351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latin typeface="Lato" panose="020F0502020204030203" pitchFamily="34" charset="0"/>
                        </a:rPr>
                        <a:t>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Lato" panose="020F0502020204030203" pitchFamily="34" charset="0"/>
                        </a:rPr>
                        <a:t>122.5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670604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43644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EE0A1B-54F3-46C1-9E83-A4CA50B4F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03F948-8F00-44EA-93F9-3A508807F5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Helps with the “IID” assumption</a:t>
            </a:r>
          </a:p>
          <a:p>
            <a:pPr lvl="1"/>
            <a:r>
              <a:rPr lang="en-US" dirty="0"/>
              <a:t>Observations are:</a:t>
            </a:r>
          </a:p>
          <a:p>
            <a:pPr lvl="2"/>
            <a:r>
              <a:rPr lang="en-US" dirty="0"/>
              <a:t>Independent</a:t>
            </a:r>
          </a:p>
          <a:p>
            <a:pPr lvl="2"/>
            <a:r>
              <a:rPr lang="en-US" dirty="0"/>
              <a:t>Identically-distributed</a:t>
            </a:r>
          </a:p>
          <a:p>
            <a:r>
              <a:rPr lang="en-US" dirty="0"/>
              <a:t>Lets us look at behavior of large observations (i.e. floods)</a:t>
            </a:r>
          </a:p>
          <a:p>
            <a:r>
              <a:rPr lang="en-US" dirty="0"/>
              <a:t>The math is “friendly”</a:t>
            </a:r>
          </a:p>
        </p:txBody>
      </p:sp>
    </p:spTree>
    <p:extLst>
      <p:ext uri="{BB962C8B-B14F-4D97-AF65-F5344CB8AC3E}">
        <p14:creationId xmlns:p14="http://schemas.microsoft.com/office/powerpoint/2010/main" val="30936996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B6D02A-3EFB-4C59-99CA-EE38F171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F7E56A6-30AB-4504-A1C3-F5094A49F3FC}"/>
              </a:ext>
            </a:extLst>
          </p:cNvPr>
          <p:cNvSpPr/>
          <p:nvPr/>
        </p:nvSpPr>
        <p:spPr>
          <a:xfrm>
            <a:off x="2188030" y="2213908"/>
            <a:ext cx="5486400" cy="2743200"/>
          </a:xfrm>
          <a:prstGeom prst="rect">
            <a:avLst/>
          </a:prstGeom>
          <a:noFill/>
          <a:ln w="1270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44CD73-5872-4690-AAEC-31B33BFBD04E}"/>
              </a:ext>
            </a:extLst>
          </p:cNvPr>
          <p:cNvSpPr txBox="1"/>
          <p:nvPr/>
        </p:nvSpPr>
        <p:spPr>
          <a:xfrm>
            <a:off x="2188029" y="1690688"/>
            <a:ext cx="3276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Kindergartners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A1B2004-CDE5-4DB5-B4F2-777C12D1EBD8}"/>
              </a:ext>
            </a:extLst>
          </p:cNvPr>
          <p:cNvSpPr/>
          <p:nvPr/>
        </p:nvSpPr>
        <p:spPr>
          <a:xfrm>
            <a:off x="2188030" y="2213908"/>
            <a:ext cx="1828800" cy="13716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Class 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C856A5C-E4C2-4CE0-82DD-B5DEF0ABAFEC}"/>
              </a:ext>
            </a:extLst>
          </p:cNvPr>
          <p:cNvSpPr/>
          <p:nvPr/>
        </p:nvSpPr>
        <p:spPr>
          <a:xfrm>
            <a:off x="4016830" y="2213908"/>
            <a:ext cx="1828800" cy="13716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Class 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5120553-6ABD-493F-8780-30680D58BC00}"/>
              </a:ext>
            </a:extLst>
          </p:cNvPr>
          <p:cNvSpPr/>
          <p:nvPr/>
        </p:nvSpPr>
        <p:spPr>
          <a:xfrm>
            <a:off x="5845630" y="2213908"/>
            <a:ext cx="1828800" cy="13716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Class 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BDE453C-07A4-4E17-ABD9-D9D93CF32E58}"/>
              </a:ext>
            </a:extLst>
          </p:cNvPr>
          <p:cNvSpPr/>
          <p:nvPr/>
        </p:nvSpPr>
        <p:spPr>
          <a:xfrm>
            <a:off x="2188030" y="3585508"/>
            <a:ext cx="1828800" cy="13716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Class 4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D4EE4C9-DD90-4CEB-B285-B51FDB845D39}"/>
              </a:ext>
            </a:extLst>
          </p:cNvPr>
          <p:cNvSpPr/>
          <p:nvPr/>
        </p:nvSpPr>
        <p:spPr>
          <a:xfrm>
            <a:off x="4016830" y="3585508"/>
            <a:ext cx="1828800" cy="13716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Class 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CEB2321-DC6F-4532-A1B4-4B5F8AAE841E}"/>
              </a:ext>
            </a:extLst>
          </p:cNvPr>
          <p:cNvSpPr/>
          <p:nvPr/>
        </p:nvSpPr>
        <p:spPr>
          <a:xfrm>
            <a:off x="5845630" y="3585508"/>
            <a:ext cx="1828800" cy="13716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Class 6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FF77279-9497-4BF5-A27A-2254F6244BCC}"/>
              </a:ext>
            </a:extLst>
          </p:cNvPr>
          <p:cNvSpPr txBox="1"/>
          <p:nvPr/>
        </p:nvSpPr>
        <p:spPr>
          <a:xfrm>
            <a:off x="2866941" y="5167312"/>
            <a:ext cx="84868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Each kindergartner has a height of N(42.8, 1.76) inches</a:t>
            </a:r>
          </a:p>
          <a:p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20 children / class</a:t>
            </a:r>
          </a:p>
          <a:p>
            <a:r>
              <a:rPr lang="en-US" sz="24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Children are randomly assigned to a class</a:t>
            </a:r>
          </a:p>
        </p:txBody>
      </p:sp>
    </p:spTree>
    <p:extLst>
      <p:ext uri="{BB962C8B-B14F-4D97-AF65-F5344CB8AC3E}">
        <p14:creationId xmlns:p14="http://schemas.microsoft.com/office/powerpoint/2010/main" val="32828765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71055-4D6F-4BDE-9D16-177CCDB0D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A771F1F-181B-4C18-A459-6C999CFBFD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5884947"/>
              </p:ext>
            </p:extLst>
          </p:nvPr>
        </p:nvGraphicFramePr>
        <p:xfrm>
          <a:off x="7494318" y="2262848"/>
          <a:ext cx="4191002" cy="2626995"/>
        </p:xfrm>
        <a:graphic>
          <a:graphicData uri="http://schemas.openxmlformats.org/drawingml/2006/table">
            <a:tbl>
              <a:tblPr firstRow="1">
                <a:tableStyleId>{21E4AEA4-8DFA-4A89-87EB-49C32662AFE0}</a:tableStyleId>
              </a:tblPr>
              <a:tblGrid>
                <a:gridCol w="2095501">
                  <a:extLst>
                    <a:ext uri="{9D8B030D-6E8A-4147-A177-3AD203B41FA5}">
                      <a16:colId xmlns:a16="http://schemas.microsoft.com/office/drawing/2014/main" val="1143748851"/>
                    </a:ext>
                  </a:extLst>
                </a:gridCol>
                <a:gridCol w="2095501">
                  <a:extLst>
                    <a:ext uri="{9D8B030D-6E8A-4147-A177-3AD203B41FA5}">
                      <a16:colId xmlns:a16="http://schemas.microsoft.com/office/drawing/2014/main" val="396314927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Class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Lato" panose="020F0502020204030203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Max Height (in)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Lato" panose="020F0502020204030203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1925188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Lato" panose="020F0502020204030203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47.5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Lato" panose="020F0502020204030203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580892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Lato" panose="020F0502020204030203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46.2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Lato" panose="020F0502020204030203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32564933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3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Lato" panose="020F0502020204030203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46.6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Lato" panose="020F0502020204030203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653287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4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Lato" panose="020F0502020204030203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45.7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Lato" panose="020F0502020204030203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3357182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5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Lato" panose="020F0502020204030203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45.9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Lato" panose="020F0502020204030203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8319026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6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Lato" panose="020F0502020204030203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46.2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Lato" panose="020F0502020204030203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49967562"/>
                  </a:ext>
                </a:extLst>
              </a:tr>
            </a:tbl>
          </a:graphicData>
        </a:graphic>
      </p:graphicFrame>
      <p:pic>
        <p:nvPicPr>
          <p:cNvPr id="12" name="Picture 11">
            <a:extLst>
              <a:ext uri="{FF2B5EF4-FFF2-40B4-BE49-F238E27FC236}">
                <a16:creationId xmlns:a16="http://schemas.microsoft.com/office/drawing/2014/main" id="{A1315521-9633-4BF4-95AF-1200D52525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0154" y="1593945"/>
            <a:ext cx="5499069" cy="36701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5F43126-5ABF-4D6B-A2CD-34692D0301B9}"/>
              </a:ext>
            </a:extLst>
          </p:cNvPr>
          <p:cNvSpPr txBox="1"/>
          <p:nvPr/>
        </p:nvSpPr>
        <p:spPr>
          <a:xfrm>
            <a:off x="1831769" y="1453548"/>
            <a:ext cx="32765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ato" panose="020F0502020204030203" pitchFamily="34" charset="0"/>
              </a:rPr>
              <a:t>Kindergartners</a:t>
            </a:r>
          </a:p>
        </p:txBody>
      </p:sp>
    </p:spTree>
    <p:extLst>
      <p:ext uri="{BB962C8B-B14F-4D97-AF65-F5344CB8AC3E}">
        <p14:creationId xmlns:p14="http://schemas.microsoft.com/office/powerpoint/2010/main" val="559488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0DD185-85DF-4CC5-86E7-B6416E9CAF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Series Block Maxima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8C33FB-955D-4839-A3AC-4098FCAA98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Selected block size is a unit of time</a:t>
            </a:r>
          </a:p>
          <a:p>
            <a:r>
              <a:rPr lang="en-US" dirty="0"/>
              <a:t>Blocks should be </a:t>
            </a:r>
            <a:r>
              <a:rPr lang="en-US" b="1" dirty="0"/>
              <a:t>homogeneous</a:t>
            </a:r>
          </a:p>
          <a:p>
            <a:pPr lvl="1"/>
            <a:r>
              <a:rPr lang="en-US" dirty="0"/>
              <a:t>Make sure the largest value in each block means the same thing</a:t>
            </a:r>
          </a:p>
          <a:p>
            <a:pPr lvl="1"/>
            <a:r>
              <a:rPr lang="en-US" dirty="0"/>
              <a:t>If your process repeats with a regular cycle length, use that as the block size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757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2632</TotalTime>
  <Words>364</Words>
  <Application>Microsoft Office PowerPoint</Application>
  <PresentationFormat>Widescreen</PresentationFormat>
  <Paragraphs>107</Paragraphs>
  <Slides>17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Lato</vt:lpstr>
      <vt:lpstr>Office Theme</vt:lpstr>
      <vt:lpstr>Introduction to Block Maxima</vt:lpstr>
      <vt:lpstr>Purpose</vt:lpstr>
      <vt:lpstr>Outline</vt:lpstr>
      <vt:lpstr>Block Maxima</vt:lpstr>
      <vt:lpstr>Block Maxima</vt:lpstr>
      <vt:lpstr>Why?</vt:lpstr>
      <vt:lpstr>Example</vt:lpstr>
      <vt:lpstr>Example</vt:lpstr>
      <vt:lpstr>Time Series Block Maxima</vt:lpstr>
      <vt:lpstr>Annual Maximum Series</vt:lpstr>
      <vt:lpstr>Annual Maximum Series</vt:lpstr>
      <vt:lpstr>PowerPoint Presentation</vt:lpstr>
      <vt:lpstr>Water Year</vt:lpstr>
      <vt:lpstr>Year-Over-Year Plot</vt:lpstr>
      <vt:lpstr>Water Year</vt:lpstr>
      <vt:lpstr>Limitations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Stochastic Storm Transposition</dc:title>
  <dc:creator>Karlovits, Gregory S CIV USARMY CEIWR (USA)</dc:creator>
  <cp:lastModifiedBy>Mika, Melissa L CIV IWR</cp:lastModifiedBy>
  <cp:revision>240</cp:revision>
  <dcterms:created xsi:type="dcterms:W3CDTF">2022-03-09T16:42:08Z</dcterms:created>
  <dcterms:modified xsi:type="dcterms:W3CDTF">2024-04-17T17:58:39Z</dcterms:modified>
</cp:coreProperties>
</file>