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82" r:id="rId2"/>
    <p:sldId id="1074" r:id="rId3"/>
    <p:sldId id="455" r:id="rId4"/>
    <p:sldId id="454" r:id="rId5"/>
    <p:sldId id="1071" r:id="rId6"/>
    <p:sldId id="456" r:id="rId7"/>
    <p:sldId id="430" r:id="rId8"/>
    <p:sldId id="433" r:id="rId9"/>
    <p:sldId id="452" r:id="rId10"/>
    <p:sldId id="453" r:id="rId11"/>
    <p:sldId id="450" r:id="rId12"/>
    <p:sldId id="388" r:id="rId13"/>
    <p:sldId id="422" r:id="rId14"/>
    <p:sldId id="423" r:id="rId15"/>
    <p:sldId id="439" r:id="rId16"/>
    <p:sldId id="440" r:id="rId17"/>
    <p:sldId id="391" r:id="rId18"/>
    <p:sldId id="424" r:id="rId19"/>
    <p:sldId id="1048" r:id="rId20"/>
    <p:sldId id="1072" r:id="rId21"/>
    <p:sldId id="1073" r:id="rId22"/>
    <p:sldId id="441" r:id="rId23"/>
    <p:sldId id="1076" r:id="rId24"/>
    <p:sldId id="397" r:id="rId25"/>
    <p:sldId id="1051" r:id="rId26"/>
    <p:sldId id="1053" r:id="rId27"/>
    <p:sldId id="1054" r:id="rId28"/>
    <p:sldId id="444" r:id="rId29"/>
    <p:sldId id="1055" r:id="rId30"/>
    <p:sldId id="1077" r:id="rId31"/>
    <p:sldId id="344" r:id="rId32"/>
    <p:sldId id="1070" r:id="rId33"/>
    <p:sldId id="1093" r:id="rId34"/>
    <p:sldId id="1094" r:id="rId35"/>
    <p:sldId id="1078" r:id="rId36"/>
    <p:sldId id="1081" r:id="rId37"/>
    <p:sldId id="1086" r:id="rId38"/>
    <p:sldId id="1087" r:id="rId39"/>
    <p:sldId id="1088" r:id="rId40"/>
    <p:sldId id="1089" r:id="rId41"/>
    <p:sldId id="1090" r:id="rId42"/>
    <p:sldId id="1092" r:id="rId43"/>
    <p:sldId id="1091" r:id="rId44"/>
    <p:sldId id="1069" r:id="rId45"/>
    <p:sldId id="406" r:id="rId46"/>
    <p:sldId id="408" r:id="rId47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FF9933"/>
    <a:srgbClr val="EAEAEA"/>
    <a:srgbClr val="00823B"/>
    <a:srgbClr val="393939"/>
    <a:srgbClr val="C00000"/>
    <a:srgbClr val="00B0F0"/>
    <a:srgbClr val="FFCC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1238" autoAdjust="0"/>
  </p:normalViewPr>
  <p:slideViewPr>
    <p:cSldViewPr snapToGrid="0">
      <p:cViewPr varScale="1">
        <p:scale>
          <a:sx n="95" d="100"/>
          <a:sy n="95" d="100"/>
        </p:scale>
        <p:origin x="52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558" y="67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B20D1-02A7-46C2-A894-01B4DD62396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32F3F08-60BA-4538-B67C-102BF6C71296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Record Extension Basics</a:t>
          </a:r>
        </a:p>
      </dgm:t>
    </dgm:pt>
    <dgm:pt modelId="{65586D84-46B1-4B11-8313-C5F72E9112BD}" type="par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A0D40E1-D484-4ADE-98D0-2E45591844DA}" type="sib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99AD644-F05A-4699-92BF-24BA837FA0AC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Bulletin 17C Flood Frequency Analysis</a:t>
          </a:r>
        </a:p>
      </dgm:t>
    </dgm:pt>
    <dgm:pt modelId="{D9EFD2D8-19FD-4838-9644-0A9155010B83}" type="par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D3292AA-2363-4794-8C62-7FCD58699306}" type="sib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0205F0-0999-409A-BA86-55897146F11B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Common Pitfalls</a:t>
          </a:r>
        </a:p>
      </dgm:t>
    </dgm:pt>
    <dgm:pt modelId="{CF430173-A9DB-4C13-B725-63709EBCCDB6}" type="par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81BABCB-587D-4D03-B68C-C314DA12A463}" type="sib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C19FC8D-0E55-438E-91E7-9DB58290AC30}">
      <dgm:prSet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Other Applications</a:t>
          </a:r>
        </a:p>
      </dgm:t>
    </dgm:pt>
    <dgm:pt modelId="{C2C0A168-FEE4-4F90-8BB6-5EDD73EEFF62}" type="parTrans" cxnId="{2B616147-E3D5-4E94-B26D-5D4E9ECECE0B}">
      <dgm:prSet/>
      <dgm:spPr/>
      <dgm:t>
        <a:bodyPr/>
        <a:lstStyle/>
        <a:p>
          <a:endParaRPr lang="en-US"/>
        </a:p>
      </dgm:t>
    </dgm:pt>
    <dgm:pt modelId="{4ED14D01-A240-4218-ACF1-BAA752966F11}" type="sibTrans" cxnId="{2B616147-E3D5-4E94-B26D-5D4E9ECECE0B}">
      <dgm:prSet/>
      <dgm:spPr/>
      <dgm:t>
        <a:bodyPr/>
        <a:lstStyle/>
        <a:p>
          <a:endParaRPr lang="en-US"/>
        </a:p>
      </dgm:t>
    </dgm:pt>
    <dgm:pt modelId="{AC2B3CF8-2C5E-4816-9FC6-052B8842EEA0}" type="pres">
      <dgm:prSet presAssocID="{32DB20D1-02A7-46C2-A894-01B4DD623965}" presName="Name0" presStyleCnt="0">
        <dgm:presLayoutVars>
          <dgm:dir/>
          <dgm:animLvl val="lvl"/>
          <dgm:resizeHandles val="exact"/>
        </dgm:presLayoutVars>
      </dgm:prSet>
      <dgm:spPr/>
    </dgm:pt>
    <dgm:pt modelId="{07CE9DD7-780D-4E42-A270-812ED8EC3313}" type="pres">
      <dgm:prSet presAssocID="{D32F3F08-60BA-4538-B67C-102BF6C7129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E5EB705-921F-475F-B485-19B6180C165B}" type="pres">
      <dgm:prSet presAssocID="{3A0D40E1-D484-4ADE-98D0-2E45591844DA}" presName="parTxOnlySpace" presStyleCnt="0"/>
      <dgm:spPr/>
    </dgm:pt>
    <dgm:pt modelId="{A94500B1-B137-440F-9E80-802DCAAB9D57}" type="pres">
      <dgm:prSet presAssocID="{F99AD644-F05A-4699-92BF-24BA837FA0A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5601E5A-0879-4D5B-822E-A12FD3745E17}" type="pres">
      <dgm:prSet presAssocID="{AD3292AA-2363-4794-8C62-7FCD58699306}" presName="parTxOnlySpace" presStyleCnt="0"/>
      <dgm:spPr/>
    </dgm:pt>
    <dgm:pt modelId="{C610E31C-0EB1-4A11-8F0E-C275EA61FE05}" type="pres">
      <dgm:prSet presAssocID="{5C19FC8D-0E55-438E-91E7-9DB58290AC3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48790F7-E825-46F1-9B91-4098F7D465AF}" type="pres">
      <dgm:prSet presAssocID="{4ED14D01-A240-4218-ACF1-BAA752966F11}" presName="parTxOnlySpace" presStyleCnt="0"/>
      <dgm:spPr/>
    </dgm:pt>
    <dgm:pt modelId="{C41536DD-FA7D-4AF3-8E96-AC4298D1C72B}" type="pres">
      <dgm:prSet presAssocID="{BD0205F0-0999-409A-BA86-55897146F11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B597516-A5F2-4924-97C6-9E84E4F05ED7}" type="presOf" srcId="{F99AD644-F05A-4699-92BF-24BA837FA0AC}" destId="{A94500B1-B137-440F-9E80-802DCAAB9D57}" srcOrd="0" destOrd="0" presId="urn:microsoft.com/office/officeart/2005/8/layout/chevron1"/>
    <dgm:cxn modelId="{7BAC5544-4A42-4D43-8A83-4B9A39573740}" srcId="{32DB20D1-02A7-46C2-A894-01B4DD623965}" destId="{F99AD644-F05A-4699-92BF-24BA837FA0AC}" srcOrd="1" destOrd="0" parTransId="{D9EFD2D8-19FD-4838-9644-0A9155010B83}" sibTransId="{AD3292AA-2363-4794-8C62-7FCD58699306}"/>
    <dgm:cxn modelId="{110A0B66-C991-41BB-BC71-2E1532666917}" type="presOf" srcId="{BD0205F0-0999-409A-BA86-55897146F11B}" destId="{C41536DD-FA7D-4AF3-8E96-AC4298D1C72B}" srcOrd="0" destOrd="0" presId="urn:microsoft.com/office/officeart/2005/8/layout/chevron1"/>
    <dgm:cxn modelId="{2B616147-E3D5-4E94-B26D-5D4E9ECECE0B}" srcId="{32DB20D1-02A7-46C2-A894-01B4DD623965}" destId="{5C19FC8D-0E55-438E-91E7-9DB58290AC30}" srcOrd="2" destOrd="0" parTransId="{C2C0A168-FEE4-4F90-8BB6-5EDD73EEFF62}" sibTransId="{4ED14D01-A240-4218-ACF1-BAA752966F11}"/>
    <dgm:cxn modelId="{DB7F587A-D9AF-4904-BFFB-B59AFB19630D}" type="presOf" srcId="{32DB20D1-02A7-46C2-A894-01B4DD623965}" destId="{AC2B3CF8-2C5E-4816-9FC6-052B8842EEA0}" srcOrd="0" destOrd="0" presId="urn:microsoft.com/office/officeart/2005/8/layout/chevron1"/>
    <dgm:cxn modelId="{AAD6487B-C2E4-4D4E-BED4-5AB5FC77AA35}" srcId="{32DB20D1-02A7-46C2-A894-01B4DD623965}" destId="{D32F3F08-60BA-4538-B67C-102BF6C71296}" srcOrd="0" destOrd="0" parTransId="{65586D84-46B1-4B11-8313-C5F72E9112BD}" sibTransId="{3A0D40E1-D484-4ADE-98D0-2E45591844DA}"/>
    <dgm:cxn modelId="{BBBDCFCC-F925-4E5F-8FCB-8B682E401217}" type="presOf" srcId="{5C19FC8D-0E55-438E-91E7-9DB58290AC30}" destId="{C610E31C-0EB1-4A11-8F0E-C275EA61FE05}" srcOrd="0" destOrd="0" presId="urn:microsoft.com/office/officeart/2005/8/layout/chevron1"/>
    <dgm:cxn modelId="{D29633F6-A60A-4E88-888A-DA8E5DCBD31A}" type="presOf" srcId="{D32F3F08-60BA-4538-B67C-102BF6C71296}" destId="{07CE9DD7-780D-4E42-A270-812ED8EC3313}" srcOrd="0" destOrd="0" presId="urn:microsoft.com/office/officeart/2005/8/layout/chevron1"/>
    <dgm:cxn modelId="{44A296FA-3C1D-468B-A401-320C75F859BA}" srcId="{32DB20D1-02A7-46C2-A894-01B4DD623965}" destId="{BD0205F0-0999-409A-BA86-55897146F11B}" srcOrd="3" destOrd="0" parTransId="{CF430173-A9DB-4C13-B725-63709EBCCDB6}" sibTransId="{B81BABCB-587D-4D03-B68C-C314DA12A463}"/>
    <dgm:cxn modelId="{A2F40C56-5E03-4DE3-B374-BF1621F05BB9}" type="presParOf" srcId="{AC2B3CF8-2C5E-4816-9FC6-052B8842EEA0}" destId="{07CE9DD7-780D-4E42-A270-812ED8EC3313}" srcOrd="0" destOrd="0" presId="urn:microsoft.com/office/officeart/2005/8/layout/chevron1"/>
    <dgm:cxn modelId="{8C7BF313-7753-43C1-B648-9B630353F0EC}" type="presParOf" srcId="{AC2B3CF8-2C5E-4816-9FC6-052B8842EEA0}" destId="{7E5EB705-921F-475F-B485-19B6180C165B}" srcOrd="1" destOrd="0" presId="urn:microsoft.com/office/officeart/2005/8/layout/chevron1"/>
    <dgm:cxn modelId="{32079DFA-BBF1-4CA6-BA2A-BCD23CA62FE6}" type="presParOf" srcId="{AC2B3CF8-2C5E-4816-9FC6-052B8842EEA0}" destId="{A94500B1-B137-440F-9E80-802DCAAB9D57}" srcOrd="2" destOrd="0" presId="urn:microsoft.com/office/officeart/2005/8/layout/chevron1"/>
    <dgm:cxn modelId="{66B00CFE-4ABA-4158-A189-C67467AA6C67}" type="presParOf" srcId="{AC2B3CF8-2C5E-4816-9FC6-052B8842EEA0}" destId="{D5601E5A-0879-4D5B-822E-A12FD3745E17}" srcOrd="3" destOrd="0" presId="urn:microsoft.com/office/officeart/2005/8/layout/chevron1"/>
    <dgm:cxn modelId="{A24B0F66-8DE6-4B3C-924A-25D41EBC31E6}" type="presParOf" srcId="{AC2B3CF8-2C5E-4816-9FC6-052B8842EEA0}" destId="{C610E31C-0EB1-4A11-8F0E-C275EA61FE05}" srcOrd="4" destOrd="0" presId="urn:microsoft.com/office/officeart/2005/8/layout/chevron1"/>
    <dgm:cxn modelId="{32B786AB-5FDD-458F-B976-029E3AB6D953}" type="presParOf" srcId="{AC2B3CF8-2C5E-4816-9FC6-052B8842EEA0}" destId="{548790F7-E825-46F1-9B91-4098F7D465AF}" srcOrd="5" destOrd="0" presId="urn:microsoft.com/office/officeart/2005/8/layout/chevron1"/>
    <dgm:cxn modelId="{6C116853-A655-4718-95B7-EE1CB15C0131}" type="presParOf" srcId="{AC2B3CF8-2C5E-4816-9FC6-052B8842EEA0}" destId="{C41536DD-FA7D-4AF3-8E96-AC4298D1C72B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DB20D1-02A7-46C2-A894-01B4DD62396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32F3F08-60BA-4538-B67C-102BF6C71296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Record Extension Basics</a:t>
          </a:r>
        </a:p>
      </dgm:t>
    </dgm:pt>
    <dgm:pt modelId="{65586D84-46B1-4B11-8313-C5F72E9112BD}" type="par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A0D40E1-D484-4ADE-98D0-2E45591844DA}" type="sib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99AD644-F05A-4699-92BF-24BA837FA0AC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Bulletin 17C Flood Frequency Analysis</a:t>
          </a:r>
        </a:p>
      </dgm:t>
    </dgm:pt>
    <dgm:pt modelId="{D9EFD2D8-19FD-4838-9644-0A9155010B83}" type="par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D3292AA-2363-4794-8C62-7FCD58699306}" type="sib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0205F0-0999-409A-BA86-55897146F11B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Common Pitfalls</a:t>
          </a:r>
        </a:p>
      </dgm:t>
    </dgm:pt>
    <dgm:pt modelId="{CF430173-A9DB-4C13-B725-63709EBCCDB6}" type="par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81BABCB-587D-4D03-B68C-C314DA12A463}" type="sib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C19FC8D-0E55-438E-91E7-9DB58290AC30}">
      <dgm:prSet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Other Applications</a:t>
          </a:r>
        </a:p>
      </dgm:t>
    </dgm:pt>
    <dgm:pt modelId="{C2C0A168-FEE4-4F90-8BB6-5EDD73EEFF62}" type="parTrans" cxnId="{2B616147-E3D5-4E94-B26D-5D4E9ECECE0B}">
      <dgm:prSet/>
      <dgm:spPr/>
      <dgm:t>
        <a:bodyPr/>
        <a:lstStyle/>
        <a:p>
          <a:endParaRPr lang="en-US"/>
        </a:p>
      </dgm:t>
    </dgm:pt>
    <dgm:pt modelId="{4ED14D01-A240-4218-ACF1-BAA752966F11}" type="sibTrans" cxnId="{2B616147-E3D5-4E94-B26D-5D4E9ECECE0B}">
      <dgm:prSet/>
      <dgm:spPr/>
      <dgm:t>
        <a:bodyPr/>
        <a:lstStyle/>
        <a:p>
          <a:endParaRPr lang="en-US"/>
        </a:p>
      </dgm:t>
    </dgm:pt>
    <dgm:pt modelId="{AC2B3CF8-2C5E-4816-9FC6-052B8842EEA0}" type="pres">
      <dgm:prSet presAssocID="{32DB20D1-02A7-46C2-A894-01B4DD623965}" presName="Name0" presStyleCnt="0">
        <dgm:presLayoutVars>
          <dgm:dir/>
          <dgm:animLvl val="lvl"/>
          <dgm:resizeHandles val="exact"/>
        </dgm:presLayoutVars>
      </dgm:prSet>
      <dgm:spPr/>
    </dgm:pt>
    <dgm:pt modelId="{07CE9DD7-780D-4E42-A270-812ED8EC3313}" type="pres">
      <dgm:prSet presAssocID="{D32F3F08-60BA-4538-B67C-102BF6C7129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E5EB705-921F-475F-B485-19B6180C165B}" type="pres">
      <dgm:prSet presAssocID="{3A0D40E1-D484-4ADE-98D0-2E45591844DA}" presName="parTxOnlySpace" presStyleCnt="0"/>
      <dgm:spPr/>
    </dgm:pt>
    <dgm:pt modelId="{A94500B1-B137-440F-9E80-802DCAAB9D57}" type="pres">
      <dgm:prSet presAssocID="{F99AD644-F05A-4699-92BF-24BA837FA0A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5601E5A-0879-4D5B-822E-A12FD3745E17}" type="pres">
      <dgm:prSet presAssocID="{AD3292AA-2363-4794-8C62-7FCD58699306}" presName="parTxOnlySpace" presStyleCnt="0"/>
      <dgm:spPr/>
    </dgm:pt>
    <dgm:pt modelId="{C610E31C-0EB1-4A11-8F0E-C275EA61FE05}" type="pres">
      <dgm:prSet presAssocID="{5C19FC8D-0E55-438E-91E7-9DB58290AC3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48790F7-E825-46F1-9B91-4098F7D465AF}" type="pres">
      <dgm:prSet presAssocID="{4ED14D01-A240-4218-ACF1-BAA752966F11}" presName="parTxOnlySpace" presStyleCnt="0"/>
      <dgm:spPr/>
    </dgm:pt>
    <dgm:pt modelId="{C41536DD-FA7D-4AF3-8E96-AC4298D1C72B}" type="pres">
      <dgm:prSet presAssocID="{BD0205F0-0999-409A-BA86-55897146F11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B597516-A5F2-4924-97C6-9E84E4F05ED7}" type="presOf" srcId="{F99AD644-F05A-4699-92BF-24BA837FA0AC}" destId="{A94500B1-B137-440F-9E80-802DCAAB9D57}" srcOrd="0" destOrd="0" presId="urn:microsoft.com/office/officeart/2005/8/layout/chevron1"/>
    <dgm:cxn modelId="{7BAC5544-4A42-4D43-8A83-4B9A39573740}" srcId="{32DB20D1-02A7-46C2-A894-01B4DD623965}" destId="{F99AD644-F05A-4699-92BF-24BA837FA0AC}" srcOrd="1" destOrd="0" parTransId="{D9EFD2D8-19FD-4838-9644-0A9155010B83}" sibTransId="{AD3292AA-2363-4794-8C62-7FCD58699306}"/>
    <dgm:cxn modelId="{110A0B66-C991-41BB-BC71-2E1532666917}" type="presOf" srcId="{BD0205F0-0999-409A-BA86-55897146F11B}" destId="{C41536DD-FA7D-4AF3-8E96-AC4298D1C72B}" srcOrd="0" destOrd="0" presId="urn:microsoft.com/office/officeart/2005/8/layout/chevron1"/>
    <dgm:cxn modelId="{2B616147-E3D5-4E94-B26D-5D4E9ECECE0B}" srcId="{32DB20D1-02A7-46C2-A894-01B4DD623965}" destId="{5C19FC8D-0E55-438E-91E7-9DB58290AC30}" srcOrd="2" destOrd="0" parTransId="{C2C0A168-FEE4-4F90-8BB6-5EDD73EEFF62}" sibTransId="{4ED14D01-A240-4218-ACF1-BAA752966F11}"/>
    <dgm:cxn modelId="{DB7F587A-D9AF-4904-BFFB-B59AFB19630D}" type="presOf" srcId="{32DB20D1-02A7-46C2-A894-01B4DD623965}" destId="{AC2B3CF8-2C5E-4816-9FC6-052B8842EEA0}" srcOrd="0" destOrd="0" presId="urn:microsoft.com/office/officeart/2005/8/layout/chevron1"/>
    <dgm:cxn modelId="{AAD6487B-C2E4-4D4E-BED4-5AB5FC77AA35}" srcId="{32DB20D1-02A7-46C2-A894-01B4DD623965}" destId="{D32F3F08-60BA-4538-B67C-102BF6C71296}" srcOrd="0" destOrd="0" parTransId="{65586D84-46B1-4B11-8313-C5F72E9112BD}" sibTransId="{3A0D40E1-D484-4ADE-98D0-2E45591844DA}"/>
    <dgm:cxn modelId="{BBBDCFCC-F925-4E5F-8FCB-8B682E401217}" type="presOf" srcId="{5C19FC8D-0E55-438E-91E7-9DB58290AC30}" destId="{C610E31C-0EB1-4A11-8F0E-C275EA61FE05}" srcOrd="0" destOrd="0" presId="urn:microsoft.com/office/officeart/2005/8/layout/chevron1"/>
    <dgm:cxn modelId="{D29633F6-A60A-4E88-888A-DA8E5DCBD31A}" type="presOf" srcId="{D32F3F08-60BA-4538-B67C-102BF6C71296}" destId="{07CE9DD7-780D-4E42-A270-812ED8EC3313}" srcOrd="0" destOrd="0" presId="urn:microsoft.com/office/officeart/2005/8/layout/chevron1"/>
    <dgm:cxn modelId="{44A296FA-3C1D-468B-A401-320C75F859BA}" srcId="{32DB20D1-02A7-46C2-A894-01B4DD623965}" destId="{BD0205F0-0999-409A-BA86-55897146F11B}" srcOrd="3" destOrd="0" parTransId="{CF430173-A9DB-4C13-B725-63709EBCCDB6}" sibTransId="{B81BABCB-587D-4D03-B68C-C314DA12A463}"/>
    <dgm:cxn modelId="{A2F40C56-5E03-4DE3-B374-BF1621F05BB9}" type="presParOf" srcId="{AC2B3CF8-2C5E-4816-9FC6-052B8842EEA0}" destId="{07CE9DD7-780D-4E42-A270-812ED8EC3313}" srcOrd="0" destOrd="0" presId="urn:microsoft.com/office/officeart/2005/8/layout/chevron1"/>
    <dgm:cxn modelId="{8C7BF313-7753-43C1-B648-9B630353F0EC}" type="presParOf" srcId="{AC2B3CF8-2C5E-4816-9FC6-052B8842EEA0}" destId="{7E5EB705-921F-475F-B485-19B6180C165B}" srcOrd="1" destOrd="0" presId="urn:microsoft.com/office/officeart/2005/8/layout/chevron1"/>
    <dgm:cxn modelId="{32079DFA-BBF1-4CA6-BA2A-BCD23CA62FE6}" type="presParOf" srcId="{AC2B3CF8-2C5E-4816-9FC6-052B8842EEA0}" destId="{A94500B1-B137-440F-9E80-802DCAAB9D57}" srcOrd="2" destOrd="0" presId="urn:microsoft.com/office/officeart/2005/8/layout/chevron1"/>
    <dgm:cxn modelId="{66B00CFE-4ABA-4158-A189-C67467AA6C67}" type="presParOf" srcId="{AC2B3CF8-2C5E-4816-9FC6-052B8842EEA0}" destId="{D5601E5A-0879-4D5B-822E-A12FD3745E17}" srcOrd="3" destOrd="0" presId="urn:microsoft.com/office/officeart/2005/8/layout/chevron1"/>
    <dgm:cxn modelId="{A24B0F66-8DE6-4B3C-924A-25D41EBC31E6}" type="presParOf" srcId="{AC2B3CF8-2C5E-4816-9FC6-052B8842EEA0}" destId="{C610E31C-0EB1-4A11-8F0E-C275EA61FE05}" srcOrd="4" destOrd="0" presId="urn:microsoft.com/office/officeart/2005/8/layout/chevron1"/>
    <dgm:cxn modelId="{32B786AB-5FDD-458F-B976-029E3AB6D953}" type="presParOf" srcId="{AC2B3CF8-2C5E-4816-9FC6-052B8842EEA0}" destId="{548790F7-E825-46F1-9B91-4098F7D465AF}" srcOrd="5" destOrd="0" presId="urn:microsoft.com/office/officeart/2005/8/layout/chevron1"/>
    <dgm:cxn modelId="{6C116853-A655-4718-95B7-EE1CB15C0131}" type="presParOf" srcId="{AC2B3CF8-2C5E-4816-9FC6-052B8842EEA0}" destId="{C41536DD-FA7D-4AF3-8E96-AC4298D1C72B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DB20D1-02A7-46C2-A894-01B4DD62396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32F3F08-60BA-4538-B67C-102BF6C71296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Record Extension Basics</a:t>
          </a:r>
        </a:p>
      </dgm:t>
    </dgm:pt>
    <dgm:pt modelId="{65586D84-46B1-4B11-8313-C5F72E9112BD}" type="par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A0D40E1-D484-4ADE-98D0-2E45591844DA}" type="sib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99AD644-F05A-4699-92BF-24BA837FA0AC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Bulletin 17C Flood Frequency Analysis</a:t>
          </a:r>
        </a:p>
      </dgm:t>
    </dgm:pt>
    <dgm:pt modelId="{D9EFD2D8-19FD-4838-9644-0A9155010B83}" type="par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D3292AA-2363-4794-8C62-7FCD58699306}" type="sib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0205F0-0999-409A-BA86-55897146F11B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Common Pitfalls</a:t>
          </a:r>
        </a:p>
      </dgm:t>
    </dgm:pt>
    <dgm:pt modelId="{CF430173-A9DB-4C13-B725-63709EBCCDB6}" type="par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81BABCB-587D-4D03-B68C-C314DA12A463}" type="sib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C19FC8D-0E55-438E-91E7-9DB58290AC30}">
      <dgm:prSet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Other Applications</a:t>
          </a:r>
        </a:p>
      </dgm:t>
    </dgm:pt>
    <dgm:pt modelId="{C2C0A168-FEE4-4F90-8BB6-5EDD73EEFF62}" type="parTrans" cxnId="{2B616147-E3D5-4E94-B26D-5D4E9ECECE0B}">
      <dgm:prSet/>
      <dgm:spPr/>
      <dgm:t>
        <a:bodyPr/>
        <a:lstStyle/>
        <a:p>
          <a:endParaRPr lang="en-US"/>
        </a:p>
      </dgm:t>
    </dgm:pt>
    <dgm:pt modelId="{4ED14D01-A240-4218-ACF1-BAA752966F11}" type="sibTrans" cxnId="{2B616147-E3D5-4E94-B26D-5D4E9ECECE0B}">
      <dgm:prSet/>
      <dgm:spPr/>
      <dgm:t>
        <a:bodyPr/>
        <a:lstStyle/>
        <a:p>
          <a:endParaRPr lang="en-US"/>
        </a:p>
      </dgm:t>
    </dgm:pt>
    <dgm:pt modelId="{AC2B3CF8-2C5E-4816-9FC6-052B8842EEA0}" type="pres">
      <dgm:prSet presAssocID="{32DB20D1-02A7-46C2-A894-01B4DD623965}" presName="Name0" presStyleCnt="0">
        <dgm:presLayoutVars>
          <dgm:dir/>
          <dgm:animLvl val="lvl"/>
          <dgm:resizeHandles val="exact"/>
        </dgm:presLayoutVars>
      </dgm:prSet>
      <dgm:spPr/>
    </dgm:pt>
    <dgm:pt modelId="{07CE9DD7-780D-4E42-A270-812ED8EC3313}" type="pres">
      <dgm:prSet presAssocID="{D32F3F08-60BA-4538-B67C-102BF6C7129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E5EB705-921F-475F-B485-19B6180C165B}" type="pres">
      <dgm:prSet presAssocID="{3A0D40E1-D484-4ADE-98D0-2E45591844DA}" presName="parTxOnlySpace" presStyleCnt="0"/>
      <dgm:spPr/>
    </dgm:pt>
    <dgm:pt modelId="{A94500B1-B137-440F-9E80-802DCAAB9D57}" type="pres">
      <dgm:prSet presAssocID="{F99AD644-F05A-4699-92BF-24BA837FA0A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5601E5A-0879-4D5B-822E-A12FD3745E17}" type="pres">
      <dgm:prSet presAssocID="{AD3292AA-2363-4794-8C62-7FCD58699306}" presName="parTxOnlySpace" presStyleCnt="0"/>
      <dgm:spPr/>
    </dgm:pt>
    <dgm:pt modelId="{C610E31C-0EB1-4A11-8F0E-C275EA61FE05}" type="pres">
      <dgm:prSet presAssocID="{5C19FC8D-0E55-438E-91E7-9DB58290AC3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48790F7-E825-46F1-9B91-4098F7D465AF}" type="pres">
      <dgm:prSet presAssocID="{4ED14D01-A240-4218-ACF1-BAA752966F11}" presName="parTxOnlySpace" presStyleCnt="0"/>
      <dgm:spPr/>
    </dgm:pt>
    <dgm:pt modelId="{C41536DD-FA7D-4AF3-8E96-AC4298D1C72B}" type="pres">
      <dgm:prSet presAssocID="{BD0205F0-0999-409A-BA86-55897146F11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B597516-A5F2-4924-97C6-9E84E4F05ED7}" type="presOf" srcId="{F99AD644-F05A-4699-92BF-24BA837FA0AC}" destId="{A94500B1-B137-440F-9E80-802DCAAB9D57}" srcOrd="0" destOrd="0" presId="urn:microsoft.com/office/officeart/2005/8/layout/chevron1"/>
    <dgm:cxn modelId="{7BAC5544-4A42-4D43-8A83-4B9A39573740}" srcId="{32DB20D1-02A7-46C2-A894-01B4DD623965}" destId="{F99AD644-F05A-4699-92BF-24BA837FA0AC}" srcOrd="1" destOrd="0" parTransId="{D9EFD2D8-19FD-4838-9644-0A9155010B83}" sibTransId="{AD3292AA-2363-4794-8C62-7FCD58699306}"/>
    <dgm:cxn modelId="{110A0B66-C991-41BB-BC71-2E1532666917}" type="presOf" srcId="{BD0205F0-0999-409A-BA86-55897146F11B}" destId="{C41536DD-FA7D-4AF3-8E96-AC4298D1C72B}" srcOrd="0" destOrd="0" presId="urn:microsoft.com/office/officeart/2005/8/layout/chevron1"/>
    <dgm:cxn modelId="{2B616147-E3D5-4E94-B26D-5D4E9ECECE0B}" srcId="{32DB20D1-02A7-46C2-A894-01B4DD623965}" destId="{5C19FC8D-0E55-438E-91E7-9DB58290AC30}" srcOrd="2" destOrd="0" parTransId="{C2C0A168-FEE4-4F90-8BB6-5EDD73EEFF62}" sibTransId="{4ED14D01-A240-4218-ACF1-BAA752966F11}"/>
    <dgm:cxn modelId="{DB7F587A-D9AF-4904-BFFB-B59AFB19630D}" type="presOf" srcId="{32DB20D1-02A7-46C2-A894-01B4DD623965}" destId="{AC2B3CF8-2C5E-4816-9FC6-052B8842EEA0}" srcOrd="0" destOrd="0" presId="urn:microsoft.com/office/officeart/2005/8/layout/chevron1"/>
    <dgm:cxn modelId="{AAD6487B-C2E4-4D4E-BED4-5AB5FC77AA35}" srcId="{32DB20D1-02A7-46C2-A894-01B4DD623965}" destId="{D32F3F08-60BA-4538-B67C-102BF6C71296}" srcOrd="0" destOrd="0" parTransId="{65586D84-46B1-4B11-8313-C5F72E9112BD}" sibTransId="{3A0D40E1-D484-4ADE-98D0-2E45591844DA}"/>
    <dgm:cxn modelId="{BBBDCFCC-F925-4E5F-8FCB-8B682E401217}" type="presOf" srcId="{5C19FC8D-0E55-438E-91E7-9DB58290AC30}" destId="{C610E31C-0EB1-4A11-8F0E-C275EA61FE05}" srcOrd="0" destOrd="0" presId="urn:microsoft.com/office/officeart/2005/8/layout/chevron1"/>
    <dgm:cxn modelId="{D29633F6-A60A-4E88-888A-DA8E5DCBD31A}" type="presOf" srcId="{D32F3F08-60BA-4538-B67C-102BF6C71296}" destId="{07CE9DD7-780D-4E42-A270-812ED8EC3313}" srcOrd="0" destOrd="0" presId="urn:microsoft.com/office/officeart/2005/8/layout/chevron1"/>
    <dgm:cxn modelId="{44A296FA-3C1D-468B-A401-320C75F859BA}" srcId="{32DB20D1-02A7-46C2-A894-01B4DD623965}" destId="{BD0205F0-0999-409A-BA86-55897146F11B}" srcOrd="3" destOrd="0" parTransId="{CF430173-A9DB-4C13-B725-63709EBCCDB6}" sibTransId="{B81BABCB-587D-4D03-B68C-C314DA12A463}"/>
    <dgm:cxn modelId="{A2F40C56-5E03-4DE3-B374-BF1621F05BB9}" type="presParOf" srcId="{AC2B3CF8-2C5E-4816-9FC6-052B8842EEA0}" destId="{07CE9DD7-780D-4E42-A270-812ED8EC3313}" srcOrd="0" destOrd="0" presId="urn:microsoft.com/office/officeart/2005/8/layout/chevron1"/>
    <dgm:cxn modelId="{8C7BF313-7753-43C1-B648-9B630353F0EC}" type="presParOf" srcId="{AC2B3CF8-2C5E-4816-9FC6-052B8842EEA0}" destId="{7E5EB705-921F-475F-B485-19B6180C165B}" srcOrd="1" destOrd="0" presId="urn:microsoft.com/office/officeart/2005/8/layout/chevron1"/>
    <dgm:cxn modelId="{32079DFA-BBF1-4CA6-BA2A-BCD23CA62FE6}" type="presParOf" srcId="{AC2B3CF8-2C5E-4816-9FC6-052B8842EEA0}" destId="{A94500B1-B137-440F-9E80-802DCAAB9D57}" srcOrd="2" destOrd="0" presId="urn:microsoft.com/office/officeart/2005/8/layout/chevron1"/>
    <dgm:cxn modelId="{66B00CFE-4ABA-4158-A189-C67467AA6C67}" type="presParOf" srcId="{AC2B3CF8-2C5E-4816-9FC6-052B8842EEA0}" destId="{D5601E5A-0879-4D5B-822E-A12FD3745E17}" srcOrd="3" destOrd="0" presId="urn:microsoft.com/office/officeart/2005/8/layout/chevron1"/>
    <dgm:cxn modelId="{A24B0F66-8DE6-4B3C-924A-25D41EBC31E6}" type="presParOf" srcId="{AC2B3CF8-2C5E-4816-9FC6-052B8842EEA0}" destId="{C610E31C-0EB1-4A11-8F0E-C275EA61FE05}" srcOrd="4" destOrd="0" presId="urn:microsoft.com/office/officeart/2005/8/layout/chevron1"/>
    <dgm:cxn modelId="{32B786AB-5FDD-458F-B976-029E3AB6D953}" type="presParOf" srcId="{AC2B3CF8-2C5E-4816-9FC6-052B8842EEA0}" destId="{548790F7-E825-46F1-9B91-4098F7D465AF}" srcOrd="5" destOrd="0" presId="urn:microsoft.com/office/officeart/2005/8/layout/chevron1"/>
    <dgm:cxn modelId="{6C116853-A655-4718-95B7-EE1CB15C0131}" type="presParOf" srcId="{AC2B3CF8-2C5E-4816-9FC6-052B8842EEA0}" destId="{C41536DD-FA7D-4AF3-8E96-AC4298D1C72B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DB20D1-02A7-46C2-A894-01B4DD62396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32F3F08-60BA-4538-B67C-102BF6C71296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Record Extension Basics</a:t>
          </a:r>
        </a:p>
      </dgm:t>
    </dgm:pt>
    <dgm:pt modelId="{65586D84-46B1-4B11-8313-C5F72E9112BD}" type="par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A0D40E1-D484-4ADE-98D0-2E45591844DA}" type="sibTrans" cxnId="{AAD6487B-C2E4-4D4E-BED4-5AB5FC77AA35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99AD644-F05A-4699-92BF-24BA837FA0AC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Bulletin 17C Flood Frequency Analysis</a:t>
          </a:r>
        </a:p>
      </dgm:t>
    </dgm:pt>
    <dgm:pt modelId="{D9EFD2D8-19FD-4838-9644-0A9155010B83}" type="par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D3292AA-2363-4794-8C62-7FCD58699306}" type="sibTrans" cxnId="{7BAC5544-4A42-4D43-8A83-4B9A39573740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0205F0-0999-409A-BA86-55897146F11B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Common Pitfalls</a:t>
          </a:r>
        </a:p>
      </dgm:t>
    </dgm:pt>
    <dgm:pt modelId="{CF430173-A9DB-4C13-B725-63709EBCCDB6}" type="par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81BABCB-587D-4D03-B68C-C314DA12A463}" type="sibTrans" cxnId="{44A296FA-3C1D-468B-A401-320C75F859B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C19FC8D-0E55-438E-91E7-9DB58290AC30}">
      <dgm:prSet/>
      <dgm:spPr>
        <a:solidFill>
          <a:schemeClr val="accent3">
            <a:lumMod val="20000"/>
            <a:lumOff val="8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Other Applications</a:t>
          </a:r>
        </a:p>
      </dgm:t>
    </dgm:pt>
    <dgm:pt modelId="{C2C0A168-FEE4-4F90-8BB6-5EDD73EEFF62}" type="parTrans" cxnId="{2B616147-E3D5-4E94-B26D-5D4E9ECECE0B}">
      <dgm:prSet/>
      <dgm:spPr/>
      <dgm:t>
        <a:bodyPr/>
        <a:lstStyle/>
        <a:p>
          <a:endParaRPr lang="en-US"/>
        </a:p>
      </dgm:t>
    </dgm:pt>
    <dgm:pt modelId="{4ED14D01-A240-4218-ACF1-BAA752966F11}" type="sibTrans" cxnId="{2B616147-E3D5-4E94-B26D-5D4E9ECECE0B}">
      <dgm:prSet/>
      <dgm:spPr/>
      <dgm:t>
        <a:bodyPr/>
        <a:lstStyle/>
        <a:p>
          <a:endParaRPr lang="en-US"/>
        </a:p>
      </dgm:t>
    </dgm:pt>
    <dgm:pt modelId="{AC2B3CF8-2C5E-4816-9FC6-052B8842EEA0}" type="pres">
      <dgm:prSet presAssocID="{32DB20D1-02A7-46C2-A894-01B4DD623965}" presName="Name0" presStyleCnt="0">
        <dgm:presLayoutVars>
          <dgm:dir/>
          <dgm:animLvl val="lvl"/>
          <dgm:resizeHandles val="exact"/>
        </dgm:presLayoutVars>
      </dgm:prSet>
      <dgm:spPr/>
    </dgm:pt>
    <dgm:pt modelId="{07CE9DD7-780D-4E42-A270-812ED8EC3313}" type="pres">
      <dgm:prSet presAssocID="{D32F3F08-60BA-4538-B67C-102BF6C71296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E5EB705-921F-475F-B485-19B6180C165B}" type="pres">
      <dgm:prSet presAssocID="{3A0D40E1-D484-4ADE-98D0-2E45591844DA}" presName="parTxOnlySpace" presStyleCnt="0"/>
      <dgm:spPr/>
    </dgm:pt>
    <dgm:pt modelId="{A94500B1-B137-440F-9E80-802DCAAB9D57}" type="pres">
      <dgm:prSet presAssocID="{F99AD644-F05A-4699-92BF-24BA837FA0A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5601E5A-0879-4D5B-822E-A12FD3745E17}" type="pres">
      <dgm:prSet presAssocID="{AD3292AA-2363-4794-8C62-7FCD58699306}" presName="parTxOnlySpace" presStyleCnt="0"/>
      <dgm:spPr/>
    </dgm:pt>
    <dgm:pt modelId="{C610E31C-0EB1-4A11-8F0E-C275EA61FE05}" type="pres">
      <dgm:prSet presAssocID="{5C19FC8D-0E55-438E-91E7-9DB58290AC3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48790F7-E825-46F1-9B91-4098F7D465AF}" type="pres">
      <dgm:prSet presAssocID="{4ED14D01-A240-4218-ACF1-BAA752966F11}" presName="parTxOnlySpace" presStyleCnt="0"/>
      <dgm:spPr/>
    </dgm:pt>
    <dgm:pt modelId="{C41536DD-FA7D-4AF3-8E96-AC4298D1C72B}" type="pres">
      <dgm:prSet presAssocID="{BD0205F0-0999-409A-BA86-55897146F11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B597516-A5F2-4924-97C6-9E84E4F05ED7}" type="presOf" srcId="{F99AD644-F05A-4699-92BF-24BA837FA0AC}" destId="{A94500B1-B137-440F-9E80-802DCAAB9D57}" srcOrd="0" destOrd="0" presId="urn:microsoft.com/office/officeart/2005/8/layout/chevron1"/>
    <dgm:cxn modelId="{7BAC5544-4A42-4D43-8A83-4B9A39573740}" srcId="{32DB20D1-02A7-46C2-A894-01B4DD623965}" destId="{F99AD644-F05A-4699-92BF-24BA837FA0AC}" srcOrd="1" destOrd="0" parTransId="{D9EFD2D8-19FD-4838-9644-0A9155010B83}" sibTransId="{AD3292AA-2363-4794-8C62-7FCD58699306}"/>
    <dgm:cxn modelId="{110A0B66-C991-41BB-BC71-2E1532666917}" type="presOf" srcId="{BD0205F0-0999-409A-BA86-55897146F11B}" destId="{C41536DD-FA7D-4AF3-8E96-AC4298D1C72B}" srcOrd="0" destOrd="0" presId="urn:microsoft.com/office/officeart/2005/8/layout/chevron1"/>
    <dgm:cxn modelId="{2B616147-E3D5-4E94-B26D-5D4E9ECECE0B}" srcId="{32DB20D1-02A7-46C2-A894-01B4DD623965}" destId="{5C19FC8D-0E55-438E-91E7-9DB58290AC30}" srcOrd="2" destOrd="0" parTransId="{C2C0A168-FEE4-4F90-8BB6-5EDD73EEFF62}" sibTransId="{4ED14D01-A240-4218-ACF1-BAA752966F11}"/>
    <dgm:cxn modelId="{DB7F587A-D9AF-4904-BFFB-B59AFB19630D}" type="presOf" srcId="{32DB20D1-02A7-46C2-A894-01B4DD623965}" destId="{AC2B3CF8-2C5E-4816-9FC6-052B8842EEA0}" srcOrd="0" destOrd="0" presId="urn:microsoft.com/office/officeart/2005/8/layout/chevron1"/>
    <dgm:cxn modelId="{AAD6487B-C2E4-4D4E-BED4-5AB5FC77AA35}" srcId="{32DB20D1-02A7-46C2-A894-01B4DD623965}" destId="{D32F3F08-60BA-4538-B67C-102BF6C71296}" srcOrd="0" destOrd="0" parTransId="{65586D84-46B1-4B11-8313-C5F72E9112BD}" sibTransId="{3A0D40E1-D484-4ADE-98D0-2E45591844DA}"/>
    <dgm:cxn modelId="{BBBDCFCC-F925-4E5F-8FCB-8B682E401217}" type="presOf" srcId="{5C19FC8D-0E55-438E-91E7-9DB58290AC30}" destId="{C610E31C-0EB1-4A11-8F0E-C275EA61FE05}" srcOrd="0" destOrd="0" presId="urn:microsoft.com/office/officeart/2005/8/layout/chevron1"/>
    <dgm:cxn modelId="{D29633F6-A60A-4E88-888A-DA8E5DCBD31A}" type="presOf" srcId="{D32F3F08-60BA-4538-B67C-102BF6C71296}" destId="{07CE9DD7-780D-4E42-A270-812ED8EC3313}" srcOrd="0" destOrd="0" presId="urn:microsoft.com/office/officeart/2005/8/layout/chevron1"/>
    <dgm:cxn modelId="{44A296FA-3C1D-468B-A401-320C75F859BA}" srcId="{32DB20D1-02A7-46C2-A894-01B4DD623965}" destId="{BD0205F0-0999-409A-BA86-55897146F11B}" srcOrd="3" destOrd="0" parTransId="{CF430173-A9DB-4C13-B725-63709EBCCDB6}" sibTransId="{B81BABCB-587D-4D03-B68C-C314DA12A463}"/>
    <dgm:cxn modelId="{A2F40C56-5E03-4DE3-B374-BF1621F05BB9}" type="presParOf" srcId="{AC2B3CF8-2C5E-4816-9FC6-052B8842EEA0}" destId="{07CE9DD7-780D-4E42-A270-812ED8EC3313}" srcOrd="0" destOrd="0" presId="urn:microsoft.com/office/officeart/2005/8/layout/chevron1"/>
    <dgm:cxn modelId="{8C7BF313-7753-43C1-B648-9B630353F0EC}" type="presParOf" srcId="{AC2B3CF8-2C5E-4816-9FC6-052B8842EEA0}" destId="{7E5EB705-921F-475F-B485-19B6180C165B}" srcOrd="1" destOrd="0" presId="urn:microsoft.com/office/officeart/2005/8/layout/chevron1"/>
    <dgm:cxn modelId="{32079DFA-BBF1-4CA6-BA2A-BCD23CA62FE6}" type="presParOf" srcId="{AC2B3CF8-2C5E-4816-9FC6-052B8842EEA0}" destId="{A94500B1-B137-440F-9E80-802DCAAB9D57}" srcOrd="2" destOrd="0" presId="urn:microsoft.com/office/officeart/2005/8/layout/chevron1"/>
    <dgm:cxn modelId="{66B00CFE-4ABA-4158-A189-C67467AA6C67}" type="presParOf" srcId="{AC2B3CF8-2C5E-4816-9FC6-052B8842EEA0}" destId="{D5601E5A-0879-4D5B-822E-A12FD3745E17}" srcOrd="3" destOrd="0" presId="urn:microsoft.com/office/officeart/2005/8/layout/chevron1"/>
    <dgm:cxn modelId="{A24B0F66-8DE6-4B3C-924A-25D41EBC31E6}" type="presParOf" srcId="{AC2B3CF8-2C5E-4816-9FC6-052B8842EEA0}" destId="{C610E31C-0EB1-4A11-8F0E-C275EA61FE05}" srcOrd="4" destOrd="0" presId="urn:microsoft.com/office/officeart/2005/8/layout/chevron1"/>
    <dgm:cxn modelId="{32B786AB-5FDD-458F-B976-029E3AB6D953}" type="presParOf" srcId="{AC2B3CF8-2C5E-4816-9FC6-052B8842EEA0}" destId="{548790F7-E825-46F1-9B91-4098F7D465AF}" srcOrd="5" destOrd="0" presId="urn:microsoft.com/office/officeart/2005/8/layout/chevron1"/>
    <dgm:cxn modelId="{6C116853-A655-4718-95B7-EE1CB15C0131}" type="presParOf" srcId="{AC2B3CF8-2C5E-4816-9FC6-052B8842EEA0}" destId="{C41536DD-FA7D-4AF3-8E96-AC4298D1C72B}" srcOrd="6" destOrd="0" presId="urn:microsoft.com/office/officeart/2005/8/layout/chevron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E9DD7-780D-4E42-A270-812ED8EC3313}">
      <dsp:nvSpPr>
        <dsp:cNvPr id="0" name=""/>
        <dsp:cNvSpPr/>
      </dsp:nvSpPr>
      <dsp:spPr>
        <a:xfrm>
          <a:off x="5408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Record Extension Basics</a:t>
          </a:r>
        </a:p>
      </dsp:txBody>
      <dsp:txXfrm>
        <a:off x="635018" y="2170740"/>
        <a:ext cx="1888830" cy="1259219"/>
      </dsp:txXfrm>
    </dsp:sp>
    <dsp:sp modelId="{A94500B1-B137-440F-9E80-802DCAAB9D57}">
      <dsp:nvSpPr>
        <dsp:cNvPr id="0" name=""/>
        <dsp:cNvSpPr/>
      </dsp:nvSpPr>
      <dsp:spPr>
        <a:xfrm>
          <a:off x="283865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Bulletin 17C Flood Frequency Analysis</a:t>
          </a:r>
        </a:p>
      </dsp:txBody>
      <dsp:txXfrm>
        <a:off x="3468262" y="2170740"/>
        <a:ext cx="1888830" cy="1259219"/>
      </dsp:txXfrm>
    </dsp:sp>
    <dsp:sp modelId="{C610E31C-0EB1-4A11-8F0E-C275EA61FE05}">
      <dsp:nvSpPr>
        <dsp:cNvPr id="0" name=""/>
        <dsp:cNvSpPr/>
      </dsp:nvSpPr>
      <dsp:spPr>
        <a:xfrm>
          <a:off x="5671897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Other Applications</a:t>
          </a:r>
        </a:p>
      </dsp:txBody>
      <dsp:txXfrm>
        <a:off x="6301507" y="2170740"/>
        <a:ext cx="1888830" cy="1259219"/>
      </dsp:txXfrm>
    </dsp:sp>
    <dsp:sp modelId="{C41536DD-FA7D-4AF3-8E96-AC4298D1C72B}">
      <dsp:nvSpPr>
        <dsp:cNvPr id="0" name=""/>
        <dsp:cNvSpPr/>
      </dsp:nvSpPr>
      <dsp:spPr>
        <a:xfrm>
          <a:off x="850514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Common Pitfalls</a:t>
          </a:r>
        </a:p>
      </dsp:txBody>
      <dsp:txXfrm>
        <a:off x="9134752" y="2170740"/>
        <a:ext cx="1888830" cy="1259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E9DD7-780D-4E42-A270-812ED8EC3313}">
      <dsp:nvSpPr>
        <dsp:cNvPr id="0" name=""/>
        <dsp:cNvSpPr/>
      </dsp:nvSpPr>
      <dsp:spPr>
        <a:xfrm>
          <a:off x="5408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Record Extension Basics</a:t>
          </a:r>
        </a:p>
      </dsp:txBody>
      <dsp:txXfrm>
        <a:off x="635018" y="2170740"/>
        <a:ext cx="1888830" cy="1259219"/>
      </dsp:txXfrm>
    </dsp:sp>
    <dsp:sp modelId="{A94500B1-B137-440F-9E80-802DCAAB9D57}">
      <dsp:nvSpPr>
        <dsp:cNvPr id="0" name=""/>
        <dsp:cNvSpPr/>
      </dsp:nvSpPr>
      <dsp:spPr>
        <a:xfrm>
          <a:off x="283865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Bulletin 17C Flood Frequency Analysis</a:t>
          </a:r>
        </a:p>
      </dsp:txBody>
      <dsp:txXfrm>
        <a:off x="3468262" y="2170740"/>
        <a:ext cx="1888830" cy="1259219"/>
      </dsp:txXfrm>
    </dsp:sp>
    <dsp:sp modelId="{C610E31C-0EB1-4A11-8F0E-C275EA61FE05}">
      <dsp:nvSpPr>
        <dsp:cNvPr id="0" name=""/>
        <dsp:cNvSpPr/>
      </dsp:nvSpPr>
      <dsp:spPr>
        <a:xfrm>
          <a:off x="5671897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Other Applications</a:t>
          </a:r>
        </a:p>
      </dsp:txBody>
      <dsp:txXfrm>
        <a:off x="6301507" y="2170740"/>
        <a:ext cx="1888830" cy="1259219"/>
      </dsp:txXfrm>
    </dsp:sp>
    <dsp:sp modelId="{C41536DD-FA7D-4AF3-8E96-AC4298D1C72B}">
      <dsp:nvSpPr>
        <dsp:cNvPr id="0" name=""/>
        <dsp:cNvSpPr/>
      </dsp:nvSpPr>
      <dsp:spPr>
        <a:xfrm>
          <a:off x="850514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Common Pitfalls</a:t>
          </a:r>
        </a:p>
      </dsp:txBody>
      <dsp:txXfrm>
        <a:off x="9134752" y="2170740"/>
        <a:ext cx="1888830" cy="12592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E9DD7-780D-4E42-A270-812ED8EC3313}">
      <dsp:nvSpPr>
        <dsp:cNvPr id="0" name=""/>
        <dsp:cNvSpPr/>
      </dsp:nvSpPr>
      <dsp:spPr>
        <a:xfrm>
          <a:off x="5408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Record Extension Basics</a:t>
          </a:r>
        </a:p>
      </dsp:txBody>
      <dsp:txXfrm>
        <a:off x="635018" y="2170740"/>
        <a:ext cx="1888830" cy="1259219"/>
      </dsp:txXfrm>
    </dsp:sp>
    <dsp:sp modelId="{A94500B1-B137-440F-9E80-802DCAAB9D57}">
      <dsp:nvSpPr>
        <dsp:cNvPr id="0" name=""/>
        <dsp:cNvSpPr/>
      </dsp:nvSpPr>
      <dsp:spPr>
        <a:xfrm>
          <a:off x="283865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Bulletin 17C Flood Frequency Analysis</a:t>
          </a:r>
        </a:p>
      </dsp:txBody>
      <dsp:txXfrm>
        <a:off x="3468262" y="2170740"/>
        <a:ext cx="1888830" cy="1259219"/>
      </dsp:txXfrm>
    </dsp:sp>
    <dsp:sp modelId="{C610E31C-0EB1-4A11-8F0E-C275EA61FE05}">
      <dsp:nvSpPr>
        <dsp:cNvPr id="0" name=""/>
        <dsp:cNvSpPr/>
      </dsp:nvSpPr>
      <dsp:spPr>
        <a:xfrm>
          <a:off x="5671897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Other Applications</a:t>
          </a:r>
        </a:p>
      </dsp:txBody>
      <dsp:txXfrm>
        <a:off x="6301507" y="2170740"/>
        <a:ext cx="1888830" cy="1259219"/>
      </dsp:txXfrm>
    </dsp:sp>
    <dsp:sp modelId="{C41536DD-FA7D-4AF3-8E96-AC4298D1C72B}">
      <dsp:nvSpPr>
        <dsp:cNvPr id="0" name=""/>
        <dsp:cNvSpPr/>
      </dsp:nvSpPr>
      <dsp:spPr>
        <a:xfrm>
          <a:off x="850514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Common Pitfalls</a:t>
          </a:r>
        </a:p>
      </dsp:txBody>
      <dsp:txXfrm>
        <a:off x="9134752" y="2170740"/>
        <a:ext cx="1888830" cy="12592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E9DD7-780D-4E42-A270-812ED8EC3313}">
      <dsp:nvSpPr>
        <dsp:cNvPr id="0" name=""/>
        <dsp:cNvSpPr/>
      </dsp:nvSpPr>
      <dsp:spPr>
        <a:xfrm>
          <a:off x="5408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Record Extension Basics</a:t>
          </a:r>
        </a:p>
      </dsp:txBody>
      <dsp:txXfrm>
        <a:off x="635018" y="2170740"/>
        <a:ext cx="1888830" cy="1259219"/>
      </dsp:txXfrm>
    </dsp:sp>
    <dsp:sp modelId="{A94500B1-B137-440F-9E80-802DCAAB9D57}">
      <dsp:nvSpPr>
        <dsp:cNvPr id="0" name=""/>
        <dsp:cNvSpPr/>
      </dsp:nvSpPr>
      <dsp:spPr>
        <a:xfrm>
          <a:off x="283865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Bulletin 17C Flood Frequency Analysis</a:t>
          </a:r>
        </a:p>
      </dsp:txBody>
      <dsp:txXfrm>
        <a:off x="3468262" y="2170740"/>
        <a:ext cx="1888830" cy="1259219"/>
      </dsp:txXfrm>
    </dsp:sp>
    <dsp:sp modelId="{C610E31C-0EB1-4A11-8F0E-C275EA61FE05}">
      <dsp:nvSpPr>
        <dsp:cNvPr id="0" name=""/>
        <dsp:cNvSpPr/>
      </dsp:nvSpPr>
      <dsp:spPr>
        <a:xfrm>
          <a:off x="5671897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Other Applications</a:t>
          </a:r>
        </a:p>
      </dsp:txBody>
      <dsp:txXfrm>
        <a:off x="6301507" y="2170740"/>
        <a:ext cx="1888830" cy="1259219"/>
      </dsp:txXfrm>
    </dsp:sp>
    <dsp:sp modelId="{C41536DD-FA7D-4AF3-8E96-AC4298D1C72B}">
      <dsp:nvSpPr>
        <dsp:cNvPr id="0" name=""/>
        <dsp:cNvSpPr/>
      </dsp:nvSpPr>
      <dsp:spPr>
        <a:xfrm>
          <a:off x="8505142" y="2170740"/>
          <a:ext cx="3148049" cy="1259219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</a:rPr>
            <a:t>Common Pitfalls</a:t>
          </a:r>
        </a:p>
      </dsp:txBody>
      <dsp:txXfrm>
        <a:off x="9134752" y="2170740"/>
        <a:ext cx="1888830" cy="12592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144963" y="0"/>
            <a:ext cx="3170237" cy="50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486" tIns="49744" rIns="99486" bIns="49744" numCol="1" anchor="t" anchorCtr="0" compatLnSpc="1">
            <a:prstTxWarp prst="textNoShape">
              <a:avLst/>
            </a:prstTxWarp>
          </a:bodyPr>
          <a:lstStyle>
            <a:lvl1pPr algn="r" defTabSz="996245">
              <a:defRPr sz="900" b="0">
                <a:latin typeface="Arial" charset="0"/>
              </a:defRPr>
            </a:lvl1pPr>
          </a:lstStyle>
          <a:p>
            <a:pPr>
              <a:defRPr/>
            </a:pPr>
            <a:r>
              <a:rPr lang="en-US" sz="1000" dirty="0"/>
              <a:t>Lecture 4.4 Streamflow Record Extension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3170238" cy="50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486" tIns="49744" rIns="99486" bIns="49744" numCol="1" anchor="t" anchorCtr="0" compatLnSpc="1">
            <a:prstTxWarp prst="textNoShape">
              <a:avLst/>
            </a:prstTxWarp>
          </a:bodyPr>
          <a:lstStyle>
            <a:lvl1pPr algn="r" defTabSz="996245">
              <a:defRPr sz="9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717550" y="9093200"/>
            <a:ext cx="3168650" cy="50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486" tIns="49744" rIns="99486" bIns="49744" numCol="1" anchor="b" anchorCtr="0" compatLnSpc="1">
            <a:prstTxWarp prst="textNoShape">
              <a:avLst/>
            </a:prstTxWarp>
          </a:bodyPr>
          <a:lstStyle>
            <a:lvl1pPr algn="r" defTabSz="995363">
              <a:defRPr sz="900" b="0">
                <a:latin typeface="Arial" panose="020B0604020202020204" pitchFamily="34" charset="0"/>
              </a:defRPr>
            </a:lvl1pPr>
          </a:lstStyle>
          <a:p>
            <a:pPr algn="l"/>
            <a:r>
              <a:rPr lang="en-US" altLang="en-US" sz="1000" dirty="0"/>
              <a:t>Lecture 4.4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143375" y="9093200"/>
            <a:ext cx="3170238" cy="50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9486" tIns="49744" rIns="99486" bIns="49744" numCol="1" anchor="b" anchorCtr="0" compatLnSpc="1">
            <a:prstTxWarp prst="textNoShape">
              <a:avLst/>
            </a:prstTxWarp>
          </a:bodyPr>
          <a:lstStyle>
            <a:lvl1pPr algn="r" defTabSz="996245">
              <a:defRPr sz="9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HEC July 2014</a:t>
            </a:r>
          </a:p>
        </p:txBody>
      </p:sp>
    </p:spTree>
    <p:extLst>
      <p:ext uri="{BB962C8B-B14F-4D97-AF65-F5344CB8AC3E}">
        <p14:creationId xmlns:p14="http://schemas.microsoft.com/office/powerpoint/2010/main" val="513482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164013" y="0"/>
            <a:ext cx="3151187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8" tIns="0" rIns="20108" bIns="0" numCol="1" anchor="t" anchorCtr="0" compatLnSpc="1">
            <a:prstTxWarp prst="textNoShape">
              <a:avLst/>
            </a:prstTxWarp>
          </a:bodyPr>
          <a:lstStyle>
            <a:lvl1pPr defTabSz="964907">
              <a:defRPr sz="1000" b="0" i="1"/>
            </a:lvl1pPr>
          </a:lstStyle>
          <a:p>
            <a:pPr>
              <a:defRPr/>
            </a:pPr>
            <a:r>
              <a:rPr lang="en-US"/>
              <a:t>Streamfrlow Record Extension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3151188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8" tIns="0" rIns="20108" bIns="0" numCol="1" anchor="t" anchorCtr="0" compatLnSpc="1">
            <a:prstTxWarp prst="textNoShape">
              <a:avLst/>
            </a:prstTxWarp>
          </a:bodyPr>
          <a:lstStyle>
            <a:lvl1pPr algn="r" defTabSz="964907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82600" y="742950"/>
            <a:ext cx="6351588" cy="3573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9013" y="4562475"/>
            <a:ext cx="5337175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190" tIns="48596" rIns="97190" bIns="485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164013" y="9123363"/>
            <a:ext cx="3151187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8" tIns="0" rIns="20108" bIns="0" numCol="1" anchor="b" anchorCtr="0" compatLnSpc="1">
            <a:prstTxWarp prst="textNoShape">
              <a:avLst/>
            </a:prstTxWarp>
          </a:bodyPr>
          <a:lstStyle>
            <a:lvl1pPr defTabSz="964907">
              <a:defRPr sz="1000" b="0" i="1"/>
            </a:lvl1pPr>
          </a:lstStyle>
          <a:p>
            <a:pPr>
              <a:defRPr/>
            </a:pPr>
            <a:r>
              <a:rPr lang="en-US"/>
              <a:t>HEC July 2014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768350" y="9123363"/>
            <a:ext cx="3151188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108" tIns="0" rIns="20108" bIns="0" numCol="1" anchor="b" anchorCtr="0" compatLnSpc="1">
            <a:prstTxWarp prst="textNoShape">
              <a:avLst/>
            </a:prstTxWarp>
          </a:bodyPr>
          <a:lstStyle>
            <a:lvl1pPr algn="r" defTabSz="963613">
              <a:defRPr sz="1000" b="0" i="1"/>
            </a:lvl1pPr>
          </a:lstStyle>
          <a:p>
            <a:fld id="{E5887FBC-B91B-41BC-8B95-D2782121BB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546968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D6CBD54-EA71-4389-9F12-3834DFE6041F}" type="slidenum">
              <a:rPr lang="en-US" altLang="en-US" sz="1000" b="0"/>
              <a:pPr/>
              <a:t>1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276017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5632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C08CA0F-761A-47B9-A134-320003D1093F}" type="slidenum">
              <a:rPr lang="en-US" altLang="en-US" sz="1000" b="0"/>
              <a:pPr/>
              <a:t>21</a:t>
            </a:fld>
            <a:endParaRPr lang="en-US" altLang="en-US" sz="1000" b="0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385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5632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C08CA0F-761A-47B9-A134-320003D1093F}" type="slidenum">
              <a:rPr lang="en-US" altLang="en-US" sz="1000" b="0"/>
              <a:pPr/>
              <a:t>22</a:t>
            </a:fld>
            <a:endParaRPr lang="en-US" altLang="en-US" sz="1000" b="0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29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198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8AF8146-59F8-4BF4-AB6B-C4514FC34412}" type="slidenum">
              <a:rPr lang="en-US" altLang="en-US" sz="1000" b="0"/>
              <a:pPr/>
              <a:t>23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143299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624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624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F031C44-2BB5-496D-A209-3F99369B227F}" type="slidenum">
              <a:rPr lang="en-US" altLang="en-US" sz="1000" b="0"/>
              <a:pPr/>
              <a:t>24</a:t>
            </a:fld>
            <a:endParaRPr lang="en-US" altLang="en-US" sz="1000" b="0"/>
          </a:p>
        </p:txBody>
      </p:sp>
      <p:sp>
        <p:nvSpPr>
          <p:cNvPr id="624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624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25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767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45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90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E4AD326-E7FD-42B7-ACBB-B347FF20C3BC}" type="slidenum">
              <a:rPr lang="en-US" altLang="en-US" sz="1000" b="0"/>
              <a:pPr/>
              <a:t>28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12408098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198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8AF8146-59F8-4BF4-AB6B-C4514FC34412}" type="slidenum">
              <a:rPr lang="en-US" altLang="en-US" sz="1000" b="0"/>
              <a:pPr/>
              <a:t>30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5633471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198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8AF8146-59F8-4BF4-AB6B-C4514FC34412}" type="slidenum">
              <a:rPr lang="en-US" altLang="en-US" sz="1000" b="0"/>
              <a:pPr/>
              <a:t>35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3780179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198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1989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199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8AF8146-59F8-4BF4-AB6B-C4514FC34412}" type="slidenum">
              <a:rPr lang="en-US" altLang="en-US" sz="1000" b="0"/>
              <a:pPr/>
              <a:t>2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21510353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5261" indent="-165261">
              <a:buFont typeface="Arial" panose="020B0604020202020204" pitchFamily="34" charset="0"/>
              <a:buChar char="•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326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5540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6554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F52375C-3B4F-45B0-8A0B-2F9D40A4E999}" type="slidenum">
              <a:rPr lang="en-US" altLang="en-US" sz="1000" b="0"/>
              <a:pPr/>
              <a:t>45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32919091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6656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EAF1EFB-CBD7-453C-838F-7788DDEFFFA4}" type="slidenum">
              <a:rPr lang="en-US" altLang="en-US" sz="1000" b="0"/>
              <a:pPr/>
              <a:t>46</a:t>
            </a:fld>
            <a:endParaRPr lang="en-US" altLang="en-US" sz="1000" b="0"/>
          </a:p>
        </p:txBody>
      </p:sp>
    </p:spTree>
    <p:extLst>
      <p:ext uri="{BB962C8B-B14F-4D97-AF65-F5344CB8AC3E}">
        <p14:creationId xmlns:p14="http://schemas.microsoft.com/office/powerpoint/2010/main" val="3768762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742950"/>
            <a:ext cx="6351588" cy="3573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Streamfrlow Record Extension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HEC July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887FBC-B91B-41BC-8B95-D2782121BB05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2189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813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81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7882DAE-F266-4622-8B06-210DF390762F}" type="slidenum">
              <a:rPr lang="en-US" altLang="en-US" sz="1000" b="0"/>
              <a:pPr/>
              <a:t>12</a:t>
            </a:fld>
            <a:endParaRPr lang="en-US" altLang="en-US" sz="1000" b="0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68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B1A4927-0285-4837-9285-3443C71D0EDA}" type="slidenum">
              <a:rPr lang="en-US" altLang="en-US" sz="1000" b="0"/>
              <a:pPr/>
              <a:t>13</a:t>
            </a:fld>
            <a:endParaRPr lang="en-US" altLang="en-US" sz="1000" b="0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5493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5017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5018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6AC96EA-C870-4D89-9CE2-5C7B24FF2C3C}" type="slidenum">
              <a:rPr lang="en-US" altLang="en-US" sz="1000" b="0"/>
              <a:pPr/>
              <a:t>14</a:t>
            </a:fld>
            <a:endParaRPr lang="en-US" altLang="en-US" sz="1000" b="0"/>
          </a:p>
        </p:txBody>
      </p:sp>
      <p:sp>
        <p:nvSpPr>
          <p:cNvPr id="501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820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5325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5325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57714B6-3CDE-4275-80F7-656F4663FB3B}" type="slidenum">
              <a:rPr lang="en-US" altLang="en-US" sz="1000" b="0"/>
              <a:pPr/>
              <a:t>17</a:t>
            </a:fld>
            <a:endParaRPr lang="en-US" altLang="en-US" sz="1000" b="0"/>
          </a:p>
        </p:txBody>
      </p:sp>
      <p:sp>
        <p:nvSpPr>
          <p:cNvPr id="532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432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5427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5427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4426112-1D81-44AB-9F30-CD2FEFF40133}" type="slidenum">
              <a:rPr lang="en-US" altLang="en-US" sz="1000" b="0"/>
              <a:pPr/>
              <a:t>18</a:t>
            </a:fld>
            <a:endParaRPr lang="en-US" altLang="en-US" sz="1000" b="0"/>
          </a:p>
        </p:txBody>
      </p:sp>
      <p:sp>
        <p:nvSpPr>
          <p:cNvPr id="542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82600" y="742950"/>
            <a:ext cx="6351588" cy="3573463"/>
          </a:xfrm>
          <a:ln/>
        </p:spPr>
      </p:sp>
      <p:sp>
        <p:nvSpPr>
          <p:cNvPr id="542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784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Streamfrlow Record Extension</a:t>
            </a:r>
          </a:p>
        </p:txBody>
      </p:sp>
      <p:sp>
        <p:nvSpPr>
          <p:cNvPr id="4915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000" b="0"/>
              <a:t>HEC July 2014</a:t>
            </a:r>
          </a:p>
        </p:txBody>
      </p:sp>
      <p:sp>
        <p:nvSpPr>
          <p:cNvPr id="4915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63613"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B1A4927-0285-4837-9285-3443C71D0EDA}" type="slidenum">
              <a:rPr lang="en-US" altLang="en-US" sz="1000" b="0"/>
              <a:pPr/>
              <a:t>19</a:t>
            </a:fld>
            <a:endParaRPr lang="en-US" altLang="en-US" sz="1000" b="0"/>
          </a:p>
        </p:txBody>
      </p:sp>
      <p:sp>
        <p:nvSpPr>
          <p:cNvPr id="491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77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002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409950"/>
            <a:ext cx="85344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78692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1729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65067" y="334963"/>
            <a:ext cx="2599267" cy="5846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0918" y="334963"/>
            <a:ext cx="7600949" cy="5846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331200" y="6248400"/>
            <a:ext cx="2641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07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1133" y="2066925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884333" y="2066925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884333" y="4200525"/>
            <a:ext cx="5080000" cy="1981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1040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1133" y="2066925"/>
            <a:ext cx="5080000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4333" y="2066925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57843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279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EE1CD68-F1DA-4B31-838E-E1B4F5E9EA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65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A19ADB-D545-41A7-B711-F340563F01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7284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2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81EA4D19-F892-C3F3-B2A6-B42ED9DACB4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6171" y="6313487"/>
            <a:ext cx="1327151" cy="4572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E1CD68-F1DA-4B31-838E-E1B4F5E9EA6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898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097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133" y="2066925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4333" y="2066925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03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1650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09A6C489-9D56-C9AD-4D53-4249675A6EC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6171" y="6313487"/>
            <a:ext cx="1327151" cy="4572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E1CD68-F1DA-4B31-838E-E1B4F5E9EA6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650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457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451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085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60917" y="334963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1133" y="2066925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25">
            <a:extLst>
              <a:ext uri="{FF2B5EF4-FFF2-40B4-BE49-F238E27FC236}">
                <a16:creationId xmlns:a16="http://schemas.microsoft.com/office/drawing/2014/main" id="{A6DC1AD2-61B7-5CB4-4C0E-5A26233E33E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6171" y="6313487"/>
            <a:ext cx="1327151" cy="457200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E1CD68-F1DA-4B31-838E-E1B4F5E9EA6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0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61" r:id="rId11"/>
    <p:sldLayoutId id="2147483955" r:id="rId12"/>
    <p:sldLayoutId id="2147483956" r:id="rId13"/>
    <p:sldLayoutId id="2147483957" r:id="rId14"/>
    <p:sldLayoutId id="2147483958" r:id="rId15"/>
    <p:sldLayoutId id="2147483959" r:id="rId16"/>
    <p:sldLayoutId id="2147483962" r:id="rId17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>
              <a:lumMod val="50000"/>
            </a:schemeClr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Tx/>
        <a:buSzPct val="100000"/>
        <a:buFont typeface="Arial" panose="020B0604020202020204" pitchFamily="34" charset="0"/>
        <a:buChar char="•"/>
        <a:defRPr sz="3200">
          <a:solidFill>
            <a:schemeClr val="bg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bg1">
              <a:lumMod val="50000"/>
            </a:schemeClr>
          </a:solidFill>
          <a:effectLst/>
          <a:latin typeface="+mn-lt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>
              <a:lumMod val="50000"/>
            </a:schemeClr>
          </a:solidFill>
          <a:effectLst/>
          <a:latin typeface="+mn-lt"/>
        </a:defRPr>
      </a:lvl3pPr>
      <a:lvl4pPr marL="17145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bg1">
              <a:lumMod val="50000"/>
            </a:schemeClr>
          </a:solidFill>
          <a:effectLst/>
          <a:latin typeface="+mn-lt"/>
        </a:defRPr>
      </a:lvl4pPr>
      <a:lvl5pPr marL="21717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bg1">
              <a:lumMod val="50000"/>
            </a:schemeClr>
          </a:solidFill>
          <a:effectLst/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133/tm4B5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usgs.gov/twri/twri4a3/pdf/twri4a3-new.pdf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209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Methods for Extending </a:t>
            </a:r>
            <a:r>
              <a:rPr lang="en-US" dirty="0" err="1"/>
              <a:t>Streamflow</a:t>
            </a:r>
            <a:r>
              <a:rPr lang="en-US" dirty="0"/>
              <a:t> Records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25691" y="4435679"/>
            <a:ext cx="8725949" cy="1752600"/>
          </a:xfrm>
        </p:spPr>
        <p:txBody>
          <a:bodyPr/>
          <a:lstStyle/>
          <a:p>
            <a:pPr algn="l">
              <a:spcBef>
                <a:spcPct val="10000"/>
              </a:spcBef>
              <a:defRPr/>
            </a:pPr>
            <a:r>
              <a:rPr lang="en-US" b="0" dirty="0"/>
              <a:t>Ryan Cahill, PE		</a:t>
            </a:r>
            <a:r>
              <a:rPr lang="en-US" b="0" i="1" dirty="0"/>
              <a:t>USACE, NWP</a:t>
            </a:r>
          </a:p>
          <a:p>
            <a:pPr algn="l">
              <a:spcBef>
                <a:spcPct val="10000"/>
              </a:spcBef>
              <a:defRPr/>
            </a:pPr>
            <a:r>
              <a:rPr lang="en-US" b="0" dirty="0"/>
              <a:t>Beth Faber, PhD, PE	</a:t>
            </a:r>
            <a:r>
              <a:rPr lang="en-US" b="0" i="1" dirty="0"/>
              <a:t>USACE, HEC</a:t>
            </a:r>
          </a:p>
          <a:p>
            <a:pPr algn="l">
              <a:spcBef>
                <a:spcPct val="10000"/>
              </a:spcBef>
              <a:defRPr/>
            </a:pPr>
            <a:r>
              <a:rPr lang="en-US" b="0" dirty="0"/>
              <a:t>Chuck Parrett, PH	</a:t>
            </a:r>
            <a:r>
              <a:rPr lang="en-US" b="0" i="1" dirty="0"/>
              <a:t>retired, USGS Hydrologist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33392A-8E48-4480-B54F-4B1F5DC42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790" y="0"/>
            <a:ext cx="5685681" cy="3159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8FA300-8325-458A-A499-6CCCD28A3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790" y="3257460"/>
            <a:ext cx="5699455" cy="316694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48DBA0-11F0-4F0C-BA0F-8209504CC673}"/>
              </a:ext>
            </a:extLst>
          </p:cNvPr>
          <p:cNvCxnSpPr/>
          <p:nvPr/>
        </p:nvCxnSpPr>
        <p:spPr bwMode="auto">
          <a:xfrm flipV="1">
            <a:off x="6413899" y="614265"/>
            <a:ext cx="0" cy="2133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8771B0-FC0A-46AD-A8DB-C9C75FB05D7C}"/>
              </a:ext>
            </a:extLst>
          </p:cNvPr>
          <p:cNvCxnSpPr/>
          <p:nvPr/>
        </p:nvCxnSpPr>
        <p:spPr bwMode="auto">
          <a:xfrm flipV="1">
            <a:off x="7101558" y="607008"/>
            <a:ext cx="0" cy="21336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E8404EA-7750-4E10-B99C-614B19972134}"/>
              </a:ext>
            </a:extLst>
          </p:cNvPr>
          <p:cNvSpPr txBox="1"/>
          <p:nvPr/>
        </p:nvSpPr>
        <p:spPr>
          <a:xfrm>
            <a:off x="8129840" y="2852798"/>
            <a:ext cx="2775855" cy="80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2000" dirty="0">
                <a:solidFill>
                  <a:schemeClr val="bg1"/>
                </a:solidFill>
              </a:rPr>
              <a:t>N</a:t>
            </a:r>
            <a:r>
              <a:rPr lang="en-US" sz="2000" baseline="-25000" dirty="0">
                <a:solidFill>
                  <a:schemeClr val="bg1"/>
                </a:solidFill>
              </a:rPr>
              <a:t>1</a:t>
            </a:r>
            <a:r>
              <a:rPr lang="en-US" sz="2000" dirty="0">
                <a:solidFill>
                  <a:schemeClr val="bg1"/>
                </a:solidFill>
              </a:rPr>
              <a:t> = concurrent record, N</a:t>
            </a:r>
            <a:r>
              <a:rPr lang="en-US" sz="2000" baseline="-25000" dirty="0">
                <a:solidFill>
                  <a:schemeClr val="bg1"/>
                </a:solidFill>
              </a:rPr>
              <a:t>2 </a:t>
            </a:r>
            <a:r>
              <a:rPr lang="en-US" sz="2000" dirty="0">
                <a:solidFill>
                  <a:schemeClr val="bg1"/>
                </a:solidFill>
              </a:rPr>
              <a:t>= additional record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F9548C-48C8-6DEB-B082-C671F1C0AC6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10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1B81CFB-3C7A-C0E4-223F-3A94F252AAD8}"/>
              </a:ext>
            </a:extLst>
          </p:cNvPr>
          <p:cNvCxnSpPr/>
          <p:nvPr/>
        </p:nvCxnSpPr>
        <p:spPr bwMode="auto">
          <a:xfrm>
            <a:off x="6413899" y="1264920"/>
            <a:ext cx="68765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45F7C61-C1CD-5F38-14EF-115CA8481A19}"/>
              </a:ext>
            </a:extLst>
          </p:cNvPr>
          <p:cNvSpPr txBox="1"/>
          <p:nvPr/>
        </p:nvSpPr>
        <p:spPr>
          <a:xfrm>
            <a:off x="6663317" y="833583"/>
            <a:ext cx="445128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en-US" sz="1600" baseline="-25000" dirty="0">
                <a:solidFill>
                  <a:schemeClr val="bg1"/>
                </a:solidFill>
              </a:rPr>
              <a:t>1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45523B6-9642-66BB-B433-8B4304391776}"/>
              </a:ext>
            </a:extLst>
          </p:cNvPr>
          <p:cNvCxnSpPr>
            <a:cxnSpLocks/>
          </p:cNvCxnSpPr>
          <p:nvPr/>
        </p:nvCxnSpPr>
        <p:spPr bwMode="auto">
          <a:xfrm>
            <a:off x="3360420" y="1264920"/>
            <a:ext cx="305347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DC6366F-6E81-B70D-CED4-ECB3B93287E6}"/>
              </a:ext>
            </a:extLst>
          </p:cNvPr>
          <p:cNvSpPr txBox="1"/>
          <p:nvPr/>
        </p:nvSpPr>
        <p:spPr>
          <a:xfrm>
            <a:off x="4995454" y="833583"/>
            <a:ext cx="445128" cy="431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en-US" sz="1600" baseline="-25000" dirty="0">
                <a:solidFill>
                  <a:schemeClr val="bg1"/>
                </a:solidFill>
              </a:rPr>
              <a:t>2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FACBA4-7920-ECE7-7668-23E1D65EB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5918" y="437360"/>
            <a:ext cx="2540508" cy="213664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BEC8CC-8CD7-C2B6-D5A9-7FBE5177726C}"/>
              </a:ext>
            </a:extLst>
          </p:cNvPr>
          <p:cNvCxnSpPr>
            <a:cxnSpLocks/>
          </p:cNvCxnSpPr>
          <p:nvPr/>
        </p:nvCxnSpPr>
        <p:spPr bwMode="auto">
          <a:xfrm flipV="1">
            <a:off x="8757788" y="932873"/>
            <a:ext cx="1335422" cy="108065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7F0396C-9F0E-591D-2AB9-CC810917AEE3}"/>
              </a:ext>
            </a:extLst>
          </p:cNvPr>
          <p:cNvCxnSpPr/>
          <p:nvPr/>
        </p:nvCxnSpPr>
        <p:spPr bwMode="auto">
          <a:xfrm flipV="1">
            <a:off x="6993653" y="1738365"/>
            <a:ext cx="1764135" cy="4823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2B2F564-4C78-5D9C-8B5D-AD8D958E3B2F}"/>
              </a:ext>
            </a:extLst>
          </p:cNvPr>
          <p:cNvCxnSpPr>
            <a:cxnSpLocks/>
          </p:cNvCxnSpPr>
          <p:nvPr/>
        </p:nvCxnSpPr>
        <p:spPr bwMode="auto">
          <a:xfrm flipH="1">
            <a:off x="5807947" y="2351314"/>
            <a:ext cx="2949841" cy="31350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8520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DC4A6-8D06-46D5-8185-2FF846A5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68" y="279643"/>
            <a:ext cx="9698002" cy="1143000"/>
          </a:xfrm>
        </p:spPr>
        <p:txBody>
          <a:bodyPr/>
          <a:lstStyle/>
          <a:p>
            <a:r>
              <a:rPr lang="en-US" dirty="0"/>
              <a:t>Statistics (based on logs) for </a:t>
            </a:r>
            <a:r>
              <a:rPr lang="en-US" dirty="0">
                <a:solidFill>
                  <a:srgbClr val="C00000"/>
                </a:solidFill>
              </a:rPr>
              <a:t>Concurrent</a:t>
            </a:r>
            <a:r>
              <a:rPr lang="en-US" dirty="0"/>
              <a:t> Record (</a:t>
            </a:r>
            <a:r>
              <a:rPr lang="en-US" i="1" dirty="0"/>
              <a:t>N</a:t>
            </a:r>
            <a:r>
              <a:rPr lang="en-US" i="1" baseline="-25000" dirty="0"/>
              <a:t>1</a:t>
            </a:r>
            <a:r>
              <a:rPr lang="en-U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09D5B08-7DF3-414C-869F-0BFFD072E29A}"/>
                  </a:ext>
                </a:extLst>
              </p:cNvPr>
              <p:cNvSpPr txBox="1"/>
              <p:nvPr/>
            </p:nvSpPr>
            <p:spPr>
              <a:xfrm>
                <a:off x="2286000" y="2667000"/>
                <a:ext cx="2221890" cy="776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09D5B08-7DF3-414C-869F-0BFFD072E2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667000"/>
                <a:ext cx="2221890" cy="776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AD15CD5-135C-4461-A168-980DB89EEA21}"/>
                  </a:ext>
                </a:extLst>
              </p:cNvPr>
              <p:cNvSpPr txBox="1"/>
              <p:nvPr/>
            </p:nvSpPr>
            <p:spPr>
              <a:xfrm>
                <a:off x="6477000" y="2652890"/>
                <a:ext cx="2204258" cy="776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AD15CD5-135C-4461-A168-980DB89EE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2652890"/>
                <a:ext cx="2204258" cy="776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39E9C02-7555-414F-A937-1917F2F37D90}"/>
                  </a:ext>
                </a:extLst>
              </p:cNvPr>
              <p:cNvSpPr txBox="1"/>
              <p:nvPr/>
            </p:nvSpPr>
            <p:spPr>
              <a:xfrm>
                <a:off x="2218568" y="3795890"/>
                <a:ext cx="3876639" cy="776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𝑿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</m:acc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39E9C02-7555-414F-A937-1917F2F37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568" y="3795890"/>
                <a:ext cx="3876639" cy="776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6E65057-7805-4FF2-BBD3-D296A8FE00A1}"/>
                  </a:ext>
                </a:extLst>
              </p:cNvPr>
              <p:cNvSpPr txBox="1"/>
              <p:nvPr/>
            </p:nvSpPr>
            <p:spPr>
              <a:xfrm>
                <a:off x="6400801" y="3795890"/>
                <a:ext cx="3786869" cy="776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𝒀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den>
                      </m:f>
                      <m:nary>
                        <m:naryPr>
                          <m:chr m:val="∑"/>
                          <m:limLoc m:val="subSup"/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</m:acc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6E65057-7805-4FF2-BBD3-D296A8FE00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1" y="3795890"/>
                <a:ext cx="3786869" cy="776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0004A454-F4F5-462A-9DE1-53F834B3DB49}"/>
              </a:ext>
            </a:extLst>
          </p:cNvPr>
          <p:cNvSpPr/>
          <p:nvPr/>
        </p:nvSpPr>
        <p:spPr>
          <a:xfrm>
            <a:off x="1827116" y="2514601"/>
            <a:ext cx="4267200" cy="23622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0DDE54-31BB-41D1-BDF4-2D261C02124E}"/>
              </a:ext>
            </a:extLst>
          </p:cNvPr>
          <p:cNvSpPr/>
          <p:nvPr/>
        </p:nvSpPr>
        <p:spPr>
          <a:xfrm>
            <a:off x="6092633" y="2514601"/>
            <a:ext cx="4267200" cy="236220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0A510-C9F1-44C4-9C89-2540F580CADB}"/>
              </a:ext>
            </a:extLst>
          </p:cNvPr>
          <p:cNvSpPr txBox="1"/>
          <p:nvPr/>
        </p:nvSpPr>
        <p:spPr>
          <a:xfrm>
            <a:off x="2207682" y="1976737"/>
            <a:ext cx="308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longer record station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5C904E-6676-41E6-9221-30F161346EC9}"/>
              </a:ext>
            </a:extLst>
          </p:cNvPr>
          <p:cNvSpPr txBox="1"/>
          <p:nvPr/>
        </p:nvSpPr>
        <p:spPr>
          <a:xfrm>
            <a:off x="6400801" y="1976736"/>
            <a:ext cx="3082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shorter record station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A919044-008A-4E94-8CE6-BC13ED91E5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8699" y="5015091"/>
            <a:ext cx="4647869" cy="13984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48A2A10-82D2-4AA7-A717-9B0C5DAD9848}"/>
              </a:ext>
            </a:extLst>
          </p:cNvPr>
          <p:cNvSpPr txBox="1"/>
          <p:nvPr/>
        </p:nvSpPr>
        <p:spPr>
          <a:xfrm>
            <a:off x="3719286" y="5503969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00" b="0" i="1" dirty="0">
                <a:solidFill>
                  <a:srgbClr val="C00000"/>
                </a:solidFill>
                <a:highlight>
                  <a:srgbClr val="FFFFFF"/>
                </a:highlight>
              </a:rPr>
              <a:t>r</a:t>
            </a: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40DEB06B-0215-CFC6-B6C1-B53EEAAB02B2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11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2CB420-BE1F-A06B-05BA-1EE905DA08BF}"/>
              </a:ext>
            </a:extLst>
          </p:cNvPr>
          <p:cNvSpPr txBox="1"/>
          <p:nvPr/>
        </p:nvSpPr>
        <p:spPr>
          <a:xfrm>
            <a:off x="8681258" y="5309666"/>
            <a:ext cx="2775855" cy="850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C00000"/>
                </a:solidFill>
                <a:latin typeface="Ink Free" panose="03080402000500000000" pitchFamily="66" charset="0"/>
              </a:rPr>
              <a:t>Pearson’s linear correlation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7922BB-87D8-611B-365C-D78E6F70BD67}"/>
              </a:ext>
            </a:extLst>
          </p:cNvPr>
          <p:cNvSpPr txBox="1"/>
          <p:nvPr/>
        </p:nvSpPr>
        <p:spPr>
          <a:xfrm>
            <a:off x="367240" y="2822940"/>
            <a:ext cx="1536076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00B050"/>
                </a:solidFill>
                <a:latin typeface="Ink Free" panose="03080402000500000000" pitchFamily="66" charset="0"/>
              </a:rPr>
              <a:t>mean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098970-F783-7AAD-7A47-14DFF93B805C}"/>
              </a:ext>
            </a:extLst>
          </p:cNvPr>
          <p:cNvSpPr txBox="1"/>
          <p:nvPr/>
        </p:nvSpPr>
        <p:spPr>
          <a:xfrm>
            <a:off x="367240" y="3795890"/>
            <a:ext cx="1536076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00B050"/>
                </a:solidFill>
                <a:latin typeface="Ink Free" panose="03080402000500000000" pitchFamily="66" charset="0"/>
              </a:rPr>
              <a:t>variance</a:t>
            </a:r>
          </a:p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00B050"/>
                </a:solidFill>
                <a:latin typeface="Ink Free" panose="03080402000500000000" pitchFamily="66" charset="0"/>
              </a:rPr>
              <a:t>StDev</a:t>
            </a:r>
            <a:r>
              <a:rPr lang="en-US" baseline="30000" dirty="0">
                <a:solidFill>
                  <a:srgbClr val="00B050"/>
                </a:solidFill>
                <a:latin typeface="Ink Free" panose="03080402000500000000" pitchFamily="66" charset="0"/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A80510-95B9-10AA-39BC-3E2C58DE54EE}"/>
              </a:ext>
            </a:extLst>
          </p:cNvPr>
          <p:cNvSpPr txBox="1"/>
          <p:nvPr/>
        </p:nvSpPr>
        <p:spPr>
          <a:xfrm>
            <a:off x="10258919" y="2797683"/>
            <a:ext cx="1536076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0070C0"/>
                </a:solidFill>
                <a:latin typeface="Ink Free" panose="03080402000500000000" pitchFamily="66" charset="0"/>
              </a:rPr>
              <a:t>mean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4F3AC4-3B1C-A7A3-3E72-AA2BFEF5B1B6}"/>
              </a:ext>
            </a:extLst>
          </p:cNvPr>
          <p:cNvSpPr txBox="1"/>
          <p:nvPr/>
        </p:nvSpPr>
        <p:spPr>
          <a:xfrm>
            <a:off x="10258919" y="3770633"/>
            <a:ext cx="1536076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0070C0"/>
                </a:solidFill>
                <a:latin typeface="Ink Free" panose="03080402000500000000" pitchFamily="66" charset="0"/>
              </a:rPr>
              <a:t>variance</a:t>
            </a:r>
          </a:p>
          <a:p>
            <a:pPr algn="ctr">
              <a:lnSpc>
                <a:spcPts val="2900"/>
              </a:lnSpc>
            </a:pPr>
            <a:r>
              <a:rPr lang="en-US" dirty="0">
                <a:solidFill>
                  <a:srgbClr val="0070C0"/>
                </a:solidFill>
                <a:latin typeface="Ink Free" panose="03080402000500000000" pitchFamily="66" charset="0"/>
              </a:rPr>
              <a:t>StDev</a:t>
            </a:r>
            <a:r>
              <a:rPr lang="en-US" baseline="30000" dirty="0">
                <a:solidFill>
                  <a:srgbClr val="0070C0"/>
                </a:solidFill>
                <a:latin typeface="Ink Free" panose="03080402000500000000" pitchFamily="66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37513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Ordinary Least Squares (OLS) Regression 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1082180" y="1524000"/>
            <a:ext cx="873650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Monotype Sorts" pitchFamily="2" charset="2"/>
              <a:buNone/>
            </a:pPr>
            <a:br>
              <a:rPr lang="en-US" altLang="en-US" sz="2800" b="0" dirty="0">
                <a:solidFill>
                  <a:schemeClr val="bg1"/>
                </a:solidFill>
              </a:rPr>
            </a:br>
            <a:r>
              <a:rPr lang="en-US" altLang="en-US" sz="2800" b="0" dirty="0">
                <a:solidFill>
                  <a:schemeClr val="bg1"/>
                </a:solidFill>
              </a:rPr>
              <a:t>Basic equation for record extension using statistics from concurrent record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pic>
        <p:nvPicPr>
          <p:cNvPr id="17417" name="Picture 11" descr="o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3251"/>
            <a:ext cx="3962400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26D6D1-561A-43C0-8D38-06571B8EF2FF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11F6538-1D12-4896-BEFF-42E4BC3679DF}"/>
                  </a:ext>
                </a:extLst>
              </p:cNvPr>
              <p:cNvSpPr txBox="1"/>
              <p:nvPr/>
            </p:nvSpPr>
            <p:spPr>
              <a:xfrm>
                <a:off x="2135869" y="3170592"/>
                <a:ext cx="4695145" cy="1005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</m:acc>
                        </m:e>
                        <m:sub>
                          <m:r>
                            <a:rPr lang="en-US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3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  <m:r>
                        <a:rPr lang="en-US" sz="3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2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f>
                        <m:fPr>
                          <m:ctrlP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2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11F6538-1D12-4896-BEFF-42E4BC367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869" y="3170592"/>
                <a:ext cx="4695145" cy="10057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0DB52F9-2D02-47E1-B685-F0BE144F1170}"/>
              </a:ext>
            </a:extLst>
          </p:cNvPr>
          <p:cNvSpPr txBox="1"/>
          <p:nvPr/>
        </p:nvSpPr>
        <p:spPr>
          <a:xfrm>
            <a:off x="7458390" y="3760818"/>
            <a:ext cx="2770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 = Longer station</a:t>
            </a:r>
          </a:p>
          <a:p>
            <a:r>
              <a:rPr lang="en-US" dirty="0">
                <a:solidFill>
                  <a:srgbClr val="0070C0"/>
                </a:solidFill>
              </a:rPr>
              <a:t>Y = Shorter station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803BD6A-3894-2CFF-1332-598302A0460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12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OLS Regression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5401" y="1593669"/>
            <a:ext cx="9898931" cy="458805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3000" dirty="0"/>
              <a:t>Assuming the linear model is valid, and that X is measured without error, OLS yields </a:t>
            </a:r>
            <a:r>
              <a:rPr lang="en-US" sz="3000" i="1" dirty="0"/>
              <a:t>predictions</a:t>
            </a:r>
            <a:r>
              <a:rPr lang="en-US" sz="3000" dirty="0"/>
              <a:t> that are:</a:t>
            </a:r>
          </a:p>
          <a:p>
            <a:pPr lvl="1">
              <a:defRPr/>
            </a:pPr>
            <a:r>
              <a:rPr lang="en-US" dirty="0"/>
              <a:t>Unbiased</a:t>
            </a:r>
          </a:p>
          <a:p>
            <a:pPr lvl="1">
              <a:defRPr/>
            </a:pPr>
            <a:r>
              <a:rPr lang="en-US" dirty="0"/>
              <a:t>Minimum variance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  <a:defRPr/>
            </a:pPr>
            <a:r>
              <a:rPr lang="en-US" sz="3000" dirty="0"/>
              <a:t>OLS is the preferred method of predicting </a:t>
            </a:r>
            <a:r>
              <a:rPr lang="en-US" sz="3000" b="1" i="1" dirty="0"/>
              <a:t>a particular value </a:t>
            </a:r>
            <a:r>
              <a:rPr lang="en-US" sz="3000" dirty="0"/>
              <a:t>of Y, given a value of X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3000" b="1" i="1" dirty="0">
                <a:solidFill>
                  <a:schemeClr val="bg1"/>
                </a:solidFill>
              </a:rPr>
              <a:t>However</a:t>
            </a:r>
            <a:r>
              <a:rPr lang="en-US" altLang="en-US" sz="3000" b="0" dirty="0">
                <a:solidFill>
                  <a:schemeClr val="bg1"/>
                </a:solidFill>
              </a:rPr>
              <a:t>, if our purpose is </a:t>
            </a:r>
            <a:r>
              <a:rPr lang="en-US" altLang="en-US" sz="3000" dirty="0">
                <a:solidFill>
                  <a:schemeClr val="bg1"/>
                </a:solidFill>
              </a:rPr>
              <a:t>NOT</a:t>
            </a:r>
            <a:r>
              <a:rPr lang="en-US" altLang="en-US" sz="3000" b="0" dirty="0">
                <a:solidFill>
                  <a:schemeClr val="bg1"/>
                </a:solidFill>
              </a:rPr>
              <a:t> the best single prediction, but rather the description of a relationship between X and Y, then OLS is not appropriate.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30340D-6360-D850-1F38-04CE9E23BFC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13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090568" y="1611249"/>
            <a:ext cx="1009994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3000" b="0" dirty="0">
                <a:solidFill>
                  <a:schemeClr val="bg1"/>
                </a:solidFill>
              </a:rPr>
              <a:t>If |r| &lt; 1 (nonperfect fit), then variance of predicted values of Y will tend to be less than variance of true values.  That is,</a:t>
            </a:r>
          </a:p>
          <a:p>
            <a:pPr>
              <a:spcBef>
                <a:spcPts val="1200"/>
              </a:spcBef>
              <a:buClrTx/>
              <a:buSzTx/>
              <a:buNone/>
            </a:pPr>
            <a:endParaRPr lang="en-US" altLang="en-US" sz="3000" b="0" dirty="0">
              <a:solidFill>
                <a:schemeClr val="bg1"/>
              </a:solidFill>
            </a:endParaRPr>
          </a:p>
          <a:p>
            <a:pPr marL="457200" indent="-457200">
              <a:spcBef>
                <a:spcPts val="240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3000" b="0" dirty="0">
                <a:solidFill>
                  <a:schemeClr val="bg1"/>
                </a:solidFill>
              </a:rPr>
              <a:t>Reduced variance for a series of estimates is a </a:t>
            </a:r>
            <a:r>
              <a:rPr lang="en-US" altLang="en-US" sz="3000" b="0" i="1" dirty="0">
                <a:solidFill>
                  <a:srgbClr val="0070C0"/>
                </a:solidFill>
              </a:rPr>
              <a:t>major problem </a:t>
            </a:r>
            <a:r>
              <a:rPr lang="en-US" altLang="en-US" sz="3000" b="0" dirty="0">
                <a:solidFill>
                  <a:schemeClr val="bg1"/>
                </a:solidFill>
              </a:rPr>
              <a:t>for record extension to be used for </a:t>
            </a:r>
            <a:r>
              <a:rPr lang="en-US" altLang="en-US" sz="3000" dirty="0">
                <a:solidFill>
                  <a:schemeClr val="bg1"/>
                </a:solidFill>
              </a:rPr>
              <a:t>frequency analysis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3000" b="0" dirty="0">
              <a:solidFill>
                <a:schemeClr val="bg1"/>
              </a:solidFill>
            </a:endParaRPr>
          </a:p>
        </p:txBody>
      </p:sp>
      <p:sp>
        <p:nvSpPr>
          <p:cNvPr id="1946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359ABD9-51AD-46EA-A558-F071959CF8F5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C75BFE-724B-42E6-A19E-AC4608B88B16}"/>
                  </a:ext>
                </a:extLst>
              </p:cNvPr>
              <p:cNvSpPr txBox="1"/>
              <p:nvPr/>
            </p:nvSpPr>
            <p:spPr>
              <a:xfrm>
                <a:off x="3860529" y="2704598"/>
                <a:ext cx="2057400" cy="5810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acc>
                                <m:accPr>
                                  <m:chr m:val="̂"/>
                                  <m:ctrlPr>
                                    <a:rPr lang="en-US" sz="3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3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</m:acc>
                            </m:sub>
                            <m:sup>
                              <m:r>
                                <a:rPr lang="en-US" sz="3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bSup>
                        </m:e>
                      </m:d>
                      <m:r>
                        <a:rPr lang="en-US" sz="3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Sup>
                        <m:sSubSupPr>
                          <m:ctrlP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𝒀</m:t>
                          </m:r>
                        </m:sub>
                        <m:sup>
                          <m:r>
                            <a:rPr lang="en-US" sz="32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C75BFE-724B-42E6-A19E-AC4608B88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529" y="2704598"/>
                <a:ext cx="2057400" cy="5810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>
            <a:extLst>
              <a:ext uri="{FF2B5EF4-FFF2-40B4-BE49-F238E27FC236}">
                <a16:creationId xmlns:a16="http://schemas.microsoft.com/office/drawing/2014/main" id="{EE82ED45-CDDA-8FE5-4D37-B29E3CC6E6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OLS Regression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02FD4BE2-EF76-C95A-566B-CB0E22C80B5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14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5403" y="1603375"/>
            <a:ext cx="9858714" cy="4114800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defRPr/>
            </a:pPr>
            <a:r>
              <a:rPr lang="en-US" sz="2800" dirty="0"/>
              <a:t>…variance of estimates is reduced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2800" dirty="0"/>
              <a:t>Estimates of variable Y, when only variable X is available, will follow the regression line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276601"/>
            <a:ext cx="4343400" cy="328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04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276600"/>
            <a:ext cx="4343400" cy="328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Straight Arrow Connector 2"/>
          <p:cNvCxnSpPr/>
          <p:nvPr/>
        </p:nvCxnSpPr>
        <p:spPr bwMode="auto">
          <a:xfrm>
            <a:off x="5638800" y="52578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C275E3E4-C8F8-92C7-AD6A-6C9556592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in Variance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E6095691-00A7-2F8D-F0DE-6D8F02EFE52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15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227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5403" y="1820411"/>
            <a:ext cx="9479558" cy="4732789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defRPr/>
            </a:pPr>
            <a:r>
              <a:rPr lang="en-US" sz="3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OLS Regression Plus Noise 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3000" dirty="0"/>
              <a:t>Linear regressions generally termed      </a:t>
            </a:r>
            <a:br>
              <a:rPr lang="en-US" sz="3000" dirty="0"/>
            </a:br>
            <a:r>
              <a:rPr lang="en-US" sz="3000" b="1" u="sng" dirty="0"/>
              <a:t>M</a:t>
            </a:r>
            <a:r>
              <a:rPr lang="en-US" sz="3000" dirty="0"/>
              <a:t>aintenance </a:t>
            </a:r>
            <a:r>
              <a:rPr lang="en-US" sz="3000" b="1" u="sng" dirty="0"/>
              <a:t>O</a:t>
            </a:r>
            <a:r>
              <a:rPr lang="en-US" sz="3000" dirty="0"/>
              <a:t>f </a:t>
            </a:r>
            <a:r>
              <a:rPr lang="en-US" sz="3000" b="1" u="sng" dirty="0"/>
              <a:t>V</a:t>
            </a:r>
            <a:r>
              <a:rPr lang="en-US" sz="3000" dirty="0"/>
              <a:t>ariance </a:t>
            </a:r>
            <a:r>
              <a:rPr lang="en-US" sz="3000" b="1" u="sng" dirty="0"/>
              <a:t>E</a:t>
            </a:r>
            <a:r>
              <a:rPr lang="en-US" sz="3000" dirty="0"/>
              <a:t>xtension (</a:t>
            </a:r>
            <a:r>
              <a:rPr lang="en-US" sz="3000" b="1" dirty="0"/>
              <a:t>MOVE</a:t>
            </a:r>
            <a:r>
              <a:rPr lang="en-US" sz="3000" dirty="0"/>
              <a:t>) </a:t>
            </a:r>
          </a:p>
          <a:p>
            <a:pPr lvl="1" eaLnBrk="1" hangingPunct="1">
              <a:spcBef>
                <a:spcPct val="35000"/>
              </a:spcBef>
              <a:defRPr/>
            </a:pPr>
            <a:r>
              <a:rPr lang="en-US" dirty="0"/>
              <a:t>MOVE.1 </a:t>
            </a:r>
          </a:p>
          <a:p>
            <a:pPr lvl="1" eaLnBrk="1" hangingPunct="1">
              <a:spcBef>
                <a:spcPct val="35000"/>
              </a:spcBef>
              <a:defRPr/>
            </a:pPr>
            <a:r>
              <a:rPr lang="en-US" dirty="0">
                <a:solidFill>
                  <a:schemeClr val="bg1">
                    <a:lumMod val="40000"/>
                    <a:lumOff val="60000"/>
                  </a:schemeClr>
                </a:solidFill>
              </a:rPr>
              <a:t>MOVE.2</a:t>
            </a:r>
          </a:p>
          <a:p>
            <a:pPr lvl="1" eaLnBrk="1" hangingPunct="1">
              <a:spcBef>
                <a:spcPct val="35000"/>
              </a:spcBef>
              <a:defRPr/>
            </a:pPr>
            <a:r>
              <a:rPr lang="en-US" dirty="0"/>
              <a:t>MOVE.3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3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Two-station comparison used in Bulletin 17B (MOVE.2)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D17263-CF93-D685-4C36-7AFD61D67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1057835" cy="1143000"/>
          </a:xfrm>
        </p:spPr>
        <p:txBody>
          <a:bodyPr/>
          <a:lstStyle/>
          <a:p>
            <a:r>
              <a:rPr lang="en-US" dirty="0"/>
              <a:t>Other Methods that Do Not Reduce Variance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5B52FC4-3D46-21E8-CFF2-61729F325BA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16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4">
            <a:extLst>
              <a:ext uri="{FF2B5EF4-FFF2-40B4-BE49-F238E27FC236}">
                <a16:creationId xmlns:a16="http://schemas.microsoft.com/office/drawing/2014/main" id="{79487EFA-1E31-27AA-0C20-E856135DA1E6}"/>
              </a:ext>
            </a:extLst>
          </p:cNvPr>
          <p:cNvSpPr/>
          <p:nvPr/>
        </p:nvSpPr>
        <p:spPr bwMode="auto">
          <a:xfrm>
            <a:off x="1917444" y="3516925"/>
            <a:ext cx="1639672" cy="551359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C01EB809-0535-6248-A7FB-D4EB7B4E6DC9}"/>
              </a:ext>
            </a:extLst>
          </p:cNvPr>
          <p:cNvSpPr/>
          <p:nvPr/>
        </p:nvSpPr>
        <p:spPr bwMode="auto">
          <a:xfrm>
            <a:off x="1917444" y="4613870"/>
            <a:ext cx="1639672" cy="551359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150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MOVE.1   </a:t>
            </a: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090569" y="1066801"/>
            <a:ext cx="9051721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br>
              <a:rPr lang="en-US" altLang="en-US" sz="2400" b="0" dirty="0">
                <a:solidFill>
                  <a:schemeClr val="bg1"/>
                </a:solidFill>
              </a:rPr>
            </a:br>
            <a:endParaRPr lang="en-US" altLang="en-US" sz="24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The equation is only slightly different from the OLS equation: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 b="0" dirty="0">
              <a:solidFill>
                <a:schemeClr val="bg1"/>
              </a:solidFill>
            </a:endParaRP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2536" name="TextBox 13"/>
          <p:cNvSpPr txBox="1">
            <a:spLocks noChangeArrowheads="1"/>
          </p:cNvSpPr>
          <p:nvPr/>
        </p:nvSpPr>
        <p:spPr bwMode="auto">
          <a:xfrm>
            <a:off x="2286001" y="5171814"/>
            <a:ext cx="5426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0" dirty="0">
                <a:solidFill>
                  <a:schemeClr val="bg1"/>
                </a:solidFill>
              </a:rPr>
              <a:t>Nearly unbiased variance of estimates </a:t>
            </a:r>
            <a:r>
              <a:rPr lang="en-US" altLang="en-US" sz="240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9200" y="3340632"/>
            <a:ext cx="2667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C00000"/>
                </a:solidFill>
              </a:rPr>
              <a:t>No “r” term here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4779962" y="3651782"/>
            <a:ext cx="249238" cy="66754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A8B449-4F72-4260-AE75-E7AEEF157266}"/>
                  </a:ext>
                </a:extLst>
              </p:cNvPr>
              <p:cNvSpPr txBox="1"/>
              <p:nvPr/>
            </p:nvSpPr>
            <p:spPr>
              <a:xfrm>
                <a:off x="2675254" y="3985554"/>
                <a:ext cx="4707892" cy="1131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</m:acc>
                        </m:e>
                        <m:sub>
                          <m:r>
                            <a:rPr lang="en-US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3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6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  <m:r>
                        <a:rPr lang="en-US" sz="3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    </m:t>
                      </m:r>
                      <m:f>
                        <m:fPr>
                          <m:ctrlPr>
                            <a:rPr lang="en-US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3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DA8B449-4F72-4260-AE75-E7AEEF157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254" y="3985554"/>
                <a:ext cx="4707892" cy="1131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D50ADC29-3000-4099-8132-D5BAB60D8640}"/>
              </a:ext>
            </a:extLst>
          </p:cNvPr>
          <p:cNvSpPr txBox="1"/>
          <p:nvPr/>
        </p:nvSpPr>
        <p:spPr>
          <a:xfrm>
            <a:off x="7955189" y="4135756"/>
            <a:ext cx="2770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X = Longer station</a:t>
            </a:r>
          </a:p>
          <a:p>
            <a:r>
              <a:rPr lang="en-US" dirty="0">
                <a:solidFill>
                  <a:srgbClr val="0070C0"/>
                </a:solidFill>
              </a:rPr>
              <a:t>Y = Shorter station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59904583-ADE7-B004-4988-189CF858C59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17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6794500" y="2126609"/>
            <a:ext cx="3340100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The LOC is the line that minimizes the sum of squared geometric distances in both the </a:t>
            </a:r>
            <a:r>
              <a:rPr lang="en-US" altLang="en-US" sz="2800" b="0" i="1" dirty="0">
                <a:solidFill>
                  <a:schemeClr val="bg1"/>
                </a:solidFill>
              </a:rPr>
              <a:t>X</a:t>
            </a:r>
            <a:r>
              <a:rPr lang="en-US" altLang="en-US" sz="2800" b="0" dirty="0">
                <a:solidFill>
                  <a:schemeClr val="bg1"/>
                </a:solidFill>
              </a:rPr>
              <a:t> and </a:t>
            </a:r>
            <a:r>
              <a:rPr lang="en-US" altLang="en-US" sz="2800" b="0" i="1" dirty="0">
                <a:solidFill>
                  <a:schemeClr val="bg1"/>
                </a:solidFill>
              </a:rPr>
              <a:t>Y</a:t>
            </a:r>
            <a:r>
              <a:rPr lang="en-US" altLang="en-US" sz="2800" b="0" dirty="0">
                <a:solidFill>
                  <a:schemeClr val="bg1"/>
                </a:solidFill>
              </a:rPr>
              <a:t> directions</a:t>
            </a:r>
          </a:p>
          <a:p>
            <a:pPr>
              <a:spcBef>
                <a:spcPts val="120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This method </a:t>
            </a:r>
            <a:r>
              <a:rPr lang="en-US" altLang="en-US" sz="2800" b="0" u="sng" dirty="0">
                <a:solidFill>
                  <a:schemeClr val="bg1"/>
                </a:solidFill>
              </a:rPr>
              <a:t>does not reduce variance</a:t>
            </a:r>
            <a:r>
              <a:rPr lang="en-US" altLang="en-US" sz="2800" b="0" dirty="0">
                <a:solidFill>
                  <a:schemeClr val="bg1"/>
                </a:solidFill>
              </a:rPr>
              <a:t> of predictions</a:t>
            </a:r>
          </a:p>
        </p:txBody>
      </p:sp>
      <p:graphicFrame>
        <p:nvGraphicFramePr>
          <p:cNvPr id="23556" name="Object 1"/>
          <p:cNvGraphicFramePr>
            <a:graphicFrameLocks noChangeAspect="1"/>
          </p:cNvGraphicFramePr>
          <p:nvPr/>
        </p:nvGraphicFramePr>
        <p:xfrm>
          <a:off x="1547813" y="2133601"/>
          <a:ext cx="5105400" cy="413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" imgW="3143402" imgH="2543251" progId="Excel.Chart.8">
                  <p:embed/>
                </p:oleObj>
              </mc:Choice>
              <mc:Fallback>
                <p:oleObj name="Chart" r:id="rId3" imgW="3143402" imgH="2543251" progId="Excel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133601"/>
                        <a:ext cx="5105400" cy="413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7B8857-ED23-4B56-832C-0271FD13FB4C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74831BA7-5A72-4245-8FFC-234A54063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517" y="2577647"/>
            <a:ext cx="30089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1"/>
                </a:solidFill>
              </a:rPr>
              <a:t>Minimize areas of right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dirty="0">
                <a:solidFill>
                  <a:schemeClr val="bg1"/>
                </a:solidFill>
              </a:rPr>
              <a:t>triangles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63EEFE-35E9-201B-26D6-CABDF879387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18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C3EADB-D5FD-F1EE-2483-031C2C26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Line of Organic Correlation (LOC)</a:t>
            </a:r>
            <a:br>
              <a:rPr lang="en-US" sz="4400" dirty="0"/>
            </a:br>
            <a:r>
              <a:rPr lang="en-US" sz="4400" dirty="0"/>
              <a:t>(Alternatively called MOVE.1)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>
          <a:xfrm>
            <a:off x="1073791" y="1477963"/>
            <a:ext cx="9571838" cy="446563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For streamflow record extension applications, LOC produces higher estimates for large flows and lower estimates for small flows</a:t>
            </a:r>
            <a:endParaRPr lang="en-US" altLang="en-US" sz="2800" dirty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877DF7-2235-4735-9D1D-BC690A816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625" y="2497056"/>
            <a:ext cx="5603641" cy="41624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B449D8-9241-4292-B56A-EC23DBEE231F}"/>
              </a:ext>
            </a:extLst>
          </p:cNvPr>
          <p:cNvSpPr txBox="1"/>
          <p:nvPr/>
        </p:nvSpPr>
        <p:spPr>
          <a:xfrm>
            <a:off x="4919567" y="3157839"/>
            <a:ext cx="25060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r = 0.93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E160D0-D4CE-1FD6-CC88-D7883AFD4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OLS vs MOVE.1 (LOC)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A232226-1471-2726-846A-7A9F28F7A82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19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40CA66-14B1-EC4A-197E-498CF44BF37F}"/>
              </a:ext>
            </a:extLst>
          </p:cNvPr>
          <p:cNvSpPr txBox="1"/>
          <p:nvPr/>
        </p:nvSpPr>
        <p:spPr>
          <a:xfrm>
            <a:off x="7425638" y="6356350"/>
            <a:ext cx="84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F22813-7741-1F92-165A-1A498AFF4BAE}"/>
              </a:ext>
            </a:extLst>
          </p:cNvPr>
          <p:cNvSpPr txBox="1"/>
          <p:nvPr/>
        </p:nvSpPr>
        <p:spPr>
          <a:xfrm>
            <a:off x="3288142" y="2896229"/>
            <a:ext cx="84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350115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2A17564E-2ED0-6B14-70AC-5B859A2EF3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4305595"/>
              </p:ext>
            </p:extLst>
          </p:nvPr>
        </p:nvGraphicFramePr>
        <p:xfrm>
          <a:off x="266700" y="1028700"/>
          <a:ext cx="11658600" cy="56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Outline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7E5526-032E-45A2-2677-E317314CC1B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52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5403" y="1820411"/>
            <a:ext cx="9479558" cy="4732789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defRPr/>
            </a:pPr>
            <a:r>
              <a:rPr lang="en-US" sz="3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OLS Regression Plus Noise 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3000" dirty="0"/>
              <a:t>Linear regressions generally termed      </a:t>
            </a:r>
            <a:br>
              <a:rPr lang="en-US" sz="3000" dirty="0"/>
            </a:br>
            <a:r>
              <a:rPr lang="en-US" sz="3000" b="1" u="sng" dirty="0"/>
              <a:t>M</a:t>
            </a:r>
            <a:r>
              <a:rPr lang="en-US" sz="3000" dirty="0"/>
              <a:t>aintenance </a:t>
            </a:r>
            <a:r>
              <a:rPr lang="en-US" sz="3000" b="1" u="sng" dirty="0"/>
              <a:t>O</a:t>
            </a:r>
            <a:r>
              <a:rPr lang="en-US" sz="3000" dirty="0"/>
              <a:t>f </a:t>
            </a:r>
            <a:r>
              <a:rPr lang="en-US" sz="3000" b="1" u="sng" dirty="0"/>
              <a:t>V</a:t>
            </a:r>
            <a:r>
              <a:rPr lang="en-US" sz="3000" dirty="0"/>
              <a:t>ariance </a:t>
            </a:r>
            <a:r>
              <a:rPr lang="en-US" sz="3000" b="1" u="sng" dirty="0"/>
              <a:t>E</a:t>
            </a:r>
            <a:r>
              <a:rPr lang="en-US" sz="3000" dirty="0"/>
              <a:t>xtension (</a:t>
            </a:r>
            <a:r>
              <a:rPr lang="en-US" sz="3000" b="1" dirty="0"/>
              <a:t>MOVE</a:t>
            </a:r>
            <a:r>
              <a:rPr lang="en-US" sz="3000" dirty="0"/>
              <a:t>) </a:t>
            </a:r>
          </a:p>
          <a:p>
            <a:pPr lvl="1" eaLnBrk="1" hangingPunct="1">
              <a:spcBef>
                <a:spcPct val="35000"/>
              </a:spcBef>
              <a:defRPr/>
            </a:pPr>
            <a:r>
              <a:rPr lang="en-US" dirty="0"/>
              <a:t>MOVE.1 </a:t>
            </a:r>
          </a:p>
          <a:p>
            <a:pPr lvl="1" eaLnBrk="1" hangingPunct="1">
              <a:spcBef>
                <a:spcPct val="35000"/>
              </a:spcBef>
              <a:defRPr/>
            </a:pPr>
            <a:r>
              <a:rPr lang="en-US" dirty="0">
                <a:solidFill>
                  <a:schemeClr val="bg1">
                    <a:lumMod val="40000"/>
                    <a:lumOff val="60000"/>
                  </a:schemeClr>
                </a:solidFill>
              </a:rPr>
              <a:t>MOVE.2</a:t>
            </a:r>
          </a:p>
          <a:p>
            <a:pPr lvl="1" eaLnBrk="1" hangingPunct="1">
              <a:spcBef>
                <a:spcPct val="35000"/>
              </a:spcBef>
              <a:defRPr/>
            </a:pPr>
            <a:r>
              <a:rPr lang="en-US" dirty="0"/>
              <a:t>MOVE.3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3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Two-station comparison used in Bulletin 17B (MOVE.2)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D17263-CF93-D685-4C36-7AFD61D67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1057835" cy="1143000"/>
          </a:xfrm>
        </p:spPr>
        <p:txBody>
          <a:bodyPr/>
          <a:lstStyle/>
          <a:p>
            <a:r>
              <a:rPr lang="en-US" dirty="0"/>
              <a:t>Other Methods that Do Not Reduce Variance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5B52FC4-3D46-21E8-CFF2-61729F325BA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20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ounded Rectangle 4">
            <a:extLst>
              <a:ext uri="{FF2B5EF4-FFF2-40B4-BE49-F238E27FC236}">
                <a16:creationId xmlns:a16="http://schemas.microsoft.com/office/drawing/2014/main" id="{C01EB809-0535-6248-A7FB-D4EB7B4E6DC9}"/>
              </a:ext>
            </a:extLst>
          </p:cNvPr>
          <p:cNvSpPr/>
          <p:nvPr/>
        </p:nvSpPr>
        <p:spPr bwMode="auto">
          <a:xfrm>
            <a:off x="1917444" y="4613870"/>
            <a:ext cx="1639672" cy="551359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79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141CA-B38B-0C78-AE98-BEEB6249C7C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21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3F3B6D-7F48-0D6E-9DC8-5DD8BD1E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Matalas-Jacobs Estimators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193039-D87C-FB1C-CCB6-1C7A0B083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8849" y="2997998"/>
            <a:ext cx="24785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 err="1">
                <a:solidFill>
                  <a:schemeClr val="bg1"/>
                </a:solidFill>
              </a:rPr>
              <a:t>Matalas</a:t>
            </a:r>
            <a:r>
              <a:rPr lang="en-US" altLang="en-US" sz="2400" dirty="0">
                <a:solidFill>
                  <a:schemeClr val="bg1"/>
                </a:solidFill>
              </a:rPr>
              <a:t>-Jacobs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 Estimators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ED01156-6D75-4C7C-8901-D1560178295F}"/>
              </a:ext>
            </a:extLst>
          </p:cNvPr>
          <p:cNvSpPr txBox="1"/>
          <p:nvPr/>
        </p:nvSpPr>
        <p:spPr>
          <a:xfrm>
            <a:off x="7272471" y="4564537"/>
            <a:ext cx="3104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40000"/>
                    <a:lumOff val="60000"/>
                  </a:schemeClr>
                </a:solidFill>
              </a:rPr>
              <a:t>X = Longer station</a:t>
            </a:r>
          </a:p>
          <a:p>
            <a:r>
              <a:rPr lang="en-US" dirty="0">
                <a:solidFill>
                  <a:schemeClr val="bg1">
                    <a:lumMod val="40000"/>
                    <a:lumOff val="60000"/>
                  </a:schemeClr>
                </a:solidFill>
              </a:rPr>
              <a:t>Y = Shorter station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90DFA25F-58EF-4DCF-A196-D9A519235674}"/>
              </a:ext>
            </a:extLst>
          </p:cNvPr>
          <p:cNvSpPr txBox="1"/>
          <p:nvPr/>
        </p:nvSpPr>
        <p:spPr>
          <a:xfrm>
            <a:off x="1219350" y="6279880"/>
            <a:ext cx="62520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N</a:t>
            </a:r>
            <a:r>
              <a:rPr lang="en-US" sz="2200" baseline="-25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1</a:t>
            </a:r>
            <a:r>
              <a:rPr lang="en-US" sz="22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= concurrent record, N</a:t>
            </a:r>
            <a:r>
              <a:rPr lang="en-US" sz="2200" baseline="-25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2 </a:t>
            </a:r>
            <a:r>
              <a:rPr lang="en-US" sz="22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= additional record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3">
                <a:extLst>
                  <a:ext uri="{FF2B5EF4-FFF2-40B4-BE49-F238E27FC236}">
                    <a16:creationId xmlns:a16="http://schemas.microsoft.com/office/drawing/2014/main" id="{5E5BC8F4-CAB8-4E9B-ACA9-8BE9F7F5EA5A}"/>
                  </a:ext>
                </a:extLst>
              </p:cNvPr>
              <p:cNvSpPr txBox="1"/>
              <p:nvPr/>
            </p:nvSpPr>
            <p:spPr>
              <a:xfrm>
                <a:off x="1219350" y="3828995"/>
                <a:ext cx="5217710" cy="8127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𝒂𝒍𝒍</m:t>
                              </m:r>
                            </m:sub>
                          </m:sSub>
                        </m:e>
                      </m:acc>
                      <m:r>
                        <a:rPr lang="en-US" b="1" i="1" smtClean="0">
                          <a:solidFill>
                            <a:schemeClr val="bg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</m:acc>
                        </m:e>
                        <m:sub>
                          <m: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bg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1" i="1" smtClean="0">
                          <a:solidFill>
                            <a:schemeClr val="bg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𝑿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bg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3">
                <a:extLst>
                  <a:ext uri="{FF2B5EF4-FFF2-40B4-BE49-F238E27FC236}">
                    <a16:creationId xmlns:a16="http://schemas.microsoft.com/office/drawing/2014/main" id="{5E5BC8F4-CAB8-4E9B-ACA9-8BE9F7F5E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350" y="3828995"/>
                <a:ext cx="5217710" cy="8127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FF294765-CD30-4802-B565-D875525D5463}"/>
                  </a:ext>
                </a:extLst>
              </p:cNvPr>
              <p:cNvSpPr txBox="1"/>
              <p:nvPr/>
            </p:nvSpPr>
            <p:spPr>
              <a:xfrm>
                <a:off x="1191392" y="4959015"/>
                <a:ext cx="4905638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𝒂𝒍𝒍</m:t>
                                  </m:r>
                                </m:sub>
                              </m:sSub>
                            </m:sub>
                          </m:sSub>
                        </m:e>
                      </m:acc>
                      <m:r>
                        <a:rPr lang="en-US" b="1" i="1" smtClean="0">
                          <a:solidFill>
                            <a:schemeClr val="bg1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1" i="1" smtClean="0">
                              <a:solidFill>
                                <a:schemeClr val="bg1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𝑵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>
                                              <a:lumMod val="40000"/>
                                              <a:lumOff val="6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b>
                                  </m:sSub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 i="1" smtClean="0">
                                      <a:solidFill>
                                        <a:schemeClr val="bg1">
                                          <a:lumMod val="40000"/>
                                          <a:lumOff val="6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e>
                              </m:d>
                            </m:den>
                          </m:f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chemeClr val="bg1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US" dirty="0">
                  <a:solidFill>
                    <a:schemeClr val="bg1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" name="TextBox 13">
                <a:extLst>
                  <a:ext uri="{FF2B5EF4-FFF2-40B4-BE49-F238E27FC236}">
                    <a16:creationId xmlns:a16="http://schemas.microsoft.com/office/drawing/2014/main" id="{FF294765-CD30-4802-B565-D875525D5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392" y="4959015"/>
                <a:ext cx="4905638" cy="10911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CD77E6A-13A7-E3CF-07AE-E414C9ABF9B6}"/>
              </a:ext>
            </a:extLst>
          </p:cNvPr>
          <p:cNvSpPr txBox="1">
            <a:spLocks/>
          </p:cNvSpPr>
          <p:nvPr/>
        </p:nvSpPr>
        <p:spPr>
          <a:xfrm>
            <a:off x="304800" y="1225550"/>
            <a:ext cx="8382000" cy="201761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ts val="300"/>
              </a:spcBef>
              <a:spcAft>
                <a:spcPct val="0"/>
              </a:spcAft>
              <a:buFont typeface="Arial" pitchFamily="34" charset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charset="0"/>
                <a:cs typeface="Arial" pitchFamily="34" charset="0"/>
              </a:defRPr>
            </a:lvl1pPr>
            <a:lvl2pPr marL="514350" indent="-285750" algn="l" rtl="0" eaLnBrk="1" fontAlgn="base" hangingPunct="1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914400" indent="-228600" algn="l" rtl="0" eaLnBrk="1" fontAlgn="base" hangingPunct="1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371600" indent="-228600" algn="l" rtl="0" eaLnBrk="1" fontAlgn="base" hangingPunct="1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Arial" charset="0"/>
                <a:cs typeface="Arial" pitchFamily="34" charset="0"/>
              </a:defRPr>
            </a:lvl4pPr>
            <a:lvl5pPr marL="1828800" indent="-228600" algn="l" rtl="0" eaLnBrk="1" fontAlgn="base" hangingPunct="1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Foundation for MOVE.3 </a:t>
            </a:r>
            <a:r>
              <a:rPr lang="en-US" b="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(and MOVE.2)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Updated mean and standard deviation of the shorter station, based on the full record of the longer station.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Sets the target that the record extension is aiming at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58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065402" y="1759512"/>
            <a:ext cx="9139862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180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The MOVE.3 method </a:t>
            </a:r>
            <a:r>
              <a:rPr lang="en-US" altLang="en-US" sz="2800" dirty="0">
                <a:solidFill>
                  <a:schemeClr val="bg1"/>
                </a:solidFill>
              </a:rPr>
              <a:t>extends the short-term record </a:t>
            </a:r>
            <a:r>
              <a:rPr lang="en-US" altLang="en-US" sz="2800" b="0" dirty="0">
                <a:solidFill>
                  <a:schemeClr val="bg1"/>
                </a:solidFill>
              </a:rPr>
              <a:t>in a way that assures that the complete extended record will have a </a:t>
            </a:r>
            <a:r>
              <a:rPr lang="en-US" altLang="en-US" sz="2800" b="0" u="sng" dirty="0">
                <a:solidFill>
                  <a:schemeClr val="bg1"/>
                </a:solidFill>
              </a:rPr>
              <a:t>mean</a:t>
            </a:r>
            <a:r>
              <a:rPr lang="en-US" altLang="en-US" sz="2800" b="0" dirty="0">
                <a:solidFill>
                  <a:schemeClr val="bg1"/>
                </a:solidFill>
              </a:rPr>
              <a:t> and </a:t>
            </a:r>
            <a:r>
              <a:rPr lang="en-US" altLang="en-US" sz="2800" b="0" u="sng" dirty="0">
                <a:solidFill>
                  <a:schemeClr val="bg1"/>
                </a:solidFill>
              </a:rPr>
              <a:t>variance</a:t>
            </a:r>
            <a:r>
              <a:rPr lang="en-US" altLang="en-US" sz="2800" b="0" dirty="0">
                <a:solidFill>
                  <a:schemeClr val="bg1"/>
                </a:solidFill>
              </a:rPr>
              <a:t> matching the Matalas-Jacobs estimators. </a:t>
            </a:r>
          </a:p>
          <a:p>
            <a:pPr>
              <a:spcBef>
                <a:spcPts val="180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MOVE.3 variance is unbiased.</a:t>
            </a:r>
          </a:p>
          <a:p>
            <a:pPr>
              <a:spcBef>
                <a:spcPts val="1800"/>
              </a:spcBef>
              <a:buClrTx/>
              <a:buSz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Equations for estimating missing record are long.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1524000" y="97795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1524000" y="621670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100" b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altLang="en-US" sz="2400" b="0"/>
          </a:p>
        </p:txBody>
      </p:sp>
      <p:sp>
        <p:nvSpPr>
          <p:cNvPr id="2560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7435D8B-1A52-4A4E-B0BC-66866F460018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6141CA-B38B-0C78-AE98-BEEB6249C7CC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22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3F3B6D-7F48-0D6E-9DC8-5DD8BD1E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MOVE.3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9C8851-A35C-BB4E-FC27-6C03D204BE53}"/>
              </a:ext>
            </a:extLst>
          </p:cNvPr>
          <p:cNvSpPr txBox="1"/>
          <p:nvPr/>
        </p:nvSpPr>
        <p:spPr>
          <a:xfrm>
            <a:off x="10370214" y="2423481"/>
            <a:ext cx="1691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Ink Free" panose="03080402000500000000" pitchFamily="66" charset="0"/>
              </a:rPr>
              <a:t>Variance = standard deviation</a:t>
            </a:r>
            <a:r>
              <a:rPr lang="en-US" baseline="30000" dirty="0">
                <a:solidFill>
                  <a:srgbClr val="7030A0"/>
                </a:solidFill>
                <a:latin typeface="Ink Free" panose="03080402000500000000" pitchFamily="66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7326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2A17564E-2ED0-6B14-70AC-5B859A2EF369}"/>
              </a:ext>
            </a:extLst>
          </p:cNvPr>
          <p:cNvGraphicFramePr>
            <a:graphicFrameLocks/>
          </p:cNvGraphicFramePr>
          <p:nvPr/>
        </p:nvGraphicFramePr>
        <p:xfrm>
          <a:off x="266700" y="1028700"/>
          <a:ext cx="11658600" cy="56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Outline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7E5526-032E-45A2-2677-E317314CC1B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23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EB0F3C8-D87D-E978-76DE-EA9FE1C5B502}"/>
              </a:ext>
            </a:extLst>
          </p:cNvPr>
          <p:cNvSpPr/>
          <p:nvPr/>
        </p:nvSpPr>
        <p:spPr bwMode="auto">
          <a:xfrm>
            <a:off x="2964264" y="2883806"/>
            <a:ext cx="3366198" cy="1838919"/>
          </a:xfrm>
          <a:custGeom>
            <a:avLst/>
            <a:gdLst>
              <a:gd name="connsiteX0" fmla="*/ 723481 w 3366198"/>
              <a:gd name="connsiteY0" fmla="*/ 20168 h 1838919"/>
              <a:gd name="connsiteX1" fmla="*/ 1909187 w 3366198"/>
              <a:gd name="connsiteY1" fmla="*/ 71 h 1838919"/>
              <a:gd name="connsiteX2" fmla="*/ 2140299 w 3366198"/>
              <a:gd name="connsiteY2" fmla="*/ 10119 h 1838919"/>
              <a:gd name="connsiteX3" fmla="*/ 2291024 w 3366198"/>
              <a:gd name="connsiteY3" fmla="*/ 40264 h 1838919"/>
              <a:gd name="connsiteX4" fmla="*/ 2411604 w 3366198"/>
              <a:gd name="connsiteY4" fmla="*/ 50313 h 1838919"/>
              <a:gd name="connsiteX5" fmla="*/ 2512088 w 3366198"/>
              <a:gd name="connsiteY5" fmla="*/ 100554 h 1838919"/>
              <a:gd name="connsiteX6" fmla="*/ 2602523 w 3366198"/>
              <a:gd name="connsiteY6" fmla="*/ 140748 h 1838919"/>
              <a:gd name="connsiteX7" fmla="*/ 2723103 w 3366198"/>
              <a:gd name="connsiteY7" fmla="*/ 201038 h 1838919"/>
              <a:gd name="connsiteX8" fmla="*/ 2753248 w 3366198"/>
              <a:gd name="connsiteY8" fmla="*/ 231183 h 1838919"/>
              <a:gd name="connsiteX9" fmla="*/ 2783393 w 3366198"/>
              <a:gd name="connsiteY9" fmla="*/ 241231 h 1838919"/>
              <a:gd name="connsiteX10" fmla="*/ 2853732 w 3366198"/>
              <a:gd name="connsiteY10" fmla="*/ 311570 h 1838919"/>
              <a:gd name="connsiteX11" fmla="*/ 2903973 w 3366198"/>
              <a:gd name="connsiteY11" fmla="*/ 351763 h 1838919"/>
              <a:gd name="connsiteX12" fmla="*/ 2984360 w 3366198"/>
              <a:gd name="connsiteY12" fmla="*/ 412053 h 1838919"/>
              <a:gd name="connsiteX13" fmla="*/ 3004457 w 3366198"/>
              <a:gd name="connsiteY13" fmla="*/ 442198 h 1838919"/>
              <a:gd name="connsiteX14" fmla="*/ 3114989 w 3366198"/>
              <a:gd name="connsiteY14" fmla="*/ 552730 h 1838919"/>
              <a:gd name="connsiteX15" fmla="*/ 3155182 w 3366198"/>
              <a:gd name="connsiteY15" fmla="*/ 592924 h 1838919"/>
              <a:gd name="connsiteX16" fmla="*/ 3185327 w 3366198"/>
              <a:gd name="connsiteY16" fmla="*/ 623069 h 1838919"/>
              <a:gd name="connsiteX17" fmla="*/ 3225521 w 3366198"/>
              <a:gd name="connsiteY17" fmla="*/ 663262 h 1838919"/>
              <a:gd name="connsiteX18" fmla="*/ 3245617 w 3366198"/>
              <a:gd name="connsiteY18" fmla="*/ 693407 h 1838919"/>
              <a:gd name="connsiteX19" fmla="*/ 3265714 w 3366198"/>
              <a:gd name="connsiteY19" fmla="*/ 733601 h 1838919"/>
              <a:gd name="connsiteX20" fmla="*/ 3336052 w 3366198"/>
              <a:gd name="connsiteY20" fmla="*/ 824036 h 1838919"/>
              <a:gd name="connsiteX21" fmla="*/ 3366198 w 3366198"/>
              <a:gd name="connsiteY21" fmla="*/ 984809 h 1838919"/>
              <a:gd name="connsiteX22" fmla="*/ 3346101 w 3366198"/>
              <a:gd name="connsiteY22" fmla="*/ 1145583 h 1838919"/>
              <a:gd name="connsiteX23" fmla="*/ 3275762 w 3366198"/>
              <a:gd name="connsiteY23" fmla="*/ 1205873 h 1838919"/>
              <a:gd name="connsiteX24" fmla="*/ 3235569 w 3366198"/>
              <a:gd name="connsiteY24" fmla="*/ 1225970 h 1838919"/>
              <a:gd name="connsiteX25" fmla="*/ 3104940 w 3366198"/>
              <a:gd name="connsiteY25" fmla="*/ 1296308 h 1838919"/>
              <a:gd name="connsiteX26" fmla="*/ 3014505 w 3366198"/>
              <a:gd name="connsiteY26" fmla="*/ 1356598 h 1838919"/>
              <a:gd name="connsiteX27" fmla="*/ 2954215 w 3366198"/>
              <a:gd name="connsiteY27" fmla="*/ 1396792 h 1838919"/>
              <a:gd name="connsiteX28" fmla="*/ 2924070 w 3366198"/>
              <a:gd name="connsiteY28" fmla="*/ 1436985 h 1838919"/>
              <a:gd name="connsiteX29" fmla="*/ 2873828 w 3366198"/>
              <a:gd name="connsiteY29" fmla="*/ 1467130 h 1838919"/>
              <a:gd name="connsiteX30" fmla="*/ 2823587 w 3366198"/>
              <a:gd name="connsiteY30" fmla="*/ 1517372 h 1838919"/>
              <a:gd name="connsiteX31" fmla="*/ 2763296 w 3366198"/>
              <a:gd name="connsiteY31" fmla="*/ 1557565 h 1838919"/>
              <a:gd name="connsiteX32" fmla="*/ 2512088 w 3366198"/>
              <a:gd name="connsiteY32" fmla="*/ 1758532 h 1838919"/>
              <a:gd name="connsiteX33" fmla="*/ 2371411 w 3366198"/>
              <a:gd name="connsiteY33" fmla="*/ 1798726 h 1838919"/>
              <a:gd name="connsiteX34" fmla="*/ 2280976 w 3366198"/>
              <a:gd name="connsiteY34" fmla="*/ 1828871 h 1838919"/>
              <a:gd name="connsiteX35" fmla="*/ 2029767 w 3366198"/>
              <a:gd name="connsiteY35" fmla="*/ 1838919 h 1838919"/>
              <a:gd name="connsiteX36" fmla="*/ 1075173 w 3366198"/>
              <a:gd name="connsiteY36" fmla="*/ 1808774 h 1838919"/>
              <a:gd name="connsiteX37" fmla="*/ 924448 w 3366198"/>
              <a:gd name="connsiteY37" fmla="*/ 1798726 h 1838919"/>
              <a:gd name="connsiteX38" fmla="*/ 572756 w 3366198"/>
              <a:gd name="connsiteY38" fmla="*/ 1718339 h 1838919"/>
              <a:gd name="connsiteX39" fmla="*/ 411982 w 3366198"/>
              <a:gd name="connsiteY39" fmla="*/ 1708291 h 1838919"/>
              <a:gd name="connsiteX40" fmla="*/ 241160 w 3366198"/>
              <a:gd name="connsiteY40" fmla="*/ 1678146 h 1838919"/>
              <a:gd name="connsiteX41" fmla="*/ 150725 w 3366198"/>
              <a:gd name="connsiteY41" fmla="*/ 1668097 h 1838919"/>
              <a:gd name="connsiteX42" fmla="*/ 70338 w 3366198"/>
              <a:gd name="connsiteY42" fmla="*/ 1658049 h 1838919"/>
              <a:gd name="connsiteX43" fmla="*/ 60290 w 3366198"/>
              <a:gd name="connsiteY43" fmla="*/ 1487227 h 1838919"/>
              <a:gd name="connsiteX44" fmla="*/ 160773 w 3366198"/>
              <a:gd name="connsiteY44" fmla="*/ 1406840 h 1838919"/>
              <a:gd name="connsiteX45" fmla="*/ 211015 w 3366198"/>
              <a:gd name="connsiteY45" fmla="*/ 1386743 h 1838919"/>
              <a:gd name="connsiteX46" fmla="*/ 251209 w 3366198"/>
              <a:gd name="connsiteY46" fmla="*/ 1356598 h 1838919"/>
              <a:gd name="connsiteX47" fmla="*/ 311499 w 3366198"/>
              <a:gd name="connsiteY47" fmla="*/ 1326453 h 1838919"/>
              <a:gd name="connsiteX48" fmla="*/ 422031 w 3366198"/>
              <a:gd name="connsiteY48" fmla="*/ 1225970 h 1838919"/>
              <a:gd name="connsiteX49" fmla="*/ 462224 w 3366198"/>
              <a:gd name="connsiteY49" fmla="*/ 1185776 h 1838919"/>
              <a:gd name="connsiteX50" fmla="*/ 502417 w 3366198"/>
              <a:gd name="connsiteY50" fmla="*/ 1105390 h 1838919"/>
              <a:gd name="connsiteX51" fmla="*/ 532562 w 3366198"/>
              <a:gd name="connsiteY51" fmla="*/ 1075245 h 1838919"/>
              <a:gd name="connsiteX52" fmla="*/ 552659 w 3366198"/>
              <a:gd name="connsiteY52" fmla="*/ 1045099 h 1838919"/>
              <a:gd name="connsiteX53" fmla="*/ 562707 w 3366198"/>
              <a:gd name="connsiteY53" fmla="*/ 994858 h 1838919"/>
              <a:gd name="connsiteX54" fmla="*/ 572756 w 3366198"/>
              <a:gd name="connsiteY54" fmla="*/ 854181 h 1838919"/>
              <a:gd name="connsiteX55" fmla="*/ 512466 w 3366198"/>
              <a:gd name="connsiteY55" fmla="*/ 813987 h 1838919"/>
              <a:gd name="connsiteX56" fmla="*/ 472272 w 3366198"/>
              <a:gd name="connsiteY56" fmla="*/ 773794 h 1838919"/>
              <a:gd name="connsiteX57" fmla="*/ 361740 w 3366198"/>
              <a:gd name="connsiteY57" fmla="*/ 723552 h 1838919"/>
              <a:gd name="connsiteX58" fmla="*/ 311499 w 3366198"/>
              <a:gd name="connsiteY58" fmla="*/ 673310 h 1838919"/>
              <a:gd name="connsiteX59" fmla="*/ 261257 w 3366198"/>
              <a:gd name="connsiteY59" fmla="*/ 633117 h 1838919"/>
              <a:gd name="connsiteX60" fmla="*/ 180870 w 3366198"/>
              <a:gd name="connsiteY60" fmla="*/ 512537 h 1838919"/>
              <a:gd name="connsiteX61" fmla="*/ 110532 w 3366198"/>
              <a:gd name="connsiteY61" fmla="*/ 412053 h 1838919"/>
              <a:gd name="connsiteX62" fmla="*/ 90435 w 3366198"/>
              <a:gd name="connsiteY62" fmla="*/ 381908 h 1838919"/>
              <a:gd name="connsiteX63" fmla="*/ 70338 w 3366198"/>
              <a:gd name="connsiteY63" fmla="*/ 341715 h 1838919"/>
              <a:gd name="connsiteX64" fmla="*/ 20096 w 3366198"/>
              <a:gd name="connsiteY64" fmla="*/ 261328 h 1838919"/>
              <a:gd name="connsiteX65" fmla="*/ 0 w 3366198"/>
              <a:gd name="connsiteY65" fmla="*/ 190990 h 1838919"/>
              <a:gd name="connsiteX66" fmla="*/ 70338 w 3366198"/>
              <a:gd name="connsiteY66" fmla="*/ 130699 h 1838919"/>
              <a:gd name="connsiteX67" fmla="*/ 140677 w 3366198"/>
              <a:gd name="connsiteY67" fmla="*/ 100554 h 1838919"/>
              <a:gd name="connsiteX68" fmla="*/ 281354 w 3366198"/>
              <a:gd name="connsiteY68" fmla="*/ 80458 h 1838919"/>
              <a:gd name="connsiteX69" fmla="*/ 572756 w 3366198"/>
              <a:gd name="connsiteY69" fmla="*/ 60361 h 1838919"/>
              <a:gd name="connsiteX70" fmla="*/ 633046 w 3366198"/>
              <a:gd name="connsiteY70" fmla="*/ 50313 h 1838919"/>
              <a:gd name="connsiteX71" fmla="*/ 723481 w 3366198"/>
              <a:gd name="connsiteY71" fmla="*/ 20168 h 183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366198" h="1838919">
                <a:moveTo>
                  <a:pt x="723481" y="20168"/>
                </a:moveTo>
                <a:cubicBezTo>
                  <a:pt x="936171" y="11794"/>
                  <a:pt x="1513905" y="2875"/>
                  <a:pt x="1909187" y="71"/>
                </a:cubicBezTo>
                <a:cubicBezTo>
                  <a:pt x="1986295" y="-476"/>
                  <a:pt x="2063613" y="2047"/>
                  <a:pt x="2140299" y="10119"/>
                </a:cubicBezTo>
                <a:cubicBezTo>
                  <a:pt x="2191254" y="15483"/>
                  <a:pt x="2240341" y="32755"/>
                  <a:pt x="2291024" y="40264"/>
                </a:cubicBezTo>
                <a:cubicBezTo>
                  <a:pt x="2330921" y="46175"/>
                  <a:pt x="2371411" y="46963"/>
                  <a:pt x="2411604" y="50313"/>
                </a:cubicBezTo>
                <a:cubicBezTo>
                  <a:pt x="2551015" y="96782"/>
                  <a:pt x="2404956" y="41036"/>
                  <a:pt x="2512088" y="100554"/>
                </a:cubicBezTo>
                <a:cubicBezTo>
                  <a:pt x="2648159" y="176150"/>
                  <a:pt x="2486466" y="71115"/>
                  <a:pt x="2602523" y="140748"/>
                </a:cubicBezTo>
                <a:cubicBezTo>
                  <a:pt x="2699918" y="199185"/>
                  <a:pt x="2622815" y="167608"/>
                  <a:pt x="2723103" y="201038"/>
                </a:cubicBezTo>
                <a:cubicBezTo>
                  <a:pt x="2733151" y="211086"/>
                  <a:pt x="2741424" y="223300"/>
                  <a:pt x="2753248" y="231183"/>
                </a:cubicBezTo>
                <a:cubicBezTo>
                  <a:pt x="2762061" y="237058"/>
                  <a:pt x="2775122" y="234614"/>
                  <a:pt x="2783393" y="241231"/>
                </a:cubicBezTo>
                <a:cubicBezTo>
                  <a:pt x="2809285" y="261945"/>
                  <a:pt x="2827840" y="290856"/>
                  <a:pt x="2853732" y="311570"/>
                </a:cubicBezTo>
                <a:cubicBezTo>
                  <a:pt x="2870479" y="324968"/>
                  <a:pt x="2886816" y="338895"/>
                  <a:pt x="2903973" y="351763"/>
                </a:cubicBezTo>
                <a:cubicBezTo>
                  <a:pt x="2941077" y="379591"/>
                  <a:pt x="2944020" y="371713"/>
                  <a:pt x="2984360" y="412053"/>
                </a:cubicBezTo>
                <a:cubicBezTo>
                  <a:pt x="2992900" y="420592"/>
                  <a:pt x="2996239" y="433348"/>
                  <a:pt x="3004457" y="442198"/>
                </a:cubicBezTo>
                <a:cubicBezTo>
                  <a:pt x="3039912" y="480380"/>
                  <a:pt x="3078145" y="515886"/>
                  <a:pt x="3114989" y="552730"/>
                </a:cubicBezTo>
                <a:lnTo>
                  <a:pt x="3155182" y="592924"/>
                </a:lnTo>
                <a:lnTo>
                  <a:pt x="3185327" y="623069"/>
                </a:lnTo>
                <a:cubicBezTo>
                  <a:pt x="3198725" y="636467"/>
                  <a:pt x="3215011" y="647497"/>
                  <a:pt x="3225521" y="663262"/>
                </a:cubicBezTo>
                <a:cubicBezTo>
                  <a:pt x="3232220" y="673310"/>
                  <a:pt x="3239625" y="682922"/>
                  <a:pt x="3245617" y="693407"/>
                </a:cubicBezTo>
                <a:cubicBezTo>
                  <a:pt x="3253049" y="706413"/>
                  <a:pt x="3257188" y="721285"/>
                  <a:pt x="3265714" y="733601"/>
                </a:cubicBezTo>
                <a:cubicBezTo>
                  <a:pt x="3287452" y="765000"/>
                  <a:pt x="3336052" y="824036"/>
                  <a:pt x="3336052" y="824036"/>
                </a:cubicBezTo>
                <a:cubicBezTo>
                  <a:pt x="3366794" y="916260"/>
                  <a:pt x="3354041" y="863247"/>
                  <a:pt x="3366198" y="984809"/>
                </a:cubicBezTo>
                <a:cubicBezTo>
                  <a:pt x="3359499" y="1038400"/>
                  <a:pt x="3357227" y="1092733"/>
                  <a:pt x="3346101" y="1145583"/>
                </a:cubicBezTo>
                <a:cubicBezTo>
                  <a:pt x="3339534" y="1176778"/>
                  <a:pt x="3296959" y="1194097"/>
                  <a:pt x="3275762" y="1205873"/>
                </a:cubicBezTo>
                <a:cubicBezTo>
                  <a:pt x="3262668" y="1213148"/>
                  <a:pt x="3248326" y="1218119"/>
                  <a:pt x="3235569" y="1225970"/>
                </a:cubicBezTo>
                <a:cubicBezTo>
                  <a:pt x="3119340" y="1297496"/>
                  <a:pt x="3185734" y="1276110"/>
                  <a:pt x="3104940" y="1296308"/>
                </a:cubicBezTo>
                <a:cubicBezTo>
                  <a:pt x="2973716" y="1361920"/>
                  <a:pt x="3097362" y="1292153"/>
                  <a:pt x="3014505" y="1356598"/>
                </a:cubicBezTo>
                <a:cubicBezTo>
                  <a:pt x="2995440" y="1371427"/>
                  <a:pt x="2972267" y="1380745"/>
                  <a:pt x="2954215" y="1396792"/>
                </a:cubicBezTo>
                <a:cubicBezTo>
                  <a:pt x="2941698" y="1407918"/>
                  <a:pt x="2936674" y="1425957"/>
                  <a:pt x="2924070" y="1436985"/>
                </a:cubicBezTo>
                <a:cubicBezTo>
                  <a:pt x="2909372" y="1449846"/>
                  <a:pt x="2889079" y="1454929"/>
                  <a:pt x="2873828" y="1467130"/>
                </a:cubicBezTo>
                <a:cubicBezTo>
                  <a:pt x="2855334" y="1481925"/>
                  <a:pt x="2841917" y="1502374"/>
                  <a:pt x="2823587" y="1517372"/>
                </a:cubicBezTo>
                <a:cubicBezTo>
                  <a:pt x="2804893" y="1532667"/>
                  <a:pt x="2782157" y="1542476"/>
                  <a:pt x="2763296" y="1557565"/>
                </a:cubicBezTo>
                <a:cubicBezTo>
                  <a:pt x="2750214" y="1568031"/>
                  <a:pt x="2552935" y="1744916"/>
                  <a:pt x="2512088" y="1758532"/>
                </a:cubicBezTo>
                <a:cubicBezTo>
                  <a:pt x="2338515" y="1816391"/>
                  <a:pt x="2585888" y="1735644"/>
                  <a:pt x="2371411" y="1798726"/>
                </a:cubicBezTo>
                <a:cubicBezTo>
                  <a:pt x="2340927" y="1807692"/>
                  <a:pt x="2312534" y="1825158"/>
                  <a:pt x="2280976" y="1828871"/>
                </a:cubicBezTo>
                <a:cubicBezTo>
                  <a:pt x="2197747" y="1838663"/>
                  <a:pt x="2113503" y="1835570"/>
                  <a:pt x="2029767" y="1838919"/>
                </a:cubicBezTo>
                <a:lnTo>
                  <a:pt x="1075173" y="1808774"/>
                </a:lnTo>
                <a:cubicBezTo>
                  <a:pt x="1024853" y="1806944"/>
                  <a:pt x="974515" y="1804090"/>
                  <a:pt x="924448" y="1798726"/>
                </a:cubicBezTo>
                <a:cubicBezTo>
                  <a:pt x="668635" y="1771317"/>
                  <a:pt x="922478" y="1782761"/>
                  <a:pt x="572756" y="1718339"/>
                </a:cubicBezTo>
                <a:cubicBezTo>
                  <a:pt x="519949" y="1708611"/>
                  <a:pt x="465573" y="1711640"/>
                  <a:pt x="411982" y="1708291"/>
                </a:cubicBezTo>
                <a:cubicBezTo>
                  <a:pt x="355041" y="1698243"/>
                  <a:pt x="298308" y="1686938"/>
                  <a:pt x="241160" y="1678146"/>
                </a:cubicBezTo>
                <a:cubicBezTo>
                  <a:pt x="211182" y="1673534"/>
                  <a:pt x="180848" y="1671641"/>
                  <a:pt x="150725" y="1668097"/>
                </a:cubicBezTo>
                <a:lnTo>
                  <a:pt x="70338" y="1658049"/>
                </a:lnTo>
                <a:cubicBezTo>
                  <a:pt x="49360" y="1595117"/>
                  <a:pt x="29429" y="1562175"/>
                  <a:pt x="60290" y="1487227"/>
                </a:cubicBezTo>
                <a:cubicBezTo>
                  <a:pt x="76651" y="1447494"/>
                  <a:pt x="123895" y="1423231"/>
                  <a:pt x="160773" y="1406840"/>
                </a:cubicBezTo>
                <a:cubicBezTo>
                  <a:pt x="177256" y="1399514"/>
                  <a:pt x="195247" y="1395503"/>
                  <a:pt x="211015" y="1386743"/>
                </a:cubicBezTo>
                <a:cubicBezTo>
                  <a:pt x="225655" y="1378610"/>
                  <a:pt x="236848" y="1365214"/>
                  <a:pt x="251209" y="1356598"/>
                </a:cubicBezTo>
                <a:cubicBezTo>
                  <a:pt x="270476" y="1345038"/>
                  <a:pt x="292232" y="1338013"/>
                  <a:pt x="311499" y="1326453"/>
                </a:cubicBezTo>
                <a:cubicBezTo>
                  <a:pt x="353196" y="1301435"/>
                  <a:pt x="389391" y="1258610"/>
                  <a:pt x="422031" y="1225970"/>
                </a:cubicBezTo>
                <a:lnTo>
                  <a:pt x="462224" y="1185776"/>
                </a:lnTo>
                <a:cubicBezTo>
                  <a:pt x="474587" y="1148685"/>
                  <a:pt x="473941" y="1143358"/>
                  <a:pt x="502417" y="1105390"/>
                </a:cubicBezTo>
                <a:cubicBezTo>
                  <a:pt x="510943" y="1094022"/>
                  <a:pt x="523465" y="1086162"/>
                  <a:pt x="532562" y="1075245"/>
                </a:cubicBezTo>
                <a:cubicBezTo>
                  <a:pt x="540293" y="1065967"/>
                  <a:pt x="545960" y="1055148"/>
                  <a:pt x="552659" y="1045099"/>
                </a:cubicBezTo>
                <a:cubicBezTo>
                  <a:pt x="556008" y="1028352"/>
                  <a:pt x="556710" y="1010849"/>
                  <a:pt x="562707" y="994858"/>
                </a:cubicBezTo>
                <a:cubicBezTo>
                  <a:pt x="586775" y="930678"/>
                  <a:pt x="634600" y="986706"/>
                  <a:pt x="572756" y="854181"/>
                </a:cubicBezTo>
                <a:cubicBezTo>
                  <a:pt x="562542" y="832294"/>
                  <a:pt x="531327" y="829075"/>
                  <a:pt x="512466" y="813987"/>
                </a:cubicBezTo>
                <a:cubicBezTo>
                  <a:pt x="497671" y="802151"/>
                  <a:pt x="488519" y="783542"/>
                  <a:pt x="472272" y="773794"/>
                </a:cubicBezTo>
                <a:cubicBezTo>
                  <a:pt x="362569" y="707973"/>
                  <a:pt x="458621" y="801058"/>
                  <a:pt x="361740" y="723552"/>
                </a:cubicBezTo>
                <a:cubicBezTo>
                  <a:pt x="343246" y="708757"/>
                  <a:pt x="329103" y="689154"/>
                  <a:pt x="311499" y="673310"/>
                </a:cubicBezTo>
                <a:cubicBezTo>
                  <a:pt x="295558" y="658963"/>
                  <a:pt x="274781" y="649762"/>
                  <a:pt x="261257" y="633117"/>
                </a:cubicBezTo>
                <a:cubicBezTo>
                  <a:pt x="230795" y="595626"/>
                  <a:pt x="211047" y="550258"/>
                  <a:pt x="180870" y="512537"/>
                </a:cubicBezTo>
                <a:cubicBezTo>
                  <a:pt x="119861" y="436274"/>
                  <a:pt x="159557" y="490493"/>
                  <a:pt x="110532" y="412053"/>
                </a:cubicBezTo>
                <a:cubicBezTo>
                  <a:pt x="104131" y="401812"/>
                  <a:pt x="96427" y="392393"/>
                  <a:pt x="90435" y="381908"/>
                </a:cubicBezTo>
                <a:cubicBezTo>
                  <a:pt x="83003" y="368903"/>
                  <a:pt x="77770" y="354720"/>
                  <a:pt x="70338" y="341715"/>
                </a:cubicBezTo>
                <a:cubicBezTo>
                  <a:pt x="38456" y="285922"/>
                  <a:pt x="57993" y="337124"/>
                  <a:pt x="20096" y="261328"/>
                </a:cubicBezTo>
                <a:cubicBezTo>
                  <a:pt x="12889" y="246913"/>
                  <a:pt x="3219" y="203867"/>
                  <a:pt x="0" y="190990"/>
                </a:cubicBezTo>
                <a:cubicBezTo>
                  <a:pt x="16655" y="141024"/>
                  <a:pt x="1632" y="162410"/>
                  <a:pt x="70338" y="130699"/>
                </a:cubicBezTo>
                <a:cubicBezTo>
                  <a:pt x="93499" y="120009"/>
                  <a:pt x="116296" y="108056"/>
                  <a:pt x="140677" y="100554"/>
                </a:cubicBezTo>
                <a:cubicBezTo>
                  <a:pt x="158796" y="94979"/>
                  <a:pt x="271950" y="81220"/>
                  <a:pt x="281354" y="80458"/>
                </a:cubicBezTo>
                <a:cubicBezTo>
                  <a:pt x="378400" y="72589"/>
                  <a:pt x="572756" y="60361"/>
                  <a:pt x="572756" y="60361"/>
                </a:cubicBezTo>
                <a:cubicBezTo>
                  <a:pt x="592853" y="57012"/>
                  <a:pt x="613021" y="54068"/>
                  <a:pt x="633046" y="50313"/>
                </a:cubicBezTo>
                <a:cubicBezTo>
                  <a:pt x="736559" y="30904"/>
                  <a:pt x="510791" y="28542"/>
                  <a:pt x="723481" y="20168"/>
                </a:cubicBezTo>
                <a:close/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176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1057014" y="1783477"/>
            <a:ext cx="10296786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Bulletin 17B, Appendix 7 </a:t>
            </a:r>
          </a:p>
          <a:p>
            <a:pPr marL="457200" indent="-457200"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b="0" dirty="0">
                <a:solidFill>
                  <a:schemeClr val="bg1"/>
                </a:solidFill>
              </a:rPr>
              <a:t>Two-station comparison: used the </a:t>
            </a:r>
            <a:r>
              <a:rPr lang="en-US" altLang="en-US" sz="2600" b="0" dirty="0" err="1">
                <a:solidFill>
                  <a:srgbClr val="0070C0"/>
                </a:solidFill>
              </a:rPr>
              <a:t>Matalas</a:t>
            </a:r>
            <a:r>
              <a:rPr lang="en-US" altLang="en-US" sz="2600" b="0" dirty="0">
                <a:solidFill>
                  <a:srgbClr val="0070C0"/>
                </a:solidFill>
              </a:rPr>
              <a:t>-Jacobs estimators   </a:t>
            </a:r>
            <a:r>
              <a:rPr lang="en-US" altLang="en-US" sz="2600" b="0" dirty="0">
                <a:solidFill>
                  <a:schemeClr val="bg1"/>
                </a:solidFill>
              </a:rPr>
              <a:t>(MOVE.2) to </a:t>
            </a:r>
            <a:r>
              <a:rPr lang="en-US" altLang="en-US" sz="2600" b="0" dirty="0">
                <a:solidFill>
                  <a:srgbClr val="0070C0"/>
                </a:solidFill>
              </a:rPr>
              <a:t>adjust the mean and variance</a:t>
            </a:r>
            <a:r>
              <a:rPr lang="en-US" altLang="en-US" sz="2600" b="0" i="1" dirty="0">
                <a:solidFill>
                  <a:srgbClr val="0070C0"/>
                </a:solidFill>
              </a:rPr>
              <a:t> </a:t>
            </a:r>
            <a:r>
              <a:rPr lang="en-US" altLang="en-US" sz="2600" b="0" dirty="0">
                <a:solidFill>
                  <a:schemeClr val="bg1"/>
                </a:solidFill>
              </a:rPr>
              <a:t>of a short record frequency curve, based on correlation with a long record</a:t>
            </a:r>
          </a:p>
          <a:p>
            <a:pPr>
              <a:spcBef>
                <a:spcPts val="180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Bulletin 17C, Appendix 8 </a:t>
            </a:r>
          </a:p>
          <a:p>
            <a:pPr marL="457200" indent="-457200"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b="0" dirty="0">
                <a:solidFill>
                  <a:schemeClr val="bg1"/>
                </a:solidFill>
              </a:rPr>
              <a:t>Use MOVE.3 to extend the short record, and perform frequency analysis</a:t>
            </a:r>
          </a:p>
          <a:p>
            <a:pPr marL="457200" indent="-457200"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b="0" dirty="0">
                <a:solidFill>
                  <a:schemeClr val="bg1"/>
                </a:solidFill>
              </a:rPr>
              <a:t>Why?  </a:t>
            </a:r>
            <a:r>
              <a:rPr lang="en-US" altLang="en-US" sz="2600" b="0" i="1" dirty="0">
                <a:solidFill>
                  <a:schemeClr val="bg1"/>
                </a:solidFill>
              </a:rPr>
              <a:t>PILFs and historical data, regional skew, </a:t>
            </a:r>
            <a:r>
              <a:rPr lang="en-US" altLang="en-US" sz="2600" b="0" i="1" dirty="0" err="1">
                <a:solidFill>
                  <a:schemeClr val="bg1"/>
                </a:solidFill>
              </a:rPr>
              <a:t>etc</a:t>
            </a:r>
            <a:endParaRPr lang="en-US" altLang="en-US" sz="2600" b="0" i="1" dirty="0">
              <a:solidFill>
                <a:schemeClr val="bg1"/>
              </a:solidFill>
            </a:endParaRPr>
          </a:p>
          <a:p>
            <a:pPr marL="457200" indent="-457200"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b="0" dirty="0">
                <a:solidFill>
                  <a:schemeClr val="bg1"/>
                </a:solidFill>
              </a:rPr>
              <a:t>But, the uncertainty will be too small!  We don’t really have N = N</a:t>
            </a:r>
            <a:r>
              <a:rPr lang="en-US" altLang="en-US" sz="2600" b="0" baseline="-25000" dirty="0">
                <a:solidFill>
                  <a:schemeClr val="bg1"/>
                </a:solidFill>
              </a:rPr>
              <a:t>1</a:t>
            </a:r>
            <a:r>
              <a:rPr lang="en-US" altLang="en-US" sz="2600" b="0" dirty="0">
                <a:solidFill>
                  <a:schemeClr val="bg1"/>
                </a:solidFill>
              </a:rPr>
              <a:t>+N</a:t>
            </a:r>
            <a:r>
              <a:rPr lang="en-US" altLang="en-US" sz="2600" b="0" baseline="-25000" dirty="0">
                <a:solidFill>
                  <a:schemeClr val="bg1"/>
                </a:solidFill>
              </a:rPr>
              <a:t>2</a:t>
            </a:r>
          </a:p>
          <a:p>
            <a:pPr marL="457200" indent="-457200">
              <a:spcBef>
                <a:spcPts val="6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2600" b="0" dirty="0">
                <a:solidFill>
                  <a:schemeClr val="bg1"/>
                </a:solidFill>
              </a:rPr>
              <a:t>Should extend </a:t>
            </a:r>
            <a:r>
              <a:rPr lang="en-US" altLang="en-US" sz="2600" b="0" dirty="0">
                <a:solidFill>
                  <a:srgbClr val="0070C0"/>
                </a:solidFill>
              </a:rPr>
              <a:t>only a portion </a:t>
            </a:r>
            <a:r>
              <a:rPr lang="en-US" altLang="en-US" sz="2600" b="0" dirty="0">
                <a:solidFill>
                  <a:schemeClr val="bg1"/>
                </a:solidFill>
              </a:rPr>
              <a:t>of the available long record, n</a:t>
            </a:r>
            <a:r>
              <a:rPr lang="en-US" altLang="en-US" sz="2600" b="0" baseline="-250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174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80E627-51A5-4741-93E3-BA7D87BA0128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ED7348-67E8-F5DA-7E0C-F932FD70744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24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ECB4A5-069E-9AC3-C15C-FDA0418FC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Record Extension For Flood Frequency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D622E0E-B18B-412E-9DDF-8037A13EE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104" y="5460285"/>
            <a:ext cx="6870787" cy="1255885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8E3536-0E3F-4EC7-BE3F-5165FED43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7013" y="1459685"/>
            <a:ext cx="9680896" cy="38413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</a:rPr>
              <a:t>Original MOVE.3 (1985) allows for extension based on every additional (non-concurrent) value of the long-term site (N</a:t>
            </a:r>
            <a:r>
              <a:rPr lang="en-US" sz="2600" baseline="-25000" dirty="0">
                <a:solidFill>
                  <a:schemeClr val="bg1"/>
                </a:solidFill>
              </a:rPr>
              <a:t>2</a:t>
            </a:r>
            <a:r>
              <a:rPr lang="en-US" sz="2600" dirty="0">
                <a:solidFill>
                  <a:schemeClr val="bg1"/>
                </a:solidFill>
              </a:rPr>
              <a:t>)</a:t>
            </a:r>
          </a:p>
          <a:p>
            <a:pPr marL="1257300" lvl="1" indent="-342900">
              <a:spcBef>
                <a:spcPts val="300"/>
              </a:spcBef>
            </a:pPr>
            <a:r>
              <a:rPr lang="en-US" dirty="0">
                <a:solidFill>
                  <a:schemeClr val="bg1"/>
                </a:solidFill>
              </a:rPr>
              <a:t>Provides the </a:t>
            </a:r>
            <a:r>
              <a:rPr lang="en-US" u="sng" dirty="0">
                <a:solidFill>
                  <a:schemeClr val="bg1"/>
                </a:solidFill>
              </a:rPr>
              <a:t>best frequency curve</a:t>
            </a:r>
            <a:r>
              <a:rPr lang="en-US" dirty="0">
                <a:solidFill>
                  <a:schemeClr val="bg1"/>
                </a:solidFill>
              </a:rPr>
              <a:t>, but gives </a:t>
            </a:r>
            <a:r>
              <a:rPr lang="en-US" u="sng" dirty="0">
                <a:solidFill>
                  <a:schemeClr val="bg1"/>
                </a:solidFill>
              </a:rPr>
              <a:t>false sense of confidence</a:t>
            </a:r>
            <a:r>
              <a:rPr lang="en-US" dirty="0">
                <a:solidFill>
                  <a:schemeClr val="bg1"/>
                </a:solidFill>
              </a:rPr>
              <a:t> in estimates at the short-term site</a:t>
            </a:r>
          </a:p>
          <a:p>
            <a:pPr marL="342900" indent="-3429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</a:rPr>
              <a:t>Bulletin 17C version extends only a portion of the record</a:t>
            </a:r>
          </a:p>
          <a:p>
            <a:pPr marL="1257300" lvl="1" indent="-342900">
              <a:spcBef>
                <a:spcPts val="300"/>
              </a:spcBef>
            </a:pPr>
            <a:r>
              <a:rPr lang="en-US" dirty="0">
                <a:solidFill>
                  <a:schemeClr val="bg1"/>
                </a:solidFill>
              </a:rPr>
              <a:t>Define </a:t>
            </a:r>
            <a:r>
              <a:rPr lang="en-US" b="1" dirty="0">
                <a:solidFill>
                  <a:schemeClr val="bg1"/>
                </a:solidFill>
              </a:rPr>
              <a:t>n</a:t>
            </a:r>
            <a:r>
              <a:rPr lang="en-US" b="1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= equivalent record length, and the maximum number of years allowable for extension.</a:t>
            </a:r>
          </a:p>
          <a:p>
            <a:pPr marL="1257300" lvl="1" indent="-342900">
              <a:spcBef>
                <a:spcPts val="300"/>
              </a:spcBef>
            </a:pPr>
            <a:r>
              <a:rPr lang="en-US" dirty="0">
                <a:solidFill>
                  <a:schemeClr val="bg1"/>
                </a:solidFill>
              </a:rPr>
              <a:t>Higher correlation = higher 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endParaRPr lang="en-US" baseline="-25000" dirty="0">
              <a:solidFill>
                <a:srgbClr val="C00000"/>
              </a:solidFill>
            </a:endParaRPr>
          </a:p>
          <a:p>
            <a:pPr marL="1257300" lvl="1" indent="-342900">
              <a:spcBef>
                <a:spcPts val="300"/>
              </a:spcBef>
            </a:pPr>
            <a:r>
              <a:rPr lang="en-US" dirty="0">
                <a:solidFill>
                  <a:schemeClr val="bg1"/>
                </a:solidFill>
              </a:rPr>
              <a:t>Modify MOVE.3 equations for a and b to use 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instead of N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8041B2-E007-40F9-9575-07C16F5680F8}"/>
              </a:ext>
            </a:extLst>
          </p:cNvPr>
          <p:cNvSpPr txBox="1"/>
          <p:nvPr/>
        </p:nvSpPr>
        <p:spPr>
          <a:xfrm>
            <a:off x="5753258" y="6043499"/>
            <a:ext cx="655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71BC8D-461C-4500-B230-5449D232C9DC}"/>
              </a:ext>
            </a:extLst>
          </p:cNvPr>
          <p:cNvSpPr txBox="1"/>
          <p:nvPr/>
        </p:nvSpPr>
        <p:spPr>
          <a:xfrm>
            <a:off x="8630198" y="6043499"/>
            <a:ext cx="655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601209-C873-4652-8DA5-757EC92B104B}"/>
              </a:ext>
            </a:extLst>
          </p:cNvPr>
          <p:cNvSpPr txBox="1"/>
          <p:nvPr/>
        </p:nvSpPr>
        <p:spPr>
          <a:xfrm>
            <a:off x="7881356" y="5349693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0AC94A-01B3-D4CF-F9BF-6743A8FEE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175" y="511175"/>
            <a:ext cx="10827391" cy="80645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MOVE.3 (Bulletin 17C version)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010E27-54C1-5FBC-7BC7-6EA142E566B0}"/>
              </a:ext>
            </a:extLst>
          </p:cNvPr>
          <p:cNvSpPr/>
          <p:nvPr/>
        </p:nvSpPr>
        <p:spPr bwMode="auto">
          <a:xfrm>
            <a:off x="8098232" y="5762718"/>
            <a:ext cx="84475" cy="15923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E0D02F7-139A-50FD-02A3-4CFF046B079C}"/>
              </a:ext>
            </a:extLst>
          </p:cNvPr>
          <p:cNvCxnSpPr>
            <a:cxnSpLocks/>
          </p:cNvCxnSpPr>
          <p:nvPr/>
        </p:nvCxnSpPr>
        <p:spPr bwMode="auto">
          <a:xfrm flipH="1">
            <a:off x="7590692" y="5847127"/>
            <a:ext cx="849923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9933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D38CAD3-232F-00F2-7EFC-420B70ABA600}"/>
              </a:ext>
            </a:extLst>
          </p:cNvPr>
          <p:cNvSpPr txBox="1"/>
          <p:nvPr/>
        </p:nvSpPr>
        <p:spPr>
          <a:xfrm>
            <a:off x="10157168" y="4871448"/>
            <a:ext cx="16916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</a:rPr>
              <a:t>But, MJ mean and variance still use N</a:t>
            </a:r>
            <a:r>
              <a:rPr lang="en-US" b="0" baseline="-250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4605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8E3536-0E3F-4EC7-BE3F-5165FED43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7014" y="1400961"/>
            <a:ext cx="5003858" cy="265409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</a:rPr>
              <a:t>Only n</a:t>
            </a:r>
            <a:r>
              <a:rPr lang="en-US" sz="2600" baseline="-25000" dirty="0">
                <a:solidFill>
                  <a:schemeClr val="bg1"/>
                </a:solidFill>
              </a:rPr>
              <a:t>e </a:t>
            </a:r>
            <a:r>
              <a:rPr lang="en-US" sz="2600" dirty="0">
                <a:solidFill>
                  <a:schemeClr val="bg1"/>
                </a:solidFill>
              </a:rPr>
              <a:t>years of record extension are recommended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</a:rPr>
              <a:t>Which years should we pick?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</a:rPr>
              <a:t>Different year selections…. </a:t>
            </a:r>
          </a:p>
          <a:p>
            <a:pPr lvl="1" indent="-342900"/>
            <a:r>
              <a:rPr lang="en-US" sz="2600" dirty="0">
                <a:solidFill>
                  <a:schemeClr val="bg1"/>
                </a:solidFill>
              </a:rPr>
              <a:t>will not affect the MJ mean or variance, but </a:t>
            </a:r>
          </a:p>
          <a:p>
            <a:pPr lvl="1" indent="-342900"/>
            <a:r>
              <a:rPr lang="en-US" sz="2600" dirty="0">
                <a:solidFill>
                  <a:schemeClr val="bg1"/>
                </a:solidFill>
              </a:rPr>
              <a:t>will affect the skew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bg1"/>
                </a:solidFill>
              </a:rPr>
              <a:t>Bulletin 17C allows for judgment of the analyst on year selection to ensure the skew isn’t misrepresented</a:t>
            </a:r>
          </a:p>
          <a:p>
            <a:pPr marL="857250" lvl="1" indent="-342900"/>
            <a:endParaRPr lang="en-US" sz="26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651054-218C-4558-8D3B-41845A70E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481" y="2053162"/>
            <a:ext cx="5614902" cy="36177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B8F4BF-0BA2-4DC5-A49E-D0D4BFBD4343}"/>
              </a:ext>
            </a:extLst>
          </p:cNvPr>
          <p:cNvSpPr txBox="1"/>
          <p:nvPr/>
        </p:nvSpPr>
        <p:spPr>
          <a:xfrm>
            <a:off x="10140630" y="2223881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630601-2AB8-4F27-A6CE-B9B340C5CE23}"/>
              </a:ext>
            </a:extLst>
          </p:cNvPr>
          <p:cNvCxnSpPr>
            <a:cxnSpLocks/>
          </p:cNvCxnSpPr>
          <p:nvPr/>
        </p:nvCxnSpPr>
        <p:spPr>
          <a:xfrm>
            <a:off x="10024844" y="2694337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39CFBDE8-CE28-F68B-881D-AB6A74C01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Which 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years to extend?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BFF5D2-9F1F-3B08-F8EA-6EFFD5EE6F82}"/>
              </a:ext>
            </a:extLst>
          </p:cNvPr>
          <p:cNvSpPr txBox="1"/>
          <p:nvPr/>
        </p:nvSpPr>
        <p:spPr>
          <a:xfrm>
            <a:off x="9290547" y="2225279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2371BA-5F76-C913-7910-DB7B4E808D30}"/>
              </a:ext>
            </a:extLst>
          </p:cNvPr>
          <p:cNvCxnSpPr>
            <a:cxnSpLocks/>
          </p:cNvCxnSpPr>
          <p:nvPr/>
        </p:nvCxnSpPr>
        <p:spPr>
          <a:xfrm>
            <a:off x="9174761" y="2695735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40E4369-7798-C8D2-4B02-3B53729E86B3}"/>
              </a:ext>
            </a:extLst>
          </p:cNvPr>
          <p:cNvSpPr txBox="1"/>
          <p:nvPr/>
        </p:nvSpPr>
        <p:spPr>
          <a:xfrm>
            <a:off x="8426599" y="2225279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C743BC-1352-80B3-7AB0-D50615F9DAE0}"/>
              </a:ext>
            </a:extLst>
          </p:cNvPr>
          <p:cNvCxnSpPr>
            <a:cxnSpLocks/>
          </p:cNvCxnSpPr>
          <p:nvPr/>
        </p:nvCxnSpPr>
        <p:spPr>
          <a:xfrm>
            <a:off x="8310813" y="2695735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A7502C6-91CD-19BB-82C0-A1217302F2A8}"/>
              </a:ext>
            </a:extLst>
          </p:cNvPr>
          <p:cNvSpPr txBox="1"/>
          <p:nvPr/>
        </p:nvSpPr>
        <p:spPr>
          <a:xfrm>
            <a:off x="7590613" y="2225681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6AD8D8D-5344-E41A-310D-1E5D74103717}"/>
              </a:ext>
            </a:extLst>
          </p:cNvPr>
          <p:cNvCxnSpPr>
            <a:cxnSpLocks/>
          </p:cNvCxnSpPr>
          <p:nvPr/>
        </p:nvCxnSpPr>
        <p:spPr>
          <a:xfrm>
            <a:off x="7474827" y="2696137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37E23210-AD2F-28A2-6E36-1800BEE034E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26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1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8E3536-0E3F-4EC7-BE3F-5165FED43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794" y="1400960"/>
            <a:ext cx="5614901" cy="5182401"/>
          </a:xfrm>
        </p:spPr>
        <p:txBody>
          <a:bodyPr/>
          <a:lstStyle/>
          <a:p>
            <a:r>
              <a:rPr lang="en-US" sz="2600" b="1" dirty="0">
                <a:solidFill>
                  <a:schemeClr val="bg1"/>
                </a:solidFill>
              </a:rPr>
              <a:t>Default in B17C</a:t>
            </a:r>
            <a:r>
              <a:rPr lang="en-US" sz="2600" dirty="0">
                <a:solidFill>
                  <a:schemeClr val="bg1"/>
                </a:solidFill>
              </a:rPr>
              <a:t>: use the most recent years. </a:t>
            </a:r>
          </a:p>
          <a:p>
            <a:r>
              <a:rPr lang="en-US" sz="2600" dirty="0">
                <a:solidFill>
                  <a:schemeClr val="bg1"/>
                </a:solidFill>
              </a:rPr>
              <a:t>But if a sequence of unusually big floods or small floods is in n</a:t>
            </a:r>
            <a:r>
              <a:rPr lang="en-US" sz="2600" baseline="-25000" dirty="0">
                <a:solidFill>
                  <a:schemeClr val="bg1"/>
                </a:solidFill>
              </a:rPr>
              <a:t>e</a:t>
            </a:r>
            <a:r>
              <a:rPr lang="en-US" sz="2600" dirty="0">
                <a:solidFill>
                  <a:schemeClr val="bg1"/>
                </a:solidFill>
              </a:rPr>
              <a:t>, may need to adjust:</a:t>
            </a:r>
          </a:p>
          <a:p>
            <a:pPr lvl="1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Compute the skew using a record extension for the entire period of record (original MOVE.3 technique using N</a:t>
            </a:r>
            <a:r>
              <a:rPr lang="en-US" baseline="-25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, not limited to 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lvl="1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Select a sequence of 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years that results in a similar skew value</a:t>
            </a:r>
          </a:p>
          <a:p>
            <a:pPr marL="857250" lvl="1" indent="-342900"/>
            <a:endParaRPr lang="en-US" sz="26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651054-218C-4558-8D3B-41845A70E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481" y="2053162"/>
            <a:ext cx="5614902" cy="36177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B8F4BF-0BA2-4DC5-A49E-D0D4BFBD4343}"/>
              </a:ext>
            </a:extLst>
          </p:cNvPr>
          <p:cNvSpPr txBox="1"/>
          <p:nvPr/>
        </p:nvSpPr>
        <p:spPr>
          <a:xfrm>
            <a:off x="10140630" y="2223881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630601-2AB8-4F27-A6CE-B9B340C5CE23}"/>
              </a:ext>
            </a:extLst>
          </p:cNvPr>
          <p:cNvCxnSpPr>
            <a:cxnSpLocks/>
          </p:cNvCxnSpPr>
          <p:nvPr/>
        </p:nvCxnSpPr>
        <p:spPr>
          <a:xfrm>
            <a:off x="10024844" y="2694337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39CFBDE8-CE28-F68B-881D-AB6A74C01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Which 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 years to extend?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BFF5D2-9F1F-3B08-F8EA-6EFFD5EE6F82}"/>
              </a:ext>
            </a:extLst>
          </p:cNvPr>
          <p:cNvSpPr txBox="1"/>
          <p:nvPr/>
        </p:nvSpPr>
        <p:spPr>
          <a:xfrm>
            <a:off x="9290547" y="2225279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2371BA-5F76-C913-7910-DB7B4E808D30}"/>
              </a:ext>
            </a:extLst>
          </p:cNvPr>
          <p:cNvCxnSpPr>
            <a:cxnSpLocks/>
          </p:cNvCxnSpPr>
          <p:nvPr/>
        </p:nvCxnSpPr>
        <p:spPr>
          <a:xfrm>
            <a:off x="9174761" y="2695735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40E4369-7798-C8D2-4B02-3B53729E86B3}"/>
              </a:ext>
            </a:extLst>
          </p:cNvPr>
          <p:cNvSpPr txBox="1"/>
          <p:nvPr/>
        </p:nvSpPr>
        <p:spPr>
          <a:xfrm>
            <a:off x="8426599" y="2225279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6C743BC-1352-80B3-7AB0-D50615F9DAE0}"/>
              </a:ext>
            </a:extLst>
          </p:cNvPr>
          <p:cNvCxnSpPr>
            <a:cxnSpLocks/>
          </p:cNvCxnSpPr>
          <p:nvPr/>
        </p:nvCxnSpPr>
        <p:spPr>
          <a:xfrm>
            <a:off x="8310813" y="2695735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A7502C6-91CD-19BB-82C0-A1217302F2A8}"/>
              </a:ext>
            </a:extLst>
          </p:cNvPr>
          <p:cNvSpPr txBox="1"/>
          <p:nvPr/>
        </p:nvSpPr>
        <p:spPr>
          <a:xfrm>
            <a:off x="7590613" y="2225681"/>
            <a:ext cx="734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</a:t>
            </a:r>
            <a:r>
              <a:rPr lang="en-US" baseline="-250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?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6AD8D8D-5344-E41A-310D-1E5D74103717}"/>
              </a:ext>
            </a:extLst>
          </p:cNvPr>
          <p:cNvCxnSpPr>
            <a:cxnSpLocks/>
          </p:cNvCxnSpPr>
          <p:nvPr/>
        </p:nvCxnSpPr>
        <p:spPr>
          <a:xfrm>
            <a:off x="7474827" y="2696137"/>
            <a:ext cx="876003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1">
            <a:extLst>
              <a:ext uri="{FF2B5EF4-FFF2-40B4-BE49-F238E27FC236}">
                <a16:creationId xmlns:a16="http://schemas.microsoft.com/office/drawing/2014/main" id="{37E23210-AD2F-28A2-6E36-1800BEE034E0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27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0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idx="1"/>
          </p:nvPr>
        </p:nvSpPr>
        <p:spPr>
          <a:xfrm>
            <a:off x="1073792" y="1895912"/>
            <a:ext cx="9395670" cy="4428688"/>
          </a:xfrm>
        </p:spPr>
        <p:txBody>
          <a:bodyPr/>
          <a:lstStyle/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600" dirty="0"/>
              <a:t>Various studies have recommended that the </a:t>
            </a:r>
            <a:r>
              <a:rPr lang="en-US" sz="2600" dirty="0">
                <a:solidFill>
                  <a:srgbClr val="0070C0"/>
                </a:solidFill>
              </a:rPr>
              <a:t>correlation</a:t>
            </a:r>
            <a:r>
              <a:rPr lang="en-US" sz="2600" dirty="0"/>
              <a:t> coefficient (r) between short-term and long-term sites for the concurrent record be </a:t>
            </a:r>
            <a:r>
              <a:rPr lang="en-US" sz="2600" dirty="0">
                <a:solidFill>
                  <a:srgbClr val="0070C0"/>
                </a:solidFill>
              </a:rPr>
              <a:t>0.8 or greater</a:t>
            </a:r>
            <a:r>
              <a:rPr lang="en-US" sz="2600" dirty="0"/>
              <a:t>. </a:t>
            </a:r>
          </a:p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600" dirty="0"/>
              <a:t>Long-term </a:t>
            </a:r>
            <a:r>
              <a:rPr lang="en-US" sz="2600" dirty="0">
                <a:solidFill>
                  <a:schemeClr val="bg1"/>
                </a:solidFill>
              </a:rPr>
              <a:t>sites with additional </a:t>
            </a:r>
            <a:r>
              <a:rPr lang="en-US" sz="2600" dirty="0">
                <a:solidFill>
                  <a:srgbClr val="C00000"/>
                </a:solidFill>
              </a:rPr>
              <a:t>flows </a:t>
            </a:r>
            <a:r>
              <a:rPr lang="en-US" sz="2600" dirty="0"/>
              <a:t>that are </a:t>
            </a:r>
            <a:r>
              <a:rPr lang="en-US" sz="2600" dirty="0">
                <a:solidFill>
                  <a:srgbClr val="C00000"/>
                </a:solidFill>
              </a:rPr>
              <a:t>substantially outside the range </a:t>
            </a:r>
            <a:r>
              <a:rPr lang="en-US" sz="2600" dirty="0">
                <a:solidFill>
                  <a:schemeClr val="bg1"/>
                </a:solidFill>
              </a:rPr>
              <a:t>of those in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/>
              <a:t>the concurrent period may provide </a:t>
            </a:r>
            <a:r>
              <a:rPr lang="en-US" sz="2600" u="sng" dirty="0"/>
              <a:t>more information</a:t>
            </a:r>
            <a:r>
              <a:rPr lang="en-US" sz="2600" dirty="0"/>
              <a:t> than other potential long-term sites. </a:t>
            </a:r>
          </a:p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600" dirty="0"/>
              <a:t>Can use </a:t>
            </a:r>
            <a:r>
              <a:rPr lang="en-US" sz="2600" i="1" u="sng" dirty="0"/>
              <a:t>more than one long-term site</a:t>
            </a:r>
            <a:r>
              <a:rPr lang="en-US" sz="2600" dirty="0"/>
              <a:t> and weight results (perhaps using r or record length) with results from another long-term site.</a:t>
            </a:r>
          </a:p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600" dirty="0"/>
              <a:t>Can use a correlation analysis to check multiple gages and select the one that produces the highest n</a:t>
            </a:r>
            <a:r>
              <a:rPr lang="en-US" sz="2600" baseline="-25000" dirty="0"/>
              <a:t>e</a:t>
            </a:r>
            <a:r>
              <a:rPr lang="en-US" sz="2600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1EB4FC-32EF-4D44-5180-76445FC8D4B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28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C1CC90-9616-E365-84A1-A3A0CB38E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7" y="387217"/>
            <a:ext cx="10363200" cy="1143000"/>
          </a:xfrm>
        </p:spPr>
        <p:txBody>
          <a:bodyPr/>
          <a:lstStyle/>
          <a:p>
            <a:r>
              <a:rPr lang="en-US" sz="4400" dirty="0"/>
              <a:t>How Should We Select a Long-Term Site for Record Extension?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90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F72A4-38D4-9D7A-B83B-E65CF8E4A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Extension Method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D4F13-DE7C-AA97-C2CC-6B419718A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958" y="1695143"/>
            <a:ext cx="2793534" cy="448658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For many real-world datasets, the various record extension techniques produce similar regression lines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3797BD-3722-B76E-B8AF-67ADC86FC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5072" y="1695143"/>
            <a:ext cx="6649378" cy="4401164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C7F80200-B185-6D1E-9E32-F39BE52E5F5E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29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372432-5E4B-3E1B-4DBC-006FBD2EAD29}"/>
              </a:ext>
            </a:extLst>
          </p:cNvPr>
          <p:cNvSpPr txBox="1"/>
          <p:nvPr/>
        </p:nvSpPr>
        <p:spPr>
          <a:xfrm>
            <a:off x="9560763" y="5720060"/>
            <a:ext cx="84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90AA3B-F783-68DF-24F1-2F7A57A0AD4E}"/>
              </a:ext>
            </a:extLst>
          </p:cNvPr>
          <p:cNvSpPr txBox="1"/>
          <p:nvPr/>
        </p:nvSpPr>
        <p:spPr>
          <a:xfrm>
            <a:off x="4698652" y="1939771"/>
            <a:ext cx="842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803658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53D392A-AC17-164F-F248-27D68C918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254" y="2778934"/>
            <a:ext cx="4971288" cy="35417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84E284-8472-4957-436B-213F1C918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766647"/>
            <a:ext cx="4971288" cy="3541776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Extending </a:t>
            </a:r>
            <a:r>
              <a:rPr lang="en-US" dirty="0" err="1"/>
              <a:t>Streamflow</a:t>
            </a:r>
            <a:r>
              <a:rPr lang="en-US" dirty="0"/>
              <a:t> Records</a:t>
            </a:r>
          </a:p>
        </p:txBody>
      </p:sp>
      <p:sp>
        <p:nvSpPr>
          <p:cNvPr id="7173" name="TextBox 3"/>
          <p:cNvSpPr txBox="1">
            <a:spLocks noChangeArrowheads="1"/>
          </p:cNvSpPr>
          <p:nvPr/>
        </p:nvSpPr>
        <p:spPr bwMode="auto">
          <a:xfrm>
            <a:off x="1103269" y="1343982"/>
            <a:ext cx="88789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>
                <a:solidFill>
                  <a:schemeClr val="bg1"/>
                </a:solidFill>
              </a:rPr>
              <a:t>Problem</a:t>
            </a:r>
            <a:r>
              <a:rPr lang="en-US" altLang="en-US" sz="2800" b="0" dirty="0">
                <a:solidFill>
                  <a:schemeClr val="bg1"/>
                </a:solidFill>
              </a:rPr>
              <a:t>: Not much data at a location of interest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88D256-899D-0603-E03F-51854821E6E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507F76-06DA-A787-ABAC-03EB73775D4F}"/>
              </a:ext>
            </a:extLst>
          </p:cNvPr>
          <p:cNvSpPr txBox="1"/>
          <p:nvPr/>
        </p:nvSpPr>
        <p:spPr>
          <a:xfrm>
            <a:off x="4438836" y="3978888"/>
            <a:ext cx="147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 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BF2111-7F48-3C43-5889-D208DB691FF2}"/>
              </a:ext>
            </a:extLst>
          </p:cNvPr>
          <p:cNvSpPr txBox="1"/>
          <p:nvPr/>
        </p:nvSpPr>
        <p:spPr>
          <a:xfrm>
            <a:off x="9878438" y="3978888"/>
            <a:ext cx="147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104 years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1DB92C-93B1-015F-C529-436F41B6A2D2}"/>
              </a:ext>
            </a:extLst>
          </p:cNvPr>
          <p:cNvSpPr txBox="1"/>
          <p:nvPr/>
        </p:nvSpPr>
        <p:spPr>
          <a:xfrm>
            <a:off x="1103268" y="1937885"/>
            <a:ext cx="91761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buClrTx/>
              <a:buSzTx/>
              <a:buFontTx/>
              <a:buNone/>
              <a:defRPr sz="280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Char char="–"/>
              <a:defRPr sz="2800"/>
            </a:lvl2pPr>
            <a:lvl3pPr marL="1143000" indent="-228600">
              <a:spcBef>
                <a:spcPct val="20000"/>
              </a:spcBef>
              <a:buChar char="•"/>
            </a:lvl3pPr>
            <a:lvl4pPr marL="1600200" indent="-228600">
              <a:spcBef>
                <a:spcPct val="20000"/>
              </a:spcBef>
              <a:buChar char="–"/>
              <a:defRPr sz="2000"/>
            </a:lvl4pPr>
            <a:lvl5pPr marL="2057400" indent="-228600">
              <a:spcBef>
                <a:spcPct val="20000"/>
              </a:spcBef>
              <a:buChar char="•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/>
            </a:lvl9pPr>
          </a:lstStyle>
          <a:p>
            <a:r>
              <a:rPr lang="en-US" altLang="en-US" dirty="0"/>
              <a:t>Solution: </a:t>
            </a:r>
            <a:r>
              <a:rPr lang="en-US" altLang="en-US" b="0" dirty="0"/>
              <a:t>Use a nearby long-term site to extend the record</a:t>
            </a:r>
          </a:p>
        </p:txBody>
      </p:sp>
    </p:spTree>
    <p:extLst>
      <p:ext uri="{BB962C8B-B14F-4D97-AF65-F5344CB8AC3E}">
        <p14:creationId xmlns:p14="http://schemas.microsoft.com/office/powerpoint/2010/main" val="393734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2A17564E-2ED0-6B14-70AC-5B859A2EF369}"/>
              </a:ext>
            </a:extLst>
          </p:cNvPr>
          <p:cNvGraphicFramePr>
            <a:graphicFrameLocks/>
          </p:cNvGraphicFramePr>
          <p:nvPr/>
        </p:nvGraphicFramePr>
        <p:xfrm>
          <a:off x="266700" y="1028700"/>
          <a:ext cx="11658600" cy="56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Outline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7E5526-032E-45A2-2677-E317314CC1B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30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B81FAC2-9741-7902-F85D-402F4C25185A}"/>
              </a:ext>
            </a:extLst>
          </p:cNvPr>
          <p:cNvSpPr/>
          <p:nvPr/>
        </p:nvSpPr>
        <p:spPr bwMode="auto">
          <a:xfrm>
            <a:off x="5762613" y="2879446"/>
            <a:ext cx="3366198" cy="1838919"/>
          </a:xfrm>
          <a:custGeom>
            <a:avLst/>
            <a:gdLst>
              <a:gd name="connsiteX0" fmla="*/ 723481 w 3366198"/>
              <a:gd name="connsiteY0" fmla="*/ 20168 h 1838919"/>
              <a:gd name="connsiteX1" fmla="*/ 1909187 w 3366198"/>
              <a:gd name="connsiteY1" fmla="*/ 71 h 1838919"/>
              <a:gd name="connsiteX2" fmla="*/ 2140299 w 3366198"/>
              <a:gd name="connsiteY2" fmla="*/ 10119 h 1838919"/>
              <a:gd name="connsiteX3" fmla="*/ 2291024 w 3366198"/>
              <a:gd name="connsiteY3" fmla="*/ 40264 h 1838919"/>
              <a:gd name="connsiteX4" fmla="*/ 2411604 w 3366198"/>
              <a:gd name="connsiteY4" fmla="*/ 50313 h 1838919"/>
              <a:gd name="connsiteX5" fmla="*/ 2512088 w 3366198"/>
              <a:gd name="connsiteY5" fmla="*/ 100554 h 1838919"/>
              <a:gd name="connsiteX6" fmla="*/ 2602523 w 3366198"/>
              <a:gd name="connsiteY6" fmla="*/ 140748 h 1838919"/>
              <a:gd name="connsiteX7" fmla="*/ 2723103 w 3366198"/>
              <a:gd name="connsiteY7" fmla="*/ 201038 h 1838919"/>
              <a:gd name="connsiteX8" fmla="*/ 2753248 w 3366198"/>
              <a:gd name="connsiteY8" fmla="*/ 231183 h 1838919"/>
              <a:gd name="connsiteX9" fmla="*/ 2783393 w 3366198"/>
              <a:gd name="connsiteY9" fmla="*/ 241231 h 1838919"/>
              <a:gd name="connsiteX10" fmla="*/ 2853732 w 3366198"/>
              <a:gd name="connsiteY10" fmla="*/ 311570 h 1838919"/>
              <a:gd name="connsiteX11" fmla="*/ 2903973 w 3366198"/>
              <a:gd name="connsiteY11" fmla="*/ 351763 h 1838919"/>
              <a:gd name="connsiteX12" fmla="*/ 2984360 w 3366198"/>
              <a:gd name="connsiteY12" fmla="*/ 412053 h 1838919"/>
              <a:gd name="connsiteX13" fmla="*/ 3004457 w 3366198"/>
              <a:gd name="connsiteY13" fmla="*/ 442198 h 1838919"/>
              <a:gd name="connsiteX14" fmla="*/ 3114989 w 3366198"/>
              <a:gd name="connsiteY14" fmla="*/ 552730 h 1838919"/>
              <a:gd name="connsiteX15" fmla="*/ 3155182 w 3366198"/>
              <a:gd name="connsiteY15" fmla="*/ 592924 h 1838919"/>
              <a:gd name="connsiteX16" fmla="*/ 3185327 w 3366198"/>
              <a:gd name="connsiteY16" fmla="*/ 623069 h 1838919"/>
              <a:gd name="connsiteX17" fmla="*/ 3225521 w 3366198"/>
              <a:gd name="connsiteY17" fmla="*/ 663262 h 1838919"/>
              <a:gd name="connsiteX18" fmla="*/ 3245617 w 3366198"/>
              <a:gd name="connsiteY18" fmla="*/ 693407 h 1838919"/>
              <a:gd name="connsiteX19" fmla="*/ 3265714 w 3366198"/>
              <a:gd name="connsiteY19" fmla="*/ 733601 h 1838919"/>
              <a:gd name="connsiteX20" fmla="*/ 3336052 w 3366198"/>
              <a:gd name="connsiteY20" fmla="*/ 824036 h 1838919"/>
              <a:gd name="connsiteX21" fmla="*/ 3366198 w 3366198"/>
              <a:gd name="connsiteY21" fmla="*/ 984809 h 1838919"/>
              <a:gd name="connsiteX22" fmla="*/ 3346101 w 3366198"/>
              <a:gd name="connsiteY22" fmla="*/ 1145583 h 1838919"/>
              <a:gd name="connsiteX23" fmla="*/ 3275762 w 3366198"/>
              <a:gd name="connsiteY23" fmla="*/ 1205873 h 1838919"/>
              <a:gd name="connsiteX24" fmla="*/ 3235569 w 3366198"/>
              <a:gd name="connsiteY24" fmla="*/ 1225970 h 1838919"/>
              <a:gd name="connsiteX25" fmla="*/ 3104940 w 3366198"/>
              <a:gd name="connsiteY25" fmla="*/ 1296308 h 1838919"/>
              <a:gd name="connsiteX26" fmla="*/ 3014505 w 3366198"/>
              <a:gd name="connsiteY26" fmla="*/ 1356598 h 1838919"/>
              <a:gd name="connsiteX27" fmla="*/ 2954215 w 3366198"/>
              <a:gd name="connsiteY27" fmla="*/ 1396792 h 1838919"/>
              <a:gd name="connsiteX28" fmla="*/ 2924070 w 3366198"/>
              <a:gd name="connsiteY28" fmla="*/ 1436985 h 1838919"/>
              <a:gd name="connsiteX29" fmla="*/ 2873828 w 3366198"/>
              <a:gd name="connsiteY29" fmla="*/ 1467130 h 1838919"/>
              <a:gd name="connsiteX30" fmla="*/ 2823587 w 3366198"/>
              <a:gd name="connsiteY30" fmla="*/ 1517372 h 1838919"/>
              <a:gd name="connsiteX31" fmla="*/ 2763296 w 3366198"/>
              <a:gd name="connsiteY31" fmla="*/ 1557565 h 1838919"/>
              <a:gd name="connsiteX32" fmla="*/ 2512088 w 3366198"/>
              <a:gd name="connsiteY32" fmla="*/ 1758532 h 1838919"/>
              <a:gd name="connsiteX33" fmla="*/ 2371411 w 3366198"/>
              <a:gd name="connsiteY33" fmla="*/ 1798726 h 1838919"/>
              <a:gd name="connsiteX34" fmla="*/ 2280976 w 3366198"/>
              <a:gd name="connsiteY34" fmla="*/ 1828871 h 1838919"/>
              <a:gd name="connsiteX35" fmla="*/ 2029767 w 3366198"/>
              <a:gd name="connsiteY35" fmla="*/ 1838919 h 1838919"/>
              <a:gd name="connsiteX36" fmla="*/ 1075173 w 3366198"/>
              <a:gd name="connsiteY36" fmla="*/ 1808774 h 1838919"/>
              <a:gd name="connsiteX37" fmla="*/ 924448 w 3366198"/>
              <a:gd name="connsiteY37" fmla="*/ 1798726 h 1838919"/>
              <a:gd name="connsiteX38" fmla="*/ 572756 w 3366198"/>
              <a:gd name="connsiteY38" fmla="*/ 1718339 h 1838919"/>
              <a:gd name="connsiteX39" fmla="*/ 411982 w 3366198"/>
              <a:gd name="connsiteY39" fmla="*/ 1708291 h 1838919"/>
              <a:gd name="connsiteX40" fmla="*/ 241160 w 3366198"/>
              <a:gd name="connsiteY40" fmla="*/ 1678146 h 1838919"/>
              <a:gd name="connsiteX41" fmla="*/ 150725 w 3366198"/>
              <a:gd name="connsiteY41" fmla="*/ 1668097 h 1838919"/>
              <a:gd name="connsiteX42" fmla="*/ 70338 w 3366198"/>
              <a:gd name="connsiteY42" fmla="*/ 1658049 h 1838919"/>
              <a:gd name="connsiteX43" fmla="*/ 60290 w 3366198"/>
              <a:gd name="connsiteY43" fmla="*/ 1487227 h 1838919"/>
              <a:gd name="connsiteX44" fmla="*/ 160773 w 3366198"/>
              <a:gd name="connsiteY44" fmla="*/ 1406840 h 1838919"/>
              <a:gd name="connsiteX45" fmla="*/ 211015 w 3366198"/>
              <a:gd name="connsiteY45" fmla="*/ 1386743 h 1838919"/>
              <a:gd name="connsiteX46" fmla="*/ 251209 w 3366198"/>
              <a:gd name="connsiteY46" fmla="*/ 1356598 h 1838919"/>
              <a:gd name="connsiteX47" fmla="*/ 311499 w 3366198"/>
              <a:gd name="connsiteY47" fmla="*/ 1326453 h 1838919"/>
              <a:gd name="connsiteX48" fmla="*/ 422031 w 3366198"/>
              <a:gd name="connsiteY48" fmla="*/ 1225970 h 1838919"/>
              <a:gd name="connsiteX49" fmla="*/ 462224 w 3366198"/>
              <a:gd name="connsiteY49" fmla="*/ 1185776 h 1838919"/>
              <a:gd name="connsiteX50" fmla="*/ 502417 w 3366198"/>
              <a:gd name="connsiteY50" fmla="*/ 1105390 h 1838919"/>
              <a:gd name="connsiteX51" fmla="*/ 532562 w 3366198"/>
              <a:gd name="connsiteY51" fmla="*/ 1075245 h 1838919"/>
              <a:gd name="connsiteX52" fmla="*/ 552659 w 3366198"/>
              <a:gd name="connsiteY52" fmla="*/ 1045099 h 1838919"/>
              <a:gd name="connsiteX53" fmla="*/ 562707 w 3366198"/>
              <a:gd name="connsiteY53" fmla="*/ 994858 h 1838919"/>
              <a:gd name="connsiteX54" fmla="*/ 572756 w 3366198"/>
              <a:gd name="connsiteY54" fmla="*/ 854181 h 1838919"/>
              <a:gd name="connsiteX55" fmla="*/ 512466 w 3366198"/>
              <a:gd name="connsiteY55" fmla="*/ 813987 h 1838919"/>
              <a:gd name="connsiteX56" fmla="*/ 472272 w 3366198"/>
              <a:gd name="connsiteY56" fmla="*/ 773794 h 1838919"/>
              <a:gd name="connsiteX57" fmla="*/ 361740 w 3366198"/>
              <a:gd name="connsiteY57" fmla="*/ 723552 h 1838919"/>
              <a:gd name="connsiteX58" fmla="*/ 311499 w 3366198"/>
              <a:gd name="connsiteY58" fmla="*/ 673310 h 1838919"/>
              <a:gd name="connsiteX59" fmla="*/ 261257 w 3366198"/>
              <a:gd name="connsiteY59" fmla="*/ 633117 h 1838919"/>
              <a:gd name="connsiteX60" fmla="*/ 180870 w 3366198"/>
              <a:gd name="connsiteY60" fmla="*/ 512537 h 1838919"/>
              <a:gd name="connsiteX61" fmla="*/ 110532 w 3366198"/>
              <a:gd name="connsiteY61" fmla="*/ 412053 h 1838919"/>
              <a:gd name="connsiteX62" fmla="*/ 90435 w 3366198"/>
              <a:gd name="connsiteY62" fmla="*/ 381908 h 1838919"/>
              <a:gd name="connsiteX63" fmla="*/ 70338 w 3366198"/>
              <a:gd name="connsiteY63" fmla="*/ 341715 h 1838919"/>
              <a:gd name="connsiteX64" fmla="*/ 20096 w 3366198"/>
              <a:gd name="connsiteY64" fmla="*/ 261328 h 1838919"/>
              <a:gd name="connsiteX65" fmla="*/ 0 w 3366198"/>
              <a:gd name="connsiteY65" fmla="*/ 190990 h 1838919"/>
              <a:gd name="connsiteX66" fmla="*/ 70338 w 3366198"/>
              <a:gd name="connsiteY66" fmla="*/ 130699 h 1838919"/>
              <a:gd name="connsiteX67" fmla="*/ 140677 w 3366198"/>
              <a:gd name="connsiteY67" fmla="*/ 100554 h 1838919"/>
              <a:gd name="connsiteX68" fmla="*/ 281354 w 3366198"/>
              <a:gd name="connsiteY68" fmla="*/ 80458 h 1838919"/>
              <a:gd name="connsiteX69" fmla="*/ 572756 w 3366198"/>
              <a:gd name="connsiteY69" fmla="*/ 60361 h 1838919"/>
              <a:gd name="connsiteX70" fmla="*/ 633046 w 3366198"/>
              <a:gd name="connsiteY70" fmla="*/ 50313 h 1838919"/>
              <a:gd name="connsiteX71" fmla="*/ 723481 w 3366198"/>
              <a:gd name="connsiteY71" fmla="*/ 20168 h 183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366198" h="1838919">
                <a:moveTo>
                  <a:pt x="723481" y="20168"/>
                </a:moveTo>
                <a:cubicBezTo>
                  <a:pt x="936171" y="11794"/>
                  <a:pt x="1513905" y="2875"/>
                  <a:pt x="1909187" y="71"/>
                </a:cubicBezTo>
                <a:cubicBezTo>
                  <a:pt x="1986295" y="-476"/>
                  <a:pt x="2063613" y="2047"/>
                  <a:pt x="2140299" y="10119"/>
                </a:cubicBezTo>
                <a:cubicBezTo>
                  <a:pt x="2191254" y="15483"/>
                  <a:pt x="2240341" y="32755"/>
                  <a:pt x="2291024" y="40264"/>
                </a:cubicBezTo>
                <a:cubicBezTo>
                  <a:pt x="2330921" y="46175"/>
                  <a:pt x="2371411" y="46963"/>
                  <a:pt x="2411604" y="50313"/>
                </a:cubicBezTo>
                <a:cubicBezTo>
                  <a:pt x="2551015" y="96782"/>
                  <a:pt x="2404956" y="41036"/>
                  <a:pt x="2512088" y="100554"/>
                </a:cubicBezTo>
                <a:cubicBezTo>
                  <a:pt x="2648159" y="176150"/>
                  <a:pt x="2486466" y="71115"/>
                  <a:pt x="2602523" y="140748"/>
                </a:cubicBezTo>
                <a:cubicBezTo>
                  <a:pt x="2699918" y="199185"/>
                  <a:pt x="2622815" y="167608"/>
                  <a:pt x="2723103" y="201038"/>
                </a:cubicBezTo>
                <a:cubicBezTo>
                  <a:pt x="2733151" y="211086"/>
                  <a:pt x="2741424" y="223300"/>
                  <a:pt x="2753248" y="231183"/>
                </a:cubicBezTo>
                <a:cubicBezTo>
                  <a:pt x="2762061" y="237058"/>
                  <a:pt x="2775122" y="234614"/>
                  <a:pt x="2783393" y="241231"/>
                </a:cubicBezTo>
                <a:cubicBezTo>
                  <a:pt x="2809285" y="261945"/>
                  <a:pt x="2827840" y="290856"/>
                  <a:pt x="2853732" y="311570"/>
                </a:cubicBezTo>
                <a:cubicBezTo>
                  <a:pt x="2870479" y="324968"/>
                  <a:pt x="2886816" y="338895"/>
                  <a:pt x="2903973" y="351763"/>
                </a:cubicBezTo>
                <a:cubicBezTo>
                  <a:pt x="2941077" y="379591"/>
                  <a:pt x="2944020" y="371713"/>
                  <a:pt x="2984360" y="412053"/>
                </a:cubicBezTo>
                <a:cubicBezTo>
                  <a:pt x="2992900" y="420592"/>
                  <a:pt x="2996239" y="433348"/>
                  <a:pt x="3004457" y="442198"/>
                </a:cubicBezTo>
                <a:cubicBezTo>
                  <a:pt x="3039912" y="480380"/>
                  <a:pt x="3078145" y="515886"/>
                  <a:pt x="3114989" y="552730"/>
                </a:cubicBezTo>
                <a:lnTo>
                  <a:pt x="3155182" y="592924"/>
                </a:lnTo>
                <a:lnTo>
                  <a:pt x="3185327" y="623069"/>
                </a:lnTo>
                <a:cubicBezTo>
                  <a:pt x="3198725" y="636467"/>
                  <a:pt x="3215011" y="647497"/>
                  <a:pt x="3225521" y="663262"/>
                </a:cubicBezTo>
                <a:cubicBezTo>
                  <a:pt x="3232220" y="673310"/>
                  <a:pt x="3239625" y="682922"/>
                  <a:pt x="3245617" y="693407"/>
                </a:cubicBezTo>
                <a:cubicBezTo>
                  <a:pt x="3253049" y="706413"/>
                  <a:pt x="3257188" y="721285"/>
                  <a:pt x="3265714" y="733601"/>
                </a:cubicBezTo>
                <a:cubicBezTo>
                  <a:pt x="3287452" y="765000"/>
                  <a:pt x="3336052" y="824036"/>
                  <a:pt x="3336052" y="824036"/>
                </a:cubicBezTo>
                <a:cubicBezTo>
                  <a:pt x="3366794" y="916260"/>
                  <a:pt x="3354041" y="863247"/>
                  <a:pt x="3366198" y="984809"/>
                </a:cubicBezTo>
                <a:cubicBezTo>
                  <a:pt x="3359499" y="1038400"/>
                  <a:pt x="3357227" y="1092733"/>
                  <a:pt x="3346101" y="1145583"/>
                </a:cubicBezTo>
                <a:cubicBezTo>
                  <a:pt x="3339534" y="1176778"/>
                  <a:pt x="3296959" y="1194097"/>
                  <a:pt x="3275762" y="1205873"/>
                </a:cubicBezTo>
                <a:cubicBezTo>
                  <a:pt x="3262668" y="1213148"/>
                  <a:pt x="3248326" y="1218119"/>
                  <a:pt x="3235569" y="1225970"/>
                </a:cubicBezTo>
                <a:cubicBezTo>
                  <a:pt x="3119340" y="1297496"/>
                  <a:pt x="3185734" y="1276110"/>
                  <a:pt x="3104940" y="1296308"/>
                </a:cubicBezTo>
                <a:cubicBezTo>
                  <a:pt x="2973716" y="1361920"/>
                  <a:pt x="3097362" y="1292153"/>
                  <a:pt x="3014505" y="1356598"/>
                </a:cubicBezTo>
                <a:cubicBezTo>
                  <a:pt x="2995440" y="1371427"/>
                  <a:pt x="2972267" y="1380745"/>
                  <a:pt x="2954215" y="1396792"/>
                </a:cubicBezTo>
                <a:cubicBezTo>
                  <a:pt x="2941698" y="1407918"/>
                  <a:pt x="2936674" y="1425957"/>
                  <a:pt x="2924070" y="1436985"/>
                </a:cubicBezTo>
                <a:cubicBezTo>
                  <a:pt x="2909372" y="1449846"/>
                  <a:pt x="2889079" y="1454929"/>
                  <a:pt x="2873828" y="1467130"/>
                </a:cubicBezTo>
                <a:cubicBezTo>
                  <a:pt x="2855334" y="1481925"/>
                  <a:pt x="2841917" y="1502374"/>
                  <a:pt x="2823587" y="1517372"/>
                </a:cubicBezTo>
                <a:cubicBezTo>
                  <a:pt x="2804893" y="1532667"/>
                  <a:pt x="2782157" y="1542476"/>
                  <a:pt x="2763296" y="1557565"/>
                </a:cubicBezTo>
                <a:cubicBezTo>
                  <a:pt x="2750214" y="1568031"/>
                  <a:pt x="2552935" y="1744916"/>
                  <a:pt x="2512088" y="1758532"/>
                </a:cubicBezTo>
                <a:cubicBezTo>
                  <a:pt x="2338515" y="1816391"/>
                  <a:pt x="2585888" y="1735644"/>
                  <a:pt x="2371411" y="1798726"/>
                </a:cubicBezTo>
                <a:cubicBezTo>
                  <a:pt x="2340927" y="1807692"/>
                  <a:pt x="2312534" y="1825158"/>
                  <a:pt x="2280976" y="1828871"/>
                </a:cubicBezTo>
                <a:cubicBezTo>
                  <a:pt x="2197747" y="1838663"/>
                  <a:pt x="2113503" y="1835570"/>
                  <a:pt x="2029767" y="1838919"/>
                </a:cubicBezTo>
                <a:lnTo>
                  <a:pt x="1075173" y="1808774"/>
                </a:lnTo>
                <a:cubicBezTo>
                  <a:pt x="1024853" y="1806944"/>
                  <a:pt x="974515" y="1804090"/>
                  <a:pt x="924448" y="1798726"/>
                </a:cubicBezTo>
                <a:cubicBezTo>
                  <a:pt x="668635" y="1771317"/>
                  <a:pt x="922478" y="1782761"/>
                  <a:pt x="572756" y="1718339"/>
                </a:cubicBezTo>
                <a:cubicBezTo>
                  <a:pt x="519949" y="1708611"/>
                  <a:pt x="465573" y="1711640"/>
                  <a:pt x="411982" y="1708291"/>
                </a:cubicBezTo>
                <a:cubicBezTo>
                  <a:pt x="355041" y="1698243"/>
                  <a:pt x="298308" y="1686938"/>
                  <a:pt x="241160" y="1678146"/>
                </a:cubicBezTo>
                <a:cubicBezTo>
                  <a:pt x="211182" y="1673534"/>
                  <a:pt x="180848" y="1671641"/>
                  <a:pt x="150725" y="1668097"/>
                </a:cubicBezTo>
                <a:lnTo>
                  <a:pt x="70338" y="1658049"/>
                </a:lnTo>
                <a:cubicBezTo>
                  <a:pt x="49360" y="1595117"/>
                  <a:pt x="29429" y="1562175"/>
                  <a:pt x="60290" y="1487227"/>
                </a:cubicBezTo>
                <a:cubicBezTo>
                  <a:pt x="76651" y="1447494"/>
                  <a:pt x="123895" y="1423231"/>
                  <a:pt x="160773" y="1406840"/>
                </a:cubicBezTo>
                <a:cubicBezTo>
                  <a:pt x="177256" y="1399514"/>
                  <a:pt x="195247" y="1395503"/>
                  <a:pt x="211015" y="1386743"/>
                </a:cubicBezTo>
                <a:cubicBezTo>
                  <a:pt x="225655" y="1378610"/>
                  <a:pt x="236848" y="1365214"/>
                  <a:pt x="251209" y="1356598"/>
                </a:cubicBezTo>
                <a:cubicBezTo>
                  <a:pt x="270476" y="1345038"/>
                  <a:pt x="292232" y="1338013"/>
                  <a:pt x="311499" y="1326453"/>
                </a:cubicBezTo>
                <a:cubicBezTo>
                  <a:pt x="353196" y="1301435"/>
                  <a:pt x="389391" y="1258610"/>
                  <a:pt x="422031" y="1225970"/>
                </a:cubicBezTo>
                <a:lnTo>
                  <a:pt x="462224" y="1185776"/>
                </a:lnTo>
                <a:cubicBezTo>
                  <a:pt x="474587" y="1148685"/>
                  <a:pt x="473941" y="1143358"/>
                  <a:pt x="502417" y="1105390"/>
                </a:cubicBezTo>
                <a:cubicBezTo>
                  <a:pt x="510943" y="1094022"/>
                  <a:pt x="523465" y="1086162"/>
                  <a:pt x="532562" y="1075245"/>
                </a:cubicBezTo>
                <a:cubicBezTo>
                  <a:pt x="540293" y="1065967"/>
                  <a:pt x="545960" y="1055148"/>
                  <a:pt x="552659" y="1045099"/>
                </a:cubicBezTo>
                <a:cubicBezTo>
                  <a:pt x="556008" y="1028352"/>
                  <a:pt x="556710" y="1010849"/>
                  <a:pt x="562707" y="994858"/>
                </a:cubicBezTo>
                <a:cubicBezTo>
                  <a:pt x="586775" y="930678"/>
                  <a:pt x="634600" y="986706"/>
                  <a:pt x="572756" y="854181"/>
                </a:cubicBezTo>
                <a:cubicBezTo>
                  <a:pt x="562542" y="832294"/>
                  <a:pt x="531327" y="829075"/>
                  <a:pt x="512466" y="813987"/>
                </a:cubicBezTo>
                <a:cubicBezTo>
                  <a:pt x="497671" y="802151"/>
                  <a:pt x="488519" y="783542"/>
                  <a:pt x="472272" y="773794"/>
                </a:cubicBezTo>
                <a:cubicBezTo>
                  <a:pt x="362569" y="707973"/>
                  <a:pt x="458621" y="801058"/>
                  <a:pt x="361740" y="723552"/>
                </a:cubicBezTo>
                <a:cubicBezTo>
                  <a:pt x="343246" y="708757"/>
                  <a:pt x="329103" y="689154"/>
                  <a:pt x="311499" y="673310"/>
                </a:cubicBezTo>
                <a:cubicBezTo>
                  <a:pt x="295558" y="658963"/>
                  <a:pt x="274781" y="649762"/>
                  <a:pt x="261257" y="633117"/>
                </a:cubicBezTo>
                <a:cubicBezTo>
                  <a:pt x="230795" y="595626"/>
                  <a:pt x="211047" y="550258"/>
                  <a:pt x="180870" y="512537"/>
                </a:cubicBezTo>
                <a:cubicBezTo>
                  <a:pt x="119861" y="436274"/>
                  <a:pt x="159557" y="490493"/>
                  <a:pt x="110532" y="412053"/>
                </a:cubicBezTo>
                <a:cubicBezTo>
                  <a:pt x="104131" y="401812"/>
                  <a:pt x="96427" y="392393"/>
                  <a:pt x="90435" y="381908"/>
                </a:cubicBezTo>
                <a:cubicBezTo>
                  <a:pt x="83003" y="368903"/>
                  <a:pt x="77770" y="354720"/>
                  <a:pt x="70338" y="341715"/>
                </a:cubicBezTo>
                <a:cubicBezTo>
                  <a:pt x="38456" y="285922"/>
                  <a:pt x="57993" y="337124"/>
                  <a:pt x="20096" y="261328"/>
                </a:cubicBezTo>
                <a:cubicBezTo>
                  <a:pt x="12889" y="246913"/>
                  <a:pt x="3219" y="203867"/>
                  <a:pt x="0" y="190990"/>
                </a:cubicBezTo>
                <a:cubicBezTo>
                  <a:pt x="16655" y="141024"/>
                  <a:pt x="1632" y="162410"/>
                  <a:pt x="70338" y="130699"/>
                </a:cubicBezTo>
                <a:cubicBezTo>
                  <a:pt x="93499" y="120009"/>
                  <a:pt x="116296" y="108056"/>
                  <a:pt x="140677" y="100554"/>
                </a:cubicBezTo>
                <a:cubicBezTo>
                  <a:pt x="158796" y="94979"/>
                  <a:pt x="271950" y="81220"/>
                  <a:pt x="281354" y="80458"/>
                </a:cubicBezTo>
                <a:cubicBezTo>
                  <a:pt x="378400" y="72589"/>
                  <a:pt x="572756" y="60361"/>
                  <a:pt x="572756" y="60361"/>
                </a:cubicBezTo>
                <a:cubicBezTo>
                  <a:pt x="592853" y="57012"/>
                  <a:pt x="613021" y="54068"/>
                  <a:pt x="633046" y="50313"/>
                </a:cubicBezTo>
                <a:cubicBezTo>
                  <a:pt x="736559" y="30904"/>
                  <a:pt x="510791" y="28542"/>
                  <a:pt x="723481" y="20168"/>
                </a:cubicBezTo>
                <a:close/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7478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732" y="2016073"/>
            <a:ext cx="2998703" cy="29576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565" y="1393324"/>
            <a:ext cx="9422235" cy="470966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Uses a ratio of the drainage area between two locations to estimate periods of missing flow.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36781" y="5328929"/>
            <a:ext cx="33718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Long-term station (upstream):</a:t>
            </a:r>
          </a:p>
          <a:p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Drainage Area = 211 sq. miles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37175" y="5210466"/>
            <a:ext cx="19225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Missing station (downstream):</a:t>
            </a:r>
          </a:p>
          <a:p>
            <a:r>
              <a:rPr lang="en-US" sz="2000" b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Drainage Area = 270 sq. miles</a:t>
            </a:r>
          </a:p>
        </p:txBody>
      </p:sp>
      <p:cxnSp>
        <p:nvCxnSpPr>
          <p:cNvPr id="9" name="Straight Arrow Connector 8"/>
          <p:cNvCxnSpPr>
            <a:cxnSpLocks/>
            <a:stCxn id="7" idx="0"/>
          </p:cNvCxnSpPr>
          <p:nvPr/>
        </p:nvCxnSpPr>
        <p:spPr>
          <a:xfrm flipV="1">
            <a:off x="7698469" y="2616232"/>
            <a:ext cx="706263" cy="25942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H="1" flipV="1">
            <a:off x="9248503" y="3143794"/>
            <a:ext cx="96833" cy="213005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41387" y="5433625"/>
            <a:ext cx="1807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 = 270/211 </a:t>
            </a:r>
          </a:p>
          <a:p>
            <a:r>
              <a:rPr lang="en-US" b="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1.28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BECCA0F-8E5B-426F-BE0A-071E36C05572}"/>
                  </a:ext>
                </a:extLst>
              </p:cNvPr>
              <p:cNvSpPr txBox="1"/>
              <p:nvPr/>
            </p:nvSpPr>
            <p:spPr>
              <a:xfrm>
                <a:off x="2673237" y="2347375"/>
                <a:ext cx="1923412" cy="9712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𝒀</m:t>
                      </m:r>
                      <m:r>
                        <a:rPr lang="en-US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𝑿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𝑨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𝒚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𝑨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𝒙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nor/>
                            </m:rPr>
                            <a:rPr lang="el-GR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ϕ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BECCA0F-8E5B-426F-BE0A-071E36C05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3237" y="2347375"/>
                <a:ext cx="1923412" cy="9712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00A79320-C760-4F63-9CCD-C1AEBD8BCC89}"/>
              </a:ext>
            </a:extLst>
          </p:cNvPr>
          <p:cNvSpPr txBox="1"/>
          <p:nvPr/>
        </p:nvSpPr>
        <p:spPr>
          <a:xfrm>
            <a:off x="1308683" y="3500620"/>
            <a:ext cx="64626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bg1"/>
                </a:solidFill>
                <a:latin typeface="+mn-lt"/>
              </a:rPr>
              <a:t>Y = flow estimate at missing station</a:t>
            </a:r>
          </a:p>
          <a:p>
            <a:r>
              <a:rPr lang="en-US" b="0" dirty="0">
                <a:solidFill>
                  <a:schemeClr val="bg1"/>
                </a:solidFill>
                <a:latin typeface="+mn-lt"/>
              </a:rPr>
              <a:t>X = known flow at long-term station</a:t>
            </a:r>
          </a:p>
          <a:p>
            <a:r>
              <a:rPr lang="en-US" b="0" dirty="0">
                <a:solidFill>
                  <a:schemeClr val="bg1"/>
                </a:solidFill>
                <a:latin typeface="+mn-lt"/>
              </a:rPr>
              <a:t>Ay = Drainage area of missing station</a:t>
            </a:r>
          </a:p>
          <a:p>
            <a:r>
              <a:rPr lang="en-US" b="0" dirty="0">
                <a:solidFill>
                  <a:schemeClr val="bg1"/>
                </a:solidFill>
                <a:latin typeface="+mn-lt"/>
              </a:rPr>
              <a:t>Ax = Drainage area of long-term station</a:t>
            </a:r>
          </a:p>
          <a:p>
            <a:r>
              <a:rPr lang="el-GR" b="0" dirty="0">
                <a:solidFill>
                  <a:schemeClr val="bg1"/>
                </a:solidFill>
                <a:latin typeface="+mn-lt"/>
              </a:rPr>
              <a:t>Φ</a:t>
            </a:r>
            <a:r>
              <a:rPr lang="en-US" b="0" dirty="0">
                <a:solidFill>
                  <a:schemeClr val="bg1"/>
                </a:solidFill>
                <a:latin typeface="+mn-lt"/>
              </a:rPr>
              <a:t> = 1, unless there is a regional regression </a:t>
            </a:r>
          </a:p>
          <a:p>
            <a:r>
              <a:rPr lang="en-US" b="0" dirty="0">
                <a:solidFill>
                  <a:schemeClr val="bg1"/>
                </a:solidFill>
                <a:latin typeface="+mn-lt"/>
              </a:rPr>
              <a:t>	study</a:t>
            </a:r>
          </a:p>
          <a:p>
            <a:endParaRPr lang="en-US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Drainage Area Ratio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31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566" y="1585519"/>
            <a:ext cx="6191074" cy="45174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Generally works well when two sites are </a:t>
            </a:r>
          </a:p>
          <a:p>
            <a:pPr lvl="1">
              <a:spcBef>
                <a:spcPts val="0"/>
              </a:spcBef>
            </a:pPr>
            <a:r>
              <a:rPr lang="en-US" sz="2600" dirty="0"/>
              <a:t>on the same river, </a:t>
            </a:r>
          </a:p>
          <a:p>
            <a:pPr lvl="1">
              <a:spcBef>
                <a:spcPts val="0"/>
              </a:spcBef>
            </a:pPr>
            <a:r>
              <a:rPr lang="en-US" sz="2600" dirty="0"/>
              <a:t>with drainage areas within 50% of each other</a:t>
            </a:r>
          </a:p>
          <a:p>
            <a:pPr>
              <a:spcBef>
                <a:spcPts val="1800"/>
              </a:spcBef>
            </a:pPr>
            <a:r>
              <a:rPr lang="en-US" sz="2600" dirty="0"/>
              <a:t>Can produce poor results if different streams are used. 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Always use a record extension technique (e.g. MOVE.3) instead of a drainage area ratio </a:t>
            </a:r>
            <a:r>
              <a:rPr lang="en-US" sz="2600" u="sng" dirty="0"/>
              <a:t>when concurrent record is available</a:t>
            </a:r>
            <a:r>
              <a:rPr lang="en-US" sz="2600" dirty="0"/>
              <a:t>. 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Drainage Area Ratio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32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9C98CE-A0C0-8881-65AD-25CC03D1C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7879" y="1731319"/>
            <a:ext cx="5026938" cy="344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7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566" y="1585519"/>
            <a:ext cx="6191074" cy="45174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MOVE.1 or OLS is often used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Why do daily extensions?</a:t>
            </a:r>
          </a:p>
          <a:p>
            <a:pPr lvl="1"/>
            <a:r>
              <a:rPr lang="en-US" sz="2200" dirty="0"/>
              <a:t>Missing very short periods of time</a:t>
            </a:r>
          </a:p>
          <a:p>
            <a:pPr lvl="1"/>
            <a:r>
              <a:rPr lang="en-US" sz="2200" dirty="0"/>
              <a:t>Long-term simulations of reservoir operations</a:t>
            </a:r>
          </a:p>
          <a:p>
            <a:pPr lvl="1"/>
            <a:r>
              <a:rPr lang="en-US" sz="2200" dirty="0"/>
              <a:t>Hydropower modeling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If flood-frequency is the goal, use MOVE.3 from Bulletin 17C instead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Average Flow Extensions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33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856E6B-F61A-2633-001E-27557AED7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003" y="1718268"/>
            <a:ext cx="5065798" cy="332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577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566" y="1585519"/>
            <a:ext cx="6191074" cy="45174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MOVE.1 was designed to maintain variance.</a:t>
            </a:r>
          </a:p>
          <a:p>
            <a:pPr lvl="1"/>
            <a:r>
              <a:rPr lang="en-US" sz="2200" dirty="0"/>
              <a:t>Is that really the goal for daily flow extensions?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Usually better to focus regression on the range of flows of most interest for the study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/>
              <a:t>When correlations are low (~0.8), OLS is generally be preferred to MOVE.1 to avoid the consistent bias in high and low flows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Average Flow Extensions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34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79BD26-B322-8931-1D4A-14E145822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7819" y="1477963"/>
            <a:ext cx="4410691" cy="37438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0695E8-4558-5847-C6B0-37499A143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116" y="3429000"/>
            <a:ext cx="1448002" cy="990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E08EA45-A217-2903-140D-8C0C17B7D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5296" y="3498752"/>
            <a:ext cx="142895" cy="1619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AD52F6-5F69-8AC6-270C-7B43018A6C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4822" y="3716399"/>
            <a:ext cx="133369" cy="13336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A291F9A-42FF-528A-C0CA-6E2E44FD6590}"/>
              </a:ext>
            </a:extLst>
          </p:cNvPr>
          <p:cNvSpPr/>
          <p:nvPr/>
        </p:nvSpPr>
        <p:spPr bwMode="auto">
          <a:xfrm>
            <a:off x="9545934" y="1575471"/>
            <a:ext cx="1225899" cy="313619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76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2A17564E-2ED0-6B14-70AC-5B859A2EF369}"/>
              </a:ext>
            </a:extLst>
          </p:cNvPr>
          <p:cNvGraphicFramePr>
            <a:graphicFrameLocks/>
          </p:cNvGraphicFramePr>
          <p:nvPr/>
        </p:nvGraphicFramePr>
        <p:xfrm>
          <a:off x="266700" y="1028700"/>
          <a:ext cx="11658600" cy="56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0917" y="334963"/>
            <a:ext cx="103632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Outline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7E5526-032E-45A2-2677-E317314CC1BA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35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689B40B-EDBF-218B-4C12-3FF58180EEFD}"/>
              </a:ext>
            </a:extLst>
          </p:cNvPr>
          <p:cNvSpPr/>
          <p:nvPr/>
        </p:nvSpPr>
        <p:spPr bwMode="auto">
          <a:xfrm>
            <a:off x="8620648" y="2899542"/>
            <a:ext cx="3366198" cy="1838919"/>
          </a:xfrm>
          <a:custGeom>
            <a:avLst/>
            <a:gdLst>
              <a:gd name="connsiteX0" fmla="*/ 723481 w 3366198"/>
              <a:gd name="connsiteY0" fmla="*/ 20168 h 1838919"/>
              <a:gd name="connsiteX1" fmla="*/ 1909187 w 3366198"/>
              <a:gd name="connsiteY1" fmla="*/ 71 h 1838919"/>
              <a:gd name="connsiteX2" fmla="*/ 2140299 w 3366198"/>
              <a:gd name="connsiteY2" fmla="*/ 10119 h 1838919"/>
              <a:gd name="connsiteX3" fmla="*/ 2291024 w 3366198"/>
              <a:gd name="connsiteY3" fmla="*/ 40264 h 1838919"/>
              <a:gd name="connsiteX4" fmla="*/ 2411604 w 3366198"/>
              <a:gd name="connsiteY4" fmla="*/ 50313 h 1838919"/>
              <a:gd name="connsiteX5" fmla="*/ 2512088 w 3366198"/>
              <a:gd name="connsiteY5" fmla="*/ 100554 h 1838919"/>
              <a:gd name="connsiteX6" fmla="*/ 2602523 w 3366198"/>
              <a:gd name="connsiteY6" fmla="*/ 140748 h 1838919"/>
              <a:gd name="connsiteX7" fmla="*/ 2723103 w 3366198"/>
              <a:gd name="connsiteY7" fmla="*/ 201038 h 1838919"/>
              <a:gd name="connsiteX8" fmla="*/ 2753248 w 3366198"/>
              <a:gd name="connsiteY8" fmla="*/ 231183 h 1838919"/>
              <a:gd name="connsiteX9" fmla="*/ 2783393 w 3366198"/>
              <a:gd name="connsiteY9" fmla="*/ 241231 h 1838919"/>
              <a:gd name="connsiteX10" fmla="*/ 2853732 w 3366198"/>
              <a:gd name="connsiteY10" fmla="*/ 311570 h 1838919"/>
              <a:gd name="connsiteX11" fmla="*/ 2903973 w 3366198"/>
              <a:gd name="connsiteY11" fmla="*/ 351763 h 1838919"/>
              <a:gd name="connsiteX12" fmla="*/ 2984360 w 3366198"/>
              <a:gd name="connsiteY12" fmla="*/ 412053 h 1838919"/>
              <a:gd name="connsiteX13" fmla="*/ 3004457 w 3366198"/>
              <a:gd name="connsiteY13" fmla="*/ 442198 h 1838919"/>
              <a:gd name="connsiteX14" fmla="*/ 3114989 w 3366198"/>
              <a:gd name="connsiteY14" fmla="*/ 552730 h 1838919"/>
              <a:gd name="connsiteX15" fmla="*/ 3155182 w 3366198"/>
              <a:gd name="connsiteY15" fmla="*/ 592924 h 1838919"/>
              <a:gd name="connsiteX16" fmla="*/ 3185327 w 3366198"/>
              <a:gd name="connsiteY16" fmla="*/ 623069 h 1838919"/>
              <a:gd name="connsiteX17" fmla="*/ 3225521 w 3366198"/>
              <a:gd name="connsiteY17" fmla="*/ 663262 h 1838919"/>
              <a:gd name="connsiteX18" fmla="*/ 3245617 w 3366198"/>
              <a:gd name="connsiteY18" fmla="*/ 693407 h 1838919"/>
              <a:gd name="connsiteX19" fmla="*/ 3265714 w 3366198"/>
              <a:gd name="connsiteY19" fmla="*/ 733601 h 1838919"/>
              <a:gd name="connsiteX20" fmla="*/ 3336052 w 3366198"/>
              <a:gd name="connsiteY20" fmla="*/ 824036 h 1838919"/>
              <a:gd name="connsiteX21" fmla="*/ 3366198 w 3366198"/>
              <a:gd name="connsiteY21" fmla="*/ 984809 h 1838919"/>
              <a:gd name="connsiteX22" fmla="*/ 3346101 w 3366198"/>
              <a:gd name="connsiteY22" fmla="*/ 1145583 h 1838919"/>
              <a:gd name="connsiteX23" fmla="*/ 3275762 w 3366198"/>
              <a:gd name="connsiteY23" fmla="*/ 1205873 h 1838919"/>
              <a:gd name="connsiteX24" fmla="*/ 3235569 w 3366198"/>
              <a:gd name="connsiteY24" fmla="*/ 1225970 h 1838919"/>
              <a:gd name="connsiteX25" fmla="*/ 3104940 w 3366198"/>
              <a:gd name="connsiteY25" fmla="*/ 1296308 h 1838919"/>
              <a:gd name="connsiteX26" fmla="*/ 3014505 w 3366198"/>
              <a:gd name="connsiteY26" fmla="*/ 1356598 h 1838919"/>
              <a:gd name="connsiteX27" fmla="*/ 2954215 w 3366198"/>
              <a:gd name="connsiteY27" fmla="*/ 1396792 h 1838919"/>
              <a:gd name="connsiteX28" fmla="*/ 2924070 w 3366198"/>
              <a:gd name="connsiteY28" fmla="*/ 1436985 h 1838919"/>
              <a:gd name="connsiteX29" fmla="*/ 2873828 w 3366198"/>
              <a:gd name="connsiteY29" fmla="*/ 1467130 h 1838919"/>
              <a:gd name="connsiteX30" fmla="*/ 2823587 w 3366198"/>
              <a:gd name="connsiteY30" fmla="*/ 1517372 h 1838919"/>
              <a:gd name="connsiteX31" fmla="*/ 2763296 w 3366198"/>
              <a:gd name="connsiteY31" fmla="*/ 1557565 h 1838919"/>
              <a:gd name="connsiteX32" fmla="*/ 2512088 w 3366198"/>
              <a:gd name="connsiteY32" fmla="*/ 1758532 h 1838919"/>
              <a:gd name="connsiteX33" fmla="*/ 2371411 w 3366198"/>
              <a:gd name="connsiteY33" fmla="*/ 1798726 h 1838919"/>
              <a:gd name="connsiteX34" fmla="*/ 2280976 w 3366198"/>
              <a:gd name="connsiteY34" fmla="*/ 1828871 h 1838919"/>
              <a:gd name="connsiteX35" fmla="*/ 2029767 w 3366198"/>
              <a:gd name="connsiteY35" fmla="*/ 1838919 h 1838919"/>
              <a:gd name="connsiteX36" fmla="*/ 1075173 w 3366198"/>
              <a:gd name="connsiteY36" fmla="*/ 1808774 h 1838919"/>
              <a:gd name="connsiteX37" fmla="*/ 924448 w 3366198"/>
              <a:gd name="connsiteY37" fmla="*/ 1798726 h 1838919"/>
              <a:gd name="connsiteX38" fmla="*/ 572756 w 3366198"/>
              <a:gd name="connsiteY38" fmla="*/ 1718339 h 1838919"/>
              <a:gd name="connsiteX39" fmla="*/ 411982 w 3366198"/>
              <a:gd name="connsiteY39" fmla="*/ 1708291 h 1838919"/>
              <a:gd name="connsiteX40" fmla="*/ 241160 w 3366198"/>
              <a:gd name="connsiteY40" fmla="*/ 1678146 h 1838919"/>
              <a:gd name="connsiteX41" fmla="*/ 150725 w 3366198"/>
              <a:gd name="connsiteY41" fmla="*/ 1668097 h 1838919"/>
              <a:gd name="connsiteX42" fmla="*/ 70338 w 3366198"/>
              <a:gd name="connsiteY42" fmla="*/ 1658049 h 1838919"/>
              <a:gd name="connsiteX43" fmla="*/ 60290 w 3366198"/>
              <a:gd name="connsiteY43" fmla="*/ 1487227 h 1838919"/>
              <a:gd name="connsiteX44" fmla="*/ 160773 w 3366198"/>
              <a:gd name="connsiteY44" fmla="*/ 1406840 h 1838919"/>
              <a:gd name="connsiteX45" fmla="*/ 211015 w 3366198"/>
              <a:gd name="connsiteY45" fmla="*/ 1386743 h 1838919"/>
              <a:gd name="connsiteX46" fmla="*/ 251209 w 3366198"/>
              <a:gd name="connsiteY46" fmla="*/ 1356598 h 1838919"/>
              <a:gd name="connsiteX47" fmla="*/ 311499 w 3366198"/>
              <a:gd name="connsiteY47" fmla="*/ 1326453 h 1838919"/>
              <a:gd name="connsiteX48" fmla="*/ 422031 w 3366198"/>
              <a:gd name="connsiteY48" fmla="*/ 1225970 h 1838919"/>
              <a:gd name="connsiteX49" fmla="*/ 462224 w 3366198"/>
              <a:gd name="connsiteY49" fmla="*/ 1185776 h 1838919"/>
              <a:gd name="connsiteX50" fmla="*/ 502417 w 3366198"/>
              <a:gd name="connsiteY50" fmla="*/ 1105390 h 1838919"/>
              <a:gd name="connsiteX51" fmla="*/ 532562 w 3366198"/>
              <a:gd name="connsiteY51" fmla="*/ 1075245 h 1838919"/>
              <a:gd name="connsiteX52" fmla="*/ 552659 w 3366198"/>
              <a:gd name="connsiteY52" fmla="*/ 1045099 h 1838919"/>
              <a:gd name="connsiteX53" fmla="*/ 562707 w 3366198"/>
              <a:gd name="connsiteY53" fmla="*/ 994858 h 1838919"/>
              <a:gd name="connsiteX54" fmla="*/ 572756 w 3366198"/>
              <a:gd name="connsiteY54" fmla="*/ 854181 h 1838919"/>
              <a:gd name="connsiteX55" fmla="*/ 512466 w 3366198"/>
              <a:gd name="connsiteY55" fmla="*/ 813987 h 1838919"/>
              <a:gd name="connsiteX56" fmla="*/ 472272 w 3366198"/>
              <a:gd name="connsiteY56" fmla="*/ 773794 h 1838919"/>
              <a:gd name="connsiteX57" fmla="*/ 361740 w 3366198"/>
              <a:gd name="connsiteY57" fmla="*/ 723552 h 1838919"/>
              <a:gd name="connsiteX58" fmla="*/ 311499 w 3366198"/>
              <a:gd name="connsiteY58" fmla="*/ 673310 h 1838919"/>
              <a:gd name="connsiteX59" fmla="*/ 261257 w 3366198"/>
              <a:gd name="connsiteY59" fmla="*/ 633117 h 1838919"/>
              <a:gd name="connsiteX60" fmla="*/ 180870 w 3366198"/>
              <a:gd name="connsiteY60" fmla="*/ 512537 h 1838919"/>
              <a:gd name="connsiteX61" fmla="*/ 110532 w 3366198"/>
              <a:gd name="connsiteY61" fmla="*/ 412053 h 1838919"/>
              <a:gd name="connsiteX62" fmla="*/ 90435 w 3366198"/>
              <a:gd name="connsiteY62" fmla="*/ 381908 h 1838919"/>
              <a:gd name="connsiteX63" fmla="*/ 70338 w 3366198"/>
              <a:gd name="connsiteY63" fmla="*/ 341715 h 1838919"/>
              <a:gd name="connsiteX64" fmla="*/ 20096 w 3366198"/>
              <a:gd name="connsiteY64" fmla="*/ 261328 h 1838919"/>
              <a:gd name="connsiteX65" fmla="*/ 0 w 3366198"/>
              <a:gd name="connsiteY65" fmla="*/ 190990 h 1838919"/>
              <a:gd name="connsiteX66" fmla="*/ 70338 w 3366198"/>
              <a:gd name="connsiteY66" fmla="*/ 130699 h 1838919"/>
              <a:gd name="connsiteX67" fmla="*/ 140677 w 3366198"/>
              <a:gd name="connsiteY67" fmla="*/ 100554 h 1838919"/>
              <a:gd name="connsiteX68" fmla="*/ 281354 w 3366198"/>
              <a:gd name="connsiteY68" fmla="*/ 80458 h 1838919"/>
              <a:gd name="connsiteX69" fmla="*/ 572756 w 3366198"/>
              <a:gd name="connsiteY69" fmla="*/ 60361 h 1838919"/>
              <a:gd name="connsiteX70" fmla="*/ 633046 w 3366198"/>
              <a:gd name="connsiteY70" fmla="*/ 50313 h 1838919"/>
              <a:gd name="connsiteX71" fmla="*/ 723481 w 3366198"/>
              <a:gd name="connsiteY71" fmla="*/ 20168 h 183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366198" h="1838919">
                <a:moveTo>
                  <a:pt x="723481" y="20168"/>
                </a:moveTo>
                <a:cubicBezTo>
                  <a:pt x="936171" y="11794"/>
                  <a:pt x="1513905" y="2875"/>
                  <a:pt x="1909187" y="71"/>
                </a:cubicBezTo>
                <a:cubicBezTo>
                  <a:pt x="1986295" y="-476"/>
                  <a:pt x="2063613" y="2047"/>
                  <a:pt x="2140299" y="10119"/>
                </a:cubicBezTo>
                <a:cubicBezTo>
                  <a:pt x="2191254" y="15483"/>
                  <a:pt x="2240341" y="32755"/>
                  <a:pt x="2291024" y="40264"/>
                </a:cubicBezTo>
                <a:cubicBezTo>
                  <a:pt x="2330921" y="46175"/>
                  <a:pt x="2371411" y="46963"/>
                  <a:pt x="2411604" y="50313"/>
                </a:cubicBezTo>
                <a:cubicBezTo>
                  <a:pt x="2551015" y="96782"/>
                  <a:pt x="2404956" y="41036"/>
                  <a:pt x="2512088" y="100554"/>
                </a:cubicBezTo>
                <a:cubicBezTo>
                  <a:pt x="2648159" y="176150"/>
                  <a:pt x="2486466" y="71115"/>
                  <a:pt x="2602523" y="140748"/>
                </a:cubicBezTo>
                <a:cubicBezTo>
                  <a:pt x="2699918" y="199185"/>
                  <a:pt x="2622815" y="167608"/>
                  <a:pt x="2723103" y="201038"/>
                </a:cubicBezTo>
                <a:cubicBezTo>
                  <a:pt x="2733151" y="211086"/>
                  <a:pt x="2741424" y="223300"/>
                  <a:pt x="2753248" y="231183"/>
                </a:cubicBezTo>
                <a:cubicBezTo>
                  <a:pt x="2762061" y="237058"/>
                  <a:pt x="2775122" y="234614"/>
                  <a:pt x="2783393" y="241231"/>
                </a:cubicBezTo>
                <a:cubicBezTo>
                  <a:pt x="2809285" y="261945"/>
                  <a:pt x="2827840" y="290856"/>
                  <a:pt x="2853732" y="311570"/>
                </a:cubicBezTo>
                <a:cubicBezTo>
                  <a:pt x="2870479" y="324968"/>
                  <a:pt x="2886816" y="338895"/>
                  <a:pt x="2903973" y="351763"/>
                </a:cubicBezTo>
                <a:cubicBezTo>
                  <a:pt x="2941077" y="379591"/>
                  <a:pt x="2944020" y="371713"/>
                  <a:pt x="2984360" y="412053"/>
                </a:cubicBezTo>
                <a:cubicBezTo>
                  <a:pt x="2992900" y="420592"/>
                  <a:pt x="2996239" y="433348"/>
                  <a:pt x="3004457" y="442198"/>
                </a:cubicBezTo>
                <a:cubicBezTo>
                  <a:pt x="3039912" y="480380"/>
                  <a:pt x="3078145" y="515886"/>
                  <a:pt x="3114989" y="552730"/>
                </a:cubicBezTo>
                <a:lnTo>
                  <a:pt x="3155182" y="592924"/>
                </a:lnTo>
                <a:lnTo>
                  <a:pt x="3185327" y="623069"/>
                </a:lnTo>
                <a:cubicBezTo>
                  <a:pt x="3198725" y="636467"/>
                  <a:pt x="3215011" y="647497"/>
                  <a:pt x="3225521" y="663262"/>
                </a:cubicBezTo>
                <a:cubicBezTo>
                  <a:pt x="3232220" y="673310"/>
                  <a:pt x="3239625" y="682922"/>
                  <a:pt x="3245617" y="693407"/>
                </a:cubicBezTo>
                <a:cubicBezTo>
                  <a:pt x="3253049" y="706413"/>
                  <a:pt x="3257188" y="721285"/>
                  <a:pt x="3265714" y="733601"/>
                </a:cubicBezTo>
                <a:cubicBezTo>
                  <a:pt x="3287452" y="765000"/>
                  <a:pt x="3336052" y="824036"/>
                  <a:pt x="3336052" y="824036"/>
                </a:cubicBezTo>
                <a:cubicBezTo>
                  <a:pt x="3366794" y="916260"/>
                  <a:pt x="3354041" y="863247"/>
                  <a:pt x="3366198" y="984809"/>
                </a:cubicBezTo>
                <a:cubicBezTo>
                  <a:pt x="3359499" y="1038400"/>
                  <a:pt x="3357227" y="1092733"/>
                  <a:pt x="3346101" y="1145583"/>
                </a:cubicBezTo>
                <a:cubicBezTo>
                  <a:pt x="3339534" y="1176778"/>
                  <a:pt x="3296959" y="1194097"/>
                  <a:pt x="3275762" y="1205873"/>
                </a:cubicBezTo>
                <a:cubicBezTo>
                  <a:pt x="3262668" y="1213148"/>
                  <a:pt x="3248326" y="1218119"/>
                  <a:pt x="3235569" y="1225970"/>
                </a:cubicBezTo>
                <a:cubicBezTo>
                  <a:pt x="3119340" y="1297496"/>
                  <a:pt x="3185734" y="1276110"/>
                  <a:pt x="3104940" y="1296308"/>
                </a:cubicBezTo>
                <a:cubicBezTo>
                  <a:pt x="2973716" y="1361920"/>
                  <a:pt x="3097362" y="1292153"/>
                  <a:pt x="3014505" y="1356598"/>
                </a:cubicBezTo>
                <a:cubicBezTo>
                  <a:pt x="2995440" y="1371427"/>
                  <a:pt x="2972267" y="1380745"/>
                  <a:pt x="2954215" y="1396792"/>
                </a:cubicBezTo>
                <a:cubicBezTo>
                  <a:pt x="2941698" y="1407918"/>
                  <a:pt x="2936674" y="1425957"/>
                  <a:pt x="2924070" y="1436985"/>
                </a:cubicBezTo>
                <a:cubicBezTo>
                  <a:pt x="2909372" y="1449846"/>
                  <a:pt x="2889079" y="1454929"/>
                  <a:pt x="2873828" y="1467130"/>
                </a:cubicBezTo>
                <a:cubicBezTo>
                  <a:pt x="2855334" y="1481925"/>
                  <a:pt x="2841917" y="1502374"/>
                  <a:pt x="2823587" y="1517372"/>
                </a:cubicBezTo>
                <a:cubicBezTo>
                  <a:pt x="2804893" y="1532667"/>
                  <a:pt x="2782157" y="1542476"/>
                  <a:pt x="2763296" y="1557565"/>
                </a:cubicBezTo>
                <a:cubicBezTo>
                  <a:pt x="2750214" y="1568031"/>
                  <a:pt x="2552935" y="1744916"/>
                  <a:pt x="2512088" y="1758532"/>
                </a:cubicBezTo>
                <a:cubicBezTo>
                  <a:pt x="2338515" y="1816391"/>
                  <a:pt x="2585888" y="1735644"/>
                  <a:pt x="2371411" y="1798726"/>
                </a:cubicBezTo>
                <a:cubicBezTo>
                  <a:pt x="2340927" y="1807692"/>
                  <a:pt x="2312534" y="1825158"/>
                  <a:pt x="2280976" y="1828871"/>
                </a:cubicBezTo>
                <a:cubicBezTo>
                  <a:pt x="2197747" y="1838663"/>
                  <a:pt x="2113503" y="1835570"/>
                  <a:pt x="2029767" y="1838919"/>
                </a:cubicBezTo>
                <a:lnTo>
                  <a:pt x="1075173" y="1808774"/>
                </a:lnTo>
                <a:cubicBezTo>
                  <a:pt x="1024853" y="1806944"/>
                  <a:pt x="974515" y="1804090"/>
                  <a:pt x="924448" y="1798726"/>
                </a:cubicBezTo>
                <a:cubicBezTo>
                  <a:pt x="668635" y="1771317"/>
                  <a:pt x="922478" y="1782761"/>
                  <a:pt x="572756" y="1718339"/>
                </a:cubicBezTo>
                <a:cubicBezTo>
                  <a:pt x="519949" y="1708611"/>
                  <a:pt x="465573" y="1711640"/>
                  <a:pt x="411982" y="1708291"/>
                </a:cubicBezTo>
                <a:cubicBezTo>
                  <a:pt x="355041" y="1698243"/>
                  <a:pt x="298308" y="1686938"/>
                  <a:pt x="241160" y="1678146"/>
                </a:cubicBezTo>
                <a:cubicBezTo>
                  <a:pt x="211182" y="1673534"/>
                  <a:pt x="180848" y="1671641"/>
                  <a:pt x="150725" y="1668097"/>
                </a:cubicBezTo>
                <a:lnTo>
                  <a:pt x="70338" y="1658049"/>
                </a:lnTo>
                <a:cubicBezTo>
                  <a:pt x="49360" y="1595117"/>
                  <a:pt x="29429" y="1562175"/>
                  <a:pt x="60290" y="1487227"/>
                </a:cubicBezTo>
                <a:cubicBezTo>
                  <a:pt x="76651" y="1447494"/>
                  <a:pt x="123895" y="1423231"/>
                  <a:pt x="160773" y="1406840"/>
                </a:cubicBezTo>
                <a:cubicBezTo>
                  <a:pt x="177256" y="1399514"/>
                  <a:pt x="195247" y="1395503"/>
                  <a:pt x="211015" y="1386743"/>
                </a:cubicBezTo>
                <a:cubicBezTo>
                  <a:pt x="225655" y="1378610"/>
                  <a:pt x="236848" y="1365214"/>
                  <a:pt x="251209" y="1356598"/>
                </a:cubicBezTo>
                <a:cubicBezTo>
                  <a:pt x="270476" y="1345038"/>
                  <a:pt x="292232" y="1338013"/>
                  <a:pt x="311499" y="1326453"/>
                </a:cubicBezTo>
                <a:cubicBezTo>
                  <a:pt x="353196" y="1301435"/>
                  <a:pt x="389391" y="1258610"/>
                  <a:pt x="422031" y="1225970"/>
                </a:cubicBezTo>
                <a:lnTo>
                  <a:pt x="462224" y="1185776"/>
                </a:lnTo>
                <a:cubicBezTo>
                  <a:pt x="474587" y="1148685"/>
                  <a:pt x="473941" y="1143358"/>
                  <a:pt x="502417" y="1105390"/>
                </a:cubicBezTo>
                <a:cubicBezTo>
                  <a:pt x="510943" y="1094022"/>
                  <a:pt x="523465" y="1086162"/>
                  <a:pt x="532562" y="1075245"/>
                </a:cubicBezTo>
                <a:cubicBezTo>
                  <a:pt x="540293" y="1065967"/>
                  <a:pt x="545960" y="1055148"/>
                  <a:pt x="552659" y="1045099"/>
                </a:cubicBezTo>
                <a:cubicBezTo>
                  <a:pt x="556008" y="1028352"/>
                  <a:pt x="556710" y="1010849"/>
                  <a:pt x="562707" y="994858"/>
                </a:cubicBezTo>
                <a:cubicBezTo>
                  <a:pt x="586775" y="930678"/>
                  <a:pt x="634600" y="986706"/>
                  <a:pt x="572756" y="854181"/>
                </a:cubicBezTo>
                <a:cubicBezTo>
                  <a:pt x="562542" y="832294"/>
                  <a:pt x="531327" y="829075"/>
                  <a:pt x="512466" y="813987"/>
                </a:cubicBezTo>
                <a:cubicBezTo>
                  <a:pt x="497671" y="802151"/>
                  <a:pt x="488519" y="783542"/>
                  <a:pt x="472272" y="773794"/>
                </a:cubicBezTo>
                <a:cubicBezTo>
                  <a:pt x="362569" y="707973"/>
                  <a:pt x="458621" y="801058"/>
                  <a:pt x="361740" y="723552"/>
                </a:cubicBezTo>
                <a:cubicBezTo>
                  <a:pt x="343246" y="708757"/>
                  <a:pt x="329103" y="689154"/>
                  <a:pt x="311499" y="673310"/>
                </a:cubicBezTo>
                <a:cubicBezTo>
                  <a:pt x="295558" y="658963"/>
                  <a:pt x="274781" y="649762"/>
                  <a:pt x="261257" y="633117"/>
                </a:cubicBezTo>
                <a:cubicBezTo>
                  <a:pt x="230795" y="595626"/>
                  <a:pt x="211047" y="550258"/>
                  <a:pt x="180870" y="512537"/>
                </a:cubicBezTo>
                <a:cubicBezTo>
                  <a:pt x="119861" y="436274"/>
                  <a:pt x="159557" y="490493"/>
                  <a:pt x="110532" y="412053"/>
                </a:cubicBezTo>
                <a:cubicBezTo>
                  <a:pt x="104131" y="401812"/>
                  <a:pt x="96427" y="392393"/>
                  <a:pt x="90435" y="381908"/>
                </a:cubicBezTo>
                <a:cubicBezTo>
                  <a:pt x="83003" y="368903"/>
                  <a:pt x="77770" y="354720"/>
                  <a:pt x="70338" y="341715"/>
                </a:cubicBezTo>
                <a:cubicBezTo>
                  <a:pt x="38456" y="285922"/>
                  <a:pt x="57993" y="337124"/>
                  <a:pt x="20096" y="261328"/>
                </a:cubicBezTo>
                <a:cubicBezTo>
                  <a:pt x="12889" y="246913"/>
                  <a:pt x="3219" y="203867"/>
                  <a:pt x="0" y="190990"/>
                </a:cubicBezTo>
                <a:cubicBezTo>
                  <a:pt x="16655" y="141024"/>
                  <a:pt x="1632" y="162410"/>
                  <a:pt x="70338" y="130699"/>
                </a:cubicBezTo>
                <a:cubicBezTo>
                  <a:pt x="93499" y="120009"/>
                  <a:pt x="116296" y="108056"/>
                  <a:pt x="140677" y="100554"/>
                </a:cubicBezTo>
                <a:cubicBezTo>
                  <a:pt x="158796" y="94979"/>
                  <a:pt x="271950" y="81220"/>
                  <a:pt x="281354" y="80458"/>
                </a:cubicBezTo>
                <a:cubicBezTo>
                  <a:pt x="378400" y="72589"/>
                  <a:pt x="572756" y="60361"/>
                  <a:pt x="572756" y="60361"/>
                </a:cubicBezTo>
                <a:cubicBezTo>
                  <a:pt x="592853" y="57012"/>
                  <a:pt x="613021" y="54068"/>
                  <a:pt x="633046" y="50313"/>
                </a:cubicBezTo>
                <a:cubicBezTo>
                  <a:pt x="736559" y="30904"/>
                  <a:pt x="510791" y="28542"/>
                  <a:pt x="723481" y="20168"/>
                </a:cubicBezTo>
                <a:close/>
              </a:path>
            </a:pathLst>
          </a:cu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345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Pitfall: Volume Frequency Curves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36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7" y="1477963"/>
            <a:ext cx="11070166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Pitfall</a:t>
            </a:r>
            <a:r>
              <a:rPr lang="en-US" sz="2800" dirty="0"/>
              <a:t>: Do a MOVE.1 extension on daily data, and then calculate volume-frequency curves directly from this extended record</a:t>
            </a:r>
          </a:p>
          <a:p>
            <a:pPr marL="857250" lvl="1" indent="-342900">
              <a:spcBef>
                <a:spcPts val="0"/>
              </a:spcBef>
            </a:pPr>
            <a:r>
              <a:rPr lang="en-US" dirty="0"/>
              <a:t>Regression is not focused on flood events</a:t>
            </a:r>
          </a:p>
          <a:p>
            <a:pPr marL="857250" lvl="1" indent="-342900">
              <a:spcBef>
                <a:spcPts val="0"/>
              </a:spcBef>
            </a:pPr>
            <a:r>
              <a:rPr lang="en-US" dirty="0"/>
              <a:t>Ignores the concept of limiting the extension by only n</a:t>
            </a:r>
            <a:r>
              <a:rPr lang="en-US" baseline="-25000" dirty="0"/>
              <a:t>e</a:t>
            </a:r>
            <a:r>
              <a:rPr lang="en-US" dirty="0"/>
              <a:t> years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1" dirty="0"/>
              <a:t>Better idea</a:t>
            </a:r>
            <a:r>
              <a:rPr lang="en-US" sz="2800" dirty="0"/>
              <a:t>: use a separate MOVE.3 (Bulletin 17C) record extension for each duration.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4308A5-4FD9-739C-05A7-E88E5EE9F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00" y="4144559"/>
            <a:ext cx="5892800" cy="25769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A60AEC-29D5-547A-64AC-FA2181237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034" y="4633144"/>
            <a:ext cx="1171739" cy="10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8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Pitfall: Input Data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37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7" y="1477963"/>
            <a:ext cx="11070166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</a:pPr>
            <a:r>
              <a:rPr lang="en-US" sz="2800" b="1" dirty="0"/>
              <a:t>Pitfall: </a:t>
            </a:r>
            <a:r>
              <a:rPr lang="en-US" sz="2800" dirty="0"/>
              <a:t>Use MOVE.3 record extension with annual peak flow records without examination</a:t>
            </a:r>
          </a:p>
          <a:p>
            <a:pPr marL="857250" lvl="1" indent="-342900">
              <a:spcBef>
                <a:spcPts val="0"/>
              </a:spcBef>
            </a:pPr>
            <a:r>
              <a:rPr lang="en-US" dirty="0"/>
              <a:t>Peak flow may be generated by completely different storms months apart, hydrologically unrelated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6770DB-4F11-0A78-17F9-24F99524B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089" y="3267124"/>
            <a:ext cx="4317073" cy="358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3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Pitfall: Input Data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38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6" y="1477963"/>
            <a:ext cx="7166265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</a:pPr>
            <a:r>
              <a:rPr lang="en-US" sz="2800" b="1" dirty="0"/>
              <a:t>Better idea</a:t>
            </a:r>
            <a:r>
              <a:rPr lang="en-US" sz="2800" dirty="0"/>
              <a:t>: Examine the input data. Ensure the date of peak flow is from the same storm event. Peaks should be within a few days. Can use a correlation analysis in SSP.</a:t>
            </a:r>
          </a:p>
          <a:p>
            <a:pPr marL="342900" indent="-342900">
              <a:spcBef>
                <a:spcPts val="0"/>
              </a:spcBef>
            </a:pPr>
            <a:r>
              <a:rPr lang="en-US" sz="2800" dirty="0"/>
              <a:t>What about years with date of peak far apart? </a:t>
            </a:r>
          </a:p>
          <a:p>
            <a:pPr lvl="1">
              <a:spcBef>
                <a:spcPts val="0"/>
              </a:spcBef>
              <a:buFont typeface="+mj-lt"/>
              <a:buAutoNum type="arabicPeriod"/>
            </a:pPr>
            <a:r>
              <a:rPr lang="en-US" sz="2400" dirty="0"/>
              <a:t>Ignore the issue (if only a few small years)</a:t>
            </a:r>
          </a:p>
          <a:p>
            <a:pPr lvl="1">
              <a:spcBef>
                <a:spcPts val="0"/>
              </a:spcBef>
              <a:buFont typeface="+mj-lt"/>
              <a:buAutoNum type="arabicPeriod"/>
            </a:pPr>
            <a:r>
              <a:rPr lang="en-US" sz="2400" dirty="0"/>
              <a:t>Find a better long-term site</a:t>
            </a:r>
          </a:p>
          <a:p>
            <a:pPr lvl="1">
              <a:spcBef>
                <a:spcPts val="0"/>
              </a:spcBef>
              <a:buFont typeface="+mj-lt"/>
              <a:buAutoNum type="arabicPeriod"/>
            </a:pPr>
            <a:r>
              <a:rPr lang="en-US" sz="2400" dirty="0"/>
              <a:t>Drop the year altogether (less preferred)</a:t>
            </a:r>
          </a:p>
          <a:p>
            <a:pPr lvl="1">
              <a:spcBef>
                <a:spcPts val="0"/>
              </a:spcBef>
              <a:buFont typeface="+mj-lt"/>
              <a:buAutoNum type="arabicPeriod"/>
            </a:pPr>
            <a:r>
              <a:rPr lang="en-US" sz="2400" dirty="0"/>
              <a:t>Try to find short-interval streamflow data from the same storm event and use it in the regression instead.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9AB717-AFF3-41B6-6DD2-C5D037635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138" y="1241206"/>
            <a:ext cx="4004406" cy="33214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F84D39-84C7-2D62-CB3E-C1E8C2F436FB}"/>
              </a:ext>
            </a:extLst>
          </p:cNvPr>
          <p:cNvSpPr txBox="1"/>
          <p:nvPr/>
        </p:nvSpPr>
        <p:spPr>
          <a:xfrm>
            <a:off x="8369708" y="479754"/>
            <a:ext cx="1978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>
                <a:solidFill>
                  <a:schemeClr val="bg1"/>
                </a:solidFill>
              </a:rPr>
              <a:t>Use max flow value here instead</a:t>
            </a:r>
            <a:endParaRPr lang="en-US" b="0" baseline="-25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DEC51C-5E01-B4F9-8CC4-597AE9BEF908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9358753" y="1698171"/>
            <a:ext cx="351173" cy="15324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51ED828-20B7-DEC3-82CC-F92CC9AE9C1A}"/>
              </a:ext>
            </a:extLst>
          </p:cNvPr>
          <p:cNvSpPr/>
          <p:nvPr/>
        </p:nvSpPr>
        <p:spPr>
          <a:xfrm>
            <a:off x="9688770" y="3209440"/>
            <a:ext cx="144462" cy="144462"/>
          </a:xfrm>
          <a:prstGeom prst="ellipse">
            <a:avLst/>
          </a:prstGeom>
          <a:noFill/>
          <a:ln w="190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C70C7A22-DBF6-1A71-9EFF-26D56F18AC49}"/>
              </a:ext>
            </a:extLst>
          </p:cNvPr>
          <p:cNvSpPr/>
          <p:nvPr/>
        </p:nvSpPr>
        <p:spPr>
          <a:xfrm>
            <a:off x="10694620" y="3022030"/>
            <a:ext cx="249593" cy="249593"/>
          </a:xfrm>
          <a:prstGeom prst="mathMultiply">
            <a:avLst/>
          </a:prstGeom>
          <a:solidFill>
            <a:schemeClr val="accent6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66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Pitfall: Regulated Data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39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6" y="1477963"/>
            <a:ext cx="10934398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</a:pPr>
            <a:r>
              <a:rPr lang="en-US" sz="2800" b="1" dirty="0"/>
              <a:t>Pitfall: </a:t>
            </a:r>
            <a:r>
              <a:rPr lang="en-US" sz="2800" dirty="0"/>
              <a:t>Use record extension techniques at sites heavily affected by upstream reservoirs</a:t>
            </a:r>
          </a:p>
          <a:p>
            <a:pPr marL="342900" indent="-342900">
              <a:spcBef>
                <a:spcPts val="0"/>
              </a:spcBef>
            </a:pPr>
            <a:r>
              <a:rPr lang="en-US" sz="2800" b="1" dirty="0"/>
              <a:t>Better idea: </a:t>
            </a:r>
            <a:r>
              <a:rPr lang="en-US" sz="2800" dirty="0"/>
              <a:t>Only do record extension on unregulated data (both pre-dam and reconstructed post-dam records)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89DA572-6BF4-9E07-AAA5-0C38DA3DC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426" y="3404964"/>
            <a:ext cx="5316173" cy="3316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525EC5-269E-883D-5774-BBF3B2A25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425" y="3404728"/>
            <a:ext cx="5316173" cy="331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2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1B1B01A-D5D4-F91C-CFDC-4708D24EC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659" y="136525"/>
            <a:ext cx="4259949" cy="551735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A002908-87A7-687D-7E2F-2895F5F79F45}"/>
              </a:ext>
            </a:extLst>
          </p:cNvPr>
          <p:cNvSpPr/>
          <p:nvPr/>
        </p:nvSpPr>
        <p:spPr bwMode="auto">
          <a:xfrm>
            <a:off x="9195025" y="2798808"/>
            <a:ext cx="190046" cy="15836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393FF3-46A7-AD89-F574-A9F685E01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Merced River sites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C229DF3D-EA88-53E7-73BC-1102D4282458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2FDF44-11B1-7332-C61A-72B44FA27ADC}"/>
              </a:ext>
            </a:extLst>
          </p:cNvPr>
          <p:cNvGrpSpPr/>
          <p:nvPr/>
        </p:nvGrpSpPr>
        <p:grpSpPr>
          <a:xfrm>
            <a:off x="994181" y="1863632"/>
            <a:ext cx="6937870" cy="4814461"/>
            <a:chOff x="994181" y="1863632"/>
            <a:chExt cx="6937870" cy="4814461"/>
          </a:xfrm>
        </p:grpSpPr>
        <p:pic>
          <p:nvPicPr>
            <p:cNvPr id="5" name="Picture 4" descr="Map&#10;&#10;Description automatically generated">
              <a:extLst>
                <a:ext uri="{FF2B5EF4-FFF2-40B4-BE49-F238E27FC236}">
                  <a16:creationId xmlns:a16="http://schemas.microsoft.com/office/drawing/2014/main" id="{AE242BDD-0AC0-C3D7-2DE2-5FE78DCFC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181" y="1863632"/>
              <a:ext cx="6937870" cy="4814461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EF987C6-6D52-E421-B91A-6EDE3E2252AB}"/>
                </a:ext>
              </a:extLst>
            </p:cNvPr>
            <p:cNvSpPr/>
            <p:nvPr/>
          </p:nvSpPr>
          <p:spPr bwMode="auto">
            <a:xfrm>
              <a:off x="3832754" y="4053327"/>
              <a:ext cx="176168" cy="188157"/>
            </a:xfrm>
            <a:prstGeom prst="ellips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BE87A36-1D12-3AD2-200A-40429B89D9D0}"/>
                </a:ext>
              </a:extLst>
            </p:cNvPr>
            <p:cNvSpPr/>
            <p:nvPr/>
          </p:nvSpPr>
          <p:spPr bwMode="auto">
            <a:xfrm>
              <a:off x="1876594" y="4645250"/>
              <a:ext cx="176168" cy="192946"/>
            </a:xfrm>
            <a:prstGeom prst="ellipse">
              <a:avLst/>
            </a:prstGeom>
            <a:noFill/>
            <a:ln w="571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03543FB-C9A7-3BDF-06B5-FE540ADB63B5}"/>
                </a:ext>
              </a:extLst>
            </p:cNvPr>
            <p:cNvSpPr txBox="1"/>
            <p:nvPr/>
          </p:nvSpPr>
          <p:spPr>
            <a:xfrm>
              <a:off x="1516906" y="3569804"/>
              <a:ext cx="148485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short record site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4136AFF-7B83-F0AD-0697-89680C7CC9F3}"/>
                </a:ext>
              </a:extLst>
            </p:cNvPr>
            <p:cNvSpPr/>
            <p:nvPr/>
          </p:nvSpPr>
          <p:spPr bwMode="auto">
            <a:xfrm>
              <a:off x="5924321" y="4627110"/>
              <a:ext cx="0" cy="0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773D673-50D6-3650-BBA7-EF7979897060}"/>
                </a:ext>
              </a:extLst>
            </p:cNvPr>
            <p:cNvSpPr/>
            <p:nvPr/>
          </p:nvSpPr>
          <p:spPr bwMode="auto">
            <a:xfrm>
              <a:off x="2544255" y="3928894"/>
              <a:ext cx="3730635" cy="753723"/>
            </a:xfrm>
            <a:custGeom>
              <a:avLst/>
              <a:gdLst>
                <a:gd name="connsiteX0" fmla="*/ 3388831 w 3730635"/>
                <a:gd name="connsiteY0" fmla="*/ 701137 h 753723"/>
                <a:gd name="connsiteX1" fmla="*/ 3388831 w 3730635"/>
                <a:gd name="connsiteY1" fmla="*/ 701137 h 753723"/>
                <a:gd name="connsiteX2" fmla="*/ 3461866 w 3730635"/>
                <a:gd name="connsiteY2" fmla="*/ 706980 h 753723"/>
                <a:gd name="connsiteX3" fmla="*/ 3476473 w 3730635"/>
                <a:gd name="connsiteY3" fmla="*/ 721587 h 753723"/>
                <a:gd name="connsiteX4" fmla="*/ 3534901 w 3730635"/>
                <a:gd name="connsiteY4" fmla="*/ 753723 h 753723"/>
                <a:gd name="connsiteX5" fmla="*/ 3526137 w 3730635"/>
                <a:gd name="connsiteY5" fmla="*/ 698216 h 753723"/>
                <a:gd name="connsiteX6" fmla="*/ 3534901 w 3730635"/>
                <a:gd name="connsiteY6" fmla="*/ 648552 h 753723"/>
                <a:gd name="connsiteX7" fmla="*/ 3593329 w 3730635"/>
                <a:gd name="connsiteY7" fmla="*/ 610574 h 753723"/>
                <a:gd name="connsiteX8" fmla="*/ 3666364 w 3730635"/>
                <a:gd name="connsiteY8" fmla="*/ 572596 h 753723"/>
                <a:gd name="connsiteX9" fmla="*/ 3713107 w 3730635"/>
                <a:gd name="connsiteY9" fmla="*/ 473268 h 753723"/>
                <a:gd name="connsiteX10" fmla="*/ 3707264 w 3730635"/>
                <a:gd name="connsiteY10" fmla="*/ 417761 h 753723"/>
                <a:gd name="connsiteX11" fmla="*/ 3730635 w 3730635"/>
                <a:gd name="connsiteY11" fmla="*/ 353490 h 753723"/>
                <a:gd name="connsiteX12" fmla="*/ 3701421 w 3730635"/>
                <a:gd name="connsiteY12" fmla="*/ 309669 h 753723"/>
                <a:gd name="connsiteX13" fmla="*/ 3672207 w 3730635"/>
                <a:gd name="connsiteY13" fmla="*/ 312590 h 753723"/>
                <a:gd name="connsiteX14" fmla="*/ 3637150 w 3730635"/>
                <a:gd name="connsiteY14" fmla="*/ 300905 h 753723"/>
                <a:gd name="connsiteX15" fmla="*/ 3581643 w 3730635"/>
                <a:gd name="connsiteY15" fmla="*/ 289219 h 753723"/>
                <a:gd name="connsiteX16" fmla="*/ 3569958 w 3730635"/>
                <a:gd name="connsiteY16" fmla="*/ 262927 h 753723"/>
                <a:gd name="connsiteX17" fmla="*/ 3531980 w 3730635"/>
                <a:gd name="connsiteY17" fmla="*/ 257084 h 753723"/>
                <a:gd name="connsiteX18" fmla="*/ 3511530 w 3730635"/>
                <a:gd name="connsiteY18" fmla="*/ 257084 h 753723"/>
                <a:gd name="connsiteX19" fmla="*/ 3511530 w 3730635"/>
                <a:gd name="connsiteY19" fmla="*/ 213263 h 753723"/>
                <a:gd name="connsiteX20" fmla="*/ 3496923 w 3730635"/>
                <a:gd name="connsiteY20" fmla="*/ 181127 h 753723"/>
                <a:gd name="connsiteX21" fmla="*/ 3447259 w 3730635"/>
                <a:gd name="connsiteY21" fmla="*/ 160677 h 753723"/>
                <a:gd name="connsiteX22" fmla="*/ 3447259 w 3730635"/>
                <a:gd name="connsiteY22" fmla="*/ 160677 h 753723"/>
                <a:gd name="connsiteX23" fmla="*/ 3400516 w 3730635"/>
                <a:gd name="connsiteY23" fmla="*/ 146070 h 753723"/>
                <a:gd name="connsiteX24" fmla="*/ 3350852 w 3730635"/>
                <a:gd name="connsiteY24" fmla="*/ 90564 h 753723"/>
                <a:gd name="connsiteX25" fmla="*/ 3289503 w 3730635"/>
                <a:gd name="connsiteY25" fmla="*/ 49664 h 753723"/>
                <a:gd name="connsiteX26" fmla="*/ 3213546 w 3730635"/>
                <a:gd name="connsiteY26" fmla="*/ 58428 h 753723"/>
                <a:gd name="connsiteX27" fmla="*/ 3149275 w 3730635"/>
                <a:gd name="connsiteY27" fmla="*/ 58428 h 753723"/>
                <a:gd name="connsiteX28" fmla="*/ 3093769 w 3730635"/>
                <a:gd name="connsiteY28" fmla="*/ 32135 h 753723"/>
                <a:gd name="connsiteX29" fmla="*/ 3035341 w 3730635"/>
                <a:gd name="connsiteY29" fmla="*/ 37978 h 753723"/>
                <a:gd name="connsiteX30" fmla="*/ 2950620 w 3730635"/>
                <a:gd name="connsiteY30" fmla="*/ 61350 h 753723"/>
                <a:gd name="connsiteX31" fmla="*/ 2930170 w 3730635"/>
                <a:gd name="connsiteY31" fmla="*/ 64271 h 753723"/>
                <a:gd name="connsiteX32" fmla="*/ 2900956 w 3730635"/>
                <a:gd name="connsiteY32" fmla="*/ 26293 h 753723"/>
                <a:gd name="connsiteX33" fmla="*/ 2845449 w 3730635"/>
                <a:gd name="connsiteY33" fmla="*/ 0 h 753723"/>
                <a:gd name="connsiteX34" fmla="*/ 2792864 w 3730635"/>
                <a:gd name="connsiteY34" fmla="*/ 20450 h 753723"/>
                <a:gd name="connsiteX35" fmla="*/ 2754886 w 3730635"/>
                <a:gd name="connsiteY35" fmla="*/ 75957 h 753723"/>
                <a:gd name="connsiteX36" fmla="*/ 2722750 w 3730635"/>
                <a:gd name="connsiteY36" fmla="*/ 87642 h 753723"/>
                <a:gd name="connsiteX37" fmla="*/ 2652636 w 3730635"/>
                <a:gd name="connsiteY37" fmla="*/ 119778 h 753723"/>
                <a:gd name="connsiteX38" fmla="*/ 2588366 w 3730635"/>
                <a:gd name="connsiteY38" fmla="*/ 119778 h 753723"/>
                <a:gd name="connsiteX39" fmla="*/ 2532859 w 3730635"/>
                <a:gd name="connsiteY39" fmla="*/ 90564 h 753723"/>
                <a:gd name="connsiteX40" fmla="*/ 2468588 w 3730635"/>
                <a:gd name="connsiteY40" fmla="*/ 108092 h 753723"/>
                <a:gd name="connsiteX41" fmla="*/ 2395553 w 3730635"/>
                <a:gd name="connsiteY41" fmla="*/ 148992 h 753723"/>
                <a:gd name="connsiteX42" fmla="*/ 2307911 w 3730635"/>
                <a:gd name="connsiteY42" fmla="*/ 154835 h 753723"/>
                <a:gd name="connsiteX43" fmla="*/ 2231954 w 3730635"/>
                <a:gd name="connsiteY43" fmla="*/ 102249 h 753723"/>
                <a:gd name="connsiteX44" fmla="*/ 2118019 w 3730635"/>
                <a:gd name="connsiteY44" fmla="*/ 64271 h 753723"/>
                <a:gd name="connsiteX45" fmla="*/ 2094648 w 3730635"/>
                <a:gd name="connsiteY45" fmla="*/ 26293 h 753723"/>
                <a:gd name="connsiteX46" fmla="*/ 2024534 w 3730635"/>
                <a:gd name="connsiteY46" fmla="*/ 40900 h 753723"/>
                <a:gd name="connsiteX47" fmla="*/ 1992399 w 3730635"/>
                <a:gd name="connsiteY47" fmla="*/ 37978 h 753723"/>
                <a:gd name="connsiteX48" fmla="*/ 1916442 w 3730635"/>
                <a:gd name="connsiteY48" fmla="*/ 26293 h 753723"/>
                <a:gd name="connsiteX49" fmla="*/ 1849250 w 3730635"/>
                <a:gd name="connsiteY49" fmla="*/ 70114 h 753723"/>
                <a:gd name="connsiteX50" fmla="*/ 1831721 w 3730635"/>
                <a:gd name="connsiteY50" fmla="*/ 108092 h 753723"/>
                <a:gd name="connsiteX51" fmla="*/ 1747001 w 3730635"/>
                <a:gd name="connsiteY51" fmla="*/ 148992 h 753723"/>
                <a:gd name="connsiteX52" fmla="*/ 1641830 w 3730635"/>
                <a:gd name="connsiteY52" fmla="*/ 146070 h 753723"/>
                <a:gd name="connsiteX53" fmla="*/ 1533738 w 3730635"/>
                <a:gd name="connsiteY53" fmla="*/ 137306 h 753723"/>
                <a:gd name="connsiteX54" fmla="*/ 1513288 w 3730635"/>
                <a:gd name="connsiteY54" fmla="*/ 186970 h 753723"/>
                <a:gd name="connsiteX55" fmla="*/ 1396432 w 3730635"/>
                <a:gd name="connsiteY55" fmla="*/ 210341 h 753723"/>
                <a:gd name="connsiteX56" fmla="*/ 1305868 w 3730635"/>
                <a:gd name="connsiteY56" fmla="*/ 222027 h 753723"/>
                <a:gd name="connsiteX57" fmla="*/ 1229912 w 3730635"/>
                <a:gd name="connsiteY57" fmla="*/ 219105 h 753723"/>
                <a:gd name="connsiteX58" fmla="*/ 1159798 w 3730635"/>
                <a:gd name="connsiteY58" fmla="*/ 178206 h 753723"/>
                <a:gd name="connsiteX59" fmla="*/ 1083842 w 3730635"/>
                <a:gd name="connsiteY59" fmla="*/ 175284 h 753723"/>
                <a:gd name="connsiteX60" fmla="*/ 1054627 w 3730635"/>
                <a:gd name="connsiteY60" fmla="*/ 175284 h 753723"/>
                <a:gd name="connsiteX61" fmla="*/ 1022492 w 3730635"/>
                <a:gd name="connsiteY61" fmla="*/ 175284 h 753723"/>
                <a:gd name="connsiteX62" fmla="*/ 984514 w 3730635"/>
                <a:gd name="connsiteY62" fmla="*/ 224948 h 753723"/>
                <a:gd name="connsiteX63" fmla="*/ 972828 w 3730635"/>
                <a:gd name="connsiteY63" fmla="*/ 277534 h 753723"/>
                <a:gd name="connsiteX64" fmla="*/ 964064 w 3730635"/>
                <a:gd name="connsiteY64" fmla="*/ 333040 h 753723"/>
                <a:gd name="connsiteX65" fmla="*/ 931928 w 3730635"/>
                <a:gd name="connsiteY65" fmla="*/ 362254 h 753723"/>
                <a:gd name="connsiteX66" fmla="*/ 929007 w 3730635"/>
                <a:gd name="connsiteY66" fmla="*/ 420682 h 753723"/>
                <a:gd name="connsiteX67" fmla="*/ 885186 w 3730635"/>
                <a:gd name="connsiteY67" fmla="*/ 432368 h 753723"/>
                <a:gd name="connsiteX68" fmla="*/ 855972 w 3730635"/>
                <a:gd name="connsiteY68" fmla="*/ 482032 h 753723"/>
                <a:gd name="connsiteX69" fmla="*/ 803387 w 3730635"/>
                <a:gd name="connsiteY69" fmla="*/ 522932 h 753723"/>
                <a:gd name="connsiteX70" fmla="*/ 771251 w 3730635"/>
                <a:gd name="connsiteY70" fmla="*/ 496639 h 753723"/>
                <a:gd name="connsiteX71" fmla="*/ 686530 w 3730635"/>
                <a:gd name="connsiteY71" fmla="*/ 479111 h 753723"/>
                <a:gd name="connsiteX72" fmla="*/ 616417 w 3730635"/>
                <a:gd name="connsiteY72" fmla="*/ 484953 h 753723"/>
                <a:gd name="connsiteX73" fmla="*/ 587203 w 3730635"/>
                <a:gd name="connsiteY73" fmla="*/ 508325 h 753723"/>
                <a:gd name="connsiteX74" fmla="*/ 540460 w 3730635"/>
                <a:gd name="connsiteY74" fmla="*/ 522932 h 753723"/>
                <a:gd name="connsiteX75" fmla="*/ 423604 w 3730635"/>
                <a:gd name="connsiteY75" fmla="*/ 522932 h 753723"/>
                <a:gd name="connsiteX76" fmla="*/ 391468 w 3730635"/>
                <a:gd name="connsiteY76" fmla="*/ 557989 h 753723"/>
                <a:gd name="connsiteX77" fmla="*/ 335962 w 3730635"/>
                <a:gd name="connsiteY77" fmla="*/ 563831 h 753723"/>
                <a:gd name="connsiteX78" fmla="*/ 312590 w 3730635"/>
                <a:gd name="connsiteY78" fmla="*/ 566753 h 753723"/>
                <a:gd name="connsiteX79" fmla="*/ 251241 w 3730635"/>
                <a:gd name="connsiteY79" fmla="*/ 581360 h 753723"/>
                <a:gd name="connsiteX80" fmla="*/ 222027 w 3730635"/>
                <a:gd name="connsiteY80" fmla="*/ 534617 h 753723"/>
                <a:gd name="connsiteX81" fmla="*/ 148992 w 3730635"/>
                <a:gd name="connsiteY81" fmla="*/ 522932 h 753723"/>
                <a:gd name="connsiteX82" fmla="*/ 116856 w 3730635"/>
                <a:gd name="connsiteY82" fmla="*/ 555067 h 753723"/>
                <a:gd name="connsiteX83" fmla="*/ 58428 w 3730635"/>
                <a:gd name="connsiteY83" fmla="*/ 601810 h 753723"/>
                <a:gd name="connsiteX84" fmla="*/ 0 w 3730635"/>
                <a:gd name="connsiteY84" fmla="*/ 625181 h 75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730635" h="753723">
                  <a:moveTo>
                    <a:pt x="3388831" y="701137"/>
                  </a:moveTo>
                  <a:lnTo>
                    <a:pt x="3388831" y="701137"/>
                  </a:lnTo>
                  <a:lnTo>
                    <a:pt x="3461866" y="706980"/>
                  </a:lnTo>
                  <a:lnTo>
                    <a:pt x="3476473" y="721587"/>
                  </a:lnTo>
                  <a:lnTo>
                    <a:pt x="3534901" y="753723"/>
                  </a:lnTo>
                  <a:lnTo>
                    <a:pt x="3526137" y="698216"/>
                  </a:lnTo>
                  <a:lnTo>
                    <a:pt x="3534901" y="648552"/>
                  </a:lnTo>
                  <a:lnTo>
                    <a:pt x="3593329" y="610574"/>
                  </a:lnTo>
                  <a:lnTo>
                    <a:pt x="3666364" y="572596"/>
                  </a:lnTo>
                  <a:lnTo>
                    <a:pt x="3713107" y="473268"/>
                  </a:lnTo>
                  <a:lnTo>
                    <a:pt x="3707264" y="417761"/>
                  </a:lnTo>
                  <a:lnTo>
                    <a:pt x="3730635" y="353490"/>
                  </a:lnTo>
                  <a:lnTo>
                    <a:pt x="3701421" y="309669"/>
                  </a:lnTo>
                  <a:lnTo>
                    <a:pt x="3672207" y="312590"/>
                  </a:lnTo>
                  <a:lnTo>
                    <a:pt x="3637150" y="300905"/>
                  </a:lnTo>
                  <a:lnTo>
                    <a:pt x="3581643" y="289219"/>
                  </a:lnTo>
                  <a:lnTo>
                    <a:pt x="3569958" y="262927"/>
                  </a:lnTo>
                  <a:lnTo>
                    <a:pt x="3531980" y="257084"/>
                  </a:lnTo>
                  <a:lnTo>
                    <a:pt x="3511530" y="257084"/>
                  </a:lnTo>
                  <a:lnTo>
                    <a:pt x="3511530" y="213263"/>
                  </a:lnTo>
                  <a:lnTo>
                    <a:pt x="3496923" y="181127"/>
                  </a:lnTo>
                  <a:cubicBezTo>
                    <a:pt x="3454290" y="168010"/>
                    <a:pt x="3469540" y="177390"/>
                    <a:pt x="3447259" y="160677"/>
                  </a:cubicBezTo>
                  <a:lnTo>
                    <a:pt x="3447259" y="160677"/>
                  </a:lnTo>
                  <a:lnTo>
                    <a:pt x="3400516" y="146070"/>
                  </a:lnTo>
                  <a:lnTo>
                    <a:pt x="3350852" y="90564"/>
                  </a:lnTo>
                  <a:lnTo>
                    <a:pt x="3289503" y="49664"/>
                  </a:lnTo>
                  <a:lnTo>
                    <a:pt x="3213546" y="58428"/>
                  </a:lnTo>
                  <a:lnTo>
                    <a:pt x="3149275" y="58428"/>
                  </a:lnTo>
                  <a:lnTo>
                    <a:pt x="3093769" y="32135"/>
                  </a:lnTo>
                  <a:lnTo>
                    <a:pt x="3035341" y="37978"/>
                  </a:lnTo>
                  <a:lnTo>
                    <a:pt x="2950620" y="61350"/>
                  </a:lnTo>
                  <a:lnTo>
                    <a:pt x="2930170" y="64271"/>
                  </a:lnTo>
                  <a:lnTo>
                    <a:pt x="2900956" y="26293"/>
                  </a:lnTo>
                  <a:lnTo>
                    <a:pt x="2845449" y="0"/>
                  </a:lnTo>
                  <a:lnTo>
                    <a:pt x="2792864" y="20450"/>
                  </a:lnTo>
                  <a:lnTo>
                    <a:pt x="2754886" y="75957"/>
                  </a:lnTo>
                  <a:lnTo>
                    <a:pt x="2722750" y="87642"/>
                  </a:lnTo>
                  <a:lnTo>
                    <a:pt x="2652636" y="119778"/>
                  </a:lnTo>
                  <a:lnTo>
                    <a:pt x="2588366" y="119778"/>
                  </a:lnTo>
                  <a:lnTo>
                    <a:pt x="2532859" y="90564"/>
                  </a:lnTo>
                  <a:lnTo>
                    <a:pt x="2468588" y="108092"/>
                  </a:lnTo>
                  <a:lnTo>
                    <a:pt x="2395553" y="148992"/>
                  </a:lnTo>
                  <a:lnTo>
                    <a:pt x="2307911" y="154835"/>
                  </a:lnTo>
                  <a:lnTo>
                    <a:pt x="2231954" y="102249"/>
                  </a:lnTo>
                  <a:lnTo>
                    <a:pt x="2118019" y="64271"/>
                  </a:lnTo>
                  <a:lnTo>
                    <a:pt x="2094648" y="26293"/>
                  </a:lnTo>
                  <a:lnTo>
                    <a:pt x="2024534" y="40900"/>
                  </a:lnTo>
                  <a:lnTo>
                    <a:pt x="1992399" y="37978"/>
                  </a:lnTo>
                  <a:lnTo>
                    <a:pt x="1916442" y="26293"/>
                  </a:lnTo>
                  <a:lnTo>
                    <a:pt x="1849250" y="70114"/>
                  </a:lnTo>
                  <a:lnTo>
                    <a:pt x="1831721" y="108092"/>
                  </a:lnTo>
                  <a:lnTo>
                    <a:pt x="1747001" y="148992"/>
                  </a:lnTo>
                  <a:lnTo>
                    <a:pt x="1641830" y="146070"/>
                  </a:lnTo>
                  <a:lnTo>
                    <a:pt x="1533738" y="137306"/>
                  </a:lnTo>
                  <a:lnTo>
                    <a:pt x="1513288" y="186970"/>
                  </a:lnTo>
                  <a:lnTo>
                    <a:pt x="1396432" y="210341"/>
                  </a:lnTo>
                  <a:lnTo>
                    <a:pt x="1305868" y="222027"/>
                  </a:lnTo>
                  <a:lnTo>
                    <a:pt x="1229912" y="219105"/>
                  </a:lnTo>
                  <a:lnTo>
                    <a:pt x="1159798" y="178206"/>
                  </a:lnTo>
                  <a:lnTo>
                    <a:pt x="1083842" y="175284"/>
                  </a:lnTo>
                  <a:lnTo>
                    <a:pt x="1054627" y="175284"/>
                  </a:lnTo>
                  <a:lnTo>
                    <a:pt x="1022492" y="175284"/>
                  </a:lnTo>
                  <a:lnTo>
                    <a:pt x="984514" y="224948"/>
                  </a:lnTo>
                  <a:lnTo>
                    <a:pt x="972828" y="277534"/>
                  </a:lnTo>
                  <a:lnTo>
                    <a:pt x="964064" y="333040"/>
                  </a:lnTo>
                  <a:cubicBezTo>
                    <a:pt x="932327" y="355256"/>
                    <a:pt x="938610" y="342213"/>
                    <a:pt x="931928" y="362254"/>
                  </a:cubicBezTo>
                  <a:lnTo>
                    <a:pt x="929007" y="420682"/>
                  </a:lnTo>
                  <a:lnTo>
                    <a:pt x="885186" y="432368"/>
                  </a:lnTo>
                  <a:lnTo>
                    <a:pt x="855972" y="482032"/>
                  </a:lnTo>
                  <a:lnTo>
                    <a:pt x="803387" y="522932"/>
                  </a:lnTo>
                  <a:lnTo>
                    <a:pt x="771251" y="496639"/>
                  </a:lnTo>
                  <a:lnTo>
                    <a:pt x="686530" y="479111"/>
                  </a:lnTo>
                  <a:lnTo>
                    <a:pt x="616417" y="484953"/>
                  </a:lnTo>
                  <a:cubicBezTo>
                    <a:pt x="591406" y="506837"/>
                    <a:pt x="602303" y="500772"/>
                    <a:pt x="587203" y="508325"/>
                  </a:cubicBezTo>
                  <a:lnTo>
                    <a:pt x="540460" y="522932"/>
                  </a:lnTo>
                  <a:lnTo>
                    <a:pt x="423604" y="522932"/>
                  </a:lnTo>
                  <a:lnTo>
                    <a:pt x="391468" y="557989"/>
                  </a:lnTo>
                  <a:lnTo>
                    <a:pt x="335962" y="563831"/>
                  </a:lnTo>
                  <a:lnTo>
                    <a:pt x="312590" y="566753"/>
                  </a:lnTo>
                  <a:lnTo>
                    <a:pt x="251241" y="581360"/>
                  </a:lnTo>
                  <a:lnTo>
                    <a:pt x="222027" y="534617"/>
                  </a:lnTo>
                  <a:lnTo>
                    <a:pt x="148992" y="522932"/>
                  </a:lnTo>
                  <a:lnTo>
                    <a:pt x="116856" y="555067"/>
                  </a:lnTo>
                  <a:lnTo>
                    <a:pt x="58428" y="601810"/>
                  </a:lnTo>
                  <a:lnTo>
                    <a:pt x="0" y="625181"/>
                  </a:lnTo>
                </a:path>
              </a:pathLst>
            </a:custGeom>
            <a:noFill/>
            <a:ln w="1905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AA2F6CE-6251-CA11-A95D-683F32EF4E56}"/>
                </a:ext>
              </a:extLst>
            </p:cNvPr>
            <p:cNvSpPr/>
            <p:nvPr/>
          </p:nvSpPr>
          <p:spPr bwMode="auto">
            <a:xfrm>
              <a:off x="1045574" y="4527782"/>
              <a:ext cx="1489917" cy="537539"/>
            </a:xfrm>
            <a:custGeom>
              <a:avLst/>
              <a:gdLst>
                <a:gd name="connsiteX0" fmla="*/ 1489917 w 1489917"/>
                <a:gd name="connsiteY0" fmla="*/ 23371 h 537539"/>
                <a:gd name="connsiteX1" fmla="*/ 1425646 w 1489917"/>
                <a:gd name="connsiteY1" fmla="*/ 49664 h 537539"/>
                <a:gd name="connsiteX2" fmla="*/ 1340925 w 1489917"/>
                <a:gd name="connsiteY2" fmla="*/ 0 h 537539"/>
                <a:gd name="connsiteX3" fmla="*/ 1285418 w 1489917"/>
                <a:gd name="connsiteY3" fmla="*/ 75957 h 537539"/>
                <a:gd name="connsiteX4" fmla="*/ 1206540 w 1489917"/>
                <a:gd name="connsiteY4" fmla="*/ 93485 h 537539"/>
                <a:gd name="connsiteX5" fmla="*/ 1148112 w 1489917"/>
                <a:gd name="connsiteY5" fmla="*/ 93485 h 537539"/>
                <a:gd name="connsiteX6" fmla="*/ 1072156 w 1489917"/>
                <a:gd name="connsiteY6" fmla="*/ 108092 h 537539"/>
                <a:gd name="connsiteX7" fmla="*/ 1042942 w 1489917"/>
                <a:gd name="connsiteY7" fmla="*/ 125621 h 537539"/>
                <a:gd name="connsiteX8" fmla="*/ 1022492 w 1489917"/>
                <a:gd name="connsiteY8" fmla="*/ 186970 h 537539"/>
                <a:gd name="connsiteX9" fmla="*/ 946535 w 1489917"/>
                <a:gd name="connsiteY9" fmla="*/ 210341 h 537539"/>
                <a:gd name="connsiteX10" fmla="*/ 902714 w 1489917"/>
                <a:gd name="connsiteY10" fmla="*/ 210341 h 537539"/>
                <a:gd name="connsiteX11" fmla="*/ 823836 w 1489917"/>
                <a:gd name="connsiteY11" fmla="*/ 236634 h 537539"/>
                <a:gd name="connsiteX12" fmla="*/ 771251 w 1489917"/>
                <a:gd name="connsiteY12" fmla="*/ 300905 h 537539"/>
                <a:gd name="connsiteX13" fmla="*/ 727430 w 1489917"/>
                <a:gd name="connsiteY13" fmla="*/ 350569 h 537539"/>
                <a:gd name="connsiteX14" fmla="*/ 695294 w 1489917"/>
                <a:gd name="connsiteY14" fmla="*/ 400233 h 537539"/>
                <a:gd name="connsiteX15" fmla="*/ 680687 w 1489917"/>
                <a:gd name="connsiteY15" fmla="*/ 420683 h 537539"/>
                <a:gd name="connsiteX16" fmla="*/ 636866 w 1489917"/>
                <a:gd name="connsiteY16" fmla="*/ 449897 h 537539"/>
                <a:gd name="connsiteX17" fmla="*/ 578438 w 1489917"/>
                <a:gd name="connsiteY17" fmla="*/ 449897 h 537539"/>
                <a:gd name="connsiteX18" fmla="*/ 531696 w 1489917"/>
                <a:gd name="connsiteY18" fmla="*/ 487875 h 537539"/>
                <a:gd name="connsiteX19" fmla="*/ 517089 w 1489917"/>
                <a:gd name="connsiteY19" fmla="*/ 520010 h 537539"/>
                <a:gd name="connsiteX20" fmla="*/ 499560 w 1489917"/>
                <a:gd name="connsiteY20" fmla="*/ 537539 h 537539"/>
                <a:gd name="connsiteX21" fmla="*/ 449896 w 1489917"/>
                <a:gd name="connsiteY21" fmla="*/ 537539 h 537539"/>
                <a:gd name="connsiteX22" fmla="*/ 429447 w 1489917"/>
                <a:gd name="connsiteY22" fmla="*/ 537539 h 537539"/>
                <a:gd name="connsiteX23" fmla="*/ 394390 w 1489917"/>
                <a:gd name="connsiteY23" fmla="*/ 499561 h 537539"/>
                <a:gd name="connsiteX24" fmla="*/ 423604 w 1489917"/>
                <a:gd name="connsiteY24" fmla="*/ 426525 h 537539"/>
                <a:gd name="connsiteX25" fmla="*/ 365176 w 1489917"/>
                <a:gd name="connsiteY25" fmla="*/ 411918 h 537539"/>
                <a:gd name="connsiteX26" fmla="*/ 268769 w 1489917"/>
                <a:gd name="connsiteY26" fmla="*/ 371019 h 537539"/>
                <a:gd name="connsiteX27" fmla="*/ 242477 w 1489917"/>
                <a:gd name="connsiteY27" fmla="*/ 318433 h 537539"/>
                <a:gd name="connsiteX28" fmla="*/ 189891 w 1489917"/>
                <a:gd name="connsiteY28" fmla="*/ 335962 h 537539"/>
                <a:gd name="connsiteX29" fmla="*/ 90563 w 1489917"/>
                <a:gd name="connsiteY29" fmla="*/ 341805 h 537539"/>
                <a:gd name="connsiteX30" fmla="*/ 55507 w 1489917"/>
                <a:gd name="connsiteY30" fmla="*/ 371019 h 537539"/>
                <a:gd name="connsiteX31" fmla="*/ 0 w 1489917"/>
                <a:gd name="connsiteY31" fmla="*/ 397311 h 537539"/>
                <a:gd name="connsiteX32" fmla="*/ 0 w 1489917"/>
                <a:gd name="connsiteY32" fmla="*/ 397311 h 537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89917" h="537539">
                  <a:moveTo>
                    <a:pt x="1489917" y="23371"/>
                  </a:moveTo>
                  <a:lnTo>
                    <a:pt x="1425646" y="49664"/>
                  </a:lnTo>
                  <a:lnTo>
                    <a:pt x="1340925" y="0"/>
                  </a:lnTo>
                  <a:lnTo>
                    <a:pt x="1285418" y="75957"/>
                  </a:lnTo>
                  <a:lnTo>
                    <a:pt x="1206540" y="93485"/>
                  </a:lnTo>
                  <a:lnTo>
                    <a:pt x="1148112" y="93485"/>
                  </a:lnTo>
                  <a:lnTo>
                    <a:pt x="1072156" y="108092"/>
                  </a:lnTo>
                  <a:lnTo>
                    <a:pt x="1042942" y="125621"/>
                  </a:lnTo>
                  <a:lnTo>
                    <a:pt x="1022492" y="186970"/>
                  </a:lnTo>
                  <a:lnTo>
                    <a:pt x="946535" y="210341"/>
                  </a:lnTo>
                  <a:lnTo>
                    <a:pt x="902714" y="210341"/>
                  </a:lnTo>
                  <a:lnTo>
                    <a:pt x="823836" y="236634"/>
                  </a:lnTo>
                  <a:lnTo>
                    <a:pt x="771251" y="300905"/>
                  </a:lnTo>
                  <a:lnTo>
                    <a:pt x="727430" y="350569"/>
                  </a:lnTo>
                  <a:lnTo>
                    <a:pt x="695294" y="400233"/>
                  </a:lnTo>
                  <a:lnTo>
                    <a:pt x="680687" y="420683"/>
                  </a:lnTo>
                  <a:lnTo>
                    <a:pt x="636866" y="449897"/>
                  </a:lnTo>
                  <a:lnTo>
                    <a:pt x="578438" y="449897"/>
                  </a:lnTo>
                  <a:lnTo>
                    <a:pt x="531696" y="487875"/>
                  </a:lnTo>
                  <a:cubicBezTo>
                    <a:pt x="519126" y="516158"/>
                    <a:pt x="524299" y="505590"/>
                    <a:pt x="517089" y="520010"/>
                  </a:cubicBezTo>
                  <a:lnTo>
                    <a:pt x="499560" y="537539"/>
                  </a:lnTo>
                  <a:lnTo>
                    <a:pt x="449896" y="537539"/>
                  </a:lnTo>
                  <a:lnTo>
                    <a:pt x="429447" y="537539"/>
                  </a:lnTo>
                  <a:lnTo>
                    <a:pt x="394390" y="499561"/>
                  </a:lnTo>
                  <a:lnTo>
                    <a:pt x="423604" y="426525"/>
                  </a:lnTo>
                  <a:lnTo>
                    <a:pt x="365176" y="411918"/>
                  </a:lnTo>
                  <a:lnTo>
                    <a:pt x="268769" y="371019"/>
                  </a:lnTo>
                  <a:lnTo>
                    <a:pt x="242477" y="318433"/>
                  </a:lnTo>
                  <a:lnTo>
                    <a:pt x="189891" y="335962"/>
                  </a:lnTo>
                  <a:lnTo>
                    <a:pt x="90563" y="341805"/>
                  </a:lnTo>
                  <a:lnTo>
                    <a:pt x="55507" y="371019"/>
                  </a:lnTo>
                  <a:lnTo>
                    <a:pt x="0" y="397311"/>
                  </a:lnTo>
                  <a:lnTo>
                    <a:pt x="0" y="397311"/>
                  </a:lnTo>
                </a:path>
              </a:pathLst>
            </a:custGeom>
            <a:noFill/>
            <a:ln w="28575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EC945CB-9509-83B3-FB82-70F1DE6DBB93}"/>
                </a:ext>
              </a:extLst>
            </p:cNvPr>
            <p:cNvSpPr txBox="1"/>
            <p:nvPr/>
          </p:nvSpPr>
          <p:spPr>
            <a:xfrm>
              <a:off x="3837427" y="3122829"/>
              <a:ext cx="1484850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long record site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12FCA96-AD26-647C-142C-65DC93D37163}"/>
              </a:ext>
            </a:extLst>
          </p:cNvPr>
          <p:cNvGrpSpPr/>
          <p:nvPr/>
        </p:nvGrpSpPr>
        <p:grpSpPr>
          <a:xfrm>
            <a:off x="7932051" y="1863632"/>
            <a:ext cx="1453020" cy="4698107"/>
            <a:chOff x="7932051" y="1863632"/>
            <a:chExt cx="1453020" cy="469810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076F85E-7136-2AF5-3D46-C0D7600353AC}"/>
                </a:ext>
              </a:extLst>
            </p:cNvPr>
            <p:cNvCxnSpPr/>
            <p:nvPr/>
          </p:nvCxnSpPr>
          <p:spPr bwMode="auto">
            <a:xfrm flipH="1" flipV="1">
              <a:off x="7932051" y="1863632"/>
              <a:ext cx="1453020" cy="9351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CEDF05C-C8C2-5C72-BF55-0830F34C5F5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932051" y="2957172"/>
              <a:ext cx="1453020" cy="360456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5939690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0792883" cy="1143000"/>
          </a:xfrm>
        </p:spPr>
        <p:txBody>
          <a:bodyPr/>
          <a:lstStyle/>
          <a:p>
            <a:r>
              <a:rPr lang="en-US" dirty="0"/>
              <a:t>Pitfall: Record Extension as Flow Intervals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40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6" y="1477963"/>
            <a:ext cx="10934398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</a:pPr>
            <a:r>
              <a:rPr lang="en-US" sz="2800" dirty="0"/>
              <a:t>The n</a:t>
            </a:r>
            <a:r>
              <a:rPr lang="en-US" sz="2800" baseline="-25000" dirty="0"/>
              <a:t>e</a:t>
            </a:r>
            <a:r>
              <a:rPr lang="en-US" sz="2800" dirty="0"/>
              <a:t> years of extended data are input as systematic data to an EMA analysis. </a:t>
            </a:r>
          </a:p>
          <a:p>
            <a:pPr marL="342900" indent="-342900">
              <a:spcBef>
                <a:spcPts val="0"/>
              </a:spcBef>
            </a:pPr>
            <a:r>
              <a:rPr lang="en-US" sz="2800" dirty="0"/>
              <a:t>What about the other years?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835536-FEA4-3EB3-AF44-13D86FC4A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26" y="2968450"/>
            <a:ext cx="5860133" cy="37758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6B1312-B76C-C4C3-6125-5539AEF9845B}"/>
              </a:ext>
            </a:extLst>
          </p:cNvPr>
          <p:cNvSpPr txBox="1"/>
          <p:nvPr/>
        </p:nvSpPr>
        <p:spPr>
          <a:xfrm>
            <a:off x="5803269" y="3333399"/>
            <a:ext cx="576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bg1"/>
                </a:solidFill>
              </a:rPr>
              <a:t>N</a:t>
            </a:r>
            <a:r>
              <a:rPr lang="en-US" sz="2000" b="0" baseline="-25000" dirty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56DBCE0-1B13-85AF-6D85-F54109AE4DE6}"/>
              </a:ext>
            </a:extLst>
          </p:cNvPr>
          <p:cNvCxnSpPr>
            <a:cxnSpLocks/>
          </p:cNvCxnSpPr>
          <p:nvPr/>
        </p:nvCxnSpPr>
        <p:spPr>
          <a:xfrm>
            <a:off x="5606980" y="3722827"/>
            <a:ext cx="853996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387557F-B4E8-E0D7-5B51-4DCDA74B5B21}"/>
              </a:ext>
            </a:extLst>
          </p:cNvPr>
          <p:cNvCxnSpPr>
            <a:cxnSpLocks/>
          </p:cNvCxnSpPr>
          <p:nvPr/>
        </p:nvCxnSpPr>
        <p:spPr>
          <a:xfrm flipV="1">
            <a:off x="2450362" y="3722827"/>
            <a:ext cx="3156618" cy="13075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FA06029-E869-7BC1-CCC5-E5C50DDCB3B7}"/>
              </a:ext>
            </a:extLst>
          </p:cNvPr>
          <p:cNvSpPr txBox="1"/>
          <p:nvPr/>
        </p:nvSpPr>
        <p:spPr>
          <a:xfrm>
            <a:off x="3006070" y="3342812"/>
            <a:ext cx="2085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bg1"/>
                </a:solidFill>
              </a:rPr>
              <a:t>No information?</a:t>
            </a:r>
            <a:endParaRPr lang="en-US" sz="2000" b="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903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0792883" cy="1143000"/>
          </a:xfrm>
        </p:spPr>
        <p:txBody>
          <a:bodyPr/>
          <a:lstStyle/>
          <a:p>
            <a:r>
              <a:rPr lang="en-US" dirty="0"/>
              <a:t>Pitfall: Record Extension as Flow Intervals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41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6" y="1477963"/>
            <a:ext cx="10934398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</a:pPr>
            <a:r>
              <a:rPr lang="en-US" sz="2800" b="1" dirty="0"/>
              <a:t>Pitfall</a:t>
            </a:r>
            <a:r>
              <a:rPr lang="en-US" sz="2800" dirty="0"/>
              <a:t>: Represent them as flow intervals</a:t>
            </a:r>
          </a:p>
          <a:p>
            <a:pPr marL="800100" lvl="1" indent="-342900">
              <a:spcBef>
                <a:spcPts val="0"/>
              </a:spcBef>
            </a:pPr>
            <a:r>
              <a:rPr lang="en-US" sz="2400" dirty="0"/>
              <a:t>Seems appealing, since the selection of which years to use as n</a:t>
            </a:r>
            <a:r>
              <a:rPr lang="en-US" sz="2400" baseline="-25000" dirty="0"/>
              <a:t>e</a:t>
            </a:r>
            <a:r>
              <a:rPr lang="en-US" sz="2400" dirty="0"/>
              <a:t> becomes less important </a:t>
            </a:r>
          </a:p>
          <a:p>
            <a:pPr marL="800100" lvl="1" indent="-342900">
              <a:spcBef>
                <a:spcPts val="0"/>
              </a:spcBef>
            </a:pPr>
            <a:r>
              <a:rPr lang="en-US" sz="2400" dirty="0"/>
              <a:t>Uncertainty bounds shrink significantly when this is done, which is inappropriate</a:t>
            </a:r>
          </a:p>
          <a:p>
            <a:pPr marL="800100" lvl="1" indent="-342900">
              <a:spcBef>
                <a:spcPts val="0"/>
              </a:spcBef>
            </a:pPr>
            <a:r>
              <a:rPr lang="en-US" sz="2400" dirty="0"/>
              <a:t>Mean and std deviation also will differ from the Matalas-Jacobs estimators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CC91E8-CF77-D3C6-A6D8-619E0C189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327" y="3389534"/>
            <a:ext cx="4399981" cy="326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0792883" cy="1143000"/>
          </a:xfrm>
        </p:spPr>
        <p:txBody>
          <a:bodyPr/>
          <a:lstStyle/>
          <a:p>
            <a:r>
              <a:rPr lang="en-US" dirty="0"/>
              <a:t>Pitfall: Record Extension as Flow Intervals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42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A43FF1-8A77-188A-93C3-CB14E4B20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26" y="2968450"/>
            <a:ext cx="5860133" cy="37758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E57235-03BC-BB82-EFD9-B5FD689950A8}"/>
              </a:ext>
            </a:extLst>
          </p:cNvPr>
          <p:cNvSpPr txBox="1"/>
          <p:nvPr/>
        </p:nvSpPr>
        <p:spPr>
          <a:xfrm>
            <a:off x="5803269" y="3333399"/>
            <a:ext cx="576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bg1"/>
                </a:solidFill>
              </a:rPr>
              <a:t>N</a:t>
            </a:r>
            <a:r>
              <a:rPr lang="en-US" sz="2000" b="0" baseline="-25000" dirty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A98B8B1-681C-499F-B424-BC8CD7DD47C0}"/>
              </a:ext>
            </a:extLst>
          </p:cNvPr>
          <p:cNvCxnSpPr>
            <a:cxnSpLocks/>
          </p:cNvCxnSpPr>
          <p:nvPr/>
        </p:nvCxnSpPr>
        <p:spPr>
          <a:xfrm>
            <a:off x="5606980" y="3722827"/>
            <a:ext cx="853996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028DF80-8317-2927-14C1-80D25F709907}"/>
              </a:ext>
            </a:extLst>
          </p:cNvPr>
          <p:cNvCxnSpPr>
            <a:cxnSpLocks/>
          </p:cNvCxnSpPr>
          <p:nvPr/>
        </p:nvCxnSpPr>
        <p:spPr>
          <a:xfrm flipV="1">
            <a:off x="2450362" y="3722827"/>
            <a:ext cx="3156618" cy="13075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F579187-E37D-171D-5B92-F69F24C5A12D}"/>
              </a:ext>
            </a:extLst>
          </p:cNvPr>
          <p:cNvSpPr txBox="1"/>
          <p:nvPr/>
        </p:nvSpPr>
        <p:spPr>
          <a:xfrm>
            <a:off x="2389354" y="3061459"/>
            <a:ext cx="3237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bg1"/>
                </a:solidFill>
              </a:rPr>
              <a:t>Information already included in record extension of N</a:t>
            </a:r>
            <a:r>
              <a:rPr lang="en-US" sz="2000" b="0" baseline="-25000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5457978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6850E1-AFDF-63FC-8914-E0D69A61B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0792883" cy="1143000"/>
          </a:xfrm>
        </p:spPr>
        <p:txBody>
          <a:bodyPr/>
          <a:lstStyle/>
          <a:p>
            <a:r>
              <a:rPr lang="en-US" dirty="0"/>
              <a:t>Pitfall: Record Extension as Flow Intervals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BE664ECD-7F7C-5DE9-B9DE-AF78AEF8A33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43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A21394-6DF6-7977-63F0-1EB03801E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916" y="1477963"/>
            <a:ext cx="10934398" cy="4718049"/>
          </a:xfrm>
        </p:spPr>
        <p:txBody>
          <a:bodyPr/>
          <a:lstStyle/>
          <a:p>
            <a:pPr marL="342900" indent="-342900">
              <a:spcBef>
                <a:spcPts val="0"/>
              </a:spcBef>
            </a:pPr>
            <a:r>
              <a:rPr lang="en-US" sz="2800" b="1" dirty="0"/>
              <a:t>Better Idea</a:t>
            </a:r>
            <a:r>
              <a:rPr lang="en-US" sz="2800" dirty="0"/>
              <a:t>: Take care that selection of which n</a:t>
            </a:r>
            <a:r>
              <a:rPr lang="en-US" sz="2800" baseline="-25000" dirty="0"/>
              <a:t>e</a:t>
            </a:r>
            <a:r>
              <a:rPr lang="en-US" sz="2800" dirty="0"/>
              <a:t> years to extend matches the skew from an extension using the full record length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A43FF1-8A77-188A-93C3-CB14E4B20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26" y="2968450"/>
            <a:ext cx="5860133" cy="37758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3E57235-03BC-BB82-EFD9-B5FD689950A8}"/>
              </a:ext>
            </a:extLst>
          </p:cNvPr>
          <p:cNvSpPr txBox="1"/>
          <p:nvPr/>
        </p:nvSpPr>
        <p:spPr>
          <a:xfrm>
            <a:off x="5803269" y="3333399"/>
            <a:ext cx="576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chemeClr val="bg1"/>
                </a:solidFill>
              </a:rPr>
              <a:t>N</a:t>
            </a:r>
            <a:r>
              <a:rPr lang="en-US" sz="2000" b="0" baseline="-25000" dirty="0">
                <a:solidFill>
                  <a:schemeClr val="bg1"/>
                </a:solidFill>
              </a:rPr>
              <a:t>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A98B8B1-681C-499F-B424-BC8CD7DD47C0}"/>
              </a:ext>
            </a:extLst>
          </p:cNvPr>
          <p:cNvCxnSpPr>
            <a:cxnSpLocks/>
          </p:cNvCxnSpPr>
          <p:nvPr/>
        </p:nvCxnSpPr>
        <p:spPr>
          <a:xfrm>
            <a:off x="5606980" y="3722827"/>
            <a:ext cx="853996" cy="0"/>
          </a:xfrm>
          <a:prstGeom prst="straightConnector1">
            <a:avLst/>
          </a:prstGeom>
          <a:ln w="1905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028DF80-8317-2927-14C1-80D25F709907}"/>
              </a:ext>
            </a:extLst>
          </p:cNvPr>
          <p:cNvCxnSpPr>
            <a:cxnSpLocks/>
          </p:cNvCxnSpPr>
          <p:nvPr/>
        </p:nvCxnSpPr>
        <p:spPr>
          <a:xfrm flipV="1">
            <a:off x="2450362" y="3722827"/>
            <a:ext cx="3156618" cy="13075"/>
          </a:xfrm>
          <a:prstGeom prst="straightConnector1">
            <a:avLst/>
          </a:prstGeom>
          <a:ln w="190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F579187-E37D-171D-5B92-F69F24C5A12D}"/>
              </a:ext>
            </a:extLst>
          </p:cNvPr>
          <p:cNvSpPr txBox="1"/>
          <p:nvPr/>
        </p:nvSpPr>
        <p:spPr>
          <a:xfrm>
            <a:off x="2389354" y="3061459"/>
            <a:ext cx="3237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solidFill>
                  <a:schemeClr val="bg1"/>
                </a:solidFill>
              </a:rPr>
              <a:t>Information already included in record extension of N</a:t>
            </a:r>
            <a:r>
              <a:rPr lang="en-US" sz="2000" b="0" baseline="-25000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5603666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46620" y="471753"/>
            <a:ext cx="9439013" cy="80645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 of Estimation Techniques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8DC1604C-4276-662E-AE87-443077E331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354826"/>
              </p:ext>
            </p:extLst>
          </p:nvPr>
        </p:nvGraphicFramePr>
        <p:xfrm>
          <a:off x="967529" y="1796000"/>
          <a:ext cx="9728433" cy="384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74931">
                  <a:extLst>
                    <a:ext uri="{9D8B030D-6E8A-4147-A177-3AD203B41FA5}">
                      <a16:colId xmlns:a16="http://schemas.microsoft.com/office/drawing/2014/main" val="980022408"/>
                    </a:ext>
                  </a:extLst>
                </a:gridCol>
                <a:gridCol w="3010691">
                  <a:extLst>
                    <a:ext uri="{9D8B030D-6E8A-4147-A177-3AD203B41FA5}">
                      <a16:colId xmlns:a16="http://schemas.microsoft.com/office/drawing/2014/main" val="3495559178"/>
                    </a:ext>
                  </a:extLst>
                </a:gridCol>
                <a:gridCol w="3242811">
                  <a:extLst>
                    <a:ext uri="{9D8B030D-6E8A-4147-A177-3AD203B41FA5}">
                      <a16:colId xmlns:a16="http://schemas.microsoft.com/office/drawing/2014/main" val="2238258183"/>
                    </a:ext>
                  </a:extLst>
                </a:gridCol>
              </a:tblGrid>
              <a:tr h="393007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Method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Purpose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Uses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654598"/>
                  </a:ext>
                </a:extLst>
              </a:tr>
              <a:tr h="67834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Drainage Area Ratio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Approximate analysis is good enough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Two gages are very close together, minimal effort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3745496"/>
                  </a:ext>
                </a:extLst>
              </a:tr>
              <a:tr h="969058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Ordinary Least Squares (OLS) Regression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Best individual flow estimates, daily flow estimates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Someone wants to get the best estimate peak flow for one particular year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1738887"/>
                  </a:ext>
                </a:extLst>
              </a:tr>
              <a:tr h="1063254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Maintenance of Variance Extension (MOVE.1)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Filling in daily flows in an extended period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Water resources planning and management models; reservoir design and operation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3089103"/>
                  </a:ext>
                </a:extLst>
              </a:tr>
              <a:tr h="7391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Maintenance of Variance Extension (MOVE.3, Bulletin 17C)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Estimate flood peaks for years with missing data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Flood-Frequency Analysis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92631205"/>
                  </a:ext>
                </a:extLst>
              </a:tr>
            </a:tbl>
          </a:graphicData>
        </a:graphic>
      </p:graphicFrame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15DEFB98-6E4E-6578-3969-A2F284B36B49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44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9065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idx="1"/>
          </p:nvPr>
        </p:nvSpPr>
        <p:spPr>
          <a:xfrm>
            <a:off x="897623" y="1770076"/>
            <a:ext cx="9389378" cy="3716323"/>
          </a:xfrm>
        </p:spPr>
        <p:txBody>
          <a:bodyPr/>
          <a:lstStyle/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300" dirty="0">
                <a:solidFill>
                  <a:schemeClr val="bg1"/>
                </a:solidFill>
              </a:rPr>
              <a:t>Alley, W. M., and A. W. Burns, 1983. Mixed-station extension of monthly streamflow records, J. </a:t>
            </a:r>
            <a:r>
              <a:rPr lang="en-US" sz="2300" dirty="0" err="1">
                <a:solidFill>
                  <a:schemeClr val="bg1"/>
                </a:solidFill>
              </a:rPr>
              <a:t>Hydraul</a:t>
            </a:r>
            <a:r>
              <a:rPr lang="en-US" sz="2300" dirty="0">
                <a:solidFill>
                  <a:schemeClr val="bg1"/>
                </a:solidFill>
              </a:rPr>
              <a:t>. Div. Am. Soc. Civ. Eng., 109(10), p. 1271-1284.</a:t>
            </a:r>
          </a:p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300" dirty="0">
                <a:solidFill>
                  <a:schemeClr val="bg1"/>
                </a:solidFill>
              </a:rPr>
              <a:t>Bulletin 17B, 1982.  Guidelines for Determining Flow Frequency Analysis:  Interagency Advisory Committee on Water Data, USGS, Office of Water Data Collection, Reston, Virginia.</a:t>
            </a:r>
          </a:p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300" dirty="0">
                <a:solidFill>
                  <a:schemeClr val="bg1"/>
                </a:solidFill>
              </a:rPr>
              <a:t>England, J.F. Jr., Cohn, T.A., Faber, B.A., </a:t>
            </a:r>
            <a:r>
              <a:rPr lang="en-US" sz="2300" dirty="0" err="1">
                <a:solidFill>
                  <a:schemeClr val="bg1"/>
                </a:solidFill>
              </a:rPr>
              <a:t>Stedinger</a:t>
            </a:r>
            <a:r>
              <a:rPr lang="en-US" sz="2300" dirty="0">
                <a:solidFill>
                  <a:schemeClr val="bg1"/>
                </a:solidFill>
              </a:rPr>
              <a:t>, J.R., Thomas, W.O., Jr., </a:t>
            </a:r>
            <a:r>
              <a:rPr lang="en-US" sz="2300" dirty="0" err="1">
                <a:solidFill>
                  <a:schemeClr val="bg1"/>
                </a:solidFill>
              </a:rPr>
              <a:t>Veilleux</a:t>
            </a:r>
            <a:r>
              <a:rPr lang="en-US" sz="2300" dirty="0">
                <a:solidFill>
                  <a:schemeClr val="bg1"/>
                </a:solidFill>
              </a:rPr>
              <a:t>, A.G., Kiang, J.E., and Mason, R.R., Jr., 2018, Guidelines for determining flood flow frequency—</a:t>
            </a:r>
            <a:r>
              <a:rPr lang="en-US" sz="2300" b="1" dirty="0">
                <a:solidFill>
                  <a:schemeClr val="bg1"/>
                </a:solidFill>
              </a:rPr>
              <a:t>Bulletin 17C</a:t>
            </a:r>
            <a:r>
              <a:rPr lang="en-US" sz="2300" dirty="0">
                <a:solidFill>
                  <a:schemeClr val="bg1"/>
                </a:solidFill>
              </a:rPr>
              <a:t>: U.S. Geological Survey Techniques and Methods, book 4, chap. B5, 148 p</a:t>
            </a:r>
            <a:r>
              <a:rPr lang="en-US" sz="23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https://doi.org/10.3133/tm4B5</a:t>
            </a:r>
            <a:r>
              <a:rPr lang="en-US" sz="2300" dirty="0">
                <a:solidFill>
                  <a:schemeClr val="bg1"/>
                </a:solidFill>
              </a:rPr>
              <a:t>.</a:t>
            </a:r>
          </a:p>
          <a:p>
            <a:pPr>
              <a:spcBef>
                <a:spcPct val="60000"/>
              </a:spcBef>
              <a:buFontTx/>
              <a:buChar char="•"/>
              <a:defRPr/>
            </a:pP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5B05096-9E47-4590-98E7-33542B2F20C1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D9641A-4E9D-4A3D-9524-1E642B9C198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45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8AFB76E-CFAA-096E-8B08-03EEADC21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880845" y="1744910"/>
            <a:ext cx="9406156" cy="3665290"/>
          </a:xfrm>
        </p:spPr>
        <p:txBody>
          <a:bodyPr/>
          <a:lstStyle/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300" dirty="0" err="1"/>
              <a:t>Helsel</a:t>
            </a:r>
            <a:r>
              <a:rPr lang="en-US" sz="2300" dirty="0"/>
              <a:t>, D.R., and Hirsch, R.M., 2002, Statistical methods in water resources: Techniques of Water-Resources Investigations  of the U.S. Geological Survey, Book 4, Chapter A3. , New York, Elsevier, 510 p</a:t>
            </a:r>
            <a:r>
              <a:rPr lang="en-US" sz="2300" dirty="0">
                <a:solidFill>
                  <a:schemeClr val="bg1"/>
                </a:solidFill>
              </a:rPr>
              <a:t>. </a:t>
            </a:r>
            <a:r>
              <a:rPr lang="en-US" sz="2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https://pubs.usgs.gov/twri/twri4a3/pdf/twri4a3-new.pdf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spcBef>
                <a:spcPct val="60000"/>
              </a:spcBef>
              <a:buFontTx/>
              <a:buChar char="•"/>
              <a:defRPr/>
            </a:pPr>
            <a:r>
              <a:rPr lang="en-US" sz="2300" dirty="0"/>
              <a:t>Hirsch, R.M., 1982, A comparison of four streamflow record extension techniques: Water Resources Research, v. 18, no. 4, p. 1081-1088. 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en-US" altLang="en-US" sz="2300" dirty="0" err="1"/>
              <a:t>Matalas</a:t>
            </a:r>
            <a:r>
              <a:rPr lang="en-US" altLang="en-US" sz="2300" dirty="0"/>
              <a:t>, N.C. and Jacobs, B., 1964,  A correlation procedure for augmenting hydrologic data: U.S. Geological Survey Professional Paper 434-E.</a:t>
            </a:r>
          </a:p>
          <a:p>
            <a:pPr>
              <a:spcBef>
                <a:spcPct val="60000"/>
              </a:spcBef>
              <a:buFontTx/>
              <a:buChar char="•"/>
            </a:pPr>
            <a:r>
              <a:rPr lang="en-US" altLang="en-US" sz="2300" dirty="0"/>
              <a:t>Vogel, R.M., and Stedinger, J.R., 1985.  Minimum Variance Streamflow Record Augmentation Procedures:  Water Resources Research V21(5), p715-723.</a:t>
            </a:r>
          </a:p>
        </p:txBody>
      </p:sp>
      <p:sp>
        <p:nvSpPr>
          <p:cNvPr id="3686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B35EDC-E56C-48FD-8264-0B1C96F5684A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086293-C6A8-1F80-0767-211A6A140021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46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3C27CF3-A9AB-1404-6F20-DC875F717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922D39E-9558-6892-B06B-AD442E6E4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254" y="2776484"/>
            <a:ext cx="4971288" cy="35417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84E284-8472-4957-436B-213F1C918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766647"/>
            <a:ext cx="4971288" cy="3541776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Extending </a:t>
            </a:r>
            <a:r>
              <a:rPr lang="en-US" dirty="0" err="1"/>
              <a:t>Streamflow</a:t>
            </a:r>
            <a:r>
              <a:rPr lang="en-US" dirty="0"/>
              <a:t> Records</a:t>
            </a:r>
          </a:p>
        </p:txBody>
      </p:sp>
      <p:sp>
        <p:nvSpPr>
          <p:cNvPr id="7173" name="TextBox 3"/>
          <p:cNvSpPr txBox="1">
            <a:spLocks noChangeArrowheads="1"/>
          </p:cNvSpPr>
          <p:nvPr/>
        </p:nvSpPr>
        <p:spPr bwMode="auto">
          <a:xfrm>
            <a:off x="1090569" y="1600201"/>
            <a:ext cx="887893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Using data from a similar long-term site to estimate data (extend the record) at a short-term site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4DCA098-155B-A8BC-4B91-BA262B71AE00}"/>
              </a:ext>
            </a:extLst>
          </p:cNvPr>
          <p:cNvGrpSpPr/>
          <p:nvPr/>
        </p:nvGrpSpPr>
        <p:grpSpPr>
          <a:xfrm>
            <a:off x="8591026" y="3420611"/>
            <a:ext cx="337656" cy="2571225"/>
            <a:chOff x="8591026" y="3420611"/>
            <a:chExt cx="337656" cy="2571225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4D1319B-6FD1-4FD1-9745-176B6034D88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591026" y="3420611"/>
              <a:ext cx="0" cy="25712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7AFFE8-BD82-4C09-8A1C-7C2311942AC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928682" y="3420611"/>
              <a:ext cx="0" cy="25701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88D256-899D-0603-E03F-51854821E6E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5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4CC13F-0E04-8FBC-F687-0BCCF4D2DC19}"/>
              </a:ext>
            </a:extLst>
          </p:cNvPr>
          <p:cNvSpPr/>
          <p:nvPr/>
        </p:nvSpPr>
        <p:spPr bwMode="auto">
          <a:xfrm>
            <a:off x="8591026" y="3420611"/>
            <a:ext cx="337634" cy="2570176"/>
          </a:xfrm>
          <a:prstGeom prst="rect">
            <a:avLst/>
          </a:prstGeom>
          <a:solidFill>
            <a:srgbClr val="FF0000">
              <a:alpha val="14902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5CF513-CD62-8BE8-39D3-9BB4F0555546}"/>
              </a:ext>
            </a:extLst>
          </p:cNvPr>
          <p:cNvSpPr txBox="1"/>
          <p:nvPr/>
        </p:nvSpPr>
        <p:spPr>
          <a:xfrm>
            <a:off x="4438836" y="3978888"/>
            <a:ext cx="147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 years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D4EB0C-1802-C6A4-C943-2EC4F846C581}"/>
              </a:ext>
            </a:extLst>
          </p:cNvPr>
          <p:cNvSpPr txBox="1"/>
          <p:nvPr/>
        </p:nvSpPr>
        <p:spPr>
          <a:xfrm>
            <a:off x="9878438" y="3978888"/>
            <a:ext cx="147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104 years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291DFC-516F-9E54-0440-6395E1C4BC73}"/>
              </a:ext>
            </a:extLst>
          </p:cNvPr>
          <p:cNvSpPr/>
          <p:nvPr/>
        </p:nvSpPr>
        <p:spPr bwMode="auto">
          <a:xfrm>
            <a:off x="3410730" y="3420611"/>
            <a:ext cx="337634" cy="2570176"/>
          </a:xfrm>
          <a:prstGeom prst="rect">
            <a:avLst/>
          </a:prstGeom>
          <a:solidFill>
            <a:srgbClr val="FF0000">
              <a:alpha val="14902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80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CB0503C-581D-44A8-FC8F-134790D2F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766647"/>
            <a:ext cx="4971288" cy="35417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FDAAFE-3048-5E0A-4EA4-9088591B5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54" y="2776484"/>
            <a:ext cx="4971288" cy="3541776"/>
          </a:xfrm>
          <a:prstGeom prst="rect">
            <a:avLst/>
          </a:prstGeom>
        </p:spPr>
      </p:pic>
      <p:sp>
        <p:nvSpPr>
          <p:cNvPr id="8197" name="TextBox 3"/>
          <p:cNvSpPr txBox="1">
            <a:spLocks noChangeArrowheads="1"/>
          </p:cNvSpPr>
          <p:nvPr/>
        </p:nvSpPr>
        <p:spPr bwMode="auto">
          <a:xfrm>
            <a:off x="1065402" y="1587500"/>
            <a:ext cx="985871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0" dirty="0">
                <a:solidFill>
                  <a:schemeClr val="bg1"/>
                </a:solidFill>
              </a:rPr>
              <a:t>A short record may be missing large (or small) recorded flows that could have a significant effect on a frequency curve</a:t>
            </a:r>
          </a:p>
        </p:txBody>
      </p:sp>
      <p:sp>
        <p:nvSpPr>
          <p:cNvPr id="820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BB4A2E-9B1E-4801-9325-82BB0F64482A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0B102CF-7ED2-4993-8988-E1B3942FD542}"/>
              </a:ext>
            </a:extLst>
          </p:cNvPr>
          <p:cNvSpPr/>
          <p:nvPr/>
        </p:nvSpPr>
        <p:spPr bwMode="auto">
          <a:xfrm>
            <a:off x="7535427" y="3687418"/>
            <a:ext cx="152384" cy="152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5B3955C-B7CD-413F-92B0-A555846FB568}"/>
              </a:ext>
            </a:extLst>
          </p:cNvPr>
          <p:cNvSpPr/>
          <p:nvPr/>
        </p:nvSpPr>
        <p:spPr bwMode="auto">
          <a:xfrm>
            <a:off x="7991229" y="3587692"/>
            <a:ext cx="152384" cy="152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2EF6F3D-4134-4C8A-934B-8E9497608D5F}"/>
              </a:ext>
            </a:extLst>
          </p:cNvPr>
          <p:cNvSpPr/>
          <p:nvPr/>
        </p:nvSpPr>
        <p:spPr bwMode="auto">
          <a:xfrm>
            <a:off x="8168790" y="3546812"/>
            <a:ext cx="152384" cy="152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A505D50-D176-4BBA-AE60-82D145C32A6D}"/>
              </a:ext>
            </a:extLst>
          </p:cNvPr>
          <p:cNvSpPr/>
          <p:nvPr/>
        </p:nvSpPr>
        <p:spPr bwMode="auto">
          <a:xfrm>
            <a:off x="9599356" y="3427968"/>
            <a:ext cx="152384" cy="152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B4CB82-40E5-7FF8-D819-BFA024E9EAFB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6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0603E5-032B-F91B-CB0E-1BC2BC637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Streamflow Records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B21DBAF-8BFA-9EB5-640F-0AAFCAA5F392}"/>
              </a:ext>
            </a:extLst>
          </p:cNvPr>
          <p:cNvSpPr/>
          <p:nvPr/>
        </p:nvSpPr>
        <p:spPr bwMode="auto">
          <a:xfrm>
            <a:off x="8480945" y="4085681"/>
            <a:ext cx="152384" cy="152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CC536-A578-DE63-D592-F4A26EEE760D}"/>
              </a:ext>
            </a:extLst>
          </p:cNvPr>
          <p:cNvSpPr/>
          <p:nvPr/>
        </p:nvSpPr>
        <p:spPr bwMode="auto">
          <a:xfrm>
            <a:off x="8591026" y="3420611"/>
            <a:ext cx="337634" cy="2570176"/>
          </a:xfrm>
          <a:prstGeom prst="rect">
            <a:avLst/>
          </a:prstGeom>
          <a:solidFill>
            <a:srgbClr val="FF0000">
              <a:alpha val="14902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11F501-87F5-05BF-6476-49367AF7CC65}"/>
              </a:ext>
            </a:extLst>
          </p:cNvPr>
          <p:cNvSpPr txBox="1"/>
          <p:nvPr/>
        </p:nvSpPr>
        <p:spPr>
          <a:xfrm>
            <a:off x="4438836" y="3978888"/>
            <a:ext cx="147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 years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551762-DEF4-21D0-F72C-327A6D60F989}"/>
              </a:ext>
            </a:extLst>
          </p:cNvPr>
          <p:cNvSpPr txBox="1"/>
          <p:nvPr/>
        </p:nvSpPr>
        <p:spPr>
          <a:xfrm>
            <a:off x="9878438" y="3978888"/>
            <a:ext cx="1475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104 years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7015DF-186B-BF15-1526-1656DE2FAFED}"/>
              </a:ext>
            </a:extLst>
          </p:cNvPr>
          <p:cNvSpPr/>
          <p:nvPr/>
        </p:nvSpPr>
        <p:spPr bwMode="auto">
          <a:xfrm>
            <a:off x="3410730" y="3420611"/>
            <a:ext cx="337634" cy="2570176"/>
          </a:xfrm>
          <a:prstGeom prst="rect">
            <a:avLst/>
          </a:prstGeom>
          <a:solidFill>
            <a:srgbClr val="FF0000">
              <a:alpha val="14902"/>
            </a:srgb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84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007" y="2524197"/>
            <a:ext cx="5357813" cy="3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2180" y="1661020"/>
            <a:ext cx="10091955" cy="1383805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defRPr/>
            </a:pPr>
            <a:r>
              <a:rPr lang="en-US" sz="2800" dirty="0"/>
              <a:t>Can knowing the value of one variable help predict the value of another variable?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2800" dirty="0"/>
              <a:t>We try to find the “best” </a:t>
            </a:r>
          </a:p>
          <a:p>
            <a:pPr marL="0" indent="0" eaLnBrk="1" hangingPunct="1">
              <a:spcBef>
                <a:spcPts val="0"/>
              </a:spcBef>
              <a:buNone/>
              <a:tabLst>
                <a:tab pos="461963" algn="l"/>
              </a:tabLst>
              <a:defRPr/>
            </a:pPr>
            <a:r>
              <a:rPr lang="en-US" sz="2800" dirty="0"/>
              <a:t>	linear equation that relates </a:t>
            </a:r>
          </a:p>
          <a:p>
            <a:pPr marL="0" indent="0" eaLnBrk="1" hangingPunct="1">
              <a:spcBef>
                <a:spcPts val="0"/>
              </a:spcBef>
              <a:buNone/>
              <a:tabLst>
                <a:tab pos="461963" algn="l"/>
              </a:tabLst>
              <a:defRPr/>
            </a:pPr>
            <a:r>
              <a:rPr lang="en-US" sz="2800" dirty="0"/>
              <a:t>	one variable to another.</a:t>
            </a:r>
          </a:p>
          <a:p>
            <a:pPr eaLnBrk="1" hangingPunct="1">
              <a:spcBef>
                <a:spcPct val="35000"/>
              </a:spcBef>
              <a:defRPr/>
            </a:pPr>
            <a:r>
              <a:rPr lang="en-US" sz="2800" dirty="0">
                <a:solidFill>
                  <a:schemeClr val="bg1"/>
                </a:solidFill>
              </a:rPr>
              <a:t>Hydrologic data often </a:t>
            </a:r>
          </a:p>
          <a:p>
            <a:pPr marL="0" indent="0" eaLnBrk="1" hangingPunct="1">
              <a:spcBef>
                <a:spcPts val="0"/>
              </a:spcBef>
              <a:buNone/>
              <a:tabLst>
                <a:tab pos="461963" algn="l"/>
              </a:tabLst>
              <a:defRPr/>
            </a:pPr>
            <a:r>
              <a:rPr lang="en-US" sz="2800" dirty="0">
                <a:solidFill>
                  <a:schemeClr val="bg1"/>
                </a:solidFill>
              </a:rPr>
              <a:t>	have linear relationships </a:t>
            </a:r>
          </a:p>
          <a:p>
            <a:pPr marL="0" indent="0" eaLnBrk="1" hangingPunct="1">
              <a:spcBef>
                <a:spcPts val="0"/>
              </a:spcBef>
              <a:buNone/>
              <a:tabLst>
                <a:tab pos="461963" algn="l"/>
              </a:tabLst>
              <a:defRPr/>
            </a:pPr>
            <a:r>
              <a:rPr lang="en-US" sz="2800" dirty="0">
                <a:solidFill>
                  <a:schemeClr val="bg1"/>
                </a:solidFill>
              </a:rPr>
              <a:t>	if we use logs</a:t>
            </a:r>
          </a:p>
        </p:txBody>
      </p:sp>
      <p:sp>
        <p:nvSpPr>
          <p:cNvPr id="1024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431367" y="6248400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52DFF9D-3587-488C-BAA0-70D440063987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547F2C-8904-90C1-D395-4B29077C4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Regression Concept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64562FC8-9FB0-5934-D0A4-D570065C562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7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044" y="2523015"/>
            <a:ext cx="5359942" cy="367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2180" y="2169268"/>
            <a:ext cx="4439477" cy="4088658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defRPr/>
            </a:pPr>
            <a:r>
              <a:rPr lang="en-US" sz="2800" dirty="0"/>
              <a:t>The “best” linear  relation between variable X and variable Y is one that minimizes the sum of squared errors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0334" y="2780470"/>
            <a:ext cx="3005138" cy="124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Y =</a:t>
            </a:r>
            <a:r>
              <a:rPr lang="en-US" dirty="0">
                <a:latin typeface="+mn-lt"/>
              </a:rPr>
              <a:t> </a:t>
            </a:r>
            <a:r>
              <a:rPr lang="en-US" dirty="0">
                <a:solidFill>
                  <a:srgbClr val="00B0F0"/>
                </a:solidFill>
                <a:latin typeface="+mn-lt"/>
              </a:rPr>
              <a:t>m</a:t>
            </a:r>
            <a:r>
              <a:rPr lang="en-US" dirty="0">
                <a:latin typeface="+mn-lt"/>
              </a:rPr>
              <a:t>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X + 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b</a:t>
            </a:r>
          </a:p>
          <a:p>
            <a:pPr>
              <a:defRPr/>
            </a:pPr>
            <a:r>
              <a:rPr lang="en-US" dirty="0">
                <a:solidFill>
                  <a:srgbClr val="00B0F0"/>
                </a:solidFill>
                <a:latin typeface="+mn-lt"/>
              </a:rPr>
              <a:t>m = slope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b = intercept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657409" y="3075358"/>
            <a:ext cx="457200" cy="381000"/>
          </a:xfrm>
          <a:prstGeom prst="straightConnector1">
            <a:avLst/>
          </a:prstGeom>
          <a:ln w="19050">
            <a:solidFill>
              <a:srgbClr val="6CA62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1" name="TextBox 1"/>
          <p:cNvSpPr txBox="1">
            <a:spLocks noChangeArrowheads="1"/>
          </p:cNvSpPr>
          <p:nvPr/>
        </p:nvSpPr>
        <p:spPr bwMode="auto">
          <a:xfrm>
            <a:off x="9086721" y="2675308"/>
            <a:ext cx="76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error</a:t>
            </a:r>
          </a:p>
        </p:txBody>
      </p:sp>
      <p:sp>
        <p:nvSpPr>
          <p:cNvPr id="1127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964888" y="5742358"/>
            <a:ext cx="1327151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Monotype Sorts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97D3A7E-8FD9-43E1-AB66-BF37859655C1}" type="slidenum">
              <a:rPr lang="en-US" altLang="en-US" sz="900">
                <a:solidFill>
                  <a:srgbClr val="FFFFFF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9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56621D-DCB6-5520-395F-402BA0AB3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16" y="334963"/>
            <a:ext cx="10797777" cy="1143000"/>
          </a:xfrm>
        </p:spPr>
        <p:txBody>
          <a:bodyPr/>
          <a:lstStyle/>
          <a:p>
            <a:r>
              <a:rPr lang="en-US" dirty="0"/>
              <a:t>Ordinary Least-Squares (OLS) Regression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FDFCF5EC-A88A-16EA-FB3A-F57C7BDF8B7A}"/>
              </a:ext>
            </a:extLst>
          </p:cNvPr>
          <p:cNvSpPr txBox="1">
            <a:spLocks/>
          </p:cNvSpPr>
          <p:nvPr/>
        </p:nvSpPr>
        <p:spPr>
          <a:xfrm>
            <a:off x="8615493" y="6325682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8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F51FF-98C3-40C3-A965-90E9E2825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 Extension</a:t>
            </a:r>
            <a:br>
              <a:rPr lang="en-US" dirty="0"/>
            </a:br>
            <a:r>
              <a:rPr lang="en-US" sz="3600" i="1" dirty="0"/>
              <a:t>Developing and Using the Relationship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C13CB-B8E8-4A8B-8E06-1A07370732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233" y="2063693"/>
            <a:ext cx="8162487" cy="4118032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Step 1</a:t>
            </a:r>
            <a:r>
              <a:rPr lang="en-US" sz="2800" dirty="0"/>
              <a:t>: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800" b="1" u="sng" dirty="0"/>
              <a:t>Develop a linear relationship</a:t>
            </a:r>
            <a:r>
              <a:rPr lang="en-US" sz="2800" dirty="0"/>
              <a:t> between </a:t>
            </a:r>
            <a:r>
              <a:rPr lang="en-US" sz="2800" dirty="0">
                <a:solidFill>
                  <a:srgbClr val="00B050"/>
                </a:solidFill>
              </a:rPr>
              <a:t>X</a:t>
            </a:r>
            <a:r>
              <a:rPr lang="en-US" sz="2800" dirty="0"/>
              <a:t> and </a:t>
            </a:r>
            <a:r>
              <a:rPr lang="en-US" sz="2800" dirty="0">
                <a:solidFill>
                  <a:schemeClr val="bg2"/>
                </a:solidFill>
              </a:rPr>
              <a:t>Y</a:t>
            </a:r>
            <a:r>
              <a:rPr lang="en-US" sz="2800" dirty="0"/>
              <a:t>          (the </a:t>
            </a:r>
            <a:r>
              <a:rPr lang="en-US" sz="2800" dirty="0">
                <a:solidFill>
                  <a:srgbClr val="00B050"/>
                </a:solidFill>
              </a:rPr>
              <a:t>long</a:t>
            </a:r>
            <a:r>
              <a:rPr lang="en-US" sz="2800" dirty="0"/>
              <a:t> and </a:t>
            </a:r>
            <a:r>
              <a:rPr lang="en-US" sz="2800" dirty="0">
                <a:solidFill>
                  <a:schemeClr val="bg2"/>
                </a:solidFill>
              </a:rPr>
              <a:t>short</a:t>
            </a:r>
            <a:r>
              <a:rPr lang="en-US" sz="2800" dirty="0"/>
              <a:t> record stations) using the  </a:t>
            </a:r>
            <a:r>
              <a:rPr lang="en-US" sz="2800" dirty="0">
                <a:solidFill>
                  <a:srgbClr val="C00000"/>
                </a:solidFill>
              </a:rPr>
              <a:t>concurrent record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800" b="1" dirty="0"/>
              <a:t>Step 2</a:t>
            </a:r>
            <a:r>
              <a:rPr lang="en-US" sz="2800" dirty="0"/>
              <a:t>: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800" b="1" u="sng" dirty="0"/>
              <a:t>Use the linear relationship</a:t>
            </a:r>
            <a:r>
              <a:rPr lang="en-US" sz="2800" b="1" dirty="0"/>
              <a:t> </a:t>
            </a:r>
            <a:r>
              <a:rPr lang="en-US" sz="2800" dirty="0"/>
              <a:t>to estimate values for the </a:t>
            </a:r>
            <a:r>
              <a:rPr lang="en-US" sz="2800" dirty="0">
                <a:solidFill>
                  <a:schemeClr val="bg2"/>
                </a:solidFill>
              </a:rPr>
              <a:t>short record station </a:t>
            </a:r>
            <a:r>
              <a:rPr lang="en-US" sz="2800" dirty="0"/>
              <a:t>for times we only have values for the </a:t>
            </a:r>
            <a:r>
              <a:rPr lang="en-US" sz="2800" dirty="0">
                <a:solidFill>
                  <a:srgbClr val="00B050"/>
                </a:solidFill>
              </a:rPr>
              <a:t>long record station</a:t>
            </a:r>
            <a:r>
              <a:rPr lang="en-US" sz="2800" dirty="0">
                <a:solidFill>
                  <a:schemeClr val="bg1"/>
                </a:solidFill>
              </a:rPr>
              <a:t> (non-concurrent)</a:t>
            </a:r>
            <a:endParaRPr lang="en-US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061277-7757-49A8-BC38-79D609DFDC4D}"/>
              </a:ext>
            </a:extLst>
          </p:cNvPr>
          <p:cNvSpPr txBox="1"/>
          <p:nvPr/>
        </p:nvSpPr>
        <p:spPr>
          <a:xfrm>
            <a:off x="9051720" y="2795789"/>
            <a:ext cx="303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N</a:t>
            </a:r>
            <a:r>
              <a:rPr lang="en-US" sz="3200" baseline="-25000" dirty="0">
                <a:solidFill>
                  <a:schemeClr val="bg1"/>
                </a:solidFill>
              </a:rPr>
              <a:t>1</a:t>
            </a:r>
            <a:r>
              <a:rPr lang="en-US" sz="3200" b="0" dirty="0">
                <a:solidFill>
                  <a:schemeClr val="bg1"/>
                </a:solidFill>
              </a:rPr>
              <a:t> = concurrent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CB3681-6E01-4D39-A3B9-5CD61536FC2B}"/>
              </a:ext>
            </a:extLst>
          </p:cNvPr>
          <p:cNvSpPr txBox="1"/>
          <p:nvPr/>
        </p:nvSpPr>
        <p:spPr>
          <a:xfrm>
            <a:off x="9051720" y="4821771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N</a:t>
            </a:r>
            <a:r>
              <a:rPr lang="en-US" sz="3200" baseline="-25000" dirty="0">
                <a:solidFill>
                  <a:schemeClr val="bg1"/>
                </a:solidFill>
              </a:rPr>
              <a:t>2</a:t>
            </a:r>
            <a:r>
              <a:rPr lang="en-US" sz="3200" b="0" dirty="0">
                <a:solidFill>
                  <a:schemeClr val="bg1"/>
                </a:solidFill>
              </a:rPr>
              <a:t> = only long</a:t>
            </a:r>
            <a:endParaRPr lang="en-US" sz="3200" baseline="-2500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3EA10F2A-FEA1-9358-A889-C3A25B24AFA6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 algn="r"/>
            <a:fld id="{6016D830-155A-4C05-9545-16EECBB19E0A}" type="slidenum">
              <a:rPr lang="en-US" sz="1400" b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9</a:t>
            </a:fld>
            <a:endParaRPr lang="en-US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theme/theme1.xml><?xml version="1.0" encoding="utf-8"?>
<a:theme xmlns:a="http://schemas.openxmlformats.org/drawingml/2006/main" name="Wet Sand">
  <a:themeElements>
    <a:clrScheme name="Wet Sand 4">
      <a:dk1>
        <a:srgbClr val="393939"/>
      </a:dk1>
      <a:lt1>
        <a:srgbClr val="FFFF00"/>
      </a:lt1>
      <a:dk2>
        <a:srgbClr val="0702D6"/>
      </a:dk2>
      <a:lt2>
        <a:srgbClr val="FFFF00"/>
      </a:lt2>
      <a:accent1>
        <a:srgbClr val="FFCC00"/>
      </a:accent1>
      <a:accent2>
        <a:srgbClr val="00CCCC"/>
      </a:accent2>
      <a:accent3>
        <a:srgbClr val="AAAAE8"/>
      </a:accent3>
      <a:accent4>
        <a:srgbClr val="DADA00"/>
      </a:accent4>
      <a:accent5>
        <a:srgbClr val="FFE2AA"/>
      </a:accent5>
      <a:accent6>
        <a:srgbClr val="00B9B9"/>
      </a:accent6>
      <a:hlink>
        <a:srgbClr val="FFCCCC"/>
      </a:hlink>
      <a:folHlink>
        <a:srgbClr val="CCCCCC"/>
      </a:folHlink>
    </a:clrScheme>
    <a:fontScheme name="Wet Sa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et Sand 1">
        <a:dk1>
          <a:srgbClr val="393939"/>
        </a:dk1>
        <a:lt1>
          <a:srgbClr val="FFFFFF"/>
        </a:lt1>
        <a:dk2>
          <a:srgbClr val="8F8466"/>
        </a:dk2>
        <a:lt2>
          <a:srgbClr val="FF9933"/>
        </a:lt2>
        <a:accent1>
          <a:srgbClr val="CC9900"/>
        </a:accent1>
        <a:accent2>
          <a:srgbClr val="00CCCC"/>
        </a:accent2>
        <a:accent3>
          <a:srgbClr val="C6C2B8"/>
        </a:accent3>
        <a:accent4>
          <a:srgbClr val="DADADA"/>
        </a:accent4>
        <a:accent5>
          <a:srgbClr val="E2CAAA"/>
        </a:accent5>
        <a:accent6>
          <a:srgbClr val="00B9B9"/>
        </a:accent6>
        <a:hlink>
          <a:srgbClr val="FFCCCC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t Sand 2">
        <a:dk1>
          <a:srgbClr val="000000"/>
        </a:dk1>
        <a:lt1>
          <a:srgbClr val="8F8466"/>
        </a:lt1>
        <a:dk2>
          <a:srgbClr val="000000"/>
        </a:dk2>
        <a:lt2>
          <a:srgbClr val="393939"/>
        </a:lt2>
        <a:accent1>
          <a:srgbClr val="CC9900"/>
        </a:accent1>
        <a:accent2>
          <a:srgbClr val="00CCCC"/>
        </a:accent2>
        <a:accent3>
          <a:srgbClr val="C6C2B8"/>
        </a:accent3>
        <a:accent4>
          <a:srgbClr val="000000"/>
        </a:accent4>
        <a:accent5>
          <a:srgbClr val="E2CAAA"/>
        </a:accent5>
        <a:accent6>
          <a:srgbClr val="00B9B9"/>
        </a:accent6>
        <a:hlink>
          <a:srgbClr val="FF99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t Sand 3">
        <a:dk1>
          <a:srgbClr val="393939"/>
        </a:dk1>
        <a:lt1>
          <a:srgbClr val="FFFFFF"/>
        </a:lt1>
        <a:dk2>
          <a:srgbClr val="CBCBCB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E2E2E2"/>
        </a:accent3>
        <a:accent4>
          <a:srgbClr val="DADADA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t Sand 4">
        <a:dk1>
          <a:srgbClr val="393939"/>
        </a:dk1>
        <a:lt1>
          <a:srgbClr val="FFFF00"/>
        </a:lt1>
        <a:dk2>
          <a:srgbClr val="0702D6"/>
        </a:dk2>
        <a:lt2>
          <a:srgbClr val="FFFF00"/>
        </a:lt2>
        <a:accent1>
          <a:srgbClr val="FFCC00"/>
        </a:accent1>
        <a:accent2>
          <a:srgbClr val="00CCCC"/>
        </a:accent2>
        <a:accent3>
          <a:srgbClr val="AAAAE8"/>
        </a:accent3>
        <a:accent4>
          <a:srgbClr val="DADA00"/>
        </a:accent4>
        <a:accent5>
          <a:srgbClr val="FFE2AA"/>
        </a:accent5>
        <a:accent6>
          <a:srgbClr val="00B9B9"/>
        </a:accent6>
        <a:hlink>
          <a:srgbClr val="FFCCCC"/>
        </a:hlink>
        <a:folHlink>
          <a:srgbClr val="CC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29999</TotalTime>
  <Words>2653</Words>
  <Application>Microsoft Office PowerPoint</Application>
  <PresentationFormat>Widescreen</PresentationFormat>
  <Paragraphs>418</Paragraphs>
  <Slides>46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</vt:lpstr>
      <vt:lpstr>Calibri</vt:lpstr>
      <vt:lpstr>Cambria Math</vt:lpstr>
      <vt:lpstr>Ink Free</vt:lpstr>
      <vt:lpstr>Monotype Sorts</vt:lpstr>
      <vt:lpstr>Times New Roman</vt:lpstr>
      <vt:lpstr>Wingdings</vt:lpstr>
      <vt:lpstr>Wet Sand</vt:lpstr>
      <vt:lpstr>Chart</vt:lpstr>
      <vt:lpstr>Methods for Extending Streamflow Records</vt:lpstr>
      <vt:lpstr>Outline</vt:lpstr>
      <vt:lpstr>Extending Streamflow Records</vt:lpstr>
      <vt:lpstr>Merced River sites</vt:lpstr>
      <vt:lpstr>Extending Streamflow Records</vt:lpstr>
      <vt:lpstr>Extending Streamflow Records</vt:lpstr>
      <vt:lpstr>Basic Regression Concept</vt:lpstr>
      <vt:lpstr>Ordinary Least-Squares (OLS) Regression</vt:lpstr>
      <vt:lpstr>Record Extension Developing and Using the Relationship</vt:lpstr>
      <vt:lpstr>PowerPoint Presentation</vt:lpstr>
      <vt:lpstr>Statistics (based on logs) for Concurrent Record (N1)</vt:lpstr>
      <vt:lpstr>Ordinary Least Squares (OLS) Regression </vt:lpstr>
      <vt:lpstr>OLS Regression</vt:lpstr>
      <vt:lpstr>OLS Regression</vt:lpstr>
      <vt:lpstr>Reduction in Variance</vt:lpstr>
      <vt:lpstr>Other Methods that Do Not Reduce Variance</vt:lpstr>
      <vt:lpstr>MOVE.1   </vt:lpstr>
      <vt:lpstr>Line of Organic Correlation (LOC) (Alternatively called MOVE.1)</vt:lpstr>
      <vt:lpstr>OLS vs MOVE.1 (LOC)</vt:lpstr>
      <vt:lpstr>Other Methods that Do Not Reduce Variance</vt:lpstr>
      <vt:lpstr>Matalas-Jacobs Estimators</vt:lpstr>
      <vt:lpstr>MOVE.3 </vt:lpstr>
      <vt:lpstr>Outline</vt:lpstr>
      <vt:lpstr>Record Extension For Flood Frequency</vt:lpstr>
      <vt:lpstr>MOVE.3 (Bulletin 17C version)</vt:lpstr>
      <vt:lpstr>Which ne years to extend?</vt:lpstr>
      <vt:lpstr>Which ne years to extend?</vt:lpstr>
      <vt:lpstr>How Should We Select a Long-Term Site for Record Extension?</vt:lpstr>
      <vt:lpstr>Record Extension Method Comparison</vt:lpstr>
      <vt:lpstr>Outline</vt:lpstr>
      <vt:lpstr>Drainage Area Ratio</vt:lpstr>
      <vt:lpstr>Drainage Area Ratio</vt:lpstr>
      <vt:lpstr>Daily Average Flow Extensions</vt:lpstr>
      <vt:lpstr>Daily Average Flow Extensions</vt:lpstr>
      <vt:lpstr>Outline</vt:lpstr>
      <vt:lpstr>Pitfall: Volume Frequency Curves</vt:lpstr>
      <vt:lpstr>Pitfall: Input Data</vt:lpstr>
      <vt:lpstr>Pitfall: Input Data</vt:lpstr>
      <vt:lpstr>Pitfall: Regulated Data</vt:lpstr>
      <vt:lpstr>Pitfall: Record Extension as Flow Intervals</vt:lpstr>
      <vt:lpstr>Pitfall: Record Extension as Flow Intervals</vt:lpstr>
      <vt:lpstr>Pitfall: Record Extension as Flow Intervals</vt:lpstr>
      <vt:lpstr>Pitfall: Record Extension as Flow Intervals</vt:lpstr>
      <vt:lpstr>Summary of Estimation Techniques</vt:lpstr>
      <vt:lpstr>References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IOWDM</dc:title>
  <dc:creator>DIS</dc:creator>
  <cp:lastModifiedBy>Ryan Cahill</cp:lastModifiedBy>
  <cp:revision>462</cp:revision>
  <cp:lastPrinted>1999-08-13T14:59:46Z</cp:lastPrinted>
  <dcterms:created xsi:type="dcterms:W3CDTF">1995-06-08T16:59:42Z</dcterms:created>
  <dcterms:modified xsi:type="dcterms:W3CDTF">2024-04-10T21:57:20Z</dcterms:modified>
</cp:coreProperties>
</file>