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1" r:id="rId1"/>
  </p:sldMasterIdLst>
  <p:notesMasterIdLst>
    <p:notesMasterId r:id="rId31"/>
  </p:notesMasterIdLst>
  <p:sldIdLst>
    <p:sldId id="257" r:id="rId2"/>
    <p:sldId id="258" r:id="rId3"/>
    <p:sldId id="259" r:id="rId4"/>
    <p:sldId id="260" r:id="rId5"/>
    <p:sldId id="261" r:id="rId6"/>
    <p:sldId id="302" r:id="rId7"/>
    <p:sldId id="316" r:id="rId8"/>
    <p:sldId id="303" r:id="rId9"/>
    <p:sldId id="265" r:id="rId10"/>
    <p:sldId id="306" r:id="rId11"/>
    <p:sldId id="298" r:id="rId12"/>
    <p:sldId id="299" r:id="rId13"/>
    <p:sldId id="275" r:id="rId14"/>
    <p:sldId id="318" r:id="rId15"/>
    <p:sldId id="317" r:id="rId16"/>
    <p:sldId id="277" r:id="rId17"/>
    <p:sldId id="276" r:id="rId18"/>
    <p:sldId id="278" r:id="rId19"/>
    <p:sldId id="263" r:id="rId20"/>
    <p:sldId id="262" r:id="rId21"/>
    <p:sldId id="308" r:id="rId22"/>
    <p:sldId id="309" r:id="rId23"/>
    <p:sldId id="310" r:id="rId24"/>
    <p:sldId id="312" r:id="rId25"/>
    <p:sldId id="311" r:id="rId26"/>
    <p:sldId id="313" r:id="rId27"/>
    <p:sldId id="314" r:id="rId28"/>
    <p:sldId id="315" r:id="rId29"/>
    <p:sldId id="319" r:id="rId3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89313CB1-C2F2-4875-AD1B-38989D9D04DB}">
          <p14:sldIdLst/>
        </p14:section>
        <p14:section name="Start" id="{E44A4102-BB7A-4694-8B70-7BB0AD095B63}">
          <p14:sldIdLst>
            <p14:sldId id="257"/>
            <p14:sldId id="258"/>
            <p14:sldId id="259"/>
          </p14:sldIdLst>
        </p14:section>
        <p14:section name="Section 1" id="{E1863C31-BC10-463C-A44F-40A7FDF0F802}">
          <p14:sldIdLst>
            <p14:sldId id="260"/>
            <p14:sldId id="261"/>
            <p14:sldId id="302"/>
            <p14:sldId id="316"/>
            <p14:sldId id="303"/>
          </p14:sldIdLst>
        </p14:section>
        <p14:section name="Section 2" id="{0386305E-48DF-4A52-AB20-42376A86CBBF}">
          <p14:sldIdLst>
            <p14:sldId id="265"/>
            <p14:sldId id="306"/>
            <p14:sldId id="298"/>
            <p14:sldId id="299"/>
            <p14:sldId id="275"/>
            <p14:sldId id="318"/>
            <p14:sldId id="317"/>
            <p14:sldId id="277"/>
            <p14:sldId id="276"/>
            <p14:sldId id="278"/>
          </p14:sldIdLst>
        </p14:section>
        <p14:section name="Section 3" id="{827A5D3A-E915-483B-AC03-93F21696C528}">
          <p14:sldIdLst>
            <p14:sldId id="263"/>
            <p14:sldId id="262"/>
            <p14:sldId id="308"/>
            <p14:sldId id="309"/>
            <p14:sldId id="310"/>
            <p14:sldId id="312"/>
            <p14:sldId id="311"/>
            <p14:sldId id="313"/>
            <p14:sldId id="314"/>
            <p14:sldId id="315"/>
          </p14:sldIdLst>
        </p14:section>
        <p14:section name="End" id="{7EBE2B09-AB6E-440A-AF9C-0F0F5C3BF444}">
          <p14:sldIdLst>
            <p14:sldId id="319"/>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5235" autoAdjust="0"/>
    <p:restoredTop sz="38780" autoAdjust="0"/>
  </p:normalViewPr>
  <p:slideViewPr>
    <p:cSldViewPr snapToGrid="0">
      <p:cViewPr varScale="1">
        <p:scale>
          <a:sx n="28" d="100"/>
          <a:sy n="28" d="100"/>
        </p:scale>
        <p:origin x="1744" y="3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D3A6FE5-0BB3-4F6A-9CC6-78E9966492AD}" type="datetimeFigureOut">
              <a:rPr lang="en-US" smtClean="0"/>
              <a:t>4/29/2026</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2EB0480-5A1A-439A-8DB4-B7CDF5C774A8}" type="slidenum">
              <a:rPr lang="en-US" smtClean="0"/>
              <a:t>‹#›</a:t>
            </a:fld>
            <a:endParaRPr lang="en-US"/>
          </a:p>
        </p:txBody>
      </p:sp>
    </p:spTree>
    <p:extLst>
      <p:ext uri="{BB962C8B-B14F-4D97-AF65-F5344CB8AC3E}">
        <p14:creationId xmlns:p14="http://schemas.microsoft.com/office/powerpoint/2010/main" val="91566531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8" Type="http://schemas.openxmlformats.org/officeDocument/2006/relationships/hyperlink" Target="https://en.wikipedia.org/wiki/Spearman%27s_rank_correlation_coefficient" TargetMode="External"/><Relationship Id="rId3" Type="http://schemas.openxmlformats.org/officeDocument/2006/relationships/hyperlink" Target="https://en.wikipedia.org/wiki/Independent_random_variables" TargetMode="External"/><Relationship Id="rId7" Type="http://schemas.openxmlformats.org/officeDocument/2006/relationships/hyperlink" Target="https://en.wikipedia.org/wiki/Independent_random_variables" TargetMode="External"/><Relationship Id="rId2" Type="http://schemas.openxmlformats.org/officeDocument/2006/relationships/slide" Target="../slides/slide17.xml"/><Relationship Id="rId1" Type="http://schemas.openxmlformats.org/officeDocument/2006/relationships/notesMaster" Target="../notesMasters/notesMaster1.xml"/><Relationship Id="rId10" Type="http://schemas.openxmlformats.org/officeDocument/2006/relationships/hyperlink" Target="https://www.itl.nist.gov/div898/software/dataplot/refman2/auxillar/kendell.htm" TargetMode="External"/><Relationship Id="rId9" Type="http://schemas.openxmlformats.org/officeDocument/2006/relationships/hyperlink" Target="https://en.wikipedia.org/wiki/Kendall_rank_correlation_coefficient" TargetMode="Externa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kern="1200" dirty="0">
                <a:solidFill>
                  <a:schemeClr val="tx1"/>
                </a:solidFill>
                <a:effectLst/>
                <a:latin typeface="+mn-lt"/>
                <a:ea typeface="+mn-ea"/>
                <a:cs typeface="+mn-cs"/>
              </a:rPr>
              <a:t>Today is about </a:t>
            </a:r>
            <a:r>
              <a:rPr lang="en-US" sz="1200" b="0" i="1" kern="1200" dirty="0">
                <a:solidFill>
                  <a:schemeClr val="tx1"/>
                </a:solidFill>
                <a:effectLst/>
                <a:latin typeface="+mn-lt"/>
                <a:ea typeface="+mn-ea"/>
                <a:cs typeface="+mn-cs"/>
              </a:rPr>
              <a:t>correlation</a:t>
            </a:r>
            <a:r>
              <a:rPr lang="en-US" sz="1200" b="0" i="0" kern="1200" dirty="0">
                <a:solidFill>
                  <a:schemeClr val="tx1"/>
                </a:solidFill>
                <a:effectLst/>
                <a:latin typeface="+mn-lt"/>
                <a:ea typeface="+mn-ea"/>
                <a:cs typeface="+mn-cs"/>
              </a:rPr>
              <a:t>: a way to describe how strongly two things “move together.”</a:t>
            </a:r>
          </a:p>
          <a:p>
            <a:endParaRPr lang="en-US" sz="1200" b="0" i="0" kern="1200" dirty="0">
              <a:solidFill>
                <a:schemeClr val="tx1"/>
              </a:solidFill>
              <a:effectLst/>
              <a:latin typeface="+mn-lt"/>
              <a:ea typeface="+mn-ea"/>
              <a:cs typeface="+mn-cs"/>
            </a:endParaRPr>
          </a:p>
          <a:p>
            <a:r>
              <a:rPr lang="en-US" sz="1200" b="0" i="0" kern="1200" dirty="0">
                <a:solidFill>
                  <a:schemeClr val="tx1"/>
                </a:solidFill>
                <a:effectLst/>
                <a:latin typeface="+mn-lt"/>
                <a:ea typeface="+mn-ea"/>
                <a:cs typeface="+mn-cs"/>
              </a:rPr>
              <a:t>Discuss why this matters in economics as in civil engineering. </a:t>
            </a:r>
          </a:p>
          <a:p>
            <a:endParaRPr lang="en-US" sz="1200" b="0" i="0" kern="1200" dirty="0">
              <a:solidFill>
                <a:schemeClr val="tx1"/>
              </a:solidFill>
              <a:effectLst/>
              <a:latin typeface="+mn-lt"/>
              <a:ea typeface="+mn-ea"/>
              <a:cs typeface="+mn-cs"/>
            </a:endParaRPr>
          </a:p>
          <a:p>
            <a:pPr lvl="1"/>
            <a:endParaRPr lang="en-US" sz="1200" b="0" i="0" kern="1200" dirty="0">
              <a:solidFill>
                <a:schemeClr val="tx1"/>
              </a:solidFill>
              <a:effectLst/>
              <a:latin typeface="+mn-lt"/>
              <a:ea typeface="+mn-ea"/>
              <a:cs typeface="+mn-cs"/>
            </a:endParaRPr>
          </a:p>
          <a:p>
            <a:pPr lvl="1"/>
            <a:endParaRPr lang="en-US" sz="1200" b="0" i="0" kern="1200" dirty="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5"/>
          </p:nvPr>
        </p:nvSpPr>
        <p:spPr/>
        <p:txBody>
          <a:bodyPr/>
          <a:lstStyle/>
          <a:p>
            <a:fld id="{78AF3204-0D06-4E77-ABDE-F4433C802620}" type="slidenum">
              <a:rPr lang="en-US" smtClean="0"/>
              <a:t>1</a:t>
            </a:fld>
            <a:endParaRPr lang="en-US"/>
          </a:p>
        </p:txBody>
      </p:sp>
    </p:spTree>
    <p:extLst>
      <p:ext uri="{BB962C8B-B14F-4D97-AF65-F5344CB8AC3E}">
        <p14:creationId xmlns:p14="http://schemas.microsoft.com/office/powerpoint/2010/main" val="90557979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 have to start a discussion about correlation with a discussion of covariance, which is the foundation for how correlation (particularly </a:t>
            </a:r>
            <a:r>
              <a:rPr lang="en-US" i="1" dirty="0"/>
              <a:t>linear</a:t>
            </a:r>
            <a:r>
              <a:rPr lang="en-US" i="0" dirty="0"/>
              <a:t> correlation) works.</a:t>
            </a:r>
          </a:p>
          <a:p>
            <a:endParaRPr lang="en-US" i="0" dirty="0"/>
          </a:p>
          <a:p>
            <a:r>
              <a:rPr lang="en-US" sz="1200" b="0" i="0" kern="1200" dirty="0">
                <a:solidFill>
                  <a:schemeClr val="tx1"/>
                </a:solidFill>
                <a:effectLst/>
                <a:latin typeface="+mn-lt"/>
                <a:ea typeface="+mn-ea"/>
                <a:cs typeface="+mn-cs"/>
              </a:rPr>
              <a:t>explanation:</a:t>
            </a:r>
          </a:p>
          <a:p>
            <a:pPr lvl="1"/>
            <a:r>
              <a:rPr lang="en-US" sz="1200" b="0" i="0" kern="1200" dirty="0">
                <a:solidFill>
                  <a:schemeClr val="tx1"/>
                </a:solidFill>
                <a:effectLst/>
                <a:latin typeface="+mn-lt"/>
                <a:ea typeface="+mn-ea"/>
                <a:cs typeface="+mn-cs"/>
              </a:rPr>
              <a:t>Covariance asks: </a:t>
            </a:r>
            <a:r>
              <a:rPr lang="en-US" sz="1200" b="1" i="0" kern="1200" dirty="0">
                <a:solidFill>
                  <a:schemeClr val="tx1"/>
                </a:solidFill>
                <a:effectLst/>
                <a:latin typeface="+mn-lt"/>
                <a:ea typeface="+mn-ea"/>
                <a:cs typeface="+mn-cs"/>
              </a:rPr>
              <a:t>Do X and Y tend to be high together and low together?</a:t>
            </a:r>
            <a:endParaRPr lang="en-US" sz="1200" b="0" i="0" kern="1200" dirty="0">
              <a:solidFill>
                <a:schemeClr val="tx1"/>
              </a:solidFill>
              <a:effectLst/>
              <a:latin typeface="+mn-lt"/>
              <a:ea typeface="+mn-ea"/>
              <a:cs typeface="+mn-cs"/>
            </a:endParaRPr>
          </a:p>
          <a:p>
            <a:r>
              <a:rPr lang="en-US" sz="1200" b="0" i="0" kern="1200" dirty="0">
                <a:solidFill>
                  <a:schemeClr val="tx1"/>
                </a:solidFill>
                <a:effectLst/>
                <a:latin typeface="+mn-lt"/>
                <a:ea typeface="+mn-ea"/>
                <a:cs typeface="+mn-cs"/>
              </a:rPr>
              <a:t>interpretation:</a:t>
            </a:r>
          </a:p>
          <a:p>
            <a:pPr lvl="1"/>
            <a:r>
              <a:rPr lang="en-US" sz="1200" b="0" i="0" kern="1200" dirty="0">
                <a:solidFill>
                  <a:schemeClr val="tx1"/>
                </a:solidFill>
                <a:effectLst/>
                <a:latin typeface="+mn-lt"/>
                <a:ea typeface="+mn-ea"/>
                <a:cs typeface="+mn-cs"/>
              </a:rPr>
              <a:t>Covariance has units (cfs × cfs here), so the raw number is hard to interpret.</a:t>
            </a:r>
          </a:p>
          <a:p>
            <a:endParaRPr lang="en-US" dirty="0"/>
          </a:p>
          <a:p>
            <a:r>
              <a:rPr lang="en-US" dirty="0"/>
              <a:t>The concept of covariance is important for managing the math in a multivariate statistical system. For example, the variance of a distribution of a variable Z which is a linear combination of X and Y depends on the covariance between X and Y. </a:t>
            </a:r>
          </a:p>
        </p:txBody>
      </p:sp>
      <p:sp>
        <p:nvSpPr>
          <p:cNvPr id="4" name="Slide Number Placeholder 3"/>
          <p:cNvSpPr>
            <a:spLocks noGrp="1"/>
          </p:cNvSpPr>
          <p:nvPr>
            <p:ph type="sldNum" sz="quarter" idx="5"/>
          </p:nvPr>
        </p:nvSpPr>
        <p:spPr/>
        <p:txBody>
          <a:bodyPr/>
          <a:lstStyle/>
          <a:p>
            <a:fld id="{78AF3204-0D06-4E77-ABDE-F4433C802620}" type="slidenum">
              <a:rPr lang="en-US" smtClean="0"/>
              <a:t>10</a:t>
            </a:fld>
            <a:endParaRPr lang="en-US"/>
          </a:p>
        </p:txBody>
      </p:sp>
    </p:spTree>
    <p:extLst>
      <p:ext uri="{BB962C8B-B14F-4D97-AF65-F5344CB8AC3E}">
        <p14:creationId xmlns:p14="http://schemas.microsoft.com/office/powerpoint/2010/main" val="28171180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Ever wonder why variance is labeled as s-squared?  Here’s why, it’s shorthand.</a:t>
            </a:r>
          </a:p>
          <a:p>
            <a:r>
              <a:rPr lang="en-US" dirty="0"/>
              <a:t>Because sample covariance doesn’t have a fixed</a:t>
            </a:r>
            <a:r>
              <a:rPr lang="en-US" baseline="0" dirty="0"/>
              <a:t> range, it’s not useful for comparing across variables. Standardizing it is much more helpful.</a:t>
            </a:r>
          </a:p>
          <a:p>
            <a:pPr lvl="1"/>
            <a:r>
              <a:rPr lang="en-US" sz="1200" b="0" i="0" kern="1200" dirty="0">
                <a:solidFill>
                  <a:schemeClr val="tx1"/>
                </a:solidFill>
                <a:effectLst/>
                <a:latin typeface="+mn-lt"/>
                <a:ea typeface="+mn-ea"/>
                <a:cs typeface="+mn-cs"/>
              </a:rPr>
              <a:t>It has units and no fixed range.</a:t>
            </a:r>
          </a:p>
          <a:p>
            <a:pPr lvl="1"/>
            <a:r>
              <a:rPr lang="en-US" sz="1200" b="0" i="0" kern="1200" dirty="0">
                <a:solidFill>
                  <a:schemeClr val="tx1"/>
                </a:solidFill>
                <a:effectLst/>
                <a:latin typeface="+mn-lt"/>
                <a:ea typeface="+mn-ea"/>
                <a:cs typeface="+mn-cs"/>
              </a:rPr>
              <a:t>That’s why we convert it into </a:t>
            </a:r>
            <a:r>
              <a:rPr lang="en-US" sz="1200" b="1" i="0" kern="1200" dirty="0">
                <a:solidFill>
                  <a:schemeClr val="tx1"/>
                </a:solidFill>
                <a:effectLst/>
                <a:latin typeface="+mn-lt"/>
                <a:ea typeface="+mn-ea"/>
                <a:cs typeface="+mn-cs"/>
              </a:rPr>
              <a:t>correlation</a:t>
            </a:r>
            <a:r>
              <a:rPr lang="en-US" sz="1200" b="0" i="0" kern="1200" dirty="0">
                <a:solidFill>
                  <a:schemeClr val="tx1"/>
                </a:solidFill>
                <a:effectLst/>
                <a:latin typeface="+mn-lt"/>
                <a:ea typeface="+mn-ea"/>
                <a:cs typeface="+mn-cs"/>
              </a:rPr>
              <a:t>, which always lands between </a:t>
            </a:r>
            <a:r>
              <a:rPr lang="en-US" sz="1200" b="1" i="0" kern="1200" dirty="0">
                <a:solidFill>
                  <a:schemeClr val="tx1"/>
                </a:solidFill>
                <a:effectLst/>
                <a:latin typeface="+mn-lt"/>
                <a:ea typeface="+mn-ea"/>
                <a:cs typeface="+mn-cs"/>
              </a:rPr>
              <a:t>-1 and +1</a:t>
            </a:r>
            <a:r>
              <a:rPr lang="en-US" sz="1200" b="0" i="0" kern="1200" dirty="0">
                <a:solidFill>
                  <a:schemeClr val="tx1"/>
                </a:solidFill>
                <a:effectLst/>
                <a:latin typeface="+mn-lt"/>
                <a:ea typeface="+mn-ea"/>
                <a:cs typeface="+mn-cs"/>
              </a:rPr>
              <a:t>.</a:t>
            </a:r>
          </a:p>
          <a:p>
            <a:r>
              <a:rPr lang="en-US" sz="1200" b="0" i="0" kern="1200" dirty="0">
                <a:solidFill>
                  <a:schemeClr val="tx1"/>
                </a:solidFill>
                <a:effectLst/>
                <a:latin typeface="+mn-lt"/>
                <a:ea typeface="+mn-ea"/>
                <a:cs typeface="+mn-cs"/>
              </a:rPr>
              <a:t>Analogy:</a:t>
            </a:r>
          </a:p>
          <a:p>
            <a:pPr lvl="1"/>
            <a:r>
              <a:rPr lang="en-US" sz="1200" b="0" i="0" kern="1200" dirty="0">
                <a:solidFill>
                  <a:schemeClr val="tx1"/>
                </a:solidFill>
                <a:effectLst/>
                <a:latin typeface="+mn-lt"/>
                <a:ea typeface="+mn-ea"/>
                <a:cs typeface="+mn-cs"/>
              </a:rPr>
              <a:t>“Covariance is like total ‘moving togetherness’ measured in awkward units; correlation is the </a:t>
            </a:r>
            <a:r>
              <a:rPr lang="en-US" sz="1200" b="0" i="1" kern="1200" dirty="0">
                <a:solidFill>
                  <a:schemeClr val="tx1"/>
                </a:solidFill>
                <a:effectLst/>
                <a:latin typeface="+mn-lt"/>
                <a:ea typeface="+mn-ea"/>
                <a:cs typeface="+mn-cs"/>
              </a:rPr>
              <a:t>percentage-style</a:t>
            </a:r>
            <a:r>
              <a:rPr lang="en-US" sz="1200" b="0" i="0" kern="1200" dirty="0">
                <a:solidFill>
                  <a:schemeClr val="tx1"/>
                </a:solidFill>
                <a:effectLst/>
                <a:latin typeface="+mn-lt"/>
                <a:ea typeface="+mn-ea"/>
                <a:cs typeface="+mn-cs"/>
              </a:rPr>
              <a:t> version—scaled so we can compare across problems.”</a:t>
            </a:r>
          </a:p>
          <a:p>
            <a:endParaRPr lang="en-US" dirty="0"/>
          </a:p>
        </p:txBody>
      </p:sp>
      <p:sp>
        <p:nvSpPr>
          <p:cNvPr id="4" name="Slide Number Placeholder 3"/>
          <p:cNvSpPr>
            <a:spLocks noGrp="1"/>
          </p:cNvSpPr>
          <p:nvPr>
            <p:ph type="sldNum" sz="quarter" idx="10"/>
          </p:nvPr>
        </p:nvSpPr>
        <p:spPr/>
        <p:txBody>
          <a:bodyPr/>
          <a:lstStyle/>
          <a:p>
            <a:fld id="{F539D2B2-0E8D-4616-9657-FD414997E9D0}" type="slidenum">
              <a:rPr lang="en-US" smtClean="0"/>
              <a:t>11</a:t>
            </a:fld>
            <a:endParaRPr lang="en-US"/>
          </a:p>
        </p:txBody>
      </p:sp>
    </p:spTree>
    <p:extLst>
      <p:ext uri="{BB962C8B-B14F-4D97-AF65-F5344CB8AC3E}">
        <p14:creationId xmlns:p14="http://schemas.microsoft.com/office/powerpoint/2010/main" val="262940479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90% or more of the time when someone says “correlation” and provides a value, they’re talking about Pearson’s correlation coefficient</a:t>
            </a:r>
          </a:p>
          <a:p>
            <a:endParaRPr lang="en-US" dirty="0"/>
          </a:p>
          <a:p>
            <a:endParaRPr lang="en-US" dirty="0"/>
          </a:p>
          <a:p>
            <a:r>
              <a:rPr lang="en-US" sz="1200" b="1" i="0" kern="1200" dirty="0">
                <a:solidFill>
                  <a:schemeClr val="tx1"/>
                </a:solidFill>
                <a:effectLst/>
                <a:latin typeface="+mn-lt"/>
                <a:ea typeface="+mn-ea"/>
                <a:cs typeface="+mn-cs"/>
              </a:rPr>
              <a:t>Pearson (r):</a:t>
            </a:r>
            <a:r>
              <a:rPr lang="en-US" sz="1200" b="0" i="0" kern="1200" dirty="0">
                <a:solidFill>
                  <a:schemeClr val="tx1"/>
                </a:solidFill>
                <a:effectLst/>
                <a:latin typeface="+mn-lt"/>
                <a:ea typeface="+mn-ea"/>
                <a:cs typeface="+mn-cs"/>
              </a:rPr>
              <a:t> “Do they line up in a straight-line way?”</a:t>
            </a:r>
          </a:p>
          <a:p>
            <a:r>
              <a:rPr lang="en-US" sz="1200" b="1" i="0" kern="1200" dirty="0">
                <a:solidFill>
                  <a:schemeClr val="tx1"/>
                </a:solidFill>
                <a:effectLst/>
                <a:latin typeface="+mn-lt"/>
                <a:ea typeface="+mn-ea"/>
                <a:cs typeface="+mn-cs"/>
              </a:rPr>
              <a:t>Spearman (ρ):</a:t>
            </a:r>
            <a:r>
              <a:rPr lang="en-US" sz="1200" b="0" i="0" kern="1200" dirty="0">
                <a:solidFill>
                  <a:schemeClr val="tx1"/>
                </a:solidFill>
                <a:effectLst/>
                <a:latin typeface="+mn-lt"/>
                <a:ea typeface="+mn-ea"/>
                <a:cs typeface="+mn-cs"/>
              </a:rPr>
              <a:t> “Do they generally move in the same direction, even if the shape is curved?”</a:t>
            </a:r>
          </a:p>
          <a:p>
            <a:r>
              <a:rPr lang="en-US" sz="1200" b="1" i="0" kern="1200" dirty="0">
                <a:solidFill>
                  <a:schemeClr val="tx1"/>
                </a:solidFill>
                <a:effectLst/>
                <a:latin typeface="+mn-lt"/>
                <a:ea typeface="+mn-ea"/>
                <a:cs typeface="+mn-cs"/>
              </a:rPr>
              <a:t>Kendall (τ):</a:t>
            </a:r>
            <a:r>
              <a:rPr lang="en-US" sz="1200" b="0" i="0" kern="1200" dirty="0">
                <a:solidFill>
                  <a:schemeClr val="tx1"/>
                </a:solidFill>
                <a:effectLst/>
                <a:latin typeface="+mn-lt"/>
                <a:ea typeface="+mn-ea"/>
                <a:cs typeface="+mn-cs"/>
              </a:rPr>
              <a:t> “How often do the pairs agree on who’s bigger?”</a:t>
            </a:r>
          </a:p>
          <a:p>
            <a:endParaRPr lang="en-US" dirty="0"/>
          </a:p>
          <a:p>
            <a:r>
              <a:rPr lang="en-US" dirty="0"/>
              <a:t>Spearman’s and Kendall’s can be reformulated as special cases of the general correlation coefficient. </a:t>
            </a:r>
          </a:p>
        </p:txBody>
      </p:sp>
      <p:sp>
        <p:nvSpPr>
          <p:cNvPr id="4" name="Slide Number Placeholder 3"/>
          <p:cNvSpPr>
            <a:spLocks noGrp="1"/>
          </p:cNvSpPr>
          <p:nvPr>
            <p:ph type="sldNum" sz="quarter" idx="10"/>
          </p:nvPr>
        </p:nvSpPr>
        <p:spPr/>
        <p:txBody>
          <a:bodyPr/>
          <a:lstStyle/>
          <a:p>
            <a:fld id="{F539D2B2-0E8D-4616-9657-FD414997E9D0}" type="slidenum">
              <a:rPr lang="en-US" smtClean="0"/>
              <a:t>12</a:t>
            </a:fld>
            <a:endParaRPr lang="en-US"/>
          </a:p>
        </p:txBody>
      </p:sp>
    </p:spTree>
    <p:extLst>
      <p:ext uri="{BB962C8B-B14F-4D97-AF65-F5344CB8AC3E}">
        <p14:creationId xmlns:p14="http://schemas.microsoft.com/office/powerpoint/2010/main" val="217448804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Pearson correlation is intrinsically linked to linear regression, and if you are using linear regression approaches to make predictions of one variable with another, you will be mostly interested in the values for Pearson correlation.</a:t>
            </a:r>
          </a:p>
          <a:p>
            <a:endParaRPr lang="en-US" dirty="0"/>
          </a:p>
          <a:p>
            <a:r>
              <a:rPr lang="en-US" sz="1200" b="0" i="0" kern="1200" dirty="0">
                <a:solidFill>
                  <a:schemeClr val="tx1"/>
                </a:solidFill>
                <a:effectLst/>
                <a:latin typeface="+mn-lt"/>
                <a:ea typeface="+mn-ea"/>
                <a:cs typeface="+mn-cs"/>
              </a:rPr>
              <a:t>Why it can “perform badly” in nonlinear cases:</a:t>
            </a:r>
          </a:p>
          <a:p>
            <a:pPr lvl="1"/>
            <a:r>
              <a:rPr lang="en-US" sz="1200" b="0" i="0" kern="1200" dirty="0">
                <a:solidFill>
                  <a:schemeClr val="tx1"/>
                </a:solidFill>
                <a:effectLst/>
                <a:latin typeface="+mn-lt"/>
                <a:ea typeface="+mn-ea"/>
                <a:cs typeface="+mn-cs"/>
              </a:rPr>
              <a:t>If the relationship is curved, Pearson may understate the strength because it only rewards straight-line alignment.</a:t>
            </a:r>
          </a:p>
          <a:p>
            <a:r>
              <a:rPr lang="en-US" sz="1200" b="0" i="0" kern="1200" dirty="0">
                <a:solidFill>
                  <a:schemeClr val="tx1"/>
                </a:solidFill>
                <a:effectLst/>
                <a:latin typeface="+mn-lt"/>
                <a:ea typeface="+mn-ea"/>
                <a:cs typeface="+mn-cs"/>
              </a:rPr>
              <a:t>the formula:</a:t>
            </a:r>
          </a:p>
          <a:p>
            <a:pPr lvl="1"/>
            <a:r>
              <a:rPr lang="en-US" sz="1200" b="0" i="0" kern="1200" dirty="0">
                <a:solidFill>
                  <a:schemeClr val="tx1"/>
                </a:solidFill>
                <a:effectLst/>
                <a:latin typeface="+mn-lt"/>
                <a:ea typeface="+mn-ea"/>
                <a:cs typeface="+mn-cs"/>
              </a:rPr>
              <a:t>It’s covariance divided by the two standard deviations—this is the “normalizing” step.</a:t>
            </a:r>
          </a:p>
          <a:p>
            <a:r>
              <a:rPr lang="en-US" sz="1200" b="0" i="0" kern="1200" dirty="0">
                <a:solidFill>
                  <a:schemeClr val="tx1"/>
                </a:solidFill>
                <a:effectLst/>
                <a:latin typeface="+mn-lt"/>
                <a:ea typeface="+mn-ea"/>
                <a:cs typeface="+mn-cs"/>
              </a:rPr>
              <a:t>takeaway:</a:t>
            </a:r>
          </a:p>
          <a:p>
            <a:pPr lvl="1"/>
            <a:r>
              <a:rPr lang="en-US" sz="1200" b="0" i="0" kern="1200" dirty="0">
                <a:solidFill>
                  <a:schemeClr val="tx1"/>
                </a:solidFill>
                <a:effectLst/>
                <a:latin typeface="+mn-lt"/>
                <a:ea typeface="+mn-ea"/>
                <a:cs typeface="+mn-cs"/>
              </a:rPr>
              <a:t>Pearson is common and useful, but always </a:t>
            </a:r>
            <a:r>
              <a:rPr lang="en-US" sz="1200" b="1" i="0" kern="1200" dirty="0">
                <a:solidFill>
                  <a:schemeClr val="tx1"/>
                </a:solidFill>
                <a:effectLst/>
                <a:latin typeface="+mn-lt"/>
                <a:ea typeface="+mn-ea"/>
                <a:cs typeface="+mn-cs"/>
              </a:rPr>
              <a:t>look at the scatterplot</a:t>
            </a:r>
            <a:r>
              <a:rPr lang="en-US" sz="1200" b="0" i="0" kern="1200" dirty="0">
                <a:solidFill>
                  <a:schemeClr val="tx1"/>
                </a:solidFill>
                <a:effectLst/>
                <a:latin typeface="+mn-lt"/>
                <a:ea typeface="+mn-ea"/>
                <a:cs typeface="+mn-cs"/>
              </a:rPr>
              <a:t>.</a:t>
            </a:r>
          </a:p>
          <a:p>
            <a:endParaRPr lang="en-US" dirty="0"/>
          </a:p>
          <a:p>
            <a:r>
              <a:rPr lang="en-US" sz="1200" b="0" i="0" kern="1200" dirty="0">
                <a:solidFill>
                  <a:schemeClr val="tx1"/>
                </a:solidFill>
                <a:effectLst/>
                <a:latin typeface="+mn-lt"/>
                <a:ea typeface="+mn-ea"/>
                <a:cs typeface="+mn-cs"/>
              </a:rPr>
              <a:t>Pearson’s correlation coefficient is designed to summarize </a:t>
            </a:r>
            <a:r>
              <a:rPr lang="en-US" sz="1200" b="1" i="0" kern="1200" dirty="0">
                <a:solidFill>
                  <a:schemeClr val="tx1"/>
                </a:solidFill>
                <a:effectLst/>
                <a:latin typeface="+mn-lt"/>
                <a:ea typeface="+mn-ea"/>
                <a:cs typeface="+mn-cs"/>
              </a:rPr>
              <a:t>how well two variables follow a straight-line pattern</a:t>
            </a:r>
            <a:r>
              <a:rPr lang="en-US" sz="1200" b="0" i="0" kern="1200" dirty="0">
                <a:solidFill>
                  <a:schemeClr val="tx1"/>
                </a:solidFill>
                <a:effectLst/>
                <a:latin typeface="+mn-lt"/>
                <a:ea typeface="+mn-ea"/>
                <a:cs typeface="+mn-cs"/>
              </a:rPr>
              <a:t>. It can be </a:t>
            </a:r>
            <a:r>
              <a:rPr lang="en-US" sz="1200" b="1" i="0" kern="1200" dirty="0">
                <a:solidFill>
                  <a:schemeClr val="tx1"/>
                </a:solidFill>
                <a:effectLst/>
                <a:latin typeface="+mn-lt"/>
                <a:ea typeface="+mn-ea"/>
                <a:cs typeface="+mn-cs"/>
              </a:rPr>
              <a:t>sensitive to heteroskedasticity</a:t>
            </a:r>
            <a:r>
              <a:rPr lang="en-US" sz="1200" b="0" i="0" kern="1200" dirty="0">
                <a:solidFill>
                  <a:schemeClr val="tx1"/>
                </a:solidFill>
                <a:effectLst/>
                <a:latin typeface="+mn-lt"/>
                <a:ea typeface="+mn-ea"/>
                <a:cs typeface="+mn-cs"/>
              </a:rPr>
              <a:t> (uneven scatter, like a “fan-shaped” cloud of points) because a single number may hide that the relationship is tight in one range and noisy in another. Pearson’s r is also </a:t>
            </a:r>
            <a:r>
              <a:rPr lang="en-US" sz="1200" b="1" i="0" kern="1200" dirty="0">
                <a:solidFill>
                  <a:schemeClr val="tx1"/>
                </a:solidFill>
                <a:effectLst/>
                <a:latin typeface="+mn-lt"/>
                <a:ea typeface="+mn-ea"/>
                <a:cs typeface="+mn-cs"/>
              </a:rPr>
              <a:t>sensitive to outliers and high-leverage points</a:t>
            </a:r>
            <a:r>
              <a:rPr lang="en-US" sz="1200" b="0" i="0" kern="1200" dirty="0">
                <a:solidFill>
                  <a:schemeClr val="tx1"/>
                </a:solidFill>
                <a:effectLst/>
                <a:latin typeface="+mn-lt"/>
                <a:ea typeface="+mn-ea"/>
                <a:cs typeface="+mn-cs"/>
              </a:rPr>
              <a:t>: a few extreme observations can noticeably increase or decrease r, sometimes making the relationship look stronger or weaker than what most of the data suggest.</a:t>
            </a:r>
            <a:endParaRPr lang="en-US" dirty="0"/>
          </a:p>
        </p:txBody>
      </p:sp>
      <p:sp>
        <p:nvSpPr>
          <p:cNvPr id="4" name="Slide Number Placeholder 3"/>
          <p:cNvSpPr>
            <a:spLocks noGrp="1"/>
          </p:cNvSpPr>
          <p:nvPr>
            <p:ph type="sldNum" sz="quarter" idx="5"/>
          </p:nvPr>
        </p:nvSpPr>
        <p:spPr/>
        <p:txBody>
          <a:bodyPr/>
          <a:lstStyle/>
          <a:p>
            <a:fld id="{78AF3204-0D06-4E77-ABDE-F4433C802620}" type="slidenum">
              <a:rPr lang="en-US" smtClean="0"/>
              <a:t>13</a:t>
            </a:fld>
            <a:endParaRPr lang="en-US"/>
          </a:p>
        </p:txBody>
      </p:sp>
    </p:spTree>
    <p:extLst>
      <p:ext uri="{BB962C8B-B14F-4D97-AF65-F5344CB8AC3E}">
        <p14:creationId xmlns:p14="http://schemas.microsoft.com/office/powerpoint/2010/main" val="51408293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kern="1200" dirty="0">
                <a:solidFill>
                  <a:schemeClr val="tx1"/>
                </a:solidFill>
                <a:effectLst/>
                <a:latin typeface="+mn-lt"/>
                <a:ea typeface="+mn-ea"/>
                <a:cs typeface="+mn-cs"/>
              </a:rPr>
              <a:t>Annual peak discharge at different locations on the Cedar River in Iowa </a:t>
            </a:r>
          </a:p>
          <a:p>
            <a:endParaRPr lang="en-US" sz="1200" b="0" i="0" kern="1200" dirty="0">
              <a:solidFill>
                <a:schemeClr val="tx1"/>
              </a:solidFill>
              <a:effectLst/>
              <a:latin typeface="+mn-lt"/>
              <a:ea typeface="+mn-ea"/>
              <a:cs typeface="+mn-cs"/>
            </a:endParaRPr>
          </a:p>
          <a:p>
            <a:r>
              <a:rPr lang="en-US" sz="1200" b="0" i="0" kern="1200" dirty="0">
                <a:solidFill>
                  <a:schemeClr val="tx1"/>
                </a:solidFill>
                <a:effectLst/>
                <a:latin typeface="+mn-lt"/>
                <a:ea typeface="+mn-ea"/>
                <a:cs typeface="+mn-cs"/>
              </a:rPr>
              <a:t>r ≈ 0.8726 in plain terms:</a:t>
            </a:r>
          </a:p>
          <a:p>
            <a:pPr lvl="1"/>
            <a:r>
              <a:rPr lang="en-US" sz="1200" b="0" i="0" kern="1200" dirty="0">
                <a:solidFill>
                  <a:schemeClr val="tx1"/>
                </a:solidFill>
                <a:effectLst/>
                <a:latin typeface="+mn-lt"/>
                <a:ea typeface="+mn-ea"/>
                <a:cs typeface="+mn-cs"/>
              </a:rPr>
              <a:t>“That’s very strong: when one site is high, the other is very often high too.”</a:t>
            </a:r>
          </a:p>
          <a:p>
            <a:r>
              <a:rPr lang="en-US" sz="1200" b="0" i="0" kern="1200" dirty="0">
                <a:solidFill>
                  <a:schemeClr val="tx1"/>
                </a:solidFill>
                <a:effectLst/>
                <a:latin typeface="+mn-lt"/>
                <a:ea typeface="+mn-ea"/>
                <a:cs typeface="+mn-cs"/>
              </a:rPr>
              <a:t>what r is </a:t>
            </a:r>
            <a:r>
              <a:rPr lang="en-US" sz="1200" b="0" i="1" kern="1200" dirty="0">
                <a:solidFill>
                  <a:schemeClr val="tx1"/>
                </a:solidFill>
                <a:effectLst/>
                <a:latin typeface="+mn-lt"/>
                <a:ea typeface="+mn-ea"/>
                <a:cs typeface="+mn-cs"/>
              </a:rPr>
              <a:t>not</a:t>
            </a:r>
            <a:r>
              <a:rPr lang="en-US" sz="1200" b="0" i="0" kern="1200" dirty="0">
                <a:solidFill>
                  <a:schemeClr val="tx1"/>
                </a:solidFill>
                <a:effectLst/>
                <a:latin typeface="+mn-lt"/>
                <a:ea typeface="+mn-ea"/>
                <a:cs typeface="+mn-cs"/>
              </a:rPr>
              <a:t>:</a:t>
            </a:r>
          </a:p>
          <a:p>
            <a:pPr lvl="1"/>
            <a:r>
              <a:rPr lang="en-US" sz="1200" b="0" i="0" kern="1200" dirty="0">
                <a:solidFill>
                  <a:schemeClr val="tx1"/>
                </a:solidFill>
                <a:effectLst/>
                <a:latin typeface="+mn-lt"/>
                <a:ea typeface="+mn-ea"/>
                <a:cs typeface="+mn-cs"/>
              </a:rPr>
              <a:t>It doesn’t say they’re equal; it says they move together strongly.</a:t>
            </a:r>
          </a:p>
          <a:p>
            <a:r>
              <a:rPr lang="en-US" sz="1200" b="0" i="0" kern="1200" dirty="0">
                <a:solidFill>
                  <a:schemeClr val="tx1"/>
                </a:solidFill>
                <a:effectLst/>
                <a:latin typeface="+mn-lt"/>
                <a:ea typeface="+mn-ea"/>
                <a:cs typeface="+mn-cs"/>
              </a:rPr>
              <a:t>the scatterplot shown:</a:t>
            </a:r>
          </a:p>
          <a:p>
            <a:pPr lvl="1"/>
            <a:r>
              <a:rPr lang="en-US" sz="1200" b="0" i="0" kern="1200" dirty="0">
                <a:solidFill>
                  <a:schemeClr val="tx1"/>
                </a:solidFill>
                <a:effectLst/>
                <a:latin typeface="+mn-lt"/>
                <a:ea typeface="+mn-ea"/>
                <a:cs typeface="+mn-cs"/>
              </a:rPr>
              <a:t>The points fall close to an upward slanting line—classic Pearson-friendly picture.</a:t>
            </a:r>
          </a:p>
          <a:p>
            <a:endParaRPr lang="en-US" dirty="0"/>
          </a:p>
        </p:txBody>
      </p:sp>
      <p:sp>
        <p:nvSpPr>
          <p:cNvPr id="4" name="Slide Number Placeholder 3"/>
          <p:cNvSpPr>
            <a:spLocks noGrp="1"/>
          </p:cNvSpPr>
          <p:nvPr>
            <p:ph type="sldNum" sz="quarter" idx="5"/>
          </p:nvPr>
        </p:nvSpPr>
        <p:spPr/>
        <p:txBody>
          <a:bodyPr/>
          <a:lstStyle/>
          <a:p>
            <a:fld id="{02EB0480-5A1A-439A-8DB4-B7CDF5C774A8}" type="slidenum">
              <a:rPr lang="en-US" smtClean="0"/>
              <a:t>14</a:t>
            </a:fld>
            <a:endParaRPr lang="en-US"/>
          </a:p>
        </p:txBody>
      </p:sp>
    </p:spTree>
    <p:extLst>
      <p:ext uri="{BB962C8B-B14F-4D97-AF65-F5344CB8AC3E}">
        <p14:creationId xmlns:p14="http://schemas.microsoft.com/office/powerpoint/2010/main" val="79718087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1"/>
            <a:r>
              <a:rPr lang="en-US" sz="1200" b="0" i="0" kern="1200" dirty="0">
                <a:solidFill>
                  <a:schemeClr val="tx1"/>
                </a:solidFill>
                <a:effectLst/>
                <a:latin typeface="+mn-lt"/>
                <a:ea typeface="+mn-ea"/>
                <a:cs typeface="+mn-cs"/>
              </a:rPr>
              <a:t>Pearson correlation and the slope in a simple regression are “close cousins” because both come from the same building blocks (mean-centered sums).</a:t>
            </a:r>
          </a:p>
          <a:p>
            <a:pPr lvl="1"/>
            <a:r>
              <a:rPr lang="en-US" sz="1200" b="0" i="0" kern="1200" dirty="0">
                <a:solidFill>
                  <a:schemeClr val="tx1"/>
                </a:solidFill>
                <a:effectLst/>
                <a:latin typeface="+mn-lt"/>
                <a:ea typeface="+mn-ea"/>
                <a:cs typeface="+mn-cs"/>
              </a:rPr>
              <a:t>“Correlation tells you how tightly the cloud hugs a line; regression tells you what line you’d draw.”</a:t>
            </a:r>
          </a:p>
          <a:p>
            <a:pPr lvl="1"/>
            <a:r>
              <a:rPr lang="en-US" sz="1200" b="0" i="0" kern="1200" dirty="0">
                <a:solidFill>
                  <a:schemeClr val="tx1"/>
                </a:solidFill>
                <a:effectLst/>
                <a:latin typeface="+mn-lt"/>
                <a:ea typeface="+mn-ea"/>
                <a:cs typeface="+mn-cs"/>
              </a:rPr>
              <a:t>High correlation does </a:t>
            </a:r>
            <a:r>
              <a:rPr lang="en-US" sz="1200" b="0" i="1" kern="1200" dirty="0">
                <a:solidFill>
                  <a:schemeClr val="tx1"/>
                </a:solidFill>
                <a:effectLst/>
                <a:latin typeface="+mn-lt"/>
                <a:ea typeface="+mn-ea"/>
                <a:cs typeface="+mn-cs"/>
              </a:rPr>
              <a:t>not</a:t>
            </a:r>
            <a:r>
              <a:rPr lang="en-US" sz="1200" b="0" i="0" kern="1200" dirty="0">
                <a:solidFill>
                  <a:schemeClr val="tx1"/>
                </a:solidFill>
                <a:effectLst/>
                <a:latin typeface="+mn-lt"/>
                <a:ea typeface="+mn-ea"/>
                <a:cs typeface="+mn-cs"/>
              </a:rPr>
              <a:t> guarantee a good predictive model outside the data range (especially in extremes—our flood world).</a:t>
            </a:r>
          </a:p>
          <a:p>
            <a:endParaRPr lang="en-US" dirty="0"/>
          </a:p>
        </p:txBody>
      </p:sp>
      <p:sp>
        <p:nvSpPr>
          <p:cNvPr id="4" name="Slide Number Placeholder 3"/>
          <p:cNvSpPr>
            <a:spLocks noGrp="1"/>
          </p:cNvSpPr>
          <p:nvPr>
            <p:ph type="sldNum" sz="quarter" idx="5"/>
          </p:nvPr>
        </p:nvSpPr>
        <p:spPr/>
        <p:txBody>
          <a:bodyPr/>
          <a:lstStyle/>
          <a:p>
            <a:fld id="{02EB0480-5A1A-439A-8DB4-B7CDF5C774A8}" type="slidenum">
              <a:rPr lang="en-US" smtClean="0"/>
              <a:t>15</a:t>
            </a:fld>
            <a:endParaRPr lang="en-US"/>
          </a:p>
        </p:txBody>
      </p:sp>
    </p:spTree>
    <p:extLst>
      <p:ext uri="{BB962C8B-B14F-4D97-AF65-F5344CB8AC3E}">
        <p14:creationId xmlns:p14="http://schemas.microsoft.com/office/powerpoint/2010/main" val="428547217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r>
                  <a:rPr lang="en-US" sz="1200" b="0" i="0" kern="1200" dirty="0">
                    <a:solidFill>
                      <a:schemeClr val="tx1"/>
                    </a:solidFill>
                    <a:effectLst/>
                    <a:latin typeface="+mn-lt"/>
                    <a:ea typeface="+mn-ea"/>
                    <a:cs typeface="+mn-cs"/>
                  </a:rPr>
                  <a:t>Start with the “ranking” story:</a:t>
                </a:r>
              </a:p>
              <a:p>
                <a:pPr lvl="1"/>
                <a:r>
                  <a:rPr lang="en-US" sz="1200" b="0" i="0" kern="1200" dirty="0">
                    <a:solidFill>
                      <a:schemeClr val="tx1"/>
                    </a:solidFill>
                    <a:effectLst/>
                    <a:latin typeface="+mn-lt"/>
                    <a:ea typeface="+mn-ea"/>
                    <a:cs typeface="+mn-cs"/>
                  </a:rPr>
                  <a:t>“Pretend we throw away the actual cfs values and keep only the ordering: 1st biggest year, 2nd biggest year, etc.”</a:t>
                </a:r>
              </a:p>
              <a:p>
                <a:r>
                  <a:rPr lang="en-US" sz="1200" b="0" i="0" kern="1200" dirty="0">
                    <a:solidFill>
                      <a:schemeClr val="tx1"/>
                    </a:solidFill>
                    <a:effectLst/>
                    <a:latin typeface="+mn-lt"/>
                    <a:ea typeface="+mn-ea"/>
                    <a:cs typeface="+mn-cs"/>
                  </a:rPr>
                  <a:t>Then:</a:t>
                </a:r>
              </a:p>
              <a:p>
                <a:pPr lvl="1"/>
                <a:r>
                  <a:rPr lang="en-US" sz="1200" b="0" i="0" kern="1200" dirty="0">
                    <a:solidFill>
                      <a:schemeClr val="tx1"/>
                    </a:solidFill>
                    <a:effectLst/>
                    <a:latin typeface="+mn-lt"/>
                    <a:ea typeface="+mn-ea"/>
                    <a:cs typeface="+mn-cs"/>
                  </a:rPr>
                  <a:t>Spearman is basically Pearson, but applied to those ranks.</a:t>
                </a:r>
              </a:p>
              <a:p>
                <a:r>
                  <a:rPr lang="en-US" sz="1200" b="0" i="0" kern="1200" dirty="0">
                    <a:solidFill>
                      <a:schemeClr val="tx1"/>
                    </a:solidFill>
                    <a:effectLst/>
                    <a:latin typeface="+mn-lt"/>
                    <a:ea typeface="+mn-ea"/>
                    <a:cs typeface="+mn-cs"/>
                  </a:rPr>
                  <a:t>What it’s good for:</a:t>
                </a:r>
              </a:p>
              <a:p>
                <a:pPr lvl="1"/>
                <a:r>
                  <a:rPr lang="en-US" sz="1200" b="0" i="0" kern="1200" dirty="0">
                    <a:solidFill>
                      <a:schemeClr val="tx1"/>
                    </a:solidFill>
                    <a:effectLst/>
                    <a:latin typeface="+mn-lt"/>
                    <a:ea typeface="+mn-ea"/>
                    <a:cs typeface="+mn-cs"/>
                  </a:rPr>
                  <a:t>If X increases and Y </a:t>
                </a:r>
                <a:r>
                  <a:rPr lang="en-US" sz="1200" b="0" i="1" kern="1200" dirty="0">
                    <a:solidFill>
                      <a:schemeClr val="tx1"/>
                    </a:solidFill>
                    <a:effectLst/>
                    <a:latin typeface="+mn-lt"/>
                    <a:ea typeface="+mn-ea"/>
                    <a:cs typeface="+mn-cs"/>
                  </a:rPr>
                  <a:t>tends</a:t>
                </a:r>
                <a:r>
                  <a:rPr lang="en-US" sz="1200" b="0" i="0" kern="1200" dirty="0">
                    <a:solidFill>
                      <a:schemeClr val="tx1"/>
                    </a:solidFill>
                    <a:effectLst/>
                    <a:latin typeface="+mn-lt"/>
                    <a:ea typeface="+mn-ea"/>
                    <a:cs typeface="+mn-cs"/>
                  </a:rPr>
                  <a:t> to increase too—even in a curved way—Spearman will still show a strong relationship.</a:t>
                </a:r>
              </a:p>
              <a:p>
                <a:pPr lvl="1"/>
                <a:endParaRPr lang="en-US" sz="1200" b="0" i="0" kern="1200" dirty="0">
                  <a:solidFill>
                    <a:schemeClr val="tx1"/>
                  </a:solidFill>
                  <a:effectLst/>
                  <a:latin typeface="+mn-lt"/>
                  <a:ea typeface="+mn-ea"/>
                  <a:cs typeface="+mn-cs"/>
                </a:endParaRPr>
              </a:p>
              <a:p>
                <a:pPr lvl="1"/>
                <a:r>
                  <a:rPr lang="en-US" sz="1200" b="0" i="0" kern="1200" dirty="0">
                    <a:solidFill>
                      <a:schemeClr val="tx1"/>
                    </a:solidFill>
                    <a:effectLst/>
                    <a:latin typeface="+mn-lt"/>
                    <a:ea typeface="+mn-ea"/>
                    <a:cs typeface="+mn-cs"/>
                  </a:rPr>
                  <a:t>Spearman’s and Kendall’s are preferred in many contexts because relationships are typically non-linear. Copulas shine </a:t>
                </a:r>
              </a:p>
              <a:p>
                <a:r>
                  <a:rPr lang="en-US" sz="1200" b="0" i="0" kern="1200" dirty="0">
                    <a:solidFill>
                      <a:schemeClr val="tx1"/>
                    </a:solidFill>
                    <a:effectLst/>
                    <a:latin typeface="+mn-lt"/>
                    <a:ea typeface="+mn-ea"/>
                    <a:cs typeface="+mn-cs"/>
                  </a:rPr>
                  <a:t>Simple analogy:</a:t>
                </a:r>
              </a:p>
              <a:p>
                <a:pPr lvl="1"/>
                <a:r>
                  <a:rPr lang="en-US" sz="1200" b="0" i="0" kern="1200" dirty="0">
                    <a:solidFill>
                      <a:schemeClr val="tx1"/>
                    </a:solidFill>
                    <a:effectLst/>
                    <a:latin typeface="+mn-lt"/>
                    <a:ea typeface="+mn-ea"/>
                    <a:cs typeface="+mn-cs"/>
                  </a:rPr>
                  <a:t>“Spearman doesn’t care about the exact height of the flood, just whether the ‘big years’ tend to be the same big years.”</a:t>
                </a:r>
              </a:p>
              <a:p>
                <a:pPr lvl="1"/>
                <a:endParaRPr lang="en-US" sz="1200" b="0" i="0" kern="1200" dirty="0">
                  <a:solidFill>
                    <a:schemeClr val="tx1"/>
                  </a:solidFill>
                  <a:effectLst/>
                  <a:latin typeface="+mn-lt"/>
                  <a:ea typeface="+mn-ea"/>
                  <a:cs typeface="+mn-cs"/>
                </a:endParaRPr>
              </a:p>
              <a:p>
                <a:pPr lvl="1"/>
                <a:r>
                  <a:rPr lang="en-US" sz="1200" b="0" i="0" kern="1200" dirty="0">
                    <a:solidFill>
                      <a:schemeClr val="tx1"/>
                    </a:solidFill>
                    <a:effectLst/>
                    <a:latin typeface="+mn-lt"/>
                    <a:ea typeface="+mn-ea"/>
                    <a:cs typeface="+mn-cs"/>
                  </a:rPr>
                  <a:t>A pair </a:t>
                </a:r>
                <a14:m>
                  <m:oMath xmlns:m="http://schemas.openxmlformats.org/officeDocument/2006/math">
                    <m:r>
                      <a:rPr lang="en-US" sz="1200" kern="1200">
                        <a:solidFill>
                          <a:schemeClr val="tx1"/>
                        </a:solidFill>
                        <a:latin typeface="Cambria Math" panose="02040503050406030204" pitchFamily="18" charset="0"/>
                        <a:ea typeface="+mn-ea"/>
                        <a:cs typeface="+mn-cs"/>
                      </a:rPr>
                      <m:t>{</m:t>
                    </m:r>
                    <m:d>
                      <m:dPr>
                        <m:sepChr m:val=","/>
                        <m:ctrlPr>
                          <a:rPr lang="ar-AE" sz="1200" i="1" kern="1200">
                            <a:solidFill>
                              <a:schemeClr val="tx1"/>
                            </a:solidFill>
                            <a:latin typeface="Cambria Math" panose="02040503050406030204" pitchFamily="18" charset="0"/>
                            <a:ea typeface="+mn-ea"/>
                            <a:cs typeface="+mn-cs"/>
                          </a:rPr>
                        </m:ctrlPr>
                      </m:dPr>
                      <m:e>
                        <m:sSub>
                          <m:sSubPr>
                            <m:ctrlPr>
                              <a:rPr lang="ar-AE" sz="1200" i="1" kern="1200">
                                <a:solidFill>
                                  <a:schemeClr val="tx1"/>
                                </a:solidFill>
                                <a:latin typeface="Cambria Math" panose="02040503050406030204" pitchFamily="18" charset="0"/>
                                <a:ea typeface="+mn-ea"/>
                                <a:cs typeface="+mn-cs"/>
                              </a:rPr>
                            </m:ctrlPr>
                          </m:sSubPr>
                          <m:e>
                            <m:r>
                              <a:rPr lang="ar-AE" sz="1200" i="1" kern="1200">
                                <a:solidFill>
                                  <a:schemeClr val="tx1"/>
                                </a:solidFill>
                                <a:latin typeface="Cambria Math" panose="02040503050406030204" pitchFamily="18" charset="0"/>
                                <a:ea typeface="+mn-ea"/>
                                <a:cs typeface="+mn-cs"/>
                              </a:rPr>
                              <m:t>𝑥</m:t>
                            </m:r>
                          </m:e>
                          <m:sub>
                            <m:r>
                              <a:rPr lang="ar-AE" sz="1200" i="1" kern="1200">
                                <a:solidFill>
                                  <a:schemeClr val="tx1"/>
                                </a:solidFill>
                                <a:latin typeface="Cambria Math" panose="02040503050406030204" pitchFamily="18" charset="0"/>
                                <a:ea typeface="+mn-ea"/>
                                <a:cs typeface="+mn-cs"/>
                              </a:rPr>
                              <m:t>𝑖</m:t>
                            </m:r>
                          </m:sub>
                        </m:sSub>
                      </m:e>
                      <m:e>
                        <m:sSub>
                          <m:sSubPr>
                            <m:ctrlPr>
                              <a:rPr lang="ar-AE" sz="1200" i="1" kern="1200">
                                <a:solidFill>
                                  <a:schemeClr val="tx1"/>
                                </a:solidFill>
                                <a:latin typeface="Cambria Math" panose="02040503050406030204" pitchFamily="18" charset="0"/>
                                <a:ea typeface="+mn-ea"/>
                                <a:cs typeface="+mn-cs"/>
                              </a:rPr>
                            </m:ctrlPr>
                          </m:sSubPr>
                          <m:e>
                            <m:r>
                              <a:rPr lang="ar-AE" sz="1200" i="1" kern="1200">
                                <a:solidFill>
                                  <a:schemeClr val="tx1"/>
                                </a:solidFill>
                                <a:latin typeface="Cambria Math" panose="02040503050406030204" pitchFamily="18" charset="0"/>
                                <a:ea typeface="+mn-ea"/>
                                <a:cs typeface="+mn-cs"/>
                              </a:rPr>
                              <m:t>𝑦</m:t>
                            </m:r>
                          </m:e>
                          <m:sub>
                            <m:r>
                              <a:rPr lang="ar-AE" sz="1200" i="1" kern="1200">
                                <a:solidFill>
                                  <a:schemeClr val="tx1"/>
                                </a:solidFill>
                                <a:latin typeface="Cambria Math" panose="02040503050406030204" pitchFamily="18" charset="0"/>
                                <a:ea typeface="+mn-ea"/>
                                <a:cs typeface="+mn-cs"/>
                              </a:rPr>
                              <m:t>𝑖</m:t>
                            </m:r>
                          </m:sub>
                        </m:sSub>
                      </m:e>
                    </m:d>
                    <m:r>
                      <a:rPr lang="ar-AE" sz="1200" i="0" kern="1200">
                        <a:solidFill>
                          <a:schemeClr val="tx1"/>
                        </a:solidFill>
                        <a:latin typeface="Cambria Math" panose="02040503050406030204" pitchFamily="18" charset="0"/>
                        <a:ea typeface="+mn-ea"/>
                        <a:cs typeface="+mn-cs"/>
                      </a:rPr>
                      <m:t>,</m:t>
                    </m:r>
                    <m:d>
                      <m:dPr>
                        <m:sepChr m:val=","/>
                        <m:ctrlPr>
                          <a:rPr lang="ar-AE" sz="1200" i="1" kern="1200">
                            <a:solidFill>
                              <a:schemeClr val="tx1"/>
                            </a:solidFill>
                            <a:latin typeface="Cambria Math" panose="02040503050406030204" pitchFamily="18" charset="0"/>
                            <a:ea typeface="+mn-ea"/>
                            <a:cs typeface="+mn-cs"/>
                          </a:rPr>
                        </m:ctrlPr>
                      </m:dPr>
                      <m:e>
                        <m:sSub>
                          <m:sSubPr>
                            <m:ctrlPr>
                              <a:rPr lang="ar-AE" sz="1200" i="1" kern="1200">
                                <a:solidFill>
                                  <a:schemeClr val="tx1"/>
                                </a:solidFill>
                                <a:latin typeface="Cambria Math" panose="02040503050406030204" pitchFamily="18" charset="0"/>
                                <a:ea typeface="+mn-ea"/>
                                <a:cs typeface="+mn-cs"/>
                              </a:rPr>
                            </m:ctrlPr>
                          </m:sSubPr>
                          <m:e>
                            <m:r>
                              <a:rPr lang="ar-AE" sz="1200" i="1" kern="1200">
                                <a:solidFill>
                                  <a:schemeClr val="tx1"/>
                                </a:solidFill>
                                <a:latin typeface="Cambria Math" panose="02040503050406030204" pitchFamily="18" charset="0"/>
                                <a:ea typeface="+mn-ea"/>
                                <a:cs typeface="+mn-cs"/>
                              </a:rPr>
                              <m:t>𝑥</m:t>
                            </m:r>
                          </m:e>
                          <m:sub>
                            <m:r>
                              <a:rPr lang="ar-AE" sz="1200" i="1" kern="1200">
                                <a:solidFill>
                                  <a:schemeClr val="tx1"/>
                                </a:solidFill>
                                <a:latin typeface="Cambria Math" panose="02040503050406030204" pitchFamily="18" charset="0"/>
                                <a:ea typeface="+mn-ea"/>
                                <a:cs typeface="+mn-cs"/>
                              </a:rPr>
                              <m:t>𝑗</m:t>
                            </m:r>
                          </m:sub>
                        </m:sSub>
                      </m:e>
                      <m:e>
                        <m:sSub>
                          <m:sSubPr>
                            <m:ctrlPr>
                              <a:rPr lang="ar-AE" sz="1200" i="1" kern="1200">
                                <a:solidFill>
                                  <a:schemeClr val="tx1"/>
                                </a:solidFill>
                                <a:latin typeface="Cambria Math" panose="02040503050406030204" pitchFamily="18" charset="0"/>
                                <a:ea typeface="+mn-ea"/>
                                <a:cs typeface="+mn-cs"/>
                              </a:rPr>
                            </m:ctrlPr>
                          </m:sSubPr>
                          <m:e>
                            <m:r>
                              <a:rPr lang="ar-AE" sz="1200" i="1" kern="1200">
                                <a:solidFill>
                                  <a:schemeClr val="tx1"/>
                                </a:solidFill>
                                <a:latin typeface="Cambria Math" panose="02040503050406030204" pitchFamily="18" charset="0"/>
                                <a:ea typeface="+mn-ea"/>
                                <a:cs typeface="+mn-cs"/>
                              </a:rPr>
                              <m:t>𝑦</m:t>
                            </m:r>
                          </m:e>
                          <m:sub>
                            <m:r>
                              <a:rPr lang="ar-AE" sz="1200" i="1" kern="1200">
                                <a:solidFill>
                                  <a:schemeClr val="tx1"/>
                                </a:solidFill>
                                <a:latin typeface="Cambria Math" panose="02040503050406030204" pitchFamily="18" charset="0"/>
                                <a:ea typeface="+mn-ea"/>
                                <a:cs typeface="+mn-cs"/>
                              </a:rPr>
                              <m:t>𝑗</m:t>
                            </m:r>
                          </m:sub>
                        </m:sSub>
                      </m:e>
                    </m:d>
                    <m:r>
                      <a:rPr lang="ar-AE" sz="1200" i="0" kern="1200">
                        <a:solidFill>
                          <a:schemeClr val="tx1"/>
                        </a:solidFill>
                        <a:latin typeface="Cambria Math" panose="02040503050406030204" pitchFamily="18" charset="0"/>
                        <a:ea typeface="+mn-ea"/>
                        <a:cs typeface="+mn-cs"/>
                      </a:rPr>
                      <m:t>}</m:t>
                    </m:r>
                  </m:oMath>
                </a14:m>
                <a:r>
                  <a:rPr lang="ar-AE" sz="1200" b="0" i="0" kern="1200" dirty="0">
                    <a:solidFill>
                      <a:schemeClr val="tx1"/>
                    </a:solidFill>
                    <a:effectLst/>
                    <a:latin typeface="+mn-lt"/>
                    <a:ea typeface="+mn-ea"/>
                    <a:cs typeface="+mn-cs"/>
                  </a:rPr>
                  <a:t> </a:t>
                </a:r>
                <a:r>
                  <a:rPr lang="en-US" sz="1200" b="0" i="0" kern="1200" dirty="0">
                    <a:solidFill>
                      <a:schemeClr val="tx1"/>
                    </a:solidFill>
                    <a:effectLst/>
                    <a:latin typeface="+mn-lt"/>
                    <a:ea typeface="+mn-ea"/>
                    <a:cs typeface="+mn-cs"/>
                  </a:rPr>
                  <a:t>is said to be </a:t>
                </a:r>
                <a:r>
                  <a:rPr lang="en-US" sz="1200" b="0" i="1" kern="1200" dirty="0">
                    <a:solidFill>
                      <a:schemeClr val="tx1"/>
                    </a:solidFill>
                    <a:effectLst/>
                    <a:latin typeface="+mn-lt"/>
                    <a:ea typeface="+mn-ea"/>
                    <a:cs typeface="+mn-cs"/>
                  </a:rPr>
                  <a:t>tied</a:t>
                </a:r>
                <a:r>
                  <a:rPr lang="en-US" sz="1200" b="0" i="0" kern="1200" dirty="0">
                    <a:solidFill>
                      <a:schemeClr val="tx1"/>
                    </a:solidFill>
                    <a:effectLst/>
                    <a:latin typeface="+mn-lt"/>
                    <a:ea typeface="+mn-ea"/>
                    <a:cs typeface="+mn-cs"/>
                  </a:rPr>
                  <a:t> if and only if </a:t>
                </a:r>
                <a14:m>
                  <m:oMath xmlns:m="http://schemas.openxmlformats.org/officeDocument/2006/math">
                    <m:sSub>
                      <m:sSubPr>
                        <m:ctrlPr>
                          <a:rPr lang="ar-AE" sz="1200" i="1" kern="1200">
                            <a:solidFill>
                              <a:schemeClr val="tx1"/>
                            </a:solidFill>
                            <a:latin typeface="Cambria Math" panose="02040503050406030204" pitchFamily="18" charset="0"/>
                            <a:ea typeface="+mn-ea"/>
                            <a:cs typeface="+mn-cs"/>
                          </a:rPr>
                        </m:ctrlPr>
                      </m:sSubPr>
                      <m:e>
                        <m:r>
                          <a:rPr lang="ar-AE" sz="1200" i="1" kern="1200">
                            <a:solidFill>
                              <a:schemeClr val="tx1"/>
                            </a:solidFill>
                            <a:latin typeface="Cambria Math" panose="02040503050406030204" pitchFamily="18" charset="0"/>
                            <a:ea typeface="+mn-ea"/>
                            <a:cs typeface="+mn-cs"/>
                          </a:rPr>
                          <m:t>𝑥</m:t>
                        </m:r>
                      </m:e>
                      <m:sub>
                        <m:r>
                          <a:rPr lang="ar-AE" sz="1200" i="1" kern="1200">
                            <a:solidFill>
                              <a:schemeClr val="tx1"/>
                            </a:solidFill>
                            <a:latin typeface="Cambria Math" panose="02040503050406030204" pitchFamily="18" charset="0"/>
                            <a:ea typeface="+mn-ea"/>
                            <a:cs typeface="+mn-cs"/>
                          </a:rPr>
                          <m:t>𝑖</m:t>
                        </m:r>
                      </m:sub>
                    </m:sSub>
                    <m:r>
                      <a:rPr lang="ar-AE" sz="1200" i="0" kern="1200">
                        <a:solidFill>
                          <a:schemeClr val="tx1"/>
                        </a:solidFill>
                        <a:latin typeface="Cambria Math" panose="02040503050406030204" pitchFamily="18" charset="0"/>
                        <a:ea typeface="+mn-ea"/>
                        <a:cs typeface="+mn-cs"/>
                      </a:rPr>
                      <m:t>=</m:t>
                    </m:r>
                    <m:sSub>
                      <m:sSubPr>
                        <m:ctrlPr>
                          <a:rPr lang="ar-AE" sz="1200" i="1" kern="1200">
                            <a:solidFill>
                              <a:schemeClr val="tx1"/>
                            </a:solidFill>
                            <a:latin typeface="Cambria Math" panose="02040503050406030204" pitchFamily="18" charset="0"/>
                            <a:ea typeface="+mn-ea"/>
                            <a:cs typeface="+mn-cs"/>
                          </a:rPr>
                        </m:ctrlPr>
                      </m:sSubPr>
                      <m:e>
                        <m:r>
                          <a:rPr lang="ar-AE" sz="1200" i="1" kern="1200">
                            <a:solidFill>
                              <a:schemeClr val="tx1"/>
                            </a:solidFill>
                            <a:latin typeface="Cambria Math" panose="02040503050406030204" pitchFamily="18" charset="0"/>
                            <a:ea typeface="+mn-ea"/>
                            <a:cs typeface="+mn-cs"/>
                          </a:rPr>
                          <m:t>𝑥</m:t>
                        </m:r>
                      </m:e>
                      <m:sub>
                        <m:r>
                          <a:rPr lang="ar-AE" sz="1200" i="1" kern="1200">
                            <a:solidFill>
                              <a:schemeClr val="tx1"/>
                            </a:solidFill>
                            <a:latin typeface="Cambria Math" panose="02040503050406030204" pitchFamily="18" charset="0"/>
                            <a:ea typeface="+mn-ea"/>
                            <a:cs typeface="+mn-cs"/>
                          </a:rPr>
                          <m:t>𝑗</m:t>
                        </m:r>
                      </m:sub>
                    </m:sSub>
                  </m:oMath>
                </a14:m>
                <a:r>
                  <a:rPr lang="ar-AE" sz="1200" b="0" i="0" kern="1200" dirty="0">
                    <a:solidFill>
                      <a:schemeClr val="tx1"/>
                    </a:solidFill>
                    <a:effectLst/>
                    <a:latin typeface="+mn-lt"/>
                    <a:ea typeface="+mn-ea"/>
                    <a:cs typeface="+mn-cs"/>
                  </a:rPr>
                  <a:t> </a:t>
                </a:r>
                <a:r>
                  <a:rPr lang="en-US" sz="1200" b="0" i="0" kern="1200" dirty="0">
                    <a:solidFill>
                      <a:schemeClr val="tx1"/>
                    </a:solidFill>
                    <a:effectLst/>
                    <a:latin typeface="+mn-lt"/>
                    <a:ea typeface="+mn-ea"/>
                    <a:cs typeface="+mn-cs"/>
                  </a:rPr>
                  <a:t>or </a:t>
                </a:r>
                <a14:m>
                  <m:oMath xmlns:m="http://schemas.openxmlformats.org/officeDocument/2006/math">
                    <m:sSub>
                      <m:sSubPr>
                        <m:ctrlPr>
                          <a:rPr lang="ar-AE" sz="1200" i="1" kern="1200">
                            <a:solidFill>
                              <a:schemeClr val="tx1"/>
                            </a:solidFill>
                            <a:latin typeface="Cambria Math" panose="02040503050406030204" pitchFamily="18" charset="0"/>
                            <a:ea typeface="+mn-ea"/>
                            <a:cs typeface="+mn-cs"/>
                          </a:rPr>
                        </m:ctrlPr>
                      </m:sSubPr>
                      <m:e>
                        <m:r>
                          <a:rPr lang="ar-AE" sz="1200" i="1" kern="1200">
                            <a:solidFill>
                              <a:schemeClr val="tx1"/>
                            </a:solidFill>
                            <a:latin typeface="Cambria Math" panose="02040503050406030204" pitchFamily="18" charset="0"/>
                            <a:ea typeface="+mn-ea"/>
                            <a:cs typeface="+mn-cs"/>
                          </a:rPr>
                          <m:t>𝑦</m:t>
                        </m:r>
                      </m:e>
                      <m:sub>
                        <m:r>
                          <a:rPr lang="ar-AE" sz="1200" i="1" kern="1200">
                            <a:solidFill>
                              <a:schemeClr val="tx1"/>
                            </a:solidFill>
                            <a:latin typeface="Cambria Math" panose="02040503050406030204" pitchFamily="18" charset="0"/>
                            <a:ea typeface="+mn-ea"/>
                            <a:cs typeface="+mn-cs"/>
                          </a:rPr>
                          <m:t>𝑖</m:t>
                        </m:r>
                      </m:sub>
                    </m:sSub>
                    <m:r>
                      <a:rPr lang="ar-AE" sz="1200" i="0" kern="1200">
                        <a:solidFill>
                          <a:schemeClr val="tx1"/>
                        </a:solidFill>
                        <a:latin typeface="Cambria Math" panose="02040503050406030204" pitchFamily="18" charset="0"/>
                        <a:ea typeface="+mn-ea"/>
                        <a:cs typeface="+mn-cs"/>
                      </a:rPr>
                      <m:t>=</m:t>
                    </m:r>
                    <m:sSub>
                      <m:sSubPr>
                        <m:ctrlPr>
                          <a:rPr lang="ar-AE" sz="1200" i="1" kern="1200">
                            <a:solidFill>
                              <a:schemeClr val="tx1"/>
                            </a:solidFill>
                            <a:latin typeface="Cambria Math" panose="02040503050406030204" pitchFamily="18" charset="0"/>
                            <a:ea typeface="+mn-ea"/>
                            <a:cs typeface="+mn-cs"/>
                          </a:rPr>
                        </m:ctrlPr>
                      </m:sSubPr>
                      <m:e>
                        <m:r>
                          <a:rPr lang="ar-AE" sz="1200" i="1" kern="1200">
                            <a:solidFill>
                              <a:schemeClr val="tx1"/>
                            </a:solidFill>
                            <a:latin typeface="Cambria Math" panose="02040503050406030204" pitchFamily="18" charset="0"/>
                            <a:ea typeface="+mn-ea"/>
                            <a:cs typeface="+mn-cs"/>
                          </a:rPr>
                          <m:t>𝑦</m:t>
                        </m:r>
                      </m:e>
                      <m:sub>
                        <m:r>
                          <a:rPr lang="ar-AE" sz="1200" i="1" kern="1200">
                            <a:solidFill>
                              <a:schemeClr val="tx1"/>
                            </a:solidFill>
                            <a:latin typeface="Cambria Math" panose="02040503050406030204" pitchFamily="18" charset="0"/>
                            <a:ea typeface="+mn-ea"/>
                            <a:cs typeface="+mn-cs"/>
                          </a:rPr>
                          <m:t>𝑗</m:t>
                        </m:r>
                      </m:sub>
                    </m:sSub>
                  </m:oMath>
                </a14:m>
                <a:r>
                  <a:rPr lang="ar-AE" sz="1200" b="0" i="0" kern="1200" dirty="0">
                    <a:solidFill>
                      <a:schemeClr val="tx1"/>
                    </a:solidFill>
                    <a:effectLst/>
                    <a:latin typeface="+mn-lt"/>
                    <a:ea typeface="+mn-ea"/>
                    <a:cs typeface="+mn-cs"/>
                  </a:rPr>
                  <a:t>; </a:t>
                </a:r>
                <a:r>
                  <a:rPr lang="en-US" sz="1200" b="0" i="0" kern="1200" dirty="0">
                    <a:solidFill>
                      <a:schemeClr val="tx1"/>
                    </a:solidFill>
                    <a:effectLst/>
                    <a:latin typeface="+mn-lt"/>
                    <a:ea typeface="+mn-ea"/>
                    <a:cs typeface="+mn-cs"/>
                  </a:rPr>
                  <a:t>a tied pair is neither concordant nor discordant. When tied pairs arise in the data, the coefficient may be modified in a number of ways to keep it in the range [−1, 1] such as taking the average, as in the excel function example </a:t>
                </a:r>
              </a:p>
              <a:p>
                <a:endParaRPr lang="en-US" dirty="0"/>
              </a:p>
            </p:txBody>
          </p:sp>
        </mc:Choice>
        <mc:Fallback xmlns="">
          <p:sp>
            <p:nvSpPr>
              <p:cNvPr id="3" name="Notes Placeholder 2"/>
              <p:cNvSpPr>
                <a:spLocks noGrp="1"/>
              </p:cNvSpPr>
              <p:nvPr>
                <p:ph type="body" idx="1"/>
              </p:nvPr>
            </p:nvSpPr>
            <p:spPr/>
            <p:txBody>
              <a:bodyPr/>
              <a:lstStyle/>
              <a:p>
                <a:r>
                  <a:rPr lang="en-US" sz="1200" b="0" i="0" kern="1200" dirty="0">
                    <a:solidFill>
                      <a:schemeClr val="tx1"/>
                    </a:solidFill>
                    <a:effectLst/>
                    <a:latin typeface="+mn-lt"/>
                    <a:ea typeface="+mn-ea"/>
                    <a:cs typeface="+mn-cs"/>
                  </a:rPr>
                  <a:t>Start with the “ranking” story:</a:t>
                </a:r>
              </a:p>
              <a:p>
                <a:pPr lvl="1"/>
                <a:r>
                  <a:rPr lang="en-US" sz="1200" b="0" i="0" kern="1200" dirty="0">
                    <a:solidFill>
                      <a:schemeClr val="tx1"/>
                    </a:solidFill>
                    <a:effectLst/>
                    <a:latin typeface="+mn-lt"/>
                    <a:ea typeface="+mn-ea"/>
                    <a:cs typeface="+mn-cs"/>
                  </a:rPr>
                  <a:t>“Pretend we throw away the actual cfs values and keep only the ordering: 1st biggest year, 2nd biggest year, etc.”</a:t>
                </a:r>
              </a:p>
              <a:p>
                <a:r>
                  <a:rPr lang="en-US" sz="1200" b="0" i="0" kern="1200" dirty="0">
                    <a:solidFill>
                      <a:schemeClr val="tx1"/>
                    </a:solidFill>
                    <a:effectLst/>
                    <a:latin typeface="+mn-lt"/>
                    <a:ea typeface="+mn-ea"/>
                    <a:cs typeface="+mn-cs"/>
                  </a:rPr>
                  <a:t>Then:</a:t>
                </a:r>
              </a:p>
              <a:p>
                <a:pPr lvl="1"/>
                <a:r>
                  <a:rPr lang="en-US" sz="1200" b="0" i="0" kern="1200" dirty="0">
                    <a:solidFill>
                      <a:schemeClr val="tx1"/>
                    </a:solidFill>
                    <a:effectLst/>
                    <a:latin typeface="+mn-lt"/>
                    <a:ea typeface="+mn-ea"/>
                    <a:cs typeface="+mn-cs"/>
                  </a:rPr>
                  <a:t>Spearman is basically Pearson, but applied to those ranks.</a:t>
                </a:r>
              </a:p>
              <a:p>
                <a:r>
                  <a:rPr lang="en-US" sz="1200" b="0" i="0" kern="1200" dirty="0">
                    <a:solidFill>
                      <a:schemeClr val="tx1"/>
                    </a:solidFill>
                    <a:effectLst/>
                    <a:latin typeface="+mn-lt"/>
                    <a:ea typeface="+mn-ea"/>
                    <a:cs typeface="+mn-cs"/>
                  </a:rPr>
                  <a:t>What it’s good for:</a:t>
                </a:r>
              </a:p>
              <a:p>
                <a:pPr lvl="1"/>
                <a:r>
                  <a:rPr lang="en-US" sz="1200" b="0" i="0" kern="1200" dirty="0">
                    <a:solidFill>
                      <a:schemeClr val="tx1"/>
                    </a:solidFill>
                    <a:effectLst/>
                    <a:latin typeface="+mn-lt"/>
                    <a:ea typeface="+mn-ea"/>
                    <a:cs typeface="+mn-cs"/>
                  </a:rPr>
                  <a:t>If X increases and Y </a:t>
                </a:r>
                <a:r>
                  <a:rPr lang="en-US" sz="1200" b="0" i="1" kern="1200" dirty="0">
                    <a:solidFill>
                      <a:schemeClr val="tx1"/>
                    </a:solidFill>
                    <a:effectLst/>
                    <a:latin typeface="+mn-lt"/>
                    <a:ea typeface="+mn-ea"/>
                    <a:cs typeface="+mn-cs"/>
                  </a:rPr>
                  <a:t>tends</a:t>
                </a:r>
                <a:r>
                  <a:rPr lang="en-US" sz="1200" b="0" i="0" kern="1200" dirty="0">
                    <a:solidFill>
                      <a:schemeClr val="tx1"/>
                    </a:solidFill>
                    <a:effectLst/>
                    <a:latin typeface="+mn-lt"/>
                    <a:ea typeface="+mn-ea"/>
                    <a:cs typeface="+mn-cs"/>
                  </a:rPr>
                  <a:t> to increase too—even in a curved way—Spearman will still show a strong relationship.</a:t>
                </a:r>
              </a:p>
              <a:p>
                <a:r>
                  <a:rPr lang="en-US" sz="1200" b="0" i="0" kern="1200" dirty="0">
                    <a:solidFill>
                      <a:schemeClr val="tx1"/>
                    </a:solidFill>
                    <a:effectLst/>
                    <a:latin typeface="+mn-lt"/>
                    <a:ea typeface="+mn-ea"/>
                    <a:cs typeface="+mn-cs"/>
                  </a:rPr>
                  <a:t>Simple analogy:</a:t>
                </a:r>
              </a:p>
              <a:p>
                <a:pPr lvl="1"/>
                <a:r>
                  <a:rPr lang="en-US" sz="1200" b="0" i="0" kern="1200" dirty="0">
                    <a:solidFill>
                      <a:schemeClr val="tx1"/>
                    </a:solidFill>
                    <a:effectLst/>
                    <a:latin typeface="+mn-lt"/>
                    <a:ea typeface="+mn-ea"/>
                    <a:cs typeface="+mn-cs"/>
                  </a:rPr>
                  <a:t>“Spearman doesn’t care about the exact height of the flood, just whether the ‘big years’ tend to be the same big years.”</a:t>
                </a:r>
              </a:p>
              <a:p>
                <a:pPr lvl="1"/>
                <a:endParaRPr lang="en-US" sz="1200" b="0" i="0" kern="1200" dirty="0">
                  <a:solidFill>
                    <a:schemeClr val="tx1"/>
                  </a:solidFill>
                  <a:effectLst/>
                  <a:latin typeface="+mn-lt"/>
                  <a:ea typeface="+mn-ea"/>
                  <a:cs typeface="+mn-cs"/>
                </a:endParaRPr>
              </a:p>
              <a:p>
                <a:pPr lvl="1"/>
                <a:r>
                  <a:rPr lang="en-US" sz="1200" b="0" i="0" kern="1200" dirty="0">
                    <a:solidFill>
                      <a:schemeClr val="tx1"/>
                    </a:solidFill>
                    <a:effectLst/>
                    <a:latin typeface="+mn-lt"/>
                    <a:ea typeface="+mn-ea"/>
                    <a:cs typeface="+mn-cs"/>
                  </a:rPr>
                  <a:t>A pair </a:t>
                </a:r>
                <a:r>
                  <a:rPr lang="en-US" sz="1200" i="0" kern="1200">
                    <a:solidFill>
                      <a:schemeClr val="tx1"/>
                    </a:solidFill>
                    <a:latin typeface="+mn-lt"/>
                    <a:ea typeface="+mn-ea"/>
                    <a:cs typeface="+mn-cs"/>
                  </a:rPr>
                  <a:t>{</a:t>
                </a:r>
                <a:r>
                  <a:rPr lang="ar-AE" sz="1200" i="0" kern="1200">
                    <a:solidFill>
                      <a:schemeClr val="tx1"/>
                    </a:solidFill>
                    <a:latin typeface="+mn-lt"/>
                    <a:ea typeface="+mn-ea"/>
                    <a:cs typeface="+mn-cs"/>
                  </a:rPr>
                  <a:t>(𝑥_𝑖ⓜ,𝑦_𝑖 ),(𝑥_𝑗ⓜ,𝑦_𝑗 )}</a:t>
                </a:r>
                <a:r>
                  <a:rPr lang="ar-AE" sz="1200" b="0" i="0" kern="1200" dirty="0">
                    <a:solidFill>
                      <a:schemeClr val="tx1"/>
                    </a:solidFill>
                    <a:effectLst/>
                    <a:latin typeface="+mn-lt"/>
                    <a:ea typeface="+mn-ea"/>
                    <a:cs typeface="+mn-cs"/>
                  </a:rPr>
                  <a:t> </a:t>
                </a:r>
                <a:r>
                  <a:rPr lang="en-US" sz="1200" b="0" i="0" kern="1200" dirty="0">
                    <a:solidFill>
                      <a:schemeClr val="tx1"/>
                    </a:solidFill>
                    <a:effectLst/>
                    <a:latin typeface="+mn-lt"/>
                    <a:ea typeface="+mn-ea"/>
                    <a:cs typeface="+mn-cs"/>
                  </a:rPr>
                  <a:t>is said to be </a:t>
                </a:r>
                <a:r>
                  <a:rPr lang="en-US" sz="1200" b="0" i="1" kern="1200" dirty="0">
                    <a:solidFill>
                      <a:schemeClr val="tx1"/>
                    </a:solidFill>
                    <a:effectLst/>
                    <a:latin typeface="+mn-lt"/>
                    <a:ea typeface="+mn-ea"/>
                    <a:cs typeface="+mn-cs"/>
                  </a:rPr>
                  <a:t>tied</a:t>
                </a:r>
                <a:r>
                  <a:rPr lang="en-US" sz="1200" b="0" i="0" kern="1200" dirty="0">
                    <a:solidFill>
                      <a:schemeClr val="tx1"/>
                    </a:solidFill>
                    <a:effectLst/>
                    <a:latin typeface="+mn-lt"/>
                    <a:ea typeface="+mn-ea"/>
                    <a:cs typeface="+mn-cs"/>
                  </a:rPr>
                  <a:t> if and only if </a:t>
                </a:r>
                <a:r>
                  <a:rPr lang="ar-AE" sz="1200" i="0" kern="1200">
                    <a:solidFill>
                      <a:schemeClr val="tx1"/>
                    </a:solidFill>
                    <a:latin typeface="+mn-lt"/>
                    <a:ea typeface="+mn-ea"/>
                    <a:cs typeface="+mn-cs"/>
                  </a:rPr>
                  <a:t>𝑥_𝑖=𝑥_𝑗</a:t>
                </a:r>
                <a:r>
                  <a:rPr lang="ar-AE" sz="1200" b="0" i="0" kern="1200" dirty="0">
                    <a:solidFill>
                      <a:schemeClr val="tx1"/>
                    </a:solidFill>
                    <a:effectLst/>
                    <a:latin typeface="+mn-lt"/>
                    <a:ea typeface="+mn-ea"/>
                    <a:cs typeface="+mn-cs"/>
                  </a:rPr>
                  <a:t> </a:t>
                </a:r>
                <a:r>
                  <a:rPr lang="en-US" sz="1200" b="0" i="0" kern="1200" dirty="0">
                    <a:solidFill>
                      <a:schemeClr val="tx1"/>
                    </a:solidFill>
                    <a:effectLst/>
                    <a:latin typeface="+mn-lt"/>
                    <a:ea typeface="+mn-ea"/>
                    <a:cs typeface="+mn-cs"/>
                  </a:rPr>
                  <a:t>or </a:t>
                </a:r>
                <a:r>
                  <a:rPr lang="ar-AE" sz="1200" i="0" kern="1200">
                    <a:solidFill>
                      <a:schemeClr val="tx1"/>
                    </a:solidFill>
                    <a:latin typeface="+mn-lt"/>
                    <a:ea typeface="+mn-ea"/>
                    <a:cs typeface="+mn-cs"/>
                  </a:rPr>
                  <a:t>𝑦_𝑖=𝑦_𝑗</a:t>
                </a:r>
                <a:r>
                  <a:rPr lang="ar-AE" sz="1200" b="0" i="0" kern="1200" dirty="0">
                    <a:solidFill>
                      <a:schemeClr val="tx1"/>
                    </a:solidFill>
                    <a:effectLst/>
                    <a:latin typeface="+mn-lt"/>
                    <a:ea typeface="+mn-ea"/>
                    <a:cs typeface="+mn-cs"/>
                  </a:rPr>
                  <a:t>; </a:t>
                </a:r>
                <a:r>
                  <a:rPr lang="en-US" sz="1200" b="0" i="0" kern="1200" dirty="0">
                    <a:solidFill>
                      <a:schemeClr val="tx1"/>
                    </a:solidFill>
                    <a:effectLst/>
                    <a:latin typeface="+mn-lt"/>
                    <a:ea typeface="+mn-ea"/>
                    <a:cs typeface="+mn-cs"/>
                  </a:rPr>
                  <a:t>a tied pair is neither concordant nor discordant. When tied pairs arise in the data, the coefficient may be modified in a number of ways to keep it in the range [−1, 1</a:t>
                </a:r>
              </a:p>
              <a:p>
                <a:endParaRPr lang="en-US" dirty="0"/>
              </a:p>
            </p:txBody>
          </p:sp>
        </mc:Fallback>
      </mc:AlternateContent>
      <p:sp>
        <p:nvSpPr>
          <p:cNvPr id="4" name="Slide Number Placeholder 3"/>
          <p:cNvSpPr>
            <a:spLocks noGrp="1"/>
          </p:cNvSpPr>
          <p:nvPr>
            <p:ph type="sldNum" sz="quarter" idx="5"/>
          </p:nvPr>
        </p:nvSpPr>
        <p:spPr/>
        <p:txBody>
          <a:bodyPr/>
          <a:lstStyle/>
          <a:p>
            <a:fld id="{02EB0480-5A1A-439A-8DB4-B7CDF5C774A8}" type="slidenum">
              <a:rPr lang="en-US" smtClean="0"/>
              <a:t>16</a:t>
            </a:fld>
            <a:endParaRPr lang="en-US"/>
          </a:p>
        </p:txBody>
      </p:sp>
    </p:spTree>
    <p:extLst>
      <p:ext uri="{BB962C8B-B14F-4D97-AF65-F5344CB8AC3E}">
        <p14:creationId xmlns:p14="http://schemas.microsoft.com/office/powerpoint/2010/main" val="135162833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r>
                  <a:rPr lang="en-US" sz="1200" b="0" i="0" kern="1200" dirty="0">
                    <a:solidFill>
                      <a:schemeClr val="tx1"/>
                    </a:solidFill>
                    <a:effectLst/>
                    <a:latin typeface="+mn-lt"/>
                    <a:ea typeface="+mn-ea"/>
                    <a:cs typeface="+mn-cs"/>
                  </a:rPr>
                  <a:t>Kendall’s tau is about </a:t>
                </a:r>
                <a:r>
                  <a:rPr lang="en-US" sz="1200" b="0" i="1" kern="1200" dirty="0">
                    <a:solidFill>
                      <a:schemeClr val="tx1"/>
                    </a:solidFill>
                    <a:effectLst/>
                    <a:latin typeface="+mn-lt"/>
                    <a:ea typeface="+mn-ea"/>
                    <a:cs typeface="+mn-cs"/>
                  </a:rPr>
                  <a:t>pairwise agreement</a:t>
                </a:r>
                <a:r>
                  <a:rPr lang="en-US" sz="1200" b="0" i="0" kern="1200" dirty="0">
                    <a:solidFill>
                      <a:schemeClr val="tx1"/>
                    </a:solidFill>
                    <a:effectLst/>
                    <a:latin typeface="+mn-lt"/>
                    <a:ea typeface="+mn-ea"/>
                    <a:cs typeface="+mn-cs"/>
                  </a:rPr>
                  <a:t>:</a:t>
                </a:r>
              </a:p>
              <a:p>
                <a:pPr lvl="1"/>
                <a:r>
                  <a:rPr lang="en-US" sz="1200" b="0" i="0" kern="1200" dirty="0">
                    <a:solidFill>
                      <a:schemeClr val="tx1"/>
                    </a:solidFill>
                    <a:effectLst/>
                    <a:latin typeface="+mn-lt"/>
                    <a:ea typeface="+mn-ea"/>
                    <a:cs typeface="+mn-cs"/>
                  </a:rPr>
                  <a:t>Take any two years (i and j).</a:t>
                </a:r>
              </a:p>
              <a:p>
                <a:pPr lvl="1"/>
                <a:r>
                  <a:rPr lang="en-US" sz="1200" b="0" i="0" kern="1200" dirty="0">
                    <a:solidFill>
                      <a:schemeClr val="tx1"/>
                    </a:solidFill>
                    <a:effectLst/>
                    <a:latin typeface="+mn-lt"/>
                    <a:ea typeface="+mn-ea"/>
                    <a:cs typeface="+mn-cs"/>
                  </a:rPr>
                  <a:t>If Marshalltown is bigger in year i than j, and Marengo is also bigger in year i than j, that pair “agrees.”</a:t>
                </a:r>
              </a:p>
              <a:p>
                <a:pPr lvl="1"/>
                <a:endParaRPr lang="en-US" sz="1200" b="0" i="0" kern="1200" dirty="0">
                  <a:solidFill>
                    <a:schemeClr val="tx1"/>
                  </a:solidFill>
                  <a:effectLst/>
                  <a:latin typeface="+mn-lt"/>
                  <a:ea typeface="+mn-ea"/>
                  <a:cs typeface="+mn-cs"/>
                </a:endParaRPr>
              </a:p>
              <a:p>
                <a:r>
                  <a:rPr lang="en-US" sz="1200" b="0" i="0" kern="1200" dirty="0">
                    <a:solidFill>
                      <a:schemeClr val="tx1"/>
                    </a:solidFill>
                    <a:effectLst/>
                    <a:latin typeface="+mn-lt"/>
                    <a:ea typeface="+mn-ea"/>
                    <a:cs typeface="+mn-cs"/>
                  </a:rPr>
                  <a:t>If the agreement between the two rankings is perfect (i.e., the two rankings are the same) the coefficient has value 1.</a:t>
                </a:r>
              </a:p>
              <a:p>
                <a:r>
                  <a:rPr lang="en-US" sz="1200" b="0" i="0" kern="1200" dirty="0">
                    <a:solidFill>
                      <a:schemeClr val="tx1"/>
                    </a:solidFill>
                    <a:effectLst/>
                    <a:latin typeface="+mn-lt"/>
                    <a:ea typeface="+mn-ea"/>
                    <a:cs typeface="+mn-cs"/>
                  </a:rPr>
                  <a:t>If the disagreement between the two rankings is perfect (i.e., one ranking is the reverse of the other) the coefficient has value −1.</a:t>
                </a:r>
              </a:p>
              <a:p>
                <a:r>
                  <a:rPr lang="en-US" sz="1200" b="0" i="0" kern="1200" dirty="0">
                    <a:solidFill>
                      <a:schemeClr val="tx1"/>
                    </a:solidFill>
                    <a:effectLst/>
                    <a:latin typeface="+mn-lt"/>
                    <a:ea typeface="+mn-ea"/>
                    <a:cs typeface="+mn-cs"/>
                  </a:rPr>
                  <a:t>If </a:t>
                </a:r>
                <a:r>
                  <a:rPr lang="en-US" sz="1200" b="0" i="1" kern="1200" dirty="0">
                    <a:solidFill>
                      <a:schemeClr val="tx1"/>
                    </a:solidFill>
                    <a:effectLst/>
                    <a:latin typeface="+mn-lt"/>
                    <a:ea typeface="+mn-ea"/>
                    <a:cs typeface="+mn-cs"/>
                  </a:rPr>
                  <a:t>X</a:t>
                </a:r>
                <a:r>
                  <a:rPr lang="en-US" sz="1200" b="0" i="0" kern="1200" dirty="0">
                    <a:solidFill>
                      <a:schemeClr val="tx1"/>
                    </a:solidFill>
                    <a:effectLst/>
                    <a:latin typeface="+mn-lt"/>
                    <a:ea typeface="+mn-ea"/>
                    <a:cs typeface="+mn-cs"/>
                  </a:rPr>
                  <a:t> and </a:t>
                </a:r>
                <a:r>
                  <a:rPr lang="en-US" sz="1200" b="0" i="1" kern="1200" dirty="0">
                    <a:solidFill>
                      <a:schemeClr val="tx1"/>
                    </a:solidFill>
                    <a:effectLst/>
                    <a:latin typeface="+mn-lt"/>
                    <a:ea typeface="+mn-ea"/>
                    <a:cs typeface="+mn-cs"/>
                  </a:rPr>
                  <a:t>Y</a:t>
                </a:r>
                <a:r>
                  <a:rPr lang="en-US" sz="1200" b="0" i="0" kern="1200" dirty="0">
                    <a:solidFill>
                      <a:schemeClr val="tx1"/>
                    </a:solidFill>
                    <a:effectLst/>
                    <a:latin typeface="+mn-lt"/>
                    <a:ea typeface="+mn-ea"/>
                    <a:cs typeface="+mn-cs"/>
                  </a:rPr>
                  <a:t> are </a:t>
                </a:r>
                <a:r>
                  <a:rPr lang="en-US" sz="1200" b="0" i="0" u="none" strike="noStrike" kern="1200" dirty="0">
                    <a:solidFill>
                      <a:schemeClr val="tx1"/>
                    </a:solidFill>
                    <a:effectLst/>
                    <a:latin typeface="+mn-lt"/>
                    <a:ea typeface="+mn-ea"/>
                    <a:cs typeface="+mn-cs"/>
                    <a:hlinkClick r:id="rId3" tooltip="Independent random variables"/>
                  </a:rPr>
                  <a:t>independent random variables</a:t>
                </a:r>
                <a:r>
                  <a:rPr lang="en-US" sz="1200" b="0" i="0" kern="1200" dirty="0">
                    <a:solidFill>
                      <a:schemeClr val="tx1"/>
                    </a:solidFill>
                    <a:effectLst/>
                    <a:latin typeface="+mn-lt"/>
                    <a:ea typeface="+mn-ea"/>
                    <a:cs typeface="+mn-cs"/>
                  </a:rPr>
                  <a:t> and not constant, then the expectation of the coefficient is zero.</a:t>
                </a:r>
              </a:p>
              <a:p>
                <a:endParaRPr lang="en-US" sz="1200" b="0" i="0" kern="1200" dirty="0">
                  <a:solidFill>
                    <a:schemeClr val="tx1"/>
                  </a:solidFill>
                  <a:effectLst/>
                  <a:latin typeface="+mn-lt"/>
                  <a:ea typeface="+mn-ea"/>
                  <a:cs typeface="+mn-cs"/>
                </a:endParaRPr>
              </a:p>
              <a:p>
                <a:r>
                  <a:rPr lang="en-US" sz="1200" b="0" i="0" kern="1200" dirty="0" err="1">
                    <a:solidFill>
                      <a:schemeClr val="tx1"/>
                    </a:solidFill>
                    <a:effectLst/>
                    <a:latin typeface="+mn-lt"/>
                    <a:ea typeface="+mn-ea"/>
                    <a:cs typeface="+mn-cs"/>
                  </a:rPr>
                  <a:t>Sgn</a:t>
                </a:r>
                <a:r>
                  <a:rPr lang="en-US" sz="1200" b="0" i="0" kern="1200" dirty="0">
                    <a:solidFill>
                      <a:schemeClr val="tx1"/>
                    </a:solidFill>
                    <a:effectLst/>
                    <a:latin typeface="+mn-lt"/>
                    <a:ea typeface="+mn-ea"/>
                    <a:cs typeface="+mn-cs"/>
                  </a:rPr>
                  <a:t> is the mathematical function for sign. </a:t>
                </a:r>
              </a:p>
              <a:p>
                <a:endParaRPr lang="en-US" sz="1200" b="0" i="0" kern="1200" dirty="0">
                  <a:solidFill>
                    <a:schemeClr val="tx1"/>
                  </a:solidFill>
                  <a:effectLst/>
                  <a:latin typeface="+mn-lt"/>
                  <a:ea typeface="+mn-ea"/>
                  <a:cs typeface="+mn-cs"/>
                </a:endParaRPr>
              </a:p>
              <a:p>
                <a:r>
                  <a:rPr lang="en-US" sz="1200" b="0" i="0" kern="1200" dirty="0">
                    <a:solidFill>
                      <a:schemeClr val="tx1"/>
                    </a:solidFill>
                    <a:effectLst/>
                    <a:latin typeface="+mn-lt"/>
                    <a:ea typeface="+mn-ea"/>
                    <a:cs typeface="+mn-cs"/>
                  </a:rPr>
                  <a:t>“Probability of concordance” interpretation:</a:t>
                </a:r>
              </a:p>
              <a:p>
                <a:pPr lvl="1"/>
                <a:r>
                  <a:rPr lang="en-US" sz="1200" b="0" i="0" kern="1200" dirty="0">
                    <a:solidFill>
                      <a:schemeClr val="tx1"/>
                    </a:solidFill>
                    <a:effectLst/>
                    <a:latin typeface="+mn-lt"/>
                    <a:ea typeface="+mn-ea"/>
                    <a:cs typeface="+mn-cs"/>
                  </a:rPr>
                  <a:t>“Tau is closely related to: how often do the sites agree on which year is bigger?”</a:t>
                </a:r>
              </a:p>
              <a:p>
                <a:r>
                  <a:rPr lang="en-US" sz="1200" b="0" i="0" kern="1200" dirty="0">
                    <a:solidFill>
                      <a:schemeClr val="tx1"/>
                    </a:solidFill>
                    <a:effectLst/>
                    <a:latin typeface="+mn-lt"/>
                    <a:ea typeface="+mn-ea"/>
                    <a:cs typeface="+mn-cs"/>
                  </a:rPr>
                  <a:t>We are not looking at just adjacent years, we’re looking at many pairs of years </a:t>
                </a:r>
              </a:p>
              <a:p>
                <a:endParaRPr lang="en-US" sz="1200" b="0" i="0" kern="1200" dirty="0">
                  <a:solidFill>
                    <a:schemeClr val="tx1"/>
                  </a:solidFill>
                  <a:effectLst/>
                  <a:latin typeface="+mn-lt"/>
                  <a:ea typeface="+mn-ea"/>
                  <a:cs typeface="+mn-cs"/>
                </a:endParaRPr>
              </a:p>
              <a:p>
                <a:r>
                  <a:rPr lang="en-US" sz="1200" b="0" i="0" kern="1200" dirty="0">
                    <a:solidFill>
                      <a:schemeClr val="tx1"/>
                    </a:solidFill>
                    <a:effectLst/>
                    <a:latin typeface="+mn-lt"/>
                    <a:ea typeface="+mn-ea"/>
                    <a:cs typeface="+mn-cs"/>
                  </a:rPr>
                  <a:t>Tau can be more stable with outliers because it relies on ordering comparisons.</a:t>
                </a:r>
              </a:p>
              <a:p>
                <a:endParaRPr lang="en-US" sz="1200" b="0" i="0" kern="1200" dirty="0">
                  <a:solidFill>
                    <a:schemeClr val="tx1"/>
                  </a:solidFill>
                  <a:effectLst/>
                  <a:latin typeface="+mn-lt"/>
                  <a:ea typeface="+mn-ea"/>
                  <a:cs typeface="+mn-cs"/>
                </a:endParaRPr>
              </a:p>
              <a:p>
                <a:r>
                  <a:rPr lang="en-US" sz="1200" b="1" i="0" kern="1200" dirty="0">
                    <a:solidFill>
                      <a:schemeClr val="tx1"/>
                    </a:solidFill>
                    <a:effectLst/>
                    <a:latin typeface="+mn-lt"/>
                    <a:ea typeface="+mn-ea"/>
                    <a:cs typeface="+mn-cs"/>
                  </a:rPr>
                  <a:t>Spearman’s rho vs Kendall’s tau </a:t>
                </a:r>
              </a:p>
              <a:p>
                <a:r>
                  <a:rPr lang="en-US" sz="1200" b="0" i="0" kern="1200" dirty="0">
                    <a:solidFill>
                      <a:schemeClr val="tx1"/>
                    </a:solidFill>
                    <a:effectLst/>
                    <a:latin typeface="+mn-lt"/>
                    <a:ea typeface="+mn-ea"/>
                    <a:cs typeface="+mn-cs"/>
                  </a:rPr>
                  <a:t>Both are </a:t>
                </a:r>
                <a:r>
                  <a:rPr lang="en-US" sz="1200" b="1" i="0" kern="1200" dirty="0">
                    <a:solidFill>
                      <a:schemeClr val="tx1"/>
                    </a:solidFill>
                    <a:effectLst/>
                    <a:latin typeface="+mn-lt"/>
                    <a:ea typeface="+mn-ea"/>
                    <a:cs typeface="+mn-cs"/>
                  </a:rPr>
                  <a:t>rank-based</a:t>
                </a:r>
                <a:r>
                  <a:rPr lang="en-US" sz="1200" b="0" i="0" kern="1200" dirty="0">
                    <a:solidFill>
                      <a:schemeClr val="tx1"/>
                    </a:solidFill>
                    <a:effectLst/>
                    <a:latin typeface="+mn-lt"/>
                    <a:ea typeface="+mn-ea"/>
                    <a:cs typeface="+mn-cs"/>
                  </a:rPr>
                  <a:t> ways to describe whether two variables tend to move in the same direction.</a:t>
                </a:r>
              </a:p>
              <a:p>
                <a:r>
                  <a:rPr lang="en-US" sz="1200" b="0" i="0" kern="1200" dirty="0">
                    <a:solidFill>
                      <a:schemeClr val="tx1"/>
                    </a:solidFill>
                    <a:effectLst/>
                    <a:latin typeface="+mn-lt"/>
                    <a:ea typeface="+mn-ea"/>
                    <a:cs typeface="+mn-cs"/>
                  </a:rPr>
                  <a:t>If higher X usually goes with higher Y, they’re positive.</a:t>
                </a:r>
              </a:p>
              <a:p>
                <a:r>
                  <a:rPr lang="en-US" sz="1200" b="0" i="0" kern="1200" dirty="0">
                    <a:solidFill>
                      <a:schemeClr val="tx1"/>
                    </a:solidFill>
                    <a:effectLst/>
                    <a:latin typeface="+mn-lt"/>
                    <a:ea typeface="+mn-ea"/>
                    <a:cs typeface="+mn-cs"/>
                  </a:rPr>
                  <a:t>If higher X usually goes with lower Y, they’re negative.</a:t>
                </a:r>
              </a:p>
              <a:p>
                <a:r>
                  <a:rPr lang="en-US" sz="1200" b="0" i="0" kern="1200" dirty="0">
                    <a:solidFill>
                      <a:schemeClr val="tx1"/>
                    </a:solidFill>
                    <a:effectLst/>
                    <a:latin typeface="+mn-lt"/>
                    <a:ea typeface="+mn-ea"/>
                    <a:cs typeface="+mn-cs"/>
                  </a:rPr>
                  <a:t>If there’s no consistent ordering, they’re near zero.</a:t>
                </a:r>
              </a:p>
              <a:p>
                <a:r>
                  <a:rPr lang="en-US" sz="1200" b="0" i="0" kern="1200" dirty="0">
                    <a:solidFill>
                      <a:schemeClr val="tx1"/>
                    </a:solidFill>
                    <a:effectLst/>
                    <a:latin typeface="+mn-lt"/>
                    <a:ea typeface="+mn-ea"/>
                    <a:cs typeface="+mn-cs"/>
                  </a:rPr>
                  <a:t>Because they use </a:t>
                </a:r>
                <a:r>
                  <a:rPr lang="en-US" sz="1200" b="1" i="0" kern="1200" dirty="0">
                    <a:solidFill>
                      <a:schemeClr val="tx1"/>
                    </a:solidFill>
                    <a:effectLst/>
                    <a:latin typeface="+mn-lt"/>
                    <a:ea typeface="+mn-ea"/>
                    <a:cs typeface="+mn-cs"/>
                  </a:rPr>
                  <a:t>ranks (order)</a:t>
                </a:r>
                <a:r>
                  <a:rPr lang="en-US" sz="1200" b="0" i="0" kern="1200" dirty="0">
                    <a:solidFill>
                      <a:schemeClr val="tx1"/>
                    </a:solidFill>
                    <a:effectLst/>
                    <a:latin typeface="+mn-lt"/>
                    <a:ea typeface="+mn-ea"/>
                    <a:cs typeface="+mn-cs"/>
                  </a:rPr>
                  <a:t> rather than the original values, both are less thrown off by extreme outliers than Pearson correlation.</a:t>
                </a:r>
              </a:p>
              <a:p>
                <a:endParaRPr lang="en-US" sz="1200" b="1" i="0" kern="1200" dirty="0">
                  <a:solidFill>
                    <a:schemeClr val="tx1"/>
                  </a:solidFill>
                  <a:effectLst/>
                  <a:latin typeface="+mn-lt"/>
                  <a:ea typeface="+mn-ea"/>
                  <a:cs typeface="+mn-cs"/>
                </a:endParaRPr>
              </a:p>
              <a:p>
                <a:r>
                  <a:rPr lang="en-US" sz="1200" b="1" i="0" kern="1200" dirty="0">
                    <a:solidFill>
                      <a:schemeClr val="tx1"/>
                    </a:solidFill>
                    <a:effectLst/>
                    <a:latin typeface="+mn-lt"/>
                    <a:ea typeface="+mn-ea"/>
                    <a:cs typeface="+mn-cs"/>
                  </a:rPr>
                  <a:t>How they work (key difference)</a:t>
                </a:r>
              </a:p>
              <a:p>
                <a:r>
                  <a:rPr lang="en-US" sz="1200" b="1" i="0" kern="1200" dirty="0">
                    <a:solidFill>
                      <a:schemeClr val="tx1"/>
                    </a:solidFill>
                    <a:effectLst/>
                    <a:latin typeface="+mn-lt"/>
                    <a:ea typeface="+mn-ea"/>
                    <a:cs typeface="+mn-cs"/>
                  </a:rPr>
                  <a:t>Spearman’s rho: “Do the rankings match overall?”</a:t>
                </a:r>
              </a:p>
              <a:p>
                <a:r>
                  <a:rPr lang="en-US" sz="1200" b="0" i="0" kern="1200" dirty="0">
                    <a:solidFill>
                      <a:schemeClr val="tx1"/>
                    </a:solidFill>
                    <a:effectLst/>
                    <a:latin typeface="+mn-lt"/>
                    <a:ea typeface="+mn-ea"/>
                    <a:cs typeface="+mn-cs"/>
                  </a:rPr>
                  <a:t>Convert both variables to ranks (1st, 2nd, 3rd, …).</a:t>
                </a:r>
              </a:p>
              <a:p>
                <a:r>
                  <a:rPr lang="en-US" sz="1200" b="0" i="0" kern="1200" dirty="0">
                    <a:solidFill>
                      <a:schemeClr val="tx1"/>
                    </a:solidFill>
                    <a:effectLst/>
                    <a:latin typeface="+mn-lt"/>
                    <a:ea typeface="+mn-ea"/>
                    <a:cs typeface="+mn-cs"/>
                  </a:rPr>
                  <a:t>Then check how well those ranks line up.</a:t>
                </a:r>
              </a:p>
              <a:p>
                <a:r>
                  <a:rPr lang="en-US" sz="1200" b="0" i="0" kern="1200" dirty="0">
                    <a:solidFill>
                      <a:schemeClr val="tx1"/>
                    </a:solidFill>
                    <a:effectLst/>
                    <a:latin typeface="+mn-lt"/>
                    <a:ea typeface="+mn-ea"/>
                    <a:cs typeface="+mn-cs"/>
                  </a:rPr>
                  <a:t>Plain picture: “If I sort sites/years from smallest to largest for X, do I get almost the same sorted order for Y?”</a:t>
                </a:r>
              </a:p>
              <a:p>
                <a:r>
                  <a:rPr lang="en-US" sz="1200" b="0" i="0" kern="1200" dirty="0">
                    <a:solidFill>
                      <a:schemeClr val="tx1"/>
                    </a:solidFill>
                    <a:effectLst/>
                    <a:latin typeface="+mn-lt"/>
                    <a:ea typeface="+mn-ea"/>
                    <a:cs typeface="+mn-cs"/>
                  </a:rPr>
                  <a:t>Good when you want a familiar “correlation-style” number based on how similar the overall ordering is.</a:t>
                </a:r>
              </a:p>
              <a:p>
                <a:r>
                  <a:rPr lang="en-US" sz="1200" b="1" i="0" kern="1200" dirty="0">
                    <a:solidFill>
                      <a:schemeClr val="tx1"/>
                    </a:solidFill>
                    <a:effectLst/>
                    <a:latin typeface="+mn-lt"/>
                    <a:ea typeface="+mn-ea"/>
                    <a:cs typeface="+mn-cs"/>
                  </a:rPr>
                  <a:t>Kendall’s tau: “How often do they agree pair-by-pair?”</a:t>
                </a:r>
              </a:p>
              <a:p>
                <a:r>
                  <a:rPr lang="en-US" sz="1200" b="0" i="0" kern="1200" dirty="0">
                    <a:solidFill>
                      <a:schemeClr val="tx1"/>
                    </a:solidFill>
                    <a:effectLst/>
                    <a:latin typeface="+mn-lt"/>
                    <a:ea typeface="+mn-ea"/>
                    <a:cs typeface="+mn-cs"/>
                  </a:rPr>
                  <a:t>Look at all pairs of observations.</a:t>
                </a:r>
              </a:p>
              <a:p>
                <a:r>
                  <a:rPr lang="en-US" sz="1200" b="0" i="0" kern="1200" dirty="0">
                    <a:solidFill>
                      <a:schemeClr val="tx1"/>
                    </a:solidFill>
                    <a:effectLst/>
                    <a:latin typeface="+mn-lt"/>
                    <a:ea typeface="+mn-ea"/>
                    <a:cs typeface="+mn-cs"/>
                  </a:rPr>
                  <a:t>For any two observations A and B:</a:t>
                </a:r>
              </a:p>
              <a:p>
                <a:pPr lvl="1"/>
                <a:r>
                  <a:rPr lang="en-US" sz="1200" b="0" i="0" kern="1200" dirty="0">
                    <a:solidFill>
                      <a:schemeClr val="tx1"/>
                    </a:solidFill>
                    <a:effectLst/>
                    <a:latin typeface="+mn-lt"/>
                    <a:ea typeface="+mn-ea"/>
                    <a:cs typeface="+mn-cs"/>
                  </a:rPr>
                  <a:t>If X(A) &gt; X(B) and Y(A) &gt; Y(B), that pair </a:t>
                </a:r>
                <a:r>
                  <a:rPr lang="en-US" sz="1200" b="0" i="1" kern="1200" dirty="0">
                    <a:solidFill>
                      <a:schemeClr val="tx1"/>
                    </a:solidFill>
                    <a:effectLst/>
                    <a:latin typeface="+mn-lt"/>
                    <a:ea typeface="+mn-ea"/>
                    <a:cs typeface="+mn-cs"/>
                  </a:rPr>
                  <a:t>agrees</a:t>
                </a:r>
                <a:r>
                  <a:rPr lang="en-US" sz="1200" b="0" i="0" kern="1200" dirty="0">
                    <a:solidFill>
                      <a:schemeClr val="tx1"/>
                    </a:solidFill>
                    <a:effectLst/>
                    <a:latin typeface="+mn-lt"/>
                    <a:ea typeface="+mn-ea"/>
                    <a:cs typeface="+mn-cs"/>
                  </a:rPr>
                  <a:t> (concordant).</a:t>
                </a:r>
              </a:p>
              <a:p>
                <a:pPr lvl="1"/>
                <a:r>
                  <a:rPr lang="en-US" sz="1200" b="0" i="0" kern="1200" dirty="0">
                    <a:solidFill>
                      <a:schemeClr val="tx1"/>
                    </a:solidFill>
                    <a:effectLst/>
                    <a:latin typeface="+mn-lt"/>
                    <a:ea typeface="+mn-ea"/>
                    <a:cs typeface="+mn-cs"/>
                  </a:rPr>
                  <a:t>If X(A) &gt; X(B) but Y(A) &lt; Y(B), that pair </a:t>
                </a:r>
                <a:r>
                  <a:rPr lang="en-US" sz="1200" b="0" i="1" kern="1200" dirty="0">
                    <a:solidFill>
                      <a:schemeClr val="tx1"/>
                    </a:solidFill>
                    <a:effectLst/>
                    <a:latin typeface="+mn-lt"/>
                    <a:ea typeface="+mn-ea"/>
                    <a:cs typeface="+mn-cs"/>
                  </a:rPr>
                  <a:t>disagrees</a:t>
                </a:r>
                <a:r>
                  <a:rPr lang="en-US" sz="1200" b="0" i="0" kern="1200" dirty="0">
                    <a:solidFill>
                      <a:schemeClr val="tx1"/>
                    </a:solidFill>
                    <a:effectLst/>
                    <a:latin typeface="+mn-lt"/>
                    <a:ea typeface="+mn-ea"/>
                    <a:cs typeface="+mn-cs"/>
                  </a:rPr>
                  <a:t> (discordant).</a:t>
                </a:r>
              </a:p>
              <a:p>
                <a:r>
                  <a:rPr lang="en-US" sz="1200" b="0" i="0" kern="1200" dirty="0">
                    <a:solidFill>
                      <a:schemeClr val="tx1"/>
                    </a:solidFill>
                    <a:effectLst/>
                    <a:latin typeface="+mn-lt"/>
                    <a:ea typeface="+mn-ea"/>
                    <a:cs typeface="+mn-cs"/>
                  </a:rPr>
                  <a:t>Tau is basically: </a:t>
                </a:r>
                <a:r>
                  <a:rPr lang="en-US" sz="1200" b="1" i="0" kern="1200" dirty="0">
                    <a:solidFill>
                      <a:schemeClr val="tx1"/>
                    </a:solidFill>
                    <a:effectLst/>
                    <a:latin typeface="+mn-lt"/>
                    <a:ea typeface="+mn-ea"/>
                    <a:cs typeface="+mn-cs"/>
                  </a:rPr>
                  <a:t>(agreements − disagreements) / (all pairs)</a:t>
                </a:r>
                <a:r>
                  <a:rPr lang="en-US" sz="1200" b="0" i="0" kern="1200" dirty="0">
                    <a:solidFill>
                      <a:schemeClr val="tx1"/>
                    </a:solidFill>
                    <a:effectLst/>
                    <a:latin typeface="+mn-lt"/>
                    <a:ea typeface="+mn-ea"/>
                    <a:cs typeface="+mn-cs"/>
                  </a:rPr>
                  <a:t> (with versions that handle ties).</a:t>
                </a:r>
              </a:p>
              <a:p>
                <a:r>
                  <a:rPr lang="en-US" sz="1200" b="0" i="0" kern="1200" dirty="0">
                    <a:solidFill>
                      <a:schemeClr val="tx1"/>
                    </a:solidFill>
                    <a:effectLst/>
                    <a:latin typeface="+mn-lt"/>
                    <a:ea typeface="+mn-ea"/>
                    <a:cs typeface="+mn-cs"/>
                  </a:rPr>
                  <a:t>Plain picture: “If I pick two random years, how often do both variables agree on which year was bigger?”</a:t>
                </a:r>
              </a:p>
              <a:p>
                <a:endParaRPr lang="en-US" sz="1200" b="0" i="0" kern="1200" dirty="0">
                  <a:solidFill>
                    <a:schemeClr val="tx1"/>
                  </a:solidFill>
                  <a:effectLst/>
                  <a:latin typeface="+mn-lt"/>
                  <a:ea typeface="+mn-ea"/>
                  <a:cs typeface="+mn-cs"/>
                </a:endParaRPr>
              </a:p>
              <a:p>
                <a:endParaRPr lang="en-US" sz="1200" b="0" i="0" kern="1200" dirty="0">
                  <a:solidFill>
                    <a:schemeClr val="tx1"/>
                  </a:solidFill>
                  <a:effectLst/>
                  <a:latin typeface="+mn-lt"/>
                  <a:ea typeface="+mn-ea"/>
                  <a:cs typeface="+mn-cs"/>
                </a:endParaRPr>
              </a:p>
              <a:p>
                <a:r>
                  <a:rPr lang="en-US" sz="1200" b="1" i="0" kern="1200" dirty="0">
                    <a:solidFill>
                      <a:schemeClr val="tx1"/>
                    </a:solidFill>
                    <a:effectLst/>
                    <a:latin typeface="+mn-lt"/>
                    <a:ea typeface="+mn-ea"/>
                    <a:cs typeface="+mn-cs"/>
                  </a:rPr>
                  <a:t>Interpreting the numbers (why they don’t match)</a:t>
                </a:r>
              </a:p>
              <a:p>
                <a:r>
                  <a:rPr lang="en-US" sz="1200" b="1" i="0" kern="1200" dirty="0">
                    <a:solidFill>
                      <a:schemeClr val="tx1"/>
                    </a:solidFill>
                    <a:effectLst/>
                    <a:latin typeface="+mn-lt"/>
                    <a:ea typeface="+mn-ea"/>
                    <a:cs typeface="+mn-cs"/>
                  </a:rPr>
                  <a:t>Both range from -1 to +1</a:t>
                </a:r>
                <a:r>
                  <a:rPr lang="en-US" sz="1200" b="0" i="0" kern="1200" dirty="0">
                    <a:solidFill>
                      <a:schemeClr val="tx1"/>
                    </a:solidFill>
                    <a:effectLst/>
                    <a:latin typeface="+mn-lt"/>
                    <a:ea typeface="+mn-ea"/>
                    <a:cs typeface="+mn-cs"/>
                  </a:rPr>
                  <a:t>, but </a:t>
                </a:r>
                <a:r>
                  <a:rPr lang="en-US" sz="1200" b="1" i="0" kern="1200" dirty="0">
                    <a:solidFill>
                      <a:schemeClr val="tx1"/>
                    </a:solidFill>
                    <a:effectLst/>
                    <a:latin typeface="+mn-lt"/>
                    <a:ea typeface="+mn-ea"/>
                    <a:cs typeface="+mn-cs"/>
                  </a:rPr>
                  <a:t>tau is usually smaller in magnitude</a:t>
                </a:r>
                <a:r>
                  <a:rPr lang="en-US" sz="1200" b="0" i="0" kern="1200" dirty="0">
                    <a:solidFill>
                      <a:schemeClr val="tx1"/>
                    </a:solidFill>
                    <a:effectLst/>
                    <a:latin typeface="+mn-lt"/>
                    <a:ea typeface="+mn-ea"/>
                    <a:cs typeface="+mn-cs"/>
                  </a:rPr>
                  <a:t> than rho for the same dataset.</a:t>
                </a:r>
              </a:p>
              <a:p>
                <a:r>
                  <a:rPr lang="en-US" sz="1200" b="0" i="0" kern="1200" dirty="0">
                    <a:solidFill>
                      <a:schemeClr val="tx1"/>
                    </a:solidFill>
                    <a:effectLst/>
                    <a:latin typeface="+mn-lt"/>
                    <a:ea typeface="+mn-ea"/>
                    <a:cs typeface="+mn-cs"/>
                  </a:rPr>
                  <a:t>Intuition: tau is counting concordance across many pairwise comparisons, so it tends to be more conservative.</a:t>
                </a:r>
              </a:p>
              <a:p>
                <a:endParaRPr lang="en-US" sz="1200" b="0" i="0" kern="1200" dirty="0">
                  <a:solidFill>
                    <a:schemeClr val="tx1"/>
                  </a:solidFill>
                  <a:effectLst/>
                  <a:latin typeface="+mn-lt"/>
                  <a:ea typeface="+mn-ea"/>
                  <a:cs typeface="+mn-cs"/>
                </a:endParaRPr>
              </a:p>
              <a:p>
                <a:r>
                  <a:rPr lang="en-US" sz="1200" b="0" i="0" kern="1200" dirty="0">
                    <a:solidFill>
                      <a:schemeClr val="tx1"/>
                    </a:solidFill>
                    <a:effectLst/>
                    <a:latin typeface="+mn-lt"/>
                    <a:ea typeface="+mn-ea"/>
                    <a:cs typeface="+mn-cs"/>
                  </a:rPr>
                  <a:t>Although rho of the Marshalltown and marengo data is 0.9246, tau 0.7635—not because the relationship is weaker, but because tau uses a different yardstick.</a:t>
                </a:r>
              </a:p>
              <a:p>
                <a:endParaRPr lang="en-US" sz="1200" b="0" i="0" kern="1200" dirty="0">
                  <a:solidFill>
                    <a:schemeClr val="tx1"/>
                  </a:solidFill>
                  <a:effectLst/>
                  <a:latin typeface="+mn-lt"/>
                  <a:ea typeface="+mn-ea"/>
                  <a:cs typeface="+mn-cs"/>
                </a:endParaRPr>
              </a:p>
              <a:p>
                <a:r>
                  <a:rPr lang="en-US" sz="1200" b="1" i="0" kern="1200" dirty="0">
                    <a:solidFill>
                      <a:schemeClr val="tx1"/>
                    </a:solidFill>
                    <a:effectLst/>
                    <a:latin typeface="+mn-lt"/>
                    <a:ea typeface="+mn-ea"/>
                    <a:cs typeface="+mn-cs"/>
                  </a:rPr>
                  <a:t>Sensitivity and robustness Spearman’s rho</a:t>
                </a:r>
                <a:endParaRPr lang="en-US" sz="1200" b="0" i="0" kern="1200" dirty="0">
                  <a:solidFill>
                    <a:schemeClr val="tx1"/>
                  </a:solidFill>
                  <a:effectLst/>
                  <a:latin typeface="+mn-lt"/>
                  <a:ea typeface="+mn-ea"/>
                  <a:cs typeface="+mn-cs"/>
                </a:endParaRPr>
              </a:p>
              <a:p>
                <a:pPr lvl="1"/>
                <a:r>
                  <a:rPr lang="en-US" sz="1200" b="0" i="0" kern="1200" dirty="0">
                    <a:solidFill>
                      <a:schemeClr val="tx1"/>
                    </a:solidFill>
                    <a:effectLst/>
                    <a:latin typeface="+mn-lt"/>
                    <a:ea typeface="+mn-ea"/>
                    <a:cs typeface="+mn-cs"/>
                  </a:rPr>
                  <a:t>Often a bit more sensitive to the overall shape of the ranked relationship.</a:t>
                </a:r>
              </a:p>
              <a:p>
                <a:pPr lvl="1"/>
                <a:r>
                  <a:rPr lang="en-US" sz="1200" b="0" i="0" kern="1200" dirty="0">
                    <a:solidFill>
                      <a:schemeClr val="tx1"/>
                    </a:solidFill>
                    <a:effectLst/>
                    <a:latin typeface="+mn-lt"/>
                    <a:ea typeface="+mn-ea"/>
                    <a:cs typeface="+mn-cs"/>
                  </a:rPr>
                  <a:t>Can move more when you have a few points that shift rank positions a lot.</a:t>
                </a:r>
              </a:p>
              <a:p>
                <a:r>
                  <a:rPr lang="en-US" sz="1200" b="1" i="0" kern="1200" dirty="0">
                    <a:solidFill>
                      <a:schemeClr val="tx1"/>
                    </a:solidFill>
                    <a:effectLst/>
                    <a:latin typeface="+mn-lt"/>
                    <a:ea typeface="+mn-ea"/>
                    <a:cs typeface="+mn-cs"/>
                  </a:rPr>
                  <a:t>Kendall’s tau</a:t>
                </a:r>
                <a:endParaRPr lang="en-US" sz="1200" b="0" i="0" kern="1200" dirty="0">
                  <a:solidFill>
                    <a:schemeClr val="tx1"/>
                  </a:solidFill>
                  <a:effectLst/>
                  <a:latin typeface="+mn-lt"/>
                  <a:ea typeface="+mn-ea"/>
                  <a:cs typeface="+mn-cs"/>
                </a:endParaRPr>
              </a:p>
              <a:p>
                <a:pPr lvl="1"/>
                <a:r>
                  <a:rPr lang="en-US" sz="1200" b="0" i="0" kern="1200" dirty="0">
                    <a:solidFill>
                      <a:schemeClr val="tx1"/>
                    </a:solidFill>
                    <a:effectLst/>
                    <a:latin typeface="+mn-lt"/>
                    <a:ea typeface="+mn-ea"/>
                    <a:cs typeface="+mn-cs"/>
                  </a:rPr>
                  <a:t>Often described as more directly tied to “probability of agreement,” and can feel more stable because it’s based on many pairwise votes.</a:t>
                </a:r>
              </a:p>
              <a:p>
                <a:pPr lvl="1"/>
                <a:r>
                  <a:rPr lang="en-US" sz="1200" b="0" i="0" kern="1200" dirty="0">
                    <a:solidFill>
                      <a:schemeClr val="tx1"/>
                    </a:solidFill>
                    <a:effectLst/>
                    <a:latin typeface="+mn-lt"/>
                    <a:ea typeface="+mn-ea"/>
                    <a:cs typeface="+mn-cs"/>
                  </a:rPr>
                  <a:t>Has well-known variants for handling ties (common in rounded or discretized data).</a:t>
                </a:r>
              </a:p>
              <a:p>
                <a:endParaRPr lang="en-US" sz="1200" b="0" i="0" kern="1200" dirty="0">
                  <a:solidFill>
                    <a:schemeClr val="tx1"/>
                  </a:solidFill>
                  <a:effectLst/>
                  <a:latin typeface="+mn-lt"/>
                  <a:ea typeface="+mn-ea"/>
                  <a:cs typeface="+mn-cs"/>
                </a:endParaRPr>
              </a:p>
              <a:p>
                <a:endParaRPr lang="en-US" dirty="0"/>
              </a:p>
            </p:txBody>
          </p:sp>
        </mc:Choice>
        <mc:Fallback xmlns="">
          <p:sp>
            <p:nvSpPr>
              <p:cNvPr id="3" name="Notes Placeholder 2"/>
              <p:cNvSpPr>
                <a:spLocks noGrp="1"/>
              </p:cNvSpPr>
              <p:nvPr>
                <p:ph type="body" idx="1"/>
              </p:nvPr>
            </p:nvSpPr>
            <p:spPr/>
            <p:txBody>
              <a:bodyPr/>
              <a:lstStyle/>
              <a:p>
                <a:r>
                  <a:rPr lang="en-US" sz="1200" b="0" i="0" kern="1200" dirty="0">
                    <a:solidFill>
                      <a:schemeClr val="tx1"/>
                    </a:solidFill>
                    <a:effectLst/>
                    <a:latin typeface="+mn-lt"/>
                    <a:ea typeface="+mn-ea"/>
                    <a:cs typeface="+mn-cs"/>
                  </a:rPr>
                  <a:t>Kendall’s tau is about </a:t>
                </a:r>
                <a:r>
                  <a:rPr lang="en-US" sz="1200" b="0" i="1" kern="1200" dirty="0">
                    <a:solidFill>
                      <a:schemeClr val="tx1"/>
                    </a:solidFill>
                    <a:effectLst/>
                    <a:latin typeface="+mn-lt"/>
                    <a:ea typeface="+mn-ea"/>
                    <a:cs typeface="+mn-cs"/>
                  </a:rPr>
                  <a:t>pairwise agreement</a:t>
                </a:r>
                <a:r>
                  <a:rPr lang="en-US" sz="1200" b="0" i="0" kern="1200" dirty="0">
                    <a:solidFill>
                      <a:schemeClr val="tx1"/>
                    </a:solidFill>
                    <a:effectLst/>
                    <a:latin typeface="+mn-lt"/>
                    <a:ea typeface="+mn-ea"/>
                    <a:cs typeface="+mn-cs"/>
                  </a:rPr>
                  <a:t>:</a:t>
                </a:r>
              </a:p>
              <a:p>
                <a:pPr lvl="1"/>
                <a:r>
                  <a:rPr lang="en-US" sz="1200" b="0" i="0" kern="1200" dirty="0">
                    <a:solidFill>
                      <a:schemeClr val="tx1"/>
                    </a:solidFill>
                    <a:effectLst/>
                    <a:latin typeface="+mn-lt"/>
                    <a:ea typeface="+mn-ea"/>
                    <a:cs typeface="+mn-cs"/>
                  </a:rPr>
                  <a:t>Take any two years (i and j).</a:t>
                </a:r>
              </a:p>
              <a:p>
                <a:pPr lvl="1"/>
                <a:r>
                  <a:rPr lang="en-US" sz="1200" b="0" i="0" kern="1200" dirty="0">
                    <a:solidFill>
                      <a:schemeClr val="tx1"/>
                    </a:solidFill>
                    <a:effectLst/>
                    <a:latin typeface="+mn-lt"/>
                    <a:ea typeface="+mn-ea"/>
                    <a:cs typeface="+mn-cs"/>
                  </a:rPr>
                  <a:t>If Marshalltown is bigger in year i than j, and Marengo is also bigger in year i than j, that pair “agrees.”</a:t>
                </a:r>
              </a:p>
              <a:p>
                <a:pPr lvl="1"/>
                <a:endParaRPr lang="en-US" sz="1200" b="0" i="0" kern="1200" dirty="0">
                  <a:solidFill>
                    <a:schemeClr val="tx1"/>
                  </a:solidFill>
                  <a:effectLst/>
                  <a:latin typeface="+mn-lt"/>
                  <a:ea typeface="+mn-ea"/>
                  <a:cs typeface="+mn-cs"/>
                </a:endParaRPr>
              </a:p>
              <a:p>
                <a:r>
                  <a:rPr lang="en-US" sz="1200" b="0" i="0" kern="1200" dirty="0">
                    <a:solidFill>
                      <a:schemeClr val="tx1"/>
                    </a:solidFill>
                    <a:effectLst/>
                    <a:latin typeface="+mn-lt"/>
                    <a:ea typeface="+mn-ea"/>
                    <a:cs typeface="+mn-cs"/>
                  </a:rPr>
                  <a:t>If the agreement between the two rankings is perfect (i.e., the two rankings are the same) the coefficient has value 1.</a:t>
                </a:r>
              </a:p>
              <a:p>
                <a:r>
                  <a:rPr lang="en-US" sz="1200" b="0" i="0" kern="1200" dirty="0">
                    <a:solidFill>
                      <a:schemeClr val="tx1"/>
                    </a:solidFill>
                    <a:effectLst/>
                    <a:latin typeface="+mn-lt"/>
                    <a:ea typeface="+mn-ea"/>
                    <a:cs typeface="+mn-cs"/>
                  </a:rPr>
                  <a:t>If the disagreement between the two rankings is perfect (i.e., one ranking is the reverse of the other) the coefficient has value −1.</a:t>
                </a:r>
              </a:p>
              <a:p>
                <a:r>
                  <a:rPr lang="en-US" sz="1200" b="0" i="0" kern="1200" dirty="0">
                    <a:solidFill>
                      <a:schemeClr val="tx1"/>
                    </a:solidFill>
                    <a:effectLst/>
                    <a:latin typeface="+mn-lt"/>
                    <a:ea typeface="+mn-ea"/>
                    <a:cs typeface="+mn-cs"/>
                  </a:rPr>
                  <a:t>If </a:t>
                </a:r>
                <a:r>
                  <a:rPr lang="en-US" sz="1200" b="0" i="1" kern="1200" dirty="0">
                    <a:solidFill>
                      <a:schemeClr val="tx1"/>
                    </a:solidFill>
                    <a:effectLst/>
                    <a:latin typeface="+mn-lt"/>
                    <a:ea typeface="+mn-ea"/>
                    <a:cs typeface="+mn-cs"/>
                  </a:rPr>
                  <a:t>X</a:t>
                </a:r>
                <a:r>
                  <a:rPr lang="en-US" sz="1200" b="0" i="0" kern="1200" dirty="0">
                    <a:solidFill>
                      <a:schemeClr val="tx1"/>
                    </a:solidFill>
                    <a:effectLst/>
                    <a:latin typeface="+mn-lt"/>
                    <a:ea typeface="+mn-ea"/>
                    <a:cs typeface="+mn-cs"/>
                  </a:rPr>
                  <a:t> and </a:t>
                </a:r>
                <a:r>
                  <a:rPr lang="en-US" sz="1200" b="0" i="1" kern="1200" dirty="0">
                    <a:solidFill>
                      <a:schemeClr val="tx1"/>
                    </a:solidFill>
                    <a:effectLst/>
                    <a:latin typeface="+mn-lt"/>
                    <a:ea typeface="+mn-ea"/>
                    <a:cs typeface="+mn-cs"/>
                  </a:rPr>
                  <a:t>Y</a:t>
                </a:r>
                <a:r>
                  <a:rPr lang="en-US" sz="1200" b="0" i="0" kern="1200" dirty="0">
                    <a:solidFill>
                      <a:schemeClr val="tx1"/>
                    </a:solidFill>
                    <a:effectLst/>
                    <a:latin typeface="+mn-lt"/>
                    <a:ea typeface="+mn-ea"/>
                    <a:cs typeface="+mn-cs"/>
                  </a:rPr>
                  <a:t> are </a:t>
                </a:r>
                <a:r>
                  <a:rPr lang="en-US" sz="1200" b="0" i="0" u="none" strike="noStrike" kern="1200" dirty="0">
                    <a:solidFill>
                      <a:schemeClr val="tx1"/>
                    </a:solidFill>
                    <a:effectLst/>
                    <a:latin typeface="+mn-lt"/>
                    <a:ea typeface="+mn-ea"/>
                    <a:cs typeface="+mn-cs"/>
                    <a:hlinkClick r:id="rId7" tooltip="Independent random variables"/>
                  </a:rPr>
                  <a:t>independent random variables</a:t>
                </a:r>
                <a:r>
                  <a:rPr lang="en-US" sz="1200" b="0" i="0" kern="1200" dirty="0">
                    <a:solidFill>
                      <a:schemeClr val="tx1"/>
                    </a:solidFill>
                    <a:effectLst/>
                    <a:latin typeface="+mn-lt"/>
                    <a:ea typeface="+mn-ea"/>
                    <a:cs typeface="+mn-cs"/>
                  </a:rPr>
                  <a:t> and not constant, then the expectation of the coefficient is zero.</a:t>
                </a:r>
              </a:p>
              <a:p>
                <a:endParaRPr lang="en-US" sz="1200" b="0" i="0" kern="1200" dirty="0">
                  <a:solidFill>
                    <a:schemeClr val="tx1"/>
                  </a:solidFill>
                  <a:effectLst/>
                  <a:latin typeface="+mn-lt"/>
                  <a:ea typeface="+mn-ea"/>
                  <a:cs typeface="+mn-cs"/>
                </a:endParaRPr>
              </a:p>
              <a:p>
                <a:r>
                  <a:rPr lang="en-US" sz="1200" b="0" i="0" kern="1200" dirty="0" err="1">
                    <a:solidFill>
                      <a:schemeClr val="tx1"/>
                    </a:solidFill>
                    <a:effectLst/>
                    <a:latin typeface="+mn-lt"/>
                    <a:ea typeface="+mn-ea"/>
                    <a:cs typeface="+mn-cs"/>
                  </a:rPr>
                  <a:t>Sgn</a:t>
                </a:r>
                <a:r>
                  <a:rPr lang="en-US" sz="1200" b="0" i="0" kern="1200" dirty="0">
                    <a:solidFill>
                      <a:schemeClr val="tx1"/>
                    </a:solidFill>
                    <a:effectLst/>
                    <a:latin typeface="+mn-lt"/>
                    <a:ea typeface="+mn-ea"/>
                    <a:cs typeface="+mn-cs"/>
                  </a:rPr>
                  <a:t> is the mathematical function for sign. </a:t>
                </a:r>
              </a:p>
              <a:p>
                <a:endParaRPr lang="en-US" sz="1200" b="0" i="0" kern="1200" dirty="0">
                  <a:solidFill>
                    <a:schemeClr val="tx1"/>
                  </a:solidFill>
                  <a:effectLst/>
                  <a:latin typeface="+mn-lt"/>
                  <a:ea typeface="+mn-ea"/>
                  <a:cs typeface="+mn-cs"/>
                </a:endParaRPr>
              </a:p>
              <a:p>
                <a:r>
                  <a:rPr lang="en-US" sz="1200" b="0" i="0" kern="1200" dirty="0">
                    <a:solidFill>
                      <a:schemeClr val="tx1"/>
                    </a:solidFill>
                    <a:effectLst/>
                    <a:latin typeface="+mn-lt"/>
                    <a:ea typeface="+mn-ea"/>
                    <a:cs typeface="+mn-cs"/>
                  </a:rPr>
                  <a:t>“Probability of concordance” interpretation:</a:t>
                </a:r>
              </a:p>
              <a:p>
                <a:pPr lvl="1"/>
                <a:r>
                  <a:rPr lang="en-US" sz="1200" b="0" i="0" kern="1200" dirty="0">
                    <a:solidFill>
                      <a:schemeClr val="tx1"/>
                    </a:solidFill>
                    <a:effectLst/>
                    <a:latin typeface="+mn-lt"/>
                    <a:ea typeface="+mn-ea"/>
                    <a:cs typeface="+mn-cs"/>
                  </a:rPr>
                  <a:t>“Tau is closely related to: how often do the sites agree on which year is bigger?”</a:t>
                </a:r>
              </a:p>
              <a:p>
                <a:endParaRPr lang="en-US" sz="1200" b="0" i="0" kern="1200" dirty="0">
                  <a:solidFill>
                    <a:schemeClr val="tx1"/>
                  </a:solidFill>
                  <a:effectLst/>
                  <a:latin typeface="+mn-lt"/>
                  <a:ea typeface="+mn-ea"/>
                  <a:cs typeface="+mn-cs"/>
                </a:endParaRPr>
              </a:p>
              <a:p>
                <a:pPr lvl="1"/>
                <a:endParaRPr lang="en-US" sz="1200" b="0" i="0" kern="1200" dirty="0">
                  <a:solidFill>
                    <a:schemeClr val="tx1"/>
                  </a:solidFill>
                  <a:effectLst/>
                  <a:latin typeface="+mn-lt"/>
                  <a:ea typeface="+mn-ea"/>
                  <a:cs typeface="+mn-cs"/>
                </a:endParaRPr>
              </a:p>
              <a:p>
                <a:r>
                  <a:rPr lang="en-US" sz="1200" b="0" i="0" kern="1200" dirty="0">
                    <a:solidFill>
                      <a:schemeClr val="tx1"/>
                    </a:solidFill>
                    <a:effectLst/>
                    <a:latin typeface="+mn-lt"/>
                    <a:ea typeface="+mn-ea"/>
                    <a:cs typeface="+mn-cs"/>
                  </a:rPr>
                  <a:t>Why engineers might like it:</a:t>
                </a:r>
              </a:p>
              <a:p>
                <a:pPr lvl="1"/>
                <a:r>
                  <a:rPr lang="en-US" sz="1200" b="0" i="0" kern="1200" dirty="0">
                    <a:solidFill>
                      <a:schemeClr val="tx1"/>
                    </a:solidFill>
                    <a:effectLst/>
                    <a:latin typeface="+mn-lt"/>
                    <a:ea typeface="+mn-ea"/>
                    <a:cs typeface="+mn-cs"/>
                  </a:rPr>
                  <a:t>It can be more stable with outliers because it relies on ordering comparisons.</a:t>
                </a:r>
              </a:p>
              <a:p>
                <a:endParaRPr lang="en-US" dirty="0"/>
              </a:p>
              <a:p>
                <a:r>
                  <a:rPr lang="en-US" sz="1200" b="0" i="0" kern="1200" dirty="0">
                    <a:solidFill>
                      <a:schemeClr val="tx1"/>
                    </a:solidFill>
                    <a:effectLst/>
                    <a:latin typeface="+mn-lt"/>
                    <a:ea typeface="+mn-ea"/>
                    <a:cs typeface="+mn-cs"/>
                  </a:rPr>
                  <a:t>A pair </a:t>
                </a:r>
                <a:r>
                  <a:rPr lang="en-US" sz="1200" i="0" kern="1200">
                    <a:solidFill>
                      <a:schemeClr val="tx1"/>
                    </a:solidFill>
                    <a:latin typeface="+mn-lt"/>
                    <a:ea typeface="+mn-ea"/>
                    <a:cs typeface="+mn-cs"/>
                  </a:rPr>
                  <a:t>{</a:t>
                </a:r>
                <a:r>
                  <a:rPr lang="ar-AE" sz="1200" i="0" kern="1200">
                    <a:solidFill>
                      <a:schemeClr val="tx1"/>
                    </a:solidFill>
                    <a:latin typeface="+mn-lt"/>
                    <a:ea typeface="+mn-ea"/>
                    <a:cs typeface="+mn-cs"/>
                  </a:rPr>
                  <a:t>(𝑥_𝑖ⓜ,𝑦_𝑖 ),(𝑥_𝑗ⓜ,𝑦_𝑗 )}</a:t>
                </a:r>
                <a:r>
                  <a:rPr lang="ar-AE" sz="1200" b="0" i="0" kern="1200" dirty="0">
                    <a:solidFill>
                      <a:schemeClr val="tx1"/>
                    </a:solidFill>
                    <a:effectLst/>
                    <a:latin typeface="+mn-lt"/>
                    <a:ea typeface="+mn-ea"/>
                    <a:cs typeface="+mn-cs"/>
                  </a:rPr>
                  <a:t> </a:t>
                </a:r>
                <a:r>
                  <a:rPr lang="en-US" sz="1200" b="0" i="0" kern="1200" dirty="0">
                    <a:solidFill>
                      <a:schemeClr val="tx1"/>
                    </a:solidFill>
                    <a:effectLst/>
                    <a:latin typeface="+mn-lt"/>
                    <a:ea typeface="+mn-ea"/>
                    <a:cs typeface="+mn-cs"/>
                  </a:rPr>
                  <a:t>is said to be </a:t>
                </a:r>
                <a:r>
                  <a:rPr lang="en-US" sz="1200" b="0" i="1" kern="1200" dirty="0">
                    <a:solidFill>
                      <a:schemeClr val="tx1"/>
                    </a:solidFill>
                    <a:effectLst/>
                    <a:latin typeface="+mn-lt"/>
                    <a:ea typeface="+mn-ea"/>
                    <a:cs typeface="+mn-cs"/>
                  </a:rPr>
                  <a:t>tied</a:t>
                </a:r>
                <a:r>
                  <a:rPr lang="en-US" sz="1200" b="0" i="0" kern="1200" dirty="0">
                    <a:solidFill>
                      <a:schemeClr val="tx1"/>
                    </a:solidFill>
                    <a:effectLst/>
                    <a:latin typeface="+mn-lt"/>
                    <a:ea typeface="+mn-ea"/>
                    <a:cs typeface="+mn-cs"/>
                  </a:rPr>
                  <a:t> if and only if </a:t>
                </a:r>
                <a:r>
                  <a:rPr lang="ar-AE" sz="1200" i="0" kern="1200">
                    <a:solidFill>
                      <a:schemeClr val="tx1"/>
                    </a:solidFill>
                    <a:latin typeface="+mn-lt"/>
                    <a:ea typeface="+mn-ea"/>
                    <a:cs typeface="+mn-cs"/>
                  </a:rPr>
                  <a:t>𝑥_𝑖=𝑥_𝑗</a:t>
                </a:r>
                <a:r>
                  <a:rPr lang="ar-AE" sz="1200" b="0" i="0" kern="1200" dirty="0">
                    <a:solidFill>
                      <a:schemeClr val="tx1"/>
                    </a:solidFill>
                    <a:effectLst/>
                    <a:latin typeface="+mn-lt"/>
                    <a:ea typeface="+mn-ea"/>
                    <a:cs typeface="+mn-cs"/>
                  </a:rPr>
                  <a:t> </a:t>
                </a:r>
                <a:r>
                  <a:rPr lang="en-US" sz="1200" b="0" i="0" kern="1200" dirty="0">
                    <a:solidFill>
                      <a:schemeClr val="tx1"/>
                    </a:solidFill>
                    <a:effectLst/>
                    <a:latin typeface="+mn-lt"/>
                    <a:ea typeface="+mn-ea"/>
                    <a:cs typeface="+mn-cs"/>
                  </a:rPr>
                  <a:t>or </a:t>
                </a:r>
                <a:r>
                  <a:rPr lang="ar-AE" sz="1200" i="0" kern="1200">
                    <a:solidFill>
                      <a:schemeClr val="tx1"/>
                    </a:solidFill>
                    <a:latin typeface="+mn-lt"/>
                    <a:ea typeface="+mn-ea"/>
                    <a:cs typeface="+mn-cs"/>
                  </a:rPr>
                  <a:t>𝑦_𝑖=𝑦_𝑗</a:t>
                </a:r>
                <a:r>
                  <a:rPr lang="ar-AE" sz="1200" b="0" i="0" kern="1200" dirty="0">
                    <a:solidFill>
                      <a:schemeClr val="tx1"/>
                    </a:solidFill>
                    <a:effectLst/>
                    <a:latin typeface="+mn-lt"/>
                    <a:ea typeface="+mn-ea"/>
                    <a:cs typeface="+mn-cs"/>
                  </a:rPr>
                  <a:t>; </a:t>
                </a:r>
                <a:r>
                  <a:rPr lang="en-US" sz="1200" b="0" i="0" kern="1200" dirty="0">
                    <a:solidFill>
                      <a:schemeClr val="tx1"/>
                    </a:solidFill>
                    <a:effectLst/>
                    <a:latin typeface="+mn-lt"/>
                    <a:ea typeface="+mn-ea"/>
                    <a:cs typeface="+mn-cs"/>
                  </a:rPr>
                  <a:t>a tied pair is neither concordant nor discordant. When tied pairs arise in the data, the coefficient may be modified in a number of ways to keep it in the range [−1, 1]</a:t>
                </a:r>
              </a:p>
              <a:p>
                <a:endParaRPr lang="en-US" sz="1200" b="0" i="0" kern="1200" dirty="0">
                  <a:solidFill>
                    <a:schemeClr val="tx1"/>
                  </a:solidFill>
                  <a:effectLst/>
                  <a:latin typeface="+mn-lt"/>
                  <a:ea typeface="+mn-ea"/>
                  <a:cs typeface="+mn-cs"/>
                </a:endParaRPr>
              </a:p>
              <a:p>
                <a:r>
                  <a:rPr lang="en-US" sz="1200" b="1" i="0" kern="1200" dirty="0">
                    <a:solidFill>
                      <a:schemeClr val="tx1"/>
                    </a:solidFill>
                    <a:effectLst/>
                    <a:latin typeface="+mn-lt"/>
                    <a:ea typeface="+mn-ea"/>
                    <a:cs typeface="+mn-cs"/>
                  </a:rPr>
                  <a:t>Spearman’s rho vs Kendall’s tau (plain language)</a:t>
                </a:r>
              </a:p>
              <a:p>
                <a:r>
                  <a:rPr lang="en-US" sz="1200" b="1" i="0" kern="1200" dirty="0">
                    <a:solidFill>
                      <a:schemeClr val="tx1"/>
                    </a:solidFill>
                    <a:effectLst/>
                    <a:latin typeface="+mn-lt"/>
                    <a:ea typeface="+mn-ea"/>
                    <a:cs typeface="+mn-cs"/>
                  </a:rPr>
                  <a:t>What they’re trying to measure (same big idea)</a:t>
                </a:r>
              </a:p>
              <a:p>
                <a:r>
                  <a:rPr lang="en-US" sz="1200" b="0" i="0" kern="1200" dirty="0">
                    <a:solidFill>
                      <a:schemeClr val="tx1"/>
                    </a:solidFill>
                    <a:effectLst/>
                    <a:latin typeface="+mn-lt"/>
                    <a:ea typeface="+mn-ea"/>
                    <a:cs typeface="+mn-cs"/>
                  </a:rPr>
                  <a:t>Both are </a:t>
                </a:r>
                <a:r>
                  <a:rPr lang="en-US" sz="1200" b="1" i="0" kern="1200" dirty="0">
                    <a:solidFill>
                      <a:schemeClr val="tx1"/>
                    </a:solidFill>
                    <a:effectLst/>
                    <a:latin typeface="+mn-lt"/>
                    <a:ea typeface="+mn-ea"/>
                    <a:cs typeface="+mn-cs"/>
                  </a:rPr>
                  <a:t>rank-based</a:t>
                </a:r>
                <a:r>
                  <a:rPr lang="en-US" sz="1200" b="0" i="0" kern="1200" dirty="0">
                    <a:solidFill>
                      <a:schemeClr val="tx1"/>
                    </a:solidFill>
                    <a:effectLst/>
                    <a:latin typeface="+mn-lt"/>
                    <a:ea typeface="+mn-ea"/>
                    <a:cs typeface="+mn-cs"/>
                  </a:rPr>
                  <a:t> ways to describe whether two variables tend to move in the same direction.</a:t>
                </a:r>
              </a:p>
              <a:p>
                <a:r>
                  <a:rPr lang="en-US" sz="1200" b="0" i="0" kern="1200" dirty="0">
                    <a:solidFill>
                      <a:schemeClr val="tx1"/>
                    </a:solidFill>
                    <a:effectLst/>
                    <a:latin typeface="+mn-lt"/>
                    <a:ea typeface="+mn-ea"/>
                    <a:cs typeface="+mn-cs"/>
                  </a:rPr>
                  <a:t>If higher X usually goes with higher Y, they’re positive.</a:t>
                </a:r>
              </a:p>
              <a:p>
                <a:r>
                  <a:rPr lang="en-US" sz="1200" b="0" i="0" kern="1200" dirty="0">
                    <a:solidFill>
                      <a:schemeClr val="tx1"/>
                    </a:solidFill>
                    <a:effectLst/>
                    <a:latin typeface="+mn-lt"/>
                    <a:ea typeface="+mn-ea"/>
                    <a:cs typeface="+mn-cs"/>
                  </a:rPr>
                  <a:t>If higher X usually goes with lower Y, they’re negative.</a:t>
                </a:r>
              </a:p>
              <a:p>
                <a:r>
                  <a:rPr lang="en-US" sz="1200" b="0" i="0" kern="1200" dirty="0">
                    <a:solidFill>
                      <a:schemeClr val="tx1"/>
                    </a:solidFill>
                    <a:effectLst/>
                    <a:latin typeface="+mn-lt"/>
                    <a:ea typeface="+mn-ea"/>
                    <a:cs typeface="+mn-cs"/>
                  </a:rPr>
                  <a:t>If there’s no consistent ordering, they’re near zero.</a:t>
                </a:r>
              </a:p>
              <a:p>
                <a:r>
                  <a:rPr lang="en-US" sz="1200" b="0" i="0" kern="1200" dirty="0">
                    <a:solidFill>
                      <a:schemeClr val="tx1"/>
                    </a:solidFill>
                    <a:effectLst/>
                    <a:latin typeface="+mn-lt"/>
                    <a:ea typeface="+mn-ea"/>
                    <a:cs typeface="+mn-cs"/>
                  </a:rPr>
                  <a:t>Because they use </a:t>
                </a:r>
                <a:r>
                  <a:rPr lang="en-US" sz="1200" b="1" i="0" kern="1200" dirty="0">
                    <a:solidFill>
                      <a:schemeClr val="tx1"/>
                    </a:solidFill>
                    <a:effectLst/>
                    <a:latin typeface="+mn-lt"/>
                    <a:ea typeface="+mn-ea"/>
                    <a:cs typeface="+mn-cs"/>
                  </a:rPr>
                  <a:t>ranks (order)</a:t>
                </a:r>
                <a:r>
                  <a:rPr lang="en-US" sz="1200" b="0" i="0" kern="1200" dirty="0">
                    <a:solidFill>
                      <a:schemeClr val="tx1"/>
                    </a:solidFill>
                    <a:effectLst/>
                    <a:latin typeface="+mn-lt"/>
                    <a:ea typeface="+mn-ea"/>
                    <a:cs typeface="+mn-cs"/>
                  </a:rPr>
                  <a:t> rather than the original values, both are less thrown off by extreme outliers than Pearson correlation.</a:t>
                </a:r>
              </a:p>
              <a:p>
                <a:r>
                  <a:rPr lang="en-US" sz="1200" b="1" i="0" kern="1200" dirty="0">
                    <a:solidFill>
                      <a:schemeClr val="tx1"/>
                    </a:solidFill>
                    <a:effectLst/>
                    <a:latin typeface="+mn-lt"/>
                    <a:ea typeface="+mn-ea"/>
                    <a:cs typeface="+mn-cs"/>
                  </a:rPr>
                  <a:t>Source:</a:t>
                </a:r>
                <a:endParaRPr lang="en-US" sz="1200" b="0" i="0" kern="1200" dirty="0">
                  <a:solidFill>
                    <a:schemeClr val="tx1"/>
                  </a:solidFill>
                  <a:effectLst/>
                  <a:latin typeface="+mn-lt"/>
                  <a:ea typeface="+mn-ea"/>
                  <a:cs typeface="+mn-cs"/>
                </a:endParaRPr>
              </a:p>
              <a:p>
                <a:r>
                  <a:rPr lang="en-US" sz="1200" b="0" i="0" kern="1200" dirty="0">
                    <a:solidFill>
                      <a:schemeClr val="tx1"/>
                    </a:solidFill>
                    <a:effectLst/>
                    <a:latin typeface="+mn-lt"/>
                    <a:ea typeface="+mn-ea"/>
                    <a:cs typeface="+mn-cs"/>
                  </a:rPr>
                  <a:t>Spearman measures association using ranks and targets monotonic relationships: </a:t>
                </a:r>
                <a:r>
                  <a:rPr lang="en-US" sz="1200" b="0" i="0" u="sng" kern="1200" dirty="0">
                    <a:solidFill>
                      <a:schemeClr val="tx1"/>
                    </a:solidFill>
                    <a:effectLst/>
                    <a:latin typeface="+mn-lt"/>
                    <a:ea typeface="+mn-ea"/>
                    <a:cs typeface="+mn-cs"/>
                    <a:hlinkClick r:id="rId8"/>
                  </a:rPr>
                  <a:t>Spearman’s rank correlation (Wikipedia)</a:t>
                </a:r>
                <a:endParaRPr lang="en-US" sz="1200" b="0" i="0" kern="1200" dirty="0">
                  <a:solidFill>
                    <a:schemeClr val="tx1"/>
                  </a:solidFill>
                  <a:effectLst/>
                  <a:latin typeface="+mn-lt"/>
                  <a:ea typeface="+mn-ea"/>
                  <a:cs typeface="+mn-cs"/>
                </a:endParaRPr>
              </a:p>
              <a:p>
                <a:r>
                  <a:rPr lang="en-US" sz="1200" b="0" i="0" kern="1200" dirty="0">
                    <a:solidFill>
                      <a:schemeClr val="tx1"/>
                    </a:solidFill>
                    <a:effectLst/>
                    <a:latin typeface="+mn-lt"/>
                    <a:ea typeface="+mn-ea"/>
                    <a:cs typeface="+mn-cs"/>
                  </a:rPr>
                  <a:t>Kendall measures ordinal association based on concordant/discordant pairs: </a:t>
                </a:r>
                <a:r>
                  <a:rPr lang="en-US" sz="1200" b="0" i="0" u="sng" kern="1200" dirty="0">
                    <a:solidFill>
                      <a:schemeClr val="tx1"/>
                    </a:solidFill>
                    <a:effectLst/>
                    <a:latin typeface="+mn-lt"/>
                    <a:ea typeface="+mn-ea"/>
                    <a:cs typeface="+mn-cs"/>
                    <a:hlinkClick r:id="rId9"/>
                  </a:rPr>
                  <a:t>Kendall rank correlation (Wikipedia)</a:t>
                </a:r>
                <a:endParaRPr lang="en-US" sz="1200" b="0" i="0" kern="1200" dirty="0">
                  <a:solidFill>
                    <a:schemeClr val="tx1"/>
                  </a:solidFill>
                  <a:effectLst/>
                  <a:latin typeface="+mn-lt"/>
                  <a:ea typeface="+mn-ea"/>
                  <a:cs typeface="+mn-cs"/>
                </a:endParaRPr>
              </a:p>
              <a:p>
                <a:r>
                  <a:rPr lang="en-US" sz="1200" b="1" i="0" kern="1200" dirty="0">
                    <a:solidFill>
                      <a:schemeClr val="tx1"/>
                    </a:solidFill>
                    <a:effectLst/>
                    <a:latin typeface="+mn-lt"/>
                    <a:ea typeface="+mn-ea"/>
                    <a:cs typeface="+mn-cs"/>
                  </a:rPr>
                  <a:t>How they work (key difference)</a:t>
                </a:r>
              </a:p>
              <a:p>
                <a:r>
                  <a:rPr lang="en-US" sz="1200" b="1" i="0" kern="1200" dirty="0">
                    <a:solidFill>
                      <a:schemeClr val="tx1"/>
                    </a:solidFill>
                    <a:effectLst/>
                    <a:latin typeface="+mn-lt"/>
                    <a:ea typeface="+mn-ea"/>
                    <a:cs typeface="+mn-cs"/>
                  </a:rPr>
                  <a:t>Spearman’s rho: “Do the rankings match overall?”</a:t>
                </a:r>
              </a:p>
              <a:p>
                <a:r>
                  <a:rPr lang="en-US" sz="1200" b="0" i="0" kern="1200" dirty="0">
                    <a:solidFill>
                      <a:schemeClr val="tx1"/>
                    </a:solidFill>
                    <a:effectLst/>
                    <a:latin typeface="+mn-lt"/>
                    <a:ea typeface="+mn-ea"/>
                    <a:cs typeface="+mn-cs"/>
                  </a:rPr>
                  <a:t>Convert both variables to ranks (1st, 2nd, 3rd, …).</a:t>
                </a:r>
              </a:p>
              <a:p>
                <a:r>
                  <a:rPr lang="en-US" sz="1200" b="0" i="0" kern="1200" dirty="0">
                    <a:solidFill>
                      <a:schemeClr val="tx1"/>
                    </a:solidFill>
                    <a:effectLst/>
                    <a:latin typeface="+mn-lt"/>
                    <a:ea typeface="+mn-ea"/>
                    <a:cs typeface="+mn-cs"/>
                  </a:rPr>
                  <a:t>Then check how well those ranks line up.</a:t>
                </a:r>
              </a:p>
              <a:p>
                <a:r>
                  <a:rPr lang="en-US" sz="1200" b="0" i="0" kern="1200" dirty="0">
                    <a:solidFill>
                      <a:schemeClr val="tx1"/>
                    </a:solidFill>
                    <a:effectLst/>
                    <a:latin typeface="+mn-lt"/>
                    <a:ea typeface="+mn-ea"/>
                    <a:cs typeface="+mn-cs"/>
                  </a:rPr>
                  <a:t>Plain picture: “If I sort sites/years from smallest to largest for X, do I get almost the same sorted order for Y?”</a:t>
                </a:r>
              </a:p>
              <a:p>
                <a:r>
                  <a:rPr lang="en-US" sz="1200" b="0" i="0" kern="1200" dirty="0">
                    <a:solidFill>
                      <a:schemeClr val="tx1"/>
                    </a:solidFill>
                    <a:effectLst/>
                    <a:latin typeface="+mn-lt"/>
                    <a:ea typeface="+mn-ea"/>
                    <a:cs typeface="+mn-cs"/>
                  </a:rPr>
                  <a:t>Good when you want a familiar “correlation-style” number based on how similar the overall ordering is.</a:t>
                </a:r>
              </a:p>
              <a:p>
                <a:r>
                  <a:rPr lang="en-US" sz="1200" b="1" i="0" kern="1200" dirty="0">
                    <a:solidFill>
                      <a:schemeClr val="tx1"/>
                    </a:solidFill>
                    <a:effectLst/>
                    <a:latin typeface="+mn-lt"/>
                    <a:ea typeface="+mn-ea"/>
                    <a:cs typeface="+mn-cs"/>
                  </a:rPr>
                  <a:t>Kendall’s tau: “How often do they agree pair-by-pair?”</a:t>
                </a:r>
              </a:p>
              <a:p>
                <a:r>
                  <a:rPr lang="en-US" sz="1200" b="0" i="0" kern="1200" dirty="0">
                    <a:solidFill>
                      <a:schemeClr val="tx1"/>
                    </a:solidFill>
                    <a:effectLst/>
                    <a:latin typeface="+mn-lt"/>
                    <a:ea typeface="+mn-ea"/>
                    <a:cs typeface="+mn-cs"/>
                  </a:rPr>
                  <a:t>Look at all pairs of observations.</a:t>
                </a:r>
              </a:p>
              <a:p>
                <a:r>
                  <a:rPr lang="en-US" sz="1200" b="0" i="0" kern="1200" dirty="0">
                    <a:solidFill>
                      <a:schemeClr val="tx1"/>
                    </a:solidFill>
                    <a:effectLst/>
                    <a:latin typeface="+mn-lt"/>
                    <a:ea typeface="+mn-ea"/>
                    <a:cs typeface="+mn-cs"/>
                  </a:rPr>
                  <a:t>For any two observations A and B:</a:t>
                </a:r>
              </a:p>
              <a:p>
                <a:pPr lvl="1"/>
                <a:r>
                  <a:rPr lang="en-US" sz="1200" b="0" i="0" kern="1200" dirty="0">
                    <a:solidFill>
                      <a:schemeClr val="tx1"/>
                    </a:solidFill>
                    <a:effectLst/>
                    <a:latin typeface="+mn-lt"/>
                    <a:ea typeface="+mn-ea"/>
                    <a:cs typeface="+mn-cs"/>
                  </a:rPr>
                  <a:t>If X(A) &gt; X(B) and Y(A) &gt; Y(B), that pair </a:t>
                </a:r>
                <a:r>
                  <a:rPr lang="en-US" sz="1200" b="0" i="1" kern="1200" dirty="0">
                    <a:solidFill>
                      <a:schemeClr val="tx1"/>
                    </a:solidFill>
                    <a:effectLst/>
                    <a:latin typeface="+mn-lt"/>
                    <a:ea typeface="+mn-ea"/>
                    <a:cs typeface="+mn-cs"/>
                  </a:rPr>
                  <a:t>agrees</a:t>
                </a:r>
                <a:r>
                  <a:rPr lang="en-US" sz="1200" b="0" i="0" kern="1200" dirty="0">
                    <a:solidFill>
                      <a:schemeClr val="tx1"/>
                    </a:solidFill>
                    <a:effectLst/>
                    <a:latin typeface="+mn-lt"/>
                    <a:ea typeface="+mn-ea"/>
                    <a:cs typeface="+mn-cs"/>
                  </a:rPr>
                  <a:t> (concordant).</a:t>
                </a:r>
              </a:p>
              <a:p>
                <a:pPr lvl="1"/>
                <a:r>
                  <a:rPr lang="en-US" sz="1200" b="0" i="0" kern="1200" dirty="0">
                    <a:solidFill>
                      <a:schemeClr val="tx1"/>
                    </a:solidFill>
                    <a:effectLst/>
                    <a:latin typeface="+mn-lt"/>
                    <a:ea typeface="+mn-ea"/>
                    <a:cs typeface="+mn-cs"/>
                  </a:rPr>
                  <a:t>If X(A) &gt; X(B) but Y(A) &lt; Y(B), that pair </a:t>
                </a:r>
                <a:r>
                  <a:rPr lang="en-US" sz="1200" b="0" i="1" kern="1200" dirty="0">
                    <a:solidFill>
                      <a:schemeClr val="tx1"/>
                    </a:solidFill>
                    <a:effectLst/>
                    <a:latin typeface="+mn-lt"/>
                    <a:ea typeface="+mn-ea"/>
                    <a:cs typeface="+mn-cs"/>
                  </a:rPr>
                  <a:t>disagrees</a:t>
                </a:r>
                <a:r>
                  <a:rPr lang="en-US" sz="1200" b="0" i="0" kern="1200" dirty="0">
                    <a:solidFill>
                      <a:schemeClr val="tx1"/>
                    </a:solidFill>
                    <a:effectLst/>
                    <a:latin typeface="+mn-lt"/>
                    <a:ea typeface="+mn-ea"/>
                    <a:cs typeface="+mn-cs"/>
                  </a:rPr>
                  <a:t> (discordant).</a:t>
                </a:r>
              </a:p>
              <a:p>
                <a:r>
                  <a:rPr lang="en-US" sz="1200" b="0" i="0" kern="1200" dirty="0">
                    <a:solidFill>
                      <a:schemeClr val="tx1"/>
                    </a:solidFill>
                    <a:effectLst/>
                    <a:latin typeface="+mn-lt"/>
                    <a:ea typeface="+mn-ea"/>
                    <a:cs typeface="+mn-cs"/>
                  </a:rPr>
                  <a:t>Tau is basically: </a:t>
                </a:r>
                <a:r>
                  <a:rPr lang="en-US" sz="1200" b="1" i="0" kern="1200" dirty="0">
                    <a:solidFill>
                      <a:schemeClr val="tx1"/>
                    </a:solidFill>
                    <a:effectLst/>
                    <a:latin typeface="+mn-lt"/>
                    <a:ea typeface="+mn-ea"/>
                    <a:cs typeface="+mn-cs"/>
                  </a:rPr>
                  <a:t>(agreements − disagreements) / (all pairs)</a:t>
                </a:r>
                <a:r>
                  <a:rPr lang="en-US" sz="1200" b="0" i="0" kern="1200" dirty="0">
                    <a:solidFill>
                      <a:schemeClr val="tx1"/>
                    </a:solidFill>
                    <a:effectLst/>
                    <a:latin typeface="+mn-lt"/>
                    <a:ea typeface="+mn-ea"/>
                    <a:cs typeface="+mn-cs"/>
                  </a:rPr>
                  <a:t> (with versions that handle ties).</a:t>
                </a:r>
              </a:p>
              <a:p>
                <a:r>
                  <a:rPr lang="en-US" sz="1200" b="0" i="0" kern="1200" dirty="0">
                    <a:solidFill>
                      <a:schemeClr val="tx1"/>
                    </a:solidFill>
                    <a:effectLst/>
                    <a:latin typeface="+mn-lt"/>
                    <a:ea typeface="+mn-ea"/>
                    <a:cs typeface="+mn-cs"/>
                  </a:rPr>
                  <a:t>Plain picture: “If I pick two random years, how often do both variables agree on which year was bigger?”</a:t>
                </a:r>
              </a:p>
              <a:p>
                <a:r>
                  <a:rPr lang="en-US" sz="1200" b="1" i="0" kern="1200" dirty="0">
                    <a:solidFill>
                      <a:schemeClr val="tx1"/>
                    </a:solidFill>
                    <a:effectLst/>
                    <a:latin typeface="+mn-lt"/>
                    <a:ea typeface="+mn-ea"/>
                    <a:cs typeface="+mn-cs"/>
                  </a:rPr>
                  <a:t>Source:</a:t>
                </a:r>
                <a:r>
                  <a:rPr lang="en-US" sz="1200" b="0" i="0" kern="1200" dirty="0">
                    <a:solidFill>
                      <a:schemeClr val="tx1"/>
                    </a:solidFill>
                    <a:effectLst/>
                    <a:latin typeface="+mn-lt"/>
                    <a:ea typeface="+mn-ea"/>
                    <a:cs typeface="+mn-cs"/>
                  </a:rPr>
                  <a:t> Concordant/discordant interpretation is central to Kendall’s tau: </a:t>
                </a:r>
                <a:r>
                  <a:rPr lang="en-US" sz="1200" b="1" i="0" u="sng" kern="1200" dirty="0">
                    <a:solidFill>
                      <a:schemeClr val="tx1"/>
                    </a:solidFill>
                    <a:effectLst/>
                    <a:latin typeface="+mn-lt"/>
                    <a:ea typeface="+mn-ea"/>
                    <a:cs typeface="+mn-cs"/>
                    <a:hlinkClick r:id="rId9"/>
                  </a:rPr>
                  <a:t>Kendall rank correlation (Wikipedia)</a:t>
                </a:r>
                <a:r>
                  <a:rPr lang="en-US" sz="1200" b="0" i="0" kern="1200" dirty="0">
                    <a:solidFill>
                      <a:schemeClr val="tx1"/>
                    </a:solidFill>
                    <a:effectLst/>
                    <a:latin typeface="+mn-lt"/>
                    <a:ea typeface="+mn-ea"/>
                    <a:cs typeface="+mn-cs"/>
                  </a:rPr>
                  <a:t>, </a:t>
                </a:r>
                <a:r>
                  <a:rPr lang="en-US" sz="1200" b="1" i="0" u="sng" kern="1200" dirty="0">
                    <a:solidFill>
                      <a:schemeClr val="tx1"/>
                    </a:solidFill>
                    <a:effectLst/>
                    <a:latin typeface="+mn-lt"/>
                    <a:ea typeface="+mn-ea"/>
                    <a:cs typeface="+mn-cs"/>
                    <a:hlinkClick r:id="rId10"/>
                  </a:rPr>
                  <a:t>NIST Kendall’s tau notes</a:t>
                </a:r>
                <a:endParaRPr lang="en-US" sz="1200" b="0" i="0" kern="1200" dirty="0">
                  <a:solidFill>
                    <a:schemeClr val="tx1"/>
                  </a:solidFill>
                  <a:effectLst/>
                  <a:latin typeface="+mn-lt"/>
                  <a:ea typeface="+mn-ea"/>
                  <a:cs typeface="+mn-cs"/>
                </a:endParaRPr>
              </a:p>
              <a:p>
                <a:r>
                  <a:rPr lang="en-US" sz="1200" b="1" i="0" kern="1200" dirty="0">
                    <a:solidFill>
                      <a:schemeClr val="tx1"/>
                    </a:solidFill>
                    <a:effectLst/>
                    <a:latin typeface="+mn-lt"/>
                    <a:ea typeface="+mn-ea"/>
                    <a:cs typeface="+mn-cs"/>
                  </a:rPr>
                  <a:t>Interpreting the numbers (why they don’t match)</a:t>
                </a:r>
              </a:p>
              <a:p>
                <a:r>
                  <a:rPr lang="en-US" sz="1200" b="1" i="0" kern="1200" dirty="0">
                    <a:solidFill>
                      <a:schemeClr val="tx1"/>
                    </a:solidFill>
                    <a:effectLst/>
                    <a:latin typeface="+mn-lt"/>
                    <a:ea typeface="+mn-ea"/>
                    <a:cs typeface="+mn-cs"/>
                  </a:rPr>
                  <a:t>Both range from -1 to +1</a:t>
                </a:r>
                <a:r>
                  <a:rPr lang="en-US" sz="1200" b="0" i="0" kern="1200" dirty="0">
                    <a:solidFill>
                      <a:schemeClr val="tx1"/>
                    </a:solidFill>
                    <a:effectLst/>
                    <a:latin typeface="+mn-lt"/>
                    <a:ea typeface="+mn-ea"/>
                    <a:cs typeface="+mn-cs"/>
                  </a:rPr>
                  <a:t>, but </a:t>
                </a:r>
                <a:r>
                  <a:rPr lang="en-US" sz="1200" b="1" i="0" kern="1200" dirty="0">
                    <a:solidFill>
                      <a:schemeClr val="tx1"/>
                    </a:solidFill>
                    <a:effectLst/>
                    <a:latin typeface="+mn-lt"/>
                    <a:ea typeface="+mn-ea"/>
                    <a:cs typeface="+mn-cs"/>
                  </a:rPr>
                  <a:t>tau is usually smaller in magnitude</a:t>
                </a:r>
                <a:r>
                  <a:rPr lang="en-US" sz="1200" b="0" i="0" kern="1200" dirty="0">
                    <a:solidFill>
                      <a:schemeClr val="tx1"/>
                    </a:solidFill>
                    <a:effectLst/>
                    <a:latin typeface="+mn-lt"/>
                    <a:ea typeface="+mn-ea"/>
                    <a:cs typeface="+mn-cs"/>
                  </a:rPr>
                  <a:t> than rho for the same dataset.</a:t>
                </a:r>
              </a:p>
              <a:p>
                <a:r>
                  <a:rPr lang="en-US" sz="1200" b="0" i="0" kern="1200" dirty="0">
                    <a:solidFill>
                      <a:schemeClr val="tx1"/>
                    </a:solidFill>
                    <a:effectLst/>
                    <a:latin typeface="+mn-lt"/>
                    <a:ea typeface="+mn-ea"/>
                    <a:cs typeface="+mn-cs"/>
                  </a:rPr>
                  <a:t>Intuition: tau is counting “wins and losses” across many pairwise comparisons, so it tends to be more conservative.</a:t>
                </a:r>
              </a:p>
              <a:p>
                <a:r>
                  <a:rPr lang="en-US" sz="1200" b="0" i="0" kern="1200" dirty="0">
                    <a:solidFill>
                      <a:schemeClr val="tx1"/>
                    </a:solidFill>
                    <a:effectLst/>
                    <a:latin typeface="+mn-lt"/>
                    <a:ea typeface="+mn-ea"/>
                    <a:cs typeface="+mn-cs"/>
                  </a:rPr>
                  <a:t>Rule of thumb to say out loud in class:</a:t>
                </a:r>
              </a:p>
              <a:p>
                <a:r>
                  <a:rPr lang="en-US" sz="1200" b="0" i="0" kern="1200" dirty="0">
                    <a:solidFill>
                      <a:schemeClr val="tx1"/>
                    </a:solidFill>
                    <a:effectLst/>
                    <a:latin typeface="+mn-lt"/>
                    <a:ea typeface="+mn-ea"/>
                    <a:cs typeface="+mn-cs"/>
                  </a:rPr>
                  <a:t>“If rho is 0.8, tau might be something like 0.6-ish—not because the relationship is weaker, but because tau uses a different yardstick.”</a:t>
                </a:r>
              </a:p>
              <a:p>
                <a:r>
                  <a:rPr lang="en-US" sz="1200" b="1" i="0" kern="1200" dirty="0">
                    <a:solidFill>
                      <a:schemeClr val="tx1"/>
                    </a:solidFill>
                    <a:effectLst/>
                    <a:latin typeface="+mn-lt"/>
                    <a:ea typeface="+mn-ea"/>
                    <a:cs typeface="+mn-cs"/>
                  </a:rPr>
                  <a:t>Sensitivity and robustness (practical contrast)</a:t>
                </a:r>
              </a:p>
              <a:p>
                <a:r>
                  <a:rPr lang="en-US" sz="1200" b="1" i="0" kern="1200" dirty="0">
                    <a:solidFill>
                      <a:schemeClr val="tx1"/>
                    </a:solidFill>
                    <a:effectLst/>
                    <a:latin typeface="+mn-lt"/>
                    <a:ea typeface="+mn-ea"/>
                    <a:cs typeface="+mn-cs"/>
                  </a:rPr>
                  <a:t>Spearman’s rho</a:t>
                </a:r>
                <a:endParaRPr lang="en-US" sz="1200" b="0" i="0" kern="1200" dirty="0">
                  <a:solidFill>
                    <a:schemeClr val="tx1"/>
                  </a:solidFill>
                  <a:effectLst/>
                  <a:latin typeface="+mn-lt"/>
                  <a:ea typeface="+mn-ea"/>
                  <a:cs typeface="+mn-cs"/>
                </a:endParaRPr>
              </a:p>
              <a:p>
                <a:pPr lvl="1"/>
                <a:r>
                  <a:rPr lang="en-US" sz="1200" b="0" i="0" kern="1200" dirty="0">
                    <a:solidFill>
                      <a:schemeClr val="tx1"/>
                    </a:solidFill>
                    <a:effectLst/>
                    <a:latin typeface="+mn-lt"/>
                    <a:ea typeface="+mn-ea"/>
                    <a:cs typeface="+mn-cs"/>
                  </a:rPr>
                  <a:t>Often a bit more sensitive to the overall shape of the ranked relationship.</a:t>
                </a:r>
              </a:p>
              <a:p>
                <a:pPr lvl="1"/>
                <a:r>
                  <a:rPr lang="en-US" sz="1200" b="0" i="0" kern="1200" dirty="0">
                    <a:solidFill>
                      <a:schemeClr val="tx1"/>
                    </a:solidFill>
                    <a:effectLst/>
                    <a:latin typeface="+mn-lt"/>
                    <a:ea typeface="+mn-ea"/>
                    <a:cs typeface="+mn-cs"/>
                  </a:rPr>
                  <a:t>Can move more when you have a few points that shift rank positions a lot.</a:t>
                </a:r>
              </a:p>
              <a:p>
                <a:r>
                  <a:rPr lang="en-US" sz="1200" b="1" i="0" kern="1200" dirty="0">
                    <a:solidFill>
                      <a:schemeClr val="tx1"/>
                    </a:solidFill>
                    <a:effectLst/>
                    <a:latin typeface="+mn-lt"/>
                    <a:ea typeface="+mn-ea"/>
                    <a:cs typeface="+mn-cs"/>
                  </a:rPr>
                  <a:t>Kendall’s tau</a:t>
                </a:r>
                <a:endParaRPr lang="en-US" sz="1200" b="0" i="0" kern="1200" dirty="0">
                  <a:solidFill>
                    <a:schemeClr val="tx1"/>
                  </a:solidFill>
                  <a:effectLst/>
                  <a:latin typeface="+mn-lt"/>
                  <a:ea typeface="+mn-ea"/>
                  <a:cs typeface="+mn-cs"/>
                </a:endParaRPr>
              </a:p>
              <a:p>
                <a:pPr lvl="1"/>
                <a:r>
                  <a:rPr lang="en-US" sz="1200" b="0" i="0" kern="1200" dirty="0">
                    <a:solidFill>
                      <a:schemeClr val="tx1"/>
                    </a:solidFill>
                    <a:effectLst/>
                    <a:latin typeface="+mn-lt"/>
                    <a:ea typeface="+mn-ea"/>
                    <a:cs typeface="+mn-cs"/>
                  </a:rPr>
                  <a:t>Often described as more directly tied to “probability of agreement,” and can feel more stable because it’s based on many pairwise votes.</a:t>
                </a:r>
              </a:p>
              <a:p>
                <a:pPr lvl="1"/>
                <a:r>
                  <a:rPr lang="en-US" sz="1200" b="0" i="0" kern="1200" dirty="0">
                    <a:solidFill>
                      <a:schemeClr val="tx1"/>
                    </a:solidFill>
                    <a:effectLst/>
                    <a:latin typeface="+mn-lt"/>
                    <a:ea typeface="+mn-ea"/>
                    <a:cs typeface="+mn-cs"/>
                  </a:rPr>
                  <a:t>Has well-known variants for handling ties (common in rounded or discretized data).</a:t>
                </a:r>
              </a:p>
              <a:p>
                <a:r>
                  <a:rPr lang="en-US" sz="1200" b="1" i="0" kern="1200" dirty="0">
                    <a:solidFill>
                      <a:schemeClr val="tx1"/>
                    </a:solidFill>
                    <a:effectLst/>
                    <a:latin typeface="+mn-lt"/>
                    <a:ea typeface="+mn-ea"/>
                    <a:cs typeface="+mn-cs"/>
                  </a:rPr>
                  <a:t>Source:</a:t>
                </a:r>
                <a:r>
                  <a:rPr lang="en-US" sz="1200" b="0" i="0" kern="1200" dirty="0">
                    <a:solidFill>
                      <a:schemeClr val="tx1"/>
                    </a:solidFill>
                    <a:effectLst/>
                    <a:latin typeface="+mn-lt"/>
                    <a:ea typeface="+mn-ea"/>
                    <a:cs typeface="+mn-cs"/>
                  </a:rPr>
                  <a:t> Definitions and tie-handling variants: </a:t>
                </a:r>
                <a:r>
                  <a:rPr lang="en-US" sz="1200" b="1" i="0" u="sng" kern="1200" dirty="0">
                    <a:solidFill>
                      <a:schemeClr val="tx1"/>
                    </a:solidFill>
                    <a:effectLst/>
                    <a:latin typeface="+mn-lt"/>
                    <a:ea typeface="+mn-ea"/>
                    <a:cs typeface="+mn-cs"/>
                    <a:hlinkClick r:id="rId10"/>
                  </a:rPr>
                  <a:t>NIST Kendall’s tau</a:t>
                </a:r>
                <a:endParaRPr lang="en-US" sz="1200" b="0" i="0" kern="1200" dirty="0">
                  <a:solidFill>
                    <a:schemeClr val="tx1"/>
                  </a:solidFill>
                  <a:effectLst/>
                  <a:latin typeface="+mn-lt"/>
                  <a:ea typeface="+mn-ea"/>
                  <a:cs typeface="+mn-cs"/>
                </a:endParaRPr>
              </a:p>
              <a:p>
                <a:r>
                  <a:rPr lang="en-US" sz="1200" b="1" i="0" kern="1200" dirty="0">
                    <a:solidFill>
                      <a:schemeClr val="tx1"/>
                    </a:solidFill>
                    <a:effectLst/>
                    <a:latin typeface="+mn-lt"/>
                    <a:ea typeface="+mn-ea"/>
                    <a:cs typeface="+mn-cs"/>
                  </a:rPr>
                  <a:t>When to choose which (plain guidance)</a:t>
                </a:r>
              </a:p>
              <a:p>
                <a:r>
                  <a:rPr lang="en-US" sz="1200" b="0" i="0" kern="1200" dirty="0">
                    <a:solidFill>
                      <a:schemeClr val="tx1"/>
                    </a:solidFill>
                    <a:effectLst/>
                    <a:latin typeface="+mn-lt"/>
                    <a:ea typeface="+mn-ea"/>
                    <a:cs typeface="+mn-cs"/>
                  </a:rPr>
                  <a:t>Use </a:t>
                </a:r>
                <a:r>
                  <a:rPr lang="en-US" sz="1200" b="1" i="0" kern="1200" dirty="0">
                    <a:solidFill>
                      <a:schemeClr val="tx1"/>
                    </a:solidFill>
                    <a:effectLst/>
                    <a:latin typeface="+mn-lt"/>
                    <a:ea typeface="+mn-ea"/>
                    <a:cs typeface="+mn-cs"/>
                  </a:rPr>
                  <a:t>Spearman’s rho</a:t>
                </a:r>
                <a:r>
                  <a:rPr lang="en-US" sz="1200" b="0" i="0" kern="1200" dirty="0">
                    <a:solidFill>
                      <a:schemeClr val="tx1"/>
                    </a:solidFill>
                    <a:effectLst/>
                    <a:latin typeface="+mn-lt"/>
                    <a:ea typeface="+mn-ea"/>
                    <a:cs typeface="+mn-cs"/>
                  </a:rPr>
                  <a:t> when:</a:t>
                </a:r>
              </a:p>
              <a:p>
                <a:pPr lvl="1"/>
                <a:r>
                  <a:rPr lang="en-US" sz="1200" b="0" i="0" kern="1200" dirty="0">
                    <a:solidFill>
                      <a:schemeClr val="tx1"/>
                    </a:solidFill>
                    <a:effectLst/>
                    <a:latin typeface="+mn-lt"/>
                    <a:ea typeface="+mn-ea"/>
                    <a:cs typeface="+mn-cs"/>
                  </a:rPr>
                  <a:t>You want a rank-based measure that feels closest to “regular correlation,” and you’re mainly asking: </a:t>
                </a:r>
                <a:r>
                  <a:rPr lang="en-US" sz="1200" b="0" i="1" kern="1200" dirty="0">
                    <a:solidFill>
                      <a:schemeClr val="tx1"/>
                    </a:solidFill>
                    <a:effectLst/>
                    <a:latin typeface="+mn-lt"/>
                    <a:ea typeface="+mn-ea"/>
                    <a:cs typeface="+mn-cs"/>
                  </a:rPr>
                  <a:t>do these increase together (not necessarily in a straight line)?</a:t>
                </a:r>
                <a:endParaRPr lang="en-US" sz="1200" b="0" i="0" kern="1200" dirty="0">
                  <a:solidFill>
                    <a:schemeClr val="tx1"/>
                  </a:solidFill>
                  <a:effectLst/>
                  <a:latin typeface="+mn-lt"/>
                  <a:ea typeface="+mn-ea"/>
                  <a:cs typeface="+mn-cs"/>
                </a:endParaRPr>
              </a:p>
              <a:p>
                <a:r>
                  <a:rPr lang="en-US" sz="1200" b="0" i="0" kern="1200" dirty="0">
                    <a:solidFill>
                      <a:schemeClr val="tx1"/>
                    </a:solidFill>
                    <a:effectLst/>
                    <a:latin typeface="+mn-lt"/>
                    <a:ea typeface="+mn-ea"/>
                    <a:cs typeface="+mn-cs"/>
                  </a:rPr>
                  <a:t>Use </a:t>
                </a:r>
                <a:r>
                  <a:rPr lang="en-US" sz="1200" b="1" i="0" kern="1200" dirty="0">
                    <a:solidFill>
                      <a:schemeClr val="tx1"/>
                    </a:solidFill>
                    <a:effectLst/>
                    <a:latin typeface="+mn-lt"/>
                    <a:ea typeface="+mn-ea"/>
                    <a:cs typeface="+mn-cs"/>
                  </a:rPr>
                  <a:t>Kendall’s tau</a:t>
                </a:r>
                <a:r>
                  <a:rPr lang="en-US" sz="1200" b="0" i="0" kern="1200" dirty="0">
                    <a:solidFill>
                      <a:schemeClr val="tx1"/>
                    </a:solidFill>
                    <a:effectLst/>
                    <a:latin typeface="+mn-lt"/>
                    <a:ea typeface="+mn-ea"/>
                    <a:cs typeface="+mn-cs"/>
                  </a:rPr>
                  <a:t> when:</a:t>
                </a:r>
              </a:p>
              <a:p>
                <a:pPr lvl="1"/>
                <a:r>
                  <a:rPr lang="en-US" sz="1200" b="0" i="0" kern="1200" dirty="0">
                    <a:solidFill>
                      <a:schemeClr val="tx1"/>
                    </a:solidFill>
                    <a:effectLst/>
                    <a:latin typeface="+mn-lt"/>
                    <a:ea typeface="+mn-ea"/>
                    <a:cs typeface="+mn-cs"/>
                  </a:rPr>
                  <a:t>You like the “agreement” story: </a:t>
                </a:r>
                <a:r>
                  <a:rPr lang="en-US" sz="1200" b="0" i="1" kern="1200" dirty="0">
                    <a:solidFill>
                      <a:schemeClr val="tx1"/>
                    </a:solidFill>
                    <a:effectLst/>
                    <a:latin typeface="+mn-lt"/>
                    <a:ea typeface="+mn-ea"/>
                    <a:cs typeface="+mn-cs"/>
                  </a:rPr>
                  <a:t>how often do two variables rank observations the same way?</a:t>
                </a:r>
                <a:endParaRPr lang="en-US" sz="1200" b="0" i="0" kern="1200" dirty="0">
                  <a:solidFill>
                    <a:schemeClr val="tx1"/>
                  </a:solidFill>
                  <a:effectLst/>
                  <a:latin typeface="+mn-lt"/>
                  <a:ea typeface="+mn-ea"/>
                  <a:cs typeface="+mn-cs"/>
                </a:endParaRPr>
              </a:p>
              <a:p>
                <a:pPr lvl="1"/>
                <a:r>
                  <a:rPr lang="en-US" sz="1200" b="0" i="0" kern="1200">
                    <a:solidFill>
                      <a:schemeClr val="tx1"/>
                    </a:solidFill>
                    <a:effectLst/>
                    <a:latin typeface="+mn-lt"/>
                    <a:ea typeface="+mn-ea"/>
                    <a:cs typeface="+mn-cs"/>
                  </a:rPr>
                  <a:t>You have lots of ties or you want something that’s easy to explain as pairwise consistency.</a:t>
                </a:r>
              </a:p>
              <a:p>
                <a:endParaRPr lang="en-US" dirty="0"/>
              </a:p>
            </p:txBody>
          </p:sp>
        </mc:Fallback>
      </mc:AlternateContent>
      <p:sp>
        <p:nvSpPr>
          <p:cNvPr id="4" name="Slide Number Placeholder 3"/>
          <p:cNvSpPr>
            <a:spLocks noGrp="1"/>
          </p:cNvSpPr>
          <p:nvPr>
            <p:ph type="sldNum" sz="quarter" idx="5"/>
          </p:nvPr>
        </p:nvSpPr>
        <p:spPr/>
        <p:txBody>
          <a:bodyPr/>
          <a:lstStyle/>
          <a:p>
            <a:fld id="{02EB0480-5A1A-439A-8DB4-B7CDF5C774A8}" type="slidenum">
              <a:rPr lang="en-US" smtClean="0"/>
              <a:t>17</a:t>
            </a:fld>
            <a:endParaRPr lang="en-US"/>
          </a:p>
        </p:txBody>
      </p:sp>
    </p:spTree>
    <p:extLst>
      <p:ext uri="{BB962C8B-B14F-4D97-AF65-F5344CB8AC3E}">
        <p14:creationId xmlns:p14="http://schemas.microsoft.com/office/powerpoint/2010/main" val="113755498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Lets compare the methods for analyzing correlation.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Question you can ask: Has anyone used any of these metrics on their projects? </a:t>
            </a:r>
          </a:p>
          <a:p>
            <a:endParaRPr lang="en-US" dirty="0"/>
          </a:p>
          <a:p>
            <a:r>
              <a:rPr lang="en-US" b="1" dirty="0"/>
              <a:t>PLOT REVIEW </a:t>
            </a:r>
          </a:p>
          <a:p>
            <a:r>
              <a:rPr lang="en-US" dirty="0"/>
              <a:t>Spearman and Kendall magnitudes are similar for these datasets.</a:t>
            </a:r>
          </a:p>
          <a:p>
            <a:r>
              <a:rPr lang="en-US" sz="1200" b="1" i="0" kern="1200" dirty="0">
                <a:solidFill>
                  <a:schemeClr val="tx1"/>
                </a:solidFill>
                <a:effectLst/>
                <a:latin typeface="+mn-lt"/>
                <a:ea typeface="+mn-ea"/>
                <a:cs typeface="+mn-cs"/>
              </a:rPr>
              <a:t>Left panel:</a:t>
            </a:r>
            <a:r>
              <a:rPr lang="en-US" sz="1200" b="0" i="0" kern="1200" dirty="0">
                <a:solidFill>
                  <a:schemeClr val="tx1"/>
                </a:solidFill>
                <a:effectLst/>
                <a:latin typeface="+mn-lt"/>
                <a:ea typeface="+mn-ea"/>
                <a:cs typeface="+mn-cs"/>
              </a:rPr>
              <a:t> weak relationship, both Pearson and Spearman small and similar.</a:t>
            </a:r>
          </a:p>
          <a:p>
            <a:r>
              <a:rPr lang="en-US" sz="1200" b="1" i="0" kern="1200" dirty="0">
                <a:solidFill>
                  <a:schemeClr val="tx1"/>
                </a:solidFill>
                <a:effectLst/>
                <a:latin typeface="+mn-lt"/>
                <a:ea typeface="+mn-ea"/>
                <a:cs typeface="+mn-cs"/>
              </a:rPr>
              <a:t>Middle panel:</a:t>
            </a:r>
            <a:r>
              <a:rPr lang="en-US" sz="1200" b="0" i="0" kern="1200" dirty="0">
                <a:solidFill>
                  <a:schemeClr val="tx1"/>
                </a:solidFill>
                <a:effectLst/>
                <a:latin typeface="+mn-lt"/>
                <a:ea typeface="+mn-ea"/>
                <a:cs typeface="+mn-cs"/>
              </a:rPr>
              <a:t> clearly </a:t>
            </a:r>
            <a:r>
              <a:rPr lang="en-US" sz="1200" b="0" i="1" kern="1200" dirty="0">
                <a:solidFill>
                  <a:schemeClr val="tx1"/>
                </a:solidFill>
                <a:effectLst/>
                <a:latin typeface="+mn-lt"/>
                <a:ea typeface="+mn-ea"/>
                <a:cs typeface="+mn-cs"/>
              </a:rPr>
              <a:t>curved but consistently increasing</a:t>
            </a:r>
            <a:r>
              <a:rPr lang="en-US" sz="1200" b="0" i="0" kern="1200" dirty="0">
                <a:solidFill>
                  <a:schemeClr val="tx1"/>
                </a:solidFill>
                <a:effectLst/>
                <a:latin typeface="+mn-lt"/>
                <a:ea typeface="+mn-ea"/>
                <a:cs typeface="+mn-cs"/>
              </a:rPr>
              <a:t>.</a:t>
            </a:r>
          </a:p>
          <a:p>
            <a:pPr lvl="1"/>
            <a:r>
              <a:rPr lang="en-US" sz="1200" b="0" i="0" kern="1200" dirty="0">
                <a:solidFill>
                  <a:schemeClr val="tx1"/>
                </a:solidFill>
                <a:effectLst/>
                <a:latin typeface="+mn-lt"/>
                <a:ea typeface="+mn-ea"/>
                <a:cs typeface="+mn-cs"/>
              </a:rPr>
              <a:t>Spearman = 1 (perfect monotonic ordering)</a:t>
            </a:r>
          </a:p>
          <a:p>
            <a:pPr lvl="1"/>
            <a:r>
              <a:rPr lang="en-US" sz="1200" b="0" i="0" kern="1200" dirty="0">
                <a:solidFill>
                  <a:schemeClr val="tx1"/>
                </a:solidFill>
                <a:effectLst/>
                <a:latin typeface="+mn-lt"/>
                <a:ea typeface="+mn-ea"/>
                <a:cs typeface="+mn-cs"/>
              </a:rPr>
              <a:t>Pearson &lt; 1 because the relationship isn’t a straight line.</a:t>
            </a:r>
          </a:p>
          <a:p>
            <a:pPr lvl="1"/>
            <a:r>
              <a:rPr lang="en-US" sz="1200" b="0" i="0" kern="1200" dirty="0">
                <a:solidFill>
                  <a:schemeClr val="tx1"/>
                </a:solidFill>
                <a:effectLst/>
                <a:latin typeface="+mn-lt"/>
                <a:ea typeface="+mn-ea"/>
                <a:cs typeface="+mn-cs"/>
              </a:rPr>
              <a:t>Say it like: “Spearman says ‘the ordering is perfect.’ Pearson says ‘but it’s not straight.’”</a:t>
            </a:r>
          </a:p>
          <a:p>
            <a:r>
              <a:rPr lang="en-US" sz="1200" b="1" i="0" kern="1200" dirty="0">
                <a:solidFill>
                  <a:schemeClr val="tx1"/>
                </a:solidFill>
                <a:effectLst/>
                <a:latin typeface="+mn-lt"/>
                <a:ea typeface="+mn-ea"/>
                <a:cs typeface="+mn-cs"/>
              </a:rPr>
              <a:t>Right panel:</a:t>
            </a:r>
            <a:r>
              <a:rPr lang="en-US" sz="1200" b="0" i="0" kern="1200" dirty="0">
                <a:solidFill>
                  <a:schemeClr val="tx1"/>
                </a:solidFill>
                <a:effectLst/>
                <a:latin typeface="+mn-lt"/>
                <a:ea typeface="+mn-ea"/>
                <a:cs typeface="+mn-cs"/>
              </a:rPr>
              <a:t> outliers or uneven spread reduce Pearson more than Spearman.</a:t>
            </a:r>
          </a:p>
          <a:p>
            <a:pPr lvl="1"/>
            <a:r>
              <a:rPr lang="en-US" sz="1200" b="0" i="0" kern="1200" dirty="0">
                <a:solidFill>
                  <a:schemeClr val="tx1"/>
                </a:solidFill>
                <a:effectLst/>
                <a:latin typeface="+mn-lt"/>
                <a:ea typeface="+mn-ea"/>
                <a:cs typeface="+mn-cs"/>
              </a:rPr>
              <a:t>Spearman stays higher because ranks aren’t as pulled by extreme values.</a:t>
            </a:r>
          </a:p>
          <a:p>
            <a:endParaRPr lang="en-US" dirty="0"/>
          </a:p>
          <a:p>
            <a:endParaRPr lang="en-US" b="1" dirty="0"/>
          </a:p>
        </p:txBody>
      </p:sp>
      <p:sp>
        <p:nvSpPr>
          <p:cNvPr id="4" name="Slide Number Placeholder 3"/>
          <p:cNvSpPr>
            <a:spLocks noGrp="1"/>
          </p:cNvSpPr>
          <p:nvPr>
            <p:ph type="sldNum" sz="quarter" idx="5"/>
          </p:nvPr>
        </p:nvSpPr>
        <p:spPr/>
        <p:txBody>
          <a:bodyPr/>
          <a:lstStyle/>
          <a:p>
            <a:fld id="{78AF3204-0D06-4E77-ABDE-F4433C802620}" type="slidenum">
              <a:rPr lang="en-US" smtClean="0"/>
              <a:t>18</a:t>
            </a:fld>
            <a:endParaRPr lang="en-US"/>
          </a:p>
        </p:txBody>
      </p:sp>
    </p:spTree>
    <p:extLst>
      <p:ext uri="{BB962C8B-B14F-4D97-AF65-F5344CB8AC3E}">
        <p14:creationId xmlns:p14="http://schemas.microsoft.com/office/powerpoint/2010/main" val="153608968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kern="1200" dirty="0">
                <a:solidFill>
                  <a:schemeClr val="tx1"/>
                </a:solidFill>
                <a:effectLst/>
                <a:latin typeface="+mn-lt"/>
                <a:ea typeface="+mn-ea"/>
                <a:cs typeface="+mn-cs"/>
              </a:rPr>
              <a:t>Use this as a checklist narrative:</a:t>
            </a:r>
          </a:p>
          <a:p>
            <a:endParaRPr lang="en-US" sz="1200" b="0" i="0" kern="1200" dirty="0">
              <a:solidFill>
                <a:schemeClr val="tx1"/>
              </a:solidFill>
              <a:effectLst/>
              <a:latin typeface="+mn-lt"/>
              <a:ea typeface="+mn-ea"/>
              <a:cs typeface="+mn-cs"/>
            </a:endParaRPr>
          </a:p>
          <a:p>
            <a:r>
              <a:rPr lang="en-US" sz="1200" b="0" i="0" kern="1200" dirty="0">
                <a:solidFill>
                  <a:schemeClr val="tx1"/>
                </a:solidFill>
                <a:effectLst/>
                <a:latin typeface="+mn-lt"/>
                <a:ea typeface="+mn-ea"/>
                <a:cs typeface="+mn-cs"/>
              </a:rPr>
              <a:t>“Do we see a pattern, or just a blob?”</a:t>
            </a:r>
          </a:p>
          <a:p>
            <a:r>
              <a:rPr lang="en-US" sz="1200" b="0" i="0" kern="1200" dirty="0">
                <a:solidFill>
                  <a:schemeClr val="tx1"/>
                </a:solidFill>
                <a:effectLst/>
                <a:latin typeface="+mn-lt"/>
                <a:ea typeface="+mn-ea"/>
                <a:cs typeface="+mn-cs"/>
              </a:rPr>
              <a:t>“Does it tilt up (positive) or down (negative)?”</a:t>
            </a:r>
          </a:p>
          <a:p>
            <a:r>
              <a:rPr lang="en-US" sz="1200" b="0" i="0" kern="1200" dirty="0">
                <a:solidFill>
                  <a:schemeClr val="tx1"/>
                </a:solidFill>
                <a:effectLst/>
                <a:latin typeface="+mn-lt"/>
                <a:ea typeface="+mn-ea"/>
                <a:cs typeface="+mn-cs"/>
              </a:rPr>
              <a:t>“Is a straight line a reasonable summary?”</a:t>
            </a:r>
          </a:p>
          <a:p>
            <a:r>
              <a:rPr lang="en-US" sz="1200" b="0" i="0" kern="1200" dirty="0">
                <a:solidFill>
                  <a:schemeClr val="tx1"/>
                </a:solidFill>
                <a:effectLst/>
                <a:latin typeface="+mn-lt"/>
                <a:ea typeface="+mn-ea"/>
                <a:cs typeface="+mn-cs"/>
              </a:rPr>
              <a:t>“If not, can a simple transform make it closer to linear?”</a:t>
            </a:r>
          </a:p>
          <a:p>
            <a:endParaRPr lang="en-US" sz="1200" b="0" i="0" kern="1200" dirty="0">
              <a:solidFill>
                <a:schemeClr val="tx1"/>
              </a:solidFill>
              <a:effectLst/>
              <a:latin typeface="+mn-lt"/>
              <a:ea typeface="+mn-ea"/>
              <a:cs typeface="+mn-cs"/>
            </a:endParaRPr>
          </a:p>
          <a:p>
            <a:r>
              <a:rPr lang="en-US" sz="1200" b="0" i="0" kern="1200" dirty="0">
                <a:solidFill>
                  <a:schemeClr val="tx1"/>
                </a:solidFill>
                <a:effectLst/>
                <a:latin typeface="+mn-lt"/>
                <a:ea typeface="+mn-ea"/>
                <a:cs typeface="+mn-cs"/>
              </a:rPr>
              <a:t>Emphasize:</a:t>
            </a:r>
          </a:p>
          <a:p>
            <a:r>
              <a:rPr lang="en-US" sz="1200" b="1" i="0" kern="1200" dirty="0">
                <a:solidFill>
                  <a:schemeClr val="tx1"/>
                </a:solidFill>
                <a:effectLst/>
                <a:latin typeface="+mn-lt"/>
                <a:ea typeface="+mn-ea"/>
                <a:cs typeface="+mn-cs"/>
              </a:rPr>
              <a:t>Plot first, compute second</a:t>
            </a:r>
            <a:r>
              <a:rPr lang="en-US" sz="1200" b="0" i="0" kern="1200" dirty="0">
                <a:solidFill>
                  <a:schemeClr val="tx1"/>
                </a:solidFill>
                <a:effectLst/>
                <a:latin typeface="+mn-lt"/>
                <a:ea typeface="+mn-ea"/>
                <a:cs typeface="+mn-cs"/>
              </a:rPr>
              <a:t> is often the safest workflow.</a:t>
            </a:r>
          </a:p>
          <a:p>
            <a:endParaRPr lang="en-US" dirty="0"/>
          </a:p>
        </p:txBody>
      </p:sp>
      <p:sp>
        <p:nvSpPr>
          <p:cNvPr id="4" name="Slide Number Placeholder 3"/>
          <p:cNvSpPr>
            <a:spLocks noGrp="1"/>
          </p:cNvSpPr>
          <p:nvPr>
            <p:ph type="sldNum" sz="quarter" idx="5"/>
          </p:nvPr>
        </p:nvSpPr>
        <p:spPr/>
        <p:txBody>
          <a:bodyPr/>
          <a:lstStyle/>
          <a:p>
            <a:fld id="{02EB0480-5A1A-439A-8DB4-B7CDF5C774A8}" type="slidenum">
              <a:rPr lang="en-US" smtClean="0"/>
              <a:t>20</a:t>
            </a:fld>
            <a:endParaRPr lang="en-US"/>
          </a:p>
        </p:txBody>
      </p:sp>
    </p:spTree>
    <p:extLst>
      <p:ext uri="{BB962C8B-B14F-4D97-AF65-F5344CB8AC3E}">
        <p14:creationId xmlns:p14="http://schemas.microsoft.com/office/powerpoint/2010/main" val="376631110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kern="1200" dirty="0">
                <a:solidFill>
                  <a:schemeClr val="tx1"/>
                </a:solidFill>
                <a:effectLst/>
                <a:latin typeface="+mn-lt"/>
                <a:ea typeface="+mn-ea"/>
                <a:cs typeface="+mn-cs"/>
              </a:rPr>
              <a:t>The goal is simple: learn how to </a:t>
            </a:r>
            <a:r>
              <a:rPr lang="en-US" sz="1200" b="1" i="0" kern="1200" dirty="0">
                <a:solidFill>
                  <a:schemeClr val="tx1"/>
                </a:solidFill>
                <a:effectLst/>
                <a:latin typeface="+mn-lt"/>
                <a:ea typeface="+mn-ea"/>
                <a:cs typeface="+mn-cs"/>
              </a:rPr>
              <a:t>measure the strength of the relationship</a:t>
            </a:r>
            <a:r>
              <a:rPr lang="en-US" sz="1200" b="0" i="0" kern="1200" dirty="0">
                <a:solidFill>
                  <a:schemeClr val="tx1"/>
                </a:solidFill>
                <a:effectLst/>
                <a:latin typeface="+mn-lt"/>
                <a:ea typeface="+mn-ea"/>
                <a:cs typeface="+mn-cs"/>
              </a:rPr>
              <a:t> between two variables.</a:t>
            </a:r>
          </a:p>
          <a:p>
            <a:r>
              <a:rPr lang="en-US" sz="1200" b="0" i="0" kern="1200" dirty="0">
                <a:solidFill>
                  <a:schemeClr val="tx1"/>
                </a:solidFill>
                <a:effectLst/>
                <a:latin typeface="+mn-lt"/>
                <a:ea typeface="+mn-ea"/>
                <a:cs typeface="+mn-cs"/>
              </a:rPr>
              <a:t>Think of it like asking: </a:t>
            </a:r>
            <a:r>
              <a:rPr lang="en-US" sz="1200" b="0" i="1" kern="1200" dirty="0">
                <a:solidFill>
                  <a:schemeClr val="tx1"/>
                </a:solidFill>
                <a:effectLst/>
                <a:latin typeface="+mn-lt"/>
                <a:ea typeface="+mn-ea"/>
                <a:cs typeface="+mn-cs"/>
              </a:rPr>
              <a:t>When Site A has a big flood year, does Site B usually have a big flood year too?</a:t>
            </a:r>
            <a:endParaRPr lang="en-US" sz="1200" b="0" i="0" kern="1200" dirty="0">
              <a:solidFill>
                <a:schemeClr val="tx1"/>
              </a:solidFill>
              <a:effectLst/>
              <a:latin typeface="+mn-lt"/>
              <a:ea typeface="+mn-ea"/>
              <a:cs typeface="+mn-cs"/>
            </a:endParaRPr>
          </a:p>
          <a:p>
            <a:endParaRPr lang="en-US" sz="1200" b="0" i="0" kern="1200" dirty="0">
              <a:solidFill>
                <a:schemeClr val="tx1"/>
              </a:solidFill>
              <a:effectLst/>
              <a:latin typeface="+mn-lt"/>
              <a:ea typeface="+mn-ea"/>
              <a:cs typeface="+mn-cs"/>
            </a:endParaRPr>
          </a:p>
          <a:p>
            <a:r>
              <a:rPr lang="en-US" sz="1200" b="0" i="0" kern="1200" dirty="0">
                <a:solidFill>
                  <a:schemeClr val="tx1"/>
                </a:solidFill>
                <a:effectLst/>
                <a:latin typeface="+mn-lt"/>
                <a:ea typeface="+mn-ea"/>
                <a:cs typeface="+mn-cs"/>
              </a:rPr>
              <a:t>In flood frequency work, we often need this when:</a:t>
            </a:r>
          </a:p>
          <a:p>
            <a:pPr lvl="1"/>
            <a:r>
              <a:rPr lang="en-US" sz="1200" b="0" i="0" kern="1200" dirty="0">
                <a:solidFill>
                  <a:schemeClr val="tx1"/>
                </a:solidFill>
                <a:effectLst/>
                <a:latin typeface="+mn-lt"/>
                <a:ea typeface="+mn-ea"/>
                <a:cs typeface="+mn-cs"/>
              </a:rPr>
              <a:t>comparing peak flows at two gages,</a:t>
            </a:r>
          </a:p>
          <a:p>
            <a:pPr lvl="1"/>
            <a:r>
              <a:rPr lang="en-US" sz="1200" b="0" i="0" kern="1200" dirty="0">
                <a:solidFill>
                  <a:schemeClr val="tx1"/>
                </a:solidFill>
                <a:effectLst/>
                <a:latin typeface="+mn-lt"/>
                <a:ea typeface="+mn-ea"/>
                <a:cs typeface="+mn-cs"/>
              </a:rPr>
              <a:t>combining information (e.g. record extension, joint probability – e.g. among tributaries or other hazards including surge),</a:t>
            </a:r>
          </a:p>
          <a:p>
            <a:pPr lvl="1"/>
            <a:r>
              <a:rPr lang="en-US" sz="1200" b="0" i="0" kern="1200" dirty="0">
                <a:solidFill>
                  <a:schemeClr val="tx1"/>
                </a:solidFill>
                <a:effectLst/>
                <a:latin typeface="+mn-lt"/>
                <a:ea typeface="+mn-ea"/>
                <a:cs typeface="+mn-cs"/>
              </a:rPr>
              <a:t>Important for coincident frequency analysis in SSP </a:t>
            </a:r>
          </a:p>
          <a:p>
            <a:pPr lvl="1"/>
            <a:r>
              <a:rPr lang="en-US" sz="1200" b="0" i="0" kern="1200" dirty="0">
                <a:solidFill>
                  <a:schemeClr val="tx1"/>
                </a:solidFill>
                <a:effectLst/>
                <a:latin typeface="+mn-lt"/>
                <a:ea typeface="+mn-ea"/>
                <a:cs typeface="+mn-cs"/>
              </a:rPr>
              <a:t>or checking whether two variables share the same “big years.”</a:t>
            </a:r>
          </a:p>
          <a:p>
            <a:pPr lvl="1"/>
            <a:endParaRPr lang="en-US" sz="1200" b="0" i="0" kern="1200" dirty="0">
              <a:solidFill>
                <a:schemeClr val="tx1"/>
              </a:solidFill>
              <a:effectLst/>
              <a:latin typeface="+mn-lt"/>
              <a:ea typeface="+mn-ea"/>
              <a:cs typeface="+mn-cs"/>
            </a:endParaRPr>
          </a:p>
          <a:p>
            <a:pPr lvl="1"/>
            <a:r>
              <a:rPr lang="en-US" sz="1200" b="0" i="0" kern="1200" dirty="0">
                <a:solidFill>
                  <a:schemeClr val="tx1"/>
                </a:solidFill>
                <a:effectLst/>
                <a:latin typeface="+mn-lt"/>
                <a:ea typeface="+mn-ea"/>
                <a:cs typeface="+mn-cs"/>
              </a:rPr>
              <a:t>These statistics are key inputs to copula analysis </a:t>
            </a:r>
          </a:p>
          <a:p>
            <a:endParaRPr lang="en-US" dirty="0"/>
          </a:p>
        </p:txBody>
      </p:sp>
      <p:sp>
        <p:nvSpPr>
          <p:cNvPr id="4" name="Slide Number Placeholder 3"/>
          <p:cNvSpPr>
            <a:spLocks noGrp="1"/>
          </p:cNvSpPr>
          <p:nvPr>
            <p:ph type="sldNum" sz="quarter" idx="5"/>
          </p:nvPr>
        </p:nvSpPr>
        <p:spPr/>
        <p:txBody>
          <a:bodyPr/>
          <a:lstStyle/>
          <a:p>
            <a:fld id="{02EB0480-5A1A-439A-8DB4-B7CDF5C774A8}" type="slidenum">
              <a:rPr lang="en-US" smtClean="0"/>
              <a:t>2</a:t>
            </a:fld>
            <a:endParaRPr lang="en-US"/>
          </a:p>
        </p:txBody>
      </p:sp>
    </p:spTree>
    <p:extLst>
      <p:ext uri="{BB962C8B-B14F-4D97-AF65-F5344CB8AC3E}">
        <p14:creationId xmlns:p14="http://schemas.microsoft.com/office/powerpoint/2010/main" val="289905615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kern="1200" dirty="0">
                <a:solidFill>
                  <a:schemeClr val="tx1"/>
                </a:solidFill>
                <a:effectLst/>
                <a:latin typeface="+mn-lt"/>
                <a:ea typeface="+mn-ea"/>
                <a:cs typeface="+mn-cs"/>
              </a:rPr>
              <a:t>0: a symmetric cloud; knowing X doesn’t help guess Y.</a:t>
            </a:r>
          </a:p>
          <a:p>
            <a:r>
              <a:rPr lang="en-US" sz="1200" b="0" i="0" kern="1200" dirty="0">
                <a:solidFill>
                  <a:schemeClr val="tx1"/>
                </a:solidFill>
                <a:effectLst/>
                <a:latin typeface="+mn-lt"/>
                <a:ea typeface="+mn-ea"/>
                <a:cs typeface="+mn-cs"/>
              </a:rPr>
              <a:t>0.25: slight tilt; a weak tendency.</a:t>
            </a:r>
          </a:p>
          <a:p>
            <a:endParaRPr lang="en-US" dirty="0"/>
          </a:p>
        </p:txBody>
      </p:sp>
      <p:sp>
        <p:nvSpPr>
          <p:cNvPr id="4" name="Slide Number Placeholder 3"/>
          <p:cNvSpPr>
            <a:spLocks noGrp="1"/>
          </p:cNvSpPr>
          <p:nvPr>
            <p:ph type="sldNum" sz="quarter" idx="5"/>
          </p:nvPr>
        </p:nvSpPr>
        <p:spPr/>
        <p:txBody>
          <a:bodyPr/>
          <a:lstStyle/>
          <a:p>
            <a:fld id="{02EB0480-5A1A-439A-8DB4-B7CDF5C774A8}" type="slidenum">
              <a:rPr lang="en-US" smtClean="0"/>
              <a:t>21</a:t>
            </a:fld>
            <a:endParaRPr lang="en-US"/>
          </a:p>
        </p:txBody>
      </p:sp>
    </p:spTree>
    <p:extLst>
      <p:ext uri="{BB962C8B-B14F-4D97-AF65-F5344CB8AC3E}">
        <p14:creationId xmlns:p14="http://schemas.microsoft.com/office/powerpoint/2010/main" val="244208842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kern="1200" dirty="0">
                <a:solidFill>
                  <a:schemeClr val="tx1"/>
                </a:solidFill>
                <a:effectLst/>
                <a:latin typeface="+mn-lt"/>
                <a:ea typeface="+mn-ea"/>
                <a:cs typeface="+mn-cs"/>
              </a:rPr>
              <a:t>0.5: a visible trend, but still lots of scatter.</a:t>
            </a:r>
          </a:p>
          <a:p>
            <a:r>
              <a:rPr lang="en-US" sz="1200" b="0" i="0" kern="1200" dirty="0">
                <a:solidFill>
                  <a:schemeClr val="tx1"/>
                </a:solidFill>
                <a:effectLst/>
                <a:latin typeface="+mn-lt"/>
                <a:ea typeface="+mn-ea"/>
                <a:cs typeface="+mn-cs"/>
              </a:rPr>
              <a:t>0.75: strong tilt; much more “cigar-shaped” cloud.</a:t>
            </a:r>
          </a:p>
          <a:p>
            <a:endParaRPr lang="en-US" dirty="0"/>
          </a:p>
        </p:txBody>
      </p:sp>
      <p:sp>
        <p:nvSpPr>
          <p:cNvPr id="4" name="Slide Number Placeholder 3"/>
          <p:cNvSpPr>
            <a:spLocks noGrp="1"/>
          </p:cNvSpPr>
          <p:nvPr>
            <p:ph type="sldNum" sz="quarter" idx="5"/>
          </p:nvPr>
        </p:nvSpPr>
        <p:spPr/>
        <p:txBody>
          <a:bodyPr/>
          <a:lstStyle/>
          <a:p>
            <a:fld id="{02EB0480-5A1A-439A-8DB4-B7CDF5C774A8}" type="slidenum">
              <a:rPr lang="en-US" smtClean="0"/>
              <a:t>22</a:t>
            </a:fld>
            <a:endParaRPr lang="en-US"/>
          </a:p>
        </p:txBody>
      </p:sp>
    </p:spTree>
    <p:extLst>
      <p:ext uri="{BB962C8B-B14F-4D97-AF65-F5344CB8AC3E}">
        <p14:creationId xmlns:p14="http://schemas.microsoft.com/office/powerpoint/2010/main" val="401459300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kern="1200" dirty="0">
                <a:solidFill>
                  <a:schemeClr val="tx1"/>
                </a:solidFill>
                <a:effectLst/>
                <a:latin typeface="+mn-lt"/>
                <a:ea typeface="+mn-ea"/>
                <a:cs typeface="+mn-cs"/>
              </a:rPr>
              <a:t>1: points fall on a perfect line (rare in real hydrology).</a:t>
            </a:r>
          </a:p>
          <a:p>
            <a:r>
              <a:rPr lang="en-US" sz="1200" b="0" i="0" kern="1200" dirty="0">
                <a:solidFill>
                  <a:schemeClr val="tx1"/>
                </a:solidFill>
                <a:effectLst/>
                <a:latin typeface="+mn-lt"/>
                <a:ea typeface="+mn-ea"/>
                <a:cs typeface="+mn-cs"/>
              </a:rPr>
              <a:t>-0.5: as X increases, Y tends to decrease—downward tilt.</a:t>
            </a:r>
          </a:p>
          <a:p>
            <a:endParaRPr lang="en-US" dirty="0"/>
          </a:p>
        </p:txBody>
      </p:sp>
      <p:sp>
        <p:nvSpPr>
          <p:cNvPr id="4" name="Slide Number Placeholder 3"/>
          <p:cNvSpPr>
            <a:spLocks noGrp="1"/>
          </p:cNvSpPr>
          <p:nvPr>
            <p:ph type="sldNum" sz="quarter" idx="5"/>
          </p:nvPr>
        </p:nvSpPr>
        <p:spPr/>
        <p:txBody>
          <a:bodyPr/>
          <a:lstStyle/>
          <a:p>
            <a:fld id="{02EB0480-5A1A-439A-8DB4-B7CDF5C774A8}" type="slidenum">
              <a:rPr lang="en-US" smtClean="0"/>
              <a:t>23</a:t>
            </a:fld>
            <a:endParaRPr lang="en-US"/>
          </a:p>
        </p:txBody>
      </p:sp>
    </p:spTree>
    <p:extLst>
      <p:ext uri="{BB962C8B-B14F-4D97-AF65-F5344CB8AC3E}">
        <p14:creationId xmlns:p14="http://schemas.microsoft.com/office/powerpoint/2010/main" val="116346519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You can measure the Pearson correlation coefficient on this dataset, but I wouldn’t.  Without doing anything else to this dataset I would consider using Spearman rank correlation to measure the relation.  But, if we want to use Pearson (there are good reasons for wanting to use that, e.g. if you want to model the dataset with a Gaussian copula) then we can transform the data to get at the underlying structure.</a:t>
            </a:r>
          </a:p>
          <a:p>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kern="1200" dirty="0">
                <a:solidFill>
                  <a:schemeClr val="tx1"/>
                </a:solidFill>
                <a:effectLst/>
                <a:latin typeface="+mn-lt"/>
                <a:ea typeface="+mn-ea"/>
                <a:cs typeface="+mn-cs"/>
              </a:rPr>
              <a:t>“Pearson is trying to summarize this with one straight line, and it’s struggling a bit.”</a:t>
            </a:r>
          </a:p>
          <a:p>
            <a:endParaRPr lang="en-US" dirty="0"/>
          </a:p>
        </p:txBody>
      </p:sp>
      <p:sp>
        <p:nvSpPr>
          <p:cNvPr id="4" name="Slide Number Placeholder 3"/>
          <p:cNvSpPr>
            <a:spLocks noGrp="1"/>
          </p:cNvSpPr>
          <p:nvPr>
            <p:ph type="sldNum" sz="quarter" idx="5"/>
          </p:nvPr>
        </p:nvSpPr>
        <p:spPr/>
        <p:txBody>
          <a:bodyPr/>
          <a:lstStyle/>
          <a:p>
            <a:fld id="{78AF3204-0D06-4E77-ABDE-F4433C802620}" type="slidenum">
              <a:rPr lang="en-US" smtClean="0"/>
              <a:t>24</a:t>
            </a:fld>
            <a:endParaRPr lang="en-US"/>
          </a:p>
        </p:txBody>
      </p:sp>
    </p:spTree>
    <p:extLst>
      <p:ext uri="{BB962C8B-B14F-4D97-AF65-F5344CB8AC3E}">
        <p14:creationId xmlns:p14="http://schemas.microsoft.com/office/powerpoint/2010/main" val="150672646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Transformations will only change the value of the Pearson correlation coefficient.  The next demonstration will show how monotonic transformations do not affect the Spearman rank correlation.</a:t>
            </a:r>
          </a:p>
          <a:p>
            <a:endParaRPr lang="en-US" dirty="0"/>
          </a:p>
          <a:p>
            <a:r>
              <a:rPr lang="en-US" sz="1200" b="0" i="0" kern="1200" dirty="0">
                <a:solidFill>
                  <a:schemeClr val="tx1"/>
                </a:solidFill>
                <a:effectLst/>
                <a:latin typeface="+mn-lt"/>
                <a:ea typeface="+mn-ea"/>
                <a:cs typeface="+mn-cs"/>
              </a:rPr>
              <a:t>Core message: transformations are like changing the </a:t>
            </a:r>
            <a:r>
              <a:rPr lang="en-US" sz="1200" b="0" i="1" kern="1200" dirty="0">
                <a:solidFill>
                  <a:schemeClr val="tx1"/>
                </a:solidFill>
                <a:effectLst/>
                <a:latin typeface="+mn-lt"/>
                <a:ea typeface="+mn-ea"/>
                <a:cs typeface="+mn-cs"/>
              </a:rPr>
              <a:t>camera lens</a:t>
            </a:r>
            <a:r>
              <a:rPr lang="en-US" sz="1200" b="0" i="0" kern="1200" dirty="0">
                <a:solidFill>
                  <a:schemeClr val="tx1"/>
                </a:solidFill>
                <a:effectLst/>
                <a:latin typeface="+mn-lt"/>
                <a:ea typeface="+mn-ea"/>
                <a:cs typeface="+mn-cs"/>
              </a:rPr>
              <a:t>.</a:t>
            </a:r>
          </a:p>
          <a:p>
            <a:r>
              <a:rPr lang="en-US" sz="1200" b="1" i="0" kern="1200" dirty="0">
                <a:solidFill>
                  <a:schemeClr val="tx1"/>
                </a:solidFill>
                <a:effectLst/>
                <a:latin typeface="+mn-lt"/>
                <a:ea typeface="+mn-ea"/>
                <a:cs typeface="+mn-cs"/>
              </a:rPr>
              <a:t>Log transform</a:t>
            </a:r>
            <a:endParaRPr lang="en-US" sz="1200" b="0" i="0" kern="1200" dirty="0">
              <a:solidFill>
                <a:schemeClr val="tx1"/>
              </a:solidFill>
              <a:effectLst/>
              <a:latin typeface="+mn-lt"/>
              <a:ea typeface="+mn-ea"/>
              <a:cs typeface="+mn-cs"/>
            </a:endParaRPr>
          </a:p>
          <a:p>
            <a:pPr lvl="1"/>
            <a:r>
              <a:rPr lang="en-US" sz="1200" b="0" i="0" kern="1200" dirty="0">
                <a:solidFill>
                  <a:schemeClr val="tx1"/>
                </a:solidFill>
                <a:effectLst/>
                <a:latin typeface="+mn-lt"/>
                <a:ea typeface="+mn-ea"/>
                <a:cs typeface="+mn-cs"/>
              </a:rPr>
              <a:t>Often helpful for flows because flood peaks span orders of magnitude.</a:t>
            </a:r>
          </a:p>
          <a:p>
            <a:pPr lvl="1"/>
            <a:r>
              <a:rPr lang="en-US" sz="1200" b="0" i="0" kern="1200" dirty="0">
                <a:solidFill>
                  <a:schemeClr val="tx1"/>
                </a:solidFill>
                <a:effectLst/>
                <a:latin typeface="+mn-lt"/>
                <a:ea typeface="+mn-ea"/>
                <a:cs typeface="+mn-cs"/>
              </a:rPr>
              <a:t>Logging can turn “fan-shaped” scatter into something closer to a straight-line cloud.</a:t>
            </a:r>
          </a:p>
          <a:p>
            <a:r>
              <a:rPr lang="en-US" sz="1200" b="1" i="0" kern="1200" dirty="0">
                <a:solidFill>
                  <a:schemeClr val="tx1"/>
                </a:solidFill>
                <a:effectLst/>
                <a:latin typeface="+mn-lt"/>
                <a:ea typeface="+mn-ea"/>
                <a:cs typeface="+mn-cs"/>
              </a:rPr>
              <a:t>Exceedance probability / standard normal transform</a:t>
            </a:r>
            <a:endParaRPr lang="en-US" sz="1200" b="0" i="0" kern="1200" dirty="0">
              <a:solidFill>
                <a:schemeClr val="tx1"/>
              </a:solidFill>
              <a:effectLst/>
              <a:latin typeface="+mn-lt"/>
              <a:ea typeface="+mn-ea"/>
              <a:cs typeface="+mn-cs"/>
            </a:endParaRPr>
          </a:p>
          <a:p>
            <a:pPr lvl="1"/>
            <a:r>
              <a:rPr lang="en-US" sz="1200" b="0" i="0" kern="1200" dirty="0">
                <a:solidFill>
                  <a:schemeClr val="tx1"/>
                </a:solidFill>
                <a:effectLst/>
                <a:latin typeface="+mn-lt"/>
                <a:ea typeface="+mn-ea"/>
                <a:cs typeface="+mn-cs"/>
              </a:rPr>
              <a:t>This is a “convert each value to how rare it is” approach.</a:t>
            </a:r>
          </a:p>
          <a:p>
            <a:pPr lvl="1"/>
            <a:r>
              <a:rPr lang="en-US" sz="1200" b="0" i="0" kern="1200" dirty="0">
                <a:solidFill>
                  <a:schemeClr val="tx1"/>
                </a:solidFill>
                <a:effectLst/>
                <a:latin typeface="+mn-lt"/>
                <a:ea typeface="+mn-ea"/>
                <a:cs typeface="+mn-cs"/>
              </a:rPr>
              <a:t>It requires fitting a distribution – whether normal, log </a:t>
            </a:r>
            <a:r>
              <a:rPr lang="en-US" sz="1200" b="0" i="0" kern="1200" dirty="0" err="1">
                <a:solidFill>
                  <a:schemeClr val="tx1"/>
                </a:solidFill>
                <a:effectLst/>
                <a:latin typeface="+mn-lt"/>
                <a:ea typeface="+mn-ea"/>
                <a:cs typeface="+mn-cs"/>
              </a:rPr>
              <a:t>pearson</a:t>
            </a:r>
            <a:r>
              <a:rPr lang="en-US" sz="1200" b="0" i="0" kern="1200" dirty="0">
                <a:solidFill>
                  <a:schemeClr val="tx1"/>
                </a:solidFill>
                <a:effectLst/>
                <a:latin typeface="+mn-lt"/>
                <a:ea typeface="+mn-ea"/>
                <a:cs typeface="+mn-cs"/>
              </a:rPr>
              <a:t> type III, or rely on an empirical approach such as Weibull </a:t>
            </a:r>
          </a:p>
          <a:p>
            <a:r>
              <a:rPr lang="en-US" sz="1200" b="0" i="0" kern="1200" dirty="0">
                <a:solidFill>
                  <a:schemeClr val="tx1"/>
                </a:solidFill>
                <a:effectLst/>
                <a:latin typeface="+mn-lt"/>
                <a:ea typeface="+mn-ea"/>
                <a:cs typeface="+mn-cs"/>
              </a:rPr>
              <a:t>Key point from slide:</a:t>
            </a:r>
          </a:p>
          <a:p>
            <a:pPr lvl="1"/>
            <a:r>
              <a:rPr lang="en-US" sz="1200" b="0" i="0" kern="1200" dirty="0">
                <a:solidFill>
                  <a:schemeClr val="tx1"/>
                </a:solidFill>
                <a:effectLst/>
                <a:latin typeface="+mn-lt"/>
                <a:ea typeface="+mn-ea"/>
                <a:cs typeface="+mn-cs"/>
              </a:rPr>
              <a:t>These transforms mainly matter for </a:t>
            </a:r>
            <a:r>
              <a:rPr lang="en-US" sz="1200" b="1" i="0" kern="1200" dirty="0">
                <a:solidFill>
                  <a:schemeClr val="tx1"/>
                </a:solidFill>
                <a:effectLst/>
                <a:latin typeface="+mn-lt"/>
                <a:ea typeface="+mn-ea"/>
                <a:cs typeface="+mn-cs"/>
              </a:rPr>
              <a:t>Pearson</a:t>
            </a:r>
            <a:r>
              <a:rPr lang="en-US" sz="1200" b="0" i="0" kern="1200" dirty="0">
                <a:solidFill>
                  <a:schemeClr val="tx1"/>
                </a:solidFill>
                <a:effectLst/>
                <a:latin typeface="+mn-lt"/>
                <a:ea typeface="+mn-ea"/>
                <a:cs typeface="+mn-cs"/>
              </a:rPr>
              <a:t>, because Pearson cares about straightness; rank methods mostly don’t change under monotonic transforms.</a:t>
            </a:r>
          </a:p>
          <a:p>
            <a:r>
              <a:rPr lang="en-US" sz="1200" b="1" i="0" kern="1200" dirty="0">
                <a:solidFill>
                  <a:schemeClr val="tx1"/>
                </a:solidFill>
                <a:effectLst/>
                <a:latin typeface="+mn-lt"/>
                <a:ea typeface="+mn-ea"/>
                <a:cs typeface="+mn-cs"/>
              </a:rPr>
              <a:t>Source:</a:t>
            </a:r>
            <a:r>
              <a:rPr lang="en-US" sz="1200" b="0" i="0" kern="1200" dirty="0">
                <a:solidFill>
                  <a:schemeClr val="tx1"/>
                </a:solidFill>
                <a:effectLst/>
                <a:latin typeface="+mn-lt"/>
                <a:ea typeface="+mn-ea"/>
                <a:cs typeface="+mn-cs"/>
              </a:rPr>
              <a:t> Pearson is sensitive to linearity and scale; Spearman/Kendall are rank-based:</a:t>
            </a:r>
          </a:p>
          <a:p>
            <a:endParaRPr lang="en-US" dirty="0"/>
          </a:p>
          <a:p>
            <a:r>
              <a:rPr lang="en-US" dirty="0"/>
              <a:t>The image is of a screen shot of SSP for the </a:t>
            </a:r>
            <a:r>
              <a:rPr lang="en-US"/>
              <a:t>correlation ana</a:t>
            </a:r>
            <a:endParaRPr lang="en-US" dirty="0"/>
          </a:p>
        </p:txBody>
      </p:sp>
      <p:sp>
        <p:nvSpPr>
          <p:cNvPr id="4" name="Slide Number Placeholder 3"/>
          <p:cNvSpPr>
            <a:spLocks noGrp="1"/>
          </p:cNvSpPr>
          <p:nvPr>
            <p:ph type="sldNum" sz="quarter" idx="5"/>
          </p:nvPr>
        </p:nvSpPr>
        <p:spPr/>
        <p:txBody>
          <a:bodyPr/>
          <a:lstStyle/>
          <a:p>
            <a:fld id="{78AF3204-0D06-4E77-ABDE-F4433C802620}" type="slidenum">
              <a:rPr lang="en-US" smtClean="0"/>
              <a:t>25</a:t>
            </a:fld>
            <a:endParaRPr lang="en-US"/>
          </a:p>
        </p:txBody>
      </p:sp>
    </p:spTree>
    <p:extLst>
      <p:ext uri="{BB962C8B-B14F-4D97-AF65-F5344CB8AC3E}">
        <p14:creationId xmlns:p14="http://schemas.microsoft.com/office/powerpoint/2010/main" val="58876426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1"/>
            <a:r>
              <a:rPr lang="en-US" sz="1200" b="0" i="0" kern="1200" dirty="0">
                <a:solidFill>
                  <a:schemeClr val="tx1"/>
                </a:solidFill>
                <a:effectLst/>
                <a:latin typeface="+mn-lt"/>
                <a:ea typeface="+mn-ea"/>
                <a:cs typeface="+mn-cs"/>
              </a:rPr>
              <a:t>On the left, the raw relationship gives r = 0.55 and ρ = 0.59.</a:t>
            </a:r>
          </a:p>
          <a:p>
            <a:pPr lvl="1"/>
            <a:r>
              <a:rPr lang="en-US" sz="1200" b="0" i="0" kern="1200" dirty="0">
                <a:solidFill>
                  <a:schemeClr val="tx1"/>
                </a:solidFill>
                <a:effectLst/>
                <a:latin typeface="+mn-lt"/>
                <a:ea typeface="+mn-ea"/>
                <a:cs typeface="+mn-cs"/>
              </a:rPr>
              <a:t>After the </a:t>
            </a:r>
            <a:r>
              <a:rPr lang="en-US" sz="1200" b="1" i="0" kern="1200" dirty="0">
                <a:solidFill>
                  <a:schemeClr val="tx1"/>
                </a:solidFill>
                <a:effectLst/>
                <a:latin typeface="+mn-lt"/>
                <a:ea typeface="+mn-ea"/>
                <a:cs typeface="+mn-cs"/>
              </a:rPr>
              <a:t>CDF transform</a:t>
            </a:r>
            <a:r>
              <a:rPr lang="en-US" sz="1200" b="0" i="0" kern="1200" dirty="0">
                <a:solidFill>
                  <a:schemeClr val="tx1"/>
                </a:solidFill>
                <a:effectLst/>
                <a:latin typeface="+mn-lt"/>
                <a:ea typeface="+mn-ea"/>
                <a:cs typeface="+mn-cs"/>
              </a:rPr>
              <a:t> (right plot), Pearson improves (r = 0.59) while Spearman stays the same (ρ = 0.59).</a:t>
            </a:r>
          </a:p>
          <a:p>
            <a:r>
              <a:rPr lang="en-US" sz="1200" b="0" i="0" kern="1200" dirty="0">
                <a:solidFill>
                  <a:schemeClr val="tx1"/>
                </a:solidFill>
                <a:effectLst/>
                <a:latin typeface="+mn-lt"/>
                <a:ea typeface="+mn-ea"/>
                <a:cs typeface="+mn-cs"/>
              </a:rPr>
              <a:t>Intuition:</a:t>
            </a:r>
          </a:p>
          <a:p>
            <a:pPr lvl="1"/>
            <a:r>
              <a:rPr lang="en-US" sz="1200" b="0" i="0" kern="1200" dirty="0">
                <a:solidFill>
                  <a:schemeClr val="tx1"/>
                </a:solidFill>
                <a:effectLst/>
                <a:latin typeface="+mn-lt"/>
                <a:ea typeface="+mn-ea"/>
                <a:cs typeface="+mn-cs"/>
              </a:rPr>
              <a:t>“We didn’t change the ordering of the points—so rank correlation stays put. But transformed in a way that improved linearity so the cloud looks more line-like—and Pearson improves.”</a:t>
            </a:r>
          </a:p>
          <a:p>
            <a:endParaRPr lang="en-US" dirty="0"/>
          </a:p>
        </p:txBody>
      </p:sp>
      <p:sp>
        <p:nvSpPr>
          <p:cNvPr id="4" name="Slide Number Placeholder 3"/>
          <p:cNvSpPr>
            <a:spLocks noGrp="1"/>
          </p:cNvSpPr>
          <p:nvPr>
            <p:ph type="sldNum" sz="quarter" idx="5"/>
          </p:nvPr>
        </p:nvSpPr>
        <p:spPr/>
        <p:txBody>
          <a:bodyPr/>
          <a:lstStyle/>
          <a:p>
            <a:fld id="{78AF3204-0D06-4E77-ABDE-F4433C802620}" type="slidenum">
              <a:rPr lang="en-US" smtClean="0"/>
              <a:t>26</a:t>
            </a:fld>
            <a:endParaRPr lang="en-US"/>
          </a:p>
        </p:txBody>
      </p:sp>
    </p:spTree>
    <p:extLst>
      <p:ext uri="{BB962C8B-B14F-4D97-AF65-F5344CB8AC3E}">
        <p14:creationId xmlns:p14="http://schemas.microsoft.com/office/powerpoint/2010/main" val="56591965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kern="1200" dirty="0">
                <a:solidFill>
                  <a:schemeClr val="tx1"/>
                </a:solidFill>
                <a:effectLst/>
                <a:latin typeface="+mn-lt"/>
                <a:ea typeface="+mn-ea"/>
                <a:cs typeface="+mn-cs"/>
              </a:rPr>
              <a:t>what “Z transform” means in plain language:</a:t>
            </a:r>
          </a:p>
          <a:p>
            <a:pPr lvl="1"/>
            <a:r>
              <a:rPr lang="en-US" sz="1200" b="0" i="0" kern="1200" dirty="0">
                <a:solidFill>
                  <a:schemeClr val="tx1"/>
                </a:solidFill>
                <a:effectLst/>
                <a:latin typeface="+mn-lt"/>
                <a:ea typeface="+mn-ea"/>
                <a:cs typeface="+mn-cs"/>
              </a:rPr>
              <a:t>“After mapping values to probabilities, we map probabilities to the standard normal scale—like converting ‘how rare’ into a common yardstick.”</a:t>
            </a:r>
          </a:p>
          <a:p>
            <a:r>
              <a:rPr lang="en-US" sz="1200" b="0" i="0" kern="1200" dirty="0" err="1">
                <a:solidFill>
                  <a:schemeClr val="tx1"/>
                </a:solidFill>
                <a:effectLst/>
                <a:latin typeface="+mn-lt"/>
                <a:ea typeface="+mn-ea"/>
                <a:cs typeface="+mn-cs"/>
              </a:rPr>
              <a:t>Transormation</a:t>
            </a:r>
            <a:r>
              <a:rPr lang="en-US" sz="1200" b="0" i="0" kern="1200" dirty="0">
                <a:solidFill>
                  <a:schemeClr val="tx1"/>
                </a:solidFill>
                <a:effectLst/>
                <a:latin typeface="+mn-lt"/>
                <a:ea typeface="+mn-ea"/>
                <a:cs typeface="+mn-cs"/>
              </a:rPr>
              <a:t> result:</a:t>
            </a:r>
          </a:p>
          <a:p>
            <a:pPr lvl="1"/>
            <a:r>
              <a:rPr lang="en-US" sz="1200" b="0" i="0" kern="1200" dirty="0">
                <a:solidFill>
                  <a:schemeClr val="tx1"/>
                </a:solidFill>
                <a:effectLst/>
                <a:latin typeface="+mn-lt"/>
                <a:ea typeface="+mn-ea"/>
                <a:cs typeface="+mn-cs"/>
              </a:rPr>
              <a:t>Pearson rises (r = 0.62) while Spearman stays (ρ = 0.59).</a:t>
            </a:r>
          </a:p>
        </p:txBody>
      </p:sp>
      <p:sp>
        <p:nvSpPr>
          <p:cNvPr id="4" name="Slide Number Placeholder 3"/>
          <p:cNvSpPr>
            <a:spLocks noGrp="1"/>
          </p:cNvSpPr>
          <p:nvPr>
            <p:ph type="sldNum" sz="quarter" idx="5"/>
          </p:nvPr>
        </p:nvSpPr>
        <p:spPr/>
        <p:txBody>
          <a:bodyPr/>
          <a:lstStyle/>
          <a:p>
            <a:fld id="{02EB0480-5A1A-439A-8DB4-B7CDF5C774A8}" type="slidenum">
              <a:rPr lang="en-US" smtClean="0"/>
              <a:t>27</a:t>
            </a:fld>
            <a:endParaRPr lang="en-US"/>
          </a:p>
        </p:txBody>
      </p:sp>
    </p:spTree>
    <p:extLst>
      <p:ext uri="{BB962C8B-B14F-4D97-AF65-F5344CB8AC3E}">
        <p14:creationId xmlns:p14="http://schemas.microsoft.com/office/powerpoint/2010/main" val="2428740582"/>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kern="1200" dirty="0">
                <a:solidFill>
                  <a:schemeClr val="tx1"/>
                </a:solidFill>
                <a:effectLst/>
                <a:latin typeface="+mn-lt"/>
                <a:ea typeface="+mn-ea"/>
                <a:cs typeface="+mn-cs"/>
              </a:rPr>
              <a:t>flood frequency practice:</a:t>
            </a:r>
          </a:p>
          <a:p>
            <a:pPr lvl="1"/>
            <a:r>
              <a:rPr lang="en-US" sz="1200" b="0" i="0" kern="1200" dirty="0">
                <a:solidFill>
                  <a:schemeClr val="tx1"/>
                </a:solidFill>
                <a:effectLst/>
                <a:latin typeface="+mn-lt"/>
                <a:ea typeface="+mn-ea"/>
                <a:cs typeface="+mn-cs"/>
              </a:rPr>
              <a:t>Bulletin 17C guidance supports fitting </a:t>
            </a:r>
            <a:r>
              <a:rPr lang="en-US" sz="1200" b="1" i="0" kern="1200" dirty="0">
                <a:solidFill>
                  <a:schemeClr val="tx1"/>
                </a:solidFill>
                <a:effectLst/>
                <a:latin typeface="+mn-lt"/>
                <a:ea typeface="+mn-ea"/>
                <a:cs typeface="+mn-cs"/>
              </a:rPr>
              <a:t>log-Pearson Type III</a:t>
            </a:r>
            <a:r>
              <a:rPr lang="en-US" sz="1200" b="0" i="0" kern="1200" dirty="0">
                <a:solidFill>
                  <a:schemeClr val="tx1"/>
                </a:solidFill>
                <a:effectLst/>
                <a:latin typeface="+mn-lt"/>
                <a:ea typeface="+mn-ea"/>
                <a:cs typeface="+mn-cs"/>
              </a:rPr>
              <a:t> for annual peak flows in U.S. practice.</a:t>
            </a:r>
          </a:p>
          <a:p>
            <a:r>
              <a:rPr lang="en-US" sz="1200" b="0" i="0" kern="1200" dirty="0">
                <a:solidFill>
                  <a:schemeClr val="tx1"/>
                </a:solidFill>
                <a:effectLst/>
                <a:latin typeface="+mn-lt"/>
                <a:ea typeface="+mn-ea"/>
                <a:cs typeface="+mn-cs"/>
              </a:rPr>
              <a:t>why this slide matters:</a:t>
            </a:r>
          </a:p>
          <a:p>
            <a:pPr lvl="1"/>
            <a:r>
              <a:rPr lang="en-US" sz="1200" b="0" i="0" kern="1200" dirty="0">
                <a:solidFill>
                  <a:schemeClr val="tx1"/>
                </a:solidFill>
                <a:effectLst/>
                <a:latin typeface="+mn-lt"/>
                <a:ea typeface="+mn-ea"/>
                <a:cs typeface="+mn-cs"/>
              </a:rPr>
              <a:t>In two-site peak flow correlation, comparing raw cfs can be misleading because sites have different scales and skew.</a:t>
            </a:r>
          </a:p>
          <a:p>
            <a:pPr lvl="1"/>
            <a:r>
              <a:rPr lang="en-US" sz="1200" b="0" i="0" kern="1200" dirty="0">
                <a:solidFill>
                  <a:schemeClr val="tx1"/>
                </a:solidFill>
                <a:effectLst/>
                <a:latin typeface="+mn-lt"/>
                <a:ea typeface="+mn-ea"/>
                <a:cs typeface="+mn-cs"/>
              </a:rPr>
              <a:t>Turning peaks into </a:t>
            </a:r>
            <a:r>
              <a:rPr lang="en-US" sz="1200" b="1" i="0" kern="1200" dirty="0">
                <a:solidFill>
                  <a:schemeClr val="tx1"/>
                </a:solidFill>
                <a:effectLst/>
                <a:latin typeface="+mn-lt"/>
                <a:ea typeface="+mn-ea"/>
                <a:cs typeface="+mn-cs"/>
              </a:rPr>
              <a:t>exceedance probabilities</a:t>
            </a:r>
            <a:r>
              <a:rPr lang="en-US" sz="1200" b="0" i="0" kern="1200" dirty="0">
                <a:solidFill>
                  <a:schemeClr val="tx1"/>
                </a:solidFill>
                <a:effectLst/>
                <a:latin typeface="+mn-lt"/>
                <a:ea typeface="+mn-ea"/>
                <a:cs typeface="+mn-cs"/>
              </a:rPr>
              <a:t> is like asking:</a:t>
            </a:r>
          </a:p>
          <a:p>
            <a:pPr lvl="2"/>
            <a:r>
              <a:rPr lang="en-US" sz="1200" b="0" i="0" kern="1200" dirty="0">
                <a:solidFill>
                  <a:schemeClr val="tx1"/>
                </a:solidFill>
                <a:effectLst/>
                <a:latin typeface="+mn-lt"/>
                <a:ea typeface="+mn-ea"/>
                <a:cs typeface="+mn-cs"/>
              </a:rPr>
              <a:t>“Was this year a ‘top 1% year’ at both sites?”</a:t>
            </a:r>
          </a:p>
          <a:p>
            <a:r>
              <a:rPr lang="en-US" sz="1200" b="0" i="0" kern="1200" dirty="0">
                <a:solidFill>
                  <a:schemeClr val="tx1"/>
                </a:solidFill>
                <a:effectLst/>
                <a:latin typeface="+mn-lt"/>
                <a:ea typeface="+mn-ea"/>
                <a:cs typeface="+mn-cs"/>
              </a:rPr>
              <a:t>Suggested workflow:</a:t>
            </a:r>
          </a:p>
          <a:p>
            <a:pPr lvl="1"/>
            <a:r>
              <a:rPr lang="en-US" sz="1200" b="0" i="0" kern="1200" dirty="0">
                <a:solidFill>
                  <a:schemeClr val="tx1"/>
                </a:solidFill>
                <a:effectLst/>
                <a:latin typeface="+mn-lt"/>
                <a:ea typeface="+mn-ea"/>
                <a:cs typeface="+mn-cs"/>
              </a:rPr>
              <a:t>Start with log transform.</a:t>
            </a:r>
          </a:p>
          <a:p>
            <a:pPr lvl="1"/>
            <a:r>
              <a:rPr lang="en-US" sz="1200" b="0" i="0" kern="1200" dirty="0">
                <a:solidFill>
                  <a:schemeClr val="tx1"/>
                </a:solidFill>
                <a:effectLst/>
                <a:latin typeface="+mn-lt"/>
                <a:ea typeface="+mn-ea"/>
                <a:cs typeface="+mn-cs"/>
              </a:rPr>
              <a:t>Then consider exceedance probability transform using a fitted LP3.</a:t>
            </a:r>
          </a:p>
          <a:p>
            <a:endParaRPr lang="en-US" dirty="0"/>
          </a:p>
        </p:txBody>
      </p:sp>
      <p:sp>
        <p:nvSpPr>
          <p:cNvPr id="4" name="Slide Number Placeholder 3"/>
          <p:cNvSpPr>
            <a:spLocks noGrp="1"/>
          </p:cNvSpPr>
          <p:nvPr>
            <p:ph type="sldNum" sz="quarter" idx="5"/>
          </p:nvPr>
        </p:nvSpPr>
        <p:spPr/>
        <p:txBody>
          <a:bodyPr/>
          <a:lstStyle/>
          <a:p>
            <a:fld id="{78AF3204-0D06-4E77-ABDE-F4433C802620}" type="slidenum">
              <a:rPr lang="en-US" smtClean="0"/>
              <a:t>28</a:t>
            </a:fld>
            <a:endParaRPr lang="en-US"/>
          </a:p>
        </p:txBody>
      </p:sp>
    </p:spTree>
    <p:extLst>
      <p:ext uri="{BB962C8B-B14F-4D97-AF65-F5344CB8AC3E}">
        <p14:creationId xmlns:p14="http://schemas.microsoft.com/office/powerpoint/2010/main" val="10059000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kern="1200" dirty="0">
                <a:solidFill>
                  <a:schemeClr val="tx1"/>
                </a:solidFill>
                <a:effectLst/>
                <a:latin typeface="+mn-lt"/>
                <a:ea typeface="+mn-ea"/>
                <a:cs typeface="+mn-cs"/>
              </a:rPr>
              <a:t>We’ll do three things:</a:t>
            </a:r>
          </a:p>
          <a:p>
            <a:endParaRPr lang="en-US" sz="1200" b="0" i="0" kern="1200" dirty="0">
              <a:solidFill>
                <a:schemeClr val="tx1"/>
              </a:solidFill>
              <a:effectLst/>
              <a:latin typeface="+mn-lt"/>
              <a:ea typeface="+mn-ea"/>
              <a:cs typeface="+mn-cs"/>
            </a:endParaRPr>
          </a:p>
          <a:p>
            <a:pPr lvl="1"/>
            <a:r>
              <a:rPr lang="en-US" sz="1200" b="0" i="0" kern="1200" dirty="0">
                <a:solidFill>
                  <a:schemeClr val="tx1"/>
                </a:solidFill>
                <a:effectLst/>
                <a:latin typeface="+mn-lt"/>
                <a:ea typeface="+mn-ea"/>
                <a:cs typeface="+mn-cs"/>
              </a:rPr>
              <a:t>What correlation </a:t>
            </a:r>
            <a:r>
              <a:rPr lang="en-US" sz="1200" b="0" i="1" kern="1200" dirty="0">
                <a:solidFill>
                  <a:schemeClr val="tx1"/>
                </a:solidFill>
                <a:effectLst/>
                <a:latin typeface="+mn-lt"/>
                <a:ea typeface="+mn-ea"/>
                <a:cs typeface="+mn-cs"/>
              </a:rPr>
              <a:t>means</a:t>
            </a:r>
            <a:r>
              <a:rPr lang="en-US" sz="1200" b="0" i="0" kern="1200" dirty="0">
                <a:solidFill>
                  <a:schemeClr val="tx1"/>
                </a:solidFill>
                <a:effectLst/>
                <a:latin typeface="+mn-lt"/>
                <a:ea typeface="+mn-ea"/>
                <a:cs typeface="+mn-cs"/>
              </a:rPr>
              <a:t> (plain-language interpretation). </a:t>
            </a:r>
          </a:p>
          <a:p>
            <a:pPr lvl="1"/>
            <a:r>
              <a:rPr lang="en-US" sz="1200" b="0" i="0" kern="1200" dirty="0">
                <a:solidFill>
                  <a:schemeClr val="tx1"/>
                </a:solidFill>
                <a:effectLst/>
                <a:latin typeface="+mn-lt"/>
                <a:ea typeface="+mn-ea"/>
                <a:cs typeface="+mn-cs"/>
              </a:rPr>
              <a:t>How to </a:t>
            </a:r>
            <a:r>
              <a:rPr lang="en-US" sz="1200" b="0" i="1" kern="1200" dirty="0">
                <a:solidFill>
                  <a:schemeClr val="tx1"/>
                </a:solidFill>
                <a:effectLst/>
                <a:latin typeface="+mn-lt"/>
                <a:ea typeface="+mn-ea"/>
                <a:cs typeface="+mn-cs"/>
              </a:rPr>
              <a:t>measure</a:t>
            </a:r>
            <a:r>
              <a:rPr lang="en-US" sz="1200" b="0" i="0" kern="1200" dirty="0">
                <a:solidFill>
                  <a:schemeClr val="tx1"/>
                </a:solidFill>
                <a:effectLst/>
                <a:latin typeface="+mn-lt"/>
                <a:ea typeface="+mn-ea"/>
                <a:cs typeface="+mn-cs"/>
              </a:rPr>
              <a:t> it (three common methods – Pearsons, </a:t>
            </a:r>
            <a:r>
              <a:rPr lang="en-US" sz="1200" b="0" i="0" kern="1200" dirty="0" err="1">
                <a:solidFill>
                  <a:schemeClr val="tx1"/>
                </a:solidFill>
                <a:effectLst/>
                <a:latin typeface="+mn-lt"/>
                <a:ea typeface="+mn-ea"/>
                <a:cs typeface="+mn-cs"/>
              </a:rPr>
              <a:t>Spearmans’s</a:t>
            </a:r>
            <a:r>
              <a:rPr lang="en-US" sz="1200" b="0" i="0" kern="1200" dirty="0">
                <a:solidFill>
                  <a:schemeClr val="tx1"/>
                </a:solidFill>
                <a:effectLst/>
                <a:latin typeface="+mn-lt"/>
                <a:ea typeface="+mn-ea"/>
                <a:cs typeface="+mn-cs"/>
              </a:rPr>
              <a:t> Rho, and Kendall’s Tau).</a:t>
            </a:r>
          </a:p>
          <a:p>
            <a:pPr lvl="1"/>
            <a:r>
              <a:rPr lang="en-US" sz="1200" b="0" i="0" kern="1200" dirty="0">
                <a:solidFill>
                  <a:schemeClr val="tx1"/>
                </a:solidFill>
                <a:effectLst/>
                <a:latin typeface="+mn-lt"/>
                <a:ea typeface="+mn-ea"/>
                <a:cs typeface="+mn-cs"/>
              </a:rPr>
              <a:t>How to </a:t>
            </a:r>
            <a:r>
              <a:rPr lang="en-US" sz="1200" b="0" i="1" kern="1200" dirty="0">
                <a:solidFill>
                  <a:schemeClr val="tx1"/>
                </a:solidFill>
                <a:effectLst/>
                <a:latin typeface="+mn-lt"/>
                <a:ea typeface="+mn-ea"/>
                <a:cs typeface="+mn-cs"/>
              </a:rPr>
              <a:t>see</a:t>
            </a:r>
            <a:r>
              <a:rPr lang="en-US" sz="1200" b="0" i="0" kern="1200" dirty="0">
                <a:solidFill>
                  <a:schemeClr val="tx1"/>
                </a:solidFill>
                <a:effectLst/>
                <a:latin typeface="+mn-lt"/>
                <a:ea typeface="+mn-ea"/>
                <a:cs typeface="+mn-cs"/>
              </a:rPr>
              <a:t> it in plots, and when transformations help.</a:t>
            </a:r>
          </a:p>
          <a:p>
            <a:endParaRPr lang="en-US" dirty="0"/>
          </a:p>
        </p:txBody>
      </p:sp>
      <p:sp>
        <p:nvSpPr>
          <p:cNvPr id="4" name="Slide Number Placeholder 3"/>
          <p:cNvSpPr>
            <a:spLocks noGrp="1"/>
          </p:cNvSpPr>
          <p:nvPr>
            <p:ph type="sldNum" sz="quarter" idx="5"/>
          </p:nvPr>
        </p:nvSpPr>
        <p:spPr/>
        <p:txBody>
          <a:bodyPr/>
          <a:lstStyle/>
          <a:p>
            <a:fld id="{02EB0480-5A1A-439A-8DB4-B7CDF5C774A8}" type="slidenum">
              <a:rPr lang="en-US" smtClean="0"/>
              <a:t>3</a:t>
            </a:fld>
            <a:endParaRPr lang="en-US"/>
          </a:p>
        </p:txBody>
      </p:sp>
    </p:spTree>
    <p:extLst>
      <p:ext uri="{BB962C8B-B14F-4D97-AF65-F5344CB8AC3E}">
        <p14:creationId xmlns:p14="http://schemas.microsoft.com/office/powerpoint/2010/main" val="321055993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kern="1200" dirty="0">
                <a:solidFill>
                  <a:schemeClr val="tx1"/>
                </a:solidFill>
                <a:effectLst/>
                <a:latin typeface="+mn-lt"/>
                <a:ea typeface="+mn-ea"/>
                <a:cs typeface="+mn-cs"/>
              </a:rPr>
              <a:t>Before we calculate anything, we need a shared picture of what we’re measuring.</a:t>
            </a:r>
            <a:endParaRPr lang="en-US" dirty="0"/>
          </a:p>
        </p:txBody>
      </p:sp>
      <p:sp>
        <p:nvSpPr>
          <p:cNvPr id="4" name="Slide Number Placeholder 3"/>
          <p:cNvSpPr>
            <a:spLocks noGrp="1"/>
          </p:cNvSpPr>
          <p:nvPr>
            <p:ph type="sldNum" sz="quarter" idx="5"/>
          </p:nvPr>
        </p:nvSpPr>
        <p:spPr/>
        <p:txBody>
          <a:bodyPr/>
          <a:lstStyle/>
          <a:p>
            <a:fld id="{02EB0480-5A1A-439A-8DB4-B7CDF5C774A8}" type="slidenum">
              <a:rPr lang="en-US" smtClean="0"/>
              <a:t>4</a:t>
            </a:fld>
            <a:endParaRPr lang="en-US"/>
          </a:p>
        </p:txBody>
      </p:sp>
    </p:spTree>
    <p:extLst>
      <p:ext uri="{BB962C8B-B14F-4D97-AF65-F5344CB8AC3E}">
        <p14:creationId xmlns:p14="http://schemas.microsoft.com/office/powerpoint/2010/main" val="386292813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kern="1200" dirty="0">
                <a:solidFill>
                  <a:schemeClr val="tx1"/>
                </a:solidFill>
                <a:effectLst/>
                <a:latin typeface="+mn-lt"/>
                <a:ea typeface="+mn-ea"/>
                <a:cs typeface="+mn-cs"/>
              </a:rPr>
              <a:t>Correlation is a </a:t>
            </a:r>
            <a:r>
              <a:rPr lang="en-US" sz="1200" b="0" i="1" kern="1200" dirty="0">
                <a:solidFill>
                  <a:schemeClr val="tx1"/>
                </a:solidFill>
                <a:effectLst/>
                <a:latin typeface="+mn-lt"/>
                <a:ea typeface="+mn-ea"/>
                <a:cs typeface="+mn-cs"/>
              </a:rPr>
              <a:t>multi-variable</a:t>
            </a:r>
            <a:r>
              <a:rPr lang="en-US" sz="1200" b="0" i="0" kern="1200" dirty="0">
                <a:solidFill>
                  <a:schemeClr val="tx1"/>
                </a:solidFill>
                <a:effectLst/>
                <a:latin typeface="+mn-lt"/>
                <a:ea typeface="+mn-ea"/>
                <a:cs typeface="+mn-cs"/>
              </a:rPr>
              <a:t> idea: it takes </a:t>
            </a:r>
            <a:r>
              <a:rPr lang="en-US" sz="1200" b="1" i="0" kern="1200" dirty="0">
                <a:solidFill>
                  <a:schemeClr val="tx1"/>
                </a:solidFill>
                <a:effectLst/>
                <a:latin typeface="+mn-lt"/>
                <a:ea typeface="+mn-ea"/>
                <a:cs typeface="+mn-cs"/>
              </a:rPr>
              <a:t>at least two variables</a:t>
            </a:r>
            <a:r>
              <a:rPr lang="en-US" sz="1200" b="0" i="0" kern="1200" dirty="0">
                <a:solidFill>
                  <a:schemeClr val="tx1"/>
                </a:solidFill>
                <a:effectLst/>
                <a:latin typeface="+mn-lt"/>
                <a:ea typeface="+mn-ea"/>
                <a:cs typeface="+mn-cs"/>
              </a:rPr>
              <a:t>. The key requirement is that the data are </a:t>
            </a:r>
            <a:r>
              <a:rPr lang="en-US" sz="1200" b="1" i="0" kern="1200" dirty="0">
                <a:solidFill>
                  <a:schemeClr val="tx1"/>
                </a:solidFill>
                <a:effectLst/>
                <a:latin typeface="+mn-lt"/>
                <a:ea typeface="+mn-ea"/>
                <a:cs typeface="+mn-cs"/>
              </a:rPr>
              <a:t>paired in a meaningful way</a:t>
            </a:r>
            <a:r>
              <a:rPr lang="en-US" sz="1200" b="0" i="0" kern="1200" dirty="0">
                <a:solidFill>
                  <a:schemeClr val="tx1"/>
                </a:solidFill>
                <a:effectLst/>
                <a:latin typeface="+mn-lt"/>
                <a:ea typeface="+mn-ea"/>
                <a:cs typeface="+mn-cs"/>
              </a:rPr>
              <a:t>. In this image, we have a scatter plot of CFS by day of year at two different sites on the Iowa River. Marshalltown is upstream of Marengo. </a:t>
            </a:r>
          </a:p>
          <a:p>
            <a:endParaRPr lang="en-US" sz="1200" b="0" i="0" kern="1200" dirty="0">
              <a:solidFill>
                <a:schemeClr val="tx1"/>
              </a:solidFill>
              <a:effectLst/>
              <a:latin typeface="+mn-lt"/>
              <a:ea typeface="+mn-ea"/>
              <a:cs typeface="+mn-cs"/>
            </a:endParaRPr>
          </a:p>
          <a:p>
            <a:r>
              <a:rPr lang="en-US" sz="1200" b="0" i="0" kern="1200" dirty="0">
                <a:solidFill>
                  <a:schemeClr val="tx1"/>
                </a:solidFill>
                <a:effectLst/>
                <a:latin typeface="+mn-lt"/>
                <a:ea typeface="+mn-ea"/>
                <a:cs typeface="+mn-cs"/>
              </a:rPr>
              <a:t>Some questions we can ask about the scatterplot:</a:t>
            </a:r>
          </a:p>
          <a:p>
            <a:r>
              <a:rPr lang="en-US" sz="1200" b="1" i="0" kern="1200" dirty="0">
                <a:solidFill>
                  <a:schemeClr val="tx1"/>
                </a:solidFill>
                <a:effectLst/>
                <a:latin typeface="+mn-lt"/>
                <a:ea typeface="+mn-ea"/>
                <a:cs typeface="+mn-cs"/>
              </a:rPr>
              <a:t>First impressions</a:t>
            </a:r>
          </a:p>
          <a:p>
            <a:pPr lvl="1"/>
            <a:r>
              <a:rPr lang="en-US" sz="1200" b="0" i="0" kern="1200" dirty="0">
                <a:solidFill>
                  <a:schemeClr val="tx1"/>
                </a:solidFill>
                <a:effectLst/>
                <a:latin typeface="+mn-lt"/>
                <a:ea typeface="+mn-ea"/>
                <a:cs typeface="+mn-cs"/>
              </a:rPr>
              <a:t>What story does this plot seem to tell in one sentence?</a:t>
            </a:r>
          </a:p>
          <a:p>
            <a:pPr lvl="1"/>
            <a:r>
              <a:rPr lang="en-US" sz="1200" b="0" i="0" kern="1200" dirty="0">
                <a:solidFill>
                  <a:schemeClr val="tx1"/>
                </a:solidFill>
                <a:effectLst/>
                <a:latin typeface="+mn-lt"/>
                <a:ea typeface="+mn-ea"/>
                <a:cs typeface="+mn-cs"/>
              </a:rPr>
              <a:t>If you had to guess the sign of the correlation (positive, negative, or near zero), what would you pick and why?</a:t>
            </a:r>
          </a:p>
          <a:p>
            <a:r>
              <a:rPr lang="en-US" sz="1200" b="1" i="0" kern="1200" dirty="0">
                <a:solidFill>
                  <a:schemeClr val="tx1"/>
                </a:solidFill>
                <a:effectLst/>
                <a:latin typeface="+mn-lt"/>
                <a:ea typeface="+mn-ea"/>
                <a:cs typeface="+mn-cs"/>
              </a:rPr>
              <a:t>Direction (positive/negative/none)</a:t>
            </a:r>
          </a:p>
          <a:p>
            <a:pPr lvl="1"/>
            <a:r>
              <a:rPr lang="en-US" sz="1200" b="0" i="0" kern="1200" dirty="0">
                <a:solidFill>
                  <a:schemeClr val="tx1"/>
                </a:solidFill>
                <a:effectLst/>
                <a:latin typeface="+mn-lt"/>
                <a:ea typeface="+mn-ea"/>
                <a:cs typeface="+mn-cs"/>
              </a:rPr>
              <a:t>As values on the x-axis get bigger, do values on the y-axis </a:t>
            </a:r>
            <a:r>
              <a:rPr lang="en-US" sz="1200" b="0" i="1" kern="1200" dirty="0">
                <a:solidFill>
                  <a:schemeClr val="tx1"/>
                </a:solidFill>
                <a:effectLst/>
                <a:latin typeface="+mn-lt"/>
                <a:ea typeface="+mn-ea"/>
                <a:cs typeface="+mn-cs"/>
              </a:rPr>
              <a:t>tend</a:t>
            </a:r>
            <a:r>
              <a:rPr lang="en-US" sz="1200" b="0" i="0" kern="1200" dirty="0">
                <a:solidFill>
                  <a:schemeClr val="tx1"/>
                </a:solidFill>
                <a:effectLst/>
                <a:latin typeface="+mn-lt"/>
                <a:ea typeface="+mn-ea"/>
                <a:cs typeface="+mn-cs"/>
              </a:rPr>
              <a:t> to get bigger, get smaller, or show no consistent change?</a:t>
            </a:r>
          </a:p>
          <a:p>
            <a:pPr lvl="1"/>
            <a:r>
              <a:rPr lang="en-US" sz="1200" b="0" i="0" kern="1200" dirty="0">
                <a:solidFill>
                  <a:schemeClr val="tx1"/>
                </a:solidFill>
                <a:effectLst/>
                <a:latin typeface="+mn-lt"/>
                <a:ea typeface="+mn-ea"/>
                <a:cs typeface="+mn-cs"/>
              </a:rPr>
              <a:t>Do most points fall more in the “upper-right and lower-left” (moving together) or “upper-left and lower-right” (moving opposite)?</a:t>
            </a:r>
          </a:p>
          <a:p>
            <a:r>
              <a:rPr lang="en-US" sz="1200" b="1" i="0" kern="1200" dirty="0">
                <a:solidFill>
                  <a:schemeClr val="tx1"/>
                </a:solidFill>
                <a:effectLst/>
                <a:latin typeface="+mn-lt"/>
                <a:ea typeface="+mn-ea"/>
                <a:cs typeface="+mn-cs"/>
              </a:rPr>
              <a:t>Strength (how tight is the relationship?)</a:t>
            </a:r>
          </a:p>
          <a:p>
            <a:pPr lvl="1"/>
            <a:r>
              <a:rPr lang="en-US" sz="1200" b="0" i="0" kern="1200" dirty="0">
                <a:solidFill>
                  <a:schemeClr val="tx1"/>
                </a:solidFill>
                <a:effectLst/>
                <a:latin typeface="+mn-lt"/>
                <a:ea typeface="+mn-ea"/>
                <a:cs typeface="+mn-cs"/>
              </a:rPr>
              <a:t>How tightly do the points cluster around an imagined trend line: tightly, moderately, or loosely?</a:t>
            </a:r>
          </a:p>
          <a:p>
            <a:pPr lvl="1"/>
            <a:r>
              <a:rPr lang="en-US" sz="1200" b="0" i="0" kern="1200" dirty="0">
                <a:solidFill>
                  <a:schemeClr val="tx1"/>
                </a:solidFill>
                <a:effectLst/>
                <a:latin typeface="+mn-lt"/>
                <a:ea typeface="+mn-ea"/>
                <a:cs typeface="+mn-cs"/>
              </a:rPr>
              <a:t>If you cover the axis labels, would you still feel confident predicting whether y is high or low from x?</a:t>
            </a:r>
          </a:p>
          <a:p>
            <a:pPr lvl="1"/>
            <a:r>
              <a:rPr lang="en-US" sz="1200" b="0" i="0" kern="1200" dirty="0">
                <a:solidFill>
                  <a:schemeClr val="tx1"/>
                </a:solidFill>
                <a:effectLst/>
                <a:latin typeface="+mn-lt"/>
                <a:ea typeface="+mn-ea"/>
                <a:cs typeface="+mn-cs"/>
              </a:rPr>
              <a:t>Are there enough points close to a line that you’d say “knowing x helps a lot,” or does it only help a little?</a:t>
            </a:r>
          </a:p>
          <a:p>
            <a:r>
              <a:rPr lang="en-US" sz="1200" b="1" i="0" kern="1200" dirty="0">
                <a:solidFill>
                  <a:schemeClr val="tx1"/>
                </a:solidFill>
                <a:effectLst/>
                <a:latin typeface="+mn-lt"/>
                <a:ea typeface="+mn-ea"/>
                <a:cs typeface="+mn-cs"/>
              </a:rPr>
              <a:t>Shape (linear vs not)</a:t>
            </a:r>
          </a:p>
          <a:p>
            <a:pPr lvl="1"/>
            <a:r>
              <a:rPr lang="en-US" sz="1200" b="0" i="0" kern="1200" dirty="0">
                <a:solidFill>
                  <a:schemeClr val="tx1"/>
                </a:solidFill>
                <a:effectLst/>
                <a:latin typeface="+mn-lt"/>
                <a:ea typeface="+mn-ea"/>
                <a:cs typeface="+mn-cs"/>
              </a:rPr>
              <a:t>Does a straight line seem like a fair summary, or does the pattern bend (curved), level off, or change slope?</a:t>
            </a:r>
          </a:p>
          <a:p>
            <a:pPr lvl="1"/>
            <a:r>
              <a:rPr lang="en-US" sz="1200" b="0" i="0" kern="1200" dirty="0">
                <a:solidFill>
                  <a:schemeClr val="tx1"/>
                </a:solidFill>
                <a:effectLst/>
                <a:latin typeface="+mn-lt"/>
                <a:ea typeface="+mn-ea"/>
                <a:cs typeface="+mn-cs"/>
              </a:rPr>
              <a:t>Would a curved line fit much better than a straight one?</a:t>
            </a:r>
          </a:p>
          <a:p>
            <a:pPr lvl="1"/>
            <a:r>
              <a:rPr lang="en-US" sz="1200" b="0" i="0" kern="1200" dirty="0">
                <a:solidFill>
                  <a:schemeClr val="tx1"/>
                </a:solidFill>
                <a:effectLst/>
                <a:latin typeface="+mn-lt"/>
                <a:ea typeface="+mn-ea"/>
                <a:cs typeface="+mn-cs"/>
              </a:rPr>
              <a:t>Does the relationship look monotonic (generally increasing or generally decreasing), even if it’s not straight?</a:t>
            </a:r>
          </a:p>
          <a:p>
            <a:r>
              <a:rPr lang="en-US" sz="1200" b="1" i="0" kern="1200" dirty="0">
                <a:solidFill>
                  <a:schemeClr val="tx1"/>
                </a:solidFill>
                <a:effectLst/>
                <a:latin typeface="+mn-lt"/>
                <a:ea typeface="+mn-ea"/>
                <a:cs typeface="+mn-cs"/>
              </a:rPr>
              <a:t>Outliers and influential points</a:t>
            </a:r>
          </a:p>
          <a:p>
            <a:pPr lvl="1"/>
            <a:r>
              <a:rPr lang="en-US" sz="1200" b="0" i="0" kern="1200" dirty="0">
                <a:solidFill>
                  <a:schemeClr val="tx1"/>
                </a:solidFill>
                <a:effectLst/>
                <a:latin typeface="+mn-lt"/>
                <a:ea typeface="+mn-ea"/>
                <a:cs typeface="+mn-cs"/>
              </a:rPr>
              <a:t>Are there any points that “don’t belong” with the rest of the cloud?</a:t>
            </a:r>
          </a:p>
          <a:p>
            <a:pPr lvl="1"/>
            <a:r>
              <a:rPr lang="en-US" sz="1200" b="0" i="0" kern="1200" dirty="0">
                <a:solidFill>
                  <a:schemeClr val="tx1"/>
                </a:solidFill>
                <a:effectLst/>
                <a:latin typeface="+mn-lt"/>
                <a:ea typeface="+mn-ea"/>
                <a:cs typeface="+mn-cs"/>
              </a:rPr>
              <a:t>If you removed the most extreme point, do you think the correlation would change a lot or a little?</a:t>
            </a:r>
          </a:p>
          <a:p>
            <a:pPr lvl="1"/>
            <a:r>
              <a:rPr lang="en-US" sz="1200" b="0" i="0" kern="1200" dirty="0">
                <a:solidFill>
                  <a:schemeClr val="tx1"/>
                </a:solidFill>
                <a:effectLst/>
                <a:latin typeface="+mn-lt"/>
                <a:ea typeface="+mn-ea"/>
                <a:cs typeface="+mn-cs"/>
              </a:rPr>
              <a:t>Do you see a single unusual event/year that might be dominating the pattern?</a:t>
            </a:r>
          </a:p>
          <a:p>
            <a:r>
              <a:rPr lang="en-US" sz="1200" b="1" i="0" kern="1200" dirty="0">
                <a:solidFill>
                  <a:schemeClr val="tx1"/>
                </a:solidFill>
                <a:effectLst/>
                <a:latin typeface="+mn-lt"/>
                <a:ea typeface="+mn-ea"/>
                <a:cs typeface="+mn-cs"/>
              </a:rPr>
              <a:t>Clusters and mixed behavior</a:t>
            </a:r>
          </a:p>
          <a:p>
            <a:pPr lvl="1"/>
            <a:r>
              <a:rPr lang="en-US" sz="1200" b="0" i="0" kern="1200" dirty="0">
                <a:solidFill>
                  <a:schemeClr val="tx1"/>
                </a:solidFill>
                <a:effectLst/>
                <a:latin typeface="+mn-lt"/>
                <a:ea typeface="+mn-ea"/>
                <a:cs typeface="+mn-cs"/>
              </a:rPr>
              <a:t>Do the points form one cloud, or are there two (or more) clusters?</a:t>
            </a:r>
          </a:p>
          <a:p>
            <a:pPr lvl="1"/>
            <a:r>
              <a:rPr lang="en-US" sz="1200" b="0" i="0" kern="1200" dirty="0">
                <a:solidFill>
                  <a:schemeClr val="tx1"/>
                </a:solidFill>
                <a:effectLst/>
                <a:latin typeface="+mn-lt"/>
                <a:ea typeface="+mn-ea"/>
                <a:cs typeface="+mn-cs"/>
              </a:rPr>
              <a:t>If there are clusters, do they represent different regimes (e.g., seasons, storm types, regulated vs unregulated periods)?</a:t>
            </a:r>
          </a:p>
          <a:p>
            <a:pPr lvl="1"/>
            <a:r>
              <a:rPr lang="en-US" sz="1200" b="0" i="0" kern="1200" dirty="0">
                <a:solidFill>
                  <a:schemeClr val="tx1"/>
                </a:solidFill>
                <a:effectLst/>
                <a:latin typeface="+mn-lt"/>
                <a:ea typeface="+mn-ea"/>
                <a:cs typeface="+mn-cs"/>
              </a:rPr>
              <a:t>Is the within-cluster trend different from the overall trend?</a:t>
            </a:r>
          </a:p>
          <a:p>
            <a:r>
              <a:rPr lang="en-US" sz="1200" b="1" i="0" kern="1200" dirty="0">
                <a:solidFill>
                  <a:schemeClr val="tx1"/>
                </a:solidFill>
                <a:effectLst/>
                <a:latin typeface="+mn-lt"/>
                <a:ea typeface="+mn-ea"/>
                <a:cs typeface="+mn-cs"/>
              </a:rPr>
              <a:t>Spread (fan shape / changing variability)</a:t>
            </a:r>
          </a:p>
          <a:p>
            <a:pPr lvl="1"/>
            <a:r>
              <a:rPr lang="en-US" sz="1200" b="0" i="0" kern="1200" dirty="0">
                <a:solidFill>
                  <a:schemeClr val="tx1"/>
                </a:solidFill>
                <a:effectLst/>
                <a:latin typeface="+mn-lt"/>
                <a:ea typeface="+mn-ea"/>
                <a:cs typeface="+mn-cs"/>
              </a:rPr>
              <a:t>Is the scatter roughly the same width across x, or does it “fan out” as x increases?</a:t>
            </a:r>
          </a:p>
          <a:p>
            <a:pPr lvl="1"/>
            <a:r>
              <a:rPr lang="en-US" sz="1200" b="0" i="0" kern="1200" dirty="0">
                <a:solidFill>
                  <a:schemeClr val="tx1"/>
                </a:solidFill>
                <a:effectLst/>
                <a:latin typeface="+mn-lt"/>
                <a:ea typeface="+mn-ea"/>
                <a:cs typeface="+mn-cs"/>
              </a:rPr>
              <a:t>Are predictions of y from x more reliable at low x than at high x (or the reverse)?</a:t>
            </a:r>
          </a:p>
          <a:p>
            <a:r>
              <a:rPr lang="en-US" sz="1200" b="1" i="0" kern="1200" dirty="0">
                <a:solidFill>
                  <a:schemeClr val="tx1"/>
                </a:solidFill>
                <a:effectLst/>
                <a:latin typeface="+mn-lt"/>
                <a:ea typeface="+mn-ea"/>
                <a:cs typeface="+mn-cs"/>
              </a:rPr>
              <a:t>Range and leverage</a:t>
            </a:r>
          </a:p>
          <a:p>
            <a:pPr lvl="1"/>
            <a:r>
              <a:rPr lang="en-US" sz="1200" b="0" i="0" kern="1200" dirty="0">
                <a:solidFill>
                  <a:schemeClr val="tx1"/>
                </a:solidFill>
                <a:effectLst/>
                <a:latin typeface="+mn-lt"/>
                <a:ea typeface="+mn-ea"/>
                <a:cs typeface="+mn-cs"/>
              </a:rPr>
              <a:t>Is most of the x-range covered, or are we seeing a narrow slice?</a:t>
            </a:r>
          </a:p>
          <a:p>
            <a:pPr lvl="1"/>
            <a:r>
              <a:rPr lang="en-US" sz="1200" b="0" i="0" kern="1200" dirty="0">
                <a:solidFill>
                  <a:schemeClr val="tx1"/>
                </a:solidFill>
                <a:effectLst/>
                <a:latin typeface="+mn-lt"/>
                <a:ea typeface="+mn-ea"/>
                <a:cs typeface="+mn-cs"/>
              </a:rPr>
              <a:t>Are the “far left” or “far right” points controlling the apparent trend more than the middle points?</a:t>
            </a:r>
          </a:p>
          <a:p>
            <a:r>
              <a:rPr lang="en-US" sz="1200" b="1" i="0" kern="1200" dirty="0">
                <a:solidFill>
                  <a:schemeClr val="tx1"/>
                </a:solidFill>
                <a:effectLst/>
                <a:latin typeface="+mn-lt"/>
                <a:ea typeface="+mn-ea"/>
                <a:cs typeface="+mn-cs"/>
              </a:rPr>
              <a:t>Practical interpretation (engineering context)</a:t>
            </a:r>
          </a:p>
          <a:p>
            <a:pPr lvl="1"/>
            <a:r>
              <a:rPr lang="en-US" sz="1200" b="0" i="0" kern="1200" dirty="0">
                <a:solidFill>
                  <a:schemeClr val="tx1"/>
                </a:solidFill>
                <a:effectLst/>
                <a:latin typeface="+mn-lt"/>
                <a:ea typeface="+mn-ea"/>
                <a:cs typeface="+mn-cs"/>
              </a:rPr>
              <a:t>If x is high, how confident are you that y will also be high?</a:t>
            </a:r>
          </a:p>
          <a:p>
            <a:pPr lvl="1"/>
            <a:r>
              <a:rPr lang="en-US" sz="1200" b="0" i="0" kern="1200" dirty="0">
                <a:solidFill>
                  <a:schemeClr val="tx1"/>
                </a:solidFill>
                <a:effectLst/>
                <a:latin typeface="+mn-lt"/>
                <a:ea typeface="+mn-ea"/>
                <a:cs typeface="+mn-cs"/>
              </a:rPr>
              <a:t>In real-world terms, what does one point represent (a year, an event, a site pair), and could any points be mismatched pairs?</a:t>
            </a:r>
          </a:p>
          <a:p>
            <a:pPr lvl="1"/>
            <a:r>
              <a:rPr lang="en-US" sz="1200" b="0" i="0" kern="1200" dirty="0">
                <a:solidFill>
                  <a:schemeClr val="tx1"/>
                </a:solidFill>
                <a:effectLst/>
                <a:latin typeface="+mn-lt"/>
                <a:ea typeface="+mn-ea"/>
                <a:cs typeface="+mn-cs"/>
              </a:rPr>
              <a:t>Would you trust a single correlation number to summarize this plot, or would you want to treat different parts separately?</a:t>
            </a:r>
          </a:p>
          <a:p>
            <a:r>
              <a:rPr lang="en-US" sz="1200" b="1" i="0" kern="1200" dirty="0">
                <a:solidFill>
                  <a:schemeClr val="tx1"/>
                </a:solidFill>
                <a:effectLst/>
                <a:latin typeface="+mn-lt"/>
                <a:ea typeface="+mn-ea"/>
                <a:cs typeface="+mn-cs"/>
              </a:rPr>
              <a:t>Method hints (without heavy jargon)</a:t>
            </a:r>
          </a:p>
          <a:p>
            <a:pPr lvl="1"/>
            <a:r>
              <a:rPr lang="en-US" sz="1200" b="0" i="0" kern="1200" dirty="0">
                <a:solidFill>
                  <a:schemeClr val="tx1"/>
                </a:solidFill>
                <a:effectLst/>
                <a:latin typeface="+mn-lt"/>
                <a:ea typeface="+mn-ea"/>
                <a:cs typeface="+mn-cs"/>
              </a:rPr>
              <a:t>Does the pattern look straight enough that a “line-based” correlation makes sense?</a:t>
            </a:r>
          </a:p>
          <a:p>
            <a:pPr lvl="1"/>
            <a:r>
              <a:rPr lang="en-US" sz="1200" b="0" i="0" kern="1200" dirty="0">
                <a:solidFill>
                  <a:schemeClr val="tx1"/>
                </a:solidFill>
                <a:effectLst/>
                <a:latin typeface="+mn-lt"/>
                <a:ea typeface="+mn-ea"/>
                <a:cs typeface="+mn-cs"/>
              </a:rPr>
              <a:t>If the pattern is consistently increasing but curved, would a rank-based measure better match what your eyes see?</a:t>
            </a:r>
          </a:p>
          <a:p>
            <a:pPr lvl="1"/>
            <a:r>
              <a:rPr lang="en-US" sz="1200" b="0" i="0" kern="1200" dirty="0">
                <a:solidFill>
                  <a:schemeClr val="tx1"/>
                </a:solidFill>
                <a:effectLst/>
                <a:latin typeface="+mn-lt"/>
                <a:ea typeface="+mn-ea"/>
                <a:cs typeface="+mn-cs"/>
              </a:rPr>
              <a:t>Would a simple transformation (like a log scale) make the relationship look more like a straight, even cloud?</a:t>
            </a:r>
          </a:p>
          <a:p>
            <a:endParaRPr lang="en-US" sz="1200" b="0" i="0" kern="1200" dirty="0">
              <a:solidFill>
                <a:schemeClr val="tx1"/>
              </a:solidFill>
              <a:effectLst/>
              <a:latin typeface="+mn-lt"/>
              <a:ea typeface="+mn-ea"/>
              <a:cs typeface="+mn-cs"/>
            </a:endParaRPr>
          </a:p>
          <a:p>
            <a:r>
              <a:rPr lang="en-US" sz="1200" b="0" i="0" kern="1200" dirty="0">
                <a:solidFill>
                  <a:schemeClr val="tx1"/>
                </a:solidFill>
                <a:effectLst/>
                <a:latin typeface="+mn-lt"/>
                <a:ea typeface="+mn-ea"/>
                <a:cs typeface="+mn-cs"/>
              </a:rPr>
              <a:t>The standout event of June 13 is an important reminder that </a:t>
            </a:r>
            <a:r>
              <a:rPr lang="en-US" sz="1200" b="1" i="0" kern="1200" dirty="0">
                <a:solidFill>
                  <a:schemeClr val="tx1"/>
                </a:solidFill>
                <a:effectLst/>
                <a:latin typeface="+mn-lt"/>
                <a:ea typeface="+mn-ea"/>
                <a:cs typeface="+mn-cs"/>
              </a:rPr>
              <a:t>extreme events can strongly affect correlation</a:t>
            </a:r>
            <a:r>
              <a:rPr lang="en-US" sz="1200" b="0" i="0" kern="1200" dirty="0">
                <a:solidFill>
                  <a:schemeClr val="tx1"/>
                </a:solidFill>
                <a:effectLst/>
                <a:latin typeface="+mn-lt"/>
                <a:ea typeface="+mn-ea"/>
                <a:cs typeface="+mn-cs"/>
              </a:rPr>
              <a:t>, especially for methods that use the original values. This does not necessarily mean that we jump right to removing outliers, this suggests sensitivity analysis. </a:t>
            </a:r>
          </a:p>
          <a:p>
            <a:endParaRPr lang="en-US" sz="1200" b="0" i="0" kern="1200" dirty="0">
              <a:solidFill>
                <a:schemeClr val="tx1"/>
              </a:solidFill>
              <a:effectLst/>
              <a:latin typeface="+mn-lt"/>
              <a:ea typeface="+mn-ea"/>
              <a:cs typeface="+mn-cs"/>
            </a:endParaRPr>
          </a:p>
          <a:p>
            <a:r>
              <a:rPr lang="en-US" sz="1200" b="0" i="0" kern="1200" dirty="0">
                <a:solidFill>
                  <a:schemeClr val="tx1"/>
                </a:solidFill>
                <a:effectLst/>
                <a:latin typeface="+mn-lt"/>
                <a:ea typeface="+mn-ea"/>
                <a:cs typeface="+mn-cs"/>
              </a:rPr>
              <a:t>Flood story: “If one town is hit by the same storm system as another town downstream, their peak flows often rise together—correlation is our ‘togetherness meter.’”</a:t>
            </a:r>
          </a:p>
        </p:txBody>
      </p:sp>
      <p:sp>
        <p:nvSpPr>
          <p:cNvPr id="4" name="Slide Number Placeholder 3"/>
          <p:cNvSpPr>
            <a:spLocks noGrp="1"/>
          </p:cNvSpPr>
          <p:nvPr>
            <p:ph type="sldNum" sz="quarter" idx="5"/>
          </p:nvPr>
        </p:nvSpPr>
        <p:spPr/>
        <p:txBody>
          <a:bodyPr/>
          <a:lstStyle/>
          <a:p>
            <a:fld id="{02EB0480-5A1A-439A-8DB4-B7CDF5C774A8}" type="slidenum">
              <a:rPr lang="en-US" smtClean="0"/>
              <a:t>5</a:t>
            </a:fld>
            <a:endParaRPr lang="en-US"/>
          </a:p>
        </p:txBody>
      </p:sp>
    </p:spTree>
    <p:extLst>
      <p:ext uri="{BB962C8B-B14F-4D97-AF65-F5344CB8AC3E}">
        <p14:creationId xmlns:p14="http://schemas.microsoft.com/office/powerpoint/2010/main" val="323922808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kern="1200" dirty="0">
                <a:solidFill>
                  <a:schemeClr val="tx1"/>
                </a:solidFill>
                <a:effectLst/>
                <a:latin typeface="+mn-lt"/>
                <a:ea typeface="+mn-ea"/>
                <a:cs typeface="+mn-cs"/>
              </a:rPr>
              <a:t>Another way to ask the slide’s question: “When X is above its usual value, is Y also above its usual value?” Observe that you can say YES. Also observe that the ranking is not perfect. </a:t>
            </a:r>
          </a:p>
          <a:p>
            <a:pPr lvl="1"/>
            <a:endParaRPr lang="en-US" sz="1200" b="0" i="0" kern="1200" dirty="0">
              <a:solidFill>
                <a:schemeClr val="tx1"/>
              </a:solidFill>
              <a:effectLst/>
              <a:latin typeface="+mn-lt"/>
              <a:ea typeface="+mn-ea"/>
              <a:cs typeface="+mn-cs"/>
            </a:endParaRPr>
          </a:p>
          <a:p>
            <a:r>
              <a:rPr lang="en-US" sz="1200" b="0" i="0" kern="1200" dirty="0">
                <a:solidFill>
                  <a:schemeClr val="tx1"/>
                </a:solidFill>
                <a:effectLst/>
                <a:latin typeface="+mn-lt"/>
                <a:ea typeface="+mn-ea"/>
                <a:cs typeface="+mn-cs"/>
              </a:rPr>
              <a:t>In this image, we’re looking at a scatter plot of flows at the same two gauges, but we’re focused on annual maximum discharge rather than observed daily flow. </a:t>
            </a:r>
          </a:p>
          <a:p>
            <a:endParaRPr lang="en-US" sz="1200" b="0" i="0" kern="1200" dirty="0">
              <a:solidFill>
                <a:schemeClr val="tx1"/>
              </a:solidFill>
              <a:effectLst/>
              <a:latin typeface="+mn-lt"/>
              <a:ea typeface="+mn-ea"/>
              <a:cs typeface="+mn-cs"/>
            </a:endParaRPr>
          </a:p>
          <a:p>
            <a:pPr lvl="1"/>
            <a:r>
              <a:rPr lang="en-US" sz="1200" b="1" i="0" kern="1200" dirty="0">
                <a:solidFill>
                  <a:schemeClr val="tx1"/>
                </a:solidFill>
                <a:effectLst/>
                <a:latin typeface="+mn-lt"/>
                <a:ea typeface="+mn-ea"/>
                <a:cs typeface="+mn-cs"/>
              </a:rPr>
              <a:t>Upper-right (X+, Y+)</a:t>
            </a:r>
            <a:r>
              <a:rPr lang="en-US" sz="1200" b="0" i="0" kern="1200" dirty="0">
                <a:solidFill>
                  <a:schemeClr val="tx1"/>
                </a:solidFill>
                <a:effectLst/>
                <a:latin typeface="+mn-lt"/>
                <a:ea typeface="+mn-ea"/>
                <a:cs typeface="+mn-cs"/>
              </a:rPr>
              <a:t>: both above average (they “agree” in direction)</a:t>
            </a:r>
          </a:p>
          <a:p>
            <a:pPr lvl="1"/>
            <a:r>
              <a:rPr lang="en-US" sz="1200" b="1" i="0" kern="1200" dirty="0">
                <a:solidFill>
                  <a:schemeClr val="tx1"/>
                </a:solidFill>
                <a:effectLst/>
                <a:latin typeface="+mn-lt"/>
                <a:ea typeface="+mn-ea"/>
                <a:cs typeface="+mn-cs"/>
              </a:rPr>
              <a:t>Lower-left (X-, Y-)</a:t>
            </a:r>
            <a:r>
              <a:rPr lang="en-US" sz="1200" b="0" i="0" kern="1200" dirty="0">
                <a:solidFill>
                  <a:schemeClr val="tx1"/>
                </a:solidFill>
                <a:effectLst/>
                <a:latin typeface="+mn-lt"/>
                <a:ea typeface="+mn-ea"/>
                <a:cs typeface="+mn-cs"/>
              </a:rPr>
              <a:t>: both below average (also “agree”)</a:t>
            </a:r>
          </a:p>
          <a:p>
            <a:pPr lvl="1"/>
            <a:r>
              <a:rPr lang="en-US" sz="1200" b="0" i="0" kern="1200" dirty="0">
                <a:solidFill>
                  <a:schemeClr val="tx1"/>
                </a:solidFill>
                <a:effectLst/>
                <a:latin typeface="+mn-lt"/>
                <a:ea typeface="+mn-ea"/>
                <a:cs typeface="+mn-cs"/>
              </a:rPr>
              <a:t>The other two quadrants are “disagreements.”</a:t>
            </a:r>
          </a:p>
          <a:p>
            <a:pPr lvl="1"/>
            <a:endParaRPr lang="en-US" sz="1200" b="0" i="0" kern="1200" dirty="0">
              <a:solidFill>
                <a:schemeClr val="tx1"/>
              </a:solidFill>
              <a:effectLst/>
              <a:latin typeface="+mn-lt"/>
              <a:ea typeface="+mn-ea"/>
              <a:cs typeface="+mn-cs"/>
            </a:endParaRPr>
          </a:p>
          <a:p>
            <a:r>
              <a:rPr lang="en-US" dirty="0"/>
              <a:t>How do the two scatter plots (daily versus annual maximum) compare? Why might that be? </a:t>
            </a:r>
          </a:p>
          <a:p>
            <a:endParaRPr lang="en-US" dirty="0"/>
          </a:p>
          <a:p>
            <a:r>
              <a:rPr lang="en-US" dirty="0"/>
              <a:t>The large storms that generate these annual maximums are typically the same. There are localized influences that show up in the daily data that do not show up in the annual maximum data. </a:t>
            </a:r>
          </a:p>
        </p:txBody>
      </p:sp>
      <p:sp>
        <p:nvSpPr>
          <p:cNvPr id="4" name="Slide Number Placeholder 3"/>
          <p:cNvSpPr>
            <a:spLocks noGrp="1"/>
          </p:cNvSpPr>
          <p:nvPr>
            <p:ph type="sldNum" sz="quarter" idx="5"/>
          </p:nvPr>
        </p:nvSpPr>
        <p:spPr/>
        <p:txBody>
          <a:bodyPr/>
          <a:lstStyle/>
          <a:p>
            <a:fld id="{02EB0480-5A1A-439A-8DB4-B7CDF5C774A8}" type="slidenum">
              <a:rPr lang="en-US" smtClean="0"/>
              <a:t>6</a:t>
            </a:fld>
            <a:endParaRPr lang="en-US"/>
          </a:p>
        </p:txBody>
      </p:sp>
    </p:spTree>
    <p:extLst>
      <p:ext uri="{BB962C8B-B14F-4D97-AF65-F5344CB8AC3E}">
        <p14:creationId xmlns:p14="http://schemas.microsoft.com/office/powerpoint/2010/main" val="385400170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kern="1200" dirty="0">
                <a:solidFill>
                  <a:schemeClr val="tx1"/>
                </a:solidFill>
                <a:effectLst/>
                <a:latin typeface="+mn-lt"/>
                <a:ea typeface="+mn-ea"/>
                <a:cs typeface="+mn-cs"/>
              </a:rPr>
              <a:t>Emphasize the warning:  Correlation only says two things </a:t>
            </a:r>
            <a:r>
              <a:rPr lang="en-US" sz="1200" b="0" i="1" kern="1200" dirty="0">
                <a:solidFill>
                  <a:schemeClr val="tx1"/>
                </a:solidFill>
                <a:effectLst/>
                <a:latin typeface="+mn-lt"/>
                <a:ea typeface="+mn-ea"/>
                <a:cs typeface="+mn-cs"/>
              </a:rPr>
              <a:t>move together</a:t>
            </a:r>
            <a:r>
              <a:rPr lang="en-US" sz="1200" b="0" i="0" kern="1200" dirty="0">
                <a:solidFill>
                  <a:schemeClr val="tx1"/>
                </a:solidFill>
                <a:effectLst/>
                <a:latin typeface="+mn-lt"/>
                <a:ea typeface="+mn-ea"/>
                <a:cs typeface="+mn-cs"/>
              </a:rPr>
              <a:t>, not </a:t>
            </a:r>
            <a:r>
              <a:rPr lang="en-US" sz="1200" b="0" i="1" kern="1200" dirty="0">
                <a:solidFill>
                  <a:schemeClr val="tx1"/>
                </a:solidFill>
                <a:effectLst/>
                <a:latin typeface="+mn-lt"/>
                <a:ea typeface="+mn-ea"/>
                <a:cs typeface="+mn-cs"/>
              </a:rPr>
              <a:t>why</a:t>
            </a:r>
            <a:r>
              <a:rPr lang="en-US" sz="1200" b="0" i="0" kern="1200" dirty="0">
                <a:solidFill>
                  <a:schemeClr val="tx1"/>
                </a:solidFill>
                <a:effectLst/>
                <a:latin typeface="+mn-lt"/>
                <a:ea typeface="+mn-ea"/>
                <a:cs typeface="+mn-cs"/>
              </a:rPr>
              <a:t>.</a:t>
            </a:r>
          </a:p>
          <a:p>
            <a:r>
              <a:rPr lang="en-US" sz="1200" b="0" i="0" kern="1200" dirty="0">
                <a:solidFill>
                  <a:schemeClr val="tx1"/>
                </a:solidFill>
                <a:effectLst/>
                <a:latin typeface="+mn-lt"/>
                <a:ea typeface="+mn-ea"/>
                <a:cs typeface="+mn-cs"/>
              </a:rPr>
              <a:t>Funny example on the slide: “These two trends match, but nobody believes hotdogs cause recalls.”</a:t>
            </a:r>
          </a:p>
          <a:p>
            <a:r>
              <a:rPr lang="en-US" sz="1200" b="0" i="0" kern="1200" dirty="0">
                <a:solidFill>
                  <a:schemeClr val="tx1"/>
                </a:solidFill>
                <a:effectLst/>
                <a:latin typeface="+mn-lt"/>
                <a:ea typeface="+mn-ea"/>
                <a:cs typeface="+mn-cs"/>
              </a:rPr>
              <a:t>In flood work: two gages can be correlated because of shared storms, regional climate, basin similarity, or regulation effects—not because one gage “causes” the other.</a:t>
            </a:r>
          </a:p>
          <a:p>
            <a:endParaRPr lang="en-US" sz="1200" b="0" i="0" kern="1200" dirty="0">
              <a:solidFill>
                <a:schemeClr val="tx1"/>
              </a:solidFill>
              <a:effectLst/>
              <a:latin typeface="+mn-lt"/>
              <a:ea typeface="+mn-ea"/>
              <a:cs typeface="+mn-cs"/>
            </a:endParaRPr>
          </a:p>
          <a:p>
            <a:r>
              <a:rPr lang="en-US" sz="1200" b="0" i="0" kern="1200" dirty="0">
                <a:solidFill>
                  <a:schemeClr val="tx1"/>
                </a:solidFill>
                <a:effectLst/>
                <a:latin typeface="+mn-lt"/>
                <a:ea typeface="+mn-ea"/>
                <a:cs typeface="+mn-cs"/>
              </a:rPr>
              <a:t>What are some other ENG or non-ENG correlated relationships that don’t necessarily imply causation? Here are some examples. </a:t>
            </a:r>
          </a:p>
          <a:p>
            <a:endParaRPr lang="en-US" sz="1200" b="0" i="0" kern="1200" dirty="0">
              <a:solidFill>
                <a:schemeClr val="tx1"/>
              </a:solidFill>
              <a:effectLst/>
              <a:latin typeface="+mn-lt"/>
              <a:ea typeface="+mn-ea"/>
              <a:cs typeface="+mn-cs"/>
            </a:endParaRPr>
          </a:p>
          <a:p>
            <a:r>
              <a:rPr lang="en-US" sz="1200" b="1" i="0" kern="1200" dirty="0">
                <a:solidFill>
                  <a:schemeClr val="tx1"/>
                </a:solidFill>
                <a:effectLst/>
                <a:latin typeface="+mn-lt"/>
                <a:ea typeface="+mn-ea"/>
                <a:cs typeface="+mn-cs"/>
              </a:rPr>
              <a:t>Traffic volume and crash counts</a:t>
            </a:r>
            <a:endParaRPr lang="en-US" sz="1200" b="0" i="0" kern="1200" dirty="0">
              <a:solidFill>
                <a:schemeClr val="tx1"/>
              </a:solidFill>
              <a:effectLst/>
              <a:latin typeface="+mn-lt"/>
              <a:ea typeface="+mn-ea"/>
              <a:cs typeface="+mn-cs"/>
            </a:endParaRPr>
          </a:p>
          <a:p>
            <a:pPr lvl="1"/>
            <a:r>
              <a:rPr lang="en-US" sz="1200" b="0" i="0" kern="1200" dirty="0">
                <a:solidFill>
                  <a:schemeClr val="tx1"/>
                </a:solidFill>
                <a:effectLst/>
                <a:latin typeface="+mn-lt"/>
                <a:ea typeface="+mn-ea"/>
                <a:cs typeface="+mn-cs"/>
              </a:rPr>
              <a:t>Roads with higher Average Daily Traffic often show more crashes.</a:t>
            </a:r>
          </a:p>
          <a:p>
            <a:pPr lvl="1"/>
            <a:r>
              <a:rPr lang="en-US" sz="1200" b="0" i="0" kern="1200" dirty="0">
                <a:solidFill>
                  <a:schemeClr val="tx1"/>
                </a:solidFill>
                <a:effectLst/>
                <a:latin typeface="+mn-lt"/>
                <a:ea typeface="+mn-ea"/>
                <a:cs typeface="+mn-cs"/>
              </a:rPr>
              <a:t>That doesn’t mean </a:t>
            </a:r>
            <a:r>
              <a:rPr lang="en-US" sz="1200" b="0" i="1" kern="1200" dirty="0">
                <a:solidFill>
                  <a:schemeClr val="tx1"/>
                </a:solidFill>
                <a:effectLst/>
                <a:latin typeface="+mn-lt"/>
                <a:ea typeface="+mn-ea"/>
                <a:cs typeface="+mn-cs"/>
              </a:rPr>
              <a:t>traffic causes crashes by itself</a:t>
            </a:r>
            <a:r>
              <a:rPr lang="en-US" sz="1200" b="0" i="0" kern="1200" dirty="0">
                <a:solidFill>
                  <a:schemeClr val="tx1"/>
                </a:solidFill>
                <a:effectLst/>
                <a:latin typeface="+mn-lt"/>
                <a:ea typeface="+mn-ea"/>
                <a:cs typeface="+mn-cs"/>
              </a:rPr>
              <a:t>; crashes also depend on speed, roadway geometry, access density, lighting, weather, driver behavior, enforcement, and reporting practices.</a:t>
            </a:r>
          </a:p>
          <a:p>
            <a:r>
              <a:rPr lang="en-US" sz="1200" b="1" i="0" kern="1200" dirty="0">
                <a:solidFill>
                  <a:schemeClr val="tx1"/>
                </a:solidFill>
                <a:effectLst/>
                <a:latin typeface="+mn-lt"/>
                <a:ea typeface="+mn-ea"/>
                <a:cs typeface="+mn-cs"/>
              </a:rPr>
              <a:t>Older infrastructure and higher maintenance cost</a:t>
            </a:r>
            <a:endParaRPr lang="en-US" sz="1200" b="0" i="0" kern="1200" dirty="0">
              <a:solidFill>
                <a:schemeClr val="tx1"/>
              </a:solidFill>
              <a:effectLst/>
              <a:latin typeface="+mn-lt"/>
              <a:ea typeface="+mn-ea"/>
              <a:cs typeface="+mn-cs"/>
            </a:endParaRPr>
          </a:p>
          <a:p>
            <a:pPr lvl="1"/>
            <a:r>
              <a:rPr lang="en-US" sz="1200" b="0" i="0" kern="1200" dirty="0">
                <a:solidFill>
                  <a:schemeClr val="tx1"/>
                </a:solidFill>
                <a:effectLst/>
                <a:latin typeface="+mn-lt"/>
                <a:ea typeface="+mn-ea"/>
                <a:cs typeface="+mn-cs"/>
              </a:rPr>
              <a:t>Older bridges/pipes/pavements tend to have more repairs and higher O&amp;M spending.</a:t>
            </a:r>
          </a:p>
          <a:p>
            <a:pPr lvl="1"/>
            <a:r>
              <a:rPr lang="en-US" sz="1200" b="0" i="0" kern="1200" dirty="0">
                <a:solidFill>
                  <a:schemeClr val="tx1"/>
                </a:solidFill>
                <a:effectLst/>
                <a:latin typeface="+mn-lt"/>
                <a:ea typeface="+mn-ea"/>
                <a:cs typeface="+mn-cs"/>
              </a:rPr>
              <a:t>Age correlates with deterioration, but it’s not the only driver: design details, original materials, load history, environment (freeze-thaw, corrosion), construction quality, and maintenance strategy can dominate.</a:t>
            </a:r>
          </a:p>
          <a:p>
            <a:r>
              <a:rPr lang="en-US" sz="1200" b="1" i="0" kern="1200" dirty="0">
                <a:solidFill>
                  <a:schemeClr val="tx1"/>
                </a:solidFill>
                <a:effectLst/>
                <a:latin typeface="+mn-lt"/>
                <a:ea typeface="+mn-ea"/>
                <a:cs typeface="+mn-cs"/>
              </a:rPr>
              <a:t>Impervious area and peak runoff (or flood peaks)</a:t>
            </a:r>
            <a:endParaRPr lang="en-US" sz="1200" b="0" i="0" kern="1200" dirty="0">
              <a:solidFill>
                <a:schemeClr val="tx1"/>
              </a:solidFill>
              <a:effectLst/>
              <a:latin typeface="+mn-lt"/>
              <a:ea typeface="+mn-ea"/>
              <a:cs typeface="+mn-cs"/>
            </a:endParaRPr>
          </a:p>
          <a:p>
            <a:pPr lvl="1"/>
            <a:r>
              <a:rPr lang="en-US" sz="1200" b="0" i="0" kern="1200" dirty="0">
                <a:solidFill>
                  <a:schemeClr val="tx1"/>
                </a:solidFill>
                <a:effectLst/>
                <a:latin typeface="+mn-lt"/>
                <a:ea typeface="+mn-ea"/>
                <a:cs typeface="+mn-cs"/>
              </a:rPr>
              <a:t>More pavement/roofs usually goes with higher, flashier peak flows.</a:t>
            </a:r>
          </a:p>
          <a:p>
            <a:pPr lvl="1"/>
            <a:r>
              <a:rPr lang="en-US" sz="1200" b="0" i="0" kern="1200" dirty="0">
                <a:solidFill>
                  <a:schemeClr val="tx1"/>
                </a:solidFill>
                <a:effectLst/>
                <a:latin typeface="+mn-lt"/>
                <a:ea typeface="+mn-ea"/>
                <a:cs typeface="+mn-cs"/>
              </a:rPr>
              <a:t>But you can’t assume imperviousness alone “causes” any specific peak at a site: soil type, storm pattern, drainage network, detention/green infrastructure, channel conditions, and upstream controls can change peak flows a lot even at the same impervious percentage.</a:t>
            </a:r>
          </a:p>
          <a:p>
            <a:endParaRPr lang="en-US" sz="1200" b="0" i="0" kern="1200" dirty="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5"/>
          </p:nvPr>
        </p:nvSpPr>
        <p:spPr/>
        <p:txBody>
          <a:bodyPr/>
          <a:lstStyle/>
          <a:p>
            <a:fld id="{78AF3204-0D06-4E77-ABDE-F4433C802620}" type="slidenum">
              <a:rPr lang="en-US" smtClean="0"/>
              <a:t>7</a:t>
            </a:fld>
            <a:endParaRPr lang="en-US"/>
          </a:p>
        </p:txBody>
      </p:sp>
    </p:spTree>
    <p:extLst>
      <p:ext uri="{BB962C8B-B14F-4D97-AF65-F5344CB8AC3E}">
        <p14:creationId xmlns:p14="http://schemas.microsoft.com/office/powerpoint/2010/main" val="304285556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kern="1200" dirty="0">
                <a:solidFill>
                  <a:schemeClr val="tx1"/>
                </a:solidFill>
                <a:effectLst/>
                <a:latin typeface="+mn-lt"/>
                <a:ea typeface="+mn-ea"/>
                <a:cs typeface="+mn-cs"/>
              </a:rPr>
              <a:t>This slide is the “pairing” slide:</a:t>
            </a:r>
          </a:p>
          <a:p>
            <a:pPr lvl="1"/>
            <a:r>
              <a:rPr lang="en-US" sz="1200" b="0" i="0" kern="1200" dirty="0">
                <a:solidFill>
                  <a:schemeClr val="tx1"/>
                </a:solidFill>
                <a:effectLst/>
                <a:latin typeface="+mn-lt"/>
                <a:ea typeface="+mn-ea"/>
                <a:cs typeface="+mn-cs"/>
              </a:rPr>
              <a:t>Correlation is computed on </a:t>
            </a:r>
            <a:r>
              <a:rPr lang="en-US" sz="1200" b="1" i="0" kern="1200" dirty="0">
                <a:solidFill>
                  <a:schemeClr val="tx1"/>
                </a:solidFill>
                <a:effectLst/>
                <a:latin typeface="+mn-lt"/>
                <a:ea typeface="+mn-ea"/>
                <a:cs typeface="+mn-cs"/>
              </a:rPr>
              <a:t>coincident pairs</a:t>
            </a:r>
            <a:r>
              <a:rPr lang="en-US" sz="1200" b="0" i="0" kern="1200" dirty="0">
                <a:solidFill>
                  <a:schemeClr val="tx1"/>
                </a:solidFill>
                <a:effectLst/>
                <a:latin typeface="+mn-lt"/>
                <a:ea typeface="+mn-ea"/>
                <a:cs typeface="+mn-cs"/>
              </a:rPr>
              <a:t>: (Marshalltown peak in 1993, Marengo peak in 1993), etc. Need to be careful about how we choose coincidence. </a:t>
            </a:r>
          </a:p>
          <a:p>
            <a:pPr lvl="1"/>
            <a:r>
              <a:rPr lang="en-US" sz="1200" b="0" i="0" kern="1200" dirty="0">
                <a:solidFill>
                  <a:schemeClr val="tx1"/>
                </a:solidFill>
                <a:effectLst/>
                <a:latin typeface="+mn-lt"/>
                <a:ea typeface="+mn-ea"/>
                <a:cs typeface="+mn-cs"/>
              </a:rPr>
              <a:t>	For record extension, if we’re evaluating </a:t>
            </a:r>
          </a:p>
          <a:p>
            <a:r>
              <a:rPr lang="en-US" sz="1200" b="0" i="0" kern="1200" dirty="0">
                <a:solidFill>
                  <a:schemeClr val="tx1"/>
                </a:solidFill>
                <a:effectLst/>
                <a:latin typeface="+mn-lt"/>
                <a:ea typeface="+mn-ea"/>
                <a:cs typeface="+mn-cs"/>
              </a:rPr>
              <a:t>note:</a:t>
            </a:r>
          </a:p>
          <a:p>
            <a:pPr lvl="1"/>
            <a:r>
              <a:rPr lang="en-US" sz="1200" b="0" i="0" kern="1200" dirty="0">
                <a:solidFill>
                  <a:schemeClr val="tx1"/>
                </a:solidFill>
                <a:effectLst/>
                <a:latin typeface="+mn-lt"/>
                <a:ea typeface="+mn-ea"/>
                <a:cs typeface="+mn-cs"/>
              </a:rPr>
              <a:t>Missing years matter. If one gage is missing 2001, you can’t form a pair for 2001—your correlation uses only overlapping years.</a:t>
            </a:r>
          </a:p>
          <a:p>
            <a:r>
              <a:rPr lang="en-US" sz="1200" b="0" i="0" kern="1200" dirty="0">
                <a:solidFill>
                  <a:schemeClr val="tx1"/>
                </a:solidFill>
                <a:effectLst/>
                <a:latin typeface="+mn-lt"/>
                <a:ea typeface="+mn-ea"/>
                <a:cs typeface="+mn-cs"/>
              </a:rPr>
              <a:t>frequency analysis:</a:t>
            </a:r>
          </a:p>
          <a:p>
            <a:pPr lvl="1"/>
            <a:r>
              <a:rPr lang="en-US" sz="1200" b="0" i="0" kern="1200" dirty="0">
                <a:solidFill>
                  <a:schemeClr val="tx1"/>
                </a:solidFill>
                <a:effectLst/>
                <a:latin typeface="+mn-lt"/>
                <a:ea typeface="+mn-ea"/>
                <a:cs typeface="+mn-cs"/>
              </a:rPr>
              <a:t>We often compare sites to borrow strength (regional info), but only if the relationship is real and stable.</a:t>
            </a:r>
          </a:p>
          <a:p>
            <a:pPr lvl="1"/>
            <a:endParaRPr lang="en-US" sz="1200" b="0" i="0" kern="1200" dirty="0">
              <a:solidFill>
                <a:schemeClr val="tx1"/>
              </a:solidFill>
              <a:effectLst/>
              <a:latin typeface="+mn-lt"/>
              <a:ea typeface="+mn-ea"/>
              <a:cs typeface="+mn-cs"/>
            </a:endParaRPr>
          </a:p>
          <a:p>
            <a:pPr lvl="1"/>
            <a:endParaRPr lang="en-US" sz="1200" b="0" i="0" kern="1200" dirty="0">
              <a:solidFill>
                <a:schemeClr val="tx1"/>
              </a:solidFill>
              <a:effectLst/>
              <a:latin typeface="+mn-lt"/>
              <a:ea typeface="+mn-ea"/>
              <a:cs typeface="+mn-cs"/>
            </a:endParaRPr>
          </a:p>
          <a:p>
            <a:pPr lvl="0"/>
            <a:r>
              <a:rPr lang="en-US" sz="1200" b="0" i="0" kern="1200" dirty="0">
                <a:solidFill>
                  <a:schemeClr val="tx1"/>
                </a:solidFill>
                <a:effectLst/>
                <a:latin typeface="+mn-lt"/>
                <a:ea typeface="+mn-ea"/>
                <a:cs typeface="+mn-cs"/>
              </a:rPr>
              <a:t>Questions for the crowd</a:t>
            </a:r>
          </a:p>
          <a:p>
            <a:pPr marL="171450" indent="-171450">
              <a:buFontTx/>
              <a:buChar char="-"/>
            </a:pPr>
            <a:r>
              <a:rPr lang="en-US" dirty="0"/>
              <a:t>What are other ways two variables can be coincident? </a:t>
            </a:r>
          </a:p>
          <a:p>
            <a:pPr marL="628650" lvl="1" indent="-171450">
              <a:buFontTx/>
              <a:buChar char="-"/>
            </a:pPr>
            <a:r>
              <a:rPr lang="en-US" dirty="0"/>
              <a:t>Time and/or space </a:t>
            </a:r>
          </a:p>
        </p:txBody>
      </p:sp>
      <p:sp>
        <p:nvSpPr>
          <p:cNvPr id="4" name="Slide Number Placeholder 3"/>
          <p:cNvSpPr>
            <a:spLocks noGrp="1"/>
          </p:cNvSpPr>
          <p:nvPr>
            <p:ph type="sldNum" sz="quarter" idx="5"/>
          </p:nvPr>
        </p:nvSpPr>
        <p:spPr/>
        <p:txBody>
          <a:bodyPr/>
          <a:lstStyle/>
          <a:p>
            <a:fld id="{02EB0480-5A1A-439A-8DB4-B7CDF5C774A8}" type="slidenum">
              <a:rPr lang="en-US" smtClean="0"/>
              <a:t>8</a:t>
            </a:fld>
            <a:endParaRPr lang="en-US"/>
          </a:p>
        </p:txBody>
      </p:sp>
    </p:spTree>
    <p:extLst>
      <p:ext uri="{BB962C8B-B14F-4D97-AF65-F5344CB8AC3E}">
        <p14:creationId xmlns:p14="http://schemas.microsoft.com/office/powerpoint/2010/main" val="222764711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78AF3204-0D06-4E77-ABDE-F4433C802620}" type="slidenum">
              <a:rPr lang="en-US" smtClean="0"/>
              <a:t>9</a:t>
            </a:fld>
            <a:endParaRPr lang="en-US"/>
          </a:p>
        </p:txBody>
      </p:sp>
    </p:spTree>
    <p:extLst>
      <p:ext uri="{BB962C8B-B14F-4D97-AF65-F5344CB8AC3E}">
        <p14:creationId xmlns:p14="http://schemas.microsoft.com/office/powerpoint/2010/main" val="3329496303"/>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4.png"/><Relationship Id="rId4" Type="http://schemas.openxmlformats.org/officeDocument/2006/relationships/image" Target="../media/image3.sv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4.png"/><Relationship Id="rId4" Type="http://schemas.openxmlformats.org/officeDocument/2006/relationships/image" Target="../media/image3.sv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Blank Title HEC">
    <p:spTree>
      <p:nvGrpSpPr>
        <p:cNvPr id="1" name=""/>
        <p:cNvGrpSpPr/>
        <p:nvPr/>
      </p:nvGrpSpPr>
      <p:grpSpPr>
        <a:xfrm>
          <a:off x="0" y="0"/>
          <a:ext cx="0" cy="0"/>
          <a:chOff x="0" y="0"/>
          <a:chExt cx="0" cy="0"/>
        </a:xfrm>
      </p:grpSpPr>
      <p:sp>
        <p:nvSpPr>
          <p:cNvPr id="12" name="Title Placeholder 1">
            <a:extLst>
              <a:ext uri="{FF2B5EF4-FFF2-40B4-BE49-F238E27FC236}">
                <a16:creationId xmlns:a16="http://schemas.microsoft.com/office/drawing/2014/main" id="{313DD840-BD8C-45CC-3C9F-BF276FF58878}"/>
              </a:ext>
            </a:extLst>
          </p:cNvPr>
          <p:cNvSpPr>
            <a:spLocks noGrp="1"/>
          </p:cNvSpPr>
          <p:nvPr>
            <p:ph type="title"/>
          </p:nvPr>
        </p:nvSpPr>
        <p:spPr>
          <a:xfrm>
            <a:off x="678032" y="1801941"/>
            <a:ext cx="9075568" cy="1325563"/>
          </a:xfrm>
          <a:prstGeom prst="rect">
            <a:avLst/>
          </a:prstGeom>
        </p:spPr>
        <p:txBody>
          <a:bodyPr vert="horz" lIns="91440" tIns="45720" rIns="91440" bIns="45720" rtlCol="0" anchor="ctr">
            <a:noAutofit/>
          </a:bodyPr>
          <a:lstStyle>
            <a:lvl1pPr>
              <a:lnSpc>
                <a:spcPct val="100000"/>
              </a:lnSpc>
              <a:defRPr sz="4800"/>
            </a:lvl1pPr>
          </a:lstStyle>
          <a:p>
            <a:r>
              <a:rPr lang="en-US"/>
              <a:t>Click to edit Master title style</a:t>
            </a:r>
          </a:p>
        </p:txBody>
      </p:sp>
      <p:sp>
        <p:nvSpPr>
          <p:cNvPr id="2" name="Freeform 7">
            <a:extLst>
              <a:ext uri="{FF2B5EF4-FFF2-40B4-BE49-F238E27FC236}">
                <a16:creationId xmlns:a16="http://schemas.microsoft.com/office/drawing/2014/main" id="{62536912-767C-C47A-B4DE-5D2B30645C0A}"/>
              </a:ext>
            </a:extLst>
          </p:cNvPr>
          <p:cNvSpPr/>
          <p:nvPr userDrawn="1"/>
        </p:nvSpPr>
        <p:spPr>
          <a:xfrm>
            <a:off x="812804" y="5437313"/>
            <a:ext cx="1228289" cy="940017"/>
          </a:xfrm>
          <a:custGeom>
            <a:avLst/>
            <a:gdLst/>
            <a:ahLst/>
            <a:cxnLst/>
            <a:rect l="l" t="t" r="r" b="b"/>
            <a:pathLst>
              <a:path w="1948294" h="1491041">
                <a:moveTo>
                  <a:pt x="0" y="0"/>
                </a:moveTo>
                <a:lnTo>
                  <a:pt x="1948294" y="0"/>
                </a:lnTo>
                <a:lnTo>
                  <a:pt x="1948294" y="1491041"/>
                </a:lnTo>
                <a:lnTo>
                  <a:pt x="0" y="1491041"/>
                </a:lnTo>
                <a:lnTo>
                  <a:pt x="0" y="0"/>
                </a:lnTo>
                <a:close/>
              </a:path>
            </a:pathLst>
          </a:custGeom>
          <a:blipFill>
            <a:blip r:embed="rId2"/>
            <a:stretch>
              <a:fillRect/>
            </a:stretch>
          </a:blipFill>
        </p:spPr>
        <p:txBody>
          <a:bodyPr/>
          <a:lstStyle/>
          <a:p>
            <a:pPr marL="0" marR="0" lvl="0" indent="0" algn="l" defTabSz="609555" rtl="0" eaLnBrk="1" fontAlgn="auto" latinLnBrk="0" hangingPunct="1">
              <a:lnSpc>
                <a:spcPct val="100000"/>
              </a:lnSpc>
              <a:spcBef>
                <a:spcPts val="0"/>
              </a:spcBef>
              <a:spcAft>
                <a:spcPts val="0"/>
              </a:spcAft>
              <a:buClrTx/>
              <a:buSzTx/>
              <a:buFontTx/>
              <a:buNone/>
              <a:tabLst/>
              <a:defRPr/>
            </a:pPr>
            <a:endParaRPr kumimoji="0" lang="en-US" sz="6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nvGrpSpPr>
          <p:cNvPr id="8" name="Group 5">
            <a:extLst>
              <a:ext uri="{FF2B5EF4-FFF2-40B4-BE49-F238E27FC236}">
                <a16:creationId xmlns:a16="http://schemas.microsoft.com/office/drawing/2014/main" id="{C79C2C51-9186-A0DD-34AA-FEF3E841A86B}"/>
              </a:ext>
            </a:extLst>
          </p:cNvPr>
          <p:cNvGrpSpPr/>
          <p:nvPr userDrawn="1"/>
        </p:nvGrpSpPr>
        <p:grpSpPr>
          <a:xfrm>
            <a:off x="762000" y="1320916"/>
            <a:ext cx="4166790" cy="269113"/>
            <a:chOff x="-411451" y="14380"/>
            <a:chExt cx="8333579" cy="538226"/>
          </a:xfrm>
        </p:grpSpPr>
        <p:sp>
          <p:nvSpPr>
            <p:cNvPr id="9" name="Freeform 6">
              <a:extLst>
                <a:ext uri="{FF2B5EF4-FFF2-40B4-BE49-F238E27FC236}">
                  <a16:creationId xmlns:a16="http://schemas.microsoft.com/office/drawing/2014/main" id="{663E38A7-47F3-4F9E-45A1-5E05A30153B9}"/>
                </a:ext>
              </a:extLst>
            </p:cNvPr>
            <p:cNvSpPr/>
            <p:nvPr userDrawn="1"/>
          </p:nvSpPr>
          <p:spPr>
            <a:xfrm>
              <a:off x="-411451" y="14380"/>
              <a:ext cx="397276" cy="538226"/>
            </a:xfrm>
            <a:custGeom>
              <a:avLst/>
              <a:gdLst/>
              <a:ahLst/>
              <a:cxnLst/>
              <a:rect l="l" t="t" r="r" b="b"/>
              <a:pathLst>
                <a:path w="503091" h="681578">
                  <a:moveTo>
                    <a:pt x="0" y="0"/>
                  </a:moveTo>
                  <a:lnTo>
                    <a:pt x="503091" y="0"/>
                  </a:lnTo>
                  <a:lnTo>
                    <a:pt x="503091" y="681578"/>
                  </a:lnTo>
                  <a:lnTo>
                    <a:pt x="0" y="681578"/>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pPr marL="0" marR="0" lvl="0" indent="0" algn="l" defTabSz="609555" rtl="0" eaLnBrk="1" fontAlgn="auto" latinLnBrk="0" hangingPunct="1">
                <a:lnSpc>
                  <a:spcPct val="100000"/>
                </a:lnSpc>
                <a:spcBef>
                  <a:spcPts val="0"/>
                </a:spcBef>
                <a:spcAft>
                  <a:spcPts val="0"/>
                </a:spcAft>
                <a:buClrTx/>
                <a:buSzTx/>
                <a:buFontTx/>
                <a:buNone/>
                <a:tabLst/>
                <a:defRPr/>
              </a:pPr>
              <a:endParaRPr kumimoji="0" lang="en-US" sz="533" b="0" i="0" u="none" strike="noStrike" kern="1200" cap="none" spc="0" normalizeH="0" baseline="0" noProof="0">
                <a:ln>
                  <a:noFill/>
                </a:ln>
                <a:solidFill>
                  <a:prstClr val="white"/>
                </a:solidFill>
                <a:effectLst/>
                <a:uLnTx/>
                <a:uFillTx/>
                <a:latin typeface="Bangers" pitchFamily="2" charset="0"/>
                <a:ea typeface="+mn-ea"/>
                <a:cs typeface="+mn-cs"/>
              </a:endParaRPr>
            </a:p>
          </p:txBody>
        </p:sp>
        <p:sp>
          <p:nvSpPr>
            <p:cNvPr id="10" name="TextBox 7">
              <a:extLst>
                <a:ext uri="{FF2B5EF4-FFF2-40B4-BE49-F238E27FC236}">
                  <a16:creationId xmlns:a16="http://schemas.microsoft.com/office/drawing/2014/main" id="{A05C543F-F692-0800-7A39-CAFCF17F5349}"/>
                </a:ext>
              </a:extLst>
            </p:cNvPr>
            <p:cNvSpPr txBox="1"/>
            <p:nvPr userDrawn="1"/>
          </p:nvSpPr>
          <p:spPr>
            <a:xfrm>
              <a:off x="95567" y="14380"/>
              <a:ext cx="7826561" cy="538226"/>
            </a:xfrm>
            <a:prstGeom prst="rect">
              <a:avLst/>
            </a:prstGeom>
          </p:spPr>
          <p:txBody>
            <a:bodyPr lIns="0" tIns="0" rIns="0" bIns="0" rtlCol="0" anchor="t">
              <a:spAutoFit/>
            </a:bodyPr>
            <a:lstStyle/>
            <a:p>
              <a:pPr marL="0" marR="0" lvl="1" indent="0" algn="l" defTabSz="609555" rtl="0" eaLnBrk="1" fontAlgn="auto" latinLnBrk="0" hangingPunct="1">
                <a:lnSpc>
                  <a:spcPts val="2295"/>
                </a:lnSpc>
                <a:spcBef>
                  <a:spcPct val="0"/>
                </a:spcBef>
                <a:spcAft>
                  <a:spcPts val="0"/>
                </a:spcAft>
                <a:buClrTx/>
                <a:buSzTx/>
                <a:buFontTx/>
                <a:buNone/>
                <a:tabLst/>
                <a:defRPr/>
              </a:pPr>
              <a:r>
                <a:rPr kumimoji="0" lang="en-US" sz="1800" b="0" i="0" u="none" strike="noStrike" kern="1200" cap="none" spc="60" normalizeH="0" baseline="0" noProof="0">
                  <a:ln>
                    <a:noFill/>
                  </a:ln>
                  <a:solidFill>
                    <a:srgbClr val="FFFFFF"/>
                  </a:solidFill>
                  <a:effectLst/>
                  <a:uLnTx/>
                  <a:uFillTx/>
                  <a:latin typeface="Barlow Condensed"/>
                  <a:ea typeface="Barlow Condensed"/>
                  <a:cs typeface="Barlow Condensed"/>
                  <a:sym typeface="Barlow Condensed"/>
                </a:rPr>
                <a:t>Hydrologic Engineering Center</a:t>
              </a:r>
            </a:p>
          </p:txBody>
        </p:sp>
      </p:grpSp>
      <p:sp>
        <p:nvSpPr>
          <p:cNvPr id="11" name="Text Placeholder 29">
            <a:extLst>
              <a:ext uri="{FF2B5EF4-FFF2-40B4-BE49-F238E27FC236}">
                <a16:creationId xmlns:a16="http://schemas.microsoft.com/office/drawing/2014/main" id="{5F58B4BC-5892-6350-F1FB-38637E5019CE}"/>
              </a:ext>
            </a:extLst>
          </p:cNvPr>
          <p:cNvSpPr>
            <a:spLocks noGrp="1"/>
          </p:cNvSpPr>
          <p:nvPr>
            <p:ph type="body" sz="quarter" idx="14"/>
          </p:nvPr>
        </p:nvSpPr>
        <p:spPr>
          <a:xfrm>
            <a:off x="678032" y="3321814"/>
            <a:ext cx="4504267" cy="922867"/>
          </a:xfrm>
        </p:spPr>
        <p:txBody>
          <a:bodyPr>
            <a:normAutofit/>
          </a:bodyPr>
          <a:lstStyle>
            <a:lvl1pPr marL="0" indent="0" algn="l">
              <a:spcBef>
                <a:spcPts val="400"/>
              </a:spcBef>
              <a:buNone/>
              <a:defRPr sz="2400">
                <a:latin typeface="+mj-lt"/>
                <a:ea typeface="ADLaM Display" panose="020F0502020204030204" pitchFamily="2" charset="0"/>
                <a:cs typeface="ADLaM Display" panose="020F0502020204030204" pitchFamily="2" charset="0"/>
              </a:defRPr>
            </a:lvl1pPr>
          </a:lstStyle>
          <a:p>
            <a:pPr lvl="0"/>
            <a:r>
              <a:rPr lang="en-US"/>
              <a:t>Click to edit Master text styles</a:t>
            </a:r>
          </a:p>
        </p:txBody>
      </p:sp>
      <p:pic>
        <p:nvPicPr>
          <p:cNvPr id="4" name="Picture 3" descr="A picture containing text, glass, porcelain&#10;&#10;AI-generated content may be incorrect.">
            <a:extLst>
              <a:ext uri="{FF2B5EF4-FFF2-40B4-BE49-F238E27FC236}">
                <a16:creationId xmlns:a16="http://schemas.microsoft.com/office/drawing/2014/main" id="{88F49729-32E7-D99A-05B0-5692B82B00AB}"/>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2409786" y="5714381"/>
            <a:ext cx="1228289" cy="658988"/>
          </a:xfrm>
          <a:prstGeom prst="rect">
            <a:avLst/>
          </a:prstGeom>
        </p:spPr>
      </p:pic>
    </p:spTree>
    <p:extLst>
      <p:ext uri="{BB962C8B-B14F-4D97-AF65-F5344CB8AC3E}">
        <p14:creationId xmlns:p14="http://schemas.microsoft.com/office/powerpoint/2010/main" val="376557753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7892AD-FC8A-2F29-98CF-B3E821F33C95}"/>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83422422-6FA9-C0E5-3C08-020B9B43536A}"/>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D1530DCF-2597-1147-BE9A-0E4A57003994}"/>
              </a:ext>
            </a:extLst>
          </p:cNvPr>
          <p:cNvSpPr>
            <a:spLocks noGrp="1"/>
          </p:cNvSpPr>
          <p:nvPr>
            <p:ph type="dt" sz="half" idx="10"/>
          </p:nvPr>
        </p:nvSpPr>
        <p:spPr/>
        <p:txBody>
          <a:bodyPr/>
          <a:lstStyle/>
          <a:p>
            <a:fld id="{5E3D2B70-87FF-42D9-B853-D09E0607B39D}" type="datetimeFigureOut">
              <a:rPr lang="en-US" smtClean="0"/>
              <a:t>4/29/2026</a:t>
            </a:fld>
            <a:endParaRPr lang="en-US"/>
          </a:p>
        </p:txBody>
      </p:sp>
      <p:sp>
        <p:nvSpPr>
          <p:cNvPr id="5" name="Footer Placeholder 4">
            <a:extLst>
              <a:ext uri="{FF2B5EF4-FFF2-40B4-BE49-F238E27FC236}">
                <a16:creationId xmlns:a16="http://schemas.microsoft.com/office/drawing/2014/main" id="{E3151961-1A04-B4DF-E308-459F636C9F5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504E516-3E0D-238E-0910-27F1FB4287DD}"/>
              </a:ext>
            </a:extLst>
          </p:cNvPr>
          <p:cNvSpPr>
            <a:spLocks noGrp="1"/>
          </p:cNvSpPr>
          <p:nvPr>
            <p:ph type="sldNum" sz="quarter" idx="12"/>
          </p:nvPr>
        </p:nvSpPr>
        <p:spPr/>
        <p:txBody>
          <a:bodyPr/>
          <a:lstStyle/>
          <a:p>
            <a:fld id="{29BC5232-1EC6-4D4B-9C51-E81666B842F4}" type="slidenum">
              <a:rPr lang="en-US" smtClean="0"/>
              <a:t>‹#›</a:t>
            </a:fld>
            <a:endParaRPr lang="en-US"/>
          </a:p>
        </p:txBody>
      </p:sp>
    </p:spTree>
    <p:extLst>
      <p:ext uri="{BB962C8B-B14F-4D97-AF65-F5344CB8AC3E}">
        <p14:creationId xmlns:p14="http://schemas.microsoft.com/office/powerpoint/2010/main" val="353473258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235176-E636-DDED-86D0-92B201C46F42}"/>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7FB1D01E-D38E-18FE-1BE7-4A43E71A7306}"/>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BF02E122-1362-FE33-7FE0-5991727E4921}"/>
              </a:ext>
            </a:extLst>
          </p:cNvPr>
          <p:cNvSpPr>
            <a:spLocks noGrp="1"/>
          </p:cNvSpPr>
          <p:nvPr>
            <p:ph type="dt" sz="half" idx="10"/>
          </p:nvPr>
        </p:nvSpPr>
        <p:spPr/>
        <p:txBody>
          <a:bodyPr/>
          <a:lstStyle/>
          <a:p>
            <a:fld id="{5E3D2B70-87FF-42D9-B853-D09E0607B39D}" type="datetimeFigureOut">
              <a:rPr lang="en-US" smtClean="0"/>
              <a:t>4/29/2026</a:t>
            </a:fld>
            <a:endParaRPr lang="en-US"/>
          </a:p>
        </p:txBody>
      </p:sp>
      <p:sp>
        <p:nvSpPr>
          <p:cNvPr id="5" name="Footer Placeholder 4">
            <a:extLst>
              <a:ext uri="{FF2B5EF4-FFF2-40B4-BE49-F238E27FC236}">
                <a16:creationId xmlns:a16="http://schemas.microsoft.com/office/drawing/2014/main" id="{AC44ADA6-31A7-6BE4-C05F-39A42D70BCE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B83BF02-3713-2A45-64F2-E1225CF63B86}"/>
              </a:ext>
            </a:extLst>
          </p:cNvPr>
          <p:cNvSpPr>
            <a:spLocks noGrp="1"/>
          </p:cNvSpPr>
          <p:nvPr>
            <p:ph type="sldNum" sz="quarter" idx="12"/>
          </p:nvPr>
        </p:nvSpPr>
        <p:spPr/>
        <p:txBody>
          <a:bodyPr/>
          <a:lstStyle/>
          <a:p>
            <a:fld id="{29BC5232-1EC6-4D4B-9C51-E81666B842F4}" type="slidenum">
              <a:rPr lang="en-US" smtClean="0"/>
              <a:t>‹#›</a:t>
            </a:fld>
            <a:endParaRPr lang="en-US"/>
          </a:p>
        </p:txBody>
      </p:sp>
    </p:spTree>
    <p:extLst>
      <p:ext uri="{BB962C8B-B14F-4D97-AF65-F5344CB8AC3E}">
        <p14:creationId xmlns:p14="http://schemas.microsoft.com/office/powerpoint/2010/main" val="44403260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FACD19-69FB-8733-F33C-A8F93983AC95}"/>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BE4C62D2-1D3A-E03D-EA9C-FFD4C305C0BF}"/>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CFBE9BB8-DA25-9D42-8F23-BAEECBDC7C7E}"/>
              </a:ext>
            </a:extLst>
          </p:cNvPr>
          <p:cNvSpPr>
            <a:spLocks noGrp="1"/>
          </p:cNvSpPr>
          <p:nvPr>
            <p:ph type="dt" sz="half" idx="10"/>
          </p:nvPr>
        </p:nvSpPr>
        <p:spPr/>
        <p:txBody>
          <a:bodyPr/>
          <a:lstStyle/>
          <a:p>
            <a:fld id="{5E3D2B70-87FF-42D9-B853-D09E0607B39D}" type="datetimeFigureOut">
              <a:rPr lang="en-US" smtClean="0"/>
              <a:t>4/29/2026</a:t>
            </a:fld>
            <a:endParaRPr lang="en-US"/>
          </a:p>
        </p:txBody>
      </p:sp>
      <p:sp>
        <p:nvSpPr>
          <p:cNvPr id="5" name="Footer Placeholder 4">
            <a:extLst>
              <a:ext uri="{FF2B5EF4-FFF2-40B4-BE49-F238E27FC236}">
                <a16:creationId xmlns:a16="http://schemas.microsoft.com/office/drawing/2014/main" id="{9AEE2B48-52D9-20CA-BB1E-7451550038B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16D6A95-1718-F57A-A092-4065CC6F0CD3}"/>
              </a:ext>
            </a:extLst>
          </p:cNvPr>
          <p:cNvSpPr>
            <a:spLocks noGrp="1"/>
          </p:cNvSpPr>
          <p:nvPr>
            <p:ph type="sldNum" sz="quarter" idx="12"/>
          </p:nvPr>
        </p:nvSpPr>
        <p:spPr/>
        <p:txBody>
          <a:bodyPr/>
          <a:lstStyle/>
          <a:p>
            <a:fld id="{29BC5232-1EC6-4D4B-9C51-E81666B842F4}" type="slidenum">
              <a:rPr lang="en-US" smtClean="0"/>
              <a:t>‹#›</a:t>
            </a:fld>
            <a:endParaRPr lang="en-US"/>
          </a:p>
        </p:txBody>
      </p:sp>
    </p:spTree>
    <p:extLst>
      <p:ext uri="{BB962C8B-B14F-4D97-AF65-F5344CB8AC3E}">
        <p14:creationId xmlns:p14="http://schemas.microsoft.com/office/powerpoint/2010/main" val="360050681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AE393FD0-7EF0-4699-4B30-57274039211A}"/>
              </a:ext>
            </a:extLst>
          </p:cNvPr>
          <p:cNvSpPr>
            <a:spLocks noGrp="1"/>
          </p:cNvSpPr>
          <p:nvPr>
            <p:ph type="dt" sz="half" idx="10"/>
          </p:nvPr>
        </p:nvSpPr>
        <p:spPr/>
        <p:txBody>
          <a:bodyPr/>
          <a:lstStyle/>
          <a:p>
            <a:fld id="{5E3D2B70-87FF-42D9-B853-D09E0607B39D}" type="datetimeFigureOut">
              <a:rPr lang="en-US" smtClean="0"/>
              <a:t>4/29/2026</a:t>
            </a:fld>
            <a:endParaRPr lang="en-US"/>
          </a:p>
        </p:txBody>
      </p:sp>
      <p:sp>
        <p:nvSpPr>
          <p:cNvPr id="3" name="Footer Placeholder 2">
            <a:extLst>
              <a:ext uri="{FF2B5EF4-FFF2-40B4-BE49-F238E27FC236}">
                <a16:creationId xmlns:a16="http://schemas.microsoft.com/office/drawing/2014/main" id="{488D72A9-D812-BA75-42C5-91C15E154BDB}"/>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AD9A4D54-DFF3-C9BD-9AF6-FCDA115A9734}"/>
              </a:ext>
            </a:extLst>
          </p:cNvPr>
          <p:cNvSpPr>
            <a:spLocks noGrp="1"/>
          </p:cNvSpPr>
          <p:nvPr>
            <p:ph type="sldNum" sz="quarter" idx="12"/>
          </p:nvPr>
        </p:nvSpPr>
        <p:spPr/>
        <p:txBody>
          <a:bodyPr/>
          <a:lstStyle/>
          <a:p>
            <a:fld id="{29BC5232-1EC6-4D4B-9C51-E81666B842F4}" type="slidenum">
              <a:rPr lang="en-US" smtClean="0"/>
              <a:t>‹#›</a:t>
            </a:fld>
            <a:endParaRPr lang="en-US"/>
          </a:p>
        </p:txBody>
      </p:sp>
    </p:spTree>
    <p:extLst>
      <p:ext uri="{BB962C8B-B14F-4D97-AF65-F5344CB8AC3E}">
        <p14:creationId xmlns:p14="http://schemas.microsoft.com/office/powerpoint/2010/main" val="372708151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Blank Title HEC">
    <p:spTree>
      <p:nvGrpSpPr>
        <p:cNvPr id="1" name=""/>
        <p:cNvGrpSpPr/>
        <p:nvPr/>
      </p:nvGrpSpPr>
      <p:grpSpPr>
        <a:xfrm>
          <a:off x="0" y="0"/>
          <a:ext cx="0" cy="0"/>
          <a:chOff x="0" y="0"/>
          <a:chExt cx="0" cy="0"/>
        </a:xfrm>
      </p:grpSpPr>
      <p:sp>
        <p:nvSpPr>
          <p:cNvPr id="12" name="Title Placeholder 1">
            <a:extLst>
              <a:ext uri="{FF2B5EF4-FFF2-40B4-BE49-F238E27FC236}">
                <a16:creationId xmlns:a16="http://schemas.microsoft.com/office/drawing/2014/main" id="{313DD840-BD8C-45CC-3C9F-BF276FF58878}"/>
              </a:ext>
            </a:extLst>
          </p:cNvPr>
          <p:cNvSpPr>
            <a:spLocks noGrp="1"/>
          </p:cNvSpPr>
          <p:nvPr>
            <p:ph type="title"/>
          </p:nvPr>
        </p:nvSpPr>
        <p:spPr>
          <a:xfrm>
            <a:off x="678032" y="1801941"/>
            <a:ext cx="9075568" cy="1325563"/>
          </a:xfrm>
          <a:prstGeom prst="rect">
            <a:avLst/>
          </a:prstGeom>
        </p:spPr>
        <p:txBody>
          <a:bodyPr vert="horz" lIns="91440" tIns="45720" rIns="91440" bIns="45720" rtlCol="0" anchor="ctr">
            <a:noAutofit/>
          </a:bodyPr>
          <a:lstStyle>
            <a:lvl1pPr>
              <a:lnSpc>
                <a:spcPct val="100000"/>
              </a:lnSpc>
              <a:defRPr sz="4800"/>
            </a:lvl1pPr>
          </a:lstStyle>
          <a:p>
            <a:r>
              <a:rPr lang="en-US"/>
              <a:t>Click to edit Master title style</a:t>
            </a:r>
          </a:p>
        </p:txBody>
      </p:sp>
      <p:sp>
        <p:nvSpPr>
          <p:cNvPr id="2" name="Freeform 7">
            <a:extLst>
              <a:ext uri="{FF2B5EF4-FFF2-40B4-BE49-F238E27FC236}">
                <a16:creationId xmlns:a16="http://schemas.microsoft.com/office/drawing/2014/main" id="{62536912-767C-C47A-B4DE-5D2B30645C0A}"/>
              </a:ext>
            </a:extLst>
          </p:cNvPr>
          <p:cNvSpPr/>
          <p:nvPr userDrawn="1"/>
        </p:nvSpPr>
        <p:spPr>
          <a:xfrm>
            <a:off x="812804" y="5437313"/>
            <a:ext cx="1228289" cy="940017"/>
          </a:xfrm>
          <a:custGeom>
            <a:avLst/>
            <a:gdLst/>
            <a:ahLst/>
            <a:cxnLst/>
            <a:rect l="l" t="t" r="r" b="b"/>
            <a:pathLst>
              <a:path w="1948294" h="1491041">
                <a:moveTo>
                  <a:pt x="0" y="0"/>
                </a:moveTo>
                <a:lnTo>
                  <a:pt x="1948294" y="0"/>
                </a:lnTo>
                <a:lnTo>
                  <a:pt x="1948294" y="1491041"/>
                </a:lnTo>
                <a:lnTo>
                  <a:pt x="0" y="1491041"/>
                </a:lnTo>
                <a:lnTo>
                  <a:pt x="0" y="0"/>
                </a:lnTo>
                <a:close/>
              </a:path>
            </a:pathLst>
          </a:custGeom>
          <a:blipFill>
            <a:blip r:embed="rId2"/>
            <a:stretch>
              <a:fillRect/>
            </a:stretch>
          </a:blipFill>
        </p:spPr>
        <p:txBody>
          <a:bodyPr/>
          <a:lstStyle/>
          <a:p>
            <a:endParaRPr lang="en-US" sz="600"/>
          </a:p>
        </p:txBody>
      </p:sp>
      <p:grpSp>
        <p:nvGrpSpPr>
          <p:cNvPr id="8" name="Group 5">
            <a:extLst>
              <a:ext uri="{FF2B5EF4-FFF2-40B4-BE49-F238E27FC236}">
                <a16:creationId xmlns:a16="http://schemas.microsoft.com/office/drawing/2014/main" id="{C79C2C51-9186-A0DD-34AA-FEF3E841A86B}"/>
              </a:ext>
            </a:extLst>
          </p:cNvPr>
          <p:cNvGrpSpPr/>
          <p:nvPr userDrawn="1"/>
        </p:nvGrpSpPr>
        <p:grpSpPr>
          <a:xfrm>
            <a:off x="762000" y="1320916"/>
            <a:ext cx="4166790" cy="269113"/>
            <a:chOff x="-411451" y="14380"/>
            <a:chExt cx="8333579" cy="538226"/>
          </a:xfrm>
        </p:grpSpPr>
        <p:sp>
          <p:nvSpPr>
            <p:cNvPr id="9" name="Freeform 6">
              <a:extLst>
                <a:ext uri="{FF2B5EF4-FFF2-40B4-BE49-F238E27FC236}">
                  <a16:creationId xmlns:a16="http://schemas.microsoft.com/office/drawing/2014/main" id="{663E38A7-47F3-4F9E-45A1-5E05A30153B9}"/>
                </a:ext>
              </a:extLst>
            </p:cNvPr>
            <p:cNvSpPr/>
            <p:nvPr userDrawn="1"/>
          </p:nvSpPr>
          <p:spPr>
            <a:xfrm>
              <a:off x="-411451" y="14380"/>
              <a:ext cx="397276" cy="538226"/>
            </a:xfrm>
            <a:custGeom>
              <a:avLst/>
              <a:gdLst/>
              <a:ahLst/>
              <a:cxnLst/>
              <a:rect l="l" t="t" r="r" b="b"/>
              <a:pathLst>
                <a:path w="503091" h="681578">
                  <a:moveTo>
                    <a:pt x="0" y="0"/>
                  </a:moveTo>
                  <a:lnTo>
                    <a:pt x="503091" y="0"/>
                  </a:lnTo>
                  <a:lnTo>
                    <a:pt x="503091" y="681578"/>
                  </a:lnTo>
                  <a:lnTo>
                    <a:pt x="0" y="681578"/>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US" sz="533">
                <a:latin typeface="Bangers" pitchFamily="2" charset="0"/>
              </a:endParaRPr>
            </a:p>
          </p:txBody>
        </p:sp>
        <p:sp>
          <p:nvSpPr>
            <p:cNvPr id="10" name="TextBox 7">
              <a:extLst>
                <a:ext uri="{FF2B5EF4-FFF2-40B4-BE49-F238E27FC236}">
                  <a16:creationId xmlns:a16="http://schemas.microsoft.com/office/drawing/2014/main" id="{A05C543F-F692-0800-7A39-CAFCF17F5349}"/>
                </a:ext>
              </a:extLst>
            </p:cNvPr>
            <p:cNvSpPr txBox="1"/>
            <p:nvPr userDrawn="1"/>
          </p:nvSpPr>
          <p:spPr>
            <a:xfrm>
              <a:off x="95567" y="14380"/>
              <a:ext cx="7826561" cy="538226"/>
            </a:xfrm>
            <a:prstGeom prst="rect">
              <a:avLst/>
            </a:prstGeom>
          </p:spPr>
          <p:txBody>
            <a:bodyPr lIns="0" tIns="0" rIns="0" bIns="0" rtlCol="0" anchor="t">
              <a:spAutoFit/>
            </a:bodyPr>
            <a:lstStyle/>
            <a:p>
              <a:pPr marL="0" lvl="1">
                <a:lnSpc>
                  <a:spcPts val="2295"/>
                </a:lnSpc>
                <a:spcBef>
                  <a:spcPct val="0"/>
                </a:spcBef>
              </a:pPr>
              <a:r>
                <a:rPr lang="en-US" sz="1800" spc="60">
                  <a:solidFill>
                    <a:srgbClr val="FFFFFF"/>
                  </a:solidFill>
                  <a:latin typeface="Barlow Condensed"/>
                  <a:ea typeface="Barlow Condensed"/>
                  <a:cs typeface="Barlow Condensed"/>
                  <a:sym typeface="Barlow Condensed"/>
                </a:rPr>
                <a:t>Hydrologic Engineering Center</a:t>
              </a:r>
            </a:p>
          </p:txBody>
        </p:sp>
      </p:grpSp>
      <p:sp>
        <p:nvSpPr>
          <p:cNvPr id="11" name="Text Placeholder 29">
            <a:extLst>
              <a:ext uri="{FF2B5EF4-FFF2-40B4-BE49-F238E27FC236}">
                <a16:creationId xmlns:a16="http://schemas.microsoft.com/office/drawing/2014/main" id="{5F58B4BC-5892-6350-F1FB-38637E5019CE}"/>
              </a:ext>
            </a:extLst>
          </p:cNvPr>
          <p:cNvSpPr>
            <a:spLocks noGrp="1"/>
          </p:cNvSpPr>
          <p:nvPr>
            <p:ph type="body" sz="quarter" idx="14"/>
          </p:nvPr>
        </p:nvSpPr>
        <p:spPr>
          <a:xfrm>
            <a:off x="678032" y="3321814"/>
            <a:ext cx="4504267" cy="922867"/>
          </a:xfrm>
        </p:spPr>
        <p:txBody>
          <a:bodyPr>
            <a:normAutofit/>
          </a:bodyPr>
          <a:lstStyle>
            <a:lvl1pPr marL="0" indent="0" algn="l">
              <a:spcBef>
                <a:spcPts val="400"/>
              </a:spcBef>
              <a:buNone/>
              <a:defRPr sz="2400">
                <a:latin typeface="+mj-lt"/>
                <a:ea typeface="ADLaM Display" panose="020F0502020204030204" pitchFamily="2" charset="0"/>
                <a:cs typeface="ADLaM Display" panose="020F0502020204030204" pitchFamily="2" charset="0"/>
              </a:defRPr>
            </a:lvl1pPr>
          </a:lstStyle>
          <a:p>
            <a:pPr lvl="0"/>
            <a:r>
              <a:rPr lang="en-US"/>
              <a:t>Click to edit Master text styles</a:t>
            </a:r>
          </a:p>
        </p:txBody>
      </p:sp>
      <p:pic>
        <p:nvPicPr>
          <p:cNvPr id="4" name="Picture 3" descr="A picture containing text, glass, porcelain&#10;&#10;AI-generated content may be incorrect.">
            <a:extLst>
              <a:ext uri="{FF2B5EF4-FFF2-40B4-BE49-F238E27FC236}">
                <a16:creationId xmlns:a16="http://schemas.microsoft.com/office/drawing/2014/main" id="{88F49729-32E7-D99A-05B0-5692B82B00AB}"/>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2409786" y="5714381"/>
            <a:ext cx="1228289" cy="658988"/>
          </a:xfrm>
          <a:prstGeom prst="rect">
            <a:avLst/>
          </a:prstGeom>
        </p:spPr>
      </p:pic>
    </p:spTree>
    <p:extLst>
      <p:ext uri="{BB962C8B-B14F-4D97-AF65-F5344CB8AC3E}">
        <p14:creationId xmlns:p14="http://schemas.microsoft.com/office/powerpoint/2010/main" val="2221407762"/>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rgbClr val="202223"/>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9"/>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2"/>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marL="0" marR="0" lvl="0" indent="0" algn="l" defTabSz="609555"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prstClr val="white">
                    <a:tint val="75000"/>
                  </a:prstClr>
                </a:solidFill>
                <a:effectLst/>
                <a:uLnTx/>
                <a:uFillTx/>
                <a:latin typeface="Calibri" panose="020F0502020204030204"/>
                <a:ea typeface="+mn-ea"/>
                <a:cs typeface="+mn-cs"/>
              </a:rPr>
              <a:t>Last edited: </a:t>
            </a:r>
            <a:fld id="{555CE600-2649-4BEA-8BD1-D48E99B88271}" type="datetime1">
              <a:rPr kumimoji="0" lang="en-US" sz="1200" b="0" i="0" u="none" strike="noStrike" kern="1200" cap="none" spc="0" normalizeH="0" baseline="0" noProof="0" smtClean="0">
                <a:ln>
                  <a:noFill/>
                </a:ln>
                <a:solidFill>
                  <a:prstClr val="white">
                    <a:tint val="75000"/>
                  </a:prstClr>
                </a:solidFill>
                <a:effectLst/>
                <a:uLnTx/>
                <a:uFillTx/>
                <a:latin typeface="Calibri" panose="020F0502020204030204"/>
                <a:ea typeface="+mn-ea"/>
                <a:cs typeface="+mn-cs"/>
              </a:rPr>
              <a:pPr marL="0" marR="0" lvl="0" indent="0" algn="l" defTabSz="609555" rtl="0" eaLnBrk="1" fontAlgn="auto" latinLnBrk="0" hangingPunct="1">
                <a:lnSpc>
                  <a:spcPct val="100000"/>
                </a:lnSpc>
                <a:spcBef>
                  <a:spcPts val="0"/>
                </a:spcBef>
                <a:spcAft>
                  <a:spcPts val="0"/>
                </a:spcAft>
                <a:buClrTx/>
                <a:buSzTx/>
                <a:buFontTx/>
                <a:buNone/>
                <a:tabLst/>
                <a:defRPr/>
              </a:pPr>
              <a:t>4/29/2026</a:t>
            </a:fld>
            <a:endParaRPr kumimoji="0" lang="en-US" sz="1200" b="0" i="0" u="none" strike="noStrike" kern="1200" cap="none" spc="0" normalizeH="0" baseline="0" noProof="0">
              <a:ln>
                <a:noFill/>
              </a:ln>
              <a:solidFill>
                <a:prstClr val="white">
                  <a:tint val="75000"/>
                </a:prstClr>
              </a:solidFill>
              <a:effectLst/>
              <a:uLnTx/>
              <a:uFillTx/>
              <a:latin typeface="Calibri" panose="020F0502020204030204"/>
              <a:ea typeface="+mn-ea"/>
              <a:cs typeface="+mn-cs"/>
            </a:endParaRPr>
          </a:p>
        </p:txBody>
      </p:sp>
      <p:sp>
        <p:nvSpPr>
          <p:cNvPr id="6" name="Slide Number Placeholder 5"/>
          <p:cNvSpPr>
            <a:spLocks noGrp="1"/>
          </p:cNvSpPr>
          <p:nvPr>
            <p:ph type="sldNum" sz="quarter" idx="4"/>
          </p:nvPr>
        </p:nvSpPr>
        <p:spPr>
          <a:xfrm>
            <a:off x="8610600" y="6356352"/>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marL="0" marR="0" lvl="0" indent="0" algn="r" defTabSz="609555" rtl="0" eaLnBrk="1" fontAlgn="auto" latinLnBrk="0" hangingPunct="1">
              <a:lnSpc>
                <a:spcPct val="100000"/>
              </a:lnSpc>
              <a:spcBef>
                <a:spcPts val="0"/>
              </a:spcBef>
              <a:spcAft>
                <a:spcPts val="0"/>
              </a:spcAft>
              <a:buClrTx/>
              <a:buSzTx/>
              <a:buFontTx/>
              <a:buNone/>
              <a:tabLst/>
              <a:defRPr/>
            </a:pPr>
            <a:fld id="{75FF2DE0-F630-4680-9872-E679E07CC29A}" type="slidenum">
              <a:rPr kumimoji="0" lang="en-US" sz="1200" b="0" i="0" u="none" strike="noStrike" kern="1200" cap="none" spc="0" normalizeH="0" baseline="0" noProof="0" smtClean="0">
                <a:ln>
                  <a:noFill/>
                </a:ln>
                <a:solidFill>
                  <a:prstClr val="white">
                    <a:tint val="75000"/>
                  </a:prstClr>
                </a:solidFill>
                <a:effectLst/>
                <a:uLnTx/>
                <a:uFillTx/>
                <a:latin typeface="Calibri" panose="020F0502020204030204"/>
                <a:ea typeface="+mn-ea"/>
                <a:cs typeface="+mn-cs"/>
              </a:rPr>
              <a:pPr marL="0" marR="0" lvl="0" indent="0" algn="r" defTabSz="609555" rtl="0" eaLnBrk="1" fontAlgn="auto" latinLnBrk="0" hangingPunct="1">
                <a:lnSpc>
                  <a:spcPct val="100000"/>
                </a:lnSpc>
                <a:spcBef>
                  <a:spcPts val="0"/>
                </a:spcBef>
                <a:spcAft>
                  <a:spcPts val="0"/>
                </a:spcAft>
                <a:buClrTx/>
                <a:buSzTx/>
                <a:buFontTx/>
                <a:buNone/>
                <a:tabLst/>
                <a:defRPr/>
              </a:pPr>
              <a:t>‹#›</a:t>
            </a:fld>
            <a:endParaRPr kumimoji="0" lang="en-US" sz="1200" b="0" i="0" u="none" strike="noStrike" kern="1200" cap="none" spc="0" normalizeH="0" baseline="0" noProof="0">
              <a:ln>
                <a:noFill/>
              </a:ln>
              <a:solidFill>
                <a:prstClr val="white">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685996704"/>
      </p:ext>
    </p:extLst>
  </p:cSld>
  <p:clrMap bg1="dk1" tx1="lt1" bg2="dk2" tx2="lt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0" r:id="rId6"/>
  </p:sldLayoutIdLst>
  <p:hf hdr="0" ftr="0" dt="0"/>
  <p:txStyles>
    <p:titleStyle>
      <a:lvl1pPr algn="l" defTabSz="914332" rtl="0" eaLnBrk="1" latinLnBrk="0" hangingPunct="1">
        <a:lnSpc>
          <a:spcPct val="90000"/>
        </a:lnSpc>
        <a:spcBef>
          <a:spcPct val="0"/>
        </a:spcBef>
        <a:buNone/>
        <a:defRPr sz="4400" b="1" kern="1200">
          <a:solidFill>
            <a:schemeClr val="tx1"/>
          </a:solidFill>
          <a:latin typeface="Lato" panose="020F0502020204030203" pitchFamily="34" charset="0"/>
          <a:ea typeface="+mj-ea"/>
          <a:cs typeface="+mj-cs"/>
        </a:defRPr>
      </a:lvl1pPr>
    </p:titleStyle>
    <p:bodyStyle>
      <a:lvl1pPr marL="228584" indent="-228584" algn="l" defTabSz="914332"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50" indent="-228584" algn="l" defTabSz="914332"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14" indent="-228584" algn="l" defTabSz="914332"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080" indent="-228584" algn="l" defTabSz="9143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247" indent="-228584" algn="l" defTabSz="9143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412" indent="-228584" algn="l" defTabSz="9143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578" indent="-228584" algn="l" defTabSz="9143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744" indent="-228584" algn="l" defTabSz="9143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5910" indent="-228584" algn="l" defTabSz="9143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32" rtl="0" eaLnBrk="1" latinLnBrk="0" hangingPunct="1">
        <a:defRPr sz="1800" kern="1200">
          <a:solidFill>
            <a:schemeClr val="tx1"/>
          </a:solidFill>
          <a:latin typeface="+mn-lt"/>
          <a:ea typeface="+mn-ea"/>
          <a:cs typeface="+mn-cs"/>
        </a:defRPr>
      </a:lvl1pPr>
      <a:lvl2pPr marL="457167" algn="l" defTabSz="914332" rtl="0" eaLnBrk="1" latinLnBrk="0" hangingPunct="1">
        <a:defRPr sz="1800" kern="1200">
          <a:solidFill>
            <a:schemeClr val="tx1"/>
          </a:solidFill>
          <a:latin typeface="+mn-lt"/>
          <a:ea typeface="+mn-ea"/>
          <a:cs typeface="+mn-cs"/>
        </a:defRPr>
      </a:lvl2pPr>
      <a:lvl3pPr marL="914332" algn="l" defTabSz="914332" rtl="0" eaLnBrk="1" latinLnBrk="0" hangingPunct="1">
        <a:defRPr sz="1800" kern="1200">
          <a:solidFill>
            <a:schemeClr val="tx1"/>
          </a:solidFill>
          <a:latin typeface="+mn-lt"/>
          <a:ea typeface="+mn-ea"/>
          <a:cs typeface="+mn-cs"/>
        </a:defRPr>
      </a:lvl3pPr>
      <a:lvl4pPr marL="1371498" algn="l" defTabSz="914332" rtl="0" eaLnBrk="1" latinLnBrk="0" hangingPunct="1">
        <a:defRPr sz="1800" kern="1200">
          <a:solidFill>
            <a:schemeClr val="tx1"/>
          </a:solidFill>
          <a:latin typeface="+mn-lt"/>
          <a:ea typeface="+mn-ea"/>
          <a:cs typeface="+mn-cs"/>
        </a:defRPr>
      </a:lvl4pPr>
      <a:lvl5pPr marL="1828664" algn="l" defTabSz="914332" rtl="0" eaLnBrk="1" latinLnBrk="0" hangingPunct="1">
        <a:defRPr sz="1800" kern="1200">
          <a:solidFill>
            <a:schemeClr val="tx1"/>
          </a:solidFill>
          <a:latin typeface="+mn-lt"/>
          <a:ea typeface="+mn-ea"/>
          <a:cs typeface="+mn-cs"/>
        </a:defRPr>
      </a:lvl5pPr>
      <a:lvl6pPr marL="2285830" algn="l" defTabSz="914332" rtl="0" eaLnBrk="1" latinLnBrk="0" hangingPunct="1">
        <a:defRPr sz="1800" kern="1200">
          <a:solidFill>
            <a:schemeClr val="tx1"/>
          </a:solidFill>
          <a:latin typeface="+mn-lt"/>
          <a:ea typeface="+mn-ea"/>
          <a:cs typeface="+mn-cs"/>
        </a:defRPr>
      </a:lvl6pPr>
      <a:lvl7pPr marL="2742994" algn="l" defTabSz="914332" rtl="0" eaLnBrk="1" latinLnBrk="0" hangingPunct="1">
        <a:defRPr sz="1800" kern="1200">
          <a:solidFill>
            <a:schemeClr val="tx1"/>
          </a:solidFill>
          <a:latin typeface="+mn-lt"/>
          <a:ea typeface="+mn-ea"/>
          <a:cs typeface="+mn-cs"/>
        </a:defRPr>
      </a:lvl7pPr>
      <a:lvl8pPr marL="3200160" algn="l" defTabSz="914332" rtl="0" eaLnBrk="1" latinLnBrk="0" hangingPunct="1">
        <a:defRPr sz="1800" kern="1200">
          <a:solidFill>
            <a:schemeClr val="tx1"/>
          </a:solidFill>
          <a:latin typeface="+mn-lt"/>
          <a:ea typeface="+mn-ea"/>
          <a:cs typeface="+mn-cs"/>
        </a:defRPr>
      </a:lvl8pPr>
      <a:lvl9pPr marL="3657327" algn="l" defTabSz="914332"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notesSlide" Target="../notesSlides/notesSlide11.xml"/><Relationship Id="rId1" Type="http://schemas.openxmlformats.org/officeDocument/2006/relationships/slideLayout" Target="../slideLayouts/slideLayout3.xml"/><Relationship Id="rId4" Type="http://schemas.openxmlformats.org/officeDocument/2006/relationships/image" Target="../media/image60.pn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image" Target="../media/image70.png"/><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7.xml"/><Relationship Id="rId1" Type="http://schemas.openxmlformats.org/officeDocument/2006/relationships/slideLayout" Target="../slideLayouts/slideLayout3.xml"/><Relationship Id="rId4" Type="http://schemas.openxmlformats.org/officeDocument/2006/relationships/image" Target="../media/image8.png"/></Relationships>
</file>

<file path=ppt/slides/_rels/slide1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8.xml"/><Relationship Id="rId1" Type="http://schemas.openxmlformats.org/officeDocument/2006/relationships/slideLayout" Target="../slideLayouts/slideLayout3.xml"/><Relationship Id="rId5" Type="http://schemas.openxmlformats.org/officeDocument/2006/relationships/image" Target="../media/image14.png"/><Relationship Id="rId4" Type="http://schemas.openxmlformats.org/officeDocument/2006/relationships/image" Target="../media/image13.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0.xml"/><Relationship Id="rId1" Type="http://schemas.openxmlformats.org/officeDocument/2006/relationships/slideLayout" Target="../slideLayouts/slideLayout5.xml"/><Relationship Id="rId4" Type="http://schemas.openxmlformats.org/officeDocument/2006/relationships/image" Target="../media/image16.png"/></Relationships>
</file>

<file path=ppt/slides/_rels/slide22.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1.xml"/><Relationship Id="rId1" Type="http://schemas.openxmlformats.org/officeDocument/2006/relationships/slideLayout" Target="../slideLayouts/slideLayout5.xml"/><Relationship Id="rId4" Type="http://schemas.openxmlformats.org/officeDocument/2006/relationships/image" Target="../media/image18.png"/></Relationships>
</file>

<file path=ppt/slides/_rels/slide23.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22.xml"/><Relationship Id="rId1" Type="http://schemas.openxmlformats.org/officeDocument/2006/relationships/slideLayout" Target="../slideLayouts/slideLayout5.xml"/><Relationship Id="rId4" Type="http://schemas.openxmlformats.org/officeDocument/2006/relationships/image" Target="../media/image20.png"/></Relationships>
</file>

<file path=ppt/slides/_rels/slide24.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23.xml"/><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24.xml"/><Relationship Id="rId1" Type="http://schemas.openxmlformats.org/officeDocument/2006/relationships/slideLayout" Target="../slideLayouts/slideLayout3.xml"/><Relationship Id="rId4" Type="http://schemas.openxmlformats.org/officeDocument/2006/relationships/image" Target="../media/image23.png"/></Relationships>
</file>

<file path=ppt/slides/_rels/slide26.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25.xml"/><Relationship Id="rId1" Type="http://schemas.openxmlformats.org/officeDocument/2006/relationships/slideLayout" Target="../slideLayouts/slideLayout3.xml"/><Relationship Id="rId6" Type="http://schemas.openxmlformats.org/officeDocument/2006/relationships/image" Target="../media/image24.png"/><Relationship Id="rId5" Type="http://schemas.openxmlformats.org/officeDocument/2006/relationships/image" Target="../media/image220.png"/><Relationship Id="rId4" Type="http://schemas.openxmlformats.org/officeDocument/2006/relationships/image" Target="../media/image210.png"/></Relationships>
</file>

<file path=ppt/slides/_rels/slide27.xml.rels><?xml version="1.0" encoding="UTF-8" standalone="yes"?>
<Relationships xmlns="http://schemas.openxmlformats.org/package/2006/relationships"><Relationship Id="rId8" Type="http://schemas.openxmlformats.org/officeDocument/2006/relationships/image" Target="../media/image28.png"/><Relationship Id="rId3" Type="http://schemas.openxmlformats.org/officeDocument/2006/relationships/image" Target="../media/image26.png"/><Relationship Id="rId7" Type="http://schemas.openxmlformats.org/officeDocument/2006/relationships/image" Target="../media/image270.png"/><Relationship Id="rId2" Type="http://schemas.openxmlformats.org/officeDocument/2006/relationships/notesSlide" Target="../notesSlides/notesSlide26.xml"/><Relationship Id="rId1" Type="http://schemas.openxmlformats.org/officeDocument/2006/relationships/slideLayout" Target="../slideLayouts/slideLayout3.xml"/><Relationship Id="rId6" Type="http://schemas.openxmlformats.org/officeDocument/2006/relationships/image" Target="../media/image27.png"/><Relationship Id="rId5" Type="http://schemas.openxmlformats.org/officeDocument/2006/relationships/image" Target="../media/image26.png"/><Relationship Id="rId4" Type="http://schemas.openxmlformats.org/officeDocument/2006/relationships/image" Target="../media/image25.png"/><Relationship Id="rId9" Type="http://schemas.openxmlformats.org/officeDocument/2006/relationships/image" Target="../media/image24.png"/></Relationships>
</file>

<file path=ppt/slides/_rels/slide28.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27.xml"/><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251254-442B-4940-91C3-2FCEFE0B668E}"/>
              </a:ext>
            </a:extLst>
          </p:cNvPr>
          <p:cNvSpPr>
            <a:spLocks noGrp="1"/>
          </p:cNvSpPr>
          <p:nvPr>
            <p:ph type="ctrTitle"/>
          </p:nvPr>
        </p:nvSpPr>
        <p:spPr>
          <a:xfrm>
            <a:off x="0" y="465138"/>
            <a:ext cx="12192000" cy="2387600"/>
          </a:xfrm>
        </p:spPr>
        <p:txBody>
          <a:bodyPr/>
          <a:lstStyle/>
          <a:p>
            <a:r>
              <a:rPr lang="en-US" dirty="0"/>
              <a:t>Correlation</a:t>
            </a:r>
          </a:p>
        </p:txBody>
      </p:sp>
      <p:sp>
        <p:nvSpPr>
          <p:cNvPr id="3" name="Subtitle 2">
            <a:extLst>
              <a:ext uri="{FF2B5EF4-FFF2-40B4-BE49-F238E27FC236}">
                <a16:creationId xmlns:a16="http://schemas.microsoft.com/office/drawing/2014/main" id="{3C21B375-7BAE-4D83-895C-77226FA05B15}"/>
              </a:ext>
            </a:extLst>
          </p:cNvPr>
          <p:cNvSpPr>
            <a:spLocks noGrp="1"/>
          </p:cNvSpPr>
          <p:nvPr>
            <p:ph type="subTitle" idx="1"/>
          </p:nvPr>
        </p:nvSpPr>
        <p:spPr>
          <a:xfrm>
            <a:off x="1524000" y="2944813"/>
            <a:ext cx="9144000" cy="3065462"/>
          </a:xfrm>
        </p:spPr>
        <p:txBody>
          <a:bodyPr>
            <a:normAutofit lnSpcReduction="10000"/>
          </a:bodyPr>
          <a:lstStyle/>
          <a:p>
            <a:endParaRPr lang="en-US" dirty="0"/>
          </a:p>
          <a:p>
            <a:r>
              <a:rPr lang="en-US" dirty="0"/>
              <a:t>Presented by: Richard Nugent, Ph.D.</a:t>
            </a:r>
          </a:p>
          <a:p>
            <a:r>
              <a:rPr lang="en-US" sz="2000" dirty="0"/>
              <a:t>Senior Economist</a:t>
            </a:r>
          </a:p>
          <a:p>
            <a:r>
              <a:rPr lang="en-US" sz="2000" dirty="0"/>
              <a:t>Chief, Water Resources Systems Division</a:t>
            </a:r>
          </a:p>
          <a:p>
            <a:r>
              <a:rPr lang="en-US" sz="2000" dirty="0"/>
              <a:t>US Army Corps of Engineers</a:t>
            </a:r>
          </a:p>
          <a:p>
            <a:r>
              <a:rPr lang="en-US" sz="2000" dirty="0"/>
              <a:t>Hydrologic Engineering Center</a:t>
            </a:r>
          </a:p>
          <a:p>
            <a:endParaRPr lang="en-US" sz="2000" dirty="0"/>
          </a:p>
          <a:p>
            <a:r>
              <a:rPr lang="en-US" sz="2000" dirty="0"/>
              <a:t>Slides authored by Greg </a:t>
            </a:r>
            <a:r>
              <a:rPr lang="en-US" sz="2000" dirty="0" err="1"/>
              <a:t>Karlovitz</a:t>
            </a:r>
            <a:endParaRPr lang="en-US" sz="2000" dirty="0"/>
          </a:p>
        </p:txBody>
      </p:sp>
      <p:sp>
        <p:nvSpPr>
          <p:cNvPr id="4" name="Slide Number Placeholder 3">
            <a:extLst>
              <a:ext uri="{FF2B5EF4-FFF2-40B4-BE49-F238E27FC236}">
                <a16:creationId xmlns:a16="http://schemas.microsoft.com/office/drawing/2014/main" id="{BD2656D7-5FF6-6A2C-F3D6-CFC10E81C4F8}"/>
              </a:ext>
            </a:extLst>
          </p:cNvPr>
          <p:cNvSpPr>
            <a:spLocks noGrp="1"/>
          </p:cNvSpPr>
          <p:nvPr>
            <p:ph type="sldNum" sz="quarter" idx="12"/>
          </p:nvPr>
        </p:nvSpPr>
        <p:spPr/>
        <p:txBody>
          <a:bodyPr/>
          <a:lstStyle/>
          <a:p>
            <a:fld id="{5F6E19EC-C981-4348-A588-FAD292F64A47}" type="slidenum">
              <a:rPr lang="en-US" smtClean="0"/>
              <a:t>1</a:t>
            </a:fld>
            <a:endParaRPr lang="en-US"/>
          </a:p>
        </p:txBody>
      </p:sp>
    </p:spTree>
    <p:extLst>
      <p:ext uri="{BB962C8B-B14F-4D97-AF65-F5344CB8AC3E}">
        <p14:creationId xmlns:p14="http://schemas.microsoft.com/office/powerpoint/2010/main" val="193113119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0FEB5426-741B-4138-9F27-2F7CEC85793C}"/>
              </a:ext>
            </a:extLst>
          </p:cNvPr>
          <p:cNvSpPr>
            <a:spLocks noGrp="1"/>
          </p:cNvSpPr>
          <p:nvPr>
            <p:ph type="title"/>
          </p:nvPr>
        </p:nvSpPr>
        <p:spPr/>
        <p:txBody>
          <a:bodyPr/>
          <a:lstStyle/>
          <a:p>
            <a:r>
              <a:rPr lang="en-US" dirty="0"/>
              <a:t>Population Covariance</a:t>
            </a:r>
          </a:p>
        </p:txBody>
      </p:sp>
      <mc:AlternateContent xmlns:mc="http://schemas.openxmlformats.org/markup-compatibility/2006" xmlns:a14="http://schemas.microsoft.com/office/drawing/2010/main">
        <mc:Choice Requires="a14">
          <p:sp>
            <p:nvSpPr>
              <p:cNvPr id="5" name="Content Placeholder 4">
                <a:extLst>
                  <a:ext uri="{FF2B5EF4-FFF2-40B4-BE49-F238E27FC236}">
                    <a16:creationId xmlns:a16="http://schemas.microsoft.com/office/drawing/2014/main" id="{EE2C7276-B40A-4931-9AFE-25B180C78328}"/>
                  </a:ext>
                </a:extLst>
              </p:cNvPr>
              <p:cNvSpPr>
                <a:spLocks noGrp="1"/>
              </p:cNvSpPr>
              <p:nvPr>
                <p:ph idx="1"/>
              </p:nvPr>
            </p:nvSpPr>
            <p:spPr/>
            <p:txBody>
              <a:bodyPr/>
              <a:lstStyle/>
              <a:p>
                <a:r>
                  <a:rPr lang="en-US" dirty="0"/>
                  <a:t>How much do two variables vary from their mean</a:t>
                </a:r>
                <a:br>
                  <a:rPr lang="en-US" dirty="0"/>
                </a:br>
                <a:r>
                  <a:rPr lang="en-US" i="1" dirty="0"/>
                  <a:t>at the same time?</a:t>
                </a:r>
                <a:br>
                  <a:rPr lang="en-US" i="1" dirty="0"/>
                </a:br>
                <a:endParaRPr lang="en-US" i="1" dirty="0"/>
              </a:p>
              <a:p>
                <a:pPr lvl="1"/>
                <a:r>
                  <a:rPr lang="en-US" b="0" dirty="0"/>
                  <a:t>Notated </a:t>
                </a:r>
                <a14:m>
                  <m:oMath xmlns:m="http://schemas.openxmlformats.org/officeDocument/2006/math">
                    <m:r>
                      <a:rPr lang="en-US" i="1">
                        <a:latin typeface="Cambria Math" panose="02040503050406030204" pitchFamily="18" charset="0"/>
                      </a:rPr>
                      <m:t>𝑐𝑜𝑣</m:t>
                    </m:r>
                    <m:d>
                      <m:dPr>
                        <m:begChr m:val="["/>
                        <m:endChr m:val="]"/>
                        <m:ctrlPr>
                          <a:rPr lang="en-US" i="1">
                            <a:latin typeface="Cambria Math" panose="02040503050406030204" pitchFamily="18" charset="0"/>
                          </a:rPr>
                        </m:ctrlPr>
                      </m:dPr>
                      <m:e>
                        <m:r>
                          <a:rPr lang="en-US" i="1">
                            <a:latin typeface="Cambria Math" panose="02040503050406030204" pitchFamily="18" charset="0"/>
                          </a:rPr>
                          <m:t>𝑋</m:t>
                        </m:r>
                        <m:r>
                          <a:rPr lang="en-US" i="1">
                            <a:latin typeface="Cambria Math" panose="02040503050406030204" pitchFamily="18" charset="0"/>
                          </a:rPr>
                          <m:t>,</m:t>
                        </m:r>
                        <m:r>
                          <a:rPr lang="en-US" i="1">
                            <a:latin typeface="Cambria Math" panose="02040503050406030204" pitchFamily="18" charset="0"/>
                          </a:rPr>
                          <m:t>𝑌</m:t>
                        </m:r>
                      </m:e>
                    </m:d>
                  </m:oMath>
                </a14:m>
                <a:br>
                  <a:rPr lang="en-US" dirty="0"/>
                </a:br>
                <a:endParaRPr lang="en-US" b="0" dirty="0"/>
              </a:p>
              <a:p>
                <a14:m>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𝜎</m:t>
                        </m:r>
                      </m:e>
                      <m:sub>
                        <m:r>
                          <a:rPr lang="en-US" b="0" i="1" smtClean="0">
                            <a:latin typeface="Cambria Math" panose="02040503050406030204" pitchFamily="18" charset="0"/>
                          </a:rPr>
                          <m:t>𝑥𝑦</m:t>
                        </m:r>
                      </m:sub>
                    </m:sSub>
                    <m:r>
                      <a:rPr lang="en-US" b="0" i="1" smtClean="0">
                        <a:latin typeface="Cambria Math" panose="02040503050406030204" pitchFamily="18" charset="0"/>
                      </a:rPr>
                      <m:t>=</m:t>
                    </m:r>
                    <m:r>
                      <a:rPr lang="en-US" b="0" i="1" smtClean="0">
                        <a:latin typeface="Cambria Math" panose="02040503050406030204" pitchFamily="18" charset="0"/>
                      </a:rPr>
                      <m:t>𝑐𝑜𝑣</m:t>
                    </m:r>
                    <m:d>
                      <m:dPr>
                        <m:begChr m:val="["/>
                        <m:endChr m:val="]"/>
                        <m:ctrlPr>
                          <a:rPr lang="en-US" b="0" i="1" smtClean="0">
                            <a:latin typeface="Cambria Math" panose="02040503050406030204" pitchFamily="18" charset="0"/>
                          </a:rPr>
                        </m:ctrlPr>
                      </m:dPr>
                      <m:e>
                        <m:r>
                          <a:rPr lang="en-US" b="0" i="1" smtClean="0">
                            <a:latin typeface="Cambria Math" panose="02040503050406030204" pitchFamily="18" charset="0"/>
                          </a:rPr>
                          <m:t>𝑋</m:t>
                        </m:r>
                        <m:r>
                          <a:rPr lang="en-US" b="0" i="1" smtClean="0">
                            <a:latin typeface="Cambria Math" panose="02040503050406030204" pitchFamily="18" charset="0"/>
                          </a:rPr>
                          <m:t>,</m:t>
                        </m:r>
                        <m:r>
                          <a:rPr lang="en-US" b="0" i="1" smtClean="0">
                            <a:latin typeface="Cambria Math" panose="02040503050406030204" pitchFamily="18" charset="0"/>
                          </a:rPr>
                          <m:t>𝑌</m:t>
                        </m:r>
                      </m:e>
                    </m:d>
                    <m:r>
                      <a:rPr lang="en-US" b="0" i="1" smtClean="0">
                        <a:latin typeface="Cambria Math" panose="02040503050406030204" pitchFamily="18" charset="0"/>
                      </a:rPr>
                      <m:t>=</m:t>
                    </m:r>
                    <m:r>
                      <a:rPr lang="en-US" b="0" i="1" smtClean="0">
                        <a:latin typeface="Cambria Math" panose="02040503050406030204" pitchFamily="18" charset="0"/>
                      </a:rPr>
                      <m:t>𝐸</m:t>
                    </m:r>
                    <m:d>
                      <m:dPr>
                        <m:begChr m:val="["/>
                        <m:endChr m:val="]"/>
                        <m:ctrlPr>
                          <a:rPr lang="en-US" b="0" i="1" smtClean="0">
                            <a:latin typeface="Cambria Math" panose="02040503050406030204" pitchFamily="18" charset="0"/>
                          </a:rPr>
                        </m:ctrlPr>
                      </m:dPr>
                      <m:e>
                        <m:d>
                          <m:dPr>
                            <m:ctrlPr>
                              <a:rPr lang="en-US" b="0" i="1" smtClean="0">
                                <a:latin typeface="Cambria Math" panose="02040503050406030204" pitchFamily="18" charset="0"/>
                              </a:rPr>
                            </m:ctrlPr>
                          </m:dPr>
                          <m:e>
                            <m:r>
                              <a:rPr lang="en-US" b="0" i="1" smtClean="0">
                                <a:latin typeface="Cambria Math" panose="02040503050406030204" pitchFamily="18" charset="0"/>
                              </a:rPr>
                              <m:t>𝑋</m:t>
                            </m:r>
                            <m:r>
                              <a:rPr lang="en-US" b="0" i="1" smtClean="0">
                                <a:latin typeface="Cambria Math" panose="02040503050406030204" pitchFamily="18" charset="0"/>
                              </a:rPr>
                              <m:t>−</m:t>
                            </m:r>
                            <m:r>
                              <a:rPr lang="en-US" b="0" i="1" smtClean="0">
                                <a:latin typeface="Cambria Math" panose="02040503050406030204" pitchFamily="18" charset="0"/>
                              </a:rPr>
                              <m:t>𝐸</m:t>
                            </m:r>
                            <m:d>
                              <m:dPr>
                                <m:begChr m:val="["/>
                                <m:endChr m:val="]"/>
                                <m:ctrlPr>
                                  <a:rPr lang="en-US" b="0" i="1" smtClean="0">
                                    <a:latin typeface="Cambria Math" panose="02040503050406030204" pitchFamily="18" charset="0"/>
                                  </a:rPr>
                                </m:ctrlPr>
                              </m:dPr>
                              <m:e>
                                <m:r>
                                  <a:rPr lang="en-US" b="0" i="1" smtClean="0">
                                    <a:latin typeface="Cambria Math" panose="02040503050406030204" pitchFamily="18" charset="0"/>
                                  </a:rPr>
                                  <m:t>𝑋</m:t>
                                </m:r>
                              </m:e>
                            </m:d>
                          </m:e>
                        </m:d>
                        <m:d>
                          <m:dPr>
                            <m:ctrlPr>
                              <a:rPr lang="en-US" b="0" i="1" smtClean="0">
                                <a:latin typeface="Cambria Math" panose="02040503050406030204" pitchFamily="18" charset="0"/>
                              </a:rPr>
                            </m:ctrlPr>
                          </m:dPr>
                          <m:e>
                            <m:r>
                              <a:rPr lang="en-US" b="0" i="1" smtClean="0">
                                <a:latin typeface="Cambria Math" panose="02040503050406030204" pitchFamily="18" charset="0"/>
                              </a:rPr>
                              <m:t>𝑌</m:t>
                            </m:r>
                            <m:r>
                              <a:rPr lang="en-US" b="0" i="1" smtClean="0">
                                <a:latin typeface="Cambria Math" panose="02040503050406030204" pitchFamily="18" charset="0"/>
                              </a:rPr>
                              <m:t>−</m:t>
                            </m:r>
                            <m:r>
                              <a:rPr lang="en-US" b="0" i="1" smtClean="0">
                                <a:latin typeface="Cambria Math" panose="02040503050406030204" pitchFamily="18" charset="0"/>
                              </a:rPr>
                              <m:t>𝐸</m:t>
                            </m:r>
                            <m:d>
                              <m:dPr>
                                <m:begChr m:val="["/>
                                <m:endChr m:val="]"/>
                                <m:ctrlPr>
                                  <a:rPr lang="en-US" b="0" i="1" smtClean="0">
                                    <a:latin typeface="Cambria Math" panose="02040503050406030204" pitchFamily="18" charset="0"/>
                                  </a:rPr>
                                </m:ctrlPr>
                              </m:dPr>
                              <m:e>
                                <m:r>
                                  <a:rPr lang="en-US" b="0" i="1" smtClean="0">
                                    <a:latin typeface="Cambria Math" panose="02040503050406030204" pitchFamily="18" charset="0"/>
                                  </a:rPr>
                                  <m:t>𝑌</m:t>
                                </m:r>
                              </m:e>
                            </m:d>
                          </m:e>
                        </m:d>
                      </m:e>
                    </m:d>
                  </m:oMath>
                </a14:m>
                <a:endParaRPr lang="en-US" dirty="0"/>
              </a:p>
              <a:p>
                <a:pPr lvl="1"/>
                <a:r>
                  <a:rPr lang="en-US" dirty="0"/>
                  <a:t>where </a:t>
                </a:r>
                <a14:m>
                  <m:oMath xmlns:m="http://schemas.openxmlformats.org/officeDocument/2006/math">
                    <m:r>
                      <a:rPr lang="en-US" b="0" i="1" dirty="0" smtClean="0">
                        <a:latin typeface="Cambria Math" panose="02040503050406030204" pitchFamily="18" charset="0"/>
                      </a:rPr>
                      <m:t>𝐸</m:t>
                    </m:r>
                    <m:d>
                      <m:dPr>
                        <m:begChr m:val="["/>
                        <m:endChr m:val="]"/>
                        <m:ctrlPr>
                          <a:rPr lang="en-US" b="0" i="1" dirty="0" smtClean="0">
                            <a:latin typeface="Cambria Math" panose="02040503050406030204" pitchFamily="18" charset="0"/>
                          </a:rPr>
                        </m:ctrlPr>
                      </m:dPr>
                      <m:e>
                        <m:r>
                          <a:rPr lang="en-US" b="0" i="1" dirty="0" smtClean="0">
                            <a:latin typeface="Cambria Math" panose="02040503050406030204" pitchFamily="18" charset="0"/>
                          </a:rPr>
                          <m:t>𝑋</m:t>
                        </m:r>
                      </m:e>
                    </m:d>
                  </m:oMath>
                </a14:m>
                <a:r>
                  <a:rPr lang="en-US" dirty="0"/>
                  <a:t> is the </a:t>
                </a:r>
                <a:r>
                  <a:rPr lang="en-US" i="1" dirty="0"/>
                  <a:t>expected value</a:t>
                </a:r>
                <a:r>
                  <a:rPr lang="en-US" dirty="0"/>
                  <a:t> of random variable </a:t>
                </a:r>
                <a14:m>
                  <m:oMath xmlns:m="http://schemas.openxmlformats.org/officeDocument/2006/math">
                    <m:r>
                      <a:rPr lang="en-US" b="0" i="1" smtClean="0">
                        <a:latin typeface="Cambria Math" panose="02040503050406030204" pitchFamily="18" charset="0"/>
                      </a:rPr>
                      <m:t>𝑋</m:t>
                    </m:r>
                  </m:oMath>
                </a14:m>
                <a:r>
                  <a:rPr lang="en-US" dirty="0"/>
                  <a:t> </a:t>
                </a:r>
              </a:p>
              <a:p>
                <a:pPr lvl="1"/>
                <a14:m>
                  <m:oMath xmlns:m="http://schemas.openxmlformats.org/officeDocument/2006/math">
                    <m:r>
                      <a:rPr lang="en-US" b="0" i="1" smtClean="0">
                        <a:latin typeface="Cambria Math" panose="02040503050406030204" pitchFamily="18" charset="0"/>
                      </a:rPr>
                      <m:t>𝑐𝑜𝑣</m:t>
                    </m:r>
                    <m:d>
                      <m:dPr>
                        <m:begChr m:val="["/>
                        <m:endChr m:val="]"/>
                        <m:ctrlPr>
                          <a:rPr lang="en-US" b="0" i="1" smtClean="0">
                            <a:latin typeface="Cambria Math" panose="02040503050406030204" pitchFamily="18" charset="0"/>
                          </a:rPr>
                        </m:ctrlPr>
                      </m:dPr>
                      <m:e>
                        <m:r>
                          <a:rPr lang="en-US" b="0" i="1" smtClean="0">
                            <a:latin typeface="Cambria Math" panose="02040503050406030204" pitchFamily="18" charset="0"/>
                          </a:rPr>
                          <m:t>𝑋</m:t>
                        </m:r>
                        <m:r>
                          <a:rPr lang="en-US" b="0" i="1" smtClean="0">
                            <a:latin typeface="Cambria Math" panose="02040503050406030204" pitchFamily="18" charset="0"/>
                          </a:rPr>
                          <m:t>,</m:t>
                        </m:r>
                        <m:r>
                          <a:rPr lang="en-US" b="0" i="1" smtClean="0">
                            <a:latin typeface="Cambria Math" panose="02040503050406030204" pitchFamily="18" charset="0"/>
                          </a:rPr>
                          <m:t>𝑋</m:t>
                        </m:r>
                      </m:e>
                    </m:d>
                    <m:r>
                      <a:rPr lang="en-US" b="0" i="1" smtClean="0">
                        <a:latin typeface="Cambria Math" panose="02040503050406030204" pitchFamily="18" charset="0"/>
                      </a:rPr>
                      <m:t>=</m:t>
                    </m:r>
                    <m:r>
                      <a:rPr lang="en-US" b="0" i="1" smtClean="0">
                        <a:latin typeface="Cambria Math" panose="02040503050406030204" pitchFamily="18" charset="0"/>
                      </a:rPr>
                      <m:t>𝑣𝑎𝑟</m:t>
                    </m:r>
                    <m:d>
                      <m:dPr>
                        <m:begChr m:val="["/>
                        <m:endChr m:val="]"/>
                        <m:ctrlPr>
                          <a:rPr lang="en-US" b="0" i="1" smtClean="0">
                            <a:latin typeface="Cambria Math" panose="02040503050406030204" pitchFamily="18" charset="0"/>
                          </a:rPr>
                        </m:ctrlPr>
                      </m:dPr>
                      <m:e>
                        <m:r>
                          <a:rPr lang="en-US" b="0" i="1" smtClean="0">
                            <a:latin typeface="Cambria Math" panose="02040503050406030204" pitchFamily="18" charset="0"/>
                          </a:rPr>
                          <m:t>𝑋</m:t>
                        </m:r>
                      </m:e>
                    </m:d>
                  </m:oMath>
                </a14:m>
                <a:endParaRPr lang="en-US" dirty="0"/>
              </a:p>
              <a:p>
                <a:pPr lvl="1"/>
                <a14:m>
                  <m:oMath xmlns:m="http://schemas.openxmlformats.org/officeDocument/2006/math">
                    <m:sSub>
                      <m:sSubPr>
                        <m:ctrlPr>
                          <a:rPr lang="en-US" i="1" smtClean="0">
                            <a:latin typeface="Cambria Math" panose="02040503050406030204" pitchFamily="18" charset="0"/>
                          </a:rPr>
                        </m:ctrlPr>
                      </m:sSubPr>
                      <m:e>
                        <m:r>
                          <a:rPr lang="en-US" i="1" smtClean="0">
                            <a:latin typeface="Cambria Math" panose="02040503050406030204" pitchFamily="18" charset="0"/>
                            <a:ea typeface="Cambria Math" panose="02040503050406030204" pitchFamily="18" charset="0"/>
                          </a:rPr>
                          <m:t>𝜎</m:t>
                        </m:r>
                      </m:e>
                      <m:sub>
                        <m:r>
                          <a:rPr lang="en-US" b="0" i="1" smtClean="0">
                            <a:latin typeface="Cambria Math" panose="02040503050406030204" pitchFamily="18" charset="0"/>
                          </a:rPr>
                          <m:t>𝑥𝑥</m:t>
                        </m:r>
                      </m:sub>
                    </m:sSub>
                    <m:r>
                      <a:rPr lang="en-US" b="0" i="1" smtClean="0">
                        <a:latin typeface="Cambria Math" panose="02040503050406030204" pitchFamily="18" charset="0"/>
                      </a:rPr>
                      <m:t>=</m:t>
                    </m:r>
                    <m:sSubSup>
                      <m:sSubSupPr>
                        <m:ctrlPr>
                          <a:rPr lang="en-US" b="0" i="1" smtClean="0">
                            <a:latin typeface="Cambria Math" panose="02040503050406030204" pitchFamily="18" charset="0"/>
                          </a:rPr>
                        </m:ctrlPr>
                      </m:sSubSupPr>
                      <m:e>
                        <m:r>
                          <a:rPr lang="en-US" b="0" i="1" smtClean="0">
                            <a:latin typeface="Cambria Math" panose="02040503050406030204" pitchFamily="18" charset="0"/>
                            <a:ea typeface="Cambria Math" panose="02040503050406030204" pitchFamily="18" charset="0"/>
                          </a:rPr>
                          <m:t>𝜎</m:t>
                        </m:r>
                      </m:e>
                      <m:sub>
                        <m:r>
                          <a:rPr lang="en-US" b="0" i="1" smtClean="0">
                            <a:latin typeface="Cambria Math" panose="02040503050406030204" pitchFamily="18" charset="0"/>
                          </a:rPr>
                          <m:t>𝑥</m:t>
                        </m:r>
                      </m:sub>
                      <m:sup>
                        <m:r>
                          <a:rPr lang="en-US" b="0" i="1" smtClean="0">
                            <a:latin typeface="Cambria Math" panose="02040503050406030204" pitchFamily="18" charset="0"/>
                          </a:rPr>
                          <m:t>2</m:t>
                        </m:r>
                      </m:sup>
                    </m:sSubSup>
                  </m:oMath>
                </a14:m>
                <a:endParaRPr lang="en-US" dirty="0"/>
              </a:p>
              <a:p>
                <a:pPr lvl="1"/>
                <a:endParaRPr lang="en-US" dirty="0"/>
              </a:p>
            </p:txBody>
          </p:sp>
        </mc:Choice>
        <mc:Fallback xmlns="">
          <p:sp>
            <p:nvSpPr>
              <p:cNvPr id="5" name="Content Placeholder 4">
                <a:extLst>
                  <a:ext uri="{FF2B5EF4-FFF2-40B4-BE49-F238E27FC236}">
                    <a16:creationId xmlns:a16="http://schemas.microsoft.com/office/drawing/2014/main" id="{EE2C7276-B40A-4931-9AFE-25B180C78328}"/>
                  </a:ext>
                </a:extLst>
              </p:cNvPr>
              <p:cNvSpPr>
                <a:spLocks noGrp="1" noRot="1" noChangeAspect="1" noMove="1" noResize="1" noEditPoints="1" noAdjustHandles="1" noChangeArrowheads="1" noChangeShapeType="1" noTextEdit="1"/>
              </p:cNvSpPr>
              <p:nvPr>
                <p:ph idx="1"/>
              </p:nvPr>
            </p:nvSpPr>
            <p:spPr>
              <a:blipFill>
                <a:blip r:embed="rId3"/>
                <a:stretch>
                  <a:fillRect l="-1043" t="-2381"/>
                </a:stretch>
              </a:blipFill>
            </p:spPr>
            <p:txBody>
              <a:bodyPr/>
              <a:lstStyle/>
              <a:p>
                <a:r>
                  <a:rPr lang="en-US">
                    <a:noFill/>
                  </a:rPr>
                  <a:t> </a:t>
                </a:r>
              </a:p>
            </p:txBody>
          </p:sp>
        </mc:Fallback>
      </mc:AlternateContent>
      <p:sp>
        <p:nvSpPr>
          <p:cNvPr id="2" name="Slide Number Placeholder 1">
            <a:extLst>
              <a:ext uri="{FF2B5EF4-FFF2-40B4-BE49-F238E27FC236}">
                <a16:creationId xmlns:a16="http://schemas.microsoft.com/office/drawing/2014/main" id="{39267D82-ABBB-0E87-D808-79C8B27191BA}"/>
              </a:ext>
            </a:extLst>
          </p:cNvPr>
          <p:cNvSpPr>
            <a:spLocks noGrp="1"/>
          </p:cNvSpPr>
          <p:nvPr>
            <p:ph type="sldNum" sz="quarter" idx="12"/>
          </p:nvPr>
        </p:nvSpPr>
        <p:spPr/>
        <p:txBody>
          <a:bodyPr/>
          <a:lstStyle/>
          <a:p>
            <a:fld id="{5F6E19EC-C981-4348-A588-FAD292F64A47}" type="slidenum">
              <a:rPr lang="en-US" smtClean="0"/>
              <a:t>10</a:t>
            </a:fld>
            <a:endParaRPr lang="en-US"/>
          </a:p>
        </p:txBody>
      </p:sp>
    </p:spTree>
    <p:extLst>
      <p:ext uri="{BB962C8B-B14F-4D97-AF65-F5344CB8AC3E}">
        <p14:creationId xmlns:p14="http://schemas.microsoft.com/office/powerpoint/2010/main" val="41813097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Sample Covariance</a:t>
            </a: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838200" y="1825625"/>
                <a:ext cx="10515600" cy="4946650"/>
              </a:xfrm>
            </p:spPr>
            <p:txBody>
              <a:bodyPr>
                <a:normAutofit/>
              </a:bodyPr>
              <a:lstStyle/>
              <a:p>
                <a:r>
                  <a:rPr lang="en-US" dirty="0"/>
                  <a:t>Sample </a:t>
                </a:r>
                <a14:m>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𝑠</m:t>
                        </m:r>
                      </m:e>
                      <m:sub>
                        <m:r>
                          <a:rPr lang="en-US" b="0" i="1" smtClean="0">
                            <a:latin typeface="Cambria Math" panose="02040503050406030204" pitchFamily="18" charset="0"/>
                          </a:rPr>
                          <m:t>𝑥𝑦</m:t>
                        </m:r>
                      </m:sub>
                    </m:sSub>
                    <m:r>
                      <a:rPr lang="en-US" b="0" i="1" smtClean="0">
                        <a:latin typeface="Cambria Math" panose="02040503050406030204" pitchFamily="18" charset="0"/>
                      </a:rPr>
                      <m:t>=</m:t>
                    </m:r>
                    <m:f>
                      <m:fPr>
                        <m:ctrlPr>
                          <a:rPr lang="en-US" b="0" i="1" smtClean="0">
                            <a:latin typeface="Cambria Math" panose="02040503050406030204" pitchFamily="18" charset="0"/>
                          </a:rPr>
                        </m:ctrlPr>
                      </m:fPr>
                      <m:num>
                        <m:r>
                          <a:rPr lang="en-US" b="0" i="1" smtClean="0">
                            <a:latin typeface="Cambria Math" panose="02040503050406030204" pitchFamily="18" charset="0"/>
                          </a:rPr>
                          <m:t>1</m:t>
                        </m:r>
                      </m:num>
                      <m:den>
                        <m:r>
                          <a:rPr lang="en-US" b="0" i="1" smtClean="0">
                            <a:latin typeface="Cambria Math" panose="02040503050406030204" pitchFamily="18" charset="0"/>
                          </a:rPr>
                          <m:t>𝑛</m:t>
                        </m:r>
                        <m:r>
                          <a:rPr lang="en-US" b="0" i="1" smtClean="0">
                            <a:latin typeface="Cambria Math" panose="02040503050406030204" pitchFamily="18" charset="0"/>
                          </a:rPr>
                          <m:t>−</m:t>
                        </m:r>
                        <m:r>
                          <a:rPr lang="en-US" b="0" i="1" smtClean="0">
                            <a:latin typeface="Cambria Math" panose="02040503050406030204" pitchFamily="18" charset="0"/>
                          </a:rPr>
                          <m:t>1</m:t>
                        </m:r>
                      </m:den>
                    </m:f>
                    <m:nary>
                      <m:naryPr>
                        <m:chr m:val="∑"/>
                        <m:ctrlPr>
                          <a:rPr lang="en-US" b="0" i="1" smtClean="0">
                            <a:latin typeface="Cambria Math" panose="02040503050406030204" pitchFamily="18" charset="0"/>
                          </a:rPr>
                        </m:ctrlPr>
                      </m:naryPr>
                      <m:sub>
                        <m:r>
                          <m:rPr>
                            <m:brk m:alnAt="23"/>
                          </m:rPr>
                          <a:rPr lang="en-US" b="0" i="1" smtClean="0">
                            <a:latin typeface="Cambria Math" panose="02040503050406030204" pitchFamily="18" charset="0"/>
                          </a:rPr>
                          <m:t>𝑖</m:t>
                        </m:r>
                        <m:r>
                          <a:rPr lang="en-US" b="0" i="1" smtClean="0">
                            <a:latin typeface="Cambria Math" panose="02040503050406030204" pitchFamily="18" charset="0"/>
                          </a:rPr>
                          <m:t>=</m:t>
                        </m:r>
                        <m:r>
                          <a:rPr lang="en-US" b="0" i="1" smtClean="0">
                            <a:latin typeface="Cambria Math" panose="02040503050406030204" pitchFamily="18" charset="0"/>
                          </a:rPr>
                          <m:t>1</m:t>
                        </m:r>
                      </m:sub>
                      <m:sup>
                        <m:r>
                          <a:rPr lang="en-US" b="0" i="1" smtClean="0">
                            <a:latin typeface="Cambria Math" panose="02040503050406030204" pitchFamily="18" charset="0"/>
                          </a:rPr>
                          <m:t>𝑛</m:t>
                        </m:r>
                      </m:sup>
                      <m:e>
                        <m:d>
                          <m:dPr>
                            <m:ctrlPr>
                              <a:rPr lang="en-US" b="0" i="1" smtClean="0">
                                <a:latin typeface="Cambria Math" panose="02040503050406030204" pitchFamily="18" charset="0"/>
                              </a:rPr>
                            </m:ctrlPr>
                          </m:dPr>
                          <m:e>
                            <m:sSub>
                              <m:sSubPr>
                                <m:ctrlPr>
                                  <a:rPr lang="en-US" b="0" i="1" smtClean="0">
                                    <a:latin typeface="Cambria Math" panose="02040503050406030204" pitchFamily="18" charset="0"/>
                                  </a:rPr>
                                </m:ctrlPr>
                              </m:sSubPr>
                              <m:e>
                                <m:r>
                                  <a:rPr lang="en-US" b="0" i="1" smtClean="0">
                                    <a:latin typeface="Cambria Math" panose="02040503050406030204" pitchFamily="18" charset="0"/>
                                  </a:rPr>
                                  <m:t>𝑥</m:t>
                                </m:r>
                              </m:e>
                              <m:sub>
                                <m:r>
                                  <a:rPr lang="en-US" b="0" i="1" smtClean="0">
                                    <a:latin typeface="Cambria Math" panose="02040503050406030204" pitchFamily="18" charset="0"/>
                                  </a:rPr>
                                  <m:t>𝑖</m:t>
                                </m:r>
                              </m:sub>
                            </m:sSub>
                            <m:r>
                              <a:rPr lang="en-US" b="0" i="1" smtClean="0">
                                <a:latin typeface="Cambria Math" panose="02040503050406030204" pitchFamily="18" charset="0"/>
                              </a:rPr>
                              <m:t>−</m:t>
                            </m:r>
                            <m:acc>
                              <m:accPr>
                                <m:chr m:val="̅"/>
                                <m:ctrlPr>
                                  <a:rPr lang="en-US" b="0" i="1" smtClean="0">
                                    <a:latin typeface="Cambria Math" panose="02040503050406030204" pitchFamily="18" charset="0"/>
                                  </a:rPr>
                                </m:ctrlPr>
                              </m:accPr>
                              <m:e>
                                <m:r>
                                  <a:rPr lang="en-US" b="0" i="1" smtClean="0">
                                    <a:latin typeface="Cambria Math" panose="02040503050406030204" pitchFamily="18" charset="0"/>
                                  </a:rPr>
                                  <m:t>𝑥</m:t>
                                </m:r>
                              </m:e>
                            </m:acc>
                          </m:e>
                        </m:d>
                        <m:d>
                          <m:dPr>
                            <m:ctrlPr>
                              <a:rPr lang="en-US" b="0" i="1" smtClean="0">
                                <a:latin typeface="Cambria Math" panose="02040503050406030204" pitchFamily="18" charset="0"/>
                              </a:rPr>
                            </m:ctrlPr>
                          </m:dPr>
                          <m:e>
                            <m:sSub>
                              <m:sSubPr>
                                <m:ctrlPr>
                                  <a:rPr lang="en-US" b="0" i="1" smtClean="0">
                                    <a:latin typeface="Cambria Math" panose="02040503050406030204" pitchFamily="18" charset="0"/>
                                  </a:rPr>
                                </m:ctrlPr>
                              </m:sSubPr>
                              <m:e>
                                <m:r>
                                  <a:rPr lang="en-US" b="0" i="1" smtClean="0">
                                    <a:latin typeface="Cambria Math" panose="02040503050406030204" pitchFamily="18" charset="0"/>
                                  </a:rPr>
                                  <m:t>𝑦</m:t>
                                </m:r>
                              </m:e>
                              <m:sub>
                                <m:r>
                                  <a:rPr lang="en-US" b="0" i="1" smtClean="0">
                                    <a:latin typeface="Cambria Math" panose="02040503050406030204" pitchFamily="18" charset="0"/>
                                  </a:rPr>
                                  <m:t>𝑖</m:t>
                                </m:r>
                              </m:sub>
                            </m:sSub>
                            <m:r>
                              <a:rPr lang="en-US" b="0" i="1" smtClean="0">
                                <a:latin typeface="Cambria Math" panose="02040503050406030204" pitchFamily="18" charset="0"/>
                              </a:rPr>
                              <m:t>−</m:t>
                            </m:r>
                            <m:acc>
                              <m:accPr>
                                <m:chr m:val="̅"/>
                                <m:ctrlPr>
                                  <a:rPr lang="en-US" b="0" i="1" smtClean="0">
                                    <a:latin typeface="Cambria Math" panose="02040503050406030204" pitchFamily="18" charset="0"/>
                                  </a:rPr>
                                </m:ctrlPr>
                              </m:accPr>
                              <m:e>
                                <m:r>
                                  <a:rPr lang="en-US" b="0" i="1" smtClean="0">
                                    <a:latin typeface="Cambria Math" panose="02040503050406030204" pitchFamily="18" charset="0"/>
                                  </a:rPr>
                                  <m:t>𝑦</m:t>
                                </m:r>
                              </m:e>
                            </m:acc>
                          </m:e>
                        </m:d>
                      </m:e>
                    </m:nary>
                  </m:oMath>
                </a14:m>
                <a:endParaRPr lang="en-US" b="0" i="1" dirty="0">
                  <a:latin typeface="Cambria Math" panose="02040503050406030204" pitchFamily="18" charset="0"/>
                </a:endParaRPr>
              </a:p>
              <a:p>
                <a:r>
                  <a:rPr lang="en-US" b="0" dirty="0"/>
                  <a:t>Note:</a:t>
                </a:r>
              </a:p>
              <a:p>
                <a:pPr lvl="1"/>
                <a14:m>
                  <m:oMath xmlns:m="http://schemas.openxmlformats.org/officeDocument/2006/math">
                    <m:sSub>
                      <m:sSubPr>
                        <m:ctrlPr>
                          <a:rPr lang="en-US" i="1" dirty="0" smtClean="0">
                            <a:latin typeface="Cambria Math" panose="02040503050406030204" pitchFamily="18" charset="0"/>
                          </a:rPr>
                        </m:ctrlPr>
                      </m:sSubPr>
                      <m:e>
                        <m:r>
                          <a:rPr lang="en-US" b="0" i="1" dirty="0" smtClean="0">
                            <a:latin typeface="Cambria Math" panose="02040503050406030204" pitchFamily="18" charset="0"/>
                          </a:rPr>
                          <m:t>𝑠</m:t>
                        </m:r>
                      </m:e>
                      <m:sub>
                        <m:r>
                          <a:rPr lang="en-US" b="0" i="1" dirty="0" smtClean="0">
                            <a:latin typeface="Cambria Math" panose="02040503050406030204" pitchFamily="18" charset="0"/>
                          </a:rPr>
                          <m:t>𝑥𝑥</m:t>
                        </m:r>
                      </m:sub>
                    </m:sSub>
                    <m:r>
                      <a:rPr lang="en-US" b="0" i="1" dirty="0" smtClean="0">
                        <a:latin typeface="Cambria Math" panose="02040503050406030204" pitchFamily="18" charset="0"/>
                      </a:rPr>
                      <m:t>=</m:t>
                    </m:r>
                    <m:sSubSup>
                      <m:sSubSupPr>
                        <m:ctrlPr>
                          <a:rPr lang="en-US" b="0" i="1" dirty="0" smtClean="0">
                            <a:latin typeface="Cambria Math" panose="02040503050406030204" pitchFamily="18" charset="0"/>
                          </a:rPr>
                        </m:ctrlPr>
                      </m:sSubSupPr>
                      <m:e>
                        <m:r>
                          <a:rPr lang="en-US" b="0" i="1" dirty="0" smtClean="0">
                            <a:latin typeface="Cambria Math" panose="02040503050406030204" pitchFamily="18" charset="0"/>
                          </a:rPr>
                          <m:t>𝑠</m:t>
                        </m:r>
                      </m:e>
                      <m:sub>
                        <m:r>
                          <a:rPr lang="en-US" b="0" i="1" dirty="0" smtClean="0">
                            <a:latin typeface="Cambria Math" panose="02040503050406030204" pitchFamily="18" charset="0"/>
                          </a:rPr>
                          <m:t>𝑥</m:t>
                        </m:r>
                      </m:sub>
                      <m:sup>
                        <m:r>
                          <a:rPr lang="en-US" b="0" i="1" dirty="0" smtClean="0">
                            <a:latin typeface="Cambria Math" panose="02040503050406030204" pitchFamily="18" charset="0"/>
                          </a:rPr>
                          <m:t>2</m:t>
                        </m:r>
                      </m:sup>
                    </m:sSubSup>
                  </m:oMath>
                </a14:m>
                <a:endParaRPr lang="en-US" dirty="0"/>
              </a:p>
              <a:p>
                <a:pPr lvl="1"/>
                <a:r>
                  <a:rPr lang="en-US" dirty="0"/>
                  <a:t>Has units of (unit of x) * (unit of y)</a:t>
                </a:r>
              </a:p>
              <a:p>
                <a:pPr lvl="1"/>
                <a:r>
                  <a:rPr lang="en-US" dirty="0"/>
                  <a:t>No bounds on range of values</a:t>
                </a:r>
              </a:p>
              <a:p>
                <a:pPr lvl="1"/>
                <a:endParaRPr lang="en-US" dirty="0"/>
              </a:p>
              <a:p>
                <a:r>
                  <a:rPr lang="en-US" dirty="0"/>
                  <a:t>Correlation normalizes this value to the range [-1, 1]</a:t>
                </a:r>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838200" y="1825625"/>
                <a:ext cx="10515600" cy="4946650"/>
              </a:xfrm>
              <a:blipFill>
                <a:blip r:embed="rId3"/>
                <a:stretch>
                  <a:fillRect l="-1043" t="-739"/>
                </a:stretch>
              </a:blipFill>
            </p:spPr>
            <p:txBody>
              <a:bodyPr/>
              <a:lstStyle/>
              <a:p>
                <a:r>
                  <a:rPr lang="en-US">
                    <a:noFill/>
                  </a:rPr>
                  <a:t> </a:t>
                </a:r>
              </a:p>
            </p:txBody>
          </p:sp>
        </mc:Fallback>
      </mc:AlternateContent>
      <p:sp>
        <p:nvSpPr>
          <p:cNvPr id="6" name="Slide Number Placeholder 5">
            <a:extLst>
              <a:ext uri="{FF2B5EF4-FFF2-40B4-BE49-F238E27FC236}">
                <a16:creationId xmlns:a16="http://schemas.microsoft.com/office/drawing/2014/main" id="{BEB01E0B-7945-52EF-A884-C74CBE33739C}"/>
              </a:ext>
            </a:extLst>
          </p:cNvPr>
          <p:cNvSpPr>
            <a:spLocks noGrp="1"/>
          </p:cNvSpPr>
          <p:nvPr>
            <p:ph type="sldNum" sz="quarter" idx="12"/>
          </p:nvPr>
        </p:nvSpPr>
        <p:spPr/>
        <p:txBody>
          <a:bodyPr/>
          <a:lstStyle/>
          <a:p>
            <a:fld id="{5F6E19EC-C981-4348-A588-FAD292F64A47}" type="slidenum">
              <a:rPr lang="en-US" smtClean="0"/>
              <a:t>11</a:t>
            </a:fld>
            <a:endParaRPr lang="en-US"/>
          </a:p>
        </p:txBody>
      </p:sp>
      <mc:AlternateContent xmlns:mc="http://schemas.openxmlformats.org/markup-compatibility/2006" xmlns:a14="http://schemas.microsoft.com/office/drawing/2010/main">
        <mc:Choice Requires="a14">
          <p:sp>
            <p:nvSpPr>
              <p:cNvPr id="4" name="TextBox 3">
                <a:extLst>
                  <a:ext uri="{FF2B5EF4-FFF2-40B4-BE49-F238E27FC236}">
                    <a16:creationId xmlns:a16="http://schemas.microsoft.com/office/drawing/2014/main" id="{02CC07B6-83A0-4290-A5F1-12CB0A541729}"/>
                  </a:ext>
                </a:extLst>
              </p:cNvPr>
              <p:cNvSpPr txBox="1"/>
              <p:nvPr/>
            </p:nvSpPr>
            <p:spPr>
              <a:xfrm>
                <a:off x="8435009" y="1825625"/>
                <a:ext cx="2743636" cy="556306"/>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Sup>
                        <m:sSubSupPr>
                          <m:ctrlPr>
                            <a:rPr lang="en-US" i="1" smtClean="0">
                              <a:solidFill>
                                <a:srgbClr val="C00000"/>
                              </a:solidFill>
                              <a:latin typeface="Cambria Math" panose="02040503050406030204" pitchFamily="18" charset="0"/>
                            </a:rPr>
                          </m:ctrlPr>
                        </m:sSubSupPr>
                        <m:e>
                          <m:r>
                            <a:rPr lang="en-US" b="0" i="1" smtClean="0">
                              <a:solidFill>
                                <a:srgbClr val="C00000"/>
                              </a:solidFill>
                              <a:latin typeface="Cambria Math" panose="02040503050406030204" pitchFamily="18" charset="0"/>
                            </a:rPr>
                            <m:t>𝑠</m:t>
                          </m:r>
                        </m:e>
                        <m:sub>
                          <m:r>
                            <a:rPr lang="en-US" b="0" i="1" smtClean="0">
                              <a:solidFill>
                                <a:srgbClr val="C00000"/>
                              </a:solidFill>
                              <a:latin typeface="Cambria Math" panose="02040503050406030204" pitchFamily="18" charset="0"/>
                            </a:rPr>
                            <m:t>𝑥</m:t>
                          </m:r>
                        </m:sub>
                        <m:sup>
                          <m:r>
                            <a:rPr lang="en-US" b="0" i="1" smtClean="0">
                              <a:solidFill>
                                <a:srgbClr val="C00000"/>
                              </a:solidFill>
                              <a:latin typeface="Cambria Math" panose="02040503050406030204" pitchFamily="18" charset="0"/>
                            </a:rPr>
                            <m:t>2</m:t>
                          </m:r>
                        </m:sup>
                      </m:sSubSup>
                      <m:r>
                        <a:rPr lang="en-US" b="0" i="1" smtClean="0">
                          <a:solidFill>
                            <a:srgbClr val="C00000"/>
                          </a:solidFill>
                          <a:latin typeface="Cambria Math" panose="02040503050406030204" pitchFamily="18" charset="0"/>
                        </a:rPr>
                        <m:t>=</m:t>
                      </m:r>
                      <m:f>
                        <m:fPr>
                          <m:ctrlPr>
                            <a:rPr lang="en-US" b="0" i="1" smtClean="0">
                              <a:solidFill>
                                <a:srgbClr val="C00000"/>
                              </a:solidFill>
                              <a:latin typeface="Cambria Math" panose="02040503050406030204" pitchFamily="18" charset="0"/>
                            </a:rPr>
                          </m:ctrlPr>
                        </m:fPr>
                        <m:num>
                          <m:r>
                            <a:rPr lang="en-US" b="0" i="1" smtClean="0">
                              <a:solidFill>
                                <a:srgbClr val="C00000"/>
                              </a:solidFill>
                              <a:latin typeface="Cambria Math" panose="02040503050406030204" pitchFamily="18" charset="0"/>
                            </a:rPr>
                            <m:t>1</m:t>
                          </m:r>
                        </m:num>
                        <m:den>
                          <m:r>
                            <a:rPr lang="en-US" b="0" i="1" smtClean="0">
                              <a:solidFill>
                                <a:srgbClr val="C00000"/>
                              </a:solidFill>
                              <a:latin typeface="Cambria Math" panose="02040503050406030204" pitchFamily="18" charset="0"/>
                            </a:rPr>
                            <m:t>𝑛</m:t>
                          </m:r>
                          <m:r>
                            <a:rPr lang="en-US" b="0" i="1" smtClean="0">
                              <a:solidFill>
                                <a:srgbClr val="C00000"/>
                              </a:solidFill>
                              <a:latin typeface="Cambria Math" panose="02040503050406030204" pitchFamily="18" charset="0"/>
                            </a:rPr>
                            <m:t>−</m:t>
                          </m:r>
                          <m:r>
                            <a:rPr lang="en-US" b="0" i="1" smtClean="0">
                              <a:solidFill>
                                <a:srgbClr val="C00000"/>
                              </a:solidFill>
                              <a:latin typeface="Cambria Math" panose="02040503050406030204" pitchFamily="18" charset="0"/>
                            </a:rPr>
                            <m:t>1</m:t>
                          </m:r>
                        </m:den>
                      </m:f>
                      <m:nary>
                        <m:naryPr>
                          <m:chr m:val="∑"/>
                          <m:limLoc m:val="subSup"/>
                          <m:ctrlPr>
                            <a:rPr lang="en-US" b="0" i="1" smtClean="0">
                              <a:solidFill>
                                <a:srgbClr val="C00000"/>
                              </a:solidFill>
                              <a:latin typeface="Cambria Math" panose="02040503050406030204" pitchFamily="18" charset="0"/>
                            </a:rPr>
                          </m:ctrlPr>
                        </m:naryPr>
                        <m:sub>
                          <m:r>
                            <m:rPr>
                              <m:brk m:alnAt="25"/>
                            </m:rPr>
                            <a:rPr lang="en-US" b="0" i="1" smtClean="0">
                              <a:solidFill>
                                <a:srgbClr val="C00000"/>
                              </a:solidFill>
                              <a:latin typeface="Cambria Math" panose="02040503050406030204" pitchFamily="18" charset="0"/>
                            </a:rPr>
                            <m:t>𝑖</m:t>
                          </m:r>
                          <m:r>
                            <a:rPr lang="en-US" b="0" i="1" smtClean="0">
                              <a:solidFill>
                                <a:srgbClr val="C00000"/>
                              </a:solidFill>
                              <a:latin typeface="Cambria Math" panose="02040503050406030204" pitchFamily="18" charset="0"/>
                            </a:rPr>
                            <m:t>=</m:t>
                          </m:r>
                          <m:r>
                            <m:rPr>
                              <m:brk m:alnAt="25"/>
                            </m:rPr>
                            <a:rPr lang="en-US" b="0" i="1" smtClean="0">
                              <a:solidFill>
                                <a:srgbClr val="C00000"/>
                              </a:solidFill>
                              <a:latin typeface="Cambria Math" panose="02040503050406030204" pitchFamily="18" charset="0"/>
                            </a:rPr>
                            <m:t>1</m:t>
                          </m:r>
                        </m:sub>
                        <m:sup>
                          <m:r>
                            <a:rPr lang="en-US" b="0" i="1" smtClean="0">
                              <a:solidFill>
                                <a:srgbClr val="C00000"/>
                              </a:solidFill>
                              <a:latin typeface="Cambria Math" panose="02040503050406030204" pitchFamily="18" charset="0"/>
                            </a:rPr>
                            <m:t>𝑛</m:t>
                          </m:r>
                        </m:sup>
                        <m:e>
                          <m:sSup>
                            <m:sSupPr>
                              <m:ctrlPr>
                                <a:rPr lang="en-US" b="0" i="1" smtClean="0">
                                  <a:solidFill>
                                    <a:srgbClr val="C00000"/>
                                  </a:solidFill>
                                  <a:latin typeface="Cambria Math" panose="02040503050406030204" pitchFamily="18" charset="0"/>
                                </a:rPr>
                              </m:ctrlPr>
                            </m:sSupPr>
                            <m:e>
                              <m:d>
                                <m:dPr>
                                  <m:ctrlPr>
                                    <a:rPr lang="en-US" b="0" i="1" smtClean="0">
                                      <a:solidFill>
                                        <a:srgbClr val="C00000"/>
                                      </a:solidFill>
                                      <a:latin typeface="Cambria Math" panose="02040503050406030204" pitchFamily="18" charset="0"/>
                                    </a:rPr>
                                  </m:ctrlPr>
                                </m:dPr>
                                <m:e>
                                  <m:sSub>
                                    <m:sSubPr>
                                      <m:ctrlPr>
                                        <a:rPr lang="en-US" b="0" i="1" smtClean="0">
                                          <a:solidFill>
                                            <a:srgbClr val="C00000"/>
                                          </a:solidFill>
                                          <a:latin typeface="Cambria Math" panose="02040503050406030204" pitchFamily="18" charset="0"/>
                                        </a:rPr>
                                      </m:ctrlPr>
                                    </m:sSubPr>
                                    <m:e>
                                      <m:r>
                                        <a:rPr lang="en-US" b="0" i="1" smtClean="0">
                                          <a:solidFill>
                                            <a:srgbClr val="C00000"/>
                                          </a:solidFill>
                                          <a:latin typeface="Cambria Math" panose="02040503050406030204" pitchFamily="18" charset="0"/>
                                        </a:rPr>
                                        <m:t>𝑥</m:t>
                                      </m:r>
                                    </m:e>
                                    <m:sub>
                                      <m:r>
                                        <a:rPr lang="en-US" b="0" i="1" smtClean="0">
                                          <a:solidFill>
                                            <a:srgbClr val="C00000"/>
                                          </a:solidFill>
                                          <a:latin typeface="Cambria Math" panose="02040503050406030204" pitchFamily="18" charset="0"/>
                                        </a:rPr>
                                        <m:t>𝑖</m:t>
                                      </m:r>
                                    </m:sub>
                                  </m:sSub>
                                  <m:r>
                                    <a:rPr lang="en-US" b="0" i="1" smtClean="0">
                                      <a:solidFill>
                                        <a:srgbClr val="C00000"/>
                                      </a:solidFill>
                                      <a:latin typeface="Cambria Math" panose="02040503050406030204" pitchFamily="18" charset="0"/>
                                    </a:rPr>
                                    <m:t>−</m:t>
                                  </m:r>
                                  <m:acc>
                                    <m:accPr>
                                      <m:chr m:val="̅"/>
                                      <m:ctrlPr>
                                        <a:rPr lang="en-US" b="0" i="1" smtClean="0">
                                          <a:solidFill>
                                            <a:srgbClr val="C00000"/>
                                          </a:solidFill>
                                          <a:latin typeface="Cambria Math" panose="02040503050406030204" pitchFamily="18" charset="0"/>
                                        </a:rPr>
                                      </m:ctrlPr>
                                    </m:accPr>
                                    <m:e>
                                      <m:r>
                                        <a:rPr lang="en-US" b="0" i="1" smtClean="0">
                                          <a:solidFill>
                                            <a:srgbClr val="C00000"/>
                                          </a:solidFill>
                                          <a:latin typeface="Cambria Math" panose="02040503050406030204" pitchFamily="18" charset="0"/>
                                        </a:rPr>
                                        <m:t>𝑥</m:t>
                                      </m:r>
                                    </m:e>
                                  </m:acc>
                                </m:e>
                              </m:d>
                            </m:e>
                            <m:sup>
                              <m:r>
                                <a:rPr lang="en-US" b="0" i="1" smtClean="0">
                                  <a:solidFill>
                                    <a:srgbClr val="C00000"/>
                                  </a:solidFill>
                                  <a:latin typeface="Cambria Math" panose="02040503050406030204" pitchFamily="18" charset="0"/>
                                </a:rPr>
                                <m:t>2</m:t>
                              </m:r>
                            </m:sup>
                          </m:sSup>
                        </m:e>
                      </m:nary>
                    </m:oMath>
                  </m:oMathPara>
                </a14:m>
                <a:endParaRPr lang="en-US" dirty="0">
                  <a:solidFill>
                    <a:srgbClr val="C00000"/>
                  </a:solidFill>
                </a:endParaRPr>
              </a:p>
            </p:txBody>
          </p:sp>
        </mc:Choice>
        <mc:Fallback xmlns="">
          <p:sp>
            <p:nvSpPr>
              <p:cNvPr id="4" name="TextBox 3">
                <a:extLst>
                  <a:ext uri="{FF2B5EF4-FFF2-40B4-BE49-F238E27FC236}">
                    <a16:creationId xmlns:a16="http://schemas.microsoft.com/office/drawing/2014/main" id="{02CC07B6-83A0-4290-A5F1-12CB0A541729}"/>
                  </a:ext>
                </a:extLst>
              </p:cNvPr>
              <p:cNvSpPr txBox="1">
                <a:spLocks noRot="1" noChangeAspect="1" noMove="1" noResize="1" noEditPoints="1" noAdjustHandles="1" noChangeArrowheads="1" noChangeShapeType="1" noTextEdit="1"/>
              </p:cNvSpPr>
              <p:nvPr/>
            </p:nvSpPr>
            <p:spPr>
              <a:xfrm>
                <a:off x="8435009" y="1825625"/>
                <a:ext cx="2743636" cy="556306"/>
              </a:xfrm>
              <a:prstGeom prst="rect">
                <a:avLst/>
              </a:prstGeom>
              <a:blipFill>
                <a:blip r:embed="rId4"/>
                <a:stretch>
                  <a:fillRect/>
                </a:stretch>
              </a:blipFill>
            </p:spPr>
            <p:txBody>
              <a:bodyPr/>
              <a:lstStyle/>
              <a:p>
                <a:r>
                  <a:rPr lang="en-US">
                    <a:noFill/>
                  </a:rPr>
                  <a:t> </a:t>
                </a:r>
              </a:p>
            </p:txBody>
          </p:sp>
        </mc:Fallback>
      </mc:AlternateContent>
      <p:sp>
        <p:nvSpPr>
          <p:cNvPr id="5" name="TextBox 4">
            <a:extLst>
              <a:ext uri="{FF2B5EF4-FFF2-40B4-BE49-F238E27FC236}">
                <a16:creationId xmlns:a16="http://schemas.microsoft.com/office/drawing/2014/main" id="{CC76D418-C287-4227-BAA8-37EB143C2F2B}"/>
              </a:ext>
            </a:extLst>
          </p:cNvPr>
          <p:cNvSpPr txBox="1"/>
          <p:nvPr/>
        </p:nvSpPr>
        <p:spPr>
          <a:xfrm>
            <a:off x="8793035" y="1456293"/>
            <a:ext cx="2027583" cy="369332"/>
          </a:xfrm>
          <a:prstGeom prst="rect">
            <a:avLst/>
          </a:prstGeom>
          <a:noFill/>
        </p:spPr>
        <p:txBody>
          <a:bodyPr wrap="square" rtlCol="0">
            <a:spAutoFit/>
          </a:bodyPr>
          <a:lstStyle/>
          <a:p>
            <a:pPr algn="ctr"/>
            <a:r>
              <a:rPr lang="en-US" b="1" dirty="0">
                <a:solidFill>
                  <a:srgbClr val="C00000"/>
                </a:solidFill>
                <a:effectLst>
                  <a:outerShdw blurRad="38100" dist="38100" dir="2700000" algn="tl">
                    <a:srgbClr val="000000">
                      <a:alpha val="43137"/>
                    </a:srgbClr>
                  </a:outerShdw>
                </a:effectLst>
                <a:latin typeface="Lato" panose="020F0502020204030203" pitchFamily="34" charset="0"/>
              </a:rPr>
              <a:t>Sample Variance</a:t>
            </a:r>
          </a:p>
        </p:txBody>
      </p:sp>
      <p:sp>
        <p:nvSpPr>
          <p:cNvPr id="7" name="TextBox 6">
            <a:extLst>
              <a:ext uri="{FF2B5EF4-FFF2-40B4-BE49-F238E27FC236}">
                <a16:creationId xmlns:a16="http://schemas.microsoft.com/office/drawing/2014/main" id="{29553D3B-DE9D-27F4-1E21-4378DE658474}"/>
              </a:ext>
            </a:extLst>
          </p:cNvPr>
          <p:cNvSpPr txBox="1"/>
          <p:nvPr/>
        </p:nvSpPr>
        <p:spPr>
          <a:xfrm>
            <a:off x="6361176" y="5463560"/>
            <a:ext cx="1021433" cy="646331"/>
          </a:xfrm>
          <a:prstGeom prst="rect">
            <a:avLst/>
          </a:prstGeom>
          <a:noFill/>
        </p:spPr>
        <p:txBody>
          <a:bodyPr wrap="none" rtlCol="0">
            <a:spAutoFit/>
          </a:bodyPr>
          <a:lstStyle/>
          <a:p>
            <a:r>
              <a:rPr lang="en-US" b="1" dirty="0">
                <a:latin typeface="Lato" panose="020F0502020204030203" pitchFamily="34" charset="0"/>
              </a:rPr>
              <a:t>R:</a:t>
            </a:r>
          </a:p>
          <a:p>
            <a:r>
              <a:rPr lang="en-US" b="1" dirty="0" err="1">
                <a:latin typeface="Lucida Console" panose="020B0609040504020204" pitchFamily="49" charset="0"/>
              </a:rPr>
              <a:t>cov</a:t>
            </a:r>
            <a:r>
              <a:rPr lang="en-US" b="1" dirty="0">
                <a:latin typeface="Lucida Console" panose="020B0609040504020204" pitchFamily="49" charset="0"/>
              </a:rPr>
              <a:t>(x)</a:t>
            </a:r>
            <a:endParaRPr lang="en-US" b="1" dirty="0">
              <a:latin typeface="Lato" panose="020F0502020204030203" pitchFamily="34" charset="0"/>
            </a:endParaRPr>
          </a:p>
        </p:txBody>
      </p:sp>
      <p:sp>
        <p:nvSpPr>
          <p:cNvPr id="8" name="TextBox 7">
            <a:extLst>
              <a:ext uri="{FF2B5EF4-FFF2-40B4-BE49-F238E27FC236}">
                <a16:creationId xmlns:a16="http://schemas.microsoft.com/office/drawing/2014/main" id="{9B11F9E3-2EFF-7F45-8563-4FEE03635DB6}"/>
              </a:ext>
            </a:extLst>
          </p:cNvPr>
          <p:cNvSpPr txBox="1"/>
          <p:nvPr/>
        </p:nvSpPr>
        <p:spPr>
          <a:xfrm>
            <a:off x="2949510" y="5463559"/>
            <a:ext cx="2137124" cy="646331"/>
          </a:xfrm>
          <a:prstGeom prst="rect">
            <a:avLst/>
          </a:prstGeom>
          <a:noFill/>
        </p:spPr>
        <p:txBody>
          <a:bodyPr wrap="none" rtlCol="0">
            <a:spAutoFit/>
          </a:bodyPr>
          <a:lstStyle/>
          <a:p>
            <a:r>
              <a:rPr lang="en-US" b="1" dirty="0">
                <a:latin typeface="Lato" panose="020F0502020204030203" pitchFamily="34" charset="0"/>
              </a:rPr>
              <a:t>Excel:</a:t>
            </a:r>
          </a:p>
          <a:p>
            <a:r>
              <a:rPr lang="en-US" b="1" dirty="0" err="1">
                <a:latin typeface="Lucida Console" panose="020B0609040504020204" pitchFamily="49" charset="0"/>
              </a:rPr>
              <a:t>covariance.s</a:t>
            </a:r>
            <a:r>
              <a:rPr lang="en-US" b="1" dirty="0">
                <a:latin typeface="Lucida Console" panose="020B0609040504020204" pitchFamily="49" charset="0"/>
              </a:rPr>
              <a:t>()</a:t>
            </a:r>
          </a:p>
        </p:txBody>
      </p:sp>
    </p:spTree>
    <p:extLst>
      <p:ext uri="{BB962C8B-B14F-4D97-AF65-F5344CB8AC3E}">
        <p14:creationId xmlns:p14="http://schemas.microsoft.com/office/powerpoint/2010/main" val="17168252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Three Ways to Measure Sample Correlation</a:t>
            </a:r>
          </a:p>
        </p:txBody>
      </p:sp>
      <p:sp>
        <p:nvSpPr>
          <p:cNvPr id="5" name="Content Placeholder 4"/>
          <p:cNvSpPr>
            <a:spLocks noGrp="1"/>
          </p:cNvSpPr>
          <p:nvPr>
            <p:ph idx="1"/>
          </p:nvPr>
        </p:nvSpPr>
        <p:spPr/>
        <p:txBody>
          <a:bodyPr>
            <a:normAutofit/>
          </a:bodyPr>
          <a:lstStyle/>
          <a:p>
            <a:r>
              <a:rPr lang="en-US" sz="2700" b="1" dirty="0">
                <a:effectLst>
                  <a:outerShdw blurRad="38100" dist="38100" dir="2700000" algn="tl">
                    <a:srgbClr val="000000">
                      <a:alpha val="43137"/>
                    </a:srgbClr>
                  </a:outerShdw>
                </a:effectLst>
              </a:rPr>
              <a:t>Pearson’s product-moment correlation coefficient (</a:t>
            </a:r>
            <a:r>
              <a:rPr lang="en-US" sz="2700" b="1" i="1" dirty="0">
                <a:effectLst>
                  <a:outerShdw blurRad="38100" dist="38100" dir="2700000" algn="tl">
                    <a:srgbClr val="000000">
                      <a:alpha val="43137"/>
                    </a:srgbClr>
                  </a:outerShdw>
                </a:effectLst>
              </a:rPr>
              <a:t>r</a:t>
            </a:r>
            <a:r>
              <a:rPr lang="en-US" sz="2700" b="1" dirty="0">
                <a:effectLst>
                  <a:outerShdw blurRad="38100" dist="38100" dir="2700000" algn="tl">
                    <a:srgbClr val="000000">
                      <a:alpha val="43137"/>
                    </a:srgbClr>
                  </a:outerShdw>
                </a:effectLst>
              </a:rPr>
              <a:t>)</a:t>
            </a:r>
            <a:endParaRPr lang="en-US" sz="2300" b="1" dirty="0">
              <a:effectLst>
                <a:outerShdw blurRad="38100" dist="38100" dir="2700000" algn="tl">
                  <a:srgbClr val="000000">
                    <a:alpha val="43137"/>
                  </a:srgbClr>
                </a:outerShdw>
              </a:effectLst>
            </a:endParaRPr>
          </a:p>
          <a:p>
            <a:r>
              <a:rPr lang="en-US" sz="2700" dirty="0"/>
              <a:t>Spearman’s rank correlation coefficient (</a:t>
            </a:r>
            <a:r>
              <a:rPr lang="el-GR" sz="2700" i="1" dirty="0"/>
              <a:t>ρ</a:t>
            </a:r>
            <a:r>
              <a:rPr lang="en-US" sz="2700" dirty="0"/>
              <a:t>)</a:t>
            </a:r>
          </a:p>
          <a:p>
            <a:r>
              <a:rPr lang="en-US" sz="2700" dirty="0"/>
              <a:t>Kendall’s rank correlation coefficient (</a:t>
            </a:r>
            <a:r>
              <a:rPr lang="el-GR" sz="2700" i="1" dirty="0"/>
              <a:t>τ</a:t>
            </a:r>
            <a:r>
              <a:rPr lang="en-US" sz="2700" dirty="0"/>
              <a:t>)</a:t>
            </a:r>
          </a:p>
        </p:txBody>
      </p:sp>
      <p:sp>
        <p:nvSpPr>
          <p:cNvPr id="2" name="Slide Number Placeholder 1">
            <a:extLst>
              <a:ext uri="{FF2B5EF4-FFF2-40B4-BE49-F238E27FC236}">
                <a16:creationId xmlns:a16="http://schemas.microsoft.com/office/drawing/2014/main" id="{86894976-3116-1209-3A6A-5116A927A7F3}"/>
              </a:ext>
            </a:extLst>
          </p:cNvPr>
          <p:cNvSpPr>
            <a:spLocks noGrp="1"/>
          </p:cNvSpPr>
          <p:nvPr>
            <p:ph type="sldNum" sz="quarter" idx="12"/>
          </p:nvPr>
        </p:nvSpPr>
        <p:spPr/>
        <p:txBody>
          <a:bodyPr/>
          <a:lstStyle/>
          <a:p>
            <a:fld id="{5F6E19EC-C981-4348-A588-FAD292F64A47}" type="slidenum">
              <a:rPr lang="en-US" smtClean="0"/>
              <a:t>12</a:t>
            </a:fld>
            <a:endParaRPr lang="en-US"/>
          </a:p>
        </p:txBody>
      </p:sp>
    </p:spTree>
    <p:extLst>
      <p:ext uri="{BB962C8B-B14F-4D97-AF65-F5344CB8AC3E}">
        <p14:creationId xmlns:p14="http://schemas.microsoft.com/office/powerpoint/2010/main" val="245944142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Pearson’s Correlation Coefficient</a:t>
            </a: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p:txBody>
              <a:bodyPr/>
              <a:lstStyle/>
              <a:p>
                <a:r>
                  <a:rPr lang="en-US" dirty="0"/>
                  <a:t>Measurement of </a:t>
                </a:r>
                <a:r>
                  <a:rPr lang="en-US" b="1" u="sng" dirty="0"/>
                  <a:t>linear</a:t>
                </a:r>
                <a:r>
                  <a:rPr lang="en-US" dirty="0"/>
                  <a:t> correlation between two variables</a:t>
                </a:r>
              </a:p>
              <a:p>
                <a:pPr lvl="1"/>
                <a:r>
                  <a:rPr lang="en-US" dirty="0"/>
                  <a:t>Performs badly in non-linear situations</a:t>
                </a:r>
              </a:p>
              <a:p>
                <a:r>
                  <a:rPr lang="en-US" dirty="0"/>
                  <a:t>Normalization of covariance between variables</a:t>
                </a:r>
              </a:p>
              <a:p>
                <a:endParaRPr lang="en-US" dirty="0"/>
              </a:p>
              <a:p>
                <a14:m>
                  <m:oMath xmlns:m="http://schemas.openxmlformats.org/officeDocument/2006/math">
                    <m:sSub>
                      <m:sSubPr>
                        <m:ctrlPr>
                          <a:rPr lang="en-US" i="1" smtClean="0">
                            <a:latin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𝜌</m:t>
                        </m:r>
                      </m:e>
                      <m:sub>
                        <m:r>
                          <a:rPr lang="en-US" b="0" i="1" smtClean="0">
                            <a:latin typeface="Cambria Math" panose="02040503050406030204" pitchFamily="18" charset="0"/>
                          </a:rPr>
                          <m:t>𝑋</m:t>
                        </m:r>
                        <m:r>
                          <a:rPr lang="en-US" b="0" i="1" smtClean="0">
                            <a:latin typeface="Cambria Math" panose="02040503050406030204" pitchFamily="18" charset="0"/>
                          </a:rPr>
                          <m:t>,</m:t>
                        </m:r>
                        <m:r>
                          <a:rPr lang="en-US" b="0" i="1" smtClean="0">
                            <a:latin typeface="Cambria Math" panose="02040503050406030204" pitchFamily="18" charset="0"/>
                          </a:rPr>
                          <m:t>𝑌</m:t>
                        </m:r>
                      </m:sub>
                    </m:sSub>
                    <m:r>
                      <a:rPr lang="en-US" b="0" i="1" smtClean="0">
                        <a:latin typeface="Cambria Math" panose="02040503050406030204" pitchFamily="18" charset="0"/>
                      </a:rPr>
                      <m:t>=</m:t>
                    </m:r>
                    <m:f>
                      <m:fPr>
                        <m:ctrlPr>
                          <a:rPr lang="en-US" b="0" i="1" smtClean="0">
                            <a:latin typeface="Cambria Math" panose="02040503050406030204" pitchFamily="18" charset="0"/>
                          </a:rPr>
                        </m:ctrlPr>
                      </m:fPr>
                      <m:num>
                        <m:r>
                          <a:rPr lang="en-US" b="0" i="1" smtClean="0">
                            <a:latin typeface="Cambria Math" panose="02040503050406030204" pitchFamily="18" charset="0"/>
                          </a:rPr>
                          <m:t>𝑐𝑜𝑣</m:t>
                        </m:r>
                        <m:d>
                          <m:dPr>
                            <m:begChr m:val="["/>
                            <m:endChr m:val="]"/>
                            <m:ctrlPr>
                              <a:rPr lang="en-US" b="0" i="1" smtClean="0">
                                <a:latin typeface="Cambria Math" panose="02040503050406030204" pitchFamily="18" charset="0"/>
                              </a:rPr>
                            </m:ctrlPr>
                          </m:dPr>
                          <m:e>
                            <m:r>
                              <a:rPr lang="en-US" b="0" i="1" smtClean="0">
                                <a:latin typeface="Cambria Math" panose="02040503050406030204" pitchFamily="18" charset="0"/>
                              </a:rPr>
                              <m:t>𝑋</m:t>
                            </m:r>
                            <m:r>
                              <a:rPr lang="en-US" b="0" i="1" smtClean="0">
                                <a:latin typeface="Cambria Math" panose="02040503050406030204" pitchFamily="18" charset="0"/>
                              </a:rPr>
                              <m:t>,</m:t>
                            </m:r>
                            <m:r>
                              <a:rPr lang="en-US" b="0" i="1" smtClean="0">
                                <a:latin typeface="Cambria Math" panose="02040503050406030204" pitchFamily="18" charset="0"/>
                              </a:rPr>
                              <m:t>𝑌</m:t>
                            </m:r>
                          </m:e>
                        </m:d>
                      </m:num>
                      <m:den>
                        <m:rad>
                          <m:radPr>
                            <m:degHide m:val="on"/>
                            <m:ctrlPr>
                              <a:rPr lang="en-US" b="0" i="1" smtClean="0">
                                <a:latin typeface="Cambria Math" panose="02040503050406030204" pitchFamily="18" charset="0"/>
                              </a:rPr>
                            </m:ctrlPr>
                          </m:radPr>
                          <m:deg/>
                          <m:e>
                            <m:r>
                              <a:rPr lang="en-US" i="1">
                                <a:latin typeface="Cambria Math" panose="02040503050406030204" pitchFamily="18" charset="0"/>
                              </a:rPr>
                              <m:t>𝑣𝑎𝑟</m:t>
                            </m:r>
                            <m:d>
                              <m:dPr>
                                <m:begChr m:val="["/>
                                <m:endChr m:val="]"/>
                                <m:ctrlPr>
                                  <a:rPr lang="en-US" i="1">
                                    <a:latin typeface="Cambria Math" panose="02040503050406030204" pitchFamily="18" charset="0"/>
                                  </a:rPr>
                                </m:ctrlPr>
                              </m:dPr>
                              <m:e>
                                <m:r>
                                  <a:rPr lang="en-US" i="1">
                                    <a:latin typeface="Cambria Math" panose="02040503050406030204" pitchFamily="18" charset="0"/>
                                  </a:rPr>
                                  <m:t>𝑋</m:t>
                                </m:r>
                              </m:e>
                            </m:d>
                          </m:e>
                        </m:rad>
                        <m:rad>
                          <m:radPr>
                            <m:degHide m:val="on"/>
                            <m:ctrlPr>
                              <a:rPr lang="en-US" b="0" i="1" smtClean="0">
                                <a:latin typeface="Cambria Math" panose="02040503050406030204" pitchFamily="18" charset="0"/>
                              </a:rPr>
                            </m:ctrlPr>
                          </m:radPr>
                          <m:deg/>
                          <m:e>
                            <m:r>
                              <a:rPr lang="en-US" i="1">
                                <a:latin typeface="Cambria Math" panose="02040503050406030204" pitchFamily="18" charset="0"/>
                              </a:rPr>
                              <m:t>𝑣𝑎𝑟</m:t>
                            </m:r>
                            <m:d>
                              <m:dPr>
                                <m:begChr m:val="["/>
                                <m:endChr m:val="]"/>
                                <m:ctrlPr>
                                  <a:rPr lang="en-US" i="1">
                                    <a:latin typeface="Cambria Math" panose="02040503050406030204" pitchFamily="18" charset="0"/>
                                  </a:rPr>
                                </m:ctrlPr>
                              </m:dPr>
                              <m:e>
                                <m:r>
                                  <a:rPr lang="en-US" i="1">
                                    <a:latin typeface="Cambria Math" panose="02040503050406030204" pitchFamily="18" charset="0"/>
                                  </a:rPr>
                                  <m:t>𝑌</m:t>
                                </m:r>
                              </m:e>
                            </m:d>
                          </m:e>
                        </m:rad>
                      </m:den>
                    </m:f>
                  </m:oMath>
                </a14:m>
                <a:r>
                  <a:rPr lang="en-US" dirty="0"/>
                  <a:t>             </a:t>
                </a:r>
                <a14:m>
                  <m:oMath xmlns:m="http://schemas.openxmlformats.org/officeDocument/2006/math">
                    <m:sSub>
                      <m:sSubPr>
                        <m:ctrlPr>
                          <a:rPr lang="en-US" i="1">
                            <a:latin typeface="Cambria Math" panose="02040503050406030204" pitchFamily="18" charset="0"/>
                          </a:rPr>
                        </m:ctrlPr>
                      </m:sSubPr>
                      <m:e>
                        <m:r>
                          <a:rPr lang="en-US" i="1">
                            <a:latin typeface="Cambria Math" panose="02040503050406030204" pitchFamily="18" charset="0"/>
                          </a:rPr>
                          <m:t>𝑟</m:t>
                        </m:r>
                      </m:e>
                      <m:sub>
                        <m:r>
                          <a:rPr lang="en-US" i="1">
                            <a:latin typeface="Cambria Math" panose="02040503050406030204" pitchFamily="18" charset="0"/>
                          </a:rPr>
                          <m:t>𝑥𝑦</m:t>
                        </m:r>
                      </m:sub>
                    </m:sSub>
                    <m:r>
                      <a:rPr lang="en-US" i="1">
                        <a:latin typeface="Cambria Math" panose="02040503050406030204" pitchFamily="18" charset="0"/>
                      </a:rPr>
                      <m:t>=</m:t>
                    </m:r>
                    <m:f>
                      <m:fPr>
                        <m:ctrlPr>
                          <a:rPr lang="en-US" i="1">
                            <a:latin typeface="Cambria Math" panose="02040503050406030204" pitchFamily="18" charset="0"/>
                          </a:rPr>
                        </m:ctrlPr>
                      </m:fPr>
                      <m:num>
                        <m:nary>
                          <m:naryPr>
                            <m:chr m:val="∑"/>
                            <m:subHide m:val="on"/>
                            <m:supHide m:val="on"/>
                            <m:ctrlPr>
                              <a:rPr lang="en-US" i="1">
                                <a:latin typeface="Cambria Math" panose="02040503050406030204" pitchFamily="18" charset="0"/>
                              </a:rPr>
                            </m:ctrlPr>
                          </m:naryPr>
                          <m:sub/>
                          <m:sup/>
                          <m:e>
                            <m:d>
                              <m:dPr>
                                <m:ctrlPr>
                                  <a:rPr lang="en-US" i="1">
                                    <a:latin typeface="Cambria Math" panose="02040503050406030204" pitchFamily="18" charset="0"/>
                                  </a:rPr>
                                </m:ctrlPr>
                              </m:dPr>
                              <m:e>
                                <m:sSub>
                                  <m:sSubPr>
                                    <m:ctrlPr>
                                      <a:rPr lang="en-US" i="1">
                                        <a:latin typeface="Cambria Math" panose="02040503050406030204" pitchFamily="18" charset="0"/>
                                      </a:rPr>
                                    </m:ctrlPr>
                                  </m:sSubPr>
                                  <m:e>
                                    <m:r>
                                      <a:rPr lang="en-US" i="1">
                                        <a:latin typeface="Cambria Math" panose="02040503050406030204" pitchFamily="18" charset="0"/>
                                      </a:rPr>
                                      <m:t>𝑥</m:t>
                                    </m:r>
                                  </m:e>
                                  <m:sub>
                                    <m:r>
                                      <a:rPr lang="en-US" i="1">
                                        <a:latin typeface="Cambria Math" panose="02040503050406030204" pitchFamily="18" charset="0"/>
                                      </a:rPr>
                                      <m:t>𝑖</m:t>
                                    </m:r>
                                  </m:sub>
                                </m:sSub>
                                <m:r>
                                  <a:rPr lang="en-US" i="1">
                                    <a:latin typeface="Cambria Math" panose="02040503050406030204" pitchFamily="18" charset="0"/>
                                  </a:rPr>
                                  <m:t>−</m:t>
                                </m:r>
                                <m:acc>
                                  <m:accPr>
                                    <m:chr m:val="̅"/>
                                    <m:ctrlPr>
                                      <a:rPr lang="en-US" i="1">
                                        <a:latin typeface="Cambria Math" panose="02040503050406030204" pitchFamily="18" charset="0"/>
                                      </a:rPr>
                                    </m:ctrlPr>
                                  </m:accPr>
                                  <m:e>
                                    <m:r>
                                      <a:rPr lang="en-US" i="1">
                                        <a:latin typeface="Cambria Math" panose="02040503050406030204" pitchFamily="18" charset="0"/>
                                      </a:rPr>
                                      <m:t>𝑥</m:t>
                                    </m:r>
                                  </m:e>
                                </m:acc>
                              </m:e>
                            </m:d>
                            <m:d>
                              <m:dPr>
                                <m:ctrlPr>
                                  <a:rPr lang="en-US" i="1">
                                    <a:latin typeface="Cambria Math" panose="02040503050406030204" pitchFamily="18" charset="0"/>
                                  </a:rPr>
                                </m:ctrlPr>
                              </m:dPr>
                              <m:e>
                                <m:sSub>
                                  <m:sSubPr>
                                    <m:ctrlPr>
                                      <a:rPr lang="en-US" i="1">
                                        <a:latin typeface="Cambria Math" panose="02040503050406030204" pitchFamily="18" charset="0"/>
                                      </a:rPr>
                                    </m:ctrlPr>
                                  </m:sSubPr>
                                  <m:e>
                                    <m:r>
                                      <a:rPr lang="en-US" i="1">
                                        <a:latin typeface="Cambria Math" panose="02040503050406030204" pitchFamily="18" charset="0"/>
                                      </a:rPr>
                                      <m:t>𝑦</m:t>
                                    </m:r>
                                  </m:e>
                                  <m:sub>
                                    <m:r>
                                      <a:rPr lang="en-US" i="1">
                                        <a:latin typeface="Cambria Math" panose="02040503050406030204" pitchFamily="18" charset="0"/>
                                      </a:rPr>
                                      <m:t>𝑖</m:t>
                                    </m:r>
                                  </m:sub>
                                </m:sSub>
                                <m:r>
                                  <a:rPr lang="en-US" i="1">
                                    <a:latin typeface="Cambria Math" panose="02040503050406030204" pitchFamily="18" charset="0"/>
                                  </a:rPr>
                                  <m:t>−</m:t>
                                </m:r>
                                <m:acc>
                                  <m:accPr>
                                    <m:chr m:val="̅"/>
                                    <m:ctrlPr>
                                      <a:rPr lang="en-US" i="1">
                                        <a:latin typeface="Cambria Math" panose="02040503050406030204" pitchFamily="18" charset="0"/>
                                      </a:rPr>
                                    </m:ctrlPr>
                                  </m:accPr>
                                  <m:e>
                                    <m:r>
                                      <a:rPr lang="en-US" i="1">
                                        <a:latin typeface="Cambria Math" panose="02040503050406030204" pitchFamily="18" charset="0"/>
                                      </a:rPr>
                                      <m:t>𝑦</m:t>
                                    </m:r>
                                  </m:e>
                                </m:acc>
                              </m:e>
                            </m:d>
                          </m:e>
                        </m:nary>
                      </m:num>
                      <m:den>
                        <m:rad>
                          <m:radPr>
                            <m:degHide m:val="on"/>
                            <m:ctrlPr>
                              <a:rPr lang="en-US" i="1">
                                <a:latin typeface="Cambria Math" panose="02040503050406030204" pitchFamily="18" charset="0"/>
                              </a:rPr>
                            </m:ctrlPr>
                          </m:radPr>
                          <m:deg/>
                          <m:e>
                            <m:nary>
                              <m:naryPr>
                                <m:chr m:val="∑"/>
                                <m:subHide m:val="on"/>
                                <m:supHide m:val="on"/>
                                <m:ctrlPr>
                                  <a:rPr lang="en-US" i="1">
                                    <a:latin typeface="Cambria Math" panose="02040503050406030204" pitchFamily="18" charset="0"/>
                                  </a:rPr>
                                </m:ctrlPr>
                              </m:naryPr>
                              <m:sub/>
                              <m:sup/>
                              <m:e>
                                <m:sSup>
                                  <m:sSupPr>
                                    <m:ctrlPr>
                                      <a:rPr lang="en-US" i="1">
                                        <a:latin typeface="Cambria Math" panose="02040503050406030204" pitchFamily="18" charset="0"/>
                                      </a:rPr>
                                    </m:ctrlPr>
                                  </m:sSupPr>
                                  <m:e>
                                    <m:d>
                                      <m:dPr>
                                        <m:ctrlPr>
                                          <a:rPr lang="en-US" i="1">
                                            <a:latin typeface="Cambria Math" panose="02040503050406030204" pitchFamily="18" charset="0"/>
                                          </a:rPr>
                                        </m:ctrlPr>
                                      </m:dPr>
                                      <m:e>
                                        <m:sSub>
                                          <m:sSubPr>
                                            <m:ctrlPr>
                                              <a:rPr lang="en-US" i="1">
                                                <a:latin typeface="Cambria Math" panose="02040503050406030204" pitchFamily="18" charset="0"/>
                                              </a:rPr>
                                            </m:ctrlPr>
                                          </m:sSubPr>
                                          <m:e>
                                            <m:r>
                                              <a:rPr lang="en-US" i="1">
                                                <a:latin typeface="Cambria Math" panose="02040503050406030204" pitchFamily="18" charset="0"/>
                                              </a:rPr>
                                              <m:t>𝑥</m:t>
                                            </m:r>
                                          </m:e>
                                          <m:sub>
                                            <m:r>
                                              <a:rPr lang="en-US" i="1">
                                                <a:latin typeface="Cambria Math" panose="02040503050406030204" pitchFamily="18" charset="0"/>
                                              </a:rPr>
                                              <m:t>𝑖</m:t>
                                            </m:r>
                                          </m:sub>
                                        </m:sSub>
                                        <m:r>
                                          <a:rPr lang="en-US" i="1">
                                            <a:latin typeface="Cambria Math" panose="02040503050406030204" pitchFamily="18" charset="0"/>
                                          </a:rPr>
                                          <m:t>−</m:t>
                                        </m:r>
                                        <m:acc>
                                          <m:accPr>
                                            <m:chr m:val="̅"/>
                                            <m:ctrlPr>
                                              <a:rPr lang="en-US" i="1">
                                                <a:latin typeface="Cambria Math" panose="02040503050406030204" pitchFamily="18" charset="0"/>
                                              </a:rPr>
                                            </m:ctrlPr>
                                          </m:accPr>
                                          <m:e>
                                            <m:r>
                                              <a:rPr lang="en-US" i="1">
                                                <a:latin typeface="Cambria Math" panose="02040503050406030204" pitchFamily="18" charset="0"/>
                                              </a:rPr>
                                              <m:t>𝑥</m:t>
                                            </m:r>
                                          </m:e>
                                        </m:acc>
                                      </m:e>
                                    </m:d>
                                  </m:e>
                                  <m:sup>
                                    <m:r>
                                      <a:rPr lang="en-US" i="1">
                                        <a:latin typeface="Cambria Math" panose="02040503050406030204" pitchFamily="18" charset="0"/>
                                      </a:rPr>
                                      <m:t>2</m:t>
                                    </m:r>
                                  </m:sup>
                                </m:sSup>
                              </m:e>
                            </m:nary>
                          </m:e>
                        </m:rad>
                        <m:rad>
                          <m:radPr>
                            <m:degHide m:val="on"/>
                            <m:ctrlPr>
                              <a:rPr lang="en-US" i="1">
                                <a:latin typeface="Cambria Math" panose="02040503050406030204" pitchFamily="18" charset="0"/>
                              </a:rPr>
                            </m:ctrlPr>
                          </m:radPr>
                          <m:deg/>
                          <m:e>
                            <m:nary>
                              <m:naryPr>
                                <m:chr m:val="∑"/>
                                <m:subHide m:val="on"/>
                                <m:supHide m:val="on"/>
                                <m:ctrlPr>
                                  <a:rPr lang="en-US" i="1">
                                    <a:latin typeface="Cambria Math" panose="02040503050406030204" pitchFamily="18" charset="0"/>
                                  </a:rPr>
                                </m:ctrlPr>
                              </m:naryPr>
                              <m:sub/>
                              <m:sup/>
                              <m:e>
                                <m:sSup>
                                  <m:sSupPr>
                                    <m:ctrlPr>
                                      <a:rPr lang="en-US" i="1">
                                        <a:latin typeface="Cambria Math" panose="02040503050406030204" pitchFamily="18" charset="0"/>
                                      </a:rPr>
                                    </m:ctrlPr>
                                  </m:sSupPr>
                                  <m:e>
                                    <m:d>
                                      <m:dPr>
                                        <m:ctrlPr>
                                          <a:rPr lang="en-US" i="1">
                                            <a:latin typeface="Cambria Math" panose="02040503050406030204" pitchFamily="18" charset="0"/>
                                          </a:rPr>
                                        </m:ctrlPr>
                                      </m:dPr>
                                      <m:e>
                                        <m:sSub>
                                          <m:sSubPr>
                                            <m:ctrlPr>
                                              <a:rPr lang="en-US" i="1">
                                                <a:latin typeface="Cambria Math" panose="02040503050406030204" pitchFamily="18" charset="0"/>
                                              </a:rPr>
                                            </m:ctrlPr>
                                          </m:sSubPr>
                                          <m:e>
                                            <m:r>
                                              <a:rPr lang="en-US" i="1">
                                                <a:latin typeface="Cambria Math" panose="02040503050406030204" pitchFamily="18" charset="0"/>
                                              </a:rPr>
                                              <m:t>𝑦</m:t>
                                            </m:r>
                                          </m:e>
                                          <m:sub>
                                            <m:r>
                                              <a:rPr lang="en-US" i="1">
                                                <a:latin typeface="Cambria Math" panose="02040503050406030204" pitchFamily="18" charset="0"/>
                                              </a:rPr>
                                              <m:t>𝑖</m:t>
                                            </m:r>
                                          </m:sub>
                                        </m:sSub>
                                        <m:r>
                                          <a:rPr lang="en-US" i="1">
                                            <a:latin typeface="Cambria Math" panose="02040503050406030204" pitchFamily="18" charset="0"/>
                                          </a:rPr>
                                          <m:t>−</m:t>
                                        </m:r>
                                        <m:acc>
                                          <m:accPr>
                                            <m:chr m:val="̅"/>
                                            <m:ctrlPr>
                                              <a:rPr lang="en-US" i="1">
                                                <a:latin typeface="Cambria Math" panose="02040503050406030204" pitchFamily="18" charset="0"/>
                                              </a:rPr>
                                            </m:ctrlPr>
                                          </m:accPr>
                                          <m:e>
                                            <m:r>
                                              <a:rPr lang="en-US" i="1">
                                                <a:latin typeface="Cambria Math" panose="02040503050406030204" pitchFamily="18" charset="0"/>
                                              </a:rPr>
                                              <m:t>𝑦</m:t>
                                            </m:r>
                                          </m:e>
                                        </m:acc>
                                      </m:e>
                                    </m:d>
                                  </m:e>
                                  <m:sup>
                                    <m:r>
                                      <a:rPr lang="en-US" i="1">
                                        <a:latin typeface="Cambria Math" panose="02040503050406030204" pitchFamily="18" charset="0"/>
                                      </a:rPr>
                                      <m:t>2</m:t>
                                    </m:r>
                                  </m:sup>
                                </m:sSup>
                              </m:e>
                            </m:nary>
                          </m:e>
                        </m:rad>
                      </m:den>
                    </m:f>
                  </m:oMath>
                </a14:m>
                <a:endParaRPr lang="en-US" dirty="0"/>
              </a:p>
              <a:p>
                <a:endParaRPr lang="en-US" dirty="0"/>
              </a:p>
              <a:p>
                <a:endParaRPr lang="en-US"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blipFill>
                <a:blip r:embed="rId3"/>
                <a:stretch>
                  <a:fillRect l="-1043" t="-2381"/>
                </a:stretch>
              </a:blipFill>
            </p:spPr>
            <p:txBody>
              <a:bodyPr/>
              <a:lstStyle/>
              <a:p>
                <a:r>
                  <a:rPr lang="en-US">
                    <a:noFill/>
                  </a:rPr>
                  <a:t> </a:t>
                </a:r>
              </a:p>
            </p:txBody>
          </p:sp>
        </mc:Fallback>
      </mc:AlternateContent>
      <p:sp>
        <p:nvSpPr>
          <p:cNvPr id="6" name="Slide Number Placeholder 5">
            <a:extLst>
              <a:ext uri="{FF2B5EF4-FFF2-40B4-BE49-F238E27FC236}">
                <a16:creationId xmlns:a16="http://schemas.microsoft.com/office/drawing/2014/main" id="{FF73D990-F738-6A42-4916-268CC5111372}"/>
              </a:ext>
            </a:extLst>
          </p:cNvPr>
          <p:cNvSpPr>
            <a:spLocks noGrp="1"/>
          </p:cNvSpPr>
          <p:nvPr>
            <p:ph type="sldNum" sz="quarter" idx="12"/>
          </p:nvPr>
        </p:nvSpPr>
        <p:spPr/>
        <p:txBody>
          <a:bodyPr/>
          <a:lstStyle/>
          <a:p>
            <a:fld id="{5F6E19EC-C981-4348-A588-FAD292F64A47}" type="slidenum">
              <a:rPr lang="en-US" smtClean="0"/>
              <a:t>13</a:t>
            </a:fld>
            <a:endParaRPr lang="en-US"/>
          </a:p>
        </p:txBody>
      </p:sp>
      <p:sp>
        <p:nvSpPr>
          <p:cNvPr id="4" name="TextBox 3"/>
          <p:cNvSpPr txBox="1"/>
          <p:nvPr/>
        </p:nvSpPr>
        <p:spPr>
          <a:xfrm>
            <a:off x="6361176" y="5463560"/>
            <a:ext cx="1021433" cy="646331"/>
          </a:xfrm>
          <a:prstGeom prst="rect">
            <a:avLst/>
          </a:prstGeom>
          <a:noFill/>
        </p:spPr>
        <p:txBody>
          <a:bodyPr wrap="none" rtlCol="0">
            <a:spAutoFit/>
          </a:bodyPr>
          <a:lstStyle/>
          <a:p>
            <a:r>
              <a:rPr lang="en-US" b="1" dirty="0">
                <a:latin typeface="Lato" panose="020F0502020204030203" pitchFamily="34" charset="0"/>
              </a:rPr>
              <a:t>R:</a:t>
            </a:r>
          </a:p>
          <a:p>
            <a:r>
              <a:rPr lang="en-US" b="1" dirty="0" err="1">
                <a:latin typeface="Lucida Console" panose="020B0609040504020204" pitchFamily="49" charset="0"/>
              </a:rPr>
              <a:t>cor</a:t>
            </a:r>
            <a:r>
              <a:rPr lang="en-US" b="1" dirty="0">
                <a:latin typeface="Lucida Console" panose="020B0609040504020204" pitchFamily="49" charset="0"/>
              </a:rPr>
              <a:t>(x)</a:t>
            </a:r>
            <a:endParaRPr lang="en-US" b="1" dirty="0">
              <a:latin typeface="Lato" panose="020F0502020204030203" pitchFamily="34" charset="0"/>
            </a:endParaRPr>
          </a:p>
        </p:txBody>
      </p:sp>
      <p:sp>
        <p:nvSpPr>
          <p:cNvPr id="5" name="TextBox 4">
            <a:extLst>
              <a:ext uri="{FF2B5EF4-FFF2-40B4-BE49-F238E27FC236}">
                <a16:creationId xmlns:a16="http://schemas.microsoft.com/office/drawing/2014/main" id="{6C527528-E33F-4B73-89D0-21680B116439}"/>
              </a:ext>
            </a:extLst>
          </p:cNvPr>
          <p:cNvSpPr txBox="1"/>
          <p:nvPr/>
        </p:nvSpPr>
        <p:spPr>
          <a:xfrm>
            <a:off x="2949510" y="5463559"/>
            <a:ext cx="1300356" cy="646331"/>
          </a:xfrm>
          <a:prstGeom prst="rect">
            <a:avLst/>
          </a:prstGeom>
          <a:noFill/>
        </p:spPr>
        <p:txBody>
          <a:bodyPr wrap="none" rtlCol="0">
            <a:spAutoFit/>
          </a:bodyPr>
          <a:lstStyle/>
          <a:p>
            <a:r>
              <a:rPr lang="en-US" b="1" dirty="0">
                <a:latin typeface="Lato" panose="020F0502020204030203" pitchFamily="34" charset="0"/>
              </a:rPr>
              <a:t>Excel:</a:t>
            </a:r>
          </a:p>
          <a:p>
            <a:r>
              <a:rPr lang="en-US" b="1" dirty="0" err="1">
                <a:latin typeface="Lucida Console" panose="020B0609040504020204" pitchFamily="49" charset="0"/>
              </a:rPr>
              <a:t>correl</a:t>
            </a:r>
            <a:r>
              <a:rPr lang="en-US" b="1" dirty="0">
                <a:latin typeface="Lucida Console" panose="020B0609040504020204" pitchFamily="49" charset="0"/>
              </a:rPr>
              <a:t>()</a:t>
            </a:r>
          </a:p>
        </p:txBody>
      </p:sp>
    </p:spTree>
    <p:extLst>
      <p:ext uri="{BB962C8B-B14F-4D97-AF65-F5344CB8AC3E}">
        <p14:creationId xmlns:p14="http://schemas.microsoft.com/office/powerpoint/2010/main" val="364592056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42EB5E-980C-4879-A11B-687AA4D495BC}"/>
              </a:ext>
            </a:extLst>
          </p:cNvPr>
          <p:cNvSpPr>
            <a:spLocks noGrp="1"/>
          </p:cNvSpPr>
          <p:nvPr>
            <p:ph type="title"/>
          </p:nvPr>
        </p:nvSpPr>
        <p:spPr/>
        <p:txBody>
          <a:bodyPr/>
          <a:lstStyle/>
          <a:p>
            <a:r>
              <a:rPr lang="en-US" dirty="0"/>
              <a:t>Pearson Correlation</a:t>
            </a:r>
          </a:p>
        </p:txBody>
      </p:sp>
      <p:sp>
        <p:nvSpPr>
          <p:cNvPr id="3" name="Content Placeholder 2">
            <a:extLst>
              <a:ext uri="{FF2B5EF4-FFF2-40B4-BE49-F238E27FC236}">
                <a16:creationId xmlns:a16="http://schemas.microsoft.com/office/drawing/2014/main" id="{D34027DB-FC10-44D6-83DB-3430F9C63E48}"/>
              </a:ext>
            </a:extLst>
          </p:cNvPr>
          <p:cNvSpPr>
            <a:spLocks noGrp="1"/>
          </p:cNvSpPr>
          <p:nvPr>
            <p:ph idx="1"/>
          </p:nvPr>
        </p:nvSpPr>
        <p:spPr/>
        <p:txBody>
          <a:bodyPr/>
          <a:lstStyle/>
          <a:p>
            <a:r>
              <a:rPr lang="en-US" dirty="0"/>
              <a:t>Normalization of covariance</a:t>
            </a:r>
            <a:br>
              <a:rPr lang="en-US" dirty="0"/>
            </a:br>
            <a:r>
              <a:rPr lang="en-US" dirty="0"/>
              <a:t> to be on the range [-1, 1]</a:t>
            </a:r>
          </a:p>
          <a:p>
            <a:endParaRPr lang="en-US" dirty="0"/>
          </a:p>
          <a:p>
            <a:r>
              <a:rPr lang="en-US" dirty="0"/>
              <a:t>Sample covariance</a:t>
            </a:r>
            <a:br>
              <a:rPr lang="en-US" dirty="0"/>
            </a:br>
            <a:r>
              <a:rPr lang="en-US" dirty="0"/>
              <a:t>62,516,307 (cfs)</a:t>
            </a:r>
            <a:r>
              <a:rPr lang="en-US" baseline="30000" dirty="0"/>
              <a:t>2</a:t>
            </a:r>
          </a:p>
          <a:p>
            <a:pPr lvl="1"/>
            <a:r>
              <a:rPr lang="en-US" dirty="0" err="1"/>
              <a:t>sd</a:t>
            </a:r>
            <a:r>
              <a:rPr lang="en-US" dirty="0"/>
              <a:t>(</a:t>
            </a:r>
            <a:r>
              <a:rPr lang="en-US" dirty="0" err="1"/>
              <a:t>marshalltown</a:t>
            </a:r>
            <a:r>
              <a:rPr lang="en-US" dirty="0"/>
              <a:t>) = 6,567cfs</a:t>
            </a:r>
          </a:p>
          <a:p>
            <a:pPr lvl="1"/>
            <a:r>
              <a:rPr lang="en-US" dirty="0" err="1"/>
              <a:t>sd</a:t>
            </a:r>
            <a:r>
              <a:rPr lang="en-US" dirty="0"/>
              <a:t>(marengo) = 10,909 cfs</a:t>
            </a:r>
          </a:p>
        </p:txBody>
      </p:sp>
      <p:sp>
        <p:nvSpPr>
          <p:cNvPr id="5" name="Slide Number Placeholder 4">
            <a:extLst>
              <a:ext uri="{FF2B5EF4-FFF2-40B4-BE49-F238E27FC236}">
                <a16:creationId xmlns:a16="http://schemas.microsoft.com/office/drawing/2014/main" id="{0D4AA2A0-F2A9-BB0A-3EA7-50B2F594D5CD}"/>
              </a:ext>
            </a:extLst>
          </p:cNvPr>
          <p:cNvSpPr>
            <a:spLocks noGrp="1"/>
          </p:cNvSpPr>
          <p:nvPr>
            <p:ph type="sldNum" sz="quarter" idx="12"/>
          </p:nvPr>
        </p:nvSpPr>
        <p:spPr/>
        <p:txBody>
          <a:bodyPr/>
          <a:lstStyle/>
          <a:p>
            <a:fld id="{5F6E19EC-C981-4348-A588-FAD292F64A47}" type="slidenum">
              <a:rPr lang="en-US" smtClean="0"/>
              <a:t>14</a:t>
            </a:fld>
            <a:endParaRPr lang="en-US"/>
          </a:p>
        </p:txBody>
      </p:sp>
      <p:sp>
        <p:nvSpPr>
          <p:cNvPr id="4" name="TextBox 3">
            <a:extLst>
              <a:ext uri="{FF2B5EF4-FFF2-40B4-BE49-F238E27FC236}">
                <a16:creationId xmlns:a16="http://schemas.microsoft.com/office/drawing/2014/main" id="{10A74535-C369-8157-245C-8D0DD78D122A}"/>
              </a:ext>
            </a:extLst>
          </p:cNvPr>
          <p:cNvSpPr txBox="1"/>
          <p:nvPr/>
        </p:nvSpPr>
        <p:spPr>
          <a:xfrm>
            <a:off x="2026118" y="4857119"/>
            <a:ext cx="2165684" cy="523220"/>
          </a:xfrm>
          <a:prstGeom prst="rect">
            <a:avLst/>
          </a:prstGeom>
          <a:noFill/>
        </p:spPr>
        <p:txBody>
          <a:bodyPr wrap="square" rtlCol="0">
            <a:spAutoFit/>
          </a:bodyPr>
          <a:lstStyle/>
          <a:p>
            <a:r>
              <a:rPr lang="en-US" sz="2800" b="1" dirty="0">
                <a:effectLst>
                  <a:outerShdw blurRad="38100" dist="38100" dir="2700000" algn="tl">
                    <a:srgbClr val="000000">
                      <a:alpha val="43137"/>
                    </a:srgbClr>
                  </a:outerShdw>
                </a:effectLst>
                <a:latin typeface="Lato" panose="020F0502020204030203" pitchFamily="34" charset="0"/>
              </a:rPr>
              <a:t>r = 0.8726</a:t>
            </a:r>
          </a:p>
        </p:txBody>
      </p:sp>
      <p:pic>
        <p:nvPicPr>
          <p:cNvPr id="6" name="Picture 5">
            <a:extLst>
              <a:ext uri="{FF2B5EF4-FFF2-40B4-BE49-F238E27FC236}">
                <a16:creationId xmlns:a16="http://schemas.microsoft.com/office/drawing/2014/main" id="{E9504E28-4DCC-D1ED-EA47-EB5649A565FE}"/>
              </a:ext>
            </a:extLst>
          </p:cNvPr>
          <p:cNvPicPr>
            <a:picLocks noChangeAspect="1"/>
          </p:cNvPicPr>
          <p:nvPr/>
        </p:nvPicPr>
        <p:blipFill>
          <a:blip r:embed="rId3"/>
          <a:stretch>
            <a:fillRect/>
          </a:stretch>
        </p:blipFill>
        <p:spPr>
          <a:xfrm>
            <a:off x="5562600" y="1784353"/>
            <a:ext cx="6095999" cy="4571999"/>
          </a:xfrm>
          <a:prstGeom prst="rect">
            <a:avLst/>
          </a:prstGeom>
        </p:spPr>
      </p:pic>
    </p:spTree>
    <p:extLst>
      <p:ext uri="{BB962C8B-B14F-4D97-AF65-F5344CB8AC3E}">
        <p14:creationId xmlns:p14="http://schemas.microsoft.com/office/powerpoint/2010/main" val="408382574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7F2DCD-1D56-04B7-5D9C-DBACF8703FEE}"/>
              </a:ext>
            </a:extLst>
          </p:cNvPr>
          <p:cNvSpPr>
            <a:spLocks noGrp="1"/>
          </p:cNvSpPr>
          <p:nvPr>
            <p:ph type="title"/>
          </p:nvPr>
        </p:nvSpPr>
        <p:spPr/>
        <p:txBody>
          <a:bodyPr/>
          <a:lstStyle/>
          <a:p>
            <a:r>
              <a:rPr lang="en-US" dirty="0"/>
              <a:t>Pearson Correlation and Simple Linear Regression</a:t>
            </a:r>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4D2FE951-4EA3-8E16-3839-90952C9FB63B}"/>
                  </a:ext>
                </a:extLst>
              </p:cNvPr>
              <p:cNvSpPr>
                <a:spLocks noGrp="1"/>
              </p:cNvSpPr>
              <p:nvPr>
                <p:ph idx="1"/>
              </p:nvPr>
            </p:nvSpPr>
            <p:spPr/>
            <p:txBody>
              <a:bodyPr/>
              <a:lstStyle/>
              <a:p>
                <a:pPr marL="0" indent="0">
                  <a:buNone/>
                </a:pPr>
                <a:endParaRPr lang="en-US" i="1" dirty="0">
                  <a:latin typeface="Cambria Math" panose="02040503050406030204" pitchFamily="18" charset="0"/>
                </a:endParaRPr>
              </a:p>
              <a:p>
                <a:pPr marL="0" indent="0">
                  <a:buNone/>
                </a:pPr>
                <a14:m>
                  <m:oMathPara xmlns:m="http://schemas.openxmlformats.org/officeDocument/2006/math">
                    <m:oMathParaPr>
                      <m:jc m:val="centerGroup"/>
                    </m:oMathParaPr>
                    <m:oMath xmlns:m="http://schemas.openxmlformats.org/officeDocument/2006/math">
                      <m:sSub>
                        <m:sSubPr>
                          <m:ctrlPr>
                            <a:rPr lang="en-US" i="1" smtClean="0">
                              <a:latin typeface="Cambria Math" panose="02040503050406030204" pitchFamily="18" charset="0"/>
                            </a:rPr>
                          </m:ctrlPr>
                        </m:sSubPr>
                        <m:e>
                          <m:r>
                            <a:rPr lang="en-US" i="1">
                              <a:latin typeface="Cambria Math" panose="02040503050406030204" pitchFamily="18" charset="0"/>
                            </a:rPr>
                            <m:t>𝑟</m:t>
                          </m:r>
                        </m:e>
                        <m:sub>
                          <m:r>
                            <a:rPr lang="en-US" i="1">
                              <a:latin typeface="Cambria Math" panose="02040503050406030204" pitchFamily="18" charset="0"/>
                            </a:rPr>
                            <m:t>𝑥𝑦</m:t>
                          </m:r>
                        </m:sub>
                      </m:sSub>
                      <m:r>
                        <a:rPr lang="en-US" i="1">
                          <a:latin typeface="Cambria Math" panose="02040503050406030204" pitchFamily="18" charset="0"/>
                        </a:rPr>
                        <m:t>=</m:t>
                      </m:r>
                      <m:f>
                        <m:fPr>
                          <m:ctrlPr>
                            <a:rPr lang="en-US" i="1">
                              <a:latin typeface="Cambria Math" panose="02040503050406030204" pitchFamily="18" charset="0"/>
                            </a:rPr>
                          </m:ctrlPr>
                        </m:fPr>
                        <m:num>
                          <m:nary>
                            <m:naryPr>
                              <m:chr m:val="∑"/>
                              <m:subHide m:val="on"/>
                              <m:supHide m:val="on"/>
                              <m:ctrlPr>
                                <a:rPr lang="en-US" i="1">
                                  <a:latin typeface="Cambria Math" panose="02040503050406030204" pitchFamily="18" charset="0"/>
                                </a:rPr>
                              </m:ctrlPr>
                            </m:naryPr>
                            <m:sub/>
                            <m:sup/>
                            <m:e>
                              <m:d>
                                <m:dPr>
                                  <m:ctrlPr>
                                    <a:rPr lang="en-US" i="1">
                                      <a:latin typeface="Cambria Math" panose="02040503050406030204" pitchFamily="18" charset="0"/>
                                    </a:rPr>
                                  </m:ctrlPr>
                                </m:dPr>
                                <m:e>
                                  <m:sSub>
                                    <m:sSubPr>
                                      <m:ctrlPr>
                                        <a:rPr lang="en-US" i="1">
                                          <a:latin typeface="Cambria Math" panose="02040503050406030204" pitchFamily="18" charset="0"/>
                                        </a:rPr>
                                      </m:ctrlPr>
                                    </m:sSubPr>
                                    <m:e>
                                      <m:r>
                                        <a:rPr lang="en-US" i="1">
                                          <a:latin typeface="Cambria Math" panose="02040503050406030204" pitchFamily="18" charset="0"/>
                                        </a:rPr>
                                        <m:t>𝑥</m:t>
                                      </m:r>
                                    </m:e>
                                    <m:sub>
                                      <m:r>
                                        <a:rPr lang="en-US" i="1">
                                          <a:latin typeface="Cambria Math" panose="02040503050406030204" pitchFamily="18" charset="0"/>
                                        </a:rPr>
                                        <m:t>𝑖</m:t>
                                      </m:r>
                                    </m:sub>
                                  </m:sSub>
                                  <m:r>
                                    <a:rPr lang="en-US" i="1">
                                      <a:latin typeface="Cambria Math" panose="02040503050406030204" pitchFamily="18" charset="0"/>
                                    </a:rPr>
                                    <m:t>−</m:t>
                                  </m:r>
                                  <m:acc>
                                    <m:accPr>
                                      <m:chr m:val="̅"/>
                                      <m:ctrlPr>
                                        <a:rPr lang="en-US" i="1">
                                          <a:latin typeface="Cambria Math" panose="02040503050406030204" pitchFamily="18" charset="0"/>
                                        </a:rPr>
                                      </m:ctrlPr>
                                    </m:accPr>
                                    <m:e>
                                      <m:r>
                                        <a:rPr lang="en-US" i="1">
                                          <a:latin typeface="Cambria Math" panose="02040503050406030204" pitchFamily="18" charset="0"/>
                                        </a:rPr>
                                        <m:t>𝑥</m:t>
                                      </m:r>
                                    </m:e>
                                  </m:acc>
                                </m:e>
                              </m:d>
                              <m:d>
                                <m:dPr>
                                  <m:ctrlPr>
                                    <a:rPr lang="en-US" i="1">
                                      <a:latin typeface="Cambria Math" panose="02040503050406030204" pitchFamily="18" charset="0"/>
                                    </a:rPr>
                                  </m:ctrlPr>
                                </m:dPr>
                                <m:e>
                                  <m:sSub>
                                    <m:sSubPr>
                                      <m:ctrlPr>
                                        <a:rPr lang="en-US" i="1">
                                          <a:latin typeface="Cambria Math" panose="02040503050406030204" pitchFamily="18" charset="0"/>
                                        </a:rPr>
                                      </m:ctrlPr>
                                    </m:sSubPr>
                                    <m:e>
                                      <m:r>
                                        <a:rPr lang="en-US" i="1">
                                          <a:latin typeface="Cambria Math" panose="02040503050406030204" pitchFamily="18" charset="0"/>
                                        </a:rPr>
                                        <m:t>𝑦</m:t>
                                      </m:r>
                                    </m:e>
                                    <m:sub>
                                      <m:r>
                                        <a:rPr lang="en-US" i="1">
                                          <a:latin typeface="Cambria Math" panose="02040503050406030204" pitchFamily="18" charset="0"/>
                                        </a:rPr>
                                        <m:t>𝑖</m:t>
                                      </m:r>
                                    </m:sub>
                                  </m:sSub>
                                  <m:r>
                                    <a:rPr lang="en-US" i="1">
                                      <a:latin typeface="Cambria Math" panose="02040503050406030204" pitchFamily="18" charset="0"/>
                                    </a:rPr>
                                    <m:t>−</m:t>
                                  </m:r>
                                  <m:acc>
                                    <m:accPr>
                                      <m:chr m:val="̅"/>
                                      <m:ctrlPr>
                                        <a:rPr lang="en-US" i="1">
                                          <a:latin typeface="Cambria Math" panose="02040503050406030204" pitchFamily="18" charset="0"/>
                                        </a:rPr>
                                      </m:ctrlPr>
                                    </m:accPr>
                                    <m:e>
                                      <m:r>
                                        <a:rPr lang="en-US" i="1">
                                          <a:latin typeface="Cambria Math" panose="02040503050406030204" pitchFamily="18" charset="0"/>
                                        </a:rPr>
                                        <m:t>𝑦</m:t>
                                      </m:r>
                                    </m:e>
                                  </m:acc>
                                </m:e>
                              </m:d>
                            </m:e>
                          </m:nary>
                        </m:num>
                        <m:den>
                          <m:rad>
                            <m:radPr>
                              <m:degHide m:val="on"/>
                              <m:ctrlPr>
                                <a:rPr lang="en-US" i="1">
                                  <a:latin typeface="Cambria Math" panose="02040503050406030204" pitchFamily="18" charset="0"/>
                                </a:rPr>
                              </m:ctrlPr>
                            </m:radPr>
                            <m:deg/>
                            <m:e>
                              <m:nary>
                                <m:naryPr>
                                  <m:chr m:val="∑"/>
                                  <m:subHide m:val="on"/>
                                  <m:supHide m:val="on"/>
                                  <m:ctrlPr>
                                    <a:rPr lang="en-US" i="1">
                                      <a:latin typeface="Cambria Math" panose="02040503050406030204" pitchFamily="18" charset="0"/>
                                    </a:rPr>
                                  </m:ctrlPr>
                                </m:naryPr>
                                <m:sub/>
                                <m:sup/>
                                <m:e>
                                  <m:sSup>
                                    <m:sSupPr>
                                      <m:ctrlPr>
                                        <a:rPr lang="en-US" i="1">
                                          <a:latin typeface="Cambria Math" panose="02040503050406030204" pitchFamily="18" charset="0"/>
                                        </a:rPr>
                                      </m:ctrlPr>
                                    </m:sSupPr>
                                    <m:e>
                                      <m:d>
                                        <m:dPr>
                                          <m:ctrlPr>
                                            <a:rPr lang="en-US" i="1">
                                              <a:latin typeface="Cambria Math" panose="02040503050406030204" pitchFamily="18" charset="0"/>
                                            </a:rPr>
                                          </m:ctrlPr>
                                        </m:dPr>
                                        <m:e>
                                          <m:sSub>
                                            <m:sSubPr>
                                              <m:ctrlPr>
                                                <a:rPr lang="en-US" i="1">
                                                  <a:latin typeface="Cambria Math" panose="02040503050406030204" pitchFamily="18" charset="0"/>
                                                </a:rPr>
                                              </m:ctrlPr>
                                            </m:sSubPr>
                                            <m:e>
                                              <m:r>
                                                <a:rPr lang="en-US" i="1">
                                                  <a:latin typeface="Cambria Math" panose="02040503050406030204" pitchFamily="18" charset="0"/>
                                                </a:rPr>
                                                <m:t>𝑥</m:t>
                                              </m:r>
                                            </m:e>
                                            <m:sub>
                                              <m:r>
                                                <a:rPr lang="en-US" i="1">
                                                  <a:latin typeface="Cambria Math" panose="02040503050406030204" pitchFamily="18" charset="0"/>
                                                </a:rPr>
                                                <m:t>𝑖</m:t>
                                              </m:r>
                                            </m:sub>
                                          </m:sSub>
                                          <m:r>
                                            <a:rPr lang="en-US" i="1">
                                              <a:latin typeface="Cambria Math" panose="02040503050406030204" pitchFamily="18" charset="0"/>
                                            </a:rPr>
                                            <m:t>−</m:t>
                                          </m:r>
                                          <m:acc>
                                            <m:accPr>
                                              <m:chr m:val="̅"/>
                                              <m:ctrlPr>
                                                <a:rPr lang="en-US" i="1">
                                                  <a:latin typeface="Cambria Math" panose="02040503050406030204" pitchFamily="18" charset="0"/>
                                                </a:rPr>
                                              </m:ctrlPr>
                                            </m:accPr>
                                            <m:e>
                                              <m:r>
                                                <a:rPr lang="en-US" i="1">
                                                  <a:latin typeface="Cambria Math" panose="02040503050406030204" pitchFamily="18" charset="0"/>
                                                </a:rPr>
                                                <m:t>𝑥</m:t>
                                              </m:r>
                                            </m:e>
                                          </m:acc>
                                        </m:e>
                                      </m:d>
                                    </m:e>
                                    <m:sup>
                                      <m:r>
                                        <a:rPr lang="en-US" i="1">
                                          <a:latin typeface="Cambria Math" panose="02040503050406030204" pitchFamily="18" charset="0"/>
                                        </a:rPr>
                                        <m:t>2</m:t>
                                      </m:r>
                                    </m:sup>
                                  </m:sSup>
                                </m:e>
                              </m:nary>
                            </m:e>
                          </m:rad>
                          <m:rad>
                            <m:radPr>
                              <m:degHide m:val="on"/>
                              <m:ctrlPr>
                                <a:rPr lang="en-US" i="1">
                                  <a:latin typeface="Cambria Math" panose="02040503050406030204" pitchFamily="18" charset="0"/>
                                </a:rPr>
                              </m:ctrlPr>
                            </m:radPr>
                            <m:deg/>
                            <m:e>
                              <m:nary>
                                <m:naryPr>
                                  <m:chr m:val="∑"/>
                                  <m:subHide m:val="on"/>
                                  <m:supHide m:val="on"/>
                                  <m:ctrlPr>
                                    <a:rPr lang="en-US" i="1">
                                      <a:latin typeface="Cambria Math" panose="02040503050406030204" pitchFamily="18" charset="0"/>
                                    </a:rPr>
                                  </m:ctrlPr>
                                </m:naryPr>
                                <m:sub/>
                                <m:sup/>
                                <m:e>
                                  <m:sSup>
                                    <m:sSupPr>
                                      <m:ctrlPr>
                                        <a:rPr lang="en-US" i="1">
                                          <a:latin typeface="Cambria Math" panose="02040503050406030204" pitchFamily="18" charset="0"/>
                                        </a:rPr>
                                      </m:ctrlPr>
                                    </m:sSupPr>
                                    <m:e>
                                      <m:d>
                                        <m:dPr>
                                          <m:ctrlPr>
                                            <a:rPr lang="en-US" i="1">
                                              <a:latin typeface="Cambria Math" panose="02040503050406030204" pitchFamily="18" charset="0"/>
                                            </a:rPr>
                                          </m:ctrlPr>
                                        </m:dPr>
                                        <m:e>
                                          <m:sSub>
                                            <m:sSubPr>
                                              <m:ctrlPr>
                                                <a:rPr lang="en-US" i="1">
                                                  <a:latin typeface="Cambria Math" panose="02040503050406030204" pitchFamily="18" charset="0"/>
                                                </a:rPr>
                                              </m:ctrlPr>
                                            </m:sSubPr>
                                            <m:e>
                                              <m:r>
                                                <a:rPr lang="en-US" i="1">
                                                  <a:latin typeface="Cambria Math" panose="02040503050406030204" pitchFamily="18" charset="0"/>
                                                </a:rPr>
                                                <m:t>𝑦</m:t>
                                              </m:r>
                                            </m:e>
                                            <m:sub>
                                              <m:r>
                                                <a:rPr lang="en-US" i="1">
                                                  <a:latin typeface="Cambria Math" panose="02040503050406030204" pitchFamily="18" charset="0"/>
                                                </a:rPr>
                                                <m:t>𝑖</m:t>
                                              </m:r>
                                            </m:sub>
                                          </m:sSub>
                                          <m:r>
                                            <a:rPr lang="en-US" i="1">
                                              <a:latin typeface="Cambria Math" panose="02040503050406030204" pitchFamily="18" charset="0"/>
                                            </a:rPr>
                                            <m:t>−</m:t>
                                          </m:r>
                                          <m:acc>
                                            <m:accPr>
                                              <m:chr m:val="̅"/>
                                              <m:ctrlPr>
                                                <a:rPr lang="en-US" i="1">
                                                  <a:latin typeface="Cambria Math" panose="02040503050406030204" pitchFamily="18" charset="0"/>
                                                </a:rPr>
                                              </m:ctrlPr>
                                            </m:accPr>
                                            <m:e>
                                              <m:r>
                                                <a:rPr lang="en-US" i="1">
                                                  <a:latin typeface="Cambria Math" panose="02040503050406030204" pitchFamily="18" charset="0"/>
                                                </a:rPr>
                                                <m:t>𝑦</m:t>
                                              </m:r>
                                            </m:e>
                                          </m:acc>
                                        </m:e>
                                      </m:d>
                                    </m:e>
                                    <m:sup>
                                      <m:r>
                                        <a:rPr lang="en-US" i="1">
                                          <a:latin typeface="Cambria Math" panose="02040503050406030204" pitchFamily="18" charset="0"/>
                                        </a:rPr>
                                        <m:t>2</m:t>
                                      </m:r>
                                    </m:sup>
                                  </m:sSup>
                                </m:e>
                              </m:nary>
                            </m:e>
                          </m:rad>
                        </m:den>
                      </m:f>
                    </m:oMath>
                  </m:oMathPara>
                </a14:m>
                <a:endParaRPr lang="en-US" dirty="0"/>
              </a:p>
              <a:p>
                <a:pPr marL="0" indent="0">
                  <a:buNone/>
                </a:pPr>
                <a:endParaRPr lang="en-US" dirty="0"/>
              </a:p>
              <a:p>
                <a:pPr marL="0" indent="0">
                  <a:buNone/>
                </a:pPr>
                <a14:m>
                  <m:oMathPara xmlns:m="http://schemas.openxmlformats.org/officeDocument/2006/math">
                    <m:oMathParaPr>
                      <m:jc m:val="centerGroup"/>
                    </m:oMathParaPr>
                    <m:oMath xmlns:m="http://schemas.openxmlformats.org/officeDocument/2006/math">
                      <m:acc>
                        <m:accPr>
                          <m:chr m:val="̂"/>
                          <m:ctrlPr>
                            <a:rPr lang="en-US" i="1" smtClean="0">
                              <a:latin typeface="Cambria Math" panose="02040503050406030204" pitchFamily="18" charset="0"/>
                              <a:ea typeface="Cambria Math" panose="02040503050406030204" pitchFamily="18" charset="0"/>
                            </a:rPr>
                          </m:ctrlPr>
                        </m:accPr>
                        <m:e>
                          <m:r>
                            <a:rPr lang="en-US" i="1">
                              <a:latin typeface="Cambria Math" panose="02040503050406030204" pitchFamily="18" charset="0"/>
                              <a:ea typeface="Cambria Math" panose="02040503050406030204" pitchFamily="18" charset="0"/>
                            </a:rPr>
                            <m:t>𝛽</m:t>
                          </m:r>
                        </m:e>
                      </m:acc>
                      <m:r>
                        <a:rPr lang="en-US" i="1">
                          <a:latin typeface="Cambria Math" panose="02040503050406030204" pitchFamily="18" charset="0"/>
                        </a:rPr>
                        <m:t>=</m:t>
                      </m:r>
                      <m:f>
                        <m:fPr>
                          <m:ctrlPr>
                            <a:rPr lang="en-US" i="1">
                              <a:latin typeface="Cambria Math" panose="02040503050406030204" pitchFamily="18" charset="0"/>
                            </a:rPr>
                          </m:ctrlPr>
                        </m:fPr>
                        <m:num>
                          <m:nary>
                            <m:naryPr>
                              <m:chr m:val="∑"/>
                              <m:subHide m:val="on"/>
                              <m:supHide m:val="on"/>
                              <m:ctrlPr>
                                <a:rPr lang="en-US" i="1">
                                  <a:latin typeface="Cambria Math" panose="02040503050406030204" pitchFamily="18" charset="0"/>
                                </a:rPr>
                              </m:ctrlPr>
                            </m:naryPr>
                            <m:sub/>
                            <m:sup/>
                            <m:e>
                              <m:d>
                                <m:dPr>
                                  <m:ctrlPr>
                                    <a:rPr lang="en-US" i="1">
                                      <a:latin typeface="Cambria Math" panose="02040503050406030204" pitchFamily="18" charset="0"/>
                                    </a:rPr>
                                  </m:ctrlPr>
                                </m:dPr>
                                <m:e>
                                  <m:sSub>
                                    <m:sSubPr>
                                      <m:ctrlPr>
                                        <a:rPr lang="en-US" i="1">
                                          <a:latin typeface="Cambria Math" panose="02040503050406030204" pitchFamily="18" charset="0"/>
                                        </a:rPr>
                                      </m:ctrlPr>
                                    </m:sSubPr>
                                    <m:e>
                                      <m:r>
                                        <a:rPr lang="en-US" i="1">
                                          <a:latin typeface="Cambria Math" panose="02040503050406030204" pitchFamily="18" charset="0"/>
                                        </a:rPr>
                                        <m:t>𝑥</m:t>
                                      </m:r>
                                    </m:e>
                                    <m:sub>
                                      <m:r>
                                        <a:rPr lang="en-US" i="1">
                                          <a:latin typeface="Cambria Math" panose="02040503050406030204" pitchFamily="18" charset="0"/>
                                        </a:rPr>
                                        <m:t>𝑖</m:t>
                                      </m:r>
                                    </m:sub>
                                  </m:sSub>
                                  <m:r>
                                    <a:rPr lang="en-US" i="1">
                                      <a:latin typeface="Cambria Math" panose="02040503050406030204" pitchFamily="18" charset="0"/>
                                    </a:rPr>
                                    <m:t>−</m:t>
                                  </m:r>
                                  <m:acc>
                                    <m:accPr>
                                      <m:chr m:val="̅"/>
                                      <m:ctrlPr>
                                        <a:rPr lang="en-US" i="1">
                                          <a:latin typeface="Cambria Math" panose="02040503050406030204" pitchFamily="18" charset="0"/>
                                        </a:rPr>
                                      </m:ctrlPr>
                                    </m:accPr>
                                    <m:e>
                                      <m:r>
                                        <a:rPr lang="en-US" i="1">
                                          <a:latin typeface="Cambria Math" panose="02040503050406030204" pitchFamily="18" charset="0"/>
                                        </a:rPr>
                                        <m:t>𝑥</m:t>
                                      </m:r>
                                    </m:e>
                                  </m:acc>
                                </m:e>
                              </m:d>
                              <m:d>
                                <m:dPr>
                                  <m:ctrlPr>
                                    <a:rPr lang="en-US" i="1">
                                      <a:latin typeface="Cambria Math" panose="02040503050406030204" pitchFamily="18" charset="0"/>
                                    </a:rPr>
                                  </m:ctrlPr>
                                </m:dPr>
                                <m:e>
                                  <m:sSub>
                                    <m:sSubPr>
                                      <m:ctrlPr>
                                        <a:rPr lang="en-US" i="1">
                                          <a:latin typeface="Cambria Math" panose="02040503050406030204" pitchFamily="18" charset="0"/>
                                        </a:rPr>
                                      </m:ctrlPr>
                                    </m:sSubPr>
                                    <m:e>
                                      <m:r>
                                        <a:rPr lang="en-US" i="1">
                                          <a:latin typeface="Cambria Math" panose="02040503050406030204" pitchFamily="18" charset="0"/>
                                        </a:rPr>
                                        <m:t>𝑦</m:t>
                                      </m:r>
                                    </m:e>
                                    <m:sub>
                                      <m:r>
                                        <a:rPr lang="en-US" i="1">
                                          <a:latin typeface="Cambria Math" panose="02040503050406030204" pitchFamily="18" charset="0"/>
                                        </a:rPr>
                                        <m:t>𝑖</m:t>
                                      </m:r>
                                    </m:sub>
                                  </m:sSub>
                                  <m:r>
                                    <a:rPr lang="en-US" i="1">
                                      <a:latin typeface="Cambria Math" panose="02040503050406030204" pitchFamily="18" charset="0"/>
                                    </a:rPr>
                                    <m:t>−</m:t>
                                  </m:r>
                                  <m:acc>
                                    <m:accPr>
                                      <m:chr m:val="̅"/>
                                      <m:ctrlPr>
                                        <a:rPr lang="en-US" i="1">
                                          <a:latin typeface="Cambria Math" panose="02040503050406030204" pitchFamily="18" charset="0"/>
                                        </a:rPr>
                                      </m:ctrlPr>
                                    </m:accPr>
                                    <m:e>
                                      <m:r>
                                        <a:rPr lang="en-US" i="1">
                                          <a:latin typeface="Cambria Math" panose="02040503050406030204" pitchFamily="18" charset="0"/>
                                        </a:rPr>
                                        <m:t>𝑦</m:t>
                                      </m:r>
                                    </m:e>
                                  </m:acc>
                                </m:e>
                              </m:d>
                            </m:e>
                          </m:nary>
                        </m:num>
                        <m:den>
                          <m:nary>
                            <m:naryPr>
                              <m:chr m:val="∑"/>
                              <m:subHide m:val="on"/>
                              <m:supHide m:val="on"/>
                              <m:ctrlPr>
                                <a:rPr lang="en-US" i="1">
                                  <a:latin typeface="Cambria Math" panose="02040503050406030204" pitchFamily="18" charset="0"/>
                                </a:rPr>
                              </m:ctrlPr>
                            </m:naryPr>
                            <m:sub/>
                            <m:sup/>
                            <m:e>
                              <m:sSup>
                                <m:sSupPr>
                                  <m:ctrlPr>
                                    <a:rPr lang="en-US" i="1">
                                      <a:latin typeface="Cambria Math" panose="02040503050406030204" pitchFamily="18" charset="0"/>
                                    </a:rPr>
                                  </m:ctrlPr>
                                </m:sSupPr>
                                <m:e>
                                  <m:d>
                                    <m:dPr>
                                      <m:ctrlPr>
                                        <a:rPr lang="en-US" i="1">
                                          <a:latin typeface="Cambria Math" panose="02040503050406030204" pitchFamily="18" charset="0"/>
                                        </a:rPr>
                                      </m:ctrlPr>
                                    </m:dPr>
                                    <m:e>
                                      <m:sSub>
                                        <m:sSubPr>
                                          <m:ctrlPr>
                                            <a:rPr lang="en-US" i="1">
                                              <a:latin typeface="Cambria Math" panose="02040503050406030204" pitchFamily="18" charset="0"/>
                                            </a:rPr>
                                          </m:ctrlPr>
                                        </m:sSubPr>
                                        <m:e>
                                          <m:r>
                                            <a:rPr lang="en-US" i="1">
                                              <a:latin typeface="Cambria Math" panose="02040503050406030204" pitchFamily="18" charset="0"/>
                                            </a:rPr>
                                            <m:t>𝑥</m:t>
                                          </m:r>
                                        </m:e>
                                        <m:sub>
                                          <m:r>
                                            <a:rPr lang="en-US" i="1">
                                              <a:latin typeface="Cambria Math" panose="02040503050406030204" pitchFamily="18" charset="0"/>
                                            </a:rPr>
                                            <m:t>𝑖</m:t>
                                          </m:r>
                                        </m:sub>
                                      </m:sSub>
                                      <m:r>
                                        <a:rPr lang="en-US" i="1">
                                          <a:latin typeface="Cambria Math" panose="02040503050406030204" pitchFamily="18" charset="0"/>
                                        </a:rPr>
                                        <m:t>−</m:t>
                                      </m:r>
                                      <m:acc>
                                        <m:accPr>
                                          <m:chr m:val="̅"/>
                                          <m:ctrlPr>
                                            <a:rPr lang="en-US" i="1">
                                              <a:latin typeface="Cambria Math" panose="02040503050406030204" pitchFamily="18" charset="0"/>
                                            </a:rPr>
                                          </m:ctrlPr>
                                        </m:accPr>
                                        <m:e>
                                          <m:r>
                                            <a:rPr lang="en-US" i="1">
                                              <a:latin typeface="Cambria Math" panose="02040503050406030204" pitchFamily="18" charset="0"/>
                                            </a:rPr>
                                            <m:t>𝑥</m:t>
                                          </m:r>
                                        </m:e>
                                      </m:acc>
                                    </m:e>
                                  </m:d>
                                </m:e>
                                <m:sup>
                                  <m:r>
                                    <a:rPr lang="en-US" i="1">
                                      <a:latin typeface="Cambria Math" panose="02040503050406030204" pitchFamily="18" charset="0"/>
                                    </a:rPr>
                                    <m:t>2</m:t>
                                  </m:r>
                                </m:sup>
                              </m:sSup>
                            </m:e>
                          </m:nary>
                        </m:den>
                      </m:f>
                    </m:oMath>
                  </m:oMathPara>
                </a14:m>
                <a:endParaRPr lang="en-US" dirty="0"/>
              </a:p>
              <a:p>
                <a:pPr marL="0" indent="0">
                  <a:buNone/>
                </a:pPr>
                <a:endParaRPr lang="en-US" dirty="0"/>
              </a:p>
              <a:p>
                <a:pPr marL="0" indent="0">
                  <a:buNone/>
                </a:pPr>
                <a14:m>
                  <m:oMathPara xmlns:m="http://schemas.openxmlformats.org/officeDocument/2006/math">
                    <m:oMathParaPr>
                      <m:jc m:val="centerGroup"/>
                    </m:oMathParaPr>
                    <m:oMath xmlns:m="http://schemas.openxmlformats.org/officeDocument/2006/math">
                      <m:acc>
                        <m:accPr>
                          <m:chr m:val="̂"/>
                          <m:ctrlPr>
                            <a:rPr lang="en-US" i="1" smtClean="0">
                              <a:latin typeface="Cambria Math" panose="02040503050406030204" pitchFamily="18" charset="0"/>
                            </a:rPr>
                          </m:ctrlPr>
                        </m:accPr>
                        <m:e>
                          <m:r>
                            <a:rPr lang="en-US" i="1" smtClean="0">
                              <a:latin typeface="Cambria Math" panose="02040503050406030204" pitchFamily="18" charset="0"/>
                              <a:ea typeface="Cambria Math" panose="02040503050406030204" pitchFamily="18" charset="0"/>
                            </a:rPr>
                            <m:t>𝛼</m:t>
                          </m:r>
                        </m:e>
                      </m:acc>
                      <m:r>
                        <a:rPr lang="en-US" b="0" i="1" smtClean="0">
                          <a:latin typeface="Cambria Math" panose="02040503050406030204" pitchFamily="18" charset="0"/>
                        </a:rPr>
                        <m:t>=</m:t>
                      </m:r>
                      <m:acc>
                        <m:accPr>
                          <m:chr m:val="̅"/>
                          <m:ctrlPr>
                            <a:rPr lang="en-US" b="0" i="1" smtClean="0">
                              <a:latin typeface="Cambria Math" panose="02040503050406030204" pitchFamily="18" charset="0"/>
                            </a:rPr>
                          </m:ctrlPr>
                        </m:accPr>
                        <m:e>
                          <m:r>
                            <a:rPr lang="en-US" b="0" i="1" smtClean="0">
                              <a:latin typeface="Cambria Math" panose="02040503050406030204" pitchFamily="18" charset="0"/>
                            </a:rPr>
                            <m:t>𝑦</m:t>
                          </m:r>
                        </m:e>
                      </m:acc>
                      <m:r>
                        <a:rPr lang="en-US" b="0" i="1" smtClean="0">
                          <a:latin typeface="Cambria Math" panose="02040503050406030204" pitchFamily="18" charset="0"/>
                        </a:rPr>
                        <m:t>−</m:t>
                      </m:r>
                      <m:acc>
                        <m:accPr>
                          <m:chr m:val="̂"/>
                          <m:ctrlPr>
                            <a:rPr lang="en-US" b="0" i="1" smtClean="0">
                              <a:latin typeface="Cambria Math" panose="02040503050406030204" pitchFamily="18" charset="0"/>
                            </a:rPr>
                          </m:ctrlPr>
                        </m:accPr>
                        <m:e>
                          <m:r>
                            <a:rPr lang="en-US" b="0" i="1" smtClean="0">
                              <a:latin typeface="Cambria Math" panose="02040503050406030204" pitchFamily="18" charset="0"/>
                              <a:ea typeface="Cambria Math" panose="02040503050406030204" pitchFamily="18" charset="0"/>
                            </a:rPr>
                            <m:t>𝛽</m:t>
                          </m:r>
                        </m:e>
                      </m:acc>
                      <m:acc>
                        <m:accPr>
                          <m:chr m:val="̅"/>
                          <m:ctrlPr>
                            <a:rPr lang="en-US" i="1" smtClean="0">
                              <a:latin typeface="Cambria Math" panose="02040503050406030204" pitchFamily="18" charset="0"/>
                            </a:rPr>
                          </m:ctrlPr>
                        </m:accPr>
                        <m:e>
                          <m:r>
                            <a:rPr lang="en-US" b="0" i="1" smtClean="0">
                              <a:latin typeface="Cambria Math" panose="02040503050406030204" pitchFamily="18" charset="0"/>
                            </a:rPr>
                            <m:t>𝑥</m:t>
                          </m:r>
                        </m:e>
                      </m:acc>
                    </m:oMath>
                  </m:oMathPara>
                </a14:m>
                <a:endParaRPr lang="en-US" dirty="0"/>
              </a:p>
            </p:txBody>
          </p:sp>
        </mc:Choice>
        <mc:Fallback xmlns="">
          <p:sp>
            <p:nvSpPr>
              <p:cNvPr id="3" name="Content Placeholder 2">
                <a:extLst>
                  <a:ext uri="{FF2B5EF4-FFF2-40B4-BE49-F238E27FC236}">
                    <a16:creationId xmlns:a16="http://schemas.microsoft.com/office/drawing/2014/main" id="{4D2FE951-4EA3-8E16-3839-90952C9FB63B}"/>
                  </a:ext>
                </a:extLst>
              </p:cNvPr>
              <p:cNvSpPr>
                <a:spLocks noGrp="1" noRot="1" noChangeAspect="1" noMove="1" noResize="1" noEditPoints="1" noAdjustHandles="1" noChangeArrowheads="1" noChangeShapeType="1" noTextEdit="1"/>
              </p:cNvSpPr>
              <p:nvPr>
                <p:ph idx="1"/>
              </p:nvPr>
            </p:nvSpPr>
            <p:spPr>
              <a:blipFill>
                <a:blip r:embed="rId3"/>
                <a:stretch>
                  <a:fillRect/>
                </a:stretch>
              </a:blipFill>
            </p:spPr>
            <p:txBody>
              <a:bodyPr/>
              <a:lstStyle/>
              <a:p>
                <a:r>
                  <a:rPr lang="en-US">
                    <a:noFill/>
                  </a:rPr>
                  <a:t> </a:t>
                </a:r>
              </a:p>
            </p:txBody>
          </p:sp>
        </mc:Fallback>
      </mc:AlternateContent>
      <p:sp>
        <p:nvSpPr>
          <p:cNvPr id="4" name="Slide Number Placeholder 3">
            <a:extLst>
              <a:ext uri="{FF2B5EF4-FFF2-40B4-BE49-F238E27FC236}">
                <a16:creationId xmlns:a16="http://schemas.microsoft.com/office/drawing/2014/main" id="{7D0206A9-DF3C-1DC4-56DF-A0791D05E0EE}"/>
              </a:ext>
            </a:extLst>
          </p:cNvPr>
          <p:cNvSpPr>
            <a:spLocks noGrp="1"/>
          </p:cNvSpPr>
          <p:nvPr>
            <p:ph type="sldNum" sz="quarter" idx="12"/>
          </p:nvPr>
        </p:nvSpPr>
        <p:spPr/>
        <p:txBody>
          <a:bodyPr/>
          <a:lstStyle/>
          <a:p>
            <a:fld id="{5F6E19EC-C981-4348-A588-FAD292F64A47}" type="slidenum">
              <a:rPr lang="en-US" smtClean="0"/>
              <a:t>15</a:t>
            </a:fld>
            <a:endParaRPr lang="en-US"/>
          </a:p>
        </p:txBody>
      </p:sp>
    </p:spTree>
    <p:extLst>
      <p:ext uri="{BB962C8B-B14F-4D97-AF65-F5344CB8AC3E}">
        <p14:creationId xmlns:p14="http://schemas.microsoft.com/office/powerpoint/2010/main" val="412514715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Spearman’s Rho</a:t>
            </a: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p:txBody>
              <a:bodyPr/>
              <a:lstStyle/>
              <a:p>
                <a:r>
                  <a:rPr lang="en-US" dirty="0"/>
                  <a:t>Pearson’s correlation on rank-transform of the data</a:t>
                </a:r>
              </a:p>
              <a:p>
                <a:r>
                  <a:rPr lang="en-US" dirty="0"/>
                  <a:t>Assesses monotonic relationships, linear or not</a:t>
                </a:r>
              </a:p>
              <a:p>
                <a14:m>
                  <m:oMath xmlns:m="http://schemas.openxmlformats.org/officeDocument/2006/math">
                    <m:r>
                      <a:rPr lang="en-US" i="1" smtClean="0">
                        <a:latin typeface="Cambria Math" panose="02040503050406030204" pitchFamily="18" charset="0"/>
                        <a:ea typeface="Cambria Math" panose="02040503050406030204" pitchFamily="18" charset="0"/>
                      </a:rPr>
                      <m:t>𝜌</m:t>
                    </m:r>
                    <m:r>
                      <a:rPr lang="en-US" b="0" i="1" smtClean="0">
                        <a:latin typeface="Cambria Math" panose="02040503050406030204" pitchFamily="18" charset="0"/>
                        <a:ea typeface="Cambria Math" panose="02040503050406030204" pitchFamily="18" charset="0"/>
                      </a:rPr>
                      <m:t>=1−</m:t>
                    </m:r>
                    <m:f>
                      <m:fPr>
                        <m:ctrlPr>
                          <a:rPr lang="en-US" b="0" i="1" smtClean="0">
                            <a:latin typeface="Cambria Math" panose="02040503050406030204" pitchFamily="18" charset="0"/>
                            <a:ea typeface="Cambria Math" panose="02040503050406030204" pitchFamily="18" charset="0"/>
                          </a:rPr>
                        </m:ctrlPr>
                      </m:fPr>
                      <m:num>
                        <m:r>
                          <a:rPr lang="en-US" b="0" i="1" smtClean="0">
                            <a:latin typeface="Cambria Math" panose="02040503050406030204" pitchFamily="18" charset="0"/>
                            <a:ea typeface="Cambria Math" panose="02040503050406030204" pitchFamily="18" charset="0"/>
                          </a:rPr>
                          <m:t>6</m:t>
                        </m:r>
                        <m:nary>
                          <m:naryPr>
                            <m:chr m:val="∑"/>
                            <m:subHide m:val="on"/>
                            <m:supHide m:val="on"/>
                            <m:ctrlPr>
                              <a:rPr lang="en-US" b="0" i="1" smtClean="0">
                                <a:latin typeface="Cambria Math" panose="02040503050406030204" pitchFamily="18" charset="0"/>
                                <a:ea typeface="Cambria Math" panose="02040503050406030204" pitchFamily="18" charset="0"/>
                              </a:rPr>
                            </m:ctrlPr>
                          </m:naryPr>
                          <m:sub/>
                          <m:sup/>
                          <m:e>
                            <m:sSubSup>
                              <m:sSubSupPr>
                                <m:ctrlPr>
                                  <a:rPr lang="en-US" b="0" i="1" smtClean="0">
                                    <a:latin typeface="Cambria Math" panose="02040503050406030204" pitchFamily="18" charset="0"/>
                                    <a:ea typeface="Cambria Math" panose="02040503050406030204" pitchFamily="18" charset="0"/>
                                  </a:rPr>
                                </m:ctrlPr>
                              </m:sSubSupPr>
                              <m:e>
                                <m:r>
                                  <a:rPr lang="en-US" b="0" i="1" smtClean="0">
                                    <a:latin typeface="Cambria Math" panose="02040503050406030204" pitchFamily="18" charset="0"/>
                                    <a:ea typeface="Cambria Math" panose="02040503050406030204" pitchFamily="18" charset="0"/>
                                  </a:rPr>
                                  <m:t>𝑑</m:t>
                                </m:r>
                              </m:e>
                              <m:sub>
                                <m:r>
                                  <a:rPr lang="en-US" b="0" i="1" smtClean="0">
                                    <a:latin typeface="Cambria Math" panose="02040503050406030204" pitchFamily="18" charset="0"/>
                                    <a:ea typeface="Cambria Math" panose="02040503050406030204" pitchFamily="18" charset="0"/>
                                  </a:rPr>
                                  <m:t>𝑖</m:t>
                                </m:r>
                              </m:sub>
                              <m:sup>
                                <m:r>
                                  <a:rPr lang="en-US" b="0" i="1" smtClean="0">
                                    <a:latin typeface="Cambria Math" panose="02040503050406030204" pitchFamily="18" charset="0"/>
                                    <a:ea typeface="Cambria Math" panose="02040503050406030204" pitchFamily="18" charset="0"/>
                                  </a:rPr>
                                  <m:t>2</m:t>
                                </m:r>
                              </m:sup>
                            </m:sSubSup>
                          </m:e>
                        </m:nary>
                      </m:num>
                      <m:den>
                        <m:r>
                          <a:rPr lang="en-US" b="0" i="1" smtClean="0">
                            <a:latin typeface="Cambria Math" panose="02040503050406030204" pitchFamily="18" charset="0"/>
                            <a:ea typeface="Cambria Math" panose="02040503050406030204" pitchFamily="18" charset="0"/>
                          </a:rPr>
                          <m:t>𝑛</m:t>
                        </m:r>
                        <m:d>
                          <m:dPr>
                            <m:ctrlPr>
                              <a:rPr lang="en-US" b="0" i="1" smtClean="0">
                                <a:latin typeface="Cambria Math" panose="02040503050406030204" pitchFamily="18" charset="0"/>
                                <a:ea typeface="Cambria Math" panose="02040503050406030204" pitchFamily="18" charset="0"/>
                              </a:rPr>
                            </m:ctrlPr>
                          </m:dPr>
                          <m:e>
                            <m:sSup>
                              <m:sSupPr>
                                <m:ctrlPr>
                                  <a:rPr lang="en-US" b="0" i="1" smtClean="0">
                                    <a:latin typeface="Cambria Math" panose="02040503050406030204" pitchFamily="18" charset="0"/>
                                    <a:ea typeface="Cambria Math" panose="02040503050406030204" pitchFamily="18" charset="0"/>
                                  </a:rPr>
                                </m:ctrlPr>
                              </m:sSupPr>
                              <m:e>
                                <m:r>
                                  <a:rPr lang="en-US" b="0" i="1" smtClean="0">
                                    <a:latin typeface="Cambria Math" panose="02040503050406030204" pitchFamily="18" charset="0"/>
                                    <a:ea typeface="Cambria Math" panose="02040503050406030204" pitchFamily="18" charset="0"/>
                                  </a:rPr>
                                  <m:t>𝑛</m:t>
                                </m:r>
                              </m:e>
                              <m:sup>
                                <m:r>
                                  <a:rPr lang="en-US" b="0" i="1" smtClean="0">
                                    <a:latin typeface="Cambria Math" panose="02040503050406030204" pitchFamily="18" charset="0"/>
                                    <a:ea typeface="Cambria Math" panose="02040503050406030204" pitchFamily="18" charset="0"/>
                                  </a:rPr>
                                  <m:t>2</m:t>
                                </m:r>
                              </m:sup>
                            </m:sSup>
                            <m:r>
                              <a:rPr lang="en-US" b="0" i="1" smtClean="0">
                                <a:latin typeface="Cambria Math" panose="02040503050406030204" pitchFamily="18" charset="0"/>
                                <a:ea typeface="Cambria Math" panose="02040503050406030204" pitchFamily="18" charset="0"/>
                              </a:rPr>
                              <m:t>−1</m:t>
                            </m:r>
                          </m:e>
                        </m:d>
                      </m:den>
                    </m:f>
                  </m:oMath>
                </a14:m>
                <a:r>
                  <a:rPr lang="en-US" dirty="0"/>
                  <a:t> where </a:t>
                </a:r>
                <a14:m>
                  <m:oMath xmlns:m="http://schemas.openxmlformats.org/officeDocument/2006/math">
                    <m:sSub>
                      <m:sSubPr>
                        <m:ctrlPr>
                          <a:rPr lang="en-US" i="1" smtClean="0">
                            <a:latin typeface="Cambria Math" panose="02040503050406030204" pitchFamily="18" charset="0"/>
                          </a:rPr>
                        </m:ctrlPr>
                      </m:sSubPr>
                      <m:e>
                        <m:r>
                          <a:rPr lang="en-US" b="0" i="1" smtClean="0">
                            <a:latin typeface="Cambria Math" panose="02040503050406030204" pitchFamily="18" charset="0"/>
                          </a:rPr>
                          <m:t>𝑑</m:t>
                        </m:r>
                      </m:e>
                      <m:sub>
                        <m:r>
                          <a:rPr lang="en-US" b="0" i="1" smtClean="0">
                            <a:latin typeface="Cambria Math" panose="02040503050406030204" pitchFamily="18" charset="0"/>
                          </a:rPr>
                          <m:t>𝑖</m:t>
                        </m:r>
                      </m:sub>
                    </m:sSub>
                    <m:r>
                      <a:rPr lang="en-US" b="0" i="1" smtClean="0">
                        <a:latin typeface="Cambria Math" panose="02040503050406030204" pitchFamily="18" charset="0"/>
                      </a:rPr>
                      <m:t>=</m:t>
                    </m:r>
                    <m:r>
                      <a:rPr lang="en-US" b="0" i="1" smtClean="0">
                        <a:latin typeface="Cambria Math" panose="02040503050406030204" pitchFamily="18" charset="0"/>
                      </a:rPr>
                      <m:t>𝑟𝑎𝑛𝑘</m:t>
                    </m:r>
                    <m:d>
                      <m:dPr>
                        <m:ctrlPr>
                          <a:rPr lang="en-US" b="0" i="1" smtClean="0">
                            <a:latin typeface="Cambria Math" panose="02040503050406030204" pitchFamily="18" charset="0"/>
                          </a:rPr>
                        </m:ctrlPr>
                      </m:dPr>
                      <m:e>
                        <m:sSub>
                          <m:sSubPr>
                            <m:ctrlPr>
                              <a:rPr lang="en-US" b="0" i="1" smtClean="0">
                                <a:latin typeface="Cambria Math" panose="02040503050406030204" pitchFamily="18" charset="0"/>
                              </a:rPr>
                            </m:ctrlPr>
                          </m:sSubPr>
                          <m:e>
                            <m:r>
                              <a:rPr lang="en-US" b="0" i="1" smtClean="0">
                                <a:latin typeface="Cambria Math" panose="02040503050406030204" pitchFamily="18" charset="0"/>
                              </a:rPr>
                              <m:t>𝑋</m:t>
                            </m:r>
                          </m:e>
                          <m:sub>
                            <m:r>
                              <a:rPr lang="en-US" b="0" i="1" smtClean="0">
                                <a:latin typeface="Cambria Math" panose="02040503050406030204" pitchFamily="18" charset="0"/>
                              </a:rPr>
                              <m:t>𝑖</m:t>
                            </m:r>
                          </m:sub>
                        </m:sSub>
                      </m:e>
                    </m:d>
                    <m:r>
                      <a:rPr lang="en-US" b="0" i="1" smtClean="0">
                        <a:latin typeface="Cambria Math" panose="02040503050406030204" pitchFamily="18" charset="0"/>
                      </a:rPr>
                      <m:t>−</m:t>
                    </m:r>
                    <m:r>
                      <a:rPr lang="en-US" b="0" i="1" smtClean="0">
                        <a:latin typeface="Cambria Math" panose="02040503050406030204" pitchFamily="18" charset="0"/>
                      </a:rPr>
                      <m:t>𝑟𝑎𝑛𝑘</m:t>
                    </m:r>
                    <m:d>
                      <m:dPr>
                        <m:ctrlPr>
                          <a:rPr lang="en-US" b="0" i="1" smtClean="0">
                            <a:latin typeface="Cambria Math" panose="02040503050406030204" pitchFamily="18" charset="0"/>
                          </a:rPr>
                        </m:ctrlPr>
                      </m:dPr>
                      <m:e>
                        <m:sSub>
                          <m:sSubPr>
                            <m:ctrlPr>
                              <a:rPr lang="en-US" b="0" i="1" smtClean="0">
                                <a:latin typeface="Cambria Math" panose="02040503050406030204" pitchFamily="18" charset="0"/>
                              </a:rPr>
                            </m:ctrlPr>
                          </m:sSubPr>
                          <m:e>
                            <m:r>
                              <a:rPr lang="en-US" b="0" i="1" smtClean="0">
                                <a:latin typeface="Cambria Math" panose="02040503050406030204" pitchFamily="18" charset="0"/>
                              </a:rPr>
                              <m:t>𝑌</m:t>
                            </m:r>
                          </m:e>
                          <m:sub>
                            <m:r>
                              <a:rPr lang="en-US" b="0" i="1" smtClean="0">
                                <a:latin typeface="Cambria Math" panose="02040503050406030204" pitchFamily="18" charset="0"/>
                              </a:rPr>
                              <m:t>𝑖</m:t>
                            </m:r>
                          </m:sub>
                        </m:sSub>
                      </m:e>
                    </m:d>
                  </m:oMath>
                </a14:m>
                <a:endParaRPr lang="en-US" dirty="0"/>
              </a:p>
              <a:p>
                <a:r>
                  <a:rPr lang="en-US" dirty="0"/>
                  <a:t>Special modifications for ties </a:t>
                </a:r>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blipFill>
                <a:blip r:embed="rId3"/>
                <a:stretch>
                  <a:fillRect l="-1043" t="-2381"/>
                </a:stretch>
              </a:blipFill>
            </p:spPr>
            <p:txBody>
              <a:bodyPr/>
              <a:lstStyle/>
              <a:p>
                <a:r>
                  <a:rPr lang="en-US">
                    <a:noFill/>
                  </a:rPr>
                  <a:t> </a:t>
                </a:r>
              </a:p>
            </p:txBody>
          </p:sp>
        </mc:Fallback>
      </mc:AlternateContent>
      <p:sp>
        <p:nvSpPr>
          <p:cNvPr id="6" name="Slide Number Placeholder 5">
            <a:extLst>
              <a:ext uri="{FF2B5EF4-FFF2-40B4-BE49-F238E27FC236}">
                <a16:creationId xmlns:a16="http://schemas.microsoft.com/office/drawing/2014/main" id="{7A809BC8-8007-17D6-F1E6-93F9A643186C}"/>
              </a:ext>
            </a:extLst>
          </p:cNvPr>
          <p:cNvSpPr>
            <a:spLocks noGrp="1"/>
          </p:cNvSpPr>
          <p:nvPr>
            <p:ph type="sldNum" sz="quarter" idx="12"/>
          </p:nvPr>
        </p:nvSpPr>
        <p:spPr/>
        <p:txBody>
          <a:bodyPr/>
          <a:lstStyle/>
          <a:p>
            <a:fld id="{5F6E19EC-C981-4348-A588-FAD292F64A47}" type="slidenum">
              <a:rPr lang="en-US" smtClean="0"/>
              <a:t>16</a:t>
            </a:fld>
            <a:endParaRPr lang="en-US"/>
          </a:p>
        </p:txBody>
      </p:sp>
      <p:sp>
        <p:nvSpPr>
          <p:cNvPr id="4" name="TextBox 3"/>
          <p:cNvSpPr txBox="1"/>
          <p:nvPr/>
        </p:nvSpPr>
        <p:spPr>
          <a:xfrm>
            <a:off x="3649167" y="5057705"/>
            <a:ext cx="3950120" cy="646331"/>
          </a:xfrm>
          <a:prstGeom prst="rect">
            <a:avLst/>
          </a:prstGeom>
          <a:noFill/>
        </p:spPr>
        <p:txBody>
          <a:bodyPr wrap="none" rtlCol="0">
            <a:spAutoFit/>
          </a:bodyPr>
          <a:lstStyle/>
          <a:p>
            <a:r>
              <a:rPr lang="en-US" b="1" dirty="0">
                <a:latin typeface="Lato" panose="020F0502020204030203" pitchFamily="34" charset="0"/>
              </a:rPr>
              <a:t>R:</a:t>
            </a:r>
          </a:p>
          <a:p>
            <a:r>
              <a:rPr lang="en-US" b="1" dirty="0" err="1">
                <a:latin typeface="Lucida Console" panose="020B0609040504020204" pitchFamily="49" charset="0"/>
              </a:rPr>
              <a:t>cor</a:t>
            </a:r>
            <a:r>
              <a:rPr lang="en-US" b="1" dirty="0">
                <a:latin typeface="Lucida Console" panose="020B0609040504020204" pitchFamily="49" charset="0"/>
              </a:rPr>
              <a:t>(x, method = “spearman”)</a:t>
            </a:r>
            <a:endParaRPr lang="en-US" b="1" dirty="0">
              <a:latin typeface="Lato" panose="020F0502020204030203" pitchFamily="34" charset="0"/>
            </a:endParaRPr>
          </a:p>
        </p:txBody>
      </p:sp>
      <p:sp>
        <p:nvSpPr>
          <p:cNvPr id="5" name="TextBox 4">
            <a:extLst>
              <a:ext uri="{FF2B5EF4-FFF2-40B4-BE49-F238E27FC236}">
                <a16:creationId xmlns:a16="http://schemas.microsoft.com/office/drawing/2014/main" id="{BB1C9538-C856-83C7-7E03-F2E4BCAEF978}"/>
              </a:ext>
            </a:extLst>
          </p:cNvPr>
          <p:cNvSpPr txBox="1"/>
          <p:nvPr/>
        </p:nvSpPr>
        <p:spPr>
          <a:xfrm>
            <a:off x="961492" y="4863395"/>
            <a:ext cx="2286203" cy="1200329"/>
          </a:xfrm>
          <a:prstGeom prst="rect">
            <a:avLst/>
          </a:prstGeom>
          <a:noFill/>
        </p:spPr>
        <p:txBody>
          <a:bodyPr wrap="none" rtlCol="0">
            <a:spAutoFit/>
          </a:bodyPr>
          <a:lstStyle/>
          <a:p>
            <a:r>
              <a:rPr lang="en-US" b="1" dirty="0">
                <a:latin typeface="Lato" panose="020F0502020204030203" pitchFamily="34" charset="0"/>
              </a:rPr>
              <a:t>Excel:</a:t>
            </a:r>
          </a:p>
          <a:p>
            <a:r>
              <a:rPr lang="en-US" b="1" dirty="0">
                <a:latin typeface="Lato" panose="020F0502020204030203" pitchFamily="34" charset="0"/>
              </a:rPr>
              <a:t>Rank transform data</a:t>
            </a:r>
          </a:p>
          <a:p>
            <a:r>
              <a:rPr lang="en-US" b="1" dirty="0" err="1">
                <a:latin typeface="Lato" panose="020F0502020204030203" pitchFamily="34" charset="0"/>
              </a:rPr>
              <a:t>rank.avg</a:t>
            </a:r>
            <a:r>
              <a:rPr lang="en-US" b="1" dirty="0">
                <a:latin typeface="Lato" panose="020F0502020204030203" pitchFamily="34" charset="0"/>
              </a:rPr>
              <a:t>(data)</a:t>
            </a:r>
          </a:p>
          <a:p>
            <a:r>
              <a:rPr lang="en-US" b="1" dirty="0" err="1">
                <a:latin typeface="Lucida Console" panose="020B0609040504020204" pitchFamily="49" charset="0"/>
              </a:rPr>
              <a:t>correl</a:t>
            </a:r>
            <a:r>
              <a:rPr lang="en-US" b="1" dirty="0">
                <a:latin typeface="Lucida Console" panose="020B0609040504020204" pitchFamily="49" charset="0"/>
              </a:rPr>
              <a:t>(ranks)</a:t>
            </a:r>
            <a:endParaRPr lang="en-US" b="1" dirty="0">
              <a:latin typeface="Lato" panose="020F0502020204030203" pitchFamily="34" charset="0"/>
            </a:endParaRPr>
          </a:p>
        </p:txBody>
      </p:sp>
      <p:sp>
        <p:nvSpPr>
          <p:cNvPr id="10" name="TextBox 9">
            <a:extLst>
              <a:ext uri="{FF2B5EF4-FFF2-40B4-BE49-F238E27FC236}">
                <a16:creationId xmlns:a16="http://schemas.microsoft.com/office/drawing/2014/main" id="{6790F64B-5591-B7B3-55FC-02BE2F6EAB7A}"/>
              </a:ext>
            </a:extLst>
          </p:cNvPr>
          <p:cNvSpPr txBox="1"/>
          <p:nvPr/>
        </p:nvSpPr>
        <p:spPr>
          <a:xfrm>
            <a:off x="8000759" y="4755673"/>
            <a:ext cx="6097904" cy="1508105"/>
          </a:xfrm>
          <a:prstGeom prst="rect">
            <a:avLst/>
          </a:prstGeom>
          <a:noFill/>
        </p:spPr>
        <p:txBody>
          <a:bodyPr wrap="square">
            <a:spAutoFit/>
          </a:bodyPr>
          <a:lstStyle/>
          <a:p>
            <a:r>
              <a:rPr lang="en-US" sz="2800" i="1" dirty="0"/>
              <a:t>Correlation – </a:t>
            </a:r>
          </a:p>
          <a:p>
            <a:r>
              <a:rPr lang="en-US" sz="2800" i="1" dirty="0"/>
              <a:t>Marshalltown &amp; Marengo</a:t>
            </a:r>
            <a:endParaRPr lang="en-US" sz="3600" i="1" dirty="0"/>
          </a:p>
          <a:p>
            <a:r>
              <a:rPr lang="el-GR" sz="3600" i="1" dirty="0"/>
              <a:t>ρ</a:t>
            </a:r>
            <a:r>
              <a:rPr lang="en-US" sz="3600" i="1" dirty="0"/>
              <a:t> = .9246</a:t>
            </a:r>
            <a:endParaRPr lang="en-US" sz="3600" dirty="0"/>
          </a:p>
        </p:txBody>
      </p:sp>
    </p:spTree>
    <p:extLst>
      <p:ext uri="{BB962C8B-B14F-4D97-AF65-F5344CB8AC3E}">
        <p14:creationId xmlns:p14="http://schemas.microsoft.com/office/powerpoint/2010/main" val="290683076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Kendall’s Tau</a:t>
            </a: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p:txBody>
              <a:bodyPr/>
              <a:lstStyle/>
              <a:p>
                <a:r>
                  <a:rPr lang="en-US" dirty="0"/>
                  <a:t>Measurement of ordinal association between variables</a:t>
                </a:r>
              </a:p>
              <a:p>
                <a14:m>
                  <m:oMath xmlns:m="http://schemas.openxmlformats.org/officeDocument/2006/math">
                    <m:r>
                      <m:rPr>
                        <m:sty m:val="p"/>
                      </m:rPr>
                      <a:rPr lang="el-GR" i="1" smtClean="0">
                        <a:latin typeface="Cambria Math" panose="02040503050406030204" pitchFamily="18" charset="0"/>
                      </a:rPr>
                      <m:t>τ</m:t>
                    </m:r>
                    <m:r>
                      <a:rPr lang="en-US" b="0" i="1" smtClean="0">
                        <a:latin typeface="Cambria Math" panose="02040503050406030204" pitchFamily="18" charset="0"/>
                      </a:rPr>
                      <m:t>=</m:t>
                    </m:r>
                    <m:f>
                      <m:fPr>
                        <m:ctrlPr>
                          <a:rPr lang="en-US" i="1" smtClean="0">
                            <a:latin typeface="Cambria Math" panose="02040503050406030204" pitchFamily="18" charset="0"/>
                          </a:rPr>
                        </m:ctrlPr>
                      </m:fPr>
                      <m:num>
                        <m:r>
                          <a:rPr lang="en-US" b="0" i="1" smtClean="0">
                            <a:latin typeface="Cambria Math" panose="02040503050406030204" pitchFamily="18" charset="0"/>
                          </a:rPr>
                          <m:t>2</m:t>
                        </m:r>
                      </m:num>
                      <m:den>
                        <m:r>
                          <a:rPr lang="en-US" b="0" i="1" smtClean="0">
                            <a:latin typeface="Cambria Math" panose="02040503050406030204" pitchFamily="18" charset="0"/>
                          </a:rPr>
                          <m:t>𝑛</m:t>
                        </m:r>
                        <m:d>
                          <m:dPr>
                            <m:ctrlPr>
                              <a:rPr lang="en-US" i="1" smtClean="0">
                                <a:latin typeface="Cambria Math" panose="02040503050406030204" pitchFamily="18" charset="0"/>
                              </a:rPr>
                            </m:ctrlPr>
                          </m:dPr>
                          <m:e>
                            <m:r>
                              <a:rPr lang="en-US" b="0" i="1" smtClean="0">
                                <a:latin typeface="Cambria Math" panose="02040503050406030204" pitchFamily="18" charset="0"/>
                              </a:rPr>
                              <m:t>𝑛</m:t>
                            </m:r>
                            <m:r>
                              <a:rPr lang="en-US" b="0" i="1" smtClean="0">
                                <a:latin typeface="Cambria Math" panose="02040503050406030204" pitchFamily="18" charset="0"/>
                              </a:rPr>
                              <m:t>−1</m:t>
                            </m:r>
                          </m:e>
                        </m:d>
                      </m:den>
                    </m:f>
                    <m:nary>
                      <m:naryPr>
                        <m:chr m:val="∑"/>
                        <m:supHide m:val="on"/>
                        <m:ctrlPr>
                          <a:rPr lang="en-US" i="1" smtClean="0">
                            <a:latin typeface="Cambria Math" panose="02040503050406030204" pitchFamily="18" charset="0"/>
                          </a:rPr>
                        </m:ctrlPr>
                      </m:naryPr>
                      <m:sub>
                        <m:r>
                          <m:rPr>
                            <m:brk m:alnAt="7"/>
                          </m:rPr>
                          <a:rPr lang="en-US" b="0" i="1" smtClean="0">
                            <a:latin typeface="Cambria Math" panose="02040503050406030204" pitchFamily="18" charset="0"/>
                          </a:rPr>
                          <m:t>𝑖</m:t>
                        </m:r>
                        <m:r>
                          <a:rPr lang="en-US" b="0" i="1" smtClean="0">
                            <a:latin typeface="Cambria Math" panose="02040503050406030204" pitchFamily="18" charset="0"/>
                          </a:rPr>
                          <m:t>&lt;</m:t>
                        </m:r>
                        <m:r>
                          <a:rPr lang="en-US" b="0" i="1" smtClean="0">
                            <a:latin typeface="Cambria Math" panose="02040503050406030204" pitchFamily="18" charset="0"/>
                          </a:rPr>
                          <m:t>𝑗</m:t>
                        </m:r>
                      </m:sub>
                      <m:sup/>
                      <m:e>
                        <m:r>
                          <a:rPr lang="en-US" b="0" i="1" smtClean="0">
                            <a:latin typeface="Cambria Math" panose="02040503050406030204" pitchFamily="18" charset="0"/>
                          </a:rPr>
                          <m:t>𝑠𝑔𝑛</m:t>
                        </m:r>
                        <m:d>
                          <m:dPr>
                            <m:ctrlPr>
                              <a:rPr lang="en-US" b="0" i="1" smtClean="0">
                                <a:latin typeface="Cambria Math" panose="02040503050406030204" pitchFamily="18" charset="0"/>
                              </a:rPr>
                            </m:ctrlPr>
                          </m:dPr>
                          <m:e>
                            <m:sSub>
                              <m:sSubPr>
                                <m:ctrlPr>
                                  <a:rPr lang="en-US" b="0" i="1" smtClean="0">
                                    <a:latin typeface="Cambria Math" panose="02040503050406030204" pitchFamily="18" charset="0"/>
                                  </a:rPr>
                                </m:ctrlPr>
                              </m:sSubPr>
                              <m:e>
                                <m:r>
                                  <a:rPr lang="en-US" b="0" i="1" smtClean="0">
                                    <a:latin typeface="Cambria Math" panose="02040503050406030204" pitchFamily="18" charset="0"/>
                                  </a:rPr>
                                  <m:t>𝑥</m:t>
                                </m:r>
                              </m:e>
                              <m:sub>
                                <m:r>
                                  <a:rPr lang="en-US" b="0" i="1" smtClean="0">
                                    <a:latin typeface="Cambria Math" panose="02040503050406030204" pitchFamily="18" charset="0"/>
                                  </a:rPr>
                                  <m:t>𝑖</m:t>
                                </m:r>
                              </m:sub>
                            </m:sSub>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𝑥</m:t>
                                </m:r>
                              </m:e>
                              <m:sub>
                                <m:r>
                                  <a:rPr lang="en-US" b="0" i="1" smtClean="0">
                                    <a:latin typeface="Cambria Math" panose="02040503050406030204" pitchFamily="18" charset="0"/>
                                  </a:rPr>
                                  <m:t>𝑗</m:t>
                                </m:r>
                              </m:sub>
                            </m:sSub>
                          </m:e>
                        </m:d>
                        <m:r>
                          <a:rPr lang="en-US" b="0" i="1" smtClean="0">
                            <a:latin typeface="Cambria Math" panose="02040503050406030204" pitchFamily="18" charset="0"/>
                          </a:rPr>
                          <m:t>𝑠𝑔𝑛</m:t>
                        </m:r>
                        <m:d>
                          <m:dPr>
                            <m:ctrlPr>
                              <a:rPr lang="en-US" b="0" i="1" smtClean="0">
                                <a:latin typeface="Cambria Math" panose="02040503050406030204" pitchFamily="18" charset="0"/>
                              </a:rPr>
                            </m:ctrlPr>
                          </m:dPr>
                          <m:e>
                            <m:sSub>
                              <m:sSubPr>
                                <m:ctrlPr>
                                  <a:rPr lang="en-US" b="0" i="1" smtClean="0">
                                    <a:latin typeface="Cambria Math" panose="02040503050406030204" pitchFamily="18" charset="0"/>
                                  </a:rPr>
                                </m:ctrlPr>
                              </m:sSubPr>
                              <m:e>
                                <m:r>
                                  <a:rPr lang="en-US" b="0" i="1" smtClean="0">
                                    <a:latin typeface="Cambria Math" panose="02040503050406030204" pitchFamily="18" charset="0"/>
                                  </a:rPr>
                                  <m:t>𝑦</m:t>
                                </m:r>
                              </m:e>
                              <m:sub>
                                <m:r>
                                  <a:rPr lang="en-US" b="0" i="1" smtClean="0">
                                    <a:latin typeface="Cambria Math" panose="02040503050406030204" pitchFamily="18" charset="0"/>
                                  </a:rPr>
                                  <m:t>𝑖</m:t>
                                </m:r>
                              </m:sub>
                            </m:sSub>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𝑦</m:t>
                                </m:r>
                              </m:e>
                              <m:sub>
                                <m:r>
                                  <a:rPr lang="en-US" b="0" i="1" smtClean="0">
                                    <a:latin typeface="Cambria Math" panose="02040503050406030204" pitchFamily="18" charset="0"/>
                                  </a:rPr>
                                  <m:t>𝑗</m:t>
                                </m:r>
                              </m:sub>
                            </m:sSub>
                          </m:e>
                        </m:d>
                      </m:e>
                    </m:nary>
                  </m:oMath>
                </a14:m>
                <a:endParaRPr lang="en-US" dirty="0"/>
              </a:p>
              <a:p>
                <a:endParaRPr lang="en-US" dirty="0"/>
              </a:p>
              <a:p>
                <a:endParaRPr lang="en-US" dirty="0"/>
              </a:p>
              <a:p>
                <a:r>
                  <a:rPr lang="en-US" dirty="0"/>
                  <a:t>Special modifications for ties (x</a:t>
                </a:r>
                <a:r>
                  <a:rPr lang="en-US" baseline="-25000" dirty="0"/>
                  <a:t>i</a:t>
                </a:r>
                <a:r>
                  <a:rPr lang="en-US" dirty="0"/>
                  <a:t> = </a:t>
                </a:r>
                <a:r>
                  <a:rPr lang="en-US" dirty="0" err="1"/>
                  <a:t>x</a:t>
                </a:r>
                <a:r>
                  <a:rPr lang="en-US" baseline="-25000" dirty="0" err="1"/>
                  <a:t>j</a:t>
                </a:r>
                <a:r>
                  <a:rPr lang="en-US" dirty="0"/>
                  <a:t> or </a:t>
                </a:r>
                <a:r>
                  <a:rPr lang="en-US" dirty="0" err="1"/>
                  <a:t>y</a:t>
                </a:r>
                <a:r>
                  <a:rPr lang="en-US" baseline="-25000" dirty="0" err="1"/>
                  <a:t>i</a:t>
                </a:r>
                <a:r>
                  <a:rPr lang="en-US" dirty="0"/>
                  <a:t> = </a:t>
                </a:r>
                <a:r>
                  <a:rPr lang="en-US" dirty="0" err="1"/>
                  <a:t>y</a:t>
                </a:r>
                <a:r>
                  <a:rPr lang="en-US" baseline="-25000" dirty="0" err="1"/>
                  <a:t>j</a:t>
                </a:r>
                <a:r>
                  <a:rPr lang="en-US" dirty="0"/>
                  <a:t>)</a:t>
                </a:r>
              </a:p>
              <a:p>
                <a:r>
                  <a:rPr lang="en-US" dirty="0"/>
                  <a:t>“Probability of concordance”</a:t>
                </a:r>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blipFill>
                <a:blip r:embed="rId3"/>
                <a:stretch>
                  <a:fillRect l="-1043" t="-2381"/>
                </a:stretch>
              </a:blipFill>
            </p:spPr>
            <p:txBody>
              <a:bodyPr/>
              <a:lstStyle/>
              <a:p>
                <a:r>
                  <a:rPr lang="en-US">
                    <a:noFill/>
                  </a:rPr>
                  <a:t> </a:t>
                </a:r>
              </a:p>
            </p:txBody>
          </p:sp>
        </mc:Fallback>
      </mc:AlternateContent>
      <p:sp>
        <p:nvSpPr>
          <p:cNvPr id="6" name="Slide Number Placeholder 5">
            <a:extLst>
              <a:ext uri="{FF2B5EF4-FFF2-40B4-BE49-F238E27FC236}">
                <a16:creationId xmlns:a16="http://schemas.microsoft.com/office/drawing/2014/main" id="{2496B761-3AB0-DDC9-20F9-D3FAF7F59F99}"/>
              </a:ext>
            </a:extLst>
          </p:cNvPr>
          <p:cNvSpPr>
            <a:spLocks noGrp="1"/>
          </p:cNvSpPr>
          <p:nvPr>
            <p:ph type="sldNum" sz="quarter" idx="12"/>
          </p:nvPr>
        </p:nvSpPr>
        <p:spPr/>
        <p:txBody>
          <a:bodyPr/>
          <a:lstStyle/>
          <a:p>
            <a:fld id="{5F6E19EC-C981-4348-A588-FAD292F64A47}" type="slidenum">
              <a:rPr lang="en-US" smtClean="0"/>
              <a:t>17</a:t>
            </a:fld>
            <a:endParaRPr lang="en-US" dirty="0"/>
          </a:p>
        </p:txBody>
      </p:sp>
      <p:sp>
        <p:nvSpPr>
          <p:cNvPr id="4" name="TextBox 3"/>
          <p:cNvSpPr txBox="1"/>
          <p:nvPr/>
        </p:nvSpPr>
        <p:spPr>
          <a:xfrm>
            <a:off x="4011393" y="3077964"/>
            <a:ext cx="3261360" cy="923330"/>
          </a:xfrm>
          <a:prstGeom prst="rect">
            <a:avLst/>
          </a:prstGeom>
          <a:noFill/>
        </p:spPr>
        <p:txBody>
          <a:bodyPr wrap="square" rtlCol="0">
            <a:spAutoFit/>
          </a:bodyPr>
          <a:lstStyle/>
          <a:p>
            <a:pPr algn="ctr"/>
            <a:r>
              <a:rPr lang="en-US" dirty="0">
                <a:solidFill>
                  <a:srgbClr val="C00000"/>
                </a:solidFill>
                <a:effectLst>
                  <a:outerShdw blurRad="38100" dist="38100" dir="2700000" algn="tl">
                    <a:srgbClr val="000000">
                      <a:alpha val="43137"/>
                    </a:srgbClr>
                  </a:outerShdw>
                </a:effectLst>
                <a:latin typeface="Lato" panose="020F0502020204030203" pitchFamily="34" charset="0"/>
              </a:rPr>
              <a:t>Term is -1 if both x and y do not increase (or decrease), +1 otherwise</a:t>
            </a:r>
          </a:p>
        </p:txBody>
      </p:sp>
      <p:sp>
        <p:nvSpPr>
          <p:cNvPr id="5" name="TextBox 4"/>
          <p:cNvSpPr txBox="1"/>
          <p:nvPr/>
        </p:nvSpPr>
        <p:spPr>
          <a:xfrm>
            <a:off x="509016" y="5612268"/>
            <a:ext cx="3810659" cy="646331"/>
          </a:xfrm>
          <a:prstGeom prst="rect">
            <a:avLst/>
          </a:prstGeom>
          <a:noFill/>
        </p:spPr>
        <p:txBody>
          <a:bodyPr wrap="none" rtlCol="0">
            <a:spAutoFit/>
          </a:bodyPr>
          <a:lstStyle/>
          <a:p>
            <a:r>
              <a:rPr lang="en-US" b="1" dirty="0">
                <a:latin typeface="Lato" panose="020F0502020204030203" pitchFamily="34" charset="0"/>
              </a:rPr>
              <a:t>R:</a:t>
            </a:r>
          </a:p>
          <a:p>
            <a:r>
              <a:rPr lang="en-US" b="1" dirty="0" err="1">
                <a:latin typeface="Lucida Console" panose="020B0609040504020204" pitchFamily="49" charset="0"/>
              </a:rPr>
              <a:t>cor</a:t>
            </a:r>
            <a:r>
              <a:rPr lang="en-US" b="1" dirty="0">
                <a:latin typeface="Lucida Console" panose="020B0609040504020204" pitchFamily="49" charset="0"/>
              </a:rPr>
              <a:t>(x, method = “</a:t>
            </a:r>
            <a:r>
              <a:rPr lang="en-US" b="1" dirty="0" err="1">
                <a:latin typeface="Lucida Console" panose="020B0609040504020204" pitchFamily="49" charset="0"/>
              </a:rPr>
              <a:t>kendall</a:t>
            </a:r>
            <a:r>
              <a:rPr lang="en-US" b="1" dirty="0">
                <a:latin typeface="Lucida Console" panose="020B0609040504020204" pitchFamily="49" charset="0"/>
              </a:rPr>
              <a:t>”)</a:t>
            </a:r>
            <a:endParaRPr lang="en-US" b="1" dirty="0">
              <a:latin typeface="Lato" panose="020F0502020204030203" pitchFamily="34" charset="0"/>
            </a:endParaRPr>
          </a:p>
        </p:txBody>
      </p:sp>
      <mc:AlternateContent xmlns:mc="http://schemas.openxmlformats.org/markup-compatibility/2006" xmlns:a14="http://schemas.microsoft.com/office/drawing/2010/main">
        <mc:Choice Requires="a14">
          <p:sp>
            <p:nvSpPr>
              <p:cNvPr id="7" name="TextBox 6">
                <a:extLst>
                  <a:ext uri="{FF2B5EF4-FFF2-40B4-BE49-F238E27FC236}">
                    <a16:creationId xmlns:a16="http://schemas.microsoft.com/office/drawing/2014/main" id="{649DD34E-9432-CC30-E0C0-9C10E7A3B932}"/>
                  </a:ext>
                </a:extLst>
              </p:cNvPr>
              <p:cNvSpPr txBox="1"/>
              <p:nvPr/>
            </p:nvSpPr>
            <p:spPr>
              <a:xfrm>
                <a:off x="7880387" y="4478915"/>
                <a:ext cx="4203625" cy="1877437"/>
              </a:xfrm>
              <a:prstGeom prst="rect">
                <a:avLst/>
              </a:prstGeom>
              <a:noFill/>
            </p:spPr>
            <p:txBody>
              <a:bodyPr wrap="square">
                <a:spAutoFit/>
              </a:bodyPr>
              <a:lstStyle/>
              <a:p>
                <a:r>
                  <a:rPr lang="en-US" sz="2800" i="1" dirty="0"/>
                  <a:t>Kendall’s Tau Correlation – </a:t>
                </a:r>
              </a:p>
              <a:p>
                <a:r>
                  <a:rPr lang="en-US" sz="2800" i="1" dirty="0"/>
                  <a:t>Marshalltown &amp; Marengo</a:t>
                </a:r>
                <a:endParaRPr lang="en-US" sz="3600" i="1" dirty="0"/>
              </a:p>
              <a:p>
                <a:pPr/>
                <a14:m>
                  <m:oMathPara xmlns:m="http://schemas.openxmlformats.org/officeDocument/2006/math">
                    <m:oMathParaPr>
                      <m:jc m:val="centerGroup"/>
                    </m:oMathParaPr>
                    <m:oMath xmlns:m="http://schemas.openxmlformats.org/officeDocument/2006/math">
                      <m:r>
                        <m:rPr>
                          <m:sty m:val="p"/>
                        </m:rPr>
                        <a:rPr lang="el-GR" sz="3600" i="1">
                          <a:latin typeface="Cambria Math" panose="02040503050406030204" pitchFamily="18" charset="0"/>
                        </a:rPr>
                        <m:t>τ</m:t>
                      </m:r>
                      <m:r>
                        <a:rPr lang="en-US" sz="3600" b="0" i="1" smtClean="0">
                          <a:latin typeface="Cambria Math" panose="02040503050406030204" pitchFamily="18" charset="0"/>
                        </a:rPr>
                        <m:t>=.7635</m:t>
                      </m:r>
                    </m:oMath>
                  </m:oMathPara>
                </a14:m>
                <a:endParaRPr lang="en-US" sz="3600" dirty="0"/>
              </a:p>
              <a:p>
                <a:pPr lvl="1"/>
                <a:r>
                  <a:rPr lang="en-US" sz="2400" dirty="0"/>
                  <a:t>		</a:t>
                </a:r>
                <a:r>
                  <a:rPr lang="en-US" sz="2400" dirty="0" err="1"/>
                  <a:t>statistics.tools</a:t>
                </a:r>
                <a:endParaRPr lang="en-US" sz="2400" dirty="0"/>
              </a:p>
            </p:txBody>
          </p:sp>
        </mc:Choice>
        <mc:Fallback xmlns="">
          <p:sp>
            <p:nvSpPr>
              <p:cNvPr id="7" name="TextBox 6">
                <a:extLst>
                  <a:ext uri="{FF2B5EF4-FFF2-40B4-BE49-F238E27FC236}">
                    <a16:creationId xmlns:a16="http://schemas.microsoft.com/office/drawing/2014/main" id="{649DD34E-9432-CC30-E0C0-9C10E7A3B932}"/>
                  </a:ext>
                </a:extLst>
              </p:cNvPr>
              <p:cNvSpPr txBox="1">
                <a:spLocks noRot="1" noChangeAspect="1" noMove="1" noResize="1" noEditPoints="1" noAdjustHandles="1" noChangeArrowheads="1" noChangeShapeType="1" noTextEdit="1"/>
              </p:cNvSpPr>
              <p:nvPr/>
            </p:nvSpPr>
            <p:spPr>
              <a:xfrm>
                <a:off x="7880387" y="4478915"/>
                <a:ext cx="4203625" cy="1877437"/>
              </a:xfrm>
              <a:prstGeom prst="rect">
                <a:avLst/>
              </a:prstGeom>
              <a:blipFill>
                <a:blip r:embed="rId4"/>
                <a:stretch>
                  <a:fillRect l="-3048" t="-3247" b="-6494"/>
                </a:stretch>
              </a:blipFill>
            </p:spPr>
            <p:txBody>
              <a:bodyPr/>
              <a:lstStyle/>
              <a:p>
                <a:r>
                  <a:rPr lang="en-US">
                    <a:noFill/>
                  </a:rPr>
                  <a:t> </a:t>
                </a:r>
              </a:p>
            </p:txBody>
          </p:sp>
        </mc:Fallback>
      </mc:AlternateContent>
    </p:spTree>
    <p:extLst>
      <p:ext uri="{BB962C8B-B14F-4D97-AF65-F5344CB8AC3E}">
        <p14:creationId xmlns:p14="http://schemas.microsoft.com/office/powerpoint/2010/main" val="201568371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dirty="0"/>
              <a:t>Product-Moment vs Rank Correlation</a:t>
            </a:r>
          </a:p>
        </p:txBody>
      </p:sp>
      <p:sp>
        <p:nvSpPr>
          <p:cNvPr id="3" name="Slide Number Placeholder 2">
            <a:extLst>
              <a:ext uri="{FF2B5EF4-FFF2-40B4-BE49-F238E27FC236}">
                <a16:creationId xmlns:a16="http://schemas.microsoft.com/office/drawing/2014/main" id="{C8FEDC04-2D46-C4E9-5775-7B849ABC0772}"/>
              </a:ext>
            </a:extLst>
          </p:cNvPr>
          <p:cNvSpPr>
            <a:spLocks noGrp="1"/>
          </p:cNvSpPr>
          <p:nvPr>
            <p:ph type="sldNum" sz="quarter" idx="12"/>
          </p:nvPr>
        </p:nvSpPr>
        <p:spPr/>
        <p:txBody>
          <a:bodyPr/>
          <a:lstStyle/>
          <a:p>
            <a:fld id="{5F6E19EC-C981-4348-A588-FAD292F64A47}" type="slidenum">
              <a:rPr lang="en-US" smtClean="0"/>
              <a:t>18</a:t>
            </a:fld>
            <a:endParaRPr lang="en-US"/>
          </a:p>
        </p:txBody>
      </p:sp>
      <p:pic>
        <p:nvPicPr>
          <p:cNvPr id="4" name="Picture 3"/>
          <p:cNvPicPr>
            <a:picLocks noChangeAspect="1"/>
          </p:cNvPicPr>
          <p:nvPr/>
        </p:nvPicPr>
        <p:blipFill>
          <a:blip r:embed="rId3"/>
          <a:stretch>
            <a:fillRect/>
          </a:stretch>
        </p:blipFill>
        <p:spPr>
          <a:xfrm>
            <a:off x="4038600" y="1573531"/>
            <a:ext cx="4114800" cy="3896201"/>
          </a:xfrm>
          <a:prstGeom prst="rect">
            <a:avLst/>
          </a:prstGeom>
        </p:spPr>
      </p:pic>
      <p:pic>
        <p:nvPicPr>
          <p:cNvPr id="5" name="Picture 4"/>
          <p:cNvPicPr>
            <a:picLocks noChangeAspect="1"/>
          </p:cNvPicPr>
          <p:nvPr/>
        </p:nvPicPr>
        <p:blipFill>
          <a:blip r:embed="rId4"/>
          <a:stretch>
            <a:fillRect/>
          </a:stretch>
        </p:blipFill>
        <p:spPr>
          <a:xfrm>
            <a:off x="0" y="1572816"/>
            <a:ext cx="4114800" cy="3897630"/>
          </a:xfrm>
          <a:prstGeom prst="rect">
            <a:avLst/>
          </a:prstGeom>
        </p:spPr>
      </p:pic>
      <p:pic>
        <p:nvPicPr>
          <p:cNvPr id="6" name="Picture 5"/>
          <p:cNvPicPr>
            <a:picLocks noChangeAspect="1"/>
          </p:cNvPicPr>
          <p:nvPr/>
        </p:nvPicPr>
        <p:blipFill>
          <a:blip r:embed="rId5"/>
          <a:stretch>
            <a:fillRect/>
          </a:stretch>
        </p:blipFill>
        <p:spPr>
          <a:xfrm>
            <a:off x="8077200" y="1573531"/>
            <a:ext cx="4114800" cy="3896201"/>
          </a:xfrm>
          <a:prstGeom prst="rect">
            <a:avLst/>
          </a:prstGeom>
        </p:spPr>
      </p:pic>
    </p:spTree>
    <p:extLst>
      <p:ext uri="{BB962C8B-B14F-4D97-AF65-F5344CB8AC3E}">
        <p14:creationId xmlns:p14="http://schemas.microsoft.com/office/powerpoint/2010/main" val="98172248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417A11E8-17D6-450D-A20E-992D59725B6A}"/>
              </a:ext>
            </a:extLst>
          </p:cNvPr>
          <p:cNvSpPr>
            <a:spLocks noGrp="1"/>
          </p:cNvSpPr>
          <p:nvPr>
            <p:ph type="title"/>
          </p:nvPr>
        </p:nvSpPr>
        <p:spPr/>
        <p:txBody>
          <a:bodyPr/>
          <a:lstStyle/>
          <a:p>
            <a:r>
              <a:rPr lang="en-US" dirty="0"/>
              <a:t>Visualizing Correlation</a:t>
            </a:r>
          </a:p>
        </p:txBody>
      </p:sp>
      <p:sp>
        <p:nvSpPr>
          <p:cNvPr id="5" name="Text Placeholder 4">
            <a:extLst>
              <a:ext uri="{FF2B5EF4-FFF2-40B4-BE49-F238E27FC236}">
                <a16:creationId xmlns:a16="http://schemas.microsoft.com/office/drawing/2014/main" id="{53BA8064-030D-4067-9C88-DAD6BA69F309}"/>
              </a:ext>
            </a:extLst>
          </p:cNvPr>
          <p:cNvSpPr>
            <a:spLocks noGrp="1"/>
          </p:cNvSpPr>
          <p:nvPr>
            <p:ph type="body" idx="1"/>
          </p:nvPr>
        </p:nvSpPr>
        <p:spPr/>
        <p:txBody>
          <a:bodyPr/>
          <a:lstStyle/>
          <a:p>
            <a:endParaRPr lang="en-US"/>
          </a:p>
        </p:txBody>
      </p:sp>
      <p:sp>
        <p:nvSpPr>
          <p:cNvPr id="2" name="Slide Number Placeholder 1">
            <a:extLst>
              <a:ext uri="{FF2B5EF4-FFF2-40B4-BE49-F238E27FC236}">
                <a16:creationId xmlns:a16="http://schemas.microsoft.com/office/drawing/2014/main" id="{70DE9BB3-5DBE-462A-F6D5-310A675647AB}"/>
              </a:ext>
            </a:extLst>
          </p:cNvPr>
          <p:cNvSpPr>
            <a:spLocks noGrp="1"/>
          </p:cNvSpPr>
          <p:nvPr>
            <p:ph type="sldNum" sz="quarter" idx="12"/>
          </p:nvPr>
        </p:nvSpPr>
        <p:spPr/>
        <p:txBody>
          <a:bodyPr/>
          <a:lstStyle/>
          <a:p>
            <a:fld id="{5F6E19EC-C981-4348-A588-FAD292F64A47}" type="slidenum">
              <a:rPr lang="en-US" smtClean="0"/>
              <a:t>19</a:t>
            </a:fld>
            <a:endParaRPr lang="en-US"/>
          </a:p>
        </p:txBody>
      </p:sp>
    </p:spTree>
    <p:extLst>
      <p:ext uri="{BB962C8B-B14F-4D97-AF65-F5344CB8AC3E}">
        <p14:creationId xmlns:p14="http://schemas.microsoft.com/office/powerpoint/2010/main" val="165476038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D2A6FB-FDEB-4684-B9E6-4C9CAAAD3ABF}"/>
              </a:ext>
            </a:extLst>
          </p:cNvPr>
          <p:cNvSpPr>
            <a:spLocks noGrp="1"/>
          </p:cNvSpPr>
          <p:nvPr>
            <p:ph type="title"/>
          </p:nvPr>
        </p:nvSpPr>
        <p:spPr/>
        <p:txBody>
          <a:bodyPr/>
          <a:lstStyle/>
          <a:p>
            <a:r>
              <a:rPr lang="en-US"/>
              <a:t>Purpose</a:t>
            </a:r>
            <a:endParaRPr lang="en-US" dirty="0"/>
          </a:p>
        </p:txBody>
      </p:sp>
      <p:sp>
        <p:nvSpPr>
          <p:cNvPr id="3" name="Content Placeholder 2">
            <a:extLst>
              <a:ext uri="{FF2B5EF4-FFF2-40B4-BE49-F238E27FC236}">
                <a16:creationId xmlns:a16="http://schemas.microsoft.com/office/drawing/2014/main" id="{2E92B251-1A7F-407B-8A8F-054266C10694}"/>
              </a:ext>
            </a:extLst>
          </p:cNvPr>
          <p:cNvSpPr>
            <a:spLocks noGrp="1"/>
          </p:cNvSpPr>
          <p:nvPr>
            <p:ph idx="1"/>
          </p:nvPr>
        </p:nvSpPr>
        <p:spPr/>
        <p:txBody>
          <a:bodyPr/>
          <a:lstStyle/>
          <a:p>
            <a:r>
              <a:rPr lang="en-US"/>
              <a:t>Understand how to measure the strength of relation between two variables</a:t>
            </a:r>
            <a:endParaRPr lang="en-US" dirty="0"/>
          </a:p>
        </p:txBody>
      </p:sp>
      <p:sp>
        <p:nvSpPr>
          <p:cNvPr id="4" name="Slide Number Placeholder 3">
            <a:extLst>
              <a:ext uri="{FF2B5EF4-FFF2-40B4-BE49-F238E27FC236}">
                <a16:creationId xmlns:a16="http://schemas.microsoft.com/office/drawing/2014/main" id="{7D3C051A-4BAD-58A1-B96C-D176783ACBC0}"/>
              </a:ext>
            </a:extLst>
          </p:cNvPr>
          <p:cNvSpPr>
            <a:spLocks noGrp="1"/>
          </p:cNvSpPr>
          <p:nvPr>
            <p:ph type="sldNum" sz="quarter" idx="12"/>
          </p:nvPr>
        </p:nvSpPr>
        <p:spPr/>
        <p:txBody>
          <a:bodyPr/>
          <a:lstStyle/>
          <a:p>
            <a:fld id="{5F6E19EC-C981-4348-A588-FAD292F64A47}" type="slidenum">
              <a:rPr lang="en-US" smtClean="0"/>
              <a:t>2</a:t>
            </a:fld>
            <a:endParaRPr lang="en-US"/>
          </a:p>
        </p:txBody>
      </p:sp>
    </p:spTree>
    <p:extLst>
      <p:ext uri="{BB962C8B-B14F-4D97-AF65-F5344CB8AC3E}">
        <p14:creationId xmlns:p14="http://schemas.microsoft.com/office/powerpoint/2010/main" val="415377535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C63F2F-A48A-489C-AE1C-27310737333C}"/>
              </a:ext>
            </a:extLst>
          </p:cNvPr>
          <p:cNvSpPr>
            <a:spLocks noGrp="1"/>
          </p:cNvSpPr>
          <p:nvPr>
            <p:ph type="title"/>
          </p:nvPr>
        </p:nvSpPr>
        <p:spPr/>
        <p:txBody>
          <a:bodyPr/>
          <a:lstStyle/>
          <a:p>
            <a:r>
              <a:rPr lang="en-US" dirty="0"/>
              <a:t>Visualizing Correlation</a:t>
            </a:r>
          </a:p>
        </p:txBody>
      </p:sp>
      <p:sp>
        <p:nvSpPr>
          <p:cNvPr id="3" name="Content Placeholder 2">
            <a:extLst>
              <a:ext uri="{FF2B5EF4-FFF2-40B4-BE49-F238E27FC236}">
                <a16:creationId xmlns:a16="http://schemas.microsoft.com/office/drawing/2014/main" id="{7B49A743-6E4D-42DA-A8E1-65D177B9CAA8}"/>
              </a:ext>
            </a:extLst>
          </p:cNvPr>
          <p:cNvSpPr>
            <a:spLocks noGrp="1"/>
          </p:cNvSpPr>
          <p:nvPr>
            <p:ph idx="1"/>
          </p:nvPr>
        </p:nvSpPr>
        <p:spPr/>
        <p:txBody>
          <a:bodyPr/>
          <a:lstStyle/>
          <a:p>
            <a:r>
              <a:rPr lang="en-US" dirty="0"/>
              <a:t>Is there a pattern between X and Y?</a:t>
            </a:r>
          </a:p>
          <a:p>
            <a:r>
              <a:rPr lang="en-US" dirty="0"/>
              <a:t>Is it positive (large X tends with large Y)?</a:t>
            </a:r>
          </a:p>
          <a:p>
            <a:r>
              <a:rPr lang="en-US" dirty="0"/>
              <a:t>Or is it negative (large X tends with small Y)?</a:t>
            </a:r>
          </a:p>
          <a:p>
            <a:r>
              <a:rPr lang="en-US" dirty="0"/>
              <a:t>Is it linear?</a:t>
            </a:r>
          </a:p>
          <a:p>
            <a:pPr lvl="1"/>
            <a:r>
              <a:rPr lang="en-US" dirty="0"/>
              <a:t>Can it be transformed to make it more linear?</a:t>
            </a:r>
          </a:p>
        </p:txBody>
      </p:sp>
      <p:sp>
        <p:nvSpPr>
          <p:cNvPr id="4" name="Slide Number Placeholder 3">
            <a:extLst>
              <a:ext uri="{FF2B5EF4-FFF2-40B4-BE49-F238E27FC236}">
                <a16:creationId xmlns:a16="http://schemas.microsoft.com/office/drawing/2014/main" id="{5B9AF881-FCCE-0FF7-8845-01D5FF2A24D3}"/>
              </a:ext>
            </a:extLst>
          </p:cNvPr>
          <p:cNvSpPr>
            <a:spLocks noGrp="1"/>
          </p:cNvSpPr>
          <p:nvPr>
            <p:ph type="sldNum" sz="quarter" idx="12"/>
          </p:nvPr>
        </p:nvSpPr>
        <p:spPr/>
        <p:txBody>
          <a:bodyPr/>
          <a:lstStyle/>
          <a:p>
            <a:fld id="{5F6E19EC-C981-4348-A588-FAD292F64A47}" type="slidenum">
              <a:rPr lang="en-US" smtClean="0"/>
              <a:t>20</a:t>
            </a:fld>
            <a:endParaRPr lang="en-US"/>
          </a:p>
        </p:txBody>
      </p:sp>
    </p:spTree>
    <p:extLst>
      <p:ext uri="{BB962C8B-B14F-4D97-AF65-F5344CB8AC3E}">
        <p14:creationId xmlns:p14="http://schemas.microsoft.com/office/powerpoint/2010/main" val="121776574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1D6DB5DF-33AC-4D92-B070-A71A22FD4D29}"/>
              </a:ext>
            </a:extLst>
          </p:cNvPr>
          <p:cNvPicPr>
            <a:picLocks noChangeAspect="1"/>
          </p:cNvPicPr>
          <p:nvPr/>
        </p:nvPicPr>
        <p:blipFill>
          <a:blip r:embed="rId3"/>
          <a:stretch>
            <a:fillRect/>
          </a:stretch>
        </p:blipFill>
        <p:spPr>
          <a:xfrm>
            <a:off x="1676400" y="800100"/>
            <a:ext cx="5257800" cy="5257800"/>
          </a:xfrm>
          <a:prstGeom prst="rect">
            <a:avLst/>
          </a:prstGeom>
        </p:spPr>
      </p:pic>
      <p:pic>
        <p:nvPicPr>
          <p:cNvPr id="7" name="Picture 6">
            <a:extLst>
              <a:ext uri="{FF2B5EF4-FFF2-40B4-BE49-F238E27FC236}">
                <a16:creationId xmlns:a16="http://schemas.microsoft.com/office/drawing/2014/main" id="{5588C484-2B61-45E4-ACBB-583D8F7EAA09}"/>
              </a:ext>
            </a:extLst>
          </p:cNvPr>
          <p:cNvPicPr>
            <a:picLocks noChangeAspect="1"/>
          </p:cNvPicPr>
          <p:nvPr/>
        </p:nvPicPr>
        <p:blipFill>
          <a:blip r:embed="rId4"/>
          <a:stretch>
            <a:fillRect/>
          </a:stretch>
        </p:blipFill>
        <p:spPr>
          <a:xfrm>
            <a:off x="6934200" y="800100"/>
            <a:ext cx="5257800" cy="5257800"/>
          </a:xfrm>
          <a:prstGeom prst="rect">
            <a:avLst/>
          </a:prstGeom>
        </p:spPr>
      </p:pic>
      <p:sp>
        <p:nvSpPr>
          <p:cNvPr id="2" name="Slide Number Placeholder 1">
            <a:extLst>
              <a:ext uri="{FF2B5EF4-FFF2-40B4-BE49-F238E27FC236}">
                <a16:creationId xmlns:a16="http://schemas.microsoft.com/office/drawing/2014/main" id="{076CFB16-84B5-3A46-C5EE-54D5CDA860BB}"/>
              </a:ext>
            </a:extLst>
          </p:cNvPr>
          <p:cNvSpPr>
            <a:spLocks noGrp="1"/>
          </p:cNvSpPr>
          <p:nvPr>
            <p:ph type="sldNum" sz="quarter" idx="12"/>
          </p:nvPr>
        </p:nvSpPr>
        <p:spPr/>
        <p:txBody>
          <a:bodyPr/>
          <a:lstStyle/>
          <a:p>
            <a:fld id="{5F6E19EC-C981-4348-A588-FAD292F64A47}" type="slidenum">
              <a:rPr lang="en-US" smtClean="0"/>
              <a:t>21</a:t>
            </a:fld>
            <a:endParaRPr lang="en-US"/>
          </a:p>
        </p:txBody>
      </p:sp>
    </p:spTree>
    <p:extLst>
      <p:ext uri="{BB962C8B-B14F-4D97-AF65-F5344CB8AC3E}">
        <p14:creationId xmlns:p14="http://schemas.microsoft.com/office/powerpoint/2010/main" val="78430561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7C97D5D4-C724-4D8F-A5B4-A26C9EA0EAD6}"/>
              </a:ext>
            </a:extLst>
          </p:cNvPr>
          <p:cNvPicPr>
            <a:picLocks noChangeAspect="1"/>
          </p:cNvPicPr>
          <p:nvPr/>
        </p:nvPicPr>
        <p:blipFill>
          <a:blip r:embed="rId3"/>
          <a:stretch>
            <a:fillRect/>
          </a:stretch>
        </p:blipFill>
        <p:spPr>
          <a:xfrm>
            <a:off x="1676400" y="800100"/>
            <a:ext cx="5257800" cy="5257800"/>
          </a:xfrm>
          <a:prstGeom prst="rect">
            <a:avLst/>
          </a:prstGeom>
        </p:spPr>
      </p:pic>
      <p:pic>
        <p:nvPicPr>
          <p:cNvPr id="5" name="Picture 4">
            <a:extLst>
              <a:ext uri="{FF2B5EF4-FFF2-40B4-BE49-F238E27FC236}">
                <a16:creationId xmlns:a16="http://schemas.microsoft.com/office/drawing/2014/main" id="{55DAF83A-5CEB-4AEA-B9C5-81CBBE048A13}"/>
              </a:ext>
            </a:extLst>
          </p:cNvPr>
          <p:cNvPicPr>
            <a:picLocks noChangeAspect="1"/>
          </p:cNvPicPr>
          <p:nvPr/>
        </p:nvPicPr>
        <p:blipFill>
          <a:blip r:embed="rId4"/>
          <a:stretch>
            <a:fillRect/>
          </a:stretch>
        </p:blipFill>
        <p:spPr>
          <a:xfrm>
            <a:off x="6934200" y="800100"/>
            <a:ext cx="5257800" cy="5257800"/>
          </a:xfrm>
          <a:prstGeom prst="rect">
            <a:avLst/>
          </a:prstGeom>
        </p:spPr>
      </p:pic>
      <p:sp>
        <p:nvSpPr>
          <p:cNvPr id="2" name="Slide Number Placeholder 1">
            <a:extLst>
              <a:ext uri="{FF2B5EF4-FFF2-40B4-BE49-F238E27FC236}">
                <a16:creationId xmlns:a16="http://schemas.microsoft.com/office/drawing/2014/main" id="{EB159E33-65E0-8AF3-60AA-93E0E0D8B0AE}"/>
              </a:ext>
            </a:extLst>
          </p:cNvPr>
          <p:cNvSpPr>
            <a:spLocks noGrp="1"/>
          </p:cNvSpPr>
          <p:nvPr>
            <p:ph type="sldNum" sz="quarter" idx="12"/>
          </p:nvPr>
        </p:nvSpPr>
        <p:spPr/>
        <p:txBody>
          <a:bodyPr/>
          <a:lstStyle/>
          <a:p>
            <a:fld id="{5F6E19EC-C981-4348-A588-FAD292F64A47}" type="slidenum">
              <a:rPr lang="en-US" smtClean="0"/>
              <a:t>22</a:t>
            </a:fld>
            <a:endParaRPr lang="en-US"/>
          </a:p>
        </p:txBody>
      </p:sp>
    </p:spTree>
    <p:extLst>
      <p:ext uri="{BB962C8B-B14F-4D97-AF65-F5344CB8AC3E}">
        <p14:creationId xmlns:p14="http://schemas.microsoft.com/office/powerpoint/2010/main" val="296605492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14167237-A1F0-43D7-9ACA-9942B89A6BFD}"/>
              </a:ext>
            </a:extLst>
          </p:cNvPr>
          <p:cNvPicPr>
            <a:picLocks noChangeAspect="1"/>
          </p:cNvPicPr>
          <p:nvPr/>
        </p:nvPicPr>
        <p:blipFill>
          <a:blip r:embed="rId3"/>
          <a:stretch>
            <a:fillRect/>
          </a:stretch>
        </p:blipFill>
        <p:spPr>
          <a:xfrm>
            <a:off x="1676400" y="800100"/>
            <a:ext cx="5257800" cy="5257800"/>
          </a:xfrm>
          <a:prstGeom prst="rect">
            <a:avLst/>
          </a:prstGeom>
        </p:spPr>
      </p:pic>
      <p:pic>
        <p:nvPicPr>
          <p:cNvPr id="5" name="Picture 4">
            <a:extLst>
              <a:ext uri="{FF2B5EF4-FFF2-40B4-BE49-F238E27FC236}">
                <a16:creationId xmlns:a16="http://schemas.microsoft.com/office/drawing/2014/main" id="{B1F6F06A-E98E-4430-9570-4B3DB3F7DA10}"/>
              </a:ext>
            </a:extLst>
          </p:cNvPr>
          <p:cNvPicPr>
            <a:picLocks noChangeAspect="1"/>
          </p:cNvPicPr>
          <p:nvPr/>
        </p:nvPicPr>
        <p:blipFill>
          <a:blip r:embed="rId4"/>
          <a:stretch>
            <a:fillRect/>
          </a:stretch>
        </p:blipFill>
        <p:spPr>
          <a:xfrm>
            <a:off x="6934200" y="800100"/>
            <a:ext cx="5257800" cy="5257800"/>
          </a:xfrm>
          <a:prstGeom prst="rect">
            <a:avLst/>
          </a:prstGeom>
        </p:spPr>
      </p:pic>
      <p:sp>
        <p:nvSpPr>
          <p:cNvPr id="2" name="Slide Number Placeholder 1">
            <a:extLst>
              <a:ext uri="{FF2B5EF4-FFF2-40B4-BE49-F238E27FC236}">
                <a16:creationId xmlns:a16="http://schemas.microsoft.com/office/drawing/2014/main" id="{F42557B5-62B0-49D5-0CF2-02EFB8482146}"/>
              </a:ext>
            </a:extLst>
          </p:cNvPr>
          <p:cNvSpPr>
            <a:spLocks noGrp="1"/>
          </p:cNvSpPr>
          <p:nvPr>
            <p:ph type="sldNum" sz="quarter" idx="12"/>
          </p:nvPr>
        </p:nvSpPr>
        <p:spPr/>
        <p:txBody>
          <a:bodyPr/>
          <a:lstStyle/>
          <a:p>
            <a:fld id="{5F6E19EC-C981-4348-A588-FAD292F64A47}" type="slidenum">
              <a:rPr lang="en-US" smtClean="0"/>
              <a:t>23</a:t>
            </a:fld>
            <a:endParaRPr lang="en-US"/>
          </a:p>
        </p:txBody>
      </p:sp>
    </p:spTree>
    <p:extLst>
      <p:ext uri="{BB962C8B-B14F-4D97-AF65-F5344CB8AC3E}">
        <p14:creationId xmlns:p14="http://schemas.microsoft.com/office/powerpoint/2010/main" val="225461229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27F21DCC-45FA-4750-9BE6-1ADA7852F78C}"/>
              </a:ext>
            </a:extLst>
          </p:cNvPr>
          <p:cNvPicPr>
            <a:picLocks noChangeAspect="1"/>
          </p:cNvPicPr>
          <p:nvPr/>
        </p:nvPicPr>
        <p:blipFill>
          <a:blip r:embed="rId3"/>
          <a:stretch>
            <a:fillRect/>
          </a:stretch>
        </p:blipFill>
        <p:spPr>
          <a:xfrm>
            <a:off x="1676400" y="800100"/>
            <a:ext cx="5257800" cy="5257800"/>
          </a:xfrm>
          <a:prstGeom prst="rect">
            <a:avLst/>
          </a:prstGeom>
        </p:spPr>
      </p:pic>
      <p:sp>
        <p:nvSpPr>
          <p:cNvPr id="5" name="TextBox 4">
            <a:extLst>
              <a:ext uri="{FF2B5EF4-FFF2-40B4-BE49-F238E27FC236}">
                <a16:creationId xmlns:a16="http://schemas.microsoft.com/office/drawing/2014/main" id="{A91098BC-1E0B-46E4-8128-B9CDFACD9EB7}"/>
              </a:ext>
            </a:extLst>
          </p:cNvPr>
          <p:cNvSpPr txBox="1"/>
          <p:nvPr/>
        </p:nvSpPr>
        <p:spPr>
          <a:xfrm>
            <a:off x="7196446" y="4614552"/>
            <a:ext cx="3455719" cy="954107"/>
          </a:xfrm>
          <a:prstGeom prst="rect">
            <a:avLst/>
          </a:prstGeom>
          <a:solidFill>
            <a:srgbClr val="FFFFFF">
              <a:alpha val="50000"/>
            </a:srgbClr>
          </a:solidFill>
        </p:spPr>
        <p:txBody>
          <a:bodyPr wrap="square" rtlCol="0">
            <a:spAutoFit/>
          </a:bodyPr>
          <a:lstStyle/>
          <a:p>
            <a:pPr algn="ctr"/>
            <a:r>
              <a:rPr lang="en-US" sz="2800" b="1" dirty="0">
                <a:solidFill>
                  <a:srgbClr val="C00000"/>
                </a:solidFill>
                <a:effectLst>
                  <a:outerShdw blurRad="38100" dist="38100" dir="2700000" algn="tl">
                    <a:srgbClr val="000000">
                      <a:alpha val="43137"/>
                    </a:srgbClr>
                  </a:outerShdw>
                </a:effectLst>
                <a:latin typeface="Lato" panose="020F0502020204030203" pitchFamily="34" charset="0"/>
                <a:ea typeface="Cambria Math" panose="02040503050406030204" pitchFamily="18" charset="0"/>
              </a:rPr>
              <a:t>r (Pearson) </a:t>
            </a:r>
            <a:r>
              <a:rPr lang="en-US" sz="2800" b="1" dirty="0">
                <a:solidFill>
                  <a:srgbClr val="C00000"/>
                </a:solidFill>
                <a:effectLst>
                  <a:outerShdw blurRad="38100" dist="38100" dir="2700000" algn="tl">
                    <a:srgbClr val="000000">
                      <a:alpha val="43137"/>
                    </a:srgbClr>
                  </a:outerShdw>
                </a:effectLst>
                <a:latin typeface="Lato" panose="020F0502020204030203" pitchFamily="34" charset="0"/>
              </a:rPr>
              <a:t>= 0.55</a:t>
            </a:r>
          </a:p>
          <a:p>
            <a:pPr algn="ctr"/>
            <a:r>
              <a:rPr lang="el-GR" sz="2800" b="1" dirty="0">
                <a:solidFill>
                  <a:srgbClr val="C00000"/>
                </a:solidFill>
                <a:effectLst>
                  <a:outerShdw blurRad="38100" dist="38100" dir="2700000" algn="tl">
                    <a:srgbClr val="000000">
                      <a:alpha val="43137"/>
                    </a:srgbClr>
                  </a:outerShdw>
                </a:effectLst>
                <a:latin typeface="Lato" panose="020F0502020204030203" pitchFamily="34" charset="0"/>
                <a:ea typeface="Cambria Math" panose="02040503050406030204" pitchFamily="18" charset="0"/>
              </a:rPr>
              <a:t>ρ</a:t>
            </a:r>
            <a:r>
              <a:rPr lang="en-US" sz="2800" b="1" dirty="0">
                <a:solidFill>
                  <a:srgbClr val="C00000"/>
                </a:solidFill>
                <a:effectLst>
                  <a:outerShdw blurRad="38100" dist="38100" dir="2700000" algn="tl">
                    <a:srgbClr val="000000">
                      <a:alpha val="43137"/>
                    </a:srgbClr>
                  </a:outerShdw>
                </a:effectLst>
                <a:latin typeface="Lato" panose="020F0502020204030203" pitchFamily="34" charset="0"/>
                <a:ea typeface="Cambria Math" panose="02040503050406030204" pitchFamily="18" charset="0"/>
              </a:rPr>
              <a:t> (Spearman) </a:t>
            </a:r>
            <a:r>
              <a:rPr lang="en-US" sz="2800" b="1" dirty="0">
                <a:solidFill>
                  <a:srgbClr val="C00000"/>
                </a:solidFill>
                <a:effectLst>
                  <a:outerShdw blurRad="38100" dist="38100" dir="2700000" algn="tl">
                    <a:srgbClr val="000000">
                      <a:alpha val="43137"/>
                    </a:srgbClr>
                  </a:outerShdw>
                </a:effectLst>
                <a:latin typeface="Lato" panose="020F0502020204030203" pitchFamily="34" charset="0"/>
              </a:rPr>
              <a:t>= 0.59</a:t>
            </a:r>
          </a:p>
        </p:txBody>
      </p:sp>
      <p:sp>
        <p:nvSpPr>
          <p:cNvPr id="6" name="TextBox 5">
            <a:extLst>
              <a:ext uri="{FF2B5EF4-FFF2-40B4-BE49-F238E27FC236}">
                <a16:creationId xmlns:a16="http://schemas.microsoft.com/office/drawing/2014/main" id="{605997B8-BA9E-4A31-A142-E16CF74D9EE1}"/>
              </a:ext>
            </a:extLst>
          </p:cNvPr>
          <p:cNvSpPr txBox="1"/>
          <p:nvPr/>
        </p:nvSpPr>
        <p:spPr>
          <a:xfrm>
            <a:off x="2016826" y="338435"/>
            <a:ext cx="4917374" cy="461665"/>
          </a:xfrm>
          <a:prstGeom prst="rect">
            <a:avLst/>
          </a:prstGeom>
          <a:noFill/>
        </p:spPr>
        <p:txBody>
          <a:bodyPr wrap="square" rtlCol="0">
            <a:spAutoFit/>
          </a:bodyPr>
          <a:lstStyle/>
          <a:p>
            <a:r>
              <a:rPr lang="en-US" sz="2400" b="1" dirty="0">
                <a:effectLst>
                  <a:outerShdw blurRad="38100" dist="38100" dir="2700000" algn="tl">
                    <a:srgbClr val="000000">
                      <a:alpha val="43137"/>
                    </a:srgbClr>
                  </a:outerShdw>
                </a:effectLst>
                <a:latin typeface="Lato" panose="020F0502020204030203" pitchFamily="34" charset="0"/>
              </a:rPr>
              <a:t>Is this linear?</a:t>
            </a:r>
          </a:p>
        </p:txBody>
      </p:sp>
      <p:sp>
        <p:nvSpPr>
          <p:cNvPr id="2" name="Slide Number Placeholder 1">
            <a:extLst>
              <a:ext uri="{FF2B5EF4-FFF2-40B4-BE49-F238E27FC236}">
                <a16:creationId xmlns:a16="http://schemas.microsoft.com/office/drawing/2014/main" id="{6CE95B47-C54A-1847-3DE2-5BB47D4CE897}"/>
              </a:ext>
            </a:extLst>
          </p:cNvPr>
          <p:cNvSpPr>
            <a:spLocks noGrp="1"/>
          </p:cNvSpPr>
          <p:nvPr>
            <p:ph type="sldNum" sz="quarter" idx="12"/>
          </p:nvPr>
        </p:nvSpPr>
        <p:spPr/>
        <p:txBody>
          <a:bodyPr/>
          <a:lstStyle/>
          <a:p>
            <a:fld id="{5F6E19EC-C981-4348-A588-FAD292F64A47}" type="slidenum">
              <a:rPr lang="en-US" smtClean="0"/>
              <a:t>24</a:t>
            </a:fld>
            <a:endParaRPr lang="en-US"/>
          </a:p>
        </p:txBody>
      </p:sp>
    </p:spTree>
    <p:extLst>
      <p:ext uri="{BB962C8B-B14F-4D97-AF65-F5344CB8AC3E}">
        <p14:creationId xmlns:p14="http://schemas.microsoft.com/office/powerpoint/2010/main" val="273828289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101061-E8E5-4DE5-8C55-2C3741696D1C}"/>
              </a:ext>
            </a:extLst>
          </p:cNvPr>
          <p:cNvSpPr>
            <a:spLocks noGrp="1"/>
          </p:cNvSpPr>
          <p:nvPr>
            <p:ph type="title"/>
          </p:nvPr>
        </p:nvSpPr>
        <p:spPr/>
        <p:txBody>
          <a:bodyPr/>
          <a:lstStyle/>
          <a:p>
            <a:r>
              <a:rPr lang="en-US" dirty="0"/>
              <a:t>Transformation</a:t>
            </a:r>
          </a:p>
        </p:txBody>
      </p:sp>
      <p:sp>
        <p:nvSpPr>
          <p:cNvPr id="3" name="Content Placeholder 2">
            <a:extLst>
              <a:ext uri="{FF2B5EF4-FFF2-40B4-BE49-F238E27FC236}">
                <a16:creationId xmlns:a16="http://schemas.microsoft.com/office/drawing/2014/main" id="{D03EA6C0-FAC7-4B33-8843-D109B8C085C7}"/>
              </a:ext>
            </a:extLst>
          </p:cNvPr>
          <p:cNvSpPr>
            <a:spLocks noGrp="1"/>
          </p:cNvSpPr>
          <p:nvPr>
            <p:ph idx="1"/>
          </p:nvPr>
        </p:nvSpPr>
        <p:spPr/>
        <p:txBody>
          <a:bodyPr/>
          <a:lstStyle/>
          <a:p>
            <a:r>
              <a:rPr lang="en-US" dirty="0"/>
              <a:t>Use a monotonic function on the variables to improve linearity</a:t>
            </a:r>
          </a:p>
          <a:p>
            <a:pPr lvl="1"/>
            <a:r>
              <a:rPr lang="en-US" dirty="0"/>
              <a:t>Only affects Pearson (linear) correlation!</a:t>
            </a:r>
          </a:p>
          <a:p>
            <a:r>
              <a:rPr lang="en-US" dirty="0"/>
              <a:t>Two common functions:</a:t>
            </a:r>
          </a:p>
          <a:p>
            <a:pPr lvl="1"/>
            <a:r>
              <a:rPr lang="en-US" dirty="0"/>
              <a:t>Logarithm</a:t>
            </a:r>
          </a:p>
          <a:p>
            <a:pPr lvl="1"/>
            <a:r>
              <a:rPr lang="en-US" dirty="0"/>
              <a:t>Exceedance probability/standard normal</a:t>
            </a:r>
          </a:p>
          <a:p>
            <a:pPr lvl="2"/>
            <a:r>
              <a:rPr lang="en-US" dirty="0"/>
              <a:t> (requires a probability distribution)</a:t>
            </a:r>
          </a:p>
        </p:txBody>
      </p:sp>
      <p:sp>
        <p:nvSpPr>
          <p:cNvPr id="4" name="Slide Number Placeholder 3">
            <a:extLst>
              <a:ext uri="{FF2B5EF4-FFF2-40B4-BE49-F238E27FC236}">
                <a16:creationId xmlns:a16="http://schemas.microsoft.com/office/drawing/2014/main" id="{519EE845-49C3-E498-24F2-B0FB58A65D28}"/>
              </a:ext>
            </a:extLst>
          </p:cNvPr>
          <p:cNvSpPr>
            <a:spLocks noGrp="1"/>
          </p:cNvSpPr>
          <p:nvPr>
            <p:ph type="sldNum" sz="quarter" idx="12"/>
          </p:nvPr>
        </p:nvSpPr>
        <p:spPr/>
        <p:txBody>
          <a:bodyPr/>
          <a:lstStyle/>
          <a:p>
            <a:fld id="{5F6E19EC-C981-4348-A588-FAD292F64A47}" type="slidenum">
              <a:rPr lang="en-US" smtClean="0"/>
              <a:t>25</a:t>
            </a:fld>
            <a:endParaRPr lang="en-US"/>
          </a:p>
        </p:txBody>
      </p:sp>
      <p:pic>
        <p:nvPicPr>
          <p:cNvPr id="5" name="Picture 4">
            <a:extLst>
              <a:ext uri="{FF2B5EF4-FFF2-40B4-BE49-F238E27FC236}">
                <a16:creationId xmlns:a16="http://schemas.microsoft.com/office/drawing/2014/main" id="{1A1C12E4-2E1E-486E-96A6-4AF2F0E7389E}"/>
              </a:ext>
            </a:extLst>
          </p:cNvPr>
          <p:cNvPicPr>
            <a:picLocks noChangeAspect="1"/>
          </p:cNvPicPr>
          <p:nvPr/>
        </p:nvPicPr>
        <p:blipFill>
          <a:blip r:embed="rId3"/>
          <a:stretch>
            <a:fillRect/>
          </a:stretch>
        </p:blipFill>
        <p:spPr>
          <a:xfrm>
            <a:off x="838200" y="4644629"/>
            <a:ext cx="6530599" cy="1711723"/>
          </a:xfrm>
          <a:prstGeom prst="rect">
            <a:avLst/>
          </a:prstGeom>
        </p:spPr>
      </p:pic>
      <mc:AlternateContent xmlns:mc="http://schemas.openxmlformats.org/markup-compatibility/2006" xmlns:a14="http://schemas.microsoft.com/office/drawing/2010/main">
        <mc:Choice Requires="a14">
          <p:sp>
            <p:nvSpPr>
              <p:cNvPr id="6" name="TextBox 5">
                <a:extLst>
                  <a:ext uri="{FF2B5EF4-FFF2-40B4-BE49-F238E27FC236}">
                    <a16:creationId xmlns:a16="http://schemas.microsoft.com/office/drawing/2014/main" id="{F7E5FC6D-096F-7702-2A33-483C1700433B}"/>
                  </a:ext>
                </a:extLst>
              </p:cNvPr>
              <p:cNvSpPr txBox="1"/>
              <p:nvPr/>
            </p:nvSpPr>
            <p:spPr>
              <a:xfrm>
                <a:off x="7880387" y="4478915"/>
                <a:ext cx="4203625" cy="1938992"/>
              </a:xfrm>
              <a:prstGeom prst="rect">
                <a:avLst/>
              </a:prstGeom>
              <a:noFill/>
            </p:spPr>
            <p:txBody>
              <a:bodyPr wrap="square">
                <a:spAutoFit/>
              </a:bodyPr>
              <a:lstStyle/>
              <a:p>
                <a:r>
                  <a:rPr lang="en-US" sz="2800" i="1" dirty="0"/>
                  <a:t>Pearson Correlation – </a:t>
                </a:r>
              </a:p>
              <a:p>
                <a:r>
                  <a:rPr lang="en-US" sz="2800" i="1" dirty="0"/>
                  <a:t>Marshalltown &amp; Marengo Logged Flows</a:t>
                </a:r>
                <a:endParaRPr lang="en-US" sz="3600" i="1" dirty="0"/>
              </a:p>
              <a:p>
                <a14:m>
                  <m:oMath xmlns:m="http://schemas.openxmlformats.org/officeDocument/2006/math">
                    <m:r>
                      <m:rPr>
                        <m:sty m:val="p"/>
                      </m:rPr>
                      <a:rPr lang="en-US" sz="3600" i="1" smtClean="0">
                        <a:latin typeface="Cambria Math" panose="02040503050406030204" pitchFamily="18" charset="0"/>
                      </a:rPr>
                      <m:t>r</m:t>
                    </m:r>
                    <m:r>
                      <a:rPr lang="en-US" sz="3600" b="0" i="1" smtClean="0">
                        <a:latin typeface="Cambria Math" panose="02040503050406030204" pitchFamily="18" charset="0"/>
                      </a:rPr>
                      <m:t>=.</m:t>
                    </m:r>
                  </m:oMath>
                </a14:m>
                <a:r>
                  <a:rPr lang="en-US" sz="3600" dirty="0"/>
                  <a:t>9174</a:t>
                </a:r>
              </a:p>
            </p:txBody>
          </p:sp>
        </mc:Choice>
        <mc:Fallback xmlns="">
          <p:sp>
            <p:nvSpPr>
              <p:cNvPr id="6" name="TextBox 5">
                <a:extLst>
                  <a:ext uri="{FF2B5EF4-FFF2-40B4-BE49-F238E27FC236}">
                    <a16:creationId xmlns:a16="http://schemas.microsoft.com/office/drawing/2014/main" id="{F7E5FC6D-096F-7702-2A33-483C1700433B}"/>
                  </a:ext>
                </a:extLst>
              </p:cNvPr>
              <p:cNvSpPr txBox="1">
                <a:spLocks noRot="1" noChangeAspect="1" noMove="1" noResize="1" noEditPoints="1" noAdjustHandles="1" noChangeArrowheads="1" noChangeShapeType="1" noTextEdit="1"/>
              </p:cNvSpPr>
              <p:nvPr/>
            </p:nvSpPr>
            <p:spPr>
              <a:xfrm>
                <a:off x="7880387" y="4478915"/>
                <a:ext cx="4203625" cy="1938992"/>
              </a:xfrm>
              <a:prstGeom prst="rect">
                <a:avLst/>
              </a:prstGeom>
              <a:blipFill>
                <a:blip r:embed="rId4"/>
                <a:stretch>
                  <a:fillRect l="-3048" t="-3145" b="-11006"/>
                </a:stretch>
              </a:blipFill>
            </p:spPr>
            <p:txBody>
              <a:bodyPr/>
              <a:lstStyle/>
              <a:p>
                <a:r>
                  <a:rPr lang="en-US">
                    <a:noFill/>
                  </a:rPr>
                  <a:t> </a:t>
                </a:r>
              </a:p>
            </p:txBody>
          </p:sp>
        </mc:Fallback>
      </mc:AlternateContent>
    </p:spTree>
    <p:extLst>
      <p:ext uri="{BB962C8B-B14F-4D97-AF65-F5344CB8AC3E}">
        <p14:creationId xmlns:p14="http://schemas.microsoft.com/office/powerpoint/2010/main" val="181301466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FE7314C-1B1C-425B-9FB2-EB4597B5BBA8}"/>
              </a:ext>
            </a:extLst>
          </p:cNvPr>
          <p:cNvPicPr>
            <a:picLocks noChangeAspect="1"/>
          </p:cNvPicPr>
          <p:nvPr/>
        </p:nvPicPr>
        <p:blipFill>
          <a:blip r:embed="rId3"/>
          <a:stretch>
            <a:fillRect/>
          </a:stretch>
        </p:blipFill>
        <p:spPr>
          <a:xfrm>
            <a:off x="1676400" y="800100"/>
            <a:ext cx="5257800" cy="5257800"/>
          </a:xfrm>
          <a:prstGeom prst="rect">
            <a:avLst/>
          </a:prstGeom>
        </p:spPr>
      </p:pic>
      <mc:AlternateContent xmlns:mc="http://schemas.openxmlformats.org/markup-compatibility/2006" xmlns:a14="http://schemas.microsoft.com/office/drawing/2010/main">
        <mc:Choice Requires="a14">
          <p:sp>
            <p:nvSpPr>
              <p:cNvPr id="7" name="TextBox 6">
                <a:extLst>
                  <a:ext uri="{FF2B5EF4-FFF2-40B4-BE49-F238E27FC236}">
                    <a16:creationId xmlns:a16="http://schemas.microsoft.com/office/drawing/2014/main" id="{5DA71BFF-11A3-4A8A-B95E-758417F450AF}"/>
                  </a:ext>
                </a:extLst>
              </p:cNvPr>
              <p:cNvSpPr txBox="1"/>
              <p:nvPr/>
            </p:nvSpPr>
            <p:spPr>
              <a:xfrm rot="16200000">
                <a:off x="568533" y="3275111"/>
                <a:ext cx="1907958" cy="307777"/>
              </a:xfrm>
              <a:prstGeom prst="rect">
                <a:avLst/>
              </a:prstGeom>
              <a:noFill/>
            </p:spPr>
            <p:txBody>
              <a:bodyPr wrap="none" lIns="0" tIns="0" rIns="0" bIns="0" rtlCol="0">
                <a:spAutoFit/>
              </a:bodyPr>
              <a:lstStyle/>
              <a:p>
                <a14:m>
                  <m:oMath xmlns:m="http://schemas.openxmlformats.org/officeDocument/2006/math">
                    <m:r>
                      <a:rPr lang="en-US" sz="2000" b="0" i="1" smtClean="0">
                        <a:solidFill>
                          <a:srgbClr val="C00000"/>
                        </a:solidFill>
                        <a:effectLst>
                          <a:outerShdw blurRad="38100" dist="38100" dir="2700000" algn="tl">
                            <a:srgbClr val="000000">
                              <a:alpha val="43137"/>
                            </a:srgbClr>
                          </a:outerShdw>
                        </a:effectLst>
                        <a:latin typeface="Cambria Math" panose="02040503050406030204" pitchFamily="18" charset="0"/>
                      </a:rPr>
                      <m:t>𝐹</m:t>
                    </m:r>
                    <m:d>
                      <m:dPr>
                        <m:ctrlPr>
                          <a:rPr lang="en-US" sz="2000" b="0" i="1" smtClean="0">
                            <a:solidFill>
                              <a:srgbClr val="C00000"/>
                            </a:solidFill>
                            <a:effectLst>
                              <a:outerShdw blurRad="38100" dist="38100" dir="2700000" algn="tl">
                                <a:srgbClr val="000000">
                                  <a:alpha val="43137"/>
                                </a:srgbClr>
                              </a:outerShdw>
                            </a:effectLst>
                            <a:latin typeface="Cambria Math" panose="02040503050406030204" pitchFamily="18" charset="0"/>
                          </a:rPr>
                        </m:ctrlPr>
                      </m:dPr>
                      <m:e>
                        <m:r>
                          <a:rPr lang="en-US" sz="2000" b="0" i="1" smtClean="0">
                            <a:solidFill>
                              <a:srgbClr val="C00000"/>
                            </a:solidFill>
                            <a:effectLst>
                              <a:outerShdw blurRad="38100" dist="38100" dir="2700000" algn="tl">
                                <a:srgbClr val="000000">
                                  <a:alpha val="43137"/>
                                </a:srgbClr>
                              </a:outerShdw>
                            </a:effectLst>
                            <a:latin typeface="Cambria Math" panose="02040503050406030204" pitchFamily="18" charset="0"/>
                          </a:rPr>
                          <m:t>𝑥</m:t>
                        </m:r>
                        <m:r>
                          <a:rPr lang="en-US" sz="2000" b="0" i="1" smtClean="0">
                            <a:solidFill>
                              <a:srgbClr val="C00000"/>
                            </a:solidFill>
                            <a:effectLst>
                              <a:outerShdw blurRad="38100" dist="38100" dir="2700000" algn="tl">
                                <a:srgbClr val="000000">
                                  <a:alpha val="43137"/>
                                </a:srgbClr>
                              </a:outerShdw>
                            </a:effectLst>
                            <a:latin typeface="Cambria Math" panose="02040503050406030204" pitchFamily="18" charset="0"/>
                          </a:rPr>
                          <m:t>2</m:t>
                        </m:r>
                      </m:e>
                    </m:d>
                    <m:r>
                      <a:rPr lang="en-US" sz="2000" b="0" i="1" smtClean="0">
                        <a:solidFill>
                          <a:srgbClr val="C00000"/>
                        </a:solidFill>
                        <a:effectLst>
                          <a:outerShdw blurRad="38100" dist="38100" dir="2700000" algn="tl">
                            <a:srgbClr val="000000">
                              <a:alpha val="43137"/>
                            </a:srgbClr>
                          </a:outerShdw>
                        </a:effectLst>
                        <a:latin typeface="Cambria Math" panose="02040503050406030204" pitchFamily="18" charset="0"/>
                      </a:rPr>
                      <m:t> ~ </m:t>
                    </m:r>
                  </m:oMath>
                </a14:m>
                <a:r>
                  <a:rPr lang="en-US" sz="2000" dirty="0">
                    <a:solidFill>
                      <a:srgbClr val="C00000"/>
                    </a:solidFill>
                    <a:effectLst>
                      <a:outerShdw blurRad="38100" dist="38100" dir="2700000" algn="tl">
                        <a:srgbClr val="000000">
                          <a:alpha val="43137"/>
                        </a:srgbClr>
                      </a:outerShdw>
                    </a:effectLst>
                  </a:rPr>
                  <a:t>Beta(2,2)</a:t>
                </a:r>
              </a:p>
            </p:txBody>
          </p:sp>
        </mc:Choice>
        <mc:Fallback xmlns="">
          <p:sp>
            <p:nvSpPr>
              <p:cNvPr id="7" name="TextBox 6">
                <a:extLst>
                  <a:ext uri="{FF2B5EF4-FFF2-40B4-BE49-F238E27FC236}">
                    <a16:creationId xmlns:a16="http://schemas.microsoft.com/office/drawing/2014/main" id="{5DA71BFF-11A3-4A8A-B95E-758417F450AF}"/>
                  </a:ext>
                </a:extLst>
              </p:cNvPr>
              <p:cNvSpPr txBox="1">
                <a:spLocks noRot="1" noChangeAspect="1" noMove="1" noResize="1" noEditPoints="1" noAdjustHandles="1" noChangeArrowheads="1" noChangeShapeType="1" noTextEdit="1"/>
              </p:cNvSpPr>
              <p:nvPr/>
            </p:nvSpPr>
            <p:spPr>
              <a:xfrm rot="16200000">
                <a:off x="568533" y="3275111"/>
                <a:ext cx="1907958" cy="307777"/>
              </a:xfrm>
              <a:prstGeom prst="rect">
                <a:avLst/>
              </a:prstGeom>
              <a:blipFill>
                <a:blip r:embed="rId4"/>
                <a:stretch>
                  <a:fillRect l="-28000" t="-8626" r="-60000" b="-4792"/>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8" name="TextBox 7">
                <a:extLst>
                  <a:ext uri="{FF2B5EF4-FFF2-40B4-BE49-F238E27FC236}">
                    <a16:creationId xmlns:a16="http://schemas.microsoft.com/office/drawing/2014/main" id="{FADBE031-FA9A-4E51-A7F2-613ED8C860CB}"/>
                  </a:ext>
                </a:extLst>
              </p:cNvPr>
              <p:cNvSpPr txBox="1"/>
              <p:nvPr/>
            </p:nvSpPr>
            <p:spPr>
              <a:xfrm>
                <a:off x="3178356" y="6057900"/>
                <a:ext cx="2253887" cy="307777"/>
              </a:xfrm>
              <a:prstGeom prst="rect">
                <a:avLst/>
              </a:prstGeom>
              <a:noFill/>
            </p:spPr>
            <p:txBody>
              <a:bodyPr wrap="none" lIns="0" tIns="0" rIns="0" bIns="0" rtlCol="0">
                <a:spAutoFit/>
              </a:bodyPr>
              <a:lstStyle/>
              <a:p>
                <a14:m>
                  <m:oMath xmlns:m="http://schemas.openxmlformats.org/officeDocument/2006/math">
                    <m:r>
                      <a:rPr lang="en-US" sz="2000" b="0" i="1" smtClean="0">
                        <a:solidFill>
                          <a:srgbClr val="C00000"/>
                        </a:solidFill>
                        <a:effectLst>
                          <a:outerShdw blurRad="38100" dist="38100" dir="2700000" algn="tl">
                            <a:srgbClr val="000000">
                              <a:alpha val="43137"/>
                            </a:srgbClr>
                          </a:outerShdw>
                        </a:effectLst>
                        <a:latin typeface="Cambria Math" panose="02040503050406030204" pitchFamily="18" charset="0"/>
                      </a:rPr>
                      <m:t>𝐹</m:t>
                    </m:r>
                    <m:d>
                      <m:dPr>
                        <m:ctrlPr>
                          <a:rPr lang="en-US" sz="2000" b="0" i="1" smtClean="0">
                            <a:solidFill>
                              <a:srgbClr val="C00000"/>
                            </a:solidFill>
                            <a:effectLst>
                              <a:outerShdw blurRad="38100" dist="38100" dir="2700000" algn="tl">
                                <a:srgbClr val="000000">
                                  <a:alpha val="43137"/>
                                </a:srgbClr>
                              </a:outerShdw>
                            </a:effectLst>
                            <a:latin typeface="Cambria Math" panose="02040503050406030204" pitchFamily="18" charset="0"/>
                          </a:rPr>
                        </m:ctrlPr>
                      </m:dPr>
                      <m:e>
                        <m:r>
                          <a:rPr lang="en-US" sz="2000" b="0" i="1" smtClean="0">
                            <a:solidFill>
                              <a:srgbClr val="C00000"/>
                            </a:solidFill>
                            <a:effectLst>
                              <a:outerShdw blurRad="38100" dist="38100" dir="2700000" algn="tl">
                                <a:srgbClr val="000000">
                                  <a:alpha val="43137"/>
                                </a:srgbClr>
                              </a:outerShdw>
                            </a:effectLst>
                            <a:latin typeface="Cambria Math" panose="02040503050406030204" pitchFamily="18" charset="0"/>
                          </a:rPr>
                          <m:t>𝑥</m:t>
                        </m:r>
                        <m:r>
                          <a:rPr lang="en-US" sz="2000" b="0" i="1" smtClean="0">
                            <a:solidFill>
                              <a:srgbClr val="C00000"/>
                            </a:solidFill>
                            <a:effectLst>
                              <a:outerShdw blurRad="38100" dist="38100" dir="2700000" algn="tl">
                                <a:srgbClr val="000000">
                                  <a:alpha val="43137"/>
                                </a:srgbClr>
                              </a:outerShdw>
                            </a:effectLst>
                            <a:latin typeface="Cambria Math" panose="02040503050406030204" pitchFamily="18" charset="0"/>
                          </a:rPr>
                          <m:t>1</m:t>
                        </m:r>
                      </m:e>
                    </m:d>
                    <m:r>
                      <a:rPr lang="en-US" sz="2000" b="0" i="1" smtClean="0">
                        <a:solidFill>
                          <a:srgbClr val="C00000"/>
                        </a:solidFill>
                        <a:effectLst>
                          <a:outerShdw blurRad="38100" dist="38100" dir="2700000" algn="tl">
                            <a:srgbClr val="000000">
                              <a:alpha val="43137"/>
                            </a:srgbClr>
                          </a:outerShdw>
                        </a:effectLst>
                        <a:latin typeface="Cambria Math" panose="02040503050406030204" pitchFamily="18" charset="0"/>
                      </a:rPr>
                      <m:t> ~ </m:t>
                    </m:r>
                  </m:oMath>
                </a14:m>
                <a:r>
                  <a:rPr lang="en-US" sz="2000" dirty="0">
                    <a:solidFill>
                      <a:srgbClr val="C00000"/>
                    </a:solidFill>
                    <a:effectLst>
                      <a:outerShdw blurRad="38100" dist="38100" dir="2700000" algn="tl">
                        <a:srgbClr val="000000">
                          <a:alpha val="43137"/>
                        </a:srgbClr>
                      </a:outerShdw>
                    </a:effectLst>
                  </a:rPr>
                  <a:t>Gamma(1,1)</a:t>
                </a:r>
              </a:p>
            </p:txBody>
          </p:sp>
        </mc:Choice>
        <mc:Fallback xmlns="">
          <p:sp>
            <p:nvSpPr>
              <p:cNvPr id="8" name="TextBox 7">
                <a:extLst>
                  <a:ext uri="{FF2B5EF4-FFF2-40B4-BE49-F238E27FC236}">
                    <a16:creationId xmlns:a16="http://schemas.microsoft.com/office/drawing/2014/main" id="{FADBE031-FA9A-4E51-A7F2-613ED8C860CB}"/>
                  </a:ext>
                </a:extLst>
              </p:cNvPr>
              <p:cNvSpPr txBox="1">
                <a:spLocks noRot="1" noChangeAspect="1" noMove="1" noResize="1" noEditPoints="1" noAdjustHandles="1" noChangeArrowheads="1" noChangeShapeType="1" noTextEdit="1"/>
              </p:cNvSpPr>
              <p:nvPr/>
            </p:nvSpPr>
            <p:spPr>
              <a:xfrm>
                <a:off x="3178356" y="6057900"/>
                <a:ext cx="2253887" cy="307777"/>
              </a:xfrm>
              <a:prstGeom prst="rect">
                <a:avLst/>
              </a:prstGeom>
              <a:blipFill>
                <a:blip r:embed="rId5"/>
                <a:stretch>
                  <a:fillRect l="-4054" t="-28000" r="-7568" b="-60000"/>
                </a:stretch>
              </a:blipFill>
            </p:spPr>
            <p:txBody>
              <a:bodyPr/>
              <a:lstStyle/>
              <a:p>
                <a:r>
                  <a:rPr lang="en-US">
                    <a:noFill/>
                  </a:rPr>
                  <a:t> </a:t>
                </a:r>
              </a:p>
            </p:txBody>
          </p:sp>
        </mc:Fallback>
      </mc:AlternateContent>
      <p:pic>
        <p:nvPicPr>
          <p:cNvPr id="10" name="Picture 9">
            <a:extLst>
              <a:ext uri="{FF2B5EF4-FFF2-40B4-BE49-F238E27FC236}">
                <a16:creationId xmlns:a16="http://schemas.microsoft.com/office/drawing/2014/main" id="{491000E7-ED95-4035-BDD6-528ED9713F34}"/>
              </a:ext>
            </a:extLst>
          </p:cNvPr>
          <p:cNvPicPr>
            <a:picLocks noChangeAspect="1"/>
          </p:cNvPicPr>
          <p:nvPr/>
        </p:nvPicPr>
        <p:blipFill>
          <a:blip r:embed="rId6"/>
          <a:stretch>
            <a:fillRect/>
          </a:stretch>
        </p:blipFill>
        <p:spPr>
          <a:xfrm>
            <a:off x="6934200" y="800100"/>
            <a:ext cx="5257800" cy="5257800"/>
          </a:xfrm>
          <a:prstGeom prst="rect">
            <a:avLst/>
          </a:prstGeom>
        </p:spPr>
      </p:pic>
      <p:sp>
        <p:nvSpPr>
          <p:cNvPr id="13" name="TextBox 12">
            <a:extLst>
              <a:ext uri="{FF2B5EF4-FFF2-40B4-BE49-F238E27FC236}">
                <a16:creationId xmlns:a16="http://schemas.microsoft.com/office/drawing/2014/main" id="{B338D35C-574A-4920-8813-23D0D006F668}"/>
              </a:ext>
            </a:extLst>
          </p:cNvPr>
          <p:cNvSpPr txBox="1"/>
          <p:nvPr/>
        </p:nvSpPr>
        <p:spPr>
          <a:xfrm>
            <a:off x="5191793" y="4614552"/>
            <a:ext cx="1603168" cy="954107"/>
          </a:xfrm>
          <a:prstGeom prst="rect">
            <a:avLst/>
          </a:prstGeom>
          <a:solidFill>
            <a:srgbClr val="FFFFFF">
              <a:alpha val="50000"/>
            </a:srgbClr>
          </a:solidFill>
        </p:spPr>
        <p:txBody>
          <a:bodyPr wrap="square" rtlCol="0">
            <a:spAutoFit/>
          </a:bodyPr>
          <a:lstStyle/>
          <a:p>
            <a:pPr algn="ctr"/>
            <a:r>
              <a:rPr lang="en-US" sz="2800" b="1" dirty="0">
                <a:solidFill>
                  <a:srgbClr val="C00000"/>
                </a:solidFill>
                <a:effectLst>
                  <a:outerShdw blurRad="38100" dist="38100" dir="2700000" algn="tl">
                    <a:srgbClr val="000000">
                      <a:alpha val="43137"/>
                    </a:srgbClr>
                  </a:outerShdw>
                </a:effectLst>
                <a:latin typeface="Cambria Math" panose="02040503050406030204" pitchFamily="18" charset="0"/>
                <a:ea typeface="Cambria Math" panose="02040503050406030204" pitchFamily="18" charset="0"/>
              </a:rPr>
              <a:t>r </a:t>
            </a:r>
            <a:r>
              <a:rPr lang="en-US" sz="2800" b="1" dirty="0">
                <a:solidFill>
                  <a:srgbClr val="C00000"/>
                </a:solidFill>
                <a:effectLst>
                  <a:outerShdw blurRad="38100" dist="38100" dir="2700000" algn="tl">
                    <a:srgbClr val="000000">
                      <a:alpha val="43137"/>
                    </a:srgbClr>
                  </a:outerShdw>
                </a:effectLst>
                <a:latin typeface="Lato" panose="020F0502020204030203" pitchFamily="34" charset="0"/>
              </a:rPr>
              <a:t>= 0.55</a:t>
            </a:r>
          </a:p>
          <a:p>
            <a:pPr algn="ctr"/>
            <a:r>
              <a:rPr lang="el-GR" sz="2800" b="1" dirty="0">
                <a:solidFill>
                  <a:srgbClr val="C00000"/>
                </a:solidFill>
                <a:effectLst>
                  <a:outerShdw blurRad="38100" dist="38100" dir="2700000" algn="tl">
                    <a:srgbClr val="000000">
                      <a:alpha val="43137"/>
                    </a:srgbClr>
                  </a:outerShdw>
                </a:effectLst>
                <a:latin typeface="Cambria Math" panose="02040503050406030204" pitchFamily="18" charset="0"/>
                <a:ea typeface="Cambria Math" panose="02040503050406030204" pitchFamily="18" charset="0"/>
              </a:rPr>
              <a:t>ρ</a:t>
            </a:r>
            <a:r>
              <a:rPr lang="en-US" sz="2800" b="1" dirty="0">
                <a:solidFill>
                  <a:srgbClr val="C00000"/>
                </a:solidFill>
                <a:effectLst>
                  <a:outerShdw blurRad="38100" dist="38100" dir="2700000" algn="tl">
                    <a:srgbClr val="000000">
                      <a:alpha val="43137"/>
                    </a:srgbClr>
                  </a:outerShdw>
                </a:effectLst>
                <a:latin typeface="Cambria Math" panose="02040503050406030204" pitchFamily="18" charset="0"/>
                <a:ea typeface="Cambria Math" panose="02040503050406030204" pitchFamily="18" charset="0"/>
              </a:rPr>
              <a:t> </a:t>
            </a:r>
            <a:r>
              <a:rPr lang="en-US" sz="2800" b="1" dirty="0">
                <a:solidFill>
                  <a:srgbClr val="C00000"/>
                </a:solidFill>
                <a:effectLst>
                  <a:outerShdw blurRad="38100" dist="38100" dir="2700000" algn="tl">
                    <a:srgbClr val="000000">
                      <a:alpha val="43137"/>
                    </a:srgbClr>
                  </a:outerShdw>
                </a:effectLst>
                <a:latin typeface="Lato" panose="020F0502020204030203" pitchFamily="34" charset="0"/>
              </a:rPr>
              <a:t>= 0.59</a:t>
            </a:r>
          </a:p>
        </p:txBody>
      </p:sp>
      <p:sp>
        <p:nvSpPr>
          <p:cNvPr id="14" name="TextBox 13">
            <a:extLst>
              <a:ext uri="{FF2B5EF4-FFF2-40B4-BE49-F238E27FC236}">
                <a16:creationId xmlns:a16="http://schemas.microsoft.com/office/drawing/2014/main" id="{793BA8D9-7681-4795-BCE6-F263E2110B0F}"/>
              </a:ext>
            </a:extLst>
          </p:cNvPr>
          <p:cNvSpPr txBox="1"/>
          <p:nvPr/>
        </p:nvSpPr>
        <p:spPr>
          <a:xfrm>
            <a:off x="7524354" y="6057900"/>
            <a:ext cx="4077491" cy="523220"/>
          </a:xfrm>
          <a:prstGeom prst="rect">
            <a:avLst/>
          </a:prstGeom>
          <a:solidFill>
            <a:srgbClr val="FFFFFF">
              <a:alpha val="50000"/>
            </a:srgbClr>
          </a:solidFill>
        </p:spPr>
        <p:txBody>
          <a:bodyPr wrap="square" rtlCol="0">
            <a:spAutoFit/>
          </a:bodyPr>
          <a:lstStyle/>
          <a:p>
            <a:pPr algn="ctr"/>
            <a:r>
              <a:rPr lang="en-US" sz="2800" b="1" dirty="0">
                <a:solidFill>
                  <a:srgbClr val="C00000"/>
                </a:solidFill>
                <a:effectLst>
                  <a:outerShdw blurRad="38100" dist="38100" dir="2700000" algn="tl">
                    <a:srgbClr val="000000">
                      <a:alpha val="43137"/>
                    </a:srgbClr>
                  </a:outerShdw>
                </a:effectLst>
                <a:latin typeface="Cambria Math" panose="02040503050406030204" pitchFamily="18" charset="0"/>
                <a:ea typeface="Cambria Math" panose="02040503050406030204" pitchFamily="18" charset="0"/>
              </a:rPr>
              <a:t>r </a:t>
            </a:r>
            <a:r>
              <a:rPr lang="en-US" sz="2800" b="1" dirty="0">
                <a:solidFill>
                  <a:srgbClr val="C00000"/>
                </a:solidFill>
                <a:effectLst>
                  <a:outerShdw blurRad="38100" dist="38100" dir="2700000" algn="tl">
                    <a:srgbClr val="000000">
                      <a:alpha val="43137"/>
                    </a:srgbClr>
                  </a:outerShdw>
                </a:effectLst>
                <a:latin typeface="Lato" panose="020F0502020204030203" pitchFamily="34" charset="0"/>
              </a:rPr>
              <a:t>= 0.59 </a:t>
            </a:r>
            <a:r>
              <a:rPr lang="el-GR" sz="2800" b="1" dirty="0">
                <a:solidFill>
                  <a:srgbClr val="C00000"/>
                </a:solidFill>
                <a:effectLst>
                  <a:outerShdw blurRad="38100" dist="38100" dir="2700000" algn="tl">
                    <a:srgbClr val="000000">
                      <a:alpha val="43137"/>
                    </a:srgbClr>
                  </a:outerShdw>
                </a:effectLst>
                <a:latin typeface="Cambria Math" panose="02040503050406030204" pitchFamily="18" charset="0"/>
                <a:ea typeface="Cambria Math" panose="02040503050406030204" pitchFamily="18" charset="0"/>
              </a:rPr>
              <a:t>ρ</a:t>
            </a:r>
            <a:r>
              <a:rPr lang="en-US" sz="2800" b="1" dirty="0">
                <a:solidFill>
                  <a:srgbClr val="C00000"/>
                </a:solidFill>
                <a:effectLst>
                  <a:outerShdw blurRad="38100" dist="38100" dir="2700000" algn="tl">
                    <a:srgbClr val="000000">
                      <a:alpha val="43137"/>
                    </a:srgbClr>
                  </a:outerShdw>
                </a:effectLst>
                <a:latin typeface="Cambria Math" panose="02040503050406030204" pitchFamily="18" charset="0"/>
                <a:ea typeface="Cambria Math" panose="02040503050406030204" pitchFamily="18" charset="0"/>
              </a:rPr>
              <a:t> </a:t>
            </a:r>
            <a:r>
              <a:rPr lang="en-US" sz="2800" b="1" dirty="0">
                <a:solidFill>
                  <a:srgbClr val="C00000"/>
                </a:solidFill>
                <a:effectLst>
                  <a:outerShdw blurRad="38100" dist="38100" dir="2700000" algn="tl">
                    <a:srgbClr val="000000">
                      <a:alpha val="43137"/>
                    </a:srgbClr>
                  </a:outerShdw>
                </a:effectLst>
                <a:latin typeface="Lato" panose="020F0502020204030203" pitchFamily="34" charset="0"/>
              </a:rPr>
              <a:t>= 0.59</a:t>
            </a:r>
          </a:p>
        </p:txBody>
      </p:sp>
      <p:sp>
        <p:nvSpPr>
          <p:cNvPr id="2" name="Slide Number Placeholder 1">
            <a:extLst>
              <a:ext uri="{FF2B5EF4-FFF2-40B4-BE49-F238E27FC236}">
                <a16:creationId xmlns:a16="http://schemas.microsoft.com/office/drawing/2014/main" id="{C5D997AC-FA30-7B49-BC92-C9D5539FDBD7}"/>
              </a:ext>
            </a:extLst>
          </p:cNvPr>
          <p:cNvSpPr>
            <a:spLocks noGrp="1"/>
          </p:cNvSpPr>
          <p:nvPr>
            <p:ph type="sldNum" sz="quarter" idx="12"/>
          </p:nvPr>
        </p:nvSpPr>
        <p:spPr/>
        <p:txBody>
          <a:bodyPr/>
          <a:lstStyle/>
          <a:p>
            <a:fld id="{5F6E19EC-C981-4348-A588-FAD292F64A47}" type="slidenum">
              <a:rPr lang="en-US" smtClean="0"/>
              <a:t>26</a:t>
            </a:fld>
            <a:endParaRPr lang="en-US"/>
          </a:p>
        </p:txBody>
      </p:sp>
    </p:spTree>
    <p:extLst>
      <p:ext uri="{BB962C8B-B14F-4D97-AF65-F5344CB8AC3E}">
        <p14:creationId xmlns:p14="http://schemas.microsoft.com/office/powerpoint/2010/main" val="9502248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7" name="TextBox 6">
                <a:extLst>
                  <a:ext uri="{FF2B5EF4-FFF2-40B4-BE49-F238E27FC236}">
                    <a16:creationId xmlns:a16="http://schemas.microsoft.com/office/drawing/2014/main" id="{5DA71BFF-11A3-4A8A-B95E-758417F450AF}"/>
                  </a:ext>
                </a:extLst>
              </p:cNvPr>
              <p:cNvSpPr txBox="1"/>
              <p:nvPr/>
            </p:nvSpPr>
            <p:spPr>
              <a:xfrm rot="16200000">
                <a:off x="568533" y="2982193"/>
                <a:ext cx="1907958" cy="307777"/>
              </a:xfrm>
              <a:prstGeom prst="rect">
                <a:avLst/>
              </a:prstGeom>
              <a:noFill/>
            </p:spPr>
            <p:txBody>
              <a:bodyPr wrap="none" lIns="0" tIns="0" rIns="0" bIns="0" rtlCol="0">
                <a:spAutoFit/>
              </a:bodyPr>
              <a:lstStyle/>
              <a:p>
                <a14:m>
                  <m:oMath xmlns:m="http://schemas.openxmlformats.org/officeDocument/2006/math">
                    <m:r>
                      <a:rPr lang="en-US" sz="2000" b="0" i="1" smtClean="0">
                        <a:solidFill>
                          <a:srgbClr val="C00000"/>
                        </a:solidFill>
                        <a:effectLst>
                          <a:outerShdw blurRad="38100" dist="38100" dir="2700000" algn="tl">
                            <a:srgbClr val="000000">
                              <a:alpha val="43137"/>
                            </a:srgbClr>
                          </a:outerShdw>
                        </a:effectLst>
                        <a:latin typeface="Cambria Math" panose="02040503050406030204" pitchFamily="18" charset="0"/>
                      </a:rPr>
                      <m:t>𝐹</m:t>
                    </m:r>
                    <m:d>
                      <m:dPr>
                        <m:ctrlPr>
                          <a:rPr lang="en-US" sz="2000" b="0" i="1" smtClean="0">
                            <a:solidFill>
                              <a:srgbClr val="C00000"/>
                            </a:solidFill>
                            <a:effectLst>
                              <a:outerShdw blurRad="38100" dist="38100" dir="2700000" algn="tl">
                                <a:srgbClr val="000000">
                                  <a:alpha val="43137"/>
                                </a:srgbClr>
                              </a:outerShdw>
                            </a:effectLst>
                            <a:latin typeface="Cambria Math" panose="02040503050406030204" pitchFamily="18" charset="0"/>
                          </a:rPr>
                        </m:ctrlPr>
                      </m:dPr>
                      <m:e>
                        <m:r>
                          <a:rPr lang="en-US" sz="2000" b="0" i="1" smtClean="0">
                            <a:solidFill>
                              <a:srgbClr val="C00000"/>
                            </a:solidFill>
                            <a:effectLst>
                              <a:outerShdw blurRad="38100" dist="38100" dir="2700000" algn="tl">
                                <a:srgbClr val="000000">
                                  <a:alpha val="43137"/>
                                </a:srgbClr>
                              </a:outerShdw>
                            </a:effectLst>
                            <a:latin typeface="Cambria Math" panose="02040503050406030204" pitchFamily="18" charset="0"/>
                          </a:rPr>
                          <m:t>𝑥</m:t>
                        </m:r>
                        <m:r>
                          <a:rPr lang="en-US" sz="2000" b="0" i="1" smtClean="0">
                            <a:solidFill>
                              <a:srgbClr val="C00000"/>
                            </a:solidFill>
                            <a:effectLst>
                              <a:outerShdw blurRad="38100" dist="38100" dir="2700000" algn="tl">
                                <a:srgbClr val="000000">
                                  <a:alpha val="43137"/>
                                </a:srgbClr>
                              </a:outerShdw>
                            </a:effectLst>
                            <a:latin typeface="Cambria Math" panose="02040503050406030204" pitchFamily="18" charset="0"/>
                          </a:rPr>
                          <m:t>2</m:t>
                        </m:r>
                      </m:e>
                    </m:d>
                    <m:r>
                      <a:rPr lang="en-US" sz="2000" b="0" i="1" smtClean="0">
                        <a:solidFill>
                          <a:srgbClr val="C00000"/>
                        </a:solidFill>
                        <a:effectLst>
                          <a:outerShdw blurRad="38100" dist="38100" dir="2700000" algn="tl">
                            <a:srgbClr val="000000">
                              <a:alpha val="43137"/>
                            </a:srgbClr>
                          </a:outerShdw>
                        </a:effectLst>
                        <a:latin typeface="Cambria Math" panose="02040503050406030204" pitchFamily="18" charset="0"/>
                      </a:rPr>
                      <m:t> ~ </m:t>
                    </m:r>
                  </m:oMath>
                </a14:m>
                <a:r>
                  <a:rPr lang="en-US" sz="2000" dirty="0">
                    <a:solidFill>
                      <a:srgbClr val="C00000"/>
                    </a:solidFill>
                    <a:effectLst>
                      <a:outerShdw blurRad="38100" dist="38100" dir="2700000" algn="tl">
                        <a:srgbClr val="000000">
                          <a:alpha val="43137"/>
                        </a:srgbClr>
                      </a:outerShdw>
                    </a:effectLst>
                  </a:rPr>
                  <a:t>Beta(2,2)</a:t>
                </a:r>
              </a:p>
            </p:txBody>
          </p:sp>
        </mc:Choice>
        <mc:Fallback xmlns="">
          <p:sp>
            <p:nvSpPr>
              <p:cNvPr id="7" name="TextBox 6">
                <a:extLst>
                  <a:ext uri="{FF2B5EF4-FFF2-40B4-BE49-F238E27FC236}">
                    <a16:creationId xmlns:a16="http://schemas.microsoft.com/office/drawing/2014/main" id="{5DA71BFF-11A3-4A8A-B95E-758417F450AF}"/>
                  </a:ext>
                </a:extLst>
              </p:cNvPr>
              <p:cNvSpPr txBox="1">
                <a:spLocks noRot="1" noChangeAspect="1" noMove="1" noResize="1" noEditPoints="1" noAdjustHandles="1" noChangeArrowheads="1" noChangeShapeType="1" noTextEdit="1"/>
              </p:cNvSpPr>
              <p:nvPr/>
            </p:nvSpPr>
            <p:spPr>
              <a:xfrm rot="16200000">
                <a:off x="568533" y="2982193"/>
                <a:ext cx="1907958" cy="307777"/>
              </a:xfrm>
              <a:prstGeom prst="rect">
                <a:avLst/>
              </a:prstGeom>
              <a:blipFill>
                <a:blip r:embed="rId3"/>
                <a:stretch>
                  <a:fillRect l="-28000" t="-8626" r="-60000" b="-4792"/>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8" name="TextBox 7">
                <a:extLst>
                  <a:ext uri="{FF2B5EF4-FFF2-40B4-BE49-F238E27FC236}">
                    <a16:creationId xmlns:a16="http://schemas.microsoft.com/office/drawing/2014/main" id="{FADBE031-FA9A-4E51-A7F2-613ED8C860CB}"/>
                  </a:ext>
                </a:extLst>
              </p:cNvPr>
              <p:cNvSpPr txBox="1"/>
              <p:nvPr/>
            </p:nvSpPr>
            <p:spPr>
              <a:xfrm>
                <a:off x="3178355" y="5861965"/>
                <a:ext cx="2253887" cy="307777"/>
              </a:xfrm>
              <a:prstGeom prst="rect">
                <a:avLst/>
              </a:prstGeom>
              <a:noFill/>
            </p:spPr>
            <p:txBody>
              <a:bodyPr wrap="none" lIns="0" tIns="0" rIns="0" bIns="0" rtlCol="0">
                <a:spAutoFit/>
              </a:bodyPr>
              <a:lstStyle/>
              <a:p>
                <a14:m>
                  <m:oMath xmlns:m="http://schemas.openxmlformats.org/officeDocument/2006/math">
                    <m:r>
                      <a:rPr lang="en-US" sz="2000" b="0" i="1" smtClean="0">
                        <a:solidFill>
                          <a:srgbClr val="C00000"/>
                        </a:solidFill>
                        <a:effectLst>
                          <a:outerShdw blurRad="38100" dist="38100" dir="2700000" algn="tl">
                            <a:srgbClr val="000000">
                              <a:alpha val="43137"/>
                            </a:srgbClr>
                          </a:outerShdw>
                        </a:effectLst>
                        <a:latin typeface="Cambria Math" panose="02040503050406030204" pitchFamily="18" charset="0"/>
                      </a:rPr>
                      <m:t>𝐹</m:t>
                    </m:r>
                    <m:d>
                      <m:dPr>
                        <m:ctrlPr>
                          <a:rPr lang="en-US" sz="2000" b="0" i="1" smtClean="0">
                            <a:solidFill>
                              <a:srgbClr val="C00000"/>
                            </a:solidFill>
                            <a:effectLst>
                              <a:outerShdw blurRad="38100" dist="38100" dir="2700000" algn="tl">
                                <a:srgbClr val="000000">
                                  <a:alpha val="43137"/>
                                </a:srgbClr>
                              </a:outerShdw>
                            </a:effectLst>
                            <a:latin typeface="Cambria Math" panose="02040503050406030204" pitchFamily="18" charset="0"/>
                          </a:rPr>
                        </m:ctrlPr>
                      </m:dPr>
                      <m:e>
                        <m:r>
                          <a:rPr lang="en-US" sz="2000" b="0" i="1" smtClean="0">
                            <a:solidFill>
                              <a:srgbClr val="C00000"/>
                            </a:solidFill>
                            <a:effectLst>
                              <a:outerShdw blurRad="38100" dist="38100" dir="2700000" algn="tl">
                                <a:srgbClr val="000000">
                                  <a:alpha val="43137"/>
                                </a:srgbClr>
                              </a:outerShdw>
                            </a:effectLst>
                            <a:latin typeface="Cambria Math" panose="02040503050406030204" pitchFamily="18" charset="0"/>
                          </a:rPr>
                          <m:t>𝑥</m:t>
                        </m:r>
                        <m:r>
                          <a:rPr lang="en-US" sz="2000" b="0" i="1" smtClean="0">
                            <a:solidFill>
                              <a:srgbClr val="C00000"/>
                            </a:solidFill>
                            <a:effectLst>
                              <a:outerShdw blurRad="38100" dist="38100" dir="2700000" algn="tl">
                                <a:srgbClr val="000000">
                                  <a:alpha val="43137"/>
                                </a:srgbClr>
                              </a:outerShdw>
                            </a:effectLst>
                            <a:latin typeface="Cambria Math" panose="02040503050406030204" pitchFamily="18" charset="0"/>
                          </a:rPr>
                          <m:t>1</m:t>
                        </m:r>
                      </m:e>
                    </m:d>
                    <m:r>
                      <a:rPr lang="en-US" sz="2000" b="0" i="1" smtClean="0">
                        <a:solidFill>
                          <a:srgbClr val="C00000"/>
                        </a:solidFill>
                        <a:effectLst>
                          <a:outerShdw blurRad="38100" dist="38100" dir="2700000" algn="tl">
                            <a:srgbClr val="000000">
                              <a:alpha val="43137"/>
                            </a:srgbClr>
                          </a:outerShdw>
                        </a:effectLst>
                        <a:latin typeface="Cambria Math" panose="02040503050406030204" pitchFamily="18" charset="0"/>
                      </a:rPr>
                      <m:t> ~ </m:t>
                    </m:r>
                  </m:oMath>
                </a14:m>
                <a:r>
                  <a:rPr lang="en-US" sz="2000" dirty="0">
                    <a:solidFill>
                      <a:srgbClr val="C00000"/>
                    </a:solidFill>
                    <a:effectLst>
                      <a:outerShdw blurRad="38100" dist="38100" dir="2700000" algn="tl">
                        <a:srgbClr val="000000">
                          <a:alpha val="43137"/>
                        </a:srgbClr>
                      </a:outerShdw>
                    </a:effectLst>
                  </a:rPr>
                  <a:t>Gamma(1,1)</a:t>
                </a:r>
              </a:p>
            </p:txBody>
          </p:sp>
        </mc:Choice>
        <mc:Fallback xmlns="">
          <p:sp>
            <p:nvSpPr>
              <p:cNvPr id="8" name="TextBox 7">
                <a:extLst>
                  <a:ext uri="{FF2B5EF4-FFF2-40B4-BE49-F238E27FC236}">
                    <a16:creationId xmlns:a16="http://schemas.microsoft.com/office/drawing/2014/main" id="{FADBE031-FA9A-4E51-A7F2-613ED8C860CB}"/>
                  </a:ext>
                </a:extLst>
              </p:cNvPr>
              <p:cNvSpPr txBox="1">
                <a:spLocks noRot="1" noChangeAspect="1" noMove="1" noResize="1" noEditPoints="1" noAdjustHandles="1" noChangeArrowheads="1" noChangeShapeType="1" noTextEdit="1"/>
              </p:cNvSpPr>
              <p:nvPr/>
            </p:nvSpPr>
            <p:spPr>
              <a:xfrm>
                <a:off x="3178355" y="5861965"/>
                <a:ext cx="2253887" cy="307777"/>
              </a:xfrm>
              <a:prstGeom prst="rect">
                <a:avLst/>
              </a:prstGeom>
              <a:blipFill>
                <a:blip r:embed="rId4"/>
                <a:stretch>
                  <a:fillRect l="-4054" t="-28000" r="-7568" b="-60000"/>
                </a:stretch>
              </a:blipFill>
            </p:spPr>
            <p:txBody>
              <a:bodyPr/>
              <a:lstStyle/>
              <a:p>
                <a:r>
                  <a:rPr lang="en-US">
                    <a:noFill/>
                  </a:rPr>
                  <a:t> </a:t>
                </a:r>
              </a:p>
            </p:txBody>
          </p:sp>
        </mc:Fallback>
      </mc:AlternateContent>
      <p:pic>
        <p:nvPicPr>
          <p:cNvPr id="10" name="Picture 9">
            <a:extLst>
              <a:ext uri="{FF2B5EF4-FFF2-40B4-BE49-F238E27FC236}">
                <a16:creationId xmlns:a16="http://schemas.microsoft.com/office/drawing/2014/main" id="{491000E7-ED95-4035-BDD6-528ED9713F34}"/>
              </a:ext>
            </a:extLst>
          </p:cNvPr>
          <p:cNvPicPr>
            <a:picLocks noChangeAspect="1"/>
          </p:cNvPicPr>
          <p:nvPr/>
        </p:nvPicPr>
        <p:blipFill>
          <a:blip r:embed="rId5"/>
          <a:stretch>
            <a:fillRect/>
          </a:stretch>
        </p:blipFill>
        <p:spPr>
          <a:xfrm>
            <a:off x="1676401" y="604165"/>
            <a:ext cx="5257800" cy="5257800"/>
          </a:xfrm>
          <a:prstGeom prst="rect">
            <a:avLst/>
          </a:prstGeom>
        </p:spPr>
      </p:pic>
      <p:pic>
        <p:nvPicPr>
          <p:cNvPr id="3" name="Picture 2">
            <a:extLst>
              <a:ext uri="{FF2B5EF4-FFF2-40B4-BE49-F238E27FC236}">
                <a16:creationId xmlns:a16="http://schemas.microsoft.com/office/drawing/2014/main" id="{B657165D-F0ED-4A7D-8AC7-261B58924A5F}"/>
              </a:ext>
            </a:extLst>
          </p:cNvPr>
          <p:cNvPicPr>
            <a:picLocks noChangeAspect="1"/>
          </p:cNvPicPr>
          <p:nvPr/>
        </p:nvPicPr>
        <p:blipFill>
          <a:blip r:embed="rId6"/>
          <a:stretch>
            <a:fillRect/>
          </a:stretch>
        </p:blipFill>
        <p:spPr>
          <a:xfrm>
            <a:off x="6934200" y="604165"/>
            <a:ext cx="5257800" cy="5257800"/>
          </a:xfrm>
          <a:prstGeom prst="rect">
            <a:avLst/>
          </a:prstGeom>
        </p:spPr>
      </p:pic>
      <mc:AlternateContent xmlns:mc="http://schemas.openxmlformats.org/markup-compatibility/2006" xmlns:a14="http://schemas.microsoft.com/office/drawing/2010/main">
        <mc:Choice Requires="a14">
          <p:sp>
            <p:nvSpPr>
              <p:cNvPr id="9" name="TextBox 8">
                <a:extLst>
                  <a:ext uri="{FF2B5EF4-FFF2-40B4-BE49-F238E27FC236}">
                    <a16:creationId xmlns:a16="http://schemas.microsoft.com/office/drawing/2014/main" id="{BA2EEC69-5393-4CAC-A5CB-6A36349681EA}"/>
                  </a:ext>
                </a:extLst>
              </p:cNvPr>
              <p:cNvSpPr txBox="1"/>
              <p:nvPr/>
            </p:nvSpPr>
            <p:spPr>
              <a:xfrm>
                <a:off x="8463408" y="5861965"/>
                <a:ext cx="2199385" cy="307777"/>
              </a:xfrm>
              <a:prstGeom prst="rect">
                <a:avLst/>
              </a:prstGeom>
              <a:noFill/>
            </p:spPr>
            <p:txBody>
              <a:bodyPr wrap="none" lIns="0" tIns="0" rIns="0" bIns="0" rtlCol="0">
                <a:spAutoFit/>
              </a:bodyPr>
              <a:lstStyle/>
              <a:p>
                <a14:m>
                  <m:oMath xmlns:m="http://schemas.openxmlformats.org/officeDocument/2006/math">
                    <m:r>
                      <a:rPr lang="en-US" sz="2000" b="0" i="1" smtClean="0">
                        <a:solidFill>
                          <a:srgbClr val="C00000"/>
                        </a:solidFill>
                        <a:effectLst>
                          <a:outerShdw blurRad="38100" dist="38100" dir="2700000" algn="tl">
                            <a:srgbClr val="000000">
                              <a:alpha val="43137"/>
                            </a:srgbClr>
                          </a:outerShdw>
                        </a:effectLst>
                        <a:latin typeface="Cambria Math" panose="02040503050406030204" pitchFamily="18" charset="0"/>
                      </a:rPr>
                      <m:t>𝐹</m:t>
                    </m:r>
                    <m:d>
                      <m:dPr>
                        <m:ctrlPr>
                          <a:rPr lang="en-US" sz="2000" b="0" i="1" smtClean="0">
                            <a:solidFill>
                              <a:srgbClr val="C00000"/>
                            </a:solidFill>
                            <a:effectLst>
                              <a:outerShdw blurRad="38100" dist="38100" dir="2700000" algn="tl">
                                <a:srgbClr val="000000">
                                  <a:alpha val="43137"/>
                                </a:srgbClr>
                              </a:outerShdw>
                            </a:effectLst>
                            <a:latin typeface="Cambria Math" panose="02040503050406030204" pitchFamily="18" charset="0"/>
                          </a:rPr>
                        </m:ctrlPr>
                      </m:dPr>
                      <m:e>
                        <m:r>
                          <a:rPr lang="en-US" sz="2000" b="0" i="1" smtClean="0">
                            <a:solidFill>
                              <a:srgbClr val="C00000"/>
                            </a:solidFill>
                            <a:effectLst>
                              <a:outerShdw blurRad="38100" dist="38100" dir="2700000" algn="tl">
                                <a:srgbClr val="000000">
                                  <a:alpha val="43137"/>
                                </a:srgbClr>
                              </a:outerShdw>
                            </a:effectLst>
                            <a:latin typeface="Cambria Math" panose="02040503050406030204" pitchFamily="18" charset="0"/>
                          </a:rPr>
                          <m:t>𝑧</m:t>
                        </m:r>
                        <m:r>
                          <a:rPr lang="en-US" sz="2000" b="0" i="1" smtClean="0">
                            <a:solidFill>
                              <a:srgbClr val="C00000"/>
                            </a:solidFill>
                            <a:effectLst>
                              <a:outerShdw blurRad="38100" dist="38100" dir="2700000" algn="tl">
                                <a:srgbClr val="000000">
                                  <a:alpha val="43137"/>
                                </a:srgbClr>
                              </a:outerShdw>
                            </a:effectLst>
                            <a:latin typeface="Cambria Math" panose="02040503050406030204" pitchFamily="18" charset="0"/>
                          </a:rPr>
                          <m:t>1</m:t>
                        </m:r>
                      </m:e>
                    </m:d>
                    <m:r>
                      <a:rPr lang="en-US" sz="2000" b="0" i="1" smtClean="0">
                        <a:solidFill>
                          <a:srgbClr val="C00000"/>
                        </a:solidFill>
                        <a:effectLst>
                          <a:outerShdw blurRad="38100" dist="38100" dir="2700000" algn="tl">
                            <a:srgbClr val="000000">
                              <a:alpha val="43137"/>
                            </a:srgbClr>
                          </a:outerShdw>
                        </a:effectLst>
                        <a:latin typeface="Cambria Math" panose="02040503050406030204" pitchFamily="18" charset="0"/>
                      </a:rPr>
                      <m:t> ~ </m:t>
                    </m:r>
                  </m:oMath>
                </a14:m>
                <a:r>
                  <a:rPr lang="en-US" sz="2000" dirty="0">
                    <a:solidFill>
                      <a:srgbClr val="C00000"/>
                    </a:solidFill>
                    <a:effectLst>
                      <a:outerShdw blurRad="38100" dist="38100" dir="2700000" algn="tl">
                        <a:srgbClr val="000000">
                          <a:alpha val="43137"/>
                        </a:srgbClr>
                      </a:outerShdw>
                    </a:effectLst>
                  </a:rPr>
                  <a:t>Normal(0,1)</a:t>
                </a:r>
              </a:p>
            </p:txBody>
          </p:sp>
        </mc:Choice>
        <mc:Fallback xmlns="">
          <p:sp>
            <p:nvSpPr>
              <p:cNvPr id="9" name="TextBox 8">
                <a:extLst>
                  <a:ext uri="{FF2B5EF4-FFF2-40B4-BE49-F238E27FC236}">
                    <a16:creationId xmlns:a16="http://schemas.microsoft.com/office/drawing/2014/main" id="{BA2EEC69-5393-4CAC-A5CB-6A36349681EA}"/>
                  </a:ext>
                </a:extLst>
              </p:cNvPr>
              <p:cNvSpPr txBox="1">
                <a:spLocks noRot="1" noChangeAspect="1" noMove="1" noResize="1" noEditPoints="1" noAdjustHandles="1" noChangeArrowheads="1" noChangeShapeType="1" noTextEdit="1"/>
              </p:cNvSpPr>
              <p:nvPr/>
            </p:nvSpPr>
            <p:spPr>
              <a:xfrm>
                <a:off x="8463408" y="5861965"/>
                <a:ext cx="2199385" cy="307777"/>
              </a:xfrm>
              <a:prstGeom prst="rect">
                <a:avLst/>
              </a:prstGeom>
              <a:blipFill>
                <a:blip r:embed="rId7"/>
                <a:stretch>
                  <a:fillRect l="-4155" t="-28000" r="-7756" b="-60000"/>
                </a:stretch>
              </a:blipFill>
            </p:spPr>
            <p:txBody>
              <a:bodyPr/>
              <a:lstStyle/>
              <a:p>
                <a:r>
                  <a:rPr lang="en-US">
                    <a:noFill/>
                  </a:rPr>
                  <a:t> </a:t>
                </a:r>
              </a:p>
            </p:txBody>
          </p:sp>
        </mc:Fallback>
      </mc:AlternateContent>
      <p:sp>
        <p:nvSpPr>
          <p:cNvPr id="14" name="TextBox 13">
            <a:extLst>
              <a:ext uri="{FF2B5EF4-FFF2-40B4-BE49-F238E27FC236}">
                <a16:creationId xmlns:a16="http://schemas.microsoft.com/office/drawing/2014/main" id="{53BD1857-7E16-4047-AD31-4EB3419F42D9}"/>
              </a:ext>
            </a:extLst>
          </p:cNvPr>
          <p:cNvSpPr txBox="1"/>
          <p:nvPr/>
        </p:nvSpPr>
        <p:spPr>
          <a:xfrm>
            <a:off x="2266554" y="6334780"/>
            <a:ext cx="4077491" cy="523220"/>
          </a:xfrm>
          <a:prstGeom prst="rect">
            <a:avLst/>
          </a:prstGeom>
          <a:solidFill>
            <a:srgbClr val="FFFFFF">
              <a:alpha val="50000"/>
            </a:srgbClr>
          </a:solidFill>
        </p:spPr>
        <p:txBody>
          <a:bodyPr wrap="square" rtlCol="0">
            <a:spAutoFit/>
          </a:bodyPr>
          <a:lstStyle/>
          <a:p>
            <a:pPr algn="ctr"/>
            <a:r>
              <a:rPr lang="en-US" sz="2800" b="1" dirty="0">
                <a:solidFill>
                  <a:srgbClr val="C00000"/>
                </a:solidFill>
                <a:effectLst>
                  <a:outerShdw blurRad="38100" dist="38100" dir="2700000" algn="tl">
                    <a:srgbClr val="000000">
                      <a:alpha val="43137"/>
                    </a:srgbClr>
                  </a:outerShdw>
                </a:effectLst>
                <a:latin typeface="Cambria Math" panose="02040503050406030204" pitchFamily="18" charset="0"/>
                <a:ea typeface="Cambria Math" panose="02040503050406030204" pitchFamily="18" charset="0"/>
              </a:rPr>
              <a:t>r </a:t>
            </a:r>
            <a:r>
              <a:rPr lang="en-US" sz="2800" b="1" dirty="0">
                <a:solidFill>
                  <a:srgbClr val="C00000"/>
                </a:solidFill>
                <a:effectLst>
                  <a:outerShdw blurRad="38100" dist="38100" dir="2700000" algn="tl">
                    <a:srgbClr val="000000">
                      <a:alpha val="43137"/>
                    </a:srgbClr>
                  </a:outerShdw>
                </a:effectLst>
                <a:latin typeface="Lato" panose="020F0502020204030203" pitchFamily="34" charset="0"/>
              </a:rPr>
              <a:t>= 0.59 </a:t>
            </a:r>
            <a:r>
              <a:rPr lang="el-GR" sz="2800" b="1" dirty="0">
                <a:solidFill>
                  <a:srgbClr val="C00000"/>
                </a:solidFill>
                <a:effectLst>
                  <a:outerShdw blurRad="38100" dist="38100" dir="2700000" algn="tl">
                    <a:srgbClr val="000000">
                      <a:alpha val="43137"/>
                    </a:srgbClr>
                  </a:outerShdw>
                </a:effectLst>
                <a:latin typeface="Cambria Math" panose="02040503050406030204" pitchFamily="18" charset="0"/>
                <a:ea typeface="Cambria Math" panose="02040503050406030204" pitchFamily="18" charset="0"/>
              </a:rPr>
              <a:t>ρ</a:t>
            </a:r>
            <a:r>
              <a:rPr lang="en-US" sz="2800" b="1" dirty="0">
                <a:solidFill>
                  <a:srgbClr val="C00000"/>
                </a:solidFill>
                <a:effectLst>
                  <a:outerShdw blurRad="38100" dist="38100" dir="2700000" algn="tl">
                    <a:srgbClr val="000000">
                      <a:alpha val="43137"/>
                    </a:srgbClr>
                  </a:outerShdw>
                </a:effectLst>
                <a:latin typeface="Cambria Math" panose="02040503050406030204" pitchFamily="18" charset="0"/>
                <a:ea typeface="Cambria Math" panose="02040503050406030204" pitchFamily="18" charset="0"/>
              </a:rPr>
              <a:t> </a:t>
            </a:r>
            <a:r>
              <a:rPr lang="en-US" sz="2800" b="1" dirty="0">
                <a:solidFill>
                  <a:srgbClr val="C00000"/>
                </a:solidFill>
                <a:effectLst>
                  <a:outerShdw blurRad="38100" dist="38100" dir="2700000" algn="tl">
                    <a:srgbClr val="000000">
                      <a:alpha val="43137"/>
                    </a:srgbClr>
                  </a:outerShdw>
                </a:effectLst>
                <a:latin typeface="Lato" panose="020F0502020204030203" pitchFamily="34" charset="0"/>
              </a:rPr>
              <a:t>= 0.59</a:t>
            </a:r>
          </a:p>
        </p:txBody>
      </p:sp>
      <p:sp>
        <p:nvSpPr>
          <p:cNvPr id="15" name="TextBox 14">
            <a:extLst>
              <a:ext uri="{FF2B5EF4-FFF2-40B4-BE49-F238E27FC236}">
                <a16:creationId xmlns:a16="http://schemas.microsoft.com/office/drawing/2014/main" id="{C381071B-4B8F-4686-BFCA-EBCE7A18B2BD}"/>
              </a:ext>
            </a:extLst>
          </p:cNvPr>
          <p:cNvSpPr txBox="1"/>
          <p:nvPr/>
        </p:nvSpPr>
        <p:spPr>
          <a:xfrm>
            <a:off x="7524354" y="6334780"/>
            <a:ext cx="4077491" cy="523220"/>
          </a:xfrm>
          <a:prstGeom prst="rect">
            <a:avLst/>
          </a:prstGeom>
          <a:solidFill>
            <a:srgbClr val="FFFFFF">
              <a:alpha val="50000"/>
            </a:srgbClr>
          </a:solidFill>
        </p:spPr>
        <p:txBody>
          <a:bodyPr wrap="square" rtlCol="0">
            <a:spAutoFit/>
          </a:bodyPr>
          <a:lstStyle/>
          <a:p>
            <a:pPr algn="ctr"/>
            <a:r>
              <a:rPr lang="en-US" sz="2800" b="1" dirty="0">
                <a:solidFill>
                  <a:srgbClr val="C00000"/>
                </a:solidFill>
                <a:effectLst>
                  <a:outerShdw blurRad="38100" dist="38100" dir="2700000" algn="tl">
                    <a:srgbClr val="000000">
                      <a:alpha val="43137"/>
                    </a:srgbClr>
                  </a:outerShdw>
                </a:effectLst>
                <a:latin typeface="Cambria Math" panose="02040503050406030204" pitchFamily="18" charset="0"/>
                <a:ea typeface="Cambria Math" panose="02040503050406030204" pitchFamily="18" charset="0"/>
              </a:rPr>
              <a:t>r </a:t>
            </a:r>
            <a:r>
              <a:rPr lang="en-US" sz="2800" b="1" dirty="0">
                <a:solidFill>
                  <a:srgbClr val="C00000"/>
                </a:solidFill>
                <a:effectLst>
                  <a:outerShdw blurRad="38100" dist="38100" dir="2700000" algn="tl">
                    <a:srgbClr val="000000">
                      <a:alpha val="43137"/>
                    </a:srgbClr>
                  </a:outerShdw>
                </a:effectLst>
                <a:latin typeface="Lato" panose="020F0502020204030203" pitchFamily="34" charset="0"/>
              </a:rPr>
              <a:t>= 0.62 </a:t>
            </a:r>
            <a:r>
              <a:rPr lang="el-GR" sz="2800" b="1" dirty="0">
                <a:solidFill>
                  <a:srgbClr val="C00000"/>
                </a:solidFill>
                <a:effectLst>
                  <a:outerShdw blurRad="38100" dist="38100" dir="2700000" algn="tl">
                    <a:srgbClr val="000000">
                      <a:alpha val="43137"/>
                    </a:srgbClr>
                  </a:outerShdw>
                </a:effectLst>
                <a:latin typeface="Cambria Math" panose="02040503050406030204" pitchFamily="18" charset="0"/>
                <a:ea typeface="Cambria Math" panose="02040503050406030204" pitchFamily="18" charset="0"/>
              </a:rPr>
              <a:t>ρ</a:t>
            </a:r>
            <a:r>
              <a:rPr lang="en-US" sz="2800" b="1" dirty="0">
                <a:solidFill>
                  <a:srgbClr val="C00000"/>
                </a:solidFill>
                <a:effectLst>
                  <a:outerShdw blurRad="38100" dist="38100" dir="2700000" algn="tl">
                    <a:srgbClr val="000000">
                      <a:alpha val="43137"/>
                    </a:srgbClr>
                  </a:outerShdw>
                </a:effectLst>
                <a:latin typeface="Cambria Math" panose="02040503050406030204" pitchFamily="18" charset="0"/>
                <a:ea typeface="Cambria Math" panose="02040503050406030204" pitchFamily="18" charset="0"/>
              </a:rPr>
              <a:t> </a:t>
            </a:r>
            <a:r>
              <a:rPr lang="en-US" sz="2800" b="1" dirty="0">
                <a:solidFill>
                  <a:srgbClr val="C00000"/>
                </a:solidFill>
                <a:effectLst>
                  <a:outerShdw blurRad="38100" dist="38100" dir="2700000" algn="tl">
                    <a:srgbClr val="000000">
                      <a:alpha val="43137"/>
                    </a:srgbClr>
                  </a:outerShdw>
                </a:effectLst>
                <a:latin typeface="Lato" panose="020F0502020204030203" pitchFamily="34" charset="0"/>
              </a:rPr>
              <a:t>= 0.59</a:t>
            </a:r>
          </a:p>
        </p:txBody>
      </p:sp>
      <mc:AlternateContent xmlns:mc="http://schemas.openxmlformats.org/markup-compatibility/2006" xmlns:a14="http://schemas.microsoft.com/office/drawing/2010/main">
        <mc:Choice Requires="a14">
          <p:sp>
            <p:nvSpPr>
              <p:cNvPr id="11" name="TextBox 10">
                <a:extLst>
                  <a:ext uri="{FF2B5EF4-FFF2-40B4-BE49-F238E27FC236}">
                    <a16:creationId xmlns:a16="http://schemas.microsoft.com/office/drawing/2014/main" id="{CAAAF46B-3A43-4283-A426-A09F344D2DB9}"/>
                  </a:ext>
                </a:extLst>
              </p:cNvPr>
              <p:cNvSpPr txBox="1"/>
              <p:nvPr/>
            </p:nvSpPr>
            <p:spPr>
              <a:xfrm rot="16200000">
                <a:off x="5834509" y="2982192"/>
                <a:ext cx="2199385" cy="307777"/>
              </a:xfrm>
              <a:prstGeom prst="rect">
                <a:avLst/>
              </a:prstGeom>
              <a:solidFill>
                <a:srgbClr val="FFFFFF">
                  <a:alpha val="50196"/>
                </a:srgbClr>
              </a:solidFill>
            </p:spPr>
            <p:txBody>
              <a:bodyPr wrap="none" lIns="0" tIns="0" rIns="0" bIns="0" rtlCol="0">
                <a:spAutoFit/>
              </a:bodyPr>
              <a:lstStyle/>
              <a:p>
                <a14:m>
                  <m:oMath xmlns:m="http://schemas.openxmlformats.org/officeDocument/2006/math">
                    <m:r>
                      <a:rPr lang="en-US" sz="2000" b="0" i="1" smtClean="0">
                        <a:solidFill>
                          <a:srgbClr val="C00000"/>
                        </a:solidFill>
                        <a:effectLst>
                          <a:outerShdw blurRad="38100" dist="38100" dir="2700000" algn="tl">
                            <a:srgbClr val="000000">
                              <a:alpha val="43137"/>
                            </a:srgbClr>
                          </a:outerShdw>
                        </a:effectLst>
                        <a:latin typeface="Cambria Math" panose="02040503050406030204" pitchFamily="18" charset="0"/>
                      </a:rPr>
                      <m:t>𝐹</m:t>
                    </m:r>
                    <m:d>
                      <m:dPr>
                        <m:ctrlPr>
                          <a:rPr lang="en-US" sz="2000" b="0" i="1" smtClean="0">
                            <a:solidFill>
                              <a:srgbClr val="C00000"/>
                            </a:solidFill>
                            <a:effectLst>
                              <a:outerShdw blurRad="38100" dist="38100" dir="2700000" algn="tl">
                                <a:srgbClr val="000000">
                                  <a:alpha val="43137"/>
                                </a:srgbClr>
                              </a:outerShdw>
                            </a:effectLst>
                            <a:latin typeface="Cambria Math" panose="02040503050406030204" pitchFamily="18" charset="0"/>
                          </a:rPr>
                        </m:ctrlPr>
                      </m:dPr>
                      <m:e>
                        <m:r>
                          <a:rPr lang="en-US" sz="2000" b="0" i="1" smtClean="0">
                            <a:solidFill>
                              <a:srgbClr val="C00000"/>
                            </a:solidFill>
                            <a:effectLst>
                              <a:outerShdw blurRad="38100" dist="38100" dir="2700000" algn="tl">
                                <a:srgbClr val="000000">
                                  <a:alpha val="43137"/>
                                </a:srgbClr>
                              </a:outerShdw>
                            </a:effectLst>
                            <a:latin typeface="Cambria Math" panose="02040503050406030204" pitchFamily="18" charset="0"/>
                          </a:rPr>
                          <m:t>𝑧</m:t>
                        </m:r>
                        <m:r>
                          <a:rPr lang="en-US" sz="2000" b="0" i="1" smtClean="0">
                            <a:solidFill>
                              <a:srgbClr val="C00000"/>
                            </a:solidFill>
                            <a:effectLst>
                              <a:outerShdw blurRad="38100" dist="38100" dir="2700000" algn="tl">
                                <a:srgbClr val="000000">
                                  <a:alpha val="43137"/>
                                </a:srgbClr>
                              </a:outerShdw>
                            </a:effectLst>
                            <a:latin typeface="Cambria Math" panose="02040503050406030204" pitchFamily="18" charset="0"/>
                          </a:rPr>
                          <m:t>2</m:t>
                        </m:r>
                      </m:e>
                    </m:d>
                    <m:r>
                      <a:rPr lang="en-US" sz="2000" b="0" i="1" smtClean="0">
                        <a:solidFill>
                          <a:srgbClr val="C00000"/>
                        </a:solidFill>
                        <a:effectLst>
                          <a:outerShdw blurRad="38100" dist="38100" dir="2700000" algn="tl">
                            <a:srgbClr val="000000">
                              <a:alpha val="43137"/>
                            </a:srgbClr>
                          </a:outerShdw>
                        </a:effectLst>
                        <a:latin typeface="Cambria Math" panose="02040503050406030204" pitchFamily="18" charset="0"/>
                      </a:rPr>
                      <m:t> ~ </m:t>
                    </m:r>
                  </m:oMath>
                </a14:m>
                <a:r>
                  <a:rPr lang="en-US" sz="2000" dirty="0">
                    <a:solidFill>
                      <a:srgbClr val="C00000"/>
                    </a:solidFill>
                    <a:effectLst>
                      <a:outerShdw blurRad="38100" dist="38100" dir="2700000" algn="tl">
                        <a:srgbClr val="000000">
                          <a:alpha val="43137"/>
                        </a:srgbClr>
                      </a:outerShdw>
                    </a:effectLst>
                  </a:rPr>
                  <a:t>Normal(0,1)</a:t>
                </a:r>
              </a:p>
            </p:txBody>
          </p:sp>
        </mc:Choice>
        <mc:Fallback xmlns="">
          <p:sp>
            <p:nvSpPr>
              <p:cNvPr id="11" name="TextBox 10">
                <a:extLst>
                  <a:ext uri="{FF2B5EF4-FFF2-40B4-BE49-F238E27FC236}">
                    <a16:creationId xmlns:a16="http://schemas.microsoft.com/office/drawing/2014/main" id="{CAAAF46B-3A43-4283-A426-A09F344D2DB9}"/>
                  </a:ext>
                </a:extLst>
              </p:cNvPr>
              <p:cNvSpPr txBox="1">
                <a:spLocks noRot="1" noChangeAspect="1" noMove="1" noResize="1" noEditPoints="1" noAdjustHandles="1" noChangeArrowheads="1" noChangeShapeType="1" noTextEdit="1"/>
              </p:cNvSpPr>
              <p:nvPr/>
            </p:nvSpPr>
            <p:spPr>
              <a:xfrm rot="16200000">
                <a:off x="5834509" y="2982192"/>
                <a:ext cx="2199385" cy="307777"/>
              </a:xfrm>
              <a:prstGeom prst="rect">
                <a:avLst/>
              </a:prstGeom>
              <a:blipFill>
                <a:blip r:embed="rId8"/>
                <a:stretch>
                  <a:fillRect l="-27451" t="-7756" r="-56863" b="-4155"/>
                </a:stretch>
              </a:blipFill>
            </p:spPr>
            <p:txBody>
              <a:bodyPr/>
              <a:lstStyle/>
              <a:p>
                <a:r>
                  <a:rPr lang="en-US">
                    <a:noFill/>
                  </a:rPr>
                  <a:t> </a:t>
                </a:r>
              </a:p>
            </p:txBody>
          </p:sp>
        </mc:Fallback>
      </mc:AlternateContent>
      <p:sp>
        <p:nvSpPr>
          <p:cNvPr id="2" name="Slide Number Placeholder 1">
            <a:extLst>
              <a:ext uri="{FF2B5EF4-FFF2-40B4-BE49-F238E27FC236}">
                <a16:creationId xmlns:a16="http://schemas.microsoft.com/office/drawing/2014/main" id="{5DAA8808-1BF1-01F1-F668-D8E6AF49EC47}"/>
              </a:ext>
            </a:extLst>
          </p:cNvPr>
          <p:cNvSpPr>
            <a:spLocks noGrp="1"/>
          </p:cNvSpPr>
          <p:nvPr>
            <p:ph type="sldNum" sz="quarter" idx="12"/>
          </p:nvPr>
        </p:nvSpPr>
        <p:spPr/>
        <p:txBody>
          <a:bodyPr/>
          <a:lstStyle/>
          <a:p>
            <a:fld id="{5F6E19EC-C981-4348-A588-FAD292F64A47}" type="slidenum">
              <a:rPr lang="en-US" smtClean="0"/>
              <a:t>27</a:t>
            </a:fld>
            <a:endParaRPr lang="en-US"/>
          </a:p>
        </p:txBody>
      </p:sp>
      <p:pic>
        <p:nvPicPr>
          <p:cNvPr id="4" name="Picture 3">
            <a:extLst>
              <a:ext uri="{FF2B5EF4-FFF2-40B4-BE49-F238E27FC236}">
                <a16:creationId xmlns:a16="http://schemas.microsoft.com/office/drawing/2014/main" id="{17EE8801-845A-E033-E08B-27909E976615}"/>
              </a:ext>
            </a:extLst>
          </p:cNvPr>
          <p:cNvPicPr>
            <a:picLocks noChangeAspect="1"/>
          </p:cNvPicPr>
          <p:nvPr/>
        </p:nvPicPr>
        <p:blipFill>
          <a:blip r:embed="rId9"/>
          <a:stretch>
            <a:fillRect/>
          </a:stretch>
        </p:blipFill>
        <p:spPr>
          <a:xfrm>
            <a:off x="1690025" y="604165"/>
            <a:ext cx="5257800" cy="5257800"/>
          </a:xfrm>
          <a:prstGeom prst="rect">
            <a:avLst/>
          </a:prstGeom>
        </p:spPr>
      </p:pic>
    </p:spTree>
    <p:extLst>
      <p:ext uri="{BB962C8B-B14F-4D97-AF65-F5344CB8AC3E}">
        <p14:creationId xmlns:p14="http://schemas.microsoft.com/office/powerpoint/2010/main" val="8323871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9"/>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15"/>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5" grpId="0" animBg="1"/>
      <p:bldP spid="11"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94ED40-E3BA-4F83-B508-AE83C57E2556}"/>
              </a:ext>
            </a:extLst>
          </p:cNvPr>
          <p:cNvSpPr>
            <a:spLocks noGrp="1"/>
          </p:cNvSpPr>
          <p:nvPr>
            <p:ph type="title"/>
          </p:nvPr>
        </p:nvSpPr>
        <p:spPr/>
        <p:txBody>
          <a:bodyPr/>
          <a:lstStyle/>
          <a:p>
            <a:r>
              <a:rPr lang="en-US" dirty="0"/>
              <a:t>Exceedance Probability Transform</a:t>
            </a:r>
          </a:p>
        </p:txBody>
      </p:sp>
      <p:sp>
        <p:nvSpPr>
          <p:cNvPr id="3" name="Content Placeholder 2">
            <a:extLst>
              <a:ext uri="{FF2B5EF4-FFF2-40B4-BE49-F238E27FC236}">
                <a16:creationId xmlns:a16="http://schemas.microsoft.com/office/drawing/2014/main" id="{707A3763-D021-47BB-8482-355C3460103F}"/>
              </a:ext>
            </a:extLst>
          </p:cNvPr>
          <p:cNvSpPr>
            <a:spLocks noGrp="1"/>
          </p:cNvSpPr>
          <p:nvPr>
            <p:ph idx="1"/>
          </p:nvPr>
        </p:nvSpPr>
        <p:spPr>
          <a:xfrm>
            <a:off x="838200" y="1825625"/>
            <a:ext cx="4375068" cy="4351338"/>
          </a:xfrm>
        </p:spPr>
        <p:txBody>
          <a:bodyPr/>
          <a:lstStyle/>
          <a:p>
            <a:pPr marL="0" indent="0">
              <a:buNone/>
            </a:pPr>
            <a:r>
              <a:rPr lang="en-US" dirty="0"/>
              <a:t>Correlation in two-site peak streamflow?</a:t>
            </a:r>
          </a:p>
          <a:p>
            <a:r>
              <a:rPr lang="en-US" dirty="0"/>
              <a:t>Start with log transform</a:t>
            </a:r>
          </a:p>
          <a:p>
            <a:r>
              <a:rPr lang="en-US" dirty="0"/>
              <a:t>Consider exceedance probability transform</a:t>
            </a:r>
          </a:p>
          <a:p>
            <a:pPr lvl="1"/>
            <a:r>
              <a:rPr lang="en-US" dirty="0"/>
              <a:t>Fitted log-Pearson type III distribution</a:t>
            </a:r>
          </a:p>
        </p:txBody>
      </p:sp>
      <p:sp>
        <p:nvSpPr>
          <p:cNvPr id="4" name="Slide Number Placeholder 3">
            <a:extLst>
              <a:ext uri="{FF2B5EF4-FFF2-40B4-BE49-F238E27FC236}">
                <a16:creationId xmlns:a16="http://schemas.microsoft.com/office/drawing/2014/main" id="{EA7CE916-3927-8296-4A70-4C43BAF3FE74}"/>
              </a:ext>
            </a:extLst>
          </p:cNvPr>
          <p:cNvSpPr>
            <a:spLocks noGrp="1"/>
          </p:cNvSpPr>
          <p:nvPr>
            <p:ph type="sldNum" sz="quarter" idx="12"/>
          </p:nvPr>
        </p:nvSpPr>
        <p:spPr/>
        <p:txBody>
          <a:bodyPr/>
          <a:lstStyle/>
          <a:p>
            <a:fld id="{5F6E19EC-C981-4348-A588-FAD292F64A47}" type="slidenum">
              <a:rPr lang="en-US" smtClean="0"/>
              <a:t>28</a:t>
            </a:fld>
            <a:endParaRPr lang="en-US"/>
          </a:p>
        </p:txBody>
      </p:sp>
      <p:pic>
        <p:nvPicPr>
          <p:cNvPr id="5" name="Picture 4">
            <a:extLst>
              <a:ext uri="{FF2B5EF4-FFF2-40B4-BE49-F238E27FC236}">
                <a16:creationId xmlns:a16="http://schemas.microsoft.com/office/drawing/2014/main" id="{1AC89D79-09CC-460F-8FB6-C7A0CF3C821F}"/>
              </a:ext>
            </a:extLst>
          </p:cNvPr>
          <p:cNvPicPr>
            <a:picLocks noChangeAspect="1"/>
          </p:cNvPicPr>
          <p:nvPr/>
        </p:nvPicPr>
        <p:blipFill rotWithShape="1">
          <a:blip r:embed="rId3"/>
          <a:srcRect t="2896"/>
          <a:stretch/>
        </p:blipFill>
        <p:spPr>
          <a:xfrm>
            <a:off x="5467976" y="1902330"/>
            <a:ext cx="6724024" cy="4197927"/>
          </a:xfrm>
          <a:prstGeom prst="rect">
            <a:avLst/>
          </a:prstGeom>
        </p:spPr>
      </p:pic>
    </p:spTree>
    <p:extLst>
      <p:ext uri="{BB962C8B-B14F-4D97-AF65-F5344CB8AC3E}">
        <p14:creationId xmlns:p14="http://schemas.microsoft.com/office/powerpoint/2010/main" val="119195416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FBEC1BB9-3A88-41F1-8217-BA9BBBBD8919}"/>
              </a:ext>
            </a:extLst>
          </p:cNvPr>
          <p:cNvSpPr>
            <a:spLocks noGrp="1"/>
          </p:cNvSpPr>
          <p:nvPr>
            <p:ph type="title"/>
          </p:nvPr>
        </p:nvSpPr>
        <p:spPr/>
        <p:txBody>
          <a:bodyPr/>
          <a:lstStyle/>
          <a:p>
            <a:r>
              <a:rPr lang="en-US" dirty="0"/>
              <a:t>Questions?</a:t>
            </a:r>
          </a:p>
        </p:txBody>
      </p:sp>
      <p:sp>
        <p:nvSpPr>
          <p:cNvPr id="5" name="Text Placeholder 4">
            <a:extLst>
              <a:ext uri="{FF2B5EF4-FFF2-40B4-BE49-F238E27FC236}">
                <a16:creationId xmlns:a16="http://schemas.microsoft.com/office/drawing/2014/main" id="{0B4596D0-AD12-4CCE-8D6D-CD1E65C9CE09}"/>
              </a:ext>
            </a:extLst>
          </p:cNvPr>
          <p:cNvSpPr>
            <a:spLocks noGrp="1"/>
          </p:cNvSpPr>
          <p:nvPr>
            <p:ph type="body" idx="1"/>
          </p:nvPr>
        </p:nvSpPr>
        <p:spPr/>
        <p:txBody>
          <a:bodyPr/>
          <a:lstStyle/>
          <a:p>
            <a:endParaRPr lang="en-US"/>
          </a:p>
        </p:txBody>
      </p:sp>
      <p:sp>
        <p:nvSpPr>
          <p:cNvPr id="2" name="Slide Number Placeholder 1">
            <a:extLst>
              <a:ext uri="{FF2B5EF4-FFF2-40B4-BE49-F238E27FC236}">
                <a16:creationId xmlns:a16="http://schemas.microsoft.com/office/drawing/2014/main" id="{28CA8A90-CE08-0FFE-80EA-216A2F6629F1}"/>
              </a:ext>
            </a:extLst>
          </p:cNvPr>
          <p:cNvSpPr>
            <a:spLocks noGrp="1"/>
          </p:cNvSpPr>
          <p:nvPr>
            <p:ph type="sldNum" sz="quarter" idx="12"/>
          </p:nvPr>
        </p:nvSpPr>
        <p:spPr/>
        <p:txBody>
          <a:bodyPr/>
          <a:lstStyle/>
          <a:p>
            <a:fld id="{5F6E19EC-C981-4348-A588-FAD292F64A47}" type="slidenum">
              <a:rPr lang="en-US" smtClean="0"/>
              <a:t>29</a:t>
            </a:fld>
            <a:endParaRPr lang="en-US"/>
          </a:p>
        </p:txBody>
      </p:sp>
    </p:spTree>
    <p:extLst>
      <p:ext uri="{BB962C8B-B14F-4D97-AF65-F5344CB8AC3E}">
        <p14:creationId xmlns:p14="http://schemas.microsoft.com/office/powerpoint/2010/main" val="26285964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4170CA-8F0D-4075-9681-9AEC59B4E7BA}"/>
              </a:ext>
            </a:extLst>
          </p:cNvPr>
          <p:cNvSpPr>
            <a:spLocks noGrp="1"/>
          </p:cNvSpPr>
          <p:nvPr>
            <p:ph type="title"/>
          </p:nvPr>
        </p:nvSpPr>
        <p:spPr/>
        <p:txBody>
          <a:bodyPr/>
          <a:lstStyle/>
          <a:p>
            <a:r>
              <a:rPr lang="en-US"/>
              <a:t>Outline</a:t>
            </a:r>
            <a:endParaRPr lang="en-US" dirty="0"/>
          </a:p>
        </p:txBody>
      </p:sp>
      <p:sp>
        <p:nvSpPr>
          <p:cNvPr id="3" name="Content Placeholder 2">
            <a:extLst>
              <a:ext uri="{FF2B5EF4-FFF2-40B4-BE49-F238E27FC236}">
                <a16:creationId xmlns:a16="http://schemas.microsoft.com/office/drawing/2014/main" id="{F99A2A06-809F-4533-926E-90DB293E6895}"/>
              </a:ext>
            </a:extLst>
          </p:cNvPr>
          <p:cNvSpPr>
            <a:spLocks noGrp="1"/>
          </p:cNvSpPr>
          <p:nvPr>
            <p:ph idx="1"/>
          </p:nvPr>
        </p:nvSpPr>
        <p:spPr/>
        <p:txBody>
          <a:bodyPr/>
          <a:lstStyle/>
          <a:p>
            <a:pPr marL="514350" indent="-514350">
              <a:buFont typeface="+mj-lt"/>
              <a:buAutoNum type="arabicPeriod"/>
            </a:pPr>
            <a:r>
              <a:rPr lang="en-US" dirty="0"/>
              <a:t>Definition/understanding correlation</a:t>
            </a:r>
          </a:p>
          <a:p>
            <a:pPr marL="514350" indent="-514350">
              <a:buFont typeface="+mj-lt"/>
              <a:buAutoNum type="arabicPeriod"/>
            </a:pPr>
            <a:r>
              <a:rPr lang="en-US" dirty="0"/>
              <a:t>Measuring correlation</a:t>
            </a:r>
          </a:p>
          <a:p>
            <a:pPr marL="514350" indent="-514350">
              <a:buFont typeface="+mj-lt"/>
              <a:buAutoNum type="arabicPeriod"/>
            </a:pPr>
            <a:r>
              <a:rPr lang="en-US" dirty="0"/>
              <a:t>Visualizing correlation, transformations</a:t>
            </a:r>
          </a:p>
          <a:p>
            <a:pPr marL="514350" indent="-514350">
              <a:buFont typeface="+mj-lt"/>
              <a:buAutoNum type="arabicPeriod"/>
            </a:pPr>
            <a:endParaRPr lang="en-US" dirty="0"/>
          </a:p>
        </p:txBody>
      </p:sp>
      <p:sp>
        <p:nvSpPr>
          <p:cNvPr id="4" name="Slide Number Placeholder 3">
            <a:extLst>
              <a:ext uri="{FF2B5EF4-FFF2-40B4-BE49-F238E27FC236}">
                <a16:creationId xmlns:a16="http://schemas.microsoft.com/office/drawing/2014/main" id="{3FE31900-CB9F-F8B3-F014-747DED88BE85}"/>
              </a:ext>
            </a:extLst>
          </p:cNvPr>
          <p:cNvSpPr>
            <a:spLocks noGrp="1"/>
          </p:cNvSpPr>
          <p:nvPr>
            <p:ph type="sldNum" sz="quarter" idx="12"/>
          </p:nvPr>
        </p:nvSpPr>
        <p:spPr/>
        <p:txBody>
          <a:bodyPr/>
          <a:lstStyle/>
          <a:p>
            <a:fld id="{5F6E19EC-C981-4348-A588-FAD292F64A47}" type="slidenum">
              <a:rPr lang="en-US" smtClean="0"/>
              <a:t>3</a:t>
            </a:fld>
            <a:endParaRPr lang="en-US"/>
          </a:p>
        </p:txBody>
      </p:sp>
    </p:spTree>
    <p:extLst>
      <p:ext uri="{BB962C8B-B14F-4D97-AF65-F5344CB8AC3E}">
        <p14:creationId xmlns:p14="http://schemas.microsoft.com/office/powerpoint/2010/main" val="252331987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D028F6D-1FF2-4F5B-B293-5A4CA4D478B8}"/>
              </a:ext>
            </a:extLst>
          </p:cNvPr>
          <p:cNvSpPr>
            <a:spLocks noGrp="1"/>
          </p:cNvSpPr>
          <p:nvPr>
            <p:ph type="title"/>
          </p:nvPr>
        </p:nvSpPr>
        <p:spPr/>
        <p:txBody>
          <a:bodyPr/>
          <a:lstStyle/>
          <a:p>
            <a:r>
              <a:rPr lang="en-US"/>
              <a:t>Defining and Understanding Correlation</a:t>
            </a:r>
            <a:endParaRPr lang="en-US" dirty="0"/>
          </a:p>
        </p:txBody>
      </p:sp>
      <p:sp>
        <p:nvSpPr>
          <p:cNvPr id="5" name="Text Placeholder 4">
            <a:extLst>
              <a:ext uri="{FF2B5EF4-FFF2-40B4-BE49-F238E27FC236}">
                <a16:creationId xmlns:a16="http://schemas.microsoft.com/office/drawing/2014/main" id="{D1B0591B-8AC7-4D45-BD05-CCE206EE2512}"/>
              </a:ext>
            </a:extLst>
          </p:cNvPr>
          <p:cNvSpPr>
            <a:spLocks noGrp="1"/>
          </p:cNvSpPr>
          <p:nvPr>
            <p:ph type="body" idx="1"/>
          </p:nvPr>
        </p:nvSpPr>
        <p:spPr/>
        <p:txBody>
          <a:bodyPr/>
          <a:lstStyle/>
          <a:p>
            <a:endParaRPr lang="en-US"/>
          </a:p>
        </p:txBody>
      </p:sp>
      <p:sp>
        <p:nvSpPr>
          <p:cNvPr id="2" name="Slide Number Placeholder 1">
            <a:extLst>
              <a:ext uri="{FF2B5EF4-FFF2-40B4-BE49-F238E27FC236}">
                <a16:creationId xmlns:a16="http://schemas.microsoft.com/office/drawing/2014/main" id="{152D4DB2-B890-883A-6D49-159151E0B48B}"/>
              </a:ext>
            </a:extLst>
          </p:cNvPr>
          <p:cNvSpPr>
            <a:spLocks noGrp="1"/>
          </p:cNvSpPr>
          <p:nvPr>
            <p:ph type="sldNum" sz="quarter" idx="12"/>
          </p:nvPr>
        </p:nvSpPr>
        <p:spPr/>
        <p:txBody>
          <a:bodyPr/>
          <a:lstStyle/>
          <a:p>
            <a:fld id="{5F6E19EC-C981-4348-A588-FAD292F64A47}" type="slidenum">
              <a:rPr lang="en-US" smtClean="0"/>
              <a:t>4</a:t>
            </a:fld>
            <a:endParaRPr lang="en-US"/>
          </a:p>
        </p:txBody>
      </p:sp>
    </p:spTree>
    <p:extLst>
      <p:ext uri="{BB962C8B-B14F-4D97-AF65-F5344CB8AC3E}">
        <p14:creationId xmlns:p14="http://schemas.microsoft.com/office/powerpoint/2010/main" val="339535064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B0346661-58BA-4BE5-ACE6-5EE81C26E2D1}"/>
              </a:ext>
            </a:extLst>
          </p:cNvPr>
          <p:cNvSpPr>
            <a:spLocks noGrp="1"/>
          </p:cNvSpPr>
          <p:nvPr>
            <p:ph type="title"/>
          </p:nvPr>
        </p:nvSpPr>
        <p:spPr/>
        <p:txBody>
          <a:bodyPr/>
          <a:lstStyle/>
          <a:p>
            <a:r>
              <a:rPr lang="en-US" dirty="0"/>
              <a:t>Background</a:t>
            </a:r>
          </a:p>
        </p:txBody>
      </p:sp>
      <p:sp>
        <p:nvSpPr>
          <p:cNvPr id="5" name="Content Placeholder 4">
            <a:extLst>
              <a:ext uri="{FF2B5EF4-FFF2-40B4-BE49-F238E27FC236}">
                <a16:creationId xmlns:a16="http://schemas.microsoft.com/office/drawing/2014/main" id="{35EDF1D2-5842-4393-930A-73992147B402}"/>
              </a:ext>
            </a:extLst>
          </p:cNvPr>
          <p:cNvSpPr>
            <a:spLocks noGrp="1"/>
          </p:cNvSpPr>
          <p:nvPr>
            <p:ph idx="1"/>
          </p:nvPr>
        </p:nvSpPr>
        <p:spPr>
          <a:xfrm>
            <a:off x="838200" y="1825625"/>
            <a:ext cx="4665617" cy="4351339"/>
          </a:xfrm>
        </p:spPr>
        <p:txBody>
          <a:bodyPr/>
          <a:lstStyle/>
          <a:p>
            <a:r>
              <a:rPr lang="en-US" dirty="0"/>
              <a:t>Correlation is a </a:t>
            </a:r>
            <a:r>
              <a:rPr lang="en-US" i="1" dirty="0"/>
              <a:t>multivariate</a:t>
            </a:r>
            <a:r>
              <a:rPr lang="en-US" dirty="0"/>
              <a:t> concept</a:t>
            </a:r>
          </a:p>
          <a:p>
            <a:r>
              <a:rPr lang="en-US" dirty="0"/>
              <a:t>Two or more variables </a:t>
            </a:r>
            <a:br>
              <a:rPr lang="en-US" dirty="0"/>
            </a:br>
            <a:r>
              <a:rPr lang="en-US" dirty="0"/>
              <a:t>coincident in some way</a:t>
            </a:r>
          </a:p>
          <a:p>
            <a:r>
              <a:rPr lang="en-US" dirty="0"/>
              <a:t>Each variable has its own </a:t>
            </a:r>
            <a:br>
              <a:rPr lang="en-US" dirty="0"/>
            </a:br>
            <a:r>
              <a:rPr lang="en-US" dirty="0"/>
              <a:t>sample of multiple data points</a:t>
            </a:r>
          </a:p>
        </p:txBody>
      </p:sp>
      <p:sp>
        <p:nvSpPr>
          <p:cNvPr id="2" name="Slide Number Placeholder 1">
            <a:extLst>
              <a:ext uri="{FF2B5EF4-FFF2-40B4-BE49-F238E27FC236}">
                <a16:creationId xmlns:a16="http://schemas.microsoft.com/office/drawing/2014/main" id="{B519389C-582B-E088-4E78-607FBD309F26}"/>
              </a:ext>
            </a:extLst>
          </p:cNvPr>
          <p:cNvSpPr>
            <a:spLocks noGrp="1"/>
          </p:cNvSpPr>
          <p:nvPr>
            <p:ph type="sldNum" sz="quarter" idx="12"/>
          </p:nvPr>
        </p:nvSpPr>
        <p:spPr/>
        <p:txBody>
          <a:bodyPr/>
          <a:lstStyle/>
          <a:p>
            <a:fld id="{5F6E19EC-C981-4348-A588-FAD292F64A47}" type="slidenum">
              <a:rPr lang="en-US" smtClean="0"/>
              <a:t>5</a:t>
            </a:fld>
            <a:endParaRPr lang="en-US"/>
          </a:p>
        </p:txBody>
      </p:sp>
      <p:pic>
        <p:nvPicPr>
          <p:cNvPr id="3" name="Picture 2">
            <a:extLst>
              <a:ext uri="{FF2B5EF4-FFF2-40B4-BE49-F238E27FC236}">
                <a16:creationId xmlns:a16="http://schemas.microsoft.com/office/drawing/2014/main" id="{4BC9E45A-A3D5-48E2-8FDD-28530BCE654C}"/>
              </a:ext>
            </a:extLst>
          </p:cNvPr>
          <p:cNvPicPr>
            <a:picLocks noChangeAspect="1"/>
          </p:cNvPicPr>
          <p:nvPr/>
        </p:nvPicPr>
        <p:blipFill>
          <a:blip r:embed="rId3"/>
          <a:stretch>
            <a:fillRect/>
          </a:stretch>
        </p:blipFill>
        <p:spPr>
          <a:xfrm>
            <a:off x="5643155" y="1399902"/>
            <a:ext cx="6139542" cy="4604657"/>
          </a:xfrm>
          <a:prstGeom prst="rect">
            <a:avLst/>
          </a:prstGeom>
        </p:spPr>
      </p:pic>
      <p:sp>
        <p:nvSpPr>
          <p:cNvPr id="6" name="Oval 5">
            <a:extLst>
              <a:ext uri="{FF2B5EF4-FFF2-40B4-BE49-F238E27FC236}">
                <a16:creationId xmlns:a16="http://schemas.microsoft.com/office/drawing/2014/main" id="{012D4A42-F2F1-4C94-8EE6-517B878CAB81}"/>
              </a:ext>
            </a:extLst>
          </p:cNvPr>
          <p:cNvSpPr/>
          <p:nvPr/>
        </p:nvSpPr>
        <p:spPr>
          <a:xfrm>
            <a:off x="10295709" y="1483837"/>
            <a:ext cx="274320" cy="274320"/>
          </a:xfrm>
          <a:prstGeom prst="ellipse">
            <a:avLst/>
          </a:prstGeom>
          <a:no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a:extLst>
              <a:ext uri="{FF2B5EF4-FFF2-40B4-BE49-F238E27FC236}">
                <a16:creationId xmlns:a16="http://schemas.microsoft.com/office/drawing/2014/main" id="{4F535060-16DA-49C4-B899-F7247887EF46}"/>
              </a:ext>
            </a:extLst>
          </p:cNvPr>
          <p:cNvSpPr txBox="1"/>
          <p:nvPr/>
        </p:nvSpPr>
        <p:spPr>
          <a:xfrm>
            <a:off x="8421189" y="1363960"/>
            <a:ext cx="1874520" cy="461665"/>
          </a:xfrm>
          <a:prstGeom prst="rect">
            <a:avLst/>
          </a:prstGeom>
          <a:noFill/>
        </p:spPr>
        <p:txBody>
          <a:bodyPr wrap="square" rtlCol="0">
            <a:spAutoFit/>
          </a:bodyPr>
          <a:lstStyle/>
          <a:p>
            <a:pPr algn="r"/>
            <a:r>
              <a:rPr lang="en-US" sz="2400" b="1" dirty="0">
                <a:solidFill>
                  <a:srgbClr val="C00000"/>
                </a:solidFill>
                <a:effectLst>
                  <a:outerShdw blurRad="38100" dist="38100" dir="2700000" algn="tl">
                    <a:srgbClr val="000000">
                      <a:alpha val="43137"/>
                    </a:srgbClr>
                  </a:outerShdw>
                </a:effectLst>
                <a:latin typeface="Lato" panose="020F0502020204030203" pitchFamily="34" charset="0"/>
              </a:rPr>
              <a:t>6/13/2008</a:t>
            </a:r>
          </a:p>
        </p:txBody>
      </p:sp>
    </p:spTree>
    <p:extLst>
      <p:ext uri="{BB962C8B-B14F-4D97-AF65-F5344CB8AC3E}">
        <p14:creationId xmlns:p14="http://schemas.microsoft.com/office/powerpoint/2010/main" val="394364472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0B34A5-8F46-41A5-9627-05F9DFD8FE78}"/>
              </a:ext>
            </a:extLst>
          </p:cNvPr>
          <p:cNvSpPr>
            <a:spLocks noGrp="1"/>
          </p:cNvSpPr>
          <p:nvPr>
            <p:ph type="title"/>
          </p:nvPr>
        </p:nvSpPr>
        <p:spPr>
          <a:xfrm>
            <a:off x="420189" y="239310"/>
            <a:ext cx="10515600" cy="1325563"/>
          </a:xfrm>
        </p:spPr>
        <p:txBody>
          <a:bodyPr/>
          <a:lstStyle/>
          <a:p>
            <a:r>
              <a:rPr lang="en-US" dirty="0"/>
              <a:t>“Co-relation”</a:t>
            </a:r>
          </a:p>
        </p:txBody>
      </p:sp>
      <p:sp>
        <p:nvSpPr>
          <p:cNvPr id="3" name="Content Placeholder 2">
            <a:extLst>
              <a:ext uri="{FF2B5EF4-FFF2-40B4-BE49-F238E27FC236}">
                <a16:creationId xmlns:a16="http://schemas.microsoft.com/office/drawing/2014/main" id="{1898207C-9E46-4DA9-AE1A-B5331BC823AD}"/>
              </a:ext>
            </a:extLst>
          </p:cNvPr>
          <p:cNvSpPr>
            <a:spLocks noGrp="1"/>
          </p:cNvSpPr>
          <p:nvPr>
            <p:ph idx="1"/>
          </p:nvPr>
        </p:nvSpPr>
        <p:spPr>
          <a:xfrm>
            <a:off x="838199" y="1262314"/>
            <a:ext cx="10515600" cy="4351338"/>
          </a:xfrm>
        </p:spPr>
        <p:txBody>
          <a:bodyPr/>
          <a:lstStyle/>
          <a:p>
            <a:r>
              <a:rPr lang="en-US" dirty="0"/>
              <a:t>When variable X departs from its mean, does variable Y depart from its mean in a similar manner?</a:t>
            </a:r>
          </a:p>
        </p:txBody>
      </p:sp>
      <p:sp>
        <p:nvSpPr>
          <p:cNvPr id="4" name="Slide Number Placeholder 3">
            <a:extLst>
              <a:ext uri="{FF2B5EF4-FFF2-40B4-BE49-F238E27FC236}">
                <a16:creationId xmlns:a16="http://schemas.microsoft.com/office/drawing/2014/main" id="{F3296389-FE46-9CDB-8271-9D5EB85603AC}"/>
              </a:ext>
            </a:extLst>
          </p:cNvPr>
          <p:cNvSpPr>
            <a:spLocks noGrp="1"/>
          </p:cNvSpPr>
          <p:nvPr>
            <p:ph type="sldNum" sz="quarter" idx="12"/>
          </p:nvPr>
        </p:nvSpPr>
        <p:spPr/>
        <p:txBody>
          <a:bodyPr/>
          <a:lstStyle/>
          <a:p>
            <a:fld id="{5F6E19EC-C981-4348-A588-FAD292F64A47}" type="slidenum">
              <a:rPr lang="en-US" smtClean="0"/>
              <a:t>6</a:t>
            </a:fld>
            <a:endParaRPr lang="en-US"/>
          </a:p>
        </p:txBody>
      </p:sp>
      <p:pic>
        <p:nvPicPr>
          <p:cNvPr id="5" name="Picture 4">
            <a:extLst>
              <a:ext uri="{FF2B5EF4-FFF2-40B4-BE49-F238E27FC236}">
                <a16:creationId xmlns:a16="http://schemas.microsoft.com/office/drawing/2014/main" id="{8BD4BB08-7B43-40DF-924C-7A8D9B6ACB95}"/>
              </a:ext>
            </a:extLst>
          </p:cNvPr>
          <p:cNvPicPr>
            <a:picLocks noChangeAspect="1"/>
          </p:cNvPicPr>
          <p:nvPr/>
        </p:nvPicPr>
        <p:blipFill>
          <a:blip r:embed="rId3"/>
          <a:stretch>
            <a:fillRect/>
          </a:stretch>
        </p:blipFill>
        <p:spPr>
          <a:xfrm>
            <a:off x="3048000" y="2286001"/>
            <a:ext cx="6095999" cy="4571999"/>
          </a:xfrm>
          <a:prstGeom prst="rect">
            <a:avLst/>
          </a:prstGeom>
        </p:spPr>
      </p:pic>
      <p:sp>
        <p:nvSpPr>
          <p:cNvPr id="6" name="TextBox 5">
            <a:extLst>
              <a:ext uri="{FF2B5EF4-FFF2-40B4-BE49-F238E27FC236}">
                <a16:creationId xmlns:a16="http://schemas.microsoft.com/office/drawing/2014/main" id="{8B9DACEF-DCC8-4641-9677-7163261FF4CF}"/>
              </a:ext>
            </a:extLst>
          </p:cNvPr>
          <p:cNvSpPr txBox="1"/>
          <p:nvPr/>
        </p:nvSpPr>
        <p:spPr>
          <a:xfrm>
            <a:off x="8518069" y="2144485"/>
            <a:ext cx="1243447" cy="523220"/>
          </a:xfrm>
          <a:prstGeom prst="rect">
            <a:avLst/>
          </a:prstGeom>
          <a:solidFill>
            <a:srgbClr val="FFFFFF">
              <a:alpha val="50000"/>
            </a:srgbClr>
          </a:solidFill>
        </p:spPr>
        <p:txBody>
          <a:bodyPr wrap="square" rtlCol="0">
            <a:spAutoFit/>
          </a:bodyPr>
          <a:lstStyle/>
          <a:p>
            <a:pPr algn="ctr"/>
            <a:r>
              <a:rPr lang="en-US" sz="2800" b="1" dirty="0">
                <a:solidFill>
                  <a:srgbClr val="C00000"/>
                </a:solidFill>
                <a:effectLst>
                  <a:outerShdw blurRad="38100" dist="38100" dir="2700000" algn="tl">
                    <a:srgbClr val="000000">
                      <a:alpha val="43137"/>
                    </a:srgbClr>
                  </a:outerShdw>
                </a:effectLst>
                <a:latin typeface="Lato" panose="020F0502020204030203" pitchFamily="34" charset="0"/>
              </a:rPr>
              <a:t>X+ Y+</a:t>
            </a:r>
          </a:p>
        </p:txBody>
      </p:sp>
      <p:sp>
        <p:nvSpPr>
          <p:cNvPr id="7" name="TextBox 6">
            <a:extLst>
              <a:ext uri="{FF2B5EF4-FFF2-40B4-BE49-F238E27FC236}">
                <a16:creationId xmlns:a16="http://schemas.microsoft.com/office/drawing/2014/main" id="{7AEE0DBA-4DA3-447C-841F-C0082D1A03F1}"/>
              </a:ext>
            </a:extLst>
          </p:cNvPr>
          <p:cNvSpPr txBox="1"/>
          <p:nvPr/>
        </p:nvSpPr>
        <p:spPr>
          <a:xfrm>
            <a:off x="8518070" y="6330610"/>
            <a:ext cx="1243447" cy="523220"/>
          </a:xfrm>
          <a:prstGeom prst="rect">
            <a:avLst/>
          </a:prstGeom>
          <a:solidFill>
            <a:srgbClr val="FFFFFF">
              <a:alpha val="50000"/>
            </a:srgbClr>
          </a:solidFill>
        </p:spPr>
        <p:txBody>
          <a:bodyPr wrap="square" rtlCol="0">
            <a:spAutoFit/>
          </a:bodyPr>
          <a:lstStyle/>
          <a:p>
            <a:pPr algn="ctr"/>
            <a:r>
              <a:rPr lang="en-US" sz="2800" b="1" dirty="0">
                <a:solidFill>
                  <a:srgbClr val="C00000"/>
                </a:solidFill>
                <a:effectLst>
                  <a:outerShdw blurRad="38100" dist="38100" dir="2700000" algn="tl">
                    <a:srgbClr val="000000">
                      <a:alpha val="43137"/>
                    </a:srgbClr>
                  </a:outerShdw>
                </a:effectLst>
                <a:latin typeface="Lato" panose="020F0502020204030203" pitchFamily="34" charset="0"/>
              </a:rPr>
              <a:t>X+ Y-</a:t>
            </a:r>
          </a:p>
        </p:txBody>
      </p:sp>
      <p:sp>
        <p:nvSpPr>
          <p:cNvPr id="8" name="TextBox 7">
            <a:extLst>
              <a:ext uri="{FF2B5EF4-FFF2-40B4-BE49-F238E27FC236}">
                <a16:creationId xmlns:a16="http://schemas.microsoft.com/office/drawing/2014/main" id="{A2192FDF-5FDD-402B-A032-06212C309D41}"/>
              </a:ext>
            </a:extLst>
          </p:cNvPr>
          <p:cNvSpPr txBox="1"/>
          <p:nvPr/>
        </p:nvSpPr>
        <p:spPr>
          <a:xfrm>
            <a:off x="3047999" y="2144485"/>
            <a:ext cx="1243447" cy="523220"/>
          </a:xfrm>
          <a:prstGeom prst="rect">
            <a:avLst/>
          </a:prstGeom>
          <a:solidFill>
            <a:srgbClr val="FFFFFF">
              <a:alpha val="50000"/>
            </a:srgbClr>
          </a:solidFill>
        </p:spPr>
        <p:txBody>
          <a:bodyPr wrap="square" rtlCol="0">
            <a:spAutoFit/>
          </a:bodyPr>
          <a:lstStyle/>
          <a:p>
            <a:pPr algn="ctr"/>
            <a:r>
              <a:rPr lang="en-US" sz="2800" b="1" dirty="0">
                <a:solidFill>
                  <a:srgbClr val="C00000"/>
                </a:solidFill>
                <a:effectLst>
                  <a:outerShdw blurRad="38100" dist="38100" dir="2700000" algn="tl">
                    <a:srgbClr val="000000">
                      <a:alpha val="43137"/>
                    </a:srgbClr>
                  </a:outerShdw>
                </a:effectLst>
                <a:latin typeface="Lato" panose="020F0502020204030203" pitchFamily="34" charset="0"/>
              </a:rPr>
              <a:t>X- Y+</a:t>
            </a:r>
          </a:p>
        </p:txBody>
      </p:sp>
      <p:sp>
        <p:nvSpPr>
          <p:cNvPr id="9" name="TextBox 8">
            <a:extLst>
              <a:ext uri="{FF2B5EF4-FFF2-40B4-BE49-F238E27FC236}">
                <a16:creationId xmlns:a16="http://schemas.microsoft.com/office/drawing/2014/main" id="{0F70E450-EE1A-4EAE-B5BB-BEA4124E49AB}"/>
              </a:ext>
            </a:extLst>
          </p:cNvPr>
          <p:cNvSpPr txBox="1"/>
          <p:nvPr/>
        </p:nvSpPr>
        <p:spPr>
          <a:xfrm>
            <a:off x="3048000" y="6334780"/>
            <a:ext cx="1243447" cy="523220"/>
          </a:xfrm>
          <a:prstGeom prst="rect">
            <a:avLst/>
          </a:prstGeom>
          <a:solidFill>
            <a:srgbClr val="FFFFFF">
              <a:alpha val="50000"/>
            </a:srgbClr>
          </a:solidFill>
        </p:spPr>
        <p:txBody>
          <a:bodyPr wrap="square" rtlCol="0">
            <a:spAutoFit/>
          </a:bodyPr>
          <a:lstStyle/>
          <a:p>
            <a:pPr algn="ctr"/>
            <a:r>
              <a:rPr lang="en-US" sz="2800" b="1" dirty="0">
                <a:solidFill>
                  <a:srgbClr val="C00000"/>
                </a:solidFill>
                <a:effectLst>
                  <a:outerShdw blurRad="38100" dist="38100" dir="2700000" algn="tl">
                    <a:srgbClr val="000000">
                      <a:alpha val="43137"/>
                    </a:srgbClr>
                  </a:outerShdw>
                </a:effectLst>
                <a:latin typeface="Lato" panose="020F0502020204030203" pitchFamily="34" charset="0"/>
              </a:rPr>
              <a:t>X- Y-</a:t>
            </a:r>
          </a:p>
        </p:txBody>
      </p:sp>
      <p:cxnSp>
        <p:nvCxnSpPr>
          <p:cNvPr id="11" name="Straight Arrow Connector 10">
            <a:extLst>
              <a:ext uri="{FF2B5EF4-FFF2-40B4-BE49-F238E27FC236}">
                <a16:creationId xmlns:a16="http://schemas.microsoft.com/office/drawing/2014/main" id="{4830F2C8-A20F-4786-8364-9948CBA9F32F}"/>
              </a:ext>
            </a:extLst>
          </p:cNvPr>
          <p:cNvCxnSpPr>
            <a:cxnSpLocks/>
          </p:cNvCxnSpPr>
          <p:nvPr/>
        </p:nvCxnSpPr>
        <p:spPr>
          <a:xfrm flipV="1">
            <a:off x="7289514" y="2593181"/>
            <a:ext cx="0" cy="2803770"/>
          </a:xfrm>
          <a:prstGeom prst="straightConnector1">
            <a:avLst/>
          </a:prstGeom>
          <a:ln w="57150">
            <a:solidFill>
              <a:srgbClr val="C00000"/>
            </a:solidFill>
            <a:tailEnd type="triangle"/>
          </a:ln>
        </p:spPr>
        <p:style>
          <a:lnRef idx="1">
            <a:schemeClr val="accent1"/>
          </a:lnRef>
          <a:fillRef idx="0">
            <a:schemeClr val="accent1"/>
          </a:fillRef>
          <a:effectRef idx="0">
            <a:schemeClr val="accent1"/>
          </a:effectRef>
          <a:fontRef idx="minor">
            <a:schemeClr val="tx1"/>
          </a:fontRef>
        </p:style>
      </p:cxnSp>
      <p:cxnSp>
        <p:nvCxnSpPr>
          <p:cNvPr id="15" name="Straight Arrow Connector 14">
            <a:extLst>
              <a:ext uri="{FF2B5EF4-FFF2-40B4-BE49-F238E27FC236}">
                <a16:creationId xmlns:a16="http://schemas.microsoft.com/office/drawing/2014/main" id="{C9C1AFDB-9F63-4112-908D-EEA13CCE3B42}"/>
              </a:ext>
            </a:extLst>
          </p:cNvPr>
          <p:cNvCxnSpPr>
            <a:cxnSpLocks/>
          </p:cNvCxnSpPr>
          <p:nvPr/>
        </p:nvCxnSpPr>
        <p:spPr>
          <a:xfrm>
            <a:off x="5297557" y="2527396"/>
            <a:ext cx="1943742" cy="0"/>
          </a:xfrm>
          <a:prstGeom prst="straightConnector1">
            <a:avLst/>
          </a:prstGeom>
          <a:ln w="57150">
            <a:solidFill>
              <a:srgbClr val="C00000"/>
            </a:solidFill>
            <a:tailEnd type="triangle"/>
          </a:ln>
        </p:spPr>
        <p:style>
          <a:lnRef idx="1">
            <a:schemeClr val="accent1"/>
          </a:lnRef>
          <a:fillRef idx="0">
            <a:schemeClr val="accent1"/>
          </a:fillRef>
          <a:effectRef idx="0">
            <a:schemeClr val="accent1"/>
          </a:effectRef>
          <a:fontRef idx="minor">
            <a:schemeClr val="tx1"/>
          </a:fontRef>
        </p:style>
      </p:cxnSp>
      <p:sp>
        <p:nvSpPr>
          <p:cNvPr id="21" name="TextBox 20">
            <a:extLst>
              <a:ext uri="{FF2B5EF4-FFF2-40B4-BE49-F238E27FC236}">
                <a16:creationId xmlns:a16="http://schemas.microsoft.com/office/drawing/2014/main" id="{ED45700E-D0C9-4D17-B77D-030E71E82CCC}"/>
              </a:ext>
            </a:extLst>
          </p:cNvPr>
          <p:cNvSpPr txBox="1"/>
          <p:nvPr/>
        </p:nvSpPr>
        <p:spPr>
          <a:xfrm>
            <a:off x="8161436" y="5027619"/>
            <a:ext cx="978356" cy="369332"/>
          </a:xfrm>
          <a:prstGeom prst="rect">
            <a:avLst/>
          </a:prstGeom>
          <a:solidFill>
            <a:srgbClr val="FFFFFF">
              <a:alpha val="50000"/>
            </a:srgbClr>
          </a:solidFill>
        </p:spPr>
        <p:txBody>
          <a:bodyPr wrap="square" rtlCol="0">
            <a:spAutoFit/>
          </a:bodyPr>
          <a:lstStyle/>
          <a:p>
            <a:r>
              <a:rPr lang="en-US" b="1" dirty="0">
                <a:solidFill>
                  <a:srgbClr val="C00000"/>
                </a:solidFill>
                <a:effectLst>
                  <a:outerShdw blurRad="38100" dist="38100" dir="2700000" algn="tl">
                    <a:srgbClr val="000000">
                      <a:alpha val="43137"/>
                    </a:srgbClr>
                  </a:outerShdw>
                </a:effectLst>
                <a:latin typeface="Lato" panose="020F0502020204030203" pitchFamily="34" charset="0"/>
              </a:rPr>
              <a:t>Y Mean</a:t>
            </a:r>
          </a:p>
        </p:txBody>
      </p:sp>
      <p:sp>
        <p:nvSpPr>
          <p:cNvPr id="22" name="TextBox 21">
            <a:extLst>
              <a:ext uri="{FF2B5EF4-FFF2-40B4-BE49-F238E27FC236}">
                <a16:creationId xmlns:a16="http://schemas.microsoft.com/office/drawing/2014/main" id="{800F5BED-95D9-424C-B0CC-75BAEDFDEBE3}"/>
              </a:ext>
            </a:extLst>
          </p:cNvPr>
          <p:cNvSpPr txBox="1"/>
          <p:nvPr/>
        </p:nvSpPr>
        <p:spPr>
          <a:xfrm rot="16200000">
            <a:off x="4598868" y="2590513"/>
            <a:ext cx="978356" cy="369332"/>
          </a:xfrm>
          <a:prstGeom prst="rect">
            <a:avLst/>
          </a:prstGeom>
          <a:solidFill>
            <a:srgbClr val="FFFFFF">
              <a:alpha val="50000"/>
            </a:srgbClr>
          </a:solidFill>
        </p:spPr>
        <p:txBody>
          <a:bodyPr wrap="square" rtlCol="0">
            <a:spAutoFit/>
          </a:bodyPr>
          <a:lstStyle/>
          <a:p>
            <a:r>
              <a:rPr lang="en-US" b="1" dirty="0">
                <a:solidFill>
                  <a:srgbClr val="C00000"/>
                </a:solidFill>
                <a:effectLst>
                  <a:outerShdw blurRad="38100" dist="38100" dir="2700000" algn="tl">
                    <a:srgbClr val="000000">
                      <a:alpha val="43137"/>
                    </a:srgbClr>
                  </a:outerShdw>
                </a:effectLst>
                <a:latin typeface="Lato" panose="020F0502020204030203" pitchFamily="34" charset="0"/>
              </a:rPr>
              <a:t>X Mean</a:t>
            </a:r>
          </a:p>
        </p:txBody>
      </p:sp>
    </p:spTree>
    <p:extLst>
      <p:ext uri="{BB962C8B-B14F-4D97-AF65-F5344CB8AC3E}">
        <p14:creationId xmlns:p14="http://schemas.microsoft.com/office/powerpoint/2010/main" val="133515549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51F176-4794-4579-83C9-3862F3255A4F}"/>
              </a:ext>
            </a:extLst>
          </p:cNvPr>
          <p:cNvSpPr>
            <a:spLocks noGrp="1"/>
          </p:cNvSpPr>
          <p:nvPr>
            <p:ph type="title"/>
          </p:nvPr>
        </p:nvSpPr>
        <p:spPr/>
        <p:txBody>
          <a:bodyPr/>
          <a:lstStyle/>
          <a:p>
            <a:r>
              <a:rPr lang="en-US" dirty="0"/>
              <a:t>Correlation =/= Causation </a:t>
            </a:r>
          </a:p>
        </p:txBody>
      </p:sp>
      <p:sp>
        <p:nvSpPr>
          <p:cNvPr id="3" name="Content Placeholder 2">
            <a:extLst>
              <a:ext uri="{FF2B5EF4-FFF2-40B4-BE49-F238E27FC236}">
                <a16:creationId xmlns:a16="http://schemas.microsoft.com/office/drawing/2014/main" id="{794BF22C-B19F-49D9-93CE-B0B421EBD92E}"/>
              </a:ext>
            </a:extLst>
          </p:cNvPr>
          <p:cNvSpPr>
            <a:spLocks noGrp="1"/>
          </p:cNvSpPr>
          <p:nvPr>
            <p:ph idx="1"/>
          </p:nvPr>
        </p:nvSpPr>
        <p:spPr/>
        <p:txBody>
          <a:bodyPr/>
          <a:lstStyle/>
          <a:p>
            <a:r>
              <a:rPr lang="en-US" b="1" dirty="0">
                <a:effectLst>
                  <a:outerShdw blurRad="38100" dist="38100" dir="2700000" algn="tl">
                    <a:srgbClr val="000000">
                      <a:alpha val="43137"/>
                    </a:srgbClr>
                  </a:outerShdw>
                </a:effectLst>
              </a:rPr>
              <a:t>Quantifies</a:t>
            </a:r>
            <a:r>
              <a:rPr lang="en-US" dirty="0"/>
              <a:t> the strength of a relationship between two variables</a:t>
            </a:r>
          </a:p>
          <a:p>
            <a:r>
              <a:rPr lang="en-US" dirty="0"/>
              <a:t>Does not imply causation…</a:t>
            </a:r>
          </a:p>
        </p:txBody>
      </p:sp>
      <p:sp>
        <p:nvSpPr>
          <p:cNvPr id="4" name="Slide Number Placeholder 3">
            <a:extLst>
              <a:ext uri="{FF2B5EF4-FFF2-40B4-BE49-F238E27FC236}">
                <a16:creationId xmlns:a16="http://schemas.microsoft.com/office/drawing/2014/main" id="{43F6E5C8-8BA4-C8A4-EB93-31938292C0DD}"/>
              </a:ext>
            </a:extLst>
          </p:cNvPr>
          <p:cNvSpPr>
            <a:spLocks noGrp="1"/>
          </p:cNvSpPr>
          <p:nvPr>
            <p:ph type="sldNum" sz="quarter" idx="12"/>
          </p:nvPr>
        </p:nvSpPr>
        <p:spPr/>
        <p:txBody>
          <a:bodyPr/>
          <a:lstStyle/>
          <a:p>
            <a:fld id="{5F6E19EC-C981-4348-A588-FAD292F64A47}" type="slidenum">
              <a:rPr lang="en-US" smtClean="0"/>
              <a:t>7</a:t>
            </a:fld>
            <a:endParaRPr lang="en-US"/>
          </a:p>
        </p:txBody>
      </p:sp>
      <p:pic>
        <p:nvPicPr>
          <p:cNvPr id="5" name="Picture 4" descr="Chart, line chart&#10;&#10;Description automatically generated">
            <a:extLst>
              <a:ext uri="{FF2B5EF4-FFF2-40B4-BE49-F238E27FC236}">
                <a16:creationId xmlns:a16="http://schemas.microsoft.com/office/drawing/2014/main" id="{850C280C-360A-65C8-9725-1659A580D48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096000" y="2784809"/>
            <a:ext cx="5715000" cy="3790950"/>
          </a:xfrm>
          <a:prstGeom prst="rect">
            <a:avLst/>
          </a:prstGeom>
        </p:spPr>
      </p:pic>
    </p:spTree>
    <p:extLst>
      <p:ext uri="{BB962C8B-B14F-4D97-AF65-F5344CB8AC3E}">
        <p14:creationId xmlns:p14="http://schemas.microsoft.com/office/powerpoint/2010/main" val="265737529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4B975E-D418-4072-8BF7-240E596E2572}"/>
              </a:ext>
            </a:extLst>
          </p:cNvPr>
          <p:cNvSpPr>
            <a:spLocks noGrp="1"/>
          </p:cNvSpPr>
          <p:nvPr>
            <p:ph type="title"/>
          </p:nvPr>
        </p:nvSpPr>
        <p:spPr/>
        <p:txBody>
          <a:bodyPr/>
          <a:lstStyle/>
          <a:p>
            <a:r>
              <a:rPr lang="en-US" dirty="0"/>
              <a:t>Data</a:t>
            </a:r>
          </a:p>
        </p:txBody>
      </p:sp>
      <p:graphicFrame>
        <p:nvGraphicFramePr>
          <p:cNvPr id="4" name="Content Placeholder 3">
            <a:extLst>
              <a:ext uri="{FF2B5EF4-FFF2-40B4-BE49-F238E27FC236}">
                <a16:creationId xmlns:a16="http://schemas.microsoft.com/office/drawing/2014/main" id="{895C8280-AA8E-4F98-BADF-CF265E33D7DD}"/>
              </a:ext>
            </a:extLst>
          </p:cNvPr>
          <p:cNvGraphicFramePr>
            <a:graphicFrameLocks noGrp="1"/>
          </p:cNvGraphicFramePr>
          <p:nvPr>
            <p:ph idx="1"/>
            <p:extLst>
              <p:ext uri="{D42A27DB-BD31-4B8C-83A1-F6EECF244321}">
                <p14:modId xmlns:p14="http://schemas.microsoft.com/office/powerpoint/2010/main" val="2316618097"/>
              </p:ext>
            </p:extLst>
          </p:nvPr>
        </p:nvGraphicFramePr>
        <p:xfrm>
          <a:off x="7298361" y="179895"/>
          <a:ext cx="3265499" cy="6498210"/>
        </p:xfrm>
        <a:graphic>
          <a:graphicData uri="http://schemas.openxmlformats.org/drawingml/2006/table">
            <a:tbl>
              <a:tblPr/>
              <a:tblGrid>
                <a:gridCol w="949964">
                  <a:extLst>
                    <a:ext uri="{9D8B030D-6E8A-4147-A177-3AD203B41FA5}">
                      <a16:colId xmlns:a16="http://schemas.microsoft.com/office/drawing/2014/main" val="2631444027"/>
                    </a:ext>
                  </a:extLst>
                </a:gridCol>
                <a:gridCol w="1385363">
                  <a:extLst>
                    <a:ext uri="{9D8B030D-6E8A-4147-A177-3AD203B41FA5}">
                      <a16:colId xmlns:a16="http://schemas.microsoft.com/office/drawing/2014/main" val="2975528006"/>
                    </a:ext>
                  </a:extLst>
                </a:gridCol>
                <a:gridCol w="930172">
                  <a:extLst>
                    <a:ext uri="{9D8B030D-6E8A-4147-A177-3AD203B41FA5}">
                      <a16:colId xmlns:a16="http://schemas.microsoft.com/office/drawing/2014/main" val="2788697861"/>
                    </a:ext>
                  </a:extLst>
                </a:gridCol>
              </a:tblGrid>
              <a:tr h="64945">
                <a:tc>
                  <a:txBody>
                    <a:bodyPr/>
                    <a:lstStyle/>
                    <a:p>
                      <a:pPr algn="ctr" fontAlgn="b"/>
                      <a:r>
                        <a:rPr lang="en-US" sz="1400" b="1" i="0" u="none" strike="noStrike" dirty="0">
                          <a:solidFill>
                            <a:schemeClr val="tx1"/>
                          </a:solidFill>
                          <a:effectLst/>
                          <a:latin typeface="Lato" panose="020F0502020204030203" pitchFamily="34" charset="0"/>
                        </a:rPr>
                        <a:t>WY</a:t>
                      </a:r>
                    </a:p>
                  </a:txBody>
                  <a:tcPr marL="3247" marR="3247" marT="3247" marB="0" anchor="b">
                    <a:lnL>
                      <a:noFill/>
                    </a:lnL>
                    <a:lnR>
                      <a:noFill/>
                    </a:lnR>
                    <a:lnT>
                      <a:noFill/>
                    </a:lnT>
                    <a:lnB>
                      <a:noFill/>
                    </a:lnB>
                  </a:tcPr>
                </a:tc>
                <a:tc>
                  <a:txBody>
                    <a:bodyPr/>
                    <a:lstStyle/>
                    <a:p>
                      <a:pPr algn="ctr" fontAlgn="b"/>
                      <a:r>
                        <a:rPr lang="en-US" sz="1400" b="1" i="0" u="none" strike="noStrike">
                          <a:solidFill>
                            <a:schemeClr val="tx1"/>
                          </a:solidFill>
                          <a:effectLst/>
                          <a:latin typeface="Lato" panose="020F0502020204030203" pitchFamily="34" charset="0"/>
                        </a:rPr>
                        <a:t>Marshalltown</a:t>
                      </a:r>
                    </a:p>
                  </a:txBody>
                  <a:tcPr marL="3247" marR="3247" marT="3247" marB="0" anchor="b">
                    <a:lnL>
                      <a:noFill/>
                    </a:lnL>
                    <a:lnR>
                      <a:noFill/>
                    </a:lnR>
                    <a:lnT>
                      <a:noFill/>
                    </a:lnT>
                    <a:lnB>
                      <a:noFill/>
                    </a:lnB>
                  </a:tcPr>
                </a:tc>
                <a:tc>
                  <a:txBody>
                    <a:bodyPr/>
                    <a:lstStyle/>
                    <a:p>
                      <a:pPr algn="ctr" fontAlgn="b"/>
                      <a:r>
                        <a:rPr lang="en-US" sz="1400" b="1" i="0" u="none" strike="noStrike" dirty="0">
                          <a:solidFill>
                            <a:schemeClr val="tx1"/>
                          </a:solidFill>
                          <a:effectLst/>
                          <a:latin typeface="Lato" panose="020F0502020204030203" pitchFamily="34" charset="0"/>
                        </a:rPr>
                        <a:t>Marengo</a:t>
                      </a:r>
                    </a:p>
                  </a:txBody>
                  <a:tcPr marL="3247" marR="3247" marT="3247" marB="0" anchor="b">
                    <a:lnL>
                      <a:noFill/>
                    </a:lnL>
                    <a:lnR>
                      <a:noFill/>
                    </a:lnR>
                    <a:lnT>
                      <a:noFill/>
                    </a:lnT>
                    <a:lnB>
                      <a:noFill/>
                    </a:lnB>
                  </a:tcPr>
                </a:tc>
                <a:extLst>
                  <a:ext uri="{0D108BD9-81ED-4DB2-BD59-A6C34878D82A}">
                    <a16:rowId xmlns:a16="http://schemas.microsoft.com/office/drawing/2014/main" val="2943872877"/>
                  </a:ext>
                </a:extLst>
              </a:tr>
              <a:tr h="64945">
                <a:tc>
                  <a:txBody>
                    <a:bodyPr/>
                    <a:lstStyle/>
                    <a:p>
                      <a:pPr algn="ctr" fontAlgn="b"/>
                      <a:r>
                        <a:rPr lang="en-US" sz="1400" b="1" i="0" u="none" strike="noStrike" dirty="0">
                          <a:solidFill>
                            <a:schemeClr val="tx1"/>
                          </a:solidFill>
                          <a:effectLst/>
                          <a:latin typeface="Lato" panose="020F0502020204030203" pitchFamily="34" charset="0"/>
                        </a:rPr>
                        <a:t>1993</a:t>
                      </a:r>
                    </a:p>
                  </a:txBody>
                  <a:tcPr marL="3247" marR="3247" marT="3247" marB="0" anchor="b">
                    <a:lnL>
                      <a:noFill/>
                    </a:lnL>
                    <a:lnR>
                      <a:noFill/>
                    </a:lnR>
                    <a:lnT>
                      <a:noFill/>
                    </a:lnT>
                    <a:lnB>
                      <a:noFill/>
                    </a:lnB>
                  </a:tcPr>
                </a:tc>
                <a:tc>
                  <a:txBody>
                    <a:bodyPr/>
                    <a:lstStyle/>
                    <a:p>
                      <a:pPr algn="ctr" fontAlgn="b"/>
                      <a:r>
                        <a:rPr lang="en-US" sz="1400" b="0" i="0" u="none" strike="noStrike" dirty="0">
                          <a:solidFill>
                            <a:schemeClr val="tx1"/>
                          </a:solidFill>
                          <a:effectLst/>
                          <a:latin typeface="Lato" panose="020F0502020204030203" pitchFamily="34" charset="0"/>
                        </a:rPr>
                        <a:t>20400</a:t>
                      </a:r>
                    </a:p>
                  </a:txBody>
                  <a:tcPr marL="3247" marR="3247" marT="3247" marB="0" anchor="b">
                    <a:lnL>
                      <a:noFill/>
                    </a:lnL>
                    <a:lnR>
                      <a:noFill/>
                    </a:lnR>
                    <a:lnT>
                      <a:noFill/>
                    </a:lnT>
                    <a:lnB>
                      <a:noFill/>
                    </a:lnB>
                  </a:tcPr>
                </a:tc>
                <a:tc>
                  <a:txBody>
                    <a:bodyPr/>
                    <a:lstStyle/>
                    <a:p>
                      <a:pPr algn="ctr" fontAlgn="b"/>
                      <a:r>
                        <a:rPr lang="en-US" sz="1400" b="0" i="0" u="none" strike="noStrike" dirty="0">
                          <a:solidFill>
                            <a:schemeClr val="tx1"/>
                          </a:solidFill>
                          <a:effectLst/>
                          <a:latin typeface="Lato" panose="020F0502020204030203" pitchFamily="34" charset="0"/>
                        </a:rPr>
                        <a:t>38000</a:t>
                      </a:r>
                    </a:p>
                  </a:txBody>
                  <a:tcPr marL="3247" marR="3247" marT="3247" marB="0" anchor="b">
                    <a:lnL>
                      <a:noFill/>
                    </a:lnL>
                    <a:lnR>
                      <a:noFill/>
                    </a:lnR>
                    <a:lnT>
                      <a:noFill/>
                    </a:lnT>
                    <a:lnB>
                      <a:noFill/>
                    </a:lnB>
                  </a:tcPr>
                </a:tc>
                <a:extLst>
                  <a:ext uri="{0D108BD9-81ED-4DB2-BD59-A6C34878D82A}">
                    <a16:rowId xmlns:a16="http://schemas.microsoft.com/office/drawing/2014/main" val="189128416"/>
                  </a:ext>
                </a:extLst>
              </a:tr>
              <a:tr h="64945">
                <a:tc>
                  <a:txBody>
                    <a:bodyPr/>
                    <a:lstStyle/>
                    <a:p>
                      <a:pPr algn="ctr" fontAlgn="b"/>
                      <a:r>
                        <a:rPr lang="en-US" sz="1400" b="1" i="0" u="none" strike="noStrike">
                          <a:solidFill>
                            <a:schemeClr val="tx1"/>
                          </a:solidFill>
                          <a:effectLst/>
                          <a:latin typeface="Lato" panose="020F0502020204030203" pitchFamily="34" charset="0"/>
                        </a:rPr>
                        <a:t>1994</a:t>
                      </a:r>
                    </a:p>
                  </a:txBody>
                  <a:tcPr marL="3247" marR="3247" marT="3247" marB="0" anchor="b">
                    <a:lnL>
                      <a:noFill/>
                    </a:lnL>
                    <a:lnR>
                      <a:noFill/>
                    </a:lnR>
                    <a:lnT>
                      <a:noFill/>
                    </a:lnT>
                    <a:lnB>
                      <a:noFill/>
                    </a:lnB>
                  </a:tcPr>
                </a:tc>
                <a:tc>
                  <a:txBody>
                    <a:bodyPr/>
                    <a:lstStyle/>
                    <a:p>
                      <a:pPr algn="ctr" fontAlgn="b"/>
                      <a:r>
                        <a:rPr lang="en-US" sz="1400" b="0" i="0" u="none" strike="noStrike" dirty="0">
                          <a:solidFill>
                            <a:schemeClr val="tx1"/>
                          </a:solidFill>
                          <a:effectLst/>
                          <a:latin typeface="Lato" panose="020F0502020204030203" pitchFamily="34" charset="0"/>
                        </a:rPr>
                        <a:t>6420</a:t>
                      </a:r>
                    </a:p>
                  </a:txBody>
                  <a:tcPr marL="3247" marR="3247" marT="3247" marB="0" anchor="b">
                    <a:lnL>
                      <a:noFill/>
                    </a:lnL>
                    <a:lnR>
                      <a:noFill/>
                    </a:lnR>
                    <a:lnT>
                      <a:noFill/>
                    </a:lnT>
                    <a:lnB>
                      <a:noFill/>
                    </a:lnB>
                  </a:tcPr>
                </a:tc>
                <a:tc>
                  <a:txBody>
                    <a:bodyPr/>
                    <a:lstStyle/>
                    <a:p>
                      <a:pPr algn="ctr" fontAlgn="b"/>
                      <a:r>
                        <a:rPr lang="en-US" sz="1400" b="0" i="0" u="none" strike="noStrike">
                          <a:solidFill>
                            <a:schemeClr val="tx1"/>
                          </a:solidFill>
                          <a:effectLst/>
                          <a:latin typeface="Lato" panose="020F0502020204030203" pitchFamily="34" charset="0"/>
                        </a:rPr>
                        <a:t>8350</a:t>
                      </a:r>
                    </a:p>
                  </a:txBody>
                  <a:tcPr marL="3247" marR="3247" marT="3247" marB="0" anchor="b">
                    <a:lnL>
                      <a:noFill/>
                    </a:lnL>
                    <a:lnR>
                      <a:noFill/>
                    </a:lnR>
                    <a:lnT>
                      <a:noFill/>
                    </a:lnT>
                    <a:lnB>
                      <a:noFill/>
                    </a:lnB>
                  </a:tcPr>
                </a:tc>
                <a:extLst>
                  <a:ext uri="{0D108BD9-81ED-4DB2-BD59-A6C34878D82A}">
                    <a16:rowId xmlns:a16="http://schemas.microsoft.com/office/drawing/2014/main" val="2902921790"/>
                  </a:ext>
                </a:extLst>
              </a:tr>
              <a:tr h="64945">
                <a:tc>
                  <a:txBody>
                    <a:bodyPr/>
                    <a:lstStyle/>
                    <a:p>
                      <a:pPr algn="ctr" fontAlgn="b"/>
                      <a:r>
                        <a:rPr lang="en-US" sz="1400" b="1" i="0" u="none" strike="noStrike" dirty="0">
                          <a:solidFill>
                            <a:schemeClr val="tx1"/>
                          </a:solidFill>
                          <a:effectLst/>
                          <a:latin typeface="Lato" panose="020F0502020204030203" pitchFamily="34" charset="0"/>
                        </a:rPr>
                        <a:t>1995</a:t>
                      </a:r>
                    </a:p>
                  </a:txBody>
                  <a:tcPr marL="3247" marR="3247" marT="3247" marB="0" anchor="b">
                    <a:lnL>
                      <a:noFill/>
                    </a:lnL>
                    <a:lnR>
                      <a:noFill/>
                    </a:lnR>
                    <a:lnT>
                      <a:noFill/>
                    </a:lnT>
                    <a:lnB>
                      <a:noFill/>
                    </a:lnB>
                  </a:tcPr>
                </a:tc>
                <a:tc>
                  <a:txBody>
                    <a:bodyPr/>
                    <a:lstStyle/>
                    <a:p>
                      <a:pPr algn="ctr" fontAlgn="b"/>
                      <a:r>
                        <a:rPr lang="en-US" sz="1400" b="0" i="0" u="none" strike="noStrike" dirty="0">
                          <a:solidFill>
                            <a:schemeClr val="tx1"/>
                          </a:solidFill>
                          <a:effectLst/>
                          <a:latin typeface="Lato" panose="020F0502020204030203" pitchFamily="34" charset="0"/>
                        </a:rPr>
                        <a:t>4330</a:t>
                      </a:r>
                    </a:p>
                  </a:txBody>
                  <a:tcPr marL="3247" marR="3247" marT="3247" marB="0" anchor="b">
                    <a:lnL>
                      <a:noFill/>
                    </a:lnL>
                    <a:lnR>
                      <a:noFill/>
                    </a:lnR>
                    <a:lnT>
                      <a:noFill/>
                    </a:lnT>
                    <a:lnB>
                      <a:noFill/>
                    </a:lnB>
                  </a:tcPr>
                </a:tc>
                <a:tc>
                  <a:txBody>
                    <a:bodyPr/>
                    <a:lstStyle/>
                    <a:p>
                      <a:pPr algn="ctr" fontAlgn="b"/>
                      <a:r>
                        <a:rPr lang="en-US" sz="1400" b="0" i="0" u="none" strike="noStrike">
                          <a:solidFill>
                            <a:schemeClr val="tx1"/>
                          </a:solidFill>
                          <a:effectLst/>
                          <a:latin typeface="Lato" panose="020F0502020204030203" pitchFamily="34" charset="0"/>
                        </a:rPr>
                        <a:t>9210</a:t>
                      </a:r>
                    </a:p>
                  </a:txBody>
                  <a:tcPr marL="3247" marR="3247" marT="3247" marB="0" anchor="b">
                    <a:lnL>
                      <a:noFill/>
                    </a:lnL>
                    <a:lnR>
                      <a:noFill/>
                    </a:lnR>
                    <a:lnT>
                      <a:noFill/>
                    </a:lnT>
                    <a:lnB>
                      <a:noFill/>
                    </a:lnB>
                  </a:tcPr>
                </a:tc>
                <a:extLst>
                  <a:ext uri="{0D108BD9-81ED-4DB2-BD59-A6C34878D82A}">
                    <a16:rowId xmlns:a16="http://schemas.microsoft.com/office/drawing/2014/main" val="2780724727"/>
                  </a:ext>
                </a:extLst>
              </a:tr>
              <a:tr h="64945">
                <a:tc>
                  <a:txBody>
                    <a:bodyPr/>
                    <a:lstStyle/>
                    <a:p>
                      <a:pPr algn="ctr" fontAlgn="b"/>
                      <a:r>
                        <a:rPr lang="en-US" sz="1400" b="1" i="0" u="none" strike="noStrike">
                          <a:solidFill>
                            <a:schemeClr val="tx1"/>
                          </a:solidFill>
                          <a:effectLst/>
                          <a:latin typeface="Lato" panose="020F0502020204030203" pitchFamily="34" charset="0"/>
                        </a:rPr>
                        <a:t>1996</a:t>
                      </a:r>
                    </a:p>
                  </a:txBody>
                  <a:tcPr marL="3247" marR="3247" marT="3247" marB="0" anchor="b">
                    <a:lnL>
                      <a:noFill/>
                    </a:lnL>
                    <a:lnR>
                      <a:noFill/>
                    </a:lnR>
                    <a:lnT>
                      <a:noFill/>
                    </a:lnT>
                    <a:lnB>
                      <a:noFill/>
                    </a:lnB>
                  </a:tcPr>
                </a:tc>
                <a:tc>
                  <a:txBody>
                    <a:bodyPr/>
                    <a:lstStyle/>
                    <a:p>
                      <a:pPr algn="ctr" fontAlgn="b"/>
                      <a:r>
                        <a:rPr lang="en-US" sz="1400" b="0" i="0" u="none" strike="noStrike" dirty="0">
                          <a:solidFill>
                            <a:schemeClr val="tx1"/>
                          </a:solidFill>
                          <a:effectLst/>
                          <a:latin typeface="Lato" panose="020F0502020204030203" pitchFamily="34" charset="0"/>
                        </a:rPr>
                        <a:t>5970</a:t>
                      </a:r>
                    </a:p>
                  </a:txBody>
                  <a:tcPr marL="3247" marR="3247" marT="3247" marB="0" anchor="b">
                    <a:lnL>
                      <a:noFill/>
                    </a:lnL>
                    <a:lnR>
                      <a:noFill/>
                    </a:lnR>
                    <a:lnT>
                      <a:noFill/>
                    </a:lnT>
                    <a:lnB>
                      <a:noFill/>
                    </a:lnB>
                  </a:tcPr>
                </a:tc>
                <a:tc>
                  <a:txBody>
                    <a:bodyPr/>
                    <a:lstStyle/>
                    <a:p>
                      <a:pPr algn="ctr" fontAlgn="b"/>
                      <a:r>
                        <a:rPr lang="en-US" sz="1400" b="0" i="0" u="none" strike="noStrike">
                          <a:solidFill>
                            <a:schemeClr val="tx1"/>
                          </a:solidFill>
                          <a:effectLst/>
                          <a:latin typeface="Lato" panose="020F0502020204030203" pitchFamily="34" charset="0"/>
                        </a:rPr>
                        <a:t>10900</a:t>
                      </a:r>
                    </a:p>
                  </a:txBody>
                  <a:tcPr marL="3247" marR="3247" marT="3247" marB="0" anchor="b">
                    <a:lnL>
                      <a:noFill/>
                    </a:lnL>
                    <a:lnR>
                      <a:noFill/>
                    </a:lnR>
                    <a:lnT>
                      <a:noFill/>
                    </a:lnT>
                    <a:lnB>
                      <a:noFill/>
                    </a:lnB>
                  </a:tcPr>
                </a:tc>
                <a:extLst>
                  <a:ext uri="{0D108BD9-81ED-4DB2-BD59-A6C34878D82A}">
                    <a16:rowId xmlns:a16="http://schemas.microsoft.com/office/drawing/2014/main" val="1726893842"/>
                  </a:ext>
                </a:extLst>
              </a:tr>
              <a:tr h="64945">
                <a:tc>
                  <a:txBody>
                    <a:bodyPr/>
                    <a:lstStyle/>
                    <a:p>
                      <a:pPr algn="ctr" fontAlgn="b"/>
                      <a:r>
                        <a:rPr lang="en-US" sz="1400" b="1" i="0" u="none" strike="noStrike">
                          <a:solidFill>
                            <a:schemeClr val="tx1"/>
                          </a:solidFill>
                          <a:effectLst/>
                          <a:latin typeface="Lato" panose="020F0502020204030203" pitchFamily="34" charset="0"/>
                        </a:rPr>
                        <a:t>1997</a:t>
                      </a:r>
                    </a:p>
                  </a:txBody>
                  <a:tcPr marL="3247" marR="3247" marT="3247" marB="0" anchor="b">
                    <a:lnL>
                      <a:noFill/>
                    </a:lnL>
                    <a:lnR>
                      <a:noFill/>
                    </a:lnR>
                    <a:lnT>
                      <a:noFill/>
                    </a:lnT>
                    <a:lnB>
                      <a:noFill/>
                    </a:lnB>
                  </a:tcPr>
                </a:tc>
                <a:tc>
                  <a:txBody>
                    <a:bodyPr/>
                    <a:lstStyle/>
                    <a:p>
                      <a:pPr algn="ctr" fontAlgn="b"/>
                      <a:r>
                        <a:rPr lang="en-US" sz="1400" b="0" i="0" u="none" strike="noStrike" dirty="0">
                          <a:solidFill>
                            <a:schemeClr val="tx1"/>
                          </a:solidFill>
                          <a:effectLst/>
                          <a:latin typeface="Lato" panose="020F0502020204030203" pitchFamily="34" charset="0"/>
                        </a:rPr>
                        <a:t>8890</a:t>
                      </a:r>
                    </a:p>
                  </a:txBody>
                  <a:tcPr marL="3247" marR="3247" marT="3247" marB="0" anchor="b">
                    <a:lnL>
                      <a:noFill/>
                    </a:lnL>
                    <a:lnR>
                      <a:noFill/>
                    </a:lnR>
                    <a:lnT>
                      <a:noFill/>
                    </a:lnT>
                    <a:lnB>
                      <a:noFill/>
                    </a:lnB>
                  </a:tcPr>
                </a:tc>
                <a:tc>
                  <a:txBody>
                    <a:bodyPr/>
                    <a:lstStyle/>
                    <a:p>
                      <a:pPr algn="ctr" fontAlgn="b"/>
                      <a:r>
                        <a:rPr lang="en-US" sz="1400" b="0" i="0" u="none" strike="noStrike">
                          <a:solidFill>
                            <a:schemeClr val="tx1"/>
                          </a:solidFill>
                          <a:effectLst/>
                          <a:latin typeface="Lato" panose="020F0502020204030203" pitchFamily="34" charset="0"/>
                        </a:rPr>
                        <a:t>10200</a:t>
                      </a:r>
                    </a:p>
                  </a:txBody>
                  <a:tcPr marL="3247" marR="3247" marT="3247" marB="0" anchor="b">
                    <a:lnL>
                      <a:noFill/>
                    </a:lnL>
                    <a:lnR>
                      <a:noFill/>
                    </a:lnR>
                    <a:lnT>
                      <a:noFill/>
                    </a:lnT>
                    <a:lnB>
                      <a:noFill/>
                    </a:lnB>
                  </a:tcPr>
                </a:tc>
                <a:extLst>
                  <a:ext uri="{0D108BD9-81ED-4DB2-BD59-A6C34878D82A}">
                    <a16:rowId xmlns:a16="http://schemas.microsoft.com/office/drawing/2014/main" val="4113280868"/>
                  </a:ext>
                </a:extLst>
              </a:tr>
              <a:tr h="64945">
                <a:tc>
                  <a:txBody>
                    <a:bodyPr/>
                    <a:lstStyle/>
                    <a:p>
                      <a:pPr algn="ctr" fontAlgn="b"/>
                      <a:r>
                        <a:rPr lang="en-US" sz="1400" b="1" i="0" u="none" strike="noStrike">
                          <a:solidFill>
                            <a:schemeClr val="tx1"/>
                          </a:solidFill>
                          <a:effectLst/>
                          <a:latin typeface="Lato" panose="020F0502020204030203" pitchFamily="34" charset="0"/>
                        </a:rPr>
                        <a:t>1998</a:t>
                      </a:r>
                    </a:p>
                  </a:txBody>
                  <a:tcPr marL="3247" marR="3247" marT="3247" marB="0" anchor="b">
                    <a:lnL>
                      <a:noFill/>
                    </a:lnL>
                    <a:lnR>
                      <a:noFill/>
                    </a:lnR>
                    <a:lnT>
                      <a:noFill/>
                    </a:lnT>
                    <a:lnB>
                      <a:noFill/>
                    </a:lnB>
                  </a:tcPr>
                </a:tc>
                <a:tc>
                  <a:txBody>
                    <a:bodyPr/>
                    <a:lstStyle/>
                    <a:p>
                      <a:pPr algn="ctr" fontAlgn="b"/>
                      <a:r>
                        <a:rPr lang="en-US" sz="1400" b="0" i="0" u="none" strike="noStrike">
                          <a:solidFill>
                            <a:schemeClr val="tx1"/>
                          </a:solidFill>
                          <a:effectLst/>
                          <a:latin typeface="Lato" panose="020F0502020204030203" pitchFamily="34" charset="0"/>
                        </a:rPr>
                        <a:t>12600</a:t>
                      </a:r>
                    </a:p>
                  </a:txBody>
                  <a:tcPr marL="3247" marR="3247" marT="3247" marB="0" anchor="b">
                    <a:lnL>
                      <a:noFill/>
                    </a:lnL>
                    <a:lnR>
                      <a:noFill/>
                    </a:lnR>
                    <a:lnT>
                      <a:noFill/>
                    </a:lnT>
                    <a:lnB>
                      <a:noFill/>
                    </a:lnB>
                  </a:tcPr>
                </a:tc>
                <a:tc>
                  <a:txBody>
                    <a:bodyPr/>
                    <a:lstStyle/>
                    <a:p>
                      <a:pPr algn="ctr" fontAlgn="b"/>
                      <a:r>
                        <a:rPr lang="en-US" sz="1400" b="0" i="0" u="none" strike="noStrike">
                          <a:solidFill>
                            <a:schemeClr val="tx1"/>
                          </a:solidFill>
                          <a:effectLst/>
                          <a:latin typeface="Lato" panose="020F0502020204030203" pitchFamily="34" charset="0"/>
                        </a:rPr>
                        <a:t>19500</a:t>
                      </a:r>
                    </a:p>
                  </a:txBody>
                  <a:tcPr marL="3247" marR="3247" marT="3247" marB="0" anchor="b">
                    <a:lnL>
                      <a:noFill/>
                    </a:lnL>
                    <a:lnR>
                      <a:noFill/>
                    </a:lnR>
                    <a:lnT>
                      <a:noFill/>
                    </a:lnT>
                    <a:lnB>
                      <a:noFill/>
                    </a:lnB>
                  </a:tcPr>
                </a:tc>
                <a:extLst>
                  <a:ext uri="{0D108BD9-81ED-4DB2-BD59-A6C34878D82A}">
                    <a16:rowId xmlns:a16="http://schemas.microsoft.com/office/drawing/2014/main" val="3114142381"/>
                  </a:ext>
                </a:extLst>
              </a:tr>
              <a:tr h="64945">
                <a:tc>
                  <a:txBody>
                    <a:bodyPr/>
                    <a:lstStyle/>
                    <a:p>
                      <a:pPr algn="ctr" fontAlgn="b"/>
                      <a:r>
                        <a:rPr lang="en-US" sz="1400" b="1" i="0" u="none" strike="noStrike">
                          <a:solidFill>
                            <a:schemeClr val="tx1"/>
                          </a:solidFill>
                          <a:effectLst/>
                          <a:latin typeface="Lato" panose="020F0502020204030203" pitchFamily="34" charset="0"/>
                        </a:rPr>
                        <a:t>1999</a:t>
                      </a:r>
                    </a:p>
                  </a:txBody>
                  <a:tcPr marL="3247" marR="3247" marT="3247" marB="0" anchor="b">
                    <a:lnL>
                      <a:noFill/>
                    </a:lnL>
                    <a:lnR>
                      <a:noFill/>
                    </a:lnR>
                    <a:lnT>
                      <a:noFill/>
                    </a:lnT>
                    <a:lnB>
                      <a:noFill/>
                    </a:lnB>
                  </a:tcPr>
                </a:tc>
                <a:tc>
                  <a:txBody>
                    <a:bodyPr/>
                    <a:lstStyle/>
                    <a:p>
                      <a:pPr algn="ctr" fontAlgn="b"/>
                      <a:r>
                        <a:rPr lang="en-US" sz="1400" b="0" i="0" u="none" strike="noStrike" dirty="0">
                          <a:solidFill>
                            <a:schemeClr val="tx1"/>
                          </a:solidFill>
                          <a:effectLst/>
                          <a:latin typeface="Lato" panose="020F0502020204030203" pitchFamily="34" charset="0"/>
                        </a:rPr>
                        <a:t>9790</a:t>
                      </a:r>
                    </a:p>
                  </a:txBody>
                  <a:tcPr marL="3247" marR="3247" marT="3247" marB="0" anchor="b">
                    <a:lnL>
                      <a:noFill/>
                    </a:lnL>
                    <a:lnR>
                      <a:noFill/>
                    </a:lnR>
                    <a:lnT>
                      <a:noFill/>
                    </a:lnT>
                    <a:lnB>
                      <a:noFill/>
                    </a:lnB>
                  </a:tcPr>
                </a:tc>
                <a:tc>
                  <a:txBody>
                    <a:bodyPr/>
                    <a:lstStyle/>
                    <a:p>
                      <a:pPr algn="ctr" fontAlgn="b"/>
                      <a:r>
                        <a:rPr lang="en-US" sz="1400" b="0" i="0" u="none" strike="noStrike">
                          <a:solidFill>
                            <a:schemeClr val="tx1"/>
                          </a:solidFill>
                          <a:effectLst/>
                          <a:latin typeface="Lato" panose="020F0502020204030203" pitchFamily="34" charset="0"/>
                        </a:rPr>
                        <a:t>11600</a:t>
                      </a:r>
                    </a:p>
                  </a:txBody>
                  <a:tcPr marL="3247" marR="3247" marT="3247" marB="0" anchor="b">
                    <a:lnL>
                      <a:noFill/>
                    </a:lnL>
                    <a:lnR>
                      <a:noFill/>
                    </a:lnR>
                    <a:lnT>
                      <a:noFill/>
                    </a:lnT>
                    <a:lnB>
                      <a:noFill/>
                    </a:lnB>
                  </a:tcPr>
                </a:tc>
                <a:extLst>
                  <a:ext uri="{0D108BD9-81ED-4DB2-BD59-A6C34878D82A}">
                    <a16:rowId xmlns:a16="http://schemas.microsoft.com/office/drawing/2014/main" val="1314132441"/>
                  </a:ext>
                </a:extLst>
              </a:tr>
              <a:tr h="64945">
                <a:tc>
                  <a:txBody>
                    <a:bodyPr/>
                    <a:lstStyle/>
                    <a:p>
                      <a:pPr algn="ctr" fontAlgn="b"/>
                      <a:r>
                        <a:rPr lang="en-US" sz="1400" b="1" i="0" u="none" strike="noStrike">
                          <a:solidFill>
                            <a:schemeClr val="tx1"/>
                          </a:solidFill>
                          <a:effectLst/>
                          <a:latin typeface="Lato" panose="020F0502020204030203" pitchFamily="34" charset="0"/>
                        </a:rPr>
                        <a:t>2000</a:t>
                      </a:r>
                    </a:p>
                  </a:txBody>
                  <a:tcPr marL="3247" marR="3247" marT="3247" marB="0" anchor="b">
                    <a:lnL>
                      <a:noFill/>
                    </a:lnL>
                    <a:lnR>
                      <a:noFill/>
                    </a:lnR>
                    <a:lnT>
                      <a:noFill/>
                    </a:lnT>
                    <a:lnB>
                      <a:noFill/>
                    </a:lnB>
                  </a:tcPr>
                </a:tc>
                <a:tc>
                  <a:txBody>
                    <a:bodyPr/>
                    <a:lstStyle/>
                    <a:p>
                      <a:pPr algn="ctr" fontAlgn="b"/>
                      <a:r>
                        <a:rPr lang="en-US" sz="1400" b="0" i="0" u="none" strike="noStrike" dirty="0">
                          <a:solidFill>
                            <a:schemeClr val="tx1"/>
                          </a:solidFill>
                          <a:effectLst/>
                          <a:latin typeface="Lato" panose="020F0502020204030203" pitchFamily="34" charset="0"/>
                        </a:rPr>
                        <a:t>5790</a:t>
                      </a:r>
                    </a:p>
                  </a:txBody>
                  <a:tcPr marL="3247" marR="3247" marT="3247" marB="0" anchor="b">
                    <a:lnL>
                      <a:noFill/>
                    </a:lnL>
                    <a:lnR>
                      <a:noFill/>
                    </a:lnR>
                    <a:lnT>
                      <a:noFill/>
                    </a:lnT>
                    <a:lnB>
                      <a:noFill/>
                    </a:lnB>
                  </a:tcPr>
                </a:tc>
                <a:tc>
                  <a:txBody>
                    <a:bodyPr/>
                    <a:lstStyle/>
                    <a:p>
                      <a:pPr algn="ctr" fontAlgn="b"/>
                      <a:r>
                        <a:rPr lang="en-US" sz="1400" b="0" i="0" u="none" strike="noStrike">
                          <a:solidFill>
                            <a:schemeClr val="tx1"/>
                          </a:solidFill>
                          <a:effectLst/>
                          <a:latin typeface="Lato" panose="020F0502020204030203" pitchFamily="34" charset="0"/>
                        </a:rPr>
                        <a:t>6290</a:t>
                      </a:r>
                    </a:p>
                  </a:txBody>
                  <a:tcPr marL="3247" marR="3247" marT="3247" marB="0" anchor="b">
                    <a:lnL>
                      <a:noFill/>
                    </a:lnL>
                    <a:lnR>
                      <a:noFill/>
                    </a:lnR>
                    <a:lnT>
                      <a:noFill/>
                    </a:lnT>
                    <a:lnB>
                      <a:noFill/>
                    </a:lnB>
                  </a:tcPr>
                </a:tc>
                <a:extLst>
                  <a:ext uri="{0D108BD9-81ED-4DB2-BD59-A6C34878D82A}">
                    <a16:rowId xmlns:a16="http://schemas.microsoft.com/office/drawing/2014/main" val="436782037"/>
                  </a:ext>
                </a:extLst>
              </a:tr>
              <a:tr h="64945">
                <a:tc>
                  <a:txBody>
                    <a:bodyPr/>
                    <a:lstStyle/>
                    <a:p>
                      <a:pPr algn="ctr" fontAlgn="b"/>
                      <a:r>
                        <a:rPr lang="en-US" sz="1400" b="1" i="0" u="none" strike="noStrike">
                          <a:solidFill>
                            <a:schemeClr val="tx1"/>
                          </a:solidFill>
                          <a:effectLst/>
                          <a:latin typeface="Lato" panose="020F0502020204030203" pitchFamily="34" charset="0"/>
                        </a:rPr>
                        <a:t>2001</a:t>
                      </a:r>
                    </a:p>
                  </a:txBody>
                  <a:tcPr marL="3247" marR="3247" marT="3247" marB="0" anchor="b">
                    <a:lnL>
                      <a:noFill/>
                    </a:lnL>
                    <a:lnR>
                      <a:noFill/>
                    </a:lnR>
                    <a:lnT>
                      <a:noFill/>
                    </a:lnT>
                    <a:lnB>
                      <a:noFill/>
                    </a:lnB>
                  </a:tcPr>
                </a:tc>
                <a:tc>
                  <a:txBody>
                    <a:bodyPr/>
                    <a:lstStyle/>
                    <a:p>
                      <a:pPr algn="ctr" fontAlgn="b"/>
                      <a:r>
                        <a:rPr lang="en-US" sz="1400" b="0" i="0" u="none" strike="noStrike">
                          <a:solidFill>
                            <a:schemeClr val="tx1"/>
                          </a:solidFill>
                          <a:effectLst/>
                          <a:latin typeface="Lato" panose="020F0502020204030203" pitchFamily="34" charset="0"/>
                        </a:rPr>
                        <a:t>7910</a:t>
                      </a:r>
                    </a:p>
                  </a:txBody>
                  <a:tcPr marL="3247" marR="3247" marT="3247" marB="0" anchor="b">
                    <a:lnL>
                      <a:noFill/>
                    </a:lnL>
                    <a:lnR>
                      <a:noFill/>
                    </a:lnR>
                    <a:lnT>
                      <a:noFill/>
                    </a:lnT>
                    <a:lnB>
                      <a:noFill/>
                    </a:lnB>
                  </a:tcPr>
                </a:tc>
                <a:tc>
                  <a:txBody>
                    <a:bodyPr/>
                    <a:lstStyle/>
                    <a:p>
                      <a:pPr algn="ctr" fontAlgn="b"/>
                      <a:r>
                        <a:rPr lang="en-US" sz="1400" b="0" i="0" u="none" strike="noStrike">
                          <a:solidFill>
                            <a:schemeClr val="tx1"/>
                          </a:solidFill>
                          <a:effectLst/>
                          <a:latin typeface="Lato" panose="020F0502020204030203" pitchFamily="34" charset="0"/>
                        </a:rPr>
                        <a:t>9540</a:t>
                      </a:r>
                    </a:p>
                  </a:txBody>
                  <a:tcPr marL="3247" marR="3247" marT="3247" marB="0" anchor="b">
                    <a:lnL>
                      <a:noFill/>
                    </a:lnL>
                    <a:lnR>
                      <a:noFill/>
                    </a:lnR>
                    <a:lnT>
                      <a:noFill/>
                    </a:lnT>
                    <a:lnB>
                      <a:noFill/>
                    </a:lnB>
                  </a:tcPr>
                </a:tc>
                <a:extLst>
                  <a:ext uri="{0D108BD9-81ED-4DB2-BD59-A6C34878D82A}">
                    <a16:rowId xmlns:a16="http://schemas.microsoft.com/office/drawing/2014/main" val="1897203850"/>
                  </a:ext>
                </a:extLst>
              </a:tr>
              <a:tr h="64945">
                <a:tc>
                  <a:txBody>
                    <a:bodyPr/>
                    <a:lstStyle/>
                    <a:p>
                      <a:pPr algn="ctr" fontAlgn="b"/>
                      <a:r>
                        <a:rPr lang="en-US" sz="1400" b="1" i="0" u="none" strike="noStrike">
                          <a:solidFill>
                            <a:schemeClr val="tx1"/>
                          </a:solidFill>
                          <a:effectLst/>
                          <a:latin typeface="Lato" panose="020F0502020204030203" pitchFamily="34" charset="0"/>
                        </a:rPr>
                        <a:t>2002</a:t>
                      </a:r>
                    </a:p>
                  </a:txBody>
                  <a:tcPr marL="3247" marR="3247" marT="3247" marB="0" anchor="b">
                    <a:lnL>
                      <a:noFill/>
                    </a:lnL>
                    <a:lnR>
                      <a:noFill/>
                    </a:lnR>
                    <a:lnT>
                      <a:noFill/>
                    </a:lnT>
                    <a:lnB>
                      <a:noFill/>
                    </a:lnB>
                  </a:tcPr>
                </a:tc>
                <a:tc>
                  <a:txBody>
                    <a:bodyPr/>
                    <a:lstStyle/>
                    <a:p>
                      <a:pPr algn="ctr" fontAlgn="b"/>
                      <a:r>
                        <a:rPr lang="en-US" sz="1400" b="0" i="0" u="none" strike="noStrike">
                          <a:solidFill>
                            <a:schemeClr val="tx1"/>
                          </a:solidFill>
                          <a:effectLst/>
                          <a:latin typeface="Lato" panose="020F0502020204030203" pitchFamily="34" charset="0"/>
                        </a:rPr>
                        <a:t>2750</a:t>
                      </a:r>
                    </a:p>
                  </a:txBody>
                  <a:tcPr marL="3247" marR="3247" marT="3247" marB="0" anchor="b">
                    <a:lnL>
                      <a:noFill/>
                    </a:lnL>
                    <a:lnR>
                      <a:noFill/>
                    </a:lnR>
                    <a:lnT>
                      <a:noFill/>
                    </a:lnT>
                    <a:lnB>
                      <a:noFill/>
                    </a:lnB>
                  </a:tcPr>
                </a:tc>
                <a:tc>
                  <a:txBody>
                    <a:bodyPr/>
                    <a:lstStyle/>
                    <a:p>
                      <a:pPr algn="ctr" fontAlgn="b"/>
                      <a:r>
                        <a:rPr lang="en-US" sz="1400" b="0" i="0" u="none" strike="noStrike" dirty="0">
                          <a:solidFill>
                            <a:schemeClr val="tx1"/>
                          </a:solidFill>
                          <a:effectLst/>
                          <a:latin typeface="Lato" panose="020F0502020204030203" pitchFamily="34" charset="0"/>
                        </a:rPr>
                        <a:t>5180</a:t>
                      </a:r>
                    </a:p>
                  </a:txBody>
                  <a:tcPr marL="3247" marR="3247" marT="3247" marB="0" anchor="b">
                    <a:lnL>
                      <a:noFill/>
                    </a:lnL>
                    <a:lnR>
                      <a:noFill/>
                    </a:lnR>
                    <a:lnT>
                      <a:noFill/>
                    </a:lnT>
                    <a:lnB>
                      <a:noFill/>
                    </a:lnB>
                  </a:tcPr>
                </a:tc>
                <a:extLst>
                  <a:ext uri="{0D108BD9-81ED-4DB2-BD59-A6C34878D82A}">
                    <a16:rowId xmlns:a16="http://schemas.microsoft.com/office/drawing/2014/main" val="855638804"/>
                  </a:ext>
                </a:extLst>
              </a:tr>
              <a:tr h="64945">
                <a:tc>
                  <a:txBody>
                    <a:bodyPr/>
                    <a:lstStyle/>
                    <a:p>
                      <a:pPr algn="ctr" fontAlgn="b"/>
                      <a:r>
                        <a:rPr lang="en-US" sz="1400" b="1" i="0" u="none" strike="noStrike">
                          <a:solidFill>
                            <a:schemeClr val="tx1"/>
                          </a:solidFill>
                          <a:effectLst/>
                          <a:latin typeface="Lato" panose="020F0502020204030203" pitchFamily="34" charset="0"/>
                        </a:rPr>
                        <a:t>2003</a:t>
                      </a:r>
                    </a:p>
                  </a:txBody>
                  <a:tcPr marL="3247" marR="3247" marT="3247" marB="0" anchor="b">
                    <a:lnL>
                      <a:noFill/>
                    </a:lnL>
                    <a:lnR>
                      <a:noFill/>
                    </a:lnR>
                    <a:lnT>
                      <a:noFill/>
                    </a:lnT>
                    <a:lnB>
                      <a:noFill/>
                    </a:lnB>
                  </a:tcPr>
                </a:tc>
                <a:tc>
                  <a:txBody>
                    <a:bodyPr/>
                    <a:lstStyle/>
                    <a:p>
                      <a:pPr algn="ctr" fontAlgn="b"/>
                      <a:r>
                        <a:rPr lang="en-US" sz="1400" b="0" i="0" u="none" strike="noStrike" dirty="0">
                          <a:solidFill>
                            <a:schemeClr val="tx1"/>
                          </a:solidFill>
                          <a:effectLst/>
                          <a:latin typeface="Lato" panose="020F0502020204030203" pitchFamily="34" charset="0"/>
                        </a:rPr>
                        <a:t>5420</a:t>
                      </a:r>
                    </a:p>
                  </a:txBody>
                  <a:tcPr marL="3247" marR="3247" marT="3247" marB="0" anchor="b">
                    <a:lnL>
                      <a:noFill/>
                    </a:lnL>
                    <a:lnR>
                      <a:noFill/>
                    </a:lnR>
                    <a:lnT>
                      <a:noFill/>
                    </a:lnT>
                    <a:lnB>
                      <a:noFill/>
                    </a:lnB>
                  </a:tcPr>
                </a:tc>
                <a:tc>
                  <a:txBody>
                    <a:bodyPr/>
                    <a:lstStyle/>
                    <a:p>
                      <a:pPr algn="ctr" fontAlgn="b"/>
                      <a:r>
                        <a:rPr lang="en-US" sz="1400" b="0" i="0" u="none" strike="noStrike">
                          <a:solidFill>
                            <a:schemeClr val="tx1"/>
                          </a:solidFill>
                          <a:effectLst/>
                          <a:latin typeface="Lato" panose="020F0502020204030203" pitchFamily="34" charset="0"/>
                        </a:rPr>
                        <a:t>8880</a:t>
                      </a:r>
                    </a:p>
                  </a:txBody>
                  <a:tcPr marL="3247" marR="3247" marT="3247" marB="0" anchor="b">
                    <a:lnL>
                      <a:noFill/>
                    </a:lnL>
                    <a:lnR>
                      <a:noFill/>
                    </a:lnR>
                    <a:lnT>
                      <a:noFill/>
                    </a:lnT>
                    <a:lnB>
                      <a:noFill/>
                    </a:lnB>
                  </a:tcPr>
                </a:tc>
                <a:extLst>
                  <a:ext uri="{0D108BD9-81ED-4DB2-BD59-A6C34878D82A}">
                    <a16:rowId xmlns:a16="http://schemas.microsoft.com/office/drawing/2014/main" val="364292"/>
                  </a:ext>
                </a:extLst>
              </a:tr>
              <a:tr h="64945">
                <a:tc>
                  <a:txBody>
                    <a:bodyPr/>
                    <a:lstStyle/>
                    <a:p>
                      <a:pPr algn="ctr" fontAlgn="b"/>
                      <a:r>
                        <a:rPr lang="en-US" sz="1400" b="1" i="0" u="none" strike="noStrike">
                          <a:solidFill>
                            <a:schemeClr val="tx1"/>
                          </a:solidFill>
                          <a:effectLst/>
                          <a:latin typeface="Lato" panose="020F0502020204030203" pitchFamily="34" charset="0"/>
                        </a:rPr>
                        <a:t>2004</a:t>
                      </a:r>
                    </a:p>
                  </a:txBody>
                  <a:tcPr marL="3247" marR="3247" marT="3247" marB="0" anchor="b">
                    <a:lnL>
                      <a:noFill/>
                    </a:lnL>
                    <a:lnR>
                      <a:noFill/>
                    </a:lnR>
                    <a:lnT>
                      <a:noFill/>
                    </a:lnT>
                    <a:lnB>
                      <a:noFill/>
                    </a:lnB>
                  </a:tcPr>
                </a:tc>
                <a:tc>
                  <a:txBody>
                    <a:bodyPr/>
                    <a:lstStyle/>
                    <a:p>
                      <a:pPr algn="ctr" fontAlgn="b"/>
                      <a:r>
                        <a:rPr lang="en-US" sz="1400" b="0" i="0" u="none" strike="noStrike">
                          <a:solidFill>
                            <a:schemeClr val="tx1"/>
                          </a:solidFill>
                          <a:effectLst/>
                          <a:latin typeface="Lato" panose="020F0502020204030203" pitchFamily="34" charset="0"/>
                        </a:rPr>
                        <a:t>8330</a:t>
                      </a:r>
                    </a:p>
                  </a:txBody>
                  <a:tcPr marL="3247" marR="3247" marT="3247" marB="0" anchor="b">
                    <a:lnL>
                      <a:noFill/>
                    </a:lnL>
                    <a:lnR>
                      <a:noFill/>
                    </a:lnR>
                    <a:lnT>
                      <a:noFill/>
                    </a:lnT>
                    <a:lnB>
                      <a:noFill/>
                    </a:lnB>
                  </a:tcPr>
                </a:tc>
                <a:tc>
                  <a:txBody>
                    <a:bodyPr/>
                    <a:lstStyle/>
                    <a:p>
                      <a:pPr algn="ctr" fontAlgn="b"/>
                      <a:r>
                        <a:rPr lang="en-US" sz="1400" b="0" i="0" u="none" strike="noStrike" dirty="0">
                          <a:solidFill>
                            <a:schemeClr val="tx1"/>
                          </a:solidFill>
                          <a:effectLst/>
                          <a:latin typeface="Lato" panose="020F0502020204030203" pitchFamily="34" charset="0"/>
                        </a:rPr>
                        <a:t>14600</a:t>
                      </a:r>
                    </a:p>
                  </a:txBody>
                  <a:tcPr marL="3247" marR="3247" marT="3247" marB="0" anchor="b">
                    <a:lnL>
                      <a:noFill/>
                    </a:lnL>
                    <a:lnR>
                      <a:noFill/>
                    </a:lnR>
                    <a:lnT>
                      <a:noFill/>
                    </a:lnT>
                    <a:lnB>
                      <a:noFill/>
                    </a:lnB>
                  </a:tcPr>
                </a:tc>
                <a:extLst>
                  <a:ext uri="{0D108BD9-81ED-4DB2-BD59-A6C34878D82A}">
                    <a16:rowId xmlns:a16="http://schemas.microsoft.com/office/drawing/2014/main" val="972129494"/>
                  </a:ext>
                </a:extLst>
              </a:tr>
              <a:tr h="64945">
                <a:tc>
                  <a:txBody>
                    <a:bodyPr/>
                    <a:lstStyle/>
                    <a:p>
                      <a:pPr algn="ctr" fontAlgn="b"/>
                      <a:r>
                        <a:rPr lang="en-US" sz="1400" b="1" i="0" u="none" strike="noStrike">
                          <a:solidFill>
                            <a:schemeClr val="tx1"/>
                          </a:solidFill>
                          <a:effectLst/>
                          <a:latin typeface="Lato" panose="020F0502020204030203" pitchFamily="34" charset="0"/>
                        </a:rPr>
                        <a:t>2005</a:t>
                      </a:r>
                    </a:p>
                  </a:txBody>
                  <a:tcPr marL="3247" marR="3247" marT="3247" marB="0" anchor="b">
                    <a:lnL>
                      <a:noFill/>
                    </a:lnL>
                    <a:lnR>
                      <a:noFill/>
                    </a:lnR>
                    <a:lnT>
                      <a:noFill/>
                    </a:lnT>
                    <a:lnB>
                      <a:noFill/>
                    </a:lnB>
                  </a:tcPr>
                </a:tc>
                <a:tc>
                  <a:txBody>
                    <a:bodyPr/>
                    <a:lstStyle/>
                    <a:p>
                      <a:pPr algn="ctr" fontAlgn="b"/>
                      <a:r>
                        <a:rPr lang="en-US" sz="1400" b="0" i="0" u="none" strike="noStrike">
                          <a:solidFill>
                            <a:schemeClr val="tx1"/>
                          </a:solidFill>
                          <a:effectLst/>
                          <a:latin typeface="Lato" panose="020F0502020204030203" pitchFamily="34" charset="0"/>
                        </a:rPr>
                        <a:t>7240</a:t>
                      </a:r>
                    </a:p>
                  </a:txBody>
                  <a:tcPr marL="3247" marR="3247" marT="3247" marB="0" anchor="b">
                    <a:lnL>
                      <a:noFill/>
                    </a:lnL>
                    <a:lnR>
                      <a:noFill/>
                    </a:lnR>
                    <a:lnT>
                      <a:noFill/>
                    </a:lnT>
                    <a:lnB>
                      <a:noFill/>
                    </a:lnB>
                  </a:tcPr>
                </a:tc>
                <a:tc>
                  <a:txBody>
                    <a:bodyPr/>
                    <a:lstStyle/>
                    <a:p>
                      <a:pPr algn="ctr" fontAlgn="b"/>
                      <a:r>
                        <a:rPr lang="en-US" sz="1400" b="0" i="0" u="none" strike="noStrike" dirty="0">
                          <a:solidFill>
                            <a:schemeClr val="tx1"/>
                          </a:solidFill>
                          <a:effectLst/>
                          <a:latin typeface="Lato" panose="020F0502020204030203" pitchFamily="34" charset="0"/>
                        </a:rPr>
                        <a:t>8130</a:t>
                      </a:r>
                    </a:p>
                  </a:txBody>
                  <a:tcPr marL="3247" marR="3247" marT="3247" marB="0" anchor="b">
                    <a:lnL>
                      <a:noFill/>
                    </a:lnL>
                    <a:lnR>
                      <a:noFill/>
                    </a:lnR>
                    <a:lnT>
                      <a:noFill/>
                    </a:lnT>
                    <a:lnB>
                      <a:noFill/>
                    </a:lnB>
                  </a:tcPr>
                </a:tc>
                <a:extLst>
                  <a:ext uri="{0D108BD9-81ED-4DB2-BD59-A6C34878D82A}">
                    <a16:rowId xmlns:a16="http://schemas.microsoft.com/office/drawing/2014/main" val="1586327538"/>
                  </a:ext>
                </a:extLst>
              </a:tr>
              <a:tr h="64945">
                <a:tc>
                  <a:txBody>
                    <a:bodyPr/>
                    <a:lstStyle/>
                    <a:p>
                      <a:pPr algn="ctr" fontAlgn="b"/>
                      <a:r>
                        <a:rPr lang="en-US" sz="1400" b="1" i="0" u="none" strike="noStrike">
                          <a:solidFill>
                            <a:schemeClr val="tx1"/>
                          </a:solidFill>
                          <a:effectLst/>
                          <a:latin typeface="Lato" panose="020F0502020204030203" pitchFamily="34" charset="0"/>
                        </a:rPr>
                        <a:t>2006</a:t>
                      </a:r>
                    </a:p>
                  </a:txBody>
                  <a:tcPr marL="3247" marR="3247" marT="3247" marB="0" anchor="b">
                    <a:lnL>
                      <a:noFill/>
                    </a:lnL>
                    <a:lnR>
                      <a:noFill/>
                    </a:lnR>
                    <a:lnT>
                      <a:noFill/>
                    </a:lnT>
                    <a:lnB>
                      <a:noFill/>
                    </a:lnB>
                  </a:tcPr>
                </a:tc>
                <a:tc>
                  <a:txBody>
                    <a:bodyPr/>
                    <a:lstStyle/>
                    <a:p>
                      <a:pPr algn="ctr" fontAlgn="b"/>
                      <a:r>
                        <a:rPr lang="en-US" sz="1400" b="0" i="0" u="none" strike="noStrike">
                          <a:solidFill>
                            <a:schemeClr val="tx1"/>
                          </a:solidFill>
                          <a:effectLst/>
                          <a:latin typeface="Lato" panose="020F0502020204030203" pitchFamily="34" charset="0"/>
                        </a:rPr>
                        <a:t>3610</a:t>
                      </a:r>
                    </a:p>
                  </a:txBody>
                  <a:tcPr marL="3247" marR="3247" marT="3247" marB="0" anchor="b">
                    <a:lnL>
                      <a:noFill/>
                    </a:lnL>
                    <a:lnR>
                      <a:noFill/>
                    </a:lnR>
                    <a:lnT>
                      <a:noFill/>
                    </a:lnT>
                    <a:lnB>
                      <a:noFill/>
                    </a:lnB>
                  </a:tcPr>
                </a:tc>
                <a:tc>
                  <a:txBody>
                    <a:bodyPr/>
                    <a:lstStyle/>
                    <a:p>
                      <a:pPr algn="ctr" fontAlgn="b"/>
                      <a:r>
                        <a:rPr lang="en-US" sz="1400" b="0" i="0" u="none" strike="noStrike" dirty="0">
                          <a:solidFill>
                            <a:schemeClr val="tx1"/>
                          </a:solidFill>
                          <a:effectLst/>
                          <a:latin typeface="Lato" panose="020F0502020204030203" pitchFamily="34" charset="0"/>
                        </a:rPr>
                        <a:t>4580</a:t>
                      </a:r>
                    </a:p>
                  </a:txBody>
                  <a:tcPr marL="3247" marR="3247" marT="3247" marB="0" anchor="b">
                    <a:lnL>
                      <a:noFill/>
                    </a:lnL>
                    <a:lnR>
                      <a:noFill/>
                    </a:lnR>
                    <a:lnT>
                      <a:noFill/>
                    </a:lnT>
                    <a:lnB>
                      <a:noFill/>
                    </a:lnB>
                  </a:tcPr>
                </a:tc>
                <a:extLst>
                  <a:ext uri="{0D108BD9-81ED-4DB2-BD59-A6C34878D82A}">
                    <a16:rowId xmlns:a16="http://schemas.microsoft.com/office/drawing/2014/main" val="119550260"/>
                  </a:ext>
                </a:extLst>
              </a:tr>
              <a:tr h="64945">
                <a:tc>
                  <a:txBody>
                    <a:bodyPr/>
                    <a:lstStyle/>
                    <a:p>
                      <a:pPr algn="ctr" fontAlgn="b"/>
                      <a:r>
                        <a:rPr lang="en-US" sz="1400" b="1" i="0" u="none" strike="noStrike">
                          <a:solidFill>
                            <a:schemeClr val="tx1"/>
                          </a:solidFill>
                          <a:effectLst/>
                          <a:latin typeface="Lato" panose="020F0502020204030203" pitchFamily="34" charset="0"/>
                        </a:rPr>
                        <a:t>2007</a:t>
                      </a:r>
                    </a:p>
                  </a:txBody>
                  <a:tcPr marL="3247" marR="3247" marT="3247" marB="0" anchor="b">
                    <a:lnL>
                      <a:noFill/>
                    </a:lnL>
                    <a:lnR>
                      <a:noFill/>
                    </a:lnR>
                    <a:lnT>
                      <a:noFill/>
                    </a:lnT>
                    <a:lnB>
                      <a:noFill/>
                    </a:lnB>
                  </a:tcPr>
                </a:tc>
                <a:tc>
                  <a:txBody>
                    <a:bodyPr/>
                    <a:lstStyle/>
                    <a:p>
                      <a:pPr algn="ctr" fontAlgn="b"/>
                      <a:r>
                        <a:rPr lang="en-US" sz="1400" b="0" i="0" u="none" strike="noStrike" dirty="0">
                          <a:solidFill>
                            <a:schemeClr val="tx1"/>
                          </a:solidFill>
                          <a:effectLst/>
                          <a:latin typeface="Lato" panose="020F0502020204030203" pitchFamily="34" charset="0"/>
                        </a:rPr>
                        <a:t>16900</a:t>
                      </a:r>
                    </a:p>
                  </a:txBody>
                  <a:tcPr marL="3247" marR="3247" marT="3247" marB="0" anchor="b">
                    <a:lnL>
                      <a:noFill/>
                    </a:lnL>
                    <a:lnR>
                      <a:noFill/>
                    </a:lnR>
                    <a:lnT>
                      <a:noFill/>
                    </a:lnT>
                    <a:lnB>
                      <a:noFill/>
                    </a:lnB>
                  </a:tcPr>
                </a:tc>
                <a:tc>
                  <a:txBody>
                    <a:bodyPr/>
                    <a:lstStyle/>
                    <a:p>
                      <a:pPr algn="ctr" fontAlgn="b"/>
                      <a:r>
                        <a:rPr lang="en-US" sz="1400" b="0" i="0" u="none" strike="noStrike">
                          <a:solidFill>
                            <a:schemeClr val="tx1"/>
                          </a:solidFill>
                          <a:effectLst/>
                          <a:latin typeface="Lato" panose="020F0502020204030203" pitchFamily="34" charset="0"/>
                        </a:rPr>
                        <a:t>15900</a:t>
                      </a:r>
                    </a:p>
                  </a:txBody>
                  <a:tcPr marL="3247" marR="3247" marT="3247" marB="0" anchor="b">
                    <a:lnL>
                      <a:noFill/>
                    </a:lnL>
                    <a:lnR>
                      <a:noFill/>
                    </a:lnR>
                    <a:lnT>
                      <a:noFill/>
                    </a:lnT>
                    <a:lnB>
                      <a:noFill/>
                    </a:lnB>
                  </a:tcPr>
                </a:tc>
                <a:extLst>
                  <a:ext uri="{0D108BD9-81ED-4DB2-BD59-A6C34878D82A}">
                    <a16:rowId xmlns:a16="http://schemas.microsoft.com/office/drawing/2014/main" val="3897233783"/>
                  </a:ext>
                </a:extLst>
              </a:tr>
              <a:tr h="64945">
                <a:tc>
                  <a:txBody>
                    <a:bodyPr/>
                    <a:lstStyle/>
                    <a:p>
                      <a:pPr algn="ctr" fontAlgn="b"/>
                      <a:r>
                        <a:rPr lang="en-US" sz="1400" b="1" i="0" u="none" strike="noStrike">
                          <a:solidFill>
                            <a:schemeClr val="tx1"/>
                          </a:solidFill>
                          <a:effectLst/>
                          <a:latin typeface="Lato" panose="020F0502020204030203" pitchFamily="34" charset="0"/>
                        </a:rPr>
                        <a:t>2008</a:t>
                      </a:r>
                    </a:p>
                  </a:txBody>
                  <a:tcPr marL="3247" marR="3247" marT="3247" marB="0" anchor="b">
                    <a:lnL>
                      <a:noFill/>
                    </a:lnL>
                    <a:lnR>
                      <a:noFill/>
                    </a:lnR>
                    <a:lnT>
                      <a:noFill/>
                    </a:lnT>
                    <a:lnB>
                      <a:noFill/>
                    </a:lnB>
                  </a:tcPr>
                </a:tc>
                <a:tc>
                  <a:txBody>
                    <a:bodyPr/>
                    <a:lstStyle/>
                    <a:p>
                      <a:pPr algn="ctr" fontAlgn="b"/>
                      <a:r>
                        <a:rPr lang="en-US" sz="1400" b="0" i="0" u="none" strike="noStrike" dirty="0">
                          <a:solidFill>
                            <a:schemeClr val="tx1"/>
                          </a:solidFill>
                          <a:effectLst/>
                          <a:latin typeface="Lato" panose="020F0502020204030203" pitchFamily="34" charset="0"/>
                        </a:rPr>
                        <a:t>22400</a:t>
                      </a:r>
                    </a:p>
                  </a:txBody>
                  <a:tcPr marL="3247" marR="3247" marT="3247" marB="0" anchor="b">
                    <a:lnL>
                      <a:noFill/>
                    </a:lnL>
                    <a:lnR>
                      <a:noFill/>
                    </a:lnR>
                    <a:lnT>
                      <a:noFill/>
                    </a:lnT>
                    <a:lnB>
                      <a:noFill/>
                    </a:lnB>
                  </a:tcPr>
                </a:tc>
                <a:tc>
                  <a:txBody>
                    <a:bodyPr/>
                    <a:lstStyle/>
                    <a:p>
                      <a:pPr algn="ctr" fontAlgn="b"/>
                      <a:r>
                        <a:rPr lang="en-US" sz="1400" b="0" i="0" u="none" strike="noStrike">
                          <a:solidFill>
                            <a:schemeClr val="tx1"/>
                          </a:solidFill>
                          <a:effectLst/>
                          <a:latin typeface="Lato" panose="020F0502020204030203" pitchFamily="34" charset="0"/>
                        </a:rPr>
                        <a:t>51000</a:t>
                      </a:r>
                    </a:p>
                  </a:txBody>
                  <a:tcPr marL="3247" marR="3247" marT="3247" marB="0" anchor="b">
                    <a:lnL>
                      <a:noFill/>
                    </a:lnL>
                    <a:lnR>
                      <a:noFill/>
                    </a:lnR>
                    <a:lnT>
                      <a:noFill/>
                    </a:lnT>
                    <a:lnB>
                      <a:noFill/>
                    </a:lnB>
                  </a:tcPr>
                </a:tc>
                <a:extLst>
                  <a:ext uri="{0D108BD9-81ED-4DB2-BD59-A6C34878D82A}">
                    <a16:rowId xmlns:a16="http://schemas.microsoft.com/office/drawing/2014/main" val="234402327"/>
                  </a:ext>
                </a:extLst>
              </a:tr>
              <a:tr h="64945">
                <a:tc>
                  <a:txBody>
                    <a:bodyPr/>
                    <a:lstStyle/>
                    <a:p>
                      <a:pPr algn="ctr" fontAlgn="b"/>
                      <a:r>
                        <a:rPr lang="en-US" sz="1400" b="1" i="0" u="none" strike="noStrike">
                          <a:solidFill>
                            <a:schemeClr val="tx1"/>
                          </a:solidFill>
                          <a:effectLst/>
                          <a:latin typeface="Lato" panose="020F0502020204030203" pitchFamily="34" charset="0"/>
                        </a:rPr>
                        <a:t>2009</a:t>
                      </a:r>
                    </a:p>
                  </a:txBody>
                  <a:tcPr marL="3247" marR="3247" marT="3247" marB="0" anchor="b">
                    <a:lnL>
                      <a:noFill/>
                    </a:lnL>
                    <a:lnR>
                      <a:noFill/>
                    </a:lnR>
                    <a:lnT>
                      <a:noFill/>
                    </a:lnT>
                    <a:lnB>
                      <a:noFill/>
                    </a:lnB>
                  </a:tcPr>
                </a:tc>
                <a:tc>
                  <a:txBody>
                    <a:bodyPr/>
                    <a:lstStyle/>
                    <a:p>
                      <a:pPr algn="ctr" fontAlgn="b"/>
                      <a:r>
                        <a:rPr lang="en-US" sz="1400" b="0" i="0" u="none" strike="noStrike">
                          <a:solidFill>
                            <a:schemeClr val="tx1"/>
                          </a:solidFill>
                          <a:effectLst/>
                          <a:latin typeface="Lato" panose="020F0502020204030203" pitchFamily="34" charset="0"/>
                        </a:rPr>
                        <a:t>10100</a:t>
                      </a:r>
                    </a:p>
                  </a:txBody>
                  <a:tcPr marL="3247" marR="3247" marT="3247" marB="0" anchor="b">
                    <a:lnL>
                      <a:noFill/>
                    </a:lnL>
                    <a:lnR>
                      <a:noFill/>
                    </a:lnR>
                    <a:lnT>
                      <a:noFill/>
                    </a:lnT>
                    <a:lnB>
                      <a:noFill/>
                    </a:lnB>
                  </a:tcPr>
                </a:tc>
                <a:tc>
                  <a:txBody>
                    <a:bodyPr/>
                    <a:lstStyle/>
                    <a:p>
                      <a:pPr algn="ctr" fontAlgn="b"/>
                      <a:r>
                        <a:rPr lang="en-US" sz="1400" b="0" i="0" u="none" strike="noStrike">
                          <a:solidFill>
                            <a:schemeClr val="tx1"/>
                          </a:solidFill>
                          <a:effectLst/>
                          <a:latin typeface="Lato" panose="020F0502020204030203" pitchFamily="34" charset="0"/>
                        </a:rPr>
                        <a:t>15500</a:t>
                      </a:r>
                    </a:p>
                  </a:txBody>
                  <a:tcPr marL="3247" marR="3247" marT="3247" marB="0" anchor="b">
                    <a:lnL>
                      <a:noFill/>
                    </a:lnL>
                    <a:lnR>
                      <a:noFill/>
                    </a:lnR>
                    <a:lnT>
                      <a:noFill/>
                    </a:lnT>
                    <a:lnB>
                      <a:noFill/>
                    </a:lnB>
                  </a:tcPr>
                </a:tc>
                <a:extLst>
                  <a:ext uri="{0D108BD9-81ED-4DB2-BD59-A6C34878D82A}">
                    <a16:rowId xmlns:a16="http://schemas.microsoft.com/office/drawing/2014/main" val="3662341466"/>
                  </a:ext>
                </a:extLst>
              </a:tr>
              <a:tr h="64945">
                <a:tc>
                  <a:txBody>
                    <a:bodyPr/>
                    <a:lstStyle/>
                    <a:p>
                      <a:pPr algn="ctr" fontAlgn="b"/>
                      <a:r>
                        <a:rPr lang="en-US" sz="1400" b="1" i="0" u="none" strike="noStrike">
                          <a:solidFill>
                            <a:schemeClr val="tx1"/>
                          </a:solidFill>
                          <a:effectLst/>
                          <a:latin typeface="Lato" panose="020F0502020204030203" pitchFamily="34" charset="0"/>
                        </a:rPr>
                        <a:t>2010</a:t>
                      </a:r>
                    </a:p>
                  </a:txBody>
                  <a:tcPr marL="3247" marR="3247" marT="3247" marB="0" anchor="b">
                    <a:lnL>
                      <a:noFill/>
                    </a:lnL>
                    <a:lnR>
                      <a:noFill/>
                    </a:lnR>
                    <a:lnT>
                      <a:noFill/>
                    </a:lnT>
                    <a:lnB>
                      <a:noFill/>
                    </a:lnB>
                  </a:tcPr>
                </a:tc>
                <a:tc>
                  <a:txBody>
                    <a:bodyPr/>
                    <a:lstStyle/>
                    <a:p>
                      <a:pPr algn="ctr" fontAlgn="b"/>
                      <a:r>
                        <a:rPr lang="en-US" sz="1400" b="0" i="0" u="none" strike="noStrike" dirty="0">
                          <a:solidFill>
                            <a:schemeClr val="tx1"/>
                          </a:solidFill>
                          <a:effectLst/>
                          <a:latin typeface="Lato" panose="020F0502020204030203" pitchFamily="34" charset="0"/>
                        </a:rPr>
                        <a:t>12100</a:t>
                      </a:r>
                    </a:p>
                  </a:txBody>
                  <a:tcPr marL="3247" marR="3247" marT="3247" marB="0" anchor="b">
                    <a:lnL>
                      <a:noFill/>
                    </a:lnL>
                    <a:lnR>
                      <a:noFill/>
                    </a:lnR>
                    <a:lnT>
                      <a:noFill/>
                    </a:lnT>
                    <a:lnB>
                      <a:noFill/>
                    </a:lnB>
                  </a:tcPr>
                </a:tc>
                <a:tc>
                  <a:txBody>
                    <a:bodyPr/>
                    <a:lstStyle/>
                    <a:p>
                      <a:pPr algn="ctr" fontAlgn="b"/>
                      <a:r>
                        <a:rPr lang="en-US" sz="1400" b="0" i="0" u="none" strike="noStrike">
                          <a:solidFill>
                            <a:schemeClr val="tx1"/>
                          </a:solidFill>
                          <a:effectLst/>
                          <a:latin typeface="Lato" panose="020F0502020204030203" pitchFamily="34" charset="0"/>
                        </a:rPr>
                        <a:t>16200</a:t>
                      </a:r>
                    </a:p>
                  </a:txBody>
                  <a:tcPr marL="3247" marR="3247" marT="3247" marB="0" anchor="b">
                    <a:lnL>
                      <a:noFill/>
                    </a:lnL>
                    <a:lnR>
                      <a:noFill/>
                    </a:lnR>
                    <a:lnT>
                      <a:noFill/>
                    </a:lnT>
                    <a:lnB>
                      <a:noFill/>
                    </a:lnB>
                  </a:tcPr>
                </a:tc>
                <a:extLst>
                  <a:ext uri="{0D108BD9-81ED-4DB2-BD59-A6C34878D82A}">
                    <a16:rowId xmlns:a16="http://schemas.microsoft.com/office/drawing/2014/main" val="2394417662"/>
                  </a:ext>
                </a:extLst>
              </a:tr>
              <a:tr h="64945">
                <a:tc>
                  <a:txBody>
                    <a:bodyPr/>
                    <a:lstStyle/>
                    <a:p>
                      <a:pPr algn="ctr" fontAlgn="b"/>
                      <a:r>
                        <a:rPr lang="en-US" sz="1400" b="1" i="0" u="none" strike="noStrike" dirty="0">
                          <a:solidFill>
                            <a:schemeClr val="tx1"/>
                          </a:solidFill>
                          <a:effectLst/>
                          <a:latin typeface="Lato" panose="020F0502020204030203" pitchFamily="34" charset="0"/>
                        </a:rPr>
                        <a:t>2011</a:t>
                      </a:r>
                    </a:p>
                  </a:txBody>
                  <a:tcPr marL="3247" marR="3247" marT="3247" marB="0" anchor="b">
                    <a:lnL>
                      <a:noFill/>
                    </a:lnL>
                    <a:lnR>
                      <a:noFill/>
                    </a:lnR>
                    <a:lnT>
                      <a:noFill/>
                    </a:lnT>
                    <a:lnB>
                      <a:noFill/>
                    </a:lnB>
                  </a:tcPr>
                </a:tc>
                <a:tc>
                  <a:txBody>
                    <a:bodyPr/>
                    <a:lstStyle/>
                    <a:p>
                      <a:pPr algn="ctr" fontAlgn="b"/>
                      <a:r>
                        <a:rPr lang="en-US" sz="1400" b="0" i="0" u="none" strike="noStrike">
                          <a:solidFill>
                            <a:schemeClr val="tx1"/>
                          </a:solidFill>
                          <a:effectLst/>
                          <a:latin typeface="Lato" panose="020F0502020204030203" pitchFamily="34" charset="0"/>
                        </a:rPr>
                        <a:t>6480</a:t>
                      </a:r>
                    </a:p>
                  </a:txBody>
                  <a:tcPr marL="3247" marR="3247" marT="3247" marB="0" anchor="b">
                    <a:lnL>
                      <a:noFill/>
                    </a:lnL>
                    <a:lnR>
                      <a:noFill/>
                    </a:lnR>
                    <a:lnT>
                      <a:noFill/>
                    </a:lnT>
                    <a:lnB>
                      <a:noFill/>
                    </a:lnB>
                  </a:tcPr>
                </a:tc>
                <a:tc>
                  <a:txBody>
                    <a:bodyPr/>
                    <a:lstStyle/>
                    <a:p>
                      <a:pPr algn="ctr" fontAlgn="b"/>
                      <a:r>
                        <a:rPr lang="en-US" sz="1400" b="0" i="0" u="none" strike="noStrike" dirty="0">
                          <a:solidFill>
                            <a:schemeClr val="tx1"/>
                          </a:solidFill>
                          <a:effectLst/>
                          <a:latin typeface="Lato" panose="020F0502020204030203" pitchFamily="34" charset="0"/>
                        </a:rPr>
                        <a:t>9950</a:t>
                      </a:r>
                    </a:p>
                  </a:txBody>
                  <a:tcPr marL="3247" marR="3247" marT="3247" marB="0" anchor="b">
                    <a:lnL>
                      <a:noFill/>
                    </a:lnL>
                    <a:lnR>
                      <a:noFill/>
                    </a:lnR>
                    <a:lnT>
                      <a:noFill/>
                    </a:lnT>
                    <a:lnB>
                      <a:noFill/>
                    </a:lnB>
                  </a:tcPr>
                </a:tc>
                <a:extLst>
                  <a:ext uri="{0D108BD9-81ED-4DB2-BD59-A6C34878D82A}">
                    <a16:rowId xmlns:a16="http://schemas.microsoft.com/office/drawing/2014/main" val="1248386260"/>
                  </a:ext>
                </a:extLst>
              </a:tr>
              <a:tr h="64945">
                <a:tc>
                  <a:txBody>
                    <a:bodyPr/>
                    <a:lstStyle/>
                    <a:p>
                      <a:pPr algn="ctr" fontAlgn="b"/>
                      <a:r>
                        <a:rPr lang="en-US" sz="1400" b="1" i="0" u="none" strike="noStrike">
                          <a:solidFill>
                            <a:schemeClr val="tx1"/>
                          </a:solidFill>
                          <a:effectLst/>
                          <a:latin typeface="Lato" panose="020F0502020204030203" pitchFamily="34" charset="0"/>
                        </a:rPr>
                        <a:t>2012</a:t>
                      </a:r>
                    </a:p>
                  </a:txBody>
                  <a:tcPr marL="3247" marR="3247" marT="3247" marB="0" anchor="b">
                    <a:lnL>
                      <a:noFill/>
                    </a:lnL>
                    <a:lnR>
                      <a:noFill/>
                    </a:lnR>
                    <a:lnT>
                      <a:noFill/>
                    </a:lnT>
                    <a:lnB>
                      <a:noFill/>
                    </a:lnB>
                  </a:tcPr>
                </a:tc>
                <a:tc>
                  <a:txBody>
                    <a:bodyPr/>
                    <a:lstStyle/>
                    <a:p>
                      <a:pPr algn="ctr" fontAlgn="b"/>
                      <a:r>
                        <a:rPr lang="en-US" sz="1400" b="0" i="0" u="none" strike="noStrike" dirty="0">
                          <a:solidFill>
                            <a:schemeClr val="tx1"/>
                          </a:solidFill>
                          <a:effectLst/>
                          <a:latin typeface="Lato" panose="020F0502020204030203" pitchFamily="34" charset="0"/>
                        </a:rPr>
                        <a:t>2400</a:t>
                      </a:r>
                    </a:p>
                  </a:txBody>
                  <a:tcPr marL="3247" marR="3247" marT="3247" marB="0" anchor="b">
                    <a:lnL>
                      <a:noFill/>
                    </a:lnL>
                    <a:lnR>
                      <a:noFill/>
                    </a:lnR>
                    <a:lnT>
                      <a:noFill/>
                    </a:lnT>
                    <a:lnB>
                      <a:noFill/>
                    </a:lnB>
                  </a:tcPr>
                </a:tc>
                <a:tc>
                  <a:txBody>
                    <a:bodyPr/>
                    <a:lstStyle/>
                    <a:p>
                      <a:pPr algn="ctr" fontAlgn="b"/>
                      <a:r>
                        <a:rPr lang="en-US" sz="1400" b="0" i="0" u="none" strike="noStrike">
                          <a:solidFill>
                            <a:schemeClr val="tx1"/>
                          </a:solidFill>
                          <a:effectLst/>
                          <a:latin typeface="Lato" panose="020F0502020204030203" pitchFamily="34" charset="0"/>
                        </a:rPr>
                        <a:t>3430</a:t>
                      </a:r>
                    </a:p>
                  </a:txBody>
                  <a:tcPr marL="3247" marR="3247" marT="3247" marB="0" anchor="b">
                    <a:lnL>
                      <a:noFill/>
                    </a:lnL>
                    <a:lnR>
                      <a:noFill/>
                    </a:lnR>
                    <a:lnT>
                      <a:noFill/>
                    </a:lnT>
                    <a:lnB>
                      <a:noFill/>
                    </a:lnB>
                  </a:tcPr>
                </a:tc>
                <a:extLst>
                  <a:ext uri="{0D108BD9-81ED-4DB2-BD59-A6C34878D82A}">
                    <a16:rowId xmlns:a16="http://schemas.microsoft.com/office/drawing/2014/main" val="2441228925"/>
                  </a:ext>
                </a:extLst>
              </a:tr>
              <a:tr h="64945">
                <a:tc>
                  <a:txBody>
                    <a:bodyPr/>
                    <a:lstStyle/>
                    <a:p>
                      <a:pPr algn="ctr" fontAlgn="b"/>
                      <a:r>
                        <a:rPr lang="en-US" sz="1400" b="1" i="0" u="none" strike="noStrike">
                          <a:solidFill>
                            <a:schemeClr val="tx1"/>
                          </a:solidFill>
                          <a:effectLst/>
                          <a:latin typeface="Lato" panose="020F0502020204030203" pitchFamily="34" charset="0"/>
                        </a:rPr>
                        <a:t>2013</a:t>
                      </a:r>
                    </a:p>
                  </a:txBody>
                  <a:tcPr marL="3247" marR="3247" marT="3247" marB="0" anchor="b">
                    <a:lnL>
                      <a:noFill/>
                    </a:lnL>
                    <a:lnR>
                      <a:noFill/>
                    </a:lnR>
                    <a:lnT>
                      <a:noFill/>
                    </a:lnT>
                    <a:lnB>
                      <a:noFill/>
                    </a:lnB>
                  </a:tcPr>
                </a:tc>
                <a:tc>
                  <a:txBody>
                    <a:bodyPr/>
                    <a:lstStyle/>
                    <a:p>
                      <a:pPr algn="ctr" fontAlgn="b"/>
                      <a:r>
                        <a:rPr lang="en-US" sz="1400" b="0" i="0" u="none" strike="noStrike">
                          <a:solidFill>
                            <a:schemeClr val="tx1"/>
                          </a:solidFill>
                          <a:effectLst/>
                          <a:latin typeface="Lato" panose="020F0502020204030203" pitchFamily="34" charset="0"/>
                        </a:rPr>
                        <a:t>25500</a:t>
                      </a:r>
                    </a:p>
                  </a:txBody>
                  <a:tcPr marL="3247" marR="3247" marT="3247" marB="0" anchor="b">
                    <a:lnL>
                      <a:noFill/>
                    </a:lnL>
                    <a:lnR>
                      <a:noFill/>
                    </a:lnR>
                    <a:lnT>
                      <a:noFill/>
                    </a:lnT>
                    <a:lnB>
                      <a:noFill/>
                    </a:lnB>
                  </a:tcPr>
                </a:tc>
                <a:tc>
                  <a:txBody>
                    <a:bodyPr/>
                    <a:lstStyle/>
                    <a:p>
                      <a:pPr algn="ctr" fontAlgn="b"/>
                      <a:r>
                        <a:rPr lang="en-US" sz="1400" b="0" i="0" u="none" strike="noStrike">
                          <a:solidFill>
                            <a:schemeClr val="tx1"/>
                          </a:solidFill>
                          <a:effectLst/>
                          <a:latin typeface="Lato" panose="020F0502020204030203" pitchFamily="34" charset="0"/>
                        </a:rPr>
                        <a:t>37200</a:t>
                      </a:r>
                    </a:p>
                  </a:txBody>
                  <a:tcPr marL="3247" marR="3247" marT="3247" marB="0" anchor="b">
                    <a:lnL>
                      <a:noFill/>
                    </a:lnL>
                    <a:lnR>
                      <a:noFill/>
                    </a:lnR>
                    <a:lnT>
                      <a:noFill/>
                    </a:lnT>
                    <a:lnB>
                      <a:noFill/>
                    </a:lnB>
                  </a:tcPr>
                </a:tc>
                <a:extLst>
                  <a:ext uri="{0D108BD9-81ED-4DB2-BD59-A6C34878D82A}">
                    <a16:rowId xmlns:a16="http://schemas.microsoft.com/office/drawing/2014/main" val="2639461814"/>
                  </a:ext>
                </a:extLst>
              </a:tr>
              <a:tr h="64945">
                <a:tc>
                  <a:txBody>
                    <a:bodyPr/>
                    <a:lstStyle/>
                    <a:p>
                      <a:pPr algn="ctr" fontAlgn="b"/>
                      <a:r>
                        <a:rPr lang="en-US" sz="1400" b="1" i="0" u="none" strike="noStrike">
                          <a:solidFill>
                            <a:schemeClr val="tx1"/>
                          </a:solidFill>
                          <a:effectLst/>
                          <a:latin typeface="Lato" panose="020F0502020204030203" pitchFamily="34" charset="0"/>
                        </a:rPr>
                        <a:t>2014</a:t>
                      </a:r>
                    </a:p>
                  </a:txBody>
                  <a:tcPr marL="3247" marR="3247" marT="3247" marB="0" anchor="b">
                    <a:lnL>
                      <a:noFill/>
                    </a:lnL>
                    <a:lnR>
                      <a:noFill/>
                    </a:lnR>
                    <a:lnT>
                      <a:noFill/>
                    </a:lnT>
                    <a:lnB>
                      <a:noFill/>
                    </a:lnB>
                  </a:tcPr>
                </a:tc>
                <a:tc>
                  <a:txBody>
                    <a:bodyPr/>
                    <a:lstStyle/>
                    <a:p>
                      <a:pPr algn="ctr" fontAlgn="b"/>
                      <a:r>
                        <a:rPr lang="en-US" sz="1400" b="0" i="0" u="none" strike="noStrike">
                          <a:solidFill>
                            <a:schemeClr val="tx1"/>
                          </a:solidFill>
                          <a:effectLst/>
                          <a:latin typeface="Lato" panose="020F0502020204030203" pitchFamily="34" charset="0"/>
                        </a:rPr>
                        <a:t>24500</a:t>
                      </a:r>
                    </a:p>
                  </a:txBody>
                  <a:tcPr marL="3247" marR="3247" marT="3247" marB="0" anchor="b">
                    <a:lnL>
                      <a:noFill/>
                    </a:lnL>
                    <a:lnR>
                      <a:noFill/>
                    </a:lnR>
                    <a:lnT>
                      <a:noFill/>
                    </a:lnT>
                    <a:lnB>
                      <a:noFill/>
                    </a:lnB>
                  </a:tcPr>
                </a:tc>
                <a:tc>
                  <a:txBody>
                    <a:bodyPr/>
                    <a:lstStyle/>
                    <a:p>
                      <a:pPr algn="ctr" fontAlgn="b"/>
                      <a:r>
                        <a:rPr lang="en-US" sz="1400" b="0" i="0" u="none" strike="noStrike" dirty="0">
                          <a:solidFill>
                            <a:schemeClr val="tx1"/>
                          </a:solidFill>
                          <a:effectLst/>
                          <a:latin typeface="Lato" panose="020F0502020204030203" pitchFamily="34" charset="0"/>
                        </a:rPr>
                        <a:t>26800</a:t>
                      </a:r>
                    </a:p>
                  </a:txBody>
                  <a:tcPr marL="3247" marR="3247" marT="3247" marB="0" anchor="b">
                    <a:lnL>
                      <a:noFill/>
                    </a:lnL>
                    <a:lnR>
                      <a:noFill/>
                    </a:lnR>
                    <a:lnT>
                      <a:noFill/>
                    </a:lnT>
                    <a:lnB>
                      <a:noFill/>
                    </a:lnB>
                  </a:tcPr>
                </a:tc>
                <a:extLst>
                  <a:ext uri="{0D108BD9-81ED-4DB2-BD59-A6C34878D82A}">
                    <a16:rowId xmlns:a16="http://schemas.microsoft.com/office/drawing/2014/main" val="482544991"/>
                  </a:ext>
                </a:extLst>
              </a:tr>
              <a:tr h="64945">
                <a:tc>
                  <a:txBody>
                    <a:bodyPr/>
                    <a:lstStyle/>
                    <a:p>
                      <a:pPr algn="ctr" fontAlgn="b"/>
                      <a:r>
                        <a:rPr lang="en-US" sz="1400" b="1" i="0" u="none" strike="noStrike">
                          <a:solidFill>
                            <a:schemeClr val="tx1"/>
                          </a:solidFill>
                          <a:effectLst/>
                          <a:latin typeface="Lato" panose="020F0502020204030203" pitchFamily="34" charset="0"/>
                        </a:rPr>
                        <a:t>2015</a:t>
                      </a:r>
                    </a:p>
                  </a:txBody>
                  <a:tcPr marL="3247" marR="3247" marT="3247" marB="0" anchor="b">
                    <a:lnL>
                      <a:noFill/>
                    </a:lnL>
                    <a:lnR>
                      <a:noFill/>
                    </a:lnR>
                    <a:lnT>
                      <a:noFill/>
                    </a:lnT>
                    <a:lnB>
                      <a:noFill/>
                    </a:lnB>
                  </a:tcPr>
                </a:tc>
                <a:tc>
                  <a:txBody>
                    <a:bodyPr/>
                    <a:lstStyle/>
                    <a:p>
                      <a:pPr algn="ctr" fontAlgn="b"/>
                      <a:r>
                        <a:rPr lang="en-US" sz="1400" b="0" i="0" u="none" strike="noStrike">
                          <a:solidFill>
                            <a:schemeClr val="tx1"/>
                          </a:solidFill>
                          <a:effectLst/>
                          <a:latin typeface="Lato" panose="020F0502020204030203" pitchFamily="34" charset="0"/>
                        </a:rPr>
                        <a:t>14300</a:t>
                      </a:r>
                    </a:p>
                  </a:txBody>
                  <a:tcPr marL="3247" marR="3247" marT="3247" marB="0" anchor="b">
                    <a:lnL>
                      <a:noFill/>
                    </a:lnL>
                    <a:lnR>
                      <a:noFill/>
                    </a:lnR>
                    <a:lnT>
                      <a:noFill/>
                    </a:lnT>
                    <a:lnB>
                      <a:noFill/>
                    </a:lnB>
                  </a:tcPr>
                </a:tc>
                <a:tc>
                  <a:txBody>
                    <a:bodyPr/>
                    <a:lstStyle/>
                    <a:p>
                      <a:pPr algn="ctr" fontAlgn="b"/>
                      <a:r>
                        <a:rPr lang="en-US" sz="1400" b="0" i="0" u="none" strike="noStrike" dirty="0">
                          <a:solidFill>
                            <a:schemeClr val="tx1"/>
                          </a:solidFill>
                          <a:effectLst/>
                          <a:latin typeface="Lato" panose="020F0502020204030203" pitchFamily="34" charset="0"/>
                        </a:rPr>
                        <a:t>13000</a:t>
                      </a:r>
                    </a:p>
                  </a:txBody>
                  <a:tcPr marL="3247" marR="3247" marT="3247" marB="0" anchor="b">
                    <a:lnL>
                      <a:noFill/>
                    </a:lnL>
                    <a:lnR>
                      <a:noFill/>
                    </a:lnR>
                    <a:lnT>
                      <a:noFill/>
                    </a:lnT>
                    <a:lnB>
                      <a:noFill/>
                    </a:lnB>
                  </a:tcPr>
                </a:tc>
                <a:extLst>
                  <a:ext uri="{0D108BD9-81ED-4DB2-BD59-A6C34878D82A}">
                    <a16:rowId xmlns:a16="http://schemas.microsoft.com/office/drawing/2014/main" val="2649494261"/>
                  </a:ext>
                </a:extLst>
              </a:tr>
              <a:tr h="64945">
                <a:tc>
                  <a:txBody>
                    <a:bodyPr/>
                    <a:lstStyle/>
                    <a:p>
                      <a:pPr algn="ctr" fontAlgn="b"/>
                      <a:r>
                        <a:rPr lang="en-US" sz="1400" b="1" i="0" u="none" strike="noStrike">
                          <a:solidFill>
                            <a:schemeClr val="tx1"/>
                          </a:solidFill>
                          <a:effectLst/>
                          <a:latin typeface="Lato" panose="020F0502020204030203" pitchFamily="34" charset="0"/>
                        </a:rPr>
                        <a:t>2016</a:t>
                      </a:r>
                    </a:p>
                  </a:txBody>
                  <a:tcPr marL="3247" marR="3247" marT="3247" marB="0" anchor="b">
                    <a:lnL>
                      <a:noFill/>
                    </a:lnL>
                    <a:lnR>
                      <a:noFill/>
                    </a:lnR>
                    <a:lnT>
                      <a:noFill/>
                    </a:lnT>
                    <a:lnB>
                      <a:noFill/>
                    </a:lnB>
                  </a:tcPr>
                </a:tc>
                <a:tc>
                  <a:txBody>
                    <a:bodyPr/>
                    <a:lstStyle/>
                    <a:p>
                      <a:pPr algn="ctr" fontAlgn="b"/>
                      <a:r>
                        <a:rPr lang="en-US" sz="1400" b="0" i="0" u="none" strike="noStrike">
                          <a:solidFill>
                            <a:schemeClr val="tx1"/>
                          </a:solidFill>
                          <a:effectLst/>
                          <a:latin typeface="Lato" panose="020F0502020204030203" pitchFamily="34" charset="0"/>
                        </a:rPr>
                        <a:t>16800</a:t>
                      </a:r>
                    </a:p>
                  </a:txBody>
                  <a:tcPr marL="3247" marR="3247" marT="3247" marB="0" anchor="b">
                    <a:lnL>
                      <a:noFill/>
                    </a:lnL>
                    <a:lnR>
                      <a:noFill/>
                    </a:lnR>
                    <a:lnT>
                      <a:noFill/>
                    </a:lnT>
                    <a:lnB>
                      <a:noFill/>
                    </a:lnB>
                  </a:tcPr>
                </a:tc>
                <a:tc>
                  <a:txBody>
                    <a:bodyPr/>
                    <a:lstStyle/>
                    <a:p>
                      <a:pPr algn="ctr" fontAlgn="b"/>
                      <a:r>
                        <a:rPr lang="en-US" sz="1400" b="0" i="0" u="none" strike="noStrike" dirty="0">
                          <a:solidFill>
                            <a:schemeClr val="tx1"/>
                          </a:solidFill>
                          <a:effectLst/>
                          <a:latin typeface="Lato" panose="020F0502020204030203" pitchFamily="34" charset="0"/>
                        </a:rPr>
                        <a:t>19000</a:t>
                      </a:r>
                    </a:p>
                  </a:txBody>
                  <a:tcPr marL="3247" marR="3247" marT="3247" marB="0" anchor="b">
                    <a:lnL>
                      <a:noFill/>
                    </a:lnL>
                    <a:lnR>
                      <a:noFill/>
                    </a:lnR>
                    <a:lnT>
                      <a:noFill/>
                    </a:lnT>
                    <a:lnB>
                      <a:noFill/>
                    </a:lnB>
                  </a:tcPr>
                </a:tc>
                <a:extLst>
                  <a:ext uri="{0D108BD9-81ED-4DB2-BD59-A6C34878D82A}">
                    <a16:rowId xmlns:a16="http://schemas.microsoft.com/office/drawing/2014/main" val="3615980383"/>
                  </a:ext>
                </a:extLst>
              </a:tr>
              <a:tr h="64945">
                <a:tc>
                  <a:txBody>
                    <a:bodyPr/>
                    <a:lstStyle/>
                    <a:p>
                      <a:pPr algn="ctr" fontAlgn="b"/>
                      <a:r>
                        <a:rPr lang="en-US" sz="1400" b="1" i="0" u="none" strike="noStrike">
                          <a:solidFill>
                            <a:schemeClr val="tx1"/>
                          </a:solidFill>
                          <a:effectLst/>
                          <a:latin typeface="Lato" panose="020F0502020204030203" pitchFamily="34" charset="0"/>
                        </a:rPr>
                        <a:t>2017</a:t>
                      </a:r>
                    </a:p>
                  </a:txBody>
                  <a:tcPr marL="3247" marR="3247" marT="3247" marB="0" anchor="b">
                    <a:lnL>
                      <a:noFill/>
                    </a:lnL>
                    <a:lnR>
                      <a:noFill/>
                    </a:lnR>
                    <a:lnT>
                      <a:noFill/>
                    </a:lnT>
                    <a:lnB>
                      <a:noFill/>
                    </a:lnB>
                  </a:tcPr>
                </a:tc>
                <a:tc>
                  <a:txBody>
                    <a:bodyPr/>
                    <a:lstStyle/>
                    <a:p>
                      <a:pPr algn="ctr" fontAlgn="b"/>
                      <a:r>
                        <a:rPr lang="en-US" sz="1400" b="0" i="0" u="none" strike="noStrike">
                          <a:solidFill>
                            <a:schemeClr val="tx1"/>
                          </a:solidFill>
                          <a:effectLst/>
                          <a:latin typeface="Lato" panose="020F0502020204030203" pitchFamily="34" charset="0"/>
                        </a:rPr>
                        <a:t>8510</a:t>
                      </a:r>
                    </a:p>
                  </a:txBody>
                  <a:tcPr marL="3247" marR="3247" marT="3247" marB="0" anchor="b">
                    <a:lnL>
                      <a:noFill/>
                    </a:lnL>
                    <a:lnR>
                      <a:noFill/>
                    </a:lnR>
                    <a:lnT>
                      <a:noFill/>
                    </a:lnT>
                    <a:lnB>
                      <a:noFill/>
                    </a:lnB>
                  </a:tcPr>
                </a:tc>
                <a:tc>
                  <a:txBody>
                    <a:bodyPr/>
                    <a:lstStyle/>
                    <a:p>
                      <a:pPr algn="ctr" fontAlgn="b"/>
                      <a:r>
                        <a:rPr lang="en-US" sz="1400" b="0" i="0" u="none" strike="noStrike" dirty="0">
                          <a:solidFill>
                            <a:schemeClr val="tx1"/>
                          </a:solidFill>
                          <a:effectLst/>
                          <a:latin typeface="Lato" panose="020F0502020204030203" pitchFamily="34" charset="0"/>
                        </a:rPr>
                        <a:t>12300</a:t>
                      </a:r>
                    </a:p>
                  </a:txBody>
                  <a:tcPr marL="3247" marR="3247" marT="3247" marB="0" anchor="b">
                    <a:lnL>
                      <a:noFill/>
                    </a:lnL>
                    <a:lnR>
                      <a:noFill/>
                    </a:lnR>
                    <a:lnT>
                      <a:noFill/>
                    </a:lnT>
                    <a:lnB>
                      <a:noFill/>
                    </a:lnB>
                  </a:tcPr>
                </a:tc>
                <a:extLst>
                  <a:ext uri="{0D108BD9-81ED-4DB2-BD59-A6C34878D82A}">
                    <a16:rowId xmlns:a16="http://schemas.microsoft.com/office/drawing/2014/main" val="724447946"/>
                  </a:ext>
                </a:extLst>
              </a:tr>
              <a:tr h="64945">
                <a:tc>
                  <a:txBody>
                    <a:bodyPr/>
                    <a:lstStyle/>
                    <a:p>
                      <a:pPr algn="ctr" fontAlgn="b"/>
                      <a:r>
                        <a:rPr lang="en-US" sz="1400" b="1" i="0" u="none" strike="noStrike">
                          <a:solidFill>
                            <a:schemeClr val="tx1"/>
                          </a:solidFill>
                          <a:effectLst/>
                          <a:latin typeface="Lato" panose="020F0502020204030203" pitchFamily="34" charset="0"/>
                        </a:rPr>
                        <a:t>2018</a:t>
                      </a:r>
                    </a:p>
                  </a:txBody>
                  <a:tcPr marL="3247" marR="3247" marT="3247" marB="0" anchor="b">
                    <a:lnL>
                      <a:noFill/>
                    </a:lnL>
                    <a:lnR>
                      <a:noFill/>
                    </a:lnR>
                    <a:lnT>
                      <a:noFill/>
                    </a:lnT>
                    <a:lnB>
                      <a:noFill/>
                    </a:lnB>
                  </a:tcPr>
                </a:tc>
                <a:tc>
                  <a:txBody>
                    <a:bodyPr/>
                    <a:lstStyle/>
                    <a:p>
                      <a:pPr algn="ctr" fontAlgn="b"/>
                      <a:r>
                        <a:rPr lang="en-US" sz="1400" b="0" i="0" u="none" strike="noStrike">
                          <a:solidFill>
                            <a:schemeClr val="tx1"/>
                          </a:solidFill>
                          <a:effectLst/>
                          <a:latin typeface="Lato" panose="020F0502020204030203" pitchFamily="34" charset="0"/>
                        </a:rPr>
                        <a:t>9000</a:t>
                      </a:r>
                    </a:p>
                  </a:txBody>
                  <a:tcPr marL="3247" marR="3247" marT="3247" marB="0" anchor="b">
                    <a:lnL>
                      <a:noFill/>
                    </a:lnL>
                    <a:lnR>
                      <a:noFill/>
                    </a:lnR>
                    <a:lnT>
                      <a:noFill/>
                    </a:lnT>
                    <a:lnB>
                      <a:noFill/>
                    </a:lnB>
                  </a:tcPr>
                </a:tc>
                <a:tc>
                  <a:txBody>
                    <a:bodyPr/>
                    <a:lstStyle/>
                    <a:p>
                      <a:pPr algn="ctr" fontAlgn="b"/>
                      <a:r>
                        <a:rPr lang="en-US" sz="1400" b="0" i="0" u="none" strike="noStrike" dirty="0">
                          <a:solidFill>
                            <a:schemeClr val="tx1"/>
                          </a:solidFill>
                          <a:effectLst/>
                          <a:latin typeface="Lato" panose="020F0502020204030203" pitchFamily="34" charset="0"/>
                        </a:rPr>
                        <a:t>20800</a:t>
                      </a:r>
                    </a:p>
                  </a:txBody>
                  <a:tcPr marL="3247" marR="3247" marT="3247" marB="0" anchor="b">
                    <a:lnL>
                      <a:noFill/>
                    </a:lnL>
                    <a:lnR>
                      <a:noFill/>
                    </a:lnR>
                    <a:lnT>
                      <a:noFill/>
                    </a:lnT>
                    <a:lnB>
                      <a:noFill/>
                    </a:lnB>
                  </a:tcPr>
                </a:tc>
                <a:extLst>
                  <a:ext uri="{0D108BD9-81ED-4DB2-BD59-A6C34878D82A}">
                    <a16:rowId xmlns:a16="http://schemas.microsoft.com/office/drawing/2014/main" val="3866746776"/>
                  </a:ext>
                </a:extLst>
              </a:tr>
              <a:tr h="64945">
                <a:tc>
                  <a:txBody>
                    <a:bodyPr/>
                    <a:lstStyle/>
                    <a:p>
                      <a:pPr algn="ctr" fontAlgn="b"/>
                      <a:r>
                        <a:rPr lang="en-US" sz="1400" b="1" i="0" u="none" strike="noStrike" dirty="0">
                          <a:solidFill>
                            <a:schemeClr val="tx1"/>
                          </a:solidFill>
                          <a:effectLst/>
                          <a:latin typeface="Lato" panose="020F0502020204030203" pitchFamily="34" charset="0"/>
                        </a:rPr>
                        <a:t>2019</a:t>
                      </a:r>
                    </a:p>
                  </a:txBody>
                  <a:tcPr marL="3247" marR="3247" marT="3247" marB="0" anchor="b">
                    <a:lnL>
                      <a:noFill/>
                    </a:lnL>
                    <a:lnR>
                      <a:noFill/>
                    </a:lnR>
                    <a:lnT>
                      <a:noFill/>
                    </a:lnT>
                    <a:lnB>
                      <a:noFill/>
                    </a:lnB>
                  </a:tcPr>
                </a:tc>
                <a:tc>
                  <a:txBody>
                    <a:bodyPr/>
                    <a:lstStyle/>
                    <a:p>
                      <a:pPr algn="ctr" fontAlgn="b"/>
                      <a:r>
                        <a:rPr lang="en-US" sz="1400" b="0" i="0" u="none" strike="noStrike">
                          <a:solidFill>
                            <a:schemeClr val="tx1"/>
                          </a:solidFill>
                          <a:effectLst/>
                          <a:latin typeface="Lato" panose="020F0502020204030203" pitchFamily="34" charset="0"/>
                        </a:rPr>
                        <a:t>15700</a:t>
                      </a:r>
                    </a:p>
                  </a:txBody>
                  <a:tcPr marL="3247" marR="3247" marT="3247" marB="0" anchor="b">
                    <a:lnL>
                      <a:noFill/>
                    </a:lnL>
                    <a:lnR>
                      <a:noFill/>
                    </a:lnR>
                    <a:lnT>
                      <a:noFill/>
                    </a:lnT>
                    <a:lnB>
                      <a:noFill/>
                    </a:lnB>
                  </a:tcPr>
                </a:tc>
                <a:tc>
                  <a:txBody>
                    <a:bodyPr/>
                    <a:lstStyle/>
                    <a:p>
                      <a:pPr algn="ctr" fontAlgn="b"/>
                      <a:r>
                        <a:rPr lang="en-US" sz="1400" b="0" i="0" u="none" strike="noStrike" dirty="0">
                          <a:solidFill>
                            <a:schemeClr val="tx1"/>
                          </a:solidFill>
                          <a:effectLst/>
                          <a:latin typeface="Lato" panose="020F0502020204030203" pitchFamily="34" charset="0"/>
                        </a:rPr>
                        <a:t>18400</a:t>
                      </a:r>
                    </a:p>
                  </a:txBody>
                  <a:tcPr marL="3247" marR="3247" marT="3247" marB="0" anchor="b">
                    <a:lnL>
                      <a:noFill/>
                    </a:lnL>
                    <a:lnR>
                      <a:noFill/>
                    </a:lnR>
                    <a:lnT>
                      <a:noFill/>
                    </a:lnT>
                    <a:lnB>
                      <a:noFill/>
                    </a:lnB>
                  </a:tcPr>
                </a:tc>
                <a:extLst>
                  <a:ext uri="{0D108BD9-81ED-4DB2-BD59-A6C34878D82A}">
                    <a16:rowId xmlns:a16="http://schemas.microsoft.com/office/drawing/2014/main" val="1749259128"/>
                  </a:ext>
                </a:extLst>
              </a:tr>
              <a:tr h="64945">
                <a:tc>
                  <a:txBody>
                    <a:bodyPr/>
                    <a:lstStyle/>
                    <a:p>
                      <a:pPr algn="ctr" fontAlgn="b"/>
                      <a:r>
                        <a:rPr lang="en-US" sz="1400" b="1" i="0" u="none" strike="noStrike">
                          <a:solidFill>
                            <a:schemeClr val="tx1"/>
                          </a:solidFill>
                          <a:effectLst/>
                          <a:latin typeface="Lato" panose="020F0502020204030203" pitchFamily="34" charset="0"/>
                        </a:rPr>
                        <a:t>2020</a:t>
                      </a:r>
                    </a:p>
                  </a:txBody>
                  <a:tcPr marL="3247" marR="3247" marT="3247" marB="0" anchor="b">
                    <a:lnL>
                      <a:noFill/>
                    </a:lnL>
                    <a:lnR>
                      <a:noFill/>
                    </a:lnR>
                    <a:lnT>
                      <a:noFill/>
                    </a:lnT>
                    <a:lnB>
                      <a:noFill/>
                    </a:lnB>
                  </a:tcPr>
                </a:tc>
                <a:tc>
                  <a:txBody>
                    <a:bodyPr/>
                    <a:lstStyle/>
                    <a:p>
                      <a:pPr algn="ctr" fontAlgn="b"/>
                      <a:r>
                        <a:rPr lang="en-US" sz="1400" b="0" i="0" u="none" strike="noStrike">
                          <a:solidFill>
                            <a:schemeClr val="tx1"/>
                          </a:solidFill>
                          <a:effectLst/>
                          <a:latin typeface="Lato" panose="020F0502020204030203" pitchFamily="34" charset="0"/>
                        </a:rPr>
                        <a:t>9250</a:t>
                      </a:r>
                    </a:p>
                  </a:txBody>
                  <a:tcPr marL="3247" marR="3247" marT="3247" marB="0" anchor="b">
                    <a:lnL>
                      <a:noFill/>
                    </a:lnL>
                    <a:lnR>
                      <a:noFill/>
                    </a:lnR>
                    <a:lnT>
                      <a:noFill/>
                    </a:lnT>
                    <a:lnB>
                      <a:noFill/>
                    </a:lnB>
                  </a:tcPr>
                </a:tc>
                <a:tc>
                  <a:txBody>
                    <a:bodyPr/>
                    <a:lstStyle/>
                    <a:p>
                      <a:pPr algn="ctr" fontAlgn="b"/>
                      <a:r>
                        <a:rPr lang="en-US" sz="1400" b="0" i="0" u="none" strike="noStrike" dirty="0">
                          <a:solidFill>
                            <a:schemeClr val="tx1"/>
                          </a:solidFill>
                          <a:effectLst/>
                          <a:latin typeface="Lato" panose="020F0502020204030203" pitchFamily="34" charset="0"/>
                        </a:rPr>
                        <a:t>15000</a:t>
                      </a:r>
                    </a:p>
                  </a:txBody>
                  <a:tcPr marL="3247" marR="3247" marT="3247" marB="0" anchor="b">
                    <a:lnL>
                      <a:noFill/>
                    </a:lnL>
                    <a:lnR>
                      <a:noFill/>
                    </a:lnR>
                    <a:lnT>
                      <a:noFill/>
                    </a:lnT>
                    <a:lnB>
                      <a:noFill/>
                    </a:lnB>
                  </a:tcPr>
                </a:tc>
                <a:extLst>
                  <a:ext uri="{0D108BD9-81ED-4DB2-BD59-A6C34878D82A}">
                    <a16:rowId xmlns:a16="http://schemas.microsoft.com/office/drawing/2014/main" val="2762691035"/>
                  </a:ext>
                </a:extLst>
              </a:tr>
              <a:tr h="64945">
                <a:tc>
                  <a:txBody>
                    <a:bodyPr/>
                    <a:lstStyle/>
                    <a:p>
                      <a:pPr algn="ctr" fontAlgn="b"/>
                      <a:r>
                        <a:rPr lang="en-US" sz="1400" b="1" i="0" u="none" strike="noStrike" dirty="0">
                          <a:solidFill>
                            <a:schemeClr val="tx1"/>
                          </a:solidFill>
                          <a:effectLst/>
                          <a:latin typeface="Lato" panose="020F0502020204030203" pitchFamily="34" charset="0"/>
                        </a:rPr>
                        <a:t>2021</a:t>
                      </a:r>
                    </a:p>
                  </a:txBody>
                  <a:tcPr marL="3247" marR="3247" marT="3247" marB="0" anchor="b">
                    <a:lnL>
                      <a:noFill/>
                    </a:lnL>
                    <a:lnR>
                      <a:noFill/>
                    </a:lnR>
                    <a:lnT>
                      <a:noFill/>
                    </a:lnT>
                    <a:lnB>
                      <a:noFill/>
                    </a:lnB>
                  </a:tcPr>
                </a:tc>
                <a:tc>
                  <a:txBody>
                    <a:bodyPr/>
                    <a:lstStyle/>
                    <a:p>
                      <a:pPr algn="ctr" fontAlgn="b"/>
                      <a:r>
                        <a:rPr lang="en-US" sz="1400" b="0" i="0" u="none" strike="noStrike">
                          <a:solidFill>
                            <a:schemeClr val="tx1"/>
                          </a:solidFill>
                          <a:effectLst/>
                          <a:latin typeface="Lato" panose="020F0502020204030203" pitchFamily="34" charset="0"/>
                        </a:rPr>
                        <a:t>2010</a:t>
                      </a:r>
                    </a:p>
                  </a:txBody>
                  <a:tcPr marL="3247" marR="3247" marT="3247" marB="0" anchor="b">
                    <a:lnL>
                      <a:noFill/>
                    </a:lnL>
                    <a:lnR>
                      <a:noFill/>
                    </a:lnR>
                    <a:lnT>
                      <a:noFill/>
                    </a:lnT>
                    <a:lnB>
                      <a:noFill/>
                    </a:lnB>
                  </a:tcPr>
                </a:tc>
                <a:tc>
                  <a:txBody>
                    <a:bodyPr/>
                    <a:lstStyle/>
                    <a:p>
                      <a:pPr algn="ctr" fontAlgn="b"/>
                      <a:r>
                        <a:rPr lang="en-US" sz="1400" b="0" i="0" u="none" strike="noStrike" dirty="0">
                          <a:solidFill>
                            <a:schemeClr val="tx1"/>
                          </a:solidFill>
                          <a:effectLst/>
                          <a:latin typeface="Lato" panose="020F0502020204030203" pitchFamily="34" charset="0"/>
                        </a:rPr>
                        <a:t>5040</a:t>
                      </a:r>
                    </a:p>
                  </a:txBody>
                  <a:tcPr marL="3247" marR="3247" marT="3247" marB="0" anchor="b">
                    <a:lnL>
                      <a:noFill/>
                    </a:lnL>
                    <a:lnR>
                      <a:noFill/>
                    </a:lnR>
                    <a:lnT>
                      <a:noFill/>
                    </a:lnT>
                    <a:lnB>
                      <a:noFill/>
                    </a:lnB>
                  </a:tcPr>
                </a:tc>
                <a:extLst>
                  <a:ext uri="{0D108BD9-81ED-4DB2-BD59-A6C34878D82A}">
                    <a16:rowId xmlns:a16="http://schemas.microsoft.com/office/drawing/2014/main" val="2658413264"/>
                  </a:ext>
                </a:extLst>
              </a:tr>
            </a:tbl>
          </a:graphicData>
        </a:graphic>
      </p:graphicFrame>
      <p:sp>
        <p:nvSpPr>
          <p:cNvPr id="3" name="Slide Number Placeholder 2">
            <a:extLst>
              <a:ext uri="{FF2B5EF4-FFF2-40B4-BE49-F238E27FC236}">
                <a16:creationId xmlns:a16="http://schemas.microsoft.com/office/drawing/2014/main" id="{913082C5-FC8A-5FD2-5B16-0CF717823F1D}"/>
              </a:ext>
            </a:extLst>
          </p:cNvPr>
          <p:cNvSpPr>
            <a:spLocks noGrp="1"/>
          </p:cNvSpPr>
          <p:nvPr>
            <p:ph type="sldNum" sz="quarter" idx="12"/>
          </p:nvPr>
        </p:nvSpPr>
        <p:spPr/>
        <p:txBody>
          <a:bodyPr/>
          <a:lstStyle/>
          <a:p>
            <a:fld id="{5F6E19EC-C981-4348-A588-FAD292F64A47}" type="slidenum">
              <a:rPr lang="en-US" smtClean="0"/>
              <a:t>8</a:t>
            </a:fld>
            <a:endParaRPr lang="en-US"/>
          </a:p>
        </p:txBody>
      </p:sp>
      <p:sp>
        <p:nvSpPr>
          <p:cNvPr id="7" name="Content Placeholder 4">
            <a:extLst>
              <a:ext uri="{FF2B5EF4-FFF2-40B4-BE49-F238E27FC236}">
                <a16:creationId xmlns:a16="http://schemas.microsoft.com/office/drawing/2014/main" id="{ED877F5F-BBEF-4B48-915E-8910FD6BEBD0}"/>
              </a:ext>
            </a:extLst>
          </p:cNvPr>
          <p:cNvSpPr txBox="1">
            <a:spLocks/>
          </p:cNvSpPr>
          <p:nvPr/>
        </p:nvSpPr>
        <p:spPr>
          <a:xfrm>
            <a:off x="838200" y="1825625"/>
            <a:ext cx="5423263" cy="435133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Lato" panose="020F0502020204030203"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Lato" panose="020F0502020204030203"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Lato" panose="020F0502020204030203"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Lato" panose="020F0502020204030203"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Lato" panose="020F05020202040302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Two or more variables coincident in some way</a:t>
            </a:r>
          </a:p>
          <a:p>
            <a:r>
              <a:rPr lang="en-US" dirty="0"/>
              <a:t>Example here: coincident in time</a:t>
            </a:r>
          </a:p>
          <a:p>
            <a:r>
              <a:rPr lang="en-US" dirty="0"/>
              <a:t>Correlation measured on coincident pairs of data</a:t>
            </a:r>
          </a:p>
        </p:txBody>
      </p:sp>
    </p:spTree>
    <p:extLst>
      <p:ext uri="{BB962C8B-B14F-4D97-AF65-F5344CB8AC3E}">
        <p14:creationId xmlns:p14="http://schemas.microsoft.com/office/powerpoint/2010/main" val="74744622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F196E80E-6531-462E-94C8-A3E48FD850F8}"/>
              </a:ext>
            </a:extLst>
          </p:cNvPr>
          <p:cNvSpPr>
            <a:spLocks noGrp="1"/>
          </p:cNvSpPr>
          <p:nvPr>
            <p:ph type="title"/>
          </p:nvPr>
        </p:nvSpPr>
        <p:spPr/>
        <p:txBody>
          <a:bodyPr/>
          <a:lstStyle/>
          <a:p>
            <a:r>
              <a:rPr lang="en-US" dirty="0"/>
              <a:t>Computing Correlation</a:t>
            </a:r>
          </a:p>
        </p:txBody>
      </p:sp>
      <p:sp>
        <p:nvSpPr>
          <p:cNvPr id="5" name="Text Placeholder 4">
            <a:extLst>
              <a:ext uri="{FF2B5EF4-FFF2-40B4-BE49-F238E27FC236}">
                <a16:creationId xmlns:a16="http://schemas.microsoft.com/office/drawing/2014/main" id="{40727D50-C2E9-4645-9C74-6E825E03C57A}"/>
              </a:ext>
            </a:extLst>
          </p:cNvPr>
          <p:cNvSpPr>
            <a:spLocks noGrp="1"/>
          </p:cNvSpPr>
          <p:nvPr>
            <p:ph type="body" idx="1"/>
          </p:nvPr>
        </p:nvSpPr>
        <p:spPr/>
        <p:txBody>
          <a:bodyPr/>
          <a:lstStyle/>
          <a:p>
            <a:endParaRPr lang="en-US"/>
          </a:p>
        </p:txBody>
      </p:sp>
      <p:sp>
        <p:nvSpPr>
          <p:cNvPr id="2" name="Slide Number Placeholder 1">
            <a:extLst>
              <a:ext uri="{FF2B5EF4-FFF2-40B4-BE49-F238E27FC236}">
                <a16:creationId xmlns:a16="http://schemas.microsoft.com/office/drawing/2014/main" id="{E3B5FB7B-7FE3-2EF8-9FAA-4CDBB6296C30}"/>
              </a:ext>
            </a:extLst>
          </p:cNvPr>
          <p:cNvSpPr>
            <a:spLocks noGrp="1"/>
          </p:cNvSpPr>
          <p:nvPr>
            <p:ph type="sldNum" sz="quarter" idx="12"/>
          </p:nvPr>
        </p:nvSpPr>
        <p:spPr/>
        <p:txBody>
          <a:bodyPr/>
          <a:lstStyle/>
          <a:p>
            <a:fld id="{5F6E19EC-C981-4348-A588-FAD292F64A47}" type="slidenum">
              <a:rPr lang="en-US" smtClean="0"/>
              <a:t>9</a:t>
            </a:fld>
            <a:endParaRPr lang="en-US"/>
          </a:p>
        </p:txBody>
      </p:sp>
    </p:spTree>
    <p:extLst>
      <p:ext uri="{BB962C8B-B14F-4D97-AF65-F5344CB8AC3E}">
        <p14:creationId xmlns:p14="http://schemas.microsoft.com/office/powerpoint/2010/main" val="3114791136"/>
      </p:ext>
    </p:extLst>
  </p:cSld>
  <p:clrMapOvr>
    <a:masterClrMapping/>
  </p:clrMapOvr>
</p:sld>
</file>

<file path=ppt/theme/theme1.xml><?xml version="1.0" encoding="utf-8"?>
<a:theme xmlns:a="http://schemas.openxmlformats.org/drawingml/2006/main" name="H&amp;S 2025 DARK">
  <a:themeElements>
    <a:clrScheme name="Office 2013 - 2022 Theme">
      <a:dk1>
        <a:sysClr val="windowText" lastClr="000000"/>
      </a:dk1>
      <a:lt1>
        <a:sysClr val="window" lastClr="FFFFFF"/>
      </a:lt1>
      <a:dk2>
        <a:srgbClr val="44546A"/>
      </a:dk2>
      <a:lt2>
        <a:srgbClr val="E7E6E6"/>
      </a:lt2>
      <a:accent1>
        <a:srgbClr val="29AF8C"/>
      </a:accent1>
      <a:accent2>
        <a:srgbClr val="97BE49"/>
      </a:accent2>
      <a:accent3>
        <a:srgbClr val="3D9CCC"/>
      </a:accent3>
      <a:accent4>
        <a:srgbClr val="7C60C6"/>
      </a:accent4>
      <a:accent5>
        <a:srgbClr val="C9492C"/>
      </a:accent5>
      <a:accent6>
        <a:srgbClr val="D58C2E"/>
      </a:accent6>
      <a:hlink>
        <a:srgbClr val="0563C1"/>
      </a:hlink>
      <a:folHlink>
        <a:srgbClr val="954F72"/>
      </a:folHlink>
    </a:clrScheme>
    <a:fontScheme name="Office 2013 - 2022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2013 - 2022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ExampleSlides_HSTemplate.pptx" id="{92009FF7-A608-44DC-9E57-40E08F8B713E}" vid="{172A4CDA-0597-465E-AF1E-E55197EB19D3}"/>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emplate/>
  <TotalTime>408</TotalTime>
  <Words>4580</Words>
  <Application>Microsoft Office PowerPoint</Application>
  <PresentationFormat>Widescreen</PresentationFormat>
  <Paragraphs>567</Paragraphs>
  <Slides>29</Slides>
  <Notes>27</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29</vt:i4>
      </vt:variant>
    </vt:vector>
  </HeadingPairs>
  <TitlesOfParts>
    <vt:vector size="38" baseType="lpstr">
      <vt:lpstr>Aptos</vt:lpstr>
      <vt:lpstr>Arial</vt:lpstr>
      <vt:lpstr>Bangers</vt:lpstr>
      <vt:lpstr>Barlow Condensed</vt:lpstr>
      <vt:lpstr>Calibri</vt:lpstr>
      <vt:lpstr>Cambria Math</vt:lpstr>
      <vt:lpstr>Lato</vt:lpstr>
      <vt:lpstr>Lucida Console</vt:lpstr>
      <vt:lpstr>H&amp;S 2025 DARK</vt:lpstr>
      <vt:lpstr>Correlation</vt:lpstr>
      <vt:lpstr>Purpose</vt:lpstr>
      <vt:lpstr>Outline</vt:lpstr>
      <vt:lpstr>Defining and Understanding Correlation</vt:lpstr>
      <vt:lpstr>Background</vt:lpstr>
      <vt:lpstr>“Co-relation”</vt:lpstr>
      <vt:lpstr>Correlation =/= Causation </vt:lpstr>
      <vt:lpstr>Data</vt:lpstr>
      <vt:lpstr>Computing Correlation</vt:lpstr>
      <vt:lpstr>Population Covariance</vt:lpstr>
      <vt:lpstr>Sample Covariance</vt:lpstr>
      <vt:lpstr>Three Ways to Measure Sample Correlation</vt:lpstr>
      <vt:lpstr>Pearson’s Correlation Coefficient</vt:lpstr>
      <vt:lpstr>Pearson Correlation</vt:lpstr>
      <vt:lpstr>Pearson Correlation and Simple Linear Regression</vt:lpstr>
      <vt:lpstr>Spearman’s Rho</vt:lpstr>
      <vt:lpstr>Kendall’s Tau</vt:lpstr>
      <vt:lpstr>Product-Moment vs Rank Correlation</vt:lpstr>
      <vt:lpstr>Visualizing Correlation</vt:lpstr>
      <vt:lpstr>Visualizing Correlation</vt:lpstr>
      <vt:lpstr>PowerPoint Presentation</vt:lpstr>
      <vt:lpstr>PowerPoint Presentation</vt:lpstr>
      <vt:lpstr>PowerPoint Presentation</vt:lpstr>
      <vt:lpstr>PowerPoint Presentation</vt:lpstr>
      <vt:lpstr>Transformation</vt:lpstr>
      <vt:lpstr>PowerPoint Presentation</vt:lpstr>
      <vt:lpstr>PowerPoint Presentation</vt:lpstr>
      <vt:lpstr>Exceedance Probability Transform</vt:lpstr>
      <vt:lpstr>Questions?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Nugent, Richard J III CIV USARMY CEIWR (USA)</dc:creator>
  <cp:lastModifiedBy>Nugent, Richard J III CIV USARMY CEIWR (USA)</cp:lastModifiedBy>
  <cp:revision>14</cp:revision>
  <dcterms:created xsi:type="dcterms:W3CDTF">2026-04-13T22:36:41Z</dcterms:created>
  <dcterms:modified xsi:type="dcterms:W3CDTF">2026-04-30T02:44:17Z</dcterms:modified>
</cp:coreProperties>
</file>